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71" r:id="rId12"/>
    <p:sldId id="272" r:id="rId13"/>
    <p:sldId id="273" r:id="rId14"/>
    <p:sldId id="274" r:id="rId15"/>
    <p:sldId id="276" r:id="rId16"/>
    <p:sldId id="277" r:id="rId17"/>
    <p:sldId id="278" r:id="rId18"/>
    <p:sldId id="279" r:id="rId19"/>
    <p:sldId id="280" r:id="rId20"/>
    <p:sldId id="281" r:id="rId21"/>
    <p:sldId id="284" r:id="rId22"/>
    <p:sldId id="388" r:id="rId23"/>
    <p:sldId id="389" r:id="rId24"/>
    <p:sldId id="286" r:id="rId25"/>
    <p:sldId id="287" r:id="rId26"/>
    <p:sldId id="402" r:id="rId27"/>
    <p:sldId id="431" r:id="rId28"/>
    <p:sldId id="401" r:id="rId29"/>
    <p:sldId id="400" r:id="rId30"/>
    <p:sldId id="293" r:id="rId31"/>
    <p:sldId id="294" r:id="rId32"/>
    <p:sldId id="295" r:id="rId33"/>
    <p:sldId id="282" r:id="rId34"/>
    <p:sldId id="404" r:id="rId35"/>
    <p:sldId id="302" r:id="rId36"/>
    <p:sldId id="303" r:id="rId37"/>
    <p:sldId id="296" r:id="rId38"/>
    <p:sldId id="297" r:id="rId39"/>
    <p:sldId id="310" r:id="rId40"/>
    <p:sldId id="311" r:id="rId41"/>
    <p:sldId id="314" r:id="rId42"/>
    <p:sldId id="299" r:id="rId43"/>
    <p:sldId id="304" r:id="rId44"/>
    <p:sldId id="350" r:id="rId45"/>
    <p:sldId id="351" r:id="rId46"/>
    <p:sldId id="352" r:id="rId47"/>
    <p:sldId id="353" r:id="rId48"/>
    <p:sldId id="354" r:id="rId49"/>
    <p:sldId id="305" r:id="rId50"/>
    <p:sldId id="306" r:id="rId51"/>
    <p:sldId id="307" r:id="rId52"/>
    <p:sldId id="428" r:id="rId53"/>
    <p:sldId id="429" r:id="rId54"/>
    <p:sldId id="430" r:id="rId55"/>
    <p:sldId id="308" r:id="rId56"/>
    <p:sldId id="309" r:id="rId57"/>
    <p:sldId id="403" r:id="rId58"/>
    <p:sldId id="312" r:id="rId59"/>
    <p:sldId id="313" r:id="rId60"/>
    <p:sldId id="315" r:id="rId61"/>
    <p:sldId id="316" r:id="rId62"/>
    <p:sldId id="317" r:id="rId63"/>
    <p:sldId id="318" r:id="rId64"/>
    <p:sldId id="319" r:id="rId65"/>
    <p:sldId id="320" r:id="rId66"/>
    <p:sldId id="324" r:id="rId67"/>
    <p:sldId id="290" r:id="rId68"/>
    <p:sldId id="291" r:id="rId69"/>
    <p:sldId id="325" r:id="rId70"/>
    <p:sldId id="326" r:id="rId71"/>
    <p:sldId id="327" r:id="rId72"/>
    <p:sldId id="343" r:id="rId73"/>
    <p:sldId id="323" r:id="rId74"/>
    <p:sldId id="321" r:id="rId75"/>
    <p:sldId id="322" r:id="rId76"/>
    <p:sldId id="358" r:id="rId77"/>
    <p:sldId id="360" r:id="rId78"/>
    <p:sldId id="363" r:id="rId79"/>
    <p:sldId id="362" r:id="rId80"/>
    <p:sldId id="364" r:id="rId81"/>
    <p:sldId id="365" r:id="rId82"/>
    <p:sldId id="328" r:id="rId83"/>
    <p:sldId id="329" r:id="rId84"/>
    <p:sldId id="432" r:id="rId85"/>
    <p:sldId id="386" r:id="rId86"/>
    <p:sldId id="333" r:id="rId87"/>
    <p:sldId id="411" r:id="rId88"/>
    <p:sldId id="330" r:id="rId89"/>
    <p:sldId id="331" r:id="rId90"/>
    <p:sldId id="332" r:id="rId91"/>
    <p:sldId id="335" r:id="rId92"/>
    <p:sldId id="336" r:id="rId93"/>
    <p:sldId id="435" r:id="rId94"/>
    <p:sldId id="338" r:id="rId95"/>
    <p:sldId id="406" r:id="rId96"/>
    <p:sldId id="339" r:id="rId97"/>
    <p:sldId id="340" r:id="rId98"/>
    <p:sldId id="341" r:id="rId99"/>
    <p:sldId id="342" r:id="rId100"/>
    <p:sldId id="344" r:id="rId101"/>
    <p:sldId id="372" r:id="rId102"/>
    <p:sldId id="376" r:id="rId103"/>
    <p:sldId id="375" r:id="rId104"/>
    <p:sldId id="373" r:id="rId105"/>
    <p:sldId id="377" r:id="rId106"/>
    <p:sldId id="374" r:id="rId107"/>
    <p:sldId id="405" r:id="rId108"/>
    <p:sldId id="378" r:id="rId109"/>
    <p:sldId id="379" r:id="rId110"/>
    <p:sldId id="380" r:id="rId111"/>
    <p:sldId id="381" r:id="rId112"/>
    <p:sldId id="382" r:id="rId113"/>
    <p:sldId id="383" r:id="rId114"/>
    <p:sldId id="384" r:id="rId115"/>
    <p:sldId id="385" r:id="rId116"/>
    <p:sldId id="371" r:id="rId117"/>
    <p:sldId id="345" r:id="rId118"/>
    <p:sldId id="346" r:id="rId119"/>
    <p:sldId id="347" r:id="rId120"/>
    <p:sldId id="348" r:id="rId121"/>
    <p:sldId id="349" r:id="rId122"/>
    <p:sldId id="355" r:id="rId123"/>
    <p:sldId id="357" r:id="rId124"/>
    <p:sldId id="356" r:id="rId125"/>
    <p:sldId id="361" r:id="rId126"/>
    <p:sldId id="433" r:id="rId127"/>
  </p:sldIdLst>
  <p:sldSz cx="12192000" cy="6858000"/>
  <p:notesSz cx="6858000" cy="9144000"/>
  <p:embeddedFontLst>
    <p:embeddedFont>
      <p:font typeface="Calibri" panose="020F0502020204030204" pitchFamily="34" charset="0"/>
      <p:regular r:id="rId128"/>
      <p:bold r:id="rId129"/>
      <p:italic r:id="rId130"/>
      <p:boldItalic r:id="rId131"/>
    </p:embeddedFont>
    <p:embeddedFont>
      <p:font typeface="Calibri Light" panose="020F0302020204030204" pitchFamily="34" charset="0"/>
      <p:regular r:id="rId132"/>
      <p:italic r:id="rId133"/>
    </p:embeddedFont>
    <p:embeddedFont>
      <p:font typeface="Cambria Math" panose="02040503050406030204" pitchFamily="18" charset="0"/>
      <p:regular r:id="rId134"/>
    </p:embeddedFont>
    <p:embeddedFont>
      <p:font typeface="Castellar" panose="020A0402060406010301" pitchFamily="18" charset="0"/>
      <p:regular r:id="rId135"/>
    </p:embeddedFont>
    <p:embeddedFont>
      <p:font typeface="Montserrat" pitchFamily="2" charset="0"/>
      <p:regular r:id="rId136"/>
    </p:embeddedFont>
  </p:embeddedFontLst>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94660"/>
  </p:normalViewPr>
  <p:slideViewPr>
    <p:cSldViewPr snapToGrid="0">
      <p:cViewPr varScale="1">
        <p:scale>
          <a:sx n="78" d="100"/>
          <a:sy n="78" d="100"/>
        </p:scale>
        <p:origin x="60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font" Target="fonts/font6.fntdata" /><Relationship Id="rId138" Type="http://schemas.openxmlformats.org/officeDocument/2006/relationships/viewProps" Target="viewProps.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37" Type="http://schemas.openxmlformats.org/officeDocument/2006/relationships/slide" Target="slides/slide36.xml" /><Relationship Id="rId53" Type="http://schemas.openxmlformats.org/officeDocument/2006/relationships/slide" Target="slides/slide52.xml" /><Relationship Id="rId58" Type="http://schemas.openxmlformats.org/officeDocument/2006/relationships/slide" Target="slides/slide57.xml" /><Relationship Id="rId74" Type="http://schemas.openxmlformats.org/officeDocument/2006/relationships/slide" Target="slides/slide73.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28" Type="http://schemas.openxmlformats.org/officeDocument/2006/relationships/font" Target="fonts/font1.fntdata" /><Relationship Id="rId5" Type="http://schemas.openxmlformats.org/officeDocument/2006/relationships/slide" Target="slides/slide4.xml" /><Relationship Id="rId90" Type="http://schemas.openxmlformats.org/officeDocument/2006/relationships/slide" Target="slides/slide89.xml" /><Relationship Id="rId95" Type="http://schemas.openxmlformats.org/officeDocument/2006/relationships/slide" Target="slides/slide94.xml" /><Relationship Id="rId22" Type="http://schemas.openxmlformats.org/officeDocument/2006/relationships/slide" Target="slides/slide21.xml" /><Relationship Id="rId27" Type="http://schemas.openxmlformats.org/officeDocument/2006/relationships/slide" Target="slides/slide26.xml" /><Relationship Id="rId43" Type="http://schemas.openxmlformats.org/officeDocument/2006/relationships/slide" Target="slides/slide42.xml" /><Relationship Id="rId48" Type="http://schemas.openxmlformats.org/officeDocument/2006/relationships/slide" Target="slides/slide47.xml" /><Relationship Id="rId64" Type="http://schemas.openxmlformats.org/officeDocument/2006/relationships/slide" Target="slides/slide63.xml" /><Relationship Id="rId69" Type="http://schemas.openxmlformats.org/officeDocument/2006/relationships/slide" Target="slides/slide68.xml" /><Relationship Id="rId113" Type="http://schemas.openxmlformats.org/officeDocument/2006/relationships/slide" Target="slides/slide112.xml" /><Relationship Id="rId118" Type="http://schemas.openxmlformats.org/officeDocument/2006/relationships/slide" Target="slides/slide117.xml" /><Relationship Id="rId134" Type="http://schemas.openxmlformats.org/officeDocument/2006/relationships/font" Target="fonts/font7.fntdata" /><Relationship Id="rId139"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slide" Target="slides/slide107.xml" /><Relationship Id="rId116" Type="http://schemas.openxmlformats.org/officeDocument/2006/relationships/slide" Target="slides/slide115.xml" /><Relationship Id="rId124" Type="http://schemas.openxmlformats.org/officeDocument/2006/relationships/slide" Target="slides/slide123.xml" /><Relationship Id="rId129" Type="http://schemas.openxmlformats.org/officeDocument/2006/relationships/font" Target="fonts/font2.fntdata" /><Relationship Id="rId137" Type="http://schemas.openxmlformats.org/officeDocument/2006/relationships/presProps" Target="pres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slide" Target="slides/slide110.xml" /><Relationship Id="rId132" Type="http://schemas.openxmlformats.org/officeDocument/2006/relationships/font" Target="fonts/font5.fntdata" /><Relationship Id="rId14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14" Type="http://schemas.openxmlformats.org/officeDocument/2006/relationships/slide" Target="slides/slide113.xml" /><Relationship Id="rId119" Type="http://schemas.openxmlformats.org/officeDocument/2006/relationships/slide" Target="slides/slide118.xml" /><Relationship Id="rId127" Type="http://schemas.openxmlformats.org/officeDocument/2006/relationships/slide" Target="slides/slide12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30" Type="http://schemas.openxmlformats.org/officeDocument/2006/relationships/font" Target="fonts/font3.fntdata" /><Relationship Id="rId135" Type="http://schemas.openxmlformats.org/officeDocument/2006/relationships/font" Target="fonts/font8.fntdata"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slide" Target="slides/slide124.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 Id="rId131" Type="http://schemas.openxmlformats.org/officeDocument/2006/relationships/font" Target="fonts/font4.fntdata" /><Relationship Id="rId136" Type="http://schemas.openxmlformats.org/officeDocument/2006/relationships/font" Target="fonts/font9.fntdata"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14" Type="http://schemas.openxmlformats.org/officeDocument/2006/relationships/slide" Target="slides/slide13.xml" /><Relationship Id="rId30" Type="http://schemas.openxmlformats.org/officeDocument/2006/relationships/slide" Target="slides/slide29.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26" Type="http://schemas.openxmlformats.org/officeDocument/2006/relationships/slide" Target="slides/slide125.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1F95-41BA-C1B1-325E-0822309C2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FC2BE1F-B072-4965-DE86-9B8D016A6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A3F3C51-36C1-4716-27C9-A2C3DF4346DF}"/>
              </a:ext>
            </a:extLst>
          </p:cNvPr>
          <p:cNvSpPr>
            <a:spLocks noGrp="1"/>
          </p:cNvSpPr>
          <p:nvPr>
            <p:ph type="dt" sz="half" idx="10"/>
          </p:nvPr>
        </p:nvSpPr>
        <p:spPr/>
        <p:txBody>
          <a:bodyPr/>
          <a:lstStyle/>
          <a:p>
            <a:fld id="{951D14E2-9679-4E51-961D-A351A3D228D5}" type="datetimeFigureOut">
              <a:rPr lang="en-US" smtClean="0"/>
              <a:t>11/9/2023</a:t>
            </a:fld>
            <a:endParaRPr lang="en-US"/>
          </a:p>
        </p:txBody>
      </p:sp>
      <p:sp>
        <p:nvSpPr>
          <p:cNvPr id="5" name="Footer Placeholder 4">
            <a:extLst>
              <a:ext uri="{FF2B5EF4-FFF2-40B4-BE49-F238E27FC236}">
                <a16:creationId xmlns:a16="http://schemas.microsoft.com/office/drawing/2014/main" id="{7E392571-2EB9-5A72-2601-581CFAC6F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E9B5D-A710-D4AF-0C12-26B3D44210E9}"/>
              </a:ext>
            </a:extLst>
          </p:cNvPr>
          <p:cNvSpPr>
            <a:spLocks noGrp="1"/>
          </p:cNvSpPr>
          <p:nvPr>
            <p:ph type="sldNum" sz="quarter" idx="12"/>
          </p:nvPr>
        </p:nvSpPr>
        <p:spPr/>
        <p:txBody>
          <a:bodyPr/>
          <a:lstStyle/>
          <a:p>
            <a:fld id="{5188C9F3-4B5E-41C9-9489-3061B32C68F6}" type="slidenum">
              <a:rPr lang="en-US" smtClean="0"/>
              <a:t>‹#›</a:t>
            </a:fld>
            <a:endParaRPr lang="en-US"/>
          </a:p>
        </p:txBody>
      </p:sp>
    </p:spTree>
    <p:extLst>
      <p:ext uri="{BB962C8B-B14F-4D97-AF65-F5344CB8AC3E}">
        <p14:creationId xmlns:p14="http://schemas.microsoft.com/office/powerpoint/2010/main" val="426215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CCEC-A678-89FE-3A0B-E4B894833AC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2C475F4-80A7-815B-116F-1D856FACF7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8531AE-43C3-CFF4-996C-C965DC816238}"/>
              </a:ext>
            </a:extLst>
          </p:cNvPr>
          <p:cNvSpPr>
            <a:spLocks noGrp="1"/>
          </p:cNvSpPr>
          <p:nvPr>
            <p:ph type="dt" sz="half" idx="10"/>
          </p:nvPr>
        </p:nvSpPr>
        <p:spPr/>
        <p:txBody>
          <a:bodyPr/>
          <a:lstStyle/>
          <a:p>
            <a:fld id="{951D14E2-9679-4E51-961D-A351A3D228D5}" type="datetimeFigureOut">
              <a:rPr lang="en-US" smtClean="0"/>
              <a:t>11/9/2023</a:t>
            </a:fld>
            <a:endParaRPr lang="en-US"/>
          </a:p>
        </p:txBody>
      </p:sp>
      <p:sp>
        <p:nvSpPr>
          <p:cNvPr id="5" name="Footer Placeholder 4">
            <a:extLst>
              <a:ext uri="{FF2B5EF4-FFF2-40B4-BE49-F238E27FC236}">
                <a16:creationId xmlns:a16="http://schemas.microsoft.com/office/drawing/2014/main" id="{54A9ED8A-A8B9-197B-8B78-C35A1D5FF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C96AF-6086-8D4E-5EE9-69D89CAA6AD3}"/>
              </a:ext>
            </a:extLst>
          </p:cNvPr>
          <p:cNvSpPr>
            <a:spLocks noGrp="1"/>
          </p:cNvSpPr>
          <p:nvPr>
            <p:ph type="sldNum" sz="quarter" idx="12"/>
          </p:nvPr>
        </p:nvSpPr>
        <p:spPr/>
        <p:txBody>
          <a:bodyPr/>
          <a:lstStyle/>
          <a:p>
            <a:fld id="{5188C9F3-4B5E-41C9-9489-3061B32C68F6}" type="slidenum">
              <a:rPr lang="en-US" smtClean="0"/>
              <a:t>‹#›</a:t>
            </a:fld>
            <a:endParaRPr lang="en-US"/>
          </a:p>
        </p:txBody>
      </p:sp>
    </p:spTree>
    <p:extLst>
      <p:ext uri="{BB962C8B-B14F-4D97-AF65-F5344CB8AC3E}">
        <p14:creationId xmlns:p14="http://schemas.microsoft.com/office/powerpoint/2010/main" val="226205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93C14C-FB3E-BF18-83BC-20A096E701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A385B24-DF87-DC42-3E3C-86A92F329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E497135-B28B-8D24-F223-604A1BBB4D43}"/>
              </a:ext>
            </a:extLst>
          </p:cNvPr>
          <p:cNvSpPr>
            <a:spLocks noGrp="1"/>
          </p:cNvSpPr>
          <p:nvPr>
            <p:ph type="dt" sz="half" idx="10"/>
          </p:nvPr>
        </p:nvSpPr>
        <p:spPr/>
        <p:txBody>
          <a:bodyPr/>
          <a:lstStyle/>
          <a:p>
            <a:fld id="{951D14E2-9679-4E51-961D-A351A3D228D5}" type="datetimeFigureOut">
              <a:rPr lang="en-US" smtClean="0"/>
              <a:t>11/9/2023</a:t>
            </a:fld>
            <a:endParaRPr lang="en-US"/>
          </a:p>
        </p:txBody>
      </p:sp>
      <p:sp>
        <p:nvSpPr>
          <p:cNvPr id="5" name="Footer Placeholder 4">
            <a:extLst>
              <a:ext uri="{FF2B5EF4-FFF2-40B4-BE49-F238E27FC236}">
                <a16:creationId xmlns:a16="http://schemas.microsoft.com/office/drawing/2014/main" id="{355B902D-EE56-7575-64F3-11B15A733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8537A-FCCF-D7B1-BF07-A411C993AC9B}"/>
              </a:ext>
            </a:extLst>
          </p:cNvPr>
          <p:cNvSpPr>
            <a:spLocks noGrp="1"/>
          </p:cNvSpPr>
          <p:nvPr>
            <p:ph type="sldNum" sz="quarter" idx="12"/>
          </p:nvPr>
        </p:nvSpPr>
        <p:spPr/>
        <p:txBody>
          <a:bodyPr/>
          <a:lstStyle/>
          <a:p>
            <a:fld id="{5188C9F3-4B5E-41C9-9489-3061B32C68F6}" type="slidenum">
              <a:rPr lang="en-US" smtClean="0"/>
              <a:t>‹#›</a:t>
            </a:fld>
            <a:endParaRPr lang="en-US"/>
          </a:p>
        </p:txBody>
      </p:sp>
    </p:spTree>
    <p:extLst>
      <p:ext uri="{BB962C8B-B14F-4D97-AF65-F5344CB8AC3E}">
        <p14:creationId xmlns:p14="http://schemas.microsoft.com/office/powerpoint/2010/main" val="371580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9789-3BA8-96C0-11C0-19BA1100C2E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810FC76-F8BE-D2CC-5EC7-956A27E5A7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BFAC16-B508-9458-D806-455AEF091A8A}"/>
              </a:ext>
            </a:extLst>
          </p:cNvPr>
          <p:cNvSpPr>
            <a:spLocks noGrp="1"/>
          </p:cNvSpPr>
          <p:nvPr>
            <p:ph type="dt" sz="half" idx="10"/>
          </p:nvPr>
        </p:nvSpPr>
        <p:spPr/>
        <p:txBody>
          <a:bodyPr/>
          <a:lstStyle/>
          <a:p>
            <a:fld id="{951D14E2-9679-4E51-961D-A351A3D228D5}" type="datetimeFigureOut">
              <a:rPr lang="en-US" smtClean="0"/>
              <a:t>11/9/2023</a:t>
            </a:fld>
            <a:endParaRPr lang="en-US"/>
          </a:p>
        </p:txBody>
      </p:sp>
      <p:sp>
        <p:nvSpPr>
          <p:cNvPr id="5" name="Footer Placeholder 4">
            <a:extLst>
              <a:ext uri="{FF2B5EF4-FFF2-40B4-BE49-F238E27FC236}">
                <a16:creationId xmlns:a16="http://schemas.microsoft.com/office/drawing/2014/main" id="{76842AAD-49E0-E72B-8CE1-CCD4A10E4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73AAC-D634-EB8E-BF42-511144C7B14F}"/>
              </a:ext>
            </a:extLst>
          </p:cNvPr>
          <p:cNvSpPr>
            <a:spLocks noGrp="1"/>
          </p:cNvSpPr>
          <p:nvPr>
            <p:ph type="sldNum" sz="quarter" idx="12"/>
          </p:nvPr>
        </p:nvSpPr>
        <p:spPr/>
        <p:txBody>
          <a:bodyPr/>
          <a:lstStyle/>
          <a:p>
            <a:fld id="{5188C9F3-4B5E-41C9-9489-3061B32C68F6}" type="slidenum">
              <a:rPr lang="en-US" smtClean="0"/>
              <a:t>‹#›</a:t>
            </a:fld>
            <a:endParaRPr lang="en-US"/>
          </a:p>
        </p:txBody>
      </p:sp>
    </p:spTree>
    <p:extLst>
      <p:ext uri="{BB962C8B-B14F-4D97-AF65-F5344CB8AC3E}">
        <p14:creationId xmlns:p14="http://schemas.microsoft.com/office/powerpoint/2010/main" val="147443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7BC8E-19D0-8C31-F451-0AD361D8D0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68935F90-4AFA-4C24-36B6-857DC9AED9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FFC23D-7F50-E7DF-DCA4-2B2277735D41}"/>
              </a:ext>
            </a:extLst>
          </p:cNvPr>
          <p:cNvSpPr>
            <a:spLocks noGrp="1"/>
          </p:cNvSpPr>
          <p:nvPr>
            <p:ph type="dt" sz="half" idx="10"/>
          </p:nvPr>
        </p:nvSpPr>
        <p:spPr/>
        <p:txBody>
          <a:bodyPr/>
          <a:lstStyle/>
          <a:p>
            <a:fld id="{951D14E2-9679-4E51-961D-A351A3D228D5}" type="datetimeFigureOut">
              <a:rPr lang="en-US" smtClean="0"/>
              <a:t>11/9/2023</a:t>
            </a:fld>
            <a:endParaRPr lang="en-US"/>
          </a:p>
        </p:txBody>
      </p:sp>
      <p:sp>
        <p:nvSpPr>
          <p:cNvPr id="5" name="Footer Placeholder 4">
            <a:extLst>
              <a:ext uri="{FF2B5EF4-FFF2-40B4-BE49-F238E27FC236}">
                <a16:creationId xmlns:a16="http://schemas.microsoft.com/office/drawing/2014/main" id="{2E7D9490-64FC-09D7-18F5-A478FA9A16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EA6F7C-6983-897C-CE26-3A0161B89057}"/>
              </a:ext>
            </a:extLst>
          </p:cNvPr>
          <p:cNvSpPr>
            <a:spLocks noGrp="1"/>
          </p:cNvSpPr>
          <p:nvPr>
            <p:ph type="sldNum" sz="quarter" idx="12"/>
          </p:nvPr>
        </p:nvSpPr>
        <p:spPr/>
        <p:txBody>
          <a:bodyPr/>
          <a:lstStyle/>
          <a:p>
            <a:fld id="{5188C9F3-4B5E-41C9-9489-3061B32C68F6}" type="slidenum">
              <a:rPr lang="en-US" smtClean="0"/>
              <a:t>‹#›</a:t>
            </a:fld>
            <a:endParaRPr lang="en-US"/>
          </a:p>
        </p:txBody>
      </p:sp>
    </p:spTree>
    <p:extLst>
      <p:ext uri="{BB962C8B-B14F-4D97-AF65-F5344CB8AC3E}">
        <p14:creationId xmlns:p14="http://schemas.microsoft.com/office/powerpoint/2010/main" val="241911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8C93-B916-A828-9832-127C667DB3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77EB575-3CA2-3790-0295-087D3CC8DF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D76A4DB-59B2-A3E2-346F-B288457CC8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D2FDE31-910A-4F4E-B362-A713FB9A3901}"/>
              </a:ext>
            </a:extLst>
          </p:cNvPr>
          <p:cNvSpPr>
            <a:spLocks noGrp="1"/>
          </p:cNvSpPr>
          <p:nvPr>
            <p:ph type="dt" sz="half" idx="10"/>
          </p:nvPr>
        </p:nvSpPr>
        <p:spPr/>
        <p:txBody>
          <a:bodyPr/>
          <a:lstStyle/>
          <a:p>
            <a:fld id="{951D14E2-9679-4E51-961D-A351A3D228D5}" type="datetimeFigureOut">
              <a:rPr lang="en-US" smtClean="0"/>
              <a:t>11/9/2023</a:t>
            </a:fld>
            <a:endParaRPr lang="en-US"/>
          </a:p>
        </p:txBody>
      </p:sp>
      <p:sp>
        <p:nvSpPr>
          <p:cNvPr id="6" name="Footer Placeholder 5">
            <a:extLst>
              <a:ext uri="{FF2B5EF4-FFF2-40B4-BE49-F238E27FC236}">
                <a16:creationId xmlns:a16="http://schemas.microsoft.com/office/drawing/2014/main" id="{AFE09434-4103-ABC3-6745-AF9492FE8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92E72-B133-7E3E-E550-C426AF10BBAC}"/>
              </a:ext>
            </a:extLst>
          </p:cNvPr>
          <p:cNvSpPr>
            <a:spLocks noGrp="1"/>
          </p:cNvSpPr>
          <p:nvPr>
            <p:ph type="sldNum" sz="quarter" idx="12"/>
          </p:nvPr>
        </p:nvSpPr>
        <p:spPr/>
        <p:txBody>
          <a:bodyPr/>
          <a:lstStyle/>
          <a:p>
            <a:fld id="{5188C9F3-4B5E-41C9-9489-3061B32C68F6}" type="slidenum">
              <a:rPr lang="en-US" smtClean="0"/>
              <a:t>‹#›</a:t>
            </a:fld>
            <a:endParaRPr lang="en-US"/>
          </a:p>
        </p:txBody>
      </p:sp>
    </p:spTree>
    <p:extLst>
      <p:ext uri="{BB962C8B-B14F-4D97-AF65-F5344CB8AC3E}">
        <p14:creationId xmlns:p14="http://schemas.microsoft.com/office/powerpoint/2010/main" val="9348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236AB-713D-B2FB-09CB-12DFA0105CD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067081C-C617-8C14-DFF9-67CEF4B29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176BA3-D38A-F5D8-1960-6748092A5F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963D458-B87B-CBB8-98FE-E541FB6A63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7BEF1E-17FC-9BF8-A5FB-C049201660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5729D17-C139-77A5-A2D6-EDDA0C5145FB}"/>
              </a:ext>
            </a:extLst>
          </p:cNvPr>
          <p:cNvSpPr>
            <a:spLocks noGrp="1"/>
          </p:cNvSpPr>
          <p:nvPr>
            <p:ph type="dt" sz="half" idx="10"/>
          </p:nvPr>
        </p:nvSpPr>
        <p:spPr/>
        <p:txBody>
          <a:bodyPr/>
          <a:lstStyle/>
          <a:p>
            <a:fld id="{951D14E2-9679-4E51-961D-A351A3D228D5}" type="datetimeFigureOut">
              <a:rPr lang="en-US" smtClean="0"/>
              <a:t>11/9/2023</a:t>
            </a:fld>
            <a:endParaRPr lang="en-US"/>
          </a:p>
        </p:txBody>
      </p:sp>
      <p:sp>
        <p:nvSpPr>
          <p:cNvPr id="8" name="Footer Placeholder 7">
            <a:extLst>
              <a:ext uri="{FF2B5EF4-FFF2-40B4-BE49-F238E27FC236}">
                <a16:creationId xmlns:a16="http://schemas.microsoft.com/office/drawing/2014/main" id="{96F206B9-2027-14C6-A721-8B970A61E2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3742C3-F8F8-7FBF-9887-124EA051E1F9}"/>
              </a:ext>
            </a:extLst>
          </p:cNvPr>
          <p:cNvSpPr>
            <a:spLocks noGrp="1"/>
          </p:cNvSpPr>
          <p:nvPr>
            <p:ph type="sldNum" sz="quarter" idx="12"/>
          </p:nvPr>
        </p:nvSpPr>
        <p:spPr/>
        <p:txBody>
          <a:bodyPr/>
          <a:lstStyle/>
          <a:p>
            <a:fld id="{5188C9F3-4B5E-41C9-9489-3061B32C68F6}" type="slidenum">
              <a:rPr lang="en-US" smtClean="0"/>
              <a:t>‹#›</a:t>
            </a:fld>
            <a:endParaRPr lang="en-US"/>
          </a:p>
        </p:txBody>
      </p:sp>
    </p:spTree>
    <p:extLst>
      <p:ext uri="{BB962C8B-B14F-4D97-AF65-F5344CB8AC3E}">
        <p14:creationId xmlns:p14="http://schemas.microsoft.com/office/powerpoint/2010/main" val="88412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8BF3-4414-BB22-A846-35C7D211E88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34C1E5E-3B86-4E2F-750F-B34E29EE46D0}"/>
              </a:ext>
            </a:extLst>
          </p:cNvPr>
          <p:cNvSpPr>
            <a:spLocks noGrp="1"/>
          </p:cNvSpPr>
          <p:nvPr>
            <p:ph type="dt" sz="half" idx="10"/>
          </p:nvPr>
        </p:nvSpPr>
        <p:spPr/>
        <p:txBody>
          <a:bodyPr/>
          <a:lstStyle/>
          <a:p>
            <a:fld id="{951D14E2-9679-4E51-961D-A351A3D228D5}" type="datetimeFigureOut">
              <a:rPr lang="en-US" smtClean="0"/>
              <a:t>11/9/2023</a:t>
            </a:fld>
            <a:endParaRPr lang="en-US"/>
          </a:p>
        </p:txBody>
      </p:sp>
      <p:sp>
        <p:nvSpPr>
          <p:cNvPr id="4" name="Footer Placeholder 3">
            <a:extLst>
              <a:ext uri="{FF2B5EF4-FFF2-40B4-BE49-F238E27FC236}">
                <a16:creationId xmlns:a16="http://schemas.microsoft.com/office/drawing/2014/main" id="{343ACB6F-34E6-DC07-0044-732D9D4244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BFE350-3A72-2257-986E-51D38647543F}"/>
              </a:ext>
            </a:extLst>
          </p:cNvPr>
          <p:cNvSpPr>
            <a:spLocks noGrp="1"/>
          </p:cNvSpPr>
          <p:nvPr>
            <p:ph type="sldNum" sz="quarter" idx="12"/>
          </p:nvPr>
        </p:nvSpPr>
        <p:spPr/>
        <p:txBody>
          <a:bodyPr/>
          <a:lstStyle/>
          <a:p>
            <a:fld id="{5188C9F3-4B5E-41C9-9489-3061B32C68F6}" type="slidenum">
              <a:rPr lang="en-US" smtClean="0"/>
              <a:t>‹#›</a:t>
            </a:fld>
            <a:endParaRPr lang="en-US"/>
          </a:p>
        </p:txBody>
      </p:sp>
    </p:spTree>
    <p:extLst>
      <p:ext uri="{BB962C8B-B14F-4D97-AF65-F5344CB8AC3E}">
        <p14:creationId xmlns:p14="http://schemas.microsoft.com/office/powerpoint/2010/main" val="13413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348179-8717-0421-DD69-A610C0795028}"/>
              </a:ext>
            </a:extLst>
          </p:cNvPr>
          <p:cNvSpPr>
            <a:spLocks noGrp="1"/>
          </p:cNvSpPr>
          <p:nvPr>
            <p:ph type="dt" sz="half" idx="10"/>
          </p:nvPr>
        </p:nvSpPr>
        <p:spPr/>
        <p:txBody>
          <a:bodyPr/>
          <a:lstStyle/>
          <a:p>
            <a:fld id="{951D14E2-9679-4E51-961D-A351A3D228D5}" type="datetimeFigureOut">
              <a:rPr lang="en-US" smtClean="0"/>
              <a:t>11/9/2023</a:t>
            </a:fld>
            <a:endParaRPr lang="en-US"/>
          </a:p>
        </p:txBody>
      </p:sp>
      <p:sp>
        <p:nvSpPr>
          <p:cNvPr id="3" name="Footer Placeholder 2">
            <a:extLst>
              <a:ext uri="{FF2B5EF4-FFF2-40B4-BE49-F238E27FC236}">
                <a16:creationId xmlns:a16="http://schemas.microsoft.com/office/drawing/2014/main" id="{A7B669D9-782B-0C09-2A53-26766208E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814B24-CCB2-8ED0-C59F-9A490A5F7B9A}"/>
              </a:ext>
            </a:extLst>
          </p:cNvPr>
          <p:cNvSpPr>
            <a:spLocks noGrp="1"/>
          </p:cNvSpPr>
          <p:nvPr>
            <p:ph type="sldNum" sz="quarter" idx="12"/>
          </p:nvPr>
        </p:nvSpPr>
        <p:spPr/>
        <p:txBody>
          <a:bodyPr/>
          <a:lstStyle/>
          <a:p>
            <a:fld id="{5188C9F3-4B5E-41C9-9489-3061B32C68F6}" type="slidenum">
              <a:rPr lang="en-US" smtClean="0"/>
              <a:t>‹#›</a:t>
            </a:fld>
            <a:endParaRPr lang="en-US"/>
          </a:p>
        </p:txBody>
      </p:sp>
    </p:spTree>
    <p:extLst>
      <p:ext uri="{BB962C8B-B14F-4D97-AF65-F5344CB8AC3E}">
        <p14:creationId xmlns:p14="http://schemas.microsoft.com/office/powerpoint/2010/main" val="201633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F2D7-BE5E-00BF-5FF7-03F38DA05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FFDD1DF-DC5D-914C-0340-4FD186D80E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E7B5CC4-7261-1A7D-308F-1AD416376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9B926F-EF43-B356-D858-B2C94F074696}"/>
              </a:ext>
            </a:extLst>
          </p:cNvPr>
          <p:cNvSpPr>
            <a:spLocks noGrp="1"/>
          </p:cNvSpPr>
          <p:nvPr>
            <p:ph type="dt" sz="half" idx="10"/>
          </p:nvPr>
        </p:nvSpPr>
        <p:spPr/>
        <p:txBody>
          <a:bodyPr/>
          <a:lstStyle/>
          <a:p>
            <a:fld id="{951D14E2-9679-4E51-961D-A351A3D228D5}" type="datetimeFigureOut">
              <a:rPr lang="en-US" smtClean="0"/>
              <a:t>11/9/2023</a:t>
            </a:fld>
            <a:endParaRPr lang="en-US"/>
          </a:p>
        </p:txBody>
      </p:sp>
      <p:sp>
        <p:nvSpPr>
          <p:cNvPr id="6" name="Footer Placeholder 5">
            <a:extLst>
              <a:ext uri="{FF2B5EF4-FFF2-40B4-BE49-F238E27FC236}">
                <a16:creationId xmlns:a16="http://schemas.microsoft.com/office/drawing/2014/main" id="{05EBBC3F-F50F-67A5-2B54-83ACC11E7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1ADB2-73AD-2FB9-5826-5E5C22CAD5A3}"/>
              </a:ext>
            </a:extLst>
          </p:cNvPr>
          <p:cNvSpPr>
            <a:spLocks noGrp="1"/>
          </p:cNvSpPr>
          <p:nvPr>
            <p:ph type="sldNum" sz="quarter" idx="12"/>
          </p:nvPr>
        </p:nvSpPr>
        <p:spPr/>
        <p:txBody>
          <a:bodyPr/>
          <a:lstStyle/>
          <a:p>
            <a:fld id="{5188C9F3-4B5E-41C9-9489-3061B32C68F6}" type="slidenum">
              <a:rPr lang="en-US" smtClean="0"/>
              <a:t>‹#›</a:t>
            </a:fld>
            <a:endParaRPr lang="en-US"/>
          </a:p>
        </p:txBody>
      </p:sp>
    </p:spTree>
    <p:extLst>
      <p:ext uri="{BB962C8B-B14F-4D97-AF65-F5344CB8AC3E}">
        <p14:creationId xmlns:p14="http://schemas.microsoft.com/office/powerpoint/2010/main" val="276664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7861-0DF4-4E65-C732-2A71979A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A2BDD5A-B3E5-F276-3F95-C4ED491FB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7EF552A-3B45-94BA-A5B9-25ACEA2D8C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E40D5-62E0-F5DF-DA49-F59BBA7EA6A3}"/>
              </a:ext>
            </a:extLst>
          </p:cNvPr>
          <p:cNvSpPr>
            <a:spLocks noGrp="1"/>
          </p:cNvSpPr>
          <p:nvPr>
            <p:ph type="dt" sz="half" idx="10"/>
          </p:nvPr>
        </p:nvSpPr>
        <p:spPr/>
        <p:txBody>
          <a:bodyPr/>
          <a:lstStyle/>
          <a:p>
            <a:fld id="{951D14E2-9679-4E51-961D-A351A3D228D5}" type="datetimeFigureOut">
              <a:rPr lang="en-US" smtClean="0"/>
              <a:t>11/9/2023</a:t>
            </a:fld>
            <a:endParaRPr lang="en-US"/>
          </a:p>
        </p:txBody>
      </p:sp>
      <p:sp>
        <p:nvSpPr>
          <p:cNvPr id="6" name="Footer Placeholder 5">
            <a:extLst>
              <a:ext uri="{FF2B5EF4-FFF2-40B4-BE49-F238E27FC236}">
                <a16:creationId xmlns:a16="http://schemas.microsoft.com/office/drawing/2014/main" id="{B9C9C623-D927-CF3B-93A6-A2FBAF365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18363-7502-C27E-741F-793809994459}"/>
              </a:ext>
            </a:extLst>
          </p:cNvPr>
          <p:cNvSpPr>
            <a:spLocks noGrp="1"/>
          </p:cNvSpPr>
          <p:nvPr>
            <p:ph type="sldNum" sz="quarter" idx="12"/>
          </p:nvPr>
        </p:nvSpPr>
        <p:spPr/>
        <p:txBody>
          <a:bodyPr/>
          <a:lstStyle/>
          <a:p>
            <a:fld id="{5188C9F3-4B5E-41C9-9489-3061B32C68F6}" type="slidenum">
              <a:rPr lang="en-US" smtClean="0"/>
              <a:t>‹#›</a:t>
            </a:fld>
            <a:endParaRPr lang="en-US"/>
          </a:p>
        </p:txBody>
      </p:sp>
    </p:spTree>
    <p:extLst>
      <p:ext uri="{BB962C8B-B14F-4D97-AF65-F5344CB8AC3E}">
        <p14:creationId xmlns:p14="http://schemas.microsoft.com/office/powerpoint/2010/main" val="81565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E1B0D7-D2EF-3886-3D35-77728AADB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2CEF6E5-7EC8-5046-7AD5-632FFBC97C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AB5DB36-DDCF-384C-485E-6255DA33ED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D14E2-9679-4E51-961D-A351A3D228D5}" type="datetimeFigureOut">
              <a:rPr lang="en-US" smtClean="0"/>
              <a:t>11/9/2023</a:t>
            </a:fld>
            <a:endParaRPr lang="en-US"/>
          </a:p>
        </p:txBody>
      </p:sp>
      <p:sp>
        <p:nvSpPr>
          <p:cNvPr id="5" name="Footer Placeholder 4">
            <a:extLst>
              <a:ext uri="{FF2B5EF4-FFF2-40B4-BE49-F238E27FC236}">
                <a16:creationId xmlns:a16="http://schemas.microsoft.com/office/drawing/2014/main" id="{49C6793E-284C-275A-B01E-8A3A051653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60D7E5-BE20-CB8A-881A-0AFEB20A50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8C9F3-4B5E-41C9-9489-3061B32C68F6}" type="slidenum">
              <a:rPr lang="en-US" smtClean="0"/>
              <a:t>‹#›</a:t>
            </a:fld>
            <a:endParaRPr lang="en-US"/>
          </a:p>
        </p:txBody>
      </p:sp>
    </p:spTree>
    <p:extLst>
      <p:ext uri="{BB962C8B-B14F-4D97-AF65-F5344CB8AC3E}">
        <p14:creationId xmlns:p14="http://schemas.microsoft.com/office/powerpoint/2010/main" val="389069377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5.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7.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1.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2.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7.xml" /></Relationships>
</file>

<file path=ppt/slides/_rels/slide123.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7.xml" /></Relationships>
</file>

<file path=ppt/slides/_rels/slide124.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7.xml" /></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7.xml" /><Relationship Id="rId4" Type="http://schemas.openxmlformats.org/officeDocument/2006/relationships/image" Target="../media/image17.png" /></Relationships>
</file>

<file path=ppt/slides/_rels/slide61.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image" Target="../media/image1.gif" /><Relationship Id="rId1" Type="http://schemas.openxmlformats.org/officeDocument/2006/relationships/slideLayout" Target="../slideLayouts/slideLayout7.xml" /><Relationship Id="rId4" Type="http://schemas.openxmlformats.org/officeDocument/2006/relationships/image" Target="../media/image3.jpg"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2.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6.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9.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0.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8.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7.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16B941DC-594E-D421-2E5F-6005FB238F08}"/>
              </a:ext>
            </a:extLst>
          </p:cNvPr>
          <p:cNvSpPr/>
          <p:nvPr/>
        </p:nvSpPr>
        <p:spPr>
          <a:xfrm>
            <a:off x="3971923"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4C4AE8-8286-4722-9192-03ECA6EB3C11}"/>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3B80B9-3DA1-9038-79CA-EB48D4258041}"/>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C8A820C-1229-4F6A-8518-01B7CA4D2E86}"/>
              </a:ext>
            </a:extLst>
          </p:cNvPr>
          <p:cNvGrpSpPr/>
          <p:nvPr/>
        </p:nvGrpSpPr>
        <p:grpSpPr>
          <a:xfrm>
            <a:off x="688560" y="216310"/>
            <a:ext cx="10605516" cy="7417415"/>
            <a:chOff x="688560" y="2011386"/>
            <a:chExt cx="10605516" cy="5112328"/>
          </a:xfrm>
        </p:grpSpPr>
        <p:sp>
          <p:nvSpPr>
            <p:cNvPr id="18" name="TextBox 17">
              <a:extLst>
                <a:ext uri="{FF2B5EF4-FFF2-40B4-BE49-F238E27FC236}">
                  <a16:creationId xmlns:a16="http://schemas.microsoft.com/office/drawing/2014/main" id="{8BD87991-5966-6661-BFF9-128A5D832E96}"/>
                </a:ext>
              </a:extLst>
            </p:cNvPr>
            <p:cNvSpPr txBox="1"/>
            <p:nvPr/>
          </p:nvSpPr>
          <p:spPr>
            <a:xfrm>
              <a:off x="688560" y="2011386"/>
              <a:ext cx="10605516" cy="5112328"/>
            </a:xfrm>
            <a:prstGeom prst="rect">
              <a:avLst/>
            </a:prstGeom>
            <a:noFill/>
          </p:spPr>
          <p:txBody>
            <a:bodyPr wrap="square">
              <a:spAutoFit/>
            </a:bodyPr>
            <a:lstStyle/>
            <a:p>
              <a:endParaRPr lang="en-US" sz="4800" b="1" dirty="0">
                <a:latin typeface="Montserrat" panose="00000500000000000000" pitchFamily="2" charset="0"/>
              </a:endParaRPr>
            </a:p>
            <a:p>
              <a:r>
                <a:rPr lang="en-US" sz="4800" b="1" dirty="0">
                  <a:latin typeface="Montserrat" panose="00000500000000000000" pitchFamily="2" charset="0"/>
                </a:rPr>
                <a:t>  Technical</a:t>
              </a:r>
              <a:r>
                <a:rPr lang="en-US" sz="4800" b="1" dirty="0">
                  <a:solidFill>
                    <a:schemeClr val="bg1"/>
                  </a:solidFill>
                  <a:latin typeface="Montserrat" panose="00000500000000000000" pitchFamily="2" charset="0"/>
                </a:rPr>
                <a:t> </a:t>
              </a:r>
              <a:r>
                <a:rPr lang="en-US" sz="4800" b="1" dirty="0">
                  <a:latin typeface="Montserrat" panose="00000500000000000000" pitchFamily="2" charset="0"/>
                </a:rPr>
                <a:t>Training </a:t>
              </a:r>
              <a:r>
                <a:rPr lang="en-US" sz="4800" b="1" dirty="0" err="1">
                  <a:latin typeface="Montserrat" panose="00000500000000000000" pitchFamily="2" charset="0"/>
                </a:rPr>
                <a:t>Programme</a:t>
              </a:r>
              <a:endParaRPr lang="en-US" sz="4800" b="1" dirty="0">
                <a:latin typeface="Montserrat" panose="00000500000000000000" pitchFamily="2" charset="0"/>
              </a:endParaRPr>
            </a:p>
            <a:p>
              <a:r>
                <a:rPr lang="en-US" sz="3600" b="1" dirty="0">
                  <a:latin typeface="Montserrat" panose="00000500000000000000" pitchFamily="2" charset="0"/>
                </a:rPr>
                <a:t>                                 </a:t>
              </a:r>
            </a:p>
            <a:p>
              <a:endParaRPr lang="en-US" sz="3600" b="1" dirty="0">
                <a:latin typeface="Montserrat" panose="00000500000000000000" pitchFamily="2" charset="0"/>
              </a:endParaRPr>
            </a:p>
            <a:p>
              <a:endParaRPr lang="en-US" sz="3600" b="1" dirty="0">
                <a:latin typeface="Montserrat" panose="00000500000000000000" pitchFamily="2" charset="0"/>
              </a:endParaRPr>
            </a:p>
            <a:p>
              <a:endParaRPr lang="en-US" sz="3600" b="1" dirty="0">
                <a:latin typeface="Montserrat" panose="00000500000000000000" pitchFamily="2" charset="0"/>
              </a:endParaRPr>
            </a:p>
            <a:p>
              <a:r>
                <a:rPr lang="en-US" sz="3600" b="1" dirty="0">
                  <a:latin typeface="Montserrat" panose="00000500000000000000" pitchFamily="2" charset="0"/>
                </a:rPr>
                <a:t>                                                 </a:t>
              </a:r>
              <a:r>
                <a:rPr lang="en-US" sz="3200" b="1" dirty="0">
                  <a:latin typeface="Montserrat" panose="00000500000000000000" pitchFamily="2" charset="0"/>
                </a:rPr>
                <a:t>BY</a:t>
              </a:r>
              <a:r>
                <a:rPr lang="en-US" sz="3600" b="1" dirty="0">
                  <a:latin typeface="Montserrat" panose="00000500000000000000" pitchFamily="2" charset="0"/>
                </a:rPr>
                <a:t> </a:t>
              </a:r>
            </a:p>
            <a:p>
              <a:r>
                <a:rPr lang="en-US" sz="3200" b="1" dirty="0">
                  <a:latin typeface="Montserrat" panose="00000500000000000000" pitchFamily="2" charset="0"/>
                </a:rPr>
                <a:t>                                               </a:t>
              </a:r>
              <a:r>
                <a:rPr lang="en-US" sz="3200" dirty="0">
                  <a:latin typeface="Montserrat" panose="00000500000000000000" pitchFamily="2" charset="0"/>
                </a:rPr>
                <a:t>A. </a:t>
              </a:r>
              <a:r>
                <a:rPr lang="en-US" sz="3200" dirty="0" err="1">
                  <a:latin typeface="Montserrat" panose="00000500000000000000" pitchFamily="2" charset="0"/>
                </a:rPr>
                <a:t>Srinivasu</a:t>
              </a:r>
              <a:endParaRPr lang="en-US" sz="3200" dirty="0">
                <a:latin typeface="Montserrat" panose="00000500000000000000" pitchFamily="2" charset="0"/>
              </a:endParaRPr>
            </a:p>
            <a:p>
              <a:r>
                <a:rPr lang="en-US" sz="3600" b="1" dirty="0">
                  <a:latin typeface="Montserrat" panose="00000500000000000000" pitchFamily="2" charset="0"/>
                </a:rPr>
                <a:t>                                       </a:t>
              </a:r>
              <a:r>
                <a:rPr lang="en-US" sz="3000" dirty="0">
                  <a:latin typeface="Montserrat" panose="00000500000000000000" pitchFamily="2" charset="0"/>
                </a:rPr>
                <a:t>EE/MRT/400KV/ VSP</a:t>
              </a:r>
            </a:p>
            <a:p>
              <a:r>
                <a:rPr lang="en-US" sz="3600" b="1" dirty="0">
                  <a:latin typeface="Montserrat" panose="00000500000000000000" pitchFamily="2" charset="0"/>
                </a:rPr>
                <a:t>    </a:t>
              </a:r>
            </a:p>
            <a:p>
              <a:endParaRPr lang="en-US" sz="4800" b="1" dirty="0">
                <a:latin typeface="Montserrat" panose="00000500000000000000" pitchFamily="2" charset="0"/>
              </a:endParaRPr>
            </a:p>
            <a:p>
              <a:endParaRPr lang="en-US" sz="4800" b="1" dirty="0">
                <a:latin typeface="Montserrat" panose="00000500000000000000" pitchFamily="2" charset="0"/>
              </a:endParaRPr>
            </a:p>
          </p:txBody>
        </p:sp>
        <p:sp>
          <p:nvSpPr>
            <p:cNvPr id="20" name="TextBox 19">
              <a:extLst>
                <a:ext uri="{FF2B5EF4-FFF2-40B4-BE49-F238E27FC236}">
                  <a16:creationId xmlns:a16="http://schemas.microsoft.com/office/drawing/2014/main" id="{192726DA-6A4C-65E9-6B3B-5D653903BA24}"/>
                </a:ext>
              </a:extLst>
            </p:cNvPr>
            <p:cNvSpPr txBox="1"/>
            <p:nvPr/>
          </p:nvSpPr>
          <p:spPr>
            <a:xfrm>
              <a:off x="688560" y="3500728"/>
              <a:ext cx="5813292" cy="388568"/>
            </a:xfrm>
            <a:prstGeom prst="rect">
              <a:avLst/>
            </a:prstGeom>
            <a:noFill/>
          </p:spPr>
          <p:txBody>
            <a:bodyPr wrap="square">
              <a:spAutoFit/>
            </a:bodyPr>
            <a:lstStyle/>
            <a:p>
              <a:pPr>
                <a:lnSpc>
                  <a:spcPct val="150000"/>
                </a:lnSpc>
              </a:pPr>
              <a:endParaRPr lang="en-US" sz="1400" dirty="0">
                <a:latin typeface="Montserrat" panose="00000500000000000000" pitchFamily="2" charset="0"/>
              </a:endParaRPr>
            </a:p>
          </p:txBody>
        </p:sp>
      </p:grpSp>
      <p:grpSp>
        <p:nvGrpSpPr>
          <p:cNvPr id="24" name="Group 23">
            <a:extLst>
              <a:ext uri="{FF2B5EF4-FFF2-40B4-BE49-F238E27FC236}">
                <a16:creationId xmlns:a16="http://schemas.microsoft.com/office/drawing/2014/main" id="{9AF9B213-626B-7EED-5345-C272DF1E85E1}"/>
              </a:ext>
            </a:extLst>
          </p:cNvPr>
          <p:cNvGrpSpPr/>
          <p:nvPr/>
        </p:nvGrpSpPr>
        <p:grpSpPr>
          <a:xfrm>
            <a:off x="228944" y="6102596"/>
            <a:ext cx="1105836" cy="646220"/>
            <a:chOff x="228944" y="6102596"/>
            <a:chExt cx="1105836" cy="646220"/>
          </a:xfrm>
        </p:grpSpPr>
        <p:sp>
          <p:nvSpPr>
            <p:cNvPr id="14" name="Oval 13">
              <a:extLst>
                <a:ext uri="{FF2B5EF4-FFF2-40B4-BE49-F238E27FC236}">
                  <a16:creationId xmlns:a16="http://schemas.microsoft.com/office/drawing/2014/main" id="{2893FB14-F0A2-EAA2-EBF2-256CC52A5C7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7B520CC-72CE-B53D-B459-2CE3AA289F44}"/>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a:extLst>
                <a:ext uri="{FF2B5EF4-FFF2-40B4-BE49-F238E27FC236}">
                  <a16:creationId xmlns:a16="http://schemas.microsoft.com/office/drawing/2014/main" id="{C110B9FD-82DE-E2D4-591B-84C355D35456}"/>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3435784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D1EA1EF-2DAA-2AFE-DF6B-12E46F119C96}"/>
              </a:ext>
            </a:extLst>
          </p:cNvPr>
          <p:cNvGrpSpPr/>
          <p:nvPr/>
        </p:nvGrpSpPr>
        <p:grpSpPr>
          <a:xfrm>
            <a:off x="10820691" y="5984608"/>
            <a:ext cx="1105836" cy="646220"/>
            <a:chOff x="228944" y="6102596"/>
            <a:chExt cx="1105836" cy="646220"/>
          </a:xfrm>
        </p:grpSpPr>
        <p:sp>
          <p:nvSpPr>
            <p:cNvPr id="6" name="Oval 5">
              <a:extLst>
                <a:ext uri="{FF2B5EF4-FFF2-40B4-BE49-F238E27FC236}">
                  <a16:creationId xmlns:a16="http://schemas.microsoft.com/office/drawing/2014/main" id="{12B5DBF8-D942-9CB5-D7AD-EBE24503B16D}"/>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2584DFAC-B804-E335-81EF-E9725E982BDD}"/>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5">
              <a:extLst>
                <a:ext uri="{FF2B5EF4-FFF2-40B4-BE49-F238E27FC236}">
                  <a16:creationId xmlns:a16="http://schemas.microsoft.com/office/drawing/2014/main" id="{C3EC4A4D-DDF0-F772-27C1-6A86D64D6645}"/>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2" name="Rounded Rectangle 11"/>
          <p:cNvSpPr/>
          <p:nvPr/>
        </p:nvSpPr>
        <p:spPr>
          <a:xfrm>
            <a:off x="971460" y="3491282"/>
            <a:ext cx="1451398" cy="59598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 </a:t>
            </a:r>
            <a:r>
              <a:rPr lang="en-US" dirty="0" err="1">
                <a:solidFill>
                  <a:schemeClr val="tx1"/>
                </a:solidFill>
              </a:rPr>
              <a:t>ph</a:t>
            </a:r>
            <a:r>
              <a:rPr lang="en-US" dirty="0">
                <a:solidFill>
                  <a:schemeClr val="tx1"/>
                </a:solidFill>
              </a:rPr>
              <a:t> CT </a:t>
            </a:r>
            <a:endParaRPr lang="en-IN" dirty="0">
              <a:solidFill>
                <a:schemeClr val="tx1"/>
              </a:solidFill>
            </a:endParaRPr>
          </a:p>
        </p:txBody>
      </p:sp>
      <p:sp>
        <p:nvSpPr>
          <p:cNvPr id="13" name="Rounded Rectangle 12"/>
          <p:cNvSpPr/>
          <p:nvPr/>
        </p:nvSpPr>
        <p:spPr>
          <a:xfrm>
            <a:off x="971460" y="2507213"/>
            <a:ext cx="1451398" cy="59598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 </a:t>
            </a:r>
            <a:r>
              <a:rPr lang="en-US" dirty="0" err="1">
                <a:solidFill>
                  <a:schemeClr val="tx1"/>
                </a:solidFill>
              </a:rPr>
              <a:t>ph</a:t>
            </a:r>
            <a:r>
              <a:rPr lang="en-US" dirty="0">
                <a:solidFill>
                  <a:schemeClr val="tx1"/>
                </a:solidFill>
              </a:rPr>
              <a:t> CT </a:t>
            </a:r>
            <a:endParaRPr lang="en-IN" dirty="0">
              <a:solidFill>
                <a:schemeClr val="tx1"/>
              </a:solidFill>
            </a:endParaRPr>
          </a:p>
        </p:txBody>
      </p:sp>
      <p:sp>
        <p:nvSpPr>
          <p:cNvPr id="14" name="Rounded Rectangle 13"/>
          <p:cNvSpPr/>
          <p:nvPr/>
        </p:nvSpPr>
        <p:spPr>
          <a:xfrm>
            <a:off x="971460" y="1442011"/>
            <a:ext cx="1451398" cy="59598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a:t>
            </a:r>
            <a:r>
              <a:rPr lang="en-US" dirty="0" err="1">
                <a:solidFill>
                  <a:schemeClr val="tx1"/>
                </a:solidFill>
              </a:rPr>
              <a:t>ph</a:t>
            </a:r>
            <a:r>
              <a:rPr lang="en-US" dirty="0">
                <a:solidFill>
                  <a:schemeClr val="tx1"/>
                </a:solidFill>
              </a:rPr>
              <a:t> CT </a:t>
            </a:r>
            <a:endParaRPr lang="en-IN" dirty="0">
              <a:solidFill>
                <a:schemeClr val="tx1"/>
              </a:solidFill>
            </a:endParaRPr>
          </a:p>
        </p:txBody>
      </p:sp>
      <p:sp>
        <p:nvSpPr>
          <p:cNvPr id="2" name="Rectangle 1"/>
          <p:cNvSpPr/>
          <p:nvPr/>
        </p:nvSpPr>
        <p:spPr>
          <a:xfrm>
            <a:off x="3500846" y="412247"/>
            <a:ext cx="4036423" cy="538189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5" name="Straight Arrow Connector 14"/>
          <p:cNvCxnSpPr>
            <a:stCxn id="14" idx="3"/>
          </p:cNvCxnSpPr>
          <p:nvPr/>
        </p:nvCxnSpPr>
        <p:spPr>
          <a:xfrm flipV="1">
            <a:off x="2422858" y="1740002"/>
            <a:ext cx="1077988"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p:cNvCxnSpPr>
          <p:nvPr/>
        </p:nvCxnSpPr>
        <p:spPr>
          <a:xfrm flipV="1">
            <a:off x="2422858" y="2805204"/>
            <a:ext cx="1077988"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3"/>
          </p:cNvCxnSpPr>
          <p:nvPr/>
        </p:nvCxnSpPr>
        <p:spPr>
          <a:xfrm flipV="1">
            <a:off x="2422858" y="3789273"/>
            <a:ext cx="1077988"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9997731" y="2805204"/>
            <a:ext cx="1451398" cy="59598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 &amp; R Panel</a:t>
            </a:r>
            <a:endParaRPr lang="en-IN" dirty="0">
              <a:solidFill>
                <a:schemeClr val="tx1"/>
              </a:solidFill>
            </a:endParaRPr>
          </a:p>
        </p:txBody>
      </p:sp>
      <p:cxnSp>
        <p:nvCxnSpPr>
          <p:cNvPr id="22" name="Straight Arrow Connector 21"/>
          <p:cNvCxnSpPr>
            <a:stCxn id="2" idx="3"/>
          </p:cNvCxnSpPr>
          <p:nvPr/>
        </p:nvCxnSpPr>
        <p:spPr>
          <a:xfrm flipV="1">
            <a:off x="7537269" y="3103195"/>
            <a:ext cx="2442754"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33349" y="1339407"/>
            <a:ext cx="757646" cy="33963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TB 1</a:t>
            </a:r>
            <a:endParaRPr lang="en-IN" dirty="0">
              <a:solidFill>
                <a:schemeClr val="tx1"/>
              </a:solidFill>
            </a:endParaRPr>
          </a:p>
        </p:txBody>
      </p:sp>
      <p:sp>
        <p:nvSpPr>
          <p:cNvPr id="24" name="Rectangle 23"/>
          <p:cNvSpPr/>
          <p:nvPr/>
        </p:nvSpPr>
        <p:spPr>
          <a:xfrm>
            <a:off x="4532660" y="1333340"/>
            <a:ext cx="757646" cy="33963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TB 3</a:t>
            </a:r>
            <a:endParaRPr lang="en-IN" dirty="0">
              <a:solidFill>
                <a:schemeClr val="tx1"/>
              </a:solidFill>
            </a:endParaRPr>
          </a:p>
        </p:txBody>
      </p:sp>
      <p:sp>
        <p:nvSpPr>
          <p:cNvPr id="25" name="Rectangle 24"/>
          <p:cNvSpPr/>
          <p:nvPr/>
        </p:nvSpPr>
        <p:spPr>
          <a:xfrm>
            <a:off x="5519057" y="1333339"/>
            <a:ext cx="757646" cy="33963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TB 4</a:t>
            </a:r>
            <a:endParaRPr lang="en-IN" dirty="0">
              <a:solidFill>
                <a:schemeClr val="tx1"/>
              </a:solidFill>
            </a:endParaRPr>
          </a:p>
        </p:txBody>
      </p:sp>
      <p:sp>
        <p:nvSpPr>
          <p:cNvPr id="26" name="Rectangle 25"/>
          <p:cNvSpPr/>
          <p:nvPr/>
        </p:nvSpPr>
        <p:spPr>
          <a:xfrm>
            <a:off x="6465358" y="1339407"/>
            <a:ext cx="757646" cy="33963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TB 5</a:t>
            </a:r>
            <a:endParaRPr lang="en-IN" dirty="0">
              <a:solidFill>
                <a:schemeClr val="tx1"/>
              </a:solidFill>
            </a:endParaRPr>
          </a:p>
        </p:txBody>
      </p:sp>
      <p:sp>
        <p:nvSpPr>
          <p:cNvPr id="27" name="Rectangle 26"/>
          <p:cNvSpPr/>
          <p:nvPr/>
        </p:nvSpPr>
        <p:spPr>
          <a:xfrm>
            <a:off x="3619984" y="3151647"/>
            <a:ext cx="757646" cy="33963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TB 2</a:t>
            </a:r>
            <a:endParaRPr lang="en-IN" dirty="0">
              <a:solidFill>
                <a:schemeClr val="tx1"/>
              </a:solidFill>
            </a:endParaRPr>
          </a:p>
        </p:txBody>
      </p:sp>
      <p:sp>
        <p:nvSpPr>
          <p:cNvPr id="28" name="Rectangle 27"/>
          <p:cNvSpPr/>
          <p:nvPr/>
        </p:nvSpPr>
        <p:spPr>
          <a:xfrm>
            <a:off x="3633349" y="1894114"/>
            <a:ext cx="744281" cy="10058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Core 1</a:t>
            </a:r>
            <a:endParaRPr lang="en-IN" dirty="0">
              <a:solidFill>
                <a:schemeClr val="tx1"/>
              </a:solidFill>
            </a:endParaRPr>
          </a:p>
        </p:txBody>
      </p:sp>
      <p:sp>
        <p:nvSpPr>
          <p:cNvPr id="29" name="Rectangle 28"/>
          <p:cNvSpPr/>
          <p:nvPr/>
        </p:nvSpPr>
        <p:spPr>
          <a:xfrm>
            <a:off x="4542296" y="1900807"/>
            <a:ext cx="744281" cy="10058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Core 3</a:t>
            </a:r>
            <a:endParaRPr lang="en-IN" dirty="0">
              <a:solidFill>
                <a:schemeClr val="tx1"/>
              </a:solidFill>
            </a:endParaRPr>
          </a:p>
        </p:txBody>
      </p:sp>
      <p:sp>
        <p:nvSpPr>
          <p:cNvPr id="30" name="Rectangle 29"/>
          <p:cNvSpPr/>
          <p:nvPr/>
        </p:nvSpPr>
        <p:spPr>
          <a:xfrm>
            <a:off x="6538894" y="1894114"/>
            <a:ext cx="744281" cy="10058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Core 5</a:t>
            </a:r>
            <a:endParaRPr lang="en-IN" dirty="0">
              <a:solidFill>
                <a:schemeClr val="tx1"/>
              </a:solidFill>
            </a:endParaRPr>
          </a:p>
        </p:txBody>
      </p:sp>
      <p:sp>
        <p:nvSpPr>
          <p:cNvPr id="31" name="Rectangle 30"/>
          <p:cNvSpPr/>
          <p:nvPr/>
        </p:nvSpPr>
        <p:spPr>
          <a:xfrm>
            <a:off x="5540520" y="1894114"/>
            <a:ext cx="744281" cy="10058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Core 4</a:t>
            </a:r>
            <a:endParaRPr lang="en-IN" dirty="0">
              <a:solidFill>
                <a:schemeClr val="tx1"/>
              </a:solidFill>
            </a:endParaRPr>
          </a:p>
        </p:txBody>
      </p:sp>
      <p:sp>
        <p:nvSpPr>
          <p:cNvPr id="32" name="Rectangle 31"/>
          <p:cNvSpPr/>
          <p:nvPr/>
        </p:nvSpPr>
        <p:spPr>
          <a:xfrm>
            <a:off x="3614655" y="3671519"/>
            <a:ext cx="744281" cy="10058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Core 2</a:t>
            </a:r>
            <a:endParaRPr lang="en-IN" dirty="0">
              <a:solidFill>
                <a:schemeClr val="tx1"/>
              </a:solidFill>
            </a:endParaRPr>
          </a:p>
        </p:txBody>
      </p:sp>
      <p:sp>
        <p:nvSpPr>
          <p:cNvPr id="33" name="Rectangle 32"/>
          <p:cNvSpPr/>
          <p:nvPr/>
        </p:nvSpPr>
        <p:spPr>
          <a:xfrm>
            <a:off x="4069555" y="144458"/>
            <a:ext cx="2941929" cy="53557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CT Marshalling Box</a:t>
            </a:r>
            <a:endParaRPr lang="en-IN" dirty="0">
              <a:solidFill>
                <a:schemeClr val="tx1"/>
              </a:solidFill>
            </a:endParaRPr>
          </a:p>
        </p:txBody>
      </p:sp>
    </p:spTree>
    <p:extLst>
      <p:ext uri="{BB962C8B-B14F-4D97-AF65-F5344CB8AC3E}">
        <p14:creationId xmlns:p14="http://schemas.microsoft.com/office/powerpoint/2010/main" val="128714081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173" name="TextBox 172"/>
          <p:cNvSpPr txBox="1"/>
          <p:nvPr/>
        </p:nvSpPr>
        <p:spPr>
          <a:xfrm>
            <a:off x="274320" y="1231546"/>
            <a:ext cx="11806844" cy="25423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It is used in 400 kV and 220 kV  substations to protect the switchyard equipment from Bus faults</a:t>
            </a:r>
          </a:p>
          <a:p>
            <a:pPr marL="285750" indent="-285750">
              <a:lnSpc>
                <a:spcPct val="150000"/>
              </a:lnSpc>
              <a:buFont typeface="Arial" panose="020B0604020202020204" pitchFamily="34" charset="0"/>
              <a:buChar char="•"/>
            </a:pPr>
            <a:r>
              <a:rPr lang="en-US" dirty="0"/>
              <a:t>Bus faults occur due to </a:t>
            </a:r>
          </a:p>
          <a:p>
            <a:pPr marL="800100" lvl="1" indent="-342900">
              <a:lnSpc>
                <a:spcPct val="150000"/>
              </a:lnSpc>
              <a:buFont typeface="+mj-lt"/>
              <a:buAutoNum type="arabicPeriod"/>
            </a:pPr>
            <a:r>
              <a:rPr lang="en-US" dirty="0"/>
              <a:t>Failure of current transformers</a:t>
            </a:r>
          </a:p>
          <a:p>
            <a:pPr marL="800100" lvl="1" indent="-342900">
              <a:lnSpc>
                <a:spcPct val="150000"/>
              </a:lnSpc>
              <a:buFont typeface="+mj-lt"/>
              <a:buAutoNum type="arabicPeriod"/>
            </a:pPr>
            <a:r>
              <a:rPr lang="en-US" dirty="0"/>
              <a:t>Failure of circuit breakers</a:t>
            </a:r>
          </a:p>
          <a:p>
            <a:pPr marL="800100" lvl="1" indent="-342900">
              <a:lnSpc>
                <a:spcPct val="150000"/>
              </a:lnSpc>
              <a:buFont typeface="+mj-lt"/>
              <a:buAutoNum type="arabicPeriod"/>
            </a:pPr>
            <a:r>
              <a:rPr lang="en-US" dirty="0"/>
              <a:t>Insulators</a:t>
            </a:r>
          </a:p>
          <a:p>
            <a:pPr marL="800100" lvl="1" indent="-342900">
              <a:lnSpc>
                <a:spcPct val="150000"/>
              </a:lnSpc>
              <a:buFont typeface="+mj-lt"/>
              <a:buAutoNum type="arabicPeriod"/>
            </a:pPr>
            <a:r>
              <a:rPr lang="en-US" dirty="0"/>
              <a:t>Snapping of Jack Bus conductors and Bus Jumpers etc.,</a:t>
            </a:r>
          </a:p>
        </p:txBody>
      </p:sp>
      <p:sp>
        <p:nvSpPr>
          <p:cNvPr id="2" name="TextBox 1"/>
          <p:cNvSpPr txBox="1"/>
          <p:nvPr/>
        </p:nvSpPr>
        <p:spPr>
          <a:xfrm>
            <a:off x="274320" y="4364182"/>
            <a:ext cx="10842774" cy="13388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Two types of Bus bar protections </a:t>
            </a:r>
          </a:p>
          <a:p>
            <a:pPr marL="800100" lvl="1" indent="-342900">
              <a:lnSpc>
                <a:spcPct val="150000"/>
              </a:lnSpc>
              <a:buFont typeface="+mj-lt"/>
              <a:buAutoNum type="arabicPeriod"/>
            </a:pPr>
            <a:r>
              <a:rPr lang="en-US" dirty="0"/>
              <a:t>High Impedance Bus Bar</a:t>
            </a:r>
          </a:p>
          <a:p>
            <a:pPr marL="800100" lvl="1" indent="-342900">
              <a:lnSpc>
                <a:spcPct val="150000"/>
              </a:lnSpc>
              <a:buFont typeface="+mj-lt"/>
              <a:buAutoNum type="arabicPeriod"/>
            </a:pPr>
            <a:r>
              <a:rPr lang="en-US" dirty="0"/>
              <a:t>Low Impedance Bus Bar</a:t>
            </a:r>
            <a:endParaRPr lang="en-IN" dirty="0"/>
          </a:p>
        </p:txBody>
      </p:sp>
    </p:spTree>
    <p:extLst>
      <p:ext uri="{BB962C8B-B14F-4D97-AF65-F5344CB8AC3E}">
        <p14:creationId xmlns:p14="http://schemas.microsoft.com/office/powerpoint/2010/main" val="10311854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4" name="Rectangle 3"/>
          <p:cNvSpPr/>
          <p:nvPr/>
        </p:nvSpPr>
        <p:spPr>
          <a:xfrm>
            <a:off x="4274374" y="1069748"/>
            <a:ext cx="2458935" cy="419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PBDCB (Static Relays)</a:t>
            </a:r>
            <a:endParaRPr lang="en-IN" dirty="0"/>
          </a:p>
        </p:txBody>
      </p:sp>
      <p:sp>
        <p:nvSpPr>
          <p:cNvPr id="10" name="Rectangle 9"/>
          <p:cNvSpPr/>
          <p:nvPr/>
        </p:nvSpPr>
        <p:spPr>
          <a:xfrm>
            <a:off x="7239247" y="1069748"/>
            <a:ext cx="2458935" cy="419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RADSS(ABB)</a:t>
            </a:r>
            <a:endParaRPr lang="en-IN" dirty="0"/>
          </a:p>
        </p:txBody>
      </p:sp>
      <p:cxnSp>
        <p:nvCxnSpPr>
          <p:cNvPr id="6" name="Straight Arrow Connector 5"/>
          <p:cNvCxnSpPr>
            <a:stCxn id="14" idx="3"/>
            <a:endCxn id="4" idx="1"/>
          </p:cNvCxnSpPr>
          <p:nvPr/>
        </p:nvCxnSpPr>
        <p:spPr>
          <a:xfrm>
            <a:off x="2860714" y="1277657"/>
            <a:ext cx="1413660" cy="2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33309" y="1169431"/>
            <a:ext cx="505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33309" y="1369672"/>
            <a:ext cx="50593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 y="954402"/>
            <a:ext cx="2860715" cy="6465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 Impedance Scheme</a:t>
            </a:r>
            <a:endParaRPr lang="en-IN" dirty="0"/>
          </a:p>
        </p:txBody>
      </p:sp>
      <p:grpSp>
        <p:nvGrpSpPr>
          <p:cNvPr id="35" name="Group 34"/>
          <p:cNvGrpSpPr/>
          <p:nvPr/>
        </p:nvGrpSpPr>
        <p:grpSpPr>
          <a:xfrm>
            <a:off x="808101" y="1924952"/>
            <a:ext cx="479205" cy="3456327"/>
            <a:chOff x="878439" y="2461846"/>
            <a:chExt cx="479205" cy="3456327"/>
          </a:xfrm>
        </p:grpSpPr>
        <p:grpSp>
          <p:nvGrpSpPr>
            <p:cNvPr id="19" name="Group 18"/>
            <p:cNvGrpSpPr/>
            <p:nvPr/>
          </p:nvGrpSpPr>
          <p:grpSpPr>
            <a:xfrm rot="16200000">
              <a:off x="930682" y="4623451"/>
              <a:ext cx="374719" cy="479205"/>
              <a:chOff x="11235991" y="6329068"/>
              <a:chExt cx="663261" cy="528932"/>
            </a:xfrm>
          </p:grpSpPr>
          <p:sp>
            <p:nvSpPr>
              <p:cNvPr id="20" name="Arc 19"/>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1" name="Arc 20"/>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2" name="Arc 21"/>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26" name="Straight Connector 25"/>
            <p:cNvCxnSpPr/>
            <p:nvPr/>
          </p:nvCxnSpPr>
          <p:spPr>
            <a:xfrm>
              <a:off x="1133955" y="3643532"/>
              <a:ext cx="1" cy="39902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70604" y="4054977"/>
              <a:ext cx="326705" cy="32794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8" name="Straight Connector 27"/>
            <p:cNvCxnSpPr>
              <a:stCxn id="27" idx="2"/>
              <a:endCxn id="22" idx="2"/>
            </p:cNvCxnSpPr>
            <p:nvPr/>
          </p:nvCxnSpPr>
          <p:spPr>
            <a:xfrm flipH="1">
              <a:off x="1118041" y="4382922"/>
              <a:ext cx="15914" cy="2927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0"/>
            </p:cNvCxnSpPr>
            <p:nvPr/>
          </p:nvCxnSpPr>
          <p:spPr>
            <a:xfrm>
              <a:off x="1114850" y="5050364"/>
              <a:ext cx="11149" cy="2140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028169" y="3178456"/>
              <a:ext cx="211571" cy="50210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34" name="Straight Connector 33"/>
            <p:cNvCxnSpPr>
              <a:stCxn id="33" idx="0"/>
            </p:cNvCxnSpPr>
            <p:nvPr/>
          </p:nvCxnSpPr>
          <p:spPr>
            <a:xfrm flipH="1" flipV="1">
              <a:off x="1133954" y="2461846"/>
              <a:ext cx="1" cy="7166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114850" y="5201563"/>
              <a:ext cx="1" cy="71661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2365761" y="1924799"/>
            <a:ext cx="479205" cy="3456327"/>
            <a:chOff x="878439" y="2461846"/>
            <a:chExt cx="479205" cy="3456327"/>
          </a:xfrm>
        </p:grpSpPr>
        <p:grpSp>
          <p:nvGrpSpPr>
            <p:cNvPr id="39" name="Group 38"/>
            <p:cNvGrpSpPr/>
            <p:nvPr/>
          </p:nvGrpSpPr>
          <p:grpSpPr>
            <a:xfrm rot="16200000">
              <a:off x="930682" y="4623451"/>
              <a:ext cx="374719" cy="479205"/>
              <a:chOff x="11235991" y="6329068"/>
              <a:chExt cx="663261" cy="528932"/>
            </a:xfrm>
          </p:grpSpPr>
          <p:sp>
            <p:nvSpPr>
              <p:cNvPr id="47" name="Arc 46"/>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8" name="Arc 47"/>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9" name="Arc 48"/>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40" name="Straight Connector 39"/>
            <p:cNvCxnSpPr/>
            <p:nvPr/>
          </p:nvCxnSpPr>
          <p:spPr>
            <a:xfrm>
              <a:off x="1133955" y="3643532"/>
              <a:ext cx="1" cy="39902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70604" y="4054977"/>
              <a:ext cx="326705" cy="32794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42" name="Straight Connector 41"/>
            <p:cNvCxnSpPr>
              <a:stCxn id="41" idx="2"/>
              <a:endCxn id="49" idx="2"/>
            </p:cNvCxnSpPr>
            <p:nvPr/>
          </p:nvCxnSpPr>
          <p:spPr>
            <a:xfrm flipH="1">
              <a:off x="1118041" y="4382922"/>
              <a:ext cx="15914" cy="2927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7" idx="0"/>
            </p:cNvCxnSpPr>
            <p:nvPr/>
          </p:nvCxnSpPr>
          <p:spPr>
            <a:xfrm>
              <a:off x="1114850" y="5050364"/>
              <a:ext cx="11149" cy="2140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028169" y="3178456"/>
              <a:ext cx="211571" cy="50210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45" name="Straight Connector 44"/>
            <p:cNvCxnSpPr>
              <a:stCxn id="44" idx="0"/>
            </p:cNvCxnSpPr>
            <p:nvPr/>
          </p:nvCxnSpPr>
          <p:spPr>
            <a:xfrm flipH="1" flipV="1">
              <a:off x="1133954" y="2461846"/>
              <a:ext cx="1" cy="7166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1114850" y="5201563"/>
              <a:ext cx="1" cy="71661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8615429" y="1875964"/>
            <a:ext cx="479205" cy="3456327"/>
            <a:chOff x="878439" y="2461846"/>
            <a:chExt cx="479205" cy="3456327"/>
          </a:xfrm>
        </p:grpSpPr>
        <p:grpSp>
          <p:nvGrpSpPr>
            <p:cNvPr id="51" name="Group 50"/>
            <p:cNvGrpSpPr/>
            <p:nvPr/>
          </p:nvGrpSpPr>
          <p:grpSpPr>
            <a:xfrm rot="16200000">
              <a:off x="930682" y="4623451"/>
              <a:ext cx="374719" cy="479205"/>
              <a:chOff x="11235991" y="6329068"/>
              <a:chExt cx="663261" cy="528932"/>
            </a:xfrm>
          </p:grpSpPr>
          <p:sp>
            <p:nvSpPr>
              <p:cNvPr id="59" name="Arc 58"/>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0" name="Arc 59"/>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1" name="Arc 60"/>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52" name="Straight Connector 51"/>
            <p:cNvCxnSpPr/>
            <p:nvPr/>
          </p:nvCxnSpPr>
          <p:spPr>
            <a:xfrm>
              <a:off x="1133955" y="3643532"/>
              <a:ext cx="1" cy="39902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970604" y="4054977"/>
              <a:ext cx="326705" cy="32794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54" name="Straight Connector 53"/>
            <p:cNvCxnSpPr>
              <a:stCxn id="53" idx="2"/>
              <a:endCxn id="61" idx="2"/>
            </p:cNvCxnSpPr>
            <p:nvPr/>
          </p:nvCxnSpPr>
          <p:spPr>
            <a:xfrm flipH="1">
              <a:off x="1118041" y="4382922"/>
              <a:ext cx="15914" cy="2927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9" idx="0"/>
            </p:cNvCxnSpPr>
            <p:nvPr/>
          </p:nvCxnSpPr>
          <p:spPr>
            <a:xfrm>
              <a:off x="1114850" y="5050364"/>
              <a:ext cx="11149" cy="2140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028169" y="3178456"/>
              <a:ext cx="211571" cy="50210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57" name="Straight Connector 56"/>
            <p:cNvCxnSpPr>
              <a:stCxn id="56" idx="0"/>
            </p:cNvCxnSpPr>
            <p:nvPr/>
          </p:nvCxnSpPr>
          <p:spPr>
            <a:xfrm flipH="1" flipV="1">
              <a:off x="1133954" y="2461846"/>
              <a:ext cx="1" cy="7166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1114850" y="5201563"/>
              <a:ext cx="1" cy="71661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0200012" y="1870870"/>
            <a:ext cx="479205" cy="3456327"/>
            <a:chOff x="878439" y="2461846"/>
            <a:chExt cx="479205" cy="3456327"/>
          </a:xfrm>
        </p:grpSpPr>
        <p:grpSp>
          <p:nvGrpSpPr>
            <p:cNvPr id="63" name="Group 62"/>
            <p:cNvGrpSpPr/>
            <p:nvPr/>
          </p:nvGrpSpPr>
          <p:grpSpPr>
            <a:xfrm rot="16200000">
              <a:off x="930682" y="4623451"/>
              <a:ext cx="374719" cy="479205"/>
              <a:chOff x="11235991" y="6329068"/>
              <a:chExt cx="663261" cy="528932"/>
            </a:xfrm>
          </p:grpSpPr>
          <p:sp>
            <p:nvSpPr>
              <p:cNvPr id="71" name="Arc 70"/>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2" name="Arc 71"/>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3" name="Arc 72"/>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64" name="Straight Connector 63"/>
            <p:cNvCxnSpPr/>
            <p:nvPr/>
          </p:nvCxnSpPr>
          <p:spPr>
            <a:xfrm>
              <a:off x="1133955" y="3643532"/>
              <a:ext cx="1" cy="39902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970604" y="4054977"/>
              <a:ext cx="326705" cy="32794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66" name="Straight Connector 65"/>
            <p:cNvCxnSpPr>
              <a:stCxn id="65" idx="2"/>
              <a:endCxn id="73" idx="2"/>
            </p:cNvCxnSpPr>
            <p:nvPr/>
          </p:nvCxnSpPr>
          <p:spPr>
            <a:xfrm flipH="1">
              <a:off x="1118041" y="4382922"/>
              <a:ext cx="15914" cy="2927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71" idx="0"/>
            </p:cNvCxnSpPr>
            <p:nvPr/>
          </p:nvCxnSpPr>
          <p:spPr>
            <a:xfrm>
              <a:off x="1114850" y="5050364"/>
              <a:ext cx="11149" cy="21407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028169" y="3178456"/>
              <a:ext cx="211571" cy="50210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69" name="Straight Connector 68"/>
            <p:cNvCxnSpPr>
              <a:stCxn id="68" idx="0"/>
            </p:cNvCxnSpPr>
            <p:nvPr/>
          </p:nvCxnSpPr>
          <p:spPr>
            <a:xfrm flipH="1" flipV="1">
              <a:off x="1133954" y="2461846"/>
              <a:ext cx="1" cy="7166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1114850" y="5201563"/>
              <a:ext cx="1" cy="71661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2871240" y="2707796"/>
            <a:ext cx="407484" cy="369332"/>
          </a:xfrm>
          <a:prstGeom prst="rect">
            <a:avLst/>
          </a:prstGeom>
          <a:noFill/>
        </p:spPr>
        <p:txBody>
          <a:bodyPr wrap="none" rtlCol="0">
            <a:spAutoFit/>
          </a:bodyPr>
          <a:lstStyle/>
          <a:p>
            <a:r>
              <a:rPr lang="en-US" dirty="0"/>
              <a:t>RL</a:t>
            </a:r>
            <a:endParaRPr lang="en-IN" dirty="0"/>
          </a:p>
        </p:txBody>
      </p:sp>
      <p:sp>
        <p:nvSpPr>
          <p:cNvPr id="76" name="TextBox 75"/>
          <p:cNvSpPr txBox="1"/>
          <p:nvPr/>
        </p:nvSpPr>
        <p:spPr>
          <a:xfrm>
            <a:off x="1310161" y="2680451"/>
            <a:ext cx="407484" cy="369332"/>
          </a:xfrm>
          <a:prstGeom prst="rect">
            <a:avLst/>
          </a:prstGeom>
          <a:noFill/>
        </p:spPr>
        <p:txBody>
          <a:bodyPr wrap="none" rtlCol="0">
            <a:spAutoFit/>
          </a:bodyPr>
          <a:lstStyle/>
          <a:p>
            <a:r>
              <a:rPr lang="en-US" dirty="0"/>
              <a:t>RL</a:t>
            </a:r>
            <a:endParaRPr lang="en-IN" dirty="0"/>
          </a:p>
        </p:txBody>
      </p:sp>
      <p:sp>
        <p:nvSpPr>
          <p:cNvPr id="77" name="TextBox 76"/>
          <p:cNvSpPr txBox="1"/>
          <p:nvPr/>
        </p:nvSpPr>
        <p:spPr>
          <a:xfrm>
            <a:off x="9095096" y="2707796"/>
            <a:ext cx="437013" cy="369332"/>
          </a:xfrm>
          <a:prstGeom prst="rect">
            <a:avLst/>
          </a:prstGeom>
          <a:noFill/>
        </p:spPr>
        <p:txBody>
          <a:bodyPr wrap="square" rtlCol="0">
            <a:spAutoFit/>
          </a:bodyPr>
          <a:lstStyle/>
          <a:p>
            <a:r>
              <a:rPr lang="en-US" dirty="0"/>
              <a:t>RL</a:t>
            </a:r>
            <a:endParaRPr lang="en-IN" dirty="0"/>
          </a:p>
        </p:txBody>
      </p:sp>
      <p:sp>
        <p:nvSpPr>
          <p:cNvPr id="78" name="TextBox 77"/>
          <p:cNvSpPr txBox="1"/>
          <p:nvPr/>
        </p:nvSpPr>
        <p:spPr>
          <a:xfrm>
            <a:off x="10832337" y="2680451"/>
            <a:ext cx="407484" cy="369332"/>
          </a:xfrm>
          <a:prstGeom prst="rect">
            <a:avLst/>
          </a:prstGeom>
          <a:noFill/>
        </p:spPr>
        <p:txBody>
          <a:bodyPr wrap="none" rtlCol="0">
            <a:spAutoFit/>
          </a:bodyPr>
          <a:lstStyle/>
          <a:p>
            <a:r>
              <a:rPr lang="en-US" dirty="0"/>
              <a:t>RL</a:t>
            </a:r>
            <a:endParaRPr lang="en-IN" dirty="0"/>
          </a:p>
        </p:txBody>
      </p:sp>
      <p:sp>
        <p:nvSpPr>
          <p:cNvPr id="79" name="TextBox 78"/>
          <p:cNvSpPr txBox="1"/>
          <p:nvPr/>
        </p:nvSpPr>
        <p:spPr>
          <a:xfrm>
            <a:off x="1308031" y="4138647"/>
            <a:ext cx="407484" cy="369332"/>
          </a:xfrm>
          <a:prstGeom prst="rect">
            <a:avLst/>
          </a:prstGeom>
          <a:noFill/>
        </p:spPr>
        <p:txBody>
          <a:bodyPr wrap="none" rtlCol="0">
            <a:spAutoFit/>
          </a:bodyPr>
          <a:lstStyle/>
          <a:p>
            <a:r>
              <a:rPr lang="en-US" dirty="0"/>
              <a:t>F1</a:t>
            </a:r>
            <a:endParaRPr lang="en-IN" dirty="0"/>
          </a:p>
        </p:txBody>
      </p:sp>
      <p:sp>
        <p:nvSpPr>
          <p:cNvPr id="80" name="TextBox 79"/>
          <p:cNvSpPr txBox="1"/>
          <p:nvPr/>
        </p:nvSpPr>
        <p:spPr>
          <a:xfrm>
            <a:off x="1322959" y="3534451"/>
            <a:ext cx="544444" cy="369332"/>
          </a:xfrm>
          <a:prstGeom prst="rect">
            <a:avLst/>
          </a:prstGeom>
          <a:noFill/>
        </p:spPr>
        <p:txBody>
          <a:bodyPr wrap="none" rtlCol="0">
            <a:spAutoFit/>
          </a:bodyPr>
          <a:lstStyle/>
          <a:p>
            <a:r>
              <a:rPr lang="en-US" dirty="0"/>
              <a:t>RCT</a:t>
            </a:r>
            <a:endParaRPr lang="en-IN" dirty="0"/>
          </a:p>
        </p:txBody>
      </p:sp>
      <p:sp>
        <p:nvSpPr>
          <p:cNvPr id="81" name="TextBox 80"/>
          <p:cNvSpPr txBox="1"/>
          <p:nvPr/>
        </p:nvSpPr>
        <p:spPr>
          <a:xfrm>
            <a:off x="9167437" y="3547519"/>
            <a:ext cx="544444" cy="369332"/>
          </a:xfrm>
          <a:prstGeom prst="rect">
            <a:avLst/>
          </a:prstGeom>
          <a:noFill/>
        </p:spPr>
        <p:txBody>
          <a:bodyPr wrap="none" rtlCol="0">
            <a:spAutoFit/>
          </a:bodyPr>
          <a:lstStyle/>
          <a:p>
            <a:r>
              <a:rPr lang="en-US" dirty="0"/>
              <a:t>RCT</a:t>
            </a:r>
            <a:endParaRPr lang="en-IN" dirty="0"/>
          </a:p>
        </p:txBody>
      </p:sp>
      <p:sp>
        <p:nvSpPr>
          <p:cNvPr id="82" name="TextBox 81"/>
          <p:cNvSpPr txBox="1"/>
          <p:nvPr/>
        </p:nvSpPr>
        <p:spPr>
          <a:xfrm>
            <a:off x="10912304" y="3505481"/>
            <a:ext cx="544444" cy="369332"/>
          </a:xfrm>
          <a:prstGeom prst="rect">
            <a:avLst/>
          </a:prstGeom>
          <a:noFill/>
        </p:spPr>
        <p:txBody>
          <a:bodyPr wrap="none" rtlCol="0">
            <a:spAutoFit/>
          </a:bodyPr>
          <a:lstStyle/>
          <a:p>
            <a:r>
              <a:rPr lang="en-US" dirty="0"/>
              <a:t>RCT</a:t>
            </a:r>
            <a:endParaRPr lang="en-IN" dirty="0"/>
          </a:p>
        </p:txBody>
      </p:sp>
      <p:sp>
        <p:nvSpPr>
          <p:cNvPr id="83" name="TextBox 82"/>
          <p:cNvSpPr txBox="1"/>
          <p:nvPr/>
        </p:nvSpPr>
        <p:spPr>
          <a:xfrm>
            <a:off x="3119946" y="3546869"/>
            <a:ext cx="544444" cy="369332"/>
          </a:xfrm>
          <a:prstGeom prst="rect">
            <a:avLst/>
          </a:prstGeom>
          <a:noFill/>
        </p:spPr>
        <p:txBody>
          <a:bodyPr wrap="none" rtlCol="0">
            <a:spAutoFit/>
          </a:bodyPr>
          <a:lstStyle/>
          <a:p>
            <a:r>
              <a:rPr lang="en-US" dirty="0"/>
              <a:t>RCT</a:t>
            </a:r>
            <a:endParaRPr lang="en-IN" dirty="0"/>
          </a:p>
        </p:txBody>
      </p:sp>
      <p:sp>
        <p:nvSpPr>
          <p:cNvPr id="84" name="TextBox 83"/>
          <p:cNvSpPr txBox="1"/>
          <p:nvPr/>
        </p:nvSpPr>
        <p:spPr>
          <a:xfrm>
            <a:off x="3174891" y="4181144"/>
            <a:ext cx="407484" cy="369332"/>
          </a:xfrm>
          <a:prstGeom prst="rect">
            <a:avLst/>
          </a:prstGeom>
          <a:noFill/>
        </p:spPr>
        <p:txBody>
          <a:bodyPr wrap="none" rtlCol="0">
            <a:spAutoFit/>
          </a:bodyPr>
          <a:lstStyle/>
          <a:p>
            <a:r>
              <a:rPr lang="en-US" dirty="0"/>
              <a:t>F2</a:t>
            </a:r>
            <a:endParaRPr lang="en-IN" dirty="0"/>
          </a:p>
        </p:txBody>
      </p:sp>
      <p:sp>
        <p:nvSpPr>
          <p:cNvPr id="85" name="TextBox 84"/>
          <p:cNvSpPr txBox="1"/>
          <p:nvPr/>
        </p:nvSpPr>
        <p:spPr>
          <a:xfrm>
            <a:off x="9128697" y="4202576"/>
            <a:ext cx="407484" cy="369332"/>
          </a:xfrm>
          <a:prstGeom prst="rect">
            <a:avLst/>
          </a:prstGeom>
          <a:noFill/>
        </p:spPr>
        <p:txBody>
          <a:bodyPr wrap="none" rtlCol="0">
            <a:spAutoFit/>
          </a:bodyPr>
          <a:lstStyle/>
          <a:p>
            <a:r>
              <a:rPr lang="en-US" dirty="0"/>
              <a:t>F3</a:t>
            </a:r>
            <a:endParaRPr lang="en-IN" dirty="0"/>
          </a:p>
        </p:txBody>
      </p:sp>
      <p:sp>
        <p:nvSpPr>
          <p:cNvPr id="86" name="TextBox 85"/>
          <p:cNvSpPr txBox="1"/>
          <p:nvPr/>
        </p:nvSpPr>
        <p:spPr>
          <a:xfrm>
            <a:off x="10912304" y="4180071"/>
            <a:ext cx="492379" cy="369332"/>
          </a:xfrm>
          <a:prstGeom prst="rect">
            <a:avLst/>
          </a:prstGeom>
          <a:noFill/>
        </p:spPr>
        <p:txBody>
          <a:bodyPr wrap="none" rtlCol="0">
            <a:spAutoFit/>
          </a:bodyPr>
          <a:lstStyle/>
          <a:p>
            <a:r>
              <a:rPr lang="en-US" dirty="0" err="1"/>
              <a:t>P.Tr</a:t>
            </a:r>
            <a:endParaRPr lang="en-IN" dirty="0"/>
          </a:p>
        </p:txBody>
      </p:sp>
      <p:grpSp>
        <p:nvGrpSpPr>
          <p:cNvPr id="110" name="Group 109"/>
          <p:cNvGrpSpPr/>
          <p:nvPr/>
        </p:nvGrpSpPr>
        <p:grpSpPr>
          <a:xfrm>
            <a:off x="6908598" y="1885562"/>
            <a:ext cx="985613" cy="3398087"/>
            <a:chOff x="7005426" y="2544715"/>
            <a:chExt cx="985613" cy="3398087"/>
          </a:xfrm>
        </p:grpSpPr>
        <p:cxnSp>
          <p:nvCxnSpPr>
            <p:cNvPr id="89" name="Straight Connector 88"/>
            <p:cNvCxnSpPr/>
            <p:nvPr/>
          </p:nvCxnSpPr>
          <p:spPr>
            <a:xfrm flipH="1">
              <a:off x="7391092" y="3726401"/>
              <a:ext cx="1" cy="221640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7285307" y="3261325"/>
              <a:ext cx="211571" cy="50210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4" name="Straight Connector 93"/>
            <p:cNvCxnSpPr>
              <a:stCxn id="93" idx="0"/>
            </p:cNvCxnSpPr>
            <p:nvPr/>
          </p:nvCxnSpPr>
          <p:spPr>
            <a:xfrm flipH="1" flipV="1">
              <a:off x="7391092" y="2544715"/>
              <a:ext cx="1" cy="7166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7005711" y="3418449"/>
              <a:ext cx="689317" cy="2249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7681883" y="3038622"/>
              <a:ext cx="13145" cy="398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7005426" y="3614022"/>
              <a:ext cx="13145" cy="398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399017" y="3811965"/>
              <a:ext cx="592022" cy="369332"/>
            </a:xfrm>
            <a:prstGeom prst="rect">
              <a:avLst/>
            </a:prstGeom>
            <a:noFill/>
          </p:spPr>
          <p:txBody>
            <a:bodyPr wrap="none" rtlCol="0">
              <a:spAutoFit/>
            </a:bodyPr>
            <a:lstStyle/>
            <a:p>
              <a:r>
                <a:rPr lang="en-US" dirty="0" err="1"/>
                <a:t>Rres</a:t>
              </a:r>
              <a:endParaRPr lang="en-IN" dirty="0"/>
            </a:p>
          </p:txBody>
        </p:sp>
      </p:grpSp>
      <p:cxnSp>
        <p:nvCxnSpPr>
          <p:cNvPr id="114" name="Straight Connector 113"/>
          <p:cNvCxnSpPr/>
          <p:nvPr/>
        </p:nvCxnSpPr>
        <p:spPr>
          <a:xfrm flipH="1">
            <a:off x="4853112" y="3105900"/>
            <a:ext cx="1" cy="221640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4747327" y="2640824"/>
            <a:ext cx="211571" cy="502106"/>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16" name="Straight Connector 115"/>
          <p:cNvCxnSpPr>
            <a:stCxn id="115" idx="0"/>
          </p:cNvCxnSpPr>
          <p:nvPr/>
        </p:nvCxnSpPr>
        <p:spPr>
          <a:xfrm flipH="1" flipV="1">
            <a:off x="4853112" y="1924214"/>
            <a:ext cx="1" cy="71661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4214491" y="2967582"/>
            <a:ext cx="399468" cy="369332"/>
          </a:xfrm>
          <a:prstGeom prst="rect">
            <a:avLst/>
          </a:prstGeom>
          <a:noFill/>
        </p:spPr>
        <p:txBody>
          <a:bodyPr wrap="none" rtlCol="0">
            <a:spAutoFit/>
          </a:bodyPr>
          <a:lstStyle/>
          <a:p>
            <a:r>
              <a:rPr lang="en-US" dirty="0" err="1"/>
              <a:t>Rs</a:t>
            </a:r>
            <a:endParaRPr lang="en-IN" dirty="0"/>
          </a:p>
        </p:txBody>
      </p:sp>
      <p:sp>
        <p:nvSpPr>
          <p:cNvPr id="111" name="Rectangle 110"/>
          <p:cNvSpPr/>
          <p:nvPr/>
        </p:nvSpPr>
        <p:spPr>
          <a:xfrm>
            <a:off x="4547514" y="3812605"/>
            <a:ext cx="590702" cy="57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&gt;</a:t>
            </a:r>
            <a:endParaRPr lang="en-IN" dirty="0">
              <a:solidFill>
                <a:schemeClr val="tx1"/>
              </a:solidFill>
            </a:endParaRPr>
          </a:p>
        </p:txBody>
      </p:sp>
      <p:cxnSp>
        <p:nvCxnSpPr>
          <p:cNvPr id="122" name="Straight Connector 121"/>
          <p:cNvCxnSpPr/>
          <p:nvPr/>
        </p:nvCxnSpPr>
        <p:spPr>
          <a:xfrm flipV="1">
            <a:off x="1055660" y="1853395"/>
            <a:ext cx="9425503" cy="7140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1022068" y="5269931"/>
            <a:ext cx="9425503" cy="71404"/>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5561782" y="1924214"/>
            <a:ext cx="0" cy="8538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5561782" y="3464001"/>
            <a:ext cx="0" cy="1868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5404774" y="2923716"/>
            <a:ext cx="506870" cy="461665"/>
          </a:xfrm>
          <a:prstGeom prst="rect">
            <a:avLst/>
          </a:prstGeom>
          <a:noFill/>
        </p:spPr>
        <p:txBody>
          <a:bodyPr wrap="none" rtlCol="0">
            <a:spAutoFit/>
          </a:bodyPr>
          <a:lstStyle/>
          <a:p>
            <a:r>
              <a:rPr lang="en-US" sz="2400" dirty="0"/>
              <a:t>U</a:t>
            </a:r>
            <a:r>
              <a:rPr lang="en-US" dirty="0"/>
              <a:t>R</a:t>
            </a:r>
            <a:endParaRPr lang="en-IN" dirty="0"/>
          </a:p>
        </p:txBody>
      </p:sp>
      <p:sp>
        <p:nvSpPr>
          <p:cNvPr id="131" name="Rectangle 130"/>
          <p:cNvSpPr/>
          <p:nvPr/>
        </p:nvSpPr>
        <p:spPr>
          <a:xfrm>
            <a:off x="-26353" y="5736388"/>
            <a:ext cx="3810562" cy="1156654"/>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bg1"/>
                </a:solidFill>
              </a:rPr>
              <a:t>RCT : CT secondary core resistance</a:t>
            </a:r>
          </a:p>
          <a:p>
            <a:r>
              <a:rPr lang="en-US" b="1" dirty="0">
                <a:solidFill>
                  <a:schemeClr val="bg1"/>
                </a:solidFill>
              </a:rPr>
              <a:t>RL : CT secondary Lead Resistance</a:t>
            </a:r>
          </a:p>
          <a:p>
            <a:r>
              <a:rPr lang="en-US" b="1" dirty="0" err="1">
                <a:solidFill>
                  <a:schemeClr val="bg1"/>
                </a:solidFill>
              </a:rPr>
              <a:t>Rs</a:t>
            </a:r>
            <a:r>
              <a:rPr lang="en-US" b="1" dirty="0">
                <a:solidFill>
                  <a:schemeClr val="bg1"/>
                </a:solidFill>
              </a:rPr>
              <a:t> : </a:t>
            </a:r>
            <a:r>
              <a:rPr lang="en-US" b="1" dirty="0" err="1">
                <a:solidFill>
                  <a:schemeClr val="bg1"/>
                </a:solidFill>
              </a:rPr>
              <a:t>Stabilising</a:t>
            </a:r>
            <a:r>
              <a:rPr lang="en-US" b="1" dirty="0">
                <a:solidFill>
                  <a:schemeClr val="bg1"/>
                </a:solidFill>
              </a:rPr>
              <a:t> Resistor</a:t>
            </a:r>
          </a:p>
          <a:p>
            <a:r>
              <a:rPr lang="en-US" b="1" dirty="0" err="1">
                <a:solidFill>
                  <a:schemeClr val="bg1"/>
                </a:solidFill>
              </a:rPr>
              <a:t>Rres</a:t>
            </a:r>
            <a:r>
              <a:rPr lang="en-US" b="1" dirty="0">
                <a:solidFill>
                  <a:schemeClr val="bg1"/>
                </a:solidFill>
              </a:rPr>
              <a:t> : Non Linear Resistor.</a:t>
            </a:r>
            <a:endParaRPr lang="en-IN" b="1" dirty="0">
              <a:solidFill>
                <a:schemeClr val="bg1"/>
              </a:solidFill>
            </a:endParaRPr>
          </a:p>
        </p:txBody>
      </p:sp>
    </p:spTree>
    <p:extLst>
      <p:ext uri="{BB962C8B-B14F-4D97-AF65-F5344CB8AC3E}">
        <p14:creationId xmlns:p14="http://schemas.microsoft.com/office/powerpoint/2010/main" val="19128335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173" name="TextBox 172"/>
          <p:cNvSpPr txBox="1"/>
          <p:nvPr/>
        </p:nvSpPr>
        <p:spPr>
          <a:xfrm>
            <a:off x="274320" y="1922080"/>
            <a:ext cx="11806844" cy="4247317"/>
          </a:xfrm>
          <a:prstGeom prst="rect">
            <a:avLst/>
          </a:prstGeom>
          <a:noFill/>
        </p:spPr>
        <p:txBody>
          <a:bodyPr wrap="square" rtlCol="0">
            <a:spAutoFit/>
          </a:bodyPr>
          <a:lstStyle/>
          <a:p>
            <a:pPr marL="342900" indent="-342900">
              <a:lnSpc>
                <a:spcPct val="150000"/>
              </a:lnSpc>
              <a:buFont typeface="+mj-lt"/>
              <a:buAutoNum type="arabicPeriod"/>
            </a:pPr>
            <a:r>
              <a:rPr lang="en-US" dirty="0"/>
              <a:t>Bus bar  operates on voltage across the relay. </a:t>
            </a:r>
          </a:p>
          <a:p>
            <a:pPr marL="342900" indent="-342900">
              <a:lnSpc>
                <a:spcPct val="150000"/>
              </a:lnSpc>
              <a:buFont typeface="+mj-lt"/>
              <a:buAutoNum type="arabicPeriod"/>
            </a:pPr>
            <a:r>
              <a:rPr lang="en-US" dirty="0"/>
              <a:t>Separate voltage measurement modules available for Main Zone and Check zone.</a:t>
            </a:r>
          </a:p>
          <a:p>
            <a:pPr marL="342900" indent="-342900">
              <a:lnSpc>
                <a:spcPct val="150000"/>
              </a:lnSpc>
              <a:buFont typeface="+mj-lt"/>
              <a:buAutoNum type="arabicPeriod"/>
            </a:pPr>
            <a:r>
              <a:rPr lang="en-US" dirty="0"/>
              <a:t>In this scheme , for external faults , the voltage across measuring module shall raise above relay pick up value and there is a chance of Mal-Operation of relay is avoided by adding resistor </a:t>
            </a:r>
            <a:r>
              <a:rPr lang="en-US" dirty="0" err="1"/>
              <a:t>Rs</a:t>
            </a:r>
            <a:r>
              <a:rPr lang="en-US" dirty="0"/>
              <a:t> to the measuring module.</a:t>
            </a:r>
          </a:p>
          <a:p>
            <a:pPr marL="342900" indent="-342900">
              <a:lnSpc>
                <a:spcPct val="150000"/>
              </a:lnSpc>
              <a:buFont typeface="+mj-lt"/>
              <a:buAutoNum type="arabicPeriod"/>
            </a:pPr>
            <a:r>
              <a:rPr lang="en-US" dirty="0"/>
              <a:t>For Internal faults, the fault current flows through the setting resistor will result in high voltage increase across the whole scheme and result in saturation of all CT’s in the Bus and voltage rise in CT Secondary cables to Limit High voltages in measuring module</a:t>
            </a:r>
          </a:p>
          <a:p>
            <a:pPr marL="800100" lvl="1" indent="-342900">
              <a:lnSpc>
                <a:spcPct val="150000"/>
              </a:lnSpc>
              <a:buFont typeface="Arial" panose="020B0604020202020204" pitchFamily="34" charset="0"/>
              <a:buChar char="•"/>
            </a:pPr>
            <a:r>
              <a:rPr lang="en-US" dirty="0"/>
              <a:t>Non Linear resistors are used to limit the voltage below 2 kV as the standard insulation level of secondary equipment cables are 2 kV</a:t>
            </a:r>
          </a:p>
          <a:p>
            <a:pPr marL="800100" lvl="1" indent="-342900">
              <a:lnSpc>
                <a:spcPct val="150000"/>
              </a:lnSpc>
              <a:buFont typeface="Arial" panose="020B0604020202020204" pitchFamily="34" charset="0"/>
              <a:buChar char="•"/>
            </a:pPr>
            <a:r>
              <a:rPr lang="en-US" dirty="0"/>
              <a:t>CT’s of High Knee point voltage (KPV above two times of net pick up voltage) are used.</a:t>
            </a:r>
          </a:p>
        </p:txBody>
      </p:sp>
      <p:sp>
        <p:nvSpPr>
          <p:cNvPr id="4" name="Rectangle 3"/>
          <p:cNvSpPr/>
          <p:nvPr/>
        </p:nvSpPr>
        <p:spPr>
          <a:xfrm>
            <a:off x="4274374" y="1069748"/>
            <a:ext cx="2458935" cy="419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PBDCB (Static Relays)</a:t>
            </a:r>
            <a:endParaRPr lang="en-IN" dirty="0"/>
          </a:p>
        </p:txBody>
      </p:sp>
      <p:sp>
        <p:nvSpPr>
          <p:cNvPr id="10" name="Rectangle 9"/>
          <p:cNvSpPr/>
          <p:nvPr/>
        </p:nvSpPr>
        <p:spPr>
          <a:xfrm>
            <a:off x="7239247" y="1069748"/>
            <a:ext cx="2458935" cy="419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RADSS(ABB)</a:t>
            </a:r>
            <a:endParaRPr lang="en-IN" dirty="0"/>
          </a:p>
        </p:txBody>
      </p:sp>
      <p:cxnSp>
        <p:nvCxnSpPr>
          <p:cNvPr id="6" name="Straight Arrow Connector 5"/>
          <p:cNvCxnSpPr>
            <a:stCxn id="14" idx="3"/>
            <a:endCxn id="4" idx="1"/>
          </p:cNvCxnSpPr>
          <p:nvPr/>
        </p:nvCxnSpPr>
        <p:spPr>
          <a:xfrm>
            <a:off x="2860714" y="1277657"/>
            <a:ext cx="1413660" cy="2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33309" y="1169431"/>
            <a:ext cx="505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33309" y="1369672"/>
            <a:ext cx="50593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 y="954402"/>
            <a:ext cx="2860715" cy="6465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 Impedance Scheme</a:t>
            </a:r>
            <a:endParaRPr lang="en-IN" dirty="0"/>
          </a:p>
        </p:txBody>
      </p:sp>
    </p:spTree>
    <p:extLst>
      <p:ext uri="{BB962C8B-B14F-4D97-AF65-F5344CB8AC3E}">
        <p14:creationId xmlns:p14="http://schemas.microsoft.com/office/powerpoint/2010/main" val="39297771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173" name="TextBox 172"/>
          <p:cNvSpPr txBox="1"/>
          <p:nvPr/>
        </p:nvSpPr>
        <p:spPr>
          <a:xfrm>
            <a:off x="274320" y="1922080"/>
            <a:ext cx="11806844" cy="4758354"/>
          </a:xfrm>
          <a:prstGeom prst="rect">
            <a:avLst/>
          </a:prstGeom>
          <a:noFill/>
        </p:spPr>
        <p:txBody>
          <a:bodyPr wrap="square" rtlCol="0">
            <a:spAutoFit/>
          </a:bodyPr>
          <a:lstStyle/>
          <a:p>
            <a:pPr>
              <a:lnSpc>
                <a:spcPct val="200000"/>
              </a:lnSpc>
            </a:pPr>
            <a:r>
              <a:rPr lang="en-US" dirty="0"/>
              <a:t>5.For Stable operation of two scheme,</a:t>
            </a:r>
          </a:p>
          <a:p>
            <a:pPr marL="742950" lvl="1" indent="-285750">
              <a:lnSpc>
                <a:spcPct val="200000"/>
              </a:lnSpc>
              <a:buFont typeface="Arial" panose="020B0604020202020204" pitchFamily="34" charset="0"/>
              <a:buChar char="•"/>
            </a:pPr>
            <a:r>
              <a:rPr lang="en-US" dirty="0"/>
              <a:t>All CT’s  used in the scheme have equal CT ratio.  </a:t>
            </a:r>
            <a:r>
              <a:rPr lang="en-US" dirty="0" err="1"/>
              <a:t>Aux.CT’s</a:t>
            </a:r>
            <a:r>
              <a:rPr lang="en-US" dirty="0"/>
              <a:t> will be used for Higher CT Ratio feeders.</a:t>
            </a:r>
          </a:p>
          <a:p>
            <a:pPr marL="742950" lvl="1" indent="-285750">
              <a:lnSpc>
                <a:spcPct val="200000"/>
              </a:lnSpc>
              <a:buFont typeface="Arial" panose="020B0604020202020204" pitchFamily="34" charset="0"/>
              <a:buChar char="•"/>
            </a:pPr>
            <a:r>
              <a:rPr lang="en-US" dirty="0"/>
              <a:t>CT’s of high Knee point voltage and similar magnetizing characteristic will be used.</a:t>
            </a:r>
          </a:p>
          <a:p>
            <a:pPr>
              <a:lnSpc>
                <a:spcPct val="200000"/>
              </a:lnSpc>
            </a:pPr>
            <a:r>
              <a:rPr lang="en-US" dirty="0"/>
              <a:t>6.External LBB scheme used in this High Impedance BB scheme chances of Mal operation due to cable faults and relay testing without isolation of LBB relay.</a:t>
            </a:r>
          </a:p>
          <a:p>
            <a:pPr>
              <a:lnSpc>
                <a:spcPct val="200000"/>
              </a:lnSpc>
            </a:pPr>
            <a:r>
              <a:rPr lang="en-US" dirty="0"/>
              <a:t>7. Voltage super vision with time delay will be provided to cover  non reporting / missing of any secondary currents for Main Zone and Check Zone.</a:t>
            </a:r>
          </a:p>
          <a:p>
            <a:pPr lvl="1">
              <a:lnSpc>
                <a:spcPct val="150000"/>
              </a:lnSpc>
            </a:pPr>
            <a:endParaRPr lang="en-US" dirty="0"/>
          </a:p>
          <a:p>
            <a:pPr lvl="1">
              <a:lnSpc>
                <a:spcPct val="150000"/>
              </a:lnSpc>
            </a:pPr>
            <a:endParaRPr lang="en-US" dirty="0"/>
          </a:p>
        </p:txBody>
      </p:sp>
      <p:sp>
        <p:nvSpPr>
          <p:cNvPr id="4" name="Rectangle 3"/>
          <p:cNvSpPr/>
          <p:nvPr/>
        </p:nvSpPr>
        <p:spPr>
          <a:xfrm>
            <a:off x="4274374" y="1069748"/>
            <a:ext cx="2458935" cy="419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PBDCB (Static Relays)</a:t>
            </a:r>
            <a:endParaRPr lang="en-IN" dirty="0"/>
          </a:p>
        </p:txBody>
      </p:sp>
      <p:sp>
        <p:nvSpPr>
          <p:cNvPr id="10" name="Rectangle 9"/>
          <p:cNvSpPr/>
          <p:nvPr/>
        </p:nvSpPr>
        <p:spPr>
          <a:xfrm>
            <a:off x="7239247" y="1069748"/>
            <a:ext cx="2458935" cy="4199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RADSS(ABB)</a:t>
            </a:r>
            <a:endParaRPr lang="en-IN" dirty="0"/>
          </a:p>
        </p:txBody>
      </p:sp>
      <p:cxnSp>
        <p:nvCxnSpPr>
          <p:cNvPr id="6" name="Straight Arrow Connector 5"/>
          <p:cNvCxnSpPr>
            <a:stCxn id="14" idx="3"/>
            <a:endCxn id="4" idx="1"/>
          </p:cNvCxnSpPr>
          <p:nvPr/>
        </p:nvCxnSpPr>
        <p:spPr>
          <a:xfrm>
            <a:off x="2860714" y="1277657"/>
            <a:ext cx="1413660" cy="2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33309" y="1169431"/>
            <a:ext cx="5059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733309" y="1369672"/>
            <a:ext cx="50593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 y="954402"/>
            <a:ext cx="2860715" cy="6465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 Impedance Scheme</a:t>
            </a:r>
            <a:endParaRPr lang="en-IN" dirty="0"/>
          </a:p>
        </p:txBody>
      </p:sp>
    </p:spTree>
    <p:extLst>
      <p:ext uri="{BB962C8B-B14F-4D97-AF65-F5344CB8AC3E}">
        <p14:creationId xmlns:p14="http://schemas.microsoft.com/office/powerpoint/2010/main" val="36513404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173" name="TextBox 172"/>
          <p:cNvSpPr txBox="1"/>
          <p:nvPr/>
        </p:nvSpPr>
        <p:spPr>
          <a:xfrm>
            <a:off x="274320" y="1922080"/>
            <a:ext cx="11806844" cy="4342856"/>
          </a:xfrm>
          <a:prstGeom prst="rect">
            <a:avLst/>
          </a:prstGeom>
          <a:noFill/>
        </p:spPr>
        <p:txBody>
          <a:bodyPr wrap="square" rtlCol="0">
            <a:spAutoFit/>
          </a:bodyPr>
          <a:lstStyle/>
          <a:p>
            <a:pPr marL="342900" indent="-342900">
              <a:lnSpc>
                <a:spcPct val="200000"/>
              </a:lnSpc>
              <a:buFont typeface="+mj-lt"/>
              <a:buAutoNum type="arabicPeriod"/>
            </a:pPr>
            <a:r>
              <a:rPr lang="en-US" dirty="0"/>
              <a:t>Scheme operates on Current of relay.</a:t>
            </a:r>
          </a:p>
          <a:p>
            <a:pPr marL="342900" indent="-342900">
              <a:lnSpc>
                <a:spcPct val="200000"/>
              </a:lnSpc>
              <a:buFont typeface="+mj-lt"/>
              <a:buAutoNum type="arabicPeriod"/>
            </a:pPr>
            <a:r>
              <a:rPr lang="en-US" dirty="0"/>
              <a:t>It works on Kirchhoff's Current Law.</a:t>
            </a:r>
          </a:p>
          <a:p>
            <a:pPr marL="342900" indent="-342900">
              <a:lnSpc>
                <a:spcPct val="200000"/>
              </a:lnSpc>
              <a:buFont typeface="+mj-lt"/>
              <a:buAutoNum type="arabicPeriod"/>
            </a:pPr>
            <a:r>
              <a:rPr lang="en-US" dirty="0"/>
              <a:t>Only one CT Secondary core is used for both Main Zone and Check Zone Currents. </a:t>
            </a:r>
          </a:p>
          <a:p>
            <a:pPr marL="342900" indent="-342900">
              <a:lnSpc>
                <a:spcPct val="200000"/>
              </a:lnSpc>
              <a:buFont typeface="+mj-lt"/>
              <a:buAutoNum type="arabicPeriod"/>
            </a:pPr>
            <a:r>
              <a:rPr lang="en-US" dirty="0"/>
              <a:t>For external through faults , and internal bay faults , for stable operation of the scheme, slope factor ‘k’ is used to cover errors occurrence in CT secondary currents of all feeders and CT Saturation errors.</a:t>
            </a:r>
          </a:p>
          <a:p>
            <a:pPr marL="342900" indent="-342900">
              <a:lnSpc>
                <a:spcPct val="200000"/>
              </a:lnSpc>
              <a:buFont typeface="+mj-lt"/>
              <a:buAutoNum type="arabicPeriod"/>
            </a:pPr>
            <a:r>
              <a:rPr lang="en-US" dirty="0"/>
              <a:t>CT supervision cab be provided to cover the non reporting and wrong polarity of CT currents. </a:t>
            </a:r>
          </a:p>
          <a:p>
            <a:pPr marL="342900" indent="-342900">
              <a:lnSpc>
                <a:spcPct val="200000"/>
              </a:lnSpc>
              <a:buFont typeface="+mj-lt"/>
              <a:buAutoNum type="arabicPeriod"/>
            </a:pPr>
            <a:r>
              <a:rPr lang="en-US" dirty="0"/>
              <a:t>Internal LBB with re trip and back trip will be provided. </a:t>
            </a:r>
          </a:p>
          <a:p>
            <a:pPr marL="342900" indent="-342900">
              <a:lnSpc>
                <a:spcPct val="150000"/>
              </a:lnSpc>
              <a:buFont typeface="+mj-lt"/>
              <a:buAutoNum type="arabicPeriod"/>
            </a:pPr>
            <a:endParaRPr lang="en-US" dirty="0"/>
          </a:p>
        </p:txBody>
      </p:sp>
      <p:sp>
        <p:nvSpPr>
          <p:cNvPr id="14" name="Rectangle 13"/>
          <p:cNvSpPr/>
          <p:nvPr/>
        </p:nvSpPr>
        <p:spPr>
          <a:xfrm>
            <a:off x="-1" y="954402"/>
            <a:ext cx="2860715" cy="6465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Impedance Scheme</a:t>
            </a:r>
            <a:endParaRPr lang="en-IN" dirty="0"/>
          </a:p>
        </p:txBody>
      </p:sp>
    </p:spTree>
    <p:extLst>
      <p:ext uri="{BB962C8B-B14F-4D97-AF65-F5344CB8AC3E}">
        <p14:creationId xmlns:p14="http://schemas.microsoft.com/office/powerpoint/2010/main" val="35399709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pic>
        <p:nvPicPr>
          <p:cNvPr id="2" name="Picture 1"/>
          <p:cNvPicPr>
            <a:picLocks noChangeAspect="1"/>
          </p:cNvPicPr>
          <p:nvPr/>
        </p:nvPicPr>
        <p:blipFill>
          <a:blip r:embed="rId2"/>
          <a:stretch>
            <a:fillRect/>
          </a:stretch>
        </p:blipFill>
        <p:spPr>
          <a:xfrm>
            <a:off x="7248525" y="1004594"/>
            <a:ext cx="4943475" cy="3667125"/>
          </a:xfrm>
          <a:prstGeom prst="rect">
            <a:avLst/>
          </a:prstGeom>
        </p:spPr>
      </p:pic>
      <p:sp>
        <p:nvSpPr>
          <p:cNvPr id="3" name="TextBox 2"/>
          <p:cNvSpPr txBox="1"/>
          <p:nvPr/>
        </p:nvSpPr>
        <p:spPr>
          <a:xfrm>
            <a:off x="309489" y="1159679"/>
            <a:ext cx="6939036" cy="590931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Bus bar scheme operates under Bus fault conditions , when the I diff. currents beyond the restraint region. </a:t>
            </a:r>
          </a:p>
          <a:p>
            <a:pPr marL="285750" indent="-285750">
              <a:lnSpc>
                <a:spcPct val="200000"/>
              </a:lnSpc>
              <a:buFont typeface="Arial" panose="020B0604020202020204" pitchFamily="34" charset="0"/>
              <a:buChar char="•"/>
            </a:pPr>
            <a:r>
              <a:rPr lang="en-US" dirty="0"/>
              <a:t>The scheme  monitors Main zone Currents and Check Zone Currents.</a:t>
            </a:r>
          </a:p>
          <a:p>
            <a:pPr marL="742950" lvl="1" indent="-285750">
              <a:lnSpc>
                <a:spcPct val="200000"/>
              </a:lnSpc>
              <a:buFont typeface="Arial" panose="020B0604020202020204" pitchFamily="34" charset="0"/>
              <a:buChar char="•"/>
            </a:pPr>
            <a:r>
              <a:rPr lang="en-US" dirty="0"/>
              <a:t>Main Zone currents I diff =  Vector sum of all  currents in the Bus 			           Zone</a:t>
            </a:r>
          </a:p>
          <a:p>
            <a:pPr lvl="1">
              <a:lnSpc>
                <a:spcPct val="200000"/>
              </a:lnSpc>
            </a:pPr>
            <a:r>
              <a:rPr lang="en-US" dirty="0"/>
              <a:t>			      =  I1 + I2 + …….</a:t>
            </a:r>
          </a:p>
          <a:p>
            <a:pPr marL="742950" lvl="1" indent="-285750">
              <a:lnSpc>
                <a:spcPct val="200000"/>
              </a:lnSpc>
              <a:buFont typeface="Arial" panose="020B0604020202020204" pitchFamily="34" charset="0"/>
              <a:buChar char="•"/>
            </a:pPr>
            <a:r>
              <a:rPr lang="en-US" dirty="0"/>
              <a:t>Check Zone currents I bias =  Scalar sum of all bay currents in all			            Bus Zones</a:t>
            </a:r>
          </a:p>
          <a:p>
            <a:pPr lvl="1">
              <a:lnSpc>
                <a:spcPct val="200000"/>
              </a:lnSpc>
            </a:pPr>
            <a:r>
              <a:rPr lang="en-US" dirty="0"/>
              <a:t>			      =  I1 + I2 + …….</a:t>
            </a:r>
          </a:p>
          <a:p>
            <a:pPr lvl="1">
              <a:lnSpc>
                <a:spcPct val="200000"/>
              </a:lnSpc>
            </a:pPr>
            <a:endParaRPr lang="en-IN" dirty="0"/>
          </a:p>
          <a:p>
            <a:pPr lvl="1"/>
            <a:endParaRPr lang="en-IN" dirty="0"/>
          </a:p>
        </p:txBody>
      </p:sp>
      <p:cxnSp>
        <p:nvCxnSpPr>
          <p:cNvPr id="5" name="Straight Connector 4"/>
          <p:cNvCxnSpPr/>
          <p:nvPr/>
        </p:nvCxnSpPr>
        <p:spPr>
          <a:xfrm>
            <a:off x="3657600" y="2630658"/>
            <a:ext cx="1214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79631" y="2616591"/>
            <a:ext cx="126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57600" y="4151870"/>
            <a:ext cx="24713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79631" y="4151870"/>
            <a:ext cx="22052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8161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14" name="Rectangle 13"/>
          <p:cNvSpPr/>
          <p:nvPr/>
        </p:nvSpPr>
        <p:spPr>
          <a:xfrm>
            <a:off x="4628271" y="933156"/>
            <a:ext cx="2860715" cy="6465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 Impedance Scheme</a:t>
            </a:r>
            <a:endParaRPr lang="en-IN" dirty="0"/>
          </a:p>
        </p:txBody>
      </p:sp>
      <p:sp>
        <p:nvSpPr>
          <p:cNvPr id="2" name="Rectangle 1"/>
          <p:cNvSpPr/>
          <p:nvPr/>
        </p:nvSpPr>
        <p:spPr>
          <a:xfrm>
            <a:off x="295422" y="2110106"/>
            <a:ext cx="5036233" cy="4747894"/>
          </a:xfrm>
          <a:prstGeom prst="rect">
            <a:avLst/>
          </a:prstGeom>
          <a:solidFill>
            <a:schemeClr val="bg1">
              <a:lumMod val="85000"/>
            </a:scheme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a:p>
            <a:pPr>
              <a:lnSpc>
                <a:spcPct val="200000"/>
              </a:lnSpc>
            </a:pPr>
            <a:r>
              <a:rPr lang="en-US" dirty="0">
                <a:solidFill>
                  <a:schemeClr val="tx1"/>
                </a:solidFill>
              </a:rPr>
              <a:t>1.Provided with single unit called Central unit. Core units or 3 units + 1 unit.</a:t>
            </a:r>
          </a:p>
          <a:p>
            <a:pPr>
              <a:lnSpc>
                <a:spcPct val="200000"/>
              </a:lnSpc>
            </a:pPr>
            <a:r>
              <a:rPr lang="en-US" dirty="0">
                <a:solidFill>
                  <a:schemeClr val="tx1"/>
                </a:solidFill>
              </a:rPr>
              <a:t>2.All CT inputs , Isolator &amp; CB wiring will be given to central unit. Hence more </a:t>
            </a:r>
            <a:r>
              <a:rPr lang="en-US" dirty="0" err="1">
                <a:solidFill>
                  <a:schemeClr val="tx1"/>
                </a:solidFill>
              </a:rPr>
              <a:t>No.of</a:t>
            </a:r>
            <a:r>
              <a:rPr lang="en-US" dirty="0">
                <a:solidFill>
                  <a:schemeClr val="tx1"/>
                </a:solidFill>
              </a:rPr>
              <a:t> cables required.</a:t>
            </a:r>
          </a:p>
          <a:p>
            <a:pPr>
              <a:lnSpc>
                <a:spcPct val="200000"/>
              </a:lnSpc>
            </a:pPr>
            <a:r>
              <a:rPr lang="en-US" dirty="0">
                <a:solidFill>
                  <a:schemeClr val="tx1"/>
                </a:solidFill>
              </a:rPr>
              <a:t>3.Fibre optic Cable / Data cable is not required.</a:t>
            </a:r>
          </a:p>
          <a:p>
            <a:pPr>
              <a:lnSpc>
                <a:spcPct val="200000"/>
              </a:lnSpc>
            </a:pPr>
            <a:r>
              <a:rPr lang="en-US" dirty="0">
                <a:solidFill>
                  <a:schemeClr val="tx1"/>
                </a:solidFill>
              </a:rPr>
              <a:t>4.Suitable for less </a:t>
            </a:r>
            <a:r>
              <a:rPr lang="en-US" dirty="0" err="1">
                <a:solidFill>
                  <a:schemeClr val="tx1"/>
                </a:solidFill>
              </a:rPr>
              <a:t>No.of</a:t>
            </a:r>
            <a:r>
              <a:rPr lang="en-US" dirty="0">
                <a:solidFill>
                  <a:schemeClr val="tx1"/>
                </a:solidFill>
              </a:rPr>
              <a:t> feeders.</a:t>
            </a:r>
          </a:p>
          <a:p>
            <a:pPr>
              <a:lnSpc>
                <a:spcPct val="200000"/>
              </a:lnSpc>
            </a:pPr>
            <a:r>
              <a:rPr lang="en-US" dirty="0">
                <a:solidFill>
                  <a:schemeClr val="tx1"/>
                </a:solidFill>
              </a:rPr>
              <a:t>5.Suitable for single Bus Substation and Double Bus substation.</a:t>
            </a:r>
            <a:endParaRPr lang="en-IN" dirty="0"/>
          </a:p>
        </p:txBody>
      </p:sp>
      <p:sp>
        <p:nvSpPr>
          <p:cNvPr id="8" name="Rectangle 7"/>
          <p:cNvSpPr/>
          <p:nvPr/>
        </p:nvSpPr>
        <p:spPr>
          <a:xfrm>
            <a:off x="6792351" y="2110106"/>
            <a:ext cx="5036233" cy="4747894"/>
          </a:xfrm>
          <a:prstGeom prst="rect">
            <a:avLst/>
          </a:prstGeom>
          <a:solidFill>
            <a:schemeClr val="bg1">
              <a:lumMod val="85000"/>
            </a:scheme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dirty="0">
              <a:solidFill>
                <a:schemeClr val="tx1"/>
              </a:solidFill>
            </a:endParaRPr>
          </a:p>
          <a:p>
            <a:pPr>
              <a:lnSpc>
                <a:spcPct val="200000"/>
              </a:lnSpc>
            </a:pPr>
            <a:r>
              <a:rPr lang="en-US" dirty="0">
                <a:solidFill>
                  <a:schemeClr val="tx1"/>
                </a:solidFill>
              </a:rPr>
              <a:t>1.Provided with central unit and Bay Unit (peripheral Unit) for individual ( feeder/ PTR bays).</a:t>
            </a:r>
          </a:p>
          <a:p>
            <a:pPr>
              <a:lnSpc>
                <a:spcPct val="200000"/>
              </a:lnSpc>
            </a:pPr>
            <a:r>
              <a:rPr lang="en-US" dirty="0">
                <a:solidFill>
                  <a:schemeClr val="tx1"/>
                </a:solidFill>
              </a:rPr>
              <a:t>2. CT inputs , Isolator and CB status will be given to Individual Bay units.</a:t>
            </a:r>
          </a:p>
          <a:p>
            <a:pPr>
              <a:lnSpc>
                <a:spcPct val="200000"/>
              </a:lnSpc>
            </a:pPr>
            <a:r>
              <a:rPr lang="en-US" dirty="0">
                <a:solidFill>
                  <a:schemeClr val="tx1"/>
                </a:solidFill>
              </a:rPr>
              <a:t>3.Fibre optic cable /Data cable is needed to communicate all Peripheral units with central unit.</a:t>
            </a:r>
          </a:p>
          <a:p>
            <a:pPr>
              <a:lnSpc>
                <a:spcPct val="200000"/>
              </a:lnSpc>
            </a:pPr>
            <a:r>
              <a:rPr lang="en-US" dirty="0">
                <a:solidFill>
                  <a:schemeClr val="tx1"/>
                </a:solidFill>
              </a:rPr>
              <a:t>4.Can accommodate more </a:t>
            </a:r>
            <a:r>
              <a:rPr lang="en-US" dirty="0" err="1">
                <a:solidFill>
                  <a:schemeClr val="tx1"/>
                </a:solidFill>
              </a:rPr>
              <a:t>No.of</a:t>
            </a:r>
            <a:r>
              <a:rPr lang="en-US" dirty="0">
                <a:solidFill>
                  <a:schemeClr val="tx1"/>
                </a:solidFill>
              </a:rPr>
              <a:t> Feeders.</a:t>
            </a:r>
            <a:endParaRPr lang="en-IN" dirty="0">
              <a:solidFill>
                <a:schemeClr val="tx1"/>
              </a:solidFill>
            </a:endParaRPr>
          </a:p>
        </p:txBody>
      </p:sp>
      <p:sp>
        <p:nvSpPr>
          <p:cNvPr id="9" name="Rectangle 8"/>
          <p:cNvSpPr/>
          <p:nvPr/>
        </p:nvSpPr>
        <p:spPr>
          <a:xfrm>
            <a:off x="1223677" y="1579666"/>
            <a:ext cx="2860715" cy="6465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Centralized BB Scheme</a:t>
            </a:r>
            <a:endParaRPr lang="en-IN" dirty="0"/>
          </a:p>
        </p:txBody>
      </p:sp>
      <p:sp>
        <p:nvSpPr>
          <p:cNvPr id="10" name="Rectangle 9"/>
          <p:cNvSpPr/>
          <p:nvPr/>
        </p:nvSpPr>
        <p:spPr>
          <a:xfrm>
            <a:off x="8006718" y="1598825"/>
            <a:ext cx="2860715" cy="6465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Distributed BB Scheme</a:t>
            </a:r>
            <a:endParaRPr lang="en-IN" dirty="0"/>
          </a:p>
        </p:txBody>
      </p:sp>
      <p:cxnSp>
        <p:nvCxnSpPr>
          <p:cNvPr id="4" name="Straight Connector 3"/>
          <p:cNvCxnSpPr>
            <a:stCxn id="14" idx="3"/>
          </p:cNvCxnSpPr>
          <p:nvPr/>
        </p:nvCxnSpPr>
        <p:spPr>
          <a:xfrm>
            <a:off x="7488986" y="1256411"/>
            <a:ext cx="18214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4" idx="1"/>
          </p:cNvCxnSpPr>
          <p:nvPr/>
        </p:nvCxnSpPr>
        <p:spPr>
          <a:xfrm flipH="1">
            <a:off x="2654034" y="1256411"/>
            <a:ext cx="197423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310467" y="1256411"/>
            <a:ext cx="0" cy="323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9" idx="0"/>
          </p:cNvCxnSpPr>
          <p:nvPr/>
        </p:nvCxnSpPr>
        <p:spPr>
          <a:xfrm>
            <a:off x="2654034" y="1256411"/>
            <a:ext cx="1" cy="323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264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rot="5400000">
            <a:off x="8848836" y="2391079"/>
            <a:ext cx="335345" cy="740481"/>
            <a:chOff x="4236657" y="3677956"/>
            <a:chExt cx="479205" cy="1490834"/>
          </a:xfrm>
        </p:grpSpPr>
        <p:grpSp>
          <p:nvGrpSpPr>
            <p:cNvPr id="35" name="Group 34"/>
            <p:cNvGrpSpPr/>
            <p:nvPr/>
          </p:nvGrpSpPr>
          <p:grpSpPr>
            <a:xfrm rot="16200000">
              <a:off x="4288900" y="4054506"/>
              <a:ext cx="374719" cy="479205"/>
              <a:chOff x="11235991" y="6329068"/>
              <a:chExt cx="663261" cy="528932"/>
            </a:xfrm>
          </p:grpSpPr>
          <p:sp>
            <p:nvSpPr>
              <p:cNvPr id="38" name="Arc 37"/>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9" name="Arc 38"/>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0" name="Arc 39"/>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36" name="Straight Connector 35"/>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8809981" y="2340180"/>
            <a:ext cx="1742303" cy="2434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1" name="Group 40"/>
          <p:cNvGrpSpPr/>
          <p:nvPr/>
        </p:nvGrpSpPr>
        <p:grpSpPr>
          <a:xfrm rot="5400000">
            <a:off x="8872539" y="2877077"/>
            <a:ext cx="335345" cy="740481"/>
            <a:chOff x="4236657" y="3677956"/>
            <a:chExt cx="479205" cy="1490834"/>
          </a:xfrm>
        </p:grpSpPr>
        <p:grpSp>
          <p:nvGrpSpPr>
            <p:cNvPr id="42" name="Group 41"/>
            <p:cNvGrpSpPr/>
            <p:nvPr/>
          </p:nvGrpSpPr>
          <p:grpSpPr>
            <a:xfrm rot="16200000">
              <a:off x="4288900" y="4054506"/>
              <a:ext cx="374719" cy="479205"/>
              <a:chOff x="11235991" y="6329068"/>
              <a:chExt cx="663261" cy="528932"/>
            </a:xfrm>
          </p:grpSpPr>
          <p:sp>
            <p:nvSpPr>
              <p:cNvPr id="45" name="Arc 44"/>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6" name="Arc 45"/>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7" name="Arc 46"/>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43" name="Straight Connector 42"/>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5400000">
            <a:off x="8901506" y="3354752"/>
            <a:ext cx="335345" cy="740481"/>
            <a:chOff x="4236657" y="3677956"/>
            <a:chExt cx="479205" cy="1490834"/>
          </a:xfrm>
        </p:grpSpPr>
        <p:grpSp>
          <p:nvGrpSpPr>
            <p:cNvPr id="49" name="Group 48"/>
            <p:cNvGrpSpPr/>
            <p:nvPr/>
          </p:nvGrpSpPr>
          <p:grpSpPr>
            <a:xfrm rot="16200000">
              <a:off x="4288900" y="4054506"/>
              <a:ext cx="374719" cy="479205"/>
              <a:chOff x="11235991" y="6329068"/>
              <a:chExt cx="663261" cy="528932"/>
            </a:xfrm>
          </p:grpSpPr>
          <p:sp>
            <p:nvSpPr>
              <p:cNvPr id="52" name="Arc 51"/>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3" name="Arc 52"/>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4" name="Arc 53"/>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50" name="Straight Connector 49"/>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rot="5400000">
            <a:off x="8942879" y="3915079"/>
            <a:ext cx="335345" cy="740481"/>
            <a:chOff x="4236657" y="3677956"/>
            <a:chExt cx="479205" cy="1490834"/>
          </a:xfrm>
        </p:grpSpPr>
        <p:grpSp>
          <p:nvGrpSpPr>
            <p:cNvPr id="56" name="Group 55"/>
            <p:cNvGrpSpPr/>
            <p:nvPr/>
          </p:nvGrpSpPr>
          <p:grpSpPr>
            <a:xfrm rot="16200000">
              <a:off x="4288900" y="4054506"/>
              <a:ext cx="374719" cy="479205"/>
              <a:chOff x="11235991" y="6329068"/>
              <a:chExt cx="663261" cy="528932"/>
            </a:xfrm>
          </p:grpSpPr>
          <p:sp>
            <p:nvSpPr>
              <p:cNvPr id="59" name="Arc 58"/>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0" name="Arc 59"/>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1" name="Arc 60"/>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57" name="Straight Connector 56"/>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flipV="1">
            <a:off x="6375700" y="2754444"/>
            <a:ext cx="2323238" cy="6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6417073" y="3227863"/>
            <a:ext cx="2323238" cy="6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6499559" y="3711243"/>
            <a:ext cx="2323238" cy="6874"/>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77890" y="1394728"/>
            <a:ext cx="3632887" cy="5263978"/>
          </a:xfrm>
          <a:prstGeom prst="rect">
            <a:avLst/>
          </a:prstGeom>
          <a:noFill/>
          <a:ln>
            <a:solidFill>
              <a:srgbClr val="0070C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0" name="Group 79"/>
          <p:cNvGrpSpPr/>
          <p:nvPr/>
        </p:nvGrpSpPr>
        <p:grpSpPr>
          <a:xfrm>
            <a:off x="421836" y="1661446"/>
            <a:ext cx="3212757" cy="778609"/>
            <a:chOff x="556054" y="872199"/>
            <a:chExt cx="3212757" cy="778609"/>
          </a:xfrm>
        </p:grpSpPr>
        <p:cxnSp>
          <p:nvCxnSpPr>
            <p:cNvPr id="16" name="Straight Connector 15"/>
            <p:cNvCxnSpPr/>
            <p:nvPr/>
          </p:nvCxnSpPr>
          <p:spPr>
            <a:xfrm>
              <a:off x="1359243" y="1130797"/>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59243" y="1130797"/>
              <a:ext cx="0" cy="335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359243" y="1452392"/>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162432" y="1130797"/>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150973" y="1130797"/>
              <a:ext cx="617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162431" y="1466142"/>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150973" y="1466142"/>
              <a:ext cx="617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27902" y="1291401"/>
              <a:ext cx="531341"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80520" y="932716"/>
              <a:ext cx="766114" cy="369332"/>
            </a:xfrm>
            <a:prstGeom prst="rect">
              <a:avLst/>
            </a:prstGeom>
            <a:noFill/>
          </p:spPr>
          <p:txBody>
            <a:bodyPr wrap="square" rtlCol="0">
              <a:spAutoFit/>
            </a:bodyPr>
            <a:lstStyle/>
            <a:p>
              <a:r>
                <a:rPr lang="en-US" dirty="0"/>
                <a:t>R4SI</a:t>
              </a:r>
              <a:endParaRPr lang="en-IN" dirty="0"/>
            </a:p>
          </p:txBody>
        </p:sp>
        <p:sp>
          <p:nvSpPr>
            <p:cNvPr id="76" name="TextBox 75"/>
            <p:cNvSpPr txBox="1"/>
            <p:nvPr/>
          </p:nvSpPr>
          <p:spPr>
            <a:xfrm>
              <a:off x="1661987" y="1281476"/>
              <a:ext cx="766114" cy="369332"/>
            </a:xfrm>
            <a:prstGeom prst="rect">
              <a:avLst/>
            </a:prstGeom>
            <a:noFill/>
          </p:spPr>
          <p:txBody>
            <a:bodyPr wrap="square" rtlCol="0">
              <a:spAutoFit/>
            </a:bodyPr>
            <a:lstStyle/>
            <a:p>
              <a:r>
                <a:rPr lang="en-US" dirty="0"/>
                <a:t>R4S2</a:t>
              </a:r>
              <a:endParaRPr lang="en-IN" dirty="0"/>
            </a:p>
          </p:txBody>
        </p:sp>
        <p:sp>
          <p:nvSpPr>
            <p:cNvPr id="77" name="TextBox 76"/>
            <p:cNvSpPr txBox="1"/>
            <p:nvPr/>
          </p:nvSpPr>
          <p:spPr>
            <a:xfrm>
              <a:off x="2644346" y="991647"/>
              <a:ext cx="556054" cy="369332"/>
            </a:xfrm>
            <a:prstGeom prst="rect">
              <a:avLst/>
            </a:prstGeom>
            <a:noFill/>
          </p:spPr>
          <p:txBody>
            <a:bodyPr wrap="square" rtlCol="0">
              <a:spAutoFit/>
            </a:bodyPr>
            <a:lstStyle/>
            <a:p>
              <a:pPr algn="ctr"/>
              <a:r>
                <a:rPr lang="en-US" dirty="0"/>
                <a:t>1</a:t>
              </a:r>
              <a:endParaRPr lang="en-IN" dirty="0"/>
            </a:p>
          </p:txBody>
        </p:sp>
        <p:sp>
          <p:nvSpPr>
            <p:cNvPr id="78" name="TextBox 77"/>
            <p:cNvSpPr txBox="1"/>
            <p:nvPr/>
          </p:nvSpPr>
          <p:spPr>
            <a:xfrm>
              <a:off x="2650524" y="1267726"/>
              <a:ext cx="556054" cy="369332"/>
            </a:xfrm>
            <a:prstGeom prst="rect">
              <a:avLst/>
            </a:prstGeom>
            <a:noFill/>
          </p:spPr>
          <p:txBody>
            <a:bodyPr wrap="square" rtlCol="0">
              <a:spAutoFit/>
            </a:bodyPr>
            <a:lstStyle/>
            <a:p>
              <a:pPr algn="ctr"/>
              <a:r>
                <a:rPr lang="en-US" dirty="0"/>
                <a:t>2</a:t>
              </a:r>
              <a:endParaRPr lang="en-IN" dirty="0"/>
            </a:p>
          </p:txBody>
        </p:sp>
        <p:sp>
          <p:nvSpPr>
            <p:cNvPr id="79" name="TextBox 78"/>
            <p:cNvSpPr txBox="1"/>
            <p:nvPr/>
          </p:nvSpPr>
          <p:spPr>
            <a:xfrm>
              <a:off x="556054" y="872199"/>
              <a:ext cx="556054" cy="369332"/>
            </a:xfrm>
            <a:prstGeom prst="rect">
              <a:avLst/>
            </a:prstGeom>
            <a:noFill/>
          </p:spPr>
          <p:txBody>
            <a:bodyPr wrap="square" rtlCol="0">
              <a:spAutoFit/>
            </a:bodyPr>
            <a:lstStyle/>
            <a:p>
              <a:pPr algn="ctr"/>
              <a:r>
                <a:rPr lang="en-US" dirty="0" err="1"/>
                <a:t>Rct</a:t>
              </a:r>
              <a:endParaRPr lang="en-IN" dirty="0"/>
            </a:p>
          </p:txBody>
        </p:sp>
      </p:grpSp>
      <p:cxnSp>
        <p:nvCxnSpPr>
          <p:cNvPr id="82" name="Straight Connector 81"/>
          <p:cNvCxnSpPr/>
          <p:nvPr/>
        </p:nvCxnSpPr>
        <p:spPr>
          <a:xfrm>
            <a:off x="1260036" y="3136584"/>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0036" y="3136584"/>
            <a:ext cx="0" cy="335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0036" y="3458179"/>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063225" y="3136584"/>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051766" y="3136584"/>
            <a:ext cx="617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063224" y="3471929"/>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051766" y="3471929"/>
            <a:ext cx="640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28695" y="3297188"/>
            <a:ext cx="531341"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581313" y="2938503"/>
            <a:ext cx="689886" cy="369332"/>
          </a:xfrm>
          <a:prstGeom prst="rect">
            <a:avLst/>
          </a:prstGeom>
          <a:noFill/>
        </p:spPr>
        <p:txBody>
          <a:bodyPr wrap="square" rtlCol="0">
            <a:spAutoFit/>
          </a:bodyPr>
          <a:lstStyle/>
          <a:p>
            <a:r>
              <a:rPr lang="en-US" dirty="0"/>
              <a:t>Y4SI</a:t>
            </a:r>
            <a:endParaRPr lang="en-IN" dirty="0"/>
          </a:p>
        </p:txBody>
      </p:sp>
      <p:sp>
        <p:nvSpPr>
          <p:cNvPr id="91" name="TextBox 90"/>
          <p:cNvSpPr txBox="1"/>
          <p:nvPr/>
        </p:nvSpPr>
        <p:spPr>
          <a:xfrm>
            <a:off x="1624064" y="3266642"/>
            <a:ext cx="738310" cy="369332"/>
          </a:xfrm>
          <a:prstGeom prst="rect">
            <a:avLst/>
          </a:prstGeom>
          <a:noFill/>
        </p:spPr>
        <p:txBody>
          <a:bodyPr wrap="square" rtlCol="0">
            <a:spAutoFit/>
          </a:bodyPr>
          <a:lstStyle/>
          <a:p>
            <a:r>
              <a:rPr lang="en-US" dirty="0"/>
              <a:t>Y4S2</a:t>
            </a:r>
            <a:endParaRPr lang="en-IN" dirty="0"/>
          </a:p>
        </p:txBody>
      </p:sp>
      <p:sp>
        <p:nvSpPr>
          <p:cNvPr id="92" name="TextBox 91"/>
          <p:cNvSpPr txBox="1"/>
          <p:nvPr/>
        </p:nvSpPr>
        <p:spPr>
          <a:xfrm>
            <a:off x="2545139" y="2997434"/>
            <a:ext cx="556054" cy="369332"/>
          </a:xfrm>
          <a:prstGeom prst="rect">
            <a:avLst/>
          </a:prstGeom>
          <a:noFill/>
        </p:spPr>
        <p:txBody>
          <a:bodyPr wrap="square" rtlCol="0">
            <a:spAutoFit/>
          </a:bodyPr>
          <a:lstStyle/>
          <a:p>
            <a:pPr algn="ctr"/>
            <a:r>
              <a:rPr lang="en-US" dirty="0"/>
              <a:t>3</a:t>
            </a:r>
            <a:endParaRPr lang="en-IN" dirty="0"/>
          </a:p>
        </p:txBody>
      </p:sp>
      <p:sp>
        <p:nvSpPr>
          <p:cNvPr id="93" name="TextBox 92"/>
          <p:cNvSpPr txBox="1"/>
          <p:nvPr/>
        </p:nvSpPr>
        <p:spPr>
          <a:xfrm>
            <a:off x="2551317" y="3273513"/>
            <a:ext cx="556054" cy="369332"/>
          </a:xfrm>
          <a:prstGeom prst="rect">
            <a:avLst/>
          </a:prstGeom>
          <a:noFill/>
        </p:spPr>
        <p:txBody>
          <a:bodyPr wrap="square" rtlCol="0">
            <a:spAutoFit/>
          </a:bodyPr>
          <a:lstStyle/>
          <a:p>
            <a:pPr algn="ctr"/>
            <a:r>
              <a:rPr lang="en-US" dirty="0"/>
              <a:t>4</a:t>
            </a:r>
            <a:endParaRPr lang="en-IN" dirty="0"/>
          </a:p>
        </p:txBody>
      </p:sp>
      <p:sp>
        <p:nvSpPr>
          <p:cNvPr id="94" name="TextBox 93"/>
          <p:cNvSpPr txBox="1"/>
          <p:nvPr/>
        </p:nvSpPr>
        <p:spPr>
          <a:xfrm>
            <a:off x="456847" y="2877986"/>
            <a:ext cx="556054" cy="369332"/>
          </a:xfrm>
          <a:prstGeom prst="rect">
            <a:avLst/>
          </a:prstGeom>
          <a:noFill/>
        </p:spPr>
        <p:txBody>
          <a:bodyPr wrap="square" rtlCol="0">
            <a:spAutoFit/>
          </a:bodyPr>
          <a:lstStyle/>
          <a:p>
            <a:pPr algn="ctr"/>
            <a:r>
              <a:rPr lang="en-US" dirty="0" err="1"/>
              <a:t>Yct</a:t>
            </a:r>
            <a:endParaRPr lang="en-IN" dirty="0"/>
          </a:p>
        </p:txBody>
      </p:sp>
      <p:cxnSp>
        <p:nvCxnSpPr>
          <p:cNvPr id="96" name="Straight Connector 95"/>
          <p:cNvCxnSpPr/>
          <p:nvPr/>
        </p:nvCxnSpPr>
        <p:spPr>
          <a:xfrm>
            <a:off x="1225023" y="4494369"/>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225023" y="4494369"/>
            <a:ext cx="0" cy="335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225023" y="4815964"/>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028212" y="4494369"/>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16753" y="4494369"/>
            <a:ext cx="617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028211" y="4829714"/>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16753" y="4829714"/>
            <a:ext cx="6755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93682" y="4654973"/>
            <a:ext cx="531341" cy="0"/>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546299" y="4296288"/>
            <a:ext cx="716691" cy="369332"/>
          </a:xfrm>
          <a:prstGeom prst="rect">
            <a:avLst/>
          </a:prstGeom>
          <a:noFill/>
        </p:spPr>
        <p:txBody>
          <a:bodyPr wrap="square" rtlCol="0">
            <a:spAutoFit/>
          </a:bodyPr>
          <a:lstStyle/>
          <a:p>
            <a:r>
              <a:rPr lang="en-US" dirty="0"/>
              <a:t>B4S1</a:t>
            </a:r>
            <a:endParaRPr lang="en-IN" dirty="0"/>
          </a:p>
        </p:txBody>
      </p:sp>
      <p:sp>
        <p:nvSpPr>
          <p:cNvPr id="105" name="TextBox 104"/>
          <p:cNvSpPr txBox="1"/>
          <p:nvPr/>
        </p:nvSpPr>
        <p:spPr>
          <a:xfrm>
            <a:off x="1527767" y="4645048"/>
            <a:ext cx="766114" cy="369332"/>
          </a:xfrm>
          <a:prstGeom prst="rect">
            <a:avLst/>
          </a:prstGeom>
          <a:noFill/>
        </p:spPr>
        <p:txBody>
          <a:bodyPr wrap="square" rtlCol="0">
            <a:spAutoFit/>
          </a:bodyPr>
          <a:lstStyle/>
          <a:p>
            <a:r>
              <a:rPr lang="en-US" dirty="0"/>
              <a:t>B4S2</a:t>
            </a:r>
            <a:endParaRPr lang="en-IN" dirty="0"/>
          </a:p>
        </p:txBody>
      </p:sp>
      <p:sp>
        <p:nvSpPr>
          <p:cNvPr id="106" name="TextBox 105"/>
          <p:cNvSpPr txBox="1"/>
          <p:nvPr/>
        </p:nvSpPr>
        <p:spPr>
          <a:xfrm>
            <a:off x="2510126" y="4355219"/>
            <a:ext cx="556054" cy="369332"/>
          </a:xfrm>
          <a:prstGeom prst="rect">
            <a:avLst/>
          </a:prstGeom>
          <a:noFill/>
        </p:spPr>
        <p:txBody>
          <a:bodyPr wrap="square" rtlCol="0">
            <a:spAutoFit/>
          </a:bodyPr>
          <a:lstStyle/>
          <a:p>
            <a:pPr algn="ctr"/>
            <a:r>
              <a:rPr lang="en-US" dirty="0"/>
              <a:t>5</a:t>
            </a:r>
            <a:endParaRPr lang="en-IN" dirty="0"/>
          </a:p>
        </p:txBody>
      </p:sp>
      <p:sp>
        <p:nvSpPr>
          <p:cNvPr id="107" name="TextBox 106"/>
          <p:cNvSpPr txBox="1"/>
          <p:nvPr/>
        </p:nvSpPr>
        <p:spPr>
          <a:xfrm>
            <a:off x="2516304" y="4631298"/>
            <a:ext cx="556054" cy="369332"/>
          </a:xfrm>
          <a:prstGeom prst="rect">
            <a:avLst/>
          </a:prstGeom>
          <a:noFill/>
        </p:spPr>
        <p:txBody>
          <a:bodyPr wrap="square" rtlCol="0">
            <a:spAutoFit/>
          </a:bodyPr>
          <a:lstStyle/>
          <a:p>
            <a:pPr algn="ctr"/>
            <a:r>
              <a:rPr lang="en-US" dirty="0"/>
              <a:t>6</a:t>
            </a:r>
            <a:endParaRPr lang="en-IN" dirty="0"/>
          </a:p>
        </p:txBody>
      </p:sp>
      <p:sp>
        <p:nvSpPr>
          <p:cNvPr id="108" name="TextBox 107"/>
          <p:cNvSpPr txBox="1"/>
          <p:nvPr/>
        </p:nvSpPr>
        <p:spPr>
          <a:xfrm>
            <a:off x="421833" y="4235771"/>
            <a:ext cx="745685" cy="369332"/>
          </a:xfrm>
          <a:prstGeom prst="rect">
            <a:avLst/>
          </a:prstGeom>
          <a:noFill/>
        </p:spPr>
        <p:txBody>
          <a:bodyPr wrap="square" rtlCol="0">
            <a:spAutoFit/>
          </a:bodyPr>
          <a:lstStyle/>
          <a:p>
            <a:pPr algn="ctr"/>
            <a:r>
              <a:rPr lang="en-US" dirty="0" err="1"/>
              <a:t>Bct</a:t>
            </a:r>
            <a:endParaRPr lang="en-IN" dirty="0"/>
          </a:p>
        </p:txBody>
      </p:sp>
      <p:cxnSp>
        <p:nvCxnSpPr>
          <p:cNvPr id="110" name="Elbow Connector 109"/>
          <p:cNvCxnSpPr/>
          <p:nvPr/>
        </p:nvCxnSpPr>
        <p:spPr>
          <a:xfrm>
            <a:off x="3634593" y="2255389"/>
            <a:ext cx="2782480" cy="49905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2" name="Elbow Connector 111"/>
          <p:cNvCxnSpPr/>
          <p:nvPr/>
        </p:nvCxnSpPr>
        <p:spPr>
          <a:xfrm flipV="1">
            <a:off x="3634591" y="3227863"/>
            <a:ext cx="2848285" cy="24406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4" name="Elbow Connector 113"/>
          <p:cNvCxnSpPr/>
          <p:nvPr/>
        </p:nvCxnSpPr>
        <p:spPr>
          <a:xfrm flipV="1">
            <a:off x="3692258" y="3718117"/>
            <a:ext cx="2895600" cy="1111597"/>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7054356" y="2893375"/>
            <a:ext cx="556054" cy="338554"/>
          </a:xfrm>
          <a:prstGeom prst="rect">
            <a:avLst/>
          </a:prstGeom>
          <a:noFill/>
        </p:spPr>
        <p:txBody>
          <a:bodyPr wrap="square" rtlCol="0">
            <a:spAutoFit/>
          </a:bodyPr>
          <a:lstStyle/>
          <a:p>
            <a:r>
              <a:rPr lang="en-US" sz="1600" dirty="0"/>
              <a:t>B31</a:t>
            </a:r>
            <a:endParaRPr lang="en-IN" sz="1600" dirty="0"/>
          </a:p>
        </p:txBody>
      </p:sp>
      <p:sp>
        <p:nvSpPr>
          <p:cNvPr id="117" name="TextBox 116"/>
          <p:cNvSpPr txBox="1"/>
          <p:nvPr/>
        </p:nvSpPr>
        <p:spPr>
          <a:xfrm>
            <a:off x="9575344" y="3588756"/>
            <a:ext cx="556054" cy="338554"/>
          </a:xfrm>
          <a:prstGeom prst="rect">
            <a:avLst/>
          </a:prstGeom>
          <a:noFill/>
        </p:spPr>
        <p:txBody>
          <a:bodyPr wrap="square" rtlCol="0">
            <a:spAutoFit/>
          </a:bodyPr>
          <a:lstStyle/>
          <a:p>
            <a:pPr algn="ctr"/>
            <a:r>
              <a:rPr lang="en-US" sz="1600" dirty="0"/>
              <a:t>B</a:t>
            </a:r>
            <a:endParaRPr lang="en-IN" sz="1600" dirty="0"/>
          </a:p>
        </p:txBody>
      </p:sp>
      <p:sp>
        <p:nvSpPr>
          <p:cNvPr id="118" name="TextBox 117"/>
          <p:cNvSpPr txBox="1"/>
          <p:nvPr/>
        </p:nvSpPr>
        <p:spPr>
          <a:xfrm>
            <a:off x="7054356" y="3336562"/>
            <a:ext cx="556054" cy="338554"/>
          </a:xfrm>
          <a:prstGeom prst="rect">
            <a:avLst/>
          </a:prstGeom>
          <a:noFill/>
        </p:spPr>
        <p:txBody>
          <a:bodyPr wrap="square" rtlCol="0">
            <a:spAutoFit/>
          </a:bodyPr>
          <a:lstStyle/>
          <a:p>
            <a:r>
              <a:rPr lang="en-US" sz="1600" dirty="0"/>
              <a:t>B51</a:t>
            </a:r>
            <a:endParaRPr lang="en-IN" sz="1600" dirty="0"/>
          </a:p>
        </p:txBody>
      </p:sp>
      <p:sp>
        <p:nvSpPr>
          <p:cNvPr id="119" name="TextBox 118"/>
          <p:cNvSpPr txBox="1"/>
          <p:nvPr/>
        </p:nvSpPr>
        <p:spPr>
          <a:xfrm>
            <a:off x="7062692" y="4233632"/>
            <a:ext cx="556054" cy="338554"/>
          </a:xfrm>
          <a:prstGeom prst="rect">
            <a:avLst/>
          </a:prstGeom>
          <a:noFill/>
        </p:spPr>
        <p:txBody>
          <a:bodyPr wrap="square" rtlCol="0">
            <a:spAutoFit/>
          </a:bodyPr>
          <a:lstStyle/>
          <a:p>
            <a:r>
              <a:rPr lang="en-US" sz="1600" dirty="0"/>
              <a:t>B71</a:t>
            </a:r>
            <a:endParaRPr lang="en-IN" sz="1600" dirty="0"/>
          </a:p>
        </p:txBody>
      </p:sp>
      <p:cxnSp>
        <p:nvCxnSpPr>
          <p:cNvPr id="136" name="Straight Connector 135"/>
          <p:cNvCxnSpPr/>
          <p:nvPr/>
        </p:nvCxnSpPr>
        <p:spPr>
          <a:xfrm>
            <a:off x="6499559" y="4605103"/>
            <a:ext cx="0" cy="224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5" idx="0"/>
          </p:cNvCxnSpPr>
          <p:nvPr/>
        </p:nvCxnSpPr>
        <p:spPr>
          <a:xfrm flipV="1">
            <a:off x="8124444" y="2938503"/>
            <a:ext cx="1286008" cy="26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5" idx="2"/>
          </p:cNvCxnSpPr>
          <p:nvPr/>
        </p:nvCxnSpPr>
        <p:spPr>
          <a:xfrm flipV="1">
            <a:off x="8120496" y="3414990"/>
            <a:ext cx="1318923" cy="13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070668" y="3901886"/>
            <a:ext cx="1410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8081657" y="4600332"/>
            <a:ext cx="1410124" cy="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99559" y="4605103"/>
            <a:ext cx="1682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9386750" y="2761319"/>
            <a:ext cx="23702" cy="177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9410452" y="3234737"/>
            <a:ext cx="0" cy="1802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9439419" y="3724992"/>
            <a:ext cx="0" cy="176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9480792" y="4278444"/>
            <a:ext cx="0" cy="326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8091355" y="4276620"/>
            <a:ext cx="684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8081657" y="3892665"/>
            <a:ext cx="9698" cy="383955"/>
          </a:xfrm>
          <a:prstGeom prst="line">
            <a:avLst/>
          </a:prstGeom>
        </p:spPr>
        <p:style>
          <a:lnRef idx="1">
            <a:schemeClr val="accent1"/>
          </a:lnRef>
          <a:fillRef idx="0">
            <a:schemeClr val="accent1"/>
          </a:fillRef>
          <a:effectRef idx="0">
            <a:schemeClr val="accent1"/>
          </a:effectRef>
          <a:fontRef idx="minor">
            <a:schemeClr val="tx1"/>
          </a:fontRef>
        </p:style>
      </p:cxnSp>
      <p:sp>
        <p:nvSpPr>
          <p:cNvPr id="164" name="Arc 163"/>
          <p:cNvSpPr/>
          <p:nvPr/>
        </p:nvSpPr>
        <p:spPr>
          <a:xfrm rot="3293401">
            <a:off x="7641065" y="3347329"/>
            <a:ext cx="593770" cy="607202"/>
          </a:xfrm>
          <a:prstGeom prst="arc">
            <a:avLst>
              <a:gd name="adj1" fmla="val 15273889"/>
              <a:gd name="adj2" fmla="val 45581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5" name="Arc 164"/>
          <p:cNvSpPr/>
          <p:nvPr/>
        </p:nvSpPr>
        <p:spPr>
          <a:xfrm rot="3293401">
            <a:off x="7634941" y="2895187"/>
            <a:ext cx="593770" cy="607202"/>
          </a:xfrm>
          <a:prstGeom prst="arc">
            <a:avLst>
              <a:gd name="adj1" fmla="val 15273889"/>
              <a:gd name="adj2" fmla="val 213395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nvGrpSpPr>
          <p:cNvPr id="169" name="Group 168"/>
          <p:cNvGrpSpPr/>
          <p:nvPr/>
        </p:nvGrpSpPr>
        <p:grpSpPr>
          <a:xfrm>
            <a:off x="6417072" y="2619536"/>
            <a:ext cx="170785" cy="230376"/>
            <a:chOff x="6363730" y="5251622"/>
            <a:chExt cx="939114" cy="914400"/>
          </a:xfrm>
        </p:grpSpPr>
        <p:sp>
          <p:nvSpPr>
            <p:cNvPr id="166" name="Oval 165"/>
            <p:cNvSpPr/>
            <p:nvPr/>
          </p:nvSpPr>
          <p:spPr>
            <a:xfrm>
              <a:off x="6363730" y="5251622"/>
              <a:ext cx="939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8" name="Multiply 167"/>
            <p:cNvSpPr/>
            <p:nvPr/>
          </p:nvSpPr>
          <p:spPr>
            <a:xfrm>
              <a:off x="6376087" y="5251622"/>
              <a:ext cx="914400" cy="9144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70" name="Group 169"/>
          <p:cNvGrpSpPr/>
          <p:nvPr/>
        </p:nvGrpSpPr>
        <p:grpSpPr>
          <a:xfrm>
            <a:off x="6436898" y="3118259"/>
            <a:ext cx="170785" cy="230376"/>
            <a:chOff x="6363730" y="5251622"/>
            <a:chExt cx="939114" cy="914400"/>
          </a:xfrm>
        </p:grpSpPr>
        <p:sp>
          <p:nvSpPr>
            <p:cNvPr id="171" name="Oval 170"/>
            <p:cNvSpPr/>
            <p:nvPr/>
          </p:nvSpPr>
          <p:spPr>
            <a:xfrm>
              <a:off x="6363730" y="5251622"/>
              <a:ext cx="939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2" name="Multiply 171"/>
            <p:cNvSpPr/>
            <p:nvPr/>
          </p:nvSpPr>
          <p:spPr>
            <a:xfrm>
              <a:off x="6376087" y="5251622"/>
              <a:ext cx="914400" cy="9144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73" name="Group 172"/>
          <p:cNvGrpSpPr/>
          <p:nvPr/>
        </p:nvGrpSpPr>
        <p:grpSpPr>
          <a:xfrm>
            <a:off x="6434651" y="3527657"/>
            <a:ext cx="170785" cy="230376"/>
            <a:chOff x="6363730" y="5251622"/>
            <a:chExt cx="939114" cy="914400"/>
          </a:xfrm>
        </p:grpSpPr>
        <p:sp>
          <p:nvSpPr>
            <p:cNvPr id="174" name="Oval 173"/>
            <p:cNvSpPr/>
            <p:nvPr/>
          </p:nvSpPr>
          <p:spPr>
            <a:xfrm>
              <a:off x="6363730" y="5251622"/>
              <a:ext cx="939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5" name="Multiply 174"/>
            <p:cNvSpPr/>
            <p:nvPr/>
          </p:nvSpPr>
          <p:spPr>
            <a:xfrm>
              <a:off x="6376087" y="5251622"/>
              <a:ext cx="914400" cy="9144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76" name="Group 175"/>
          <p:cNvGrpSpPr/>
          <p:nvPr/>
        </p:nvGrpSpPr>
        <p:grpSpPr>
          <a:xfrm>
            <a:off x="6434650" y="4503617"/>
            <a:ext cx="170785" cy="230376"/>
            <a:chOff x="6363730" y="5251622"/>
            <a:chExt cx="939114" cy="914400"/>
          </a:xfrm>
        </p:grpSpPr>
        <p:sp>
          <p:nvSpPr>
            <p:cNvPr id="177" name="Oval 176"/>
            <p:cNvSpPr/>
            <p:nvPr/>
          </p:nvSpPr>
          <p:spPr>
            <a:xfrm>
              <a:off x="6363730" y="5251622"/>
              <a:ext cx="939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8" name="Multiply 177"/>
            <p:cNvSpPr/>
            <p:nvPr/>
          </p:nvSpPr>
          <p:spPr>
            <a:xfrm>
              <a:off x="6376087" y="5251622"/>
              <a:ext cx="914400" cy="9144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79" name="Rectangle 178"/>
          <p:cNvSpPr/>
          <p:nvPr/>
        </p:nvSpPr>
        <p:spPr>
          <a:xfrm>
            <a:off x="1824327" y="774831"/>
            <a:ext cx="1977081" cy="6713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CTMB</a:t>
            </a:r>
            <a:endParaRPr lang="en-IN" dirty="0"/>
          </a:p>
        </p:txBody>
      </p:sp>
      <p:sp>
        <p:nvSpPr>
          <p:cNvPr id="180" name="TextBox 179"/>
          <p:cNvSpPr txBox="1"/>
          <p:nvPr/>
        </p:nvSpPr>
        <p:spPr>
          <a:xfrm>
            <a:off x="9668473" y="2658880"/>
            <a:ext cx="556054" cy="338554"/>
          </a:xfrm>
          <a:prstGeom prst="rect">
            <a:avLst/>
          </a:prstGeom>
          <a:noFill/>
        </p:spPr>
        <p:txBody>
          <a:bodyPr wrap="square" rtlCol="0">
            <a:spAutoFit/>
          </a:bodyPr>
          <a:lstStyle/>
          <a:p>
            <a:r>
              <a:rPr lang="en-US" sz="1600" dirty="0"/>
              <a:t>R</a:t>
            </a:r>
            <a:endParaRPr lang="en-IN" sz="1600" dirty="0"/>
          </a:p>
        </p:txBody>
      </p:sp>
      <p:sp>
        <p:nvSpPr>
          <p:cNvPr id="181" name="TextBox 180"/>
          <p:cNvSpPr txBox="1"/>
          <p:nvPr/>
        </p:nvSpPr>
        <p:spPr>
          <a:xfrm>
            <a:off x="9681132" y="3149348"/>
            <a:ext cx="556054" cy="338554"/>
          </a:xfrm>
          <a:prstGeom prst="rect">
            <a:avLst/>
          </a:prstGeom>
          <a:noFill/>
        </p:spPr>
        <p:txBody>
          <a:bodyPr wrap="square" rtlCol="0">
            <a:spAutoFit/>
          </a:bodyPr>
          <a:lstStyle/>
          <a:p>
            <a:r>
              <a:rPr lang="en-US" sz="1600" dirty="0"/>
              <a:t>Y</a:t>
            </a:r>
            <a:endParaRPr lang="en-IN" sz="1600" dirty="0"/>
          </a:p>
        </p:txBody>
      </p:sp>
      <p:sp>
        <p:nvSpPr>
          <p:cNvPr id="182" name="TextBox 181"/>
          <p:cNvSpPr txBox="1"/>
          <p:nvPr/>
        </p:nvSpPr>
        <p:spPr>
          <a:xfrm>
            <a:off x="7062692" y="2492765"/>
            <a:ext cx="556054" cy="338554"/>
          </a:xfrm>
          <a:prstGeom prst="rect">
            <a:avLst/>
          </a:prstGeom>
          <a:noFill/>
        </p:spPr>
        <p:txBody>
          <a:bodyPr wrap="square" rtlCol="0">
            <a:spAutoFit/>
          </a:bodyPr>
          <a:lstStyle/>
          <a:p>
            <a:r>
              <a:rPr lang="en-US" sz="1600" dirty="0"/>
              <a:t>B11</a:t>
            </a:r>
            <a:endParaRPr lang="en-IN" sz="1600" dirty="0"/>
          </a:p>
        </p:txBody>
      </p:sp>
      <p:sp>
        <p:nvSpPr>
          <p:cNvPr id="183" name="TextBox 182"/>
          <p:cNvSpPr txBox="1"/>
          <p:nvPr/>
        </p:nvSpPr>
        <p:spPr>
          <a:xfrm>
            <a:off x="9617450" y="4171545"/>
            <a:ext cx="556054" cy="338554"/>
          </a:xfrm>
          <a:prstGeom prst="rect">
            <a:avLst/>
          </a:prstGeom>
          <a:noFill/>
        </p:spPr>
        <p:txBody>
          <a:bodyPr wrap="square" rtlCol="0">
            <a:spAutoFit/>
          </a:bodyPr>
          <a:lstStyle/>
          <a:p>
            <a:pPr algn="ctr"/>
            <a:r>
              <a:rPr lang="en-US" sz="1600" dirty="0"/>
              <a:t>N</a:t>
            </a:r>
            <a:endParaRPr lang="en-IN" sz="1600" dirty="0"/>
          </a:p>
        </p:txBody>
      </p:sp>
      <p:sp>
        <p:nvSpPr>
          <p:cNvPr id="184" name="Rectangle 183"/>
          <p:cNvSpPr/>
          <p:nvPr/>
        </p:nvSpPr>
        <p:spPr>
          <a:xfrm>
            <a:off x="2406056" y="1327243"/>
            <a:ext cx="813622" cy="4386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TB2</a:t>
            </a:r>
            <a:endParaRPr lang="en-IN" dirty="0"/>
          </a:p>
        </p:txBody>
      </p:sp>
      <p:sp>
        <p:nvSpPr>
          <p:cNvPr id="186" name="TextBox 185">
            <a:extLst>
              <a:ext uri="{FF2B5EF4-FFF2-40B4-BE49-F238E27FC236}">
                <a16:creationId xmlns:a16="http://schemas.microsoft.com/office/drawing/2014/main" id="{B4341B65-03FE-9BDD-29D5-A6F91995EF9A}"/>
              </a:ext>
            </a:extLst>
          </p:cNvPr>
          <p:cNvSpPr txBox="1"/>
          <p:nvPr/>
        </p:nvSpPr>
        <p:spPr>
          <a:xfrm>
            <a:off x="-78910" y="51054"/>
            <a:ext cx="12021528" cy="523220"/>
          </a:xfrm>
          <a:prstGeom prst="rect">
            <a:avLst/>
          </a:prstGeom>
          <a:noFill/>
        </p:spPr>
        <p:txBody>
          <a:bodyPr wrap="square">
            <a:spAutoFit/>
          </a:bodyPr>
          <a:lstStyle/>
          <a:p>
            <a:r>
              <a:rPr lang="en-US" sz="2800" u="sng" dirty="0">
                <a:latin typeface="Montserrat" panose="00000500000000000000" pitchFamily="2" charset="0"/>
              </a:rPr>
              <a:t> CT Secondary Core Connections in MB: Bus Bar protection</a:t>
            </a:r>
            <a:endParaRPr lang="en-US" sz="2800" dirty="0">
              <a:latin typeface="Montserrat" panose="00000500000000000000" pitchFamily="2" charset="0"/>
            </a:endParaRPr>
          </a:p>
        </p:txBody>
      </p:sp>
      <p:sp>
        <p:nvSpPr>
          <p:cNvPr id="187" name="Rectangle 186"/>
          <p:cNvSpPr/>
          <p:nvPr/>
        </p:nvSpPr>
        <p:spPr>
          <a:xfrm>
            <a:off x="8698938" y="1695087"/>
            <a:ext cx="1977081" cy="6713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 bar</a:t>
            </a:r>
            <a:endParaRPr lang="en-IN" dirty="0"/>
          </a:p>
        </p:txBody>
      </p:sp>
      <p:sp>
        <p:nvSpPr>
          <p:cNvPr id="12" name="Arc 11"/>
          <p:cNvSpPr/>
          <p:nvPr/>
        </p:nvSpPr>
        <p:spPr>
          <a:xfrm rot="5175086">
            <a:off x="3520671" y="2092315"/>
            <a:ext cx="343173" cy="384820"/>
          </a:xfrm>
          <a:prstGeom prst="arc">
            <a:avLst>
              <a:gd name="adj1" fmla="val 10151157"/>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3" name="Arc 132"/>
          <p:cNvSpPr/>
          <p:nvPr/>
        </p:nvSpPr>
        <p:spPr>
          <a:xfrm rot="5175086">
            <a:off x="3520671" y="3306508"/>
            <a:ext cx="343173" cy="384820"/>
          </a:xfrm>
          <a:prstGeom prst="arc">
            <a:avLst>
              <a:gd name="adj1" fmla="val 10151157"/>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5" name="Arc 134"/>
          <p:cNvSpPr/>
          <p:nvPr/>
        </p:nvSpPr>
        <p:spPr>
          <a:xfrm rot="5175086">
            <a:off x="3520670" y="4653430"/>
            <a:ext cx="343173" cy="384820"/>
          </a:xfrm>
          <a:prstGeom prst="arc">
            <a:avLst>
              <a:gd name="adj1" fmla="val 10151157"/>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4" name="Straight Connector 13"/>
          <p:cNvCxnSpPr>
            <a:endCxn id="12" idx="0"/>
          </p:cNvCxnSpPr>
          <p:nvPr/>
        </p:nvCxnSpPr>
        <p:spPr>
          <a:xfrm>
            <a:off x="3634591" y="1906629"/>
            <a:ext cx="14367" cy="211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2"/>
            <a:endCxn id="133" idx="0"/>
          </p:cNvCxnSpPr>
          <p:nvPr/>
        </p:nvCxnSpPr>
        <p:spPr>
          <a:xfrm flipH="1">
            <a:off x="3648958" y="2455944"/>
            <a:ext cx="54518" cy="876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33" idx="2"/>
            <a:endCxn id="135" idx="0"/>
          </p:cNvCxnSpPr>
          <p:nvPr/>
        </p:nvCxnSpPr>
        <p:spPr>
          <a:xfrm flipH="1">
            <a:off x="3648957" y="3670137"/>
            <a:ext cx="54519" cy="1009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35" idx="2"/>
          </p:cNvCxnSpPr>
          <p:nvPr/>
        </p:nvCxnSpPr>
        <p:spPr>
          <a:xfrm>
            <a:off x="3703475" y="5017059"/>
            <a:ext cx="1" cy="580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03476" y="5597611"/>
            <a:ext cx="28165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499559" y="4829714"/>
            <a:ext cx="22731" cy="767897"/>
          </a:xfrm>
          <a:prstGeom prst="line">
            <a:avLst/>
          </a:prstGeom>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6375700" y="5575298"/>
            <a:ext cx="313908" cy="319466"/>
            <a:chOff x="3545191" y="5358941"/>
            <a:chExt cx="313908" cy="319466"/>
          </a:xfrm>
        </p:grpSpPr>
        <p:cxnSp>
          <p:nvCxnSpPr>
            <p:cNvPr id="126" name="Straight Connector 125"/>
            <p:cNvCxnSpPr/>
            <p:nvPr/>
          </p:nvCxnSpPr>
          <p:spPr>
            <a:xfrm rot="5400000">
              <a:off x="3557880" y="5478281"/>
              <a:ext cx="242525" cy="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3702145" y="5446818"/>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3693650" y="5606353"/>
              <a:ext cx="0" cy="144108"/>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66703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220KV Bus Bar Protection Scheme</a:t>
              </a:r>
              <a:r>
                <a:rPr lang="en-US" sz="3600" b="1" dirty="0">
                  <a:latin typeface="Montserrat" panose="00000500000000000000" pitchFamily="2" charset="0"/>
                </a:rPr>
                <a:t>: </a:t>
              </a:r>
            </a:p>
          </p:txBody>
        </p:sp>
      </p:grpSp>
      <p:sp>
        <p:nvSpPr>
          <p:cNvPr id="4" name="Rectangle 3"/>
          <p:cNvSpPr/>
          <p:nvPr/>
        </p:nvSpPr>
        <p:spPr>
          <a:xfrm>
            <a:off x="0" y="1063247"/>
            <a:ext cx="2489982" cy="6128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Testing Procedure</a:t>
            </a:r>
            <a:endParaRPr lang="en-IN" dirty="0"/>
          </a:p>
        </p:txBody>
      </p:sp>
      <p:sp>
        <p:nvSpPr>
          <p:cNvPr id="6" name="Rectangle 5"/>
          <p:cNvSpPr/>
          <p:nvPr/>
        </p:nvSpPr>
        <p:spPr>
          <a:xfrm>
            <a:off x="2356339" y="2107383"/>
            <a:ext cx="4740173" cy="1177636"/>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u="sng" dirty="0"/>
              <a:t>Settings:</a:t>
            </a:r>
          </a:p>
          <a:p>
            <a:r>
              <a:rPr lang="en-US" dirty="0"/>
              <a:t>CT ratio of 220kV feeders : 800/1 A</a:t>
            </a:r>
          </a:p>
          <a:p>
            <a:r>
              <a:rPr lang="en-US" dirty="0"/>
              <a:t>	  Bus Coupler     : 2400/2 A</a:t>
            </a:r>
          </a:p>
          <a:p>
            <a:r>
              <a:rPr lang="en-US" dirty="0"/>
              <a:t>	  ICT LVs 	           : 1200/1 A</a:t>
            </a:r>
            <a:endParaRPr lang="en-IN" dirty="0"/>
          </a:p>
        </p:txBody>
      </p:sp>
      <p:sp>
        <p:nvSpPr>
          <p:cNvPr id="11" name="Rectangle 10"/>
          <p:cNvSpPr/>
          <p:nvPr/>
        </p:nvSpPr>
        <p:spPr>
          <a:xfrm>
            <a:off x="8471948" y="2107383"/>
            <a:ext cx="2440745" cy="1177636"/>
          </a:xfrm>
          <a:prstGeom prst="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u="sng" dirty="0"/>
              <a:t>Settings:</a:t>
            </a:r>
          </a:p>
          <a:p>
            <a:r>
              <a:rPr lang="en-US" dirty="0"/>
              <a:t>	  I diff : 0.3 A</a:t>
            </a:r>
          </a:p>
          <a:p>
            <a:r>
              <a:rPr lang="en-US" dirty="0"/>
              <a:t>	  </a:t>
            </a:r>
            <a:r>
              <a:rPr lang="en-US" dirty="0" err="1"/>
              <a:t>Kdiff</a:t>
            </a:r>
            <a:r>
              <a:rPr lang="en-US" dirty="0"/>
              <a:t> : 0.5</a:t>
            </a:r>
          </a:p>
        </p:txBody>
      </p:sp>
      <p:sp>
        <p:nvSpPr>
          <p:cNvPr id="13" name="TextBox 12"/>
          <p:cNvSpPr txBox="1"/>
          <p:nvPr/>
        </p:nvSpPr>
        <p:spPr>
          <a:xfrm>
            <a:off x="358726" y="4107766"/>
            <a:ext cx="2560445" cy="369332"/>
          </a:xfrm>
          <a:prstGeom prst="rect">
            <a:avLst/>
          </a:prstGeom>
          <a:noFill/>
        </p:spPr>
        <p:txBody>
          <a:bodyPr wrap="none" rtlCol="0">
            <a:spAutoFit/>
          </a:bodyPr>
          <a:lstStyle/>
          <a:p>
            <a:r>
              <a:rPr lang="en-US" dirty="0"/>
              <a:t>1.</a:t>
            </a:r>
            <a:r>
              <a:rPr lang="en-US" b="1" u="sng" dirty="0"/>
              <a:t> Measurement check: </a:t>
            </a:r>
            <a:endParaRPr lang="en-IN" b="1" u="sng" dirty="0"/>
          </a:p>
        </p:txBody>
      </p:sp>
      <p:sp>
        <p:nvSpPr>
          <p:cNvPr id="14" name="Rectangle 13"/>
          <p:cNvSpPr/>
          <p:nvPr/>
        </p:nvSpPr>
        <p:spPr>
          <a:xfrm>
            <a:off x="2356339" y="4827651"/>
            <a:ext cx="7441809" cy="1348065"/>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Inject currents in all feeders, one after another and check measurements in PU and CU</a:t>
            </a:r>
          </a:p>
          <a:p>
            <a:pPr algn="ctr"/>
            <a:r>
              <a:rPr lang="en-US" dirty="0">
                <a:solidFill>
                  <a:schemeClr val="tx1"/>
                </a:solidFill>
              </a:rPr>
              <a:t>I&lt;0 for Rph</a:t>
            </a:r>
          </a:p>
          <a:p>
            <a:pPr algn="ctr"/>
            <a:r>
              <a:rPr lang="en-US" dirty="0">
                <a:solidFill>
                  <a:schemeClr val="tx1"/>
                </a:solidFill>
              </a:rPr>
              <a:t>    I&lt;120 for </a:t>
            </a:r>
            <a:r>
              <a:rPr lang="en-US" dirty="0" err="1">
                <a:solidFill>
                  <a:schemeClr val="tx1"/>
                </a:solidFill>
              </a:rPr>
              <a:t>Yph</a:t>
            </a:r>
            <a:endParaRPr lang="en-US" dirty="0">
              <a:solidFill>
                <a:schemeClr val="tx1"/>
              </a:solidFill>
            </a:endParaRPr>
          </a:p>
          <a:p>
            <a:pPr algn="ctr"/>
            <a:r>
              <a:rPr lang="en-US" dirty="0">
                <a:solidFill>
                  <a:schemeClr val="tx1"/>
                </a:solidFill>
              </a:rPr>
              <a:t>     I&lt;240 for Bph</a:t>
            </a:r>
          </a:p>
        </p:txBody>
      </p:sp>
    </p:spTree>
    <p:extLst>
      <p:ext uri="{BB962C8B-B14F-4D97-AF65-F5344CB8AC3E}">
        <p14:creationId xmlns:p14="http://schemas.microsoft.com/office/powerpoint/2010/main" val="34289874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4" name="Rectangle 3"/>
          <p:cNvSpPr/>
          <p:nvPr/>
        </p:nvSpPr>
        <p:spPr>
          <a:xfrm>
            <a:off x="0" y="1063247"/>
            <a:ext cx="2489982" cy="6128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Testing Procedure</a:t>
            </a:r>
            <a:endParaRPr lang="en-IN" dirty="0"/>
          </a:p>
        </p:txBody>
      </p:sp>
      <p:sp>
        <p:nvSpPr>
          <p:cNvPr id="14" name="TextBox 13"/>
          <p:cNvSpPr txBox="1"/>
          <p:nvPr/>
        </p:nvSpPr>
        <p:spPr>
          <a:xfrm>
            <a:off x="-56272" y="2018511"/>
            <a:ext cx="4437240" cy="369332"/>
          </a:xfrm>
          <a:prstGeom prst="rect">
            <a:avLst/>
          </a:prstGeom>
          <a:noFill/>
        </p:spPr>
        <p:txBody>
          <a:bodyPr wrap="none" rtlCol="0">
            <a:spAutoFit/>
          </a:bodyPr>
          <a:lstStyle/>
          <a:p>
            <a:r>
              <a:rPr lang="en-US" dirty="0"/>
              <a:t>2. </a:t>
            </a:r>
            <a:r>
              <a:rPr lang="en-US" b="1" u="sng" dirty="0"/>
              <a:t>Case 1 : </a:t>
            </a:r>
            <a:r>
              <a:rPr lang="en-US" b="1" dirty="0"/>
              <a:t> Bus 1 pickup and stability testing.</a:t>
            </a:r>
            <a:endParaRPr lang="en-IN" b="1" u="sng" dirty="0"/>
          </a:p>
        </p:txBody>
      </p:sp>
      <p:sp>
        <p:nvSpPr>
          <p:cNvPr id="15" name="Rectangle 14"/>
          <p:cNvSpPr/>
          <p:nvPr/>
        </p:nvSpPr>
        <p:spPr>
          <a:xfrm>
            <a:off x="2065606" y="2583953"/>
            <a:ext cx="7441809" cy="1348065"/>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1.Keep all feeders on Bus 1</a:t>
            </a:r>
          </a:p>
          <a:p>
            <a:r>
              <a:rPr lang="en-US" dirty="0">
                <a:solidFill>
                  <a:schemeClr val="tx1"/>
                </a:solidFill>
              </a:rPr>
              <a:t>2. Pick up : Inject 0.25&lt;0 in feeder 1 and increase current , check for operation and note down the pick up value when relay trips.</a:t>
            </a:r>
          </a:p>
          <a:p>
            <a:r>
              <a:rPr lang="en-US" dirty="0">
                <a:solidFill>
                  <a:schemeClr val="tx1"/>
                </a:solidFill>
              </a:rPr>
              <a:t>3.Repeat for all the feeders </a:t>
            </a:r>
          </a:p>
        </p:txBody>
      </p:sp>
      <p:sp>
        <p:nvSpPr>
          <p:cNvPr id="18" name="Rectangle 17"/>
          <p:cNvSpPr/>
          <p:nvPr/>
        </p:nvSpPr>
        <p:spPr>
          <a:xfrm>
            <a:off x="2065606" y="4597675"/>
            <a:ext cx="7441809" cy="1348065"/>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4. For checking stability, Inject 1&lt;0 in feeder1 and 1&lt;180 in feeder2.</a:t>
            </a:r>
          </a:p>
          <a:p>
            <a:r>
              <a:rPr lang="en-US" dirty="0">
                <a:solidFill>
                  <a:schemeClr val="tx1"/>
                </a:solidFill>
              </a:rPr>
              <a:t>5. For checking timing, Inject 1&lt;0 in feeder1 and 1&lt;0 in feeder 2 and note the time </a:t>
            </a:r>
            <a:r>
              <a:rPr lang="en-US" dirty="0" err="1">
                <a:solidFill>
                  <a:schemeClr val="tx1"/>
                </a:solidFill>
              </a:rPr>
              <a:t>ofoperation</a:t>
            </a:r>
            <a:endParaRPr lang="en-US" dirty="0">
              <a:solidFill>
                <a:schemeClr val="tx1"/>
              </a:solidFill>
            </a:endParaRPr>
          </a:p>
          <a:p>
            <a:r>
              <a:rPr lang="en-US" dirty="0">
                <a:solidFill>
                  <a:schemeClr val="tx1"/>
                </a:solidFill>
              </a:rPr>
              <a:t>6.Repeat this for all the feeders and check for 1Ph and 3Ph.</a:t>
            </a:r>
          </a:p>
        </p:txBody>
      </p:sp>
    </p:spTree>
    <p:extLst>
      <p:ext uri="{BB962C8B-B14F-4D97-AF65-F5344CB8AC3E}">
        <p14:creationId xmlns:p14="http://schemas.microsoft.com/office/powerpoint/2010/main" val="58462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59306" y="245660"/>
            <a:ext cx="10556178" cy="584775"/>
          </a:xfrm>
          <a:prstGeom prst="rect">
            <a:avLst/>
          </a:prstGeom>
          <a:noFill/>
        </p:spPr>
        <p:txBody>
          <a:bodyPr wrap="square" rtlCol="0">
            <a:spAutoFit/>
          </a:bodyPr>
          <a:lstStyle/>
          <a:p>
            <a:r>
              <a:rPr lang="en-US" sz="3200" b="1" u="sng" dirty="0"/>
              <a:t>CT Cable Scheduling from CTJB to CTMB:</a:t>
            </a:r>
            <a:endParaRPr lang="en-IN" sz="3200" b="1" u="sng" dirty="0"/>
          </a:p>
        </p:txBody>
      </p:sp>
      <p:sp>
        <p:nvSpPr>
          <p:cNvPr id="11" name="Rectangle 10"/>
          <p:cNvSpPr/>
          <p:nvPr/>
        </p:nvSpPr>
        <p:spPr>
          <a:xfrm>
            <a:off x="3163378" y="879677"/>
            <a:ext cx="5100946" cy="527728"/>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IN" sz="2400" dirty="0">
                <a:solidFill>
                  <a:schemeClr val="tx1"/>
                </a:solidFill>
              </a:rPr>
              <a:t>4-1-CT R-1S1-1S1-R / TB1-C1-1 -1S1-R</a:t>
            </a:r>
            <a:endParaRPr lang="en-IN" sz="2400" dirty="0">
              <a:solidFill>
                <a:schemeClr val="tx1"/>
              </a:solidFill>
              <a:latin typeface="Arial"/>
            </a:endParaRPr>
          </a:p>
        </p:txBody>
      </p:sp>
      <p:sp>
        <p:nvSpPr>
          <p:cNvPr id="14" name="Rectangle 13"/>
          <p:cNvSpPr/>
          <p:nvPr/>
        </p:nvSpPr>
        <p:spPr>
          <a:xfrm>
            <a:off x="509563" y="2297237"/>
            <a:ext cx="566883" cy="37224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a:rPr>
              <a:t>4-1</a:t>
            </a:r>
            <a:endParaRPr lang="en-IN" dirty="0">
              <a:solidFill>
                <a:schemeClr val="tx1"/>
              </a:solidFill>
              <a:latin typeface="Arial"/>
            </a:endParaRPr>
          </a:p>
        </p:txBody>
      </p:sp>
      <p:sp>
        <p:nvSpPr>
          <p:cNvPr id="15" name="Rectangle 14"/>
          <p:cNvSpPr/>
          <p:nvPr/>
        </p:nvSpPr>
        <p:spPr>
          <a:xfrm>
            <a:off x="1736203" y="2297236"/>
            <a:ext cx="568950" cy="37224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a:rPr>
              <a:t>CT</a:t>
            </a:r>
            <a:endParaRPr lang="en-IN" dirty="0">
              <a:solidFill>
                <a:schemeClr val="tx1"/>
              </a:solidFill>
              <a:latin typeface="Arial"/>
            </a:endParaRPr>
          </a:p>
        </p:txBody>
      </p:sp>
      <p:sp>
        <p:nvSpPr>
          <p:cNvPr id="16" name="Rectangle 15"/>
          <p:cNvSpPr/>
          <p:nvPr/>
        </p:nvSpPr>
        <p:spPr>
          <a:xfrm>
            <a:off x="1934805" y="4999032"/>
            <a:ext cx="548606"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a:rPr>
              <a:t>MB</a:t>
            </a:r>
            <a:endParaRPr lang="en-IN" dirty="0">
              <a:solidFill>
                <a:schemeClr val="tx1"/>
              </a:solidFill>
              <a:latin typeface="Arial"/>
            </a:endParaRPr>
          </a:p>
        </p:txBody>
      </p:sp>
      <p:sp>
        <p:nvSpPr>
          <p:cNvPr id="17" name="Rectangle 16"/>
          <p:cNvSpPr/>
          <p:nvPr/>
        </p:nvSpPr>
        <p:spPr>
          <a:xfrm>
            <a:off x="5280601" y="2326758"/>
            <a:ext cx="791950"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1S1</a:t>
            </a:r>
            <a:endParaRPr lang="en-IN" dirty="0">
              <a:solidFill>
                <a:schemeClr val="tx1"/>
              </a:solidFill>
              <a:latin typeface="Arial"/>
            </a:endParaRPr>
          </a:p>
        </p:txBody>
      </p:sp>
      <p:sp>
        <p:nvSpPr>
          <p:cNvPr id="18" name="Rectangle 17"/>
          <p:cNvSpPr/>
          <p:nvPr/>
        </p:nvSpPr>
        <p:spPr>
          <a:xfrm>
            <a:off x="4708075" y="4999030"/>
            <a:ext cx="775228"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C1</a:t>
            </a:r>
            <a:endParaRPr lang="en-IN" dirty="0">
              <a:solidFill>
                <a:schemeClr val="tx1"/>
              </a:solidFill>
              <a:latin typeface="Arial"/>
            </a:endParaRPr>
          </a:p>
        </p:txBody>
      </p:sp>
      <p:sp>
        <p:nvSpPr>
          <p:cNvPr id="21" name="Rectangle 20"/>
          <p:cNvSpPr/>
          <p:nvPr/>
        </p:nvSpPr>
        <p:spPr>
          <a:xfrm>
            <a:off x="6126599" y="4999027"/>
            <a:ext cx="565093"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1</a:t>
            </a:r>
            <a:endParaRPr lang="en-IN" dirty="0">
              <a:solidFill>
                <a:schemeClr val="tx1"/>
              </a:solidFill>
              <a:latin typeface="Arial"/>
            </a:endParaRPr>
          </a:p>
        </p:txBody>
      </p:sp>
      <p:sp>
        <p:nvSpPr>
          <p:cNvPr id="22" name="Rectangle 21"/>
          <p:cNvSpPr/>
          <p:nvPr/>
        </p:nvSpPr>
        <p:spPr>
          <a:xfrm>
            <a:off x="7527937" y="4999028"/>
            <a:ext cx="775228"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1S1</a:t>
            </a:r>
            <a:endParaRPr lang="en-IN" dirty="0">
              <a:solidFill>
                <a:schemeClr val="tx1"/>
              </a:solidFill>
              <a:latin typeface="Arial"/>
            </a:endParaRPr>
          </a:p>
        </p:txBody>
      </p:sp>
      <p:sp>
        <p:nvSpPr>
          <p:cNvPr id="23" name="Rectangle 22"/>
          <p:cNvSpPr/>
          <p:nvPr/>
        </p:nvSpPr>
        <p:spPr>
          <a:xfrm>
            <a:off x="9120550" y="4999034"/>
            <a:ext cx="484621"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R</a:t>
            </a:r>
            <a:endParaRPr lang="en-IN" dirty="0">
              <a:solidFill>
                <a:schemeClr val="tx1"/>
              </a:solidFill>
              <a:latin typeface="Arial"/>
            </a:endParaRPr>
          </a:p>
        </p:txBody>
      </p:sp>
      <p:sp>
        <p:nvSpPr>
          <p:cNvPr id="24" name="Rectangle 23"/>
          <p:cNvSpPr/>
          <p:nvPr/>
        </p:nvSpPr>
        <p:spPr>
          <a:xfrm>
            <a:off x="259307" y="3187286"/>
            <a:ext cx="1036829" cy="76513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Bay Number</a:t>
            </a:r>
            <a:endParaRPr lang="en-IN" sz="1600" dirty="0">
              <a:solidFill>
                <a:schemeClr val="tx1"/>
              </a:solidFill>
              <a:latin typeface="Arial"/>
            </a:endParaRPr>
          </a:p>
        </p:txBody>
      </p:sp>
      <p:sp>
        <p:nvSpPr>
          <p:cNvPr id="25" name="Rectangle 24"/>
          <p:cNvSpPr/>
          <p:nvPr/>
        </p:nvSpPr>
        <p:spPr>
          <a:xfrm>
            <a:off x="1502263" y="3187285"/>
            <a:ext cx="1036829" cy="76513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Equipment</a:t>
            </a:r>
            <a:endParaRPr lang="en-IN" sz="1600" dirty="0">
              <a:solidFill>
                <a:schemeClr val="tx1"/>
              </a:solidFill>
              <a:latin typeface="Arial"/>
            </a:endParaRPr>
          </a:p>
        </p:txBody>
      </p:sp>
      <p:sp>
        <p:nvSpPr>
          <p:cNvPr id="26" name="Rectangle 25"/>
          <p:cNvSpPr/>
          <p:nvPr/>
        </p:nvSpPr>
        <p:spPr>
          <a:xfrm>
            <a:off x="1690693" y="5886063"/>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Box/Chamber</a:t>
            </a:r>
            <a:endParaRPr lang="en-IN" sz="1600" dirty="0">
              <a:solidFill>
                <a:schemeClr val="tx1"/>
              </a:solidFill>
              <a:latin typeface="Arial"/>
            </a:endParaRPr>
          </a:p>
        </p:txBody>
      </p:sp>
      <p:sp>
        <p:nvSpPr>
          <p:cNvPr id="27" name="Rectangle 26"/>
          <p:cNvSpPr/>
          <p:nvPr/>
        </p:nvSpPr>
        <p:spPr>
          <a:xfrm>
            <a:off x="3145889" y="5871469"/>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Terminal Block</a:t>
            </a:r>
            <a:endParaRPr lang="en-IN" sz="1600" dirty="0">
              <a:solidFill>
                <a:schemeClr val="tx1"/>
              </a:solidFill>
              <a:latin typeface="Arial"/>
            </a:endParaRPr>
          </a:p>
        </p:txBody>
      </p:sp>
      <p:sp>
        <p:nvSpPr>
          <p:cNvPr id="28" name="Rectangle 27"/>
          <p:cNvSpPr/>
          <p:nvPr/>
        </p:nvSpPr>
        <p:spPr>
          <a:xfrm>
            <a:off x="4577275" y="5871468"/>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Core</a:t>
            </a:r>
            <a:endParaRPr lang="en-IN" sz="1600" dirty="0">
              <a:solidFill>
                <a:schemeClr val="tx1"/>
              </a:solidFill>
              <a:latin typeface="Arial"/>
            </a:endParaRPr>
          </a:p>
        </p:txBody>
      </p:sp>
      <p:sp>
        <p:nvSpPr>
          <p:cNvPr id="30" name="Rectangle 29"/>
          <p:cNvSpPr/>
          <p:nvPr/>
        </p:nvSpPr>
        <p:spPr>
          <a:xfrm>
            <a:off x="5890732" y="5862915"/>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Connector No.</a:t>
            </a:r>
            <a:endParaRPr lang="en-IN" dirty="0">
              <a:solidFill>
                <a:schemeClr val="tx1"/>
              </a:solidFill>
              <a:latin typeface="Arial"/>
            </a:endParaRPr>
          </a:p>
        </p:txBody>
      </p:sp>
      <p:sp>
        <p:nvSpPr>
          <p:cNvPr id="32" name="Rectangle 31"/>
          <p:cNvSpPr/>
          <p:nvPr/>
        </p:nvSpPr>
        <p:spPr>
          <a:xfrm>
            <a:off x="7397136" y="5862914"/>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Wire No.</a:t>
            </a:r>
            <a:endParaRPr lang="en-IN" dirty="0">
              <a:solidFill>
                <a:schemeClr val="tx1"/>
              </a:solidFill>
              <a:latin typeface="Arial"/>
            </a:endParaRPr>
          </a:p>
        </p:txBody>
      </p:sp>
      <p:sp>
        <p:nvSpPr>
          <p:cNvPr id="33" name="Rectangle 32"/>
          <p:cNvSpPr/>
          <p:nvPr/>
        </p:nvSpPr>
        <p:spPr>
          <a:xfrm>
            <a:off x="8956988" y="5871469"/>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Phase.</a:t>
            </a:r>
            <a:endParaRPr lang="en-IN" dirty="0">
              <a:solidFill>
                <a:schemeClr val="tx1"/>
              </a:solidFill>
              <a:latin typeface="Arial"/>
            </a:endParaRPr>
          </a:p>
        </p:txBody>
      </p:sp>
      <p:sp>
        <p:nvSpPr>
          <p:cNvPr id="13" name="Rectangle 12"/>
          <p:cNvSpPr/>
          <p:nvPr/>
        </p:nvSpPr>
        <p:spPr>
          <a:xfrm>
            <a:off x="509563" y="1770927"/>
            <a:ext cx="1502263" cy="37038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1.Equipment</a:t>
            </a:r>
            <a:endParaRPr lang="en-IN" dirty="0">
              <a:solidFill>
                <a:schemeClr val="tx1"/>
              </a:solidFill>
            </a:endParaRPr>
          </a:p>
        </p:txBody>
      </p:sp>
      <p:sp>
        <p:nvSpPr>
          <p:cNvPr id="34" name="Rectangle 33"/>
          <p:cNvSpPr/>
          <p:nvPr/>
        </p:nvSpPr>
        <p:spPr>
          <a:xfrm>
            <a:off x="4369350" y="1736202"/>
            <a:ext cx="2614452" cy="37038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2.Cross Ferrule from CT JB</a:t>
            </a:r>
            <a:endParaRPr lang="en-IN" dirty="0">
              <a:solidFill>
                <a:schemeClr val="tx1"/>
              </a:solidFill>
            </a:endParaRPr>
          </a:p>
        </p:txBody>
      </p:sp>
      <p:sp>
        <p:nvSpPr>
          <p:cNvPr id="35" name="Rectangle 34"/>
          <p:cNvSpPr/>
          <p:nvPr/>
        </p:nvSpPr>
        <p:spPr>
          <a:xfrm>
            <a:off x="3589654" y="2326759"/>
            <a:ext cx="1036829"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R-1S1</a:t>
            </a:r>
            <a:endParaRPr lang="en-IN" dirty="0">
              <a:solidFill>
                <a:schemeClr val="tx1"/>
              </a:solidFill>
              <a:latin typeface="Arial"/>
            </a:endParaRPr>
          </a:p>
        </p:txBody>
      </p:sp>
      <p:sp>
        <p:nvSpPr>
          <p:cNvPr id="36" name="Rectangle 35"/>
          <p:cNvSpPr/>
          <p:nvPr/>
        </p:nvSpPr>
        <p:spPr>
          <a:xfrm>
            <a:off x="3268328" y="4998776"/>
            <a:ext cx="791950"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TB1</a:t>
            </a:r>
            <a:endParaRPr lang="en-IN" dirty="0">
              <a:solidFill>
                <a:schemeClr val="tx1"/>
              </a:solidFill>
              <a:latin typeface="Arial"/>
            </a:endParaRPr>
          </a:p>
        </p:txBody>
      </p:sp>
      <p:sp>
        <p:nvSpPr>
          <p:cNvPr id="37" name="Rectangle 36"/>
          <p:cNvSpPr/>
          <p:nvPr/>
        </p:nvSpPr>
        <p:spPr>
          <a:xfrm>
            <a:off x="6798538" y="2326757"/>
            <a:ext cx="775228"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R</a:t>
            </a:r>
            <a:endParaRPr lang="en-IN" dirty="0">
              <a:solidFill>
                <a:schemeClr val="tx1"/>
              </a:solidFill>
              <a:latin typeface="Arial"/>
            </a:endParaRPr>
          </a:p>
        </p:txBody>
      </p:sp>
      <p:sp>
        <p:nvSpPr>
          <p:cNvPr id="38" name="Rectangle 37"/>
          <p:cNvSpPr/>
          <p:nvPr/>
        </p:nvSpPr>
        <p:spPr>
          <a:xfrm>
            <a:off x="3589654" y="3132768"/>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Connection No.</a:t>
            </a:r>
            <a:endParaRPr lang="en-IN" sz="1600" dirty="0">
              <a:solidFill>
                <a:schemeClr val="tx1"/>
              </a:solidFill>
              <a:latin typeface="Arial"/>
            </a:endParaRPr>
          </a:p>
        </p:txBody>
      </p:sp>
      <p:sp>
        <p:nvSpPr>
          <p:cNvPr id="39" name="Rectangle 38"/>
          <p:cNvSpPr/>
          <p:nvPr/>
        </p:nvSpPr>
        <p:spPr>
          <a:xfrm>
            <a:off x="5158160" y="3132767"/>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Wire No.</a:t>
            </a:r>
            <a:endParaRPr lang="en-IN" sz="1600" dirty="0">
              <a:solidFill>
                <a:schemeClr val="tx1"/>
              </a:solidFill>
              <a:latin typeface="Arial"/>
            </a:endParaRPr>
          </a:p>
        </p:txBody>
      </p:sp>
      <p:sp>
        <p:nvSpPr>
          <p:cNvPr id="40" name="Rectangle 39"/>
          <p:cNvSpPr/>
          <p:nvPr/>
        </p:nvSpPr>
        <p:spPr>
          <a:xfrm>
            <a:off x="6667737" y="3132768"/>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Phase.</a:t>
            </a:r>
            <a:endParaRPr lang="en-IN" sz="1600" dirty="0">
              <a:solidFill>
                <a:schemeClr val="tx1"/>
              </a:solidFill>
              <a:latin typeface="Arial"/>
            </a:endParaRPr>
          </a:p>
        </p:txBody>
      </p:sp>
      <p:cxnSp>
        <p:nvCxnSpPr>
          <p:cNvPr id="42" name="Straight Arrow Connector 41"/>
          <p:cNvCxnSpPr>
            <a:stCxn id="14" idx="2"/>
          </p:cNvCxnSpPr>
          <p:nvPr/>
        </p:nvCxnSpPr>
        <p:spPr>
          <a:xfrm flipH="1">
            <a:off x="793004" y="2669478"/>
            <a:ext cx="1" cy="4916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5" idx="2"/>
            <a:endCxn id="25" idx="0"/>
          </p:cNvCxnSpPr>
          <p:nvPr/>
        </p:nvCxnSpPr>
        <p:spPr>
          <a:xfrm>
            <a:off x="2020678" y="2669477"/>
            <a:ext cx="0" cy="5178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2"/>
            <a:endCxn id="26" idx="0"/>
          </p:cNvCxnSpPr>
          <p:nvPr/>
        </p:nvCxnSpPr>
        <p:spPr>
          <a:xfrm>
            <a:off x="2209108" y="5371273"/>
            <a:ext cx="0" cy="5147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2"/>
            <a:endCxn id="27" idx="0"/>
          </p:cNvCxnSpPr>
          <p:nvPr/>
        </p:nvCxnSpPr>
        <p:spPr>
          <a:xfrm>
            <a:off x="3664303" y="5371017"/>
            <a:ext cx="1" cy="5004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8" idx="2"/>
            <a:endCxn id="28" idx="0"/>
          </p:cNvCxnSpPr>
          <p:nvPr/>
        </p:nvCxnSpPr>
        <p:spPr>
          <a:xfrm>
            <a:off x="5095689" y="5371271"/>
            <a:ext cx="1" cy="5001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1" idx="2"/>
            <a:endCxn id="30" idx="0"/>
          </p:cNvCxnSpPr>
          <p:nvPr/>
        </p:nvCxnSpPr>
        <p:spPr>
          <a:xfrm>
            <a:off x="6409146" y="5371268"/>
            <a:ext cx="1" cy="49164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2" idx="2"/>
            <a:endCxn id="32" idx="0"/>
          </p:cNvCxnSpPr>
          <p:nvPr/>
        </p:nvCxnSpPr>
        <p:spPr>
          <a:xfrm>
            <a:off x="7915551" y="5371269"/>
            <a:ext cx="0" cy="4916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3" idx="2"/>
          </p:cNvCxnSpPr>
          <p:nvPr/>
        </p:nvCxnSpPr>
        <p:spPr>
          <a:xfrm flipH="1">
            <a:off x="9362860" y="5371275"/>
            <a:ext cx="1" cy="4916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37" idx="2"/>
            <a:endCxn id="40" idx="0"/>
          </p:cNvCxnSpPr>
          <p:nvPr/>
        </p:nvCxnSpPr>
        <p:spPr>
          <a:xfrm>
            <a:off x="7186152" y="2698998"/>
            <a:ext cx="0" cy="43377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7" idx="2"/>
            <a:endCxn id="39" idx="0"/>
          </p:cNvCxnSpPr>
          <p:nvPr/>
        </p:nvCxnSpPr>
        <p:spPr>
          <a:xfrm flipH="1">
            <a:off x="5676575" y="2698999"/>
            <a:ext cx="1" cy="4337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35" idx="2"/>
            <a:endCxn id="38" idx="0"/>
          </p:cNvCxnSpPr>
          <p:nvPr/>
        </p:nvCxnSpPr>
        <p:spPr>
          <a:xfrm>
            <a:off x="4108069" y="2699000"/>
            <a:ext cx="0" cy="4337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446474" y="4272988"/>
            <a:ext cx="2560583" cy="37038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3.Ferrule  to CTMB</a:t>
            </a:r>
            <a:endParaRPr lang="en-IN" dirty="0">
              <a:solidFill>
                <a:schemeClr val="tx1"/>
              </a:solidFill>
            </a:endParaRPr>
          </a:p>
        </p:txBody>
      </p:sp>
    </p:spTree>
    <p:extLst>
      <p:ext uri="{BB962C8B-B14F-4D97-AF65-F5344CB8AC3E}">
        <p14:creationId xmlns:p14="http://schemas.microsoft.com/office/powerpoint/2010/main" val="130409434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4" name="Rectangle 3"/>
          <p:cNvSpPr/>
          <p:nvPr/>
        </p:nvSpPr>
        <p:spPr>
          <a:xfrm>
            <a:off x="0" y="1063247"/>
            <a:ext cx="2489982" cy="6128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Testing Procedure</a:t>
            </a:r>
            <a:endParaRPr lang="en-IN" dirty="0"/>
          </a:p>
        </p:txBody>
      </p:sp>
      <p:sp>
        <p:nvSpPr>
          <p:cNvPr id="18" name="TextBox 17"/>
          <p:cNvSpPr txBox="1"/>
          <p:nvPr/>
        </p:nvSpPr>
        <p:spPr>
          <a:xfrm>
            <a:off x="-56272" y="2018511"/>
            <a:ext cx="4437240" cy="369332"/>
          </a:xfrm>
          <a:prstGeom prst="rect">
            <a:avLst/>
          </a:prstGeom>
          <a:noFill/>
        </p:spPr>
        <p:txBody>
          <a:bodyPr wrap="none" rtlCol="0">
            <a:spAutoFit/>
          </a:bodyPr>
          <a:lstStyle/>
          <a:p>
            <a:r>
              <a:rPr lang="en-US" dirty="0"/>
              <a:t>3. </a:t>
            </a:r>
            <a:r>
              <a:rPr lang="en-US" b="1" u="sng" dirty="0"/>
              <a:t>Case 2 : </a:t>
            </a:r>
            <a:r>
              <a:rPr lang="en-US" b="1" dirty="0"/>
              <a:t> Bus 2 pickup and stability testing.</a:t>
            </a:r>
            <a:endParaRPr lang="en-IN" b="1" u="sng" dirty="0"/>
          </a:p>
        </p:txBody>
      </p:sp>
      <p:sp>
        <p:nvSpPr>
          <p:cNvPr id="19" name="Rectangle 18"/>
          <p:cNvSpPr/>
          <p:nvPr/>
        </p:nvSpPr>
        <p:spPr>
          <a:xfrm>
            <a:off x="2065606" y="2583953"/>
            <a:ext cx="7441809" cy="1348065"/>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1.Keep all feeders on Bus 2</a:t>
            </a:r>
          </a:p>
          <a:p>
            <a:r>
              <a:rPr lang="en-US" dirty="0">
                <a:solidFill>
                  <a:schemeClr val="tx1"/>
                </a:solidFill>
              </a:rPr>
              <a:t>2. Pick up : Inject 0.25&lt;0 in feeder 1 and increase current , check for operation and note down the pick up value when relay trips.</a:t>
            </a:r>
          </a:p>
          <a:p>
            <a:r>
              <a:rPr lang="en-US" dirty="0">
                <a:solidFill>
                  <a:schemeClr val="tx1"/>
                </a:solidFill>
              </a:rPr>
              <a:t>3.Repeat for all the feeders </a:t>
            </a:r>
          </a:p>
        </p:txBody>
      </p:sp>
      <p:sp>
        <p:nvSpPr>
          <p:cNvPr id="20" name="Rectangle 19"/>
          <p:cNvSpPr/>
          <p:nvPr/>
        </p:nvSpPr>
        <p:spPr>
          <a:xfrm>
            <a:off x="2065606" y="4597675"/>
            <a:ext cx="7441809" cy="1348065"/>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4. For checking stability, Inject 1&lt;0 in feeder1 and 1&lt;180 in feeder2.</a:t>
            </a:r>
          </a:p>
          <a:p>
            <a:r>
              <a:rPr lang="en-US" dirty="0">
                <a:solidFill>
                  <a:schemeClr val="tx1"/>
                </a:solidFill>
              </a:rPr>
              <a:t>5. For checking timing, Inject 1&lt;0 in feeder1 and 1&lt;0 in feeder 2 and note the </a:t>
            </a:r>
            <a:r>
              <a:rPr lang="en-US" dirty="0" err="1">
                <a:solidFill>
                  <a:schemeClr val="tx1"/>
                </a:solidFill>
              </a:rPr>
              <a:t>timeofoperation</a:t>
            </a:r>
            <a:r>
              <a:rPr lang="en-US" dirty="0">
                <a:solidFill>
                  <a:schemeClr val="tx1"/>
                </a:solidFill>
              </a:rPr>
              <a:t>.</a:t>
            </a:r>
          </a:p>
          <a:p>
            <a:r>
              <a:rPr lang="en-US" dirty="0">
                <a:solidFill>
                  <a:schemeClr val="tx1"/>
                </a:solidFill>
              </a:rPr>
              <a:t>6.Repeat this for all the feeders and check for 1Ph and 3Ph.</a:t>
            </a:r>
          </a:p>
        </p:txBody>
      </p:sp>
    </p:spTree>
    <p:extLst>
      <p:ext uri="{BB962C8B-B14F-4D97-AF65-F5344CB8AC3E}">
        <p14:creationId xmlns:p14="http://schemas.microsoft.com/office/powerpoint/2010/main" val="24286916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4" name="Rectangle 3"/>
          <p:cNvSpPr/>
          <p:nvPr/>
        </p:nvSpPr>
        <p:spPr>
          <a:xfrm>
            <a:off x="0" y="1063247"/>
            <a:ext cx="2489982" cy="6128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Testing Procedure</a:t>
            </a:r>
            <a:endParaRPr lang="en-IN" dirty="0"/>
          </a:p>
        </p:txBody>
      </p:sp>
      <p:sp>
        <p:nvSpPr>
          <p:cNvPr id="18" name="TextBox 17"/>
          <p:cNvSpPr txBox="1"/>
          <p:nvPr/>
        </p:nvSpPr>
        <p:spPr>
          <a:xfrm>
            <a:off x="-56272" y="2018511"/>
            <a:ext cx="3053465" cy="369332"/>
          </a:xfrm>
          <a:prstGeom prst="rect">
            <a:avLst/>
          </a:prstGeom>
          <a:noFill/>
        </p:spPr>
        <p:txBody>
          <a:bodyPr wrap="none" rtlCol="0">
            <a:spAutoFit/>
          </a:bodyPr>
          <a:lstStyle/>
          <a:p>
            <a:r>
              <a:rPr lang="en-US" dirty="0"/>
              <a:t>4. </a:t>
            </a:r>
            <a:r>
              <a:rPr lang="en-US" b="1" u="sng" dirty="0"/>
              <a:t>Case 3: </a:t>
            </a:r>
            <a:r>
              <a:rPr lang="en-US" b="1" dirty="0"/>
              <a:t> Bus 1 Slope testing.</a:t>
            </a:r>
            <a:endParaRPr lang="en-IN" b="1" u="sng" dirty="0"/>
          </a:p>
        </p:txBody>
      </p:sp>
      <p:sp>
        <p:nvSpPr>
          <p:cNvPr id="19" name="Rectangle 18"/>
          <p:cNvSpPr/>
          <p:nvPr/>
        </p:nvSpPr>
        <p:spPr>
          <a:xfrm>
            <a:off x="2065606" y="2583953"/>
            <a:ext cx="7696232" cy="2311603"/>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1.Keep all feeders on Bus 1</a:t>
            </a:r>
          </a:p>
          <a:p>
            <a:r>
              <a:rPr lang="en-US" dirty="0">
                <a:solidFill>
                  <a:schemeClr val="tx1"/>
                </a:solidFill>
              </a:rPr>
              <a:t>2. Inject 1&lt;0 in feeder1 and 1&lt;180 in feeder2 and decrease current in feeder 1 gradually.</a:t>
            </a:r>
          </a:p>
          <a:p>
            <a:r>
              <a:rPr lang="en-US" dirty="0">
                <a:solidFill>
                  <a:schemeClr val="tx1"/>
                </a:solidFill>
              </a:rPr>
              <a:t>3. Relay operates at 0.33&lt;0 , Note(IBias1 , Idiff1) i.e. (IBias1 =0.61, Idiff1=1.21) </a:t>
            </a:r>
          </a:p>
          <a:p>
            <a:r>
              <a:rPr lang="en-US" dirty="0">
                <a:solidFill>
                  <a:schemeClr val="tx1"/>
                </a:solidFill>
              </a:rPr>
              <a:t>4.Inject 0.3&lt;0 in feeder1 and 0.3&lt;180 in feeder2 and increase current in feeder 1 gradually.</a:t>
            </a:r>
          </a:p>
          <a:p>
            <a:r>
              <a:rPr lang="en-US" dirty="0">
                <a:solidFill>
                  <a:schemeClr val="tx1"/>
                </a:solidFill>
              </a:rPr>
              <a:t>5. Relay operates at 0.91 &lt;0 , Note(IBias2 , Idiff2) i.e. (IBias2 =0.66, Idiff2=1.33) </a:t>
            </a:r>
          </a:p>
          <a:p>
            <a:r>
              <a:rPr lang="en-US" dirty="0">
                <a:solidFill>
                  <a:schemeClr val="tx1"/>
                </a:solidFill>
              </a:rPr>
              <a:t>6.Calculate slope.</a:t>
            </a:r>
          </a:p>
          <a:p>
            <a:endParaRPr lang="en-US" dirty="0">
              <a:solidFill>
                <a:schemeClr val="tx1"/>
              </a:solidFill>
            </a:endParaRPr>
          </a:p>
          <a:p>
            <a:endParaRPr lang="en-US" dirty="0">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756607" y="5091666"/>
                <a:ext cx="3942997" cy="171068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Slope =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panose="02040503050406030204" pitchFamily="18" charset="0"/>
                          </a:rPr>
                          <m:t>𝐼𝑑𝑖𝑓𝑓</m:t>
                        </m:r>
                        <m:r>
                          <a:rPr lang="en-US" sz="2800" b="0" i="1" smtClean="0">
                            <a:solidFill>
                              <a:schemeClr val="tx1"/>
                            </a:solidFill>
                            <a:latin typeface="Cambria Math"/>
                          </a:rPr>
                          <m:t>2</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𝐼</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𝑑𝑖𝑓𝑓</m:t>
                        </m:r>
                        <m:r>
                          <a:rPr lang="en-US" sz="2800" b="0" i="1" smtClean="0">
                            <a:solidFill>
                              <a:schemeClr val="tx1"/>
                            </a:solidFill>
                            <a:latin typeface="Cambria Math"/>
                          </a:rPr>
                          <m:t>1</m:t>
                        </m:r>
                      </m:num>
                      <m:den>
                        <m:r>
                          <a:rPr lang="en-US" sz="2800" b="0" i="1" smtClean="0">
                            <a:solidFill>
                              <a:schemeClr val="tx1"/>
                            </a:solidFill>
                            <a:latin typeface="Cambria Math" panose="02040503050406030204" pitchFamily="18" charset="0"/>
                          </a:rPr>
                          <m:t>𝐼𝑏𝑖𝑎𝑠</m:t>
                        </m:r>
                        <m:r>
                          <a:rPr lang="en-US" sz="2800" b="0" i="1" smtClean="0">
                            <a:solidFill>
                              <a:schemeClr val="tx1"/>
                            </a:solidFill>
                            <a:latin typeface="Cambria Math" panose="02040503050406030204" pitchFamily="18" charset="0"/>
                          </a:rPr>
                          <m:t> 2 −</m:t>
                        </m:r>
                        <m:r>
                          <a:rPr lang="en-US" sz="2800" b="0" i="1" smtClean="0">
                            <a:solidFill>
                              <a:schemeClr val="tx1"/>
                            </a:solidFill>
                            <a:latin typeface="Cambria Math" panose="02040503050406030204" pitchFamily="18" charset="0"/>
                          </a:rPr>
                          <m:t>𝐼</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𝑏𝑖𝑎𝑠</m:t>
                        </m:r>
                        <m:r>
                          <a:rPr lang="en-US" sz="2800" b="0" i="1" smtClean="0">
                            <a:solidFill>
                              <a:schemeClr val="tx1"/>
                            </a:solidFill>
                            <a:latin typeface="Cambria Math" panose="02040503050406030204" pitchFamily="18" charset="0"/>
                          </a:rPr>
                          <m:t> 1</m:t>
                        </m:r>
                      </m:den>
                    </m:f>
                  </m:oMath>
                </a14:m>
                <a:endParaRPr lang="en-IN" sz="2800" dirty="0">
                  <a:solidFill>
                    <a:schemeClr val="tx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756607" y="5091666"/>
                <a:ext cx="3942997" cy="1710688"/>
              </a:xfrm>
              <a:prstGeom prst="rect">
                <a:avLst/>
              </a:prstGeom>
              <a:blipFill>
                <a:blip r:embed="rId2"/>
                <a:stretch>
                  <a:fillRect/>
                </a:stretch>
              </a:blipFill>
              <a:ln>
                <a:solidFill>
                  <a:schemeClr val="tx1"/>
                </a:solidFill>
              </a:ln>
            </p:spPr>
            <p:txBody>
              <a:bodyPr/>
              <a:lstStyle/>
              <a:p>
                <a:r>
                  <a:rPr lang="en-US">
                    <a:noFill/>
                  </a:rPr>
                  <a:t> </a:t>
                </a:r>
              </a:p>
            </p:txBody>
          </p:sp>
        </mc:Fallback>
      </mc:AlternateContent>
      <p:cxnSp>
        <p:nvCxnSpPr>
          <p:cNvPr id="3" name="Straight Arrow Connector 2"/>
          <p:cNvCxnSpPr>
            <a:stCxn id="9" idx="3"/>
          </p:cNvCxnSpPr>
          <p:nvPr/>
        </p:nvCxnSpPr>
        <p:spPr>
          <a:xfrm>
            <a:off x="4699604" y="5947010"/>
            <a:ext cx="17910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p:cNvSpPr/>
              <p:nvPr/>
            </p:nvSpPr>
            <p:spPr>
              <a:xfrm>
                <a:off x="6252518" y="5091666"/>
                <a:ext cx="4864575" cy="171068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Slope =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a:rPr>
                          <m:t>0.66</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a:rPr>
                          <m:t>0.61</m:t>
                        </m:r>
                      </m:num>
                      <m:den>
                        <m:r>
                          <a:rPr lang="en-US" sz="2800" b="0" i="1" smtClean="0">
                            <a:solidFill>
                              <a:schemeClr val="tx1"/>
                            </a:solidFill>
                            <a:latin typeface="Cambria Math"/>
                          </a:rPr>
                          <m:t>1.33</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a:rPr>
                          <m:t>1.21</m:t>
                        </m:r>
                      </m:den>
                    </m:f>
                  </m:oMath>
                </a14:m>
                <a:r>
                  <a:rPr lang="en-IN" sz="2800" dirty="0">
                    <a:solidFill>
                      <a:schemeClr val="tx1"/>
                    </a:solidFill>
                  </a:rPr>
                  <a:t>=41.6%</a:t>
                </a:r>
              </a:p>
            </p:txBody>
          </p:sp>
        </mc:Choice>
        <mc:Fallback xmlns="">
          <p:sp>
            <p:nvSpPr>
              <p:cNvPr id="13" name="Rectangle 12"/>
              <p:cNvSpPr>
                <a:spLocks noRot="1" noChangeAspect="1" noMove="1" noResize="1" noEditPoints="1" noAdjustHandles="1" noChangeArrowheads="1" noChangeShapeType="1" noTextEdit="1"/>
              </p:cNvSpPr>
              <p:nvPr/>
            </p:nvSpPr>
            <p:spPr>
              <a:xfrm>
                <a:off x="6252518" y="5091666"/>
                <a:ext cx="4864575" cy="1710688"/>
              </a:xfrm>
              <a:prstGeom prst="rect">
                <a:avLst/>
              </a:prstGeom>
              <a:blipFill rotWithShape="1">
                <a:blip r:embed="rId3"/>
                <a:stretch>
                  <a:fillRect/>
                </a:stretch>
              </a:blipFill>
              <a:ln>
                <a:solidFill>
                  <a:schemeClr val="tx1"/>
                </a:solidFill>
              </a:ln>
            </p:spPr>
            <p:txBody>
              <a:bodyPr/>
              <a:lstStyle/>
              <a:p>
                <a:r>
                  <a:rPr lang="en-IN">
                    <a:noFill/>
                  </a:rPr>
                  <a:t> </a:t>
                </a:r>
              </a:p>
            </p:txBody>
          </p:sp>
        </mc:Fallback>
      </mc:AlternateContent>
    </p:spTree>
    <p:extLst>
      <p:ext uri="{BB962C8B-B14F-4D97-AF65-F5344CB8AC3E}">
        <p14:creationId xmlns:p14="http://schemas.microsoft.com/office/powerpoint/2010/main" val="36801120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4" name="Rectangle 3"/>
          <p:cNvSpPr/>
          <p:nvPr/>
        </p:nvSpPr>
        <p:spPr>
          <a:xfrm>
            <a:off x="0" y="1063247"/>
            <a:ext cx="2489982" cy="6128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Testing Procedure</a:t>
            </a:r>
            <a:endParaRPr lang="en-IN" dirty="0"/>
          </a:p>
        </p:txBody>
      </p:sp>
      <p:sp>
        <p:nvSpPr>
          <p:cNvPr id="18" name="TextBox 17"/>
          <p:cNvSpPr txBox="1"/>
          <p:nvPr/>
        </p:nvSpPr>
        <p:spPr>
          <a:xfrm>
            <a:off x="-56272" y="2018511"/>
            <a:ext cx="3035831" cy="369332"/>
          </a:xfrm>
          <a:prstGeom prst="rect">
            <a:avLst/>
          </a:prstGeom>
          <a:noFill/>
        </p:spPr>
        <p:txBody>
          <a:bodyPr wrap="none" rtlCol="0">
            <a:spAutoFit/>
          </a:bodyPr>
          <a:lstStyle/>
          <a:p>
            <a:r>
              <a:rPr lang="en-US" dirty="0"/>
              <a:t>5. </a:t>
            </a:r>
            <a:r>
              <a:rPr lang="en-US" b="1" u="sng" dirty="0"/>
              <a:t>Case 4: </a:t>
            </a:r>
            <a:r>
              <a:rPr lang="en-US" b="1" dirty="0"/>
              <a:t> Bus 2 slope testing.</a:t>
            </a:r>
            <a:endParaRPr lang="en-IN" b="1" u="sng" dirty="0"/>
          </a:p>
        </p:txBody>
      </p:sp>
      <p:sp>
        <p:nvSpPr>
          <p:cNvPr id="19" name="Rectangle 18"/>
          <p:cNvSpPr/>
          <p:nvPr/>
        </p:nvSpPr>
        <p:spPr>
          <a:xfrm>
            <a:off x="2065606" y="2583953"/>
            <a:ext cx="7441809" cy="2311603"/>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1.Keep all feeders on Bus 2</a:t>
            </a:r>
          </a:p>
          <a:p>
            <a:r>
              <a:rPr lang="en-US" dirty="0">
                <a:solidFill>
                  <a:schemeClr val="tx1"/>
                </a:solidFill>
              </a:rPr>
              <a:t>2. Inject 1&lt;0 in feeder1 and 1&lt;180 in feeder2 and decrease current in feeder 1 gradually.</a:t>
            </a:r>
          </a:p>
          <a:p>
            <a:r>
              <a:rPr lang="en-US" dirty="0">
                <a:solidFill>
                  <a:schemeClr val="tx1"/>
                </a:solidFill>
              </a:rPr>
              <a:t>3. Relay operates at 0.33&lt;0 , Note (IBias1 , Idiff1).</a:t>
            </a:r>
          </a:p>
          <a:p>
            <a:r>
              <a:rPr lang="en-US" dirty="0">
                <a:solidFill>
                  <a:schemeClr val="tx1"/>
                </a:solidFill>
              </a:rPr>
              <a:t>4.Inject 0.3&lt;0 in feeder1 and 0.3&lt;180 in feeder2 and decrease current in feeder 1 gradually.</a:t>
            </a:r>
          </a:p>
          <a:p>
            <a:r>
              <a:rPr lang="en-US" dirty="0">
                <a:solidFill>
                  <a:schemeClr val="tx1"/>
                </a:solidFill>
              </a:rPr>
              <a:t>5. Relay operates at 0.91 &lt;0 , Note (IBias2 , Idiff2).</a:t>
            </a:r>
          </a:p>
          <a:p>
            <a:r>
              <a:rPr lang="en-US" dirty="0">
                <a:solidFill>
                  <a:schemeClr val="tx1"/>
                </a:solidFill>
              </a:rPr>
              <a:t>6.Calculate slope.</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9831893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4" name="Rectangle 3"/>
          <p:cNvSpPr/>
          <p:nvPr/>
        </p:nvSpPr>
        <p:spPr>
          <a:xfrm>
            <a:off x="0" y="1063247"/>
            <a:ext cx="2489982" cy="6128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Testing Procedure</a:t>
            </a:r>
            <a:endParaRPr lang="en-IN" dirty="0"/>
          </a:p>
        </p:txBody>
      </p:sp>
      <p:sp>
        <p:nvSpPr>
          <p:cNvPr id="14" name="TextBox 13"/>
          <p:cNvSpPr txBox="1"/>
          <p:nvPr/>
        </p:nvSpPr>
        <p:spPr>
          <a:xfrm>
            <a:off x="-56272" y="2018511"/>
            <a:ext cx="4961486" cy="369332"/>
          </a:xfrm>
          <a:prstGeom prst="rect">
            <a:avLst/>
          </a:prstGeom>
          <a:noFill/>
        </p:spPr>
        <p:txBody>
          <a:bodyPr wrap="none" rtlCol="0">
            <a:spAutoFit/>
          </a:bodyPr>
          <a:lstStyle/>
          <a:p>
            <a:r>
              <a:rPr lang="en-US" dirty="0"/>
              <a:t>6. </a:t>
            </a:r>
            <a:r>
              <a:rPr lang="en-US" b="1" u="sng" dirty="0"/>
              <a:t>Case 5 : </a:t>
            </a:r>
            <a:r>
              <a:rPr lang="en-US" b="1" dirty="0"/>
              <a:t> Bus 1 &amp; Bus 2 with Bus coupler testing.</a:t>
            </a:r>
            <a:endParaRPr lang="en-IN" b="1" u="sng" dirty="0"/>
          </a:p>
        </p:txBody>
      </p:sp>
      <p:sp>
        <p:nvSpPr>
          <p:cNvPr id="15" name="Rectangle 14"/>
          <p:cNvSpPr/>
          <p:nvPr/>
        </p:nvSpPr>
        <p:spPr>
          <a:xfrm>
            <a:off x="2065606" y="2583953"/>
            <a:ext cx="7441809" cy="1594152"/>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1.Keep feeder 1 on Bus1 and feeder 2 on Bus2 with Bus coupler closed.</a:t>
            </a:r>
          </a:p>
          <a:p>
            <a:r>
              <a:rPr lang="en-US" dirty="0">
                <a:solidFill>
                  <a:schemeClr val="tx1"/>
                </a:solidFill>
              </a:rPr>
              <a:t>2. Inject 1&lt;0 in feeder1 and 1&lt;180 in feeder2 .</a:t>
            </a:r>
          </a:p>
          <a:p>
            <a:r>
              <a:rPr lang="en-US" dirty="0">
                <a:solidFill>
                  <a:schemeClr val="tx1"/>
                </a:solidFill>
              </a:rPr>
              <a:t>3. Create Bus 1 fault by changing phase angle as , 1&lt;0 in feeder1 and 1&lt;0 in feeder2 .</a:t>
            </a:r>
          </a:p>
          <a:p>
            <a:r>
              <a:rPr lang="en-US" dirty="0">
                <a:solidFill>
                  <a:schemeClr val="tx1"/>
                </a:solidFill>
              </a:rPr>
              <a:t>4. All Bus 1 feeders &amp;  Bus coupler should trip.</a:t>
            </a:r>
          </a:p>
        </p:txBody>
      </p:sp>
      <p:sp>
        <p:nvSpPr>
          <p:cNvPr id="18" name="Rectangle 17"/>
          <p:cNvSpPr/>
          <p:nvPr/>
        </p:nvSpPr>
        <p:spPr>
          <a:xfrm>
            <a:off x="2065606" y="4597675"/>
            <a:ext cx="7441809" cy="1348065"/>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5. Create Bus 2 fault by changing phase angle as , 1&lt;180 in feeder1 and 1&lt;180 in feeder2 .</a:t>
            </a:r>
          </a:p>
          <a:p>
            <a:r>
              <a:rPr lang="en-US" dirty="0">
                <a:solidFill>
                  <a:schemeClr val="tx1"/>
                </a:solidFill>
              </a:rPr>
              <a:t>6. All Bus 2 feeders &amp;  Bus coupler should trip.</a:t>
            </a:r>
          </a:p>
          <a:p>
            <a:r>
              <a:rPr lang="en-US" dirty="0">
                <a:solidFill>
                  <a:schemeClr val="tx1"/>
                </a:solidFill>
              </a:rPr>
              <a:t>7.Repeat this for all the feeders and check for 1Ph and 3Ph.</a:t>
            </a:r>
          </a:p>
        </p:txBody>
      </p:sp>
    </p:spTree>
    <p:extLst>
      <p:ext uri="{BB962C8B-B14F-4D97-AF65-F5344CB8AC3E}">
        <p14:creationId xmlns:p14="http://schemas.microsoft.com/office/powerpoint/2010/main" val="22586293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4" name="Rectangle 3"/>
          <p:cNvSpPr/>
          <p:nvPr/>
        </p:nvSpPr>
        <p:spPr>
          <a:xfrm>
            <a:off x="0" y="1063247"/>
            <a:ext cx="2489982" cy="6128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Testing Procedure</a:t>
            </a:r>
            <a:endParaRPr lang="en-IN" dirty="0"/>
          </a:p>
        </p:txBody>
      </p:sp>
      <p:sp>
        <p:nvSpPr>
          <p:cNvPr id="14" name="TextBox 13"/>
          <p:cNvSpPr txBox="1"/>
          <p:nvPr/>
        </p:nvSpPr>
        <p:spPr>
          <a:xfrm>
            <a:off x="0" y="1833845"/>
            <a:ext cx="3770006" cy="369332"/>
          </a:xfrm>
          <a:prstGeom prst="rect">
            <a:avLst/>
          </a:prstGeom>
          <a:noFill/>
        </p:spPr>
        <p:txBody>
          <a:bodyPr wrap="none" rtlCol="0">
            <a:spAutoFit/>
          </a:bodyPr>
          <a:lstStyle/>
          <a:p>
            <a:r>
              <a:rPr lang="en-US" dirty="0"/>
              <a:t>7. </a:t>
            </a:r>
            <a:r>
              <a:rPr lang="en-US" b="1" u="sng" dirty="0"/>
              <a:t>Case 6 : </a:t>
            </a:r>
            <a:r>
              <a:rPr lang="en-US" b="1" dirty="0"/>
              <a:t> Bus 1 &amp; Bus 2 Tied testing.</a:t>
            </a:r>
            <a:endParaRPr lang="en-IN" b="1" u="sng" dirty="0"/>
          </a:p>
        </p:txBody>
      </p:sp>
      <p:sp>
        <p:nvSpPr>
          <p:cNvPr id="15" name="Rectangle 14"/>
          <p:cNvSpPr/>
          <p:nvPr/>
        </p:nvSpPr>
        <p:spPr>
          <a:xfrm>
            <a:off x="1754127" y="2511017"/>
            <a:ext cx="7868530" cy="1735640"/>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1.Keep feeder 1 on Bus1 and feeder 2 , Bus1and Bus 2 Tied  by closing both Bus Isolators of feeder 1.</a:t>
            </a:r>
          </a:p>
          <a:p>
            <a:r>
              <a:rPr lang="en-US" dirty="0">
                <a:solidFill>
                  <a:schemeClr val="tx1"/>
                </a:solidFill>
              </a:rPr>
              <a:t>2. Inject 1&lt;0 in feeder1 and 1&lt;180 in feeder2 .</a:t>
            </a:r>
          </a:p>
          <a:p>
            <a:r>
              <a:rPr lang="en-US" dirty="0">
                <a:solidFill>
                  <a:schemeClr val="tx1"/>
                </a:solidFill>
              </a:rPr>
              <a:t>3. Create Bus 1 fault by changing phase angle as , 1&lt;0 in feeder1 and 1&lt;0 in feeder2 .</a:t>
            </a:r>
          </a:p>
          <a:p>
            <a:r>
              <a:rPr lang="en-US" dirty="0">
                <a:solidFill>
                  <a:schemeClr val="tx1"/>
                </a:solidFill>
              </a:rPr>
              <a:t>4. Both Bus 1 and Bus 2 connected feeders should trip.</a:t>
            </a:r>
          </a:p>
        </p:txBody>
      </p:sp>
      <p:sp>
        <p:nvSpPr>
          <p:cNvPr id="9" name="TextBox 8"/>
          <p:cNvSpPr txBox="1"/>
          <p:nvPr/>
        </p:nvSpPr>
        <p:spPr>
          <a:xfrm>
            <a:off x="0" y="4395417"/>
            <a:ext cx="3515706" cy="369332"/>
          </a:xfrm>
          <a:prstGeom prst="rect">
            <a:avLst/>
          </a:prstGeom>
          <a:noFill/>
        </p:spPr>
        <p:txBody>
          <a:bodyPr wrap="none" rtlCol="0">
            <a:spAutoFit/>
          </a:bodyPr>
          <a:lstStyle/>
          <a:p>
            <a:r>
              <a:rPr lang="en-US" dirty="0"/>
              <a:t>8. </a:t>
            </a:r>
            <a:r>
              <a:rPr lang="en-US" b="1" u="sng" dirty="0"/>
              <a:t>Case 7 : </a:t>
            </a:r>
            <a:r>
              <a:rPr lang="en-US" b="1" dirty="0"/>
              <a:t> Bus 1 &amp; Bus 2 selection.</a:t>
            </a:r>
            <a:endParaRPr lang="en-IN" b="1" u="sng" dirty="0"/>
          </a:p>
        </p:txBody>
      </p:sp>
      <p:sp>
        <p:nvSpPr>
          <p:cNvPr id="10" name="Rectangle 9"/>
          <p:cNvSpPr/>
          <p:nvPr/>
        </p:nvSpPr>
        <p:spPr>
          <a:xfrm>
            <a:off x="1885003" y="5178008"/>
            <a:ext cx="7868530" cy="1026900"/>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1.Keep Bus 1 and Bus 2 selector switch out individually.</a:t>
            </a:r>
          </a:p>
          <a:p>
            <a:r>
              <a:rPr lang="en-US" dirty="0">
                <a:solidFill>
                  <a:schemeClr val="tx1"/>
                </a:solidFill>
              </a:rPr>
              <a:t>2. Create Bus 1 fault and Bus 2 fault individually.</a:t>
            </a:r>
          </a:p>
          <a:p>
            <a:r>
              <a:rPr lang="en-US" dirty="0">
                <a:solidFill>
                  <a:schemeClr val="tx1"/>
                </a:solidFill>
              </a:rPr>
              <a:t>3. Verify operation of Bus scheme.</a:t>
            </a:r>
          </a:p>
        </p:txBody>
      </p:sp>
    </p:spTree>
    <p:extLst>
      <p:ext uri="{BB962C8B-B14F-4D97-AF65-F5344CB8AC3E}">
        <p14:creationId xmlns:p14="http://schemas.microsoft.com/office/powerpoint/2010/main" val="19502894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sp>
        <p:nvSpPr>
          <p:cNvPr id="4" name="Rectangle 3"/>
          <p:cNvSpPr/>
          <p:nvPr/>
        </p:nvSpPr>
        <p:spPr>
          <a:xfrm>
            <a:off x="0" y="1063247"/>
            <a:ext cx="2489982" cy="6128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Testing Procedure</a:t>
            </a:r>
            <a:endParaRPr lang="en-IN" dirty="0"/>
          </a:p>
        </p:txBody>
      </p:sp>
      <p:sp>
        <p:nvSpPr>
          <p:cNvPr id="9" name="TextBox 8"/>
          <p:cNvSpPr txBox="1"/>
          <p:nvPr/>
        </p:nvSpPr>
        <p:spPr>
          <a:xfrm>
            <a:off x="0" y="1676097"/>
            <a:ext cx="3338222" cy="369332"/>
          </a:xfrm>
          <a:prstGeom prst="rect">
            <a:avLst/>
          </a:prstGeom>
          <a:noFill/>
        </p:spPr>
        <p:txBody>
          <a:bodyPr wrap="none" rtlCol="0">
            <a:spAutoFit/>
          </a:bodyPr>
          <a:lstStyle/>
          <a:p>
            <a:r>
              <a:rPr lang="en-US" dirty="0"/>
              <a:t>9. </a:t>
            </a:r>
            <a:r>
              <a:rPr lang="en-US" b="1" u="sng" dirty="0"/>
              <a:t>Case 8 : </a:t>
            </a:r>
            <a:r>
              <a:rPr lang="en-US" b="1" dirty="0"/>
              <a:t> Bus isolator selection.</a:t>
            </a:r>
            <a:endParaRPr lang="en-IN" b="1" u="sng" dirty="0"/>
          </a:p>
        </p:txBody>
      </p:sp>
      <p:sp>
        <p:nvSpPr>
          <p:cNvPr id="10" name="Rectangle 9"/>
          <p:cNvSpPr/>
          <p:nvPr/>
        </p:nvSpPr>
        <p:spPr>
          <a:xfrm>
            <a:off x="1856868" y="2144829"/>
            <a:ext cx="7868530" cy="1026900"/>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1.Remove Feeder – 1  Bus isolator close indication.</a:t>
            </a:r>
          </a:p>
          <a:p>
            <a:r>
              <a:rPr lang="en-US" dirty="0">
                <a:solidFill>
                  <a:schemeClr val="tx1"/>
                </a:solidFill>
              </a:rPr>
              <a:t>2. Create Bus fault.</a:t>
            </a:r>
          </a:p>
          <a:p>
            <a:r>
              <a:rPr lang="en-US" dirty="0">
                <a:solidFill>
                  <a:schemeClr val="tx1"/>
                </a:solidFill>
              </a:rPr>
              <a:t>3. Verify whether bus bar scheme is considering previous close status.</a:t>
            </a:r>
          </a:p>
        </p:txBody>
      </p:sp>
      <p:sp>
        <p:nvSpPr>
          <p:cNvPr id="11" name="TextBox 10"/>
          <p:cNvSpPr txBox="1"/>
          <p:nvPr/>
        </p:nvSpPr>
        <p:spPr>
          <a:xfrm>
            <a:off x="0" y="3374699"/>
            <a:ext cx="2638864" cy="369332"/>
          </a:xfrm>
          <a:prstGeom prst="rect">
            <a:avLst/>
          </a:prstGeom>
          <a:noFill/>
        </p:spPr>
        <p:txBody>
          <a:bodyPr wrap="none" rtlCol="0">
            <a:spAutoFit/>
          </a:bodyPr>
          <a:lstStyle/>
          <a:p>
            <a:r>
              <a:rPr lang="en-US" dirty="0"/>
              <a:t>10. </a:t>
            </a:r>
            <a:r>
              <a:rPr lang="en-US" b="1" u="sng" dirty="0"/>
              <a:t>Case 9 : </a:t>
            </a:r>
            <a:r>
              <a:rPr lang="en-US" b="1" dirty="0"/>
              <a:t> PU &amp; CU link.</a:t>
            </a:r>
            <a:endParaRPr lang="en-IN" b="1" u="sng" dirty="0"/>
          </a:p>
        </p:txBody>
      </p:sp>
      <p:sp>
        <p:nvSpPr>
          <p:cNvPr id="13" name="Rectangle 12"/>
          <p:cNvSpPr/>
          <p:nvPr/>
        </p:nvSpPr>
        <p:spPr>
          <a:xfrm>
            <a:off x="2998662" y="3802883"/>
            <a:ext cx="5584941" cy="696410"/>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1.Remove PU &amp; CU connection.</a:t>
            </a:r>
          </a:p>
          <a:p>
            <a:r>
              <a:rPr lang="en-US" dirty="0">
                <a:solidFill>
                  <a:schemeClr val="tx1"/>
                </a:solidFill>
              </a:rPr>
              <a:t>2. Check whether Bus bar is going to block state or not.</a:t>
            </a:r>
          </a:p>
        </p:txBody>
      </p:sp>
      <p:sp>
        <p:nvSpPr>
          <p:cNvPr id="18" name="TextBox 17"/>
          <p:cNvSpPr txBox="1"/>
          <p:nvPr/>
        </p:nvSpPr>
        <p:spPr>
          <a:xfrm>
            <a:off x="0" y="4883531"/>
            <a:ext cx="1846980" cy="369332"/>
          </a:xfrm>
          <a:prstGeom prst="rect">
            <a:avLst/>
          </a:prstGeom>
          <a:noFill/>
        </p:spPr>
        <p:txBody>
          <a:bodyPr wrap="none" rtlCol="0">
            <a:spAutoFit/>
          </a:bodyPr>
          <a:lstStyle/>
          <a:p>
            <a:r>
              <a:rPr lang="en-US" dirty="0"/>
              <a:t>11. </a:t>
            </a:r>
            <a:r>
              <a:rPr lang="en-US" b="1" u="sng" dirty="0"/>
              <a:t>Case 10: </a:t>
            </a:r>
            <a:r>
              <a:rPr lang="en-US" b="1" dirty="0"/>
              <a:t> LBB.</a:t>
            </a:r>
            <a:endParaRPr lang="en-IN" b="1" u="sng" dirty="0"/>
          </a:p>
        </p:txBody>
      </p:sp>
      <p:sp>
        <p:nvSpPr>
          <p:cNvPr id="19" name="Rectangle 18"/>
          <p:cNvSpPr/>
          <p:nvPr/>
        </p:nvSpPr>
        <p:spPr>
          <a:xfrm>
            <a:off x="1856868" y="5496381"/>
            <a:ext cx="7868530" cy="749674"/>
          </a:xfrm>
          <a:prstGeom prst="rect">
            <a:avLst/>
          </a:prstGeom>
          <a:solidFill>
            <a:schemeClr val="bg2">
              <a:lumMod val="9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1.Check LBB measurements , </a:t>
            </a:r>
            <a:r>
              <a:rPr lang="en-US" dirty="0" err="1">
                <a:solidFill>
                  <a:schemeClr val="tx1"/>
                </a:solidFill>
              </a:rPr>
              <a:t>Retrip</a:t>
            </a:r>
            <a:r>
              <a:rPr lang="en-US" dirty="0">
                <a:solidFill>
                  <a:schemeClr val="tx1"/>
                </a:solidFill>
              </a:rPr>
              <a:t> and final trip for all feeders.</a:t>
            </a:r>
          </a:p>
          <a:p>
            <a:r>
              <a:rPr lang="en-US" dirty="0">
                <a:solidFill>
                  <a:schemeClr val="tx1"/>
                </a:solidFill>
              </a:rPr>
              <a:t>2. LBB final trip should trip all elements connected to the particular bus.</a:t>
            </a:r>
          </a:p>
        </p:txBody>
      </p:sp>
    </p:spTree>
    <p:extLst>
      <p:ext uri="{BB962C8B-B14F-4D97-AF65-F5344CB8AC3E}">
        <p14:creationId xmlns:p14="http://schemas.microsoft.com/office/powerpoint/2010/main" val="13215532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grpSp>
        <p:nvGrpSpPr>
          <p:cNvPr id="40" name="Group 39"/>
          <p:cNvGrpSpPr/>
          <p:nvPr/>
        </p:nvGrpSpPr>
        <p:grpSpPr>
          <a:xfrm>
            <a:off x="4480560" y="1861561"/>
            <a:ext cx="7525037" cy="3986978"/>
            <a:chOff x="3930476" y="1159679"/>
            <a:chExt cx="7923727" cy="5554200"/>
          </a:xfrm>
        </p:grpSpPr>
        <p:cxnSp>
          <p:nvCxnSpPr>
            <p:cNvPr id="58" name="Straight Connector 57"/>
            <p:cNvCxnSpPr/>
            <p:nvPr/>
          </p:nvCxnSpPr>
          <p:spPr>
            <a:xfrm>
              <a:off x="3930476" y="1672591"/>
              <a:ext cx="7765454"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30476" y="5810838"/>
              <a:ext cx="7622189" cy="1747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407584" y="1672591"/>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290353" y="243453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7" name="Rectangle 76"/>
            <p:cNvSpPr/>
            <p:nvPr/>
          </p:nvSpPr>
          <p:spPr>
            <a:xfrm>
              <a:off x="5290352" y="3430998"/>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8" name="Rectangle 77"/>
            <p:cNvSpPr/>
            <p:nvPr/>
          </p:nvSpPr>
          <p:spPr>
            <a:xfrm>
              <a:off x="5278628" y="455641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9" name="Straight Connector 78"/>
            <p:cNvCxnSpPr>
              <a:endCxn id="77" idx="0"/>
            </p:cNvCxnSpPr>
            <p:nvPr/>
          </p:nvCxnSpPr>
          <p:spPr>
            <a:xfrm flipH="1">
              <a:off x="5407583" y="2657165"/>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8" idx="2"/>
            </p:cNvCxnSpPr>
            <p:nvPr/>
          </p:nvCxnSpPr>
          <p:spPr>
            <a:xfrm>
              <a:off x="5395859" y="4779042"/>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2"/>
              <a:endCxn id="78" idx="0"/>
            </p:cNvCxnSpPr>
            <p:nvPr/>
          </p:nvCxnSpPr>
          <p:spPr>
            <a:xfrm flipH="1">
              <a:off x="5395859" y="3653627"/>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306723" y="1672591"/>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7189492" y="243453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2" name="Rectangle 91"/>
            <p:cNvSpPr/>
            <p:nvPr/>
          </p:nvSpPr>
          <p:spPr>
            <a:xfrm>
              <a:off x="7189491" y="3430998"/>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3" name="Rectangle 92"/>
            <p:cNvSpPr/>
            <p:nvPr/>
          </p:nvSpPr>
          <p:spPr>
            <a:xfrm>
              <a:off x="7177767" y="455641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4" name="Straight Connector 93"/>
            <p:cNvCxnSpPr>
              <a:endCxn id="92" idx="0"/>
            </p:cNvCxnSpPr>
            <p:nvPr/>
          </p:nvCxnSpPr>
          <p:spPr>
            <a:xfrm flipH="1">
              <a:off x="7306722" y="2657165"/>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3" idx="2"/>
            </p:cNvCxnSpPr>
            <p:nvPr/>
          </p:nvCxnSpPr>
          <p:spPr>
            <a:xfrm>
              <a:off x="7294998" y="4779042"/>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2" idx="2"/>
              <a:endCxn id="93" idx="0"/>
            </p:cNvCxnSpPr>
            <p:nvPr/>
          </p:nvCxnSpPr>
          <p:spPr>
            <a:xfrm flipH="1">
              <a:off x="7294998" y="3653627"/>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229307" y="1690065"/>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9112076" y="2452010"/>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9" name="Rectangle 98"/>
            <p:cNvSpPr/>
            <p:nvPr/>
          </p:nvSpPr>
          <p:spPr>
            <a:xfrm>
              <a:off x="9112075" y="3448472"/>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1" name="Straight Connector 100"/>
            <p:cNvCxnSpPr>
              <a:endCxn id="99" idx="0"/>
            </p:cNvCxnSpPr>
            <p:nvPr/>
          </p:nvCxnSpPr>
          <p:spPr>
            <a:xfrm flipH="1">
              <a:off x="9229306" y="2674639"/>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217582" y="4796516"/>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9" idx="2"/>
            </p:cNvCxnSpPr>
            <p:nvPr/>
          </p:nvCxnSpPr>
          <p:spPr>
            <a:xfrm flipH="1">
              <a:off x="9217582" y="3671101"/>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999492" y="1679186"/>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10882261" y="2441131"/>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6" name="Rectangle 105"/>
            <p:cNvSpPr/>
            <p:nvPr/>
          </p:nvSpPr>
          <p:spPr>
            <a:xfrm>
              <a:off x="10882260" y="343759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8" name="Straight Connector 107"/>
            <p:cNvCxnSpPr>
              <a:endCxn id="106" idx="0"/>
            </p:cNvCxnSpPr>
            <p:nvPr/>
          </p:nvCxnSpPr>
          <p:spPr>
            <a:xfrm flipH="1">
              <a:off x="10999491" y="2663760"/>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987767" y="4785637"/>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6" idx="2"/>
            </p:cNvCxnSpPr>
            <p:nvPr/>
          </p:nvCxnSpPr>
          <p:spPr>
            <a:xfrm flipH="1">
              <a:off x="10987767" y="3660222"/>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458015" y="1344345"/>
              <a:ext cx="35169"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493184" y="3044081"/>
              <a:ext cx="914400"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493184"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475599" y="4239945"/>
              <a:ext cx="931985"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509553" y="1344345"/>
              <a:ext cx="11723"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509553" y="3044081"/>
              <a:ext cx="797169"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521276"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521276" y="4239945"/>
              <a:ext cx="78544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479030" y="1344345"/>
              <a:ext cx="0"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479030" y="3044081"/>
              <a:ext cx="75027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479030"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479030" y="4239945"/>
              <a:ext cx="75027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225769" y="1344345"/>
              <a:ext cx="11723" cy="170633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237492" y="3050676"/>
              <a:ext cx="762000" cy="10879"/>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0237492" y="4239945"/>
              <a:ext cx="0" cy="244964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0237492" y="4239945"/>
              <a:ext cx="750275"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464509" y="1159679"/>
              <a:ext cx="874688" cy="514511"/>
            </a:xfrm>
            <a:prstGeom prst="rect">
              <a:avLst/>
            </a:prstGeom>
            <a:noFill/>
          </p:spPr>
          <p:txBody>
            <a:bodyPr wrap="none" rtlCol="0">
              <a:spAutoFit/>
            </a:bodyPr>
            <a:lstStyle/>
            <a:p>
              <a:r>
                <a:rPr lang="en-US" b="1" dirty="0"/>
                <a:t> LINE 6</a:t>
              </a:r>
              <a:endParaRPr lang="en-IN" b="1" dirty="0"/>
            </a:p>
          </p:txBody>
        </p:sp>
        <p:sp>
          <p:nvSpPr>
            <p:cNvPr id="130" name="TextBox 129"/>
            <p:cNvSpPr txBox="1"/>
            <p:nvPr/>
          </p:nvSpPr>
          <p:spPr>
            <a:xfrm>
              <a:off x="6570782" y="1159679"/>
              <a:ext cx="818985" cy="514511"/>
            </a:xfrm>
            <a:prstGeom prst="rect">
              <a:avLst/>
            </a:prstGeom>
            <a:noFill/>
          </p:spPr>
          <p:txBody>
            <a:bodyPr wrap="none" rtlCol="0">
              <a:spAutoFit/>
            </a:bodyPr>
            <a:lstStyle/>
            <a:p>
              <a:r>
                <a:rPr lang="en-US" b="1" dirty="0"/>
                <a:t>LINE 5</a:t>
              </a:r>
              <a:endParaRPr lang="en-IN" b="1" dirty="0"/>
            </a:p>
          </p:txBody>
        </p:sp>
        <p:sp>
          <p:nvSpPr>
            <p:cNvPr id="131" name="TextBox 130"/>
            <p:cNvSpPr txBox="1"/>
            <p:nvPr/>
          </p:nvSpPr>
          <p:spPr>
            <a:xfrm>
              <a:off x="8605125" y="1159679"/>
              <a:ext cx="818985" cy="514511"/>
            </a:xfrm>
            <a:prstGeom prst="rect">
              <a:avLst/>
            </a:prstGeom>
            <a:noFill/>
          </p:spPr>
          <p:txBody>
            <a:bodyPr wrap="none" rtlCol="0">
              <a:spAutoFit/>
            </a:bodyPr>
            <a:lstStyle/>
            <a:p>
              <a:r>
                <a:rPr lang="en-US" b="1" dirty="0"/>
                <a:t>LINE 2</a:t>
              </a:r>
              <a:endParaRPr lang="en-IN" b="1" dirty="0"/>
            </a:p>
          </p:txBody>
        </p:sp>
        <p:sp>
          <p:nvSpPr>
            <p:cNvPr id="132" name="TextBox 131"/>
            <p:cNvSpPr txBox="1"/>
            <p:nvPr/>
          </p:nvSpPr>
          <p:spPr>
            <a:xfrm>
              <a:off x="10366445" y="1159679"/>
              <a:ext cx="818985" cy="514511"/>
            </a:xfrm>
            <a:prstGeom prst="rect">
              <a:avLst/>
            </a:prstGeom>
            <a:noFill/>
          </p:spPr>
          <p:txBody>
            <a:bodyPr wrap="none" rtlCol="0">
              <a:spAutoFit/>
            </a:bodyPr>
            <a:lstStyle/>
            <a:p>
              <a:r>
                <a:rPr lang="en-US" b="1" dirty="0"/>
                <a:t>LINE 1</a:t>
              </a:r>
              <a:endParaRPr lang="en-IN" b="1" dirty="0"/>
            </a:p>
          </p:txBody>
        </p:sp>
        <p:sp>
          <p:nvSpPr>
            <p:cNvPr id="133" name="TextBox 132"/>
            <p:cNvSpPr txBox="1"/>
            <p:nvPr/>
          </p:nvSpPr>
          <p:spPr>
            <a:xfrm>
              <a:off x="4917871" y="6039382"/>
              <a:ext cx="742555" cy="514511"/>
            </a:xfrm>
            <a:prstGeom prst="rect">
              <a:avLst/>
            </a:prstGeom>
            <a:noFill/>
          </p:spPr>
          <p:txBody>
            <a:bodyPr wrap="none" rtlCol="0">
              <a:spAutoFit/>
            </a:bodyPr>
            <a:lstStyle/>
            <a:p>
              <a:r>
                <a:rPr lang="en-US" b="1" dirty="0"/>
                <a:t>ICT 1 </a:t>
              </a:r>
              <a:endParaRPr lang="en-IN" b="1" dirty="0"/>
            </a:p>
          </p:txBody>
        </p:sp>
        <p:sp>
          <p:nvSpPr>
            <p:cNvPr id="134" name="TextBox 133"/>
            <p:cNvSpPr txBox="1"/>
            <p:nvPr/>
          </p:nvSpPr>
          <p:spPr>
            <a:xfrm>
              <a:off x="6864948" y="6039382"/>
              <a:ext cx="686854" cy="514511"/>
            </a:xfrm>
            <a:prstGeom prst="rect">
              <a:avLst/>
            </a:prstGeom>
            <a:noFill/>
          </p:spPr>
          <p:txBody>
            <a:bodyPr wrap="none" rtlCol="0">
              <a:spAutoFit/>
            </a:bodyPr>
            <a:lstStyle/>
            <a:p>
              <a:r>
                <a:rPr lang="en-US" b="1" dirty="0"/>
                <a:t>ICT 2</a:t>
              </a:r>
              <a:endParaRPr lang="en-IN" b="1" dirty="0"/>
            </a:p>
          </p:txBody>
        </p:sp>
        <p:sp>
          <p:nvSpPr>
            <p:cNvPr id="135" name="TextBox 134"/>
            <p:cNvSpPr txBox="1"/>
            <p:nvPr/>
          </p:nvSpPr>
          <p:spPr>
            <a:xfrm>
              <a:off x="5619858" y="2434536"/>
              <a:ext cx="564108" cy="514511"/>
            </a:xfrm>
            <a:prstGeom prst="rect">
              <a:avLst/>
            </a:prstGeom>
            <a:noFill/>
            <a:ln>
              <a:solidFill>
                <a:schemeClr val="tx2"/>
              </a:solidFill>
            </a:ln>
          </p:spPr>
          <p:txBody>
            <a:bodyPr wrap="none" rtlCol="0">
              <a:spAutoFit/>
            </a:bodyPr>
            <a:lstStyle/>
            <a:p>
              <a:r>
                <a:rPr lang="en-US" dirty="0"/>
                <a:t>416</a:t>
              </a:r>
              <a:endParaRPr lang="en-IN" dirty="0"/>
            </a:p>
          </p:txBody>
        </p:sp>
        <p:sp>
          <p:nvSpPr>
            <p:cNvPr id="136" name="TextBox 135"/>
            <p:cNvSpPr txBox="1"/>
            <p:nvPr/>
          </p:nvSpPr>
          <p:spPr>
            <a:xfrm>
              <a:off x="5619858" y="3357646"/>
              <a:ext cx="564108" cy="514511"/>
            </a:xfrm>
            <a:prstGeom prst="rect">
              <a:avLst/>
            </a:prstGeom>
            <a:noFill/>
            <a:ln>
              <a:solidFill>
                <a:schemeClr val="tx2"/>
              </a:solidFill>
            </a:ln>
          </p:spPr>
          <p:txBody>
            <a:bodyPr wrap="none" rtlCol="0">
              <a:spAutoFit/>
            </a:bodyPr>
            <a:lstStyle/>
            <a:p>
              <a:r>
                <a:rPr lang="en-US" dirty="0"/>
                <a:t>417</a:t>
              </a:r>
              <a:endParaRPr lang="en-IN" dirty="0"/>
            </a:p>
          </p:txBody>
        </p:sp>
        <p:sp>
          <p:nvSpPr>
            <p:cNvPr id="137" name="TextBox 136"/>
            <p:cNvSpPr txBox="1"/>
            <p:nvPr/>
          </p:nvSpPr>
          <p:spPr>
            <a:xfrm>
              <a:off x="5619858" y="4494900"/>
              <a:ext cx="564108" cy="514511"/>
            </a:xfrm>
            <a:prstGeom prst="rect">
              <a:avLst/>
            </a:prstGeom>
            <a:noFill/>
            <a:ln>
              <a:solidFill>
                <a:schemeClr val="tx2"/>
              </a:solidFill>
            </a:ln>
          </p:spPr>
          <p:txBody>
            <a:bodyPr wrap="none" rtlCol="0">
              <a:spAutoFit/>
            </a:bodyPr>
            <a:lstStyle/>
            <a:p>
              <a:r>
                <a:rPr lang="en-US" dirty="0"/>
                <a:t>418</a:t>
              </a:r>
              <a:endParaRPr lang="en-IN" dirty="0"/>
            </a:p>
          </p:txBody>
        </p:sp>
        <p:sp>
          <p:nvSpPr>
            <p:cNvPr id="138" name="TextBox 137"/>
            <p:cNvSpPr txBox="1"/>
            <p:nvPr/>
          </p:nvSpPr>
          <p:spPr>
            <a:xfrm>
              <a:off x="7514036" y="2402271"/>
              <a:ext cx="564108" cy="514511"/>
            </a:xfrm>
            <a:prstGeom prst="rect">
              <a:avLst/>
            </a:prstGeom>
            <a:noFill/>
            <a:ln>
              <a:solidFill>
                <a:schemeClr val="tx2"/>
              </a:solidFill>
            </a:ln>
          </p:spPr>
          <p:txBody>
            <a:bodyPr wrap="none" rtlCol="0">
              <a:spAutoFit/>
            </a:bodyPr>
            <a:lstStyle/>
            <a:p>
              <a:r>
                <a:rPr lang="en-US" dirty="0"/>
                <a:t>413</a:t>
              </a:r>
              <a:endParaRPr lang="en-IN" dirty="0"/>
            </a:p>
          </p:txBody>
        </p:sp>
        <p:sp>
          <p:nvSpPr>
            <p:cNvPr id="139" name="TextBox 138"/>
            <p:cNvSpPr txBox="1"/>
            <p:nvPr/>
          </p:nvSpPr>
          <p:spPr>
            <a:xfrm>
              <a:off x="7514036" y="3430999"/>
              <a:ext cx="564108" cy="514511"/>
            </a:xfrm>
            <a:prstGeom prst="rect">
              <a:avLst/>
            </a:prstGeom>
            <a:noFill/>
            <a:ln>
              <a:solidFill>
                <a:schemeClr val="tx2"/>
              </a:solidFill>
            </a:ln>
          </p:spPr>
          <p:txBody>
            <a:bodyPr wrap="none" rtlCol="0">
              <a:spAutoFit/>
            </a:bodyPr>
            <a:lstStyle/>
            <a:p>
              <a:r>
                <a:rPr lang="en-US" dirty="0"/>
                <a:t>414</a:t>
              </a:r>
              <a:endParaRPr lang="en-IN" dirty="0"/>
            </a:p>
          </p:txBody>
        </p:sp>
        <p:sp>
          <p:nvSpPr>
            <p:cNvPr id="140" name="TextBox 139"/>
            <p:cNvSpPr txBox="1"/>
            <p:nvPr/>
          </p:nvSpPr>
          <p:spPr>
            <a:xfrm>
              <a:off x="7514036" y="4521921"/>
              <a:ext cx="564108" cy="514511"/>
            </a:xfrm>
            <a:prstGeom prst="rect">
              <a:avLst/>
            </a:prstGeom>
            <a:noFill/>
            <a:ln>
              <a:solidFill>
                <a:schemeClr val="tx2"/>
              </a:solidFill>
            </a:ln>
          </p:spPr>
          <p:txBody>
            <a:bodyPr wrap="none" rtlCol="0">
              <a:spAutoFit/>
            </a:bodyPr>
            <a:lstStyle/>
            <a:p>
              <a:r>
                <a:rPr lang="en-US" dirty="0"/>
                <a:t>415</a:t>
              </a:r>
              <a:endParaRPr lang="en-IN" dirty="0"/>
            </a:p>
          </p:txBody>
        </p:sp>
        <p:sp>
          <p:nvSpPr>
            <p:cNvPr id="141" name="TextBox 140"/>
            <p:cNvSpPr txBox="1"/>
            <p:nvPr/>
          </p:nvSpPr>
          <p:spPr>
            <a:xfrm>
              <a:off x="9514773" y="2402271"/>
              <a:ext cx="564108" cy="514511"/>
            </a:xfrm>
            <a:prstGeom prst="rect">
              <a:avLst/>
            </a:prstGeom>
            <a:noFill/>
            <a:ln>
              <a:solidFill>
                <a:schemeClr val="tx2"/>
              </a:solidFill>
            </a:ln>
          </p:spPr>
          <p:txBody>
            <a:bodyPr wrap="none" rtlCol="0">
              <a:spAutoFit/>
            </a:bodyPr>
            <a:lstStyle/>
            <a:p>
              <a:r>
                <a:rPr lang="en-US" dirty="0"/>
                <a:t>404</a:t>
              </a:r>
              <a:endParaRPr lang="en-IN" dirty="0"/>
            </a:p>
          </p:txBody>
        </p:sp>
        <p:sp>
          <p:nvSpPr>
            <p:cNvPr id="142" name="TextBox 141"/>
            <p:cNvSpPr txBox="1"/>
            <p:nvPr/>
          </p:nvSpPr>
          <p:spPr>
            <a:xfrm>
              <a:off x="9528775" y="3430999"/>
              <a:ext cx="564108" cy="514511"/>
            </a:xfrm>
            <a:prstGeom prst="rect">
              <a:avLst/>
            </a:prstGeom>
            <a:noFill/>
            <a:ln>
              <a:solidFill>
                <a:schemeClr val="tx2"/>
              </a:solidFill>
            </a:ln>
          </p:spPr>
          <p:txBody>
            <a:bodyPr wrap="none" rtlCol="0">
              <a:spAutoFit/>
            </a:bodyPr>
            <a:lstStyle/>
            <a:p>
              <a:r>
                <a:rPr lang="en-US" dirty="0"/>
                <a:t>405</a:t>
              </a:r>
              <a:endParaRPr lang="en-IN" dirty="0"/>
            </a:p>
          </p:txBody>
        </p:sp>
        <p:sp>
          <p:nvSpPr>
            <p:cNvPr id="143" name="TextBox 142"/>
            <p:cNvSpPr txBox="1"/>
            <p:nvPr/>
          </p:nvSpPr>
          <p:spPr>
            <a:xfrm>
              <a:off x="11290094" y="2361184"/>
              <a:ext cx="564108" cy="514511"/>
            </a:xfrm>
            <a:prstGeom prst="rect">
              <a:avLst/>
            </a:prstGeom>
            <a:noFill/>
            <a:ln>
              <a:solidFill>
                <a:schemeClr val="tx2"/>
              </a:solidFill>
            </a:ln>
          </p:spPr>
          <p:txBody>
            <a:bodyPr wrap="none" rtlCol="0">
              <a:spAutoFit/>
            </a:bodyPr>
            <a:lstStyle/>
            <a:p>
              <a:r>
                <a:rPr lang="en-US" dirty="0"/>
                <a:t>401</a:t>
              </a:r>
              <a:endParaRPr lang="en-IN" dirty="0"/>
            </a:p>
          </p:txBody>
        </p:sp>
        <p:sp>
          <p:nvSpPr>
            <p:cNvPr id="144" name="TextBox 143"/>
            <p:cNvSpPr txBox="1"/>
            <p:nvPr/>
          </p:nvSpPr>
          <p:spPr>
            <a:xfrm>
              <a:off x="11290095" y="3375120"/>
              <a:ext cx="564108" cy="514511"/>
            </a:xfrm>
            <a:prstGeom prst="rect">
              <a:avLst/>
            </a:prstGeom>
            <a:noFill/>
            <a:ln>
              <a:solidFill>
                <a:schemeClr val="tx2"/>
              </a:solidFill>
            </a:ln>
          </p:spPr>
          <p:txBody>
            <a:bodyPr wrap="none" rtlCol="0">
              <a:spAutoFit/>
            </a:bodyPr>
            <a:lstStyle/>
            <a:p>
              <a:r>
                <a:rPr lang="en-US" dirty="0"/>
                <a:t>402</a:t>
              </a:r>
              <a:endParaRPr lang="en-IN" dirty="0"/>
            </a:p>
          </p:txBody>
        </p:sp>
        <p:sp>
          <p:nvSpPr>
            <p:cNvPr id="145" name="TextBox 144"/>
            <p:cNvSpPr txBox="1"/>
            <p:nvPr/>
          </p:nvSpPr>
          <p:spPr>
            <a:xfrm>
              <a:off x="9528775" y="4477316"/>
              <a:ext cx="564108" cy="514511"/>
            </a:xfrm>
            <a:prstGeom prst="rect">
              <a:avLst/>
            </a:prstGeom>
            <a:noFill/>
            <a:ln>
              <a:solidFill>
                <a:schemeClr val="tx2"/>
              </a:solidFill>
            </a:ln>
          </p:spPr>
          <p:txBody>
            <a:bodyPr wrap="none" rtlCol="0">
              <a:spAutoFit/>
            </a:bodyPr>
            <a:lstStyle/>
            <a:p>
              <a:r>
                <a:rPr lang="en-US" dirty="0"/>
                <a:t>406</a:t>
              </a:r>
              <a:endParaRPr lang="en-IN" dirty="0"/>
            </a:p>
          </p:txBody>
        </p:sp>
        <p:sp>
          <p:nvSpPr>
            <p:cNvPr id="146" name="TextBox 145"/>
            <p:cNvSpPr txBox="1"/>
            <p:nvPr/>
          </p:nvSpPr>
          <p:spPr>
            <a:xfrm>
              <a:off x="11290095" y="4483061"/>
              <a:ext cx="564108" cy="514511"/>
            </a:xfrm>
            <a:prstGeom prst="rect">
              <a:avLst/>
            </a:prstGeom>
            <a:noFill/>
            <a:ln>
              <a:solidFill>
                <a:schemeClr val="tx2"/>
              </a:solidFill>
            </a:ln>
          </p:spPr>
          <p:txBody>
            <a:bodyPr wrap="none" rtlCol="0">
              <a:spAutoFit/>
            </a:bodyPr>
            <a:lstStyle/>
            <a:p>
              <a:r>
                <a:rPr lang="en-US" dirty="0"/>
                <a:t>403</a:t>
              </a:r>
              <a:endParaRPr lang="en-IN" dirty="0"/>
            </a:p>
          </p:txBody>
        </p:sp>
        <p:sp>
          <p:nvSpPr>
            <p:cNvPr id="147" name="TextBox 146"/>
            <p:cNvSpPr txBox="1"/>
            <p:nvPr/>
          </p:nvSpPr>
          <p:spPr>
            <a:xfrm>
              <a:off x="10625830" y="6139249"/>
              <a:ext cx="818985" cy="514511"/>
            </a:xfrm>
            <a:prstGeom prst="rect">
              <a:avLst/>
            </a:prstGeom>
            <a:noFill/>
          </p:spPr>
          <p:txBody>
            <a:bodyPr wrap="none" rtlCol="0">
              <a:spAutoFit/>
            </a:bodyPr>
            <a:lstStyle/>
            <a:p>
              <a:r>
                <a:rPr lang="en-US" b="1" dirty="0"/>
                <a:t>LINE 3</a:t>
              </a:r>
              <a:endParaRPr lang="en-IN" b="1" dirty="0"/>
            </a:p>
          </p:txBody>
        </p:sp>
        <p:sp>
          <p:nvSpPr>
            <p:cNvPr id="148" name="TextBox 147"/>
            <p:cNvSpPr txBox="1"/>
            <p:nvPr/>
          </p:nvSpPr>
          <p:spPr>
            <a:xfrm>
              <a:off x="8799451" y="6156187"/>
              <a:ext cx="813195" cy="514511"/>
            </a:xfrm>
            <a:prstGeom prst="rect">
              <a:avLst/>
            </a:prstGeom>
            <a:noFill/>
          </p:spPr>
          <p:txBody>
            <a:bodyPr wrap="square" rtlCol="0">
              <a:spAutoFit/>
            </a:bodyPr>
            <a:lstStyle/>
            <a:p>
              <a:r>
                <a:rPr lang="en-US" b="1" dirty="0"/>
                <a:t>LINE 4</a:t>
              </a:r>
              <a:endParaRPr lang="en-IN" b="1" dirty="0"/>
            </a:p>
          </p:txBody>
        </p:sp>
        <p:sp>
          <p:nvSpPr>
            <p:cNvPr id="149" name="Rectangle 148"/>
            <p:cNvSpPr/>
            <p:nvPr/>
          </p:nvSpPr>
          <p:spPr>
            <a:xfrm>
              <a:off x="9112075" y="455717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0" name="Rectangle 149"/>
            <p:cNvSpPr/>
            <p:nvPr/>
          </p:nvSpPr>
          <p:spPr>
            <a:xfrm>
              <a:off x="10876614" y="4571369"/>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12" name="Group 111"/>
            <p:cNvGrpSpPr/>
            <p:nvPr/>
          </p:nvGrpSpPr>
          <p:grpSpPr>
            <a:xfrm rot="16200000">
              <a:off x="5776793" y="1874981"/>
              <a:ext cx="861782" cy="380996"/>
              <a:chOff x="3542555" y="1203786"/>
              <a:chExt cx="937611" cy="468805"/>
            </a:xfrm>
          </p:grpSpPr>
          <p:sp>
            <p:nvSpPr>
              <p:cNvPr id="151" name="Lightning Bolt 150"/>
              <p:cNvSpPr/>
              <p:nvPr/>
            </p:nvSpPr>
            <p:spPr>
              <a:xfrm rot="6694898">
                <a:off x="3883400" y="1032579"/>
                <a:ext cx="425560" cy="767973"/>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52" name="Straight Connector 151"/>
              <p:cNvCxnSpPr/>
              <p:nvPr/>
            </p:nvCxnSpPr>
            <p:spPr>
              <a:xfrm>
                <a:off x="3660846" y="1326871"/>
                <a:ext cx="0" cy="34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3587612" y="1378715"/>
                <a:ext cx="7056" cy="242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3542555" y="1447887"/>
                <a:ext cx="7979" cy="17286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1" name="Rounded Rectangle 30"/>
          <p:cNvSpPr/>
          <p:nvPr/>
        </p:nvSpPr>
        <p:spPr>
          <a:xfrm>
            <a:off x="4936026" y="1231546"/>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416-PU</a:t>
            </a:r>
            <a:endParaRPr lang="en-IN" dirty="0">
              <a:solidFill>
                <a:schemeClr val="tx1"/>
              </a:solidFill>
            </a:endParaRPr>
          </a:p>
        </p:txBody>
      </p:sp>
      <p:sp>
        <p:nvSpPr>
          <p:cNvPr id="156" name="Rounded Rectangle 155"/>
          <p:cNvSpPr/>
          <p:nvPr/>
        </p:nvSpPr>
        <p:spPr>
          <a:xfrm>
            <a:off x="6833764" y="1296405"/>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413-PU</a:t>
            </a:r>
            <a:endParaRPr lang="en-IN" dirty="0">
              <a:solidFill>
                <a:schemeClr val="tx1"/>
              </a:solidFill>
            </a:endParaRPr>
          </a:p>
        </p:txBody>
      </p:sp>
      <p:sp>
        <p:nvSpPr>
          <p:cNvPr id="157" name="Rounded Rectangle 156"/>
          <p:cNvSpPr/>
          <p:nvPr/>
        </p:nvSpPr>
        <p:spPr>
          <a:xfrm>
            <a:off x="8800249" y="1232951"/>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404-PU</a:t>
            </a:r>
            <a:endParaRPr lang="en-IN" dirty="0">
              <a:solidFill>
                <a:schemeClr val="tx1"/>
              </a:solidFill>
            </a:endParaRPr>
          </a:p>
        </p:txBody>
      </p:sp>
      <p:sp>
        <p:nvSpPr>
          <p:cNvPr id="158" name="Rounded Rectangle 157"/>
          <p:cNvSpPr/>
          <p:nvPr/>
        </p:nvSpPr>
        <p:spPr>
          <a:xfrm>
            <a:off x="10473257" y="1276083"/>
            <a:ext cx="1016163"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401-PU</a:t>
            </a:r>
            <a:endParaRPr lang="en-IN" dirty="0">
              <a:solidFill>
                <a:schemeClr val="tx1"/>
              </a:solidFill>
            </a:endParaRPr>
          </a:p>
        </p:txBody>
      </p:sp>
      <p:sp>
        <p:nvSpPr>
          <p:cNvPr id="159" name="Rounded Rectangle 158"/>
          <p:cNvSpPr/>
          <p:nvPr/>
        </p:nvSpPr>
        <p:spPr>
          <a:xfrm>
            <a:off x="4936026" y="5952959"/>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418-PU</a:t>
            </a:r>
            <a:endParaRPr lang="en-IN" dirty="0">
              <a:solidFill>
                <a:schemeClr val="tx1"/>
              </a:solidFill>
            </a:endParaRPr>
          </a:p>
        </p:txBody>
      </p:sp>
      <p:sp>
        <p:nvSpPr>
          <p:cNvPr id="160" name="Rounded Rectangle 159"/>
          <p:cNvSpPr/>
          <p:nvPr/>
        </p:nvSpPr>
        <p:spPr>
          <a:xfrm>
            <a:off x="6914370" y="5942151"/>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415-PU</a:t>
            </a:r>
            <a:endParaRPr lang="en-IN" dirty="0">
              <a:solidFill>
                <a:schemeClr val="tx1"/>
              </a:solidFill>
            </a:endParaRPr>
          </a:p>
        </p:txBody>
      </p:sp>
      <p:sp>
        <p:nvSpPr>
          <p:cNvPr id="161" name="Rounded Rectangle 160"/>
          <p:cNvSpPr/>
          <p:nvPr/>
        </p:nvSpPr>
        <p:spPr>
          <a:xfrm>
            <a:off x="8919999" y="5915306"/>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406-PU</a:t>
            </a:r>
            <a:endParaRPr lang="en-IN" dirty="0">
              <a:solidFill>
                <a:schemeClr val="tx1"/>
              </a:solidFill>
            </a:endParaRPr>
          </a:p>
        </p:txBody>
      </p:sp>
      <p:sp>
        <p:nvSpPr>
          <p:cNvPr id="162" name="Rounded Rectangle 161"/>
          <p:cNvSpPr/>
          <p:nvPr/>
        </p:nvSpPr>
        <p:spPr>
          <a:xfrm>
            <a:off x="10609012" y="5924371"/>
            <a:ext cx="1016163"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403-PU</a:t>
            </a:r>
            <a:endParaRPr lang="en-IN" dirty="0">
              <a:solidFill>
                <a:schemeClr val="tx1"/>
              </a:solidFill>
            </a:endParaRPr>
          </a:p>
        </p:txBody>
      </p:sp>
      <p:cxnSp>
        <p:nvCxnSpPr>
          <p:cNvPr id="42" name="Straight Connector 41"/>
          <p:cNvCxnSpPr/>
          <p:nvPr/>
        </p:nvCxnSpPr>
        <p:spPr>
          <a:xfrm flipH="1">
            <a:off x="3610548" y="914400"/>
            <a:ext cx="7572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3610548" y="6697980"/>
            <a:ext cx="8066141" cy="3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59" idx="2"/>
          </p:cNvCxnSpPr>
          <p:nvPr/>
        </p:nvCxnSpPr>
        <p:spPr>
          <a:xfrm flipV="1">
            <a:off x="5418273" y="6423164"/>
            <a:ext cx="0" cy="27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7396617" y="6412356"/>
            <a:ext cx="0" cy="27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9394275" y="6412356"/>
            <a:ext cx="0" cy="27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11127179" y="6412356"/>
            <a:ext cx="0" cy="27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31" idx="0"/>
          </p:cNvCxnSpPr>
          <p:nvPr/>
        </p:nvCxnSpPr>
        <p:spPr>
          <a:xfrm>
            <a:off x="5418273" y="914400"/>
            <a:ext cx="0" cy="317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7308397" y="958937"/>
            <a:ext cx="0" cy="317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9282496" y="958937"/>
            <a:ext cx="0" cy="317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10962018" y="958937"/>
            <a:ext cx="0" cy="317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1" idx="2"/>
            <a:endCxn id="61" idx="0"/>
          </p:cNvCxnSpPr>
          <p:nvPr/>
        </p:nvCxnSpPr>
        <p:spPr>
          <a:xfrm>
            <a:off x="5418273" y="1701751"/>
            <a:ext cx="465072" cy="1074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56" idx="2"/>
            <a:endCxn id="91" idx="0"/>
          </p:cNvCxnSpPr>
          <p:nvPr/>
        </p:nvCxnSpPr>
        <p:spPr>
          <a:xfrm>
            <a:off x="7316011" y="1766610"/>
            <a:ext cx="370916" cy="1010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57" idx="2"/>
            <a:endCxn id="98" idx="0"/>
          </p:cNvCxnSpPr>
          <p:nvPr/>
        </p:nvCxnSpPr>
        <p:spPr>
          <a:xfrm>
            <a:off x="9282496" y="1703156"/>
            <a:ext cx="230279" cy="1086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58" idx="2"/>
            <a:endCxn id="105" idx="0"/>
          </p:cNvCxnSpPr>
          <p:nvPr/>
        </p:nvCxnSpPr>
        <p:spPr>
          <a:xfrm>
            <a:off x="10981339" y="1746288"/>
            <a:ext cx="212552" cy="1035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59" idx="0"/>
            <a:endCxn id="78" idx="2"/>
          </p:cNvCxnSpPr>
          <p:nvPr/>
        </p:nvCxnSpPr>
        <p:spPr>
          <a:xfrm flipV="1">
            <a:off x="5418273" y="4459653"/>
            <a:ext cx="453937" cy="1493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60" idx="0"/>
            <a:endCxn id="93" idx="2"/>
          </p:cNvCxnSpPr>
          <p:nvPr/>
        </p:nvCxnSpPr>
        <p:spPr>
          <a:xfrm flipV="1">
            <a:off x="7396617" y="4459653"/>
            <a:ext cx="279175" cy="1482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61" idx="0"/>
            <a:endCxn id="149" idx="2"/>
          </p:cNvCxnSpPr>
          <p:nvPr/>
        </p:nvCxnSpPr>
        <p:spPr>
          <a:xfrm flipV="1">
            <a:off x="9402246" y="4460200"/>
            <a:ext cx="110528" cy="1455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62" idx="0"/>
            <a:endCxn id="150" idx="2"/>
          </p:cNvCxnSpPr>
          <p:nvPr/>
        </p:nvCxnSpPr>
        <p:spPr>
          <a:xfrm flipV="1">
            <a:off x="11117094" y="4470388"/>
            <a:ext cx="71434" cy="1453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2936178" y="3143437"/>
            <a:ext cx="1348740" cy="88199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Central Bus Bar Unit</a:t>
            </a:r>
            <a:endParaRPr lang="en-IN" dirty="0">
              <a:solidFill>
                <a:schemeClr val="tx1"/>
              </a:solidFill>
            </a:endParaRPr>
          </a:p>
        </p:txBody>
      </p:sp>
      <p:cxnSp>
        <p:nvCxnSpPr>
          <p:cNvPr id="84" name="Straight Connector 83"/>
          <p:cNvCxnSpPr>
            <a:stCxn id="81" idx="0"/>
          </p:cNvCxnSpPr>
          <p:nvPr/>
        </p:nvCxnSpPr>
        <p:spPr>
          <a:xfrm flipV="1">
            <a:off x="3610548" y="914400"/>
            <a:ext cx="0" cy="2229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3610548" y="4025429"/>
            <a:ext cx="0" cy="2672551"/>
          </a:xfrm>
          <a:prstGeom prst="line">
            <a:avLst/>
          </a:prstGeom>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3896302" y="2306673"/>
            <a:ext cx="994410" cy="299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1</a:t>
            </a:r>
            <a:endParaRPr lang="en-IN" dirty="0">
              <a:solidFill>
                <a:schemeClr val="tx1"/>
              </a:solidFill>
            </a:endParaRPr>
          </a:p>
        </p:txBody>
      </p:sp>
      <p:sp>
        <p:nvSpPr>
          <p:cNvPr id="172" name="Rectangle 171"/>
          <p:cNvSpPr/>
          <p:nvPr/>
        </p:nvSpPr>
        <p:spPr>
          <a:xfrm>
            <a:off x="3936928" y="5351316"/>
            <a:ext cx="994410" cy="299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2</a:t>
            </a:r>
            <a:endParaRPr lang="en-IN" dirty="0">
              <a:solidFill>
                <a:schemeClr val="tx1"/>
              </a:solidFill>
            </a:endParaRPr>
          </a:p>
        </p:txBody>
      </p:sp>
      <p:sp>
        <p:nvSpPr>
          <p:cNvPr id="173" name="TextBox 172"/>
          <p:cNvSpPr txBox="1"/>
          <p:nvPr/>
        </p:nvSpPr>
        <p:spPr>
          <a:xfrm>
            <a:off x="274319" y="1231546"/>
            <a:ext cx="2756305" cy="46628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Bay currents will be measured by  peripheral units and communicated to central unit.</a:t>
            </a:r>
          </a:p>
          <a:p>
            <a:pPr marL="285750" indent="-285750">
              <a:lnSpc>
                <a:spcPct val="150000"/>
              </a:lnSpc>
              <a:buFont typeface="Arial" panose="020B0604020202020204" pitchFamily="34" charset="0"/>
              <a:buChar char="•"/>
            </a:pPr>
            <a:r>
              <a:rPr lang="en-US" dirty="0"/>
              <a:t>Central unit process all the data from PU’s</a:t>
            </a:r>
          </a:p>
          <a:p>
            <a:pPr marL="285750" indent="-285750">
              <a:lnSpc>
                <a:spcPct val="150000"/>
              </a:lnSpc>
              <a:buFont typeface="Arial" panose="020B0604020202020204" pitchFamily="34" charset="0"/>
              <a:buChar char="•"/>
            </a:pPr>
            <a:r>
              <a:rPr lang="en-US" dirty="0"/>
              <a:t>If any PU fail, Bus bar will be in off condition. </a:t>
            </a:r>
          </a:p>
          <a:p>
            <a:pPr marL="285750" indent="-285750">
              <a:lnSpc>
                <a:spcPct val="150000"/>
              </a:lnSpc>
              <a:buFont typeface="Arial" panose="020B0604020202020204" pitchFamily="34" charset="0"/>
              <a:buChar char="•"/>
            </a:pPr>
            <a:r>
              <a:rPr lang="en-US" dirty="0"/>
              <a:t>Suitable for any number of zones </a:t>
            </a:r>
            <a:r>
              <a:rPr lang="en-US" dirty="0" err="1"/>
              <a:t>upto</a:t>
            </a:r>
            <a:r>
              <a:rPr lang="en-US" dirty="0"/>
              <a:t> 8 Zones.</a:t>
            </a:r>
          </a:p>
        </p:txBody>
      </p:sp>
    </p:spTree>
    <p:extLst>
      <p:ext uri="{BB962C8B-B14F-4D97-AF65-F5344CB8AC3E}">
        <p14:creationId xmlns:p14="http://schemas.microsoft.com/office/powerpoint/2010/main" val="36352775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Bus Bar Protection Scheme</a:t>
              </a:r>
              <a:r>
                <a:rPr lang="en-US" sz="3600" b="1" dirty="0">
                  <a:latin typeface="Montserrat" panose="00000500000000000000" pitchFamily="2" charset="0"/>
                </a:rPr>
                <a:t>:</a:t>
              </a:r>
            </a:p>
          </p:txBody>
        </p:sp>
      </p:grpSp>
      <p:grpSp>
        <p:nvGrpSpPr>
          <p:cNvPr id="40" name="Group 39"/>
          <p:cNvGrpSpPr/>
          <p:nvPr/>
        </p:nvGrpSpPr>
        <p:grpSpPr>
          <a:xfrm>
            <a:off x="4480560" y="1861561"/>
            <a:ext cx="7525037" cy="3986978"/>
            <a:chOff x="3930476" y="1159679"/>
            <a:chExt cx="7923727" cy="5554200"/>
          </a:xfrm>
        </p:grpSpPr>
        <p:cxnSp>
          <p:nvCxnSpPr>
            <p:cNvPr id="58" name="Straight Connector 57"/>
            <p:cNvCxnSpPr/>
            <p:nvPr/>
          </p:nvCxnSpPr>
          <p:spPr>
            <a:xfrm>
              <a:off x="3930476" y="1672591"/>
              <a:ext cx="7765454"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30476" y="5810838"/>
              <a:ext cx="7622189" cy="1747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407584" y="1672591"/>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290353" y="243453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7" name="Rectangle 76"/>
            <p:cNvSpPr/>
            <p:nvPr/>
          </p:nvSpPr>
          <p:spPr>
            <a:xfrm>
              <a:off x="5290352" y="3430998"/>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8" name="Rectangle 77"/>
            <p:cNvSpPr/>
            <p:nvPr/>
          </p:nvSpPr>
          <p:spPr>
            <a:xfrm>
              <a:off x="5278628" y="455641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9" name="Straight Connector 78"/>
            <p:cNvCxnSpPr>
              <a:endCxn id="77" idx="0"/>
            </p:cNvCxnSpPr>
            <p:nvPr/>
          </p:nvCxnSpPr>
          <p:spPr>
            <a:xfrm flipH="1">
              <a:off x="5407583" y="2657165"/>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8" idx="2"/>
            </p:cNvCxnSpPr>
            <p:nvPr/>
          </p:nvCxnSpPr>
          <p:spPr>
            <a:xfrm>
              <a:off x="5395859" y="4779042"/>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2"/>
              <a:endCxn id="78" idx="0"/>
            </p:cNvCxnSpPr>
            <p:nvPr/>
          </p:nvCxnSpPr>
          <p:spPr>
            <a:xfrm flipH="1">
              <a:off x="5395859" y="3653627"/>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306723" y="1672591"/>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7189492" y="243453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2" name="Rectangle 91"/>
            <p:cNvSpPr/>
            <p:nvPr/>
          </p:nvSpPr>
          <p:spPr>
            <a:xfrm>
              <a:off x="7189491" y="3430998"/>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3" name="Rectangle 92"/>
            <p:cNvSpPr/>
            <p:nvPr/>
          </p:nvSpPr>
          <p:spPr>
            <a:xfrm>
              <a:off x="7177767" y="455641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4" name="Straight Connector 93"/>
            <p:cNvCxnSpPr>
              <a:endCxn id="92" idx="0"/>
            </p:cNvCxnSpPr>
            <p:nvPr/>
          </p:nvCxnSpPr>
          <p:spPr>
            <a:xfrm flipH="1">
              <a:off x="7306722" y="2657165"/>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3" idx="2"/>
            </p:cNvCxnSpPr>
            <p:nvPr/>
          </p:nvCxnSpPr>
          <p:spPr>
            <a:xfrm>
              <a:off x="7294998" y="4779042"/>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2" idx="2"/>
              <a:endCxn id="93" idx="0"/>
            </p:cNvCxnSpPr>
            <p:nvPr/>
          </p:nvCxnSpPr>
          <p:spPr>
            <a:xfrm flipH="1">
              <a:off x="7294998" y="3653627"/>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229307" y="1690065"/>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9112076" y="2452010"/>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9" name="Rectangle 98"/>
            <p:cNvSpPr/>
            <p:nvPr/>
          </p:nvSpPr>
          <p:spPr>
            <a:xfrm>
              <a:off x="9112075" y="3448472"/>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1" name="Straight Connector 100"/>
            <p:cNvCxnSpPr>
              <a:endCxn id="99" idx="0"/>
            </p:cNvCxnSpPr>
            <p:nvPr/>
          </p:nvCxnSpPr>
          <p:spPr>
            <a:xfrm flipH="1">
              <a:off x="9229306" y="2674639"/>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217582" y="4796516"/>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9" idx="2"/>
            </p:cNvCxnSpPr>
            <p:nvPr/>
          </p:nvCxnSpPr>
          <p:spPr>
            <a:xfrm flipH="1">
              <a:off x="9217582" y="3671101"/>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999492" y="1679186"/>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10882261" y="2441131"/>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6" name="Rectangle 105"/>
            <p:cNvSpPr/>
            <p:nvPr/>
          </p:nvSpPr>
          <p:spPr>
            <a:xfrm>
              <a:off x="10882260" y="343759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8" name="Straight Connector 107"/>
            <p:cNvCxnSpPr>
              <a:endCxn id="106" idx="0"/>
            </p:cNvCxnSpPr>
            <p:nvPr/>
          </p:nvCxnSpPr>
          <p:spPr>
            <a:xfrm flipH="1">
              <a:off x="10999491" y="2663760"/>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987767" y="4785637"/>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6" idx="2"/>
            </p:cNvCxnSpPr>
            <p:nvPr/>
          </p:nvCxnSpPr>
          <p:spPr>
            <a:xfrm flipH="1">
              <a:off x="10987767" y="3660222"/>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458015" y="1344345"/>
              <a:ext cx="35169"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493184" y="3044081"/>
              <a:ext cx="914400"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493184"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475599" y="4239945"/>
              <a:ext cx="931985"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509553" y="1344345"/>
              <a:ext cx="11723"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509553" y="3044081"/>
              <a:ext cx="797169"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521276"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521276" y="4239945"/>
              <a:ext cx="78544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479030" y="1344345"/>
              <a:ext cx="0"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479030" y="3044081"/>
              <a:ext cx="75027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479030"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479030" y="4239945"/>
              <a:ext cx="75027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225769" y="1344345"/>
              <a:ext cx="11723" cy="170633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237492" y="3050676"/>
              <a:ext cx="762000" cy="10879"/>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0237492" y="4239945"/>
              <a:ext cx="0" cy="244964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0237492" y="4239945"/>
              <a:ext cx="750275"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464509" y="1159679"/>
              <a:ext cx="874688" cy="514511"/>
            </a:xfrm>
            <a:prstGeom prst="rect">
              <a:avLst/>
            </a:prstGeom>
            <a:noFill/>
          </p:spPr>
          <p:txBody>
            <a:bodyPr wrap="none" rtlCol="0">
              <a:spAutoFit/>
            </a:bodyPr>
            <a:lstStyle/>
            <a:p>
              <a:r>
                <a:rPr lang="en-US" b="1" dirty="0"/>
                <a:t> LINE 6</a:t>
              </a:r>
              <a:endParaRPr lang="en-IN" b="1" dirty="0"/>
            </a:p>
          </p:txBody>
        </p:sp>
        <p:sp>
          <p:nvSpPr>
            <p:cNvPr id="130" name="TextBox 129"/>
            <p:cNvSpPr txBox="1"/>
            <p:nvPr/>
          </p:nvSpPr>
          <p:spPr>
            <a:xfrm>
              <a:off x="6570782" y="1159679"/>
              <a:ext cx="818985" cy="514511"/>
            </a:xfrm>
            <a:prstGeom prst="rect">
              <a:avLst/>
            </a:prstGeom>
            <a:noFill/>
          </p:spPr>
          <p:txBody>
            <a:bodyPr wrap="none" rtlCol="0">
              <a:spAutoFit/>
            </a:bodyPr>
            <a:lstStyle/>
            <a:p>
              <a:r>
                <a:rPr lang="en-US" b="1" dirty="0"/>
                <a:t>LINE 5</a:t>
              </a:r>
              <a:endParaRPr lang="en-IN" b="1" dirty="0"/>
            </a:p>
          </p:txBody>
        </p:sp>
        <p:sp>
          <p:nvSpPr>
            <p:cNvPr id="131" name="TextBox 130"/>
            <p:cNvSpPr txBox="1"/>
            <p:nvPr/>
          </p:nvSpPr>
          <p:spPr>
            <a:xfrm>
              <a:off x="8605125" y="1159679"/>
              <a:ext cx="818985" cy="514511"/>
            </a:xfrm>
            <a:prstGeom prst="rect">
              <a:avLst/>
            </a:prstGeom>
            <a:noFill/>
          </p:spPr>
          <p:txBody>
            <a:bodyPr wrap="none" rtlCol="0">
              <a:spAutoFit/>
            </a:bodyPr>
            <a:lstStyle/>
            <a:p>
              <a:r>
                <a:rPr lang="en-US" b="1" dirty="0"/>
                <a:t>LINE 2</a:t>
              </a:r>
              <a:endParaRPr lang="en-IN" b="1" dirty="0"/>
            </a:p>
          </p:txBody>
        </p:sp>
        <p:sp>
          <p:nvSpPr>
            <p:cNvPr id="132" name="TextBox 131"/>
            <p:cNvSpPr txBox="1"/>
            <p:nvPr/>
          </p:nvSpPr>
          <p:spPr>
            <a:xfrm>
              <a:off x="10366445" y="1159679"/>
              <a:ext cx="818985" cy="514511"/>
            </a:xfrm>
            <a:prstGeom prst="rect">
              <a:avLst/>
            </a:prstGeom>
            <a:noFill/>
          </p:spPr>
          <p:txBody>
            <a:bodyPr wrap="none" rtlCol="0">
              <a:spAutoFit/>
            </a:bodyPr>
            <a:lstStyle/>
            <a:p>
              <a:r>
                <a:rPr lang="en-US" b="1" dirty="0"/>
                <a:t>LINE 1</a:t>
              </a:r>
              <a:endParaRPr lang="en-IN" b="1" dirty="0"/>
            </a:p>
          </p:txBody>
        </p:sp>
        <p:sp>
          <p:nvSpPr>
            <p:cNvPr id="133" name="TextBox 132"/>
            <p:cNvSpPr txBox="1"/>
            <p:nvPr/>
          </p:nvSpPr>
          <p:spPr>
            <a:xfrm>
              <a:off x="4917871" y="6039382"/>
              <a:ext cx="742555" cy="514511"/>
            </a:xfrm>
            <a:prstGeom prst="rect">
              <a:avLst/>
            </a:prstGeom>
            <a:noFill/>
          </p:spPr>
          <p:txBody>
            <a:bodyPr wrap="none" rtlCol="0">
              <a:spAutoFit/>
            </a:bodyPr>
            <a:lstStyle/>
            <a:p>
              <a:r>
                <a:rPr lang="en-US" b="1" dirty="0"/>
                <a:t>ICT 1 </a:t>
              </a:r>
              <a:endParaRPr lang="en-IN" b="1" dirty="0"/>
            </a:p>
          </p:txBody>
        </p:sp>
        <p:sp>
          <p:nvSpPr>
            <p:cNvPr id="134" name="TextBox 133"/>
            <p:cNvSpPr txBox="1"/>
            <p:nvPr/>
          </p:nvSpPr>
          <p:spPr>
            <a:xfrm>
              <a:off x="6864948" y="6039382"/>
              <a:ext cx="686854" cy="514511"/>
            </a:xfrm>
            <a:prstGeom prst="rect">
              <a:avLst/>
            </a:prstGeom>
            <a:noFill/>
          </p:spPr>
          <p:txBody>
            <a:bodyPr wrap="none" rtlCol="0">
              <a:spAutoFit/>
            </a:bodyPr>
            <a:lstStyle/>
            <a:p>
              <a:r>
                <a:rPr lang="en-US" b="1" dirty="0"/>
                <a:t>ICT 2</a:t>
              </a:r>
              <a:endParaRPr lang="en-IN" b="1" dirty="0"/>
            </a:p>
          </p:txBody>
        </p:sp>
        <p:sp>
          <p:nvSpPr>
            <p:cNvPr id="135" name="TextBox 134"/>
            <p:cNvSpPr txBox="1"/>
            <p:nvPr/>
          </p:nvSpPr>
          <p:spPr>
            <a:xfrm>
              <a:off x="5619858" y="2434536"/>
              <a:ext cx="564108" cy="514511"/>
            </a:xfrm>
            <a:prstGeom prst="rect">
              <a:avLst/>
            </a:prstGeom>
            <a:noFill/>
            <a:ln>
              <a:solidFill>
                <a:schemeClr val="tx2"/>
              </a:solidFill>
            </a:ln>
          </p:spPr>
          <p:txBody>
            <a:bodyPr wrap="none" rtlCol="0">
              <a:spAutoFit/>
            </a:bodyPr>
            <a:lstStyle/>
            <a:p>
              <a:r>
                <a:rPr lang="en-US" dirty="0"/>
                <a:t>416</a:t>
              </a:r>
              <a:endParaRPr lang="en-IN" dirty="0"/>
            </a:p>
          </p:txBody>
        </p:sp>
        <p:sp>
          <p:nvSpPr>
            <p:cNvPr id="136" name="TextBox 135"/>
            <p:cNvSpPr txBox="1"/>
            <p:nvPr/>
          </p:nvSpPr>
          <p:spPr>
            <a:xfrm>
              <a:off x="5619858" y="3357646"/>
              <a:ext cx="564108" cy="514511"/>
            </a:xfrm>
            <a:prstGeom prst="rect">
              <a:avLst/>
            </a:prstGeom>
            <a:noFill/>
            <a:ln>
              <a:solidFill>
                <a:schemeClr val="tx2"/>
              </a:solidFill>
            </a:ln>
          </p:spPr>
          <p:txBody>
            <a:bodyPr wrap="none" rtlCol="0">
              <a:spAutoFit/>
            </a:bodyPr>
            <a:lstStyle/>
            <a:p>
              <a:r>
                <a:rPr lang="en-US" dirty="0"/>
                <a:t>417</a:t>
              </a:r>
              <a:endParaRPr lang="en-IN" dirty="0"/>
            </a:p>
          </p:txBody>
        </p:sp>
        <p:sp>
          <p:nvSpPr>
            <p:cNvPr id="137" name="TextBox 136"/>
            <p:cNvSpPr txBox="1"/>
            <p:nvPr/>
          </p:nvSpPr>
          <p:spPr>
            <a:xfrm>
              <a:off x="5619858" y="4494900"/>
              <a:ext cx="564108" cy="514511"/>
            </a:xfrm>
            <a:prstGeom prst="rect">
              <a:avLst/>
            </a:prstGeom>
            <a:noFill/>
            <a:ln>
              <a:solidFill>
                <a:schemeClr val="tx2"/>
              </a:solidFill>
            </a:ln>
          </p:spPr>
          <p:txBody>
            <a:bodyPr wrap="none" rtlCol="0">
              <a:spAutoFit/>
            </a:bodyPr>
            <a:lstStyle/>
            <a:p>
              <a:r>
                <a:rPr lang="en-US" dirty="0"/>
                <a:t>418</a:t>
              </a:r>
              <a:endParaRPr lang="en-IN" dirty="0"/>
            </a:p>
          </p:txBody>
        </p:sp>
        <p:sp>
          <p:nvSpPr>
            <p:cNvPr id="138" name="TextBox 137"/>
            <p:cNvSpPr txBox="1"/>
            <p:nvPr/>
          </p:nvSpPr>
          <p:spPr>
            <a:xfrm>
              <a:off x="7514036" y="2402271"/>
              <a:ext cx="564108" cy="514511"/>
            </a:xfrm>
            <a:prstGeom prst="rect">
              <a:avLst/>
            </a:prstGeom>
            <a:noFill/>
            <a:ln>
              <a:solidFill>
                <a:schemeClr val="tx2"/>
              </a:solidFill>
            </a:ln>
          </p:spPr>
          <p:txBody>
            <a:bodyPr wrap="none" rtlCol="0">
              <a:spAutoFit/>
            </a:bodyPr>
            <a:lstStyle/>
            <a:p>
              <a:r>
                <a:rPr lang="en-US" dirty="0"/>
                <a:t>413</a:t>
              </a:r>
              <a:endParaRPr lang="en-IN" dirty="0"/>
            </a:p>
          </p:txBody>
        </p:sp>
        <p:sp>
          <p:nvSpPr>
            <p:cNvPr id="139" name="TextBox 138"/>
            <p:cNvSpPr txBox="1"/>
            <p:nvPr/>
          </p:nvSpPr>
          <p:spPr>
            <a:xfrm>
              <a:off x="7514036" y="3430999"/>
              <a:ext cx="564108" cy="514511"/>
            </a:xfrm>
            <a:prstGeom prst="rect">
              <a:avLst/>
            </a:prstGeom>
            <a:noFill/>
            <a:ln>
              <a:solidFill>
                <a:schemeClr val="tx2"/>
              </a:solidFill>
            </a:ln>
          </p:spPr>
          <p:txBody>
            <a:bodyPr wrap="none" rtlCol="0">
              <a:spAutoFit/>
            </a:bodyPr>
            <a:lstStyle/>
            <a:p>
              <a:r>
                <a:rPr lang="en-US" dirty="0"/>
                <a:t>414</a:t>
              </a:r>
              <a:endParaRPr lang="en-IN" dirty="0"/>
            </a:p>
          </p:txBody>
        </p:sp>
        <p:sp>
          <p:nvSpPr>
            <p:cNvPr id="140" name="TextBox 139"/>
            <p:cNvSpPr txBox="1"/>
            <p:nvPr/>
          </p:nvSpPr>
          <p:spPr>
            <a:xfrm>
              <a:off x="7514036" y="4521921"/>
              <a:ext cx="564108" cy="514511"/>
            </a:xfrm>
            <a:prstGeom prst="rect">
              <a:avLst/>
            </a:prstGeom>
            <a:noFill/>
            <a:ln>
              <a:solidFill>
                <a:schemeClr val="tx2"/>
              </a:solidFill>
            </a:ln>
          </p:spPr>
          <p:txBody>
            <a:bodyPr wrap="none" rtlCol="0">
              <a:spAutoFit/>
            </a:bodyPr>
            <a:lstStyle/>
            <a:p>
              <a:r>
                <a:rPr lang="en-US" dirty="0"/>
                <a:t>415</a:t>
              </a:r>
              <a:endParaRPr lang="en-IN" dirty="0"/>
            </a:p>
          </p:txBody>
        </p:sp>
        <p:sp>
          <p:nvSpPr>
            <p:cNvPr id="141" name="TextBox 140"/>
            <p:cNvSpPr txBox="1"/>
            <p:nvPr/>
          </p:nvSpPr>
          <p:spPr>
            <a:xfrm>
              <a:off x="9514773" y="2402271"/>
              <a:ext cx="564108" cy="514511"/>
            </a:xfrm>
            <a:prstGeom prst="rect">
              <a:avLst/>
            </a:prstGeom>
            <a:noFill/>
            <a:ln>
              <a:solidFill>
                <a:schemeClr val="tx2"/>
              </a:solidFill>
            </a:ln>
          </p:spPr>
          <p:txBody>
            <a:bodyPr wrap="none" rtlCol="0">
              <a:spAutoFit/>
            </a:bodyPr>
            <a:lstStyle/>
            <a:p>
              <a:r>
                <a:rPr lang="en-US" dirty="0"/>
                <a:t>404</a:t>
              </a:r>
              <a:endParaRPr lang="en-IN" dirty="0"/>
            </a:p>
          </p:txBody>
        </p:sp>
        <p:sp>
          <p:nvSpPr>
            <p:cNvPr id="142" name="TextBox 141"/>
            <p:cNvSpPr txBox="1"/>
            <p:nvPr/>
          </p:nvSpPr>
          <p:spPr>
            <a:xfrm>
              <a:off x="9528775" y="3430999"/>
              <a:ext cx="564108" cy="514511"/>
            </a:xfrm>
            <a:prstGeom prst="rect">
              <a:avLst/>
            </a:prstGeom>
            <a:noFill/>
            <a:ln>
              <a:solidFill>
                <a:schemeClr val="tx2"/>
              </a:solidFill>
            </a:ln>
          </p:spPr>
          <p:txBody>
            <a:bodyPr wrap="none" rtlCol="0">
              <a:spAutoFit/>
            </a:bodyPr>
            <a:lstStyle/>
            <a:p>
              <a:r>
                <a:rPr lang="en-US" dirty="0"/>
                <a:t>405</a:t>
              </a:r>
              <a:endParaRPr lang="en-IN" dirty="0"/>
            </a:p>
          </p:txBody>
        </p:sp>
        <p:sp>
          <p:nvSpPr>
            <p:cNvPr id="143" name="TextBox 142"/>
            <p:cNvSpPr txBox="1"/>
            <p:nvPr/>
          </p:nvSpPr>
          <p:spPr>
            <a:xfrm>
              <a:off x="11290094" y="2361184"/>
              <a:ext cx="564108" cy="514511"/>
            </a:xfrm>
            <a:prstGeom prst="rect">
              <a:avLst/>
            </a:prstGeom>
            <a:noFill/>
            <a:ln>
              <a:solidFill>
                <a:schemeClr val="tx2"/>
              </a:solidFill>
            </a:ln>
          </p:spPr>
          <p:txBody>
            <a:bodyPr wrap="none" rtlCol="0">
              <a:spAutoFit/>
            </a:bodyPr>
            <a:lstStyle/>
            <a:p>
              <a:r>
                <a:rPr lang="en-US" dirty="0"/>
                <a:t>401</a:t>
              </a:r>
              <a:endParaRPr lang="en-IN" dirty="0"/>
            </a:p>
          </p:txBody>
        </p:sp>
        <p:sp>
          <p:nvSpPr>
            <p:cNvPr id="144" name="TextBox 143"/>
            <p:cNvSpPr txBox="1"/>
            <p:nvPr/>
          </p:nvSpPr>
          <p:spPr>
            <a:xfrm>
              <a:off x="11290095" y="3375120"/>
              <a:ext cx="564108" cy="514511"/>
            </a:xfrm>
            <a:prstGeom prst="rect">
              <a:avLst/>
            </a:prstGeom>
            <a:noFill/>
            <a:ln>
              <a:solidFill>
                <a:schemeClr val="tx2"/>
              </a:solidFill>
            </a:ln>
          </p:spPr>
          <p:txBody>
            <a:bodyPr wrap="none" rtlCol="0">
              <a:spAutoFit/>
            </a:bodyPr>
            <a:lstStyle/>
            <a:p>
              <a:r>
                <a:rPr lang="en-US" dirty="0"/>
                <a:t>402</a:t>
              </a:r>
              <a:endParaRPr lang="en-IN" dirty="0"/>
            </a:p>
          </p:txBody>
        </p:sp>
        <p:sp>
          <p:nvSpPr>
            <p:cNvPr id="145" name="TextBox 144"/>
            <p:cNvSpPr txBox="1"/>
            <p:nvPr/>
          </p:nvSpPr>
          <p:spPr>
            <a:xfrm>
              <a:off x="9528775" y="4477316"/>
              <a:ext cx="564108" cy="514511"/>
            </a:xfrm>
            <a:prstGeom prst="rect">
              <a:avLst/>
            </a:prstGeom>
            <a:noFill/>
            <a:ln>
              <a:solidFill>
                <a:schemeClr val="tx2"/>
              </a:solidFill>
            </a:ln>
          </p:spPr>
          <p:txBody>
            <a:bodyPr wrap="none" rtlCol="0">
              <a:spAutoFit/>
            </a:bodyPr>
            <a:lstStyle/>
            <a:p>
              <a:r>
                <a:rPr lang="en-US" dirty="0"/>
                <a:t>406</a:t>
              </a:r>
              <a:endParaRPr lang="en-IN" dirty="0"/>
            </a:p>
          </p:txBody>
        </p:sp>
        <p:sp>
          <p:nvSpPr>
            <p:cNvPr id="146" name="TextBox 145"/>
            <p:cNvSpPr txBox="1"/>
            <p:nvPr/>
          </p:nvSpPr>
          <p:spPr>
            <a:xfrm>
              <a:off x="11290095" y="4483061"/>
              <a:ext cx="564108" cy="514511"/>
            </a:xfrm>
            <a:prstGeom prst="rect">
              <a:avLst/>
            </a:prstGeom>
            <a:noFill/>
            <a:ln>
              <a:solidFill>
                <a:schemeClr val="tx2"/>
              </a:solidFill>
            </a:ln>
          </p:spPr>
          <p:txBody>
            <a:bodyPr wrap="none" rtlCol="0">
              <a:spAutoFit/>
            </a:bodyPr>
            <a:lstStyle/>
            <a:p>
              <a:r>
                <a:rPr lang="en-US" dirty="0"/>
                <a:t>403</a:t>
              </a:r>
              <a:endParaRPr lang="en-IN" dirty="0"/>
            </a:p>
          </p:txBody>
        </p:sp>
        <p:sp>
          <p:nvSpPr>
            <p:cNvPr id="147" name="TextBox 146"/>
            <p:cNvSpPr txBox="1"/>
            <p:nvPr/>
          </p:nvSpPr>
          <p:spPr>
            <a:xfrm>
              <a:off x="10625830" y="6139249"/>
              <a:ext cx="818985" cy="514511"/>
            </a:xfrm>
            <a:prstGeom prst="rect">
              <a:avLst/>
            </a:prstGeom>
            <a:noFill/>
          </p:spPr>
          <p:txBody>
            <a:bodyPr wrap="none" rtlCol="0">
              <a:spAutoFit/>
            </a:bodyPr>
            <a:lstStyle/>
            <a:p>
              <a:r>
                <a:rPr lang="en-US" b="1" dirty="0"/>
                <a:t>LINE 3</a:t>
              </a:r>
              <a:endParaRPr lang="en-IN" b="1" dirty="0"/>
            </a:p>
          </p:txBody>
        </p:sp>
        <p:sp>
          <p:nvSpPr>
            <p:cNvPr id="148" name="TextBox 147"/>
            <p:cNvSpPr txBox="1"/>
            <p:nvPr/>
          </p:nvSpPr>
          <p:spPr>
            <a:xfrm>
              <a:off x="8799451" y="6156187"/>
              <a:ext cx="813195" cy="514511"/>
            </a:xfrm>
            <a:prstGeom prst="rect">
              <a:avLst/>
            </a:prstGeom>
            <a:noFill/>
          </p:spPr>
          <p:txBody>
            <a:bodyPr wrap="square" rtlCol="0">
              <a:spAutoFit/>
            </a:bodyPr>
            <a:lstStyle/>
            <a:p>
              <a:r>
                <a:rPr lang="en-US" b="1" dirty="0"/>
                <a:t>LINE 4</a:t>
              </a:r>
              <a:endParaRPr lang="en-IN" b="1" dirty="0"/>
            </a:p>
          </p:txBody>
        </p:sp>
        <p:sp>
          <p:nvSpPr>
            <p:cNvPr id="149" name="Rectangle 148"/>
            <p:cNvSpPr/>
            <p:nvPr/>
          </p:nvSpPr>
          <p:spPr>
            <a:xfrm>
              <a:off x="9112075" y="455717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0" name="Rectangle 149"/>
            <p:cNvSpPr/>
            <p:nvPr/>
          </p:nvSpPr>
          <p:spPr>
            <a:xfrm>
              <a:off x="10876614" y="4571369"/>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12" name="Group 111"/>
            <p:cNvGrpSpPr/>
            <p:nvPr/>
          </p:nvGrpSpPr>
          <p:grpSpPr>
            <a:xfrm rot="16200000">
              <a:off x="5776793" y="1874981"/>
              <a:ext cx="861782" cy="380996"/>
              <a:chOff x="3542555" y="1203786"/>
              <a:chExt cx="937611" cy="468805"/>
            </a:xfrm>
          </p:grpSpPr>
          <p:sp>
            <p:nvSpPr>
              <p:cNvPr id="151" name="Lightning Bolt 150"/>
              <p:cNvSpPr/>
              <p:nvPr/>
            </p:nvSpPr>
            <p:spPr>
              <a:xfrm rot="6694898">
                <a:off x="3883400" y="1032579"/>
                <a:ext cx="425560" cy="767973"/>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52" name="Straight Connector 151"/>
              <p:cNvCxnSpPr/>
              <p:nvPr/>
            </p:nvCxnSpPr>
            <p:spPr>
              <a:xfrm>
                <a:off x="3660846" y="1326871"/>
                <a:ext cx="0" cy="34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3587612" y="1378715"/>
                <a:ext cx="7056" cy="242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3542555" y="1447887"/>
                <a:ext cx="7979" cy="17286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1" name="Rounded Rectangle 30"/>
          <p:cNvSpPr/>
          <p:nvPr/>
        </p:nvSpPr>
        <p:spPr>
          <a:xfrm>
            <a:off x="4936026" y="1231546"/>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416-PU</a:t>
            </a:r>
            <a:endParaRPr lang="en-IN" dirty="0">
              <a:solidFill>
                <a:schemeClr val="tx1"/>
              </a:solidFill>
            </a:endParaRPr>
          </a:p>
        </p:txBody>
      </p:sp>
      <p:sp>
        <p:nvSpPr>
          <p:cNvPr id="156" name="Rounded Rectangle 155"/>
          <p:cNvSpPr/>
          <p:nvPr/>
        </p:nvSpPr>
        <p:spPr>
          <a:xfrm>
            <a:off x="6833764" y="1296405"/>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413-PU</a:t>
            </a:r>
            <a:endParaRPr lang="en-IN" dirty="0">
              <a:solidFill>
                <a:schemeClr val="tx1"/>
              </a:solidFill>
            </a:endParaRPr>
          </a:p>
        </p:txBody>
      </p:sp>
      <p:sp>
        <p:nvSpPr>
          <p:cNvPr id="157" name="Rounded Rectangle 156"/>
          <p:cNvSpPr/>
          <p:nvPr/>
        </p:nvSpPr>
        <p:spPr>
          <a:xfrm>
            <a:off x="8800249" y="1232951"/>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404-PU</a:t>
            </a:r>
            <a:endParaRPr lang="en-IN" dirty="0">
              <a:solidFill>
                <a:schemeClr val="tx1"/>
              </a:solidFill>
            </a:endParaRPr>
          </a:p>
        </p:txBody>
      </p:sp>
      <p:sp>
        <p:nvSpPr>
          <p:cNvPr id="158" name="Rounded Rectangle 157"/>
          <p:cNvSpPr/>
          <p:nvPr/>
        </p:nvSpPr>
        <p:spPr>
          <a:xfrm>
            <a:off x="10473257" y="1276083"/>
            <a:ext cx="1016163"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401-PU</a:t>
            </a:r>
            <a:endParaRPr lang="en-IN" dirty="0">
              <a:solidFill>
                <a:schemeClr val="tx1"/>
              </a:solidFill>
            </a:endParaRPr>
          </a:p>
        </p:txBody>
      </p:sp>
      <p:sp>
        <p:nvSpPr>
          <p:cNvPr id="159" name="Rounded Rectangle 158"/>
          <p:cNvSpPr/>
          <p:nvPr/>
        </p:nvSpPr>
        <p:spPr>
          <a:xfrm>
            <a:off x="4936026" y="5952959"/>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418-PU</a:t>
            </a:r>
            <a:endParaRPr lang="en-IN" dirty="0">
              <a:solidFill>
                <a:schemeClr val="tx1"/>
              </a:solidFill>
            </a:endParaRPr>
          </a:p>
        </p:txBody>
      </p:sp>
      <p:sp>
        <p:nvSpPr>
          <p:cNvPr id="160" name="Rounded Rectangle 159"/>
          <p:cNvSpPr/>
          <p:nvPr/>
        </p:nvSpPr>
        <p:spPr>
          <a:xfrm>
            <a:off x="6914370" y="5942151"/>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415-PU</a:t>
            </a:r>
            <a:endParaRPr lang="en-IN" dirty="0">
              <a:solidFill>
                <a:schemeClr val="tx1"/>
              </a:solidFill>
            </a:endParaRPr>
          </a:p>
        </p:txBody>
      </p:sp>
      <p:sp>
        <p:nvSpPr>
          <p:cNvPr id="161" name="Rounded Rectangle 160"/>
          <p:cNvSpPr/>
          <p:nvPr/>
        </p:nvSpPr>
        <p:spPr>
          <a:xfrm>
            <a:off x="8919999" y="5915306"/>
            <a:ext cx="964494"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406-PU</a:t>
            </a:r>
            <a:endParaRPr lang="en-IN" dirty="0">
              <a:solidFill>
                <a:schemeClr val="tx1"/>
              </a:solidFill>
            </a:endParaRPr>
          </a:p>
        </p:txBody>
      </p:sp>
      <p:sp>
        <p:nvSpPr>
          <p:cNvPr id="162" name="Rounded Rectangle 161"/>
          <p:cNvSpPr/>
          <p:nvPr/>
        </p:nvSpPr>
        <p:spPr>
          <a:xfrm>
            <a:off x="10609012" y="5924371"/>
            <a:ext cx="1016163" cy="47020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403-PU</a:t>
            </a:r>
            <a:endParaRPr lang="en-IN" dirty="0">
              <a:solidFill>
                <a:schemeClr val="tx1"/>
              </a:solidFill>
            </a:endParaRPr>
          </a:p>
        </p:txBody>
      </p:sp>
      <p:cxnSp>
        <p:nvCxnSpPr>
          <p:cNvPr id="42" name="Straight Connector 41"/>
          <p:cNvCxnSpPr/>
          <p:nvPr/>
        </p:nvCxnSpPr>
        <p:spPr>
          <a:xfrm flipH="1">
            <a:off x="3610548" y="914400"/>
            <a:ext cx="75722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3610548" y="6697980"/>
            <a:ext cx="8066141" cy="3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59" idx="2"/>
          </p:cNvCxnSpPr>
          <p:nvPr/>
        </p:nvCxnSpPr>
        <p:spPr>
          <a:xfrm flipV="1">
            <a:off x="5418273" y="6423164"/>
            <a:ext cx="0" cy="27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7396617" y="6412356"/>
            <a:ext cx="0" cy="27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9394275" y="6412356"/>
            <a:ext cx="0" cy="27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11127179" y="6412356"/>
            <a:ext cx="0" cy="27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31" idx="0"/>
          </p:cNvCxnSpPr>
          <p:nvPr/>
        </p:nvCxnSpPr>
        <p:spPr>
          <a:xfrm>
            <a:off x="5418273" y="914400"/>
            <a:ext cx="0" cy="317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7308397" y="958937"/>
            <a:ext cx="0" cy="317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9282496" y="958937"/>
            <a:ext cx="0" cy="317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10962018" y="958937"/>
            <a:ext cx="0" cy="317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1" idx="2"/>
            <a:endCxn id="61" idx="0"/>
          </p:cNvCxnSpPr>
          <p:nvPr/>
        </p:nvCxnSpPr>
        <p:spPr>
          <a:xfrm>
            <a:off x="5418273" y="1701751"/>
            <a:ext cx="465072" cy="1074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56" idx="2"/>
            <a:endCxn id="91" idx="0"/>
          </p:cNvCxnSpPr>
          <p:nvPr/>
        </p:nvCxnSpPr>
        <p:spPr>
          <a:xfrm>
            <a:off x="7316011" y="1766610"/>
            <a:ext cx="370916" cy="1010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57" idx="2"/>
            <a:endCxn id="98" idx="0"/>
          </p:cNvCxnSpPr>
          <p:nvPr/>
        </p:nvCxnSpPr>
        <p:spPr>
          <a:xfrm>
            <a:off x="9282496" y="1703156"/>
            <a:ext cx="230279" cy="1086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58" idx="2"/>
            <a:endCxn id="105" idx="0"/>
          </p:cNvCxnSpPr>
          <p:nvPr/>
        </p:nvCxnSpPr>
        <p:spPr>
          <a:xfrm>
            <a:off x="10981339" y="1746288"/>
            <a:ext cx="212552" cy="1035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59" idx="0"/>
            <a:endCxn id="78" idx="2"/>
          </p:cNvCxnSpPr>
          <p:nvPr/>
        </p:nvCxnSpPr>
        <p:spPr>
          <a:xfrm flipV="1">
            <a:off x="5418273" y="4459653"/>
            <a:ext cx="453937" cy="1493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60" idx="0"/>
            <a:endCxn id="93" idx="2"/>
          </p:cNvCxnSpPr>
          <p:nvPr/>
        </p:nvCxnSpPr>
        <p:spPr>
          <a:xfrm flipV="1">
            <a:off x="7396617" y="4459653"/>
            <a:ext cx="279175" cy="1482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61" idx="0"/>
            <a:endCxn id="149" idx="2"/>
          </p:cNvCxnSpPr>
          <p:nvPr/>
        </p:nvCxnSpPr>
        <p:spPr>
          <a:xfrm flipV="1">
            <a:off x="9402246" y="4460200"/>
            <a:ext cx="110528" cy="1455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62" idx="0"/>
            <a:endCxn id="150" idx="2"/>
          </p:cNvCxnSpPr>
          <p:nvPr/>
        </p:nvCxnSpPr>
        <p:spPr>
          <a:xfrm flipV="1">
            <a:off x="11117094" y="4470388"/>
            <a:ext cx="71434" cy="1453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2936178" y="3143437"/>
            <a:ext cx="1348740" cy="881991"/>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Central Bus Bar Unit</a:t>
            </a:r>
            <a:endParaRPr lang="en-IN" dirty="0">
              <a:solidFill>
                <a:schemeClr val="tx1"/>
              </a:solidFill>
            </a:endParaRPr>
          </a:p>
        </p:txBody>
      </p:sp>
      <p:cxnSp>
        <p:nvCxnSpPr>
          <p:cNvPr id="84" name="Straight Connector 83"/>
          <p:cNvCxnSpPr>
            <a:stCxn id="81" idx="0"/>
          </p:cNvCxnSpPr>
          <p:nvPr/>
        </p:nvCxnSpPr>
        <p:spPr>
          <a:xfrm flipV="1">
            <a:off x="3610548" y="914400"/>
            <a:ext cx="0" cy="2229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3610548" y="4025429"/>
            <a:ext cx="0" cy="2672551"/>
          </a:xfrm>
          <a:prstGeom prst="line">
            <a:avLst/>
          </a:prstGeom>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3896302" y="2306673"/>
            <a:ext cx="994410" cy="299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1</a:t>
            </a:r>
            <a:endParaRPr lang="en-IN" dirty="0">
              <a:solidFill>
                <a:schemeClr val="tx1"/>
              </a:solidFill>
            </a:endParaRPr>
          </a:p>
        </p:txBody>
      </p:sp>
      <p:sp>
        <p:nvSpPr>
          <p:cNvPr id="172" name="Rectangle 171"/>
          <p:cNvSpPr/>
          <p:nvPr/>
        </p:nvSpPr>
        <p:spPr>
          <a:xfrm>
            <a:off x="3936928" y="5351316"/>
            <a:ext cx="994410" cy="299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2</a:t>
            </a:r>
            <a:endParaRPr lang="en-IN" dirty="0">
              <a:solidFill>
                <a:schemeClr val="tx1"/>
              </a:solidFill>
            </a:endParaRPr>
          </a:p>
        </p:txBody>
      </p:sp>
      <p:sp>
        <p:nvSpPr>
          <p:cNvPr id="173" name="TextBox 172"/>
          <p:cNvSpPr txBox="1"/>
          <p:nvPr/>
        </p:nvSpPr>
        <p:spPr>
          <a:xfrm>
            <a:off x="274320" y="1231546"/>
            <a:ext cx="2537460" cy="57708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When a fault occurs the direction of all the current are towards the fault . </a:t>
            </a:r>
          </a:p>
          <a:p>
            <a:pPr marL="285750" indent="-285750">
              <a:lnSpc>
                <a:spcPct val="150000"/>
              </a:lnSpc>
              <a:buFont typeface="Arial" panose="020B0604020202020204" pitchFamily="34" charset="0"/>
              <a:buChar char="•"/>
            </a:pPr>
            <a:r>
              <a:rPr lang="en-US" dirty="0"/>
              <a:t>Hence the sum of current is not zero.</a:t>
            </a:r>
          </a:p>
          <a:p>
            <a:pPr marL="285750" indent="-285750">
              <a:lnSpc>
                <a:spcPct val="150000"/>
              </a:lnSpc>
              <a:buFont typeface="Arial" panose="020B0604020202020204" pitchFamily="34" charset="0"/>
              <a:buChar char="•"/>
            </a:pPr>
            <a:r>
              <a:rPr lang="en-US" dirty="0"/>
              <a:t>The central Bus unit issues a trip to the particular bus connected breakers to isolate the fault.</a:t>
            </a:r>
          </a:p>
          <a:p>
            <a:pPr marL="285750" indent="-285750">
              <a:lnSpc>
                <a:spcPct val="150000"/>
              </a:lnSpc>
              <a:buFont typeface="Arial" panose="020B0604020202020204" pitchFamily="34" charset="0"/>
              <a:buChar char="•"/>
            </a:pPr>
            <a:r>
              <a:rPr lang="en-US" dirty="0"/>
              <a:t>Alarm : 5 % and 5 Sec</a:t>
            </a:r>
          </a:p>
          <a:p>
            <a:pPr marL="285750" indent="-285750">
              <a:lnSpc>
                <a:spcPct val="150000"/>
              </a:lnSpc>
              <a:buFont typeface="Arial" panose="020B0604020202020204" pitchFamily="34" charset="0"/>
              <a:buChar char="•"/>
            </a:pPr>
            <a:r>
              <a:rPr lang="en-US" dirty="0"/>
              <a:t>Trip :  1600/3000 A</a:t>
            </a:r>
          </a:p>
          <a:p>
            <a:endParaRPr lang="en-US" dirty="0"/>
          </a:p>
        </p:txBody>
      </p:sp>
      <p:sp>
        <p:nvSpPr>
          <p:cNvPr id="111" name="Multiply 110"/>
          <p:cNvSpPr/>
          <p:nvPr/>
        </p:nvSpPr>
        <p:spPr>
          <a:xfrm>
            <a:off x="5739264" y="2712948"/>
            <a:ext cx="255412" cy="2762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5" name="Multiply 154"/>
          <p:cNvSpPr/>
          <p:nvPr/>
        </p:nvSpPr>
        <p:spPr>
          <a:xfrm>
            <a:off x="11060822" y="2718493"/>
            <a:ext cx="255412" cy="2762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4" name="Multiply 173"/>
          <p:cNvSpPr/>
          <p:nvPr/>
        </p:nvSpPr>
        <p:spPr>
          <a:xfrm>
            <a:off x="9385069" y="2712945"/>
            <a:ext cx="255412" cy="2762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5" name="Multiply 174"/>
          <p:cNvSpPr/>
          <p:nvPr/>
        </p:nvSpPr>
        <p:spPr>
          <a:xfrm>
            <a:off x="7542846" y="2712946"/>
            <a:ext cx="255412" cy="2762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28179242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Local Breaker Backup (LBB) Scheme in Main Bay </a:t>
              </a:r>
              <a:r>
                <a:rPr lang="en-US" sz="3600" b="1" dirty="0">
                  <a:latin typeface="Montserrat" panose="00000500000000000000" pitchFamily="2" charset="0"/>
                </a:rPr>
                <a:t>:</a:t>
              </a:r>
            </a:p>
          </p:txBody>
        </p:sp>
      </p:grpSp>
      <p:cxnSp>
        <p:nvCxnSpPr>
          <p:cNvPr id="58" name="Straight Connector 57"/>
          <p:cNvCxnSpPr/>
          <p:nvPr/>
        </p:nvCxnSpPr>
        <p:spPr>
          <a:xfrm>
            <a:off x="3930476" y="1672591"/>
            <a:ext cx="7765454"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30476" y="5810838"/>
            <a:ext cx="7622189" cy="1747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407584" y="1672591"/>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290353" y="243453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7" name="Rectangle 76"/>
          <p:cNvSpPr/>
          <p:nvPr/>
        </p:nvSpPr>
        <p:spPr>
          <a:xfrm>
            <a:off x="5290352" y="3430998"/>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8" name="Rectangle 77"/>
          <p:cNvSpPr/>
          <p:nvPr/>
        </p:nvSpPr>
        <p:spPr>
          <a:xfrm>
            <a:off x="5278628" y="455641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9" name="Straight Connector 78"/>
          <p:cNvCxnSpPr>
            <a:endCxn id="77" idx="0"/>
          </p:cNvCxnSpPr>
          <p:nvPr/>
        </p:nvCxnSpPr>
        <p:spPr>
          <a:xfrm flipH="1">
            <a:off x="5407583" y="2657165"/>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8" idx="2"/>
          </p:cNvCxnSpPr>
          <p:nvPr/>
        </p:nvCxnSpPr>
        <p:spPr>
          <a:xfrm>
            <a:off x="5395859" y="4779042"/>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2"/>
            <a:endCxn id="78" idx="0"/>
          </p:cNvCxnSpPr>
          <p:nvPr/>
        </p:nvCxnSpPr>
        <p:spPr>
          <a:xfrm flipH="1">
            <a:off x="5395859" y="3653627"/>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306723" y="1672591"/>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7189492" y="243453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2" name="Rectangle 91"/>
          <p:cNvSpPr/>
          <p:nvPr/>
        </p:nvSpPr>
        <p:spPr>
          <a:xfrm>
            <a:off x="7189491" y="3430998"/>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3" name="Rectangle 92"/>
          <p:cNvSpPr/>
          <p:nvPr/>
        </p:nvSpPr>
        <p:spPr>
          <a:xfrm>
            <a:off x="7177767" y="455641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4" name="Straight Connector 93"/>
          <p:cNvCxnSpPr>
            <a:endCxn id="92" idx="0"/>
          </p:cNvCxnSpPr>
          <p:nvPr/>
        </p:nvCxnSpPr>
        <p:spPr>
          <a:xfrm flipH="1">
            <a:off x="7306722" y="2657165"/>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3" idx="2"/>
          </p:cNvCxnSpPr>
          <p:nvPr/>
        </p:nvCxnSpPr>
        <p:spPr>
          <a:xfrm>
            <a:off x="7294998" y="4779042"/>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2" idx="2"/>
            <a:endCxn id="93" idx="0"/>
          </p:cNvCxnSpPr>
          <p:nvPr/>
        </p:nvCxnSpPr>
        <p:spPr>
          <a:xfrm flipH="1">
            <a:off x="7294998" y="3653627"/>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229307" y="1690065"/>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9112076" y="2452010"/>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9" name="Rectangle 98"/>
          <p:cNvSpPr/>
          <p:nvPr/>
        </p:nvSpPr>
        <p:spPr>
          <a:xfrm>
            <a:off x="9112075" y="3448472"/>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1" name="Straight Connector 100"/>
          <p:cNvCxnSpPr>
            <a:endCxn id="99" idx="0"/>
          </p:cNvCxnSpPr>
          <p:nvPr/>
        </p:nvCxnSpPr>
        <p:spPr>
          <a:xfrm flipH="1">
            <a:off x="9229306" y="2674639"/>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217582" y="4796516"/>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9" idx="2"/>
          </p:cNvCxnSpPr>
          <p:nvPr/>
        </p:nvCxnSpPr>
        <p:spPr>
          <a:xfrm flipH="1">
            <a:off x="9217582" y="3671101"/>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999492" y="1679186"/>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10882261" y="2441131"/>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6" name="Rectangle 105"/>
          <p:cNvSpPr/>
          <p:nvPr/>
        </p:nvSpPr>
        <p:spPr>
          <a:xfrm>
            <a:off x="10882260" y="343759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8" name="Straight Connector 107"/>
          <p:cNvCxnSpPr>
            <a:endCxn id="106" idx="0"/>
          </p:cNvCxnSpPr>
          <p:nvPr/>
        </p:nvCxnSpPr>
        <p:spPr>
          <a:xfrm flipH="1">
            <a:off x="10999491" y="2663760"/>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987767" y="4785637"/>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6" idx="2"/>
          </p:cNvCxnSpPr>
          <p:nvPr/>
        </p:nvCxnSpPr>
        <p:spPr>
          <a:xfrm flipH="1">
            <a:off x="10987767" y="3660222"/>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458015" y="1344345"/>
            <a:ext cx="35169"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493184" y="3044081"/>
            <a:ext cx="914400"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493184"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475599" y="4239945"/>
            <a:ext cx="931985"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509553" y="1344345"/>
            <a:ext cx="11723"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509553" y="3044081"/>
            <a:ext cx="797169"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521276"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521276" y="4239945"/>
            <a:ext cx="78544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479030" y="1344345"/>
            <a:ext cx="0"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479030" y="3044081"/>
            <a:ext cx="75027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479030"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479030" y="4239945"/>
            <a:ext cx="75027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225769" y="1344345"/>
            <a:ext cx="11723" cy="170633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237492" y="3050676"/>
            <a:ext cx="762000" cy="10879"/>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0237492" y="4239945"/>
            <a:ext cx="0" cy="244964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0237492" y="4239945"/>
            <a:ext cx="750275"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464509" y="1159679"/>
            <a:ext cx="830677" cy="369332"/>
          </a:xfrm>
          <a:prstGeom prst="rect">
            <a:avLst/>
          </a:prstGeom>
          <a:noFill/>
        </p:spPr>
        <p:txBody>
          <a:bodyPr wrap="none" rtlCol="0">
            <a:spAutoFit/>
          </a:bodyPr>
          <a:lstStyle/>
          <a:p>
            <a:r>
              <a:rPr lang="en-US" b="1" dirty="0"/>
              <a:t> LINE 6</a:t>
            </a:r>
            <a:endParaRPr lang="en-IN" b="1" dirty="0"/>
          </a:p>
        </p:txBody>
      </p:sp>
      <p:sp>
        <p:nvSpPr>
          <p:cNvPr id="130" name="TextBox 129"/>
          <p:cNvSpPr txBox="1"/>
          <p:nvPr/>
        </p:nvSpPr>
        <p:spPr>
          <a:xfrm>
            <a:off x="6570782" y="1159679"/>
            <a:ext cx="777777" cy="369332"/>
          </a:xfrm>
          <a:prstGeom prst="rect">
            <a:avLst/>
          </a:prstGeom>
          <a:noFill/>
        </p:spPr>
        <p:txBody>
          <a:bodyPr wrap="none" rtlCol="0">
            <a:spAutoFit/>
          </a:bodyPr>
          <a:lstStyle/>
          <a:p>
            <a:r>
              <a:rPr lang="en-US" b="1" dirty="0"/>
              <a:t>LINE 5</a:t>
            </a:r>
            <a:endParaRPr lang="en-IN" b="1" dirty="0"/>
          </a:p>
        </p:txBody>
      </p:sp>
      <p:sp>
        <p:nvSpPr>
          <p:cNvPr id="131" name="TextBox 130"/>
          <p:cNvSpPr txBox="1"/>
          <p:nvPr/>
        </p:nvSpPr>
        <p:spPr>
          <a:xfrm>
            <a:off x="8605125" y="1159679"/>
            <a:ext cx="777777" cy="369332"/>
          </a:xfrm>
          <a:prstGeom prst="rect">
            <a:avLst/>
          </a:prstGeom>
          <a:noFill/>
        </p:spPr>
        <p:txBody>
          <a:bodyPr wrap="none" rtlCol="0">
            <a:spAutoFit/>
          </a:bodyPr>
          <a:lstStyle/>
          <a:p>
            <a:r>
              <a:rPr lang="en-US" b="1" dirty="0"/>
              <a:t>LINE 2</a:t>
            </a:r>
            <a:endParaRPr lang="en-IN" b="1" dirty="0"/>
          </a:p>
        </p:txBody>
      </p:sp>
      <p:sp>
        <p:nvSpPr>
          <p:cNvPr id="132" name="TextBox 131"/>
          <p:cNvSpPr txBox="1"/>
          <p:nvPr/>
        </p:nvSpPr>
        <p:spPr>
          <a:xfrm>
            <a:off x="10366445" y="1159679"/>
            <a:ext cx="777777" cy="369332"/>
          </a:xfrm>
          <a:prstGeom prst="rect">
            <a:avLst/>
          </a:prstGeom>
          <a:noFill/>
        </p:spPr>
        <p:txBody>
          <a:bodyPr wrap="none" rtlCol="0">
            <a:spAutoFit/>
          </a:bodyPr>
          <a:lstStyle/>
          <a:p>
            <a:r>
              <a:rPr lang="en-US" b="1" dirty="0"/>
              <a:t>LINE 1</a:t>
            </a:r>
            <a:endParaRPr lang="en-IN" b="1" dirty="0"/>
          </a:p>
        </p:txBody>
      </p:sp>
      <p:sp>
        <p:nvSpPr>
          <p:cNvPr id="133" name="TextBox 132"/>
          <p:cNvSpPr txBox="1"/>
          <p:nvPr/>
        </p:nvSpPr>
        <p:spPr>
          <a:xfrm>
            <a:off x="4917871" y="6039382"/>
            <a:ext cx="701987" cy="369332"/>
          </a:xfrm>
          <a:prstGeom prst="rect">
            <a:avLst/>
          </a:prstGeom>
          <a:noFill/>
        </p:spPr>
        <p:txBody>
          <a:bodyPr wrap="none" rtlCol="0">
            <a:spAutoFit/>
          </a:bodyPr>
          <a:lstStyle/>
          <a:p>
            <a:r>
              <a:rPr lang="en-US" b="1" dirty="0"/>
              <a:t>ICT 1 </a:t>
            </a:r>
            <a:endParaRPr lang="en-IN" b="1" dirty="0"/>
          </a:p>
        </p:txBody>
      </p:sp>
      <p:sp>
        <p:nvSpPr>
          <p:cNvPr id="134" name="TextBox 133"/>
          <p:cNvSpPr txBox="1"/>
          <p:nvPr/>
        </p:nvSpPr>
        <p:spPr>
          <a:xfrm>
            <a:off x="6864948" y="6039382"/>
            <a:ext cx="649088" cy="369332"/>
          </a:xfrm>
          <a:prstGeom prst="rect">
            <a:avLst/>
          </a:prstGeom>
          <a:noFill/>
        </p:spPr>
        <p:txBody>
          <a:bodyPr wrap="none" rtlCol="0">
            <a:spAutoFit/>
          </a:bodyPr>
          <a:lstStyle/>
          <a:p>
            <a:r>
              <a:rPr lang="en-US" b="1" dirty="0"/>
              <a:t>ICT 2</a:t>
            </a:r>
            <a:endParaRPr lang="en-IN" b="1" dirty="0"/>
          </a:p>
        </p:txBody>
      </p:sp>
      <p:sp>
        <p:nvSpPr>
          <p:cNvPr id="135" name="TextBox 134"/>
          <p:cNvSpPr txBox="1"/>
          <p:nvPr/>
        </p:nvSpPr>
        <p:spPr>
          <a:xfrm>
            <a:off x="5619858" y="2434536"/>
            <a:ext cx="535724" cy="369332"/>
          </a:xfrm>
          <a:prstGeom prst="rect">
            <a:avLst/>
          </a:prstGeom>
          <a:noFill/>
          <a:ln>
            <a:solidFill>
              <a:schemeClr val="tx2"/>
            </a:solidFill>
          </a:ln>
        </p:spPr>
        <p:txBody>
          <a:bodyPr wrap="none" rtlCol="0">
            <a:spAutoFit/>
          </a:bodyPr>
          <a:lstStyle/>
          <a:p>
            <a:r>
              <a:rPr lang="en-US" dirty="0"/>
              <a:t>416</a:t>
            </a:r>
            <a:endParaRPr lang="en-IN" dirty="0"/>
          </a:p>
        </p:txBody>
      </p:sp>
      <p:sp>
        <p:nvSpPr>
          <p:cNvPr id="136" name="TextBox 135"/>
          <p:cNvSpPr txBox="1"/>
          <p:nvPr/>
        </p:nvSpPr>
        <p:spPr>
          <a:xfrm>
            <a:off x="5619858" y="3357646"/>
            <a:ext cx="535724" cy="369332"/>
          </a:xfrm>
          <a:prstGeom prst="rect">
            <a:avLst/>
          </a:prstGeom>
          <a:noFill/>
          <a:ln>
            <a:solidFill>
              <a:schemeClr val="tx2"/>
            </a:solidFill>
          </a:ln>
        </p:spPr>
        <p:txBody>
          <a:bodyPr wrap="none" rtlCol="0">
            <a:spAutoFit/>
          </a:bodyPr>
          <a:lstStyle/>
          <a:p>
            <a:r>
              <a:rPr lang="en-US" dirty="0"/>
              <a:t>417</a:t>
            </a:r>
            <a:endParaRPr lang="en-IN" dirty="0"/>
          </a:p>
        </p:txBody>
      </p:sp>
      <p:sp>
        <p:nvSpPr>
          <p:cNvPr id="137" name="TextBox 136"/>
          <p:cNvSpPr txBox="1"/>
          <p:nvPr/>
        </p:nvSpPr>
        <p:spPr>
          <a:xfrm>
            <a:off x="5619858" y="4494901"/>
            <a:ext cx="535724" cy="369332"/>
          </a:xfrm>
          <a:prstGeom prst="rect">
            <a:avLst/>
          </a:prstGeom>
          <a:noFill/>
          <a:ln>
            <a:solidFill>
              <a:schemeClr val="tx2"/>
            </a:solidFill>
          </a:ln>
        </p:spPr>
        <p:txBody>
          <a:bodyPr wrap="none" rtlCol="0">
            <a:spAutoFit/>
          </a:bodyPr>
          <a:lstStyle/>
          <a:p>
            <a:r>
              <a:rPr lang="en-US" dirty="0"/>
              <a:t>418</a:t>
            </a:r>
            <a:endParaRPr lang="en-IN" dirty="0"/>
          </a:p>
        </p:txBody>
      </p:sp>
      <p:sp>
        <p:nvSpPr>
          <p:cNvPr id="138" name="TextBox 137"/>
          <p:cNvSpPr txBox="1"/>
          <p:nvPr/>
        </p:nvSpPr>
        <p:spPr>
          <a:xfrm>
            <a:off x="7514036" y="2402270"/>
            <a:ext cx="535724" cy="369332"/>
          </a:xfrm>
          <a:prstGeom prst="rect">
            <a:avLst/>
          </a:prstGeom>
          <a:noFill/>
          <a:ln>
            <a:solidFill>
              <a:schemeClr val="tx2"/>
            </a:solidFill>
          </a:ln>
        </p:spPr>
        <p:txBody>
          <a:bodyPr wrap="none" rtlCol="0">
            <a:spAutoFit/>
          </a:bodyPr>
          <a:lstStyle/>
          <a:p>
            <a:r>
              <a:rPr lang="en-US" dirty="0"/>
              <a:t>413</a:t>
            </a:r>
            <a:endParaRPr lang="en-IN" dirty="0"/>
          </a:p>
        </p:txBody>
      </p:sp>
      <p:sp>
        <p:nvSpPr>
          <p:cNvPr id="139" name="TextBox 138"/>
          <p:cNvSpPr txBox="1"/>
          <p:nvPr/>
        </p:nvSpPr>
        <p:spPr>
          <a:xfrm>
            <a:off x="7514036" y="3430998"/>
            <a:ext cx="535724" cy="369332"/>
          </a:xfrm>
          <a:prstGeom prst="rect">
            <a:avLst/>
          </a:prstGeom>
          <a:noFill/>
          <a:ln>
            <a:solidFill>
              <a:schemeClr val="tx2"/>
            </a:solidFill>
          </a:ln>
        </p:spPr>
        <p:txBody>
          <a:bodyPr wrap="none" rtlCol="0">
            <a:spAutoFit/>
          </a:bodyPr>
          <a:lstStyle/>
          <a:p>
            <a:r>
              <a:rPr lang="en-US" dirty="0"/>
              <a:t>414</a:t>
            </a:r>
            <a:endParaRPr lang="en-IN" dirty="0"/>
          </a:p>
        </p:txBody>
      </p:sp>
      <p:sp>
        <p:nvSpPr>
          <p:cNvPr id="140" name="TextBox 139"/>
          <p:cNvSpPr txBox="1"/>
          <p:nvPr/>
        </p:nvSpPr>
        <p:spPr>
          <a:xfrm>
            <a:off x="7514036" y="4521921"/>
            <a:ext cx="535724" cy="369332"/>
          </a:xfrm>
          <a:prstGeom prst="rect">
            <a:avLst/>
          </a:prstGeom>
          <a:noFill/>
          <a:ln>
            <a:solidFill>
              <a:schemeClr val="tx2"/>
            </a:solidFill>
          </a:ln>
        </p:spPr>
        <p:txBody>
          <a:bodyPr wrap="none" rtlCol="0">
            <a:spAutoFit/>
          </a:bodyPr>
          <a:lstStyle/>
          <a:p>
            <a:r>
              <a:rPr lang="en-US" dirty="0"/>
              <a:t>415</a:t>
            </a:r>
            <a:endParaRPr lang="en-IN" dirty="0"/>
          </a:p>
        </p:txBody>
      </p:sp>
      <p:sp>
        <p:nvSpPr>
          <p:cNvPr id="141" name="TextBox 140"/>
          <p:cNvSpPr txBox="1"/>
          <p:nvPr/>
        </p:nvSpPr>
        <p:spPr>
          <a:xfrm>
            <a:off x="9514773" y="2402270"/>
            <a:ext cx="535724" cy="369332"/>
          </a:xfrm>
          <a:prstGeom prst="rect">
            <a:avLst/>
          </a:prstGeom>
          <a:noFill/>
          <a:ln>
            <a:solidFill>
              <a:schemeClr val="tx2"/>
            </a:solidFill>
          </a:ln>
        </p:spPr>
        <p:txBody>
          <a:bodyPr wrap="none" rtlCol="0">
            <a:spAutoFit/>
          </a:bodyPr>
          <a:lstStyle/>
          <a:p>
            <a:r>
              <a:rPr lang="en-US" dirty="0"/>
              <a:t>404</a:t>
            </a:r>
            <a:endParaRPr lang="en-IN" dirty="0"/>
          </a:p>
        </p:txBody>
      </p:sp>
      <p:sp>
        <p:nvSpPr>
          <p:cNvPr id="142" name="TextBox 141"/>
          <p:cNvSpPr txBox="1"/>
          <p:nvPr/>
        </p:nvSpPr>
        <p:spPr>
          <a:xfrm>
            <a:off x="9528775" y="3430998"/>
            <a:ext cx="535724" cy="369332"/>
          </a:xfrm>
          <a:prstGeom prst="rect">
            <a:avLst/>
          </a:prstGeom>
          <a:noFill/>
          <a:ln>
            <a:solidFill>
              <a:schemeClr val="tx2"/>
            </a:solidFill>
          </a:ln>
        </p:spPr>
        <p:txBody>
          <a:bodyPr wrap="none" rtlCol="0">
            <a:spAutoFit/>
          </a:bodyPr>
          <a:lstStyle/>
          <a:p>
            <a:r>
              <a:rPr lang="en-US" dirty="0"/>
              <a:t>405</a:t>
            </a:r>
            <a:endParaRPr lang="en-IN" dirty="0"/>
          </a:p>
        </p:txBody>
      </p:sp>
      <p:sp>
        <p:nvSpPr>
          <p:cNvPr id="143" name="TextBox 142"/>
          <p:cNvSpPr txBox="1"/>
          <p:nvPr/>
        </p:nvSpPr>
        <p:spPr>
          <a:xfrm>
            <a:off x="11290095" y="2361184"/>
            <a:ext cx="535724" cy="369332"/>
          </a:xfrm>
          <a:prstGeom prst="rect">
            <a:avLst/>
          </a:prstGeom>
          <a:noFill/>
          <a:ln>
            <a:solidFill>
              <a:schemeClr val="tx2"/>
            </a:solidFill>
          </a:ln>
        </p:spPr>
        <p:txBody>
          <a:bodyPr wrap="none" rtlCol="0">
            <a:spAutoFit/>
          </a:bodyPr>
          <a:lstStyle/>
          <a:p>
            <a:r>
              <a:rPr lang="en-US" dirty="0"/>
              <a:t>401</a:t>
            </a:r>
            <a:endParaRPr lang="en-IN" dirty="0"/>
          </a:p>
        </p:txBody>
      </p:sp>
      <p:sp>
        <p:nvSpPr>
          <p:cNvPr id="144" name="TextBox 143"/>
          <p:cNvSpPr txBox="1"/>
          <p:nvPr/>
        </p:nvSpPr>
        <p:spPr>
          <a:xfrm>
            <a:off x="11290095" y="3375120"/>
            <a:ext cx="535724" cy="369332"/>
          </a:xfrm>
          <a:prstGeom prst="rect">
            <a:avLst/>
          </a:prstGeom>
          <a:noFill/>
          <a:ln>
            <a:solidFill>
              <a:schemeClr val="tx2"/>
            </a:solidFill>
          </a:ln>
        </p:spPr>
        <p:txBody>
          <a:bodyPr wrap="none" rtlCol="0">
            <a:spAutoFit/>
          </a:bodyPr>
          <a:lstStyle/>
          <a:p>
            <a:r>
              <a:rPr lang="en-US" dirty="0"/>
              <a:t>402</a:t>
            </a:r>
            <a:endParaRPr lang="en-IN" dirty="0"/>
          </a:p>
        </p:txBody>
      </p:sp>
      <p:sp>
        <p:nvSpPr>
          <p:cNvPr id="145" name="TextBox 144"/>
          <p:cNvSpPr txBox="1"/>
          <p:nvPr/>
        </p:nvSpPr>
        <p:spPr>
          <a:xfrm>
            <a:off x="9528775" y="4477316"/>
            <a:ext cx="535724" cy="369332"/>
          </a:xfrm>
          <a:prstGeom prst="rect">
            <a:avLst/>
          </a:prstGeom>
          <a:noFill/>
          <a:ln>
            <a:solidFill>
              <a:schemeClr val="tx2"/>
            </a:solidFill>
          </a:ln>
        </p:spPr>
        <p:txBody>
          <a:bodyPr wrap="none" rtlCol="0">
            <a:spAutoFit/>
          </a:bodyPr>
          <a:lstStyle/>
          <a:p>
            <a:r>
              <a:rPr lang="en-US" dirty="0"/>
              <a:t>406</a:t>
            </a:r>
            <a:endParaRPr lang="en-IN" dirty="0"/>
          </a:p>
        </p:txBody>
      </p:sp>
      <p:sp>
        <p:nvSpPr>
          <p:cNvPr id="146" name="TextBox 145"/>
          <p:cNvSpPr txBox="1"/>
          <p:nvPr/>
        </p:nvSpPr>
        <p:spPr>
          <a:xfrm>
            <a:off x="11290095" y="4483061"/>
            <a:ext cx="535724" cy="369332"/>
          </a:xfrm>
          <a:prstGeom prst="rect">
            <a:avLst/>
          </a:prstGeom>
          <a:noFill/>
          <a:ln>
            <a:solidFill>
              <a:schemeClr val="tx2"/>
            </a:solidFill>
          </a:ln>
        </p:spPr>
        <p:txBody>
          <a:bodyPr wrap="none" rtlCol="0">
            <a:spAutoFit/>
          </a:bodyPr>
          <a:lstStyle/>
          <a:p>
            <a:r>
              <a:rPr lang="en-US" dirty="0"/>
              <a:t>403</a:t>
            </a:r>
            <a:endParaRPr lang="en-IN" dirty="0"/>
          </a:p>
        </p:txBody>
      </p:sp>
      <p:sp>
        <p:nvSpPr>
          <p:cNvPr id="147" name="TextBox 146"/>
          <p:cNvSpPr txBox="1"/>
          <p:nvPr/>
        </p:nvSpPr>
        <p:spPr>
          <a:xfrm>
            <a:off x="10625830" y="6139249"/>
            <a:ext cx="777777" cy="369332"/>
          </a:xfrm>
          <a:prstGeom prst="rect">
            <a:avLst/>
          </a:prstGeom>
          <a:noFill/>
        </p:spPr>
        <p:txBody>
          <a:bodyPr wrap="none" rtlCol="0">
            <a:spAutoFit/>
          </a:bodyPr>
          <a:lstStyle/>
          <a:p>
            <a:r>
              <a:rPr lang="en-US" b="1" dirty="0"/>
              <a:t>LINE 3</a:t>
            </a:r>
            <a:endParaRPr lang="en-IN" b="1" dirty="0"/>
          </a:p>
        </p:txBody>
      </p:sp>
      <p:sp>
        <p:nvSpPr>
          <p:cNvPr id="148" name="TextBox 147"/>
          <p:cNvSpPr txBox="1"/>
          <p:nvPr/>
        </p:nvSpPr>
        <p:spPr>
          <a:xfrm>
            <a:off x="8799451" y="6156186"/>
            <a:ext cx="813195" cy="369332"/>
          </a:xfrm>
          <a:prstGeom prst="rect">
            <a:avLst/>
          </a:prstGeom>
          <a:noFill/>
        </p:spPr>
        <p:txBody>
          <a:bodyPr wrap="square" rtlCol="0">
            <a:spAutoFit/>
          </a:bodyPr>
          <a:lstStyle/>
          <a:p>
            <a:r>
              <a:rPr lang="en-US" b="1" dirty="0"/>
              <a:t>LINE 4</a:t>
            </a:r>
            <a:endParaRPr lang="en-IN" b="1" dirty="0"/>
          </a:p>
        </p:txBody>
      </p:sp>
      <p:sp>
        <p:nvSpPr>
          <p:cNvPr id="149" name="Rectangle 148"/>
          <p:cNvSpPr/>
          <p:nvPr/>
        </p:nvSpPr>
        <p:spPr>
          <a:xfrm>
            <a:off x="9112075" y="455717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0" name="Rectangle 149"/>
          <p:cNvSpPr/>
          <p:nvPr/>
        </p:nvSpPr>
        <p:spPr>
          <a:xfrm>
            <a:off x="10876614" y="4571369"/>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TextBox 19"/>
          <p:cNvSpPr txBox="1"/>
          <p:nvPr/>
        </p:nvSpPr>
        <p:spPr>
          <a:xfrm>
            <a:off x="331876" y="1602840"/>
            <a:ext cx="3314700" cy="444673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When a fault occurs on Line 6 and its main breaker fails to open then LBB relay operates and try to  isolate the fault.</a:t>
            </a:r>
          </a:p>
          <a:p>
            <a:pPr marL="285750" indent="-285750">
              <a:lnSpc>
                <a:spcPct val="200000"/>
              </a:lnSpc>
              <a:buFont typeface="Arial" panose="020B0604020202020204" pitchFamily="34" charset="0"/>
              <a:buChar char="•"/>
            </a:pPr>
            <a:r>
              <a:rPr lang="en-US" dirty="0"/>
              <a:t>As soon as the fault occurs ‘3Ph Initiation ‘  signal is sent to LBB relay by main protection relay .</a:t>
            </a:r>
          </a:p>
        </p:txBody>
      </p:sp>
    </p:spTree>
    <p:extLst>
      <p:ext uri="{BB962C8B-B14F-4D97-AF65-F5344CB8AC3E}">
        <p14:creationId xmlns:p14="http://schemas.microsoft.com/office/powerpoint/2010/main" val="11237570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Local Breaker Backup (LBB) Scheme in Main Bay </a:t>
              </a:r>
              <a:r>
                <a:rPr lang="en-US" sz="3600" b="1" dirty="0">
                  <a:latin typeface="Montserrat" panose="00000500000000000000" pitchFamily="2" charset="0"/>
                </a:rPr>
                <a:t>:</a:t>
              </a:r>
            </a:p>
          </p:txBody>
        </p:sp>
      </p:grpSp>
      <p:cxnSp>
        <p:nvCxnSpPr>
          <p:cNvPr id="58" name="Straight Connector 57"/>
          <p:cNvCxnSpPr/>
          <p:nvPr/>
        </p:nvCxnSpPr>
        <p:spPr>
          <a:xfrm>
            <a:off x="3930476" y="1672591"/>
            <a:ext cx="7765454"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30476" y="5810838"/>
            <a:ext cx="7622189" cy="1747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407584" y="1672591"/>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290353" y="243453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7" name="Rectangle 76"/>
          <p:cNvSpPr/>
          <p:nvPr/>
        </p:nvSpPr>
        <p:spPr>
          <a:xfrm>
            <a:off x="5290352" y="3430998"/>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8" name="Rectangle 77"/>
          <p:cNvSpPr/>
          <p:nvPr/>
        </p:nvSpPr>
        <p:spPr>
          <a:xfrm>
            <a:off x="5278628" y="455641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9" name="Straight Connector 78"/>
          <p:cNvCxnSpPr>
            <a:endCxn id="77" idx="0"/>
          </p:cNvCxnSpPr>
          <p:nvPr/>
        </p:nvCxnSpPr>
        <p:spPr>
          <a:xfrm flipH="1">
            <a:off x="5407583" y="2657165"/>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8" idx="2"/>
          </p:cNvCxnSpPr>
          <p:nvPr/>
        </p:nvCxnSpPr>
        <p:spPr>
          <a:xfrm>
            <a:off x="5395859" y="4779042"/>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2"/>
            <a:endCxn id="78" idx="0"/>
          </p:cNvCxnSpPr>
          <p:nvPr/>
        </p:nvCxnSpPr>
        <p:spPr>
          <a:xfrm flipH="1">
            <a:off x="5395859" y="3653627"/>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306723" y="1672591"/>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7189492" y="243453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2" name="Rectangle 91"/>
          <p:cNvSpPr/>
          <p:nvPr/>
        </p:nvSpPr>
        <p:spPr>
          <a:xfrm>
            <a:off x="7189491" y="3430998"/>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3" name="Rectangle 92"/>
          <p:cNvSpPr/>
          <p:nvPr/>
        </p:nvSpPr>
        <p:spPr>
          <a:xfrm>
            <a:off x="7177767" y="455641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4" name="Straight Connector 93"/>
          <p:cNvCxnSpPr>
            <a:endCxn id="92" idx="0"/>
          </p:cNvCxnSpPr>
          <p:nvPr/>
        </p:nvCxnSpPr>
        <p:spPr>
          <a:xfrm flipH="1">
            <a:off x="7306722" y="2657165"/>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3" idx="2"/>
          </p:cNvCxnSpPr>
          <p:nvPr/>
        </p:nvCxnSpPr>
        <p:spPr>
          <a:xfrm>
            <a:off x="7294998" y="4779042"/>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2" idx="2"/>
            <a:endCxn id="93" idx="0"/>
          </p:cNvCxnSpPr>
          <p:nvPr/>
        </p:nvCxnSpPr>
        <p:spPr>
          <a:xfrm flipH="1">
            <a:off x="7294998" y="3653627"/>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229307" y="1690065"/>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9112076" y="2452010"/>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9" name="Rectangle 98"/>
          <p:cNvSpPr/>
          <p:nvPr/>
        </p:nvSpPr>
        <p:spPr>
          <a:xfrm>
            <a:off x="9112075" y="3448472"/>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1" name="Straight Connector 100"/>
          <p:cNvCxnSpPr>
            <a:endCxn id="99" idx="0"/>
          </p:cNvCxnSpPr>
          <p:nvPr/>
        </p:nvCxnSpPr>
        <p:spPr>
          <a:xfrm flipH="1">
            <a:off x="9229306" y="2674639"/>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217582" y="4796516"/>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9" idx="2"/>
          </p:cNvCxnSpPr>
          <p:nvPr/>
        </p:nvCxnSpPr>
        <p:spPr>
          <a:xfrm flipH="1">
            <a:off x="9217582" y="3671101"/>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999492" y="1679186"/>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10882261" y="2441131"/>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6" name="Rectangle 105"/>
          <p:cNvSpPr/>
          <p:nvPr/>
        </p:nvSpPr>
        <p:spPr>
          <a:xfrm>
            <a:off x="10882260" y="343759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8" name="Straight Connector 107"/>
          <p:cNvCxnSpPr>
            <a:endCxn id="106" idx="0"/>
          </p:cNvCxnSpPr>
          <p:nvPr/>
        </p:nvCxnSpPr>
        <p:spPr>
          <a:xfrm flipH="1">
            <a:off x="10999491" y="2663760"/>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987767" y="4785637"/>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6" idx="2"/>
          </p:cNvCxnSpPr>
          <p:nvPr/>
        </p:nvCxnSpPr>
        <p:spPr>
          <a:xfrm flipH="1">
            <a:off x="10987767" y="3660222"/>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458015" y="1344345"/>
            <a:ext cx="35169"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493184" y="3044081"/>
            <a:ext cx="914400"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493184"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475599" y="4239945"/>
            <a:ext cx="931985"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509553" y="1344345"/>
            <a:ext cx="11723"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509553" y="3044081"/>
            <a:ext cx="797169"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521276"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521276" y="4239945"/>
            <a:ext cx="78544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479030" y="1344345"/>
            <a:ext cx="0"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479030" y="3044081"/>
            <a:ext cx="75027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479030"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479030" y="4239945"/>
            <a:ext cx="75027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225769" y="1344345"/>
            <a:ext cx="11723" cy="170633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237492" y="3050676"/>
            <a:ext cx="762000" cy="10879"/>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0237492" y="4239945"/>
            <a:ext cx="0" cy="244964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0237492" y="4239945"/>
            <a:ext cx="750275"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464509" y="1159679"/>
            <a:ext cx="830677" cy="369332"/>
          </a:xfrm>
          <a:prstGeom prst="rect">
            <a:avLst/>
          </a:prstGeom>
          <a:noFill/>
        </p:spPr>
        <p:txBody>
          <a:bodyPr wrap="none" rtlCol="0">
            <a:spAutoFit/>
          </a:bodyPr>
          <a:lstStyle/>
          <a:p>
            <a:r>
              <a:rPr lang="en-US" b="1" dirty="0"/>
              <a:t> LINE 6</a:t>
            </a:r>
            <a:endParaRPr lang="en-IN" b="1" dirty="0"/>
          </a:p>
        </p:txBody>
      </p:sp>
      <p:sp>
        <p:nvSpPr>
          <p:cNvPr id="130" name="TextBox 129"/>
          <p:cNvSpPr txBox="1"/>
          <p:nvPr/>
        </p:nvSpPr>
        <p:spPr>
          <a:xfrm>
            <a:off x="6570782" y="1159679"/>
            <a:ext cx="777777" cy="369332"/>
          </a:xfrm>
          <a:prstGeom prst="rect">
            <a:avLst/>
          </a:prstGeom>
          <a:noFill/>
        </p:spPr>
        <p:txBody>
          <a:bodyPr wrap="none" rtlCol="0">
            <a:spAutoFit/>
          </a:bodyPr>
          <a:lstStyle/>
          <a:p>
            <a:r>
              <a:rPr lang="en-US" b="1" dirty="0"/>
              <a:t>LINE 5</a:t>
            </a:r>
            <a:endParaRPr lang="en-IN" b="1" dirty="0"/>
          </a:p>
        </p:txBody>
      </p:sp>
      <p:sp>
        <p:nvSpPr>
          <p:cNvPr id="131" name="TextBox 130"/>
          <p:cNvSpPr txBox="1"/>
          <p:nvPr/>
        </p:nvSpPr>
        <p:spPr>
          <a:xfrm>
            <a:off x="8605125" y="1159679"/>
            <a:ext cx="777777" cy="369332"/>
          </a:xfrm>
          <a:prstGeom prst="rect">
            <a:avLst/>
          </a:prstGeom>
          <a:noFill/>
        </p:spPr>
        <p:txBody>
          <a:bodyPr wrap="none" rtlCol="0">
            <a:spAutoFit/>
          </a:bodyPr>
          <a:lstStyle/>
          <a:p>
            <a:r>
              <a:rPr lang="en-US" b="1" dirty="0"/>
              <a:t>LINE 2</a:t>
            </a:r>
            <a:endParaRPr lang="en-IN" b="1" dirty="0"/>
          </a:p>
        </p:txBody>
      </p:sp>
      <p:sp>
        <p:nvSpPr>
          <p:cNvPr id="132" name="TextBox 131"/>
          <p:cNvSpPr txBox="1"/>
          <p:nvPr/>
        </p:nvSpPr>
        <p:spPr>
          <a:xfrm>
            <a:off x="10366445" y="1159679"/>
            <a:ext cx="777777" cy="369332"/>
          </a:xfrm>
          <a:prstGeom prst="rect">
            <a:avLst/>
          </a:prstGeom>
          <a:noFill/>
        </p:spPr>
        <p:txBody>
          <a:bodyPr wrap="none" rtlCol="0">
            <a:spAutoFit/>
          </a:bodyPr>
          <a:lstStyle/>
          <a:p>
            <a:r>
              <a:rPr lang="en-US" b="1" dirty="0"/>
              <a:t>LINE 1</a:t>
            </a:r>
            <a:endParaRPr lang="en-IN" b="1" dirty="0"/>
          </a:p>
        </p:txBody>
      </p:sp>
      <p:sp>
        <p:nvSpPr>
          <p:cNvPr id="133" name="TextBox 132"/>
          <p:cNvSpPr txBox="1"/>
          <p:nvPr/>
        </p:nvSpPr>
        <p:spPr>
          <a:xfrm>
            <a:off x="4917871" y="6039382"/>
            <a:ext cx="701987" cy="369332"/>
          </a:xfrm>
          <a:prstGeom prst="rect">
            <a:avLst/>
          </a:prstGeom>
          <a:noFill/>
        </p:spPr>
        <p:txBody>
          <a:bodyPr wrap="none" rtlCol="0">
            <a:spAutoFit/>
          </a:bodyPr>
          <a:lstStyle/>
          <a:p>
            <a:r>
              <a:rPr lang="en-US" b="1" dirty="0"/>
              <a:t>ICT 1 </a:t>
            </a:r>
            <a:endParaRPr lang="en-IN" b="1" dirty="0"/>
          </a:p>
        </p:txBody>
      </p:sp>
      <p:sp>
        <p:nvSpPr>
          <p:cNvPr id="134" name="TextBox 133"/>
          <p:cNvSpPr txBox="1"/>
          <p:nvPr/>
        </p:nvSpPr>
        <p:spPr>
          <a:xfrm>
            <a:off x="6864948" y="6039382"/>
            <a:ext cx="649088" cy="369332"/>
          </a:xfrm>
          <a:prstGeom prst="rect">
            <a:avLst/>
          </a:prstGeom>
          <a:noFill/>
        </p:spPr>
        <p:txBody>
          <a:bodyPr wrap="none" rtlCol="0">
            <a:spAutoFit/>
          </a:bodyPr>
          <a:lstStyle/>
          <a:p>
            <a:r>
              <a:rPr lang="en-US" b="1" dirty="0"/>
              <a:t>ICT 2</a:t>
            </a:r>
            <a:endParaRPr lang="en-IN" b="1" dirty="0"/>
          </a:p>
        </p:txBody>
      </p:sp>
      <p:sp>
        <p:nvSpPr>
          <p:cNvPr id="135" name="TextBox 134"/>
          <p:cNvSpPr txBox="1"/>
          <p:nvPr/>
        </p:nvSpPr>
        <p:spPr>
          <a:xfrm>
            <a:off x="5619858" y="2434536"/>
            <a:ext cx="535724" cy="369332"/>
          </a:xfrm>
          <a:prstGeom prst="rect">
            <a:avLst/>
          </a:prstGeom>
          <a:noFill/>
          <a:ln>
            <a:solidFill>
              <a:schemeClr val="tx2"/>
            </a:solidFill>
          </a:ln>
        </p:spPr>
        <p:txBody>
          <a:bodyPr wrap="none" rtlCol="0">
            <a:spAutoFit/>
          </a:bodyPr>
          <a:lstStyle/>
          <a:p>
            <a:r>
              <a:rPr lang="en-US" dirty="0"/>
              <a:t>416</a:t>
            </a:r>
            <a:endParaRPr lang="en-IN" dirty="0"/>
          </a:p>
        </p:txBody>
      </p:sp>
      <p:sp>
        <p:nvSpPr>
          <p:cNvPr id="136" name="TextBox 135"/>
          <p:cNvSpPr txBox="1"/>
          <p:nvPr/>
        </p:nvSpPr>
        <p:spPr>
          <a:xfrm>
            <a:off x="5619858" y="3357646"/>
            <a:ext cx="535724" cy="369332"/>
          </a:xfrm>
          <a:prstGeom prst="rect">
            <a:avLst/>
          </a:prstGeom>
          <a:noFill/>
          <a:ln>
            <a:solidFill>
              <a:schemeClr val="tx2"/>
            </a:solidFill>
          </a:ln>
        </p:spPr>
        <p:txBody>
          <a:bodyPr wrap="none" rtlCol="0">
            <a:spAutoFit/>
          </a:bodyPr>
          <a:lstStyle/>
          <a:p>
            <a:r>
              <a:rPr lang="en-US" dirty="0"/>
              <a:t>417</a:t>
            </a:r>
            <a:endParaRPr lang="en-IN" dirty="0"/>
          </a:p>
        </p:txBody>
      </p:sp>
      <p:sp>
        <p:nvSpPr>
          <p:cNvPr id="137" name="TextBox 136"/>
          <p:cNvSpPr txBox="1"/>
          <p:nvPr/>
        </p:nvSpPr>
        <p:spPr>
          <a:xfrm>
            <a:off x="5619858" y="4494901"/>
            <a:ext cx="535724" cy="369332"/>
          </a:xfrm>
          <a:prstGeom prst="rect">
            <a:avLst/>
          </a:prstGeom>
          <a:noFill/>
          <a:ln>
            <a:solidFill>
              <a:schemeClr val="tx2"/>
            </a:solidFill>
          </a:ln>
        </p:spPr>
        <p:txBody>
          <a:bodyPr wrap="none" rtlCol="0">
            <a:spAutoFit/>
          </a:bodyPr>
          <a:lstStyle/>
          <a:p>
            <a:r>
              <a:rPr lang="en-US" dirty="0"/>
              <a:t>418</a:t>
            </a:r>
            <a:endParaRPr lang="en-IN" dirty="0"/>
          </a:p>
        </p:txBody>
      </p:sp>
      <p:sp>
        <p:nvSpPr>
          <p:cNvPr id="138" name="TextBox 137"/>
          <p:cNvSpPr txBox="1"/>
          <p:nvPr/>
        </p:nvSpPr>
        <p:spPr>
          <a:xfrm>
            <a:off x="7514036" y="2402270"/>
            <a:ext cx="535724" cy="369332"/>
          </a:xfrm>
          <a:prstGeom prst="rect">
            <a:avLst/>
          </a:prstGeom>
          <a:noFill/>
          <a:ln>
            <a:solidFill>
              <a:schemeClr val="tx2"/>
            </a:solidFill>
          </a:ln>
        </p:spPr>
        <p:txBody>
          <a:bodyPr wrap="none" rtlCol="0">
            <a:spAutoFit/>
          </a:bodyPr>
          <a:lstStyle/>
          <a:p>
            <a:r>
              <a:rPr lang="en-US" dirty="0"/>
              <a:t>413</a:t>
            </a:r>
            <a:endParaRPr lang="en-IN" dirty="0"/>
          </a:p>
        </p:txBody>
      </p:sp>
      <p:sp>
        <p:nvSpPr>
          <p:cNvPr id="139" name="TextBox 138"/>
          <p:cNvSpPr txBox="1"/>
          <p:nvPr/>
        </p:nvSpPr>
        <p:spPr>
          <a:xfrm>
            <a:off x="7514036" y="3430998"/>
            <a:ext cx="535724" cy="369332"/>
          </a:xfrm>
          <a:prstGeom prst="rect">
            <a:avLst/>
          </a:prstGeom>
          <a:noFill/>
          <a:ln>
            <a:solidFill>
              <a:schemeClr val="tx2"/>
            </a:solidFill>
          </a:ln>
        </p:spPr>
        <p:txBody>
          <a:bodyPr wrap="none" rtlCol="0">
            <a:spAutoFit/>
          </a:bodyPr>
          <a:lstStyle/>
          <a:p>
            <a:r>
              <a:rPr lang="en-US" dirty="0"/>
              <a:t>414</a:t>
            </a:r>
            <a:endParaRPr lang="en-IN" dirty="0"/>
          </a:p>
        </p:txBody>
      </p:sp>
      <p:sp>
        <p:nvSpPr>
          <p:cNvPr id="140" name="TextBox 139"/>
          <p:cNvSpPr txBox="1"/>
          <p:nvPr/>
        </p:nvSpPr>
        <p:spPr>
          <a:xfrm>
            <a:off x="7514036" y="4521921"/>
            <a:ext cx="535724" cy="369332"/>
          </a:xfrm>
          <a:prstGeom prst="rect">
            <a:avLst/>
          </a:prstGeom>
          <a:noFill/>
          <a:ln>
            <a:solidFill>
              <a:schemeClr val="tx2"/>
            </a:solidFill>
          </a:ln>
        </p:spPr>
        <p:txBody>
          <a:bodyPr wrap="none" rtlCol="0">
            <a:spAutoFit/>
          </a:bodyPr>
          <a:lstStyle/>
          <a:p>
            <a:r>
              <a:rPr lang="en-US" dirty="0"/>
              <a:t>415</a:t>
            </a:r>
            <a:endParaRPr lang="en-IN" dirty="0"/>
          </a:p>
        </p:txBody>
      </p:sp>
      <p:sp>
        <p:nvSpPr>
          <p:cNvPr id="141" name="TextBox 140"/>
          <p:cNvSpPr txBox="1"/>
          <p:nvPr/>
        </p:nvSpPr>
        <p:spPr>
          <a:xfrm>
            <a:off x="9514773" y="2402270"/>
            <a:ext cx="535724" cy="369332"/>
          </a:xfrm>
          <a:prstGeom prst="rect">
            <a:avLst/>
          </a:prstGeom>
          <a:noFill/>
          <a:ln>
            <a:solidFill>
              <a:schemeClr val="tx2"/>
            </a:solidFill>
          </a:ln>
        </p:spPr>
        <p:txBody>
          <a:bodyPr wrap="none" rtlCol="0">
            <a:spAutoFit/>
          </a:bodyPr>
          <a:lstStyle/>
          <a:p>
            <a:r>
              <a:rPr lang="en-US" dirty="0"/>
              <a:t>404</a:t>
            </a:r>
            <a:endParaRPr lang="en-IN" dirty="0"/>
          </a:p>
        </p:txBody>
      </p:sp>
      <p:sp>
        <p:nvSpPr>
          <p:cNvPr id="142" name="TextBox 141"/>
          <p:cNvSpPr txBox="1"/>
          <p:nvPr/>
        </p:nvSpPr>
        <p:spPr>
          <a:xfrm>
            <a:off x="9528775" y="3430998"/>
            <a:ext cx="535724" cy="369332"/>
          </a:xfrm>
          <a:prstGeom prst="rect">
            <a:avLst/>
          </a:prstGeom>
          <a:noFill/>
          <a:ln>
            <a:solidFill>
              <a:schemeClr val="tx2"/>
            </a:solidFill>
          </a:ln>
        </p:spPr>
        <p:txBody>
          <a:bodyPr wrap="none" rtlCol="0">
            <a:spAutoFit/>
          </a:bodyPr>
          <a:lstStyle/>
          <a:p>
            <a:r>
              <a:rPr lang="en-US" dirty="0"/>
              <a:t>405</a:t>
            </a:r>
            <a:endParaRPr lang="en-IN" dirty="0"/>
          </a:p>
        </p:txBody>
      </p:sp>
      <p:sp>
        <p:nvSpPr>
          <p:cNvPr id="143" name="TextBox 142"/>
          <p:cNvSpPr txBox="1"/>
          <p:nvPr/>
        </p:nvSpPr>
        <p:spPr>
          <a:xfrm>
            <a:off x="11290095" y="2361184"/>
            <a:ext cx="535724" cy="369332"/>
          </a:xfrm>
          <a:prstGeom prst="rect">
            <a:avLst/>
          </a:prstGeom>
          <a:noFill/>
          <a:ln>
            <a:solidFill>
              <a:schemeClr val="tx2"/>
            </a:solidFill>
          </a:ln>
        </p:spPr>
        <p:txBody>
          <a:bodyPr wrap="none" rtlCol="0">
            <a:spAutoFit/>
          </a:bodyPr>
          <a:lstStyle/>
          <a:p>
            <a:r>
              <a:rPr lang="en-US" dirty="0"/>
              <a:t>401</a:t>
            </a:r>
            <a:endParaRPr lang="en-IN" dirty="0"/>
          </a:p>
        </p:txBody>
      </p:sp>
      <p:sp>
        <p:nvSpPr>
          <p:cNvPr id="144" name="TextBox 143"/>
          <p:cNvSpPr txBox="1"/>
          <p:nvPr/>
        </p:nvSpPr>
        <p:spPr>
          <a:xfrm>
            <a:off x="11290095" y="3375120"/>
            <a:ext cx="535724" cy="369332"/>
          </a:xfrm>
          <a:prstGeom prst="rect">
            <a:avLst/>
          </a:prstGeom>
          <a:noFill/>
          <a:ln>
            <a:solidFill>
              <a:schemeClr val="tx2"/>
            </a:solidFill>
          </a:ln>
        </p:spPr>
        <p:txBody>
          <a:bodyPr wrap="none" rtlCol="0">
            <a:spAutoFit/>
          </a:bodyPr>
          <a:lstStyle/>
          <a:p>
            <a:r>
              <a:rPr lang="en-US" dirty="0"/>
              <a:t>402</a:t>
            </a:r>
            <a:endParaRPr lang="en-IN" dirty="0"/>
          </a:p>
        </p:txBody>
      </p:sp>
      <p:sp>
        <p:nvSpPr>
          <p:cNvPr id="145" name="TextBox 144"/>
          <p:cNvSpPr txBox="1"/>
          <p:nvPr/>
        </p:nvSpPr>
        <p:spPr>
          <a:xfrm>
            <a:off x="9528775" y="4477316"/>
            <a:ext cx="535724" cy="369332"/>
          </a:xfrm>
          <a:prstGeom prst="rect">
            <a:avLst/>
          </a:prstGeom>
          <a:noFill/>
          <a:ln>
            <a:solidFill>
              <a:schemeClr val="tx2"/>
            </a:solidFill>
          </a:ln>
        </p:spPr>
        <p:txBody>
          <a:bodyPr wrap="none" rtlCol="0">
            <a:spAutoFit/>
          </a:bodyPr>
          <a:lstStyle/>
          <a:p>
            <a:r>
              <a:rPr lang="en-US" dirty="0"/>
              <a:t>406</a:t>
            </a:r>
            <a:endParaRPr lang="en-IN" dirty="0"/>
          </a:p>
        </p:txBody>
      </p:sp>
      <p:sp>
        <p:nvSpPr>
          <p:cNvPr id="146" name="TextBox 145"/>
          <p:cNvSpPr txBox="1"/>
          <p:nvPr/>
        </p:nvSpPr>
        <p:spPr>
          <a:xfrm>
            <a:off x="11290095" y="4483061"/>
            <a:ext cx="535724" cy="369332"/>
          </a:xfrm>
          <a:prstGeom prst="rect">
            <a:avLst/>
          </a:prstGeom>
          <a:noFill/>
          <a:ln>
            <a:solidFill>
              <a:schemeClr val="tx2"/>
            </a:solidFill>
          </a:ln>
        </p:spPr>
        <p:txBody>
          <a:bodyPr wrap="none" rtlCol="0">
            <a:spAutoFit/>
          </a:bodyPr>
          <a:lstStyle/>
          <a:p>
            <a:r>
              <a:rPr lang="en-US" dirty="0"/>
              <a:t>403</a:t>
            </a:r>
            <a:endParaRPr lang="en-IN" dirty="0"/>
          </a:p>
        </p:txBody>
      </p:sp>
      <p:sp>
        <p:nvSpPr>
          <p:cNvPr id="147" name="TextBox 146"/>
          <p:cNvSpPr txBox="1"/>
          <p:nvPr/>
        </p:nvSpPr>
        <p:spPr>
          <a:xfrm>
            <a:off x="10625830" y="6139249"/>
            <a:ext cx="777777" cy="369332"/>
          </a:xfrm>
          <a:prstGeom prst="rect">
            <a:avLst/>
          </a:prstGeom>
          <a:noFill/>
        </p:spPr>
        <p:txBody>
          <a:bodyPr wrap="none" rtlCol="0">
            <a:spAutoFit/>
          </a:bodyPr>
          <a:lstStyle/>
          <a:p>
            <a:r>
              <a:rPr lang="en-US" b="1" dirty="0"/>
              <a:t>LINE 3</a:t>
            </a:r>
            <a:endParaRPr lang="en-IN" b="1" dirty="0"/>
          </a:p>
        </p:txBody>
      </p:sp>
      <p:sp>
        <p:nvSpPr>
          <p:cNvPr id="148" name="TextBox 147"/>
          <p:cNvSpPr txBox="1"/>
          <p:nvPr/>
        </p:nvSpPr>
        <p:spPr>
          <a:xfrm>
            <a:off x="8799451" y="6156186"/>
            <a:ext cx="813195" cy="369332"/>
          </a:xfrm>
          <a:prstGeom prst="rect">
            <a:avLst/>
          </a:prstGeom>
          <a:noFill/>
        </p:spPr>
        <p:txBody>
          <a:bodyPr wrap="square" rtlCol="0">
            <a:spAutoFit/>
          </a:bodyPr>
          <a:lstStyle/>
          <a:p>
            <a:r>
              <a:rPr lang="en-US" b="1" dirty="0"/>
              <a:t>LINE 4</a:t>
            </a:r>
            <a:endParaRPr lang="en-IN" b="1" dirty="0"/>
          </a:p>
        </p:txBody>
      </p:sp>
      <p:sp>
        <p:nvSpPr>
          <p:cNvPr id="149" name="Rectangle 148"/>
          <p:cNvSpPr/>
          <p:nvPr/>
        </p:nvSpPr>
        <p:spPr>
          <a:xfrm>
            <a:off x="9112075" y="455717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0" name="Rectangle 149"/>
          <p:cNvSpPr/>
          <p:nvPr/>
        </p:nvSpPr>
        <p:spPr>
          <a:xfrm>
            <a:off x="10876614" y="4571369"/>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3" name="Group 2"/>
          <p:cNvGrpSpPr/>
          <p:nvPr/>
        </p:nvGrpSpPr>
        <p:grpSpPr>
          <a:xfrm>
            <a:off x="3542555" y="1203786"/>
            <a:ext cx="937611" cy="468805"/>
            <a:chOff x="3542555" y="1203786"/>
            <a:chExt cx="937611" cy="468805"/>
          </a:xfrm>
        </p:grpSpPr>
        <p:sp>
          <p:nvSpPr>
            <p:cNvPr id="2" name="Lightning Bolt 1"/>
            <p:cNvSpPr/>
            <p:nvPr/>
          </p:nvSpPr>
          <p:spPr>
            <a:xfrm rot="6694898">
              <a:off x="3883400" y="1032579"/>
              <a:ext cx="425560" cy="767973"/>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4" name="Straight Connector 3"/>
            <p:cNvCxnSpPr/>
            <p:nvPr/>
          </p:nvCxnSpPr>
          <p:spPr>
            <a:xfrm>
              <a:off x="3660846" y="1326871"/>
              <a:ext cx="0" cy="34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587612" y="1378715"/>
              <a:ext cx="7056" cy="242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542555" y="1447887"/>
              <a:ext cx="7979" cy="1728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Rounded Rectangle 7"/>
          <p:cNvSpPr/>
          <p:nvPr/>
        </p:nvSpPr>
        <p:spPr>
          <a:xfrm>
            <a:off x="2395927" y="1946736"/>
            <a:ext cx="960120" cy="35185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Re-Trip</a:t>
            </a:r>
            <a:endParaRPr lang="en-IN" dirty="0">
              <a:solidFill>
                <a:schemeClr val="tx1"/>
              </a:solidFill>
            </a:endParaRPr>
          </a:p>
        </p:txBody>
      </p:sp>
      <p:cxnSp>
        <p:nvCxnSpPr>
          <p:cNvPr id="10" name="Straight Arrow Connector 9"/>
          <p:cNvCxnSpPr>
            <a:stCxn id="8" idx="3"/>
            <a:endCxn id="61" idx="1"/>
          </p:cNvCxnSpPr>
          <p:nvPr/>
        </p:nvCxnSpPr>
        <p:spPr>
          <a:xfrm>
            <a:off x="3356047" y="2122665"/>
            <a:ext cx="1934306" cy="423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Multiply 10"/>
          <p:cNvSpPr/>
          <p:nvPr/>
        </p:nvSpPr>
        <p:spPr>
          <a:xfrm>
            <a:off x="5256128" y="2384139"/>
            <a:ext cx="282256" cy="31138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TextBox 12"/>
          <p:cNvSpPr txBox="1"/>
          <p:nvPr/>
        </p:nvSpPr>
        <p:spPr>
          <a:xfrm>
            <a:off x="271385" y="2402270"/>
            <a:ext cx="3256805" cy="41088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After receiving ‘3Ph- Initiation’ signal. The LBB relay waits for 100ms and checks if current is still greater than the pick up value </a:t>
            </a:r>
          </a:p>
          <a:p>
            <a:pPr marL="285750" indent="-285750">
              <a:lnSpc>
                <a:spcPct val="150000"/>
              </a:lnSpc>
              <a:buFont typeface="Arial" panose="020B0604020202020204" pitchFamily="34" charset="0"/>
              <a:buChar char="•"/>
            </a:pPr>
            <a:r>
              <a:rPr lang="en-US" dirty="0"/>
              <a:t>If it is greater than the pickup value then the LBB relay attempts to issue re – trip to the circuit breaker</a:t>
            </a:r>
          </a:p>
          <a:p>
            <a:endParaRPr lang="en-IN" dirty="0"/>
          </a:p>
        </p:txBody>
      </p:sp>
    </p:spTree>
    <p:extLst>
      <p:ext uri="{BB962C8B-B14F-4D97-AF65-F5344CB8AC3E}">
        <p14:creationId xmlns:p14="http://schemas.microsoft.com/office/powerpoint/2010/main" val="271911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86822"/>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19" name="Table 18"/>
          <p:cNvGraphicFramePr>
            <a:graphicFrameLocks noGrp="1"/>
          </p:cNvGraphicFramePr>
          <p:nvPr>
            <p:extLst>
              <p:ext uri="{D42A27DB-BD31-4B8C-83A1-F6EECF244321}">
                <p14:modId xmlns:p14="http://schemas.microsoft.com/office/powerpoint/2010/main" val="2133876729"/>
              </p:ext>
            </p:extLst>
          </p:nvPr>
        </p:nvGraphicFramePr>
        <p:xfrm>
          <a:off x="0" y="883581"/>
          <a:ext cx="12192000" cy="572038"/>
        </p:xfrm>
        <a:graphic>
          <a:graphicData uri="http://schemas.openxmlformats.org/drawingml/2006/table">
            <a:tbl>
              <a:tblPr>
                <a:tableStyleId>{5C22544A-7EE6-4342-B048-85BDC9FD1C3A}</a:tableStyleId>
              </a:tblPr>
              <a:tblGrid>
                <a:gridCol w="265911">
                  <a:extLst>
                    <a:ext uri="{9D8B030D-6E8A-4147-A177-3AD203B41FA5}">
                      <a16:colId xmlns:a16="http://schemas.microsoft.com/office/drawing/2014/main" val="20000"/>
                    </a:ext>
                  </a:extLst>
                </a:gridCol>
                <a:gridCol w="151568">
                  <a:extLst>
                    <a:ext uri="{9D8B030D-6E8A-4147-A177-3AD203B41FA5}">
                      <a16:colId xmlns:a16="http://schemas.microsoft.com/office/drawing/2014/main" val="20001"/>
                    </a:ext>
                  </a:extLst>
                </a:gridCol>
                <a:gridCol w="151568">
                  <a:extLst>
                    <a:ext uri="{9D8B030D-6E8A-4147-A177-3AD203B41FA5}">
                      <a16:colId xmlns:a16="http://schemas.microsoft.com/office/drawing/2014/main" val="20002"/>
                    </a:ext>
                  </a:extLst>
                </a:gridCol>
                <a:gridCol w="563717">
                  <a:extLst>
                    <a:ext uri="{9D8B030D-6E8A-4147-A177-3AD203B41FA5}">
                      <a16:colId xmlns:a16="http://schemas.microsoft.com/office/drawing/2014/main" val="20003"/>
                    </a:ext>
                  </a:extLst>
                </a:gridCol>
                <a:gridCol w="999837">
                  <a:extLst>
                    <a:ext uri="{9D8B030D-6E8A-4147-A177-3AD203B41FA5}">
                      <a16:colId xmlns:a16="http://schemas.microsoft.com/office/drawing/2014/main" val="20004"/>
                    </a:ext>
                  </a:extLst>
                </a:gridCol>
                <a:gridCol w="654140">
                  <a:extLst>
                    <a:ext uri="{9D8B030D-6E8A-4147-A177-3AD203B41FA5}">
                      <a16:colId xmlns:a16="http://schemas.microsoft.com/office/drawing/2014/main" val="20005"/>
                    </a:ext>
                  </a:extLst>
                </a:gridCol>
                <a:gridCol w="438752">
                  <a:extLst>
                    <a:ext uri="{9D8B030D-6E8A-4147-A177-3AD203B41FA5}">
                      <a16:colId xmlns:a16="http://schemas.microsoft.com/office/drawing/2014/main" val="20006"/>
                    </a:ext>
                  </a:extLst>
                </a:gridCol>
                <a:gridCol w="404184">
                  <a:extLst>
                    <a:ext uri="{9D8B030D-6E8A-4147-A177-3AD203B41FA5}">
                      <a16:colId xmlns:a16="http://schemas.microsoft.com/office/drawing/2014/main" val="20007"/>
                    </a:ext>
                  </a:extLst>
                </a:gridCol>
                <a:gridCol w="670095">
                  <a:extLst>
                    <a:ext uri="{9D8B030D-6E8A-4147-A177-3AD203B41FA5}">
                      <a16:colId xmlns:a16="http://schemas.microsoft.com/office/drawing/2014/main" val="20008"/>
                    </a:ext>
                  </a:extLst>
                </a:gridCol>
                <a:gridCol w="390888">
                  <a:extLst>
                    <a:ext uri="{9D8B030D-6E8A-4147-A177-3AD203B41FA5}">
                      <a16:colId xmlns:a16="http://schemas.microsoft.com/office/drawing/2014/main" val="20009"/>
                    </a:ext>
                  </a:extLst>
                </a:gridCol>
                <a:gridCol w="534481">
                  <a:extLst>
                    <a:ext uri="{9D8B030D-6E8A-4147-A177-3AD203B41FA5}">
                      <a16:colId xmlns:a16="http://schemas.microsoft.com/office/drawing/2014/main" val="20010"/>
                    </a:ext>
                  </a:extLst>
                </a:gridCol>
                <a:gridCol w="542458">
                  <a:extLst>
                    <a:ext uri="{9D8B030D-6E8A-4147-A177-3AD203B41FA5}">
                      <a16:colId xmlns:a16="http://schemas.microsoft.com/office/drawing/2014/main" val="20011"/>
                    </a:ext>
                  </a:extLst>
                </a:gridCol>
                <a:gridCol w="430776">
                  <a:extLst>
                    <a:ext uri="{9D8B030D-6E8A-4147-A177-3AD203B41FA5}">
                      <a16:colId xmlns:a16="http://schemas.microsoft.com/office/drawing/2014/main" val="20012"/>
                    </a:ext>
                  </a:extLst>
                </a:gridCol>
                <a:gridCol w="534481">
                  <a:extLst>
                    <a:ext uri="{9D8B030D-6E8A-4147-A177-3AD203B41FA5}">
                      <a16:colId xmlns:a16="http://schemas.microsoft.com/office/drawing/2014/main" val="20013"/>
                    </a:ext>
                  </a:extLst>
                </a:gridCol>
                <a:gridCol w="2034216">
                  <a:extLst>
                    <a:ext uri="{9D8B030D-6E8A-4147-A177-3AD203B41FA5}">
                      <a16:colId xmlns:a16="http://schemas.microsoft.com/office/drawing/2014/main" val="20014"/>
                    </a:ext>
                  </a:extLst>
                </a:gridCol>
                <a:gridCol w="2010284">
                  <a:extLst>
                    <a:ext uri="{9D8B030D-6E8A-4147-A177-3AD203B41FA5}">
                      <a16:colId xmlns:a16="http://schemas.microsoft.com/office/drawing/2014/main" val="20015"/>
                    </a:ext>
                  </a:extLst>
                </a:gridCol>
                <a:gridCol w="1414644">
                  <a:extLst>
                    <a:ext uri="{9D8B030D-6E8A-4147-A177-3AD203B41FA5}">
                      <a16:colId xmlns:a16="http://schemas.microsoft.com/office/drawing/2014/main" val="20016"/>
                    </a:ext>
                  </a:extLst>
                </a:gridCol>
              </a:tblGrid>
              <a:tr h="220030">
                <a:tc rowSpan="2">
                  <a:txBody>
                    <a:bodyPr/>
                    <a:lstStyle/>
                    <a:p>
                      <a:pPr algn="ctr" fontAlgn="ctr"/>
                      <a:r>
                        <a:rPr lang="en-IN" sz="1200" b="1" u="none" strike="noStrike" dirty="0">
                          <a:solidFill>
                            <a:schemeClr val="bg1"/>
                          </a:solidFill>
                          <a:effectLst/>
                        </a:rPr>
                        <a:t>SL. NO</a:t>
                      </a:r>
                      <a:endParaRPr lang="en-IN" sz="1200" b="1" i="0" u="none" strike="noStrike" dirty="0">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fontAlgn="b"/>
                      <a:r>
                        <a:rPr lang="en-IN" sz="1200" b="1" u="none" strike="noStrike">
                          <a:solidFill>
                            <a:schemeClr val="bg1"/>
                          </a:solidFill>
                          <a:effectLst/>
                        </a:rPr>
                        <a:t>CABLE NO.</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IN"/>
                    </a:p>
                  </a:txBody>
                  <a:tcPr/>
                </a:tc>
                <a:tc hMerge="1">
                  <a:txBody>
                    <a:bodyPr/>
                    <a:lstStyle/>
                    <a:p>
                      <a:endParaRPr lang="en-IN"/>
                    </a:p>
                  </a:txBody>
                  <a:tcPr/>
                </a:tc>
                <a:tc gridSpan="2">
                  <a:txBody>
                    <a:bodyPr/>
                    <a:lstStyle/>
                    <a:p>
                      <a:pPr algn="ctr" fontAlgn="b"/>
                      <a:r>
                        <a:rPr lang="en-IN" sz="1200" b="1" u="none" strike="noStrike">
                          <a:solidFill>
                            <a:schemeClr val="bg1"/>
                          </a:solidFill>
                          <a:effectLst/>
                        </a:rPr>
                        <a:t>EQUIPMENT DESIGNATION</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IN"/>
                    </a:p>
                  </a:txBody>
                  <a:tcPr/>
                </a:tc>
                <a:tc rowSpan="2">
                  <a:txBody>
                    <a:bodyPr/>
                    <a:lstStyle/>
                    <a:p>
                      <a:pPr algn="ctr" fontAlgn="ctr"/>
                      <a:r>
                        <a:rPr lang="en-IN" sz="1200" b="1" u="none" strike="noStrike">
                          <a:solidFill>
                            <a:schemeClr val="bg1"/>
                          </a:solidFill>
                          <a:effectLst/>
                        </a:rPr>
                        <a:t>SIZE</a:t>
                      </a:r>
                      <a:endParaRPr lang="en-IN" sz="1200" b="1" i="0" u="none" strike="noStrike">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ctr" fontAlgn="ctr"/>
                      <a:r>
                        <a:rPr lang="en-IN" sz="1200" b="1" u="none" strike="noStrike">
                          <a:solidFill>
                            <a:schemeClr val="bg1"/>
                          </a:solidFill>
                          <a:effectLst/>
                        </a:rPr>
                        <a:t>NO. OF RUNS</a:t>
                      </a:r>
                      <a:endParaRPr lang="en-IN" sz="1200" b="1" i="0" u="none" strike="noStrike">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ctr" fontAlgn="ctr"/>
                      <a:r>
                        <a:rPr lang="en-IN" sz="1200" b="1" u="none" strike="noStrike">
                          <a:solidFill>
                            <a:schemeClr val="bg1"/>
                          </a:solidFill>
                          <a:effectLst/>
                        </a:rPr>
                        <a:t>ESTIMATED LENGTH</a:t>
                      </a:r>
                      <a:endParaRPr lang="en-IN" sz="1200" b="1" i="0" u="none" strike="noStrike">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fontAlgn="b"/>
                      <a:r>
                        <a:rPr lang="en-IN" sz="1200" b="1" u="none" strike="noStrike">
                          <a:solidFill>
                            <a:schemeClr val="bg1"/>
                          </a:solidFill>
                          <a:effectLst/>
                        </a:rPr>
                        <a:t>INTERCONNECTION DETAILS</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IN"/>
                    </a:p>
                  </a:txBody>
                  <a:tcPr/>
                </a:tc>
                <a:tc hMerge="1">
                  <a:txBody>
                    <a:bodyPr/>
                    <a:lstStyle/>
                    <a:p>
                      <a:endParaRPr lang="en-IN"/>
                    </a:p>
                  </a:txBody>
                  <a:tcPr/>
                </a:tc>
                <a:tc gridSpan="2">
                  <a:txBody>
                    <a:bodyPr/>
                    <a:lstStyle/>
                    <a:p>
                      <a:pPr algn="ctr" fontAlgn="b"/>
                      <a:r>
                        <a:rPr lang="en-IN" sz="1200" b="1" u="none" strike="noStrike">
                          <a:solidFill>
                            <a:schemeClr val="bg1"/>
                          </a:solidFill>
                          <a:effectLst/>
                        </a:rPr>
                        <a:t>Wire Nos.</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IN"/>
                    </a:p>
                  </a:txBody>
                  <a:tcPr/>
                </a:tc>
                <a:tc gridSpan="2">
                  <a:txBody>
                    <a:bodyPr/>
                    <a:lstStyle/>
                    <a:p>
                      <a:pPr algn="ctr" fontAlgn="b"/>
                      <a:r>
                        <a:rPr lang="en-IN" sz="1200" b="1" u="none" strike="noStrike" dirty="0">
                          <a:solidFill>
                            <a:schemeClr val="bg1"/>
                          </a:solidFill>
                          <a:effectLst/>
                        </a:rPr>
                        <a:t>Ferrule Nos.</a:t>
                      </a:r>
                      <a:endParaRPr lang="en-IN" sz="1200" b="1" i="0" u="none" strike="noStrike" dirty="0">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IN"/>
                    </a:p>
                  </a:txBody>
                  <a:tcPr/>
                </a:tc>
                <a:tc>
                  <a:txBody>
                    <a:bodyPr/>
                    <a:lstStyle/>
                    <a:p>
                      <a:pPr algn="just" fontAlgn="b"/>
                      <a:r>
                        <a:rPr lang="en-IN" sz="1200" b="1" u="none" strike="noStrike" dirty="0">
                          <a:solidFill>
                            <a:schemeClr val="bg1"/>
                          </a:solidFill>
                          <a:effectLst/>
                        </a:rPr>
                        <a:t>APPLICATION </a:t>
                      </a:r>
                      <a:endParaRPr lang="en-IN" sz="1200" b="1" i="0" u="none" strike="noStrike" dirty="0">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0000"/>
                  </a:ext>
                </a:extLst>
              </a:tr>
              <a:tr h="206278">
                <a:tc vMerge="1">
                  <a:txBody>
                    <a:bodyPr/>
                    <a:lstStyle/>
                    <a:p>
                      <a:endParaRPr lang="en-IN"/>
                    </a:p>
                  </a:txBody>
                  <a:tcPr/>
                </a:tc>
                <a:tc>
                  <a:txBody>
                    <a:bodyPr/>
                    <a:lstStyle/>
                    <a:p>
                      <a:pPr algn="ctr" fontAlgn="b"/>
                      <a:r>
                        <a:rPr lang="en-IN" sz="1200" b="1" u="none" strike="noStrike">
                          <a:solidFill>
                            <a:schemeClr val="bg1"/>
                          </a:solidFill>
                          <a:effectLst/>
                        </a:rPr>
                        <a:t> </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 </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 </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FROM</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TO</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b"/>
                      <a:r>
                        <a:rPr lang="en-IN" sz="1200" b="1" u="none" strike="noStrike">
                          <a:solidFill>
                            <a:schemeClr val="bg1"/>
                          </a:solidFill>
                          <a:effectLst/>
                        </a:rPr>
                        <a:t>CORE</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FROM</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TO</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FROM</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TO</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l" fontAlgn="b"/>
                      <a:r>
                        <a:rPr lang="en-IN" sz="1200" b="1" u="none" strike="noStrike" dirty="0">
                          <a:solidFill>
                            <a:schemeClr val="bg1"/>
                          </a:solidFill>
                          <a:effectLst/>
                        </a:rPr>
                        <a:t>FROM</a:t>
                      </a:r>
                      <a:endParaRPr lang="en-IN" sz="1200" b="1" i="0" u="none" strike="noStrike" dirty="0">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l" fontAlgn="b"/>
                      <a:r>
                        <a:rPr lang="en-IN" sz="1200" b="1" u="none" strike="noStrike" dirty="0">
                          <a:solidFill>
                            <a:schemeClr val="bg1"/>
                          </a:solidFill>
                          <a:effectLst/>
                        </a:rPr>
                        <a:t>TO</a:t>
                      </a:r>
                      <a:endParaRPr lang="en-IN" sz="1200" b="1" i="0" u="none" strike="noStrike" dirty="0">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fontAlgn="b"/>
                      <a:r>
                        <a:rPr lang="en-IN" sz="1200" b="1" u="none" strike="noStrike" dirty="0">
                          <a:solidFill>
                            <a:schemeClr val="bg1"/>
                          </a:solidFill>
                          <a:effectLst/>
                        </a:rPr>
                        <a:t> </a:t>
                      </a:r>
                      <a:endParaRPr lang="en-IN" sz="1200" b="1" i="0" u="none" strike="noStrike" dirty="0">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0001"/>
                  </a:ext>
                </a:extLst>
              </a:tr>
            </a:tbl>
          </a:graphicData>
        </a:graphic>
      </p:graphicFrame>
      <p:sp>
        <p:nvSpPr>
          <p:cNvPr id="20" name="TextBox 19"/>
          <p:cNvSpPr txBox="1"/>
          <p:nvPr/>
        </p:nvSpPr>
        <p:spPr>
          <a:xfrm>
            <a:off x="259307" y="245660"/>
            <a:ext cx="10683996" cy="584775"/>
          </a:xfrm>
          <a:prstGeom prst="rect">
            <a:avLst/>
          </a:prstGeom>
          <a:noFill/>
        </p:spPr>
        <p:txBody>
          <a:bodyPr wrap="square" rtlCol="0">
            <a:spAutoFit/>
          </a:bodyPr>
          <a:lstStyle/>
          <a:p>
            <a:r>
              <a:rPr lang="en-US" sz="3200" b="1" dirty="0"/>
              <a:t>CT Cable Scheduling from CTJB to CTMB:</a:t>
            </a:r>
            <a:endParaRPr lang="en-IN" sz="3200" b="1" dirty="0"/>
          </a:p>
        </p:txBody>
      </p:sp>
      <p:graphicFrame>
        <p:nvGraphicFramePr>
          <p:cNvPr id="6" name="Table 5"/>
          <p:cNvGraphicFramePr>
            <a:graphicFrameLocks noGrp="1"/>
          </p:cNvGraphicFramePr>
          <p:nvPr>
            <p:extLst>
              <p:ext uri="{D42A27DB-BD31-4B8C-83A1-F6EECF244321}">
                <p14:modId xmlns:p14="http://schemas.microsoft.com/office/powerpoint/2010/main" val="1446802685"/>
              </p:ext>
            </p:extLst>
          </p:nvPr>
        </p:nvGraphicFramePr>
        <p:xfrm>
          <a:off x="-19762" y="1455619"/>
          <a:ext cx="12211762" cy="5303520"/>
        </p:xfrm>
        <a:graphic>
          <a:graphicData uri="http://schemas.openxmlformats.org/drawingml/2006/table">
            <a:tbl>
              <a:tblPr>
                <a:tableStyleId>{5C22544A-7EE6-4342-B048-85BDC9FD1C3A}</a:tableStyleId>
              </a:tblPr>
              <a:tblGrid>
                <a:gridCol w="265820">
                  <a:extLst>
                    <a:ext uri="{9D8B030D-6E8A-4147-A177-3AD203B41FA5}">
                      <a16:colId xmlns:a16="http://schemas.microsoft.com/office/drawing/2014/main" val="20000"/>
                    </a:ext>
                  </a:extLst>
                </a:gridCol>
                <a:gridCol w="151517">
                  <a:extLst>
                    <a:ext uri="{9D8B030D-6E8A-4147-A177-3AD203B41FA5}">
                      <a16:colId xmlns:a16="http://schemas.microsoft.com/office/drawing/2014/main" val="20001"/>
                    </a:ext>
                  </a:extLst>
                </a:gridCol>
                <a:gridCol w="151517">
                  <a:extLst>
                    <a:ext uri="{9D8B030D-6E8A-4147-A177-3AD203B41FA5}">
                      <a16:colId xmlns:a16="http://schemas.microsoft.com/office/drawing/2014/main" val="20002"/>
                    </a:ext>
                  </a:extLst>
                </a:gridCol>
                <a:gridCol w="627336">
                  <a:extLst>
                    <a:ext uri="{9D8B030D-6E8A-4147-A177-3AD203B41FA5}">
                      <a16:colId xmlns:a16="http://schemas.microsoft.com/office/drawing/2014/main" val="20003"/>
                    </a:ext>
                  </a:extLst>
                </a:gridCol>
                <a:gridCol w="946318">
                  <a:extLst>
                    <a:ext uri="{9D8B030D-6E8A-4147-A177-3AD203B41FA5}">
                      <a16:colId xmlns:a16="http://schemas.microsoft.com/office/drawing/2014/main" val="20004"/>
                    </a:ext>
                  </a:extLst>
                </a:gridCol>
                <a:gridCol w="633331">
                  <a:extLst>
                    <a:ext uri="{9D8B030D-6E8A-4147-A177-3AD203B41FA5}">
                      <a16:colId xmlns:a16="http://schemas.microsoft.com/office/drawing/2014/main" val="20005"/>
                    </a:ext>
                  </a:extLst>
                </a:gridCol>
                <a:gridCol w="464506">
                  <a:extLst>
                    <a:ext uri="{9D8B030D-6E8A-4147-A177-3AD203B41FA5}">
                      <a16:colId xmlns:a16="http://schemas.microsoft.com/office/drawing/2014/main" val="20006"/>
                    </a:ext>
                  </a:extLst>
                </a:gridCol>
                <a:gridCol w="404046">
                  <a:extLst>
                    <a:ext uri="{9D8B030D-6E8A-4147-A177-3AD203B41FA5}">
                      <a16:colId xmlns:a16="http://schemas.microsoft.com/office/drawing/2014/main" val="20007"/>
                    </a:ext>
                  </a:extLst>
                </a:gridCol>
                <a:gridCol w="669867">
                  <a:extLst>
                    <a:ext uri="{9D8B030D-6E8A-4147-A177-3AD203B41FA5}">
                      <a16:colId xmlns:a16="http://schemas.microsoft.com/office/drawing/2014/main" val="20008"/>
                    </a:ext>
                  </a:extLst>
                </a:gridCol>
                <a:gridCol w="393413">
                  <a:extLst>
                    <a:ext uri="{9D8B030D-6E8A-4147-A177-3AD203B41FA5}">
                      <a16:colId xmlns:a16="http://schemas.microsoft.com/office/drawing/2014/main" val="20009"/>
                    </a:ext>
                  </a:extLst>
                </a:gridCol>
                <a:gridCol w="534298">
                  <a:extLst>
                    <a:ext uri="{9D8B030D-6E8A-4147-A177-3AD203B41FA5}">
                      <a16:colId xmlns:a16="http://schemas.microsoft.com/office/drawing/2014/main" val="20010"/>
                    </a:ext>
                  </a:extLst>
                </a:gridCol>
                <a:gridCol w="542271">
                  <a:extLst>
                    <a:ext uri="{9D8B030D-6E8A-4147-A177-3AD203B41FA5}">
                      <a16:colId xmlns:a16="http://schemas.microsoft.com/office/drawing/2014/main" val="20011"/>
                    </a:ext>
                  </a:extLst>
                </a:gridCol>
                <a:gridCol w="435944">
                  <a:extLst>
                    <a:ext uri="{9D8B030D-6E8A-4147-A177-3AD203B41FA5}">
                      <a16:colId xmlns:a16="http://schemas.microsoft.com/office/drawing/2014/main" val="20012"/>
                    </a:ext>
                  </a:extLst>
                </a:gridCol>
                <a:gridCol w="534298">
                  <a:extLst>
                    <a:ext uri="{9D8B030D-6E8A-4147-A177-3AD203B41FA5}">
                      <a16:colId xmlns:a16="http://schemas.microsoft.com/office/drawing/2014/main" val="20013"/>
                    </a:ext>
                  </a:extLst>
                </a:gridCol>
                <a:gridCol w="2033521">
                  <a:extLst>
                    <a:ext uri="{9D8B030D-6E8A-4147-A177-3AD203B41FA5}">
                      <a16:colId xmlns:a16="http://schemas.microsoft.com/office/drawing/2014/main" val="20014"/>
                    </a:ext>
                  </a:extLst>
                </a:gridCol>
                <a:gridCol w="2009598">
                  <a:extLst>
                    <a:ext uri="{9D8B030D-6E8A-4147-A177-3AD203B41FA5}">
                      <a16:colId xmlns:a16="http://schemas.microsoft.com/office/drawing/2014/main" val="20015"/>
                    </a:ext>
                  </a:extLst>
                </a:gridCol>
                <a:gridCol w="1414161">
                  <a:extLst>
                    <a:ext uri="{9D8B030D-6E8A-4147-A177-3AD203B41FA5}">
                      <a16:colId xmlns:a16="http://schemas.microsoft.com/office/drawing/2014/main" val="20016"/>
                    </a:ext>
                  </a:extLst>
                </a:gridCol>
              </a:tblGrid>
              <a:tr h="162721">
                <a:tc>
                  <a:txBody>
                    <a:bodyPr/>
                    <a:lstStyle/>
                    <a:p>
                      <a:pPr algn="ctr" fontAlgn="b"/>
                      <a:r>
                        <a:rPr lang="en-IN" sz="1200" u="none" strike="noStrike" dirty="0">
                          <a:effectLst/>
                        </a:rPr>
                        <a:t>10</a:t>
                      </a:r>
                      <a:endParaRPr lang="en-IN" sz="1200" b="0"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01</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110</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4-1-CT R</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4-1-CT MB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5Cx2.5</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1</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22</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dirty="0">
                          <a:effectLst/>
                        </a:rPr>
                        <a:t>1S1</a:t>
                      </a:r>
                      <a:endParaRPr lang="en-IN" sz="12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TB1-C1-1</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1S1-R</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1S1-R</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4-1-CT MB-TB1-C1-1 -1S1-R/ 1S1-1S1-R</a:t>
                      </a:r>
                      <a:endParaRPr lang="en-IN" sz="1200" b="0"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4-1-CT R-1S1-1S1-R / TB1-C1-1 -1S1-R</a:t>
                      </a:r>
                      <a:endParaRPr lang="en-IN" sz="1200" b="0"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CORE -1</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2</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1S2</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TB1-C1-2</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1S2-R</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1S2-R</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4-1-CT MB-TB1-C1-2 -1S2-R/ 1S2-1S2-R</a:t>
                      </a:r>
                      <a:endParaRPr lang="en-IN" sz="1200" b="0"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R-1S2-1S2-R / TB1-C1-2 -1S2-R</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LBB PROTN &amp; BB PROTN</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3</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1S3</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TB1-C1-3</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1S3-R</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1S3-R</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4-1-CT MB-TB1-C1-3 -1S3-R/ 1S3-1S3-R</a:t>
                      </a:r>
                      <a:endParaRPr lang="en-IN" sz="1200" b="0"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R-1S3-1S3-R / TB1-C1-3 -1S3-R</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4</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1S4</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TB1-C1-4</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1S4-R</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1S4-R</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4-1-CT MB-TB1-C1-4 -1S4-R/ 1S4-1S4-R</a:t>
                      </a:r>
                      <a:endParaRPr lang="en-IN" sz="1200" b="0"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R-1S4-1S4-R / TB1-C1-4 -1S4-R</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solidFill>
                          <a:srgbClr val="FFFF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solidFill>
                          <a:srgbClr val="FFFF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5</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SPARE</a:t>
                      </a:r>
                      <a:endParaRPr lang="en-IN" sz="1200" b="1" i="0" u="none" strike="noStrike">
                        <a:solidFill>
                          <a:srgbClr val="FF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solidFill>
                          <a:srgbClr val="FFFF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solidFill>
                          <a:srgbClr val="FFFF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2721">
                <a:tc>
                  <a:txBody>
                    <a:bodyPr/>
                    <a:lstStyle/>
                    <a:p>
                      <a:pPr algn="ctr" fontAlgn="b"/>
                      <a:r>
                        <a:rPr lang="en-IN" sz="1200" u="none" strike="noStrike">
                          <a:effectLst/>
                        </a:rPr>
                        <a:t>11</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01</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111</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4-1-CT  Y</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4-1-CT MB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5Cx2.5</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1</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10</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1S1</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TB1-C1-5</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1S1-Y</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1S1-Y</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MB-TB1-C1-5 -1S1-Y/ 1S1-1S1-Y</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Y-1S1-1S1-Y / TB1-C1-5 -1S1-Y</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CORE -1</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2</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1S2</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TB1-C1-6</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1S2-Y</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1S2-Y</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MB-TB1-C1-6 -1S2-Y/ 1S2-1S2-Y</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Y-1S2-1S2-Y / TB1-C1-6 -1S2-Y</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LBB PROTN &amp; BB PROTN</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3</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1S3</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TB1-C1-7</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1S3-Y</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1S3-Y</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MB-TB1-C1-7 -1S3-Y/ 1S3-1S3-Y</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Y-1S3-1S3-Y / TB1-C1-7 -1S3-Y</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4</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1S4</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TB1-C1-8</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1S4-Y</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1S4-Y</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MB-TB1-C1-8 -1S4-Y/ 1S4-1S4-Y</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Y-1S4-1S4-Y / TB1-C1-8 -1S4-Y</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solidFill>
                          <a:srgbClr val="FFFF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solidFill>
                          <a:srgbClr val="FFFF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5</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SPARE</a:t>
                      </a:r>
                      <a:endParaRPr lang="en-IN" sz="1200" b="1" i="0" u="none" strike="noStrike">
                        <a:solidFill>
                          <a:srgbClr val="FF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62721">
                <a:tc>
                  <a:txBody>
                    <a:bodyPr/>
                    <a:lstStyle/>
                    <a:p>
                      <a:pPr algn="ctr" fontAlgn="b"/>
                      <a:r>
                        <a:rPr lang="en-IN" sz="1200" u="none" strike="noStrike">
                          <a:effectLst/>
                        </a:rPr>
                        <a:t>12</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01</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112</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4-1-CT  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4-1-CT MB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5Cx2.5</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1</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22</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1S1</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TB1-C1-9</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1S1-B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1S1-B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MB-TB1-C1-9 -1S1-B/ 1S1-1S1-B</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B-1S1-1S1-B / TB1-C1-9 -1S1-B</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CORE -1</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2</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1S2</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TB1-C1-10</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1S2-B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1S2-B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MB-TB1-C1-10 -1S2-B/ 1S2-1S2-B</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B-1S2-1S2-B / TB1-C1-10 -1S2-B</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LBB PROTN &amp; BB PROTN</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3</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1S3</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TB1-C1-11</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1S3-B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1S3-B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MB-TB1-C1-11 -1S3-B/ 1S3-1S3-B</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4-1-CT  B-1S3-1S3-B / TB1-C1-11 -1S3-B</a:t>
                      </a:r>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4</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1S4</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TB1-C1-12</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1S4-B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1S4-B</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4-1-CT MB-TB1-C1-12 -1S4-B/ 1S4-1S4-B</a:t>
                      </a:r>
                      <a:endParaRPr lang="en-IN" sz="1200" b="0"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dirty="0">
                          <a:effectLst/>
                        </a:rPr>
                        <a:t>4-1-CT  B-1S4-1S4-B / TB1-C1-12 -1S4-B</a:t>
                      </a:r>
                      <a:endParaRPr lang="en-IN" sz="1200" b="0" i="0" u="none" strike="noStrike" dirty="0">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162721">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u="none" strike="noStrike">
                          <a:effectLst/>
                        </a:rPr>
                        <a:t> </a:t>
                      </a:r>
                      <a:endParaRPr lang="en-IN" sz="1200" b="1"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solidFill>
                          <a:srgbClr val="FFFF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solidFill>
                          <a:srgbClr val="FFFF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5</a:t>
                      </a: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200" u="none" strike="noStrike">
                          <a:effectLst/>
                        </a:rPr>
                        <a:t>SPARE</a:t>
                      </a:r>
                      <a:endParaRPr lang="en-IN" sz="1200" b="1" i="0" u="none" strike="noStrike">
                        <a:solidFill>
                          <a:srgbClr val="FF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0" i="0" u="none" strike="noStrike">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2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5886722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Local Breaker Backup (LBB) Scheme in Main Bay </a:t>
              </a:r>
              <a:r>
                <a:rPr lang="en-US" sz="3600" b="1" dirty="0">
                  <a:latin typeface="Montserrat" panose="00000500000000000000" pitchFamily="2" charset="0"/>
                </a:rPr>
                <a:t>:</a:t>
              </a:r>
            </a:p>
          </p:txBody>
        </p:sp>
      </p:grpSp>
      <p:cxnSp>
        <p:nvCxnSpPr>
          <p:cNvPr id="58" name="Straight Connector 57"/>
          <p:cNvCxnSpPr/>
          <p:nvPr/>
        </p:nvCxnSpPr>
        <p:spPr>
          <a:xfrm>
            <a:off x="3930476" y="1672591"/>
            <a:ext cx="7765454"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930476" y="5810838"/>
            <a:ext cx="7622189" cy="17474"/>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407584" y="1672591"/>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290353" y="243453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7" name="Rectangle 76"/>
          <p:cNvSpPr/>
          <p:nvPr/>
        </p:nvSpPr>
        <p:spPr>
          <a:xfrm>
            <a:off x="5290352" y="3430998"/>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8" name="Rectangle 77"/>
          <p:cNvSpPr/>
          <p:nvPr/>
        </p:nvSpPr>
        <p:spPr>
          <a:xfrm>
            <a:off x="5278628" y="455641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9" name="Straight Connector 78"/>
          <p:cNvCxnSpPr>
            <a:endCxn id="77" idx="0"/>
          </p:cNvCxnSpPr>
          <p:nvPr/>
        </p:nvCxnSpPr>
        <p:spPr>
          <a:xfrm flipH="1">
            <a:off x="5407583" y="2657165"/>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78" idx="2"/>
          </p:cNvCxnSpPr>
          <p:nvPr/>
        </p:nvCxnSpPr>
        <p:spPr>
          <a:xfrm>
            <a:off x="5395859" y="4779042"/>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77" idx="2"/>
            <a:endCxn id="78" idx="0"/>
          </p:cNvCxnSpPr>
          <p:nvPr/>
        </p:nvCxnSpPr>
        <p:spPr>
          <a:xfrm flipH="1">
            <a:off x="5395859" y="3653627"/>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306723" y="1672591"/>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7189492" y="243453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2" name="Rectangle 91"/>
          <p:cNvSpPr/>
          <p:nvPr/>
        </p:nvSpPr>
        <p:spPr>
          <a:xfrm>
            <a:off x="7189491" y="3430998"/>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3" name="Rectangle 92"/>
          <p:cNvSpPr/>
          <p:nvPr/>
        </p:nvSpPr>
        <p:spPr>
          <a:xfrm>
            <a:off x="7177767" y="455641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4" name="Straight Connector 93"/>
          <p:cNvCxnSpPr>
            <a:endCxn id="92" idx="0"/>
          </p:cNvCxnSpPr>
          <p:nvPr/>
        </p:nvCxnSpPr>
        <p:spPr>
          <a:xfrm flipH="1">
            <a:off x="7306722" y="2657165"/>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3" idx="2"/>
          </p:cNvCxnSpPr>
          <p:nvPr/>
        </p:nvCxnSpPr>
        <p:spPr>
          <a:xfrm>
            <a:off x="7294998" y="4779042"/>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2" idx="2"/>
            <a:endCxn id="93" idx="0"/>
          </p:cNvCxnSpPr>
          <p:nvPr/>
        </p:nvCxnSpPr>
        <p:spPr>
          <a:xfrm flipH="1">
            <a:off x="7294998" y="3653627"/>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9229307" y="1690065"/>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9112076" y="2452010"/>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9" name="Rectangle 98"/>
          <p:cNvSpPr/>
          <p:nvPr/>
        </p:nvSpPr>
        <p:spPr>
          <a:xfrm>
            <a:off x="9112075" y="3448472"/>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1" name="Straight Connector 100"/>
          <p:cNvCxnSpPr>
            <a:endCxn id="99" idx="0"/>
          </p:cNvCxnSpPr>
          <p:nvPr/>
        </p:nvCxnSpPr>
        <p:spPr>
          <a:xfrm flipH="1">
            <a:off x="9229306" y="2674639"/>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217582" y="4796516"/>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9" idx="2"/>
          </p:cNvCxnSpPr>
          <p:nvPr/>
        </p:nvCxnSpPr>
        <p:spPr>
          <a:xfrm flipH="1">
            <a:off x="9217582" y="3671101"/>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0999492" y="1679186"/>
            <a:ext cx="0" cy="761945"/>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10882261" y="2441131"/>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6" name="Rectangle 105"/>
          <p:cNvSpPr/>
          <p:nvPr/>
        </p:nvSpPr>
        <p:spPr>
          <a:xfrm>
            <a:off x="10882260" y="3437593"/>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8" name="Straight Connector 107"/>
          <p:cNvCxnSpPr>
            <a:endCxn id="106" idx="0"/>
          </p:cNvCxnSpPr>
          <p:nvPr/>
        </p:nvCxnSpPr>
        <p:spPr>
          <a:xfrm flipH="1">
            <a:off x="10999491" y="2663760"/>
            <a:ext cx="1" cy="77383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987767" y="4785637"/>
            <a:ext cx="11725" cy="103179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6" idx="2"/>
          </p:cNvCxnSpPr>
          <p:nvPr/>
        </p:nvCxnSpPr>
        <p:spPr>
          <a:xfrm flipH="1">
            <a:off x="10987767" y="3660222"/>
            <a:ext cx="11724" cy="90278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458015" y="1344345"/>
            <a:ext cx="35169"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493184" y="3044081"/>
            <a:ext cx="914400"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493184"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475599" y="4239945"/>
            <a:ext cx="931985"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509553" y="1344345"/>
            <a:ext cx="11723"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509553" y="3044081"/>
            <a:ext cx="797169"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521276"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521276" y="4239945"/>
            <a:ext cx="78544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479030" y="1344345"/>
            <a:ext cx="0" cy="1699736"/>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8479030" y="3044081"/>
            <a:ext cx="75027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479030" y="4239945"/>
            <a:ext cx="0" cy="2473934"/>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479030" y="4239945"/>
            <a:ext cx="750277"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225769" y="1344345"/>
            <a:ext cx="11723" cy="1706331"/>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237492" y="3050676"/>
            <a:ext cx="762000" cy="10879"/>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0237492" y="4239945"/>
            <a:ext cx="0" cy="2449643"/>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0237492" y="4239945"/>
            <a:ext cx="750275" cy="0"/>
          </a:xfrm>
          <a:prstGeom prst="line">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4464509" y="1159679"/>
            <a:ext cx="830677" cy="369332"/>
          </a:xfrm>
          <a:prstGeom prst="rect">
            <a:avLst/>
          </a:prstGeom>
          <a:noFill/>
        </p:spPr>
        <p:txBody>
          <a:bodyPr wrap="none" rtlCol="0">
            <a:spAutoFit/>
          </a:bodyPr>
          <a:lstStyle/>
          <a:p>
            <a:r>
              <a:rPr lang="en-US" b="1" dirty="0"/>
              <a:t> LINE 6</a:t>
            </a:r>
            <a:endParaRPr lang="en-IN" b="1" dirty="0"/>
          </a:p>
        </p:txBody>
      </p:sp>
      <p:sp>
        <p:nvSpPr>
          <p:cNvPr id="130" name="TextBox 129"/>
          <p:cNvSpPr txBox="1"/>
          <p:nvPr/>
        </p:nvSpPr>
        <p:spPr>
          <a:xfrm>
            <a:off x="6570782" y="1159679"/>
            <a:ext cx="777777" cy="369332"/>
          </a:xfrm>
          <a:prstGeom prst="rect">
            <a:avLst/>
          </a:prstGeom>
          <a:noFill/>
        </p:spPr>
        <p:txBody>
          <a:bodyPr wrap="none" rtlCol="0">
            <a:spAutoFit/>
          </a:bodyPr>
          <a:lstStyle/>
          <a:p>
            <a:r>
              <a:rPr lang="en-US" b="1" dirty="0"/>
              <a:t>LINE 5</a:t>
            </a:r>
            <a:endParaRPr lang="en-IN" b="1" dirty="0"/>
          </a:p>
        </p:txBody>
      </p:sp>
      <p:sp>
        <p:nvSpPr>
          <p:cNvPr id="131" name="TextBox 130"/>
          <p:cNvSpPr txBox="1"/>
          <p:nvPr/>
        </p:nvSpPr>
        <p:spPr>
          <a:xfrm>
            <a:off x="8605125" y="1159679"/>
            <a:ext cx="777777" cy="369332"/>
          </a:xfrm>
          <a:prstGeom prst="rect">
            <a:avLst/>
          </a:prstGeom>
          <a:noFill/>
        </p:spPr>
        <p:txBody>
          <a:bodyPr wrap="none" rtlCol="0">
            <a:spAutoFit/>
          </a:bodyPr>
          <a:lstStyle/>
          <a:p>
            <a:r>
              <a:rPr lang="en-US" b="1" dirty="0"/>
              <a:t>LINE 2</a:t>
            </a:r>
            <a:endParaRPr lang="en-IN" b="1" dirty="0"/>
          </a:p>
        </p:txBody>
      </p:sp>
      <p:sp>
        <p:nvSpPr>
          <p:cNvPr id="132" name="TextBox 131"/>
          <p:cNvSpPr txBox="1"/>
          <p:nvPr/>
        </p:nvSpPr>
        <p:spPr>
          <a:xfrm>
            <a:off x="10366445" y="1159679"/>
            <a:ext cx="777777" cy="369332"/>
          </a:xfrm>
          <a:prstGeom prst="rect">
            <a:avLst/>
          </a:prstGeom>
          <a:noFill/>
        </p:spPr>
        <p:txBody>
          <a:bodyPr wrap="none" rtlCol="0">
            <a:spAutoFit/>
          </a:bodyPr>
          <a:lstStyle/>
          <a:p>
            <a:r>
              <a:rPr lang="en-US" b="1" dirty="0"/>
              <a:t>LINE 1</a:t>
            </a:r>
            <a:endParaRPr lang="en-IN" b="1" dirty="0"/>
          </a:p>
        </p:txBody>
      </p:sp>
      <p:sp>
        <p:nvSpPr>
          <p:cNvPr id="133" name="TextBox 132"/>
          <p:cNvSpPr txBox="1"/>
          <p:nvPr/>
        </p:nvSpPr>
        <p:spPr>
          <a:xfrm>
            <a:off x="4917871" y="6039382"/>
            <a:ext cx="701987" cy="369332"/>
          </a:xfrm>
          <a:prstGeom prst="rect">
            <a:avLst/>
          </a:prstGeom>
          <a:noFill/>
        </p:spPr>
        <p:txBody>
          <a:bodyPr wrap="none" rtlCol="0">
            <a:spAutoFit/>
          </a:bodyPr>
          <a:lstStyle/>
          <a:p>
            <a:r>
              <a:rPr lang="en-US" b="1" dirty="0"/>
              <a:t>ICT 1 </a:t>
            </a:r>
            <a:endParaRPr lang="en-IN" b="1" dirty="0"/>
          </a:p>
        </p:txBody>
      </p:sp>
      <p:sp>
        <p:nvSpPr>
          <p:cNvPr id="134" name="TextBox 133"/>
          <p:cNvSpPr txBox="1"/>
          <p:nvPr/>
        </p:nvSpPr>
        <p:spPr>
          <a:xfrm>
            <a:off x="6864948" y="6039382"/>
            <a:ext cx="649088" cy="369332"/>
          </a:xfrm>
          <a:prstGeom prst="rect">
            <a:avLst/>
          </a:prstGeom>
          <a:noFill/>
        </p:spPr>
        <p:txBody>
          <a:bodyPr wrap="none" rtlCol="0">
            <a:spAutoFit/>
          </a:bodyPr>
          <a:lstStyle/>
          <a:p>
            <a:r>
              <a:rPr lang="en-US" b="1" dirty="0"/>
              <a:t>ICT 2</a:t>
            </a:r>
            <a:endParaRPr lang="en-IN" b="1" dirty="0"/>
          </a:p>
        </p:txBody>
      </p:sp>
      <p:sp>
        <p:nvSpPr>
          <p:cNvPr id="135" name="TextBox 134"/>
          <p:cNvSpPr txBox="1"/>
          <p:nvPr/>
        </p:nvSpPr>
        <p:spPr>
          <a:xfrm>
            <a:off x="5619858" y="2434536"/>
            <a:ext cx="535724" cy="369332"/>
          </a:xfrm>
          <a:prstGeom prst="rect">
            <a:avLst/>
          </a:prstGeom>
          <a:noFill/>
          <a:ln>
            <a:solidFill>
              <a:schemeClr val="tx2"/>
            </a:solidFill>
          </a:ln>
        </p:spPr>
        <p:txBody>
          <a:bodyPr wrap="none" rtlCol="0">
            <a:spAutoFit/>
          </a:bodyPr>
          <a:lstStyle/>
          <a:p>
            <a:r>
              <a:rPr lang="en-US" dirty="0"/>
              <a:t>416</a:t>
            </a:r>
            <a:endParaRPr lang="en-IN" dirty="0"/>
          </a:p>
        </p:txBody>
      </p:sp>
      <p:sp>
        <p:nvSpPr>
          <p:cNvPr id="136" name="TextBox 135"/>
          <p:cNvSpPr txBox="1"/>
          <p:nvPr/>
        </p:nvSpPr>
        <p:spPr>
          <a:xfrm>
            <a:off x="5619858" y="3357646"/>
            <a:ext cx="535724" cy="369332"/>
          </a:xfrm>
          <a:prstGeom prst="rect">
            <a:avLst/>
          </a:prstGeom>
          <a:noFill/>
          <a:ln>
            <a:solidFill>
              <a:schemeClr val="tx2"/>
            </a:solidFill>
          </a:ln>
        </p:spPr>
        <p:txBody>
          <a:bodyPr wrap="none" rtlCol="0">
            <a:spAutoFit/>
          </a:bodyPr>
          <a:lstStyle/>
          <a:p>
            <a:r>
              <a:rPr lang="en-US" dirty="0"/>
              <a:t>417</a:t>
            </a:r>
            <a:endParaRPr lang="en-IN" dirty="0"/>
          </a:p>
        </p:txBody>
      </p:sp>
      <p:sp>
        <p:nvSpPr>
          <p:cNvPr id="137" name="TextBox 136"/>
          <p:cNvSpPr txBox="1"/>
          <p:nvPr/>
        </p:nvSpPr>
        <p:spPr>
          <a:xfrm>
            <a:off x="5619858" y="4494901"/>
            <a:ext cx="535724" cy="369332"/>
          </a:xfrm>
          <a:prstGeom prst="rect">
            <a:avLst/>
          </a:prstGeom>
          <a:noFill/>
          <a:ln>
            <a:solidFill>
              <a:schemeClr val="tx2"/>
            </a:solidFill>
          </a:ln>
        </p:spPr>
        <p:txBody>
          <a:bodyPr wrap="none" rtlCol="0">
            <a:spAutoFit/>
          </a:bodyPr>
          <a:lstStyle/>
          <a:p>
            <a:r>
              <a:rPr lang="en-US" dirty="0"/>
              <a:t>418</a:t>
            </a:r>
            <a:endParaRPr lang="en-IN" dirty="0"/>
          </a:p>
        </p:txBody>
      </p:sp>
      <p:sp>
        <p:nvSpPr>
          <p:cNvPr id="138" name="TextBox 137"/>
          <p:cNvSpPr txBox="1"/>
          <p:nvPr/>
        </p:nvSpPr>
        <p:spPr>
          <a:xfrm>
            <a:off x="7514036" y="2402270"/>
            <a:ext cx="535724" cy="369332"/>
          </a:xfrm>
          <a:prstGeom prst="rect">
            <a:avLst/>
          </a:prstGeom>
          <a:noFill/>
          <a:ln>
            <a:solidFill>
              <a:schemeClr val="tx2"/>
            </a:solidFill>
          </a:ln>
        </p:spPr>
        <p:txBody>
          <a:bodyPr wrap="none" rtlCol="0">
            <a:spAutoFit/>
          </a:bodyPr>
          <a:lstStyle/>
          <a:p>
            <a:r>
              <a:rPr lang="en-US" dirty="0"/>
              <a:t>413</a:t>
            </a:r>
            <a:endParaRPr lang="en-IN" dirty="0"/>
          </a:p>
        </p:txBody>
      </p:sp>
      <p:sp>
        <p:nvSpPr>
          <p:cNvPr id="139" name="TextBox 138"/>
          <p:cNvSpPr txBox="1"/>
          <p:nvPr/>
        </p:nvSpPr>
        <p:spPr>
          <a:xfrm>
            <a:off x="7514036" y="3430998"/>
            <a:ext cx="535724" cy="369332"/>
          </a:xfrm>
          <a:prstGeom prst="rect">
            <a:avLst/>
          </a:prstGeom>
          <a:noFill/>
          <a:ln>
            <a:solidFill>
              <a:schemeClr val="tx2"/>
            </a:solidFill>
          </a:ln>
        </p:spPr>
        <p:txBody>
          <a:bodyPr wrap="none" rtlCol="0">
            <a:spAutoFit/>
          </a:bodyPr>
          <a:lstStyle/>
          <a:p>
            <a:r>
              <a:rPr lang="en-US" dirty="0"/>
              <a:t>414</a:t>
            </a:r>
            <a:endParaRPr lang="en-IN" dirty="0"/>
          </a:p>
        </p:txBody>
      </p:sp>
      <p:sp>
        <p:nvSpPr>
          <p:cNvPr id="140" name="TextBox 139"/>
          <p:cNvSpPr txBox="1"/>
          <p:nvPr/>
        </p:nvSpPr>
        <p:spPr>
          <a:xfrm>
            <a:off x="7514036" y="4521921"/>
            <a:ext cx="535724" cy="369332"/>
          </a:xfrm>
          <a:prstGeom prst="rect">
            <a:avLst/>
          </a:prstGeom>
          <a:noFill/>
          <a:ln>
            <a:solidFill>
              <a:schemeClr val="tx2"/>
            </a:solidFill>
          </a:ln>
        </p:spPr>
        <p:txBody>
          <a:bodyPr wrap="none" rtlCol="0">
            <a:spAutoFit/>
          </a:bodyPr>
          <a:lstStyle/>
          <a:p>
            <a:r>
              <a:rPr lang="en-US" dirty="0"/>
              <a:t>415</a:t>
            </a:r>
            <a:endParaRPr lang="en-IN" dirty="0"/>
          </a:p>
        </p:txBody>
      </p:sp>
      <p:sp>
        <p:nvSpPr>
          <p:cNvPr id="141" name="TextBox 140"/>
          <p:cNvSpPr txBox="1"/>
          <p:nvPr/>
        </p:nvSpPr>
        <p:spPr>
          <a:xfrm>
            <a:off x="9514773" y="2402270"/>
            <a:ext cx="535724" cy="369332"/>
          </a:xfrm>
          <a:prstGeom prst="rect">
            <a:avLst/>
          </a:prstGeom>
          <a:noFill/>
          <a:ln>
            <a:solidFill>
              <a:schemeClr val="tx2"/>
            </a:solidFill>
          </a:ln>
        </p:spPr>
        <p:txBody>
          <a:bodyPr wrap="none" rtlCol="0">
            <a:spAutoFit/>
          </a:bodyPr>
          <a:lstStyle/>
          <a:p>
            <a:r>
              <a:rPr lang="en-US" dirty="0"/>
              <a:t>404</a:t>
            </a:r>
            <a:endParaRPr lang="en-IN" dirty="0"/>
          </a:p>
        </p:txBody>
      </p:sp>
      <p:sp>
        <p:nvSpPr>
          <p:cNvPr id="142" name="TextBox 141"/>
          <p:cNvSpPr txBox="1"/>
          <p:nvPr/>
        </p:nvSpPr>
        <p:spPr>
          <a:xfrm>
            <a:off x="9528775" y="3430998"/>
            <a:ext cx="535724" cy="369332"/>
          </a:xfrm>
          <a:prstGeom prst="rect">
            <a:avLst/>
          </a:prstGeom>
          <a:noFill/>
          <a:ln>
            <a:solidFill>
              <a:schemeClr val="tx2"/>
            </a:solidFill>
          </a:ln>
        </p:spPr>
        <p:txBody>
          <a:bodyPr wrap="none" rtlCol="0">
            <a:spAutoFit/>
          </a:bodyPr>
          <a:lstStyle/>
          <a:p>
            <a:r>
              <a:rPr lang="en-US" dirty="0"/>
              <a:t>405</a:t>
            </a:r>
            <a:endParaRPr lang="en-IN" dirty="0"/>
          </a:p>
        </p:txBody>
      </p:sp>
      <p:sp>
        <p:nvSpPr>
          <p:cNvPr id="143" name="TextBox 142"/>
          <p:cNvSpPr txBox="1"/>
          <p:nvPr/>
        </p:nvSpPr>
        <p:spPr>
          <a:xfrm>
            <a:off x="11290095" y="2361184"/>
            <a:ext cx="535724" cy="369332"/>
          </a:xfrm>
          <a:prstGeom prst="rect">
            <a:avLst/>
          </a:prstGeom>
          <a:noFill/>
          <a:ln>
            <a:solidFill>
              <a:schemeClr val="tx2"/>
            </a:solidFill>
          </a:ln>
        </p:spPr>
        <p:txBody>
          <a:bodyPr wrap="none" rtlCol="0">
            <a:spAutoFit/>
          </a:bodyPr>
          <a:lstStyle/>
          <a:p>
            <a:r>
              <a:rPr lang="en-US" dirty="0"/>
              <a:t>401</a:t>
            </a:r>
            <a:endParaRPr lang="en-IN" dirty="0"/>
          </a:p>
        </p:txBody>
      </p:sp>
      <p:sp>
        <p:nvSpPr>
          <p:cNvPr id="144" name="TextBox 143"/>
          <p:cNvSpPr txBox="1"/>
          <p:nvPr/>
        </p:nvSpPr>
        <p:spPr>
          <a:xfrm>
            <a:off x="11290095" y="3375120"/>
            <a:ext cx="535724" cy="369332"/>
          </a:xfrm>
          <a:prstGeom prst="rect">
            <a:avLst/>
          </a:prstGeom>
          <a:noFill/>
          <a:ln>
            <a:solidFill>
              <a:schemeClr val="tx2"/>
            </a:solidFill>
          </a:ln>
        </p:spPr>
        <p:txBody>
          <a:bodyPr wrap="none" rtlCol="0">
            <a:spAutoFit/>
          </a:bodyPr>
          <a:lstStyle/>
          <a:p>
            <a:r>
              <a:rPr lang="en-US" dirty="0"/>
              <a:t>402</a:t>
            </a:r>
            <a:endParaRPr lang="en-IN" dirty="0"/>
          </a:p>
        </p:txBody>
      </p:sp>
      <p:sp>
        <p:nvSpPr>
          <p:cNvPr id="145" name="TextBox 144"/>
          <p:cNvSpPr txBox="1"/>
          <p:nvPr/>
        </p:nvSpPr>
        <p:spPr>
          <a:xfrm>
            <a:off x="9528775" y="4477316"/>
            <a:ext cx="535724" cy="369332"/>
          </a:xfrm>
          <a:prstGeom prst="rect">
            <a:avLst/>
          </a:prstGeom>
          <a:noFill/>
          <a:ln>
            <a:solidFill>
              <a:schemeClr val="tx2"/>
            </a:solidFill>
          </a:ln>
        </p:spPr>
        <p:txBody>
          <a:bodyPr wrap="none" rtlCol="0">
            <a:spAutoFit/>
          </a:bodyPr>
          <a:lstStyle/>
          <a:p>
            <a:r>
              <a:rPr lang="en-US" dirty="0"/>
              <a:t>406</a:t>
            </a:r>
            <a:endParaRPr lang="en-IN" dirty="0"/>
          </a:p>
        </p:txBody>
      </p:sp>
      <p:sp>
        <p:nvSpPr>
          <p:cNvPr id="146" name="TextBox 145"/>
          <p:cNvSpPr txBox="1"/>
          <p:nvPr/>
        </p:nvSpPr>
        <p:spPr>
          <a:xfrm>
            <a:off x="11290095" y="4483061"/>
            <a:ext cx="535724" cy="369332"/>
          </a:xfrm>
          <a:prstGeom prst="rect">
            <a:avLst/>
          </a:prstGeom>
          <a:noFill/>
          <a:ln>
            <a:solidFill>
              <a:schemeClr val="tx2"/>
            </a:solidFill>
          </a:ln>
        </p:spPr>
        <p:txBody>
          <a:bodyPr wrap="none" rtlCol="0">
            <a:spAutoFit/>
          </a:bodyPr>
          <a:lstStyle/>
          <a:p>
            <a:r>
              <a:rPr lang="en-US" dirty="0"/>
              <a:t>403</a:t>
            </a:r>
            <a:endParaRPr lang="en-IN" dirty="0"/>
          </a:p>
        </p:txBody>
      </p:sp>
      <p:sp>
        <p:nvSpPr>
          <p:cNvPr id="147" name="TextBox 146"/>
          <p:cNvSpPr txBox="1"/>
          <p:nvPr/>
        </p:nvSpPr>
        <p:spPr>
          <a:xfrm>
            <a:off x="10625830" y="6139249"/>
            <a:ext cx="777777" cy="369332"/>
          </a:xfrm>
          <a:prstGeom prst="rect">
            <a:avLst/>
          </a:prstGeom>
          <a:noFill/>
        </p:spPr>
        <p:txBody>
          <a:bodyPr wrap="none" rtlCol="0">
            <a:spAutoFit/>
          </a:bodyPr>
          <a:lstStyle/>
          <a:p>
            <a:r>
              <a:rPr lang="en-US" b="1" dirty="0"/>
              <a:t>LINE 3</a:t>
            </a:r>
            <a:endParaRPr lang="en-IN" b="1" dirty="0"/>
          </a:p>
        </p:txBody>
      </p:sp>
      <p:sp>
        <p:nvSpPr>
          <p:cNvPr id="148" name="TextBox 147"/>
          <p:cNvSpPr txBox="1"/>
          <p:nvPr/>
        </p:nvSpPr>
        <p:spPr>
          <a:xfrm>
            <a:off x="8799451" y="6156186"/>
            <a:ext cx="813195" cy="369332"/>
          </a:xfrm>
          <a:prstGeom prst="rect">
            <a:avLst/>
          </a:prstGeom>
          <a:noFill/>
        </p:spPr>
        <p:txBody>
          <a:bodyPr wrap="square" rtlCol="0">
            <a:spAutoFit/>
          </a:bodyPr>
          <a:lstStyle/>
          <a:p>
            <a:r>
              <a:rPr lang="en-US" b="1" dirty="0"/>
              <a:t>LINE 4</a:t>
            </a:r>
            <a:endParaRPr lang="en-IN" b="1" dirty="0"/>
          </a:p>
        </p:txBody>
      </p:sp>
      <p:sp>
        <p:nvSpPr>
          <p:cNvPr id="149" name="Rectangle 148"/>
          <p:cNvSpPr/>
          <p:nvPr/>
        </p:nvSpPr>
        <p:spPr>
          <a:xfrm>
            <a:off x="9112075" y="4557176"/>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0" name="Rectangle 149"/>
          <p:cNvSpPr/>
          <p:nvPr/>
        </p:nvSpPr>
        <p:spPr>
          <a:xfrm>
            <a:off x="10876614" y="4571369"/>
            <a:ext cx="234461" cy="22262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3" name="Group 2"/>
          <p:cNvGrpSpPr/>
          <p:nvPr/>
        </p:nvGrpSpPr>
        <p:grpSpPr>
          <a:xfrm>
            <a:off x="3542555" y="1203786"/>
            <a:ext cx="937611" cy="468805"/>
            <a:chOff x="3542555" y="1203786"/>
            <a:chExt cx="937611" cy="468805"/>
          </a:xfrm>
        </p:grpSpPr>
        <p:sp>
          <p:nvSpPr>
            <p:cNvPr id="2" name="Lightning Bolt 1"/>
            <p:cNvSpPr/>
            <p:nvPr/>
          </p:nvSpPr>
          <p:spPr>
            <a:xfrm rot="6694898">
              <a:off x="3883400" y="1032579"/>
              <a:ext cx="425560" cy="767973"/>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4" name="Straight Connector 3"/>
            <p:cNvCxnSpPr/>
            <p:nvPr/>
          </p:nvCxnSpPr>
          <p:spPr>
            <a:xfrm>
              <a:off x="3660846" y="1326871"/>
              <a:ext cx="0" cy="34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3587612" y="1378715"/>
              <a:ext cx="7056" cy="242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542555" y="1447887"/>
              <a:ext cx="7979" cy="1728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Rounded Rectangle 7"/>
          <p:cNvSpPr/>
          <p:nvPr/>
        </p:nvSpPr>
        <p:spPr>
          <a:xfrm>
            <a:off x="2239411" y="1901917"/>
            <a:ext cx="1424377" cy="35185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Final Trip</a:t>
            </a:r>
            <a:endParaRPr lang="en-IN" dirty="0">
              <a:solidFill>
                <a:schemeClr val="tx1"/>
              </a:solidFill>
            </a:endParaRPr>
          </a:p>
        </p:txBody>
      </p:sp>
      <p:sp>
        <p:nvSpPr>
          <p:cNvPr id="13" name="TextBox 12"/>
          <p:cNvSpPr txBox="1"/>
          <p:nvPr/>
        </p:nvSpPr>
        <p:spPr>
          <a:xfrm>
            <a:off x="-25952" y="2126397"/>
            <a:ext cx="3780585"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After waiting for another 100ms from re trip instance .</a:t>
            </a:r>
          </a:p>
          <a:p>
            <a:pPr marL="285750" indent="-285750">
              <a:lnSpc>
                <a:spcPct val="150000"/>
              </a:lnSpc>
              <a:buFont typeface="Arial" panose="020B0604020202020204" pitchFamily="34" charset="0"/>
              <a:buChar char="•"/>
            </a:pPr>
            <a:r>
              <a:rPr lang="en-US" dirty="0"/>
              <a:t>The LBB relay again checks  if the value of the current is greater than the pick up value.</a:t>
            </a:r>
          </a:p>
          <a:p>
            <a:pPr marL="285750" indent="-285750">
              <a:lnSpc>
                <a:spcPct val="150000"/>
              </a:lnSpc>
              <a:buFont typeface="Arial" panose="020B0604020202020204" pitchFamily="34" charset="0"/>
              <a:buChar char="•"/>
            </a:pPr>
            <a:r>
              <a:rPr lang="en-US" dirty="0"/>
              <a:t>If yes, then it proceeds to trip </a:t>
            </a:r>
          </a:p>
          <a:p>
            <a:pPr marL="800100" lvl="1" indent="-342900">
              <a:lnSpc>
                <a:spcPct val="150000"/>
              </a:lnSpc>
              <a:buAutoNum type="arabicPeriod"/>
            </a:pPr>
            <a:r>
              <a:rPr lang="en-US" dirty="0"/>
              <a:t>All the breaker connected to the bus</a:t>
            </a:r>
          </a:p>
          <a:p>
            <a:pPr marL="800100" lvl="1" indent="-342900">
              <a:lnSpc>
                <a:spcPct val="150000"/>
              </a:lnSpc>
              <a:buAutoNum type="arabicPeriod"/>
            </a:pPr>
            <a:r>
              <a:rPr lang="en-US" dirty="0"/>
              <a:t>It’s Tie bay breaker </a:t>
            </a:r>
          </a:p>
          <a:p>
            <a:pPr marL="800100" lvl="1" indent="-342900">
              <a:lnSpc>
                <a:spcPct val="150000"/>
              </a:lnSpc>
              <a:buAutoNum type="arabicPeriod"/>
            </a:pPr>
            <a:r>
              <a:rPr lang="en-US" dirty="0"/>
              <a:t>DT sent to other end breaker</a:t>
            </a:r>
          </a:p>
          <a:p>
            <a:pPr marL="800100" lvl="1" indent="-342900">
              <a:buAutoNum type="arabicPeriod"/>
            </a:pPr>
            <a:endParaRPr lang="en-IN" dirty="0"/>
          </a:p>
        </p:txBody>
      </p:sp>
      <p:cxnSp>
        <p:nvCxnSpPr>
          <p:cNvPr id="5" name="Straight Arrow Connector 4"/>
          <p:cNvCxnSpPr>
            <a:stCxn id="8" idx="3"/>
            <a:endCxn id="91" idx="1"/>
          </p:cNvCxnSpPr>
          <p:nvPr/>
        </p:nvCxnSpPr>
        <p:spPr>
          <a:xfrm>
            <a:off x="3663788" y="2077846"/>
            <a:ext cx="3525704" cy="468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8" idx="3"/>
            <a:endCxn id="98" idx="1"/>
          </p:cNvCxnSpPr>
          <p:nvPr/>
        </p:nvCxnSpPr>
        <p:spPr>
          <a:xfrm>
            <a:off x="3663788" y="2077846"/>
            <a:ext cx="5448288" cy="485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a:endCxn id="105" idx="1"/>
          </p:cNvCxnSpPr>
          <p:nvPr/>
        </p:nvCxnSpPr>
        <p:spPr>
          <a:xfrm>
            <a:off x="3663788" y="2077846"/>
            <a:ext cx="7218473" cy="474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a:endCxn id="77" idx="1"/>
          </p:cNvCxnSpPr>
          <p:nvPr/>
        </p:nvCxnSpPr>
        <p:spPr>
          <a:xfrm>
            <a:off x="3663788" y="2077846"/>
            <a:ext cx="1626564" cy="1464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0"/>
          </p:cNvCxnSpPr>
          <p:nvPr/>
        </p:nvCxnSpPr>
        <p:spPr>
          <a:xfrm flipV="1">
            <a:off x="2951600" y="843464"/>
            <a:ext cx="22086" cy="105845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4" name="Multiply 23"/>
          <p:cNvSpPr/>
          <p:nvPr/>
        </p:nvSpPr>
        <p:spPr>
          <a:xfrm>
            <a:off x="7156620" y="2368615"/>
            <a:ext cx="314225" cy="3645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0" name="Multiply 99"/>
          <p:cNvSpPr/>
          <p:nvPr/>
        </p:nvSpPr>
        <p:spPr>
          <a:xfrm>
            <a:off x="9066869" y="2382983"/>
            <a:ext cx="314225" cy="3645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7" name="Multiply 106"/>
          <p:cNvSpPr/>
          <p:nvPr/>
        </p:nvSpPr>
        <p:spPr>
          <a:xfrm>
            <a:off x="10842191" y="2359991"/>
            <a:ext cx="314225" cy="3645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1" name="Multiply 110"/>
          <p:cNvSpPr/>
          <p:nvPr/>
        </p:nvSpPr>
        <p:spPr>
          <a:xfrm>
            <a:off x="5241155" y="3366642"/>
            <a:ext cx="314225" cy="36453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Rectangle 24"/>
          <p:cNvSpPr/>
          <p:nvPr/>
        </p:nvSpPr>
        <p:spPr>
          <a:xfrm rot="16200000">
            <a:off x="2202731" y="1200366"/>
            <a:ext cx="1001762" cy="287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DT send</a:t>
            </a:r>
            <a:endParaRPr lang="en-IN" dirty="0">
              <a:solidFill>
                <a:schemeClr val="tx1"/>
              </a:solidFill>
            </a:endParaRPr>
          </a:p>
        </p:txBody>
      </p:sp>
    </p:spTree>
    <p:extLst>
      <p:ext uri="{BB962C8B-B14F-4D97-AF65-F5344CB8AC3E}">
        <p14:creationId xmlns:p14="http://schemas.microsoft.com/office/powerpoint/2010/main" val="22145840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Local Breaker Backup (LBB) Scheme in Tie Bay </a:t>
              </a:r>
              <a:r>
                <a:rPr lang="en-US" sz="3600" b="1" dirty="0">
                  <a:latin typeface="Montserrat" panose="00000500000000000000" pitchFamily="2" charset="0"/>
                </a:rPr>
                <a:t>:</a:t>
              </a:r>
            </a:p>
          </p:txBody>
        </p:sp>
      </p:grpSp>
      <p:sp>
        <p:nvSpPr>
          <p:cNvPr id="11" name="TextBox 10"/>
          <p:cNvSpPr txBox="1"/>
          <p:nvPr/>
        </p:nvSpPr>
        <p:spPr>
          <a:xfrm>
            <a:off x="269629" y="1167390"/>
            <a:ext cx="11299578" cy="1200329"/>
          </a:xfrm>
          <a:prstGeom prst="rect">
            <a:avLst/>
          </a:prstGeom>
          <a:noFill/>
        </p:spPr>
        <p:txBody>
          <a:bodyPr wrap="square" rtlCol="0">
            <a:spAutoFit/>
          </a:bodyPr>
          <a:lstStyle/>
          <a:p>
            <a:pPr marL="285750" indent="-285750">
              <a:buFont typeface="Arial" pitchFamily="34" charset="0"/>
              <a:buChar char="•"/>
            </a:pPr>
            <a:r>
              <a:rPr lang="en-US" dirty="0"/>
              <a:t>It is a current operated protection. </a:t>
            </a:r>
            <a:r>
              <a:rPr lang="en-IN" dirty="0"/>
              <a:t> When  faults occurs 3ph Initiation signal is given by the main protection relays .</a:t>
            </a:r>
          </a:p>
          <a:p>
            <a:pPr marL="285750" indent="-285750">
              <a:buFont typeface="Arial" pitchFamily="34" charset="0"/>
              <a:buChar char="•"/>
            </a:pPr>
            <a:r>
              <a:rPr lang="en-US" dirty="0"/>
              <a:t>This triggers a timer in LBB relay which waits for t1=100ms and checks if CT currents are above the set value = 0.2 Ib. If these conditions are satisfied the LBB relay issues Re-trip to the breaker . </a:t>
            </a:r>
            <a:endParaRPr lang="en-IN" dirty="0"/>
          </a:p>
          <a:p>
            <a:endParaRPr lang="en-US" dirty="0"/>
          </a:p>
        </p:txBody>
      </p:sp>
      <p:cxnSp>
        <p:nvCxnSpPr>
          <p:cNvPr id="13" name="Straight Connector 12"/>
          <p:cNvCxnSpPr/>
          <p:nvPr/>
        </p:nvCxnSpPr>
        <p:spPr>
          <a:xfrm flipH="1">
            <a:off x="738554" y="2695643"/>
            <a:ext cx="11723" cy="127848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524728" y="2824317"/>
            <a:ext cx="11723" cy="12784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869830" y="3202051"/>
            <a:ext cx="386861" cy="38454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Rectangle 23"/>
          <p:cNvSpPr/>
          <p:nvPr/>
        </p:nvSpPr>
        <p:spPr>
          <a:xfrm>
            <a:off x="5006591" y="3202048"/>
            <a:ext cx="386861" cy="38454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6" name="Rectangle 25"/>
          <p:cNvSpPr/>
          <p:nvPr/>
        </p:nvSpPr>
        <p:spPr>
          <a:xfrm>
            <a:off x="3462338" y="3202049"/>
            <a:ext cx="386861" cy="38454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8" name="Straight Connector 17"/>
          <p:cNvCxnSpPr>
            <a:endCxn id="14" idx="1"/>
          </p:cNvCxnSpPr>
          <p:nvPr/>
        </p:nvCxnSpPr>
        <p:spPr>
          <a:xfrm>
            <a:off x="738554" y="3394323"/>
            <a:ext cx="1131276"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31062" y="3394322"/>
            <a:ext cx="1131276"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49199" y="3402345"/>
            <a:ext cx="1131276"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93452" y="3393653"/>
            <a:ext cx="1131276"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754924" y="2367720"/>
            <a:ext cx="0" cy="10567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8554" y="2367719"/>
            <a:ext cx="2011606" cy="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 name="Isosceles Triangle 34"/>
          <p:cNvSpPr/>
          <p:nvPr/>
        </p:nvSpPr>
        <p:spPr>
          <a:xfrm rot="16200000">
            <a:off x="571842" y="2304483"/>
            <a:ext cx="150820" cy="1264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36" name="Straight Connector 35"/>
          <p:cNvCxnSpPr/>
          <p:nvPr/>
        </p:nvCxnSpPr>
        <p:spPr>
          <a:xfrm>
            <a:off x="4302370" y="2345600"/>
            <a:ext cx="0" cy="10567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02370" y="2348290"/>
            <a:ext cx="2011606" cy="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6266019" y="2274006"/>
            <a:ext cx="239101" cy="1431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0" name="Rounded Rectangle 39"/>
          <p:cNvSpPr/>
          <p:nvPr/>
        </p:nvSpPr>
        <p:spPr>
          <a:xfrm>
            <a:off x="7516324" y="2050026"/>
            <a:ext cx="3708159" cy="141353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1" name="TextBox 40"/>
          <p:cNvSpPr txBox="1"/>
          <p:nvPr/>
        </p:nvSpPr>
        <p:spPr>
          <a:xfrm>
            <a:off x="7655169" y="2096529"/>
            <a:ext cx="2932019" cy="1569660"/>
          </a:xfrm>
          <a:prstGeom prst="rect">
            <a:avLst/>
          </a:prstGeom>
          <a:noFill/>
        </p:spPr>
        <p:txBody>
          <a:bodyPr wrap="square" rtlCol="0">
            <a:spAutoFit/>
          </a:bodyPr>
          <a:lstStyle/>
          <a:p>
            <a:r>
              <a:rPr lang="en-US" sz="1600" dirty="0"/>
              <a:t>Case 1 : Retrip</a:t>
            </a:r>
          </a:p>
          <a:p>
            <a:pPr marL="285750" indent="-285750">
              <a:buFont typeface="Arial" pitchFamily="34" charset="0"/>
              <a:buChar char="•"/>
            </a:pPr>
            <a:r>
              <a:rPr lang="en-US" sz="1600" dirty="0"/>
              <a:t>After 100ms if current is above 0.2 Ib.</a:t>
            </a:r>
          </a:p>
          <a:p>
            <a:pPr marL="285750" indent="-285750">
              <a:buFont typeface="Arial" pitchFamily="34" charset="0"/>
              <a:buChar char="•"/>
            </a:pPr>
            <a:r>
              <a:rPr lang="en-US" sz="1600" dirty="0"/>
              <a:t>Again Trip is given to Tie Breaker</a:t>
            </a:r>
          </a:p>
          <a:p>
            <a:endParaRPr lang="en-IN" sz="1600" dirty="0"/>
          </a:p>
        </p:txBody>
      </p:sp>
      <p:sp>
        <p:nvSpPr>
          <p:cNvPr id="42" name="Rounded Rectangle 41"/>
          <p:cNvSpPr/>
          <p:nvPr/>
        </p:nvSpPr>
        <p:spPr>
          <a:xfrm>
            <a:off x="2954392" y="2226049"/>
            <a:ext cx="1290376" cy="596941"/>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Retrip to Tie CB</a:t>
            </a:r>
            <a:endParaRPr lang="en-IN" dirty="0">
              <a:solidFill>
                <a:schemeClr val="tx1"/>
              </a:solidFill>
            </a:endParaRPr>
          </a:p>
        </p:txBody>
      </p:sp>
      <p:cxnSp>
        <p:nvCxnSpPr>
          <p:cNvPr id="44" name="Straight Arrow Connector 43"/>
          <p:cNvCxnSpPr>
            <a:stCxn id="42" idx="2"/>
          </p:cNvCxnSpPr>
          <p:nvPr/>
        </p:nvCxnSpPr>
        <p:spPr>
          <a:xfrm>
            <a:off x="3599580" y="2822990"/>
            <a:ext cx="0" cy="37905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811667" y="4740572"/>
            <a:ext cx="11723" cy="127848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597841" y="4869246"/>
            <a:ext cx="11723" cy="12784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942943" y="5246980"/>
            <a:ext cx="386861" cy="38454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5" name="Rectangle 64"/>
          <p:cNvSpPr/>
          <p:nvPr/>
        </p:nvSpPr>
        <p:spPr>
          <a:xfrm>
            <a:off x="5079704" y="5246977"/>
            <a:ext cx="386861" cy="38454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6" name="Rectangle 65"/>
          <p:cNvSpPr/>
          <p:nvPr/>
        </p:nvSpPr>
        <p:spPr>
          <a:xfrm>
            <a:off x="3535451" y="5246978"/>
            <a:ext cx="386861" cy="38454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67" name="Straight Connector 66"/>
          <p:cNvCxnSpPr>
            <a:endCxn id="64" idx="1"/>
          </p:cNvCxnSpPr>
          <p:nvPr/>
        </p:nvCxnSpPr>
        <p:spPr>
          <a:xfrm>
            <a:off x="811667" y="5439252"/>
            <a:ext cx="1131276"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404175" y="5439251"/>
            <a:ext cx="1131276"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922312" y="5447274"/>
            <a:ext cx="1131276" cy="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466565" y="5438582"/>
            <a:ext cx="1131276"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828037" y="4412649"/>
            <a:ext cx="0" cy="10567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11667" y="4412648"/>
            <a:ext cx="2011606" cy="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3" name="Isosceles Triangle 72"/>
          <p:cNvSpPr/>
          <p:nvPr/>
        </p:nvSpPr>
        <p:spPr>
          <a:xfrm rot="16200000">
            <a:off x="644955" y="4349412"/>
            <a:ext cx="150820" cy="1264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4" name="Straight Connector 73"/>
          <p:cNvCxnSpPr/>
          <p:nvPr/>
        </p:nvCxnSpPr>
        <p:spPr>
          <a:xfrm>
            <a:off x="4375483" y="4390529"/>
            <a:ext cx="0" cy="10567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375483" y="4393219"/>
            <a:ext cx="2011606" cy="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6" name="Isosceles Triangle 75"/>
          <p:cNvSpPr/>
          <p:nvPr/>
        </p:nvSpPr>
        <p:spPr>
          <a:xfrm rot="5400000">
            <a:off x="6339132" y="4318935"/>
            <a:ext cx="239101" cy="1431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0" name="Rounded Rectangle 79"/>
          <p:cNvSpPr/>
          <p:nvPr/>
        </p:nvSpPr>
        <p:spPr>
          <a:xfrm>
            <a:off x="7655169" y="4351546"/>
            <a:ext cx="3708159" cy="180062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1" name="TextBox 80"/>
          <p:cNvSpPr txBox="1"/>
          <p:nvPr/>
        </p:nvSpPr>
        <p:spPr>
          <a:xfrm>
            <a:off x="7771818" y="4375696"/>
            <a:ext cx="3452665" cy="2062103"/>
          </a:xfrm>
          <a:prstGeom prst="rect">
            <a:avLst/>
          </a:prstGeom>
          <a:noFill/>
        </p:spPr>
        <p:txBody>
          <a:bodyPr wrap="square" rtlCol="0">
            <a:spAutoFit/>
          </a:bodyPr>
          <a:lstStyle/>
          <a:p>
            <a:r>
              <a:rPr lang="en-US" sz="1600" dirty="0"/>
              <a:t>Case 2 : Final trip</a:t>
            </a:r>
          </a:p>
          <a:p>
            <a:pPr marL="285750" indent="-285750">
              <a:buFont typeface="Arial" pitchFamily="34" charset="0"/>
              <a:buChar char="•"/>
            </a:pPr>
            <a:r>
              <a:rPr lang="en-US" sz="1600" dirty="0"/>
              <a:t>After 200ms if current is above 0.2 Ib.</a:t>
            </a:r>
          </a:p>
          <a:p>
            <a:pPr marL="285750" indent="-285750">
              <a:buFont typeface="Arial" pitchFamily="34" charset="0"/>
              <a:buChar char="•"/>
            </a:pPr>
            <a:r>
              <a:rPr lang="en-US" sz="1600" dirty="0"/>
              <a:t>LBB relay trips Main Breakers in the </a:t>
            </a:r>
            <a:r>
              <a:rPr lang="en-US" sz="1600" dirty="0" err="1"/>
              <a:t>Dia</a:t>
            </a:r>
            <a:r>
              <a:rPr lang="en-US" sz="1600" dirty="0"/>
              <a:t> and also sends DT. Thus cutting off the Power Flow to the faulty breaker.</a:t>
            </a:r>
          </a:p>
          <a:p>
            <a:endParaRPr lang="en-IN" sz="1600" dirty="0"/>
          </a:p>
        </p:txBody>
      </p:sp>
      <p:sp>
        <p:nvSpPr>
          <p:cNvPr id="82" name="Rounded Rectangle 81"/>
          <p:cNvSpPr/>
          <p:nvPr/>
        </p:nvSpPr>
        <p:spPr>
          <a:xfrm>
            <a:off x="1588450" y="6019052"/>
            <a:ext cx="1095847" cy="324078"/>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Final Trip</a:t>
            </a:r>
            <a:endParaRPr lang="en-IN" sz="1600" dirty="0">
              <a:solidFill>
                <a:schemeClr val="tx1"/>
              </a:solidFill>
            </a:endParaRPr>
          </a:p>
        </p:txBody>
      </p:sp>
      <p:sp>
        <p:nvSpPr>
          <p:cNvPr id="83" name="Rounded Rectangle 82"/>
          <p:cNvSpPr/>
          <p:nvPr/>
        </p:nvSpPr>
        <p:spPr>
          <a:xfrm>
            <a:off x="4725210" y="6035609"/>
            <a:ext cx="1095847" cy="324078"/>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Final Trip</a:t>
            </a:r>
            <a:endParaRPr lang="en-IN" sz="1600" dirty="0">
              <a:solidFill>
                <a:schemeClr val="tx1"/>
              </a:solidFill>
            </a:endParaRPr>
          </a:p>
        </p:txBody>
      </p:sp>
      <p:sp>
        <p:nvSpPr>
          <p:cNvPr id="84" name="Rounded Rectangle 83"/>
          <p:cNvSpPr/>
          <p:nvPr/>
        </p:nvSpPr>
        <p:spPr>
          <a:xfrm>
            <a:off x="5706095" y="4499783"/>
            <a:ext cx="1095847" cy="324078"/>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DT send</a:t>
            </a:r>
            <a:endParaRPr lang="en-IN" sz="1600" dirty="0">
              <a:solidFill>
                <a:schemeClr val="tx1"/>
              </a:solidFill>
            </a:endParaRPr>
          </a:p>
        </p:txBody>
      </p:sp>
      <p:sp>
        <p:nvSpPr>
          <p:cNvPr id="85" name="Rounded Rectangle 84"/>
          <p:cNvSpPr/>
          <p:nvPr/>
        </p:nvSpPr>
        <p:spPr>
          <a:xfrm>
            <a:off x="1125723" y="4515853"/>
            <a:ext cx="1095847" cy="324078"/>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DT Send</a:t>
            </a:r>
            <a:endParaRPr lang="en-IN" sz="1600" dirty="0">
              <a:solidFill>
                <a:schemeClr val="tx1"/>
              </a:solidFill>
            </a:endParaRPr>
          </a:p>
        </p:txBody>
      </p:sp>
      <p:cxnSp>
        <p:nvCxnSpPr>
          <p:cNvPr id="87" name="Straight Arrow Connector 86"/>
          <p:cNvCxnSpPr>
            <a:endCxn id="64" idx="2"/>
          </p:cNvCxnSpPr>
          <p:nvPr/>
        </p:nvCxnSpPr>
        <p:spPr>
          <a:xfrm flipV="1">
            <a:off x="2136373" y="5631525"/>
            <a:ext cx="1" cy="38752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5264185" y="5631522"/>
            <a:ext cx="1" cy="38752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6" name="Multiply 5"/>
          <p:cNvSpPr/>
          <p:nvPr/>
        </p:nvSpPr>
        <p:spPr>
          <a:xfrm>
            <a:off x="3455535" y="3191221"/>
            <a:ext cx="387951" cy="422248"/>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6" name="Multiply 55"/>
          <p:cNvSpPr/>
          <p:nvPr/>
        </p:nvSpPr>
        <p:spPr>
          <a:xfrm>
            <a:off x="1925228" y="5227458"/>
            <a:ext cx="387951" cy="422248"/>
          </a:xfrm>
          <a:prstGeom prst="mathMultiply">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7" name="Multiply 56"/>
          <p:cNvSpPr/>
          <p:nvPr/>
        </p:nvSpPr>
        <p:spPr>
          <a:xfrm>
            <a:off x="5053588" y="5236151"/>
            <a:ext cx="387951" cy="422248"/>
          </a:xfrm>
          <a:prstGeom prst="mathMultiply">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5604493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12579" y="-279565"/>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78910" y="51054"/>
            <a:ext cx="11582288" cy="523220"/>
          </a:xfrm>
          <a:prstGeom prst="rect">
            <a:avLst/>
          </a:prstGeom>
          <a:noFill/>
        </p:spPr>
        <p:txBody>
          <a:bodyPr wrap="square">
            <a:spAutoFit/>
          </a:bodyPr>
          <a:lstStyle/>
          <a:p>
            <a:r>
              <a:rPr lang="en-US" sz="2800" b="1" u="sng" dirty="0">
                <a:latin typeface="Montserrat" panose="00000500000000000000" pitchFamily="2" charset="0"/>
              </a:rPr>
              <a:t>Control Switching Device:</a:t>
            </a:r>
            <a:endParaRPr lang="en-US" sz="2800" b="1" dirty="0">
              <a:latin typeface="Montserrat" panose="00000500000000000000" pitchFamily="2" charset="0"/>
            </a:endParaRPr>
          </a:p>
        </p:txBody>
      </p:sp>
      <p:sp>
        <p:nvSpPr>
          <p:cNvPr id="7" name="TextBox 6"/>
          <p:cNvSpPr txBox="1"/>
          <p:nvPr/>
        </p:nvSpPr>
        <p:spPr>
          <a:xfrm>
            <a:off x="195339" y="997105"/>
            <a:ext cx="4037907" cy="41088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While Switching off an inductive load it is desirable to interrupt at zero crossing of the current waveform especially for High voltage systems.</a:t>
            </a:r>
          </a:p>
          <a:p>
            <a:pPr marL="285750" indent="-285750">
              <a:lnSpc>
                <a:spcPct val="150000"/>
              </a:lnSpc>
              <a:buFont typeface="Arial" panose="020B0604020202020204" pitchFamily="34" charset="0"/>
              <a:buChar char="•"/>
            </a:pPr>
            <a:r>
              <a:rPr lang="en-US" dirty="0"/>
              <a:t>If proper separation is not present between contacts of the breaker during some high transient over voltages . Re ionization may take place resulting in arcing phenomenon.</a:t>
            </a:r>
          </a:p>
          <a:p>
            <a:r>
              <a:rPr lang="en-US" dirty="0"/>
              <a:t> </a:t>
            </a:r>
            <a:endParaRPr lang="en-IN" dirty="0"/>
          </a:p>
        </p:txBody>
      </p:sp>
      <p:pic>
        <p:nvPicPr>
          <p:cNvPr id="12" name="Picture 11"/>
          <p:cNvPicPr>
            <a:picLocks noChangeAspect="1"/>
          </p:cNvPicPr>
          <p:nvPr/>
        </p:nvPicPr>
        <p:blipFill>
          <a:blip r:embed="rId2"/>
          <a:stretch>
            <a:fillRect/>
          </a:stretch>
        </p:blipFill>
        <p:spPr>
          <a:xfrm>
            <a:off x="4277001" y="1023505"/>
            <a:ext cx="7914999" cy="5395243"/>
          </a:xfrm>
          <a:prstGeom prst="rect">
            <a:avLst/>
          </a:prstGeom>
          <a:ln>
            <a:solidFill>
              <a:schemeClr val="tx1"/>
            </a:solidFill>
          </a:ln>
          <a:effectLst>
            <a:innerShdw blurRad="723900" dist="114300">
              <a:prstClr val="black"/>
            </a:innerShdw>
          </a:effectLst>
        </p:spPr>
      </p:pic>
    </p:spTree>
    <p:extLst>
      <p:ext uri="{BB962C8B-B14F-4D97-AF65-F5344CB8AC3E}">
        <p14:creationId xmlns:p14="http://schemas.microsoft.com/office/powerpoint/2010/main" val="33262688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12579" y="-279565"/>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78910" y="51054"/>
            <a:ext cx="11582288" cy="523220"/>
          </a:xfrm>
          <a:prstGeom prst="rect">
            <a:avLst/>
          </a:prstGeom>
          <a:noFill/>
        </p:spPr>
        <p:txBody>
          <a:bodyPr wrap="square">
            <a:spAutoFit/>
          </a:bodyPr>
          <a:lstStyle/>
          <a:p>
            <a:r>
              <a:rPr lang="en-US" sz="2800" b="1" u="sng" dirty="0">
                <a:latin typeface="Montserrat" panose="00000500000000000000" pitchFamily="2" charset="0"/>
              </a:rPr>
              <a:t>Control Switching Device:</a:t>
            </a:r>
            <a:endParaRPr lang="en-US" sz="2800" b="1" dirty="0">
              <a:latin typeface="Montserrat" panose="00000500000000000000" pitchFamily="2" charset="0"/>
            </a:endParaRPr>
          </a:p>
        </p:txBody>
      </p:sp>
      <p:sp>
        <p:nvSpPr>
          <p:cNvPr id="7" name="TextBox 6"/>
          <p:cNvSpPr txBox="1"/>
          <p:nvPr/>
        </p:nvSpPr>
        <p:spPr>
          <a:xfrm>
            <a:off x="231820" y="965915"/>
            <a:ext cx="4218090" cy="30008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Reduces Re-striking of arc.</a:t>
            </a:r>
          </a:p>
          <a:p>
            <a:pPr marL="285750" indent="-285750">
              <a:lnSpc>
                <a:spcPct val="150000"/>
              </a:lnSpc>
              <a:buFont typeface="Arial" panose="020B0604020202020204" pitchFamily="34" charset="0"/>
              <a:buChar char="•"/>
            </a:pPr>
            <a:r>
              <a:rPr lang="en-US" dirty="0"/>
              <a:t>Reduces in rush current and wear of contacts.</a:t>
            </a:r>
          </a:p>
          <a:p>
            <a:pPr marL="285750" indent="-285750">
              <a:lnSpc>
                <a:spcPct val="150000"/>
              </a:lnSpc>
              <a:buFont typeface="Arial" panose="020B0604020202020204" pitchFamily="34" charset="0"/>
              <a:buChar char="•"/>
            </a:pPr>
            <a:r>
              <a:rPr lang="en-US" dirty="0"/>
              <a:t>Increases system reliability , life of equipment.</a:t>
            </a:r>
          </a:p>
          <a:p>
            <a:pPr marL="285750" indent="-285750">
              <a:lnSpc>
                <a:spcPct val="150000"/>
              </a:lnSpc>
              <a:buFont typeface="Arial" panose="020B0604020202020204" pitchFamily="34" charset="0"/>
              <a:buChar char="•"/>
            </a:pPr>
            <a:r>
              <a:rPr lang="en-US" dirty="0"/>
              <a:t>Lowers switching voltages, fluctuations and harmonic stress.</a:t>
            </a:r>
          </a:p>
        </p:txBody>
      </p:sp>
      <p:pic>
        <p:nvPicPr>
          <p:cNvPr id="12" name="Picture 11"/>
          <p:cNvPicPr>
            <a:picLocks noChangeAspect="1"/>
          </p:cNvPicPr>
          <p:nvPr/>
        </p:nvPicPr>
        <p:blipFill>
          <a:blip r:embed="rId2"/>
          <a:stretch>
            <a:fillRect/>
          </a:stretch>
        </p:blipFill>
        <p:spPr>
          <a:xfrm>
            <a:off x="4800065" y="863788"/>
            <a:ext cx="6708322" cy="4173099"/>
          </a:xfrm>
          <a:prstGeom prst="rect">
            <a:avLst/>
          </a:prstGeom>
          <a:ln>
            <a:solidFill>
              <a:schemeClr val="tx1"/>
            </a:solidFill>
          </a:ln>
          <a:effectLst>
            <a:innerShdw blurRad="609600">
              <a:schemeClr val="accent6">
                <a:lumMod val="50000"/>
              </a:schemeClr>
            </a:innerShdw>
          </a:effectLst>
        </p:spPr>
      </p:pic>
    </p:spTree>
    <p:extLst>
      <p:ext uri="{BB962C8B-B14F-4D97-AF65-F5344CB8AC3E}">
        <p14:creationId xmlns:p14="http://schemas.microsoft.com/office/powerpoint/2010/main" val="22974691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12579" y="-279565"/>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78910" y="51054"/>
            <a:ext cx="11582288" cy="523220"/>
          </a:xfrm>
          <a:prstGeom prst="rect">
            <a:avLst/>
          </a:prstGeom>
          <a:noFill/>
        </p:spPr>
        <p:txBody>
          <a:bodyPr wrap="square">
            <a:spAutoFit/>
          </a:bodyPr>
          <a:lstStyle/>
          <a:p>
            <a:r>
              <a:rPr lang="en-US" sz="2800" b="1" u="sng" dirty="0">
                <a:latin typeface="Montserrat" panose="00000500000000000000" pitchFamily="2" charset="0"/>
              </a:rPr>
              <a:t>Control Switching Device:</a:t>
            </a:r>
            <a:endParaRPr lang="en-US" sz="2800" b="1" dirty="0">
              <a:latin typeface="Montserrat" panose="00000500000000000000" pitchFamily="2" charset="0"/>
            </a:endParaRPr>
          </a:p>
        </p:txBody>
      </p:sp>
      <p:sp>
        <p:nvSpPr>
          <p:cNvPr id="7" name="TextBox 6"/>
          <p:cNvSpPr txBox="1"/>
          <p:nvPr/>
        </p:nvSpPr>
        <p:spPr>
          <a:xfrm>
            <a:off x="231820" y="965915"/>
            <a:ext cx="4725012" cy="38318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Control switching device monitors and synchronizes the switching of  circuit breaker according to the zero crossing.</a:t>
            </a:r>
          </a:p>
          <a:p>
            <a:pPr marL="285750" indent="-285750">
              <a:lnSpc>
                <a:spcPct val="150000"/>
              </a:lnSpc>
              <a:buFont typeface="Arial" panose="020B0604020202020204" pitchFamily="34" charset="0"/>
              <a:buChar char="•"/>
            </a:pPr>
            <a:r>
              <a:rPr lang="en-US" dirty="0"/>
              <a:t>It requires inputs from various elements such as  </a:t>
            </a:r>
          </a:p>
          <a:p>
            <a:pPr lvl="1">
              <a:lnSpc>
                <a:spcPct val="150000"/>
              </a:lnSpc>
            </a:pPr>
            <a:r>
              <a:rPr lang="en-US" dirty="0"/>
              <a:t>Voltage : Voltage transformer</a:t>
            </a:r>
          </a:p>
          <a:p>
            <a:pPr lvl="1">
              <a:lnSpc>
                <a:spcPct val="150000"/>
              </a:lnSpc>
            </a:pPr>
            <a:r>
              <a:rPr lang="en-US" dirty="0"/>
              <a:t>Current : Current transformer</a:t>
            </a:r>
          </a:p>
          <a:p>
            <a:pPr lvl="1">
              <a:lnSpc>
                <a:spcPct val="150000"/>
              </a:lnSpc>
            </a:pPr>
            <a:r>
              <a:rPr lang="en-US" dirty="0"/>
              <a:t>Auxiliary contact : Circuit Breaker</a:t>
            </a:r>
          </a:p>
          <a:p>
            <a:pPr lvl="1">
              <a:lnSpc>
                <a:spcPct val="150000"/>
              </a:lnSpc>
            </a:pPr>
            <a:endParaRPr lang="en-IN" dirty="0"/>
          </a:p>
        </p:txBody>
      </p:sp>
      <p:pic>
        <p:nvPicPr>
          <p:cNvPr id="11" name="Picture 10"/>
          <p:cNvPicPr>
            <a:picLocks noChangeAspect="1"/>
          </p:cNvPicPr>
          <p:nvPr/>
        </p:nvPicPr>
        <p:blipFill>
          <a:blip r:embed="rId2"/>
          <a:stretch>
            <a:fillRect/>
          </a:stretch>
        </p:blipFill>
        <p:spPr>
          <a:xfrm>
            <a:off x="5122928" y="663196"/>
            <a:ext cx="6776324" cy="4786451"/>
          </a:xfrm>
          <a:prstGeom prst="rect">
            <a:avLst/>
          </a:prstGeom>
          <a:ln>
            <a:solidFill>
              <a:schemeClr val="tx1"/>
            </a:solidFill>
          </a:ln>
          <a:effectLst>
            <a:innerShdw blurRad="698500" dir="5220000">
              <a:schemeClr val="accent6">
                <a:lumMod val="75000"/>
              </a:schemeClr>
            </a:innerShdw>
          </a:effectLst>
        </p:spPr>
      </p:pic>
    </p:spTree>
    <p:extLst>
      <p:ext uri="{BB962C8B-B14F-4D97-AF65-F5344CB8AC3E}">
        <p14:creationId xmlns:p14="http://schemas.microsoft.com/office/powerpoint/2010/main" val="38740196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75982"/>
            <a:ext cx="11582288" cy="523220"/>
          </a:xfrm>
          <a:prstGeom prst="rect">
            <a:avLst/>
          </a:prstGeom>
          <a:noFill/>
        </p:spPr>
        <p:txBody>
          <a:bodyPr wrap="square">
            <a:spAutoFit/>
          </a:bodyPr>
          <a:lstStyle/>
          <a:p>
            <a:r>
              <a:rPr lang="en-US" sz="2800" b="1" u="sng" dirty="0">
                <a:latin typeface="Montserrat" panose="00000500000000000000" pitchFamily="2" charset="0"/>
              </a:rPr>
              <a:t>Islanding Scheme:</a:t>
            </a:r>
            <a:endParaRPr lang="en-US" sz="2800" b="1" dirty="0">
              <a:latin typeface="Montserrat" panose="00000500000000000000" pitchFamily="2" charset="0"/>
            </a:endParaRPr>
          </a:p>
        </p:txBody>
      </p:sp>
      <p:sp>
        <p:nvSpPr>
          <p:cNvPr id="2" name="TextBox 1"/>
          <p:cNvSpPr txBox="1"/>
          <p:nvPr/>
        </p:nvSpPr>
        <p:spPr>
          <a:xfrm>
            <a:off x="156754" y="875211"/>
            <a:ext cx="10319657"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It is a procedure where the inter connected grid is intentionally isolated to during a wide spread disturbance.</a:t>
            </a:r>
          </a:p>
          <a:p>
            <a:pPr marL="285750" indent="-285750">
              <a:lnSpc>
                <a:spcPct val="150000"/>
              </a:lnSpc>
              <a:buFont typeface="Arial" panose="020B0604020202020204" pitchFamily="34" charset="0"/>
              <a:buChar char="•"/>
            </a:pPr>
            <a:r>
              <a:rPr lang="en-US" dirty="0"/>
              <a:t>A Group of generating stations or generating station is selected to feed local transmission and distribution networks.</a:t>
            </a:r>
          </a:p>
          <a:p>
            <a:pPr marL="285750" indent="-285750">
              <a:lnSpc>
                <a:spcPct val="150000"/>
              </a:lnSpc>
              <a:buFont typeface="Arial" panose="020B0604020202020204" pitchFamily="34" charset="0"/>
              <a:buChar char="•"/>
            </a:pPr>
            <a:r>
              <a:rPr lang="en-US" dirty="0"/>
              <a:t>In the event of inability of generation to meet with demand the frequency of the system decreases.</a:t>
            </a:r>
          </a:p>
          <a:p>
            <a:pPr marL="285750" indent="-285750">
              <a:lnSpc>
                <a:spcPct val="150000"/>
              </a:lnSpc>
              <a:buFont typeface="Arial" panose="020B0604020202020204" pitchFamily="34" charset="0"/>
              <a:buChar char="•"/>
            </a:pPr>
            <a:r>
              <a:rPr lang="en-US" dirty="0"/>
              <a:t>Under frequency protection is adopted for feeders , which are not part of the particular island scheme or feeders that were covered under other Islands.</a:t>
            </a:r>
          </a:p>
          <a:p>
            <a:pPr marL="285750" indent="-285750">
              <a:lnSpc>
                <a:spcPct val="150000"/>
              </a:lnSpc>
              <a:buFont typeface="Arial" panose="020B0604020202020204" pitchFamily="34" charset="0"/>
              <a:buChar char="•"/>
            </a:pPr>
            <a:r>
              <a:rPr lang="en-US" dirty="0"/>
              <a:t>Generally , Cut off frequency is 47.5 Hz and trip time is instantaneous.</a:t>
            </a:r>
          </a:p>
        </p:txBody>
      </p:sp>
      <p:sp>
        <p:nvSpPr>
          <p:cNvPr id="3" name="TextBox 2"/>
          <p:cNvSpPr txBox="1"/>
          <p:nvPr/>
        </p:nvSpPr>
        <p:spPr>
          <a:xfrm>
            <a:off x="156754" y="4313197"/>
            <a:ext cx="8817429" cy="2126864"/>
          </a:xfrm>
          <a:prstGeom prst="rect">
            <a:avLst/>
          </a:prstGeom>
          <a:noFill/>
        </p:spPr>
        <p:txBody>
          <a:bodyPr wrap="square" rtlCol="0">
            <a:spAutoFit/>
          </a:bodyPr>
          <a:lstStyle/>
          <a:p>
            <a:pPr>
              <a:lnSpc>
                <a:spcPct val="150000"/>
              </a:lnSpc>
            </a:pPr>
            <a:r>
              <a:rPr lang="en-US" u="sng" dirty="0"/>
              <a:t>Objectives:</a:t>
            </a:r>
          </a:p>
          <a:p>
            <a:pPr marL="285750" indent="-285750">
              <a:lnSpc>
                <a:spcPct val="150000"/>
              </a:lnSpc>
              <a:buFont typeface="Arial" panose="020B0604020202020204" pitchFamily="34" charset="0"/>
              <a:buChar char="•"/>
            </a:pPr>
            <a:r>
              <a:rPr lang="en-US" dirty="0"/>
              <a:t>Convert inter connected power system to Island that are self sufficient.</a:t>
            </a:r>
          </a:p>
          <a:p>
            <a:pPr marL="285750" indent="-285750">
              <a:lnSpc>
                <a:spcPct val="150000"/>
              </a:lnSpc>
              <a:buFont typeface="Arial" panose="020B0604020202020204" pitchFamily="34" charset="0"/>
              <a:buChar char="•"/>
            </a:pPr>
            <a:r>
              <a:rPr lang="en-US" dirty="0"/>
              <a:t>Continue power supply in the island that is formed.</a:t>
            </a:r>
          </a:p>
          <a:p>
            <a:pPr marL="285750" indent="-285750">
              <a:lnSpc>
                <a:spcPct val="150000"/>
              </a:lnSpc>
              <a:buFont typeface="Arial" panose="020B0604020202020204" pitchFamily="34" charset="0"/>
              <a:buChar char="•"/>
            </a:pPr>
            <a:r>
              <a:rPr lang="en-US" dirty="0"/>
              <a:t>Avoid tripping of Generators.</a:t>
            </a:r>
          </a:p>
          <a:p>
            <a:pPr marL="285750" indent="-285750">
              <a:lnSpc>
                <a:spcPct val="150000"/>
              </a:lnSpc>
              <a:buFont typeface="Arial" panose="020B0604020202020204" pitchFamily="34" charset="0"/>
              <a:buChar char="•"/>
            </a:pPr>
            <a:r>
              <a:rPr lang="en-US" dirty="0"/>
              <a:t>Quick Restoration of island back to interconnected power system.</a:t>
            </a:r>
            <a:endParaRPr lang="en-IN" dirty="0"/>
          </a:p>
        </p:txBody>
      </p:sp>
    </p:spTree>
    <p:extLst>
      <p:ext uri="{BB962C8B-B14F-4D97-AF65-F5344CB8AC3E}">
        <p14:creationId xmlns:p14="http://schemas.microsoft.com/office/powerpoint/2010/main" val="14755433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E6BE-4EFE-B68D-8923-DC9C71D350F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609ED8E-99F5-03E5-F70A-55DB81421583}"/>
              </a:ext>
            </a:extLst>
          </p:cNvPr>
          <p:cNvSpPr>
            <a:spLocks noGrp="1"/>
          </p:cNvSpPr>
          <p:nvPr>
            <p:ph idx="1"/>
          </p:nvPr>
        </p:nvSpPr>
        <p:spPr/>
        <p:txBody>
          <a:bodyPr/>
          <a:lstStyle/>
          <a:p>
            <a:pPr marL="0" indent="0">
              <a:buNone/>
            </a:pPr>
            <a:r>
              <a:rPr lang="en-IN" dirty="0"/>
              <a:t>                                    </a:t>
            </a:r>
          </a:p>
          <a:p>
            <a:pPr marL="0" indent="0">
              <a:buNone/>
            </a:pPr>
            <a:endParaRPr lang="en-IN" dirty="0"/>
          </a:p>
          <a:p>
            <a:pPr marL="0" indent="0">
              <a:buNone/>
            </a:pPr>
            <a:r>
              <a:rPr lang="en-IN" sz="5400" dirty="0"/>
              <a:t>                      THANK YOU</a:t>
            </a:r>
          </a:p>
        </p:txBody>
      </p:sp>
    </p:spTree>
    <p:extLst>
      <p:ext uri="{BB962C8B-B14F-4D97-AF65-F5344CB8AC3E}">
        <p14:creationId xmlns:p14="http://schemas.microsoft.com/office/powerpoint/2010/main" val="2605538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59307" y="212205"/>
            <a:ext cx="11037958" cy="584775"/>
          </a:xfrm>
          <a:prstGeom prst="rect">
            <a:avLst/>
          </a:prstGeom>
          <a:noFill/>
        </p:spPr>
        <p:txBody>
          <a:bodyPr wrap="square" rtlCol="0">
            <a:spAutoFit/>
          </a:bodyPr>
          <a:lstStyle/>
          <a:p>
            <a:r>
              <a:rPr lang="en-US" sz="3200" b="1" u="sng" dirty="0"/>
              <a:t>CT Cable Scheduling from CTMB to C&amp;R Panel:</a:t>
            </a:r>
            <a:endParaRPr lang="en-IN" sz="3200" b="1" u="sng" dirty="0"/>
          </a:p>
        </p:txBody>
      </p:sp>
      <p:sp>
        <p:nvSpPr>
          <p:cNvPr id="11" name="Rectangle 10"/>
          <p:cNvSpPr/>
          <p:nvPr/>
        </p:nvSpPr>
        <p:spPr>
          <a:xfrm>
            <a:off x="3163378" y="879677"/>
            <a:ext cx="5100946" cy="527728"/>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en-IN" sz="2400" dirty="0">
                <a:solidFill>
                  <a:schemeClr val="tx1"/>
                </a:solidFill>
              </a:rPr>
              <a:t>4-1-CT MB-TB1-1-1S1-R / TB1-14 -B111</a:t>
            </a:r>
            <a:endParaRPr lang="en-IN" sz="2400" dirty="0">
              <a:solidFill>
                <a:schemeClr val="tx1"/>
              </a:solidFill>
              <a:latin typeface="Arial"/>
            </a:endParaRPr>
          </a:p>
        </p:txBody>
      </p:sp>
      <p:sp>
        <p:nvSpPr>
          <p:cNvPr id="14" name="Rectangle 13"/>
          <p:cNvSpPr/>
          <p:nvPr/>
        </p:nvSpPr>
        <p:spPr>
          <a:xfrm>
            <a:off x="509563" y="2297237"/>
            <a:ext cx="566883" cy="37224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a:rPr>
              <a:t>4-1</a:t>
            </a:r>
            <a:endParaRPr lang="en-IN" dirty="0">
              <a:solidFill>
                <a:schemeClr val="tx1"/>
              </a:solidFill>
              <a:latin typeface="Arial"/>
            </a:endParaRPr>
          </a:p>
        </p:txBody>
      </p:sp>
      <p:sp>
        <p:nvSpPr>
          <p:cNvPr id="15" name="Rectangle 14"/>
          <p:cNvSpPr/>
          <p:nvPr/>
        </p:nvSpPr>
        <p:spPr>
          <a:xfrm>
            <a:off x="1736203" y="2297236"/>
            <a:ext cx="568950" cy="37224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a:rPr>
              <a:t>CT</a:t>
            </a:r>
            <a:endParaRPr lang="en-IN" dirty="0">
              <a:solidFill>
                <a:schemeClr val="tx1"/>
              </a:solidFill>
              <a:latin typeface="Arial"/>
            </a:endParaRPr>
          </a:p>
        </p:txBody>
      </p:sp>
      <p:sp>
        <p:nvSpPr>
          <p:cNvPr id="16" name="Rectangle 15"/>
          <p:cNvSpPr/>
          <p:nvPr/>
        </p:nvSpPr>
        <p:spPr>
          <a:xfrm>
            <a:off x="3353329" y="2311267"/>
            <a:ext cx="548606"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Arial"/>
              </a:rPr>
              <a:t>MB</a:t>
            </a:r>
            <a:endParaRPr lang="en-IN" dirty="0">
              <a:solidFill>
                <a:schemeClr val="tx1"/>
              </a:solidFill>
              <a:latin typeface="Arial"/>
            </a:endParaRPr>
          </a:p>
        </p:txBody>
      </p:sp>
      <p:sp>
        <p:nvSpPr>
          <p:cNvPr id="18" name="Rectangle 17"/>
          <p:cNvSpPr/>
          <p:nvPr/>
        </p:nvSpPr>
        <p:spPr>
          <a:xfrm>
            <a:off x="6126599" y="2311265"/>
            <a:ext cx="775228"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C1</a:t>
            </a:r>
            <a:endParaRPr lang="en-IN" dirty="0">
              <a:solidFill>
                <a:schemeClr val="tx1"/>
              </a:solidFill>
              <a:latin typeface="Arial"/>
            </a:endParaRPr>
          </a:p>
        </p:txBody>
      </p:sp>
      <p:sp>
        <p:nvSpPr>
          <p:cNvPr id="21" name="Rectangle 20"/>
          <p:cNvSpPr/>
          <p:nvPr/>
        </p:nvSpPr>
        <p:spPr>
          <a:xfrm>
            <a:off x="7545123" y="2311262"/>
            <a:ext cx="565093"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1</a:t>
            </a:r>
            <a:endParaRPr lang="en-IN" dirty="0">
              <a:solidFill>
                <a:schemeClr val="tx1"/>
              </a:solidFill>
              <a:latin typeface="Arial"/>
            </a:endParaRPr>
          </a:p>
        </p:txBody>
      </p:sp>
      <p:sp>
        <p:nvSpPr>
          <p:cNvPr id="22" name="Rectangle 21"/>
          <p:cNvSpPr/>
          <p:nvPr/>
        </p:nvSpPr>
        <p:spPr>
          <a:xfrm>
            <a:off x="8946461" y="2311263"/>
            <a:ext cx="775228"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1S1</a:t>
            </a:r>
            <a:endParaRPr lang="en-IN" dirty="0">
              <a:solidFill>
                <a:schemeClr val="tx1"/>
              </a:solidFill>
              <a:latin typeface="Arial"/>
            </a:endParaRPr>
          </a:p>
        </p:txBody>
      </p:sp>
      <p:sp>
        <p:nvSpPr>
          <p:cNvPr id="23" name="Rectangle 22"/>
          <p:cNvSpPr/>
          <p:nvPr/>
        </p:nvSpPr>
        <p:spPr>
          <a:xfrm>
            <a:off x="10539074" y="2311269"/>
            <a:ext cx="484621"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R</a:t>
            </a:r>
            <a:endParaRPr lang="en-IN" dirty="0">
              <a:solidFill>
                <a:schemeClr val="tx1"/>
              </a:solidFill>
              <a:latin typeface="Arial"/>
            </a:endParaRPr>
          </a:p>
        </p:txBody>
      </p:sp>
      <p:sp>
        <p:nvSpPr>
          <p:cNvPr id="24" name="Rectangle 23"/>
          <p:cNvSpPr/>
          <p:nvPr/>
        </p:nvSpPr>
        <p:spPr>
          <a:xfrm>
            <a:off x="259307" y="3187286"/>
            <a:ext cx="1036829" cy="76513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Bay Number</a:t>
            </a:r>
            <a:endParaRPr lang="en-IN" sz="1600" dirty="0">
              <a:solidFill>
                <a:schemeClr val="tx1"/>
              </a:solidFill>
              <a:latin typeface="Arial"/>
            </a:endParaRPr>
          </a:p>
        </p:txBody>
      </p:sp>
      <p:sp>
        <p:nvSpPr>
          <p:cNvPr id="25" name="Rectangle 24"/>
          <p:cNvSpPr/>
          <p:nvPr/>
        </p:nvSpPr>
        <p:spPr>
          <a:xfrm>
            <a:off x="1502263" y="3187285"/>
            <a:ext cx="1036829" cy="76513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Equipment</a:t>
            </a:r>
            <a:endParaRPr lang="en-IN" sz="1600" dirty="0">
              <a:solidFill>
                <a:schemeClr val="tx1"/>
              </a:solidFill>
              <a:latin typeface="Arial"/>
            </a:endParaRPr>
          </a:p>
        </p:txBody>
      </p:sp>
      <p:sp>
        <p:nvSpPr>
          <p:cNvPr id="26" name="Rectangle 25"/>
          <p:cNvSpPr/>
          <p:nvPr/>
        </p:nvSpPr>
        <p:spPr>
          <a:xfrm>
            <a:off x="3109217" y="3198298"/>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Box/Chamber</a:t>
            </a:r>
            <a:endParaRPr lang="en-IN" sz="1600" dirty="0">
              <a:solidFill>
                <a:schemeClr val="tx1"/>
              </a:solidFill>
              <a:latin typeface="Arial"/>
            </a:endParaRPr>
          </a:p>
        </p:txBody>
      </p:sp>
      <p:sp>
        <p:nvSpPr>
          <p:cNvPr id="27" name="Rectangle 26"/>
          <p:cNvSpPr/>
          <p:nvPr/>
        </p:nvSpPr>
        <p:spPr>
          <a:xfrm>
            <a:off x="4564413" y="3183704"/>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Terminal Block</a:t>
            </a:r>
            <a:endParaRPr lang="en-IN" sz="1600" dirty="0">
              <a:solidFill>
                <a:schemeClr val="tx1"/>
              </a:solidFill>
              <a:latin typeface="Arial"/>
            </a:endParaRPr>
          </a:p>
        </p:txBody>
      </p:sp>
      <p:sp>
        <p:nvSpPr>
          <p:cNvPr id="28" name="Rectangle 27"/>
          <p:cNvSpPr/>
          <p:nvPr/>
        </p:nvSpPr>
        <p:spPr>
          <a:xfrm>
            <a:off x="5995799" y="3183703"/>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Core</a:t>
            </a:r>
            <a:endParaRPr lang="en-IN" sz="1600" dirty="0">
              <a:solidFill>
                <a:schemeClr val="tx1"/>
              </a:solidFill>
              <a:latin typeface="Arial"/>
            </a:endParaRPr>
          </a:p>
        </p:txBody>
      </p:sp>
      <p:sp>
        <p:nvSpPr>
          <p:cNvPr id="30" name="Rectangle 29"/>
          <p:cNvSpPr/>
          <p:nvPr/>
        </p:nvSpPr>
        <p:spPr>
          <a:xfrm>
            <a:off x="7309256" y="3175150"/>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Connector No.</a:t>
            </a:r>
            <a:endParaRPr lang="en-IN" dirty="0">
              <a:solidFill>
                <a:schemeClr val="tx1"/>
              </a:solidFill>
              <a:latin typeface="Arial"/>
            </a:endParaRPr>
          </a:p>
        </p:txBody>
      </p:sp>
      <p:sp>
        <p:nvSpPr>
          <p:cNvPr id="32" name="Rectangle 31"/>
          <p:cNvSpPr/>
          <p:nvPr/>
        </p:nvSpPr>
        <p:spPr>
          <a:xfrm>
            <a:off x="8815660" y="3175149"/>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Wire No.</a:t>
            </a:r>
            <a:endParaRPr lang="en-IN" dirty="0">
              <a:solidFill>
                <a:schemeClr val="tx1"/>
              </a:solidFill>
              <a:latin typeface="Arial"/>
            </a:endParaRPr>
          </a:p>
        </p:txBody>
      </p:sp>
      <p:sp>
        <p:nvSpPr>
          <p:cNvPr id="33" name="Rectangle 32"/>
          <p:cNvSpPr/>
          <p:nvPr/>
        </p:nvSpPr>
        <p:spPr>
          <a:xfrm>
            <a:off x="10375512" y="3183704"/>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Phase.</a:t>
            </a:r>
            <a:endParaRPr lang="en-IN" dirty="0">
              <a:solidFill>
                <a:schemeClr val="tx1"/>
              </a:solidFill>
              <a:latin typeface="Arial"/>
            </a:endParaRPr>
          </a:p>
        </p:txBody>
      </p:sp>
      <p:sp>
        <p:nvSpPr>
          <p:cNvPr id="13" name="Rectangle 12"/>
          <p:cNvSpPr/>
          <p:nvPr/>
        </p:nvSpPr>
        <p:spPr>
          <a:xfrm>
            <a:off x="509563" y="1770927"/>
            <a:ext cx="1502263" cy="37038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1.Equipment</a:t>
            </a:r>
            <a:endParaRPr lang="en-IN" dirty="0">
              <a:solidFill>
                <a:schemeClr val="tx1"/>
              </a:solidFill>
            </a:endParaRPr>
          </a:p>
        </p:txBody>
      </p:sp>
      <p:sp>
        <p:nvSpPr>
          <p:cNvPr id="34" name="Rectangle 33"/>
          <p:cNvSpPr/>
          <p:nvPr/>
        </p:nvSpPr>
        <p:spPr>
          <a:xfrm>
            <a:off x="5301099" y="1770927"/>
            <a:ext cx="3044986" cy="37038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2.Cross Ferrule from CT MB</a:t>
            </a:r>
            <a:endParaRPr lang="en-IN" dirty="0">
              <a:solidFill>
                <a:schemeClr val="tx1"/>
              </a:solidFill>
            </a:endParaRPr>
          </a:p>
        </p:txBody>
      </p:sp>
      <p:sp>
        <p:nvSpPr>
          <p:cNvPr id="36" name="Rectangle 35"/>
          <p:cNvSpPr/>
          <p:nvPr/>
        </p:nvSpPr>
        <p:spPr>
          <a:xfrm>
            <a:off x="4686852" y="2311011"/>
            <a:ext cx="791950"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TB1</a:t>
            </a:r>
            <a:endParaRPr lang="en-IN" dirty="0">
              <a:solidFill>
                <a:schemeClr val="tx1"/>
              </a:solidFill>
              <a:latin typeface="Arial"/>
            </a:endParaRPr>
          </a:p>
        </p:txBody>
      </p:sp>
      <p:cxnSp>
        <p:nvCxnSpPr>
          <p:cNvPr id="42" name="Straight Arrow Connector 41"/>
          <p:cNvCxnSpPr>
            <a:stCxn id="14" idx="2"/>
          </p:cNvCxnSpPr>
          <p:nvPr/>
        </p:nvCxnSpPr>
        <p:spPr>
          <a:xfrm flipH="1">
            <a:off x="793004" y="2669478"/>
            <a:ext cx="1" cy="4916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5" idx="2"/>
            <a:endCxn id="25" idx="0"/>
          </p:cNvCxnSpPr>
          <p:nvPr/>
        </p:nvCxnSpPr>
        <p:spPr>
          <a:xfrm>
            <a:off x="2020678" y="2669477"/>
            <a:ext cx="0" cy="5178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2"/>
            <a:endCxn id="26" idx="0"/>
          </p:cNvCxnSpPr>
          <p:nvPr/>
        </p:nvCxnSpPr>
        <p:spPr>
          <a:xfrm>
            <a:off x="3627632" y="2683508"/>
            <a:ext cx="0" cy="51479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6" idx="2"/>
            <a:endCxn id="27" idx="0"/>
          </p:cNvCxnSpPr>
          <p:nvPr/>
        </p:nvCxnSpPr>
        <p:spPr>
          <a:xfrm>
            <a:off x="5082827" y="2683252"/>
            <a:ext cx="1" cy="5004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8" idx="2"/>
            <a:endCxn id="28" idx="0"/>
          </p:cNvCxnSpPr>
          <p:nvPr/>
        </p:nvCxnSpPr>
        <p:spPr>
          <a:xfrm>
            <a:off x="6514213" y="2683506"/>
            <a:ext cx="1" cy="5001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1" idx="2"/>
            <a:endCxn id="30" idx="0"/>
          </p:cNvCxnSpPr>
          <p:nvPr/>
        </p:nvCxnSpPr>
        <p:spPr>
          <a:xfrm>
            <a:off x="7827670" y="2683503"/>
            <a:ext cx="1" cy="49164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2" idx="2"/>
            <a:endCxn id="32" idx="0"/>
          </p:cNvCxnSpPr>
          <p:nvPr/>
        </p:nvCxnSpPr>
        <p:spPr>
          <a:xfrm>
            <a:off x="9334075" y="2683504"/>
            <a:ext cx="0" cy="4916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3" idx="2"/>
          </p:cNvCxnSpPr>
          <p:nvPr/>
        </p:nvCxnSpPr>
        <p:spPr>
          <a:xfrm flipH="1">
            <a:off x="10781384" y="2683510"/>
            <a:ext cx="1" cy="49163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5601242" y="4458182"/>
            <a:ext cx="2560583" cy="37038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3.Ferrule  to Relay Panel</a:t>
            </a:r>
            <a:endParaRPr lang="en-IN" dirty="0">
              <a:solidFill>
                <a:schemeClr val="tx1"/>
              </a:solidFill>
            </a:endParaRPr>
          </a:p>
        </p:txBody>
      </p:sp>
      <p:sp>
        <p:nvSpPr>
          <p:cNvPr id="41" name="Rectangle 40"/>
          <p:cNvSpPr/>
          <p:nvPr/>
        </p:nvSpPr>
        <p:spPr>
          <a:xfrm>
            <a:off x="4320155" y="6046273"/>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a:rPr>
              <a:t>Terminal Block</a:t>
            </a:r>
            <a:endParaRPr lang="en-IN" sz="1600" dirty="0">
              <a:solidFill>
                <a:schemeClr val="tx1"/>
              </a:solidFill>
              <a:latin typeface="Arial"/>
            </a:endParaRPr>
          </a:p>
        </p:txBody>
      </p:sp>
      <p:sp>
        <p:nvSpPr>
          <p:cNvPr id="43" name="Rectangle 42"/>
          <p:cNvSpPr/>
          <p:nvPr/>
        </p:nvSpPr>
        <p:spPr>
          <a:xfrm>
            <a:off x="4442594" y="5173580"/>
            <a:ext cx="791950"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TB1</a:t>
            </a:r>
            <a:endParaRPr lang="en-IN" dirty="0">
              <a:solidFill>
                <a:schemeClr val="tx1"/>
              </a:solidFill>
              <a:latin typeface="Arial"/>
            </a:endParaRPr>
          </a:p>
        </p:txBody>
      </p:sp>
      <p:cxnSp>
        <p:nvCxnSpPr>
          <p:cNvPr id="45" name="Straight Arrow Connector 44"/>
          <p:cNvCxnSpPr>
            <a:stCxn id="43" idx="2"/>
            <a:endCxn id="41" idx="0"/>
          </p:cNvCxnSpPr>
          <p:nvPr/>
        </p:nvCxnSpPr>
        <p:spPr>
          <a:xfrm>
            <a:off x="4838569" y="5545821"/>
            <a:ext cx="1" cy="5004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367340" y="5173580"/>
            <a:ext cx="565093"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14</a:t>
            </a:r>
            <a:endParaRPr lang="en-IN" dirty="0">
              <a:solidFill>
                <a:schemeClr val="tx1"/>
              </a:solidFill>
              <a:latin typeface="Arial"/>
            </a:endParaRPr>
          </a:p>
        </p:txBody>
      </p:sp>
      <p:sp>
        <p:nvSpPr>
          <p:cNvPr id="49" name="Rectangle 48"/>
          <p:cNvSpPr/>
          <p:nvPr/>
        </p:nvSpPr>
        <p:spPr>
          <a:xfrm>
            <a:off x="6131473" y="6037468"/>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Connector No.</a:t>
            </a:r>
            <a:endParaRPr lang="en-IN" dirty="0">
              <a:solidFill>
                <a:schemeClr val="tx1"/>
              </a:solidFill>
              <a:latin typeface="Arial"/>
            </a:endParaRPr>
          </a:p>
        </p:txBody>
      </p:sp>
      <p:cxnSp>
        <p:nvCxnSpPr>
          <p:cNvPr id="51" name="Straight Arrow Connector 50"/>
          <p:cNvCxnSpPr>
            <a:stCxn id="47" idx="2"/>
            <a:endCxn id="49" idx="0"/>
          </p:cNvCxnSpPr>
          <p:nvPr/>
        </p:nvCxnSpPr>
        <p:spPr>
          <a:xfrm>
            <a:off x="6649887" y="5545821"/>
            <a:ext cx="1" cy="49164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8136734" y="5173579"/>
            <a:ext cx="775228" cy="37224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B111</a:t>
            </a:r>
            <a:endParaRPr lang="en-IN" dirty="0">
              <a:solidFill>
                <a:schemeClr val="tx1"/>
              </a:solidFill>
              <a:latin typeface="Arial"/>
            </a:endParaRPr>
          </a:p>
        </p:txBody>
      </p:sp>
      <p:sp>
        <p:nvSpPr>
          <p:cNvPr id="55" name="Rectangle 54"/>
          <p:cNvSpPr/>
          <p:nvPr/>
        </p:nvSpPr>
        <p:spPr>
          <a:xfrm>
            <a:off x="8005933" y="6037465"/>
            <a:ext cx="1036829" cy="76513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a:rPr>
              <a:t>Wire No.</a:t>
            </a:r>
            <a:endParaRPr lang="en-IN" dirty="0">
              <a:solidFill>
                <a:schemeClr val="tx1"/>
              </a:solidFill>
              <a:latin typeface="Arial"/>
            </a:endParaRPr>
          </a:p>
        </p:txBody>
      </p:sp>
      <p:cxnSp>
        <p:nvCxnSpPr>
          <p:cNvPr id="57" name="Straight Arrow Connector 56"/>
          <p:cNvCxnSpPr>
            <a:stCxn id="53" idx="2"/>
            <a:endCxn id="55" idx="0"/>
          </p:cNvCxnSpPr>
          <p:nvPr/>
        </p:nvCxnSpPr>
        <p:spPr>
          <a:xfrm>
            <a:off x="8524348" y="5545820"/>
            <a:ext cx="0" cy="49164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86822"/>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259307" y="245660"/>
            <a:ext cx="6809992" cy="461665"/>
          </a:xfrm>
          <a:prstGeom prst="rect">
            <a:avLst/>
          </a:prstGeom>
          <a:noFill/>
        </p:spPr>
        <p:txBody>
          <a:bodyPr wrap="square" rtlCol="0">
            <a:spAutoFit/>
          </a:bodyPr>
          <a:lstStyle/>
          <a:p>
            <a:r>
              <a:rPr lang="en-US" sz="2400" b="1" u="sng" dirty="0"/>
              <a:t>CT Cable Scheduling from CTMB to C&amp;R Panel:</a:t>
            </a:r>
            <a:endParaRPr lang="en-IN" sz="2400" b="1" u="sng" dirty="0"/>
          </a:p>
        </p:txBody>
      </p:sp>
      <p:graphicFrame>
        <p:nvGraphicFramePr>
          <p:cNvPr id="11" name="Table 10"/>
          <p:cNvGraphicFramePr>
            <a:graphicFrameLocks noGrp="1"/>
          </p:cNvGraphicFramePr>
          <p:nvPr>
            <p:extLst>
              <p:ext uri="{D42A27DB-BD31-4B8C-83A1-F6EECF244321}">
                <p14:modId xmlns:p14="http://schemas.microsoft.com/office/powerpoint/2010/main" val="30872364"/>
              </p:ext>
            </p:extLst>
          </p:nvPr>
        </p:nvGraphicFramePr>
        <p:xfrm>
          <a:off x="2" y="1468802"/>
          <a:ext cx="12191998" cy="3863053"/>
        </p:xfrm>
        <a:graphic>
          <a:graphicData uri="http://schemas.openxmlformats.org/drawingml/2006/table">
            <a:tbl>
              <a:tblPr>
                <a:tableStyleId>{5C22544A-7EE6-4342-B048-85BDC9FD1C3A}</a:tableStyleId>
              </a:tblPr>
              <a:tblGrid>
                <a:gridCol w="253103">
                  <a:extLst>
                    <a:ext uri="{9D8B030D-6E8A-4147-A177-3AD203B41FA5}">
                      <a16:colId xmlns:a16="http://schemas.microsoft.com/office/drawing/2014/main" val="20000"/>
                    </a:ext>
                  </a:extLst>
                </a:gridCol>
                <a:gridCol w="161985">
                  <a:extLst>
                    <a:ext uri="{9D8B030D-6E8A-4147-A177-3AD203B41FA5}">
                      <a16:colId xmlns:a16="http://schemas.microsoft.com/office/drawing/2014/main" val="20001"/>
                    </a:ext>
                  </a:extLst>
                </a:gridCol>
                <a:gridCol w="192360">
                  <a:extLst>
                    <a:ext uri="{9D8B030D-6E8A-4147-A177-3AD203B41FA5}">
                      <a16:colId xmlns:a16="http://schemas.microsoft.com/office/drawing/2014/main" val="20002"/>
                    </a:ext>
                  </a:extLst>
                </a:gridCol>
                <a:gridCol w="513012">
                  <a:extLst>
                    <a:ext uri="{9D8B030D-6E8A-4147-A177-3AD203B41FA5}">
                      <a16:colId xmlns:a16="http://schemas.microsoft.com/office/drawing/2014/main" val="20003"/>
                    </a:ext>
                  </a:extLst>
                </a:gridCol>
                <a:gridCol w="1004552">
                  <a:extLst>
                    <a:ext uri="{9D8B030D-6E8A-4147-A177-3AD203B41FA5}">
                      <a16:colId xmlns:a16="http://schemas.microsoft.com/office/drawing/2014/main" val="20004"/>
                    </a:ext>
                  </a:extLst>
                </a:gridCol>
                <a:gridCol w="669701">
                  <a:extLst>
                    <a:ext uri="{9D8B030D-6E8A-4147-A177-3AD203B41FA5}">
                      <a16:colId xmlns:a16="http://schemas.microsoft.com/office/drawing/2014/main" val="20005"/>
                    </a:ext>
                  </a:extLst>
                </a:gridCol>
                <a:gridCol w="412124">
                  <a:extLst>
                    <a:ext uri="{9D8B030D-6E8A-4147-A177-3AD203B41FA5}">
                      <a16:colId xmlns:a16="http://schemas.microsoft.com/office/drawing/2014/main" val="20006"/>
                    </a:ext>
                  </a:extLst>
                </a:gridCol>
                <a:gridCol w="412124">
                  <a:extLst>
                    <a:ext uri="{9D8B030D-6E8A-4147-A177-3AD203B41FA5}">
                      <a16:colId xmlns:a16="http://schemas.microsoft.com/office/drawing/2014/main" val="20007"/>
                    </a:ext>
                  </a:extLst>
                </a:gridCol>
                <a:gridCol w="669702">
                  <a:extLst>
                    <a:ext uri="{9D8B030D-6E8A-4147-A177-3AD203B41FA5}">
                      <a16:colId xmlns:a16="http://schemas.microsoft.com/office/drawing/2014/main" val="20008"/>
                    </a:ext>
                  </a:extLst>
                </a:gridCol>
                <a:gridCol w="425003">
                  <a:extLst>
                    <a:ext uri="{9D8B030D-6E8A-4147-A177-3AD203B41FA5}">
                      <a16:colId xmlns:a16="http://schemas.microsoft.com/office/drawing/2014/main" val="20009"/>
                    </a:ext>
                  </a:extLst>
                </a:gridCol>
                <a:gridCol w="515155">
                  <a:extLst>
                    <a:ext uri="{9D8B030D-6E8A-4147-A177-3AD203B41FA5}">
                      <a16:colId xmlns:a16="http://schemas.microsoft.com/office/drawing/2014/main" val="20010"/>
                    </a:ext>
                  </a:extLst>
                </a:gridCol>
                <a:gridCol w="528033">
                  <a:extLst>
                    <a:ext uri="{9D8B030D-6E8A-4147-A177-3AD203B41FA5}">
                      <a16:colId xmlns:a16="http://schemas.microsoft.com/office/drawing/2014/main" val="20011"/>
                    </a:ext>
                  </a:extLst>
                </a:gridCol>
                <a:gridCol w="412124">
                  <a:extLst>
                    <a:ext uri="{9D8B030D-6E8A-4147-A177-3AD203B41FA5}">
                      <a16:colId xmlns:a16="http://schemas.microsoft.com/office/drawing/2014/main" val="20012"/>
                    </a:ext>
                  </a:extLst>
                </a:gridCol>
                <a:gridCol w="592428">
                  <a:extLst>
                    <a:ext uri="{9D8B030D-6E8A-4147-A177-3AD203B41FA5}">
                      <a16:colId xmlns:a16="http://schemas.microsoft.com/office/drawing/2014/main" val="20013"/>
                    </a:ext>
                  </a:extLst>
                </a:gridCol>
                <a:gridCol w="2009105">
                  <a:extLst>
                    <a:ext uri="{9D8B030D-6E8A-4147-A177-3AD203B41FA5}">
                      <a16:colId xmlns:a16="http://schemas.microsoft.com/office/drawing/2014/main" val="20014"/>
                    </a:ext>
                  </a:extLst>
                </a:gridCol>
                <a:gridCol w="2021983">
                  <a:extLst>
                    <a:ext uri="{9D8B030D-6E8A-4147-A177-3AD203B41FA5}">
                      <a16:colId xmlns:a16="http://schemas.microsoft.com/office/drawing/2014/main" val="20015"/>
                    </a:ext>
                  </a:extLst>
                </a:gridCol>
                <a:gridCol w="1399504">
                  <a:extLst>
                    <a:ext uri="{9D8B030D-6E8A-4147-A177-3AD203B41FA5}">
                      <a16:colId xmlns:a16="http://schemas.microsoft.com/office/drawing/2014/main" val="20016"/>
                    </a:ext>
                  </a:extLst>
                </a:gridCol>
              </a:tblGrid>
              <a:tr h="786014">
                <a:tc>
                  <a:txBody>
                    <a:bodyPr/>
                    <a:lstStyle/>
                    <a:p>
                      <a:pPr algn="ctr" fontAlgn="b"/>
                      <a:r>
                        <a:rPr lang="en-IN" sz="1600" u="none" strike="noStrike" dirty="0">
                          <a:effectLst/>
                        </a:rPr>
                        <a:t>4</a:t>
                      </a:r>
                      <a:endParaRPr lang="en-IN"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4</a:t>
                      </a:r>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01</a:t>
                      </a:r>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204</a:t>
                      </a:r>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4-1-CT MB</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4R1B</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10Cx2.5</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1</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dirty="0">
                          <a:effectLst/>
                        </a:rPr>
                        <a:t>70</a:t>
                      </a:r>
                      <a:endParaRPr lang="en-IN"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1,2</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TB1-1</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TB1-14</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1S1-R</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B111</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dirty="0">
                          <a:effectLst/>
                        </a:rPr>
                        <a:t>4R1B-TB1-14 -B111/ TB1-1-1S1-R</a:t>
                      </a:r>
                      <a:endParaRPr lang="en-IN"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dirty="0">
                          <a:effectLst/>
                        </a:rPr>
                        <a:t>4-1-CT MB-TB1-1-1S1-R / TB1-14 -B111</a:t>
                      </a:r>
                      <a:endParaRPr lang="en-IN"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CORE-1</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86014">
                <a:tc>
                  <a:txBody>
                    <a:bodyPr/>
                    <a:lstStyle/>
                    <a:p>
                      <a:pPr algn="ctr" fontAlgn="b"/>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 </a:t>
                      </a:r>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3,4</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TB1-5</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TB1-16</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1S1-Y</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B131</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4R1B-TB1-16 -B131/ TB1-5-1S1-Y</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4-1-CT MB-TB1-5-1S1-Y / TB1-16 -B131</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LBB PROTN &amp; BB PROTN</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6014">
                <a:tc>
                  <a:txBody>
                    <a:bodyPr/>
                    <a:lstStyle/>
                    <a:p>
                      <a:pPr algn="ctr" fontAlgn="b"/>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 </a:t>
                      </a:r>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5,6</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TB1-9</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TB1-18</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1S1-B</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B151</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4R1B-TB1-18 -B151/ TB1-9-1S1-B</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4-1-CT MB-TB1-9-1S1-B / TB1-18 -B151</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86014">
                <a:tc>
                  <a:txBody>
                    <a:bodyPr/>
                    <a:lstStyle/>
                    <a:p>
                      <a:pPr algn="ctr" fontAlgn="b"/>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 </a:t>
                      </a:r>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7,8</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TB1-4</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TB1-20</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1S4-N</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B171</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4R1B-TB1-20 -B171/ TB1-4-1S4-N</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dirty="0">
                          <a:effectLst/>
                        </a:rPr>
                        <a:t>4-1-CT MB-TB1-4-1S4-N / TB1-20 -B171</a:t>
                      </a:r>
                      <a:endParaRPr lang="en-IN"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18997">
                <a:tc>
                  <a:txBody>
                    <a:bodyPr/>
                    <a:lstStyle/>
                    <a:p>
                      <a:pPr algn="ctr" fontAlgn="b"/>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600" u="none" strike="noStrike">
                          <a:effectLst/>
                        </a:rPr>
                        <a:t> </a:t>
                      </a:r>
                      <a:endParaRPr lang="en-IN" sz="1600" b="1"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60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16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9,10</a:t>
                      </a: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SPARE</a:t>
                      </a:r>
                      <a:endParaRPr lang="en-IN" sz="1600" b="1" i="0" u="none" strike="noStrike">
                        <a:solidFill>
                          <a:srgbClr val="FF0000"/>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600" b="0" i="0" u="none" strike="noStrike">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IN" sz="160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78448844"/>
              </p:ext>
            </p:extLst>
          </p:nvPr>
        </p:nvGraphicFramePr>
        <p:xfrm>
          <a:off x="0" y="883581"/>
          <a:ext cx="12192000" cy="572038"/>
        </p:xfrm>
        <a:graphic>
          <a:graphicData uri="http://schemas.openxmlformats.org/drawingml/2006/table">
            <a:tbl>
              <a:tblPr>
                <a:tableStyleId>{5C22544A-7EE6-4342-B048-85BDC9FD1C3A}</a:tableStyleId>
              </a:tblPr>
              <a:tblGrid>
                <a:gridCol w="265911">
                  <a:extLst>
                    <a:ext uri="{9D8B030D-6E8A-4147-A177-3AD203B41FA5}">
                      <a16:colId xmlns:a16="http://schemas.microsoft.com/office/drawing/2014/main" val="20000"/>
                    </a:ext>
                  </a:extLst>
                </a:gridCol>
                <a:gridCol w="151568">
                  <a:extLst>
                    <a:ext uri="{9D8B030D-6E8A-4147-A177-3AD203B41FA5}">
                      <a16:colId xmlns:a16="http://schemas.microsoft.com/office/drawing/2014/main" val="20001"/>
                    </a:ext>
                  </a:extLst>
                </a:gridCol>
                <a:gridCol w="151568">
                  <a:extLst>
                    <a:ext uri="{9D8B030D-6E8A-4147-A177-3AD203B41FA5}">
                      <a16:colId xmlns:a16="http://schemas.microsoft.com/office/drawing/2014/main" val="20002"/>
                    </a:ext>
                  </a:extLst>
                </a:gridCol>
                <a:gridCol w="563717">
                  <a:extLst>
                    <a:ext uri="{9D8B030D-6E8A-4147-A177-3AD203B41FA5}">
                      <a16:colId xmlns:a16="http://schemas.microsoft.com/office/drawing/2014/main" val="20003"/>
                    </a:ext>
                  </a:extLst>
                </a:gridCol>
                <a:gridCol w="999837">
                  <a:extLst>
                    <a:ext uri="{9D8B030D-6E8A-4147-A177-3AD203B41FA5}">
                      <a16:colId xmlns:a16="http://schemas.microsoft.com/office/drawing/2014/main" val="20004"/>
                    </a:ext>
                  </a:extLst>
                </a:gridCol>
                <a:gridCol w="654140">
                  <a:extLst>
                    <a:ext uri="{9D8B030D-6E8A-4147-A177-3AD203B41FA5}">
                      <a16:colId xmlns:a16="http://schemas.microsoft.com/office/drawing/2014/main" val="20005"/>
                    </a:ext>
                  </a:extLst>
                </a:gridCol>
                <a:gridCol w="438752">
                  <a:extLst>
                    <a:ext uri="{9D8B030D-6E8A-4147-A177-3AD203B41FA5}">
                      <a16:colId xmlns:a16="http://schemas.microsoft.com/office/drawing/2014/main" val="20006"/>
                    </a:ext>
                  </a:extLst>
                </a:gridCol>
                <a:gridCol w="404184">
                  <a:extLst>
                    <a:ext uri="{9D8B030D-6E8A-4147-A177-3AD203B41FA5}">
                      <a16:colId xmlns:a16="http://schemas.microsoft.com/office/drawing/2014/main" val="20007"/>
                    </a:ext>
                  </a:extLst>
                </a:gridCol>
                <a:gridCol w="670095">
                  <a:extLst>
                    <a:ext uri="{9D8B030D-6E8A-4147-A177-3AD203B41FA5}">
                      <a16:colId xmlns:a16="http://schemas.microsoft.com/office/drawing/2014/main" val="20008"/>
                    </a:ext>
                  </a:extLst>
                </a:gridCol>
                <a:gridCol w="390888">
                  <a:extLst>
                    <a:ext uri="{9D8B030D-6E8A-4147-A177-3AD203B41FA5}">
                      <a16:colId xmlns:a16="http://schemas.microsoft.com/office/drawing/2014/main" val="20009"/>
                    </a:ext>
                  </a:extLst>
                </a:gridCol>
                <a:gridCol w="534481">
                  <a:extLst>
                    <a:ext uri="{9D8B030D-6E8A-4147-A177-3AD203B41FA5}">
                      <a16:colId xmlns:a16="http://schemas.microsoft.com/office/drawing/2014/main" val="20010"/>
                    </a:ext>
                  </a:extLst>
                </a:gridCol>
                <a:gridCol w="542458">
                  <a:extLst>
                    <a:ext uri="{9D8B030D-6E8A-4147-A177-3AD203B41FA5}">
                      <a16:colId xmlns:a16="http://schemas.microsoft.com/office/drawing/2014/main" val="20011"/>
                    </a:ext>
                  </a:extLst>
                </a:gridCol>
                <a:gridCol w="430776">
                  <a:extLst>
                    <a:ext uri="{9D8B030D-6E8A-4147-A177-3AD203B41FA5}">
                      <a16:colId xmlns:a16="http://schemas.microsoft.com/office/drawing/2014/main" val="20012"/>
                    </a:ext>
                  </a:extLst>
                </a:gridCol>
                <a:gridCol w="534481">
                  <a:extLst>
                    <a:ext uri="{9D8B030D-6E8A-4147-A177-3AD203B41FA5}">
                      <a16:colId xmlns:a16="http://schemas.microsoft.com/office/drawing/2014/main" val="20013"/>
                    </a:ext>
                  </a:extLst>
                </a:gridCol>
                <a:gridCol w="2034216">
                  <a:extLst>
                    <a:ext uri="{9D8B030D-6E8A-4147-A177-3AD203B41FA5}">
                      <a16:colId xmlns:a16="http://schemas.microsoft.com/office/drawing/2014/main" val="20014"/>
                    </a:ext>
                  </a:extLst>
                </a:gridCol>
                <a:gridCol w="2010284">
                  <a:extLst>
                    <a:ext uri="{9D8B030D-6E8A-4147-A177-3AD203B41FA5}">
                      <a16:colId xmlns:a16="http://schemas.microsoft.com/office/drawing/2014/main" val="20015"/>
                    </a:ext>
                  </a:extLst>
                </a:gridCol>
                <a:gridCol w="1414644">
                  <a:extLst>
                    <a:ext uri="{9D8B030D-6E8A-4147-A177-3AD203B41FA5}">
                      <a16:colId xmlns:a16="http://schemas.microsoft.com/office/drawing/2014/main" val="20016"/>
                    </a:ext>
                  </a:extLst>
                </a:gridCol>
              </a:tblGrid>
              <a:tr h="220030">
                <a:tc rowSpan="2">
                  <a:txBody>
                    <a:bodyPr/>
                    <a:lstStyle/>
                    <a:p>
                      <a:pPr algn="ctr" fontAlgn="ctr"/>
                      <a:r>
                        <a:rPr lang="en-IN" sz="1200" b="1" u="none" strike="noStrike" dirty="0">
                          <a:solidFill>
                            <a:schemeClr val="bg1"/>
                          </a:solidFill>
                          <a:effectLst/>
                        </a:rPr>
                        <a:t>SL. NO</a:t>
                      </a:r>
                      <a:endParaRPr lang="en-IN" sz="1200" b="1" i="0" u="none" strike="noStrike" dirty="0">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fontAlgn="b"/>
                      <a:r>
                        <a:rPr lang="en-IN" sz="1200" b="1" u="none" strike="noStrike">
                          <a:solidFill>
                            <a:schemeClr val="bg1"/>
                          </a:solidFill>
                          <a:effectLst/>
                        </a:rPr>
                        <a:t>CABLE NO.</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IN"/>
                    </a:p>
                  </a:txBody>
                  <a:tcPr/>
                </a:tc>
                <a:tc hMerge="1">
                  <a:txBody>
                    <a:bodyPr/>
                    <a:lstStyle/>
                    <a:p>
                      <a:endParaRPr lang="en-IN"/>
                    </a:p>
                  </a:txBody>
                  <a:tcPr/>
                </a:tc>
                <a:tc gridSpan="2">
                  <a:txBody>
                    <a:bodyPr/>
                    <a:lstStyle/>
                    <a:p>
                      <a:pPr algn="ctr" fontAlgn="b"/>
                      <a:r>
                        <a:rPr lang="en-IN" sz="1200" b="1" u="none" strike="noStrike">
                          <a:solidFill>
                            <a:schemeClr val="bg1"/>
                          </a:solidFill>
                          <a:effectLst/>
                        </a:rPr>
                        <a:t>EQUIPMENT DESIGNATION</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IN"/>
                    </a:p>
                  </a:txBody>
                  <a:tcPr/>
                </a:tc>
                <a:tc rowSpan="2">
                  <a:txBody>
                    <a:bodyPr/>
                    <a:lstStyle/>
                    <a:p>
                      <a:pPr algn="ctr" fontAlgn="ctr"/>
                      <a:r>
                        <a:rPr lang="en-IN" sz="1200" b="1" u="none" strike="noStrike">
                          <a:solidFill>
                            <a:schemeClr val="bg1"/>
                          </a:solidFill>
                          <a:effectLst/>
                        </a:rPr>
                        <a:t>SIZE</a:t>
                      </a:r>
                      <a:endParaRPr lang="en-IN" sz="1200" b="1" i="0" u="none" strike="noStrike">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ctr" fontAlgn="ctr"/>
                      <a:r>
                        <a:rPr lang="en-IN" sz="1200" b="1" u="none" strike="noStrike">
                          <a:solidFill>
                            <a:schemeClr val="bg1"/>
                          </a:solidFill>
                          <a:effectLst/>
                        </a:rPr>
                        <a:t>NO. OF RUNS</a:t>
                      </a:r>
                      <a:endParaRPr lang="en-IN" sz="1200" b="1" i="0" u="none" strike="noStrike">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rowSpan="2">
                  <a:txBody>
                    <a:bodyPr/>
                    <a:lstStyle/>
                    <a:p>
                      <a:pPr algn="ctr" fontAlgn="ctr"/>
                      <a:r>
                        <a:rPr lang="en-IN" sz="1200" b="1" u="none" strike="noStrike">
                          <a:solidFill>
                            <a:schemeClr val="bg1"/>
                          </a:solidFill>
                          <a:effectLst/>
                        </a:rPr>
                        <a:t>ESTIMATED LENGTH</a:t>
                      </a:r>
                      <a:endParaRPr lang="en-IN" sz="1200" b="1" i="0" u="none" strike="noStrike">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gridSpan="3">
                  <a:txBody>
                    <a:bodyPr/>
                    <a:lstStyle/>
                    <a:p>
                      <a:pPr algn="ctr" fontAlgn="b"/>
                      <a:r>
                        <a:rPr lang="en-IN" sz="1200" b="1" u="none" strike="noStrike">
                          <a:solidFill>
                            <a:schemeClr val="bg1"/>
                          </a:solidFill>
                          <a:effectLst/>
                        </a:rPr>
                        <a:t>INTERCONNECTION DETAILS</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IN"/>
                    </a:p>
                  </a:txBody>
                  <a:tcPr/>
                </a:tc>
                <a:tc hMerge="1">
                  <a:txBody>
                    <a:bodyPr/>
                    <a:lstStyle/>
                    <a:p>
                      <a:endParaRPr lang="en-IN"/>
                    </a:p>
                  </a:txBody>
                  <a:tcPr/>
                </a:tc>
                <a:tc gridSpan="2">
                  <a:txBody>
                    <a:bodyPr/>
                    <a:lstStyle/>
                    <a:p>
                      <a:pPr algn="ctr" fontAlgn="b"/>
                      <a:r>
                        <a:rPr lang="en-IN" sz="1200" b="1" u="none" strike="noStrike">
                          <a:solidFill>
                            <a:schemeClr val="bg1"/>
                          </a:solidFill>
                          <a:effectLst/>
                        </a:rPr>
                        <a:t>Wire Nos.</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IN"/>
                    </a:p>
                  </a:txBody>
                  <a:tcPr/>
                </a:tc>
                <a:tc gridSpan="2">
                  <a:txBody>
                    <a:bodyPr/>
                    <a:lstStyle/>
                    <a:p>
                      <a:pPr algn="ctr" fontAlgn="b"/>
                      <a:r>
                        <a:rPr lang="en-IN" sz="1200" b="1" u="none" strike="noStrike" dirty="0">
                          <a:solidFill>
                            <a:schemeClr val="bg1"/>
                          </a:solidFill>
                          <a:effectLst/>
                        </a:rPr>
                        <a:t>Ferrule Nos.</a:t>
                      </a:r>
                      <a:endParaRPr lang="en-IN" sz="1200" b="1" i="0" u="none" strike="noStrike" dirty="0">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hMerge="1">
                  <a:txBody>
                    <a:bodyPr/>
                    <a:lstStyle/>
                    <a:p>
                      <a:endParaRPr lang="en-IN"/>
                    </a:p>
                  </a:txBody>
                  <a:tcPr/>
                </a:tc>
                <a:tc>
                  <a:txBody>
                    <a:bodyPr/>
                    <a:lstStyle/>
                    <a:p>
                      <a:pPr algn="just" fontAlgn="b"/>
                      <a:r>
                        <a:rPr lang="en-IN" sz="1200" b="1" u="none" strike="noStrike" dirty="0">
                          <a:solidFill>
                            <a:schemeClr val="bg1"/>
                          </a:solidFill>
                          <a:effectLst/>
                        </a:rPr>
                        <a:t>APPLICATION </a:t>
                      </a:r>
                      <a:endParaRPr lang="en-IN" sz="1200" b="1" i="0" u="none" strike="noStrike" dirty="0">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0000"/>
                  </a:ext>
                </a:extLst>
              </a:tr>
              <a:tr h="206278">
                <a:tc vMerge="1">
                  <a:txBody>
                    <a:bodyPr/>
                    <a:lstStyle/>
                    <a:p>
                      <a:endParaRPr lang="en-IN"/>
                    </a:p>
                  </a:txBody>
                  <a:tcPr/>
                </a:tc>
                <a:tc>
                  <a:txBody>
                    <a:bodyPr/>
                    <a:lstStyle/>
                    <a:p>
                      <a:pPr algn="ctr" fontAlgn="b"/>
                      <a:r>
                        <a:rPr lang="en-IN" sz="1200" b="1" u="none" strike="noStrike">
                          <a:solidFill>
                            <a:schemeClr val="bg1"/>
                          </a:solidFill>
                          <a:effectLst/>
                        </a:rPr>
                        <a:t> </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 </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 </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FROM</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TO</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b"/>
                      <a:r>
                        <a:rPr lang="en-IN" sz="1200" b="1" u="none" strike="noStrike">
                          <a:solidFill>
                            <a:schemeClr val="bg1"/>
                          </a:solidFill>
                          <a:effectLst/>
                        </a:rPr>
                        <a:t>CORE</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FROM</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TO</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FROM</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ctr" fontAlgn="b"/>
                      <a:r>
                        <a:rPr lang="en-IN" sz="1200" b="1" u="none" strike="noStrike">
                          <a:solidFill>
                            <a:schemeClr val="bg1"/>
                          </a:solidFill>
                          <a:effectLst/>
                        </a:rPr>
                        <a:t>TO</a:t>
                      </a:r>
                      <a:endParaRPr lang="en-IN" sz="1200" b="1" i="0" u="none" strike="noStrike">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l" fontAlgn="b"/>
                      <a:r>
                        <a:rPr lang="en-IN" sz="1200" b="1" u="none" strike="noStrike" dirty="0">
                          <a:solidFill>
                            <a:schemeClr val="bg1"/>
                          </a:solidFill>
                          <a:effectLst/>
                        </a:rPr>
                        <a:t>FROM</a:t>
                      </a:r>
                      <a:endParaRPr lang="en-IN" sz="1200" b="1" i="0" u="none" strike="noStrike" dirty="0">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l" fontAlgn="b"/>
                      <a:r>
                        <a:rPr lang="en-IN" sz="1200" b="1" u="none" strike="noStrike" dirty="0">
                          <a:solidFill>
                            <a:schemeClr val="bg1"/>
                          </a:solidFill>
                          <a:effectLst/>
                        </a:rPr>
                        <a:t>TO</a:t>
                      </a:r>
                      <a:endParaRPr lang="en-IN" sz="1200" b="1" i="0" u="none" strike="noStrike" dirty="0">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algn="just" fontAlgn="b"/>
                      <a:r>
                        <a:rPr lang="en-IN" sz="1200" b="1" u="none" strike="noStrike" dirty="0">
                          <a:solidFill>
                            <a:schemeClr val="bg1"/>
                          </a:solidFill>
                          <a:effectLst/>
                        </a:rPr>
                        <a:t> </a:t>
                      </a:r>
                      <a:endParaRPr lang="en-IN" sz="1200" b="1" i="0" u="none" strike="noStrike" dirty="0">
                        <a:solidFill>
                          <a:schemeClr val="bg1"/>
                        </a:solidFill>
                        <a:effectLst/>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56853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ANSI / IEEE Standard Device Numbers for Relays</a:t>
            </a:r>
            <a:endParaRPr lang="en-US" sz="2800" b="1" dirty="0">
              <a:latin typeface="Montserrat" panose="00000500000000000000" pitchFamily="2" charset="0"/>
            </a:endParaRPr>
          </a:p>
        </p:txBody>
      </p:sp>
      <p:sp>
        <p:nvSpPr>
          <p:cNvPr id="2" name="TextBox 1"/>
          <p:cNvSpPr txBox="1"/>
          <p:nvPr/>
        </p:nvSpPr>
        <p:spPr>
          <a:xfrm>
            <a:off x="376874" y="752067"/>
            <a:ext cx="10615637" cy="7017306"/>
          </a:xfrm>
          <a:prstGeom prst="rect">
            <a:avLst/>
          </a:prstGeom>
          <a:noFill/>
        </p:spPr>
        <p:txBody>
          <a:bodyPr wrap="square" rtlCol="0">
            <a:spAutoFit/>
          </a:bodyPr>
          <a:lstStyle/>
          <a:p>
            <a:r>
              <a:rPr lang="en-US" dirty="0"/>
              <a:t>2   --	Time Delay Starting or Closing Relay</a:t>
            </a:r>
          </a:p>
          <a:p>
            <a:pPr lvl="2"/>
            <a:r>
              <a:rPr lang="en-US" dirty="0"/>
              <a:t>2/50Z  	: Timer Relay LBB Protection</a:t>
            </a:r>
          </a:p>
          <a:p>
            <a:pPr lvl="2"/>
            <a:r>
              <a:rPr lang="en-US" dirty="0"/>
              <a:t>2/50 ZX 	: Auxiliary Relay LBB Protection</a:t>
            </a:r>
          </a:p>
          <a:p>
            <a:pPr lvl="2"/>
            <a:r>
              <a:rPr lang="en-US" dirty="0"/>
              <a:t>2/99	: Timer Relay Over Current Protection</a:t>
            </a:r>
          </a:p>
          <a:p>
            <a:r>
              <a:rPr lang="en-US" dirty="0"/>
              <a:t>21  --	 Distance Relay</a:t>
            </a:r>
          </a:p>
          <a:p>
            <a:pPr lvl="2"/>
            <a:r>
              <a:rPr lang="en-US" dirty="0"/>
              <a:t>21.1	:Distance Protection Main 1</a:t>
            </a:r>
          </a:p>
          <a:p>
            <a:pPr lvl="2"/>
            <a:r>
              <a:rPr lang="en-US" dirty="0"/>
              <a:t>21.2	: Distance Protection Main 2</a:t>
            </a:r>
          </a:p>
          <a:p>
            <a:r>
              <a:rPr lang="en-US" dirty="0"/>
              <a:t>24  --	 Volts per Hertz Relay</a:t>
            </a:r>
          </a:p>
          <a:p>
            <a:r>
              <a:rPr lang="en-US" dirty="0"/>
              <a:t>27 --	</a:t>
            </a:r>
            <a:r>
              <a:rPr lang="en-US" dirty="0" err="1"/>
              <a:t>UnderVoltage</a:t>
            </a:r>
            <a:r>
              <a:rPr lang="en-US" dirty="0"/>
              <a:t> Relay</a:t>
            </a:r>
          </a:p>
          <a:p>
            <a:r>
              <a:rPr lang="en-US" dirty="0"/>
              <a:t>	27X	: Auxiliary Relay U/V protection</a:t>
            </a:r>
          </a:p>
          <a:p>
            <a:r>
              <a:rPr lang="en-US" dirty="0"/>
              <a:t>30 --	Annunciator Relay</a:t>
            </a:r>
          </a:p>
          <a:p>
            <a:r>
              <a:rPr lang="en-US" dirty="0"/>
              <a:t>	30ABC 	: Auxiliary Relay </a:t>
            </a:r>
            <a:r>
              <a:rPr lang="en-US" dirty="0" err="1"/>
              <a:t>Buchholz,HV</a:t>
            </a:r>
            <a:r>
              <a:rPr lang="en-US" dirty="0"/>
              <a:t> </a:t>
            </a:r>
            <a:r>
              <a:rPr lang="en-US" dirty="0" err="1"/>
              <a:t>wdg</a:t>
            </a:r>
            <a:r>
              <a:rPr lang="en-US" dirty="0"/>
              <a:t> Temp, IV </a:t>
            </a:r>
            <a:r>
              <a:rPr lang="en-US" dirty="0" err="1"/>
              <a:t>wdg</a:t>
            </a:r>
            <a:r>
              <a:rPr lang="en-US" dirty="0"/>
              <a:t> Temp</a:t>
            </a:r>
          </a:p>
          <a:p>
            <a:r>
              <a:rPr lang="en-US" dirty="0"/>
              <a:t>	30DEF	:Auxiliary Relay LV </a:t>
            </a:r>
            <a:r>
              <a:rPr lang="en-US" dirty="0" err="1"/>
              <a:t>Wdg</a:t>
            </a:r>
            <a:r>
              <a:rPr lang="en-US" dirty="0"/>
              <a:t>, Oil Temp, Low oil Level</a:t>
            </a:r>
          </a:p>
          <a:p>
            <a:r>
              <a:rPr lang="en-US" dirty="0"/>
              <a:t>	30 GHJ	: Auxiliary Relay for </a:t>
            </a:r>
            <a:r>
              <a:rPr lang="en-US" dirty="0" err="1"/>
              <a:t>PRV,Spare</a:t>
            </a:r>
            <a:r>
              <a:rPr lang="en-US" dirty="0"/>
              <a:t>.</a:t>
            </a:r>
          </a:p>
          <a:p>
            <a:r>
              <a:rPr lang="en-US" dirty="0"/>
              <a:t>50 --	Instantaneous Overcurrent</a:t>
            </a:r>
          </a:p>
          <a:p>
            <a:r>
              <a:rPr lang="en-US" dirty="0"/>
              <a:t>	50/51H	: Non Dir. O/C Relay with High Select. CAG 17 HV Side</a:t>
            </a:r>
          </a:p>
          <a:p>
            <a:r>
              <a:rPr lang="en-US" dirty="0"/>
              <a:t>	50/51L	: Non Dir. O/C Relay with High Select. CAG 17 LV Side</a:t>
            </a:r>
          </a:p>
          <a:p>
            <a:r>
              <a:rPr lang="en-US" dirty="0"/>
              <a:t>	50/51N	: 1 Pole </a:t>
            </a:r>
            <a:r>
              <a:rPr lang="en-US" dirty="0" err="1"/>
              <a:t>Inv.Time</a:t>
            </a:r>
            <a:r>
              <a:rPr lang="en-US" dirty="0"/>
              <a:t> O/C or E/F Relay</a:t>
            </a:r>
          </a:p>
          <a:p>
            <a:r>
              <a:rPr lang="en-US" dirty="0"/>
              <a:t>	50Z	: Local Breaker Back up Protection Relay</a:t>
            </a:r>
          </a:p>
          <a:p>
            <a:endParaRPr lang="en-US" dirty="0"/>
          </a:p>
          <a:p>
            <a:endParaRPr lang="en-US" dirty="0"/>
          </a:p>
          <a:p>
            <a:pPr lvl="2"/>
            <a:endParaRPr lang="en-US" dirty="0"/>
          </a:p>
          <a:p>
            <a:pPr lvl="2"/>
            <a:endParaRPr lang="en-US" dirty="0"/>
          </a:p>
          <a:p>
            <a:pPr lvl="2"/>
            <a:endParaRPr lang="en-US" dirty="0"/>
          </a:p>
          <a:p>
            <a:pPr lvl="2"/>
            <a:endParaRPr lang="en-US" dirty="0"/>
          </a:p>
        </p:txBody>
      </p:sp>
    </p:spTree>
    <p:extLst>
      <p:ext uri="{BB962C8B-B14F-4D97-AF65-F5344CB8AC3E}">
        <p14:creationId xmlns:p14="http://schemas.microsoft.com/office/powerpoint/2010/main" val="1532263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ANSI / IEEE Standard Device Numbers for Relays </a:t>
            </a:r>
            <a:endParaRPr lang="en-US" sz="2800" b="1" dirty="0">
              <a:latin typeface="Montserrat" panose="00000500000000000000" pitchFamily="2" charset="0"/>
            </a:endParaRPr>
          </a:p>
        </p:txBody>
      </p:sp>
      <p:sp>
        <p:nvSpPr>
          <p:cNvPr id="2" name="TextBox 1"/>
          <p:cNvSpPr txBox="1"/>
          <p:nvPr/>
        </p:nvSpPr>
        <p:spPr>
          <a:xfrm>
            <a:off x="966651" y="914400"/>
            <a:ext cx="10615637" cy="5078313"/>
          </a:xfrm>
          <a:prstGeom prst="rect">
            <a:avLst/>
          </a:prstGeom>
          <a:noFill/>
        </p:spPr>
        <p:txBody>
          <a:bodyPr wrap="square" rtlCol="0">
            <a:spAutoFit/>
          </a:bodyPr>
          <a:lstStyle/>
          <a:p>
            <a:r>
              <a:rPr lang="en-US" dirty="0"/>
              <a:t>51 --	AC Inverse Time Overcurrent Relay</a:t>
            </a:r>
          </a:p>
          <a:p>
            <a:r>
              <a:rPr lang="en-US" dirty="0"/>
              <a:t>	51ABC	: Non Directional IDMT O/C Relay (CDG 11) </a:t>
            </a:r>
          </a:p>
          <a:p>
            <a:r>
              <a:rPr lang="en-US" dirty="0"/>
              <a:t>52 --	AC Circuit Breaker</a:t>
            </a:r>
          </a:p>
          <a:p>
            <a:r>
              <a:rPr lang="en-US" dirty="0"/>
              <a:t>59 --	Over voltage Relay</a:t>
            </a:r>
          </a:p>
          <a:p>
            <a:r>
              <a:rPr lang="en-US" dirty="0"/>
              <a:t>67 --	AC Directional </a:t>
            </a:r>
            <a:r>
              <a:rPr lang="en-US" dirty="0" err="1"/>
              <a:t>OverCurrent</a:t>
            </a:r>
            <a:r>
              <a:rPr lang="en-US" dirty="0"/>
              <a:t> Relay</a:t>
            </a:r>
          </a:p>
          <a:p>
            <a:r>
              <a:rPr lang="en-US" dirty="0"/>
              <a:t>	67ABC	: Dir. IDMT O/C Relay (CDD 21)</a:t>
            </a:r>
          </a:p>
          <a:p>
            <a:r>
              <a:rPr lang="en-US" dirty="0"/>
              <a:t>	67 NH	: Dir. IDMT E/F Relay with </a:t>
            </a:r>
            <a:r>
              <a:rPr lang="en-US" dirty="0" err="1"/>
              <a:t>Inst.High</a:t>
            </a:r>
            <a:endParaRPr lang="en-US" dirty="0"/>
          </a:p>
          <a:p>
            <a:r>
              <a:rPr lang="en-US" dirty="0"/>
              <a:t>80 --	DC Supply supervision Relay</a:t>
            </a:r>
          </a:p>
          <a:p>
            <a:r>
              <a:rPr lang="en-US" dirty="0"/>
              <a:t>81 --	Frequency Relay</a:t>
            </a:r>
          </a:p>
          <a:p>
            <a:r>
              <a:rPr lang="en-US" dirty="0"/>
              <a:t>86 --	Lock Out Relay or Master Trip Relay</a:t>
            </a:r>
          </a:p>
          <a:p>
            <a:r>
              <a:rPr lang="en-US" dirty="0"/>
              <a:t>87 --	Differential Protective Relay</a:t>
            </a:r>
          </a:p>
          <a:p>
            <a:r>
              <a:rPr lang="en-US" dirty="0"/>
              <a:t>95 --	Trip Circuit Supervision Relay</a:t>
            </a:r>
          </a:p>
          <a:p>
            <a:r>
              <a:rPr lang="en-US" dirty="0"/>
              <a:t>96 --	Auxiliary Bus bar trip / LBB trip relay</a:t>
            </a:r>
          </a:p>
          <a:p>
            <a:endParaRPr lang="en-US" dirty="0"/>
          </a:p>
          <a:p>
            <a:endParaRPr lang="en-US" dirty="0"/>
          </a:p>
          <a:p>
            <a:endParaRPr lang="en-US" dirty="0"/>
          </a:p>
          <a:p>
            <a:endParaRPr lang="en-US" dirty="0"/>
          </a:p>
          <a:p>
            <a:endParaRPr lang="en-US" dirty="0"/>
          </a:p>
        </p:txBody>
      </p:sp>
      <p:sp>
        <p:nvSpPr>
          <p:cNvPr id="7" name="TextBox 6"/>
          <p:cNvSpPr txBox="1"/>
          <p:nvPr/>
        </p:nvSpPr>
        <p:spPr>
          <a:xfrm>
            <a:off x="793031" y="4621672"/>
            <a:ext cx="7249886" cy="2031325"/>
          </a:xfrm>
          <a:prstGeom prst="rect">
            <a:avLst/>
          </a:prstGeom>
          <a:noFill/>
        </p:spPr>
        <p:txBody>
          <a:bodyPr wrap="square" rtlCol="0">
            <a:spAutoFit/>
          </a:bodyPr>
          <a:lstStyle/>
          <a:p>
            <a:r>
              <a:rPr lang="en-US" u="sng" dirty="0"/>
              <a:t>Suffixes Indicating Zoe of Protection</a:t>
            </a:r>
          </a:p>
          <a:p>
            <a:r>
              <a:rPr lang="en-US" dirty="0"/>
              <a:t>B   --	BUS</a:t>
            </a:r>
          </a:p>
          <a:p>
            <a:r>
              <a:rPr lang="en-US" dirty="0"/>
              <a:t>G   --	Ground or Generator</a:t>
            </a:r>
          </a:p>
          <a:p>
            <a:r>
              <a:rPr lang="en-US" dirty="0"/>
              <a:t>L    --	Line</a:t>
            </a:r>
          </a:p>
          <a:p>
            <a:r>
              <a:rPr lang="en-US" dirty="0"/>
              <a:t>N   --	Neutral</a:t>
            </a:r>
          </a:p>
          <a:p>
            <a:r>
              <a:rPr lang="en-US" dirty="0"/>
              <a:t>T    --	Transformer</a:t>
            </a:r>
          </a:p>
          <a:p>
            <a:r>
              <a:rPr lang="en-US" dirty="0"/>
              <a:t>U   --	Unit.</a:t>
            </a:r>
          </a:p>
        </p:txBody>
      </p:sp>
    </p:spTree>
    <p:extLst>
      <p:ext uri="{BB962C8B-B14F-4D97-AF65-F5344CB8AC3E}">
        <p14:creationId xmlns:p14="http://schemas.microsoft.com/office/powerpoint/2010/main" val="358862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29" name="Rectangle 2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TextBox 30">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Protection Relays used for Various Feeders / PTRs:</a:t>
            </a:r>
            <a:endParaRPr lang="en-US" sz="2800" b="1" dirty="0">
              <a:latin typeface="Montserrat" panose="00000500000000000000" pitchFamily="2" charset="0"/>
            </a:endParaRPr>
          </a:p>
        </p:txBody>
      </p:sp>
      <p:sp>
        <p:nvSpPr>
          <p:cNvPr id="32" name="Rounded Rectangle 31"/>
          <p:cNvSpPr/>
          <p:nvPr/>
        </p:nvSpPr>
        <p:spPr>
          <a:xfrm>
            <a:off x="783771" y="1276821"/>
            <a:ext cx="2076995" cy="7576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33 kV Feeders</a:t>
            </a:r>
            <a:endParaRPr lang="en-IN" dirty="0">
              <a:solidFill>
                <a:schemeClr val="tx1"/>
              </a:solidFill>
            </a:endParaRPr>
          </a:p>
        </p:txBody>
      </p:sp>
      <p:sp>
        <p:nvSpPr>
          <p:cNvPr id="33" name="Rectangle 32"/>
          <p:cNvSpPr/>
          <p:nvPr/>
        </p:nvSpPr>
        <p:spPr>
          <a:xfrm>
            <a:off x="5617027" y="1087409"/>
            <a:ext cx="3331029" cy="1136469"/>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Non Directional 3 O/L + 1 E/L  with High Set</a:t>
            </a:r>
            <a:endParaRPr lang="en-IN" dirty="0">
              <a:solidFill>
                <a:schemeClr val="tx1"/>
              </a:solidFill>
            </a:endParaRPr>
          </a:p>
        </p:txBody>
      </p:sp>
      <p:cxnSp>
        <p:nvCxnSpPr>
          <p:cNvPr id="34" name="Straight Arrow Connector 33"/>
          <p:cNvCxnSpPr>
            <a:stCxn id="32" idx="3"/>
          </p:cNvCxnSpPr>
          <p:nvPr/>
        </p:nvCxnSpPr>
        <p:spPr>
          <a:xfrm>
            <a:off x="2860766" y="1655644"/>
            <a:ext cx="267788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783771" y="3116614"/>
            <a:ext cx="2076995" cy="7576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132 kV Feeders</a:t>
            </a:r>
            <a:endParaRPr lang="en-IN" dirty="0">
              <a:solidFill>
                <a:schemeClr val="tx1"/>
              </a:solidFill>
            </a:endParaRPr>
          </a:p>
        </p:txBody>
      </p:sp>
      <p:cxnSp>
        <p:nvCxnSpPr>
          <p:cNvPr id="36" name="Straight Arrow Connector 35"/>
          <p:cNvCxnSpPr/>
          <p:nvPr/>
        </p:nvCxnSpPr>
        <p:spPr>
          <a:xfrm>
            <a:off x="2860766" y="3310273"/>
            <a:ext cx="267788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538651" y="3081673"/>
            <a:ext cx="3409405"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Distance Protection or LDP</a:t>
            </a:r>
            <a:endParaRPr lang="en-IN" dirty="0">
              <a:solidFill>
                <a:schemeClr val="tx1"/>
              </a:solidFill>
            </a:endParaRPr>
          </a:p>
        </p:txBody>
      </p:sp>
      <p:sp>
        <p:nvSpPr>
          <p:cNvPr id="38" name="Rectangle 37"/>
          <p:cNvSpPr/>
          <p:nvPr/>
        </p:nvSpPr>
        <p:spPr>
          <a:xfrm>
            <a:off x="5538650" y="3681401"/>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Back up Directional 3 O/L + 1 E/L</a:t>
            </a:r>
            <a:endParaRPr lang="en-IN" dirty="0">
              <a:solidFill>
                <a:schemeClr val="tx1"/>
              </a:solidFill>
            </a:endParaRPr>
          </a:p>
        </p:txBody>
      </p:sp>
      <p:cxnSp>
        <p:nvCxnSpPr>
          <p:cNvPr id="39" name="Straight Arrow Connector 38"/>
          <p:cNvCxnSpPr/>
          <p:nvPr/>
        </p:nvCxnSpPr>
        <p:spPr>
          <a:xfrm>
            <a:off x="4206240" y="3874260"/>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206240" y="3310273"/>
            <a:ext cx="13063" cy="563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783771" y="4586080"/>
            <a:ext cx="2076995" cy="7576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132/ 32 kV PTRs</a:t>
            </a:r>
            <a:endParaRPr lang="en-IN" dirty="0">
              <a:solidFill>
                <a:schemeClr val="tx1"/>
              </a:solidFill>
            </a:endParaRPr>
          </a:p>
        </p:txBody>
      </p:sp>
      <p:cxnSp>
        <p:nvCxnSpPr>
          <p:cNvPr id="42" name="Straight Arrow Connector 41"/>
          <p:cNvCxnSpPr/>
          <p:nvPr/>
        </p:nvCxnSpPr>
        <p:spPr>
          <a:xfrm>
            <a:off x="2880360" y="4768959"/>
            <a:ext cx="267788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558245" y="4595655"/>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HV : Non Directional 3 O/L + 1 E/L</a:t>
            </a:r>
            <a:endParaRPr lang="en-IN" dirty="0">
              <a:solidFill>
                <a:schemeClr val="tx1"/>
              </a:solidFill>
            </a:endParaRPr>
          </a:p>
        </p:txBody>
      </p:sp>
      <p:sp>
        <p:nvSpPr>
          <p:cNvPr id="44" name="Rectangle 43"/>
          <p:cNvSpPr/>
          <p:nvPr/>
        </p:nvSpPr>
        <p:spPr>
          <a:xfrm>
            <a:off x="5564776" y="5283595"/>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LV : Non Directional 3 O/L + 1 E/L</a:t>
            </a:r>
            <a:endParaRPr lang="en-IN" dirty="0">
              <a:solidFill>
                <a:schemeClr val="tx1"/>
              </a:solidFill>
            </a:endParaRPr>
          </a:p>
        </p:txBody>
      </p:sp>
      <p:sp>
        <p:nvSpPr>
          <p:cNvPr id="45" name="Rectangle 44"/>
          <p:cNvSpPr/>
          <p:nvPr/>
        </p:nvSpPr>
        <p:spPr>
          <a:xfrm>
            <a:off x="5538650" y="5995218"/>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 Differential Protection</a:t>
            </a:r>
            <a:endParaRPr lang="en-IN" dirty="0">
              <a:solidFill>
                <a:schemeClr val="tx1"/>
              </a:solidFill>
            </a:endParaRPr>
          </a:p>
        </p:txBody>
      </p:sp>
      <p:cxnSp>
        <p:nvCxnSpPr>
          <p:cNvPr id="46" name="Straight Arrow Connector 45"/>
          <p:cNvCxnSpPr/>
          <p:nvPr/>
        </p:nvCxnSpPr>
        <p:spPr>
          <a:xfrm>
            <a:off x="4199708" y="6230945"/>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232366" y="5514968"/>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232366" y="4768959"/>
            <a:ext cx="0" cy="75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228012" y="5514968"/>
            <a:ext cx="0" cy="75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22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3" name="Rectangle 2">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Protection Relays used for Various Feeders / PTRs:</a:t>
            </a:r>
            <a:endParaRPr lang="en-US" sz="2800" b="1" dirty="0">
              <a:latin typeface="Montserrat" panose="00000500000000000000" pitchFamily="2" charset="0"/>
            </a:endParaRPr>
          </a:p>
        </p:txBody>
      </p:sp>
      <p:sp>
        <p:nvSpPr>
          <p:cNvPr id="6" name="Rounded Rectangle 5"/>
          <p:cNvSpPr/>
          <p:nvPr/>
        </p:nvSpPr>
        <p:spPr>
          <a:xfrm>
            <a:off x="751112" y="3018324"/>
            <a:ext cx="2076995" cy="7576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220/132 kV PTRs</a:t>
            </a:r>
            <a:endParaRPr lang="en-IN" dirty="0">
              <a:solidFill>
                <a:schemeClr val="tx1"/>
              </a:solidFill>
            </a:endParaRPr>
          </a:p>
        </p:txBody>
      </p:sp>
      <p:cxnSp>
        <p:nvCxnSpPr>
          <p:cNvPr id="7" name="Straight Arrow Connector 6"/>
          <p:cNvCxnSpPr/>
          <p:nvPr/>
        </p:nvCxnSpPr>
        <p:spPr>
          <a:xfrm>
            <a:off x="2847701" y="3201203"/>
            <a:ext cx="267788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525586" y="3027899"/>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HV : Non Directional 3 O/L + Directional  E/L</a:t>
            </a:r>
            <a:endParaRPr lang="en-IN" dirty="0">
              <a:solidFill>
                <a:schemeClr val="tx1"/>
              </a:solidFill>
            </a:endParaRPr>
          </a:p>
        </p:txBody>
      </p:sp>
      <p:sp>
        <p:nvSpPr>
          <p:cNvPr id="9" name="Rectangle 8"/>
          <p:cNvSpPr/>
          <p:nvPr/>
        </p:nvSpPr>
        <p:spPr>
          <a:xfrm>
            <a:off x="5532117" y="3715839"/>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LV : Non Directional 3 O/L + Directional  E/L</a:t>
            </a:r>
            <a:endParaRPr lang="en-IN" dirty="0">
              <a:solidFill>
                <a:schemeClr val="tx1"/>
              </a:solidFill>
            </a:endParaRPr>
          </a:p>
        </p:txBody>
      </p:sp>
      <p:sp>
        <p:nvSpPr>
          <p:cNvPr id="10" name="Rectangle 9"/>
          <p:cNvSpPr/>
          <p:nvPr/>
        </p:nvSpPr>
        <p:spPr>
          <a:xfrm>
            <a:off x="5505991" y="4427462"/>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 Differential Protection</a:t>
            </a:r>
            <a:endParaRPr lang="en-IN" dirty="0">
              <a:solidFill>
                <a:schemeClr val="tx1"/>
              </a:solidFill>
            </a:endParaRPr>
          </a:p>
        </p:txBody>
      </p:sp>
      <p:cxnSp>
        <p:nvCxnSpPr>
          <p:cNvPr id="11" name="Straight Arrow Connector 10"/>
          <p:cNvCxnSpPr/>
          <p:nvPr/>
        </p:nvCxnSpPr>
        <p:spPr>
          <a:xfrm>
            <a:off x="4167049" y="4663189"/>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99707" y="3947212"/>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199707" y="3201203"/>
            <a:ext cx="0" cy="75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195353" y="3947212"/>
            <a:ext cx="0" cy="75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77238" y="1320258"/>
            <a:ext cx="2076995" cy="7576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220 kV Feeders</a:t>
            </a:r>
            <a:endParaRPr lang="en-IN" dirty="0">
              <a:solidFill>
                <a:schemeClr val="tx1"/>
              </a:solidFill>
            </a:endParaRPr>
          </a:p>
        </p:txBody>
      </p:sp>
      <p:cxnSp>
        <p:nvCxnSpPr>
          <p:cNvPr id="16" name="Straight Arrow Connector 15"/>
          <p:cNvCxnSpPr/>
          <p:nvPr/>
        </p:nvCxnSpPr>
        <p:spPr>
          <a:xfrm>
            <a:off x="2854233" y="1513917"/>
            <a:ext cx="267788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32118" y="1285317"/>
            <a:ext cx="3409405"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Main 1 : Distance Protection or LDP</a:t>
            </a:r>
            <a:endParaRPr lang="en-IN" dirty="0">
              <a:solidFill>
                <a:schemeClr val="tx1"/>
              </a:solidFill>
            </a:endParaRPr>
          </a:p>
        </p:txBody>
      </p:sp>
      <p:sp>
        <p:nvSpPr>
          <p:cNvPr id="18" name="Rectangle 17"/>
          <p:cNvSpPr/>
          <p:nvPr/>
        </p:nvSpPr>
        <p:spPr>
          <a:xfrm>
            <a:off x="5532117" y="1885045"/>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Main 1 : Distance Protection or LDP</a:t>
            </a:r>
            <a:endParaRPr lang="en-IN" dirty="0">
              <a:solidFill>
                <a:schemeClr val="tx1"/>
              </a:solidFill>
            </a:endParaRPr>
          </a:p>
        </p:txBody>
      </p:sp>
      <p:cxnSp>
        <p:nvCxnSpPr>
          <p:cNvPr id="19" name="Straight Arrow Connector 18"/>
          <p:cNvCxnSpPr/>
          <p:nvPr/>
        </p:nvCxnSpPr>
        <p:spPr>
          <a:xfrm>
            <a:off x="4199707" y="2077904"/>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199707" y="1513917"/>
            <a:ext cx="13063" cy="563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77238" y="5195467"/>
            <a:ext cx="2076995" cy="7576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220 kV SS</a:t>
            </a:r>
            <a:endParaRPr lang="en-IN" dirty="0">
              <a:solidFill>
                <a:schemeClr val="tx1"/>
              </a:solidFill>
            </a:endParaRPr>
          </a:p>
        </p:txBody>
      </p:sp>
      <p:sp>
        <p:nvSpPr>
          <p:cNvPr id="22" name="Rectangle 21"/>
          <p:cNvSpPr/>
          <p:nvPr/>
        </p:nvSpPr>
        <p:spPr>
          <a:xfrm>
            <a:off x="5532117" y="5341863"/>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Bar Protection</a:t>
            </a:r>
            <a:endParaRPr lang="en-IN" dirty="0">
              <a:solidFill>
                <a:schemeClr val="tx1"/>
              </a:solidFill>
            </a:endParaRPr>
          </a:p>
        </p:txBody>
      </p:sp>
      <p:cxnSp>
        <p:nvCxnSpPr>
          <p:cNvPr id="23" name="Straight Arrow Connector 22"/>
          <p:cNvCxnSpPr/>
          <p:nvPr/>
        </p:nvCxnSpPr>
        <p:spPr>
          <a:xfrm>
            <a:off x="2854233" y="5546633"/>
            <a:ext cx="267788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17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3" name="Rectangle 2">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B4341B65-03FE-9BDD-29D5-A6F91995EF9A}"/>
              </a:ext>
            </a:extLst>
          </p:cNvPr>
          <p:cNvSpPr txBox="1"/>
          <p:nvPr/>
        </p:nvSpPr>
        <p:spPr>
          <a:xfrm>
            <a:off x="0" y="-20004"/>
            <a:ext cx="11582288" cy="523220"/>
          </a:xfrm>
          <a:prstGeom prst="rect">
            <a:avLst/>
          </a:prstGeom>
          <a:noFill/>
        </p:spPr>
        <p:txBody>
          <a:bodyPr wrap="square">
            <a:spAutoFit/>
          </a:bodyPr>
          <a:lstStyle/>
          <a:p>
            <a:r>
              <a:rPr lang="en-US" sz="2800" b="1" u="sng" dirty="0">
                <a:latin typeface="Montserrat" panose="00000500000000000000" pitchFamily="2" charset="0"/>
              </a:rPr>
              <a:t>Protection Relays used for Various Feeders / PTRs:</a:t>
            </a:r>
            <a:endParaRPr lang="en-US" sz="2800" b="1" dirty="0">
              <a:latin typeface="Montserrat" panose="00000500000000000000" pitchFamily="2" charset="0"/>
            </a:endParaRPr>
          </a:p>
        </p:txBody>
      </p:sp>
      <p:sp>
        <p:nvSpPr>
          <p:cNvPr id="6" name="Rounded Rectangle 5"/>
          <p:cNvSpPr/>
          <p:nvPr/>
        </p:nvSpPr>
        <p:spPr>
          <a:xfrm>
            <a:off x="751112" y="2199884"/>
            <a:ext cx="2076995" cy="7576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400/220 kV PTRs</a:t>
            </a:r>
            <a:endParaRPr lang="en-IN" dirty="0">
              <a:solidFill>
                <a:schemeClr val="tx1"/>
              </a:solidFill>
            </a:endParaRPr>
          </a:p>
        </p:txBody>
      </p:sp>
      <p:cxnSp>
        <p:nvCxnSpPr>
          <p:cNvPr id="7" name="Straight Arrow Connector 6"/>
          <p:cNvCxnSpPr/>
          <p:nvPr/>
        </p:nvCxnSpPr>
        <p:spPr>
          <a:xfrm>
            <a:off x="2847701" y="2382763"/>
            <a:ext cx="267788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525586" y="2209459"/>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HV : Directional  O/L &amp; E/L</a:t>
            </a:r>
            <a:endParaRPr lang="en-IN" dirty="0">
              <a:solidFill>
                <a:schemeClr val="tx1"/>
              </a:solidFill>
            </a:endParaRPr>
          </a:p>
        </p:txBody>
      </p:sp>
      <p:sp>
        <p:nvSpPr>
          <p:cNvPr id="9" name="Rectangle 8"/>
          <p:cNvSpPr/>
          <p:nvPr/>
        </p:nvSpPr>
        <p:spPr>
          <a:xfrm>
            <a:off x="5532117" y="2897399"/>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LV : Directional  O/L &amp; E/L</a:t>
            </a:r>
            <a:endParaRPr lang="en-IN" dirty="0">
              <a:solidFill>
                <a:schemeClr val="tx1"/>
              </a:solidFill>
            </a:endParaRPr>
          </a:p>
        </p:txBody>
      </p:sp>
      <p:sp>
        <p:nvSpPr>
          <p:cNvPr id="10" name="Rectangle 9"/>
          <p:cNvSpPr/>
          <p:nvPr/>
        </p:nvSpPr>
        <p:spPr>
          <a:xfrm>
            <a:off x="5505991" y="3609022"/>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 Differential Protection</a:t>
            </a:r>
            <a:endParaRPr lang="en-IN" dirty="0">
              <a:solidFill>
                <a:schemeClr val="tx1"/>
              </a:solidFill>
            </a:endParaRPr>
          </a:p>
        </p:txBody>
      </p:sp>
      <p:cxnSp>
        <p:nvCxnSpPr>
          <p:cNvPr id="11" name="Straight Arrow Connector 10"/>
          <p:cNvCxnSpPr/>
          <p:nvPr/>
        </p:nvCxnSpPr>
        <p:spPr>
          <a:xfrm>
            <a:off x="4167049" y="3844749"/>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99707" y="3128772"/>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199707" y="2382763"/>
            <a:ext cx="0" cy="75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195353" y="3128772"/>
            <a:ext cx="0" cy="75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70706" y="876360"/>
            <a:ext cx="2076995" cy="7576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400 kV Feeders</a:t>
            </a:r>
            <a:endParaRPr lang="en-IN" dirty="0">
              <a:solidFill>
                <a:schemeClr val="tx1"/>
              </a:solidFill>
            </a:endParaRPr>
          </a:p>
        </p:txBody>
      </p:sp>
      <p:cxnSp>
        <p:nvCxnSpPr>
          <p:cNvPr id="16" name="Straight Arrow Connector 15"/>
          <p:cNvCxnSpPr/>
          <p:nvPr/>
        </p:nvCxnSpPr>
        <p:spPr>
          <a:xfrm>
            <a:off x="2847701" y="1070019"/>
            <a:ext cx="267788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525586" y="841419"/>
            <a:ext cx="3409405"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Main 1 : Distance Protection or LDP</a:t>
            </a:r>
            <a:endParaRPr lang="en-IN" dirty="0">
              <a:solidFill>
                <a:schemeClr val="tx1"/>
              </a:solidFill>
            </a:endParaRPr>
          </a:p>
        </p:txBody>
      </p:sp>
      <p:sp>
        <p:nvSpPr>
          <p:cNvPr id="18" name="Rectangle 17"/>
          <p:cNvSpPr/>
          <p:nvPr/>
        </p:nvSpPr>
        <p:spPr>
          <a:xfrm>
            <a:off x="5525585" y="1441147"/>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Main 2 : Distance Protection or LDP</a:t>
            </a:r>
            <a:endParaRPr lang="en-IN" dirty="0">
              <a:solidFill>
                <a:schemeClr val="tx1"/>
              </a:solidFill>
            </a:endParaRPr>
          </a:p>
        </p:txBody>
      </p:sp>
      <p:cxnSp>
        <p:nvCxnSpPr>
          <p:cNvPr id="19" name="Straight Arrow Connector 18"/>
          <p:cNvCxnSpPr/>
          <p:nvPr/>
        </p:nvCxnSpPr>
        <p:spPr>
          <a:xfrm>
            <a:off x="4193175" y="1634006"/>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193175" y="1070019"/>
            <a:ext cx="13063" cy="563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77238" y="4895756"/>
            <a:ext cx="2076995" cy="7576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400kV Bus</a:t>
            </a:r>
            <a:endParaRPr lang="en-IN" dirty="0">
              <a:solidFill>
                <a:schemeClr val="tx1"/>
              </a:solidFill>
            </a:endParaRPr>
          </a:p>
        </p:txBody>
      </p:sp>
      <p:sp>
        <p:nvSpPr>
          <p:cNvPr id="22" name="Rectangle 21"/>
          <p:cNvSpPr/>
          <p:nvPr/>
        </p:nvSpPr>
        <p:spPr>
          <a:xfrm>
            <a:off x="5532117" y="5069809"/>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Bar Protection</a:t>
            </a:r>
            <a:endParaRPr lang="en-IN" dirty="0">
              <a:solidFill>
                <a:schemeClr val="tx1"/>
              </a:solidFill>
            </a:endParaRPr>
          </a:p>
        </p:txBody>
      </p:sp>
      <p:cxnSp>
        <p:nvCxnSpPr>
          <p:cNvPr id="23" name="Straight Arrow Connector 22"/>
          <p:cNvCxnSpPr/>
          <p:nvPr/>
        </p:nvCxnSpPr>
        <p:spPr>
          <a:xfrm>
            <a:off x="2854233" y="5274579"/>
            <a:ext cx="267788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499459" y="4244717"/>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 REF</a:t>
            </a:r>
            <a:endParaRPr lang="en-IN" dirty="0">
              <a:solidFill>
                <a:schemeClr val="tx1"/>
              </a:solidFill>
            </a:endParaRPr>
          </a:p>
        </p:txBody>
      </p:sp>
      <p:cxnSp>
        <p:nvCxnSpPr>
          <p:cNvPr id="25" name="Straight Arrow Connector 24"/>
          <p:cNvCxnSpPr/>
          <p:nvPr/>
        </p:nvCxnSpPr>
        <p:spPr>
          <a:xfrm>
            <a:off x="4167049" y="4467411"/>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190997" y="3693910"/>
            <a:ext cx="0" cy="75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05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91C53F-A1A4-B66B-F907-7BB2872E8B6D}"/>
              </a:ext>
            </a:extLst>
          </p:cNvPr>
          <p:cNvSpPr/>
          <p:nvPr/>
        </p:nvSpPr>
        <p:spPr>
          <a:xfrm>
            <a:off x="3971924"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1D1EA1EF-2DAA-2AFE-DF6B-12E46F119C96}"/>
              </a:ext>
            </a:extLst>
          </p:cNvPr>
          <p:cNvGrpSpPr/>
          <p:nvPr/>
        </p:nvGrpSpPr>
        <p:grpSpPr>
          <a:xfrm>
            <a:off x="10820691" y="5984608"/>
            <a:ext cx="1105836" cy="646220"/>
            <a:chOff x="228944" y="6102596"/>
            <a:chExt cx="1105836" cy="646220"/>
          </a:xfrm>
        </p:grpSpPr>
        <p:sp>
          <p:nvSpPr>
            <p:cNvPr id="6" name="Oval 5">
              <a:extLst>
                <a:ext uri="{FF2B5EF4-FFF2-40B4-BE49-F238E27FC236}">
                  <a16:creationId xmlns:a16="http://schemas.microsoft.com/office/drawing/2014/main" id="{12B5DBF8-D942-9CB5-D7AD-EBE24503B16D}"/>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2584DFAC-B804-E335-81EF-E9725E982BDD}"/>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5">
              <a:extLst>
                <a:ext uri="{FF2B5EF4-FFF2-40B4-BE49-F238E27FC236}">
                  <a16:creationId xmlns:a16="http://schemas.microsoft.com/office/drawing/2014/main" id="{C3EC4A4D-DDF0-F772-27C1-6A86D64D6645}"/>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3" name="Group 12">
            <a:extLst>
              <a:ext uri="{FF2B5EF4-FFF2-40B4-BE49-F238E27FC236}">
                <a16:creationId xmlns:a16="http://schemas.microsoft.com/office/drawing/2014/main" id="{D213BC16-204B-21E4-B339-73882C873F23}"/>
              </a:ext>
            </a:extLst>
          </p:cNvPr>
          <p:cNvGrpSpPr/>
          <p:nvPr/>
        </p:nvGrpSpPr>
        <p:grpSpPr>
          <a:xfrm>
            <a:off x="1941587" y="769851"/>
            <a:ext cx="9893362" cy="4105878"/>
            <a:chOff x="2328448" y="4288943"/>
            <a:chExt cx="9893362" cy="4105878"/>
          </a:xfrm>
        </p:grpSpPr>
        <p:sp>
          <p:nvSpPr>
            <p:cNvPr id="10" name="TextBox 9">
              <a:extLst>
                <a:ext uri="{FF2B5EF4-FFF2-40B4-BE49-F238E27FC236}">
                  <a16:creationId xmlns:a16="http://schemas.microsoft.com/office/drawing/2014/main" id="{4ED822E5-44E6-B803-DB0A-9F0F3740410F}"/>
                </a:ext>
              </a:extLst>
            </p:cNvPr>
            <p:cNvSpPr txBox="1"/>
            <p:nvPr/>
          </p:nvSpPr>
          <p:spPr>
            <a:xfrm>
              <a:off x="2328448" y="5040954"/>
              <a:ext cx="9893362" cy="3353867"/>
            </a:xfrm>
            <a:prstGeom prst="rect">
              <a:avLst/>
            </a:prstGeom>
            <a:noFill/>
          </p:spPr>
          <p:txBody>
            <a:bodyPr wrap="square">
              <a:spAutoFit/>
            </a:bodyPr>
            <a:lstStyle/>
            <a:p>
              <a:pPr>
                <a:lnSpc>
                  <a:spcPct val="150000"/>
                </a:lnSpc>
              </a:pPr>
              <a:r>
                <a:rPr lang="en-US" sz="2400" b="0" i="0" dirty="0">
                  <a:effectLst/>
                  <a:latin typeface="Montserrat" panose="00000500000000000000" pitchFamily="2" charset="0"/>
                </a:rPr>
                <a:t>This topic involves: </a:t>
              </a:r>
            </a:p>
            <a:p>
              <a:pPr marL="342900" indent="-342900">
                <a:lnSpc>
                  <a:spcPct val="150000"/>
                </a:lnSpc>
                <a:buAutoNum type="arabicPeriod"/>
              </a:pPr>
              <a:r>
                <a:rPr lang="en-US" sz="2400" dirty="0">
                  <a:latin typeface="Montserrat" panose="00000500000000000000" pitchFamily="2" charset="0"/>
                </a:rPr>
                <a:t>Functioning of various relays in 132 kV , 220 kV &amp; 400 kV Substations i.e. feeders and PTR’s.</a:t>
              </a:r>
            </a:p>
            <a:p>
              <a:pPr marL="342900" indent="-342900">
                <a:lnSpc>
                  <a:spcPct val="150000"/>
                </a:lnSpc>
                <a:buAutoNum type="arabicPeriod"/>
              </a:pPr>
              <a:r>
                <a:rPr lang="en-US" sz="2400" dirty="0">
                  <a:latin typeface="Montserrat" panose="00000500000000000000" pitchFamily="2" charset="0"/>
                </a:rPr>
                <a:t>Reason for mal – Operation of relays in the EHT sub-stations.</a:t>
              </a:r>
            </a:p>
            <a:p>
              <a:pPr marL="342900" indent="-342900">
                <a:lnSpc>
                  <a:spcPct val="150000"/>
                </a:lnSpc>
                <a:buAutoNum type="arabicPeriod"/>
              </a:pPr>
              <a:r>
                <a:rPr lang="en-US" sz="2400" dirty="0">
                  <a:latin typeface="Montserrat" panose="00000500000000000000" pitchFamily="2" charset="0"/>
                </a:rPr>
                <a:t>Various types of numerical relays being adopted in APTRANSCO at various EHT sub-stations.</a:t>
              </a:r>
            </a:p>
          </p:txBody>
        </p:sp>
        <p:sp>
          <p:nvSpPr>
            <p:cNvPr id="12" name="TextBox 11">
              <a:extLst>
                <a:ext uri="{FF2B5EF4-FFF2-40B4-BE49-F238E27FC236}">
                  <a16:creationId xmlns:a16="http://schemas.microsoft.com/office/drawing/2014/main" id="{110741C9-99EA-C402-BBD2-9D19F0CA1D95}"/>
                </a:ext>
              </a:extLst>
            </p:cNvPr>
            <p:cNvSpPr txBox="1"/>
            <p:nvPr/>
          </p:nvSpPr>
          <p:spPr>
            <a:xfrm>
              <a:off x="3050458" y="4288943"/>
              <a:ext cx="6091084" cy="646331"/>
            </a:xfrm>
            <a:prstGeom prst="rect">
              <a:avLst/>
            </a:prstGeom>
            <a:noFill/>
          </p:spPr>
          <p:txBody>
            <a:bodyPr wrap="square">
              <a:spAutoFit/>
            </a:bodyPr>
            <a:lstStyle/>
            <a:p>
              <a:pPr algn="ctr"/>
              <a:r>
                <a:rPr lang="en-US" sz="3600" b="1" u="sng" dirty="0">
                  <a:latin typeface="Montserrat" panose="00000500000000000000" pitchFamily="2" charset="0"/>
                </a:rPr>
                <a:t>Introduction</a:t>
              </a:r>
            </a:p>
          </p:txBody>
        </p:sp>
      </p:grpSp>
    </p:spTree>
    <p:extLst>
      <p:ext uri="{BB962C8B-B14F-4D97-AF65-F5344CB8AC3E}">
        <p14:creationId xmlns:p14="http://schemas.microsoft.com/office/powerpoint/2010/main" val="128210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3" name="Rectangle 2">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TextBox 4">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Protection Relays used for Various Feeders / PTRs:</a:t>
            </a:r>
            <a:endParaRPr lang="en-US" sz="2800" b="1" dirty="0">
              <a:latin typeface="Montserrat" panose="00000500000000000000" pitchFamily="2" charset="0"/>
            </a:endParaRPr>
          </a:p>
        </p:txBody>
      </p:sp>
      <p:sp>
        <p:nvSpPr>
          <p:cNvPr id="6" name="Rounded Rectangle 5"/>
          <p:cNvSpPr/>
          <p:nvPr/>
        </p:nvSpPr>
        <p:spPr>
          <a:xfrm>
            <a:off x="751112" y="2199884"/>
            <a:ext cx="2076995" cy="75764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400 kV Bus Reactor</a:t>
            </a:r>
            <a:endParaRPr lang="en-IN" dirty="0">
              <a:solidFill>
                <a:schemeClr val="tx1"/>
              </a:solidFill>
            </a:endParaRPr>
          </a:p>
        </p:txBody>
      </p:sp>
      <p:cxnSp>
        <p:nvCxnSpPr>
          <p:cNvPr id="7" name="Straight Arrow Connector 6"/>
          <p:cNvCxnSpPr/>
          <p:nvPr/>
        </p:nvCxnSpPr>
        <p:spPr>
          <a:xfrm>
            <a:off x="2847701" y="2382763"/>
            <a:ext cx="267788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525586" y="2209459"/>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 Back up Distance Protection</a:t>
            </a:r>
            <a:endParaRPr lang="en-IN" dirty="0">
              <a:solidFill>
                <a:schemeClr val="tx1"/>
              </a:solidFill>
            </a:endParaRPr>
          </a:p>
        </p:txBody>
      </p:sp>
      <p:sp>
        <p:nvSpPr>
          <p:cNvPr id="9" name="Rectangle 8"/>
          <p:cNvSpPr/>
          <p:nvPr/>
        </p:nvSpPr>
        <p:spPr>
          <a:xfrm>
            <a:off x="5532117" y="2902400"/>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Differential Protection</a:t>
            </a:r>
            <a:endParaRPr lang="en-IN" dirty="0">
              <a:solidFill>
                <a:schemeClr val="tx1"/>
              </a:solidFill>
            </a:endParaRPr>
          </a:p>
        </p:txBody>
      </p:sp>
      <p:cxnSp>
        <p:nvCxnSpPr>
          <p:cNvPr id="10" name="Straight Arrow Connector 9"/>
          <p:cNvCxnSpPr/>
          <p:nvPr/>
        </p:nvCxnSpPr>
        <p:spPr>
          <a:xfrm>
            <a:off x="4167049" y="3844749"/>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199707" y="3128772"/>
            <a:ext cx="13324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199707" y="2382763"/>
            <a:ext cx="0" cy="75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195353" y="3128772"/>
            <a:ext cx="0" cy="7599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23407" y="3630386"/>
            <a:ext cx="3409406" cy="46485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 REF</a:t>
            </a:r>
            <a:endParaRPr lang="en-IN" dirty="0">
              <a:solidFill>
                <a:schemeClr val="tx1"/>
              </a:solidFill>
            </a:endParaRPr>
          </a:p>
        </p:txBody>
      </p:sp>
    </p:spTree>
    <p:extLst>
      <p:ext uri="{BB962C8B-B14F-4D97-AF65-F5344CB8AC3E}">
        <p14:creationId xmlns:p14="http://schemas.microsoft.com/office/powerpoint/2010/main" val="1431153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Over Current Relays:</a:t>
            </a:r>
            <a:endParaRPr lang="en-US" sz="2800" b="1" dirty="0">
              <a:latin typeface="Montserrat" panose="00000500000000000000" pitchFamily="2" charset="0"/>
            </a:endParaRPr>
          </a:p>
        </p:txBody>
      </p:sp>
      <p:sp>
        <p:nvSpPr>
          <p:cNvPr id="4" name="Rounded Rectangle 3"/>
          <p:cNvSpPr/>
          <p:nvPr/>
        </p:nvSpPr>
        <p:spPr>
          <a:xfrm>
            <a:off x="6078360" y="884373"/>
            <a:ext cx="2233749" cy="73152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Over Current Relays</a:t>
            </a:r>
            <a:endParaRPr lang="en-IN" sz="2000" dirty="0">
              <a:solidFill>
                <a:schemeClr val="tx1"/>
              </a:solidFill>
            </a:endParaRPr>
          </a:p>
        </p:txBody>
      </p:sp>
      <p:sp>
        <p:nvSpPr>
          <p:cNvPr id="11" name="Rounded Rectangle 10"/>
          <p:cNvSpPr/>
          <p:nvPr/>
        </p:nvSpPr>
        <p:spPr>
          <a:xfrm>
            <a:off x="6060596" y="5462559"/>
            <a:ext cx="2233749" cy="73152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Phase over current  &amp; Earth fault  Relay</a:t>
            </a:r>
            <a:endParaRPr lang="en-IN" sz="2000" dirty="0">
              <a:solidFill>
                <a:schemeClr val="tx1"/>
              </a:solidFill>
            </a:endParaRPr>
          </a:p>
        </p:txBody>
      </p:sp>
      <p:sp>
        <p:nvSpPr>
          <p:cNvPr id="12" name="Rounded Rectangle 11"/>
          <p:cNvSpPr/>
          <p:nvPr/>
        </p:nvSpPr>
        <p:spPr>
          <a:xfrm>
            <a:off x="6060596" y="4279552"/>
            <a:ext cx="2233749" cy="73152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Directional &amp; Non Directional Relay</a:t>
            </a:r>
            <a:endParaRPr lang="en-IN" sz="2000" dirty="0">
              <a:solidFill>
                <a:schemeClr val="tx1"/>
              </a:solidFill>
            </a:endParaRPr>
          </a:p>
        </p:txBody>
      </p:sp>
      <p:sp>
        <p:nvSpPr>
          <p:cNvPr id="13" name="Rounded Rectangle 12"/>
          <p:cNvSpPr/>
          <p:nvPr/>
        </p:nvSpPr>
        <p:spPr>
          <a:xfrm>
            <a:off x="5999982" y="2029547"/>
            <a:ext cx="2390503" cy="170082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1.DT Over current</a:t>
            </a:r>
          </a:p>
          <a:p>
            <a:pPr algn="ctr"/>
            <a:r>
              <a:rPr lang="en-US" sz="2000" dirty="0">
                <a:solidFill>
                  <a:schemeClr val="tx1"/>
                </a:solidFill>
              </a:rPr>
              <a:t>2.Instantaneous</a:t>
            </a:r>
          </a:p>
          <a:p>
            <a:pPr algn="ctr"/>
            <a:r>
              <a:rPr lang="en-US" sz="2000" dirty="0">
                <a:solidFill>
                  <a:schemeClr val="tx1"/>
                </a:solidFill>
              </a:rPr>
              <a:t>3.Inverse (IDMT)</a:t>
            </a:r>
          </a:p>
          <a:p>
            <a:pPr algn="ctr"/>
            <a:r>
              <a:rPr lang="en-US" sz="2000" dirty="0">
                <a:solidFill>
                  <a:schemeClr val="tx1"/>
                </a:solidFill>
              </a:rPr>
              <a:t>4.Very Inverse</a:t>
            </a:r>
          </a:p>
          <a:p>
            <a:pPr algn="ctr"/>
            <a:r>
              <a:rPr lang="en-US" sz="2000" dirty="0">
                <a:solidFill>
                  <a:schemeClr val="tx1"/>
                </a:solidFill>
              </a:rPr>
              <a:t>5. Extreme Inverse </a:t>
            </a:r>
            <a:endParaRPr lang="en-IN" sz="2000" dirty="0">
              <a:solidFill>
                <a:schemeClr val="tx1"/>
              </a:solidFill>
            </a:endParaRPr>
          </a:p>
        </p:txBody>
      </p:sp>
      <p:sp>
        <p:nvSpPr>
          <p:cNvPr id="18" name="TextBox 17"/>
          <p:cNvSpPr txBox="1"/>
          <p:nvPr/>
        </p:nvSpPr>
        <p:spPr>
          <a:xfrm>
            <a:off x="707046" y="1698385"/>
            <a:ext cx="4869142" cy="3785652"/>
          </a:xfrm>
          <a:prstGeom prst="rect">
            <a:avLst/>
          </a:prstGeom>
          <a:noFill/>
        </p:spPr>
        <p:txBody>
          <a:bodyPr wrap="square" rtlCol="0">
            <a:spAutoFit/>
          </a:bodyPr>
          <a:lstStyle/>
          <a:p>
            <a:pPr marL="457200" indent="-457200">
              <a:buFont typeface="+mj-lt"/>
              <a:buAutoNum type="arabicPeriod"/>
            </a:pPr>
            <a:r>
              <a:rPr lang="en-US" sz="2000" dirty="0"/>
              <a:t>Over current Relay monitors the currents    in the Relay and operates when the current exceeds the pickup value. </a:t>
            </a:r>
          </a:p>
          <a:p>
            <a:pPr marL="457200" indent="-457200">
              <a:buFont typeface="+mj-lt"/>
              <a:buAutoNum type="arabicPeriod"/>
            </a:pPr>
            <a:endParaRPr lang="en-US" sz="2000" dirty="0"/>
          </a:p>
          <a:p>
            <a:pPr marL="457200" indent="-457200">
              <a:buFont typeface="+mj-lt"/>
              <a:buAutoNum type="arabicPeriod"/>
            </a:pPr>
            <a:r>
              <a:rPr lang="en-US" sz="2000" dirty="0"/>
              <a:t>Over current Relays has to clear the faults as per the time setting. </a:t>
            </a:r>
          </a:p>
          <a:p>
            <a:pPr marL="457200" indent="-457200">
              <a:buFont typeface="+mj-lt"/>
              <a:buAutoNum type="arabicPeriod"/>
            </a:pPr>
            <a:endParaRPr lang="en-US" sz="2000" dirty="0"/>
          </a:p>
          <a:p>
            <a:pPr marL="457200" indent="-457200">
              <a:buFont typeface="+mj-lt"/>
              <a:buAutoNum type="arabicPeriod"/>
            </a:pPr>
            <a:r>
              <a:rPr lang="en-US" sz="2000" dirty="0"/>
              <a:t>There are different kinds of Relays based on time of operation.</a:t>
            </a:r>
          </a:p>
          <a:p>
            <a:endParaRPr lang="en-US" sz="2000" dirty="0"/>
          </a:p>
          <a:p>
            <a:endParaRPr lang="en-US" sz="2000" dirty="0"/>
          </a:p>
        </p:txBody>
      </p:sp>
      <p:cxnSp>
        <p:nvCxnSpPr>
          <p:cNvPr id="21" name="Straight Arrow Connector 20">
            <a:extLst>
              <a:ext uri="{FF2B5EF4-FFF2-40B4-BE49-F238E27FC236}">
                <a16:creationId xmlns:a16="http://schemas.microsoft.com/office/drawing/2014/main" id="{5D68CD17-1106-CE7F-F561-15944D466814}"/>
              </a:ext>
            </a:extLst>
          </p:cNvPr>
          <p:cNvCxnSpPr>
            <a:cxnSpLocks/>
            <a:stCxn id="13" idx="2"/>
            <a:endCxn id="12" idx="0"/>
          </p:cNvCxnSpPr>
          <p:nvPr/>
        </p:nvCxnSpPr>
        <p:spPr>
          <a:xfrm flipH="1">
            <a:off x="7177471" y="3730373"/>
            <a:ext cx="17763" cy="549179"/>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20A72BC-B46A-9804-0F79-527EA7DE381B}"/>
              </a:ext>
            </a:extLst>
          </p:cNvPr>
          <p:cNvCxnSpPr>
            <a:cxnSpLocks/>
            <a:stCxn id="4" idx="2"/>
            <a:endCxn id="13" idx="0"/>
          </p:cNvCxnSpPr>
          <p:nvPr/>
        </p:nvCxnSpPr>
        <p:spPr>
          <a:xfrm flipH="1">
            <a:off x="7195234" y="1615893"/>
            <a:ext cx="1" cy="41365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80B1CA4-B788-944B-18F9-89C5A50430A8}"/>
              </a:ext>
            </a:extLst>
          </p:cNvPr>
          <p:cNvCxnSpPr>
            <a:cxnSpLocks/>
            <a:stCxn id="11" idx="0"/>
            <a:endCxn id="12" idx="2"/>
          </p:cNvCxnSpPr>
          <p:nvPr/>
        </p:nvCxnSpPr>
        <p:spPr>
          <a:xfrm flipV="1">
            <a:off x="7177471" y="5011072"/>
            <a:ext cx="0" cy="451487"/>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038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Different types of Over current Relays:</a:t>
            </a:r>
            <a:endParaRPr lang="en-US" sz="2800" b="1" dirty="0">
              <a:latin typeface="Montserrat" panose="00000500000000000000" pitchFamily="2" charset="0"/>
            </a:endParaRPr>
          </a:p>
        </p:txBody>
      </p:sp>
      <p:sp>
        <p:nvSpPr>
          <p:cNvPr id="18" name="TextBox 17"/>
          <p:cNvSpPr txBox="1"/>
          <p:nvPr/>
        </p:nvSpPr>
        <p:spPr>
          <a:xfrm>
            <a:off x="314014" y="929014"/>
            <a:ext cx="7330898" cy="5078313"/>
          </a:xfrm>
          <a:prstGeom prst="rect">
            <a:avLst/>
          </a:prstGeom>
          <a:noFill/>
        </p:spPr>
        <p:txBody>
          <a:bodyPr wrap="square" rtlCol="0">
            <a:spAutoFit/>
          </a:bodyPr>
          <a:lstStyle/>
          <a:p>
            <a:pPr marL="342900" indent="-342900">
              <a:lnSpc>
                <a:spcPct val="200000"/>
              </a:lnSpc>
              <a:buAutoNum type="arabicPeriod"/>
            </a:pPr>
            <a:r>
              <a:rPr lang="en-US" dirty="0"/>
              <a:t>DT Over Current : Definite time O/C relay operates after predetermined time ,when the current exceeds its pick-up value the operating time  independent of magnitude of fault current. It is used for DEF protection in 400kV &amp; 220kV Distance relays.</a:t>
            </a:r>
          </a:p>
          <a:p>
            <a:pPr marL="342900" indent="-342900">
              <a:lnSpc>
                <a:spcPct val="200000"/>
              </a:lnSpc>
              <a:buAutoNum type="arabicPeriod"/>
            </a:pPr>
            <a:r>
              <a:rPr lang="en-US" dirty="0"/>
              <a:t>Instantaneous O/C relay : Relay operates instantaneously when fault current exceeds the high set value . It is used for High set function in O/L and E/L relays.</a:t>
            </a:r>
          </a:p>
          <a:p>
            <a:pPr marL="342900" indent="-342900">
              <a:lnSpc>
                <a:spcPct val="200000"/>
              </a:lnSpc>
              <a:buAutoNum type="arabicPeriod"/>
            </a:pPr>
            <a:r>
              <a:rPr lang="en-US" dirty="0"/>
              <a:t>Inverse time O/C relay : time of operation of relay inversely proportional to fault current . Time decrease as fault current increase.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912" y="0"/>
            <a:ext cx="4547088" cy="5032111"/>
          </a:xfrm>
          <a:prstGeom prst="rect">
            <a:avLst/>
          </a:prstGeom>
        </p:spPr>
      </p:pic>
    </p:spTree>
    <p:extLst>
      <p:ext uri="{BB962C8B-B14F-4D97-AF65-F5344CB8AC3E}">
        <p14:creationId xmlns:p14="http://schemas.microsoft.com/office/powerpoint/2010/main" val="5154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Different types of Over current Relays:</a:t>
            </a:r>
            <a:endParaRPr lang="en-US" sz="2800" b="1" dirty="0">
              <a:latin typeface="Montserrat" panose="00000500000000000000" pitchFamily="2" charset="0"/>
            </a:endParaRPr>
          </a:p>
        </p:txBody>
      </p:sp>
      <p:sp>
        <p:nvSpPr>
          <p:cNvPr id="18" name="TextBox 17"/>
          <p:cNvSpPr txBox="1"/>
          <p:nvPr/>
        </p:nvSpPr>
        <p:spPr>
          <a:xfrm>
            <a:off x="314014" y="929014"/>
            <a:ext cx="7330898" cy="4524315"/>
          </a:xfrm>
          <a:prstGeom prst="rect">
            <a:avLst/>
          </a:prstGeom>
          <a:noFill/>
        </p:spPr>
        <p:txBody>
          <a:bodyPr wrap="square" rtlCol="0">
            <a:spAutoFit/>
          </a:bodyPr>
          <a:lstStyle/>
          <a:p>
            <a:pPr>
              <a:lnSpc>
                <a:spcPct val="200000"/>
              </a:lnSpc>
            </a:pPr>
            <a:r>
              <a:rPr lang="en-US" dirty="0"/>
              <a:t>4. IDMT O/C relay : combination of Inverse relay and definite time O/C relay acts as inverse relay when fault current exceeds the pick up value and later acts at definite time relay irrespective of fault current. It is used for O/L &amp; E/L relays.</a:t>
            </a:r>
          </a:p>
          <a:p>
            <a:pPr>
              <a:lnSpc>
                <a:spcPct val="200000"/>
              </a:lnSpc>
            </a:pPr>
            <a:r>
              <a:rPr lang="en-US" dirty="0"/>
              <a:t>5. Very inverse O/C relay : Initially time of operation is low and saturation occurs at later stage. Used in Generating stations and Industries.</a:t>
            </a:r>
          </a:p>
          <a:p>
            <a:pPr>
              <a:lnSpc>
                <a:spcPct val="200000"/>
              </a:lnSpc>
            </a:pPr>
            <a:r>
              <a:rPr lang="en-US" dirty="0"/>
              <a:t>6. Extreme Inverse : Time of operation is very low for fault currents exceeding pick up  value. Used in Generating stations and Industries.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912" y="0"/>
            <a:ext cx="4547088" cy="5032111"/>
          </a:xfrm>
          <a:prstGeom prst="rect">
            <a:avLst/>
          </a:prstGeom>
        </p:spPr>
      </p:pic>
    </p:spTree>
    <p:extLst>
      <p:ext uri="{BB962C8B-B14F-4D97-AF65-F5344CB8AC3E}">
        <p14:creationId xmlns:p14="http://schemas.microsoft.com/office/powerpoint/2010/main" val="3694792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Non Directional O/C and Earth Fault Relay:</a:t>
            </a:r>
            <a:endParaRPr lang="en-US" sz="2800" b="1" dirty="0">
              <a:latin typeface="Montserrat" panose="00000500000000000000" pitchFamily="2" charset="0"/>
            </a:endParaRPr>
          </a:p>
        </p:txBody>
      </p:sp>
      <p:cxnSp>
        <p:nvCxnSpPr>
          <p:cNvPr id="15" name="Straight Connector 14"/>
          <p:cNvCxnSpPr/>
          <p:nvPr/>
        </p:nvCxnSpPr>
        <p:spPr>
          <a:xfrm>
            <a:off x="657831" y="1244601"/>
            <a:ext cx="20159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03964" y="1116656"/>
            <a:ext cx="140562" cy="172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89069" y="1244601"/>
            <a:ext cx="41827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450795" y="1116518"/>
            <a:ext cx="317780" cy="24944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3" name="Straight Connector 22"/>
          <p:cNvCxnSpPr/>
          <p:nvPr/>
        </p:nvCxnSpPr>
        <p:spPr>
          <a:xfrm>
            <a:off x="1692451" y="1261472"/>
            <a:ext cx="41827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079678" y="1068349"/>
            <a:ext cx="385989" cy="386245"/>
            <a:chOff x="2642382" y="1407450"/>
            <a:chExt cx="400788" cy="386245"/>
          </a:xfrm>
        </p:grpSpPr>
        <p:sp>
          <p:nvSpPr>
            <p:cNvPr id="25" name="Arc 24"/>
            <p:cNvSpPr/>
            <p:nvPr/>
          </p:nvSpPr>
          <p:spPr>
            <a:xfrm>
              <a:off x="2768056" y="1407450"/>
              <a:ext cx="184419" cy="386245"/>
            </a:xfrm>
            <a:prstGeom prst="arc">
              <a:avLst>
                <a:gd name="adj1" fmla="val 10323218"/>
                <a:gd name="adj2"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6" name="Arc 25"/>
            <p:cNvSpPr/>
            <p:nvPr/>
          </p:nvSpPr>
          <p:spPr>
            <a:xfrm>
              <a:off x="2848564" y="1407450"/>
              <a:ext cx="194606" cy="386245"/>
            </a:xfrm>
            <a:prstGeom prst="arc">
              <a:avLst>
                <a:gd name="adj1" fmla="val 10948203"/>
                <a:gd name="adj2" fmla="val 1128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7" name="Arc 26"/>
            <p:cNvSpPr/>
            <p:nvPr/>
          </p:nvSpPr>
          <p:spPr>
            <a:xfrm rot="10800000">
              <a:off x="2848564" y="1476653"/>
              <a:ext cx="103912" cy="172200"/>
            </a:xfrm>
            <a:prstGeom prst="arc">
              <a:avLst>
                <a:gd name="adj1" fmla="val 10903007"/>
                <a:gd name="adj2" fmla="val 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28" name="Straight Connector 27"/>
            <p:cNvCxnSpPr/>
            <p:nvPr/>
          </p:nvCxnSpPr>
          <p:spPr>
            <a:xfrm flipV="1">
              <a:off x="2642382" y="1605402"/>
              <a:ext cx="139050" cy="6438"/>
            </a:xfrm>
            <a:prstGeom prst="line">
              <a:avLst/>
            </a:prstGeom>
            <a:ln w="25400"/>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2465667" y="1309752"/>
            <a:ext cx="122076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20010" y="936739"/>
            <a:ext cx="8422" cy="67199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757865" y="1223652"/>
            <a:ext cx="140562" cy="172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898427" y="1309752"/>
            <a:ext cx="89835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rot="16436508">
            <a:off x="3899981" y="1496073"/>
            <a:ext cx="937611" cy="468805"/>
            <a:chOff x="3542555" y="1203786"/>
            <a:chExt cx="937611" cy="468805"/>
          </a:xfrm>
        </p:grpSpPr>
        <p:sp>
          <p:nvSpPr>
            <p:cNvPr id="35" name="Lightning Bolt 34"/>
            <p:cNvSpPr/>
            <p:nvPr/>
          </p:nvSpPr>
          <p:spPr>
            <a:xfrm rot="6694898">
              <a:off x="3883400" y="1032579"/>
              <a:ext cx="425560" cy="767973"/>
            </a:xfrm>
            <a:prstGeom prst="lightningBol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36" name="Straight Connector 35"/>
            <p:cNvCxnSpPr/>
            <p:nvPr/>
          </p:nvCxnSpPr>
          <p:spPr>
            <a:xfrm>
              <a:off x="3660846" y="1326871"/>
              <a:ext cx="0" cy="34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587612" y="1378715"/>
              <a:ext cx="7056" cy="242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542555" y="1447887"/>
              <a:ext cx="7979" cy="1728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1969042" y="2001956"/>
            <a:ext cx="718484" cy="45386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Relay</a:t>
            </a:r>
            <a:endParaRPr lang="en-IN" dirty="0">
              <a:solidFill>
                <a:schemeClr val="tx1"/>
              </a:solidFill>
            </a:endParaRPr>
          </a:p>
        </p:txBody>
      </p:sp>
      <p:cxnSp>
        <p:nvCxnSpPr>
          <p:cNvPr id="41" name="Straight Arrow Connector 40"/>
          <p:cNvCxnSpPr>
            <a:endCxn id="39" idx="0"/>
          </p:cNvCxnSpPr>
          <p:nvPr/>
        </p:nvCxnSpPr>
        <p:spPr>
          <a:xfrm>
            <a:off x="2328284" y="1365965"/>
            <a:ext cx="0" cy="6359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9" idx="1"/>
          </p:cNvCxnSpPr>
          <p:nvPr/>
        </p:nvCxnSpPr>
        <p:spPr>
          <a:xfrm flipH="1" flipV="1">
            <a:off x="1609685" y="2228886"/>
            <a:ext cx="359357"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21" idx="2"/>
          </p:cNvCxnSpPr>
          <p:nvPr/>
        </p:nvCxnSpPr>
        <p:spPr>
          <a:xfrm flipV="1">
            <a:off x="1600677" y="1365965"/>
            <a:ext cx="9008" cy="8708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519235" y="845816"/>
            <a:ext cx="852309" cy="369332"/>
          </a:xfrm>
          <a:prstGeom prst="rect">
            <a:avLst/>
          </a:prstGeom>
          <a:noFill/>
        </p:spPr>
        <p:txBody>
          <a:bodyPr wrap="square" rtlCol="0">
            <a:spAutoFit/>
          </a:bodyPr>
          <a:lstStyle/>
          <a:p>
            <a:r>
              <a:rPr lang="en-US" dirty="0"/>
              <a:t>Line</a:t>
            </a:r>
            <a:endParaRPr lang="en-IN" dirty="0"/>
          </a:p>
        </p:txBody>
      </p:sp>
      <p:sp>
        <p:nvSpPr>
          <p:cNvPr id="48" name="Rounded Rectangle 47"/>
          <p:cNvSpPr/>
          <p:nvPr/>
        </p:nvSpPr>
        <p:spPr>
          <a:xfrm>
            <a:off x="657831" y="3135086"/>
            <a:ext cx="2581758" cy="269094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Over Current Relay: </a:t>
            </a:r>
          </a:p>
          <a:p>
            <a:pPr algn="ctr"/>
            <a:r>
              <a:rPr lang="en-US" dirty="0">
                <a:solidFill>
                  <a:schemeClr val="tx1"/>
                </a:solidFill>
              </a:rPr>
              <a:t>PS : 100 %</a:t>
            </a:r>
          </a:p>
          <a:p>
            <a:pPr algn="ctr"/>
            <a:r>
              <a:rPr lang="en-US" dirty="0">
                <a:solidFill>
                  <a:schemeClr val="tx1"/>
                </a:solidFill>
              </a:rPr>
              <a:t>TS : 0.1 Sec</a:t>
            </a:r>
          </a:p>
          <a:p>
            <a:pPr algn="ctr"/>
            <a:r>
              <a:rPr lang="en-US" dirty="0">
                <a:solidFill>
                  <a:schemeClr val="tx1"/>
                </a:solidFill>
              </a:rPr>
              <a:t>IEC Inverse Curve </a:t>
            </a:r>
          </a:p>
          <a:p>
            <a:pPr algn="ctr"/>
            <a:r>
              <a:rPr lang="en-US" dirty="0">
                <a:solidFill>
                  <a:schemeClr val="tx1"/>
                </a:solidFill>
              </a:rPr>
              <a:t>High set : 600%</a:t>
            </a:r>
            <a:endParaRPr lang="en-IN" dirty="0">
              <a:solidFill>
                <a:schemeClr val="tx1"/>
              </a:solidFill>
            </a:endParaRPr>
          </a:p>
        </p:txBody>
      </p:sp>
      <p:sp>
        <p:nvSpPr>
          <p:cNvPr id="49" name="Rounded Rectangle 48"/>
          <p:cNvSpPr/>
          <p:nvPr/>
        </p:nvSpPr>
        <p:spPr>
          <a:xfrm>
            <a:off x="5791144" y="3135086"/>
            <a:ext cx="2581758" cy="269094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Earth Fault Relay: </a:t>
            </a:r>
          </a:p>
          <a:p>
            <a:pPr algn="ctr"/>
            <a:r>
              <a:rPr lang="en-US" dirty="0">
                <a:solidFill>
                  <a:schemeClr val="tx1"/>
                </a:solidFill>
              </a:rPr>
              <a:t>PS : 20 %</a:t>
            </a:r>
          </a:p>
          <a:p>
            <a:pPr algn="ctr"/>
            <a:r>
              <a:rPr lang="en-US" dirty="0">
                <a:solidFill>
                  <a:schemeClr val="tx1"/>
                </a:solidFill>
              </a:rPr>
              <a:t>TS : 0.07 Sec</a:t>
            </a:r>
          </a:p>
          <a:p>
            <a:pPr algn="ctr"/>
            <a:r>
              <a:rPr lang="en-US" dirty="0">
                <a:solidFill>
                  <a:schemeClr val="tx1"/>
                </a:solidFill>
              </a:rPr>
              <a:t>Inverse Curve </a:t>
            </a:r>
          </a:p>
          <a:p>
            <a:pPr algn="ctr"/>
            <a:r>
              <a:rPr lang="en-US" dirty="0">
                <a:solidFill>
                  <a:schemeClr val="tx1"/>
                </a:solidFill>
              </a:rPr>
              <a:t>High set : 100%</a:t>
            </a:r>
            <a:endParaRPr lang="en-IN" dirty="0">
              <a:solidFill>
                <a:schemeClr val="tx1"/>
              </a:solidFill>
            </a:endParaRPr>
          </a:p>
        </p:txBody>
      </p:sp>
    </p:spTree>
    <p:extLst>
      <p:ext uri="{BB962C8B-B14F-4D97-AF65-F5344CB8AC3E}">
        <p14:creationId xmlns:p14="http://schemas.microsoft.com/office/powerpoint/2010/main" val="389749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50525"/>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9608"/>
            <a:ext cx="11582288" cy="523220"/>
          </a:xfrm>
          <a:prstGeom prst="rect">
            <a:avLst/>
          </a:prstGeom>
          <a:noFill/>
        </p:spPr>
        <p:txBody>
          <a:bodyPr wrap="square">
            <a:spAutoFit/>
          </a:bodyPr>
          <a:lstStyle/>
          <a:p>
            <a:r>
              <a:rPr lang="en-US" sz="2800" b="1" u="sng" dirty="0">
                <a:latin typeface="Montserrat" panose="00000500000000000000" pitchFamily="2" charset="0"/>
              </a:rPr>
              <a:t>Non Directional O/C and Earth Fault Relay:</a:t>
            </a:r>
            <a:endParaRPr lang="en-US" sz="2800" b="1" dirty="0">
              <a:latin typeface="Montserrat" panose="00000500000000000000" pitchFamily="2" charset="0"/>
            </a:endParaRPr>
          </a:p>
        </p:txBody>
      </p:sp>
      <p:grpSp>
        <p:nvGrpSpPr>
          <p:cNvPr id="7" name="Group 6"/>
          <p:cNvGrpSpPr/>
          <p:nvPr/>
        </p:nvGrpSpPr>
        <p:grpSpPr>
          <a:xfrm>
            <a:off x="2991392" y="1298720"/>
            <a:ext cx="3487784" cy="587828"/>
            <a:chOff x="1175656" y="1404257"/>
            <a:chExt cx="3487784" cy="587828"/>
          </a:xfrm>
        </p:grpSpPr>
        <p:sp>
          <p:nvSpPr>
            <p:cNvPr id="3" name="Rectangle 2"/>
            <p:cNvSpPr/>
            <p:nvPr/>
          </p:nvSpPr>
          <p:spPr>
            <a:xfrm>
              <a:off x="1175656" y="1404257"/>
              <a:ext cx="3487784"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Fault current</a:t>
              </a:r>
            </a:p>
            <a:p>
              <a:pPr algn="ctr"/>
              <a:r>
                <a:rPr lang="en-US" dirty="0">
                  <a:solidFill>
                    <a:schemeClr val="tx1"/>
                  </a:solidFill>
                </a:rPr>
                <a:t>CT Rated current x PS</a:t>
              </a:r>
              <a:endParaRPr lang="en-IN" dirty="0">
                <a:solidFill>
                  <a:schemeClr val="tx1"/>
                </a:solidFill>
              </a:endParaRPr>
            </a:p>
          </p:txBody>
        </p:sp>
        <p:cxnSp>
          <p:nvCxnSpPr>
            <p:cNvPr id="5" name="Straight Connector 4"/>
            <p:cNvCxnSpPr/>
            <p:nvPr/>
          </p:nvCxnSpPr>
          <p:spPr>
            <a:xfrm>
              <a:off x="1854926" y="1698171"/>
              <a:ext cx="1867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32012" y="1298720"/>
            <a:ext cx="3038650" cy="587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Plug setting Multiplier , PSM = </a:t>
            </a:r>
            <a:endParaRPr lang="en-IN" dirty="0">
              <a:solidFill>
                <a:schemeClr val="tx1"/>
              </a:solidFill>
            </a:endParaRPr>
          </a:p>
        </p:txBody>
      </p:sp>
      <p:sp>
        <p:nvSpPr>
          <p:cNvPr id="40" name="Rectangle 39"/>
          <p:cNvSpPr/>
          <p:nvPr/>
        </p:nvSpPr>
        <p:spPr>
          <a:xfrm>
            <a:off x="632012" y="1886548"/>
            <a:ext cx="5847164" cy="1122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2"/>
              </a:solidFill>
            </a:endParaRPr>
          </a:p>
        </p:txBody>
      </p:sp>
      <p:sp>
        <p:nvSpPr>
          <p:cNvPr id="12" name="TextBox 11"/>
          <p:cNvSpPr txBox="1"/>
          <p:nvPr/>
        </p:nvSpPr>
        <p:spPr>
          <a:xfrm>
            <a:off x="3370216" y="1941587"/>
            <a:ext cx="2468880" cy="880369"/>
          </a:xfrm>
          <a:prstGeom prst="rect">
            <a:avLst/>
          </a:prstGeom>
          <a:noFill/>
        </p:spPr>
        <p:txBody>
          <a:bodyPr wrap="square" rtlCol="0">
            <a:spAutoFit/>
          </a:bodyPr>
          <a:lstStyle/>
          <a:p>
            <a:pPr>
              <a:lnSpc>
                <a:spcPct val="150000"/>
              </a:lnSpc>
            </a:pPr>
            <a:r>
              <a:rPr lang="en-US" dirty="0"/>
              <a:t>= 4000/(400x1)</a:t>
            </a:r>
          </a:p>
          <a:p>
            <a:pPr>
              <a:lnSpc>
                <a:spcPct val="150000"/>
              </a:lnSpc>
            </a:pPr>
            <a:r>
              <a:rPr lang="en-US" dirty="0"/>
              <a:t>=10 </a:t>
            </a:r>
            <a:endParaRPr lang="en-IN" dirty="0"/>
          </a:p>
        </p:txBody>
      </p:sp>
      <p:sp>
        <p:nvSpPr>
          <p:cNvPr id="42" name="Rectangle 41"/>
          <p:cNvSpPr/>
          <p:nvPr/>
        </p:nvSpPr>
        <p:spPr>
          <a:xfrm>
            <a:off x="632012" y="3995679"/>
            <a:ext cx="6147610" cy="1447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 operation of Relay = Time setting x Time from graph for PSM (10) </a:t>
            </a:r>
          </a:p>
          <a:p>
            <a:pPr algn="ctr"/>
            <a:r>
              <a:rPr lang="en-US" dirty="0">
                <a:solidFill>
                  <a:schemeClr val="tx1"/>
                </a:solidFill>
              </a:rPr>
              <a:t>= 0.1 x 4</a:t>
            </a:r>
          </a:p>
          <a:p>
            <a:pPr algn="ctr"/>
            <a:r>
              <a:rPr lang="en-US" dirty="0">
                <a:solidFill>
                  <a:schemeClr val="tx1"/>
                </a:solidFill>
              </a:rPr>
              <a:t>= 0.4 sec</a:t>
            </a:r>
            <a:endParaRPr lang="en-IN" dirty="0">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641" y="2506018"/>
            <a:ext cx="4610162" cy="4237624"/>
          </a:xfrm>
          <a:prstGeom prst="rect">
            <a:avLst/>
          </a:prstGeom>
        </p:spPr>
      </p:pic>
      <p:sp>
        <p:nvSpPr>
          <p:cNvPr id="2" name="Rectangle 1"/>
          <p:cNvSpPr/>
          <p:nvPr/>
        </p:nvSpPr>
        <p:spPr>
          <a:xfrm>
            <a:off x="632013" y="1304051"/>
            <a:ext cx="5847163" cy="17045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89527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Directional Over current Relay for phase faults (67)</a:t>
              </a:r>
              <a:r>
                <a:rPr lang="en-US" sz="3600" b="1" dirty="0">
                  <a:latin typeface="Montserrat" panose="00000500000000000000" pitchFamily="2" charset="0"/>
                </a:rPr>
                <a:t>:</a:t>
              </a:r>
            </a:p>
          </p:txBody>
        </p:sp>
      </p:grpSp>
      <p:sp>
        <p:nvSpPr>
          <p:cNvPr id="2" name="TextBox 1"/>
          <p:cNvSpPr txBox="1"/>
          <p:nvPr/>
        </p:nvSpPr>
        <p:spPr>
          <a:xfrm>
            <a:off x="478076" y="1579666"/>
            <a:ext cx="11007237" cy="472372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Voltage measuring unit added to the over current relay for directional operation of the relay. </a:t>
            </a:r>
          </a:p>
          <a:p>
            <a:pPr marL="342900" indent="-342900">
              <a:lnSpc>
                <a:spcPct val="150000"/>
              </a:lnSpc>
              <a:buFont typeface="Arial" panose="020B0604020202020204" pitchFamily="34" charset="0"/>
              <a:buChar char="•"/>
            </a:pPr>
            <a:r>
              <a:rPr lang="en-US" sz="2000" dirty="0"/>
              <a:t>It monitors the PT secondary voltages and CT secondary currents and operates for the  faults when the line current exceeds the pick up value in the set direction. </a:t>
            </a:r>
          </a:p>
          <a:p>
            <a:pPr marL="342900" indent="-342900">
              <a:lnSpc>
                <a:spcPct val="150000"/>
              </a:lnSpc>
              <a:buFont typeface="Arial" panose="020B0604020202020204" pitchFamily="34" charset="0"/>
              <a:buChar char="•"/>
            </a:pPr>
            <a:r>
              <a:rPr lang="en-US" sz="2000" dirty="0"/>
              <a:t>The  parameters for proper operation of the Directional over current relay are</a:t>
            </a:r>
          </a:p>
          <a:p>
            <a:pPr marL="914400" lvl="1" indent="-457200">
              <a:lnSpc>
                <a:spcPct val="150000"/>
              </a:lnSpc>
              <a:buFont typeface="+mj-lt"/>
              <a:buAutoNum type="arabicPeriod"/>
            </a:pPr>
            <a:r>
              <a:rPr lang="en-US" sz="2000" dirty="0"/>
              <a:t>Direction ‐  Forward</a:t>
            </a:r>
          </a:p>
          <a:p>
            <a:pPr marL="914400" lvl="1" indent="-457200">
              <a:lnSpc>
                <a:spcPct val="150000"/>
              </a:lnSpc>
              <a:buFont typeface="+mj-lt"/>
              <a:buAutoNum type="arabicPeriod"/>
            </a:pPr>
            <a:r>
              <a:rPr lang="en-US" sz="2000" dirty="0"/>
              <a:t>Plug  setting</a:t>
            </a:r>
          </a:p>
          <a:p>
            <a:pPr marL="914400" lvl="1" indent="-457200">
              <a:lnSpc>
                <a:spcPct val="150000"/>
              </a:lnSpc>
              <a:buFont typeface="+mj-lt"/>
              <a:buAutoNum type="arabicPeriod"/>
            </a:pPr>
            <a:r>
              <a:rPr lang="en-US" sz="2000" dirty="0"/>
              <a:t>Time setting</a:t>
            </a:r>
          </a:p>
          <a:p>
            <a:pPr marL="914400" lvl="1" indent="-457200">
              <a:lnSpc>
                <a:spcPct val="150000"/>
              </a:lnSpc>
              <a:buFont typeface="+mj-lt"/>
              <a:buAutoNum type="arabicPeriod"/>
            </a:pPr>
            <a:r>
              <a:rPr lang="en-US" sz="2000" dirty="0"/>
              <a:t>RCA – Relay Characteristic Angle</a:t>
            </a:r>
          </a:p>
          <a:p>
            <a:pPr marL="914400" lvl="1" indent="-457200">
              <a:lnSpc>
                <a:spcPct val="150000"/>
              </a:lnSpc>
              <a:buFont typeface="+mj-lt"/>
              <a:buAutoNum type="arabicPeriod"/>
            </a:pPr>
            <a:r>
              <a:rPr lang="en-US" sz="2000" dirty="0"/>
              <a:t>ROA – Relay operating Angle </a:t>
            </a:r>
          </a:p>
          <a:p>
            <a:pPr>
              <a:lnSpc>
                <a:spcPct val="200000"/>
              </a:lnSpc>
            </a:pPr>
            <a:endParaRPr lang="en-IN" dirty="0"/>
          </a:p>
        </p:txBody>
      </p:sp>
    </p:spTree>
    <p:extLst>
      <p:ext uri="{BB962C8B-B14F-4D97-AF65-F5344CB8AC3E}">
        <p14:creationId xmlns:p14="http://schemas.microsoft.com/office/powerpoint/2010/main" val="4194811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1F93-B2F5-5ACC-27CD-78E9C04DC1FB}"/>
              </a:ext>
            </a:extLst>
          </p:cNvPr>
          <p:cNvSpPr>
            <a:spLocks noGrp="1"/>
          </p:cNvSpPr>
          <p:nvPr>
            <p:ph type="title"/>
          </p:nvPr>
        </p:nvSpPr>
        <p:spPr>
          <a:xfrm>
            <a:off x="245806" y="88491"/>
            <a:ext cx="11107994" cy="2271251"/>
          </a:xfrm>
        </p:spPr>
        <p:txBody>
          <a:bodyPr>
            <a:normAutofit/>
          </a:bodyPr>
          <a:lstStyle/>
          <a:p>
            <a:r>
              <a:rPr lang="en-US" sz="2800" b="1" u="sng" dirty="0">
                <a:latin typeface="Montserrat" panose="00000500000000000000" pitchFamily="2" charset="0"/>
              </a:rPr>
              <a:t>Directional Over current for phase faults (67)</a:t>
            </a:r>
            <a:r>
              <a:rPr lang="en-US" sz="2800" b="1" dirty="0">
                <a:latin typeface="Montserrat" panose="00000500000000000000" pitchFamily="2" charset="0"/>
              </a:rPr>
              <a:t>:</a:t>
            </a:r>
            <a:br>
              <a:rPr lang="en-US" sz="5400" b="1" dirty="0">
                <a:latin typeface="Montserrat" panose="00000500000000000000" pitchFamily="2" charset="0"/>
              </a:rPr>
            </a:br>
            <a:endParaRPr lang="en-IN" dirty="0"/>
          </a:p>
        </p:txBody>
      </p:sp>
      <p:sp>
        <p:nvSpPr>
          <p:cNvPr id="3" name="Content Placeholder 2">
            <a:extLst>
              <a:ext uri="{FF2B5EF4-FFF2-40B4-BE49-F238E27FC236}">
                <a16:creationId xmlns:a16="http://schemas.microsoft.com/office/drawing/2014/main" id="{05BA3528-A53C-68B3-0617-1149AF183A6E}"/>
              </a:ext>
            </a:extLst>
          </p:cNvPr>
          <p:cNvSpPr>
            <a:spLocks noGrp="1"/>
          </p:cNvSpPr>
          <p:nvPr>
            <p:ph idx="1"/>
          </p:nvPr>
        </p:nvSpPr>
        <p:spPr>
          <a:xfrm>
            <a:off x="1012722" y="1769805"/>
            <a:ext cx="10933471" cy="4407157"/>
          </a:xfrm>
        </p:spPr>
        <p:txBody>
          <a:bodyPr>
            <a:normAutofit/>
          </a:bodyPr>
          <a:lstStyle/>
          <a:p>
            <a:r>
              <a:rPr lang="en-IN" sz="2400" dirty="0"/>
              <a:t>The two methods of polarization of directional voltage are</a:t>
            </a:r>
          </a:p>
          <a:p>
            <a:pPr marL="0" indent="0">
              <a:buNone/>
            </a:pPr>
            <a:r>
              <a:rPr lang="en-IN" sz="2400" dirty="0"/>
              <a:t>     a) </a:t>
            </a:r>
            <a:r>
              <a:rPr lang="en-US" sz="2400" dirty="0"/>
              <a:t>Cross </a:t>
            </a:r>
            <a:r>
              <a:rPr lang="en-IN" sz="2400" dirty="0"/>
              <a:t>polarization method </a:t>
            </a:r>
            <a:endParaRPr lang="en-US" sz="2400" dirty="0"/>
          </a:p>
          <a:p>
            <a:pPr marL="0" indent="0">
              <a:buNone/>
            </a:pPr>
            <a:r>
              <a:rPr lang="en-US" sz="2400" dirty="0"/>
              <a:t>  </a:t>
            </a:r>
            <a:r>
              <a:rPr lang="en-IN" sz="2400" dirty="0"/>
              <a:t>   b) </a:t>
            </a:r>
            <a:r>
              <a:rPr lang="en-US" sz="2400" dirty="0"/>
              <a:t>Self</a:t>
            </a:r>
            <a:r>
              <a:rPr lang="en-IN" sz="2400" dirty="0"/>
              <a:t> polarization method</a:t>
            </a:r>
          </a:p>
          <a:p>
            <a:pPr marL="0" indent="0">
              <a:buNone/>
            </a:pPr>
            <a:endParaRPr lang="en-IN" sz="2400" dirty="0"/>
          </a:p>
          <a:p>
            <a:r>
              <a:rPr lang="en-US" sz="2400" dirty="0"/>
              <a:t>Cross </a:t>
            </a:r>
            <a:r>
              <a:rPr lang="en-IN" sz="2400" dirty="0"/>
              <a:t>polarization method is being used in </a:t>
            </a:r>
            <a:r>
              <a:rPr lang="en-US" sz="2400" dirty="0"/>
              <a:t>Electro magnetic </a:t>
            </a:r>
            <a:r>
              <a:rPr lang="en-IN" sz="2400" dirty="0"/>
              <a:t>directional over current relays.</a:t>
            </a:r>
            <a:r>
              <a:rPr lang="en-US" sz="2400" dirty="0"/>
              <a:t> In this method for phase faults Relay uses other two phases voltages as reference voltage and for earth faults it will use open delta voltage. </a:t>
            </a:r>
            <a:endParaRPr lang="en-IN" sz="2400" dirty="0"/>
          </a:p>
          <a:p>
            <a:r>
              <a:rPr lang="en-US" sz="2400" dirty="0"/>
              <a:t>Self </a:t>
            </a:r>
            <a:r>
              <a:rPr lang="en-IN" sz="2400" dirty="0"/>
              <a:t>polarization method is being used in </a:t>
            </a:r>
            <a:r>
              <a:rPr lang="en-US" sz="2400" dirty="0"/>
              <a:t>numerical </a:t>
            </a:r>
            <a:r>
              <a:rPr lang="en-IN" sz="2400" dirty="0"/>
              <a:t>directional over current relays</a:t>
            </a:r>
            <a:r>
              <a:rPr lang="en-US" sz="2400" dirty="0"/>
              <a:t>. In this method Relay uses its own voltage as reference voltage. </a:t>
            </a:r>
            <a:endParaRPr lang="en-IN" sz="2400" dirty="0"/>
          </a:p>
          <a:p>
            <a:pPr marL="0" indent="0">
              <a:buNone/>
            </a:pPr>
            <a:r>
              <a:rPr lang="en-IN" sz="2400" dirty="0"/>
              <a:t> </a:t>
            </a:r>
          </a:p>
        </p:txBody>
      </p:sp>
    </p:spTree>
    <p:extLst>
      <p:ext uri="{BB962C8B-B14F-4D97-AF65-F5344CB8AC3E}">
        <p14:creationId xmlns:p14="http://schemas.microsoft.com/office/powerpoint/2010/main" val="1634420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Over current Protection  </a:t>
              </a:r>
              <a:r>
                <a:rPr lang="en-US" sz="3600" b="1" dirty="0">
                  <a:latin typeface="Montserrat" panose="00000500000000000000" pitchFamily="2" charset="0"/>
                </a:rPr>
                <a:t>:</a:t>
              </a:r>
            </a:p>
          </p:txBody>
        </p:sp>
      </p:grpSp>
      <p:sp>
        <p:nvSpPr>
          <p:cNvPr id="2" name="TextBox 1"/>
          <p:cNvSpPr txBox="1"/>
          <p:nvPr/>
        </p:nvSpPr>
        <p:spPr>
          <a:xfrm>
            <a:off x="561969" y="960381"/>
            <a:ext cx="11007237" cy="2862322"/>
          </a:xfrm>
          <a:prstGeom prst="rect">
            <a:avLst/>
          </a:prstGeom>
          <a:noFill/>
        </p:spPr>
        <p:txBody>
          <a:bodyPr wrap="square" rtlCol="0">
            <a:spAutoFit/>
          </a:bodyPr>
          <a:lstStyle/>
          <a:p>
            <a:pPr>
              <a:lnSpc>
                <a:spcPct val="150000"/>
              </a:lnSpc>
            </a:pPr>
            <a:r>
              <a:rPr lang="en-US" u="sng" dirty="0"/>
              <a:t>Cross polarization method:</a:t>
            </a:r>
          </a:p>
          <a:p>
            <a:pPr marL="285750" indent="-285750">
              <a:lnSpc>
                <a:spcPct val="150000"/>
              </a:lnSpc>
              <a:buFont typeface="Arial" pitchFamily="34" charset="0"/>
              <a:buChar char="•"/>
            </a:pPr>
            <a:r>
              <a:rPr lang="en-US" dirty="0"/>
              <a:t>In 3 p power system we consider that the  Rph voltage starts with 0 </a:t>
            </a:r>
            <a:r>
              <a:rPr lang="en-US" dirty="0" err="1"/>
              <a:t>deg</a:t>
            </a:r>
            <a:r>
              <a:rPr lang="en-US" dirty="0"/>
              <a:t>, </a:t>
            </a:r>
            <a:r>
              <a:rPr lang="en-US" dirty="0" err="1"/>
              <a:t>Yph</a:t>
            </a:r>
            <a:r>
              <a:rPr lang="en-US" dirty="0"/>
              <a:t> starts with 240 </a:t>
            </a:r>
            <a:r>
              <a:rPr lang="en-US" dirty="0" err="1"/>
              <a:t>deg</a:t>
            </a:r>
            <a:r>
              <a:rPr lang="en-US" dirty="0"/>
              <a:t>, </a:t>
            </a:r>
            <a:r>
              <a:rPr lang="en-US" dirty="0" err="1"/>
              <a:t>Bph</a:t>
            </a:r>
            <a:r>
              <a:rPr lang="en-US" dirty="0"/>
              <a:t> starts with 120 deg.</a:t>
            </a:r>
          </a:p>
          <a:p>
            <a:pPr marL="285750" indent="-285750">
              <a:lnSpc>
                <a:spcPct val="150000"/>
              </a:lnSpc>
              <a:buFont typeface="Arial" pitchFamily="34" charset="0"/>
              <a:buChar char="•"/>
            </a:pPr>
            <a:r>
              <a:rPr lang="en-US" dirty="0"/>
              <a:t>In this method suppose we take fault on Rph , the current will take reference of other two phase voltages YB .</a:t>
            </a:r>
          </a:p>
          <a:p>
            <a:pPr marL="285750" indent="-285750">
              <a:lnSpc>
                <a:spcPct val="150000"/>
              </a:lnSpc>
              <a:buFont typeface="Arial" pitchFamily="34" charset="0"/>
              <a:buChar char="•"/>
            </a:pPr>
            <a:r>
              <a:rPr lang="en-US" dirty="0"/>
              <a:t>For forward direction it will take </a:t>
            </a:r>
            <a:r>
              <a:rPr lang="en-US" dirty="0" err="1"/>
              <a:t>Vyb</a:t>
            </a:r>
            <a:r>
              <a:rPr lang="en-US" dirty="0"/>
              <a:t> and for reverse direction </a:t>
            </a:r>
            <a:r>
              <a:rPr lang="en-US" dirty="0" err="1"/>
              <a:t>Vby</a:t>
            </a:r>
            <a:r>
              <a:rPr lang="en-US" dirty="0"/>
              <a:t>.</a:t>
            </a:r>
          </a:p>
          <a:p>
            <a:pPr>
              <a:lnSpc>
                <a:spcPct val="150000"/>
              </a:lnSpc>
            </a:pPr>
            <a:endParaRPr lang="en-US" dirty="0"/>
          </a:p>
          <a:p>
            <a:endParaRPr lang="en-IN" dirty="0"/>
          </a:p>
        </p:txBody>
      </p:sp>
      <p:sp>
        <p:nvSpPr>
          <p:cNvPr id="21" name="Rectangle 20"/>
          <p:cNvSpPr/>
          <p:nvPr/>
        </p:nvSpPr>
        <p:spPr>
          <a:xfrm>
            <a:off x="1025611" y="3772930"/>
            <a:ext cx="2545492" cy="390951"/>
          </a:xfrm>
          <a:prstGeom prst="rect">
            <a:avLst/>
          </a:prstGeom>
          <a:solidFill>
            <a:schemeClr val="bg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Take Ref voltage </a:t>
            </a:r>
            <a:r>
              <a:rPr lang="en-US" sz="1600" dirty="0" err="1">
                <a:solidFill>
                  <a:schemeClr val="tx1"/>
                </a:solidFill>
              </a:rPr>
              <a:t>Vyb</a:t>
            </a:r>
            <a:endParaRPr lang="en-IN" sz="1600" dirty="0">
              <a:solidFill>
                <a:schemeClr val="tx1"/>
              </a:solidFill>
            </a:endParaRPr>
          </a:p>
        </p:txBody>
      </p:sp>
      <p:sp>
        <p:nvSpPr>
          <p:cNvPr id="22" name="Rectangle 21"/>
          <p:cNvSpPr/>
          <p:nvPr/>
        </p:nvSpPr>
        <p:spPr>
          <a:xfrm>
            <a:off x="1025611" y="4344767"/>
            <a:ext cx="2545492" cy="390951"/>
          </a:xfrm>
          <a:prstGeom prst="rect">
            <a:avLst/>
          </a:prstGeom>
          <a:solidFill>
            <a:schemeClr val="bg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Draw Max.Torque Line</a:t>
            </a:r>
            <a:endParaRPr lang="en-IN" sz="1600" dirty="0">
              <a:solidFill>
                <a:schemeClr val="tx1"/>
              </a:solidFill>
            </a:endParaRPr>
          </a:p>
        </p:txBody>
      </p:sp>
      <p:sp>
        <p:nvSpPr>
          <p:cNvPr id="23" name="Rectangle 22"/>
          <p:cNvSpPr/>
          <p:nvPr/>
        </p:nvSpPr>
        <p:spPr>
          <a:xfrm>
            <a:off x="963827" y="4907172"/>
            <a:ext cx="2669059" cy="579228"/>
          </a:xfrm>
          <a:prstGeom prst="rect">
            <a:avLst/>
          </a:prstGeom>
          <a:solidFill>
            <a:schemeClr val="bg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Take RCA angle in Anti-Clockwise direction</a:t>
            </a:r>
            <a:endParaRPr lang="en-IN" sz="1600" dirty="0">
              <a:solidFill>
                <a:schemeClr val="tx1"/>
              </a:solidFill>
            </a:endParaRPr>
          </a:p>
        </p:txBody>
      </p:sp>
      <p:sp>
        <p:nvSpPr>
          <p:cNvPr id="24" name="Rectangle 23"/>
          <p:cNvSpPr/>
          <p:nvPr/>
        </p:nvSpPr>
        <p:spPr>
          <a:xfrm>
            <a:off x="963827" y="5638800"/>
            <a:ext cx="2669059" cy="579228"/>
          </a:xfrm>
          <a:prstGeom prst="rect">
            <a:avLst/>
          </a:prstGeom>
          <a:solidFill>
            <a:schemeClr val="bg2"/>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If fault lies in this region relay operates</a:t>
            </a:r>
            <a:endParaRPr lang="en-IN" sz="1600" dirty="0">
              <a:solidFill>
                <a:schemeClr val="tx1"/>
              </a:solidFill>
            </a:endParaRPr>
          </a:p>
        </p:txBody>
      </p:sp>
      <p:cxnSp>
        <p:nvCxnSpPr>
          <p:cNvPr id="14" name="Straight Arrow Connector 13"/>
          <p:cNvCxnSpPr>
            <a:stCxn id="21" idx="2"/>
            <a:endCxn id="22" idx="0"/>
          </p:cNvCxnSpPr>
          <p:nvPr/>
        </p:nvCxnSpPr>
        <p:spPr>
          <a:xfrm>
            <a:off x="2298357" y="4163881"/>
            <a:ext cx="0" cy="180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2"/>
            <a:endCxn id="23" idx="0"/>
          </p:cNvCxnSpPr>
          <p:nvPr/>
        </p:nvCxnSpPr>
        <p:spPr>
          <a:xfrm>
            <a:off x="2298357" y="4735718"/>
            <a:ext cx="0" cy="171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3" idx="2"/>
            <a:endCxn id="24" idx="0"/>
          </p:cNvCxnSpPr>
          <p:nvPr/>
        </p:nvCxnSpPr>
        <p:spPr>
          <a:xfrm>
            <a:off x="2298357" y="5486400"/>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439665" y="3229579"/>
            <a:ext cx="0" cy="3097080"/>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512011" y="4735718"/>
            <a:ext cx="4139513" cy="0"/>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6820930" y="3229579"/>
            <a:ext cx="3410465" cy="2874659"/>
          </a:xfrm>
          <a:prstGeom prst="line">
            <a:avLst/>
          </a:prstGeom>
          <a:ln>
            <a:solidFill>
              <a:schemeClr val="tx1">
                <a:lumMod val="95000"/>
                <a:lumOff val="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439665" y="4735718"/>
            <a:ext cx="1791730" cy="1192696"/>
          </a:xfrm>
          <a:prstGeom prst="line">
            <a:avLst/>
          </a:prstGeom>
          <a:ln>
            <a:solidFill>
              <a:srgbClr val="FFC000"/>
            </a:solidFill>
            <a:prstDash val="lgDashDot"/>
          </a:ln>
        </p:spPr>
        <p:style>
          <a:lnRef idx="1">
            <a:schemeClr val="accent1"/>
          </a:lnRef>
          <a:fillRef idx="0">
            <a:schemeClr val="accent1"/>
          </a:fillRef>
          <a:effectRef idx="0">
            <a:schemeClr val="accent1"/>
          </a:effectRef>
          <a:fontRef idx="minor">
            <a:schemeClr val="tx1"/>
          </a:fontRef>
        </p:style>
      </p:cxnSp>
      <p:sp>
        <p:nvSpPr>
          <p:cNvPr id="40" name="Arc 39"/>
          <p:cNvSpPr/>
          <p:nvPr/>
        </p:nvSpPr>
        <p:spPr>
          <a:xfrm rot="8051881">
            <a:off x="8279026" y="4579982"/>
            <a:ext cx="605481" cy="471096"/>
          </a:xfrm>
          <a:prstGeom prst="arc">
            <a:avLst>
              <a:gd name="adj1" fmla="val 15862158"/>
              <a:gd name="adj2" fmla="val 20923777"/>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1" name="TextBox 40"/>
          <p:cNvSpPr txBox="1"/>
          <p:nvPr/>
        </p:nvSpPr>
        <p:spPr>
          <a:xfrm>
            <a:off x="10806595" y="4551052"/>
            <a:ext cx="413340" cy="646331"/>
          </a:xfrm>
          <a:prstGeom prst="rect">
            <a:avLst/>
          </a:prstGeom>
          <a:noFill/>
        </p:spPr>
        <p:txBody>
          <a:bodyPr wrap="square" rtlCol="0">
            <a:spAutoFit/>
          </a:bodyPr>
          <a:lstStyle/>
          <a:p>
            <a:r>
              <a:rPr lang="en-US" dirty="0"/>
              <a:t>0°</a:t>
            </a:r>
            <a:endParaRPr lang="en-IN" dirty="0"/>
          </a:p>
          <a:p>
            <a:endParaRPr lang="en-IN" dirty="0"/>
          </a:p>
        </p:txBody>
      </p:sp>
      <p:sp>
        <p:nvSpPr>
          <p:cNvPr id="42" name="TextBox 41"/>
          <p:cNvSpPr txBox="1"/>
          <p:nvPr/>
        </p:nvSpPr>
        <p:spPr>
          <a:xfrm>
            <a:off x="8220636" y="2906413"/>
            <a:ext cx="614443" cy="646331"/>
          </a:xfrm>
          <a:prstGeom prst="rect">
            <a:avLst/>
          </a:prstGeom>
          <a:noFill/>
        </p:spPr>
        <p:txBody>
          <a:bodyPr wrap="square" rtlCol="0">
            <a:spAutoFit/>
          </a:bodyPr>
          <a:lstStyle/>
          <a:p>
            <a:r>
              <a:rPr lang="en-US" dirty="0"/>
              <a:t>90°</a:t>
            </a:r>
            <a:endParaRPr lang="en-IN" dirty="0"/>
          </a:p>
          <a:p>
            <a:endParaRPr lang="en-IN" dirty="0"/>
          </a:p>
        </p:txBody>
      </p:sp>
      <p:sp>
        <p:nvSpPr>
          <p:cNvPr id="43" name="TextBox 42"/>
          <p:cNvSpPr txBox="1"/>
          <p:nvPr/>
        </p:nvSpPr>
        <p:spPr>
          <a:xfrm>
            <a:off x="5758365" y="4411793"/>
            <a:ext cx="614443" cy="646331"/>
          </a:xfrm>
          <a:prstGeom prst="rect">
            <a:avLst/>
          </a:prstGeom>
          <a:noFill/>
        </p:spPr>
        <p:txBody>
          <a:bodyPr wrap="square" rtlCol="0">
            <a:spAutoFit/>
          </a:bodyPr>
          <a:lstStyle/>
          <a:p>
            <a:r>
              <a:rPr lang="en-US" dirty="0"/>
              <a:t>180°</a:t>
            </a:r>
            <a:endParaRPr lang="en-IN" dirty="0"/>
          </a:p>
          <a:p>
            <a:endParaRPr lang="en-IN" dirty="0"/>
          </a:p>
        </p:txBody>
      </p:sp>
      <p:sp>
        <p:nvSpPr>
          <p:cNvPr id="44" name="TextBox 43"/>
          <p:cNvSpPr txBox="1"/>
          <p:nvPr/>
        </p:nvSpPr>
        <p:spPr>
          <a:xfrm>
            <a:off x="7825222" y="6104238"/>
            <a:ext cx="614443" cy="646331"/>
          </a:xfrm>
          <a:prstGeom prst="rect">
            <a:avLst/>
          </a:prstGeom>
          <a:noFill/>
        </p:spPr>
        <p:txBody>
          <a:bodyPr wrap="square" rtlCol="0">
            <a:spAutoFit/>
          </a:bodyPr>
          <a:lstStyle/>
          <a:p>
            <a:r>
              <a:rPr lang="en-US" dirty="0"/>
              <a:t>270°</a:t>
            </a:r>
            <a:endParaRPr lang="en-IN" dirty="0"/>
          </a:p>
          <a:p>
            <a:endParaRPr lang="en-IN" dirty="0"/>
          </a:p>
        </p:txBody>
      </p:sp>
      <p:sp>
        <p:nvSpPr>
          <p:cNvPr id="45" name="TextBox 44"/>
          <p:cNvSpPr txBox="1"/>
          <p:nvPr/>
        </p:nvSpPr>
        <p:spPr>
          <a:xfrm>
            <a:off x="6204789" y="5933472"/>
            <a:ext cx="614443" cy="646331"/>
          </a:xfrm>
          <a:prstGeom prst="rect">
            <a:avLst/>
          </a:prstGeom>
          <a:noFill/>
        </p:spPr>
        <p:txBody>
          <a:bodyPr wrap="square" rtlCol="0">
            <a:spAutoFit/>
          </a:bodyPr>
          <a:lstStyle/>
          <a:p>
            <a:r>
              <a:rPr lang="en-US" dirty="0"/>
              <a:t>235°</a:t>
            </a:r>
            <a:endParaRPr lang="en-IN" dirty="0"/>
          </a:p>
          <a:p>
            <a:endParaRPr lang="en-IN" dirty="0"/>
          </a:p>
        </p:txBody>
      </p:sp>
      <p:sp>
        <p:nvSpPr>
          <p:cNvPr id="46" name="TextBox 45"/>
          <p:cNvSpPr txBox="1"/>
          <p:nvPr/>
        </p:nvSpPr>
        <p:spPr>
          <a:xfrm>
            <a:off x="10279124" y="2944329"/>
            <a:ext cx="614443" cy="646331"/>
          </a:xfrm>
          <a:prstGeom prst="rect">
            <a:avLst/>
          </a:prstGeom>
          <a:noFill/>
        </p:spPr>
        <p:txBody>
          <a:bodyPr wrap="square" rtlCol="0">
            <a:spAutoFit/>
          </a:bodyPr>
          <a:lstStyle/>
          <a:p>
            <a:r>
              <a:rPr lang="en-US" dirty="0"/>
              <a:t>55°</a:t>
            </a:r>
            <a:endParaRPr lang="en-IN" dirty="0"/>
          </a:p>
          <a:p>
            <a:endParaRPr lang="en-IN" dirty="0"/>
          </a:p>
        </p:txBody>
      </p:sp>
      <p:sp>
        <p:nvSpPr>
          <p:cNvPr id="47" name="TextBox 46"/>
          <p:cNvSpPr txBox="1"/>
          <p:nvPr/>
        </p:nvSpPr>
        <p:spPr>
          <a:xfrm>
            <a:off x="8510048" y="5163234"/>
            <a:ext cx="614443" cy="646331"/>
          </a:xfrm>
          <a:prstGeom prst="rect">
            <a:avLst/>
          </a:prstGeom>
          <a:noFill/>
        </p:spPr>
        <p:txBody>
          <a:bodyPr wrap="square" rtlCol="0">
            <a:spAutoFit/>
          </a:bodyPr>
          <a:lstStyle/>
          <a:p>
            <a:r>
              <a:rPr lang="en-US" dirty="0"/>
              <a:t>55°</a:t>
            </a:r>
            <a:endParaRPr lang="en-IN" dirty="0"/>
          </a:p>
          <a:p>
            <a:r>
              <a:rPr lang="en-US" dirty="0"/>
              <a:t>RCA</a:t>
            </a:r>
            <a:endParaRPr lang="en-IN" dirty="0"/>
          </a:p>
        </p:txBody>
      </p:sp>
    </p:spTree>
    <p:extLst>
      <p:ext uri="{BB962C8B-B14F-4D97-AF65-F5344CB8AC3E}">
        <p14:creationId xmlns:p14="http://schemas.microsoft.com/office/powerpoint/2010/main" val="1133816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32133"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Directional Over current for phase faults (67)</a:t>
              </a:r>
              <a:r>
                <a:rPr lang="en-US" sz="3600" b="1" dirty="0">
                  <a:latin typeface="Montserrat" panose="00000500000000000000" pitchFamily="2" charset="0"/>
                </a:rPr>
                <a:t>:</a:t>
              </a:r>
            </a:p>
          </p:txBody>
        </p:sp>
      </p:grpSp>
      <p:sp>
        <p:nvSpPr>
          <p:cNvPr id="11" name="TextBox 10"/>
          <p:cNvSpPr txBox="1"/>
          <p:nvPr/>
        </p:nvSpPr>
        <p:spPr>
          <a:xfrm>
            <a:off x="339546" y="1138883"/>
            <a:ext cx="11007237" cy="2862322"/>
          </a:xfrm>
          <a:prstGeom prst="rect">
            <a:avLst/>
          </a:prstGeom>
          <a:noFill/>
        </p:spPr>
        <p:txBody>
          <a:bodyPr wrap="square" rtlCol="0">
            <a:spAutoFit/>
          </a:bodyPr>
          <a:lstStyle/>
          <a:p>
            <a:pPr>
              <a:lnSpc>
                <a:spcPct val="150000"/>
              </a:lnSpc>
            </a:pPr>
            <a:r>
              <a:rPr lang="en-US" u="sng" dirty="0"/>
              <a:t>Self polarization method:</a:t>
            </a:r>
          </a:p>
          <a:p>
            <a:pPr marL="285750" indent="-285750">
              <a:lnSpc>
                <a:spcPct val="150000"/>
              </a:lnSpc>
              <a:buFont typeface="Arial" pitchFamily="34" charset="0"/>
              <a:buChar char="•"/>
            </a:pPr>
            <a:r>
              <a:rPr lang="en-US" dirty="0"/>
              <a:t>In Ideal Condition Rph voltage starts at 0 </a:t>
            </a:r>
            <a:r>
              <a:rPr lang="en-US" dirty="0" err="1"/>
              <a:t>deg</a:t>
            </a:r>
            <a:r>
              <a:rPr lang="en-US" dirty="0"/>
              <a:t>, </a:t>
            </a:r>
            <a:r>
              <a:rPr lang="en-US" dirty="0" err="1"/>
              <a:t>Yph</a:t>
            </a:r>
            <a:r>
              <a:rPr lang="en-US" dirty="0"/>
              <a:t> voltage starts at 240 </a:t>
            </a:r>
            <a:r>
              <a:rPr lang="en-US" dirty="0" err="1"/>
              <a:t>deg</a:t>
            </a:r>
            <a:r>
              <a:rPr lang="en-US" dirty="0"/>
              <a:t> and </a:t>
            </a:r>
            <a:r>
              <a:rPr lang="en-US" dirty="0" err="1"/>
              <a:t>Bph</a:t>
            </a:r>
            <a:r>
              <a:rPr lang="en-US" dirty="0"/>
              <a:t> voltage starts at 120 deg.</a:t>
            </a:r>
          </a:p>
          <a:p>
            <a:pPr marL="285750" indent="-285750">
              <a:lnSpc>
                <a:spcPct val="150000"/>
              </a:lnSpc>
              <a:buFont typeface="Arial" pitchFamily="34" charset="0"/>
              <a:buChar char="•"/>
            </a:pPr>
            <a:r>
              <a:rPr lang="en-US" dirty="0"/>
              <a:t>In Ideal condition Rph current follows Rph Voltage, </a:t>
            </a:r>
            <a:r>
              <a:rPr lang="en-US" dirty="0" err="1"/>
              <a:t>Yph</a:t>
            </a:r>
            <a:r>
              <a:rPr lang="en-US" dirty="0"/>
              <a:t> current follows </a:t>
            </a:r>
            <a:r>
              <a:rPr lang="en-US" dirty="0" err="1"/>
              <a:t>Yph</a:t>
            </a:r>
            <a:r>
              <a:rPr lang="en-US" dirty="0"/>
              <a:t> voltage and </a:t>
            </a:r>
            <a:r>
              <a:rPr lang="en-US" dirty="0" err="1"/>
              <a:t>Bph</a:t>
            </a:r>
            <a:r>
              <a:rPr lang="en-US" dirty="0"/>
              <a:t> current follows </a:t>
            </a:r>
            <a:r>
              <a:rPr lang="en-US" dirty="0" err="1"/>
              <a:t>Bph</a:t>
            </a:r>
            <a:r>
              <a:rPr lang="en-US" dirty="0"/>
              <a:t> voltage.</a:t>
            </a:r>
          </a:p>
          <a:p>
            <a:pPr marL="285750" indent="-285750">
              <a:lnSpc>
                <a:spcPct val="150000"/>
              </a:lnSpc>
              <a:buFont typeface="Arial" pitchFamily="34" charset="0"/>
              <a:buChar char="•"/>
            </a:pPr>
            <a:r>
              <a:rPr lang="en-US" dirty="0"/>
              <a:t>Let a fault occur on Rph . Then the fault current will check its direction with respect to its own voltage </a:t>
            </a:r>
            <a:r>
              <a:rPr lang="en-US" dirty="0" err="1"/>
              <a:t>i.e</a:t>
            </a:r>
            <a:r>
              <a:rPr lang="en-US" dirty="0"/>
              <a:t> </a:t>
            </a:r>
            <a:r>
              <a:rPr lang="en-US" dirty="0" err="1"/>
              <a:t>Vr</a:t>
            </a:r>
            <a:r>
              <a:rPr lang="en-US" dirty="0"/>
              <a:t> and this method is called self </a:t>
            </a:r>
            <a:r>
              <a:rPr lang="en-US" dirty="0" err="1"/>
              <a:t>polarisation</a:t>
            </a:r>
            <a:r>
              <a:rPr lang="en-US" dirty="0"/>
              <a:t>.</a:t>
            </a:r>
          </a:p>
          <a:p>
            <a:endParaRPr lang="en-IN" dirty="0"/>
          </a:p>
        </p:txBody>
      </p:sp>
      <p:cxnSp>
        <p:nvCxnSpPr>
          <p:cNvPr id="6" name="Straight Arrow Connector 5"/>
          <p:cNvCxnSpPr>
            <a:cxnSpLocks/>
          </p:cNvCxnSpPr>
          <p:nvPr/>
        </p:nvCxnSpPr>
        <p:spPr>
          <a:xfrm flipH="1">
            <a:off x="654895" y="5231029"/>
            <a:ext cx="1577379" cy="1263972"/>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232273" y="5231027"/>
            <a:ext cx="1470454" cy="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flipV="1">
            <a:off x="654894" y="3723408"/>
            <a:ext cx="1534084" cy="150762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232274" y="5231027"/>
            <a:ext cx="912817"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H="1">
            <a:off x="1450398" y="5231027"/>
            <a:ext cx="781876" cy="652320"/>
          </a:xfrm>
          <a:prstGeom prst="straightConnector1">
            <a:avLst/>
          </a:prstGeom>
          <a:ln w="444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H="1" flipV="1">
            <a:off x="1450397" y="4521362"/>
            <a:ext cx="781876" cy="709665"/>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699262" y="5698682"/>
            <a:ext cx="677261" cy="369332"/>
          </a:xfrm>
          <a:prstGeom prst="rect">
            <a:avLst/>
          </a:prstGeom>
          <a:noFill/>
        </p:spPr>
        <p:txBody>
          <a:bodyPr wrap="square" rtlCol="0">
            <a:spAutoFit/>
          </a:bodyPr>
          <a:lstStyle/>
          <a:p>
            <a:r>
              <a:rPr lang="en-US" dirty="0" err="1"/>
              <a:t>Iy</a:t>
            </a:r>
            <a:endParaRPr lang="en-IN" dirty="0"/>
          </a:p>
        </p:txBody>
      </p:sp>
      <p:sp>
        <p:nvSpPr>
          <p:cNvPr id="31" name="TextBox 30"/>
          <p:cNvSpPr txBox="1"/>
          <p:nvPr/>
        </p:nvSpPr>
        <p:spPr>
          <a:xfrm>
            <a:off x="895666" y="6310335"/>
            <a:ext cx="526270" cy="369332"/>
          </a:xfrm>
          <a:prstGeom prst="rect">
            <a:avLst/>
          </a:prstGeom>
          <a:noFill/>
        </p:spPr>
        <p:txBody>
          <a:bodyPr wrap="square" rtlCol="0">
            <a:spAutoFit/>
          </a:bodyPr>
          <a:lstStyle/>
          <a:p>
            <a:r>
              <a:rPr lang="en-US" dirty="0" err="1"/>
              <a:t>Vy</a:t>
            </a:r>
            <a:endParaRPr lang="en-IN" dirty="0"/>
          </a:p>
        </p:txBody>
      </p:sp>
      <p:sp>
        <p:nvSpPr>
          <p:cNvPr id="32" name="TextBox 31"/>
          <p:cNvSpPr txBox="1"/>
          <p:nvPr/>
        </p:nvSpPr>
        <p:spPr>
          <a:xfrm>
            <a:off x="2655341" y="5231026"/>
            <a:ext cx="768568" cy="369332"/>
          </a:xfrm>
          <a:prstGeom prst="rect">
            <a:avLst/>
          </a:prstGeom>
          <a:noFill/>
        </p:spPr>
        <p:txBody>
          <a:bodyPr wrap="square" rtlCol="0">
            <a:spAutoFit/>
          </a:bodyPr>
          <a:lstStyle/>
          <a:p>
            <a:r>
              <a:rPr lang="en-US" dirty="0" err="1"/>
              <a:t>Ir</a:t>
            </a:r>
            <a:endParaRPr lang="en-IN" dirty="0"/>
          </a:p>
        </p:txBody>
      </p:sp>
      <p:sp>
        <p:nvSpPr>
          <p:cNvPr id="33" name="TextBox 32"/>
          <p:cNvSpPr txBox="1"/>
          <p:nvPr/>
        </p:nvSpPr>
        <p:spPr>
          <a:xfrm rot="487002" flipH="1">
            <a:off x="1270263" y="4772029"/>
            <a:ext cx="613346" cy="369332"/>
          </a:xfrm>
          <a:prstGeom prst="rect">
            <a:avLst/>
          </a:prstGeom>
          <a:noFill/>
        </p:spPr>
        <p:txBody>
          <a:bodyPr wrap="square" rtlCol="0">
            <a:spAutoFit/>
          </a:bodyPr>
          <a:lstStyle/>
          <a:p>
            <a:r>
              <a:rPr lang="en-US" dirty="0" err="1"/>
              <a:t>Ib</a:t>
            </a:r>
            <a:endParaRPr lang="en-IN" dirty="0"/>
          </a:p>
        </p:txBody>
      </p:sp>
      <p:sp>
        <p:nvSpPr>
          <p:cNvPr id="34" name="TextBox 33"/>
          <p:cNvSpPr txBox="1"/>
          <p:nvPr/>
        </p:nvSpPr>
        <p:spPr>
          <a:xfrm>
            <a:off x="3364096" y="4730580"/>
            <a:ext cx="677261" cy="369332"/>
          </a:xfrm>
          <a:prstGeom prst="rect">
            <a:avLst/>
          </a:prstGeom>
          <a:noFill/>
        </p:spPr>
        <p:txBody>
          <a:bodyPr wrap="square" rtlCol="0">
            <a:spAutoFit/>
          </a:bodyPr>
          <a:lstStyle/>
          <a:p>
            <a:r>
              <a:rPr lang="en-US" dirty="0" err="1"/>
              <a:t>Vr</a:t>
            </a:r>
            <a:endParaRPr lang="en-IN" dirty="0"/>
          </a:p>
        </p:txBody>
      </p:sp>
      <p:sp>
        <p:nvSpPr>
          <p:cNvPr id="35" name="TextBox 34"/>
          <p:cNvSpPr txBox="1"/>
          <p:nvPr/>
        </p:nvSpPr>
        <p:spPr>
          <a:xfrm>
            <a:off x="519545" y="4092741"/>
            <a:ext cx="1856978" cy="369332"/>
          </a:xfrm>
          <a:prstGeom prst="rect">
            <a:avLst/>
          </a:prstGeom>
          <a:noFill/>
        </p:spPr>
        <p:txBody>
          <a:bodyPr wrap="square" rtlCol="0">
            <a:spAutoFit/>
          </a:bodyPr>
          <a:lstStyle/>
          <a:p>
            <a:r>
              <a:rPr lang="en-US" dirty="0" err="1"/>
              <a:t>Vb</a:t>
            </a:r>
            <a:endParaRPr lang="en-IN" dirty="0"/>
          </a:p>
        </p:txBody>
      </p:sp>
    </p:spTree>
    <p:extLst>
      <p:ext uri="{BB962C8B-B14F-4D97-AF65-F5344CB8AC3E}">
        <p14:creationId xmlns:p14="http://schemas.microsoft.com/office/powerpoint/2010/main" val="201080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91C53F-A1A4-B66B-F907-7BB2872E8B6D}"/>
              </a:ext>
            </a:extLst>
          </p:cNvPr>
          <p:cNvSpPr/>
          <p:nvPr/>
        </p:nvSpPr>
        <p:spPr>
          <a:xfrm>
            <a:off x="3971924"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1D1EA1EF-2DAA-2AFE-DF6B-12E46F119C96}"/>
              </a:ext>
            </a:extLst>
          </p:cNvPr>
          <p:cNvGrpSpPr/>
          <p:nvPr/>
        </p:nvGrpSpPr>
        <p:grpSpPr>
          <a:xfrm>
            <a:off x="10820691" y="5984608"/>
            <a:ext cx="1105836" cy="646220"/>
            <a:chOff x="228944" y="6102596"/>
            <a:chExt cx="1105836" cy="646220"/>
          </a:xfrm>
        </p:grpSpPr>
        <p:sp>
          <p:nvSpPr>
            <p:cNvPr id="6" name="Oval 5">
              <a:extLst>
                <a:ext uri="{FF2B5EF4-FFF2-40B4-BE49-F238E27FC236}">
                  <a16:creationId xmlns:a16="http://schemas.microsoft.com/office/drawing/2014/main" id="{12B5DBF8-D942-9CB5-D7AD-EBE24503B16D}"/>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2584DFAC-B804-E335-81EF-E9725E982BDD}"/>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5">
              <a:extLst>
                <a:ext uri="{FF2B5EF4-FFF2-40B4-BE49-F238E27FC236}">
                  <a16:creationId xmlns:a16="http://schemas.microsoft.com/office/drawing/2014/main" id="{C3EC4A4D-DDF0-F772-27C1-6A86D64D6645}"/>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3" name="Group 12">
            <a:extLst>
              <a:ext uri="{FF2B5EF4-FFF2-40B4-BE49-F238E27FC236}">
                <a16:creationId xmlns:a16="http://schemas.microsoft.com/office/drawing/2014/main" id="{D213BC16-204B-21E4-B339-73882C873F23}"/>
              </a:ext>
            </a:extLst>
          </p:cNvPr>
          <p:cNvGrpSpPr/>
          <p:nvPr/>
        </p:nvGrpSpPr>
        <p:grpSpPr>
          <a:xfrm>
            <a:off x="776748" y="769851"/>
            <a:ext cx="11058201" cy="3780770"/>
            <a:chOff x="2205829" y="4288943"/>
            <a:chExt cx="10015981" cy="3012235"/>
          </a:xfrm>
        </p:grpSpPr>
        <p:sp>
          <p:nvSpPr>
            <p:cNvPr id="10" name="TextBox 9">
              <a:extLst>
                <a:ext uri="{FF2B5EF4-FFF2-40B4-BE49-F238E27FC236}">
                  <a16:creationId xmlns:a16="http://schemas.microsoft.com/office/drawing/2014/main" id="{4ED822E5-44E6-B803-DB0A-9F0F3740410F}"/>
                </a:ext>
              </a:extLst>
            </p:cNvPr>
            <p:cNvSpPr txBox="1"/>
            <p:nvPr/>
          </p:nvSpPr>
          <p:spPr>
            <a:xfrm>
              <a:off x="2328448" y="5070451"/>
              <a:ext cx="9893362" cy="2230727"/>
            </a:xfrm>
            <a:prstGeom prst="rect">
              <a:avLst/>
            </a:prstGeom>
            <a:noFill/>
          </p:spPr>
          <p:txBody>
            <a:bodyPr wrap="square">
              <a:spAutoFit/>
            </a:bodyPr>
            <a:lstStyle/>
            <a:p>
              <a:pPr>
                <a:lnSpc>
                  <a:spcPct val="150000"/>
                </a:lnSpc>
              </a:pPr>
              <a:r>
                <a:rPr lang="en-US" sz="2400" dirty="0">
                  <a:latin typeface="Montserrat" panose="00000500000000000000" pitchFamily="2" charset="0"/>
                </a:rPr>
                <a:t>In our APTRANSCO Substations , Switch yard equipment Like CT , CVT, Circuit Breakers, Power transformer and station transformer and control room equipment like Battery bank , Battery charger ,DCDB , ACDB, C&amp;R panel , Telecom panel are inter connected  through Marshalling boxes, Terminal connectors and control cables.</a:t>
              </a:r>
            </a:p>
          </p:txBody>
        </p:sp>
        <p:sp>
          <p:nvSpPr>
            <p:cNvPr id="12" name="TextBox 11">
              <a:extLst>
                <a:ext uri="{FF2B5EF4-FFF2-40B4-BE49-F238E27FC236}">
                  <a16:creationId xmlns:a16="http://schemas.microsoft.com/office/drawing/2014/main" id="{110741C9-99EA-C402-BBD2-9D19F0CA1D95}"/>
                </a:ext>
              </a:extLst>
            </p:cNvPr>
            <p:cNvSpPr txBox="1"/>
            <p:nvPr/>
          </p:nvSpPr>
          <p:spPr>
            <a:xfrm>
              <a:off x="2205829" y="4288943"/>
              <a:ext cx="8858863" cy="514948"/>
            </a:xfrm>
            <a:prstGeom prst="rect">
              <a:avLst/>
            </a:prstGeom>
            <a:noFill/>
          </p:spPr>
          <p:txBody>
            <a:bodyPr wrap="square">
              <a:spAutoFit/>
            </a:bodyPr>
            <a:lstStyle/>
            <a:p>
              <a:pPr algn="ctr"/>
              <a:r>
                <a:rPr lang="en-US" sz="3600" b="1" u="sng" dirty="0">
                  <a:latin typeface="Montserrat" panose="00000500000000000000" pitchFamily="2" charset="0"/>
                </a:rPr>
                <a:t>Cable Schedules and Ferrules </a:t>
              </a:r>
            </a:p>
          </p:txBody>
        </p:sp>
      </p:grpSp>
    </p:spTree>
    <p:extLst>
      <p:ext uri="{BB962C8B-B14F-4D97-AF65-F5344CB8AC3E}">
        <p14:creationId xmlns:p14="http://schemas.microsoft.com/office/powerpoint/2010/main" val="1395895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Earth Fault Protection  </a:t>
              </a:r>
              <a:r>
                <a:rPr lang="en-US" sz="3600" b="1" dirty="0">
                  <a:latin typeface="Montserrat" panose="00000500000000000000" pitchFamily="2" charset="0"/>
                </a:rPr>
                <a:t>:</a:t>
              </a:r>
            </a:p>
          </p:txBody>
        </p:sp>
      </p:grpSp>
      <p:sp>
        <p:nvSpPr>
          <p:cNvPr id="11" name="TextBox 10"/>
          <p:cNvSpPr txBox="1"/>
          <p:nvPr/>
        </p:nvSpPr>
        <p:spPr>
          <a:xfrm>
            <a:off x="269629" y="1167390"/>
            <a:ext cx="11299578" cy="2031325"/>
          </a:xfrm>
          <a:prstGeom prst="rect">
            <a:avLst/>
          </a:prstGeom>
          <a:noFill/>
        </p:spPr>
        <p:txBody>
          <a:bodyPr wrap="square" rtlCol="0">
            <a:spAutoFit/>
          </a:bodyPr>
          <a:lstStyle/>
          <a:p>
            <a:pPr marL="285750" indent="-285750">
              <a:buFont typeface="Arial" pitchFamily="34" charset="0"/>
              <a:buChar char="•"/>
            </a:pPr>
            <a:r>
              <a:rPr lang="en-US" dirty="0"/>
              <a:t>Directional Earth fault protection trips only if the fault sensed by the particular phase is in forward direction with respect to its reference vector i.e. voltage  direction.</a:t>
            </a:r>
          </a:p>
          <a:p>
            <a:pPr marL="285750" indent="-285750">
              <a:buFont typeface="Arial" pitchFamily="34" charset="0"/>
              <a:buChar char="•"/>
            </a:pPr>
            <a:r>
              <a:rPr lang="en-US" dirty="0"/>
              <a:t>During an earth fault the current in the faulted phase increases to a very high value and voltage decreases and hence is unreliable to take it as a reference.</a:t>
            </a:r>
          </a:p>
          <a:p>
            <a:pPr marL="285750" indent="-285750">
              <a:buFont typeface="Arial" pitchFamily="34" charset="0"/>
              <a:buChar char="•"/>
            </a:pPr>
            <a:r>
              <a:rPr lang="en-US" dirty="0"/>
              <a:t>To over come the issue the relay calculates  V</a:t>
            </a:r>
            <a:r>
              <a:rPr lang="en-US" sz="1400" dirty="0"/>
              <a:t>0</a:t>
            </a:r>
            <a:r>
              <a:rPr lang="en-US" dirty="0"/>
              <a:t> i.e. zero sequence voltage and takes its opposite direction as the reference.</a:t>
            </a:r>
            <a:endParaRPr lang="en-IN" dirty="0"/>
          </a:p>
          <a:p>
            <a:endParaRPr lang="en-US" dirty="0"/>
          </a:p>
        </p:txBody>
      </p:sp>
      <p:grpSp>
        <p:nvGrpSpPr>
          <p:cNvPr id="2" name="Group 1"/>
          <p:cNvGrpSpPr/>
          <p:nvPr/>
        </p:nvGrpSpPr>
        <p:grpSpPr>
          <a:xfrm rot="5400000">
            <a:off x="754342" y="4584846"/>
            <a:ext cx="2448706" cy="1990569"/>
            <a:chOff x="1934817" y="3548840"/>
            <a:chExt cx="2448706" cy="1990569"/>
          </a:xfrm>
        </p:grpSpPr>
        <p:cxnSp>
          <p:nvCxnSpPr>
            <p:cNvPr id="7" name="Straight Arrow Connector 6"/>
            <p:cNvCxnSpPr/>
            <p:nvPr/>
          </p:nvCxnSpPr>
          <p:spPr>
            <a:xfrm flipV="1">
              <a:off x="3104445" y="3548840"/>
              <a:ext cx="0" cy="11812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934817" y="4731149"/>
              <a:ext cx="1166193" cy="80826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01008" y="4730044"/>
              <a:ext cx="1282515" cy="80826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rot="5400000">
            <a:off x="3657926" y="4981204"/>
            <a:ext cx="2401099" cy="1101527"/>
            <a:chOff x="5002695" y="4437882"/>
            <a:chExt cx="2401099" cy="1101527"/>
          </a:xfrm>
        </p:grpSpPr>
        <p:cxnSp>
          <p:nvCxnSpPr>
            <p:cNvPr id="22" name="Straight Arrow Connector 21"/>
            <p:cNvCxnSpPr/>
            <p:nvPr/>
          </p:nvCxnSpPr>
          <p:spPr>
            <a:xfrm flipH="1" flipV="1">
              <a:off x="6165451" y="4437882"/>
              <a:ext cx="6873" cy="2921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002695" y="4731149"/>
              <a:ext cx="1166193" cy="80826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168886" y="4730044"/>
              <a:ext cx="1234908" cy="80936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rot="5400000">
            <a:off x="8935085" y="4438757"/>
            <a:ext cx="2401099" cy="1962918"/>
            <a:chOff x="8812695" y="4437882"/>
            <a:chExt cx="2401099" cy="1962918"/>
          </a:xfrm>
        </p:grpSpPr>
        <p:cxnSp>
          <p:nvCxnSpPr>
            <p:cNvPr id="26" name="Straight Arrow Connector 25"/>
            <p:cNvCxnSpPr/>
            <p:nvPr/>
          </p:nvCxnSpPr>
          <p:spPr>
            <a:xfrm flipH="1" flipV="1">
              <a:off x="9975450" y="4437882"/>
              <a:ext cx="6874" cy="291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8812695" y="4730044"/>
              <a:ext cx="1166193" cy="80826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978886" y="4728939"/>
              <a:ext cx="1234908" cy="80936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982324" y="4728939"/>
              <a:ext cx="0" cy="16718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Rounded Rectangle 34"/>
          <p:cNvSpPr/>
          <p:nvPr/>
        </p:nvSpPr>
        <p:spPr>
          <a:xfrm>
            <a:off x="365909" y="3634700"/>
            <a:ext cx="2152004" cy="50358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 Fault</a:t>
            </a:r>
            <a:endParaRPr lang="en-IN" dirty="0">
              <a:solidFill>
                <a:schemeClr val="tx1"/>
              </a:solidFill>
            </a:endParaRPr>
          </a:p>
        </p:txBody>
      </p:sp>
      <p:sp>
        <p:nvSpPr>
          <p:cNvPr id="36" name="Rounded Rectangle 35"/>
          <p:cNvSpPr/>
          <p:nvPr/>
        </p:nvSpPr>
        <p:spPr>
          <a:xfrm>
            <a:off x="4020320" y="3583663"/>
            <a:ext cx="2152004" cy="50358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Fault</a:t>
            </a:r>
            <a:endParaRPr lang="en-IN" dirty="0">
              <a:solidFill>
                <a:schemeClr val="tx1"/>
              </a:solidFill>
            </a:endParaRPr>
          </a:p>
        </p:txBody>
      </p:sp>
      <p:sp>
        <p:nvSpPr>
          <p:cNvPr id="37" name="TextBox 36"/>
          <p:cNvSpPr txBox="1"/>
          <p:nvPr/>
        </p:nvSpPr>
        <p:spPr>
          <a:xfrm>
            <a:off x="7593286" y="4711580"/>
            <a:ext cx="2638109" cy="646331"/>
          </a:xfrm>
          <a:prstGeom prst="rect">
            <a:avLst/>
          </a:prstGeom>
          <a:noFill/>
        </p:spPr>
        <p:txBody>
          <a:bodyPr wrap="square" rtlCol="0">
            <a:spAutoFit/>
          </a:bodyPr>
          <a:lstStyle/>
          <a:p>
            <a:r>
              <a:rPr lang="en-US" dirty="0"/>
              <a:t>Resultant Phasor : Sum of  all Phases</a:t>
            </a:r>
            <a:endParaRPr lang="en-IN" dirty="0"/>
          </a:p>
        </p:txBody>
      </p:sp>
    </p:spTree>
    <p:extLst>
      <p:ext uri="{BB962C8B-B14F-4D97-AF65-F5344CB8AC3E}">
        <p14:creationId xmlns:p14="http://schemas.microsoft.com/office/powerpoint/2010/main" val="1005151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Earth Fault Protection  </a:t>
              </a:r>
              <a:r>
                <a:rPr lang="en-US" sz="3600" b="1" dirty="0">
                  <a:latin typeface="Montserrat" panose="00000500000000000000" pitchFamily="2" charset="0"/>
                </a:rPr>
                <a:t>:</a:t>
              </a:r>
            </a:p>
          </p:txBody>
        </p:sp>
      </p:grpSp>
      <p:grpSp>
        <p:nvGrpSpPr>
          <p:cNvPr id="3" name="Group 2"/>
          <p:cNvGrpSpPr/>
          <p:nvPr/>
        </p:nvGrpSpPr>
        <p:grpSpPr>
          <a:xfrm rot="5400000">
            <a:off x="792101" y="2055514"/>
            <a:ext cx="2401099" cy="1962918"/>
            <a:chOff x="792101" y="2055514"/>
            <a:chExt cx="2401099" cy="1962918"/>
          </a:xfrm>
        </p:grpSpPr>
        <p:cxnSp>
          <p:nvCxnSpPr>
            <p:cNvPr id="26" name="Straight Arrow Connector 25"/>
            <p:cNvCxnSpPr/>
            <p:nvPr/>
          </p:nvCxnSpPr>
          <p:spPr>
            <a:xfrm flipH="1" flipV="1">
              <a:off x="1954856" y="2055514"/>
              <a:ext cx="6874" cy="2910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92101" y="2347676"/>
              <a:ext cx="1166193" cy="80826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58292" y="2346571"/>
              <a:ext cx="1234908" cy="80936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961730" y="2346571"/>
              <a:ext cx="0" cy="16718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314097" y="1252332"/>
            <a:ext cx="2638109" cy="646331"/>
          </a:xfrm>
          <a:prstGeom prst="rect">
            <a:avLst/>
          </a:prstGeom>
          <a:noFill/>
        </p:spPr>
        <p:txBody>
          <a:bodyPr wrap="square" rtlCol="0">
            <a:spAutoFit/>
          </a:bodyPr>
          <a:lstStyle/>
          <a:p>
            <a:r>
              <a:rPr lang="en-US" dirty="0"/>
              <a:t>Resultant Phasor : Sum of  all Phases</a:t>
            </a:r>
            <a:endParaRPr lang="en-IN" dirty="0"/>
          </a:p>
        </p:txBody>
      </p:sp>
      <p:sp>
        <p:nvSpPr>
          <p:cNvPr id="2" name="TextBox 1"/>
          <p:cNvSpPr txBox="1"/>
          <p:nvPr/>
        </p:nvSpPr>
        <p:spPr>
          <a:xfrm>
            <a:off x="4859383" y="1427791"/>
            <a:ext cx="5759244"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This resultant vector is mathematically equivalent to 3Vo as we know Zero sequence voltage Vo = (Vr + Vy + Vb)/3 and in this case Vr is small .</a:t>
            </a:r>
          </a:p>
          <a:p>
            <a:pPr marL="285750" indent="-285750">
              <a:lnSpc>
                <a:spcPct val="150000"/>
              </a:lnSpc>
              <a:buFont typeface="Arial" panose="020B0604020202020204" pitchFamily="34" charset="0"/>
              <a:buChar char="•"/>
            </a:pPr>
            <a:r>
              <a:rPr lang="en-US" dirty="0"/>
              <a:t>Also it is directionally opposite to the faulted phase. Hence ‘-3Vo’ is taken as reference phasor for determining the direction of the earth fault.</a:t>
            </a:r>
          </a:p>
          <a:p>
            <a:endParaRPr lang="en-IN" dirty="0"/>
          </a:p>
        </p:txBody>
      </p:sp>
    </p:spTree>
    <p:extLst>
      <p:ext uri="{BB962C8B-B14F-4D97-AF65-F5344CB8AC3E}">
        <p14:creationId xmlns:p14="http://schemas.microsoft.com/office/powerpoint/2010/main" val="265817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2800" b="1" u="sng" dirty="0">
                  <a:latin typeface="Montserrat" panose="00000500000000000000" pitchFamily="2" charset="0"/>
                </a:rPr>
                <a:t>Earth Fault Protection  </a:t>
              </a:r>
              <a:r>
                <a:rPr lang="en-US" sz="3600" b="1" dirty="0">
                  <a:latin typeface="Montserrat" panose="00000500000000000000" pitchFamily="2" charset="0"/>
                </a:rPr>
                <a:t>:</a:t>
              </a:r>
            </a:p>
          </p:txBody>
        </p:sp>
      </p:grpSp>
      <p:sp>
        <p:nvSpPr>
          <p:cNvPr id="2" name="TextBox 1"/>
          <p:cNvSpPr txBox="1"/>
          <p:nvPr/>
        </p:nvSpPr>
        <p:spPr>
          <a:xfrm>
            <a:off x="5381105" y="1405224"/>
            <a:ext cx="5759244" cy="53553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To find the direction of the fault the ‘-3Vo’ phasor is taken as reference and fault current </a:t>
            </a:r>
            <a:r>
              <a:rPr lang="en-US" dirty="0" err="1"/>
              <a:t>Ir</a:t>
            </a:r>
            <a:r>
              <a:rPr lang="en-US" dirty="0"/>
              <a:t> is drawn.</a:t>
            </a:r>
          </a:p>
          <a:p>
            <a:pPr marL="285750" indent="-285750">
              <a:lnSpc>
                <a:spcPct val="150000"/>
              </a:lnSpc>
              <a:buFont typeface="Arial" panose="020B0604020202020204" pitchFamily="34" charset="0"/>
              <a:buChar char="•"/>
            </a:pPr>
            <a:r>
              <a:rPr lang="en-US" dirty="0"/>
              <a:t>A line corresponding to Maximum Torque angle is  drawn which is given by RCA from the reference phasor.</a:t>
            </a:r>
          </a:p>
          <a:p>
            <a:pPr marL="285750" indent="-285750">
              <a:lnSpc>
                <a:spcPct val="150000"/>
              </a:lnSpc>
              <a:buFont typeface="Arial" panose="020B0604020202020204" pitchFamily="34" charset="0"/>
              <a:buChar char="•"/>
            </a:pPr>
            <a:r>
              <a:rPr lang="en-US" dirty="0"/>
              <a:t>Zero torque line is drawn 90 degrees on both sides from this Maximum torque line.  This line signifies the boundary / limit of operation of the relay.</a:t>
            </a:r>
          </a:p>
          <a:p>
            <a:pPr marL="285750" indent="-285750">
              <a:lnSpc>
                <a:spcPct val="150000"/>
              </a:lnSpc>
              <a:buFont typeface="Arial" panose="020B0604020202020204" pitchFamily="34" charset="0"/>
              <a:buChar char="•"/>
            </a:pPr>
            <a:r>
              <a:rPr lang="en-US" dirty="0"/>
              <a:t>Any thing beyond this is non operating region for the relay.</a:t>
            </a:r>
          </a:p>
          <a:p>
            <a:pPr marL="285750" indent="-285750">
              <a:lnSpc>
                <a:spcPct val="150000"/>
              </a:lnSpc>
              <a:buFont typeface="Arial" panose="020B0604020202020204" pitchFamily="34" charset="0"/>
              <a:buChar char="•"/>
            </a:pPr>
            <a:r>
              <a:rPr lang="en-US" dirty="0"/>
              <a:t>If the fault current phasor is with in the boundary of ROA line then DEF is in forward direction and relay acts. Otherwise it doesn’t act.</a:t>
            </a:r>
          </a:p>
          <a:p>
            <a:endParaRPr lang="en-IN" dirty="0"/>
          </a:p>
        </p:txBody>
      </p:sp>
      <p:cxnSp>
        <p:nvCxnSpPr>
          <p:cNvPr id="4" name="Straight Arrow Connector 3"/>
          <p:cNvCxnSpPr/>
          <p:nvPr/>
        </p:nvCxnSpPr>
        <p:spPr>
          <a:xfrm>
            <a:off x="1841863" y="2950338"/>
            <a:ext cx="1776548" cy="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841863" y="2950338"/>
            <a:ext cx="1593668" cy="1339775"/>
          </a:xfrm>
          <a:prstGeom prst="straightConnector1">
            <a:avLst/>
          </a:prstGeom>
          <a:ln w="317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41863" y="2950338"/>
            <a:ext cx="2531354" cy="10385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81817" y="1961708"/>
            <a:ext cx="1836752" cy="202719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07581" y="2765671"/>
            <a:ext cx="650303" cy="369332"/>
          </a:xfrm>
          <a:prstGeom prst="rect">
            <a:avLst/>
          </a:prstGeom>
          <a:noFill/>
        </p:spPr>
        <p:txBody>
          <a:bodyPr wrap="square" rtlCol="0">
            <a:spAutoFit/>
          </a:bodyPr>
          <a:lstStyle/>
          <a:p>
            <a:r>
              <a:rPr lang="en-US" dirty="0"/>
              <a:t>-3Vo</a:t>
            </a:r>
            <a:endParaRPr lang="en-IN" dirty="0"/>
          </a:p>
        </p:txBody>
      </p:sp>
      <p:sp>
        <p:nvSpPr>
          <p:cNvPr id="25" name="TextBox 24"/>
          <p:cNvSpPr txBox="1"/>
          <p:nvPr/>
        </p:nvSpPr>
        <p:spPr>
          <a:xfrm>
            <a:off x="3382429" y="4290114"/>
            <a:ext cx="650303" cy="369332"/>
          </a:xfrm>
          <a:prstGeom prst="rect">
            <a:avLst/>
          </a:prstGeom>
          <a:noFill/>
        </p:spPr>
        <p:txBody>
          <a:bodyPr wrap="square" rtlCol="0">
            <a:spAutoFit/>
          </a:bodyPr>
          <a:lstStyle/>
          <a:p>
            <a:r>
              <a:rPr lang="en-US" dirty="0" err="1"/>
              <a:t>Ir</a:t>
            </a:r>
            <a:endParaRPr lang="en-IN" dirty="0"/>
          </a:p>
        </p:txBody>
      </p:sp>
      <p:sp>
        <p:nvSpPr>
          <p:cNvPr id="29" name="TextBox 28"/>
          <p:cNvSpPr txBox="1"/>
          <p:nvPr/>
        </p:nvSpPr>
        <p:spPr>
          <a:xfrm>
            <a:off x="4149787" y="3988905"/>
            <a:ext cx="650303" cy="369332"/>
          </a:xfrm>
          <a:prstGeom prst="rect">
            <a:avLst/>
          </a:prstGeom>
          <a:noFill/>
        </p:spPr>
        <p:txBody>
          <a:bodyPr wrap="square" rtlCol="0">
            <a:spAutoFit/>
          </a:bodyPr>
          <a:lstStyle/>
          <a:p>
            <a:r>
              <a:rPr lang="en-US" dirty="0"/>
              <a:t>RCA</a:t>
            </a:r>
            <a:endParaRPr lang="en-IN" dirty="0"/>
          </a:p>
        </p:txBody>
      </p:sp>
      <p:sp>
        <p:nvSpPr>
          <p:cNvPr id="30" name="TextBox 29"/>
          <p:cNvSpPr txBox="1"/>
          <p:nvPr/>
        </p:nvSpPr>
        <p:spPr>
          <a:xfrm>
            <a:off x="2518186" y="1679529"/>
            <a:ext cx="650303" cy="369332"/>
          </a:xfrm>
          <a:prstGeom prst="rect">
            <a:avLst/>
          </a:prstGeom>
          <a:noFill/>
        </p:spPr>
        <p:txBody>
          <a:bodyPr wrap="square" rtlCol="0">
            <a:spAutoFit/>
          </a:bodyPr>
          <a:lstStyle/>
          <a:p>
            <a:r>
              <a:rPr lang="en-US" dirty="0"/>
              <a:t>ROA</a:t>
            </a:r>
            <a:endParaRPr lang="en-IN" dirty="0"/>
          </a:p>
        </p:txBody>
      </p:sp>
      <p:sp>
        <p:nvSpPr>
          <p:cNvPr id="20" name="Rectangle 19"/>
          <p:cNvSpPr/>
          <p:nvPr/>
        </p:nvSpPr>
        <p:spPr>
          <a:xfrm rot="2506284">
            <a:off x="713585" y="1172689"/>
            <a:ext cx="1200476" cy="2768186"/>
          </a:xfrm>
          <a:prstGeom prst="rect">
            <a:avLst/>
          </a:prstGeom>
          <a:solidFill>
            <a:schemeClr val="bg1">
              <a:lumMod val="7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Non -Operating Region</a:t>
            </a:r>
            <a:endParaRPr lang="en-IN" dirty="0">
              <a:solidFill>
                <a:schemeClr val="tx1"/>
              </a:solidFill>
            </a:endParaRPr>
          </a:p>
        </p:txBody>
      </p:sp>
    </p:spTree>
    <p:extLst>
      <p:ext uri="{BB962C8B-B14F-4D97-AF65-F5344CB8AC3E}">
        <p14:creationId xmlns:p14="http://schemas.microsoft.com/office/powerpoint/2010/main" val="1648774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Transformer</a:t>
            </a:r>
            <a:r>
              <a:rPr lang="en-US" sz="2800" b="1" u="sng" dirty="0">
                <a:solidFill>
                  <a:schemeClr val="bg1"/>
                </a:solidFill>
                <a:latin typeface="Montserrat" panose="00000500000000000000" pitchFamily="2" charset="0"/>
              </a:rPr>
              <a:t> </a:t>
            </a:r>
            <a:r>
              <a:rPr lang="en-US" sz="2800" b="1" u="sng" dirty="0">
                <a:latin typeface="Montserrat" panose="00000500000000000000" pitchFamily="2" charset="0"/>
              </a:rPr>
              <a:t>backup</a:t>
            </a:r>
            <a:r>
              <a:rPr lang="en-US" sz="2800" b="1" u="sng" dirty="0">
                <a:solidFill>
                  <a:schemeClr val="bg1"/>
                </a:solidFill>
                <a:latin typeface="Montserrat" panose="00000500000000000000" pitchFamily="2" charset="0"/>
              </a:rPr>
              <a:t> </a:t>
            </a:r>
            <a:r>
              <a:rPr lang="en-US" sz="2800" b="1" u="sng" dirty="0">
                <a:latin typeface="Montserrat" panose="00000500000000000000" pitchFamily="2" charset="0"/>
              </a:rPr>
              <a:t>Protection</a:t>
            </a:r>
            <a:r>
              <a:rPr lang="en-US" sz="2800" b="1" u="sng" dirty="0">
                <a:solidFill>
                  <a:schemeClr val="bg1"/>
                </a:solidFill>
                <a:latin typeface="Montserrat" panose="00000500000000000000" pitchFamily="2" charset="0"/>
              </a:rPr>
              <a:t> </a:t>
            </a:r>
            <a:r>
              <a:rPr lang="en-US" sz="2800" b="1" u="sng" dirty="0">
                <a:latin typeface="Montserrat" panose="00000500000000000000" pitchFamily="2" charset="0"/>
              </a:rPr>
              <a:t>Settings</a:t>
            </a:r>
            <a:r>
              <a:rPr lang="en-US" sz="2800" b="1" u="sng" dirty="0">
                <a:solidFill>
                  <a:schemeClr val="bg1"/>
                </a:solidFill>
                <a:latin typeface="Montserrat" panose="00000500000000000000" pitchFamily="2" charset="0"/>
              </a:rPr>
              <a:t>:</a:t>
            </a:r>
            <a:endParaRPr lang="en-US" sz="2800" b="1" dirty="0">
              <a:solidFill>
                <a:schemeClr val="bg1"/>
              </a:solidFill>
              <a:latin typeface="Montserrat" panose="00000500000000000000" pitchFamily="2" charset="0"/>
            </a:endParaRPr>
          </a:p>
        </p:txBody>
      </p:sp>
      <p:sp>
        <p:nvSpPr>
          <p:cNvPr id="2" name="Rounded Rectangle 1"/>
          <p:cNvSpPr/>
          <p:nvPr/>
        </p:nvSpPr>
        <p:spPr>
          <a:xfrm>
            <a:off x="329330" y="716090"/>
            <a:ext cx="3576463" cy="548640"/>
          </a:xfrm>
          <a:prstGeom prst="round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400/220 kV </a:t>
            </a:r>
          </a:p>
          <a:p>
            <a:pPr algn="ctr"/>
            <a:r>
              <a:rPr lang="en-US" dirty="0">
                <a:solidFill>
                  <a:schemeClr val="tx1"/>
                </a:solidFill>
              </a:rPr>
              <a:t>500MVA ICT </a:t>
            </a:r>
            <a:endParaRPr lang="en-IN" dirty="0">
              <a:solidFill>
                <a:schemeClr val="tx1"/>
              </a:solidFill>
            </a:endParaRPr>
          </a:p>
        </p:txBody>
      </p:sp>
      <p:sp>
        <p:nvSpPr>
          <p:cNvPr id="3" name="Rectangle 2"/>
          <p:cNvSpPr/>
          <p:nvPr/>
        </p:nvSpPr>
        <p:spPr>
          <a:xfrm>
            <a:off x="4177038" y="1011558"/>
            <a:ext cx="1763487" cy="693351"/>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HV SIDE</a:t>
            </a:r>
          </a:p>
          <a:p>
            <a:pPr algn="ctr"/>
            <a:r>
              <a:rPr lang="en-US" dirty="0">
                <a:solidFill>
                  <a:schemeClr val="tx1"/>
                </a:solidFill>
              </a:rPr>
              <a:t>CT Ratio : 500/1 </a:t>
            </a:r>
            <a:endParaRPr lang="en-IN" dirty="0">
              <a:solidFill>
                <a:schemeClr val="tx1"/>
              </a:solidFill>
            </a:endParaRPr>
          </a:p>
        </p:txBody>
      </p:sp>
      <p:sp>
        <p:nvSpPr>
          <p:cNvPr id="15" name="Rectangle 14"/>
          <p:cNvSpPr/>
          <p:nvPr/>
        </p:nvSpPr>
        <p:spPr>
          <a:xfrm>
            <a:off x="7791779" y="930415"/>
            <a:ext cx="1763486" cy="692331"/>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LV SIDE</a:t>
            </a:r>
          </a:p>
          <a:p>
            <a:pPr algn="ctr"/>
            <a:r>
              <a:rPr lang="en-US" dirty="0">
                <a:solidFill>
                  <a:schemeClr val="tx1"/>
                </a:solidFill>
              </a:rPr>
              <a:t>CT Ratio :1200/1 </a:t>
            </a:r>
            <a:endParaRPr lang="en-IN" dirty="0">
              <a:solidFill>
                <a:schemeClr val="tx1"/>
              </a:solidFill>
            </a:endParaRPr>
          </a:p>
        </p:txBody>
      </p:sp>
      <p:sp>
        <p:nvSpPr>
          <p:cNvPr id="5" name="Rectangle 4"/>
          <p:cNvSpPr/>
          <p:nvPr/>
        </p:nvSpPr>
        <p:spPr>
          <a:xfrm>
            <a:off x="5320723" y="1920350"/>
            <a:ext cx="3069772" cy="254695"/>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PHASE TIME OVERCURRENT  (67P)</a:t>
            </a:r>
            <a:endParaRPr lang="en-IN" sz="1600" dirty="0">
              <a:solidFill>
                <a:schemeClr val="tx1"/>
              </a:solidFill>
            </a:endParaRPr>
          </a:p>
        </p:txBody>
      </p:sp>
      <p:sp>
        <p:nvSpPr>
          <p:cNvPr id="6" name="Rectangle 5"/>
          <p:cNvSpPr/>
          <p:nvPr/>
        </p:nvSpPr>
        <p:spPr>
          <a:xfrm>
            <a:off x="4188395" y="2390467"/>
            <a:ext cx="2667214" cy="847639"/>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Pickup = 1.25</a:t>
            </a:r>
          </a:p>
          <a:p>
            <a:pPr algn="ctr"/>
            <a:r>
              <a:rPr lang="en-US" dirty="0">
                <a:solidFill>
                  <a:schemeClr val="tx1"/>
                </a:solidFill>
              </a:rPr>
              <a:t>Curve : IEC S Inverse</a:t>
            </a:r>
          </a:p>
          <a:p>
            <a:pPr algn="ctr"/>
            <a:r>
              <a:rPr lang="en-US" dirty="0">
                <a:solidFill>
                  <a:schemeClr val="tx1"/>
                </a:solidFill>
              </a:rPr>
              <a:t>RCA = 45 </a:t>
            </a:r>
            <a:endParaRPr lang="en-IN" dirty="0">
              <a:solidFill>
                <a:schemeClr val="tx1"/>
              </a:solidFill>
            </a:endParaRPr>
          </a:p>
        </p:txBody>
      </p:sp>
      <p:sp>
        <p:nvSpPr>
          <p:cNvPr id="18" name="Rectangle 17"/>
          <p:cNvSpPr/>
          <p:nvPr/>
        </p:nvSpPr>
        <p:spPr>
          <a:xfrm>
            <a:off x="5058781" y="3637023"/>
            <a:ext cx="3494315" cy="232871"/>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 INSTANTANEOUS OVER CURRENT (50P)</a:t>
            </a:r>
            <a:endParaRPr lang="en-IN" sz="1600" dirty="0">
              <a:solidFill>
                <a:schemeClr val="tx1"/>
              </a:solidFill>
            </a:endParaRPr>
          </a:p>
        </p:txBody>
      </p:sp>
      <p:sp>
        <p:nvSpPr>
          <p:cNvPr id="19" name="Rectangle 18"/>
          <p:cNvSpPr/>
          <p:nvPr/>
        </p:nvSpPr>
        <p:spPr>
          <a:xfrm>
            <a:off x="4412854" y="4196164"/>
            <a:ext cx="1815737" cy="496389"/>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Pickup = 8.0</a:t>
            </a:r>
          </a:p>
          <a:p>
            <a:pPr algn="ctr"/>
            <a:r>
              <a:rPr lang="en-US" dirty="0">
                <a:solidFill>
                  <a:schemeClr val="tx1"/>
                </a:solidFill>
              </a:rPr>
              <a:t>Time delay = 0s </a:t>
            </a:r>
            <a:endParaRPr lang="en-IN" dirty="0">
              <a:solidFill>
                <a:schemeClr val="tx1"/>
              </a:solidFill>
            </a:endParaRPr>
          </a:p>
        </p:txBody>
      </p:sp>
      <p:sp>
        <p:nvSpPr>
          <p:cNvPr id="21" name="Rectangle 20"/>
          <p:cNvSpPr/>
          <p:nvPr/>
        </p:nvSpPr>
        <p:spPr>
          <a:xfrm>
            <a:off x="4282225" y="5008822"/>
            <a:ext cx="5460275" cy="351249"/>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GROUND OVERCURRENT ELEMENTS-(67N)</a:t>
            </a:r>
            <a:endParaRPr lang="en-IN" sz="1600" dirty="0">
              <a:solidFill>
                <a:schemeClr val="tx1"/>
              </a:solidFill>
            </a:endParaRPr>
          </a:p>
        </p:txBody>
      </p:sp>
      <p:sp>
        <p:nvSpPr>
          <p:cNvPr id="26" name="Rectangle 25"/>
          <p:cNvSpPr/>
          <p:nvPr/>
        </p:nvSpPr>
        <p:spPr>
          <a:xfrm>
            <a:off x="7142308" y="2367340"/>
            <a:ext cx="2667214" cy="847639"/>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Pickup = 1.0</a:t>
            </a:r>
          </a:p>
          <a:p>
            <a:pPr algn="ctr"/>
            <a:r>
              <a:rPr lang="en-US" dirty="0">
                <a:solidFill>
                  <a:schemeClr val="tx1"/>
                </a:solidFill>
              </a:rPr>
              <a:t>Curve : IEC S Inverse</a:t>
            </a:r>
          </a:p>
          <a:p>
            <a:pPr algn="ctr"/>
            <a:r>
              <a:rPr lang="en-US" dirty="0">
                <a:solidFill>
                  <a:schemeClr val="tx1"/>
                </a:solidFill>
              </a:rPr>
              <a:t>RCA = 45 </a:t>
            </a:r>
            <a:endParaRPr lang="en-IN" dirty="0">
              <a:solidFill>
                <a:schemeClr val="tx1"/>
              </a:solidFill>
            </a:endParaRPr>
          </a:p>
        </p:txBody>
      </p:sp>
      <p:sp>
        <p:nvSpPr>
          <p:cNvPr id="28" name="Rectangle 27"/>
          <p:cNvSpPr/>
          <p:nvPr/>
        </p:nvSpPr>
        <p:spPr>
          <a:xfrm>
            <a:off x="7383756" y="4196164"/>
            <a:ext cx="1815737" cy="496389"/>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Pickup = 8.0</a:t>
            </a:r>
          </a:p>
          <a:p>
            <a:pPr algn="ctr"/>
            <a:r>
              <a:rPr lang="en-US" dirty="0">
                <a:solidFill>
                  <a:schemeClr val="tx1"/>
                </a:solidFill>
              </a:rPr>
              <a:t>Time delay = 0s </a:t>
            </a:r>
            <a:endParaRPr lang="en-IN" dirty="0">
              <a:solidFill>
                <a:schemeClr val="tx1"/>
              </a:solidFill>
            </a:endParaRPr>
          </a:p>
        </p:txBody>
      </p:sp>
      <p:sp>
        <p:nvSpPr>
          <p:cNvPr id="29" name="Rectangle 28"/>
          <p:cNvSpPr/>
          <p:nvPr/>
        </p:nvSpPr>
        <p:spPr>
          <a:xfrm>
            <a:off x="7383756" y="5738820"/>
            <a:ext cx="2854450" cy="74757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Pickup = 0.2</a:t>
            </a:r>
          </a:p>
          <a:p>
            <a:pPr algn="ctr"/>
            <a:r>
              <a:rPr lang="en-US" dirty="0">
                <a:solidFill>
                  <a:schemeClr val="tx1"/>
                </a:solidFill>
              </a:rPr>
              <a:t>Curve : IEC S INVERSE </a:t>
            </a:r>
          </a:p>
          <a:p>
            <a:pPr algn="ctr"/>
            <a:r>
              <a:rPr lang="en-US" dirty="0">
                <a:solidFill>
                  <a:schemeClr val="tx1"/>
                </a:solidFill>
              </a:rPr>
              <a:t>RCA = -45 </a:t>
            </a:r>
            <a:endParaRPr lang="en-IN" dirty="0">
              <a:solidFill>
                <a:schemeClr val="tx1"/>
              </a:solidFill>
            </a:endParaRPr>
          </a:p>
        </p:txBody>
      </p:sp>
      <p:sp>
        <p:nvSpPr>
          <p:cNvPr id="30" name="Rectangle 29"/>
          <p:cNvSpPr/>
          <p:nvPr/>
        </p:nvSpPr>
        <p:spPr>
          <a:xfrm>
            <a:off x="3905793" y="5738820"/>
            <a:ext cx="2854450" cy="74757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Pickup = 0.2</a:t>
            </a:r>
          </a:p>
          <a:p>
            <a:pPr algn="ctr"/>
            <a:r>
              <a:rPr lang="en-US" dirty="0">
                <a:solidFill>
                  <a:schemeClr val="tx1"/>
                </a:solidFill>
              </a:rPr>
              <a:t>Curve : IEC S INVERSE </a:t>
            </a:r>
          </a:p>
          <a:p>
            <a:pPr algn="ctr"/>
            <a:r>
              <a:rPr lang="en-US" dirty="0">
                <a:solidFill>
                  <a:schemeClr val="tx1"/>
                </a:solidFill>
              </a:rPr>
              <a:t>RCA = -45 </a:t>
            </a:r>
            <a:endParaRPr lang="en-IN" dirty="0">
              <a:solidFill>
                <a:schemeClr val="tx1"/>
              </a:solidFill>
            </a:endParaRPr>
          </a:p>
        </p:txBody>
      </p:sp>
    </p:spTree>
    <p:extLst>
      <p:ext uri="{BB962C8B-B14F-4D97-AF65-F5344CB8AC3E}">
        <p14:creationId xmlns:p14="http://schemas.microsoft.com/office/powerpoint/2010/main" val="2217833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rot="5400000">
            <a:off x="8848836" y="2391079"/>
            <a:ext cx="335345" cy="740481"/>
            <a:chOff x="4236657" y="3677956"/>
            <a:chExt cx="479205" cy="1490834"/>
          </a:xfrm>
        </p:grpSpPr>
        <p:grpSp>
          <p:nvGrpSpPr>
            <p:cNvPr id="35" name="Group 34"/>
            <p:cNvGrpSpPr/>
            <p:nvPr/>
          </p:nvGrpSpPr>
          <p:grpSpPr>
            <a:xfrm rot="16200000">
              <a:off x="4288900" y="4054506"/>
              <a:ext cx="374719" cy="479205"/>
              <a:chOff x="11235991" y="6329068"/>
              <a:chExt cx="663261" cy="528932"/>
            </a:xfrm>
          </p:grpSpPr>
          <p:sp>
            <p:nvSpPr>
              <p:cNvPr id="38" name="Arc 37"/>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9" name="Arc 38"/>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0" name="Arc 39"/>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36" name="Straight Connector 35"/>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8809981" y="2340180"/>
            <a:ext cx="1742303" cy="2434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1" name="Group 40"/>
          <p:cNvGrpSpPr/>
          <p:nvPr/>
        </p:nvGrpSpPr>
        <p:grpSpPr>
          <a:xfrm rot="5400000">
            <a:off x="8872539" y="2877077"/>
            <a:ext cx="335345" cy="740481"/>
            <a:chOff x="4236657" y="3677956"/>
            <a:chExt cx="479205" cy="1490834"/>
          </a:xfrm>
        </p:grpSpPr>
        <p:grpSp>
          <p:nvGrpSpPr>
            <p:cNvPr id="42" name="Group 41"/>
            <p:cNvGrpSpPr/>
            <p:nvPr/>
          </p:nvGrpSpPr>
          <p:grpSpPr>
            <a:xfrm rot="16200000">
              <a:off x="4288900" y="4054506"/>
              <a:ext cx="374719" cy="479205"/>
              <a:chOff x="11235991" y="6329068"/>
              <a:chExt cx="663261" cy="528932"/>
            </a:xfrm>
          </p:grpSpPr>
          <p:sp>
            <p:nvSpPr>
              <p:cNvPr id="45" name="Arc 44"/>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6" name="Arc 45"/>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7" name="Arc 46"/>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43" name="Straight Connector 42"/>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5400000">
            <a:off x="8901506" y="3354752"/>
            <a:ext cx="335345" cy="740481"/>
            <a:chOff x="4236657" y="3677956"/>
            <a:chExt cx="479205" cy="1490834"/>
          </a:xfrm>
        </p:grpSpPr>
        <p:grpSp>
          <p:nvGrpSpPr>
            <p:cNvPr id="49" name="Group 48"/>
            <p:cNvGrpSpPr/>
            <p:nvPr/>
          </p:nvGrpSpPr>
          <p:grpSpPr>
            <a:xfrm rot="16200000">
              <a:off x="4288900" y="4054506"/>
              <a:ext cx="374719" cy="479205"/>
              <a:chOff x="11235991" y="6329068"/>
              <a:chExt cx="663261" cy="528932"/>
            </a:xfrm>
          </p:grpSpPr>
          <p:sp>
            <p:nvSpPr>
              <p:cNvPr id="52" name="Arc 51"/>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3" name="Arc 52"/>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4" name="Arc 53"/>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50" name="Straight Connector 49"/>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rot="5400000">
            <a:off x="8942879" y="3915079"/>
            <a:ext cx="335345" cy="740481"/>
            <a:chOff x="4236657" y="3677956"/>
            <a:chExt cx="479205" cy="1490834"/>
          </a:xfrm>
        </p:grpSpPr>
        <p:grpSp>
          <p:nvGrpSpPr>
            <p:cNvPr id="56" name="Group 55"/>
            <p:cNvGrpSpPr/>
            <p:nvPr/>
          </p:nvGrpSpPr>
          <p:grpSpPr>
            <a:xfrm rot="16200000">
              <a:off x="4288900" y="4054506"/>
              <a:ext cx="374719" cy="479205"/>
              <a:chOff x="11235991" y="6329068"/>
              <a:chExt cx="663261" cy="528932"/>
            </a:xfrm>
          </p:grpSpPr>
          <p:sp>
            <p:nvSpPr>
              <p:cNvPr id="59" name="Arc 58"/>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0" name="Arc 59"/>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1" name="Arc 60"/>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57" name="Straight Connector 56"/>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flipH="1" flipV="1">
            <a:off x="6375700" y="2754444"/>
            <a:ext cx="2323238" cy="6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6417073" y="3227863"/>
            <a:ext cx="2323238" cy="68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6499559" y="3711243"/>
            <a:ext cx="2323238" cy="6874"/>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77890" y="1394728"/>
            <a:ext cx="3632887" cy="5263978"/>
          </a:xfrm>
          <a:prstGeom prst="rect">
            <a:avLst/>
          </a:prstGeom>
          <a:noFill/>
          <a:ln>
            <a:solidFill>
              <a:srgbClr val="0070C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0" name="Group 79"/>
          <p:cNvGrpSpPr/>
          <p:nvPr/>
        </p:nvGrpSpPr>
        <p:grpSpPr>
          <a:xfrm>
            <a:off x="421836" y="1661446"/>
            <a:ext cx="3212757" cy="778609"/>
            <a:chOff x="556054" y="872199"/>
            <a:chExt cx="3212757" cy="778609"/>
          </a:xfrm>
        </p:grpSpPr>
        <p:cxnSp>
          <p:nvCxnSpPr>
            <p:cNvPr id="16" name="Straight Connector 15"/>
            <p:cNvCxnSpPr/>
            <p:nvPr/>
          </p:nvCxnSpPr>
          <p:spPr>
            <a:xfrm>
              <a:off x="1359243" y="1130797"/>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59243" y="1130797"/>
              <a:ext cx="0" cy="335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359243" y="1452392"/>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162432" y="1130797"/>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150973" y="1130797"/>
              <a:ext cx="617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162431" y="1466142"/>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150973" y="1466142"/>
              <a:ext cx="617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27902" y="1291401"/>
              <a:ext cx="531341" cy="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80520" y="932716"/>
              <a:ext cx="556054" cy="369332"/>
            </a:xfrm>
            <a:prstGeom prst="rect">
              <a:avLst/>
            </a:prstGeom>
            <a:noFill/>
          </p:spPr>
          <p:txBody>
            <a:bodyPr wrap="square" rtlCol="0">
              <a:spAutoFit/>
            </a:bodyPr>
            <a:lstStyle/>
            <a:p>
              <a:r>
                <a:rPr lang="en-US" dirty="0"/>
                <a:t>RISI</a:t>
              </a:r>
              <a:endParaRPr lang="en-IN" dirty="0"/>
            </a:p>
          </p:txBody>
        </p:sp>
        <p:sp>
          <p:nvSpPr>
            <p:cNvPr id="76" name="TextBox 75"/>
            <p:cNvSpPr txBox="1"/>
            <p:nvPr/>
          </p:nvSpPr>
          <p:spPr>
            <a:xfrm>
              <a:off x="1661987" y="1281476"/>
              <a:ext cx="766114" cy="369332"/>
            </a:xfrm>
            <a:prstGeom prst="rect">
              <a:avLst/>
            </a:prstGeom>
            <a:noFill/>
          </p:spPr>
          <p:txBody>
            <a:bodyPr wrap="square" rtlCol="0">
              <a:spAutoFit/>
            </a:bodyPr>
            <a:lstStyle/>
            <a:p>
              <a:r>
                <a:rPr lang="en-US" dirty="0"/>
                <a:t>RIS2</a:t>
              </a:r>
              <a:endParaRPr lang="en-IN" dirty="0"/>
            </a:p>
          </p:txBody>
        </p:sp>
        <p:sp>
          <p:nvSpPr>
            <p:cNvPr id="77" name="TextBox 76"/>
            <p:cNvSpPr txBox="1"/>
            <p:nvPr/>
          </p:nvSpPr>
          <p:spPr>
            <a:xfrm>
              <a:off x="2644346" y="991647"/>
              <a:ext cx="556054" cy="369332"/>
            </a:xfrm>
            <a:prstGeom prst="rect">
              <a:avLst/>
            </a:prstGeom>
            <a:noFill/>
          </p:spPr>
          <p:txBody>
            <a:bodyPr wrap="square" rtlCol="0">
              <a:spAutoFit/>
            </a:bodyPr>
            <a:lstStyle/>
            <a:p>
              <a:pPr algn="ctr"/>
              <a:r>
                <a:rPr lang="en-US" dirty="0"/>
                <a:t>1</a:t>
              </a:r>
              <a:endParaRPr lang="en-IN" dirty="0"/>
            </a:p>
          </p:txBody>
        </p:sp>
        <p:sp>
          <p:nvSpPr>
            <p:cNvPr id="78" name="TextBox 77"/>
            <p:cNvSpPr txBox="1"/>
            <p:nvPr/>
          </p:nvSpPr>
          <p:spPr>
            <a:xfrm>
              <a:off x="2650524" y="1267726"/>
              <a:ext cx="556054" cy="369332"/>
            </a:xfrm>
            <a:prstGeom prst="rect">
              <a:avLst/>
            </a:prstGeom>
            <a:noFill/>
          </p:spPr>
          <p:txBody>
            <a:bodyPr wrap="square" rtlCol="0">
              <a:spAutoFit/>
            </a:bodyPr>
            <a:lstStyle/>
            <a:p>
              <a:pPr algn="ctr"/>
              <a:r>
                <a:rPr lang="en-US" dirty="0"/>
                <a:t>2</a:t>
              </a:r>
              <a:endParaRPr lang="en-IN" dirty="0"/>
            </a:p>
          </p:txBody>
        </p:sp>
        <p:sp>
          <p:nvSpPr>
            <p:cNvPr id="79" name="TextBox 78"/>
            <p:cNvSpPr txBox="1"/>
            <p:nvPr/>
          </p:nvSpPr>
          <p:spPr>
            <a:xfrm>
              <a:off x="556054" y="872199"/>
              <a:ext cx="556054" cy="369332"/>
            </a:xfrm>
            <a:prstGeom prst="rect">
              <a:avLst/>
            </a:prstGeom>
            <a:noFill/>
          </p:spPr>
          <p:txBody>
            <a:bodyPr wrap="square" rtlCol="0">
              <a:spAutoFit/>
            </a:bodyPr>
            <a:lstStyle/>
            <a:p>
              <a:pPr algn="ctr"/>
              <a:r>
                <a:rPr lang="en-US" dirty="0" err="1"/>
                <a:t>Rct</a:t>
              </a:r>
              <a:endParaRPr lang="en-IN" dirty="0"/>
            </a:p>
          </p:txBody>
        </p:sp>
      </p:grpSp>
      <p:cxnSp>
        <p:nvCxnSpPr>
          <p:cNvPr id="82" name="Straight Connector 81"/>
          <p:cNvCxnSpPr/>
          <p:nvPr/>
        </p:nvCxnSpPr>
        <p:spPr>
          <a:xfrm>
            <a:off x="1260036" y="3136584"/>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0036" y="3136584"/>
            <a:ext cx="0" cy="335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0036" y="3458179"/>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063225" y="3136584"/>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051766" y="3136584"/>
            <a:ext cx="617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063224" y="3471929"/>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051766" y="3471929"/>
            <a:ext cx="6404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28695" y="3297188"/>
            <a:ext cx="531341" cy="0"/>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581313" y="2938503"/>
            <a:ext cx="556054" cy="369332"/>
          </a:xfrm>
          <a:prstGeom prst="rect">
            <a:avLst/>
          </a:prstGeom>
          <a:noFill/>
        </p:spPr>
        <p:txBody>
          <a:bodyPr wrap="square" rtlCol="0">
            <a:spAutoFit/>
          </a:bodyPr>
          <a:lstStyle/>
          <a:p>
            <a:r>
              <a:rPr lang="en-US" dirty="0"/>
              <a:t>YISI</a:t>
            </a:r>
            <a:endParaRPr lang="en-IN" dirty="0"/>
          </a:p>
        </p:txBody>
      </p:sp>
      <p:sp>
        <p:nvSpPr>
          <p:cNvPr id="91" name="TextBox 90"/>
          <p:cNvSpPr txBox="1"/>
          <p:nvPr/>
        </p:nvSpPr>
        <p:spPr>
          <a:xfrm>
            <a:off x="1562780" y="3287263"/>
            <a:ext cx="766114" cy="369332"/>
          </a:xfrm>
          <a:prstGeom prst="rect">
            <a:avLst/>
          </a:prstGeom>
          <a:noFill/>
        </p:spPr>
        <p:txBody>
          <a:bodyPr wrap="square" rtlCol="0">
            <a:spAutoFit/>
          </a:bodyPr>
          <a:lstStyle/>
          <a:p>
            <a:r>
              <a:rPr lang="en-US" dirty="0"/>
              <a:t>YIS2</a:t>
            </a:r>
            <a:endParaRPr lang="en-IN" dirty="0"/>
          </a:p>
        </p:txBody>
      </p:sp>
      <p:sp>
        <p:nvSpPr>
          <p:cNvPr id="92" name="TextBox 91"/>
          <p:cNvSpPr txBox="1"/>
          <p:nvPr/>
        </p:nvSpPr>
        <p:spPr>
          <a:xfrm>
            <a:off x="2545139" y="2997434"/>
            <a:ext cx="556054" cy="369332"/>
          </a:xfrm>
          <a:prstGeom prst="rect">
            <a:avLst/>
          </a:prstGeom>
          <a:noFill/>
        </p:spPr>
        <p:txBody>
          <a:bodyPr wrap="square" rtlCol="0">
            <a:spAutoFit/>
          </a:bodyPr>
          <a:lstStyle/>
          <a:p>
            <a:pPr algn="ctr"/>
            <a:r>
              <a:rPr lang="en-US" dirty="0"/>
              <a:t>3</a:t>
            </a:r>
            <a:endParaRPr lang="en-IN" dirty="0"/>
          </a:p>
        </p:txBody>
      </p:sp>
      <p:sp>
        <p:nvSpPr>
          <p:cNvPr id="93" name="TextBox 92"/>
          <p:cNvSpPr txBox="1"/>
          <p:nvPr/>
        </p:nvSpPr>
        <p:spPr>
          <a:xfrm>
            <a:off x="2551317" y="3273513"/>
            <a:ext cx="556054" cy="369332"/>
          </a:xfrm>
          <a:prstGeom prst="rect">
            <a:avLst/>
          </a:prstGeom>
          <a:noFill/>
        </p:spPr>
        <p:txBody>
          <a:bodyPr wrap="square" rtlCol="0">
            <a:spAutoFit/>
          </a:bodyPr>
          <a:lstStyle/>
          <a:p>
            <a:pPr algn="ctr"/>
            <a:r>
              <a:rPr lang="en-US" dirty="0"/>
              <a:t>4</a:t>
            </a:r>
            <a:endParaRPr lang="en-IN" dirty="0"/>
          </a:p>
        </p:txBody>
      </p:sp>
      <p:sp>
        <p:nvSpPr>
          <p:cNvPr id="94" name="TextBox 93"/>
          <p:cNvSpPr txBox="1"/>
          <p:nvPr/>
        </p:nvSpPr>
        <p:spPr>
          <a:xfrm>
            <a:off x="456847" y="2877986"/>
            <a:ext cx="556054" cy="369332"/>
          </a:xfrm>
          <a:prstGeom prst="rect">
            <a:avLst/>
          </a:prstGeom>
          <a:noFill/>
        </p:spPr>
        <p:txBody>
          <a:bodyPr wrap="square" rtlCol="0">
            <a:spAutoFit/>
          </a:bodyPr>
          <a:lstStyle/>
          <a:p>
            <a:pPr algn="ctr"/>
            <a:r>
              <a:rPr lang="en-US" dirty="0" err="1"/>
              <a:t>Yct</a:t>
            </a:r>
            <a:endParaRPr lang="en-IN" dirty="0"/>
          </a:p>
        </p:txBody>
      </p:sp>
      <p:cxnSp>
        <p:nvCxnSpPr>
          <p:cNvPr id="96" name="Straight Connector 95"/>
          <p:cNvCxnSpPr/>
          <p:nvPr/>
        </p:nvCxnSpPr>
        <p:spPr>
          <a:xfrm>
            <a:off x="1225023" y="4494369"/>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225023" y="4494369"/>
            <a:ext cx="0" cy="335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225023" y="4815964"/>
            <a:ext cx="3830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028212" y="4494369"/>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016753" y="4494369"/>
            <a:ext cx="6178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028211" y="4829714"/>
            <a:ext cx="531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16753" y="4829714"/>
            <a:ext cx="6755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93682" y="4654973"/>
            <a:ext cx="531341" cy="0"/>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546300" y="4296288"/>
            <a:ext cx="556054" cy="369332"/>
          </a:xfrm>
          <a:prstGeom prst="rect">
            <a:avLst/>
          </a:prstGeom>
          <a:noFill/>
        </p:spPr>
        <p:txBody>
          <a:bodyPr wrap="square" rtlCol="0">
            <a:spAutoFit/>
          </a:bodyPr>
          <a:lstStyle/>
          <a:p>
            <a:r>
              <a:rPr lang="en-US" dirty="0"/>
              <a:t>BISI</a:t>
            </a:r>
            <a:endParaRPr lang="en-IN" dirty="0"/>
          </a:p>
        </p:txBody>
      </p:sp>
      <p:sp>
        <p:nvSpPr>
          <p:cNvPr id="105" name="TextBox 104"/>
          <p:cNvSpPr txBox="1"/>
          <p:nvPr/>
        </p:nvSpPr>
        <p:spPr>
          <a:xfrm>
            <a:off x="1527767" y="4645048"/>
            <a:ext cx="766114" cy="369332"/>
          </a:xfrm>
          <a:prstGeom prst="rect">
            <a:avLst/>
          </a:prstGeom>
          <a:noFill/>
        </p:spPr>
        <p:txBody>
          <a:bodyPr wrap="square" rtlCol="0">
            <a:spAutoFit/>
          </a:bodyPr>
          <a:lstStyle/>
          <a:p>
            <a:r>
              <a:rPr lang="en-US" dirty="0"/>
              <a:t>BIS2</a:t>
            </a:r>
            <a:endParaRPr lang="en-IN" dirty="0"/>
          </a:p>
        </p:txBody>
      </p:sp>
      <p:sp>
        <p:nvSpPr>
          <p:cNvPr id="106" name="TextBox 105"/>
          <p:cNvSpPr txBox="1"/>
          <p:nvPr/>
        </p:nvSpPr>
        <p:spPr>
          <a:xfrm>
            <a:off x="2499302" y="4420162"/>
            <a:ext cx="556054" cy="369332"/>
          </a:xfrm>
          <a:prstGeom prst="rect">
            <a:avLst/>
          </a:prstGeom>
          <a:noFill/>
        </p:spPr>
        <p:txBody>
          <a:bodyPr wrap="square" rtlCol="0">
            <a:spAutoFit/>
          </a:bodyPr>
          <a:lstStyle/>
          <a:p>
            <a:pPr algn="ctr"/>
            <a:r>
              <a:rPr lang="en-US" dirty="0"/>
              <a:t>5</a:t>
            </a:r>
            <a:endParaRPr lang="en-IN" dirty="0"/>
          </a:p>
        </p:txBody>
      </p:sp>
      <p:sp>
        <p:nvSpPr>
          <p:cNvPr id="107" name="TextBox 106"/>
          <p:cNvSpPr txBox="1"/>
          <p:nvPr/>
        </p:nvSpPr>
        <p:spPr>
          <a:xfrm>
            <a:off x="2516304" y="4631298"/>
            <a:ext cx="556054" cy="369332"/>
          </a:xfrm>
          <a:prstGeom prst="rect">
            <a:avLst/>
          </a:prstGeom>
          <a:noFill/>
        </p:spPr>
        <p:txBody>
          <a:bodyPr wrap="square" rtlCol="0">
            <a:spAutoFit/>
          </a:bodyPr>
          <a:lstStyle/>
          <a:p>
            <a:pPr algn="ctr"/>
            <a:r>
              <a:rPr lang="en-US" dirty="0"/>
              <a:t>6</a:t>
            </a:r>
            <a:endParaRPr lang="en-IN" dirty="0"/>
          </a:p>
        </p:txBody>
      </p:sp>
      <p:sp>
        <p:nvSpPr>
          <p:cNvPr id="108" name="TextBox 107"/>
          <p:cNvSpPr txBox="1"/>
          <p:nvPr/>
        </p:nvSpPr>
        <p:spPr>
          <a:xfrm>
            <a:off x="421834" y="4235771"/>
            <a:ext cx="556054" cy="369332"/>
          </a:xfrm>
          <a:prstGeom prst="rect">
            <a:avLst/>
          </a:prstGeom>
          <a:noFill/>
        </p:spPr>
        <p:txBody>
          <a:bodyPr wrap="square" rtlCol="0">
            <a:spAutoFit/>
          </a:bodyPr>
          <a:lstStyle/>
          <a:p>
            <a:pPr algn="ctr"/>
            <a:r>
              <a:rPr lang="en-US" dirty="0" err="1"/>
              <a:t>Bct</a:t>
            </a:r>
            <a:endParaRPr lang="en-IN" dirty="0"/>
          </a:p>
        </p:txBody>
      </p:sp>
      <p:cxnSp>
        <p:nvCxnSpPr>
          <p:cNvPr id="110" name="Elbow Connector 109"/>
          <p:cNvCxnSpPr/>
          <p:nvPr/>
        </p:nvCxnSpPr>
        <p:spPr>
          <a:xfrm>
            <a:off x="3634591" y="1920044"/>
            <a:ext cx="2782482" cy="8344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2" name="Elbow Connector 111"/>
          <p:cNvCxnSpPr/>
          <p:nvPr/>
        </p:nvCxnSpPr>
        <p:spPr>
          <a:xfrm>
            <a:off x="3634593" y="3136584"/>
            <a:ext cx="2848283" cy="9127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4" name="Elbow Connector 113"/>
          <p:cNvCxnSpPr/>
          <p:nvPr/>
        </p:nvCxnSpPr>
        <p:spPr>
          <a:xfrm flipV="1">
            <a:off x="3634591" y="3718117"/>
            <a:ext cx="2953267" cy="776252"/>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7054356" y="2893375"/>
            <a:ext cx="556054" cy="338554"/>
          </a:xfrm>
          <a:prstGeom prst="rect">
            <a:avLst/>
          </a:prstGeom>
          <a:noFill/>
        </p:spPr>
        <p:txBody>
          <a:bodyPr wrap="square" rtlCol="0">
            <a:spAutoFit/>
          </a:bodyPr>
          <a:lstStyle/>
          <a:p>
            <a:r>
              <a:rPr lang="en-US" sz="1600" dirty="0"/>
              <a:t>A31</a:t>
            </a:r>
            <a:endParaRPr lang="en-IN" sz="1600" dirty="0"/>
          </a:p>
        </p:txBody>
      </p:sp>
      <p:sp>
        <p:nvSpPr>
          <p:cNvPr id="117" name="TextBox 116"/>
          <p:cNvSpPr txBox="1"/>
          <p:nvPr/>
        </p:nvSpPr>
        <p:spPr>
          <a:xfrm>
            <a:off x="9575344" y="3588756"/>
            <a:ext cx="556054" cy="338554"/>
          </a:xfrm>
          <a:prstGeom prst="rect">
            <a:avLst/>
          </a:prstGeom>
          <a:noFill/>
        </p:spPr>
        <p:txBody>
          <a:bodyPr wrap="square" rtlCol="0">
            <a:spAutoFit/>
          </a:bodyPr>
          <a:lstStyle/>
          <a:p>
            <a:pPr algn="ctr"/>
            <a:r>
              <a:rPr lang="en-US" sz="1600" dirty="0"/>
              <a:t>B</a:t>
            </a:r>
            <a:endParaRPr lang="en-IN" sz="1600" dirty="0"/>
          </a:p>
        </p:txBody>
      </p:sp>
      <p:sp>
        <p:nvSpPr>
          <p:cNvPr id="118" name="TextBox 117"/>
          <p:cNvSpPr txBox="1"/>
          <p:nvPr/>
        </p:nvSpPr>
        <p:spPr>
          <a:xfrm>
            <a:off x="7054356" y="3336562"/>
            <a:ext cx="556054" cy="338554"/>
          </a:xfrm>
          <a:prstGeom prst="rect">
            <a:avLst/>
          </a:prstGeom>
          <a:noFill/>
        </p:spPr>
        <p:txBody>
          <a:bodyPr wrap="square" rtlCol="0">
            <a:spAutoFit/>
          </a:bodyPr>
          <a:lstStyle/>
          <a:p>
            <a:r>
              <a:rPr lang="en-US" sz="1600" dirty="0"/>
              <a:t>A51</a:t>
            </a:r>
            <a:endParaRPr lang="en-IN" sz="1600" dirty="0"/>
          </a:p>
        </p:txBody>
      </p:sp>
      <p:sp>
        <p:nvSpPr>
          <p:cNvPr id="119" name="TextBox 118"/>
          <p:cNvSpPr txBox="1"/>
          <p:nvPr/>
        </p:nvSpPr>
        <p:spPr>
          <a:xfrm>
            <a:off x="7054540" y="3901886"/>
            <a:ext cx="556054" cy="338554"/>
          </a:xfrm>
          <a:prstGeom prst="rect">
            <a:avLst/>
          </a:prstGeom>
          <a:noFill/>
        </p:spPr>
        <p:txBody>
          <a:bodyPr wrap="square" rtlCol="0">
            <a:spAutoFit/>
          </a:bodyPr>
          <a:lstStyle/>
          <a:p>
            <a:r>
              <a:rPr lang="en-US" sz="1600" dirty="0"/>
              <a:t>A71</a:t>
            </a:r>
            <a:endParaRPr lang="en-IN" sz="1600" dirty="0"/>
          </a:p>
        </p:txBody>
      </p:sp>
      <p:sp>
        <p:nvSpPr>
          <p:cNvPr id="120" name="Arc 119"/>
          <p:cNvSpPr/>
          <p:nvPr/>
        </p:nvSpPr>
        <p:spPr>
          <a:xfrm rot="3293401">
            <a:off x="3138981" y="2898837"/>
            <a:ext cx="593770" cy="607202"/>
          </a:xfrm>
          <a:prstGeom prst="arc">
            <a:avLst>
              <a:gd name="adj1" fmla="val 15273889"/>
              <a:gd name="adj2" fmla="val 196003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22" name="Straight Connector 121"/>
          <p:cNvCxnSpPr/>
          <p:nvPr/>
        </p:nvCxnSpPr>
        <p:spPr>
          <a:xfrm>
            <a:off x="3634591" y="2241639"/>
            <a:ext cx="2" cy="755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3692258" y="3287263"/>
            <a:ext cx="0" cy="1058031"/>
          </a:xfrm>
          <a:prstGeom prst="line">
            <a:avLst/>
          </a:prstGeom>
        </p:spPr>
        <p:style>
          <a:lnRef idx="1">
            <a:schemeClr val="accent1"/>
          </a:lnRef>
          <a:fillRef idx="0">
            <a:schemeClr val="accent1"/>
          </a:fillRef>
          <a:effectRef idx="0">
            <a:schemeClr val="accent1"/>
          </a:effectRef>
          <a:fontRef idx="minor">
            <a:schemeClr val="tx1"/>
          </a:fontRef>
        </p:style>
      </p:cxnSp>
      <p:sp>
        <p:nvSpPr>
          <p:cNvPr id="126" name="Arc 125"/>
          <p:cNvSpPr/>
          <p:nvPr/>
        </p:nvSpPr>
        <p:spPr>
          <a:xfrm rot="3293401">
            <a:off x="3184317" y="4245707"/>
            <a:ext cx="593770" cy="607202"/>
          </a:xfrm>
          <a:prstGeom prst="arc">
            <a:avLst>
              <a:gd name="adj1" fmla="val 15273889"/>
              <a:gd name="adj2" fmla="val 213395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28" name="Straight Connector 127"/>
          <p:cNvCxnSpPr>
            <a:stCxn id="126" idx="2"/>
          </p:cNvCxnSpPr>
          <p:nvPr/>
        </p:nvCxnSpPr>
        <p:spPr>
          <a:xfrm>
            <a:off x="3669872" y="4778581"/>
            <a:ext cx="22386" cy="5826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545191" y="5358941"/>
            <a:ext cx="313908" cy="319466"/>
            <a:chOff x="3545191" y="5358941"/>
            <a:chExt cx="313908" cy="319466"/>
          </a:xfrm>
        </p:grpSpPr>
        <p:cxnSp>
          <p:nvCxnSpPr>
            <p:cNvPr id="130" name="Straight Connector 129"/>
            <p:cNvCxnSpPr/>
            <p:nvPr/>
          </p:nvCxnSpPr>
          <p:spPr>
            <a:xfrm rot="5400000">
              <a:off x="3557880" y="5478281"/>
              <a:ext cx="242525" cy="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3702145" y="5446818"/>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3693650" y="5606353"/>
              <a:ext cx="0" cy="144108"/>
            </a:xfrm>
            <a:prstGeom prst="line">
              <a:avLst/>
            </a:prstGeom>
            <a:ln w="31750"/>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p:nvPr/>
        </p:nvCxnSpPr>
        <p:spPr>
          <a:xfrm flipV="1">
            <a:off x="3669872" y="4815964"/>
            <a:ext cx="2829687" cy="13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499559" y="4605103"/>
            <a:ext cx="0" cy="224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5" idx="0"/>
          </p:cNvCxnSpPr>
          <p:nvPr/>
        </p:nvCxnSpPr>
        <p:spPr>
          <a:xfrm flipV="1">
            <a:off x="8124444" y="2938503"/>
            <a:ext cx="1286008" cy="26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5" idx="2"/>
          </p:cNvCxnSpPr>
          <p:nvPr/>
        </p:nvCxnSpPr>
        <p:spPr>
          <a:xfrm flipV="1">
            <a:off x="8120496" y="3414990"/>
            <a:ext cx="1318923" cy="13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070668" y="3901886"/>
            <a:ext cx="1410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8081657" y="4600332"/>
            <a:ext cx="1410124" cy="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499559" y="4605103"/>
            <a:ext cx="1682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9386750" y="2761319"/>
            <a:ext cx="23702" cy="177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9294997" y="3270261"/>
            <a:ext cx="0" cy="1802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9439419" y="3724992"/>
            <a:ext cx="0" cy="176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9480792" y="4278444"/>
            <a:ext cx="0" cy="326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8091355" y="4276620"/>
            <a:ext cx="684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8081657" y="3892665"/>
            <a:ext cx="9698" cy="383955"/>
          </a:xfrm>
          <a:prstGeom prst="line">
            <a:avLst/>
          </a:prstGeom>
        </p:spPr>
        <p:style>
          <a:lnRef idx="1">
            <a:schemeClr val="accent1"/>
          </a:lnRef>
          <a:fillRef idx="0">
            <a:schemeClr val="accent1"/>
          </a:fillRef>
          <a:effectRef idx="0">
            <a:schemeClr val="accent1"/>
          </a:effectRef>
          <a:fontRef idx="minor">
            <a:schemeClr val="tx1"/>
          </a:fontRef>
        </p:style>
      </p:cxnSp>
      <p:sp>
        <p:nvSpPr>
          <p:cNvPr id="164" name="Arc 163"/>
          <p:cNvSpPr/>
          <p:nvPr/>
        </p:nvSpPr>
        <p:spPr>
          <a:xfrm rot="3293401">
            <a:off x="7641065" y="3347329"/>
            <a:ext cx="593770" cy="607202"/>
          </a:xfrm>
          <a:prstGeom prst="arc">
            <a:avLst>
              <a:gd name="adj1" fmla="val 15273889"/>
              <a:gd name="adj2" fmla="val 45581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5" name="Arc 164"/>
          <p:cNvSpPr/>
          <p:nvPr/>
        </p:nvSpPr>
        <p:spPr>
          <a:xfrm rot="3293401">
            <a:off x="7634941" y="2895187"/>
            <a:ext cx="593770" cy="607202"/>
          </a:xfrm>
          <a:prstGeom prst="arc">
            <a:avLst>
              <a:gd name="adj1" fmla="val 15273889"/>
              <a:gd name="adj2" fmla="val 213395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nvGrpSpPr>
          <p:cNvPr id="169" name="Group 168"/>
          <p:cNvGrpSpPr/>
          <p:nvPr/>
        </p:nvGrpSpPr>
        <p:grpSpPr>
          <a:xfrm>
            <a:off x="6417072" y="2619536"/>
            <a:ext cx="170785" cy="230376"/>
            <a:chOff x="6363730" y="5251622"/>
            <a:chExt cx="939114" cy="914400"/>
          </a:xfrm>
        </p:grpSpPr>
        <p:sp>
          <p:nvSpPr>
            <p:cNvPr id="166" name="Oval 165"/>
            <p:cNvSpPr/>
            <p:nvPr/>
          </p:nvSpPr>
          <p:spPr>
            <a:xfrm>
              <a:off x="6363730" y="5251622"/>
              <a:ext cx="939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8" name="Multiply 167"/>
            <p:cNvSpPr/>
            <p:nvPr/>
          </p:nvSpPr>
          <p:spPr>
            <a:xfrm>
              <a:off x="6376087" y="5251622"/>
              <a:ext cx="914400" cy="9144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70" name="Group 169"/>
          <p:cNvGrpSpPr/>
          <p:nvPr/>
        </p:nvGrpSpPr>
        <p:grpSpPr>
          <a:xfrm>
            <a:off x="6436898" y="3118259"/>
            <a:ext cx="170785" cy="230376"/>
            <a:chOff x="6363730" y="5251622"/>
            <a:chExt cx="939114" cy="914400"/>
          </a:xfrm>
        </p:grpSpPr>
        <p:sp>
          <p:nvSpPr>
            <p:cNvPr id="171" name="Oval 170"/>
            <p:cNvSpPr/>
            <p:nvPr/>
          </p:nvSpPr>
          <p:spPr>
            <a:xfrm>
              <a:off x="6363730" y="5251622"/>
              <a:ext cx="939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2" name="Multiply 171"/>
            <p:cNvSpPr/>
            <p:nvPr/>
          </p:nvSpPr>
          <p:spPr>
            <a:xfrm>
              <a:off x="6376087" y="5251622"/>
              <a:ext cx="914400" cy="9144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73" name="Group 172"/>
          <p:cNvGrpSpPr/>
          <p:nvPr/>
        </p:nvGrpSpPr>
        <p:grpSpPr>
          <a:xfrm>
            <a:off x="6434651" y="3527657"/>
            <a:ext cx="170785" cy="230376"/>
            <a:chOff x="6363730" y="5251622"/>
            <a:chExt cx="939114" cy="914400"/>
          </a:xfrm>
        </p:grpSpPr>
        <p:sp>
          <p:nvSpPr>
            <p:cNvPr id="174" name="Oval 173"/>
            <p:cNvSpPr/>
            <p:nvPr/>
          </p:nvSpPr>
          <p:spPr>
            <a:xfrm>
              <a:off x="6363730" y="5251622"/>
              <a:ext cx="939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5" name="Multiply 174"/>
            <p:cNvSpPr/>
            <p:nvPr/>
          </p:nvSpPr>
          <p:spPr>
            <a:xfrm>
              <a:off x="6376087" y="5251622"/>
              <a:ext cx="914400" cy="9144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76" name="Group 175"/>
          <p:cNvGrpSpPr/>
          <p:nvPr/>
        </p:nvGrpSpPr>
        <p:grpSpPr>
          <a:xfrm>
            <a:off x="6434650" y="4503617"/>
            <a:ext cx="170785" cy="230376"/>
            <a:chOff x="6363730" y="5251622"/>
            <a:chExt cx="939114" cy="914400"/>
          </a:xfrm>
        </p:grpSpPr>
        <p:sp>
          <p:nvSpPr>
            <p:cNvPr id="177" name="Oval 176"/>
            <p:cNvSpPr/>
            <p:nvPr/>
          </p:nvSpPr>
          <p:spPr>
            <a:xfrm>
              <a:off x="6363730" y="5251622"/>
              <a:ext cx="939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8" name="Multiply 177"/>
            <p:cNvSpPr/>
            <p:nvPr/>
          </p:nvSpPr>
          <p:spPr>
            <a:xfrm>
              <a:off x="6376087" y="5251622"/>
              <a:ext cx="914400" cy="914400"/>
            </a:xfrm>
            <a:prstGeom prst="mathMultipl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79" name="Rectangle 178"/>
          <p:cNvSpPr/>
          <p:nvPr/>
        </p:nvSpPr>
        <p:spPr>
          <a:xfrm>
            <a:off x="1799612" y="668483"/>
            <a:ext cx="1977081" cy="6713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CTMB</a:t>
            </a:r>
            <a:endParaRPr lang="en-IN" dirty="0"/>
          </a:p>
        </p:txBody>
      </p:sp>
      <p:sp>
        <p:nvSpPr>
          <p:cNvPr id="180" name="TextBox 179"/>
          <p:cNvSpPr txBox="1"/>
          <p:nvPr/>
        </p:nvSpPr>
        <p:spPr>
          <a:xfrm>
            <a:off x="9668473" y="2658880"/>
            <a:ext cx="556054" cy="338554"/>
          </a:xfrm>
          <a:prstGeom prst="rect">
            <a:avLst/>
          </a:prstGeom>
          <a:noFill/>
        </p:spPr>
        <p:txBody>
          <a:bodyPr wrap="square" rtlCol="0">
            <a:spAutoFit/>
          </a:bodyPr>
          <a:lstStyle/>
          <a:p>
            <a:r>
              <a:rPr lang="en-US" sz="1600" dirty="0"/>
              <a:t>R</a:t>
            </a:r>
            <a:endParaRPr lang="en-IN" sz="1600" dirty="0"/>
          </a:p>
        </p:txBody>
      </p:sp>
      <p:sp>
        <p:nvSpPr>
          <p:cNvPr id="181" name="TextBox 180"/>
          <p:cNvSpPr txBox="1"/>
          <p:nvPr/>
        </p:nvSpPr>
        <p:spPr>
          <a:xfrm>
            <a:off x="9681132" y="3149348"/>
            <a:ext cx="556054" cy="338554"/>
          </a:xfrm>
          <a:prstGeom prst="rect">
            <a:avLst/>
          </a:prstGeom>
          <a:noFill/>
        </p:spPr>
        <p:txBody>
          <a:bodyPr wrap="square" rtlCol="0">
            <a:spAutoFit/>
          </a:bodyPr>
          <a:lstStyle/>
          <a:p>
            <a:r>
              <a:rPr lang="en-US" sz="1600" dirty="0"/>
              <a:t>Y</a:t>
            </a:r>
            <a:endParaRPr lang="en-IN" sz="1600" dirty="0"/>
          </a:p>
        </p:txBody>
      </p:sp>
      <p:sp>
        <p:nvSpPr>
          <p:cNvPr id="182" name="TextBox 181"/>
          <p:cNvSpPr txBox="1"/>
          <p:nvPr/>
        </p:nvSpPr>
        <p:spPr>
          <a:xfrm>
            <a:off x="7062692" y="2492765"/>
            <a:ext cx="556054" cy="338554"/>
          </a:xfrm>
          <a:prstGeom prst="rect">
            <a:avLst/>
          </a:prstGeom>
          <a:noFill/>
        </p:spPr>
        <p:txBody>
          <a:bodyPr wrap="square" rtlCol="0">
            <a:spAutoFit/>
          </a:bodyPr>
          <a:lstStyle/>
          <a:p>
            <a:r>
              <a:rPr lang="en-US" sz="1600" dirty="0"/>
              <a:t>A11</a:t>
            </a:r>
            <a:endParaRPr lang="en-IN" sz="1600" dirty="0"/>
          </a:p>
        </p:txBody>
      </p:sp>
      <p:sp>
        <p:nvSpPr>
          <p:cNvPr id="183" name="TextBox 182"/>
          <p:cNvSpPr txBox="1"/>
          <p:nvPr/>
        </p:nvSpPr>
        <p:spPr>
          <a:xfrm>
            <a:off x="9617450" y="4171545"/>
            <a:ext cx="556054" cy="338554"/>
          </a:xfrm>
          <a:prstGeom prst="rect">
            <a:avLst/>
          </a:prstGeom>
          <a:noFill/>
        </p:spPr>
        <p:txBody>
          <a:bodyPr wrap="square" rtlCol="0">
            <a:spAutoFit/>
          </a:bodyPr>
          <a:lstStyle/>
          <a:p>
            <a:pPr algn="ctr"/>
            <a:r>
              <a:rPr lang="en-US" sz="1600" dirty="0"/>
              <a:t>N</a:t>
            </a:r>
            <a:endParaRPr lang="en-IN" sz="1600" dirty="0"/>
          </a:p>
        </p:txBody>
      </p:sp>
      <p:sp>
        <p:nvSpPr>
          <p:cNvPr id="184" name="Rectangle 183"/>
          <p:cNvSpPr/>
          <p:nvPr/>
        </p:nvSpPr>
        <p:spPr>
          <a:xfrm>
            <a:off x="2406056" y="1327243"/>
            <a:ext cx="813622" cy="4386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TB1</a:t>
            </a:r>
            <a:endParaRPr lang="en-IN" dirty="0"/>
          </a:p>
        </p:txBody>
      </p:sp>
      <p:sp>
        <p:nvSpPr>
          <p:cNvPr id="186" name="TextBox 185">
            <a:extLst>
              <a:ext uri="{FF2B5EF4-FFF2-40B4-BE49-F238E27FC236}">
                <a16:creationId xmlns:a16="http://schemas.microsoft.com/office/drawing/2014/main" id="{B4341B65-03FE-9BDD-29D5-A6F91995EF9A}"/>
              </a:ext>
            </a:extLst>
          </p:cNvPr>
          <p:cNvSpPr txBox="1"/>
          <p:nvPr/>
        </p:nvSpPr>
        <p:spPr>
          <a:xfrm>
            <a:off x="-39455" y="0"/>
            <a:ext cx="12270910" cy="523220"/>
          </a:xfrm>
          <a:prstGeom prst="rect">
            <a:avLst/>
          </a:prstGeom>
          <a:noFill/>
        </p:spPr>
        <p:txBody>
          <a:bodyPr wrap="square">
            <a:spAutoFit/>
          </a:bodyPr>
          <a:lstStyle/>
          <a:p>
            <a:r>
              <a:rPr lang="en-US" sz="2800" u="sng" dirty="0">
                <a:latin typeface="Montserrat" panose="00000500000000000000" pitchFamily="2" charset="0"/>
              </a:rPr>
              <a:t> CT Secondary Core Connections in MB: Distance protection                              </a:t>
            </a:r>
          </a:p>
        </p:txBody>
      </p:sp>
      <p:sp>
        <p:nvSpPr>
          <p:cNvPr id="187" name="Rectangle 186"/>
          <p:cNvSpPr/>
          <p:nvPr/>
        </p:nvSpPr>
        <p:spPr>
          <a:xfrm>
            <a:off x="8698938" y="1695087"/>
            <a:ext cx="1977081" cy="6713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1/ Main 2</a:t>
            </a:r>
            <a:endParaRPr lang="en-IN" dirty="0"/>
          </a:p>
        </p:txBody>
      </p:sp>
    </p:spTree>
    <p:extLst>
      <p:ext uri="{BB962C8B-B14F-4D97-AF65-F5344CB8AC3E}">
        <p14:creationId xmlns:p14="http://schemas.microsoft.com/office/powerpoint/2010/main" val="3216415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514767" cy="1493756"/>
            <a:chOff x="147146" y="238300"/>
            <a:chExt cx="11422061" cy="1375477"/>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386732"/>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595153"/>
            </a:xfrm>
            <a:prstGeom prst="rect">
              <a:avLst/>
            </a:prstGeom>
            <a:noFill/>
          </p:spPr>
          <p:txBody>
            <a:bodyPr wrap="square">
              <a:spAutoFit/>
            </a:bodyPr>
            <a:lstStyle/>
            <a:p>
              <a:r>
                <a:rPr lang="en-US" sz="2800" b="1" u="sng" dirty="0">
                  <a:latin typeface="Montserrat" panose="00000500000000000000" pitchFamily="2" charset="0"/>
                </a:rPr>
                <a:t>Over current Protection</a:t>
              </a:r>
              <a:r>
                <a:rPr lang="en-US" sz="3600" b="1" dirty="0">
                  <a:latin typeface="Montserrat" panose="00000500000000000000" pitchFamily="2" charset="0"/>
                </a:rPr>
                <a:t>:</a:t>
              </a:r>
            </a:p>
          </p:txBody>
        </p:sp>
      </p:grpSp>
      <p:sp>
        <p:nvSpPr>
          <p:cNvPr id="5" name="TextBox 4"/>
          <p:cNvSpPr txBox="1"/>
          <p:nvPr/>
        </p:nvSpPr>
        <p:spPr>
          <a:xfrm>
            <a:off x="457200" y="1136469"/>
            <a:ext cx="11204713" cy="646331"/>
          </a:xfrm>
          <a:prstGeom prst="rect">
            <a:avLst/>
          </a:prstGeom>
          <a:noFill/>
        </p:spPr>
        <p:txBody>
          <a:bodyPr wrap="square" rtlCol="0">
            <a:spAutoFit/>
          </a:bodyPr>
          <a:lstStyle/>
          <a:p>
            <a:pPr marL="285750" indent="-285750">
              <a:buFont typeface="Arial" panose="020B0604020202020204" pitchFamily="34" charset="0"/>
              <a:buChar char="•"/>
            </a:pPr>
            <a:r>
              <a:rPr lang="en-US" dirty="0"/>
              <a:t>Formula for calculation of Forward direction Boundary:</a:t>
            </a:r>
          </a:p>
          <a:p>
            <a:pPr marL="285750" indent="-285750">
              <a:buFont typeface="Arial" panose="020B0604020202020204" pitchFamily="34" charset="0"/>
              <a:buChar char="•"/>
            </a:pPr>
            <a:endParaRPr lang="en-IN" dirty="0"/>
          </a:p>
        </p:txBody>
      </p:sp>
      <p:sp>
        <p:nvSpPr>
          <p:cNvPr id="7" name="Rounded Rectangle 6"/>
          <p:cNvSpPr/>
          <p:nvPr/>
        </p:nvSpPr>
        <p:spPr>
          <a:xfrm>
            <a:off x="2834640" y="1463040"/>
            <a:ext cx="6152606" cy="744583"/>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Limit Angles = Ref.Angle - RCA ± ROA</a:t>
            </a:r>
          </a:p>
          <a:p>
            <a:pPr algn="ctr"/>
            <a:endParaRPr lang="en-US" sz="1400" dirty="0">
              <a:solidFill>
                <a:schemeClr val="tx1"/>
              </a:solidFill>
            </a:endParaRPr>
          </a:p>
        </p:txBody>
      </p:sp>
      <p:sp>
        <p:nvSpPr>
          <p:cNvPr id="13" name="Rounded Rectangle 12"/>
          <p:cNvSpPr/>
          <p:nvPr/>
        </p:nvSpPr>
        <p:spPr>
          <a:xfrm>
            <a:off x="416382" y="2570044"/>
            <a:ext cx="3043645" cy="390766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4" name="TextBox 13"/>
          <p:cNvSpPr txBox="1"/>
          <p:nvPr/>
        </p:nvSpPr>
        <p:spPr>
          <a:xfrm>
            <a:off x="700497" y="2592810"/>
            <a:ext cx="2759530" cy="3970318"/>
          </a:xfrm>
          <a:prstGeom prst="rect">
            <a:avLst/>
          </a:prstGeom>
          <a:noFill/>
        </p:spPr>
        <p:txBody>
          <a:bodyPr wrap="square" rtlCol="0">
            <a:spAutoFit/>
          </a:bodyPr>
          <a:lstStyle/>
          <a:p>
            <a:r>
              <a:rPr lang="en-US" b="1" u="sng" dirty="0"/>
              <a:t>For R-Ph:</a:t>
            </a:r>
          </a:p>
          <a:p>
            <a:r>
              <a:rPr lang="en-US" dirty="0"/>
              <a:t>Ref.Angle = 0</a:t>
            </a:r>
          </a:p>
          <a:p>
            <a:r>
              <a:rPr lang="en-US" dirty="0"/>
              <a:t>RCA = 45 (as per sett.)</a:t>
            </a:r>
          </a:p>
          <a:p>
            <a:r>
              <a:rPr lang="en-US" dirty="0"/>
              <a:t>ROA = 85 as per setting or otherwise 90 </a:t>
            </a:r>
          </a:p>
          <a:p>
            <a:endParaRPr lang="en-US" dirty="0"/>
          </a:p>
          <a:p>
            <a:r>
              <a:rPr lang="en-US" dirty="0"/>
              <a:t>Limit angle1 =  0 – 45 + 85</a:t>
            </a:r>
          </a:p>
          <a:p>
            <a:r>
              <a:rPr lang="en-US" dirty="0"/>
              <a:t>	     =  40</a:t>
            </a:r>
          </a:p>
          <a:p>
            <a:r>
              <a:rPr lang="en-US" dirty="0"/>
              <a:t>Limit angle2 =  0 -45 -85</a:t>
            </a:r>
          </a:p>
          <a:p>
            <a:r>
              <a:rPr lang="en-US" dirty="0"/>
              <a:t>	     =  -130 or 230</a:t>
            </a:r>
          </a:p>
          <a:p>
            <a:r>
              <a:rPr lang="en-US" dirty="0"/>
              <a:t>	     </a:t>
            </a:r>
          </a:p>
          <a:p>
            <a:r>
              <a:rPr lang="en-US" dirty="0"/>
              <a:t>Operating Region : </a:t>
            </a:r>
            <a:r>
              <a:rPr lang="en-US" b="1" dirty="0"/>
              <a:t>40 to 0 to 230</a:t>
            </a:r>
          </a:p>
          <a:p>
            <a:endParaRPr lang="en-US" dirty="0"/>
          </a:p>
        </p:txBody>
      </p:sp>
      <p:sp>
        <p:nvSpPr>
          <p:cNvPr id="26" name="Rounded Rectangle 25"/>
          <p:cNvSpPr/>
          <p:nvPr/>
        </p:nvSpPr>
        <p:spPr>
          <a:xfrm>
            <a:off x="3799661" y="2592810"/>
            <a:ext cx="3043645" cy="390766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7" name="Rounded Rectangle 26"/>
          <p:cNvSpPr/>
          <p:nvPr/>
        </p:nvSpPr>
        <p:spPr>
          <a:xfrm>
            <a:off x="7255612" y="2570044"/>
            <a:ext cx="3043645" cy="390766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8" name="TextBox 27"/>
          <p:cNvSpPr txBox="1"/>
          <p:nvPr/>
        </p:nvSpPr>
        <p:spPr>
          <a:xfrm>
            <a:off x="3883577" y="2639438"/>
            <a:ext cx="3171836" cy="3970318"/>
          </a:xfrm>
          <a:prstGeom prst="rect">
            <a:avLst/>
          </a:prstGeom>
          <a:noFill/>
        </p:spPr>
        <p:txBody>
          <a:bodyPr wrap="square" rtlCol="0">
            <a:spAutoFit/>
          </a:bodyPr>
          <a:lstStyle/>
          <a:p>
            <a:r>
              <a:rPr lang="en-US" b="1" u="sng" dirty="0"/>
              <a:t>For Y-Ph:</a:t>
            </a:r>
          </a:p>
          <a:p>
            <a:r>
              <a:rPr lang="en-US" dirty="0"/>
              <a:t>Ref.Angle =  -120 or 240</a:t>
            </a:r>
          </a:p>
          <a:p>
            <a:r>
              <a:rPr lang="en-US" dirty="0"/>
              <a:t>RCA = 45 (as per sett.)</a:t>
            </a:r>
          </a:p>
          <a:p>
            <a:r>
              <a:rPr lang="en-US" dirty="0"/>
              <a:t>ROA = 85 as per setting or otherwise 90 </a:t>
            </a:r>
          </a:p>
          <a:p>
            <a:endParaRPr lang="en-US" dirty="0"/>
          </a:p>
          <a:p>
            <a:r>
              <a:rPr lang="en-US" dirty="0"/>
              <a:t>Limit angle1 =  -120 – 45 + 85</a:t>
            </a:r>
          </a:p>
          <a:p>
            <a:r>
              <a:rPr lang="en-US" dirty="0"/>
              <a:t>	     =   -80 or 280</a:t>
            </a:r>
          </a:p>
          <a:p>
            <a:r>
              <a:rPr lang="en-US" dirty="0"/>
              <a:t>Limit angle2 =  -120 -45 -85</a:t>
            </a:r>
          </a:p>
          <a:p>
            <a:r>
              <a:rPr lang="en-US" dirty="0"/>
              <a:t>	     =  -250 or 110</a:t>
            </a:r>
          </a:p>
          <a:p>
            <a:r>
              <a:rPr lang="en-US" dirty="0"/>
              <a:t>	</a:t>
            </a:r>
          </a:p>
          <a:p>
            <a:r>
              <a:rPr lang="en-US" dirty="0"/>
              <a:t>Operating Region : </a:t>
            </a:r>
            <a:r>
              <a:rPr lang="en-US" b="1" dirty="0"/>
              <a:t>280 to 240 to 110</a:t>
            </a:r>
          </a:p>
          <a:p>
            <a:endParaRPr lang="en-US" dirty="0"/>
          </a:p>
        </p:txBody>
      </p:sp>
      <p:sp>
        <p:nvSpPr>
          <p:cNvPr id="31" name="TextBox 30"/>
          <p:cNvSpPr txBox="1"/>
          <p:nvPr/>
        </p:nvSpPr>
        <p:spPr>
          <a:xfrm>
            <a:off x="7266856" y="2723182"/>
            <a:ext cx="3171836" cy="3970318"/>
          </a:xfrm>
          <a:prstGeom prst="rect">
            <a:avLst/>
          </a:prstGeom>
          <a:noFill/>
        </p:spPr>
        <p:txBody>
          <a:bodyPr wrap="square" rtlCol="0">
            <a:spAutoFit/>
          </a:bodyPr>
          <a:lstStyle/>
          <a:p>
            <a:r>
              <a:rPr lang="en-US" b="1" u="sng" dirty="0"/>
              <a:t>For B-Ph:</a:t>
            </a:r>
          </a:p>
          <a:p>
            <a:r>
              <a:rPr lang="en-US" dirty="0"/>
              <a:t>Ref.Angle =  120 </a:t>
            </a:r>
          </a:p>
          <a:p>
            <a:r>
              <a:rPr lang="en-US" dirty="0"/>
              <a:t>RCA = 45 (as per sett.)</a:t>
            </a:r>
          </a:p>
          <a:p>
            <a:r>
              <a:rPr lang="en-US" dirty="0"/>
              <a:t>ROA = 85 as per setting or otherwise 90 </a:t>
            </a:r>
          </a:p>
          <a:p>
            <a:endParaRPr lang="en-US" dirty="0"/>
          </a:p>
          <a:p>
            <a:r>
              <a:rPr lang="en-US" dirty="0"/>
              <a:t>Limit angle1 =  120 – 45 + 85</a:t>
            </a:r>
          </a:p>
          <a:p>
            <a:r>
              <a:rPr lang="en-US" dirty="0"/>
              <a:t>	     =   160</a:t>
            </a:r>
          </a:p>
          <a:p>
            <a:r>
              <a:rPr lang="en-US" dirty="0"/>
              <a:t>Limit angle2 =  120 -45 -85</a:t>
            </a:r>
          </a:p>
          <a:p>
            <a:r>
              <a:rPr lang="en-US" dirty="0"/>
              <a:t>	     =  -10 or 350</a:t>
            </a:r>
          </a:p>
          <a:p>
            <a:r>
              <a:rPr lang="en-US" dirty="0"/>
              <a:t>	</a:t>
            </a:r>
          </a:p>
          <a:p>
            <a:r>
              <a:rPr lang="en-US" dirty="0"/>
              <a:t>Operating Region : </a:t>
            </a:r>
            <a:r>
              <a:rPr lang="en-US" b="1" dirty="0"/>
              <a:t>160 to 120 to 350</a:t>
            </a:r>
          </a:p>
          <a:p>
            <a:endParaRPr lang="en-US" dirty="0"/>
          </a:p>
        </p:txBody>
      </p:sp>
    </p:spTree>
    <p:extLst>
      <p:ext uri="{BB962C8B-B14F-4D97-AF65-F5344CB8AC3E}">
        <p14:creationId xmlns:p14="http://schemas.microsoft.com/office/powerpoint/2010/main" val="249650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514767" cy="1493756"/>
            <a:chOff x="147146" y="238300"/>
            <a:chExt cx="11422061" cy="1375477"/>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386732"/>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595153"/>
            </a:xfrm>
            <a:prstGeom prst="rect">
              <a:avLst/>
            </a:prstGeom>
            <a:noFill/>
          </p:spPr>
          <p:txBody>
            <a:bodyPr wrap="square">
              <a:spAutoFit/>
            </a:bodyPr>
            <a:lstStyle/>
            <a:p>
              <a:r>
                <a:rPr lang="en-US" sz="2800" b="1" u="sng" dirty="0">
                  <a:latin typeface="Montserrat" panose="00000500000000000000" pitchFamily="2" charset="0"/>
                </a:rPr>
                <a:t>Over current Protection</a:t>
              </a:r>
              <a:r>
                <a:rPr lang="en-US" sz="3600" b="1" dirty="0">
                  <a:latin typeface="Montserrat" panose="00000500000000000000" pitchFamily="2" charset="0"/>
                </a:rPr>
                <a:t>:</a:t>
              </a:r>
            </a:p>
          </p:txBody>
        </p:sp>
      </p:grpSp>
      <p:cxnSp>
        <p:nvCxnSpPr>
          <p:cNvPr id="32" name="Straight Arrow Connector 31"/>
          <p:cNvCxnSpPr/>
          <p:nvPr/>
        </p:nvCxnSpPr>
        <p:spPr>
          <a:xfrm>
            <a:off x="627017" y="2834640"/>
            <a:ext cx="26386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841863" y="1696278"/>
            <a:ext cx="0" cy="2353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41863" y="2220686"/>
            <a:ext cx="1214846" cy="613955"/>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27017" y="2834640"/>
            <a:ext cx="1214846" cy="976726"/>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1299754" y="4663914"/>
            <a:ext cx="1084217" cy="418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 Ph</a:t>
            </a:r>
            <a:endParaRPr lang="en-IN" dirty="0">
              <a:solidFill>
                <a:schemeClr val="tx1"/>
              </a:solidFill>
            </a:endParaRPr>
          </a:p>
        </p:txBody>
      </p:sp>
      <p:sp>
        <p:nvSpPr>
          <p:cNvPr id="40" name="TextBox 39"/>
          <p:cNvSpPr txBox="1"/>
          <p:nvPr/>
        </p:nvSpPr>
        <p:spPr>
          <a:xfrm>
            <a:off x="3265714" y="2118196"/>
            <a:ext cx="574766" cy="369332"/>
          </a:xfrm>
          <a:prstGeom prst="rect">
            <a:avLst/>
          </a:prstGeom>
          <a:noFill/>
        </p:spPr>
        <p:txBody>
          <a:bodyPr wrap="square" rtlCol="0">
            <a:spAutoFit/>
          </a:bodyPr>
          <a:lstStyle/>
          <a:p>
            <a:r>
              <a:rPr lang="en-US" dirty="0"/>
              <a:t>40°</a:t>
            </a:r>
            <a:endParaRPr lang="en-IN" dirty="0"/>
          </a:p>
        </p:txBody>
      </p:sp>
      <p:sp>
        <p:nvSpPr>
          <p:cNvPr id="41" name="TextBox 40"/>
          <p:cNvSpPr txBox="1"/>
          <p:nvPr/>
        </p:nvSpPr>
        <p:spPr>
          <a:xfrm>
            <a:off x="267789" y="3788337"/>
            <a:ext cx="698862" cy="369332"/>
          </a:xfrm>
          <a:prstGeom prst="rect">
            <a:avLst/>
          </a:prstGeom>
          <a:noFill/>
        </p:spPr>
        <p:txBody>
          <a:bodyPr wrap="square" rtlCol="0">
            <a:spAutoFit/>
          </a:bodyPr>
          <a:lstStyle/>
          <a:p>
            <a:r>
              <a:rPr lang="en-US" dirty="0"/>
              <a:t>230 °</a:t>
            </a:r>
            <a:endParaRPr lang="en-IN" dirty="0"/>
          </a:p>
        </p:txBody>
      </p:sp>
      <p:cxnSp>
        <p:nvCxnSpPr>
          <p:cNvPr id="42" name="Straight Arrow Connector 41"/>
          <p:cNvCxnSpPr/>
          <p:nvPr/>
        </p:nvCxnSpPr>
        <p:spPr>
          <a:xfrm>
            <a:off x="4122121" y="2857669"/>
            <a:ext cx="26386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336967" y="1719307"/>
            <a:ext cx="0" cy="2353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4794858" y="4686943"/>
            <a:ext cx="1084217" cy="418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 – Ph</a:t>
            </a:r>
            <a:endParaRPr lang="en-IN" dirty="0">
              <a:solidFill>
                <a:schemeClr val="tx1"/>
              </a:solidFill>
            </a:endParaRPr>
          </a:p>
        </p:txBody>
      </p:sp>
      <p:cxnSp>
        <p:nvCxnSpPr>
          <p:cNvPr id="50" name="Straight Connector 49"/>
          <p:cNvCxnSpPr/>
          <p:nvPr/>
        </p:nvCxnSpPr>
        <p:spPr>
          <a:xfrm flipH="1" flipV="1">
            <a:off x="4898571" y="1880944"/>
            <a:ext cx="438396" cy="976725"/>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336968" y="2857669"/>
            <a:ext cx="176066" cy="1214846"/>
          </a:xfrm>
          <a:prstGeom prst="line">
            <a:avLst/>
          </a:prstGeom>
          <a:ln w="254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323806" y="1338933"/>
            <a:ext cx="778031" cy="369332"/>
          </a:xfrm>
          <a:prstGeom prst="rect">
            <a:avLst/>
          </a:prstGeom>
          <a:noFill/>
        </p:spPr>
        <p:txBody>
          <a:bodyPr wrap="square" rtlCol="0">
            <a:spAutoFit/>
          </a:bodyPr>
          <a:lstStyle/>
          <a:p>
            <a:r>
              <a:rPr lang="en-US" dirty="0"/>
              <a:t>110 °</a:t>
            </a:r>
            <a:endParaRPr lang="en-IN" dirty="0"/>
          </a:p>
        </p:txBody>
      </p:sp>
      <p:sp>
        <p:nvSpPr>
          <p:cNvPr id="54" name="TextBox 53"/>
          <p:cNvSpPr txBox="1"/>
          <p:nvPr/>
        </p:nvSpPr>
        <p:spPr>
          <a:xfrm>
            <a:off x="5513034" y="4106609"/>
            <a:ext cx="677261" cy="369332"/>
          </a:xfrm>
          <a:prstGeom prst="rect">
            <a:avLst/>
          </a:prstGeom>
          <a:noFill/>
        </p:spPr>
        <p:txBody>
          <a:bodyPr wrap="square" rtlCol="0">
            <a:spAutoFit/>
          </a:bodyPr>
          <a:lstStyle/>
          <a:p>
            <a:r>
              <a:rPr lang="en-US" dirty="0"/>
              <a:t>280 °</a:t>
            </a:r>
            <a:endParaRPr lang="en-IN" dirty="0"/>
          </a:p>
        </p:txBody>
      </p:sp>
      <p:cxnSp>
        <p:nvCxnSpPr>
          <p:cNvPr id="56" name="Straight Arrow Connector 55"/>
          <p:cNvCxnSpPr/>
          <p:nvPr/>
        </p:nvCxnSpPr>
        <p:spPr>
          <a:xfrm>
            <a:off x="1841863" y="2834640"/>
            <a:ext cx="113646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527071" y="2857669"/>
            <a:ext cx="809896" cy="617051"/>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81943" y="2950338"/>
            <a:ext cx="574766" cy="369332"/>
          </a:xfrm>
          <a:prstGeom prst="rect">
            <a:avLst/>
          </a:prstGeom>
          <a:noFill/>
        </p:spPr>
        <p:txBody>
          <a:bodyPr wrap="square" rtlCol="0">
            <a:spAutoFit/>
          </a:bodyPr>
          <a:lstStyle/>
          <a:p>
            <a:r>
              <a:rPr lang="en-US" dirty="0" err="1"/>
              <a:t>Vr</a:t>
            </a:r>
            <a:endParaRPr lang="en-IN" dirty="0"/>
          </a:p>
        </p:txBody>
      </p:sp>
      <p:sp>
        <p:nvSpPr>
          <p:cNvPr id="60" name="TextBox 59"/>
          <p:cNvSpPr txBox="1"/>
          <p:nvPr/>
        </p:nvSpPr>
        <p:spPr>
          <a:xfrm>
            <a:off x="4180976" y="3038498"/>
            <a:ext cx="574766" cy="369332"/>
          </a:xfrm>
          <a:prstGeom prst="rect">
            <a:avLst/>
          </a:prstGeom>
          <a:noFill/>
        </p:spPr>
        <p:txBody>
          <a:bodyPr wrap="square" rtlCol="0">
            <a:spAutoFit/>
          </a:bodyPr>
          <a:lstStyle/>
          <a:p>
            <a:r>
              <a:rPr lang="en-US" dirty="0" err="1"/>
              <a:t>Vy</a:t>
            </a:r>
            <a:endParaRPr lang="en-IN" dirty="0"/>
          </a:p>
        </p:txBody>
      </p:sp>
      <p:cxnSp>
        <p:nvCxnSpPr>
          <p:cNvPr id="61" name="Straight Arrow Connector 60"/>
          <p:cNvCxnSpPr/>
          <p:nvPr/>
        </p:nvCxnSpPr>
        <p:spPr>
          <a:xfrm>
            <a:off x="7985225" y="2834640"/>
            <a:ext cx="26386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200071" y="1696278"/>
            <a:ext cx="0" cy="2353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8657962" y="4663914"/>
            <a:ext cx="1084217" cy="4180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 – Ph</a:t>
            </a:r>
            <a:endParaRPr lang="en-IN" dirty="0">
              <a:solidFill>
                <a:schemeClr val="tx1"/>
              </a:solidFill>
            </a:endParaRPr>
          </a:p>
        </p:txBody>
      </p:sp>
      <p:sp>
        <p:nvSpPr>
          <p:cNvPr id="67" name="TextBox 66"/>
          <p:cNvSpPr txBox="1"/>
          <p:nvPr/>
        </p:nvSpPr>
        <p:spPr>
          <a:xfrm>
            <a:off x="7490836" y="2177683"/>
            <a:ext cx="677261" cy="369332"/>
          </a:xfrm>
          <a:prstGeom prst="rect">
            <a:avLst/>
          </a:prstGeom>
          <a:noFill/>
        </p:spPr>
        <p:txBody>
          <a:bodyPr wrap="square" rtlCol="0">
            <a:spAutoFit/>
          </a:bodyPr>
          <a:lstStyle/>
          <a:p>
            <a:r>
              <a:rPr lang="en-US" dirty="0"/>
              <a:t>160 °</a:t>
            </a:r>
            <a:endParaRPr lang="en-IN" dirty="0"/>
          </a:p>
        </p:txBody>
      </p:sp>
      <p:cxnSp>
        <p:nvCxnSpPr>
          <p:cNvPr id="71" name="Straight Arrow Connector 70"/>
          <p:cNvCxnSpPr/>
          <p:nvPr/>
        </p:nvCxnSpPr>
        <p:spPr>
          <a:xfrm flipH="1" flipV="1">
            <a:off x="8503920" y="1881051"/>
            <a:ext cx="696151" cy="953589"/>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7985225" y="2570044"/>
            <a:ext cx="1214847" cy="287626"/>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200071" y="2857669"/>
            <a:ext cx="1667428" cy="230882"/>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503919" y="1511612"/>
            <a:ext cx="677261" cy="369332"/>
          </a:xfrm>
          <a:prstGeom prst="rect">
            <a:avLst/>
          </a:prstGeom>
          <a:noFill/>
        </p:spPr>
        <p:txBody>
          <a:bodyPr wrap="square" rtlCol="0">
            <a:spAutoFit/>
          </a:bodyPr>
          <a:lstStyle/>
          <a:p>
            <a:r>
              <a:rPr lang="en-US" dirty="0" err="1"/>
              <a:t>Vb</a:t>
            </a:r>
            <a:endParaRPr lang="en-IN" dirty="0"/>
          </a:p>
        </p:txBody>
      </p:sp>
      <p:sp>
        <p:nvSpPr>
          <p:cNvPr id="77" name="TextBox 76"/>
          <p:cNvSpPr txBox="1"/>
          <p:nvPr/>
        </p:nvSpPr>
        <p:spPr>
          <a:xfrm>
            <a:off x="10867499" y="3169993"/>
            <a:ext cx="677261" cy="369332"/>
          </a:xfrm>
          <a:prstGeom prst="rect">
            <a:avLst/>
          </a:prstGeom>
          <a:noFill/>
        </p:spPr>
        <p:txBody>
          <a:bodyPr wrap="square" rtlCol="0">
            <a:spAutoFit/>
          </a:bodyPr>
          <a:lstStyle/>
          <a:p>
            <a:r>
              <a:rPr lang="en-US" dirty="0"/>
              <a:t>350°</a:t>
            </a:r>
            <a:endParaRPr lang="en-IN" dirty="0"/>
          </a:p>
        </p:txBody>
      </p:sp>
      <p:sp>
        <p:nvSpPr>
          <p:cNvPr id="79" name="Arc 78"/>
          <p:cNvSpPr/>
          <p:nvPr/>
        </p:nvSpPr>
        <p:spPr>
          <a:xfrm rot="3503800">
            <a:off x="1621305" y="2690368"/>
            <a:ext cx="458775" cy="447740"/>
          </a:xfrm>
          <a:prstGeom prst="arc">
            <a:avLst>
              <a:gd name="adj1" fmla="val 16200000"/>
              <a:gd name="adj2" fmla="val 60182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0" name="Arc 79"/>
          <p:cNvSpPr/>
          <p:nvPr/>
        </p:nvSpPr>
        <p:spPr>
          <a:xfrm rot="10394470">
            <a:off x="5029505" y="2668690"/>
            <a:ext cx="458775" cy="447740"/>
          </a:xfrm>
          <a:prstGeom prst="arc">
            <a:avLst>
              <a:gd name="adj1" fmla="val 15234126"/>
              <a:gd name="adj2" fmla="val 60182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1" name="Arc 80"/>
          <p:cNvSpPr/>
          <p:nvPr/>
        </p:nvSpPr>
        <p:spPr>
          <a:xfrm rot="17765951">
            <a:off x="8970683" y="2560196"/>
            <a:ext cx="458775" cy="447740"/>
          </a:xfrm>
          <a:prstGeom prst="arc">
            <a:avLst>
              <a:gd name="adj1" fmla="val 14906406"/>
              <a:gd name="adj2" fmla="val 60182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val="520349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514767" cy="1493756"/>
            <a:chOff x="147146" y="238300"/>
            <a:chExt cx="11422061" cy="1375477"/>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386732"/>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595153"/>
            </a:xfrm>
            <a:prstGeom prst="rect">
              <a:avLst/>
            </a:prstGeom>
            <a:noFill/>
          </p:spPr>
          <p:txBody>
            <a:bodyPr wrap="square">
              <a:spAutoFit/>
            </a:bodyPr>
            <a:lstStyle/>
            <a:p>
              <a:r>
                <a:rPr lang="en-US" sz="2800" b="1" u="sng" dirty="0">
                  <a:latin typeface="Montserrat" panose="00000500000000000000" pitchFamily="2" charset="0"/>
                </a:rPr>
                <a:t>Earth Fault Protection</a:t>
              </a:r>
              <a:r>
                <a:rPr lang="en-US" sz="3600" b="1" dirty="0">
                  <a:latin typeface="Montserrat" panose="00000500000000000000" pitchFamily="2" charset="0"/>
                </a:rPr>
                <a:t>:</a:t>
              </a:r>
            </a:p>
          </p:txBody>
        </p:sp>
      </p:grpSp>
      <p:sp>
        <p:nvSpPr>
          <p:cNvPr id="5" name="TextBox 4"/>
          <p:cNvSpPr txBox="1"/>
          <p:nvPr/>
        </p:nvSpPr>
        <p:spPr>
          <a:xfrm>
            <a:off x="457200" y="1136469"/>
            <a:ext cx="11204713" cy="646331"/>
          </a:xfrm>
          <a:prstGeom prst="rect">
            <a:avLst/>
          </a:prstGeom>
          <a:noFill/>
        </p:spPr>
        <p:txBody>
          <a:bodyPr wrap="square" rtlCol="0">
            <a:spAutoFit/>
          </a:bodyPr>
          <a:lstStyle/>
          <a:p>
            <a:pPr marL="285750" indent="-285750">
              <a:buFont typeface="Arial" panose="020B0604020202020204" pitchFamily="34" charset="0"/>
              <a:buChar char="•"/>
            </a:pPr>
            <a:r>
              <a:rPr lang="en-US" dirty="0"/>
              <a:t>Formula for calculation of Forward direction Boundary:</a:t>
            </a:r>
          </a:p>
          <a:p>
            <a:pPr marL="285750" indent="-285750">
              <a:buFont typeface="Arial" panose="020B0604020202020204" pitchFamily="34" charset="0"/>
              <a:buChar char="•"/>
            </a:pPr>
            <a:endParaRPr lang="en-IN" dirty="0"/>
          </a:p>
        </p:txBody>
      </p:sp>
      <p:sp>
        <p:nvSpPr>
          <p:cNvPr id="7" name="Rounded Rectangle 6"/>
          <p:cNvSpPr/>
          <p:nvPr/>
        </p:nvSpPr>
        <p:spPr>
          <a:xfrm>
            <a:off x="2834640" y="1463040"/>
            <a:ext cx="6152606" cy="744583"/>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Limit Angles = Ref.Angle - RCA ± ROA</a:t>
            </a:r>
          </a:p>
          <a:p>
            <a:pPr algn="ctr"/>
            <a:r>
              <a:rPr lang="en-US" dirty="0">
                <a:solidFill>
                  <a:schemeClr val="tx1"/>
                </a:solidFill>
              </a:rPr>
              <a:t>**</a:t>
            </a:r>
            <a:r>
              <a:rPr lang="en-US" sz="1400" dirty="0">
                <a:solidFill>
                  <a:schemeClr val="tx1"/>
                </a:solidFill>
              </a:rPr>
              <a:t>Check Relay manual to confirm the lag/ lead signs of angles</a:t>
            </a:r>
          </a:p>
        </p:txBody>
      </p:sp>
      <p:sp>
        <p:nvSpPr>
          <p:cNvPr id="13" name="Rounded Rectangle 12"/>
          <p:cNvSpPr/>
          <p:nvPr/>
        </p:nvSpPr>
        <p:spPr>
          <a:xfrm>
            <a:off x="416382" y="2570044"/>
            <a:ext cx="3043645" cy="390766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4" name="TextBox 13"/>
          <p:cNvSpPr txBox="1"/>
          <p:nvPr/>
        </p:nvSpPr>
        <p:spPr>
          <a:xfrm>
            <a:off x="700497" y="2592810"/>
            <a:ext cx="2759530" cy="3970318"/>
          </a:xfrm>
          <a:prstGeom prst="rect">
            <a:avLst/>
          </a:prstGeom>
          <a:noFill/>
        </p:spPr>
        <p:txBody>
          <a:bodyPr wrap="square" rtlCol="0">
            <a:spAutoFit/>
          </a:bodyPr>
          <a:lstStyle/>
          <a:p>
            <a:r>
              <a:rPr lang="en-US" b="1" u="sng" dirty="0"/>
              <a:t>For R-Ph:</a:t>
            </a:r>
          </a:p>
          <a:p>
            <a:r>
              <a:rPr lang="en-US" dirty="0"/>
              <a:t>Ref.Angle = 0</a:t>
            </a:r>
          </a:p>
          <a:p>
            <a:r>
              <a:rPr lang="en-US" dirty="0"/>
              <a:t>RCA = 65 (as per sett.)</a:t>
            </a:r>
          </a:p>
          <a:p>
            <a:r>
              <a:rPr lang="en-US" dirty="0"/>
              <a:t>ROA = 80 as per setting or otherwise 90 </a:t>
            </a:r>
          </a:p>
          <a:p>
            <a:endParaRPr lang="en-US" dirty="0"/>
          </a:p>
          <a:p>
            <a:r>
              <a:rPr lang="en-US" dirty="0"/>
              <a:t>Limit angle1 =  0 – 65 + 80</a:t>
            </a:r>
          </a:p>
          <a:p>
            <a:r>
              <a:rPr lang="en-US" dirty="0"/>
              <a:t>	     =  15</a:t>
            </a:r>
          </a:p>
          <a:p>
            <a:r>
              <a:rPr lang="en-US" dirty="0"/>
              <a:t>Limit angle2 =  0 -65 -80</a:t>
            </a:r>
          </a:p>
          <a:p>
            <a:r>
              <a:rPr lang="en-US" dirty="0"/>
              <a:t>	     =  -145 or 215</a:t>
            </a:r>
          </a:p>
          <a:p>
            <a:r>
              <a:rPr lang="en-US" dirty="0"/>
              <a:t>	     </a:t>
            </a:r>
          </a:p>
          <a:p>
            <a:r>
              <a:rPr lang="en-US" dirty="0"/>
              <a:t>Operating Region : </a:t>
            </a:r>
            <a:r>
              <a:rPr lang="en-US" b="1" dirty="0"/>
              <a:t>15 to 0 to 215</a:t>
            </a:r>
          </a:p>
          <a:p>
            <a:endParaRPr lang="en-US" dirty="0"/>
          </a:p>
        </p:txBody>
      </p:sp>
      <p:sp>
        <p:nvSpPr>
          <p:cNvPr id="26" name="Rounded Rectangle 25"/>
          <p:cNvSpPr/>
          <p:nvPr/>
        </p:nvSpPr>
        <p:spPr>
          <a:xfrm>
            <a:off x="3799661" y="2592810"/>
            <a:ext cx="3043645" cy="390766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7" name="Rounded Rectangle 26"/>
          <p:cNvSpPr/>
          <p:nvPr/>
        </p:nvSpPr>
        <p:spPr>
          <a:xfrm>
            <a:off x="7255612" y="2570044"/>
            <a:ext cx="3043645" cy="3907662"/>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8" name="TextBox 27"/>
          <p:cNvSpPr txBox="1"/>
          <p:nvPr/>
        </p:nvSpPr>
        <p:spPr>
          <a:xfrm>
            <a:off x="3883577" y="2639438"/>
            <a:ext cx="3171836" cy="3970318"/>
          </a:xfrm>
          <a:prstGeom prst="rect">
            <a:avLst/>
          </a:prstGeom>
          <a:noFill/>
        </p:spPr>
        <p:txBody>
          <a:bodyPr wrap="square" rtlCol="0">
            <a:spAutoFit/>
          </a:bodyPr>
          <a:lstStyle/>
          <a:p>
            <a:r>
              <a:rPr lang="en-US" b="1" u="sng" dirty="0"/>
              <a:t>For Y-Ph:</a:t>
            </a:r>
          </a:p>
          <a:p>
            <a:r>
              <a:rPr lang="en-US" dirty="0"/>
              <a:t>Ref.Angle =  -120 or 240</a:t>
            </a:r>
          </a:p>
          <a:p>
            <a:r>
              <a:rPr lang="en-US" dirty="0"/>
              <a:t>RCA = 65 (as per sett.)</a:t>
            </a:r>
          </a:p>
          <a:p>
            <a:r>
              <a:rPr lang="en-US" dirty="0"/>
              <a:t>ROA = 80 as per setting or otherwise 90 </a:t>
            </a:r>
          </a:p>
          <a:p>
            <a:endParaRPr lang="en-US" dirty="0"/>
          </a:p>
          <a:p>
            <a:r>
              <a:rPr lang="en-US" dirty="0"/>
              <a:t>Limit angle1 =  -120 – 65 + 80</a:t>
            </a:r>
          </a:p>
          <a:p>
            <a:r>
              <a:rPr lang="en-US" dirty="0"/>
              <a:t>	     =   -105 or 255</a:t>
            </a:r>
          </a:p>
          <a:p>
            <a:r>
              <a:rPr lang="en-US" dirty="0"/>
              <a:t>Limit angle2 =  -120 -45 -90</a:t>
            </a:r>
          </a:p>
          <a:p>
            <a:r>
              <a:rPr lang="en-US" dirty="0"/>
              <a:t>	     =  -265 or 95</a:t>
            </a:r>
          </a:p>
          <a:p>
            <a:r>
              <a:rPr lang="en-US" dirty="0"/>
              <a:t>	</a:t>
            </a:r>
          </a:p>
          <a:p>
            <a:r>
              <a:rPr lang="en-US" dirty="0"/>
              <a:t>Operating Region : </a:t>
            </a:r>
            <a:r>
              <a:rPr lang="en-US" b="1" dirty="0"/>
              <a:t>255 to 240 to 95</a:t>
            </a:r>
          </a:p>
          <a:p>
            <a:endParaRPr lang="en-US" dirty="0"/>
          </a:p>
        </p:txBody>
      </p:sp>
      <p:sp>
        <p:nvSpPr>
          <p:cNvPr id="31" name="TextBox 30"/>
          <p:cNvSpPr txBox="1"/>
          <p:nvPr/>
        </p:nvSpPr>
        <p:spPr>
          <a:xfrm>
            <a:off x="7266856" y="2723182"/>
            <a:ext cx="3171836" cy="3970318"/>
          </a:xfrm>
          <a:prstGeom prst="rect">
            <a:avLst/>
          </a:prstGeom>
          <a:noFill/>
        </p:spPr>
        <p:txBody>
          <a:bodyPr wrap="square" rtlCol="0">
            <a:spAutoFit/>
          </a:bodyPr>
          <a:lstStyle/>
          <a:p>
            <a:r>
              <a:rPr lang="en-US" b="1" u="sng" dirty="0"/>
              <a:t>For B-Ph:</a:t>
            </a:r>
          </a:p>
          <a:p>
            <a:r>
              <a:rPr lang="en-US" dirty="0"/>
              <a:t>Ref.Angle =  120 </a:t>
            </a:r>
          </a:p>
          <a:p>
            <a:r>
              <a:rPr lang="en-US" dirty="0"/>
              <a:t>RCA = 65 (as per sett.)</a:t>
            </a:r>
          </a:p>
          <a:p>
            <a:r>
              <a:rPr lang="en-US" dirty="0"/>
              <a:t>ROA = 80 as per setting or otherwise 90 </a:t>
            </a:r>
          </a:p>
          <a:p>
            <a:endParaRPr lang="en-US" dirty="0"/>
          </a:p>
          <a:p>
            <a:r>
              <a:rPr lang="en-US" dirty="0"/>
              <a:t>Limit angle1 =  120 – 65 + 80</a:t>
            </a:r>
          </a:p>
          <a:p>
            <a:r>
              <a:rPr lang="en-US" dirty="0"/>
              <a:t>	     =   135</a:t>
            </a:r>
          </a:p>
          <a:p>
            <a:r>
              <a:rPr lang="en-US" dirty="0"/>
              <a:t>Limit angle2 =  120 -65 -80</a:t>
            </a:r>
          </a:p>
          <a:p>
            <a:r>
              <a:rPr lang="en-US" dirty="0"/>
              <a:t>	     =  -25 or 335</a:t>
            </a:r>
          </a:p>
          <a:p>
            <a:r>
              <a:rPr lang="en-US" dirty="0"/>
              <a:t>	</a:t>
            </a:r>
          </a:p>
          <a:p>
            <a:r>
              <a:rPr lang="en-US" dirty="0"/>
              <a:t>Operating Region : </a:t>
            </a:r>
            <a:r>
              <a:rPr lang="en-US" b="1" dirty="0"/>
              <a:t>135 to 120 to 355</a:t>
            </a:r>
          </a:p>
          <a:p>
            <a:endParaRPr lang="en-US" dirty="0"/>
          </a:p>
        </p:txBody>
      </p:sp>
    </p:spTree>
    <p:extLst>
      <p:ext uri="{BB962C8B-B14F-4D97-AF65-F5344CB8AC3E}">
        <p14:creationId xmlns:p14="http://schemas.microsoft.com/office/powerpoint/2010/main" val="3254786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514767" cy="1493756"/>
            <a:chOff x="147146" y="238300"/>
            <a:chExt cx="11422061" cy="1375477"/>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386732"/>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595153"/>
            </a:xfrm>
            <a:prstGeom prst="rect">
              <a:avLst/>
            </a:prstGeom>
            <a:noFill/>
          </p:spPr>
          <p:txBody>
            <a:bodyPr wrap="square">
              <a:spAutoFit/>
            </a:bodyPr>
            <a:lstStyle/>
            <a:p>
              <a:r>
                <a:rPr lang="en-US" sz="2800" b="1" u="sng" dirty="0">
                  <a:latin typeface="Montserrat" panose="00000500000000000000" pitchFamily="2" charset="0"/>
                </a:rPr>
                <a:t>Earth Fault Protection</a:t>
              </a:r>
              <a:r>
                <a:rPr lang="en-US" sz="3600" b="1" dirty="0">
                  <a:latin typeface="Montserrat" panose="00000500000000000000" pitchFamily="2" charset="0"/>
                </a:rPr>
                <a:t>:</a:t>
              </a:r>
            </a:p>
          </p:txBody>
        </p:sp>
      </p:grpSp>
      <p:cxnSp>
        <p:nvCxnSpPr>
          <p:cNvPr id="32" name="Straight Arrow Connector 31"/>
          <p:cNvCxnSpPr/>
          <p:nvPr/>
        </p:nvCxnSpPr>
        <p:spPr>
          <a:xfrm>
            <a:off x="627017" y="2834640"/>
            <a:ext cx="26386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841863" y="1696278"/>
            <a:ext cx="0" cy="2353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41863" y="2390503"/>
            <a:ext cx="1423851" cy="444137"/>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18013" y="2834640"/>
            <a:ext cx="1423850" cy="875211"/>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1299754" y="4663914"/>
            <a:ext cx="1084217" cy="41801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 – Ph</a:t>
            </a:r>
            <a:endParaRPr lang="en-IN" dirty="0">
              <a:solidFill>
                <a:schemeClr val="tx1"/>
              </a:solidFill>
            </a:endParaRPr>
          </a:p>
        </p:txBody>
      </p:sp>
      <p:sp>
        <p:nvSpPr>
          <p:cNvPr id="40" name="TextBox 39"/>
          <p:cNvSpPr txBox="1"/>
          <p:nvPr/>
        </p:nvSpPr>
        <p:spPr>
          <a:xfrm>
            <a:off x="3265714" y="2118196"/>
            <a:ext cx="574766" cy="369332"/>
          </a:xfrm>
          <a:prstGeom prst="rect">
            <a:avLst/>
          </a:prstGeom>
          <a:noFill/>
        </p:spPr>
        <p:txBody>
          <a:bodyPr wrap="square" rtlCol="0">
            <a:spAutoFit/>
          </a:bodyPr>
          <a:lstStyle/>
          <a:p>
            <a:r>
              <a:rPr lang="en-US" dirty="0"/>
              <a:t>15 °</a:t>
            </a:r>
            <a:endParaRPr lang="en-IN" dirty="0"/>
          </a:p>
        </p:txBody>
      </p:sp>
      <p:sp>
        <p:nvSpPr>
          <p:cNvPr id="41" name="TextBox 40"/>
          <p:cNvSpPr txBox="1"/>
          <p:nvPr/>
        </p:nvSpPr>
        <p:spPr>
          <a:xfrm>
            <a:off x="267789" y="3788337"/>
            <a:ext cx="698862" cy="369332"/>
          </a:xfrm>
          <a:prstGeom prst="rect">
            <a:avLst/>
          </a:prstGeom>
          <a:noFill/>
        </p:spPr>
        <p:txBody>
          <a:bodyPr wrap="square" rtlCol="0">
            <a:spAutoFit/>
          </a:bodyPr>
          <a:lstStyle/>
          <a:p>
            <a:r>
              <a:rPr lang="en-US" dirty="0"/>
              <a:t>215 °</a:t>
            </a:r>
            <a:endParaRPr lang="en-IN" dirty="0"/>
          </a:p>
        </p:txBody>
      </p:sp>
      <p:cxnSp>
        <p:nvCxnSpPr>
          <p:cNvPr id="42" name="Straight Arrow Connector 41"/>
          <p:cNvCxnSpPr/>
          <p:nvPr/>
        </p:nvCxnSpPr>
        <p:spPr>
          <a:xfrm>
            <a:off x="4122121" y="2857669"/>
            <a:ext cx="26386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336967" y="1719307"/>
            <a:ext cx="0" cy="2353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4794858" y="4686943"/>
            <a:ext cx="1084217" cy="41801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 – Ph</a:t>
            </a:r>
            <a:endParaRPr lang="en-IN" dirty="0">
              <a:solidFill>
                <a:schemeClr val="tx1"/>
              </a:solidFill>
            </a:endParaRPr>
          </a:p>
        </p:txBody>
      </p:sp>
      <p:cxnSp>
        <p:nvCxnSpPr>
          <p:cNvPr id="50" name="Straight Connector 49"/>
          <p:cNvCxnSpPr/>
          <p:nvPr/>
        </p:nvCxnSpPr>
        <p:spPr>
          <a:xfrm flipH="1" flipV="1">
            <a:off x="5107577" y="1719307"/>
            <a:ext cx="229390" cy="1138362"/>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006808" y="2857669"/>
            <a:ext cx="330159" cy="1214846"/>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527071" y="1338933"/>
            <a:ext cx="574766" cy="369332"/>
          </a:xfrm>
          <a:prstGeom prst="rect">
            <a:avLst/>
          </a:prstGeom>
          <a:noFill/>
        </p:spPr>
        <p:txBody>
          <a:bodyPr wrap="square" rtlCol="0">
            <a:spAutoFit/>
          </a:bodyPr>
          <a:lstStyle/>
          <a:p>
            <a:r>
              <a:rPr lang="en-US" dirty="0"/>
              <a:t>95 °</a:t>
            </a:r>
            <a:endParaRPr lang="en-IN" dirty="0"/>
          </a:p>
        </p:txBody>
      </p:sp>
      <p:sp>
        <p:nvSpPr>
          <p:cNvPr id="54" name="TextBox 53"/>
          <p:cNvSpPr txBox="1"/>
          <p:nvPr/>
        </p:nvSpPr>
        <p:spPr>
          <a:xfrm>
            <a:off x="4323806" y="3811366"/>
            <a:ext cx="677261" cy="369332"/>
          </a:xfrm>
          <a:prstGeom prst="rect">
            <a:avLst/>
          </a:prstGeom>
          <a:noFill/>
        </p:spPr>
        <p:txBody>
          <a:bodyPr wrap="square" rtlCol="0">
            <a:spAutoFit/>
          </a:bodyPr>
          <a:lstStyle/>
          <a:p>
            <a:r>
              <a:rPr lang="en-US" dirty="0"/>
              <a:t>255 °</a:t>
            </a:r>
            <a:endParaRPr lang="en-IN" dirty="0"/>
          </a:p>
        </p:txBody>
      </p:sp>
      <p:cxnSp>
        <p:nvCxnSpPr>
          <p:cNvPr id="56" name="Straight Arrow Connector 55"/>
          <p:cNvCxnSpPr/>
          <p:nvPr/>
        </p:nvCxnSpPr>
        <p:spPr>
          <a:xfrm>
            <a:off x="1841863" y="2834640"/>
            <a:ext cx="1136468"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527071" y="2857669"/>
            <a:ext cx="809896" cy="617051"/>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481943" y="2950338"/>
            <a:ext cx="574766" cy="369332"/>
          </a:xfrm>
          <a:prstGeom prst="rect">
            <a:avLst/>
          </a:prstGeom>
          <a:noFill/>
        </p:spPr>
        <p:txBody>
          <a:bodyPr wrap="square" rtlCol="0">
            <a:spAutoFit/>
          </a:bodyPr>
          <a:lstStyle/>
          <a:p>
            <a:r>
              <a:rPr lang="en-US" dirty="0" err="1"/>
              <a:t>Vr</a:t>
            </a:r>
            <a:endParaRPr lang="en-IN" dirty="0"/>
          </a:p>
        </p:txBody>
      </p:sp>
      <p:sp>
        <p:nvSpPr>
          <p:cNvPr id="60" name="TextBox 59"/>
          <p:cNvSpPr txBox="1"/>
          <p:nvPr/>
        </p:nvSpPr>
        <p:spPr>
          <a:xfrm>
            <a:off x="4180976" y="3038498"/>
            <a:ext cx="574766" cy="369332"/>
          </a:xfrm>
          <a:prstGeom prst="rect">
            <a:avLst/>
          </a:prstGeom>
          <a:noFill/>
        </p:spPr>
        <p:txBody>
          <a:bodyPr wrap="square" rtlCol="0">
            <a:spAutoFit/>
          </a:bodyPr>
          <a:lstStyle/>
          <a:p>
            <a:r>
              <a:rPr lang="en-US" dirty="0" err="1"/>
              <a:t>Vy</a:t>
            </a:r>
            <a:endParaRPr lang="en-IN" dirty="0"/>
          </a:p>
        </p:txBody>
      </p:sp>
      <p:cxnSp>
        <p:nvCxnSpPr>
          <p:cNvPr id="61" name="Straight Arrow Connector 60"/>
          <p:cNvCxnSpPr/>
          <p:nvPr/>
        </p:nvCxnSpPr>
        <p:spPr>
          <a:xfrm>
            <a:off x="7985225" y="2834640"/>
            <a:ext cx="26386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9200071" y="1696278"/>
            <a:ext cx="0" cy="23532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8657962" y="4663914"/>
            <a:ext cx="1084217" cy="41801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 – Ph</a:t>
            </a:r>
            <a:endParaRPr lang="en-IN" dirty="0">
              <a:solidFill>
                <a:schemeClr val="tx1"/>
              </a:solidFill>
            </a:endParaRPr>
          </a:p>
        </p:txBody>
      </p:sp>
      <p:sp>
        <p:nvSpPr>
          <p:cNvPr id="67" name="TextBox 66"/>
          <p:cNvSpPr txBox="1"/>
          <p:nvPr/>
        </p:nvSpPr>
        <p:spPr>
          <a:xfrm>
            <a:off x="7411462" y="1590371"/>
            <a:ext cx="677261" cy="369332"/>
          </a:xfrm>
          <a:prstGeom prst="rect">
            <a:avLst/>
          </a:prstGeom>
          <a:noFill/>
        </p:spPr>
        <p:txBody>
          <a:bodyPr wrap="square" rtlCol="0">
            <a:spAutoFit/>
          </a:bodyPr>
          <a:lstStyle/>
          <a:p>
            <a:r>
              <a:rPr lang="en-US" dirty="0"/>
              <a:t>135 °</a:t>
            </a:r>
            <a:endParaRPr lang="en-IN" dirty="0"/>
          </a:p>
        </p:txBody>
      </p:sp>
      <p:cxnSp>
        <p:nvCxnSpPr>
          <p:cNvPr id="71" name="Straight Arrow Connector 70"/>
          <p:cNvCxnSpPr/>
          <p:nvPr/>
        </p:nvCxnSpPr>
        <p:spPr>
          <a:xfrm flipH="1" flipV="1">
            <a:off x="8503920" y="1881051"/>
            <a:ext cx="696151" cy="953589"/>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7985224" y="1853796"/>
            <a:ext cx="1214847" cy="1003873"/>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200071" y="2857669"/>
            <a:ext cx="1615471" cy="550161"/>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503919" y="1511612"/>
            <a:ext cx="677261" cy="369332"/>
          </a:xfrm>
          <a:prstGeom prst="rect">
            <a:avLst/>
          </a:prstGeom>
          <a:noFill/>
        </p:spPr>
        <p:txBody>
          <a:bodyPr wrap="square" rtlCol="0">
            <a:spAutoFit/>
          </a:bodyPr>
          <a:lstStyle/>
          <a:p>
            <a:r>
              <a:rPr lang="en-US" dirty="0" err="1"/>
              <a:t>Vb</a:t>
            </a:r>
            <a:endParaRPr lang="en-IN" dirty="0"/>
          </a:p>
        </p:txBody>
      </p:sp>
      <p:sp>
        <p:nvSpPr>
          <p:cNvPr id="77" name="TextBox 76"/>
          <p:cNvSpPr txBox="1"/>
          <p:nvPr/>
        </p:nvSpPr>
        <p:spPr>
          <a:xfrm>
            <a:off x="10867499" y="3169993"/>
            <a:ext cx="677261" cy="369332"/>
          </a:xfrm>
          <a:prstGeom prst="rect">
            <a:avLst/>
          </a:prstGeom>
          <a:noFill/>
        </p:spPr>
        <p:txBody>
          <a:bodyPr wrap="square" rtlCol="0">
            <a:spAutoFit/>
          </a:bodyPr>
          <a:lstStyle/>
          <a:p>
            <a:r>
              <a:rPr lang="en-US" dirty="0"/>
              <a:t>335 °</a:t>
            </a:r>
            <a:endParaRPr lang="en-IN" dirty="0"/>
          </a:p>
        </p:txBody>
      </p:sp>
      <p:sp>
        <p:nvSpPr>
          <p:cNvPr id="79" name="Arc 78"/>
          <p:cNvSpPr/>
          <p:nvPr/>
        </p:nvSpPr>
        <p:spPr>
          <a:xfrm rot="3503800">
            <a:off x="1621305" y="2690368"/>
            <a:ext cx="458775" cy="447740"/>
          </a:xfrm>
          <a:prstGeom prst="arc">
            <a:avLst>
              <a:gd name="adj1" fmla="val 16200000"/>
              <a:gd name="adj2" fmla="val 60182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0" name="Arc 79"/>
          <p:cNvSpPr/>
          <p:nvPr/>
        </p:nvSpPr>
        <p:spPr>
          <a:xfrm rot="10394470">
            <a:off x="5029505" y="2668690"/>
            <a:ext cx="458775" cy="447740"/>
          </a:xfrm>
          <a:prstGeom prst="arc">
            <a:avLst>
              <a:gd name="adj1" fmla="val 16200000"/>
              <a:gd name="adj2" fmla="val 60182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1" name="Arc 80"/>
          <p:cNvSpPr/>
          <p:nvPr/>
        </p:nvSpPr>
        <p:spPr>
          <a:xfrm rot="17765951">
            <a:off x="8970683" y="2560196"/>
            <a:ext cx="458775" cy="447740"/>
          </a:xfrm>
          <a:prstGeom prst="arc">
            <a:avLst>
              <a:gd name="adj1" fmla="val 16200000"/>
              <a:gd name="adj2" fmla="val 60182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4" name="TextBox 43"/>
          <p:cNvSpPr txBox="1"/>
          <p:nvPr/>
        </p:nvSpPr>
        <p:spPr>
          <a:xfrm>
            <a:off x="1586227" y="1340216"/>
            <a:ext cx="574766" cy="369332"/>
          </a:xfrm>
          <a:prstGeom prst="rect">
            <a:avLst/>
          </a:prstGeom>
          <a:noFill/>
        </p:spPr>
        <p:txBody>
          <a:bodyPr wrap="square" rtlCol="0">
            <a:spAutoFit/>
          </a:bodyPr>
          <a:lstStyle/>
          <a:p>
            <a:r>
              <a:rPr lang="en-US" dirty="0"/>
              <a:t>90 °</a:t>
            </a:r>
            <a:endParaRPr lang="en-IN" dirty="0"/>
          </a:p>
        </p:txBody>
      </p:sp>
      <p:sp>
        <p:nvSpPr>
          <p:cNvPr id="45" name="TextBox 44"/>
          <p:cNvSpPr txBox="1"/>
          <p:nvPr/>
        </p:nvSpPr>
        <p:spPr>
          <a:xfrm>
            <a:off x="5171887" y="4083557"/>
            <a:ext cx="693932" cy="369332"/>
          </a:xfrm>
          <a:prstGeom prst="rect">
            <a:avLst/>
          </a:prstGeom>
          <a:noFill/>
        </p:spPr>
        <p:txBody>
          <a:bodyPr wrap="square" rtlCol="0">
            <a:spAutoFit/>
          </a:bodyPr>
          <a:lstStyle/>
          <a:p>
            <a:r>
              <a:rPr lang="en-US" dirty="0"/>
              <a:t>270 °</a:t>
            </a:r>
            <a:endParaRPr lang="en-IN" dirty="0"/>
          </a:p>
        </p:txBody>
      </p:sp>
      <p:sp>
        <p:nvSpPr>
          <p:cNvPr id="47" name="TextBox 46"/>
          <p:cNvSpPr txBox="1"/>
          <p:nvPr/>
        </p:nvSpPr>
        <p:spPr>
          <a:xfrm>
            <a:off x="3127490" y="3044960"/>
            <a:ext cx="574766" cy="369332"/>
          </a:xfrm>
          <a:prstGeom prst="rect">
            <a:avLst/>
          </a:prstGeom>
          <a:noFill/>
        </p:spPr>
        <p:txBody>
          <a:bodyPr wrap="square" rtlCol="0">
            <a:spAutoFit/>
          </a:bodyPr>
          <a:lstStyle/>
          <a:p>
            <a:r>
              <a:rPr lang="en-US" dirty="0"/>
              <a:t>0 °</a:t>
            </a:r>
            <a:endParaRPr lang="en-IN" dirty="0"/>
          </a:p>
        </p:txBody>
      </p:sp>
      <p:sp>
        <p:nvSpPr>
          <p:cNvPr id="48" name="TextBox 47"/>
          <p:cNvSpPr txBox="1"/>
          <p:nvPr/>
        </p:nvSpPr>
        <p:spPr>
          <a:xfrm>
            <a:off x="367916" y="2904944"/>
            <a:ext cx="693179" cy="369332"/>
          </a:xfrm>
          <a:prstGeom prst="rect">
            <a:avLst/>
          </a:prstGeom>
          <a:noFill/>
        </p:spPr>
        <p:txBody>
          <a:bodyPr wrap="square" rtlCol="0">
            <a:spAutoFit/>
          </a:bodyPr>
          <a:lstStyle/>
          <a:p>
            <a:r>
              <a:rPr lang="en-US" dirty="0"/>
              <a:t>180 °</a:t>
            </a:r>
            <a:endParaRPr lang="en-IN" dirty="0"/>
          </a:p>
        </p:txBody>
      </p:sp>
      <p:sp>
        <p:nvSpPr>
          <p:cNvPr id="49" name="TextBox 48"/>
          <p:cNvSpPr txBox="1"/>
          <p:nvPr/>
        </p:nvSpPr>
        <p:spPr>
          <a:xfrm>
            <a:off x="6461746" y="2957205"/>
            <a:ext cx="574766" cy="369332"/>
          </a:xfrm>
          <a:prstGeom prst="rect">
            <a:avLst/>
          </a:prstGeom>
          <a:noFill/>
        </p:spPr>
        <p:txBody>
          <a:bodyPr wrap="square" rtlCol="0">
            <a:spAutoFit/>
          </a:bodyPr>
          <a:lstStyle/>
          <a:p>
            <a:r>
              <a:rPr lang="en-US" dirty="0"/>
              <a:t>0 °</a:t>
            </a:r>
            <a:endParaRPr lang="en-IN" dirty="0"/>
          </a:p>
        </p:txBody>
      </p:sp>
      <p:sp>
        <p:nvSpPr>
          <p:cNvPr id="51" name="TextBox 50"/>
          <p:cNvSpPr txBox="1"/>
          <p:nvPr/>
        </p:nvSpPr>
        <p:spPr>
          <a:xfrm>
            <a:off x="7652850" y="2538822"/>
            <a:ext cx="693179" cy="369332"/>
          </a:xfrm>
          <a:prstGeom prst="rect">
            <a:avLst/>
          </a:prstGeom>
          <a:noFill/>
        </p:spPr>
        <p:txBody>
          <a:bodyPr wrap="square" rtlCol="0">
            <a:spAutoFit/>
          </a:bodyPr>
          <a:lstStyle/>
          <a:p>
            <a:r>
              <a:rPr lang="en-US" dirty="0"/>
              <a:t>180 °</a:t>
            </a:r>
            <a:endParaRPr lang="en-IN" dirty="0"/>
          </a:p>
        </p:txBody>
      </p:sp>
      <p:sp>
        <p:nvSpPr>
          <p:cNvPr id="55" name="TextBox 54"/>
          <p:cNvSpPr txBox="1"/>
          <p:nvPr/>
        </p:nvSpPr>
        <p:spPr>
          <a:xfrm>
            <a:off x="1692216" y="4250307"/>
            <a:ext cx="693932" cy="369332"/>
          </a:xfrm>
          <a:prstGeom prst="rect">
            <a:avLst/>
          </a:prstGeom>
          <a:noFill/>
        </p:spPr>
        <p:txBody>
          <a:bodyPr wrap="square" rtlCol="0">
            <a:spAutoFit/>
          </a:bodyPr>
          <a:lstStyle/>
          <a:p>
            <a:r>
              <a:rPr lang="en-US" dirty="0"/>
              <a:t>270 °</a:t>
            </a:r>
            <a:endParaRPr lang="en-IN" dirty="0"/>
          </a:p>
        </p:txBody>
      </p:sp>
      <p:sp>
        <p:nvSpPr>
          <p:cNvPr id="57" name="TextBox 56"/>
          <p:cNvSpPr txBox="1"/>
          <p:nvPr/>
        </p:nvSpPr>
        <p:spPr>
          <a:xfrm>
            <a:off x="5285544" y="1353813"/>
            <a:ext cx="574766" cy="369332"/>
          </a:xfrm>
          <a:prstGeom prst="rect">
            <a:avLst/>
          </a:prstGeom>
          <a:noFill/>
        </p:spPr>
        <p:txBody>
          <a:bodyPr wrap="square" rtlCol="0">
            <a:spAutoFit/>
          </a:bodyPr>
          <a:lstStyle/>
          <a:p>
            <a:r>
              <a:rPr lang="en-US" dirty="0"/>
              <a:t>90 °</a:t>
            </a:r>
            <a:endParaRPr lang="en-IN" dirty="0"/>
          </a:p>
        </p:txBody>
      </p:sp>
      <p:sp>
        <p:nvSpPr>
          <p:cNvPr id="64" name="TextBox 63"/>
          <p:cNvSpPr txBox="1"/>
          <p:nvPr/>
        </p:nvSpPr>
        <p:spPr>
          <a:xfrm>
            <a:off x="10595486" y="2555156"/>
            <a:ext cx="574766" cy="369332"/>
          </a:xfrm>
          <a:prstGeom prst="rect">
            <a:avLst/>
          </a:prstGeom>
          <a:noFill/>
        </p:spPr>
        <p:txBody>
          <a:bodyPr wrap="square" rtlCol="0">
            <a:spAutoFit/>
          </a:bodyPr>
          <a:lstStyle/>
          <a:p>
            <a:r>
              <a:rPr lang="en-US" dirty="0"/>
              <a:t>0 °</a:t>
            </a:r>
            <a:endParaRPr lang="en-IN" dirty="0"/>
          </a:p>
        </p:txBody>
      </p:sp>
      <p:sp>
        <p:nvSpPr>
          <p:cNvPr id="65" name="TextBox 64"/>
          <p:cNvSpPr txBox="1"/>
          <p:nvPr/>
        </p:nvSpPr>
        <p:spPr>
          <a:xfrm>
            <a:off x="4010712" y="2833960"/>
            <a:ext cx="693179" cy="369332"/>
          </a:xfrm>
          <a:prstGeom prst="rect">
            <a:avLst/>
          </a:prstGeom>
          <a:noFill/>
        </p:spPr>
        <p:txBody>
          <a:bodyPr wrap="square" rtlCol="0">
            <a:spAutoFit/>
          </a:bodyPr>
          <a:lstStyle/>
          <a:p>
            <a:r>
              <a:rPr lang="en-US" dirty="0"/>
              <a:t>180 °</a:t>
            </a:r>
            <a:endParaRPr lang="en-IN" dirty="0"/>
          </a:p>
        </p:txBody>
      </p:sp>
      <p:sp>
        <p:nvSpPr>
          <p:cNvPr id="66" name="TextBox 65"/>
          <p:cNvSpPr txBox="1"/>
          <p:nvPr/>
        </p:nvSpPr>
        <p:spPr>
          <a:xfrm>
            <a:off x="8842549" y="4042140"/>
            <a:ext cx="693932" cy="369332"/>
          </a:xfrm>
          <a:prstGeom prst="rect">
            <a:avLst/>
          </a:prstGeom>
          <a:noFill/>
        </p:spPr>
        <p:txBody>
          <a:bodyPr wrap="square" rtlCol="0">
            <a:spAutoFit/>
          </a:bodyPr>
          <a:lstStyle/>
          <a:p>
            <a:r>
              <a:rPr lang="en-US" dirty="0"/>
              <a:t>270 °</a:t>
            </a:r>
            <a:endParaRPr lang="en-IN" dirty="0"/>
          </a:p>
        </p:txBody>
      </p:sp>
      <p:sp>
        <p:nvSpPr>
          <p:cNvPr id="68" name="TextBox 67"/>
          <p:cNvSpPr txBox="1"/>
          <p:nvPr/>
        </p:nvSpPr>
        <p:spPr>
          <a:xfrm>
            <a:off x="8970408" y="1311216"/>
            <a:ext cx="574766" cy="369332"/>
          </a:xfrm>
          <a:prstGeom prst="rect">
            <a:avLst/>
          </a:prstGeom>
          <a:noFill/>
        </p:spPr>
        <p:txBody>
          <a:bodyPr wrap="square" rtlCol="0">
            <a:spAutoFit/>
          </a:bodyPr>
          <a:lstStyle/>
          <a:p>
            <a:r>
              <a:rPr lang="en-US" dirty="0"/>
              <a:t>90 °</a:t>
            </a:r>
            <a:endParaRPr lang="en-IN" dirty="0"/>
          </a:p>
        </p:txBody>
      </p:sp>
    </p:spTree>
    <p:extLst>
      <p:ext uri="{BB962C8B-B14F-4D97-AF65-F5344CB8AC3E}">
        <p14:creationId xmlns:p14="http://schemas.microsoft.com/office/powerpoint/2010/main" val="3250704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6333" y="1690453"/>
            <a:ext cx="5129621" cy="3854073"/>
          </a:xfrm>
          <a:prstGeom prst="rect">
            <a:avLst/>
          </a:prstGeom>
        </p:spPr>
      </p:pic>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Universal Relay Test Kit :</a:t>
            </a:r>
            <a:endParaRPr lang="en-US" sz="2800" b="1" dirty="0">
              <a:latin typeface="Montserrat" panose="00000500000000000000" pitchFamily="2" charset="0"/>
            </a:endParaRPr>
          </a:p>
        </p:txBody>
      </p:sp>
      <p:sp>
        <p:nvSpPr>
          <p:cNvPr id="5" name="Rounded Rectangle 4"/>
          <p:cNvSpPr/>
          <p:nvPr/>
        </p:nvSpPr>
        <p:spPr>
          <a:xfrm>
            <a:off x="3877434" y="5609071"/>
            <a:ext cx="3827417" cy="444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Make : Omicron  Model : CMC 356</a:t>
            </a:r>
            <a:endParaRPr lang="en-IN" dirty="0">
              <a:solidFill>
                <a:schemeClr val="tx1"/>
              </a:solidFill>
            </a:endParaRPr>
          </a:p>
        </p:txBody>
      </p:sp>
      <p:cxnSp>
        <p:nvCxnSpPr>
          <p:cNvPr id="12" name="Straight Arrow Connector 11"/>
          <p:cNvCxnSpPr/>
          <p:nvPr/>
        </p:nvCxnSpPr>
        <p:spPr>
          <a:xfrm>
            <a:off x="1907177" y="1972491"/>
            <a:ext cx="2116183" cy="126709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53143" y="1267097"/>
            <a:ext cx="1254034" cy="705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 3 </a:t>
            </a:r>
            <a:r>
              <a:rPr lang="en-US" dirty="0" err="1">
                <a:solidFill>
                  <a:schemeClr val="tx1"/>
                </a:solidFill>
              </a:rPr>
              <a:t>Ph</a:t>
            </a:r>
            <a:r>
              <a:rPr lang="en-US" dirty="0">
                <a:solidFill>
                  <a:schemeClr val="tx1"/>
                </a:solidFill>
              </a:rPr>
              <a:t> Voltage </a:t>
            </a:r>
            <a:endParaRPr lang="en-IN" dirty="0">
              <a:solidFill>
                <a:schemeClr val="tx1"/>
              </a:solidFill>
            </a:endParaRPr>
          </a:p>
        </p:txBody>
      </p:sp>
      <p:cxnSp>
        <p:nvCxnSpPr>
          <p:cNvPr id="15" name="Straight Arrow Connector 14"/>
          <p:cNvCxnSpPr>
            <a:stCxn id="18" idx="2"/>
          </p:cNvCxnSpPr>
          <p:nvPr/>
        </p:nvCxnSpPr>
        <p:spPr>
          <a:xfrm flipH="1">
            <a:off x="5408023" y="1538398"/>
            <a:ext cx="225492" cy="170119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006498" y="833004"/>
            <a:ext cx="1254034" cy="705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DC Voltage </a:t>
            </a:r>
            <a:endParaRPr lang="en-IN" dirty="0">
              <a:solidFill>
                <a:schemeClr val="tx1"/>
              </a:solidFill>
            </a:endParaRPr>
          </a:p>
        </p:txBody>
      </p:sp>
      <p:cxnSp>
        <p:nvCxnSpPr>
          <p:cNvPr id="20" name="Straight Arrow Connector 19"/>
          <p:cNvCxnSpPr/>
          <p:nvPr/>
        </p:nvCxnSpPr>
        <p:spPr>
          <a:xfrm>
            <a:off x="2207623" y="3617489"/>
            <a:ext cx="1815737"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53143" y="3239589"/>
            <a:ext cx="1554480" cy="705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 3 Ph. Current (set 1) </a:t>
            </a:r>
            <a:endParaRPr lang="en-IN" dirty="0">
              <a:solidFill>
                <a:schemeClr val="tx1"/>
              </a:solidFill>
            </a:endParaRPr>
          </a:p>
        </p:txBody>
      </p:sp>
      <p:cxnSp>
        <p:nvCxnSpPr>
          <p:cNvPr id="23" name="Straight Arrow Connector 22"/>
          <p:cNvCxnSpPr/>
          <p:nvPr/>
        </p:nvCxnSpPr>
        <p:spPr>
          <a:xfrm flipV="1">
            <a:off x="2338251" y="4153989"/>
            <a:ext cx="1789612" cy="83602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62052" y="4821116"/>
            <a:ext cx="1554480" cy="705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 3 Ph. Current (set 2) </a:t>
            </a:r>
            <a:endParaRPr lang="en-IN" dirty="0">
              <a:solidFill>
                <a:schemeClr val="tx1"/>
              </a:solidFill>
            </a:endParaRPr>
          </a:p>
        </p:txBody>
      </p:sp>
      <p:cxnSp>
        <p:nvCxnSpPr>
          <p:cNvPr id="28" name="Straight Arrow Connector 27"/>
          <p:cNvCxnSpPr/>
          <p:nvPr/>
        </p:nvCxnSpPr>
        <p:spPr>
          <a:xfrm flipH="1">
            <a:off x="5499463" y="2207623"/>
            <a:ext cx="3605348" cy="156754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103298" y="1595419"/>
            <a:ext cx="1254034" cy="705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Relay </a:t>
            </a:r>
            <a:r>
              <a:rPr lang="en-US" dirty="0" err="1">
                <a:solidFill>
                  <a:schemeClr val="tx1"/>
                </a:solidFill>
              </a:rPr>
              <a:t>FeedBack</a:t>
            </a:r>
            <a:endParaRPr lang="en-IN" dirty="0">
              <a:solidFill>
                <a:schemeClr val="tx1"/>
              </a:solidFill>
            </a:endParaRPr>
          </a:p>
        </p:txBody>
      </p:sp>
      <p:cxnSp>
        <p:nvCxnSpPr>
          <p:cNvPr id="31" name="Straight Arrow Connector 30"/>
          <p:cNvCxnSpPr/>
          <p:nvPr/>
        </p:nvCxnSpPr>
        <p:spPr>
          <a:xfrm flipH="1" flipV="1">
            <a:off x="7704851" y="4036423"/>
            <a:ext cx="1857160" cy="22206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575074" y="3997235"/>
            <a:ext cx="1254034" cy="705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Power Switch</a:t>
            </a:r>
            <a:endParaRPr lang="en-IN" dirty="0">
              <a:solidFill>
                <a:schemeClr val="tx1"/>
              </a:solidFill>
            </a:endParaRPr>
          </a:p>
        </p:txBody>
      </p:sp>
      <p:cxnSp>
        <p:nvCxnSpPr>
          <p:cNvPr id="35" name="Straight Arrow Connector 34"/>
          <p:cNvCxnSpPr/>
          <p:nvPr/>
        </p:nvCxnSpPr>
        <p:spPr>
          <a:xfrm>
            <a:off x="3432313" y="1690453"/>
            <a:ext cx="1574185" cy="15491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669674" y="1010263"/>
            <a:ext cx="1254034" cy="705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1Ph Voltage </a:t>
            </a:r>
            <a:endParaRPr lang="en-IN" dirty="0">
              <a:solidFill>
                <a:schemeClr val="tx1"/>
              </a:solidFill>
            </a:endParaRPr>
          </a:p>
        </p:txBody>
      </p:sp>
    </p:spTree>
    <p:extLst>
      <p:ext uri="{BB962C8B-B14F-4D97-AF65-F5344CB8AC3E}">
        <p14:creationId xmlns:p14="http://schemas.microsoft.com/office/powerpoint/2010/main" val="158359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D1EA1EF-2DAA-2AFE-DF6B-12E46F119C96}"/>
              </a:ext>
            </a:extLst>
          </p:cNvPr>
          <p:cNvGrpSpPr/>
          <p:nvPr/>
        </p:nvGrpSpPr>
        <p:grpSpPr>
          <a:xfrm>
            <a:off x="10820691" y="5984608"/>
            <a:ext cx="1105836" cy="646220"/>
            <a:chOff x="228944" y="6102596"/>
            <a:chExt cx="1105836" cy="646220"/>
          </a:xfrm>
        </p:grpSpPr>
        <p:sp>
          <p:nvSpPr>
            <p:cNvPr id="6" name="Oval 5">
              <a:extLst>
                <a:ext uri="{FF2B5EF4-FFF2-40B4-BE49-F238E27FC236}">
                  <a16:creationId xmlns:a16="http://schemas.microsoft.com/office/drawing/2014/main" id="{12B5DBF8-D942-9CB5-D7AD-EBE24503B16D}"/>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2584DFAC-B804-E335-81EF-E9725E982BDD}"/>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5">
              <a:extLst>
                <a:ext uri="{FF2B5EF4-FFF2-40B4-BE49-F238E27FC236}">
                  <a16:creationId xmlns:a16="http://schemas.microsoft.com/office/drawing/2014/main" id="{C3EC4A4D-DDF0-F772-27C1-6A86D64D6645}"/>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1" name="Rounded Rectangle 10"/>
          <p:cNvSpPr/>
          <p:nvPr/>
        </p:nvSpPr>
        <p:spPr>
          <a:xfrm>
            <a:off x="399194" y="3694618"/>
            <a:ext cx="1203182" cy="48441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Telecom Panels</a:t>
            </a:r>
            <a:endParaRPr lang="en-IN" dirty="0">
              <a:solidFill>
                <a:schemeClr val="tx1"/>
              </a:solidFill>
            </a:endParaRPr>
          </a:p>
        </p:txBody>
      </p:sp>
      <p:sp>
        <p:nvSpPr>
          <p:cNvPr id="14" name="Rounded Rectangle 13"/>
          <p:cNvSpPr/>
          <p:nvPr/>
        </p:nvSpPr>
        <p:spPr>
          <a:xfrm>
            <a:off x="2386311" y="3565083"/>
            <a:ext cx="1480273" cy="74022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Control and Relay Panels</a:t>
            </a:r>
            <a:endParaRPr lang="en-IN" dirty="0">
              <a:solidFill>
                <a:schemeClr val="tx1"/>
              </a:solidFill>
            </a:endParaRPr>
          </a:p>
        </p:txBody>
      </p:sp>
      <p:sp>
        <p:nvSpPr>
          <p:cNvPr id="15" name="Rounded Rectangle 14"/>
          <p:cNvSpPr/>
          <p:nvPr/>
        </p:nvSpPr>
        <p:spPr>
          <a:xfrm>
            <a:off x="4834433" y="3692988"/>
            <a:ext cx="1203182" cy="48441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DCDB</a:t>
            </a:r>
            <a:endParaRPr lang="en-IN" dirty="0">
              <a:solidFill>
                <a:schemeClr val="tx1"/>
              </a:solidFill>
            </a:endParaRPr>
          </a:p>
        </p:txBody>
      </p:sp>
      <p:sp>
        <p:nvSpPr>
          <p:cNvPr id="16" name="Rounded Rectangle 15"/>
          <p:cNvSpPr/>
          <p:nvPr/>
        </p:nvSpPr>
        <p:spPr>
          <a:xfrm>
            <a:off x="7005464" y="3692988"/>
            <a:ext cx="1203182" cy="48441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ACDB</a:t>
            </a:r>
            <a:endParaRPr lang="en-IN" dirty="0">
              <a:solidFill>
                <a:schemeClr val="tx1"/>
              </a:solidFill>
            </a:endParaRPr>
          </a:p>
        </p:txBody>
      </p:sp>
      <p:sp>
        <p:nvSpPr>
          <p:cNvPr id="17" name="Rounded Rectangle 16"/>
          <p:cNvSpPr/>
          <p:nvPr/>
        </p:nvSpPr>
        <p:spPr>
          <a:xfrm>
            <a:off x="4834433" y="4524656"/>
            <a:ext cx="1203182" cy="53067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Battery Charger</a:t>
            </a:r>
            <a:endParaRPr lang="en-IN" dirty="0">
              <a:solidFill>
                <a:schemeClr val="tx1"/>
              </a:solidFill>
            </a:endParaRPr>
          </a:p>
        </p:txBody>
      </p:sp>
      <p:sp>
        <p:nvSpPr>
          <p:cNvPr id="18" name="Rounded Rectangle 17"/>
          <p:cNvSpPr/>
          <p:nvPr/>
        </p:nvSpPr>
        <p:spPr>
          <a:xfrm>
            <a:off x="4834433" y="5356324"/>
            <a:ext cx="1203182" cy="48441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Battery Bank</a:t>
            </a:r>
            <a:endParaRPr lang="en-IN" dirty="0">
              <a:solidFill>
                <a:schemeClr val="tx1"/>
              </a:solidFill>
            </a:endParaRPr>
          </a:p>
        </p:txBody>
      </p:sp>
      <p:sp>
        <p:nvSpPr>
          <p:cNvPr id="19" name="Rounded Rectangle 18"/>
          <p:cNvSpPr/>
          <p:nvPr/>
        </p:nvSpPr>
        <p:spPr>
          <a:xfrm>
            <a:off x="1907631" y="769853"/>
            <a:ext cx="1451398" cy="59598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Current Transformer</a:t>
            </a:r>
            <a:endParaRPr lang="en-IN" dirty="0">
              <a:solidFill>
                <a:schemeClr val="tx1"/>
              </a:solidFill>
            </a:endParaRPr>
          </a:p>
        </p:txBody>
      </p:sp>
      <p:sp>
        <p:nvSpPr>
          <p:cNvPr id="20" name="Rounded Rectangle 19"/>
          <p:cNvSpPr/>
          <p:nvPr/>
        </p:nvSpPr>
        <p:spPr>
          <a:xfrm>
            <a:off x="3712831" y="664570"/>
            <a:ext cx="1508003" cy="745677"/>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CVT /</a:t>
            </a:r>
          </a:p>
          <a:p>
            <a:pPr algn="ctr"/>
            <a:r>
              <a:rPr lang="en-US" dirty="0">
                <a:solidFill>
                  <a:schemeClr val="tx1"/>
                </a:solidFill>
              </a:rPr>
              <a:t>BUS PT</a:t>
            </a:r>
            <a:endParaRPr lang="en-IN" dirty="0">
              <a:solidFill>
                <a:schemeClr val="tx1"/>
              </a:solidFill>
            </a:endParaRPr>
          </a:p>
        </p:txBody>
      </p:sp>
      <p:sp>
        <p:nvSpPr>
          <p:cNvPr id="21" name="Rounded Rectangle 20"/>
          <p:cNvSpPr/>
          <p:nvPr/>
        </p:nvSpPr>
        <p:spPr>
          <a:xfrm>
            <a:off x="5813650" y="815889"/>
            <a:ext cx="1451398" cy="59598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Isolator</a:t>
            </a:r>
            <a:endParaRPr lang="en-IN" dirty="0">
              <a:solidFill>
                <a:schemeClr val="tx1"/>
              </a:solidFill>
            </a:endParaRPr>
          </a:p>
        </p:txBody>
      </p:sp>
      <p:sp>
        <p:nvSpPr>
          <p:cNvPr id="22" name="Rounded Rectangle 21"/>
          <p:cNvSpPr/>
          <p:nvPr/>
        </p:nvSpPr>
        <p:spPr>
          <a:xfrm>
            <a:off x="7729141" y="774919"/>
            <a:ext cx="1586122" cy="59598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Circuit Breaker</a:t>
            </a:r>
            <a:endParaRPr lang="en-IN" dirty="0">
              <a:solidFill>
                <a:schemeClr val="tx1"/>
              </a:solidFill>
            </a:endParaRPr>
          </a:p>
        </p:txBody>
      </p:sp>
      <p:sp>
        <p:nvSpPr>
          <p:cNvPr id="23" name="Rounded Rectangle 22"/>
          <p:cNvSpPr/>
          <p:nvPr/>
        </p:nvSpPr>
        <p:spPr>
          <a:xfrm>
            <a:off x="9936806" y="2185001"/>
            <a:ext cx="1586122" cy="59598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Power Transformer</a:t>
            </a:r>
            <a:endParaRPr lang="en-IN" dirty="0">
              <a:solidFill>
                <a:schemeClr val="tx1"/>
              </a:solidFill>
            </a:endParaRPr>
          </a:p>
        </p:txBody>
      </p:sp>
      <p:sp>
        <p:nvSpPr>
          <p:cNvPr id="24" name="Rounded Rectangle 23"/>
          <p:cNvSpPr/>
          <p:nvPr/>
        </p:nvSpPr>
        <p:spPr>
          <a:xfrm>
            <a:off x="9920051" y="3047752"/>
            <a:ext cx="1586122" cy="59598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Station Transformer</a:t>
            </a:r>
            <a:endParaRPr lang="en-IN" dirty="0">
              <a:solidFill>
                <a:schemeClr val="tx1"/>
              </a:solidFill>
            </a:endParaRPr>
          </a:p>
        </p:txBody>
      </p:sp>
      <p:cxnSp>
        <p:nvCxnSpPr>
          <p:cNvPr id="27" name="Straight Arrow Connector 26"/>
          <p:cNvCxnSpPr>
            <a:stCxn id="17" idx="0"/>
            <a:endCxn id="15" idx="2"/>
          </p:cNvCxnSpPr>
          <p:nvPr/>
        </p:nvCxnSpPr>
        <p:spPr>
          <a:xfrm flipV="1">
            <a:off x="5436024" y="4177402"/>
            <a:ext cx="0" cy="347254"/>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436024" y="5055326"/>
            <a:ext cx="0" cy="300998"/>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4" idx="1"/>
          </p:cNvCxnSpPr>
          <p:nvPr/>
        </p:nvCxnSpPr>
        <p:spPr>
          <a:xfrm flipV="1">
            <a:off x="1602376" y="3935195"/>
            <a:ext cx="783935" cy="163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1"/>
            <a:endCxn id="14" idx="3"/>
          </p:cNvCxnSpPr>
          <p:nvPr/>
        </p:nvCxnSpPr>
        <p:spPr>
          <a:xfrm flipH="1">
            <a:off x="3866584" y="3935195"/>
            <a:ext cx="967849" cy="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75611" y="3565083"/>
            <a:ext cx="320022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75840" y="3565083"/>
            <a:ext cx="0" cy="12790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866584" y="3565083"/>
            <a:ext cx="209027"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8" idx="1"/>
          </p:cNvCxnSpPr>
          <p:nvPr/>
        </p:nvCxnSpPr>
        <p:spPr>
          <a:xfrm flipH="1">
            <a:off x="4402183" y="5598531"/>
            <a:ext cx="432250" cy="5435"/>
          </a:xfrm>
          <a:prstGeom prst="line">
            <a:avLst/>
          </a:prstGeom>
          <a:ln w="254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402183" y="4305307"/>
            <a:ext cx="0" cy="1293224"/>
          </a:xfrm>
          <a:prstGeom prst="line">
            <a:avLst/>
          </a:prstGeom>
          <a:ln w="254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402183" y="4305307"/>
            <a:ext cx="1033841" cy="0"/>
          </a:xfrm>
          <a:prstGeom prst="straightConnector1">
            <a:avLst/>
          </a:prstGeom>
          <a:ln w="254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9353006" y="2547257"/>
            <a:ext cx="13063" cy="13879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8785960" y="1894114"/>
            <a:ext cx="0" cy="204108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57554" y="1933303"/>
            <a:ext cx="222840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9353006" y="2547257"/>
            <a:ext cx="36576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8785960" y="1639924"/>
            <a:ext cx="0" cy="2933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6566389" y="1654349"/>
            <a:ext cx="7413" cy="29337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16" idx="3"/>
          </p:cNvCxnSpPr>
          <p:nvPr/>
        </p:nvCxnSpPr>
        <p:spPr>
          <a:xfrm>
            <a:off x="8208646" y="3935195"/>
            <a:ext cx="11443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0735350" y="3910503"/>
            <a:ext cx="13124" cy="81825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758638" y="4722222"/>
            <a:ext cx="2989836" cy="65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772400" y="4177402"/>
            <a:ext cx="0" cy="53828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2565492" y="1639924"/>
            <a:ext cx="1" cy="192515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2756263" y="2299063"/>
            <a:ext cx="13063" cy="12660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774520" y="2286000"/>
            <a:ext cx="1551935" cy="1306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279445" y="1716399"/>
            <a:ext cx="0" cy="58266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126447" y="2664823"/>
            <a:ext cx="3182913"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endCxn id="14" idx="0"/>
          </p:cNvCxnSpPr>
          <p:nvPr/>
        </p:nvCxnSpPr>
        <p:spPr>
          <a:xfrm>
            <a:off x="3126447" y="2664823"/>
            <a:ext cx="1" cy="90026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6309360" y="1639924"/>
            <a:ext cx="0" cy="1024899"/>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3344091" y="2914654"/>
            <a:ext cx="0" cy="650429"/>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317966" y="2914654"/>
            <a:ext cx="5029200"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flipV="1">
            <a:off x="8307977" y="1639924"/>
            <a:ext cx="13063" cy="127473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275840" y="4204339"/>
            <a:ext cx="0" cy="5113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flipV="1">
            <a:off x="6037615" y="4715691"/>
            <a:ext cx="1238225" cy="1306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261257" y="5055326"/>
            <a:ext cx="3289230" cy="1698171"/>
          </a:xfrm>
          <a:prstGeom prst="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cxnSp>
        <p:nvCxnSpPr>
          <p:cNvPr id="110" name="Straight Connector 109"/>
          <p:cNvCxnSpPr/>
          <p:nvPr/>
        </p:nvCxnSpPr>
        <p:spPr>
          <a:xfrm>
            <a:off x="462330" y="5367778"/>
            <a:ext cx="10769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62330" y="5580033"/>
            <a:ext cx="1076909"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62330" y="5840738"/>
            <a:ext cx="1076909"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62329" y="6090371"/>
            <a:ext cx="107690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62329" y="6307717"/>
            <a:ext cx="107690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1731351" y="5423808"/>
            <a:ext cx="1277981" cy="307777"/>
          </a:xfrm>
          <a:prstGeom prst="rect">
            <a:avLst/>
          </a:prstGeom>
          <a:noFill/>
        </p:spPr>
        <p:txBody>
          <a:bodyPr wrap="square" rtlCol="0">
            <a:spAutoFit/>
          </a:bodyPr>
          <a:lstStyle/>
          <a:p>
            <a:r>
              <a:rPr lang="en-US" sz="1400" dirty="0">
                <a:solidFill>
                  <a:schemeClr val="bg1"/>
                </a:solidFill>
              </a:rPr>
              <a:t>DC</a:t>
            </a:r>
            <a:r>
              <a:rPr lang="en-US" sz="1400" dirty="0"/>
              <a:t> </a:t>
            </a:r>
            <a:r>
              <a:rPr lang="en-US" sz="1400" dirty="0">
                <a:solidFill>
                  <a:schemeClr val="bg1"/>
                </a:solidFill>
              </a:rPr>
              <a:t>Supply</a:t>
            </a:r>
            <a:r>
              <a:rPr lang="en-US" sz="1400" dirty="0"/>
              <a:t>  </a:t>
            </a:r>
            <a:endParaRPr lang="en-IN" sz="1400" dirty="0"/>
          </a:p>
        </p:txBody>
      </p:sp>
      <p:sp>
        <p:nvSpPr>
          <p:cNvPr id="118" name="TextBox 117"/>
          <p:cNvSpPr txBox="1"/>
          <p:nvPr/>
        </p:nvSpPr>
        <p:spPr>
          <a:xfrm>
            <a:off x="1740312" y="5682372"/>
            <a:ext cx="1269020" cy="307777"/>
          </a:xfrm>
          <a:prstGeom prst="rect">
            <a:avLst/>
          </a:prstGeom>
          <a:noFill/>
        </p:spPr>
        <p:txBody>
          <a:bodyPr wrap="square" rtlCol="0">
            <a:spAutoFit/>
          </a:bodyPr>
          <a:lstStyle/>
          <a:p>
            <a:r>
              <a:rPr lang="en-US" sz="1400" dirty="0">
                <a:solidFill>
                  <a:schemeClr val="bg1"/>
                </a:solidFill>
              </a:rPr>
              <a:t>Back Up DC  </a:t>
            </a:r>
            <a:endParaRPr lang="en-IN" sz="1400" dirty="0">
              <a:solidFill>
                <a:schemeClr val="bg1"/>
              </a:solidFill>
            </a:endParaRPr>
          </a:p>
        </p:txBody>
      </p:sp>
      <p:sp>
        <p:nvSpPr>
          <p:cNvPr id="119" name="TextBox 118"/>
          <p:cNvSpPr txBox="1"/>
          <p:nvPr/>
        </p:nvSpPr>
        <p:spPr>
          <a:xfrm>
            <a:off x="1731351" y="5927968"/>
            <a:ext cx="1269020" cy="307777"/>
          </a:xfrm>
          <a:prstGeom prst="rect">
            <a:avLst/>
          </a:prstGeom>
          <a:noFill/>
        </p:spPr>
        <p:txBody>
          <a:bodyPr wrap="square" rtlCol="0">
            <a:spAutoFit/>
          </a:bodyPr>
          <a:lstStyle/>
          <a:p>
            <a:r>
              <a:rPr lang="en-US" sz="1400" dirty="0">
                <a:solidFill>
                  <a:schemeClr val="bg1"/>
                </a:solidFill>
              </a:rPr>
              <a:t>AC</a:t>
            </a:r>
            <a:r>
              <a:rPr lang="en-US" sz="1400" dirty="0"/>
              <a:t> </a:t>
            </a:r>
            <a:r>
              <a:rPr lang="en-US" sz="1400" dirty="0">
                <a:solidFill>
                  <a:schemeClr val="bg1"/>
                </a:solidFill>
              </a:rPr>
              <a:t>Supply</a:t>
            </a:r>
            <a:endParaRPr lang="en-IN" sz="1400" dirty="0">
              <a:solidFill>
                <a:schemeClr val="bg1"/>
              </a:solidFill>
            </a:endParaRPr>
          </a:p>
        </p:txBody>
      </p:sp>
      <p:sp>
        <p:nvSpPr>
          <p:cNvPr id="120" name="TextBox 119"/>
          <p:cNvSpPr txBox="1"/>
          <p:nvPr/>
        </p:nvSpPr>
        <p:spPr>
          <a:xfrm>
            <a:off x="1738813" y="6157734"/>
            <a:ext cx="1496685" cy="307777"/>
          </a:xfrm>
          <a:prstGeom prst="rect">
            <a:avLst/>
          </a:prstGeom>
          <a:noFill/>
        </p:spPr>
        <p:txBody>
          <a:bodyPr wrap="square" rtlCol="0">
            <a:spAutoFit/>
          </a:bodyPr>
          <a:lstStyle/>
          <a:p>
            <a:r>
              <a:rPr lang="en-US" sz="1400" dirty="0">
                <a:solidFill>
                  <a:schemeClr val="bg1"/>
                </a:solidFill>
              </a:rPr>
              <a:t>Telecom signals</a:t>
            </a:r>
            <a:endParaRPr lang="en-IN" sz="1400" dirty="0">
              <a:solidFill>
                <a:schemeClr val="bg1"/>
              </a:solidFill>
            </a:endParaRPr>
          </a:p>
        </p:txBody>
      </p:sp>
      <p:sp>
        <p:nvSpPr>
          <p:cNvPr id="121" name="TextBox 120"/>
          <p:cNvSpPr txBox="1"/>
          <p:nvPr/>
        </p:nvSpPr>
        <p:spPr>
          <a:xfrm>
            <a:off x="1731308" y="5181601"/>
            <a:ext cx="1496685" cy="307777"/>
          </a:xfrm>
          <a:prstGeom prst="rect">
            <a:avLst/>
          </a:prstGeom>
          <a:noFill/>
        </p:spPr>
        <p:txBody>
          <a:bodyPr wrap="square" rtlCol="0">
            <a:spAutoFit/>
          </a:bodyPr>
          <a:lstStyle/>
          <a:p>
            <a:r>
              <a:rPr lang="en-US" sz="1400" dirty="0">
                <a:solidFill>
                  <a:schemeClr val="bg1"/>
                </a:solidFill>
              </a:rPr>
              <a:t>CT / PT  signals</a:t>
            </a:r>
            <a:endParaRPr lang="en-IN" sz="1400" dirty="0">
              <a:solidFill>
                <a:schemeClr val="bg1"/>
              </a:solidFill>
            </a:endParaRPr>
          </a:p>
        </p:txBody>
      </p:sp>
      <p:sp>
        <p:nvSpPr>
          <p:cNvPr id="122" name="Rectangle 121"/>
          <p:cNvSpPr/>
          <p:nvPr/>
        </p:nvSpPr>
        <p:spPr>
          <a:xfrm>
            <a:off x="9709850" y="2061239"/>
            <a:ext cx="242618" cy="8250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FCC</a:t>
            </a:r>
            <a:endParaRPr lang="en-IN" dirty="0">
              <a:solidFill>
                <a:schemeClr val="tx1"/>
              </a:solidFill>
            </a:endParaRPr>
          </a:p>
        </p:txBody>
      </p:sp>
      <p:sp>
        <p:nvSpPr>
          <p:cNvPr id="123" name="Rectangle 122"/>
          <p:cNvSpPr/>
          <p:nvPr/>
        </p:nvSpPr>
        <p:spPr>
          <a:xfrm>
            <a:off x="10407137" y="3583788"/>
            <a:ext cx="645459" cy="32671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JB</a:t>
            </a:r>
            <a:endParaRPr lang="en-IN" dirty="0">
              <a:solidFill>
                <a:schemeClr val="tx1"/>
              </a:solidFill>
            </a:endParaRPr>
          </a:p>
        </p:txBody>
      </p:sp>
      <p:sp>
        <p:nvSpPr>
          <p:cNvPr id="127" name="Rectangle 126"/>
          <p:cNvSpPr/>
          <p:nvPr/>
        </p:nvSpPr>
        <p:spPr>
          <a:xfrm>
            <a:off x="8199473" y="1313208"/>
            <a:ext cx="645459" cy="32671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MB</a:t>
            </a:r>
            <a:endParaRPr lang="en-IN" dirty="0">
              <a:solidFill>
                <a:schemeClr val="tx1"/>
              </a:solidFill>
            </a:endParaRPr>
          </a:p>
        </p:txBody>
      </p:sp>
      <p:sp>
        <p:nvSpPr>
          <p:cNvPr id="128" name="Rectangle 127"/>
          <p:cNvSpPr/>
          <p:nvPr/>
        </p:nvSpPr>
        <p:spPr>
          <a:xfrm>
            <a:off x="6142803" y="1317568"/>
            <a:ext cx="645459" cy="32671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MB</a:t>
            </a:r>
            <a:endParaRPr lang="en-IN" dirty="0">
              <a:solidFill>
                <a:schemeClr val="tx1"/>
              </a:solidFill>
            </a:endParaRPr>
          </a:p>
        </p:txBody>
      </p:sp>
      <p:sp>
        <p:nvSpPr>
          <p:cNvPr id="129" name="Rectangle 128"/>
          <p:cNvSpPr/>
          <p:nvPr/>
        </p:nvSpPr>
        <p:spPr>
          <a:xfrm>
            <a:off x="3989171" y="1416961"/>
            <a:ext cx="645459" cy="32671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MB</a:t>
            </a:r>
            <a:endParaRPr lang="en-IN" dirty="0">
              <a:solidFill>
                <a:schemeClr val="tx1"/>
              </a:solidFill>
            </a:endParaRPr>
          </a:p>
        </p:txBody>
      </p:sp>
      <p:sp>
        <p:nvSpPr>
          <p:cNvPr id="130" name="Rectangle 129"/>
          <p:cNvSpPr/>
          <p:nvPr/>
        </p:nvSpPr>
        <p:spPr>
          <a:xfrm>
            <a:off x="2271668" y="1327304"/>
            <a:ext cx="645459" cy="32671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MB</a:t>
            </a:r>
            <a:endParaRPr lang="en-IN" dirty="0">
              <a:solidFill>
                <a:schemeClr val="tx1"/>
              </a:solidFill>
            </a:endParaRPr>
          </a:p>
        </p:txBody>
      </p:sp>
    </p:spTree>
    <p:extLst>
      <p:ext uri="{BB962C8B-B14F-4D97-AF65-F5344CB8AC3E}">
        <p14:creationId xmlns:p14="http://schemas.microsoft.com/office/powerpoint/2010/main" val="232496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50525"/>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9608"/>
            <a:ext cx="11582288" cy="523220"/>
          </a:xfrm>
          <a:prstGeom prst="rect">
            <a:avLst/>
          </a:prstGeom>
          <a:noFill/>
        </p:spPr>
        <p:txBody>
          <a:bodyPr wrap="square">
            <a:spAutoFit/>
          </a:bodyPr>
          <a:lstStyle/>
          <a:p>
            <a:r>
              <a:rPr lang="en-US" sz="2800" b="1" u="sng" dirty="0">
                <a:latin typeface="Montserrat" panose="00000500000000000000" pitchFamily="2" charset="0"/>
              </a:rPr>
              <a:t>Universal Relay Test Kit :</a:t>
            </a:r>
            <a:endParaRPr lang="en-US" sz="2800" b="1" dirty="0">
              <a:latin typeface="Montserrat" panose="00000500000000000000" pitchFamily="2" charset="0"/>
            </a:endParaRPr>
          </a:p>
        </p:txBody>
      </p:sp>
      <p:pic>
        <p:nvPicPr>
          <p:cNvPr id="6" name="Picture 5"/>
          <p:cNvPicPr>
            <a:picLocks noChangeAspect="1"/>
          </p:cNvPicPr>
          <p:nvPr/>
        </p:nvPicPr>
        <p:blipFill>
          <a:blip r:embed="rId2"/>
          <a:stretch>
            <a:fillRect/>
          </a:stretch>
        </p:blipFill>
        <p:spPr>
          <a:xfrm>
            <a:off x="1867989" y="787930"/>
            <a:ext cx="7785462" cy="5833229"/>
          </a:xfrm>
          <a:prstGeom prst="rect">
            <a:avLst/>
          </a:prstGeom>
        </p:spPr>
      </p:pic>
    </p:spTree>
    <p:extLst>
      <p:ext uri="{BB962C8B-B14F-4D97-AF65-F5344CB8AC3E}">
        <p14:creationId xmlns:p14="http://schemas.microsoft.com/office/powerpoint/2010/main" val="3312742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Universal Relay Test Kit :</a:t>
            </a:r>
            <a:endParaRPr lang="en-US" sz="2800" b="1" dirty="0">
              <a:latin typeface="Montserrat" panose="00000500000000000000" pitchFamily="2" charset="0"/>
            </a:endParaRPr>
          </a:p>
        </p:txBody>
      </p:sp>
      <p:sp>
        <p:nvSpPr>
          <p:cNvPr id="15" name="TextBox 14">
            <a:extLst>
              <a:ext uri="{FF2B5EF4-FFF2-40B4-BE49-F238E27FC236}">
                <a16:creationId xmlns:a16="http://schemas.microsoft.com/office/drawing/2014/main" id="{B4341B65-03FE-9BDD-29D5-A6F91995EF9A}"/>
              </a:ext>
            </a:extLst>
          </p:cNvPr>
          <p:cNvSpPr txBox="1"/>
          <p:nvPr/>
        </p:nvSpPr>
        <p:spPr>
          <a:xfrm>
            <a:off x="166757" y="699096"/>
            <a:ext cx="11582288" cy="677108"/>
          </a:xfrm>
          <a:prstGeom prst="rect">
            <a:avLst/>
          </a:prstGeom>
          <a:noFill/>
        </p:spPr>
        <p:txBody>
          <a:bodyPr wrap="square">
            <a:spAutoFit/>
          </a:bodyPr>
          <a:lstStyle/>
          <a:p>
            <a:r>
              <a:rPr lang="en-US" sz="2000" dirty="0">
                <a:latin typeface="Montserrat" panose="00000500000000000000" pitchFamily="2" charset="0"/>
              </a:rPr>
              <a:t>Step 4 :</a:t>
            </a:r>
          </a:p>
          <a:p>
            <a:pPr marL="285750" indent="-285750">
              <a:buFont typeface="Arial" panose="020B0604020202020204" pitchFamily="34" charset="0"/>
              <a:buChar char="•"/>
            </a:pPr>
            <a:r>
              <a:rPr lang="en-US" dirty="0">
                <a:latin typeface="Montserrat" panose="00000500000000000000" pitchFamily="2" charset="0"/>
              </a:rPr>
              <a:t>Choose “Quick CMC” for simple voltage and current injection.</a:t>
            </a:r>
          </a:p>
        </p:txBody>
      </p:sp>
      <p:pic>
        <p:nvPicPr>
          <p:cNvPr id="2" name="Picture 1"/>
          <p:cNvPicPr>
            <a:picLocks noChangeAspect="1"/>
          </p:cNvPicPr>
          <p:nvPr/>
        </p:nvPicPr>
        <p:blipFill>
          <a:blip r:embed="rId2"/>
          <a:stretch>
            <a:fillRect/>
          </a:stretch>
        </p:blipFill>
        <p:spPr>
          <a:xfrm>
            <a:off x="398825" y="1612782"/>
            <a:ext cx="3021635" cy="2541208"/>
          </a:xfrm>
          <a:prstGeom prst="rect">
            <a:avLst/>
          </a:prstGeom>
        </p:spPr>
      </p:pic>
      <p:pic>
        <p:nvPicPr>
          <p:cNvPr id="3" name="Picture 2"/>
          <p:cNvPicPr>
            <a:picLocks noChangeAspect="1"/>
          </p:cNvPicPr>
          <p:nvPr/>
        </p:nvPicPr>
        <p:blipFill>
          <a:blip r:embed="rId3"/>
          <a:stretch>
            <a:fillRect/>
          </a:stretch>
        </p:blipFill>
        <p:spPr>
          <a:xfrm>
            <a:off x="3790869" y="1612782"/>
            <a:ext cx="8401131" cy="4383069"/>
          </a:xfrm>
          <a:prstGeom prst="rect">
            <a:avLst/>
          </a:prstGeom>
        </p:spPr>
      </p:pic>
    </p:spTree>
    <p:extLst>
      <p:ext uri="{BB962C8B-B14F-4D97-AF65-F5344CB8AC3E}">
        <p14:creationId xmlns:p14="http://schemas.microsoft.com/office/powerpoint/2010/main" val="3156557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Testing of Directional Earth Current:</a:t>
            </a:r>
            <a:endParaRPr lang="en-US" sz="2800" b="1" dirty="0">
              <a:latin typeface="Montserrat" panose="00000500000000000000" pitchFamily="2" charset="0"/>
            </a:endParaRPr>
          </a:p>
        </p:txBody>
      </p:sp>
      <p:sp>
        <p:nvSpPr>
          <p:cNvPr id="4" name="Rectangle 3"/>
          <p:cNvSpPr/>
          <p:nvPr/>
        </p:nvSpPr>
        <p:spPr>
          <a:xfrm>
            <a:off x="4329439" y="819250"/>
            <a:ext cx="2168435" cy="61959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Directional Over Current</a:t>
            </a:r>
            <a:endParaRPr lang="en-IN" dirty="0">
              <a:solidFill>
                <a:schemeClr val="tx1"/>
              </a:solidFill>
            </a:endParaRPr>
          </a:p>
        </p:txBody>
      </p:sp>
      <p:sp>
        <p:nvSpPr>
          <p:cNvPr id="12" name="Rectangle 11"/>
          <p:cNvSpPr/>
          <p:nvPr/>
        </p:nvSpPr>
        <p:spPr>
          <a:xfrm>
            <a:off x="1071095" y="1743252"/>
            <a:ext cx="2168435" cy="61959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PICK UP </a:t>
            </a:r>
            <a:endParaRPr lang="en-IN" dirty="0">
              <a:solidFill>
                <a:schemeClr val="tx1"/>
              </a:solidFill>
            </a:endParaRPr>
          </a:p>
        </p:txBody>
      </p:sp>
      <p:sp>
        <p:nvSpPr>
          <p:cNvPr id="15" name="Rectangle 14"/>
          <p:cNvSpPr/>
          <p:nvPr/>
        </p:nvSpPr>
        <p:spPr>
          <a:xfrm>
            <a:off x="4329440" y="1734408"/>
            <a:ext cx="2168435" cy="61959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Directionality </a:t>
            </a:r>
            <a:endParaRPr lang="en-IN" dirty="0">
              <a:solidFill>
                <a:schemeClr val="tx1"/>
              </a:solidFill>
            </a:endParaRPr>
          </a:p>
        </p:txBody>
      </p:sp>
      <p:sp>
        <p:nvSpPr>
          <p:cNvPr id="17" name="Rectangle 16"/>
          <p:cNvSpPr/>
          <p:nvPr/>
        </p:nvSpPr>
        <p:spPr>
          <a:xfrm>
            <a:off x="7430969" y="1775190"/>
            <a:ext cx="2168435" cy="61959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Non Directionality </a:t>
            </a:r>
            <a:endParaRPr lang="en-IN" dirty="0">
              <a:solidFill>
                <a:schemeClr val="tx1"/>
              </a:solidFill>
            </a:endParaRPr>
          </a:p>
        </p:txBody>
      </p:sp>
      <p:sp>
        <p:nvSpPr>
          <p:cNvPr id="5" name="Rectangle 4"/>
          <p:cNvSpPr/>
          <p:nvPr/>
        </p:nvSpPr>
        <p:spPr>
          <a:xfrm>
            <a:off x="875152" y="2950338"/>
            <a:ext cx="2560320" cy="34355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1.Give Healthy 3 Ph phase voltages.</a:t>
            </a:r>
          </a:p>
          <a:p>
            <a:pPr algn="ctr"/>
            <a:r>
              <a:rPr lang="en-US" dirty="0">
                <a:solidFill>
                  <a:schemeClr val="tx1"/>
                </a:solidFill>
              </a:rPr>
              <a:t>2.Give pick up current in the phase we want to test.</a:t>
            </a:r>
          </a:p>
          <a:p>
            <a:pPr algn="ctr"/>
            <a:r>
              <a:rPr lang="en-US" dirty="0">
                <a:solidFill>
                  <a:schemeClr val="tx1"/>
                </a:solidFill>
              </a:rPr>
              <a:t>3. Calculate the time as per curve given in settings. This timing should match with relay trip feedback</a:t>
            </a:r>
          </a:p>
          <a:p>
            <a:pPr algn="ctr"/>
            <a:r>
              <a:rPr lang="en-US" dirty="0">
                <a:solidFill>
                  <a:schemeClr val="tx1"/>
                </a:solidFill>
              </a:rPr>
              <a:t>4. Observe DT Send signal by relay</a:t>
            </a:r>
          </a:p>
        </p:txBody>
      </p:sp>
      <p:cxnSp>
        <p:nvCxnSpPr>
          <p:cNvPr id="7" name="Straight Arrow Connector 6"/>
          <p:cNvCxnSpPr>
            <a:stCxn id="4" idx="2"/>
            <a:endCxn id="15" idx="0"/>
          </p:cNvCxnSpPr>
          <p:nvPr/>
        </p:nvCxnSpPr>
        <p:spPr>
          <a:xfrm>
            <a:off x="5413657" y="1438846"/>
            <a:ext cx="1" cy="295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a:off x="2312126" y="1129048"/>
            <a:ext cx="2017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3"/>
          </p:cNvCxnSpPr>
          <p:nvPr/>
        </p:nvCxnSpPr>
        <p:spPr>
          <a:xfrm>
            <a:off x="6497874" y="1129048"/>
            <a:ext cx="2017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7" idx="0"/>
          </p:cNvCxnSpPr>
          <p:nvPr/>
        </p:nvCxnSpPr>
        <p:spPr>
          <a:xfrm>
            <a:off x="8515185" y="1149439"/>
            <a:ext cx="2" cy="625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038342" y="2950337"/>
            <a:ext cx="2750630" cy="380315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solidFill>
                  <a:schemeClr val="tx1"/>
                </a:solidFill>
              </a:rPr>
              <a:t>Calculate the directional operating region using the formula</a:t>
            </a:r>
          </a:p>
          <a:p>
            <a:pPr marL="342900" indent="-342900" algn="ctr">
              <a:buFontTx/>
              <a:buAutoNum type="arabicPeriod"/>
            </a:pPr>
            <a:r>
              <a:rPr lang="en-US" dirty="0">
                <a:solidFill>
                  <a:schemeClr val="tx1"/>
                </a:solidFill>
              </a:rPr>
              <a:t>Limit Angles = Ref.Angle + RCA ± ROA</a:t>
            </a:r>
          </a:p>
          <a:p>
            <a:pPr marL="342900" indent="-342900">
              <a:buAutoNum type="arabicPeriod"/>
            </a:pPr>
            <a:r>
              <a:rPr lang="en-US" dirty="0">
                <a:solidFill>
                  <a:schemeClr val="tx1"/>
                </a:solidFill>
              </a:rPr>
              <a:t>Give pickup current for the particular phase we want to test.</a:t>
            </a:r>
          </a:p>
          <a:p>
            <a:pPr marL="342900" indent="-342900">
              <a:buAutoNum type="arabicPeriod"/>
            </a:pPr>
            <a:r>
              <a:rPr lang="en-US" dirty="0">
                <a:solidFill>
                  <a:schemeClr val="tx1"/>
                </a:solidFill>
              </a:rPr>
              <a:t>Vary the phase angle from No-trip to trip region.</a:t>
            </a:r>
          </a:p>
          <a:p>
            <a:pPr marL="342900" indent="-342900">
              <a:buAutoNum type="arabicPeriod"/>
            </a:pPr>
            <a:r>
              <a:rPr lang="en-US" dirty="0">
                <a:solidFill>
                  <a:schemeClr val="tx1"/>
                </a:solidFill>
              </a:rPr>
              <a:t>Observe DT Send signal from the relay</a:t>
            </a:r>
          </a:p>
        </p:txBody>
      </p:sp>
      <p:cxnSp>
        <p:nvCxnSpPr>
          <p:cNvPr id="36" name="Straight Arrow Connector 35"/>
          <p:cNvCxnSpPr/>
          <p:nvPr/>
        </p:nvCxnSpPr>
        <p:spPr>
          <a:xfrm>
            <a:off x="2312126" y="1129048"/>
            <a:ext cx="0" cy="605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2"/>
            <a:endCxn id="5" idx="0"/>
          </p:cNvCxnSpPr>
          <p:nvPr/>
        </p:nvCxnSpPr>
        <p:spPr>
          <a:xfrm flipH="1">
            <a:off x="2155312" y="2362848"/>
            <a:ext cx="1" cy="5874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5" idx="2"/>
            <a:endCxn id="28" idx="0"/>
          </p:cNvCxnSpPr>
          <p:nvPr/>
        </p:nvCxnSpPr>
        <p:spPr>
          <a:xfrm flipH="1">
            <a:off x="5413657" y="2354004"/>
            <a:ext cx="1" cy="596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258280" y="2950338"/>
            <a:ext cx="2750630" cy="34355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solidFill>
                  <a:schemeClr val="tx1"/>
                </a:solidFill>
              </a:rPr>
              <a:t>Give Zero voltages and 1 A current in all phases.</a:t>
            </a:r>
          </a:p>
          <a:p>
            <a:pPr marL="342900" indent="-342900">
              <a:buAutoNum type="arabicPeriod"/>
            </a:pPr>
            <a:r>
              <a:rPr lang="en-US" dirty="0">
                <a:solidFill>
                  <a:schemeClr val="tx1"/>
                </a:solidFill>
              </a:rPr>
              <a:t>Wait for the relay to give VT fuse fail alarm.</a:t>
            </a:r>
          </a:p>
          <a:p>
            <a:pPr marL="342900" indent="-342900">
              <a:buAutoNum type="arabicPeriod"/>
            </a:pPr>
            <a:r>
              <a:rPr lang="en-US" dirty="0">
                <a:solidFill>
                  <a:schemeClr val="tx1"/>
                </a:solidFill>
              </a:rPr>
              <a:t>Give pick up current and observe the relay trip time.</a:t>
            </a:r>
          </a:p>
          <a:p>
            <a:pPr marL="342900" indent="-342900">
              <a:buAutoNum type="arabicPeriod"/>
            </a:pPr>
            <a:r>
              <a:rPr lang="en-US" dirty="0">
                <a:solidFill>
                  <a:schemeClr val="tx1"/>
                </a:solidFill>
              </a:rPr>
              <a:t>Observe DT Send signal from the relay.</a:t>
            </a:r>
          </a:p>
        </p:txBody>
      </p:sp>
      <p:cxnSp>
        <p:nvCxnSpPr>
          <p:cNvPr id="47" name="Straight Arrow Connector 46"/>
          <p:cNvCxnSpPr>
            <a:stCxn id="17" idx="2"/>
          </p:cNvCxnSpPr>
          <p:nvPr/>
        </p:nvCxnSpPr>
        <p:spPr>
          <a:xfrm flipH="1">
            <a:off x="8515185" y="2394786"/>
            <a:ext cx="2" cy="5555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374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3624"/>
            <a:ext cx="11582288" cy="523220"/>
          </a:xfrm>
          <a:prstGeom prst="rect">
            <a:avLst/>
          </a:prstGeom>
          <a:noFill/>
        </p:spPr>
        <p:txBody>
          <a:bodyPr wrap="square">
            <a:spAutoFit/>
          </a:bodyPr>
          <a:lstStyle/>
          <a:p>
            <a:r>
              <a:rPr lang="en-US" sz="2800" b="1" u="sng" dirty="0">
                <a:latin typeface="Montserrat" panose="00000500000000000000" pitchFamily="2" charset="0"/>
              </a:rPr>
              <a:t>Testing of Directional Over Current:</a:t>
            </a:r>
            <a:endParaRPr lang="en-US" sz="2800" b="1" dirty="0">
              <a:latin typeface="Montserrat" panose="00000500000000000000" pitchFamily="2" charset="0"/>
            </a:endParaRPr>
          </a:p>
        </p:txBody>
      </p:sp>
      <p:sp>
        <p:nvSpPr>
          <p:cNvPr id="4" name="Rectangle 3"/>
          <p:cNvSpPr/>
          <p:nvPr/>
        </p:nvSpPr>
        <p:spPr>
          <a:xfrm>
            <a:off x="4329439" y="819250"/>
            <a:ext cx="2168435" cy="619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Directional Over Current</a:t>
            </a:r>
            <a:endParaRPr lang="en-IN" dirty="0">
              <a:solidFill>
                <a:schemeClr val="tx1"/>
              </a:solidFill>
            </a:endParaRPr>
          </a:p>
        </p:txBody>
      </p:sp>
      <p:sp>
        <p:nvSpPr>
          <p:cNvPr id="12" name="Rectangle 11"/>
          <p:cNvSpPr/>
          <p:nvPr/>
        </p:nvSpPr>
        <p:spPr>
          <a:xfrm>
            <a:off x="1071095" y="1743252"/>
            <a:ext cx="2168435" cy="619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PICK UP </a:t>
            </a:r>
            <a:endParaRPr lang="en-IN" dirty="0">
              <a:solidFill>
                <a:schemeClr val="tx1"/>
              </a:solidFill>
            </a:endParaRPr>
          </a:p>
        </p:txBody>
      </p:sp>
      <p:sp>
        <p:nvSpPr>
          <p:cNvPr id="15" name="Rectangle 14"/>
          <p:cNvSpPr/>
          <p:nvPr/>
        </p:nvSpPr>
        <p:spPr>
          <a:xfrm>
            <a:off x="4329440" y="1734408"/>
            <a:ext cx="2168435" cy="619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Directionality </a:t>
            </a:r>
            <a:endParaRPr lang="en-IN" dirty="0">
              <a:solidFill>
                <a:schemeClr val="tx1"/>
              </a:solidFill>
            </a:endParaRPr>
          </a:p>
        </p:txBody>
      </p:sp>
      <p:sp>
        <p:nvSpPr>
          <p:cNvPr id="17" name="Rectangle 16"/>
          <p:cNvSpPr/>
          <p:nvPr/>
        </p:nvSpPr>
        <p:spPr>
          <a:xfrm>
            <a:off x="7430969" y="1775190"/>
            <a:ext cx="2168435" cy="619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Non Directionality </a:t>
            </a:r>
            <a:endParaRPr lang="en-IN" dirty="0">
              <a:solidFill>
                <a:schemeClr val="tx1"/>
              </a:solidFill>
            </a:endParaRPr>
          </a:p>
        </p:txBody>
      </p:sp>
      <p:sp>
        <p:nvSpPr>
          <p:cNvPr id="5" name="Rectangle 4"/>
          <p:cNvSpPr/>
          <p:nvPr/>
        </p:nvSpPr>
        <p:spPr>
          <a:xfrm>
            <a:off x="875152" y="2950338"/>
            <a:ext cx="2560320" cy="343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1.Give Healthy 3 </a:t>
            </a:r>
            <a:r>
              <a:rPr lang="en-US" dirty="0" err="1">
                <a:solidFill>
                  <a:schemeClr val="tx1"/>
                </a:solidFill>
              </a:rPr>
              <a:t>ph</a:t>
            </a:r>
            <a:r>
              <a:rPr lang="en-US" dirty="0">
                <a:solidFill>
                  <a:schemeClr val="tx1"/>
                </a:solidFill>
              </a:rPr>
              <a:t> phase voltages.</a:t>
            </a:r>
          </a:p>
          <a:p>
            <a:pPr algn="ctr"/>
            <a:r>
              <a:rPr lang="en-US" dirty="0">
                <a:solidFill>
                  <a:schemeClr val="tx1"/>
                </a:solidFill>
              </a:rPr>
              <a:t>2.Give pick up current in the phase we want to test.</a:t>
            </a:r>
          </a:p>
          <a:p>
            <a:pPr algn="ctr"/>
            <a:r>
              <a:rPr lang="en-US" dirty="0">
                <a:solidFill>
                  <a:schemeClr val="tx1"/>
                </a:solidFill>
              </a:rPr>
              <a:t>3. Calculate the time as per curve given in settings. This timing should match with relay trip feedback</a:t>
            </a:r>
          </a:p>
        </p:txBody>
      </p:sp>
      <p:cxnSp>
        <p:nvCxnSpPr>
          <p:cNvPr id="7" name="Straight Arrow Connector 6"/>
          <p:cNvCxnSpPr>
            <a:stCxn id="4" idx="2"/>
            <a:endCxn id="15" idx="0"/>
          </p:cNvCxnSpPr>
          <p:nvPr/>
        </p:nvCxnSpPr>
        <p:spPr>
          <a:xfrm>
            <a:off x="5413657" y="1438846"/>
            <a:ext cx="1" cy="295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a:off x="2312126" y="1129048"/>
            <a:ext cx="20173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3"/>
          </p:cNvCxnSpPr>
          <p:nvPr/>
        </p:nvCxnSpPr>
        <p:spPr>
          <a:xfrm>
            <a:off x="6497874" y="1129048"/>
            <a:ext cx="20173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7" idx="0"/>
          </p:cNvCxnSpPr>
          <p:nvPr/>
        </p:nvCxnSpPr>
        <p:spPr>
          <a:xfrm>
            <a:off x="8515185" y="1149439"/>
            <a:ext cx="2" cy="625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038342" y="2950338"/>
            <a:ext cx="2750630" cy="343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solidFill>
                  <a:schemeClr val="tx1"/>
                </a:solidFill>
              </a:rPr>
              <a:t>Calculate the directional operating region using the formula</a:t>
            </a:r>
          </a:p>
          <a:p>
            <a:pPr marL="342900" indent="-342900" algn="ctr">
              <a:buFontTx/>
              <a:buAutoNum type="arabicPeriod"/>
            </a:pPr>
            <a:r>
              <a:rPr lang="en-US" dirty="0">
                <a:solidFill>
                  <a:schemeClr val="tx1"/>
                </a:solidFill>
              </a:rPr>
              <a:t>Limit Angles = Ref.Angle + RCA ± ROA</a:t>
            </a:r>
          </a:p>
          <a:p>
            <a:pPr marL="342900" indent="-342900">
              <a:buAutoNum type="arabicPeriod"/>
            </a:pPr>
            <a:r>
              <a:rPr lang="en-US" dirty="0">
                <a:solidFill>
                  <a:schemeClr val="tx1"/>
                </a:solidFill>
              </a:rPr>
              <a:t>Give pickup current for the particular phase we want to test.</a:t>
            </a:r>
          </a:p>
          <a:p>
            <a:pPr marL="342900" indent="-342900">
              <a:buAutoNum type="arabicPeriod"/>
            </a:pPr>
            <a:r>
              <a:rPr lang="en-US" dirty="0">
                <a:solidFill>
                  <a:schemeClr val="tx1"/>
                </a:solidFill>
              </a:rPr>
              <a:t>Vary the phase angle from No-trip to trip region.</a:t>
            </a:r>
          </a:p>
        </p:txBody>
      </p:sp>
      <p:cxnSp>
        <p:nvCxnSpPr>
          <p:cNvPr id="36" name="Straight Arrow Connector 35"/>
          <p:cNvCxnSpPr/>
          <p:nvPr/>
        </p:nvCxnSpPr>
        <p:spPr>
          <a:xfrm>
            <a:off x="2312126" y="1129048"/>
            <a:ext cx="0" cy="605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2"/>
            <a:endCxn id="5" idx="0"/>
          </p:cNvCxnSpPr>
          <p:nvPr/>
        </p:nvCxnSpPr>
        <p:spPr>
          <a:xfrm flipH="1">
            <a:off x="2155312" y="2362848"/>
            <a:ext cx="1" cy="587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5" idx="2"/>
            <a:endCxn id="28" idx="0"/>
          </p:cNvCxnSpPr>
          <p:nvPr/>
        </p:nvCxnSpPr>
        <p:spPr>
          <a:xfrm flipH="1">
            <a:off x="5413657" y="2354004"/>
            <a:ext cx="1" cy="596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258280" y="2950338"/>
            <a:ext cx="2750630" cy="343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a:solidFill>
                  <a:schemeClr val="tx1"/>
                </a:solidFill>
              </a:rPr>
              <a:t>Give Zero voltages and 1A current in all phases.</a:t>
            </a:r>
          </a:p>
          <a:p>
            <a:pPr marL="342900" indent="-342900">
              <a:buAutoNum type="arabicPeriod"/>
            </a:pPr>
            <a:r>
              <a:rPr lang="en-US" dirty="0">
                <a:solidFill>
                  <a:schemeClr val="tx1"/>
                </a:solidFill>
              </a:rPr>
              <a:t>Wait for the relay to give VT fuse fail alarm.</a:t>
            </a:r>
          </a:p>
          <a:p>
            <a:pPr marL="342900" indent="-342900">
              <a:buAutoNum type="arabicPeriod"/>
            </a:pPr>
            <a:r>
              <a:rPr lang="en-US" dirty="0">
                <a:solidFill>
                  <a:schemeClr val="tx1"/>
                </a:solidFill>
              </a:rPr>
              <a:t>Give pick up current and observe the relay trip time.</a:t>
            </a:r>
          </a:p>
        </p:txBody>
      </p:sp>
      <p:cxnSp>
        <p:nvCxnSpPr>
          <p:cNvPr id="47" name="Straight Arrow Connector 46"/>
          <p:cNvCxnSpPr>
            <a:stCxn id="17" idx="2"/>
          </p:cNvCxnSpPr>
          <p:nvPr/>
        </p:nvCxnSpPr>
        <p:spPr>
          <a:xfrm flipH="1">
            <a:off x="8515185" y="2394786"/>
            <a:ext cx="2" cy="555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241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75982"/>
            <a:ext cx="11582288" cy="523220"/>
          </a:xfrm>
          <a:prstGeom prst="rect">
            <a:avLst/>
          </a:prstGeom>
          <a:noFill/>
        </p:spPr>
        <p:txBody>
          <a:bodyPr wrap="square">
            <a:spAutoFit/>
          </a:bodyPr>
          <a:lstStyle/>
          <a:p>
            <a:r>
              <a:rPr lang="en-US" sz="2800" b="1" u="sng" dirty="0">
                <a:latin typeface="Montserrat" panose="00000500000000000000" pitchFamily="2" charset="0"/>
              </a:rPr>
              <a:t>Single Bus Scheme:</a:t>
            </a:r>
            <a:endParaRPr lang="en-US" sz="2800" b="1" dirty="0">
              <a:latin typeface="Montserrat" panose="00000500000000000000" pitchFamily="2" charset="0"/>
            </a:endParaRPr>
          </a:p>
        </p:txBody>
      </p:sp>
      <p:cxnSp>
        <p:nvCxnSpPr>
          <p:cNvPr id="5" name="Straight Connector 4"/>
          <p:cNvCxnSpPr/>
          <p:nvPr/>
        </p:nvCxnSpPr>
        <p:spPr>
          <a:xfrm flipV="1">
            <a:off x="744583" y="3349750"/>
            <a:ext cx="5878286" cy="23184"/>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495809" y="4989372"/>
            <a:ext cx="433340" cy="483842"/>
            <a:chOff x="2119113" y="1306135"/>
            <a:chExt cx="827208" cy="962694"/>
          </a:xfrm>
        </p:grpSpPr>
        <p:sp>
          <p:nvSpPr>
            <p:cNvPr id="12" name="Oval 11"/>
            <p:cNvSpPr/>
            <p:nvPr/>
          </p:nvSpPr>
          <p:spPr>
            <a:xfrm>
              <a:off x="2119113" y="1306135"/>
              <a:ext cx="609902" cy="64394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Oval 12"/>
            <p:cNvSpPr/>
            <p:nvPr/>
          </p:nvSpPr>
          <p:spPr>
            <a:xfrm>
              <a:off x="2176849" y="1738649"/>
              <a:ext cx="552802" cy="53018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Oval 13"/>
            <p:cNvSpPr/>
            <p:nvPr/>
          </p:nvSpPr>
          <p:spPr>
            <a:xfrm>
              <a:off x="2512981" y="1628106"/>
              <a:ext cx="433340" cy="37563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15" name="Group 14"/>
          <p:cNvGrpSpPr/>
          <p:nvPr/>
        </p:nvGrpSpPr>
        <p:grpSpPr>
          <a:xfrm>
            <a:off x="1712398" y="5003666"/>
            <a:ext cx="433340" cy="483842"/>
            <a:chOff x="2119113" y="1306135"/>
            <a:chExt cx="827208" cy="962694"/>
          </a:xfrm>
        </p:grpSpPr>
        <p:sp>
          <p:nvSpPr>
            <p:cNvPr id="17" name="Oval 16"/>
            <p:cNvSpPr/>
            <p:nvPr/>
          </p:nvSpPr>
          <p:spPr>
            <a:xfrm>
              <a:off x="2119113" y="1306135"/>
              <a:ext cx="609902" cy="64394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Oval 17"/>
            <p:cNvSpPr/>
            <p:nvPr/>
          </p:nvSpPr>
          <p:spPr>
            <a:xfrm>
              <a:off x="2176849" y="1738649"/>
              <a:ext cx="552802" cy="53018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Oval 18"/>
            <p:cNvSpPr/>
            <p:nvPr/>
          </p:nvSpPr>
          <p:spPr>
            <a:xfrm>
              <a:off x="2512981" y="1628106"/>
              <a:ext cx="433340" cy="37563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cxnSp>
        <p:nvCxnSpPr>
          <p:cNvPr id="7" name="Straight Connector 6"/>
          <p:cNvCxnSpPr/>
          <p:nvPr/>
        </p:nvCxnSpPr>
        <p:spPr>
          <a:xfrm>
            <a:off x="1867989" y="3372934"/>
            <a:ext cx="0" cy="44555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867988" y="4191539"/>
            <a:ext cx="1" cy="79185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78577" y="3782237"/>
            <a:ext cx="378823" cy="4455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2" name="Straight Connector 21"/>
          <p:cNvCxnSpPr/>
          <p:nvPr/>
        </p:nvCxnSpPr>
        <p:spPr>
          <a:xfrm>
            <a:off x="5636624" y="3386228"/>
            <a:ext cx="0" cy="44555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636623" y="4204833"/>
            <a:ext cx="1" cy="7785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447212" y="3795531"/>
            <a:ext cx="378823" cy="4455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5" name="Straight Connector 24"/>
          <p:cNvCxnSpPr/>
          <p:nvPr/>
        </p:nvCxnSpPr>
        <p:spPr>
          <a:xfrm>
            <a:off x="2673532" y="2095485"/>
            <a:ext cx="0" cy="44555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73532" y="2914090"/>
            <a:ext cx="0" cy="44555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484120" y="2504788"/>
            <a:ext cx="378823" cy="4455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30" name="Straight Connector 29"/>
          <p:cNvCxnSpPr/>
          <p:nvPr/>
        </p:nvCxnSpPr>
        <p:spPr>
          <a:xfrm>
            <a:off x="4390288" y="2085594"/>
            <a:ext cx="0" cy="44555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90288" y="2904199"/>
            <a:ext cx="0" cy="44555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200876" y="2494897"/>
            <a:ext cx="378823" cy="44555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36" name="Straight Connector 35"/>
          <p:cNvCxnSpPr/>
          <p:nvPr/>
        </p:nvCxnSpPr>
        <p:spPr>
          <a:xfrm>
            <a:off x="4390288" y="2085594"/>
            <a:ext cx="76954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03991" y="2095485"/>
            <a:ext cx="76954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8" name="Isosceles Triangle 37"/>
          <p:cNvSpPr/>
          <p:nvPr/>
        </p:nvSpPr>
        <p:spPr>
          <a:xfrm rot="5400000">
            <a:off x="5097463" y="1990307"/>
            <a:ext cx="294550" cy="1698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0" name="Isosceles Triangle 39"/>
          <p:cNvSpPr/>
          <p:nvPr/>
        </p:nvSpPr>
        <p:spPr>
          <a:xfrm rot="16200000">
            <a:off x="1710364" y="2003787"/>
            <a:ext cx="235743" cy="2016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1" name="Rounded Rectangle 40"/>
          <p:cNvSpPr/>
          <p:nvPr/>
        </p:nvSpPr>
        <p:spPr>
          <a:xfrm>
            <a:off x="1364924" y="5799829"/>
            <a:ext cx="1045028" cy="35237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Trafo</a:t>
            </a:r>
            <a:r>
              <a:rPr lang="en-US" dirty="0">
                <a:solidFill>
                  <a:schemeClr val="tx1"/>
                </a:solidFill>
              </a:rPr>
              <a:t> 1</a:t>
            </a:r>
            <a:endParaRPr lang="en-IN" dirty="0">
              <a:solidFill>
                <a:schemeClr val="tx1"/>
              </a:solidFill>
            </a:endParaRPr>
          </a:p>
        </p:txBody>
      </p:sp>
      <p:sp>
        <p:nvSpPr>
          <p:cNvPr id="42" name="Rounded Rectangle 41"/>
          <p:cNvSpPr/>
          <p:nvPr/>
        </p:nvSpPr>
        <p:spPr>
          <a:xfrm>
            <a:off x="5172067" y="5788964"/>
            <a:ext cx="1045028" cy="35237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Trafo</a:t>
            </a:r>
            <a:r>
              <a:rPr lang="en-US" dirty="0">
                <a:solidFill>
                  <a:schemeClr val="tx1"/>
                </a:solidFill>
              </a:rPr>
              <a:t> 2</a:t>
            </a:r>
            <a:endParaRPr lang="en-IN" dirty="0">
              <a:solidFill>
                <a:schemeClr val="tx1"/>
              </a:solidFill>
            </a:endParaRPr>
          </a:p>
        </p:txBody>
      </p:sp>
      <p:sp>
        <p:nvSpPr>
          <p:cNvPr id="43" name="Rounded Rectangle 42"/>
          <p:cNvSpPr/>
          <p:nvPr/>
        </p:nvSpPr>
        <p:spPr>
          <a:xfrm>
            <a:off x="474193" y="1879239"/>
            <a:ext cx="1045028" cy="35237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Line 1</a:t>
            </a:r>
            <a:endParaRPr lang="en-IN" dirty="0">
              <a:solidFill>
                <a:schemeClr val="tx1"/>
              </a:solidFill>
            </a:endParaRPr>
          </a:p>
        </p:txBody>
      </p:sp>
      <p:sp>
        <p:nvSpPr>
          <p:cNvPr id="44" name="Rounded Rectangle 43"/>
          <p:cNvSpPr/>
          <p:nvPr/>
        </p:nvSpPr>
        <p:spPr>
          <a:xfrm>
            <a:off x="5569676" y="1925853"/>
            <a:ext cx="1045028" cy="35237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Line 2</a:t>
            </a:r>
            <a:endParaRPr lang="en-IN" dirty="0">
              <a:solidFill>
                <a:schemeClr val="tx1"/>
              </a:solidFill>
            </a:endParaRPr>
          </a:p>
        </p:txBody>
      </p:sp>
      <p:sp>
        <p:nvSpPr>
          <p:cNvPr id="45" name="Rounded Rectangle 44"/>
          <p:cNvSpPr/>
          <p:nvPr/>
        </p:nvSpPr>
        <p:spPr>
          <a:xfrm>
            <a:off x="4968997" y="2914090"/>
            <a:ext cx="1045028" cy="35237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a:t>
            </a:r>
            <a:endParaRPr lang="en-IN" dirty="0">
              <a:solidFill>
                <a:schemeClr val="tx1"/>
              </a:solidFill>
            </a:endParaRPr>
          </a:p>
        </p:txBody>
      </p:sp>
      <p:sp>
        <p:nvSpPr>
          <p:cNvPr id="46" name="TextBox 45"/>
          <p:cNvSpPr txBox="1"/>
          <p:nvPr/>
        </p:nvSpPr>
        <p:spPr>
          <a:xfrm>
            <a:off x="7326732" y="362383"/>
            <a:ext cx="4201774" cy="2723823"/>
          </a:xfrm>
          <a:prstGeom prst="rect">
            <a:avLst/>
          </a:prstGeom>
          <a:noFill/>
        </p:spPr>
        <p:txBody>
          <a:bodyPr wrap="square" rtlCol="0">
            <a:spAutoFit/>
          </a:bodyPr>
          <a:lstStyle/>
          <a:p>
            <a:r>
              <a:rPr lang="en-IN" b="1" u="sng" dirty="0"/>
              <a:t>Advantages</a:t>
            </a:r>
          </a:p>
          <a:p>
            <a:pPr marL="285750" indent="-285750">
              <a:lnSpc>
                <a:spcPct val="150000"/>
              </a:lnSpc>
              <a:buFont typeface="Arial" panose="020B0604020202020204" pitchFamily="34" charset="0"/>
              <a:buChar char="•"/>
            </a:pPr>
            <a:r>
              <a:rPr lang="en-US" dirty="0"/>
              <a:t>Due to its simple design, it is easy and convenient to operate.</a:t>
            </a:r>
          </a:p>
          <a:p>
            <a:pPr marL="285750" indent="-285750">
              <a:lnSpc>
                <a:spcPct val="150000"/>
              </a:lnSpc>
              <a:buFont typeface="Arial" panose="020B0604020202020204" pitchFamily="34" charset="0"/>
              <a:buChar char="•"/>
            </a:pPr>
            <a:r>
              <a:rPr lang="en-US" dirty="0"/>
              <a:t>It is very economical, because of its least capital cost among all bus Bar systems.</a:t>
            </a:r>
          </a:p>
          <a:p>
            <a:endParaRPr lang="en-IN" dirty="0"/>
          </a:p>
        </p:txBody>
      </p:sp>
      <p:sp>
        <p:nvSpPr>
          <p:cNvPr id="47" name="TextBox 46"/>
          <p:cNvSpPr txBox="1"/>
          <p:nvPr/>
        </p:nvSpPr>
        <p:spPr>
          <a:xfrm>
            <a:off x="7360920" y="2998234"/>
            <a:ext cx="4201774" cy="3970318"/>
          </a:xfrm>
          <a:prstGeom prst="rect">
            <a:avLst/>
          </a:prstGeom>
          <a:noFill/>
        </p:spPr>
        <p:txBody>
          <a:bodyPr wrap="square" rtlCol="0">
            <a:spAutoFit/>
          </a:bodyPr>
          <a:lstStyle/>
          <a:p>
            <a:r>
              <a:rPr lang="en-IN" b="1" u="sng" dirty="0"/>
              <a:t>Disadvantages</a:t>
            </a:r>
          </a:p>
          <a:p>
            <a:pPr marL="285750" indent="-285750">
              <a:lnSpc>
                <a:spcPct val="150000"/>
              </a:lnSpc>
              <a:buFont typeface="Arial" panose="020B0604020202020204" pitchFamily="34" charset="0"/>
              <a:buChar char="•"/>
            </a:pPr>
            <a:r>
              <a:rPr lang="en-US" dirty="0"/>
              <a:t>In this type, maintenance activity of any bay or equipment such as a transformer is not possible without service interruption of the particular bay or equipment.</a:t>
            </a:r>
          </a:p>
          <a:p>
            <a:pPr marL="285750" indent="-285750">
              <a:lnSpc>
                <a:spcPct val="150000"/>
              </a:lnSpc>
              <a:buFont typeface="Arial" panose="020B0604020202020204" pitchFamily="34" charset="0"/>
              <a:buChar char="•"/>
            </a:pPr>
            <a:r>
              <a:rPr lang="en-US" dirty="0"/>
              <a:t>In case of fault on bus or bus outage for maintenance, all the bays connected to the bus get interrupted</a:t>
            </a:r>
          </a:p>
          <a:p>
            <a:endParaRPr lang="en-IN" dirty="0"/>
          </a:p>
        </p:txBody>
      </p:sp>
      <p:grpSp>
        <p:nvGrpSpPr>
          <p:cNvPr id="39" name="Group 38"/>
          <p:cNvGrpSpPr/>
          <p:nvPr/>
        </p:nvGrpSpPr>
        <p:grpSpPr>
          <a:xfrm rot="16200000">
            <a:off x="5551895" y="4302453"/>
            <a:ext cx="374719" cy="479205"/>
            <a:chOff x="11235991" y="6329068"/>
            <a:chExt cx="663261" cy="528932"/>
          </a:xfrm>
        </p:grpSpPr>
        <p:sp>
          <p:nvSpPr>
            <p:cNvPr id="48" name="Arc 47"/>
            <p:cNvSpPr/>
            <p:nvPr/>
          </p:nvSpPr>
          <p:spPr>
            <a:xfrm>
              <a:off x="11235991" y="6329068"/>
              <a:ext cx="412123" cy="507245"/>
            </a:xfrm>
            <a:prstGeom prst="arc">
              <a:avLst>
                <a:gd name="adj1" fmla="val 1061513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9" name="Arc 48"/>
            <p:cNvSpPr/>
            <p:nvPr/>
          </p:nvSpPr>
          <p:spPr>
            <a:xfrm rot="10800000">
              <a:off x="11448670" y="6522747"/>
              <a:ext cx="199443" cy="141574"/>
            </a:xfrm>
            <a:prstGeom prst="arc">
              <a:avLst>
                <a:gd name="adj1" fmla="val 1061513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0" name="Arc 49"/>
            <p:cNvSpPr/>
            <p:nvPr/>
          </p:nvSpPr>
          <p:spPr>
            <a:xfrm>
              <a:off x="11448670" y="6329068"/>
              <a:ext cx="450582" cy="528932"/>
            </a:xfrm>
            <a:prstGeom prst="arc">
              <a:avLst>
                <a:gd name="adj1" fmla="val 1061513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51" name="Group 50"/>
          <p:cNvGrpSpPr/>
          <p:nvPr/>
        </p:nvGrpSpPr>
        <p:grpSpPr>
          <a:xfrm rot="16200000">
            <a:off x="1764641" y="4313317"/>
            <a:ext cx="374719" cy="479205"/>
            <a:chOff x="11235991" y="6329068"/>
            <a:chExt cx="663261" cy="528932"/>
          </a:xfrm>
        </p:grpSpPr>
        <p:sp>
          <p:nvSpPr>
            <p:cNvPr id="52" name="Arc 51"/>
            <p:cNvSpPr/>
            <p:nvPr/>
          </p:nvSpPr>
          <p:spPr>
            <a:xfrm>
              <a:off x="11235991" y="6329068"/>
              <a:ext cx="412123" cy="507245"/>
            </a:xfrm>
            <a:prstGeom prst="arc">
              <a:avLst>
                <a:gd name="adj1" fmla="val 1061513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3" name="Arc 52"/>
            <p:cNvSpPr/>
            <p:nvPr/>
          </p:nvSpPr>
          <p:spPr>
            <a:xfrm rot="10800000">
              <a:off x="11448670" y="6522747"/>
              <a:ext cx="199443" cy="141574"/>
            </a:xfrm>
            <a:prstGeom prst="arc">
              <a:avLst>
                <a:gd name="adj1" fmla="val 1061513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4" name="Arc 53"/>
            <p:cNvSpPr/>
            <p:nvPr/>
          </p:nvSpPr>
          <p:spPr>
            <a:xfrm>
              <a:off x="11448670" y="6329068"/>
              <a:ext cx="450582" cy="528932"/>
            </a:xfrm>
            <a:prstGeom prst="arc">
              <a:avLst>
                <a:gd name="adj1" fmla="val 1061513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Tree>
    <p:extLst>
      <p:ext uri="{BB962C8B-B14F-4D97-AF65-F5344CB8AC3E}">
        <p14:creationId xmlns:p14="http://schemas.microsoft.com/office/powerpoint/2010/main" val="108720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75982"/>
            <a:ext cx="11582288" cy="523220"/>
          </a:xfrm>
          <a:prstGeom prst="rect">
            <a:avLst/>
          </a:prstGeom>
          <a:noFill/>
        </p:spPr>
        <p:txBody>
          <a:bodyPr wrap="square">
            <a:spAutoFit/>
          </a:bodyPr>
          <a:lstStyle/>
          <a:p>
            <a:r>
              <a:rPr lang="en-US" sz="2800" b="1" u="sng" dirty="0">
                <a:latin typeface="Montserrat" panose="00000500000000000000" pitchFamily="2" charset="0"/>
              </a:rPr>
              <a:t>Double Bus Scheme:</a:t>
            </a:r>
            <a:endParaRPr lang="en-US" sz="2800" b="1" dirty="0">
              <a:latin typeface="Montserrat" panose="00000500000000000000" pitchFamily="2" charset="0"/>
            </a:endParaRPr>
          </a:p>
        </p:txBody>
      </p:sp>
      <p:sp>
        <p:nvSpPr>
          <p:cNvPr id="46" name="TextBox 45"/>
          <p:cNvSpPr txBox="1"/>
          <p:nvPr/>
        </p:nvSpPr>
        <p:spPr>
          <a:xfrm>
            <a:off x="7329444" y="362382"/>
            <a:ext cx="4199062" cy="2862322"/>
          </a:xfrm>
          <a:prstGeom prst="rect">
            <a:avLst/>
          </a:prstGeom>
          <a:noFill/>
        </p:spPr>
        <p:txBody>
          <a:bodyPr wrap="square" rtlCol="0">
            <a:spAutoFit/>
          </a:bodyPr>
          <a:lstStyle/>
          <a:p>
            <a:r>
              <a:rPr lang="en-IN" b="1" u="sng" dirty="0"/>
              <a:t>Advantages</a:t>
            </a:r>
          </a:p>
          <a:p>
            <a:pPr marL="285750" indent="-285750">
              <a:lnSpc>
                <a:spcPct val="150000"/>
              </a:lnSpc>
              <a:buFont typeface="Arial" panose="020B0604020202020204" pitchFamily="34" charset="0"/>
              <a:buChar char="•"/>
            </a:pPr>
            <a:r>
              <a:rPr lang="en-US" dirty="0"/>
              <a:t>The feeder source / loads are divided between both bus.</a:t>
            </a:r>
          </a:p>
          <a:p>
            <a:pPr marL="285750" indent="-285750">
              <a:lnSpc>
                <a:spcPct val="150000"/>
              </a:lnSpc>
              <a:buFont typeface="Arial" panose="020B0604020202020204" pitchFamily="34" charset="0"/>
              <a:buChar char="•"/>
            </a:pPr>
            <a:r>
              <a:rPr lang="en-US" dirty="0"/>
              <a:t>Any  interruption on one bus will not make the station dead.</a:t>
            </a:r>
          </a:p>
          <a:p>
            <a:pPr marL="285750" indent="-285750">
              <a:lnSpc>
                <a:spcPct val="150000"/>
              </a:lnSpc>
              <a:buFont typeface="Arial" panose="020B0604020202020204" pitchFamily="34" charset="0"/>
              <a:buChar char="•"/>
            </a:pPr>
            <a:r>
              <a:rPr lang="en-US" dirty="0"/>
              <a:t>During Maintenance on any bus the loads can be switched to other bus.</a:t>
            </a:r>
            <a:endParaRPr lang="en-IN" dirty="0"/>
          </a:p>
        </p:txBody>
      </p:sp>
      <p:sp>
        <p:nvSpPr>
          <p:cNvPr id="47" name="TextBox 46"/>
          <p:cNvSpPr txBox="1"/>
          <p:nvPr/>
        </p:nvSpPr>
        <p:spPr>
          <a:xfrm>
            <a:off x="7380514" y="3712621"/>
            <a:ext cx="4201774" cy="2723823"/>
          </a:xfrm>
          <a:prstGeom prst="rect">
            <a:avLst/>
          </a:prstGeom>
          <a:noFill/>
        </p:spPr>
        <p:txBody>
          <a:bodyPr wrap="square" rtlCol="0">
            <a:spAutoFit/>
          </a:bodyPr>
          <a:lstStyle/>
          <a:p>
            <a:r>
              <a:rPr lang="en-IN" b="1" u="sng" dirty="0"/>
              <a:t>Disadvantages</a:t>
            </a:r>
          </a:p>
          <a:p>
            <a:pPr marL="285750" indent="-285750">
              <a:lnSpc>
                <a:spcPct val="150000"/>
              </a:lnSpc>
              <a:buFont typeface="Arial" panose="020B0604020202020204" pitchFamily="34" charset="0"/>
              <a:buChar char="•"/>
            </a:pPr>
            <a:r>
              <a:rPr lang="en-US" dirty="0"/>
              <a:t>In this type, maintenance activity of any bay or equipment such as a transformer is not possible without service interruption of the particular bay or equipment.</a:t>
            </a:r>
          </a:p>
          <a:p>
            <a:endParaRPr lang="en-IN" dirty="0"/>
          </a:p>
        </p:txBody>
      </p:sp>
      <p:cxnSp>
        <p:nvCxnSpPr>
          <p:cNvPr id="3" name="Straight Connector 2"/>
          <p:cNvCxnSpPr/>
          <p:nvPr/>
        </p:nvCxnSpPr>
        <p:spPr>
          <a:xfrm>
            <a:off x="274320" y="1280160"/>
            <a:ext cx="651836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74320" y="1928949"/>
            <a:ext cx="651836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2331" y="1280160"/>
            <a:ext cx="0" cy="108421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54034" y="1928949"/>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2514" y="2364377"/>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23405" y="2421323"/>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254033" y="265077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87975" y="265077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87975" y="3086206"/>
            <a:ext cx="56605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971004" y="3086206"/>
            <a:ext cx="0" cy="3493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829489" y="3435531"/>
            <a:ext cx="283029" cy="28738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68" name="Group 67"/>
          <p:cNvGrpSpPr/>
          <p:nvPr/>
        </p:nvGrpSpPr>
        <p:grpSpPr>
          <a:xfrm rot="16200000">
            <a:off x="881732" y="3832635"/>
            <a:ext cx="374719" cy="479205"/>
            <a:chOff x="11235991" y="6329068"/>
            <a:chExt cx="663261" cy="528932"/>
          </a:xfrm>
        </p:grpSpPr>
        <p:sp>
          <p:nvSpPr>
            <p:cNvPr id="69" name="Arc 68"/>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0" name="Arc 69"/>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1" name="Arc 70"/>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73" name="Straight Connector 72"/>
          <p:cNvCxnSpPr>
            <a:stCxn id="67" idx="2"/>
          </p:cNvCxnSpPr>
          <p:nvPr/>
        </p:nvCxnSpPr>
        <p:spPr>
          <a:xfrm flipH="1">
            <a:off x="971003" y="3722914"/>
            <a:ext cx="1" cy="7968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29488" y="4525073"/>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60116" y="475452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828902" y="1305970"/>
            <a:ext cx="0" cy="108421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390605" y="1954759"/>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659085" y="2390187"/>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259976" y="2447133"/>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390604" y="267658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24546" y="267658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824546" y="3112016"/>
            <a:ext cx="56605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107575" y="3112016"/>
            <a:ext cx="0" cy="3493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4966060" y="3461341"/>
            <a:ext cx="283029" cy="28738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87" name="Group 86"/>
          <p:cNvGrpSpPr/>
          <p:nvPr/>
        </p:nvGrpSpPr>
        <p:grpSpPr>
          <a:xfrm rot="16200000">
            <a:off x="5018303" y="3858445"/>
            <a:ext cx="374719" cy="479205"/>
            <a:chOff x="11235991" y="6329068"/>
            <a:chExt cx="663261" cy="528932"/>
          </a:xfrm>
        </p:grpSpPr>
        <p:sp>
          <p:nvSpPr>
            <p:cNvPr id="91" name="Arc 90"/>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2" name="Arc 91"/>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3" name="Arc 92"/>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88" name="Straight Connector 87"/>
          <p:cNvCxnSpPr>
            <a:stCxn id="86" idx="2"/>
          </p:cNvCxnSpPr>
          <p:nvPr/>
        </p:nvCxnSpPr>
        <p:spPr>
          <a:xfrm flipH="1">
            <a:off x="5107574" y="3748724"/>
            <a:ext cx="1" cy="7968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966059" y="4550883"/>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096687" y="478033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4924860" y="5215766"/>
            <a:ext cx="433340" cy="483842"/>
            <a:chOff x="2119113" y="1306135"/>
            <a:chExt cx="827208" cy="962694"/>
          </a:xfrm>
        </p:grpSpPr>
        <p:sp>
          <p:nvSpPr>
            <p:cNvPr id="95" name="Oval 94"/>
            <p:cNvSpPr/>
            <p:nvPr/>
          </p:nvSpPr>
          <p:spPr>
            <a:xfrm>
              <a:off x="2119113" y="1306135"/>
              <a:ext cx="609902" cy="64394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6" name="Oval 95"/>
            <p:cNvSpPr/>
            <p:nvPr/>
          </p:nvSpPr>
          <p:spPr>
            <a:xfrm>
              <a:off x="2176849" y="1738649"/>
              <a:ext cx="552802" cy="53018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7" name="Oval 96"/>
            <p:cNvSpPr/>
            <p:nvPr/>
          </p:nvSpPr>
          <p:spPr>
            <a:xfrm>
              <a:off x="2512981" y="1628106"/>
              <a:ext cx="433340" cy="37563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98" name="Isosceles Triangle 97"/>
          <p:cNvSpPr/>
          <p:nvPr/>
        </p:nvSpPr>
        <p:spPr>
          <a:xfrm rot="10800000">
            <a:off x="821775" y="5201952"/>
            <a:ext cx="247316" cy="1950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9" name="Straight Connector 98"/>
          <p:cNvCxnSpPr/>
          <p:nvPr/>
        </p:nvCxnSpPr>
        <p:spPr>
          <a:xfrm>
            <a:off x="1831483" y="1305970"/>
            <a:ext cx="0" cy="108421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661666" y="2390187"/>
            <a:ext cx="261257" cy="205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27127" y="267658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008883" y="1952737"/>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878254" y="2445111"/>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008882" y="2674566"/>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827127" y="3109994"/>
            <a:ext cx="79850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1" name="Straight Connector 110"/>
          <p:cNvCxnSpPr>
            <a:endCxn id="112" idx="3"/>
          </p:cNvCxnSpPr>
          <p:nvPr/>
        </p:nvCxnSpPr>
        <p:spPr>
          <a:xfrm flipH="1">
            <a:off x="2973975" y="3109994"/>
            <a:ext cx="103490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2690946" y="2966302"/>
            <a:ext cx="283029" cy="28738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14" name="Group 113"/>
          <p:cNvGrpSpPr/>
          <p:nvPr/>
        </p:nvGrpSpPr>
        <p:grpSpPr>
          <a:xfrm>
            <a:off x="2110155" y="2966302"/>
            <a:ext cx="374719" cy="479205"/>
            <a:chOff x="11235991" y="6329068"/>
            <a:chExt cx="663261" cy="528932"/>
          </a:xfrm>
        </p:grpSpPr>
        <p:sp>
          <p:nvSpPr>
            <p:cNvPr id="115" name="Arc 114"/>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6" name="Arc 115"/>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7" name="Arc 116"/>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18" name="Group 117"/>
          <p:cNvGrpSpPr/>
          <p:nvPr/>
        </p:nvGrpSpPr>
        <p:grpSpPr>
          <a:xfrm>
            <a:off x="3253937" y="2966301"/>
            <a:ext cx="374719" cy="479205"/>
            <a:chOff x="11235991" y="6329068"/>
            <a:chExt cx="663261" cy="528932"/>
          </a:xfrm>
        </p:grpSpPr>
        <p:sp>
          <p:nvSpPr>
            <p:cNvPr id="119" name="Arc 118"/>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0" name="Arc 119"/>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1" name="Arc 120"/>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Tree>
    <p:extLst>
      <p:ext uri="{BB962C8B-B14F-4D97-AF65-F5344CB8AC3E}">
        <p14:creationId xmlns:p14="http://schemas.microsoft.com/office/powerpoint/2010/main" val="220507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75982"/>
            <a:ext cx="11582288" cy="523220"/>
          </a:xfrm>
          <a:prstGeom prst="rect">
            <a:avLst/>
          </a:prstGeom>
          <a:noFill/>
        </p:spPr>
        <p:txBody>
          <a:bodyPr wrap="square">
            <a:spAutoFit/>
          </a:bodyPr>
          <a:lstStyle/>
          <a:p>
            <a:r>
              <a:rPr lang="en-US" sz="2800" b="1" u="sng" dirty="0">
                <a:latin typeface="Montserrat" panose="00000500000000000000" pitchFamily="2" charset="0"/>
              </a:rPr>
              <a:t>Double Bus Scheme with Transfer bus:</a:t>
            </a:r>
            <a:endParaRPr lang="en-US" sz="2800" b="1" dirty="0">
              <a:latin typeface="Montserrat" panose="00000500000000000000" pitchFamily="2" charset="0"/>
            </a:endParaRPr>
          </a:p>
        </p:txBody>
      </p:sp>
      <p:sp>
        <p:nvSpPr>
          <p:cNvPr id="46" name="TextBox 45"/>
          <p:cNvSpPr txBox="1"/>
          <p:nvPr/>
        </p:nvSpPr>
        <p:spPr>
          <a:xfrm>
            <a:off x="7329444" y="362382"/>
            <a:ext cx="4199062" cy="3416320"/>
          </a:xfrm>
          <a:prstGeom prst="rect">
            <a:avLst/>
          </a:prstGeom>
          <a:noFill/>
        </p:spPr>
        <p:txBody>
          <a:bodyPr wrap="square" rtlCol="0">
            <a:spAutoFit/>
          </a:bodyPr>
          <a:lstStyle/>
          <a:p>
            <a:r>
              <a:rPr lang="en-IN" b="1" u="sng" dirty="0"/>
              <a:t>Advantages</a:t>
            </a:r>
          </a:p>
          <a:p>
            <a:pPr marL="285750" indent="-285750">
              <a:buFont typeface="Arial" panose="020B0604020202020204" pitchFamily="34" charset="0"/>
              <a:buChar char="•"/>
            </a:pPr>
            <a:r>
              <a:rPr lang="en-US" dirty="0"/>
              <a:t>The feeder source / loads are divided between both bus.</a:t>
            </a:r>
          </a:p>
          <a:p>
            <a:pPr marL="285750" indent="-285750">
              <a:buFont typeface="Arial" panose="020B0604020202020204" pitchFamily="34" charset="0"/>
              <a:buChar char="•"/>
            </a:pPr>
            <a:r>
              <a:rPr lang="en-US" dirty="0"/>
              <a:t>Any  interruption on one bus will not make the station dead.</a:t>
            </a:r>
          </a:p>
          <a:p>
            <a:pPr marL="285750" indent="-285750">
              <a:buFont typeface="Arial" panose="020B0604020202020204" pitchFamily="34" charset="0"/>
              <a:buChar char="•"/>
            </a:pPr>
            <a:r>
              <a:rPr lang="en-US" dirty="0"/>
              <a:t>During Maintenance on any bus the loads can be switched to other bus.</a:t>
            </a:r>
          </a:p>
          <a:p>
            <a:pPr marL="285750" indent="-285750">
              <a:buFont typeface="Arial" panose="020B0604020202020204" pitchFamily="34" charset="0"/>
              <a:buChar char="•"/>
            </a:pPr>
            <a:r>
              <a:rPr lang="en-US" dirty="0"/>
              <a:t>Any problem or maintenance activity  in a breaker wont interrupt load because transfer bay breaker can be used to shift load to transfer bus</a:t>
            </a:r>
          </a:p>
          <a:p>
            <a:pPr marL="285750" indent="-285750">
              <a:buFont typeface="Arial" panose="020B0604020202020204" pitchFamily="34" charset="0"/>
              <a:buChar char="•"/>
            </a:pPr>
            <a:endParaRPr lang="en-IN" dirty="0"/>
          </a:p>
        </p:txBody>
      </p:sp>
      <p:sp>
        <p:nvSpPr>
          <p:cNvPr id="47" name="TextBox 46"/>
          <p:cNvSpPr txBox="1"/>
          <p:nvPr/>
        </p:nvSpPr>
        <p:spPr>
          <a:xfrm>
            <a:off x="7372155" y="4222700"/>
            <a:ext cx="4201774" cy="1754326"/>
          </a:xfrm>
          <a:prstGeom prst="rect">
            <a:avLst/>
          </a:prstGeom>
          <a:noFill/>
        </p:spPr>
        <p:txBody>
          <a:bodyPr wrap="square" rtlCol="0">
            <a:spAutoFit/>
          </a:bodyPr>
          <a:lstStyle/>
          <a:p>
            <a:r>
              <a:rPr lang="en-IN" b="1" u="sng" dirty="0"/>
              <a:t>Disadvantages</a:t>
            </a:r>
          </a:p>
          <a:p>
            <a:pPr marL="285750" indent="-285750">
              <a:buFont typeface="Arial" panose="020B0604020202020204" pitchFamily="34" charset="0"/>
              <a:buChar char="•"/>
            </a:pPr>
            <a:r>
              <a:rPr lang="en-US" dirty="0"/>
              <a:t>Requires an entire bay and bus arrangement.</a:t>
            </a:r>
          </a:p>
          <a:p>
            <a:pPr marL="285750" indent="-285750">
              <a:buFont typeface="Arial" panose="020B0604020202020204" pitchFamily="34" charset="0"/>
              <a:buChar char="•"/>
            </a:pPr>
            <a:r>
              <a:rPr lang="en-US" dirty="0"/>
              <a:t>Can be used as an alternate arrangement for only one bay.</a:t>
            </a:r>
          </a:p>
          <a:p>
            <a:endParaRPr lang="en-IN" dirty="0"/>
          </a:p>
        </p:txBody>
      </p:sp>
      <p:cxnSp>
        <p:nvCxnSpPr>
          <p:cNvPr id="4" name="Straight Connector 3"/>
          <p:cNvCxnSpPr/>
          <p:nvPr/>
        </p:nvCxnSpPr>
        <p:spPr>
          <a:xfrm flipV="1">
            <a:off x="209004" y="1295945"/>
            <a:ext cx="6544491" cy="2612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9006" y="1898890"/>
            <a:ext cx="6544491" cy="2612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209005" y="5239554"/>
            <a:ext cx="6544491" cy="2612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828902" y="1305970"/>
            <a:ext cx="0" cy="108421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390605" y="1954759"/>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659085" y="2390187"/>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259976" y="2447133"/>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390604" y="267658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824546" y="267658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824546" y="3112016"/>
            <a:ext cx="56605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07575" y="3112016"/>
            <a:ext cx="0" cy="3493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4966060" y="3461341"/>
            <a:ext cx="283029" cy="28738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28" name="Straight Connector 127"/>
          <p:cNvCxnSpPr/>
          <p:nvPr/>
        </p:nvCxnSpPr>
        <p:spPr>
          <a:xfrm>
            <a:off x="4966059" y="4550883"/>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096687" y="478033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10251" y="4396265"/>
            <a:ext cx="97754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56502" y="4396265"/>
            <a:ext cx="17727" cy="165183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5871123" y="6025613"/>
            <a:ext cx="433340" cy="483842"/>
            <a:chOff x="2119113" y="1306135"/>
            <a:chExt cx="827208" cy="962694"/>
          </a:xfrm>
        </p:grpSpPr>
        <p:sp>
          <p:nvSpPr>
            <p:cNvPr id="136" name="Oval 135"/>
            <p:cNvSpPr/>
            <p:nvPr/>
          </p:nvSpPr>
          <p:spPr>
            <a:xfrm>
              <a:off x="2119113" y="1306135"/>
              <a:ext cx="609902" cy="64394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7" name="Oval 136"/>
            <p:cNvSpPr/>
            <p:nvPr/>
          </p:nvSpPr>
          <p:spPr>
            <a:xfrm>
              <a:off x="2176849" y="1738649"/>
              <a:ext cx="552802" cy="53018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8" name="Oval 137"/>
            <p:cNvSpPr/>
            <p:nvPr/>
          </p:nvSpPr>
          <p:spPr>
            <a:xfrm>
              <a:off x="2512981" y="1628106"/>
              <a:ext cx="433340" cy="37563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cxnSp>
        <p:nvCxnSpPr>
          <p:cNvPr id="140" name="Straight Connector 139"/>
          <p:cNvCxnSpPr/>
          <p:nvPr/>
        </p:nvCxnSpPr>
        <p:spPr>
          <a:xfrm>
            <a:off x="3124832" y="1256775"/>
            <a:ext cx="0" cy="108421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019506" y="2340992"/>
            <a:ext cx="162039"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3122130" y="2627393"/>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475320" y="1903542"/>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394300" y="2395916"/>
            <a:ext cx="162039"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475319" y="2625371"/>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3122130" y="3060799"/>
            <a:ext cx="49525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48" idx="3"/>
          </p:cNvCxnSpPr>
          <p:nvPr/>
        </p:nvCxnSpPr>
        <p:spPr>
          <a:xfrm flipH="1">
            <a:off x="3833439" y="3060799"/>
            <a:ext cx="64188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3657896" y="2917107"/>
            <a:ext cx="175543" cy="28738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49" name="Group 148"/>
          <p:cNvGrpSpPr/>
          <p:nvPr/>
        </p:nvGrpSpPr>
        <p:grpSpPr>
          <a:xfrm>
            <a:off x="3297672" y="2917107"/>
            <a:ext cx="232412" cy="479205"/>
            <a:chOff x="11235991" y="6329068"/>
            <a:chExt cx="663261" cy="528932"/>
          </a:xfrm>
        </p:grpSpPr>
        <p:sp>
          <p:nvSpPr>
            <p:cNvPr id="154" name="Arc 153"/>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5" name="Arc 154"/>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6" name="Arc 155"/>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150" name="Group 149"/>
          <p:cNvGrpSpPr/>
          <p:nvPr/>
        </p:nvGrpSpPr>
        <p:grpSpPr>
          <a:xfrm>
            <a:off x="4007080" y="2917106"/>
            <a:ext cx="232412" cy="479205"/>
            <a:chOff x="11235991" y="6329068"/>
            <a:chExt cx="663261" cy="528932"/>
          </a:xfrm>
        </p:grpSpPr>
        <p:sp>
          <p:nvSpPr>
            <p:cNvPr id="151" name="Arc 150"/>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2" name="Arc 151"/>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3" name="Arc 152"/>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58" name="Straight Connector 157"/>
          <p:cNvCxnSpPr/>
          <p:nvPr/>
        </p:nvCxnSpPr>
        <p:spPr>
          <a:xfrm>
            <a:off x="308560" y="1331780"/>
            <a:ext cx="0" cy="108421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70263" y="1980569"/>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38743" y="2415997"/>
            <a:ext cx="261257" cy="205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39634" y="2472943"/>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870262" y="270239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04204" y="270239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04204" y="3137826"/>
            <a:ext cx="56605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87233" y="3137826"/>
            <a:ext cx="0" cy="3493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45718" y="3487151"/>
            <a:ext cx="283029" cy="28738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67" name="Group 166"/>
          <p:cNvGrpSpPr/>
          <p:nvPr/>
        </p:nvGrpSpPr>
        <p:grpSpPr>
          <a:xfrm rot="16200000">
            <a:off x="497961" y="3884255"/>
            <a:ext cx="374719" cy="479205"/>
            <a:chOff x="11235991" y="6329068"/>
            <a:chExt cx="663261" cy="528932"/>
          </a:xfrm>
        </p:grpSpPr>
        <p:sp>
          <p:nvSpPr>
            <p:cNvPr id="171" name="Arc 170"/>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72" name="Arc 171"/>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73" name="Arc 172"/>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68" name="Straight Connector 167"/>
          <p:cNvCxnSpPr>
            <a:stCxn id="166" idx="2"/>
          </p:cNvCxnSpPr>
          <p:nvPr/>
        </p:nvCxnSpPr>
        <p:spPr>
          <a:xfrm flipH="1">
            <a:off x="587232" y="3774534"/>
            <a:ext cx="1" cy="7968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45717" y="4576693"/>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76345" y="480614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4976945" y="3985394"/>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5096687" y="4230185"/>
            <a:ext cx="10888" cy="3321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5096687" y="3690450"/>
            <a:ext cx="10886" cy="26959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77" name="Group 176"/>
          <p:cNvGrpSpPr/>
          <p:nvPr/>
        </p:nvGrpSpPr>
        <p:grpSpPr>
          <a:xfrm rot="16200000">
            <a:off x="5985379" y="4594688"/>
            <a:ext cx="374719" cy="479205"/>
            <a:chOff x="11235991" y="6329068"/>
            <a:chExt cx="663261" cy="528932"/>
          </a:xfrm>
        </p:grpSpPr>
        <p:sp>
          <p:nvSpPr>
            <p:cNvPr id="178" name="Arc 177"/>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79" name="Arc 178"/>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80" name="Arc 179"/>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81" name="Straight Connector 180"/>
          <p:cNvCxnSpPr/>
          <p:nvPr/>
        </p:nvCxnSpPr>
        <p:spPr>
          <a:xfrm>
            <a:off x="1337231" y="1305970"/>
            <a:ext cx="0" cy="108421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898934" y="1954759"/>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167414" y="2390187"/>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768305" y="2447133"/>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898933" y="267658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332875" y="267658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332875" y="3112016"/>
            <a:ext cx="56605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615904" y="3112016"/>
            <a:ext cx="0" cy="3493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474389" y="3461341"/>
            <a:ext cx="283029" cy="28738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90" name="Straight Connector 189"/>
          <p:cNvCxnSpPr/>
          <p:nvPr/>
        </p:nvCxnSpPr>
        <p:spPr>
          <a:xfrm>
            <a:off x="1474388" y="4550883"/>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605016" y="4780338"/>
            <a:ext cx="0" cy="43542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1618580" y="4396265"/>
            <a:ext cx="97754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2564831" y="4396265"/>
            <a:ext cx="17727" cy="165183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485274" y="3985394"/>
            <a:ext cx="261257" cy="20566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1605016" y="4230185"/>
            <a:ext cx="10888" cy="33216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1605016" y="3690450"/>
            <a:ext cx="10886" cy="26959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a:xfrm rot="16200000">
            <a:off x="2493708" y="4594688"/>
            <a:ext cx="374719" cy="479205"/>
            <a:chOff x="11235991" y="6329068"/>
            <a:chExt cx="663261" cy="528932"/>
          </a:xfrm>
        </p:grpSpPr>
        <p:sp>
          <p:nvSpPr>
            <p:cNvPr id="202" name="Arc 201"/>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03" name="Arc 202"/>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04" name="Arc 203"/>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sp>
        <p:nvSpPr>
          <p:cNvPr id="205" name="Isosceles Triangle 204"/>
          <p:cNvSpPr/>
          <p:nvPr/>
        </p:nvSpPr>
        <p:spPr>
          <a:xfrm rot="10800000">
            <a:off x="2455876" y="6048103"/>
            <a:ext cx="280492" cy="1764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3679913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29266"/>
            <a:ext cx="11422061" cy="1404041"/>
            <a:chOff x="147146" y="72018"/>
            <a:chExt cx="11422061" cy="1647983"/>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4"/>
              <a:ext cx="3234516" cy="49295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72018"/>
              <a:ext cx="10969948" cy="614126"/>
            </a:xfrm>
            <a:prstGeom prst="rect">
              <a:avLst/>
            </a:prstGeom>
            <a:noFill/>
          </p:spPr>
          <p:txBody>
            <a:bodyPr wrap="square">
              <a:spAutoFit/>
            </a:bodyPr>
            <a:lstStyle/>
            <a:p>
              <a:r>
                <a:rPr lang="en-US" sz="2800" b="1" u="sng" dirty="0">
                  <a:latin typeface="Montserrat" panose="00000500000000000000" pitchFamily="2" charset="0"/>
                </a:rPr>
                <a:t>220 kV With Transfer Bus Scheme: </a:t>
              </a:r>
              <a:endParaRPr lang="en-US" sz="2800" b="1" dirty="0">
                <a:latin typeface="Montserrat" panose="00000500000000000000" pitchFamily="2" charset="0"/>
              </a:endParaRPr>
            </a:p>
          </p:txBody>
        </p:sp>
      </p:grpSp>
      <p:cxnSp>
        <p:nvCxnSpPr>
          <p:cNvPr id="15" name="Straight Connector 14"/>
          <p:cNvCxnSpPr/>
          <p:nvPr/>
        </p:nvCxnSpPr>
        <p:spPr>
          <a:xfrm>
            <a:off x="309093" y="1013320"/>
            <a:ext cx="112601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8277" y="1455619"/>
            <a:ext cx="11260114" cy="0"/>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rot="16200000">
            <a:off x="1380848" y="3891931"/>
            <a:ext cx="374719" cy="479205"/>
            <a:chOff x="11235991" y="6329068"/>
            <a:chExt cx="663261" cy="528932"/>
          </a:xfrm>
        </p:grpSpPr>
        <p:sp>
          <p:nvSpPr>
            <p:cNvPr id="11" name="Arc 10"/>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6" name="Arc 35"/>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7" name="Arc 36"/>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20" name="Straight Connector 19"/>
          <p:cNvCxnSpPr/>
          <p:nvPr/>
        </p:nvCxnSpPr>
        <p:spPr>
          <a:xfrm>
            <a:off x="1018222" y="1025380"/>
            <a:ext cx="0" cy="100623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150021" y="1403803"/>
            <a:ext cx="1" cy="6278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13210" y="2031619"/>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021673" y="2031619"/>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041558" y="2207922"/>
            <a:ext cx="0" cy="25682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150022" y="2207922"/>
            <a:ext cx="0" cy="25682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018222" y="2464745"/>
            <a:ext cx="11318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584122" y="2464745"/>
            <a:ext cx="0" cy="84629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420770" y="3323457"/>
            <a:ext cx="326705" cy="32794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64" name="Straight Connector 63"/>
          <p:cNvCxnSpPr>
            <a:stCxn id="57" idx="2"/>
            <a:endCxn id="37" idx="2"/>
          </p:cNvCxnSpPr>
          <p:nvPr/>
        </p:nvCxnSpPr>
        <p:spPr>
          <a:xfrm flipH="1">
            <a:off x="1568207" y="3651402"/>
            <a:ext cx="15914" cy="2927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1" idx="0"/>
          </p:cNvCxnSpPr>
          <p:nvPr/>
        </p:nvCxnSpPr>
        <p:spPr>
          <a:xfrm>
            <a:off x="1565016" y="4318844"/>
            <a:ext cx="11149" cy="21407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1447816" y="4532916"/>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565015" y="4744767"/>
            <a:ext cx="1" cy="6278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439703" y="1013320"/>
            <a:ext cx="0" cy="100623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9571502" y="1391743"/>
            <a:ext cx="1" cy="6278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8334691" y="2019559"/>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9443154" y="2019559"/>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463039" y="2195862"/>
            <a:ext cx="0" cy="25682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9571503" y="2195862"/>
            <a:ext cx="0" cy="25682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439703" y="2452685"/>
            <a:ext cx="11318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9005603" y="2452685"/>
            <a:ext cx="0" cy="84629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8842251" y="3311397"/>
            <a:ext cx="326705" cy="32794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37" name="Straight Connector 136"/>
          <p:cNvCxnSpPr>
            <a:stCxn id="136" idx="2"/>
          </p:cNvCxnSpPr>
          <p:nvPr/>
        </p:nvCxnSpPr>
        <p:spPr>
          <a:xfrm flipH="1">
            <a:off x="9005603" y="3639341"/>
            <a:ext cx="1" cy="30483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309093" y="5358683"/>
            <a:ext cx="1126011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8850286" y="3949068"/>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a:off x="8967485" y="4160919"/>
            <a:ext cx="1" cy="6278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8898008" y="4788832"/>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8978061" y="5032917"/>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8007959" y="4474827"/>
            <a:ext cx="970102" cy="0"/>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768356" y="4474827"/>
            <a:ext cx="479205" cy="2305741"/>
            <a:chOff x="7768356" y="4474827"/>
            <a:chExt cx="479205" cy="2305741"/>
          </a:xfrm>
        </p:grpSpPr>
        <p:cxnSp>
          <p:nvCxnSpPr>
            <p:cNvPr id="194" name="Straight Connector 193"/>
            <p:cNvCxnSpPr/>
            <p:nvPr/>
          </p:nvCxnSpPr>
          <p:spPr>
            <a:xfrm>
              <a:off x="8007959" y="4474827"/>
              <a:ext cx="0" cy="1088846"/>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95" name="Group 194"/>
            <p:cNvGrpSpPr/>
            <p:nvPr/>
          </p:nvGrpSpPr>
          <p:grpSpPr>
            <a:xfrm rot="16200000">
              <a:off x="7820599" y="5511430"/>
              <a:ext cx="374719" cy="479205"/>
              <a:chOff x="11235991" y="6329068"/>
              <a:chExt cx="663261" cy="528932"/>
            </a:xfrm>
          </p:grpSpPr>
          <p:sp>
            <p:nvSpPr>
              <p:cNvPr id="196" name="Arc 195"/>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97" name="Arc 196"/>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98" name="Arc 197"/>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99" name="Straight Connector 198"/>
            <p:cNvCxnSpPr/>
            <p:nvPr/>
          </p:nvCxnSpPr>
          <p:spPr>
            <a:xfrm>
              <a:off x="7990734" y="5938392"/>
              <a:ext cx="0" cy="842176"/>
            </a:xfrm>
            <a:prstGeom prst="line">
              <a:avLst/>
            </a:prstGeom>
            <a:ln w="31750"/>
          </p:spPr>
          <p:style>
            <a:lnRef idx="1">
              <a:schemeClr val="accent1"/>
            </a:lnRef>
            <a:fillRef idx="0">
              <a:schemeClr val="accent1"/>
            </a:fillRef>
            <a:effectRef idx="0">
              <a:schemeClr val="accent1"/>
            </a:effectRef>
            <a:fontRef idx="minor">
              <a:schemeClr val="tx1"/>
            </a:fontRef>
          </p:style>
        </p:cxnSp>
      </p:grpSp>
      <p:cxnSp>
        <p:nvCxnSpPr>
          <p:cNvPr id="223" name="Straight Connector 222"/>
          <p:cNvCxnSpPr/>
          <p:nvPr/>
        </p:nvCxnSpPr>
        <p:spPr>
          <a:xfrm>
            <a:off x="8015261" y="6195002"/>
            <a:ext cx="4850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24" name="Rectangle 223"/>
          <p:cNvSpPr/>
          <p:nvPr/>
        </p:nvSpPr>
        <p:spPr>
          <a:xfrm>
            <a:off x="8524655" y="6086996"/>
            <a:ext cx="582328" cy="2160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CVT</a:t>
            </a:r>
            <a:endParaRPr lang="en-IN" dirty="0">
              <a:solidFill>
                <a:schemeClr val="tx1"/>
              </a:solidFill>
            </a:endParaRPr>
          </a:p>
        </p:txBody>
      </p:sp>
      <p:cxnSp>
        <p:nvCxnSpPr>
          <p:cNvPr id="225" name="Straight Connector 224"/>
          <p:cNvCxnSpPr/>
          <p:nvPr/>
        </p:nvCxnSpPr>
        <p:spPr>
          <a:xfrm>
            <a:off x="9114285" y="6191157"/>
            <a:ext cx="242525" cy="3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9431445" y="6137789"/>
            <a:ext cx="0" cy="144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7990734" y="6632109"/>
            <a:ext cx="551347"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8566424" y="6524103"/>
            <a:ext cx="582328" cy="2160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a:t>
            </a:r>
            <a:endParaRPr lang="en-IN" dirty="0">
              <a:solidFill>
                <a:schemeClr val="tx1"/>
              </a:solidFill>
            </a:endParaRPr>
          </a:p>
        </p:txBody>
      </p:sp>
      <p:cxnSp>
        <p:nvCxnSpPr>
          <p:cNvPr id="229" name="Straight Connector 228"/>
          <p:cNvCxnSpPr/>
          <p:nvPr/>
        </p:nvCxnSpPr>
        <p:spPr>
          <a:xfrm>
            <a:off x="9156054" y="6628264"/>
            <a:ext cx="242525" cy="3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9398579" y="6481501"/>
            <a:ext cx="0" cy="313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9473214" y="6574896"/>
            <a:ext cx="0" cy="144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9356810" y="6086996"/>
            <a:ext cx="0" cy="313908"/>
          </a:xfrm>
          <a:prstGeom prst="line">
            <a:avLst/>
          </a:prstGeom>
        </p:spPr>
        <p:style>
          <a:lnRef idx="1">
            <a:schemeClr val="accent1"/>
          </a:lnRef>
          <a:fillRef idx="0">
            <a:schemeClr val="accent1"/>
          </a:fillRef>
          <a:effectRef idx="0">
            <a:schemeClr val="accent1"/>
          </a:effectRef>
          <a:fontRef idx="minor">
            <a:schemeClr val="tx1"/>
          </a:fontRef>
        </p:style>
      </p:cxnSp>
      <p:sp>
        <p:nvSpPr>
          <p:cNvPr id="241" name="Rounded Rectangle 240"/>
          <p:cNvSpPr/>
          <p:nvPr/>
        </p:nvSpPr>
        <p:spPr>
          <a:xfrm>
            <a:off x="10522039" y="616705"/>
            <a:ext cx="783308" cy="259058"/>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1</a:t>
            </a:r>
            <a:endParaRPr lang="en-IN" dirty="0">
              <a:solidFill>
                <a:schemeClr val="tx1"/>
              </a:solidFill>
            </a:endParaRPr>
          </a:p>
        </p:txBody>
      </p:sp>
      <p:sp>
        <p:nvSpPr>
          <p:cNvPr id="243" name="Rounded Rectangle 242"/>
          <p:cNvSpPr/>
          <p:nvPr/>
        </p:nvSpPr>
        <p:spPr>
          <a:xfrm>
            <a:off x="10562510" y="1157623"/>
            <a:ext cx="783308" cy="259058"/>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2</a:t>
            </a:r>
            <a:endParaRPr lang="en-IN" dirty="0">
              <a:solidFill>
                <a:schemeClr val="tx1"/>
              </a:solidFill>
            </a:endParaRPr>
          </a:p>
        </p:txBody>
      </p:sp>
      <p:sp>
        <p:nvSpPr>
          <p:cNvPr id="244" name="Rounded Rectangle 243"/>
          <p:cNvSpPr/>
          <p:nvPr/>
        </p:nvSpPr>
        <p:spPr>
          <a:xfrm>
            <a:off x="10084158" y="5534577"/>
            <a:ext cx="1664887" cy="27179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Bus</a:t>
            </a:r>
            <a:endParaRPr lang="en-IN" dirty="0">
              <a:solidFill>
                <a:schemeClr val="tx1"/>
              </a:solidFill>
            </a:endParaRPr>
          </a:p>
        </p:txBody>
      </p:sp>
      <p:grpSp>
        <p:nvGrpSpPr>
          <p:cNvPr id="3" name="Group 2"/>
          <p:cNvGrpSpPr/>
          <p:nvPr/>
        </p:nvGrpSpPr>
        <p:grpSpPr>
          <a:xfrm>
            <a:off x="10251304" y="1025383"/>
            <a:ext cx="313908" cy="1548425"/>
            <a:chOff x="10251304" y="1025383"/>
            <a:chExt cx="313908" cy="1548425"/>
          </a:xfrm>
        </p:grpSpPr>
        <p:cxnSp>
          <p:nvCxnSpPr>
            <p:cNvPr id="245" name="Straight Connector 244"/>
            <p:cNvCxnSpPr/>
            <p:nvPr/>
          </p:nvCxnSpPr>
          <p:spPr>
            <a:xfrm flipH="1">
              <a:off x="10414605" y="1025383"/>
              <a:ext cx="3844" cy="61729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rot="5400000">
              <a:off x="10123441" y="1850178"/>
              <a:ext cx="582328" cy="2160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47" name="Straight Connector 246"/>
            <p:cNvCxnSpPr/>
            <p:nvPr/>
          </p:nvCxnSpPr>
          <p:spPr>
            <a:xfrm rot="5400000">
              <a:off x="10295264" y="2375988"/>
              <a:ext cx="242525" cy="3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5400000">
              <a:off x="10408258" y="2342219"/>
              <a:ext cx="0" cy="313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5400000">
              <a:off x="10399763" y="2501754"/>
              <a:ext cx="0" cy="14410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59" name="Straight Connector 258"/>
          <p:cNvCxnSpPr/>
          <p:nvPr/>
        </p:nvCxnSpPr>
        <p:spPr>
          <a:xfrm>
            <a:off x="10909464" y="1416681"/>
            <a:ext cx="1" cy="31544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60" name="Rectangle 259"/>
          <p:cNvSpPr/>
          <p:nvPr/>
        </p:nvSpPr>
        <p:spPr>
          <a:xfrm rot="5400000">
            <a:off x="10618301" y="1939628"/>
            <a:ext cx="582328" cy="2160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61" name="Straight Connector 260"/>
          <p:cNvCxnSpPr/>
          <p:nvPr/>
        </p:nvCxnSpPr>
        <p:spPr>
          <a:xfrm rot="5400000">
            <a:off x="10790125" y="2465439"/>
            <a:ext cx="242525" cy="3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5400000">
            <a:off x="10903119" y="2431670"/>
            <a:ext cx="0" cy="313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5400000">
            <a:off x="10894624" y="2591205"/>
            <a:ext cx="0" cy="144108"/>
          </a:xfrm>
          <a:prstGeom prst="line">
            <a:avLst/>
          </a:prstGeom>
        </p:spPr>
        <p:style>
          <a:lnRef idx="1">
            <a:schemeClr val="accent1"/>
          </a:lnRef>
          <a:fillRef idx="0">
            <a:schemeClr val="accent1"/>
          </a:fillRef>
          <a:effectRef idx="0">
            <a:schemeClr val="accent1"/>
          </a:effectRef>
          <a:fontRef idx="minor">
            <a:schemeClr val="tx1"/>
          </a:fontRef>
        </p:style>
      </p:cxnSp>
      <p:sp>
        <p:nvSpPr>
          <p:cNvPr id="265" name="Rounded Rectangle 264"/>
          <p:cNvSpPr/>
          <p:nvPr/>
        </p:nvSpPr>
        <p:spPr>
          <a:xfrm>
            <a:off x="10135668" y="2746793"/>
            <a:ext cx="853684" cy="19443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PT</a:t>
            </a:r>
            <a:endParaRPr lang="en-IN" dirty="0">
              <a:solidFill>
                <a:schemeClr val="tx1"/>
              </a:solidFill>
            </a:endParaRPr>
          </a:p>
        </p:txBody>
      </p:sp>
      <p:cxnSp>
        <p:nvCxnSpPr>
          <p:cNvPr id="267" name="Straight Connector 266"/>
          <p:cNvCxnSpPr/>
          <p:nvPr/>
        </p:nvCxnSpPr>
        <p:spPr>
          <a:xfrm>
            <a:off x="428576" y="5368768"/>
            <a:ext cx="1" cy="31544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68" name="Rectangle 267"/>
          <p:cNvSpPr/>
          <p:nvPr/>
        </p:nvSpPr>
        <p:spPr>
          <a:xfrm rot="5400000">
            <a:off x="137413" y="5891715"/>
            <a:ext cx="582328" cy="2160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69" name="Straight Connector 268"/>
          <p:cNvCxnSpPr/>
          <p:nvPr/>
        </p:nvCxnSpPr>
        <p:spPr>
          <a:xfrm rot="5400000">
            <a:off x="309237" y="6417526"/>
            <a:ext cx="242525" cy="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22231" y="6383757"/>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5400000">
            <a:off x="413736" y="6543292"/>
            <a:ext cx="0" cy="14410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2" name="Rounded Rectangle 271"/>
          <p:cNvSpPr/>
          <p:nvPr/>
        </p:nvSpPr>
        <p:spPr>
          <a:xfrm>
            <a:off x="579185" y="5490101"/>
            <a:ext cx="1664887" cy="271796"/>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Bus PT</a:t>
            </a:r>
            <a:endParaRPr lang="en-IN" dirty="0">
              <a:solidFill>
                <a:schemeClr val="tx1"/>
              </a:solidFill>
            </a:endParaRPr>
          </a:p>
        </p:txBody>
      </p:sp>
      <p:sp>
        <p:nvSpPr>
          <p:cNvPr id="273" name="Rounded Rectangle 272"/>
          <p:cNvSpPr/>
          <p:nvPr/>
        </p:nvSpPr>
        <p:spPr>
          <a:xfrm>
            <a:off x="361400" y="2646553"/>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201 -89A</a:t>
            </a:r>
            <a:endParaRPr lang="en-IN" sz="1200" dirty="0">
              <a:solidFill>
                <a:schemeClr val="tx1"/>
              </a:solidFill>
            </a:endParaRPr>
          </a:p>
        </p:txBody>
      </p:sp>
      <p:sp>
        <p:nvSpPr>
          <p:cNvPr id="274" name="Rounded Rectangle 273"/>
          <p:cNvSpPr/>
          <p:nvPr/>
        </p:nvSpPr>
        <p:spPr>
          <a:xfrm>
            <a:off x="1865127" y="2628834"/>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201-89B</a:t>
            </a:r>
            <a:endParaRPr lang="en-IN" sz="1200" dirty="0">
              <a:solidFill>
                <a:schemeClr val="tx1"/>
              </a:solidFill>
            </a:endParaRPr>
          </a:p>
        </p:txBody>
      </p:sp>
      <p:sp>
        <p:nvSpPr>
          <p:cNvPr id="275" name="Rounded Rectangle 274"/>
          <p:cNvSpPr/>
          <p:nvPr/>
        </p:nvSpPr>
        <p:spPr>
          <a:xfrm>
            <a:off x="341682" y="3345840"/>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201 -52 </a:t>
            </a:r>
            <a:endParaRPr lang="en-IN" sz="1200" dirty="0">
              <a:solidFill>
                <a:schemeClr val="tx1"/>
              </a:solidFill>
            </a:endParaRPr>
          </a:p>
        </p:txBody>
      </p:sp>
      <p:sp>
        <p:nvSpPr>
          <p:cNvPr id="276" name="Rounded Rectangle 275"/>
          <p:cNvSpPr/>
          <p:nvPr/>
        </p:nvSpPr>
        <p:spPr>
          <a:xfrm>
            <a:off x="341682" y="3987575"/>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201-CT</a:t>
            </a:r>
            <a:endParaRPr lang="en-IN" sz="1200" dirty="0">
              <a:solidFill>
                <a:schemeClr val="tx1"/>
              </a:solidFill>
            </a:endParaRPr>
          </a:p>
        </p:txBody>
      </p:sp>
      <p:sp>
        <p:nvSpPr>
          <p:cNvPr id="277" name="Rounded Rectangle 276"/>
          <p:cNvSpPr/>
          <p:nvPr/>
        </p:nvSpPr>
        <p:spPr>
          <a:xfrm>
            <a:off x="386599" y="4579690"/>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201-89C</a:t>
            </a:r>
            <a:endParaRPr lang="en-IN" sz="1200" dirty="0">
              <a:solidFill>
                <a:schemeClr val="tx1"/>
              </a:solidFill>
            </a:endParaRPr>
          </a:p>
        </p:txBody>
      </p:sp>
      <p:cxnSp>
        <p:nvCxnSpPr>
          <p:cNvPr id="110" name="Straight Connector 109"/>
          <p:cNvCxnSpPr/>
          <p:nvPr/>
        </p:nvCxnSpPr>
        <p:spPr>
          <a:xfrm>
            <a:off x="3286001" y="1049954"/>
            <a:ext cx="0" cy="100623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4417800" y="1428377"/>
            <a:ext cx="1" cy="6278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180989" y="2056193"/>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289452" y="2056193"/>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309337" y="2232496"/>
            <a:ext cx="0" cy="25682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417801" y="2232496"/>
            <a:ext cx="0" cy="25682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286001" y="2489319"/>
            <a:ext cx="11318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851901" y="2489319"/>
            <a:ext cx="0" cy="84629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3688549" y="3348031"/>
            <a:ext cx="326705" cy="32794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19" name="Straight Connector 118"/>
          <p:cNvCxnSpPr>
            <a:stCxn id="118" idx="2"/>
          </p:cNvCxnSpPr>
          <p:nvPr/>
        </p:nvCxnSpPr>
        <p:spPr>
          <a:xfrm flipH="1">
            <a:off x="3851901" y="3675975"/>
            <a:ext cx="1" cy="29277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3715595" y="3999400"/>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3832794" y="4211251"/>
            <a:ext cx="1" cy="6278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a:off x="3763317" y="4839164"/>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3843370" y="5083249"/>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2873268" y="4525159"/>
            <a:ext cx="97010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873268" y="4525159"/>
            <a:ext cx="0" cy="1088846"/>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73" name="Group 172"/>
          <p:cNvGrpSpPr/>
          <p:nvPr/>
        </p:nvGrpSpPr>
        <p:grpSpPr>
          <a:xfrm rot="16200000">
            <a:off x="2685908" y="5561762"/>
            <a:ext cx="374719" cy="479205"/>
            <a:chOff x="11235991" y="6329068"/>
            <a:chExt cx="663261" cy="528932"/>
          </a:xfrm>
        </p:grpSpPr>
        <p:sp>
          <p:nvSpPr>
            <p:cNvPr id="174" name="Arc 173"/>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75" name="Arc 174"/>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76" name="Arc 175"/>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77" name="Straight Connector 176"/>
          <p:cNvCxnSpPr/>
          <p:nvPr/>
        </p:nvCxnSpPr>
        <p:spPr>
          <a:xfrm>
            <a:off x="2856043" y="5988724"/>
            <a:ext cx="0" cy="75862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2873268" y="6204735"/>
            <a:ext cx="4850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3382662" y="6096729"/>
            <a:ext cx="582328" cy="2160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CVT</a:t>
            </a:r>
            <a:endParaRPr lang="en-IN" dirty="0">
              <a:solidFill>
                <a:schemeClr val="tx1"/>
              </a:solidFill>
            </a:endParaRPr>
          </a:p>
        </p:txBody>
      </p:sp>
      <p:cxnSp>
        <p:nvCxnSpPr>
          <p:cNvPr id="204" name="Straight Connector 203"/>
          <p:cNvCxnSpPr/>
          <p:nvPr/>
        </p:nvCxnSpPr>
        <p:spPr>
          <a:xfrm>
            <a:off x="3972292" y="6200890"/>
            <a:ext cx="242525" cy="3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4214817" y="6054127"/>
            <a:ext cx="0" cy="313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4289452" y="6147522"/>
            <a:ext cx="0" cy="144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2915037" y="6641842"/>
            <a:ext cx="4850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1" name="Rectangle 210"/>
          <p:cNvSpPr/>
          <p:nvPr/>
        </p:nvSpPr>
        <p:spPr>
          <a:xfrm>
            <a:off x="3424431" y="6533836"/>
            <a:ext cx="582328" cy="21601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a:t>
            </a:r>
            <a:endParaRPr lang="en-IN" dirty="0">
              <a:solidFill>
                <a:schemeClr val="tx1"/>
              </a:solidFill>
            </a:endParaRPr>
          </a:p>
        </p:txBody>
      </p:sp>
      <p:cxnSp>
        <p:nvCxnSpPr>
          <p:cNvPr id="212" name="Straight Connector 211"/>
          <p:cNvCxnSpPr/>
          <p:nvPr/>
        </p:nvCxnSpPr>
        <p:spPr>
          <a:xfrm>
            <a:off x="4014061" y="6637997"/>
            <a:ext cx="242525" cy="3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4256586" y="6491234"/>
            <a:ext cx="0" cy="313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331221" y="6584629"/>
            <a:ext cx="0" cy="144108"/>
          </a:xfrm>
          <a:prstGeom prst="line">
            <a:avLst/>
          </a:prstGeom>
        </p:spPr>
        <p:style>
          <a:lnRef idx="1">
            <a:schemeClr val="accent1"/>
          </a:lnRef>
          <a:fillRef idx="0">
            <a:schemeClr val="accent1"/>
          </a:fillRef>
          <a:effectRef idx="0">
            <a:schemeClr val="accent1"/>
          </a:effectRef>
          <a:fontRef idx="minor">
            <a:schemeClr val="tx1"/>
          </a:fontRef>
        </p:style>
      </p:cxnSp>
      <p:sp>
        <p:nvSpPr>
          <p:cNvPr id="278" name="Rounded Rectangle 277"/>
          <p:cNvSpPr/>
          <p:nvPr/>
        </p:nvSpPr>
        <p:spPr>
          <a:xfrm>
            <a:off x="2761579" y="2613198"/>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 89A</a:t>
            </a:r>
            <a:endParaRPr lang="en-IN" sz="1200" dirty="0">
              <a:solidFill>
                <a:schemeClr val="tx1"/>
              </a:solidFill>
            </a:endParaRPr>
          </a:p>
        </p:txBody>
      </p:sp>
      <p:sp>
        <p:nvSpPr>
          <p:cNvPr id="279" name="Rounded Rectangle 278"/>
          <p:cNvSpPr/>
          <p:nvPr/>
        </p:nvSpPr>
        <p:spPr>
          <a:xfrm>
            <a:off x="4154495" y="2603072"/>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 89B</a:t>
            </a:r>
            <a:endParaRPr lang="en-IN" sz="1200" dirty="0">
              <a:solidFill>
                <a:schemeClr val="tx1"/>
              </a:solidFill>
            </a:endParaRPr>
          </a:p>
        </p:txBody>
      </p:sp>
      <p:sp>
        <p:nvSpPr>
          <p:cNvPr id="290" name="Rounded Rectangle 289"/>
          <p:cNvSpPr/>
          <p:nvPr/>
        </p:nvSpPr>
        <p:spPr>
          <a:xfrm>
            <a:off x="2633665" y="3404857"/>
            <a:ext cx="911222"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202-52CB</a:t>
            </a:r>
            <a:endParaRPr lang="en-IN" sz="1200" dirty="0">
              <a:solidFill>
                <a:schemeClr val="tx1"/>
              </a:solidFill>
            </a:endParaRPr>
          </a:p>
        </p:txBody>
      </p:sp>
      <p:sp>
        <p:nvSpPr>
          <p:cNvPr id="291" name="Rounded Rectangle 290"/>
          <p:cNvSpPr/>
          <p:nvPr/>
        </p:nvSpPr>
        <p:spPr>
          <a:xfrm>
            <a:off x="2701951" y="3958022"/>
            <a:ext cx="911222"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202-89L</a:t>
            </a:r>
            <a:endParaRPr lang="en-IN" sz="1200" dirty="0">
              <a:solidFill>
                <a:schemeClr val="tx1"/>
              </a:solidFill>
            </a:endParaRPr>
          </a:p>
        </p:txBody>
      </p:sp>
      <p:sp>
        <p:nvSpPr>
          <p:cNvPr id="292" name="Rounded Rectangle 291"/>
          <p:cNvSpPr/>
          <p:nvPr/>
        </p:nvSpPr>
        <p:spPr>
          <a:xfrm>
            <a:off x="4154495" y="4989709"/>
            <a:ext cx="911222"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202-89C</a:t>
            </a:r>
            <a:endParaRPr lang="en-IN" sz="1200" dirty="0">
              <a:solidFill>
                <a:schemeClr val="tx1"/>
              </a:solidFill>
            </a:endParaRPr>
          </a:p>
        </p:txBody>
      </p:sp>
      <p:sp>
        <p:nvSpPr>
          <p:cNvPr id="293" name="Rounded Rectangle 292"/>
          <p:cNvSpPr/>
          <p:nvPr/>
        </p:nvSpPr>
        <p:spPr>
          <a:xfrm>
            <a:off x="9329020" y="4965135"/>
            <a:ext cx="911222"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204-89C</a:t>
            </a:r>
            <a:endParaRPr lang="en-IN" sz="1200" dirty="0">
              <a:solidFill>
                <a:schemeClr val="tx1"/>
              </a:solidFill>
            </a:endParaRPr>
          </a:p>
        </p:txBody>
      </p:sp>
      <p:sp>
        <p:nvSpPr>
          <p:cNvPr id="294" name="Rounded Rectangle 293"/>
          <p:cNvSpPr/>
          <p:nvPr/>
        </p:nvSpPr>
        <p:spPr>
          <a:xfrm>
            <a:off x="7810796" y="3933448"/>
            <a:ext cx="911222"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204-89T</a:t>
            </a:r>
            <a:endParaRPr lang="en-IN" sz="1200" dirty="0">
              <a:solidFill>
                <a:schemeClr val="tx1"/>
              </a:solidFill>
            </a:endParaRPr>
          </a:p>
        </p:txBody>
      </p:sp>
      <p:sp>
        <p:nvSpPr>
          <p:cNvPr id="295" name="Rounded Rectangle 294"/>
          <p:cNvSpPr/>
          <p:nvPr/>
        </p:nvSpPr>
        <p:spPr>
          <a:xfrm>
            <a:off x="7810796" y="3380283"/>
            <a:ext cx="911222"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204-52CB</a:t>
            </a:r>
            <a:endParaRPr lang="en-IN" sz="1200" dirty="0">
              <a:solidFill>
                <a:schemeClr val="tx1"/>
              </a:solidFill>
            </a:endParaRPr>
          </a:p>
        </p:txBody>
      </p:sp>
      <p:sp>
        <p:nvSpPr>
          <p:cNvPr id="296" name="Rounded Rectangle 295"/>
          <p:cNvSpPr/>
          <p:nvPr/>
        </p:nvSpPr>
        <p:spPr>
          <a:xfrm>
            <a:off x="9131079" y="2646553"/>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204- 89B</a:t>
            </a:r>
            <a:endParaRPr lang="en-IN" sz="1200" dirty="0">
              <a:solidFill>
                <a:schemeClr val="tx1"/>
              </a:solidFill>
            </a:endParaRPr>
          </a:p>
        </p:txBody>
      </p:sp>
      <p:sp>
        <p:nvSpPr>
          <p:cNvPr id="297" name="Rounded Rectangle 296"/>
          <p:cNvSpPr/>
          <p:nvPr/>
        </p:nvSpPr>
        <p:spPr>
          <a:xfrm>
            <a:off x="7874753" y="2646553"/>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204-89A</a:t>
            </a:r>
            <a:endParaRPr lang="en-IN" sz="1200" dirty="0">
              <a:solidFill>
                <a:schemeClr val="tx1"/>
              </a:solidFill>
            </a:endParaRPr>
          </a:p>
        </p:txBody>
      </p:sp>
      <p:cxnSp>
        <p:nvCxnSpPr>
          <p:cNvPr id="306" name="Straight Connector 305"/>
          <p:cNvCxnSpPr/>
          <p:nvPr/>
        </p:nvCxnSpPr>
        <p:spPr>
          <a:xfrm>
            <a:off x="5288345" y="1081611"/>
            <a:ext cx="0" cy="100623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H="1">
            <a:off x="7450453" y="1471048"/>
            <a:ext cx="1" cy="6278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H="1">
            <a:off x="5183333" y="2087850"/>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H="1">
            <a:off x="7322105" y="2098864"/>
            <a:ext cx="256697" cy="176303"/>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H="1">
            <a:off x="5305319" y="2264153"/>
            <a:ext cx="6362" cy="87313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7450454" y="2275167"/>
            <a:ext cx="0" cy="859925"/>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314" name="Group 313"/>
          <p:cNvGrpSpPr/>
          <p:nvPr/>
        </p:nvGrpSpPr>
        <p:grpSpPr>
          <a:xfrm rot="16200000">
            <a:off x="5117960" y="3085041"/>
            <a:ext cx="374719" cy="479205"/>
            <a:chOff x="11235991" y="6329068"/>
            <a:chExt cx="663261" cy="528932"/>
          </a:xfrm>
        </p:grpSpPr>
        <p:sp>
          <p:nvSpPr>
            <p:cNvPr id="315" name="Arc 314"/>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16" name="Arc 315"/>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17" name="Arc 316"/>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grpSp>
        <p:nvGrpSpPr>
          <p:cNvPr id="318" name="Group 317"/>
          <p:cNvGrpSpPr/>
          <p:nvPr/>
        </p:nvGrpSpPr>
        <p:grpSpPr>
          <a:xfrm rot="16200000">
            <a:off x="7263091" y="3082850"/>
            <a:ext cx="374719" cy="479205"/>
            <a:chOff x="11235991" y="6329068"/>
            <a:chExt cx="663261" cy="528932"/>
          </a:xfrm>
        </p:grpSpPr>
        <p:sp>
          <p:nvSpPr>
            <p:cNvPr id="319" name="Arc 318"/>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20" name="Arc 319"/>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21" name="Arc 320"/>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328" name="Straight Connector 327"/>
          <p:cNvCxnSpPr/>
          <p:nvPr/>
        </p:nvCxnSpPr>
        <p:spPr>
          <a:xfrm>
            <a:off x="5311681" y="3519021"/>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7466772" y="3506961"/>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30" name="Rectangle 329"/>
          <p:cNvSpPr/>
          <p:nvPr/>
        </p:nvSpPr>
        <p:spPr>
          <a:xfrm>
            <a:off x="6238573" y="3675975"/>
            <a:ext cx="326705" cy="32794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332" name="Straight Connector 331"/>
          <p:cNvCxnSpPr>
            <a:endCxn id="330" idx="1"/>
          </p:cNvCxnSpPr>
          <p:nvPr/>
        </p:nvCxnSpPr>
        <p:spPr>
          <a:xfrm>
            <a:off x="5311681" y="3822361"/>
            <a:ext cx="926892" cy="1758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4" name="Straight Connector 333"/>
          <p:cNvCxnSpPr>
            <a:endCxn id="330" idx="3"/>
          </p:cNvCxnSpPr>
          <p:nvPr/>
        </p:nvCxnSpPr>
        <p:spPr>
          <a:xfrm flipH="1">
            <a:off x="6565278" y="3839947"/>
            <a:ext cx="90149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35" name="Rounded Rectangle 334"/>
          <p:cNvSpPr/>
          <p:nvPr/>
        </p:nvSpPr>
        <p:spPr>
          <a:xfrm>
            <a:off x="579185" y="629579"/>
            <a:ext cx="1957771" cy="258921"/>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Bus Bay</a:t>
            </a:r>
            <a:endParaRPr lang="en-IN" dirty="0">
              <a:solidFill>
                <a:schemeClr val="tx1"/>
              </a:solidFill>
            </a:endParaRPr>
          </a:p>
        </p:txBody>
      </p:sp>
      <p:sp>
        <p:nvSpPr>
          <p:cNvPr id="336" name="Rounded Rectangle 335"/>
          <p:cNvSpPr/>
          <p:nvPr/>
        </p:nvSpPr>
        <p:spPr>
          <a:xfrm>
            <a:off x="2964473" y="629580"/>
            <a:ext cx="1664887" cy="27179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Line Bay</a:t>
            </a:r>
            <a:endParaRPr lang="en-IN" dirty="0">
              <a:solidFill>
                <a:schemeClr val="tx1"/>
              </a:solidFill>
            </a:endParaRPr>
          </a:p>
        </p:txBody>
      </p:sp>
      <p:sp>
        <p:nvSpPr>
          <p:cNvPr id="337" name="Rounded Rectangle 336"/>
          <p:cNvSpPr/>
          <p:nvPr/>
        </p:nvSpPr>
        <p:spPr>
          <a:xfrm>
            <a:off x="5569481" y="600336"/>
            <a:ext cx="1664887" cy="27179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Coupler</a:t>
            </a:r>
            <a:endParaRPr lang="en-IN" dirty="0">
              <a:solidFill>
                <a:schemeClr val="tx1"/>
              </a:solidFill>
            </a:endParaRPr>
          </a:p>
        </p:txBody>
      </p:sp>
      <p:sp>
        <p:nvSpPr>
          <p:cNvPr id="338" name="Rounded Rectangle 337"/>
          <p:cNvSpPr/>
          <p:nvPr/>
        </p:nvSpPr>
        <p:spPr>
          <a:xfrm>
            <a:off x="8135041" y="600336"/>
            <a:ext cx="1664887" cy="27179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ICT LV Bay</a:t>
            </a:r>
            <a:endParaRPr lang="en-IN" dirty="0">
              <a:solidFill>
                <a:schemeClr val="tx1"/>
              </a:solidFill>
            </a:endParaRPr>
          </a:p>
        </p:txBody>
      </p:sp>
      <p:sp>
        <p:nvSpPr>
          <p:cNvPr id="339" name="Rounded Rectangle 338"/>
          <p:cNvSpPr/>
          <p:nvPr/>
        </p:nvSpPr>
        <p:spPr>
          <a:xfrm>
            <a:off x="5526680" y="1916943"/>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203-89A</a:t>
            </a:r>
            <a:endParaRPr lang="en-IN" sz="1200" dirty="0">
              <a:solidFill>
                <a:schemeClr val="tx1"/>
              </a:solidFill>
            </a:endParaRPr>
          </a:p>
        </p:txBody>
      </p:sp>
      <p:sp>
        <p:nvSpPr>
          <p:cNvPr id="340" name="Rounded Rectangle 339"/>
          <p:cNvSpPr/>
          <p:nvPr/>
        </p:nvSpPr>
        <p:spPr>
          <a:xfrm>
            <a:off x="6462388" y="2150795"/>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203-89B</a:t>
            </a:r>
            <a:endParaRPr lang="en-IN" sz="1200" dirty="0">
              <a:solidFill>
                <a:schemeClr val="tx1"/>
              </a:solidFill>
            </a:endParaRPr>
          </a:p>
        </p:txBody>
      </p:sp>
      <p:sp>
        <p:nvSpPr>
          <p:cNvPr id="341" name="Rounded Rectangle 340"/>
          <p:cNvSpPr/>
          <p:nvPr/>
        </p:nvSpPr>
        <p:spPr>
          <a:xfrm>
            <a:off x="5447778" y="3128205"/>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203- ACT</a:t>
            </a:r>
            <a:endParaRPr lang="en-IN" sz="1200" dirty="0">
              <a:solidFill>
                <a:schemeClr val="tx1"/>
              </a:solidFill>
            </a:endParaRPr>
          </a:p>
        </p:txBody>
      </p:sp>
      <p:sp>
        <p:nvSpPr>
          <p:cNvPr id="342" name="Rounded Rectangle 341"/>
          <p:cNvSpPr/>
          <p:nvPr/>
        </p:nvSpPr>
        <p:spPr>
          <a:xfrm>
            <a:off x="6401924" y="3151744"/>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203-BCT</a:t>
            </a:r>
            <a:endParaRPr lang="en-IN" sz="1200" dirty="0">
              <a:solidFill>
                <a:schemeClr val="tx1"/>
              </a:solidFill>
            </a:endParaRPr>
          </a:p>
        </p:txBody>
      </p:sp>
      <p:sp>
        <p:nvSpPr>
          <p:cNvPr id="343" name="Rounded Rectangle 342"/>
          <p:cNvSpPr/>
          <p:nvPr/>
        </p:nvSpPr>
        <p:spPr>
          <a:xfrm>
            <a:off x="5918334" y="4117103"/>
            <a:ext cx="926882" cy="235523"/>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203- 52CB</a:t>
            </a:r>
            <a:endParaRPr lang="en-IN" sz="1200" dirty="0">
              <a:solidFill>
                <a:schemeClr val="tx1"/>
              </a:solidFill>
            </a:endParaRPr>
          </a:p>
        </p:txBody>
      </p:sp>
      <p:sp>
        <p:nvSpPr>
          <p:cNvPr id="344" name="Rounded Rectangle 343"/>
          <p:cNvSpPr/>
          <p:nvPr/>
        </p:nvSpPr>
        <p:spPr>
          <a:xfrm>
            <a:off x="3180989" y="5668190"/>
            <a:ext cx="783308" cy="259058"/>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202-CT</a:t>
            </a:r>
            <a:endParaRPr lang="en-IN" sz="1200" dirty="0">
              <a:solidFill>
                <a:schemeClr val="tx1"/>
              </a:solidFill>
            </a:endParaRPr>
          </a:p>
        </p:txBody>
      </p:sp>
      <p:sp>
        <p:nvSpPr>
          <p:cNvPr id="345" name="Rounded Rectangle 344"/>
          <p:cNvSpPr/>
          <p:nvPr/>
        </p:nvSpPr>
        <p:spPr>
          <a:xfrm>
            <a:off x="8341928" y="5614479"/>
            <a:ext cx="783308" cy="25905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204-CT</a:t>
            </a:r>
            <a:endParaRPr lang="en-IN" sz="1200" dirty="0">
              <a:solidFill>
                <a:schemeClr val="tx1"/>
              </a:solidFill>
            </a:endParaRPr>
          </a:p>
        </p:txBody>
      </p:sp>
      <p:sp>
        <p:nvSpPr>
          <p:cNvPr id="346" name="Rounded Rectangle 345"/>
          <p:cNvSpPr/>
          <p:nvPr/>
        </p:nvSpPr>
        <p:spPr>
          <a:xfrm>
            <a:off x="1632339" y="6298186"/>
            <a:ext cx="985396" cy="36181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Line</a:t>
            </a:r>
            <a:endParaRPr lang="en-IN" dirty="0">
              <a:solidFill>
                <a:schemeClr val="tx1"/>
              </a:solidFill>
            </a:endParaRPr>
          </a:p>
        </p:txBody>
      </p:sp>
      <p:sp>
        <p:nvSpPr>
          <p:cNvPr id="347" name="Rounded Rectangle 346"/>
          <p:cNvSpPr/>
          <p:nvPr/>
        </p:nvSpPr>
        <p:spPr>
          <a:xfrm>
            <a:off x="6752998" y="6298185"/>
            <a:ext cx="985396" cy="361815"/>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 ICT</a:t>
            </a:r>
            <a:endParaRPr lang="en-IN" dirty="0">
              <a:solidFill>
                <a:schemeClr val="tx1"/>
              </a:solidFill>
            </a:endParaRPr>
          </a:p>
        </p:txBody>
      </p:sp>
    </p:spTree>
    <p:extLst>
      <p:ext uri="{BB962C8B-B14F-4D97-AF65-F5344CB8AC3E}">
        <p14:creationId xmlns:p14="http://schemas.microsoft.com/office/powerpoint/2010/main" val="3245924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78910" y="51054"/>
            <a:ext cx="11582288" cy="523220"/>
          </a:xfrm>
          <a:prstGeom prst="rect">
            <a:avLst/>
          </a:prstGeom>
          <a:noFill/>
        </p:spPr>
        <p:txBody>
          <a:bodyPr wrap="square">
            <a:spAutoFit/>
          </a:bodyPr>
          <a:lstStyle/>
          <a:p>
            <a:r>
              <a:rPr lang="en-US" sz="2800" b="1" u="sng" dirty="0">
                <a:latin typeface="Montserrat" panose="00000500000000000000" pitchFamily="2" charset="0"/>
              </a:rPr>
              <a:t>Transfer Trip Logic for Transfer Bus Scheme</a:t>
            </a:r>
            <a:endParaRPr lang="en-US" sz="2800" b="1" dirty="0">
              <a:latin typeface="Montserrat" panose="00000500000000000000" pitchFamily="2" charset="0"/>
            </a:endParaRPr>
          </a:p>
        </p:txBody>
      </p:sp>
      <p:sp>
        <p:nvSpPr>
          <p:cNvPr id="6" name="TextBox 5"/>
          <p:cNvSpPr txBox="1"/>
          <p:nvPr/>
        </p:nvSpPr>
        <p:spPr>
          <a:xfrm>
            <a:off x="395785" y="1159679"/>
            <a:ext cx="5022376" cy="369332"/>
          </a:xfrm>
          <a:prstGeom prst="rect">
            <a:avLst/>
          </a:prstGeom>
          <a:noFill/>
        </p:spPr>
        <p:txBody>
          <a:bodyPr wrap="square" rtlCol="0">
            <a:spAutoFit/>
          </a:bodyPr>
          <a:lstStyle/>
          <a:p>
            <a:endParaRPr lang="en-IN" dirty="0"/>
          </a:p>
        </p:txBody>
      </p:sp>
      <p:sp>
        <p:nvSpPr>
          <p:cNvPr id="11" name="TextBox 10"/>
          <p:cNvSpPr txBox="1"/>
          <p:nvPr/>
        </p:nvSpPr>
        <p:spPr>
          <a:xfrm>
            <a:off x="231820" y="965915"/>
            <a:ext cx="11517225" cy="1477328"/>
          </a:xfrm>
          <a:prstGeom prst="rect">
            <a:avLst/>
          </a:prstGeom>
          <a:noFill/>
        </p:spPr>
        <p:txBody>
          <a:bodyPr wrap="square" rtlCol="0">
            <a:spAutoFit/>
          </a:bodyPr>
          <a:lstStyle/>
          <a:p>
            <a:pPr marL="285750" indent="-285750">
              <a:buFont typeface="Arial" pitchFamily="34" charset="0"/>
              <a:buChar char="•"/>
            </a:pPr>
            <a:r>
              <a:rPr lang="en-US" dirty="0"/>
              <a:t>Transfer Bus Breaker can be used in case of Breaker problem in any of feeder bays or ICT LV bays.</a:t>
            </a:r>
          </a:p>
          <a:p>
            <a:pPr marL="285750" indent="-285750">
              <a:buFont typeface="Arial" pitchFamily="34" charset="0"/>
              <a:buChar char="•"/>
            </a:pPr>
            <a:r>
              <a:rPr lang="en-US" dirty="0"/>
              <a:t>The Line Isolator or T – Isolator is closed and the respective Bay’s 89C isolator is closed. Similarly TBC’s  89C Isolator and Breaker are closed .</a:t>
            </a:r>
          </a:p>
          <a:p>
            <a:pPr marL="285750" indent="-285750">
              <a:buFont typeface="Arial" pitchFamily="34" charset="0"/>
              <a:buChar char="•"/>
            </a:pPr>
            <a:r>
              <a:rPr lang="en-US" dirty="0"/>
              <a:t>This puts the respective Bay in transfer mode and all the protection relays of this bay point their protection trips towards Transfer Bus breaker.</a:t>
            </a:r>
            <a:endParaRPr lang="en-IN" dirty="0"/>
          </a:p>
        </p:txBody>
      </p:sp>
      <p:sp>
        <p:nvSpPr>
          <p:cNvPr id="14" name="Rounded Rectangle 13"/>
          <p:cNvSpPr/>
          <p:nvPr/>
        </p:nvSpPr>
        <p:spPr>
          <a:xfrm>
            <a:off x="4584879" y="3107767"/>
            <a:ext cx="2112135" cy="154150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Bus Coupler Trip Circuit</a:t>
            </a:r>
            <a:endParaRPr lang="en-IN" dirty="0">
              <a:solidFill>
                <a:schemeClr val="tx1"/>
              </a:solidFill>
            </a:endParaRPr>
          </a:p>
        </p:txBody>
      </p:sp>
      <p:cxnSp>
        <p:nvCxnSpPr>
          <p:cNvPr id="19" name="Straight Connector 18"/>
          <p:cNvCxnSpPr/>
          <p:nvPr/>
        </p:nvCxnSpPr>
        <p:spPr>
          <a:xfrm>
            <a:off x="2906973" y="3309870"/>
            <a:ext cx="299866" cy="2575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06839" y="3431722"/>
            <a:ext cx="137804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2655084" y="3660246"/>
            <a:ext cx="1514990" cy="53853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mode relay</a:t>
            </a:r>
            <a:endParaRPr lang="en-IN" dirty="0">
              <a:solidFill>
                <a:schemeClr val="tx1"/>
              </a:solidFill>
            </a:endParaRPr>
          </a:p>
        </p:txBody>
      </p:sp>
      <p:sp>
        <p:nvSpPr>
          <p:cNvPr id="49" name="Rounded Rectangle 48"/>
          <p:cNvSpPr/>
          <p:nvPr/>
        </p:nvSpPr>
        <p:spPr>
          <a:xfrm>
            <a:off x="7157826" y="3611754"/>
            <a:ext cx="1460159" cy="53353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Transfer mode relay</a:t>
            </a:r>
            <a:endParaRPr lang="en-IN" dirty="0">
              <a:solidFill>
                <a:schemeClr val="tx1"/>
              </a:solidFill>
            </a:endParaRPr>
          </a:p>
        </p:txBody>
      </p:sp>
      <p:sp>
        <p:nvSpPr>
          <p:cNvPr id="36" name="Rounded Rectangle 35"/>
          <p:cNvSpPr/>
          <p:nvPr/>
        </p:nvSpPr>
        <p:spPr>
          <a:xfrm>
            <a:off x="231820" y="2950338"/>
            <a:ext cx="2290613" cy="2759364"/>
          </a:xfrm>
          <a:prstGeom prst="round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a:solidFill>
                <a:schemeClr val="tx1"/>
              </a:solidFill>
            </a:endParaRPr>
          </a:p>
        </p:txBody>
      </p:sp>
      <p:cxnSp>
        <p:nvCxnSpPr>
          <p:cNvPr id="38" name="Straight Connector 37"/>
          <p:cNvCxnSpPr/>
          <p:nvPr/>
        </p:nvCxnSpPr>
        <p:spPr>
          <a:xfrm flipH="1">
            <a:off x="2522433" y="3438659"/>
            <a:ext cx="384540"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92804" y="3038549"/>
            <a:ext cx="1968641" cy="400110"/>
          </a:xfrm>
          <a:prstGeom prst="rect">
            <a:avLst/>
          </a:prstGeom>
          <a:noFill/>
        </p:spPr>
        <p:txBody>
          <a:bodyPr wrap="square" rtlCol="0">
            <a:spAutoFit/>
          </a:bodyPr>
          <a:lstStyle/>
          <a:p>
            <a:pPr algn="ctr"/>
            <a:r>
              <a:rPr lang="en-US" sz="2000" b="1" dirty="0"/>
              <a:t>Line</a:t>
            </a:r>
            <a:endParaRPr lang="en-IN" sz="2000" b="1" dirty="0"/>
          </a:p>
        </p:txBody>
      </p:sp>
      <p:sp>
        <p:nvSpPr>
          <p:cNvPr id="53" name="Rounded Rectangle 52"/>
          <p:cNvSpPr/>
          <p:nvPr/>
        </p:nvSpPr>
        <p:spPr>
          <a:xfrm>
            <a:off x="231820" y="3431722"/>
            <a:ext cx="2290613" cy="594810"/>
          </a:xfrm>
          <a:prstGeom prst="roundRect">
            <a:avLst/>
          </a:prstGeom>
          <a:gradFill flip="none" rotWithShape="1">
            <a:gsLst>
              <a:gs pos="13000">
                <a:schemeClr val="accent6"/>
              </a:gs>
              <a:gs pos="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 </a:t>
            </a:r>
            <a:r>
              <a:rPr lang="en-US" b="1" dirty="0" err="1">
                <a:solidFill>
                  <a:schemeClr val="tx1"/>
                </a:solidFill>
              </a:rPr>
              <a:t>Ph</a:t>
            </a:r>
            <a:r>
              <a:rPr lang="en-US" b="1" dirty="0">
                <a:solidFill>
                  <a:schemeClr val="tx1"/>
                </a:solidFill>
              </a:rPr>
              <a:t> Trip relays :</a:t>
            </a:r>
            <a:r>
              <a:rPr lang="en-US" dirty="0">
                <a:solidFill>
                  <a:schemeClr val="tx1"/>
                </a:solidFill>
              </a:rPr>
              <a:t>86 A and 86B</a:t>
            </a:r>
            <a:endParaRPr lang="en-IN" dirty="0">
              <a:solidFill>
                <a:schemeClr val="tx1"/>
              </a:solidFill>
            </a:endParaRPr>
          </a:p>
        </p:txBody>
      </p:sp>
      <p:sp>
        <p:nvSpPr>
          <p:cNvPr id="54" name="Rounded Rectangle 53"/>
          <p:cNvSpPr/>
          <p:nvPr/>
        </p:nvSpPr>
        <p:spPr>
          <a:xfrm>
            <a:off x="231820" y="4100980"/>
            <a:ext cx="2290613" cy="594810"/>
          </a:xfrm>
          <a:prstGeom prst="roundRect">
            <a:avLst/>
          </a:prstGeom>
          <a:gradFill>
            <a:gsLst>
              <a:gs pos="15000">
                <a:schemeClr val="accent6"/>
              </a:gs>
              <a:gs pos="0">
                <a:schemeClr val="accent1">
                  <a:tint val="23500"/>
                  <a:satMod val="1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 </a:t>
            </a:r>
            <a:r>
              <a:rPr lang="en-US" b="1" dirty="0" err="1">
                <a:solidFill>
                  <a:schemeClr val="tx1"/>
                </a:solidFill>
              </a:rPr>
              <a:t>Ph</a:t>
            </a:r>
            <a:r>
              <a:rPr lang="en-US" b="1" dirty="0">
                <a:solidFill>
                  <a:schemeClr val="tx1"/>
                </a:solidFill>
              </a:rPr>
              <a:t> relays for A/R :</a:t>
            </a:r>
            <a:r>
              <a:rPr lang="en-US" dirty="0">
                <a:solidFill>
                  <a:schemeClr val="tx1"/>
                </a:solidFill>
              </a:rPr>
              <a:t>86R1,86Y1 and 8B1</a:t>
            </a:r>
            <a:endParaRPr lang="en-IN" dirty="0">
              <a:solidFill>
                <a:schemeClr val="tx1"/>
              </a:solidFill>
            </a:endParaRPr>
          </a:p>
        </p:txBody>
      </p:sp>
      <p:sp>
        <p:nvSpPr>
          <p:cNvPr id="55" name="Rounded Rectangle 54"/>
          <p:cNvSpPr/>
          <p:nvPr/>
        </p:nvSpPr>
        <p:spPr>
          <a:xfrm>
            <a:off x="231819" y="4785942"/>
            <a:ext cx="2290613" cy="594810"/>
          </a:xfrm>
          <a:prstGeom prst="roundRect">
            <a:avLst/>
          </a:prstGeom>
          <a:gradFill>
            <a:gsLst>
              <a:gs pos="15000">
                <a:schemeClr val="accent6"/>
              </a:gs>
              <a:gs pos="0">
                <a:schemeClr val="accent1">
                  <a:tint val="23500"/>
                  <a:satMod val="1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Bus bar and LBB trip relays </a:t>
            </a:r>
            <a:r>
              <a:rPr lang="en-US" dirty="0">
                <a:solidFill>
                  <a:schemeClr val="tx1"/>
                </a:solidFill>
              </a:rPr>
              <a:t>: 96</a:t>
            </a:r>
            <a:endParaRPr lang="en-IN" dirty="0">
              <a:solidFill>
                <a:schemeClr val="tx1"/>
              </a:solidFill>
            </a:endParaRPr>
          </a:p>
        </p:txBody>
      </p:sp>
      <p:sp>
        <p:nvSpPr>
          <p:cNvPr id="56" name="Rounded Rectangle 55"/>
          <p:cNvSpPr/>
          <p:nvPr/>
        </p:nvSpPr>
        <p:spPr>
          <a:xfrm>
            <a:off x="8729664" y="2902683"/>
            <a:ext cx="2290613" cy="2759364"/>
          </a:xfrm>
          <a:prstGeom prst="round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a:solidFill>
                <a:schemeClr val="tx1"/>
              </a:solidFill>
            </a:endParaRPr>
          </a:p>
        </p:txBody>
      </p:sp>
      <p:sp>
        <p:nvSpPr>
          <p:cNvPr id="57" name="TextBox 56"/>
          <p:cNvSpPr txBox="1"/>
          <p:nvPr/>
        </p:nvSpPr>
        <p:spPr>
          <a:xfrm>
            <a:off x="8890649" y="2983957"/>
            <a:ext cx="1968641" cy="400110"/>
          </a:xfrm>
          <a:prstGeom prst="rect">
            <a:avLst/>
          </a:prstGeom>
          <a:noFill/>
        </p:spPr>
        <p:txBody>
          <a:bodyPr wrap="square" rtlCol="0">
            <a:spAutoFit/>
          </a:bodyPr>
          <a:lstStyle/>
          <a:p>
            <a:pPr algn="ctr"/>
            <a:r>
              <a:rPr lang="en-US" sz="2000" b="1" dirty="0"/>
              <a:t>ICT LV</a:t>
            </a:r>
            <a:endParaRPr lang="en-IN" sz="2000" b="1" dirty="0"/>
          </a:p>
        </p:txBody>
      </p:sp>
      <p:sp>
        <p:nvSpPr>
          <p:cNvPr id="58" name="Rounded Rectangle 57"/>
          <p:cNvSpPr/>
          <p:nvPr/>
        </p:nvSpPr>
        <p:spPr>
          <a:xfrm>
            <a:off x="8729664" y="3384067"/>
            <a:ext cx="2290613" cy="594810"/>
          </a:xfrm>
          <a:prstGeom prst="roundRect">
            <a:avLst/>
          </a:prstGeom>
          <a:gradFill flip="none" rotWithShape="1">
            <a:gsLst>
              <a:gs pos="13000">
                <a:schemeClr val="accent6"/>
              </a:gs>
              <a:gs pos="0">
                <a:schemeClr val="accent1">
                  <a:tint val="23500"/>
                  <a:satMod val="1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 </a:t>
            </a:r>
            <a:r>
              <a:rPr lang="en-US" b="1" dirty="0" err="1">
                <a:solidFill>
                  <a:schemeClr val="tx1"/>
                </a:solidFill>
              </a:rPr>
              <a:t>Ph</a:t>
            </a:r>
            <a:r>
              <a:rPr lang="en-US" b="1" dirty="0">
                <a:solidFill>
                  <a:schemeClr val="tx1"/>
                </a:solidFill>
              </a:rPr>
              <a:t> Trip relays :</a:t>
            </a:r>
            <a:r>
              <a:rPr lang="en-US" dirty="0">
                <a:solidFill>
                  <a:schemeClr val="tx1"/>
                </a:solidFill>
              </a:rPr>
              <a:t>86 A and 86B</a:t>
            </a:r>
            <a:endParaRPr lang="en-IN" dirty="0">
              <a:solidFill>
                <a:schemeClr val="tx1"/>
              </a:solidFill>
            </a:endParaRPr>
          </a:p>
        </p:txBody>
      </p:sp>
      <p:sp>
        <p:nvSpPr>
          <p:cNvPr id="59" name="Rounded Rectangle 58"/>
          <p:cNvSpPr/>
          <p:nvPr/>
        </p:nvSpPr>
        <p:spPr>
          <a:xfrm>
            <a:off x="8729664" y="4053325"/>
            <a:ext cx="2290613" cy="594810"/>
          </a:xfrm>
          <a:prstGeom prst="roundRect">
            <a:avLst/>
          </a:prstGeom>
          <a:gradFill>
            <a:gsLst>
              <a:gs pos="15000">
                <a:schemeClr val="accent6"/>
              </a:gs>
              <a:gs pos="0">
                <a:schemeClr val="accent1">
                  <a:tint val="23500"/>
                  <a:satMod val="1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Inter trip from HV:86AX,86BX</a:t>
            </a:r>
            <a:endParaRPr lang="en-IN" dirty="0">
              <a:solidFill>
                <a:schemeClr val="tx1"/>
              </a:solidFill>
            </a:endParaRPr>
          </a:p>
        </p:txBody>
      </p:sp>
      <p:sp>
        <p:nvSpPr>
          <p:cNvPr id="60" name="Rounded Rectangle 59"/>
          <p:cNvSpPr/>
          <p:nvPr/>
        </p:nvSpPr>
        <p:spPr>
          <a:xfrm>
            <a:off x="8729663" y="4738287"/>
            <a:ext cx="2290613" cy="594810"/>
          </a:xfrm>
          <a:prstGeom prst="roundRect">
            <a:avLst/>
          </a:prstGeom>
          <a:gradFill>
            <a:gsLst>
              <a:gs pos="15000">
                <a:schemeClr val="accent6"/>
              </a:gs>
              <a:gs pos="0">
                <a:schemeClr val="accent1">
                  <a:tint val="23500"/>
                  <a:satMod val="1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Bus bar and LBB trip relays </a:t>
            </a:r>
            <a:r>
              <a:rPr lang="en-US" dirty="0">
                <a:solidFill>
                  <a:schemeClr val="tx1"/>
                </a:solidFill>
              </a:rPr>
              <a:t>: 96</a:t>
            </a:r>
            <a:endParaRPr lang="en-IN" dirty="0">
              <a:solidFill>
                <a:schemeClr val="tx1"/>
              </a:solidFill>
            </a:endParaRPr>
          </a:p>
        </p:txBody>
      </p:sp>
      <p:cxnSp>
        <p:nvCxnSpPr>
          <p:cNvPr id="62" name="Straight Connector 61"/>
          <p:cNvCxnSpPr/>
          <p:nvPr/>
        </p:nvCxnSpPr>
        <p:spPr>
          <a:xfrm>
            <a:off x="2522433" y="5333097"/>
            <a:ext cx="152705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4049487" y="4398385"/>
            <a:ext cx="0" cy="934712"/>
          </a:xfrm>
          <a:prstGeom prst="line">
            <a:avLst/>
          </a:prstGeom>
          <a:ln w="32385"/>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049487" y="4350730"/>
            <a:ext cx="53539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697014" y="3431722"/>
            <a:ext cx="137804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075054" y="3302933"/>
            <a:ext cx="299866" cy="25757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345123" y="3438659"/>
            <a:ext cx="38454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97014" y="4368152"/>
            <a:ext cx="53539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232406" y="4380887"/>
            <a:ext cx="0" cy="93471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202609" y="5288938"/>
            <a:ext cx="1527054"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714703" y="2902683"/>
            <a:ext cx="968655" cy="369332"/>
          </a:xfrm>
          <a:prstGeom prst="rect">
            <a:avLst/>
          </a:prstGeom>
          <a:noFill/>
        </p:spPr>
        <p:txBody>
          <a:bodyPr wrap="square" rtlCol="0">
            <a:spAutoFit/>
          </a:bodyPr>
          <a:lstStyle/>
          <a:p>
            <a:r>
              <a:rPr lang="en-US" dirty="0"/>
              <a:t>TTX</a:t>
            </a:r>
            <a:endParaRPr lang="en-IN" dirty="0"/>
          </a:p>
        </p:txBody>
      </p:sp>
      <p:sp>
        <p:nvSpPr>
          <p:cNvPr id="78" name="TextBox 77"/>
          <p:cNvSpPr txBox="1"/>
          <p:nvPr/>
        </p:nvSpPr>
        <p:spPr>
          <a:xfrm>
            <a:off x="7711249" y="2897960"/>
            <a:ext cx="968655" cy="369332"/>
          </a:xfrm>
          <a:prstGeom prst="rect">
            <a:avLst/>
          </a:prstGeom>
          <a:noFill/>
        </p:spPr>
        <p:txBody>
          <a:bodyPr wrap="square" rtlCol="0">
            <a:spAutoFit/>
          </a:bodyPr>
          <a:lstStyle/>
          <a:p>
            <a:r>
              <a:rPr lang="en-US" dirty="0"/>
              <a:t>TTX</a:t>
            </a:r>
            <a:endParaRPr lang="en-IN" dirty="0"/>
          </a:p>
        </p:txBody>
      </p:sp>
    </p:spTree>
    <p:extLst>
      <p:ext uri="{BB962C8B-B14F-4D97-AF65-F5344CB8AC3E}">
        <p14:creationId xmlns:p14="http://schemas.microsoft.com/office/powerpoint/2010/main" val="2132636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16B96240-9A15-A6AB-35CC-27F092113477}"/>
              </a:ext>
            </a:extLst>
          </p:cNvPr>
          <p:cNvGrpSpPr/>
          <p:nvPr/>
        </p:nvGrpSpPr>
        <p:grpSpPr>
          <a:xfrm>
            <a:off x="10820691" y="5984608"/>
            <a:ext cx="1105836" cy="646220"/>
            <a:chOff x="228944" y="6102596"/>
            <a:chExt cx="1105836" cy="646220"/>
          </a:xfrm>
        </p:grpSpPr>
        <p:sp>
          <p:nvSpPr>
            <p:cNvPr id="78" name="Oval 77">
              <a:extLst>
                <a:ext uri="{FF2B5EF4-FFF2-40B4-BE49-F238E27FC236}">
                  <a16:creationId xmlns:a16="http://schemas.microsoft.com/office/drawing/2014/main" id="{F905C5DD-82B8-7C3B-AED8-F7F362E0E2DA}"/>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Oval 85">
              <a:extLst>
                <a:ext uri="{FF2B5EF4-FFF2-40B4-BE49-F238E27FC236}">
                  <a16:creationId xmlns:a16="http://schemas.microsoft.com/office/drawing/2014/main" id="{CAAA5E04-6E39-2BF7-7595-14BC86508F63}"/>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Freeform 5">
              <a:extLst>
                <a:ext uri="{FF2B5EF4-FFF2-40B4-BE49-F238E27FC236}">
                  <a16:creationId xmlns:a16="http://schemas.microsoft.com/office/drawing/2014/main" id="{DC27BE1E-D50A-6042-DE96-B64D4A069E30}"/>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2" name="Group 1"/>
          <p:cNvGrpSpPr/>
          <p:nvPr/>
        </p:nvGrpSpPr>
        <p:grpSpPr>
          <a:xfrm>
            <a:off x="326797" y="585493"/>
            <a:ext cx="11754367" cy="4895720"/>
            <a:chOff x="273510" y="576612"/>
            <a:chExt cx="11561623" cy="3884660"/>
          </a:xfrm>
        </p:grpSpPr>
        <p:cxnSp>
          <p:nvCxnSpPr>
            <p:cNvPr id="88" name="Straight Connector 87"/>
            <p:cNvCxnSpPr/>
            <p:nvPr/>
          </p:nvCxnSpPr>
          <p:spPr>
            <a:xfrm>
              <a:off x="711115" y="2221778"/>
              <a:ext cx="13063" cy="18679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1399782" y="2288183"/>
              <a:ext cx="13063" cy="18679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92" name="Arc 91"/>
            <p:cNvSpPr/>
            <p:nvPr/>
          </p:nvSpPr>
          <p:spPr>
            <a:xfrm>
              <a:off x="2464337" y="2895605"/>
              <a:ext cx="247587" cy="522514"/>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3" name="Arc 92"/>
            <p:cNvSpPr/>
            <p:nvPr/>
          </p:nvSpPr>
          <p:spPr>
            <a:xfrm>
              <a:off x="2572420" y="2895605"/>
              <a:ext cx="261263" cy="522514"/>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4" name="Arc 93"/>
            <p:cNvSpPr/>
            <p:nvPr/>
          </p:nvSpPr>
          <p:spPr>
            <a:xfrm rot="10800000">
              <a:off x="2572420" y="2989223"/>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96" name="Straight Connector 95"/>
            <p:cNvCxnSpPr/>
            <p:nvPr/>
          </p:nvCxnSpPr>
          <p:spPr>
            <a:xfrm>
              <a:off x="724178" y="3149242"/>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303683" y="3059982"/>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1829882" y="2987045"/>
              <a:ext cx="442984" cy="33745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2" name="Straight Connector 101"/>
            <p:cNvCxnSpPr/>
            <p:nvPr/>
          </p:nvCxnSpPr>
          <p:spPr>
            <a:xfrm flipV="1">
              <a:off x="1567256" y="3149242"/>
              <a:ext cx="262626" cy="1415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295617" y="3163396"/>
              <a:ext cx="186677" cy="87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833683" y="3199319"/>
              <a:ext cx="28101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0088421" y="3222177"/>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0707449" y="3054537"/>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0903392" y="3211293"/>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9645437" y="3015344"/>
              <a:ext cx="442984" cy="33745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16" name="Straight Connector 115"/>
            <p:cNvCxnSpPr/>
            <p:nvPr/>
          </p:nvCxnSpPr>
          <p:spPr>
            <a:xfrm flipH="1">
              <a:off x="8186978" y="3026234"/>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a:off x="8733663" y="2921726"/>
              <a:ext cx="247587" cy="522514"/>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0" name="Arc 119"/>
            <p:cNvSpPr/>
            <p:nvPr/>
          </p:nvSpPr>
          <p:spPr>
            <a:xfrm>
              <a:off x="8841746" y="2921726"/>
              <a:ext cx="261263" cy="522514"/>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2" name="Arc 121"/>
            <p:cNvSpPr/>
            <p:nvPr/>
          </p:nvSpPr>
          <p:spPr>
            <a:xfrm rot="10800000">
              <a:off x="8841746" y="3015344"/>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24" name="Straight Connector 123"/>
            <p:cNvCxnSpPr/>
            <p:nvPr/>
          </p:nvCxnSpPr>
          <p:spPr>
            <a:xfrm flipV="1">
              <a:off x="8450141" y="3189517"/>
              <a:ext cx="301479" cy="870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9103009" y="3225440"/>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6585684" y="2939147"/>
              <a:ext cx="247587" cy="522514"/>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8" name="Arc 147"/>
            <p:cNvSpPr/>
            <p:nvPr/>
          </p:nvSpPr>
          <p:spPr>
            <a:xfrm>
              <a:off x="6693767" y="2939147"/>
              <a:ext cx="261263" cy="522514"/>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9" name="Arc 148"/>
            <p:cNvSpPr/>
            <p:nvPr/>
          </p:nvSpPr>
          <p:spPr>
            <a:xfrm rot="10800000">
              <a:off x="6693767" y="3032765"/>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50" name="Straight Connector 149"/>
            <p:cNvCxnSpPr/>
            <p:nvPr/>
          </p:nvCxnSpPr>
          <p:spPr>
            <a:xfrm flipH="1">
              <a:off x="4041672" y="3054538"/>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5601291" y="2980515"/>
              <a:ext cx="442984" cy="33745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52" name="Straight Connector 151"/>
            <p:cNvCxnSpPr/>
            <p:nvPr/>
          </p:nvCxnSpPr>
          <p:spPr>
            <a:xfrm>
              <a:off x="6044275" y="3190610"/>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7382900" y="3031676"/>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578843" y="3189523"/>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954817" y="3194964"/>
              <a:ext cx="361952" cy="870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3176791" y="3026235"/>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429076" y="3171015"/>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a:off x="4873948" y="2895605"/>
              <a:ext cx="247587" cy="522514"/>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9" name="Arc 158"/>
            <p:cNvSpPr/>
            <p:nvPr/>
          </p:nvSpPr>
          <p:spPr>
            <a:xfrm>
              <a:off x="4982031" y="2895605"/>
              <a:ext cx="261263" cy="522514"/>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0" name="Arc 159"/>
            <p:cNvSpPr/>
            <p:nvPr/>
          </p:nvSpPr>
          <p:spPr>
            <a:xfrm rot="10800000">
              <a:off x="4982031" y="2989223"/>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61" name="Straight Connector 160"/>
            <p:cNvCxnSpPr/>
            <p:nvPr/>
          </p:nvCxnSpPr>
          <p:spPr>
            <a:xfrm flipV="1">
              <a:off x="5243294" y="3190610"/>
              <a:ext cx="361952" cy="870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331182" y="3149242"/>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3696789" y="1397726"/>
              <a:ext cx="33942" cy="179179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729692" y="1397726"/>
              <a:ext cx="300103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5" name="Isosceles Triangle 164"/>
            <p:cNvSpPr/>
            <p:nvPr/>
          </p:nvSpPr>
          <p:spPr>
            <a:xfrm rot="16200000">
              <a:off x="438053" y="1286691"/>
              <a:ext cx="324055" cy="222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66" name="Straight Connector 165"/>
            <p:cNvCxnSpPr/>
            <p:nvPr/>
          </p:nvCxnSpPr>
          <p:spPr>
            <a:xfrm flipV="1">
              <a:off x="7847475" y="1406435"/>
              <a:ext cx="33942" cy="179179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7881417" y="1415144"/>
              <a:ext cx="300103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10909290" y="1263826"/>
              <a:ext cx="326571" cy="313508"/>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9" name="Oval 168"/>
            <p:cNvSpPr/>
            <p:nvPr/>
          </p:nvSpPr>
          <p:spPr>
            <a:xfrm>
              <a:off x="11061690" y="1416226"/>
              <a:ext cx="326571" cy="313508"/>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0" name="Oval 169"/>
            <p:cNvSpPr/>
            <p:nvPr/>
          </p:nvSpPr>
          <p:spPr>
            <a:xfrm>
              <a:off x="11145525" y="1240972"/>
              <a:ext cx="326571" cy="313508"/>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1" name="Rounded Rectangle 170"/>
            <p:cNvSpPr/>
            <p:nvPr/>
          </p:nvSpPr>
          <p:spPr>
            <a:xfrm>
              <a:off x="391885" y="4156171"/>
              <a:ext cx="841745"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1</a:t>
              </a:r>
              <a:endParaRPr lang="en-IN" dirty="0">
                <a:solidFill>
                  <a:schemeClr val="tx1"/>
                </a:solidFill>
              </a:endParaRPr>
            </a:p>
          </p:txBody>
        </p:sp>
        <p:sp>
          <p:nvSpPr>
            <p:cNvPr id="172" name="Rounded Rectangle 171"/>
            <p:cNvSpPr/>
            <p:nvPr/>
          </p:nvSpPr>
          <p:spPr>
            <a:xfrm>
              <a:off x="273510" y="577660"/>
              <a:ext cx="705394"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Line </a:t>
              </a:r>
              <a:endParaRPr lang="en-IN" dirty="0">
                <a:solidFill>
                  <a:schemeClr val="tx1"/>
                </a:solidFill>
              </a:endParaRPr>
            </a:p>
          </p:txBody>
        </p:sp>
        <p:sp>
          <p:nvSpPr>
            <p:cNvPr id="173" name="Rounded Rectangle 172"/>
            <p:cNvSpPr/>
            <p:nvPr/>
          </p:nvSpPr>
          <p:spPr>
            <a:xfrm rot="16200000">
              <a:off x="835070" y="2307835"/>
              <a:ext cx="974703" cy="19430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401-89</a:t>
              </a:r>
              <a:endParaRPr lang="en-IN" dirty="0">
                <a:solidFill>
                  <a:schemeClr val="tx1"/>
                </a:solidFill>
              </a:endParaRPr>
            </a:p>
          </p:txBody>
        </p:sp>
        <p:sp>
          <p:nvSpPr>
            <p:cNvPr id="174" name="Rounded Rectangle 173"/>
            <p:cNvSpPr/>
            <p:nvPr/>
          </p:nvSpPr>
          <p:spPr>
            <a:xfrm rot="16200000">
              <a:off x="2740320" y="2250790"/>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401-89A</a:t>
              </a:r>
              <a:endParaRPr lang="en-IN" dirty="0">
                <a:solidFill>
                  <a:schemeClr val="tx1"/>
                </a:solidFill>
              </a:endParaRPr>
            </a:p>
          </p:txBody>
        </p:sp>
        <p:sp>
          <p:nvSpPr>
            <p:cNvPr id="175" name="Rounded Rectangle 174"/>
            <p:cNvSpPr/>
            <p:nvPr/>
          </p:nvSpPr>
          <p:spPr>
            <a:xfrm rot="16200000">
              <a:off x="1464042" y="2134547"/>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401-52CB</a:t>
              </a:r>
              <a:endParaRPr lang="en-IN" dirty="0">
                <a:solidFill>
                  <a:schemeClr val="tx1"/>
                </a:solidFill>
              </a:endParaRPr>
            </a:p>
          </p:txBody>
        </p:sp>
        <p:sp>
          <p:nvSpPr>
            <p:cNvPr id="176" name="Rounded Rectangle 175"/>
            <p:cNvSpPr/>
            <p:nvPr/>
          </p:nvSpPr>
          <p:spPr>
            <a:xfrm rot="16200000">
              <a:off x="2034772" y="2150876"/>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401-CT</a:t>
              </a:r>
              <a:endParaRPr lang="en-IN" dirty="0">
                <a:solidFill>
                  <a:schemeClr val="tx1"/>
                </a:solidFill>
              </a:endParaRPr>
            </a:p>
          </p:txBody>
        </p:sp>
        <p:sp>
          <p:nvSpPr>
            <p:cNvPr id="177" name="Rounded Rectangle 176"/>
            <p:cNvSpPr/>
            <p:nvPr/>
          </p:nvSpPr>
          <p:spPr>
            <a:xfrm rot="16200000">
              <a:off x="3613087" y="2248727"/>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402-89A</a:t>
              </a:r>
              <a:endParaRPr lang="en-IN" dirty="0">
                <a:solidFill>
                  <a:schemeClr val="tx1"/>
                </a:solidFill>
              </a:endParaRPr>
            </a:p>
          </p:txBody>
        </p:sp>
        <p:sp>
          <p:nvSpPr>
            <p:cNvPr id="178" name="Rounded Rectangle 177"/>
            <p:cNvSpPr/>
            <p:nvPr/>
          </p:nvSpPr>
          <p:spPr>
            <a:xfrm rot="16200000">
              <a:off x="6857930" y="2260585"/>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402-89B</a:t>
              </a:r>
              <a:endParaRPr lang="en-IN" dirty="0">
                <a:solidFill>
                  <a:schemeClr val="tx1"/>
                </a:solidFill>
              </a:endParaRPr>
            </a:p>
          </p:txBody>
        </p:sp>
        <p:sp>
          <p:nvSpPr>
            <p:cNvPr id="179" name="Rounded Rectangle 178"/>
            <p:cNvSpPr/>
            <p:nvPr/>
          </p:nvSpPr>
          <p:spPr>
            <a:xfrm rot="16200000">
              <a:off x="4434148" y="2134548"/>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402A-CT</a:t>
              </a:r>
              <a:endParaRPr lang="en-IN" dirty="0">
                <a:solidFill>
                  <a:schemeClr val="tx1"/>
                </a:solidFill>
              </a:endParaRPr>
            </a:p>
          </p:txBody>
        </p:sp>
        <p:sp>
          <p:nvSpPr>
            <p:cNvPr id="180" name="Rounded Rectangle 179"/>
            <p:cNvSpPr/>
            <p:nvPr/>
          </p:nvSpPr>
          <p:spPr>
            <a:xfrm rot="16200000">
              <a:off x="6138000" y="2143138"/>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402B-CT</a:t>
              </a:r>
              <a:endParaRPr lang="en-IN" dirty="0">
                <a:solidFill>
                  <a:schemeClr val="tx1"/>
                </a:solidFill>
              </a:endParaRPr>
            </a:p>
          </p:txBody>
        </p:sp>
        <p:sp>
          <p:nvSpPr>
            <p:cNvPr id="181" name="Rounded Rectangle 180"/>
            <p:cNvSpPr/>
            <p:nvPr/>
          </p:nvSpPr>
          <p:spPr>
            <a:xfrm rot="16200000">
              <a:off x="5209854" y="2134549"/>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402-52CB</a:t>
              </a:r>
              <a:endParaRPr lang="en-IN" dirty="0">
                <a:solidFill>
                  <a:schemeClr val="tx1"/>
                </a:solidFill>
              </a:endParaRPr>
            </a:p>
          </p:txBody>
        </p:sp>
        <p:sp>
          <p:nvSpPr>
            <p:cNvPr id="182" name="Rounded Rectangle 181"/>
            <p:cNvSpPr/>
            <p:nvPr/>
          </p:nvSpPr>
          <p:spPr>
            <a:xfrm rot="16200000">
              <a:off x="10261908" y="2299246"/>
              <a:ext cx="974703" cy="19430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403-89</a:t>
              </a:r>
              <a:endParaRPr lang="en-IN" dirty="0">
                <a:solidFill>
                  <a:schemeClr val="tx1"/>
                </a:solidFill>
              </a:endParaRPr>
            </a:p>
          </p:txBody>
        </p:sp>
        <p:sp>
          <p:nvSpPr>
            <p:cNvPr id="183" name="Rounded Rectangle 182"/>
            <p:cNvSpPr/>
            <p:nvPr/>
          </p:nvSpPr>
          <p:spPr>
            <a:xfrm rot="16200000">
              <a:off x="9240532" y="2134550"/>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403-52CB</a:t>
              </a:r>
              <a:endParaRPr lang="en-IN" dirty="0">
                <a:solidFill>
                  <a:schemeClr val="tx1"/>
                </a:solidFill>
              </a:endParaRPr>
            </a:p>
          </p:txBody>
        </p:sp>
        <p:sp>
          <p:nvSpPr>
            <p:cNvPr id="184" name="Rounded Rectangle 183"/>
            <p:cNvSpPr/>
            <p:nvPr/>
          </p:nvSpPr>
          <p:spPr>
            <a:xfrm rot="16200000">
              <a:off x="8341482" y="2134550"/>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403-CT</a:t>
              </a:r>
              <a:endParaRPr lang="en-IN" dirty="0">
                <a:solidFill>
                  <a:schemeClr val="tx1"/>
                </a:solidFill>
              </a:endParaRPr>
            </a:p>
          </p:txBody>
        </p:sp>
        <p:sp>
          <p:nvSpPr>
            <p:cNvPr id="185" name="Rounded Rectangle 184"/>
            <p:cNvSpPr/>
            <p:nvPr/>
          </p:nvSpPr>
          <p:spPr>
            <a:xfrm rot="16200000">
              <a:off x="7774781" y="2248730"/>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403-89A</a:t>
              </a:r>
              <a:endParaRPr lang="en-IN" dirty="0">
                <a:solidFill>
                  <a:schemeClr val="tx1"/>
                </a:solidFill>
              </a:endParaRPr>
            </a:p>
          </p:txBody>
        </p:sp>
        <p:sp>
          <p:nvSpPr>
            <p:cNvPr id="186" name="Rounded Rectangle 185"/>
            <p:cNvSpPr/>
            <p:nvPr/>
          </p:nvSpPr>
          <p:spPr>
            <a:xfrm>
              <a:off x="10993388" y="576612"/>
              <a:ext cx="705394"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ICT </a:t>
              </a:r>
              <a:endParaRPr lang="en-IN" dirty="0">
                <a:solidFill>
                  <a:schemeClr val="tx1"/>
                </a:solidFill>
              </a:endParaRPr>
            </a:p>
          </p:txBody>
        </p:sp>
        <p:sp>
          <p:nvSpPr>
            <p:cNvPr id="187" name="Rounded Rectangle 186"/>
            <p:cNvSpPr/>
            <p:nvPr/>
          </p:nvSpPr>
          <p:spPr>
            <a:xfrm>
              <a:off x="10993388" y="4215260"/>
              <a:ext cx="841745"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2</a:t>
              </a:r>
              <a:endParaRPr lang="en-IN" dirty="0">
                <a:solidFill>
                  <a:schemeClr val="tx1"/>
                </a:solidFill>
              </a:endParaRPr>
            </a:p>
          </p:txBody>
        </p:sp>
        <p:sp>
          <p:nvSpPr>
            <p:cNvPr id="188" name="Rounded Rectangle 187"/>
            <p:cNvSpPr/>
            <p:nvPr/>
          </p:nvSpPr>
          <p:spPr>
            <a:xfrm>
              <a:off x="1580790" y="3580316"/>
              <a:ext cx="1203182" cy="48441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Line Bay</a:t>
              </a:r>
              <a:endParaRPr lang="en-IN" dirty="0">
                <a:solidFill>
                  <a:schemeClr val="tx1"/>
                </a:solidFill>
              </a:endParaRPr>
            </a:p>
          </p:txBody>
        </p:sp>
        <p:sp>
          <p:nvSpPr>
            <p:cNvPr id="189" name="Rounded Rectangle 188"/>
            <p:cNvSpPr/>
            <p:nvPr/>
          </p:nvSpPr>
          <p:spPr>
            <a:xfrm>
              <a:off x="5225081" y="3544396"/>
              <a:ext cx="1203182" cy="48441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Tie Bay</a:t>
              </a:r>
              <a:endParaRPr lang="en-IN" dirty="0">
                <a:solidFill>
                  <a:schemeClr val="tx1"/>
                </a:solidFill>
              </a:endParaRPr>
            </a:p>
          </p:txBody>
        </p:sp>
        <p:sp>
          <p:nvSpPr>
            <p:cNvPr id="190" name="Rounded Rectangle 189"/>
            <p:cNvSpPr/>
            <p:nvPr/>
          </p:nvSpPr>
          <p:spPr>
            <a:xfrm>
              <a:off x="9265338" y="3544396"/>
              <a:ext cx="1203182" cy="484414"/>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ICT Bay</a:t>
              </a:r>
              <a:endParaRPr lang="en-IN" dirty="0">
                <a:solidFill>
                  <a:schemeClr val="tx1"/>
                </a:solidFill>
              </a:endParaRPr>
            </a:p>
          </p:txBody>
        </p:sp>
      </p:grpSp>
      <p:sp>
        <p:nvSpPr>
          <p:cNvPr id="3" name="TextBox 2"/>
          <p:cNvSpPr txBox="1"/>
          <p:nvPr/>
        </p:nvSpPr>
        <p:spPr>
          <a:xfrm>
            <a:off x="2135307" y="4019666"/>
            <a:ext cx="1459038" cy="369332"/>
          </a:xfrm>
          <a:prstGeom prst="rect">
            <a:avLst/>
          </a:prstGeom>
          <a:noFill/>
        </p:spPr>
        <p:txBody>
          <a:bodyPr wrap="square" rtlCol="0">
            <a:spAutoFit/>
          </a:bodyPr>
          <a:lstStyle/>
          <a:p>
            <a:r>
              <a:rPr lang="en-US" dirty="0"/>
              <a:t>P2        P1</a:t>
            </a:r>
            <a:endParaRPr lang="en-IN" dirty="0"/>
          </a:p>
        </p:txBody>
      </p:sp>
      <p:sp>
        <p:nvSpPr>
          <p:cNvPr id="73" name="TextBox 72"/>
          <p:cNvSpPr txBox="1"/>
          <p:nvPr/>
        </p:nvSpPr>
        <p:spPr>
          <a:xfrm>
            <a:off x="4589648" y="3964239"/>
            <a:ext cx="1459038" cy="369332"/>
          </a:xfrm>
          <a:prstGeom prst="rect">
            <a:avLst/>
          </a:prstGeom>
          <a:noFill/>
        </p:spPr>
        <p:txBody>
          <a:bodyPr wrap="square" rtlCol="0">
            <a:spAutoFit/>
          </a:bodyPr>
          <a:lstStyle/>
          <a:p>
            <a:r>
              <a:rPr lang="en-US" dirty="0"/>
              <a:t>P2        P1</a:t>
            </a:r>
            <a:endParaRPr lang="en-IN" dirty="0"/>
          </a:p>
        </p:txBody>
      </p:sp>
      <p:sp>
        <p:nvSpPr>
          <p:cNvPr id="74" name="TextBox 73"/>
          <p:cNvSpPr txBox="1"/>
          <p:nvPr/>
        </p:nvSpPr>
        <p:spPr>
          <a:xfrm>
            <a:off x="6347936" y="3978503"/>
            <a:ext cx="1459038" cy="369332"/>
          </a:xfrm>
          <a:prstGeom prst="rect">
            <a:avLst/>
          </a:prstGeom>
          <a:noFill/>
        </p:spPr>
        <p:txBody>
          <a:bodyPr wrap="square" rtlCol="0">
            <a:spAutoFit/>
          </a:bodyPr>
          <a:lstStyle/>
          <a:p>
            <a:r>
              <a:rPr lang="en-US" dirty="0"/>
              <a:t>P1       P2</a:t>
            </a:r>
            <a:endParaRPr lang="en-IN" dirty="0"/>
          </a:p>
        </p:txBody>
      </p:sp>
      <p:sp>
        <p:nvSpPr>
          <p:cNvPr id="75" name="TextBox 74"/>
          <p:cNvSpPr txBox="1"/>
          <p:nvPr/>
        </p:nvSpPr>
        <p:spPr>
          <a:xfrm>
            <a:off x="8550019" y="3993050"/>
            <a:ext cx="1459038" cy="369332"/>
          </a:xfrm>
          <a:prstGeom prst="rect">
            <a:avLst/>
          </a:prstGeom>
          <a:noFill/>
        </p:spPr>
        <p:txBody>
          <a:bodyPr wrap="square" rtlCol="0">
            <a:spAutoFit/>
          </a:bodyPr>
          <a:lstStyle/>
          <a:p>
            <a:r>
              <a:rPr lang="en-US" dirty="0"/>
              <a:t>P1        P2</a:t>
            </a:r>
            <a:endParaRPr lang="en-IN" dirty="0"/>
          </a:p>
        </p:txBody>
      </p:sp>
    </p:spTree>
    <p:extLst>
      <p:ext uri="{BB962C8B-B14F-4D97-AF65-F5344CB8AC3E}">
        <p14:creationId xmlns:p14="http://schemas.microsoft.com/office/powerpoint/2010/main" val="323751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691C53F-A1A4-B66B-F907-7BB2872E8B6D}"/>
              </a:ext>
            </a:extLst>
          </p:cNvPr>
          <p:cNvSpPr/>
          <p:nvPr/>
        </p:nvSpPr>
        <p:spPr>
          <a:xfrm>
            <a:off x="3971924"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1D1EA1EF-2DAA-2AFE-DF6B-12E46F119C96}"/>
              </a:ext>
            </a:extLst>
          </p:cNvPr>
          <p:cNvGrpSpPr/>
          <p:nvPr/>
        </p:nvGrpSpPr>
        <p:grpSpPr>
          <a:xfrm>
            <a:off x="10820691" y="5984608"/>
            <a:ext cx="1105836" cy="646220"/>
            <a:chOff x="228944" y="6102596"/>
            <a:chExt cx="1105836" cy="646220"/>
          </a:xfrm>
        </p:grpSpPr>
        <p:sp>
          <p:nvSpPr>
            <p:cNvPr id="6" name="Oval 5">
              <a:extLst>
                <a:ext uri="{FF2B5EF4-FFF2-40B4-BE49-F238E27FC236}">
                  <a16:creationId xmlns:a16="http://schemas.microsoft.com/office/drawing/2014/main" id="{12B5DBF8-D942-9CB5-D7AD-EBE24503B16D}"/>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2584DFAC-B804-E335-81EF-E9725E982BDD}"/>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5">
              <a:extLst>
                <a:ext uri="{FF2B5EF4-FFF2-40B4-BE49-F238E27FC236}">
                  <a16:creationId xmlns:a16="http://schemas.microsoft.com/office/drawing/2014/main" id="{C3EC4A4D-DDF0-F772-27C1-6A86D64D6645}"/>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0" name="TextBox 9">
            <a:extLst>
              <a:ext uri="{FF2B5EF4-FFF2-40B4-BE49-F238E27FC236}">
                <a16:creationId xmlns:a16="http://schemas.microsoft.com/office/drawing/2014/main" id="{4ED822E5-44E6-B803-DB0A-9F0F3740410F}"/>
              </a:ext>
            </a:extLst>
          </p:cNvPr>
          <p:cNvSpPr txBox="1"/>
          <p:nvPr/>
        </p:nvSpPr>
        <p:spPr>
          <a:xfrm>
            <a:off x="847398" y="1127823"/>
            <a:ext cx="9893362" cy="4461862"/>
          </a:xfrm>
          <a:prstGeom prst="rect">
            <a:avLst/>
          </a:prstGeom>
          <a:noFill/>
        </p:spPr>
        <p:txBody>
          <a:bodyPr wrap="square">
            <a:spAutoFit/>
          </a:bodyPr>
          <a:lstStyle/>
          <a:p>
            <a:pPr>
              <a:lnSpc>
                <a:spcPct val="150000"/>
              </a:lnSpc>
            </a:pPr>
            <a:endParaRPr lang="en-US" sz="2400" dirty="0">
              <a:latin typeface="Montserrat" panose="00000500000000000000" pitchFamily="2" charset="0"/>
            </a:endParaRPr>
          </a:p>
          <a:p>
            <a:pPr marL="457200" indent="-457200">
              <a:lnSpc>
                <a:spcPct val="150000"/>
              </a:lnSpc>
              <a:buAutoNum type="arabicPeriod"/>
            </a:pPr>
            <a:r>
              <a:rPr lang="en-US" sz="2400" dirty="0">
                <a:latin typeface="Montserrat" panose="00000500000000000000" pitchFamily="2" charset="0"/>
              </a:rPr>
              <a:t>Terminal Blocks were provided in MB to connect cables from CT (R,Y,B) to CTMB  and CTMB to C&amp;R panel.</a:t>
            </a:r>
          </a:p>
          <a:p>
            <a:pPr marL="457200" indent="-457200">
              <a:lnSpc>
                <a:spcPct val="150000"/>
              </a:lnSpc>
              <a:buAutoNum type="arabicPeriod"/>
            </a:pPr>
            <a:r>
              <a:rPr lang="en-US" sz="2400" dirty="0">
                <a:latin typeface="Montserrat" panose="00000500000000000000" pitchFamily="2" charset="0"/>
              </a:rPr>
              <a:t>In Marshaling TBs, Concerned cables of MB (CTMB) are connected on the left side of TB and receiving end equipment (C&amp;R panel) cables are connected right side of </a:t>
            </a:r>
            <a:r>
              <a:rPr lang="en-US" sz="2400" dirty="0" err="1">
                <a:latin typeface="Montserrat" panose="00000500000000000000" pitchFamily="2" charset="0"/>
              </a:rPr>
              <a:t>TBs.</a:t>
            </a:r>
            <a:endParaRPr lang="en-US" sz="2400" dirty="0">
              <a:latin typeface="Montserrat" panose="00000500000000000000" pitchFamily="2" charset="0"/>
            </a:endParaRPr>
          </a:p>
          <a:p>
            <a:pPr>
              <a:lnSpc>
                <a:spcPct val="150000"/>
              </a:lnSpc>
            </a:pPr>
            <a:endParaRPr lang="en-US" sz="2400" dirty="0">
              <a:latin typeface="Montserrat" panose="00000500000000000000" pitchFamily="2" charset="0"/>
            </a:endParaRPr>
          </a:p>
        </p:txBody>
      </p:sp>
      <p:sp>
        <p:nvSpPr>
          <p:cNvPr id="2" name="TextBox 1">
            <a:extLst>
              <a:ext uri="{FF2B5EF4-FFF2-40B4-BE49-F238E27FC236}">
                <a16:creationId xmlns:a16="http://schemas.microsoft.com/office/drawing/2014/main" id="{FF23296D-BEC7-535D-3804-B4F3C9B268AB}"/>
              </a:ext>
            </a:extLst>
          </p:cNvPr>
          <p:cNvSpPr txBox="1"/>
          <p:nvPr/>
        </p:nvSpPr>
        <p:spPr>
          <a:xfrm>
            <a:off x="2952751" y="773880"/>
            <a:ext cx="5428800" cy="707886"/>
          </a:xfrm>
          <a:prstGeom prst="rect">
            <a:avLst/>
          </a:prstGeom>
          <a:noFill/>
        </p:spPr>
        <p:txBody>
          <a:bodyPr wrap="square" rtlCol="0">
            <a:spAutoFit/>
          </a:bodyPr>
          <a:lstStyle/>
          <a:p>
            <a:pPr algn="l"/>
            <a:r>
              <a:rPr lang="en-US" sz="4000" u="sng" dirty="0"/>
              <a:t>Marshaling Boxes </a:t>
            </a:r>
          </a:p>
        </p:txBody>
      </p:sp>
    </p:spTree>
    <p:extLst>
      <p:ext uri="{BB962C8B-B14F-4D97-AF65-F5344CB8AC3E}">
        <p14:creationId xmlns:p14="http://schemas.microsoft.com/office/powerpoint/2010/main" val="2314234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16B96240-9A15-A6AB-35CC-27F092113477}"/>
              </a:ext>
            </a:extLst>
          </p:cNvPr>
          <p:cNvGrpSpPr/>
          <p:nvPr/>
        </p:nvGrpSpPr>
        <p:grpSpPr>
          <a:xfrm>
            <a:off x="10820691" y="5984608"/>
            <a:ext cx="1105836" cy="646220"/>
            <a:chOff x="228944" y="6102596"/>
            <a:chExt cx="1105836" cy="646220"/>
          </a:xfrm>
        </p:grpSpPr>
        <p:sp>
          <p:nvSpPr>
            <p:cNvPr id="78" name="Oval 77">
              <a:extLst>
                <a:ext uri="{FF2B5EF4-FFF2-40B4-BE49-F238E27FC236}">
                  <a16:creationId xmlns:a16="http://schemas.microsoft.com/office/drawing/2014/main" id="{F905C5DD-82B8-7C3B-AED8-F7F362E0E2DA}"/>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Oval 85">
              <a:extLst>
                <a:ext uri="{FF2B5EF4-FFF2-40B4-BE49-F238E27FC236}">
                  <a16:creationId xmlns:a16="http://schemas.microsoft.com/office/drawing/2014/main" id="{CAAA5E04-6E39-2BF7-7595-14BC86508F63}"/>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Freeform 5">
              <a:extLst>
                <a:ext uri="{FF2B5EF4-FFF2-40B4-BE49-F238E27FC236}">
                  <a16:creationId xmlns:a16="http://schemas.microsoft.com/office/drawing/2014/main" id="{DC27BE1E-D50A-6042-DE96-B64D4A069E30}"/>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cxnSp>
        <p:nvCxnSpPr>
          <p:cNvPr id="88" name="Straight Connector 87"/>
          <p:cNvCxnSpPr/>
          <p:nvPr/>
        </p:nvCxnSpPr>
        <p:spPr>
          <a:xfrm>
            <a:off x="711115" y="2221778"/>
            <a:ext cx="13063" cy="18679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1399782" y="2288183"/>
            <a:ext cx="13063" cy="18679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92" name="Arc 91"/>
          <p:cNvSpPr/>
          <p:nvPr/>
        </p:nvSpPr>
        <p:spPr>
          <a:xfrm>
            <a:off x="2464337" y="2895605"/>
            <a:ext cx="247587" cy="522514"/>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3" name="Arc 92"/>
          <p:cNvSpPr/>
          <p:nvPr/>
        </p:nvSpPr>
        <p:spPr>
          <a:xfrm>
            <a:off x="2572420" y="2895605"/>
            <a:ext cx="261263" cy="522514"/>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4" name="Arc 93"/>
          <p:cNvSpPr/>
          <p:nvPr/>
        </p:nvSpPr>
        <p:spPr>
          <a:xfrm rot="10800000">
            <a:off x="2572420" y="2989223"/>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96" name="Straight Connector 95"/>
          <p:cNvCxnSpPr/>
          <p:nvPr/>
        </p:nvCxnSpPr>
        <p:spPr>
          <a:xfrm>
            <a:off x="724178" y="3149242"/>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303683" y="3059982"/>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1829882" y="2987045"/>
            <a:ext cx="442984" cy="33745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02" name="Straight Connector 101"/>
          <p:cNvCxnSpPr/>
          <p:nvPr/>
        </p:nvCxnSpPr>
        <p:spPr>
          <a:xfrm flipV="1">
            <a:off x="1567256" y="3149242"/>
            <a:ext cx="262626" cy="1415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295617" y="3163396"/>
            <a:ext cx="186677" cy="87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833683" y="3199319"/>
            <a:ext cx="28101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0088421" y="3222177"/>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0707449" y="3054537"/>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0903392" y="3211293"/>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9645437" y="3015344"/>
            <a:ext cx="442984" cy="33745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16" name="Straight Connector 115"/>
          <p:cNvCxnSpPr/>
          <p:nvPr/>
        </p:nvCxnSpPr>
        <p:spPr>
          <a:xfrm flipH="1">
            <a:off x="8186978" y="3026234"/>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8" name="Arc 117"/>
          <p:cNvSpPr/>
          <p:nvPr/>
        </p:nvSpPr>
        <p:spPr>
          <a:xfrm>
            <a:off x="8733663" y="2921726"/>
            <a:ext cx="247587" cy="522514"/>
          </a:xfrm>
          <a:prstGeom prst="arc">
            <a:avLst>
              <a:gd name="adj1" fmla="val 10323218"/>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0" name="Arc 119"/>
          <p:cNvSpPr/>
          <p:nvPr/>
        </p:nvSpPr>
        <p:spPr>
          <a:xfrm>
            <a:off x="8841746" y="2921726"/>
            <a:ext cx="261263" cy="522514"/>
          </a:xfrm>
          <a:prstGeom prst="arc">
            <a:avLst>
              <a:gd name="adj1" fmla="val 10948203"/>
              <a:gd name="adj2" fmla="val 1128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2" name="Arc 121"/>
          <p:cNvSpPr/>
          <p:nvPr/>
        </p:nvSpPr>
        <p:spPr>
          <a:xfrm rot="10800000">
            <a:off x="8841746" y="3015344"/>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24" name="Straight Connector 123"/>
          <p:cNvCxnSpPr/>
          <p:nvPr/>
        </p:nvCxnSpPr>
        <p:spPr>
          <a:xfrm flipV="1">
            <a:off x="8450141" y="3189517"/>
            <a:ext cx="301479" cy="870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9103009" y="3225440"/>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47" name="Arc 146"/>
          <p:cNvSpPr/>
          <p:nvPr/>
        </p:nvSpPr>
        <p:spPr>
          <a:xfrm>
            <a:off x="6585684" y="2939147"/>
            <a:ext cx="247587" cy="522514"/>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8" name="Arc 147"/>
          <p:cNvSpPr/>
          <p:nvPr/>
        </p:nvSpPr>
        <p:spPr>
          <a:xfrm>
            <a:off x="6693767" y="2939147"/>
            <a:ext cx="261263" cy="522514"/>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9" name="Arc 148"/>
          <p:cNvSpPr/>
          <p:nvPr/>
        </p:nvSpPr>
        <p:spPr>
          <a:xfrm rot="10800000">
            <a:off x="6693767" y="3032765"/>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50" name="Straight Connector 149"/>
          <p:cNvCxnSpPr/>
          <p:nvPr/>
        </p:nvCxnSpPr>
        <p:spPr>
          <a:xfrm flipH="1">
            <a:off x="4041672" y="3054538"/>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5601291" y="2980515"/>
            <a:ext cx="442984" cy="33745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52" name="Straight Connector 151"/>
          <p:cNvCxnSpPr/>
          <p:nvPr/>
        </p:nvCxnSpPr>
        <p:spPr>
          <a:xfrm>
            <a:off x="6044275" y="3190610"/>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7382900" y="3031676"/>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7578843" y="3189523"/>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954817" y="3194964"/>
            <a:ext cx="361952" cy="870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3176791" y="3026235"/>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3429076" y="3171015"/>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a:off x="4873948" y="2895605"/>
            <a:ext cx="247587" cy="522514"/>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9" name="Arc 158"/>
          <p:cNvSpPr/>
          <p:nvPr/>
        </p:nvSpPr>
        <p:spPr>
          <a:xfrm>
            <a:off x="4982031" y="2895605"/>
            <a:ext cx="261263" cy="522514"/>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0" name="Arc 159"/>
          <p:cNvSpPr/>
          <p:nvPr/>
        </p:nvSpPr>
        <p:spPr>
          <a:xfrm rot="10800000">
            <a:off x="4982031" y="2989223"/>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61" name="Straight Connector 160"/>
          <p:cNvCxnSpPr/>
          <p:nvPr/>
        </p:nvCxnSpPr>
        <p:spPr>
          <a:xfrm flipV="1">
            <a:off x="5243294" y="3190610"/>
            <a:ext cx="361952" cy="870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331182" y="3149242"/>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3696789" y="1397726"/>
            <a:ext cx="33942" cy="179179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729692" y="1397726"/>
            <a:ext cx="300103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5" name="Isosceles Triangle 164"/>
          <p:cNvSpPr/>
          <p:nvPr/>
        </p:nvSpPr>
        <p:spPr>
          <a:xfrm rot="16200000">
            <a:off x="438053" y="1286691"/>
            <a:ext cx="324055" cy="222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66" name="Straight Connector 165"/>
          <p:cNvCxnSpPr/>
          <p:nvPr/>
        </p:nvCxnSpPr>
        <p:spPr>
          <a:xfrm flipV="1">
            <a:off x="7847475" y="1406435"/>
            <a:ext cx="33942" cy="179179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7881417" y="1415144"/>
            <a:ext cx="300103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10909290" y="1263826"/>
            <a:ext cx="326571" cy="313508"/>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9" name="Oval 168"/>
          <p:cNvSpPr/>
          <p:nvPr/>
        </p:nvSpPr>
        <p:spPr>
          <a:xfrm>
            <a:off x="11061690" y="1416226"/>
            <a:ext cx="326571" cy="313508"/>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0" name="Oval 169"/>
          <p:cNvSpPr/>
          <p:nvPr/>
        </p:nvSpPr>
        <p:spPr>
          <a:xfrm>
            <a:off x="11145525" y="1240972"/>
            <a:ext cx="326571" cy="313508"/>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1" name="Rounded Rectangle 170"/>
          <p:cNvSpPr/>
          <p:nvPr/>
        </p:nvSpPr>
        <p:spPr>
          <a:xfrm>
            <a:off x="391885" y="4156171"/>
            <a:ext cx="841745"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1</a:t>
            </a:r>
            <a:endParaRPr lang="en-IN" dirty="0">
              <a:solidFill>
                <a:schemeClr val="tx1"/>
              </a:solidFill>
            </a:endParaRPr>
          </a:p>
        </p:txBody>
      </p:sp>
      <p:sp>
        <p:nvSpPr>
          <p:cNvPr id="172" name="Rounded Rectangle 171"/>
          <p:cNvSpPr/>
          <p:nvPr/>
        </p:nvSpPr>
        <p:spPr>
          <a:xfrm>
            <a:off x="273510" y="577660"/>
            <a:ext cx="705394"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Line </a:t>
            </a:r>
            <a:endParaRPr lang="en-IN" dirty="0">
              <a:solidFill>
                <a:schemeClr val="tx1"/>
              </a:solidFill>
            </a:endParaRPr>
          </a:p>
        </p:txBody>
      </p:sp>
      <p:sp>
        <p:nvSpPr>
          <p:cNvPr id="173" name="Rounded Rectangle 172"/>
          <p:cNvSpPr/>
          <p:nvPr/>
        </p:nvSpPr>
        <p:spPr>
          <a:xfrm rot="16200000">
            <a:off x="835070" y="2307835"/>
            <a:ext cx="974703" cy="19430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401-89</a:t>
            </a:r>
            <a:endParaRPr lang="en-IN" dirty="0">
              <a:solidFill>
                <a:schemeClr val="tx1"/>
              </a:solidFill>
            </a:endParaRPr>
          </a:p>
        </p:txBody>
      </p:sp>
      <p:sp>
        <p:nvSpPr>
          <p:cNvPr id="174" name="Rounded Rectangle 173"/>
          <p:cNvSpPr/>
          <p:nvPr/>
        </p:nvSpPr>
        <p:spPr>
          <a:xfrm rot="16200000">
            <a:off x="2740320" y="2250790"/>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401-89A</a:t>
            </a:r>
            <a:endParaRPr lang="en-IN" dirty="0">
              <a:solidFill>
                <a:schemeClr val="tx1"/>
              </a:solidFill>
            </a:endParaRPr>
          </a:p>
        </p:txBody>
      </p:sp>
      <p:sp>
        <p:nvSpPr>
          <p:cNvPr id="175" name="Rounded Rectangle 174"/>
          <p:cNvSpPr/>
          <p:nvPr/>
        </p:nvSpPr>
        <p:spPr>
          <a:xfrm rot="16200000">
            <a:off x="1464042" y="2134547"/>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401-52CB</a:t>
            </a:r>
            <a:endParaRPr lang="en-IN" dirty="0">
              <a:solidFill>
                <a:schemeClr val="tx1"/>
              </a:solidFill>
            </a:endParaRPr>
          </a:p>
        </p:txBody>
      </p:sp>
      <p:sp>
        <p:nvSpPr>
          <p:cNvPr id="176" name="Rounded Rectangle 175"/>
          <p:cNvSpPr/>
          <p:nvPr/>
        </p:nvSpPr>
        <p:spPr>
          <a:xfrm rot="16200000">
            <a:off x="2034772" y="2150876"/>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401-CT</a:t>
            </a:r>
            <a:endParaRPr lang="en-IN" dirty="0">
              <a:solidFill>
                <a:schemeClr val="tx1"/>
              </a:solidFill>
            </a:endParaRPr>
          </a:p>
        </p:txBody>
      </p:sp>
      <p:sp>
        <p:nvSpPr>
          <p:cNvPr id="177" name="Rounded Rectangle 176"/>
          <p:cNvSpPr/>
          <p:nvPr/>
        </p:nvSpPr>
        <p:spPr>
          <a:xfrm rot="16200000">
            <a:off x="3596805" y="2250790"/>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402-89A</a:t>
            </a:r>
            <a:endParaRPr lang="en-IN" dirty="0">
              <a:solidFill>
                <a:schemeClr val="tx1"/>
              </a:solidFill>
            </a:endParaRPr>
          </a:p>
        </p:txBody>
      </p:sp>
      <p:sp>
        <p:nvSpPr>
          <p:cNvPr id="178" name="Rounded Rectangle 177"/>
          <p:cNvSpPr/>
          <p:nvPr/>
        </p:nvSpPr>
        <p:spPr>
          <a:xfrm rot="16200000">
            <a:off x="6857930" y="2260585"/>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402-89B</a:t>
            </a:r>
            <a:endParaRPr lang="en-IN" dirty="0">
              <a:solidFill>
                <a:schemeClr val="tx1"/>
              </a:solidFill>
            </a:endParaRPr>
          </a:p>
        </p:txBody>
      </p:sp>
      <p:sp>
        <p:nvSpPr>
          <p:cNvPr id="179" name="Rounded Rectangle 178"/>
          <p:cNvSpPr/>
          <p:nvPr/>
        </p:nvSpPr>
        <p:spPr>
          <a:xfrm rot="16200000">
            <a:off x="4434148" y="2134548"/>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402A-CT</a:t>
            </a:r>
            <a:endParaRPr lang="en-IN" dirty="0">
              <a:solidFill>
                <a:schemeClr val="tx1"/>
              </a:solidFill>
            </a:endParaRPr>
          </a:p>
        </p:txBody>
      </p:sp>
      <p:sp>
        <p:nvSpPr>
          <p:cNvPr id="180" name="Rounded Rectangle 179"/>
          <p:cNvSpPr/>
          <p:nvPr/>
        </p:nvSpPr>
        <p:spPr>
          <a:xfrm rot="16200000">
            <a:off x="6138000" y="2143138"/>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402B-CT</a:t>
            </a:r>
            <a:endParaRPr lang="en-IN" dirty="0">
              <a:solidFill>
                <a:schemeClr val="tx1"/>
              </a:solidFill>
            </a:endParaRPr>
          </a:p>
        </p:txBody>
      </p:sp>
      <p:sp>
        <p:nvSpPr>
          <p:cNvPr id="181" name="Rounded Rectangle 180"/>
          <p:cNvSpPr/>
          <p:nvPr/>
        </p:nvSpPr>
        <p:spPr>
          <a:xfrm rot="16200000">
            <a:off x="5209854" y="2134549"/>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402-52CB</a:t>
            </a:r>
            <a:endParaRPr lang="en-IN" dirty="0">
              <a:solidFill>
                <a:schemeClr val="tx1"/>
              </a:solidFill>
            </a:endParaRPr>
          </a:p>
        </p:txBody>
      </p:sp>
      <p:sp>
        <p:nvSpPr>
          <p:cNvPr id="182" name="Rounded Rectangle 181"/>
          <p:cNvSpPr/>
          <p:nvPr/>
        </p:nvSpPr>
        <p:spPr>
          <a:xfrm rot="16200000">
            <a:off x="10261908" y="2299246"/>
            <a:ext cx="974703" cy="19430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401-89</a:t>
            </a:r>
            <a:endParaRPr lang="en-IN" dirty="0">
              <a:solidFill>
                <a:schemeClr val="tx1"/>
              </a:solidFill>
            </a:endParaRPr>
          </a:p>
        </p:txBody>
      </p:sp>
      <p:sp>
        <p:nvSpPr>
          <p:cNvPr id="183" name="Rounded Rectangle 182"/>
          <p:cNvSpPr/>
          <p:nvPr/>
        </p:nvSpPr>
        <p:spPr>
          <a:xfrm rot="16200000">
            <a:off x="9240532" y="2134550"/>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401-52CB</a:t>
            </a:r>
            <a:endParaRPr lang="en-IN" dirty="0">
              <a:solidFill>
                <a:schemeClr val="tx1"/>
              </a:solidFill>
            </a:endParaRPr>
          </a:p>
        </p:txBody>
      </p:sp>
      <p:sp>
        <p:nvSpPr>
          <p:cNvPr id="184" name="Rounded Rectangle 183"/>
          <p:cNvSpPr/>
          <p:nvPr/>
        </p:nvSpPr>
        <p:spPr>
          <a:xfrm rot="16200000">
            <a:off x="8341482" y="2134550"/>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401-CT</a:t>
            </a:r>
            <a:endParaRPr lang="en-IN" dirty="0">
              <a:solidFill>
                <a:schemeClr val="tx1"/>
              </a:solidFill>
            </a:endParaRPr>
          </a:p>
        </p:txBody>
      </p:sp>
      <p:sp>
        <p:nvSpPr>
          <p:cNvPr id="185" name="Rounded Rectangle 184"/>
          <p:cNvSpPr/>
          <p:nvPr/>
        </p:nvSpPr>
        <p:spPr>
          <a:xfrm rot="16200000">
            <a:off x="7774781" y="2248730"/>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401-89A</a:t>
            </a:r>
            <a:endParaRPr lang="en-IN" dirty="0">
              <a:solidFill>
                <a:schemeClr val="tx1"/>
              </a:solidFill>
            </a:endParaRPr>
          </a:p>
        </p:txBody>
      </p:sp>
      <p:sp>
        <p:nvSpPr>
          <p:cNvPr id="186" name="Rounded Rectangle 185"/>
          <p:cNvSpPr/>
          <p:nvPr/>
        </p:nvSpPr>
        <p:spPr>
          <a:xfrm>
            <a:off x="10993388" y="576612"/>
            <a:ext cx="705394"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ICT </a:t>
            </a:r>
            <a:endParaRPr lang="en-IN" dirty="0">
              <a:solidFill>
                <a:schemeClr val="tx1"/>
              </a:solidFill>
            </a:endParaRPr>
          </a:p>
        </p:txBody>
      </p:sp>
      <p:sp>
        <p:nvSpPr>
          <p:cNvPr id="187" name="Rounded Rectangle 186"/>
          <p:cNvSpPr/>
          <p:nvPr/>
        </p:nvSpPr>
        <p:spPr>
          <a:xfrm>
            <a:off x="10993388" y="4215260"/>
            <a:ext cx="841745"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2</a:t>
            </a:r>
            <a:endParaRPr lang="en-IN" dirty="0">
              <a:solidFill>
                <a:schemeClr val="tx1"/>
              </a:solidFill>
            </a:endParaRPr>
          </a:p>
        </p:txBody>
      </p:sp>
      <p:sp>
        <p:nvSpPr>
          <p:cNvPr id="188" name="Rounded Rectangle 187"/>
          <p:cNvSpPr/>
          <p:nvPr/>
        </p:nvSpPr>
        <p:spPr>
          <a:xfrm>
            <a:off x="391885" y="4952996"/>
            <a:ext cx="856141" cy="809897"/>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Bar</a:t>
            </a:r>
            <a:endParaRPr lang="en-IN" dirty="0">
              <a:solidFill>
                <a:schemeClr val="tx1"/>
              </a:solidFill>
            </a:endParaRPr>
          </a:p>
        </p:txBody>
      </p:sp>
      <p:sp>
        <p:nvSpPr>
          <p:cNvPr id="189" name="Rounded Rectangle 188"/>
          <p:cNvSpPr/>
          <p:nvPr/>
        </p:nvSpPr>
        <p:spPr>
          <a:xfrm>
            <a:off x="2230211" y="4931261"/>
            <a:ext cx="856141" cy="809897"/>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1</a:t>
            </a:r>
            <a:endParaRPr lang="en-IN" dirty="0">
              <a:solidFill>
                <a:schemeClr val="tx1"/>
              </a:solidFill>
            </a:endParaRPr>
          </a:p>
        </p:txBody>
      </p:sp>
      <p:sp>
        <p:nvSpPr>
          <p:cNvPr id="190" name="Rounded Rectangle 189"/>
          <p:cNvSpPr/>
          <p:nvPr/>
        </p:nvSpPr>
        <p:spPr>
          <a:xfrm>
            <a:off x="4192095" y="4966085"/>
            <a:ext cx="856141" cy="809897"/>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2</a:t>
            </a:r>
            <a:endParaRPr lang="en-IN" dirty="0">
              <a:solidFill>
                <a:schemeClr val="tx1"/>
              </a:solidFill>
            </a:endParaRPr>
          </a:p>
        </p:txBody>
      </p:sp>
      <p:cxnSp>
        <p:nvCxnSpPr>
          <p:cNvPr id="191" name="Straight Arrow Connector 190"/>
          <p:cNvCxnSpPr>
            <a:stCxn id="189" idx="0"/>
          </p:cNvCxnSpPr>
          <p:nvPr/>
        </p:nvCxnSpPr>
        <p:spPr>
          <a:xfrm flipH="1" flipV="1">
            <a:off x="2658281" y="3317968"/>
            <a:ext cx="1" cy="161329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188" idx="0"/>
          </p:cNvCxnSpPr>
          <p:nvPr/>
        </p:nvCxnSpPr>
        <p:spPr>
          <a:xfrm flipH="1" flipV="1">
            <a:off x="819955" y="4598126"/>
            <a:ext cx="1" cy="3548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812757" y="4598126"/>
            <a:ext cx="1682438"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flipV="1">
            <a:off x="2495195" y="3317968"/>
            <a:ext cx="14163" cy="128015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flipV="1">
            <a:off x="4616498" y="4593800"/>
            <a:ext cx="1" cy="3548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2833683" y="4593800"/>
            <a:ext cx="178281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flipV="1">
            <a:off x="2819520" y="3313642"/>
            <a:ext cx="14163" cy="128015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5048236" y="5347092"/>
            <a:ext cx="1645531" cy="1085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flipV="1">
            <a:off x="6652664" y="3444240"/>
            <a:ext cx="25803" cy="193982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2642171" y="5741158"/>
            <a:ext cx="1" cy="35487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2642171" y="6096028"/>
            <a:ext cx="41911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H="1" flipV="1">
            <a:off x="6801470" y="3444240"/>
            <a:ext cx="45855" cy="263654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1539965" y="372790"/>
            <a:ext cx="343124" cy="1017579"/>
            <a:chOff x="1539965" y="372790"/>
            <a:chExt cx="343124" cy="1017579"/>
          </a:xfrm>
        </p:grpSpPr>
        <p:sp>
          <p:nvSpPr>
            <p:cNvPr id="90" name="Oval 89"/>
            <p:cNvSpPr/>
            <p:nvPr/>
          </p:nvSpPr>
          <p:spPr>
            <a:xfrm>
              <a:off x="1556067" y="714090"/>
              <a:ext cx="310469" cy="264406"/>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5" name="Oval 94"/>
            <p:cNvSpPr/>
            <p:nvPr/>
          </p:nvSpPr>
          <p:spPr>
            <a:xfrm>
              <a:off x="1539965" y="857795"/>
              <a:ext cx="326571" cy="313508"/>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9" name="Straight Connector 98"/>
            <p:cNvCxnSpPr/>
            <p:nvPr/>
          </p:nvCxnSpPr>
          <p:spPr>
            <a:xfrm flipV="1">
              <a:off x="1711300" y="1076736"/>
              <a:ext cx="1" cy="313633"/>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rot="10800000">
              <a:off x="1569181" y="372790"/>
              <a:ext cx="313908" cy="317160"/>
              <a:chOff x="265277" y="6298186"/>
              <a:chExt cx="313908" cy="317160"/>
            </a:xfrm>
          </p:grpSpPr>
          <p:cxnSp>
            <p:nvCxnSpPr>
              <p:cNvPr id="101" name="Straight Connector 100"/>
              <p:cNvCxnSpPr/>
              <p:nvPr/>
            </p:nvCxnSpPr>
            <p:spPr>
              <a:xfrm rot="5400000">
                <a:off x="309237" y="6417526"/>
                <a:ext cx="242525" cy="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422231" y="6383757"/>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413736" y="6543292"/>
                <a:ext cx="0" cy="144108"/>
              </a:xfrm>
              <a:prstGeom prst="line">
                <a:avLst/>
              </a:prstGeom>
              <a:ln w="31750"/>
            </p:spPr>
            <p:style>
              <a:lnRef idx="1">
                <a:schemeClr val="accent1"/>
              </a:lnRef>
              <a:fillRef idx="0">
                <a:schemeClr val="accent1"/>
              </a:fillRef>
              <a:effectRef idx="0">
                <a:schemeClr val="accent1"/>
              </a:effectRef>
              <a:fontRef idx="minor">
                <a:schemeClr val="tx1"/>
              </a:fontRef>
            </p:style>
          </p:cxnSp>
        </p:grpSp>
      </p:grpSp>
      <p:cxnSp>
        <p:nvCxnSpPr>
          <p:cNvPr id="13" name="Straight Connector 12"/>
          <p:cNvCxnSpPr/>
          <p:nvPr/>
        </p:nvCxnSpPr>
        <p:spPr>
          <a:xfrm>
            <a:off x="2051374" y="857795"/>
            <a:ext cx="137770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29076" y="857795"/>
            <a:ext cx="0" cy="437538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29076" y="5233182"/>
            <a:ext cx="802749" cy="0"/>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086352" y="5233182"/>
            <a:ext cx="342724" cy="0"/>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7570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6B96240-9A15-A6AB-35CC-27F092113477}"/>
              </a:ext>
            </a:extLst>
          </p:cNvPr>
          <p:cNvGrpSpPr/>
          <p:nvPr/>
        </p:nvGrpSpPr>
        <p:grpSpPr>
          <a:xfrm>
            <a:off x="10820691" y="5984608"/>
            <a:ext cx="1105836" cy="646220"/>
            <a:chOff x="228944" y="6102596"/>
            <a:chExt cx="1105836" cy="646220"/>
          </a:xfrm>
        </p:grpSpPr>
        <p:sp>
          <p:nvSpPr>
            <p:cNvPr id="3" name="Oval 2">
              <a:extLst>
                <a:ext uri="{FF2B5EF4-FFF2-40B4-BE49-F238E27FC236}">
                  <a16:creationId xmlns:a16="http://schemas.microsoft.com/office/drawing/2014/main" id="{F905C5DD-82B8-7C3B-AED8-F7F362E0E2DA}"/>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a:extLst>
                <a:ext uri="{FF2B5EF4-FFF2-40B4-BE49-F238E27FC236}">
                  <a16:creationId xmlns:a16="http://schemas.microsoft.com/office/drawing/2014/main" id="{CAAA5E04-6E39-2BF7-7595-14BC86508F63}"/>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5">
              <a:extLst>
                <a:ext uri="{FF2B5EF4-FFF2-40B4-BE49-F238E27FC236}">
                  <a16:creationId xmlns:a16="http://schemas.microsoft.com/office/drawing/2014/main" id="{DC27BE1E-D50A-6042-DE96-B64D4A069E30}"/>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cxnSp>
        <p:nvCxnSpPr>
          <p:cNvPr id="6" name="Straight Connector 5"/>
          <p:cNvCxnSpPr/>
          <p:nvPr/>
        </p:nvCxnSpPr>
        <p:spPr>
          <a:xfrm>
            <a:off x="711115" y="2221778"/>
            <a:ext cx="13063" cy="186798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399782" y="2288183"/>
            <a:ext cx="13063" cy="18679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2464337" y="2895605"/>
            <a:ext cx="247587" cy="522514"/>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Arc 8"/>
          <p:cNvSpPr/>
          <p:nvPr/>
        </p:nvSpPr>
        <p:spPr>
          <a:xfrm>
            <a:off x="2572420" y="2895605"/>
            <a:ext cx="261263" cy="522514"/>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Arc 9"/>
          <p:cNvSpPr/>
          <p:nvPr/>
        </p:nvSpPr>
        <p:spPr>
          <a:xfrm rot="10800000">
            <a:off x="2572420" y="2989223"/>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1" name="Straight Connector 10"/>
          <p:cNvCxnSpPr/>
          <p:nvPr/>
        </p:nvCxnSpPr>
        <p:spPr>
          <a:xfrm>
            <a:off x="724178" y="3149242"/>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03683" y="3059982"/>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829882" y="2987045"/>
            <a:ext cx="442984" cy="33745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4" name="Straight Connector 13"/>
          <p:cNvCxnSpPr/>
          <p:nvPr/>
        </p:nvCxnSpPr>
        <p:spPr>
          <a:xfrm flipV="1">
            <a:off x="1567256" y="3149242"/>
            <a:ext cx="262626" cy="1415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295617" y="3163396"/>
            <a:ext cx="186677" cy="871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33683" y="3199319"/>
            <a:ext cx="28101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088421" y="3222177"/>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707449" y="3054537"/>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903392" y="3211293"/>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645437" y="3015344"/>
            <a:ext cx="442984" cy="33745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1" name="Straight Connector 20"/>
          <p:cNvCxnSpPr/>
          <p:nvPr/>
        </p:nvCxnSpPr>
        <p:spPr>
          <a:xfrm flipH="1">
            <a:off x="8186978" y="3026234"/>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8733663" y="2921726"/>
            <a:ext cx="247587" cy="522514"/>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3" name="Arc 22"/>
          <p:cNvSpPr/>
          <p:nvPr/>
        </p:nvSpPr>
        <p:spPr>
          <a:xfrm>
            <a:off x="8841746" y="2921726"/>
            <a:ext cx="261263" cy="522514"/>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4" name="Arc 23"/>
          <p:cNvSpPr/>
          <p:nvPr/>
        </p:nvSpPr>
        <p:spPr>
          <a:xfrm rot="10800000">
            <a:off x="8841746" y="3015344"/>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25" name="Straight Connector 24"/>
          <p:cNvCxnSpPr/>
          <p:nvPr/>
        </p:nvCxnSpPr>
        <p:spPr>
          <a:xfrm flipV="1">
            <a:off x="8450141" y="3189517"/>
            <a:ext cx="301479" cy="870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103009" y="3225440"/>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Arc 26"/>
          <p:cNvSpPr/>
          <p:nvPr/>
        </p:nvSpPr>
        <p:spPr>
          <a:xfrm>
            <a:off x="6585684" y="2939147"/>
            <a:ext cx="247587" cy="522514"/>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8" name="Arc 27"/>
          <p:cNvSpPr/>
          <p:nvPr/>
        </p:nvSpPr>
        <p:spPr>
          <a:xfrm>
            <a:off x="6693767" y="2939147"/>
            <a:ext cx="261263" cy="522514"/>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9" name="Arc 28"/>
          <p:cNvSpPr/>
          <p:nvPr/>
        </p:nvSpPr>
        <p:spPr>
          <a:xfrm rot="10800000">
            <a:off x="6693767" y="3032765"/>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0" name="Straight Connector 29"/>
          <p:cNvCxnSpPr/>
          <p:nvPr/>
        </p:nvCxnSpPr>
        <p:spPr>
          <a:xfrm flipH="1">
            <a:off x="4041672" y="3054538"/>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601291" y="2980515"/>
            <a:ext cx="442984" cy="337453"/>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32" name="Straight Connector 31"/>
          <p:cNvCxnSpPr/>
          <p:nvPr/>
        </p:nvCxnSpPr>
        <p:spPr>
          <a:xfrm>
            <a:off x="6044275" y="3190610"/>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382900" y="3031676"/>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578843" y="3189523"/>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954817" y="3194964"/>
            <a:ext cx="361952" cy="870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176791" y="3026235"/>
            <a:ext cx="195943" cy="23295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429076" y="3171015"/>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8" name="Arc 37"/>
          <p:cNvSpPr/>
          <p:nvPr/>
        </p:nvSpPr>
        <p:spPr>
          <a:xfrm>
            <a:off x="4873948" y="2895605"/>
            <a:ext cx="247587" cy="522514"/>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9" name="Arc 38"/>
          <p:cNvSpPr/>
          <p:nvPr/>
        </p:nvSpPr>
        <p:spPr>
          <a:xfrm>
            <a:off x="4982031" y="2895605"/>
            <a:ext cx="261263" cy="522514"/>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0" name="Arc 39"/>
          <p:cNvSpPr/>
          <p:nvPr/>
        </p:nvSpPr>
        <p:spPr>
          <a:xfrm rot="10800000">
            <a:off x="4982031" y="2989223"/>
            <a:ext cx="139504" cy="232953"/>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41" name="Straight Connector 40"/>
          <p:cNvCxnSpPr/>
          <p:nvPr/>
        </p:nvCxnSpPr>
        <p:spPr>
          <a:xfrm flipV="1">
            <a:off x="5243294" y="3190610"/>
            <a:ext cx="361952" cy="870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331182" y="3149242"/>
            <a:ext cx="50945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696789" y="1397726"/>
            <a:ext cx="33942" cy="179179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29692" y="1397726"/>
            <a:ext cx="300103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5" name="Isosceles Triangle 44"/>
          <p:cNvSpPr/>
          <p:nvPr/>
        </p:nvSpPr>
        <p:spPr>
          <a:xfrm rot="16200000">
            <a:off x="438053" y="1286691"/>
            <a:ext cx="324055" cy="2220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46" name="Straight Connector 45"/>
          <p:cNvCxnSpPr/>
          <p:nvPr/>
        </p:nvCxnSpPr>
        <p:spPr>
          <a:xfrm flipV="1">
            <a:off x="7847475" y="1406435"/>
            <a:ext cx="33942" cy="179179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p:cNvCxnSpPr>
          <p:nvPr/>
        </p:nvCxnSpPr>
        <p:spPr>
          <a:xfrm flipH="1">
            <a:off x="7881417" y="1415144"/>
            <a:ext cx="300103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10909290" y="1263826"/>
            <a:ext cx="326571" cy="313508"/>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9" name="Oval 48"/>
          <p:cNvSpPr/>
          <p:nvPr/>
        </p:nvSpPr>
        <p:spPr>
          <a:xfrm>
            <a:off x="11061690" y="1416226"/>
            <a:ext cx="326571" cy="313508"/>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0" name="Oval 49"/>
          <p:cNvSpPr/>
          <p:nvPr/>
        </p:nvSpPr>
        <p:spPr>
          <a:xfrm>
            <a:off x="11145525" y="1240972"/>
            <a:ext cx="326571" cy="313508"/>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1" name="Rounded Rectangle 50"/>
          <p:cNvSpPr/>
          <p:nvPr/>
        </p:nvSpPr>
        <p:spPr>
          <a:xfrm>
            <a:off x="391885" y="4156171"/>
            <a:ext cx="841745"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1</a:t>
            </a:r>
            <a:endParaRPr lang="en-IN" dirty="0">
              <a:solidFill>
                <a:schemeClr val="tx1"/>
              </a:solidFill>
            </a:endParaRPr>
          </a:p>
        </p:txBody>
      </p:sp>
      <p:sp>
        <p:nvSpPr>
          <p:cNvPr id="52" name="Rounded Rectangle 51"/>
          <p:cNvSpPr/>
          <p:nvPr/>
        </p:nvSpPr>
        <p:spPr>
          <a:xfrm>
            <a:off x="273510" y="577660"/>
            <a:ext cx="705394"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Line </a:t>
            </a:r>
            <a:endParaRPr lang="en-IN" dirty="0">
              <a:solidFill>
                <a:schemeClr val="tx1"/>
              </a:solidFill>
            </a:endParaRPr>
          </a:p>
        </p:txBody>
      </p:sp>
      <p:sp>
        <p:nvSpPr>
          <p:cNvPr id="53" name="Rounded Rectangle 52"/>
          <p:cNvSpPr/>
          <p:nvPr/>
        </p:nvSpPr>
        <p:spPr>
          <a:xfrm rot="16200000">
            <a:off x="835070" y="2307835"/>
            <a:ext cx="974703" cy="19430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401-89</a:t>
            </a:r>
            <a:endParaRPr lang="en-IN" dirty="0">
              <a:solidFill>
                <a:schemeClr val="tx1"/>
              </a:solidFill>
            </a:endParaRPr>
          </a:p>
        </p:txBody>
      </p:sp>
      <p:sp>
        <p:nvSpPr>
          <p:cNvPr id="54" name="Rounded Rectangle 53"/>
          <p:cNvSpPr/>
          <p:nvPr/>
        </p:nvSpPr>
        <p:spPr>
          <a:xfrm rot="16200000">
            <a:off x="2740320" y="2250790"/>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401-89A</a:t>
            </a:r>
            <a:endParaRPr lang="en-IN" dirty="0">
              <a:solidFill>
                <a:schemeClr val="tx1"/>
              </a:solidFill>
            </a:endParaRPr>
          </a:p>
        </p:txBody>
      </p:sp>
      <p:sp>
        <p:nvSpPr>
          <p:cNvPr id="55" name="Rounded Rectangle 54"/>
          <p:cNvSpPr/>
          <p:nvPr/>
        </p:nvSpPr>
        <p:spPr>
          <a:xfrm rot="16200000">
            <a:off x="1464042" y="2134547"/>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401-52CB</a:t>
            </a:r>
            <a:endParaRPr lang="en-IN" dirty="0">
              <a:solidFill>
                <a:schemeClr val="tx1"/>
              </a:solidFill>
            </a:endParaRPr>
          </a:p>
        </p:txBody>
      </p:sp>
      <p:sp>
        <p:nvSpPr>
          <p:cNvPr id="56" name="Rounded Rectangle 55"/>
          <p:cNvSpPr/>
          <p:nvPr/>
        </p:nvSpPr>
        <p:spPr>
          <a:xfrm rot="16200000">
            <a:off x="2034772" y="2150876"/>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401-CT</a:t>
            </a:r>
            <a:endParaRPr lang="en-IN" dirty="0">
              <a:solidFill>
                <a:schemeClr val="tx1"/>
              </a:solidFill>
            </a:endParaRPr>
          </a:p>
        </p:txBody>
      </p:sp>
      <p:sp>
        <p:nvSpPr>
          <p:cNvPr id="57" name="Rounded Rectangle 56"/>
          <p:cNvSpPr/>
          <p:nvPr/>
        </p:nvSpPr>
        <p:spPr>
          <a:xfrm rot="16200000">
            <a:off x="3596805" y="2250790"/>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402-89A</a:t>
            </a:r>
            <a:endParaRPr lang="en-IN" dirty="0">
              <a:solidFill>
                <a:schemeClr val="tx1"/>
              </a:solidFill>
            </a:endParaRPr>
          </a:p>
        </p:txBody>
      </p:sp>
      <p:sp>
        <p:nvSpPr>
          <p:cNvPr id="58" name="Rounded Rectangle 57"/>
          <p:cNvSpPr/>
          <p:nvPr/>
        </p:nvSpPr>
        <p:spPr>
          <a:xfrm rot="16200000">
            <a:off x="6857930" y="2260585"/>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402-89B</a:t>
            </a:r>
            <a:endParaRPr lang="en-IN" dirty="0">
              <a:solidFill>
                <a:schemeClr val="tx1"/>
              </a:solidFill>
            </a:endParaRPr>
          </a:p>
        </p:txBody>
      </p:sp>
      <p:sp>
        <p:nvSpPr>
          <p:cNvPr id="59" name="Rounded Rectangle 58"/>
          <p:cNvSpPr/>
          <p:nvPr/>
        </p:nvSpPr>
        <p:spPr>
          <a:xfrm rot="16200000">
            <a:off x="4434148" y="2134548"/>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402A-CT</a:t>
            </a:r>
            <a:endParaRPr lang="en-IN" dirty="0">
              <a:solidFill>
                <a:schemeClr val="tx1"/>
              </a:solidFill>
            </a:endParaRPr>
          </a:p>
        </p:txBody>
      </p:sp>
      <p:sp>
        <p:nvSpPr>
          <p:cNvPr id="60" name="Rounded Rectangle 59"/>
          <p:cNvSpPr/>
          <p:nvPr/>
        </p:nvSpPr>
        <p:spPr>
          <a:xfrm rot="16200000">
            <a:off x="6138000" y="2143138"/>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402B-CT</a:t>
            </a:r>
            <a:endParaRPr lang="en-IN" dirty="0">
              <a:solidFill>
                <a:schemeClr val="tx1"/>
              </a:solidFill>
            </a:endParaRPr>
          </a:p>
        </p:txBody>
      </p:sp>
      <p:sp>
        <p:nvSpPr>
          <p:cNvPr id="61" name="Rounded Rectangle 60"/>
          <p:cNvSpPr/>
          <p:nvPr/>
        </p:nvSpPr>
        <p:spPr>
          <a:xfrm rot="16200000">
            <a:off x="5209854" y="2134549"/>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402-52CB</a:t>
            </a:r>
            <a:endParaRPr lang="en-IN" dirty="0">
              <a:solidFill>
                <a:schemeClr val="tx1"/>
              </a:solidFill>
            </a:endParaRPr>
          </a:p>
        </p:txBody>
      </p:sp>
      <p:sp>
        <p:nvSpPr>
          <p:cNvPr id="62" name="Rounded Rectangle 61"/>
          <p:cNvSpPr/>
          <p:nvPr/>
        </p:nvSpPr>
        <p:spPr>
          <a:xfrm rot="16200000">
            <a:off x="10261908" y="2299246"/>
            <a:ext cx="974703" cy="19430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401-89</a:t>
            </a:r>
            <a:endParaRPr lang="en-IN" dirty="0">
              <a:solidFill>
                <a:schemeClr val="tx1"/>
              </a:solidFill>
            </a:endParaRPr>
          </a:p>
        </p:txBody>
      </p:sp>
      <p:sp>
        <p:nvSpPr>
          <p:cNvPr id="63" name="Rounded Rectangle 62"/>
          <p:cNvSpPr/>
          <p:nvPr/>
        </p:nvSpPr>
        <p:spPr>
          <a:xfrm rot="16200000">
            <a:off x="9240532" y="2134550"/>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401-52CB</a:t>
            </a:r>
            <a:endParaRPr lang="en-IN" dirty="0">
              <a:solidFill>
                <a:schemeClr val="tx1"/>
              </a:solidFill>
            </a:endParaRPr>
          </a:p>
        </p:txBody>
      </p:sp>
      <p:sp>
        <p:nvSpPr>
          <p:cNvPr id="64" name="Rounded Rectangle 63"/>
          <p:cNvSpPr/>
          <p:nvPr/>
        </p:nvSpPr>
        <p:spPr>
          <a:xfrm rot="16200000">
            <a:off x="8341482" y="2134550"/>
            <a:ext cx="1223786" cy="27461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401-CT</a:t>
            </a:r>
            <a:endParaRPr lang="en-IN" dirty="0">
              <a:solidFill>
                <a:schemeClr val="tx1"/>
              </a:solidFill>
            </a:endParaRPr>
          </a:p>
        </p:txBody>
      </p:sp>
      <p:sp>
        <p:nvSpPr>
          <p:cNvPr id="65" name="Rounded Rectangle 64"/>
          <p:cNvSpPr/>
          <p:nvPr/>
        </p:nvSpPr>
        <p:spPr>
          <a:xfrm rot="16200000">
            <a:off x="7774781" y="2248730"/>
            <a:ext cx="1080354" cy="18968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401-89A</a:t>
            </a:r>
            <a:endParaRPr lang="en-IN" dirty="0">
              <a:solidFill>
                <a:schemeClr val="tx1"/>
              </a:solidFill>
            </a:endParaRPr>
          </a:p>
        </p:txBody>
      </p:sp>
      <p:sp>
        <p:nvSpPr>
          <p:cNvPr id="66" name="Rounded Rectangle 65"/>
          <p:cNvSpPr/>
          <p:nvPr/>
        </p:nvSpPr>
        <p:spPr>
          <a:xfrm>
            <a:off x="10993388" y="576612"/>
            <a:ext cx="705394"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ICT </a:t>
            </a:r>
            <a:endParaRPr lang="en-IN" dirty="0">
              <a:solidFill>
                <a:schemeClr val="tx1"/>
              </a:solidFill>
            </a:endParaRPr>
          </a:p>
        </p:txBody>
      </p:sp>
      <p:sp>
        <p:nvSpPr>
          <p:cNvPr id="67" name="Rounded Rectangle 66"/>
          <p:cNvSpPr/>
          <p:nvPr/>
        </p:nvSpPr>
        <p:spPr>
          <a:xfrm>
            <a:off x="10993388" y="4215260"/>
            <a:ext cx="841745" cy="24601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2</a:t>
            </a:r>
            <a:endParaRPr lang="en-IN" dirty="0">
              <a:solidFill>
                <a:schemeClr val="tx1"/>
              </a:solidFill>
            </a:endParaRPr>
          </a:p>
        </p:txBody>
      </p:sp>
      <p:sp>
        <p:nvSpPr>
          <p:cNvPr id="68" name="Rounded Rectangle 67"/>
          <p:cNvSpPr/>
          <p:nvPr/>
        </p:nvSpPr>
        <p:spPr>
          <a:xfrm>
            <a:off x="6779523" y="4966085"/>
            <a:ext cx="856141" cy="809897"/>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HV O/C</a:t>
            </a:r>
            <a:endParaRPr lang="en-IN" dirty="0">
              <a:solidFill>
                <a:schemeClr val="tx1"/>
              </a:solidFill>
            </a:endParaRPr>
          </a:p>
        </p:txBody>
      </p:sp>
      <p:sp>
        <p:nvSpPr>
          <p:cNvPr id="69" name="Rounded Rectangle 68"/>
          <p:cNvSpPr/>
          <p:nvPr/>
        </p:nvSpPr>
        <p:spPr>
          <a:xfrm>
            <a:off x="8600880" y="4981313"/>
            <a:ext cx="856141" cy="809897"/>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Differential</a:t>
            </a:r>
            <a:endParaRPr lang="en-IN" dirty="0">
              <a:solidFill>
                <a:schemeClr val="tx1"/>
              </a:solidFill>
            </a:endParaRPr>
          </a:p>
        </p:txBody>
      </p:sp>
      <p:sp>
        <p:nvSpPr>
          <p:cNvPr id="70" name="Rounded Rectangle 69"/>
          <p:cNvSpPr/>
          <p:nvPr/>
        </p:nvSpPr>
        <p:spPr>
          <a:xfrm>
            <a:off x="10971711" y="4959552"/>
            <a:ext cx="856141" cy="809897"/>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bar</a:t>
            </a:r>
            <a:endParaRPr lang="en-IN" dirty="0">
              <a:solidFill>
                <a:schemeClr val="tx1"/>
              </a:solidFill>
            </a:endParaRPr>
          </a:p>
        </p:txBody>
      </p:sp>
      <p:cxnSp>
        <p:nvCxnSpPr>
          <p:cNvPr id="71" name="Straight Arrow Connector 70"/>
          <p:cNvCxnSpPr/>
          <p:nvPr/>
        </p:nvCxnSpPr>
        <p:spPr>
          <a:xfrm flipH="1" flipV="1">
            <a:off x="8940411" y="3368020"/>
            <a:ext cx="1" cy="161329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7208548" y="4708097"/>
            <a:ext cx="1" cy="3548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207593" y="4708097"/>
            <a:ext cx="160847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8786745" y="3427939"/>
            <a:ext cx="14163" cy="128015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1381183" y="4692853"/>
            <a:ext cx="7078" cy="25581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021920" y="4682984"/>
            <a:ext cx="2309836" cy="111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9031995" y="3402826"/>
            <a:ext cx="14163" cy="128015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183348" y="5396074"/>
            <a:ext cx="160847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5175789" y="3248297"/>
            <a:ext cx="392" cy="214777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9021919" y="5745407"/>
            <a:ext cx="1" cy="35487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046041" y="6100277"/>
            <a:ext cx="3982909" cy="1417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5041366" y="3315795"/>
            <a:ext cx="4002" cy="278448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rot="5400000">
            <a:off x="11600981" y="2019099"/>
            <a:ext cx="195603" cy="648946"/>
            <a:chOff x="1539965" y="372790"/>
            <a:chExt cx="343124" cy="1017579"/>
          </a:xfrm>
        </p:grpSpPr>
        <p:sp>
          <p:nvSpPr>
            <p:cNvPr id="84" name="Oval 83"/>
            <p:cNvSpPr/>
            <p:nvPr/>
          </p:nvSpPr>
          <p:spPr>
            <a:xfrm>
              <a:off x="1556067" y="714090"/>
              <a:ext cx="310469" cy="264406"/>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5" name="Oval 84"/>
            <p:cNvSpPr/>
            <p:nvPr/>
          </p:nvSpPr>
          <p:spPr>
            <a:xfrm>
              <a:off x="1539965" y="857795"/>
              <a:ext cx="326571" cy="313508"/>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86" name="Straight Connector 85"/>
            <p:cNvCxnSpPr/>
            <p:nvPr/>
          </p:nvCxnSpPr>
          <p:spPr>
            <a:xfrm flipV="1">
              <a:off x="1711300" y="1076736"/>
              <a:ext cx="1" cy="313633"/>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rot="10800000">
              <a:off x="1569181" y="372790"/>
              <a:ext cx="313908" cy="317160"/>
              <a:chOff x="265277" y="6298186"/>
              <a:chExt cx="313908" cy="317160"/>
            </a:xfrm>
          </p:grpSpPr>
          <p:cxnSp>
            <p:nvCxnSpPr>
              <p:cNvPr id="88" name="Straight Connector 87"/>
              <p:cNvCxnSpPr/>
              <p:nvPr/>
            </p:nvCxnSpPr>
            <p:spPr>
              <a:xfrm rot="5400000">
                <a:off x="309237" y="6417526"/>
                <a:ext cx="242525" cy="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422231" y="6383757"/>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413736" y="6543292"/>
                <a:ext cx="0" cy="144108"/>
              </a:xfrm>
              <a:prstGeom prst="line">
                <a:avLst/>
              </a:prstGeom>
              <a:ln w="31750"/>
            </p:spPr>
            <p:style>
              <a:lnRef idx="1">
                <a:schemeClr val="accent1"/>
              </a:lnRef>
              <a:fillRef idx="0">
                <a:schemeClr val="accent1"/>
              </a:fillRef>
              <a:effectRef idx="0">
                <a:schemeClr val="accent1"/>
              </a:effectRef>
              <a:fontRef idx="minor">
                <a:schemeClr val="tx1"/>
              </a:fontRef>
            </p:style>
          </p:cxnSp>
        </p:grpSp>
      </p:grpSp>
      <p:grpSp>
        <p:nvGrpSpPr>
          <p:cNvPr id="91" name="Group 90"/>
          <p:cNvGrpSpPr/>
          <p:nvPr/>
        </p:nvGrpSpPr>
        <p:grpSpPr>
          <a:xfrm rot="16200000">
            <a:off x="308563" y="1963708"/>
            <a:ext cx="195603" cy="648946"/>
            <a:chOff x="1539965" y="372790"/>
            <a:chExt cx="343124" cy="1017579"/>
          </a:xfrm>
        </p:grpSpPr>
        <p:sp>
          <p:nvSpPr>
            <p:cNvPr id="92" name="Oval 91"/>
            <p:cNvSpPr/>
            <p:nvPr/>
          </p:nvSpPr>
          <p:spPr>
            <a:xfrm>
              <a:off x="1556067" y="714090"/>
              <a:ext cx="310469" cy="264406"/>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3" name="Oval 92"/>
            <p:cNvSpPr/>
            <p:nvPr/>
          </p:nvSpPr>
          <p:spPr>
            <a:xfrm>
              <a:off x="1539965" y="857795"/>
              <a:ext cx="326571" cy="313508"/>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4" name="Straight Connector 93"/>
            <p:cNvCxnSpPr/>
            <p:nvPr/>
          </p:nvCxnSpPr>
          <p:spPr>
            <a:xfrm flipV="1">
              <a:off x="1711300" y="1076736"/>
              <a:ext cx="1" cy="313633"/>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rot="10800000">
              <a:off x="1569181" y="372790"/>
              <a:ext cx="313908" cy="317160"/>
              <a:chOff x="265277" y="6298186"/>
              <a:chExt cx="313908" cy="317160"/>
            </a:xfrm>
          </p:grpSpPr>
          <p:cxnSp>
            <p:nvCxnSpPr>
              <p:cNvPr id="96" name="Straight Connector 95"/>
              <p:cNvCxnSpPr/>
              <p:nvPr/>
            </p:nvCxnSpPr>
            <p:spPr>
              <a:xfrm rot="5400000">
                <a:off x="309237" y="6417526"/>
                <a:ext cx="242525" cy="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422231" y="6383757"/>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413736" y="6543292"/>
                <a:ext cx="0" cy="144108"/>
              </a:xfrm>
              <a:prstGeom prst="line">
                <a:avLst/>
              </a:prstGeom>
              <a:ln w="31750"/>
            </p:spPr>
            <p:style>
              <a:lnRef idx="1">
                <a:schemeClr val="accent1"/>
              </a:lnRef>
              <a:fillRef idx="0">
                <a:schemeClr val="accent1"/>
              </a:fillRef>
              <a:effectRef idx="0">
                <a:schemeClr val="accent1"/>
              </a:effectRef>
              <a:fontRef idx="minor">
                <a:schemeClr val="tx1"/>
              </a:fontRef>
            </p:style>
          </p:cxnSp>
        </p:grpSp>
      </p:grpSp>
      <p:cxnSp>
        <p:nvCxnSpPr>
          <p:cNvPr id="100" name="Straight Connector 99"/>
          <p:cNvCxnSpPr>
            <a:stCxn id="85" idx="7"/>
          </p:cNvCxnSpPr>
          <p:nvPr/>
        </p:nvCxnSpPr>
        <p:spPr>
          <a:xfrm>
            <a:off x="11684671" y="2404673"/>
            <a:ext cx="6727" cy="13222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7037495" y="3726873"/>
            <a:ext cx="4653903"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7037495" y="3726873"/>
            <a:ext cx="0" cy="1221797"/>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787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p:cNvSpPr txBox="1"/>
          <p:nvPr/>
        </p:nvSpPr>
        <p:spPr>
          <a:xfrm>
            <a:off x="235527" y="737419"/>
            <a:ext cx="11533686" cy="5440207"/>
          </a:xfrm>
          <a:prstGeom prst="rect">
            <a:avLst/>
          </a:prstGeom>
          <a:noFill/>
        </p:spPr>
        <p:txBody>
          <a:bodyPr wrap="square" rtlCol="0">
            <a:spAutoFit/>
          </a:bodyPr>
          <a:lstStyle/>
          <a:p>
            <a:pPr marL="342900" indent="-342900">
              <a:lnSpc>
                <a:spcPct val="200000"/>
              </a:lnSpc>
              <a:buFont typeface="+mj-lt"/>
              <a:buAutoNum type="arabicPeriod"/>
            </a:pPr>
            <a:r>
              <a:rPr lang="en-US" sz="1600" dirty="0" err="1"/>
              <a:t>Dia</a:t>
            </a:r>
            <a:r>
              <a:rPr lang="en-US" sz="1600" dirty="0"/>
              <a:t> system consists of three bays with double bus arrangement . In </a:t>
            </a:r>
            <a:r>
              <a:rPr lang="en-US" sz="1600" dirty="0" err="1"/>
              <a:t>Dia</a:t>
            </a:r>
            <a:r>
              <a:rPr lang="en-US" sz="1600" dirty="0"/>
              <a:t> system we can accommodate two 400kV lines or combination of Line and ICT in three Bays.</a:t>
            </a:r>
          </a:p>
          <a:p>
            <a:pPr marL="342900" indent="-342900">
              <a:lnSpc>
                <a:spcPct val="200000"/>
              </a:lnSpc>
              <a:buFont typeface="+mj-lt"/>
              <a:buAutoNum type="arabicPeriod"/>
            </a:pPr>
            <a:r>
              <a:rPr lang="en-US" sz="1600" dirty="0"/>
              <a:t>There are two types of </a:t>
            </a:r>
            <a:r>
              <a:rPr lang="en-US" sz="1600" dirty="0" err="1"/>
              <a:t>Dia</a:t>
            </a:r>
            <a:r>
              <a:rPr lang="en-US" sz="1600" dirty="0"/>
              <a:t> formations</a:t>
            </a:r>
          </a:p>
          <a:p>
            <a:pPr marL="1257300" lvl="2" indent="-342900">
              <a:lnSpc>
                <a:spcPct val="200000"/>
              </a:lnSpc>
              <a:buFont typeface="Arial" panose="020B0604020202020204" pitchFamily="34" charset="0"/>
              <a:buChar char="•"/>
            </a:pPr>
            <a:r>
              <a:rPr lang="en-US" sz="1600" dirty="0">
                <a:latin typeface="Castellar" panose="020A0402060406010301" pitchFamily="18" charset="0"/>
              </a:rPr>
              <a:t>I </a:t>
            </a:r>
            <a:r>
              <a:rPr lang="en-US" sz="1600" dirty="0"/>
              <a:t>formation</a:t>
            </a:r>
          </a:p>
          <a:p>
            <a:pPr marL="1257300" lvl="2" indent="-342900">
              <a:lnSpc>
                <a:spcPct val="200000"/>
              </a:lnSpc>
              <a:buFont typeface="Arial" panose="020B0604020202020204" pitchFamily="34" charset="0"/>
              <a:buChar char="•"/>
            </a:pPr>
            <a:r>
              <a:rPr lang="en-US" sz="1600" dirty="0"/>
              <a:t>H formation</a:t>
            </a:r>
            <a:endParaRPr lang="en-IN" sz="1600" dirty="0"/>
          </a:p>
          <a:p>
            <a:pPr marL="457200" indent="-457200">
              <a:lnSpc>
                <a:spcPct val="200000"/>
              </a:lnSpc>
              <a:buFont typeface="+mj-lt"/>
              <a:buAutoNum type="arabicPeriod"/>
            </a:pPr>
            <a:r>
              <a:rPr lang="en-US" sz="1600" dirty="0"/>
              <a:t>In </a:t>
            </a:r>
            <a:r>
              <a:rPr lang="en-US" sz="1600" dirty="0" err="1"/>
              <a:t>Aptransco</a:t>
            </a:r>
            <a:r>
              <a:rPr lang="en-US" sz="1600" dirty="0"/>
              <a:t> system , </a:t>
            </a:r>
            <a:r>
              <a:rPr lang="en-US" sz="1600" dirty="0">
                <a:latin typeface="Castellar" panose="020A0402060406010301" pitchFamily="18" charset="0"/>
              </a:rPr>
              <a:t>I </a:t>
            </a:r>
            <a:r>
              <a:rPr lang="en-US" sz="1600" dirty="0"/>
              <a:t>formation is being used.  Two feeders connected through 3 breakers . That’s’ why it is called one and half breaker system.</a:t>
            </a:r>
          </a:p>
          <a:p>
            <a:pPr marL="1371600" lvl="2" indent="-457200">
              <a:lnSpc>
                <a:spcPct val="200000"/>
              </a:lnSpc>
              <a:buFont typeface="Arial" panose="020B0604020202020204" pitchFamily="34" charset="0"/>
              <a:buChar char="•"/>
            </a:pPr>
            <a:r>
              <a:rPr lang="en-US" sz="1600" dirty="0"/>
              <a:t>Feeder 1 will get power from Main Bus 1 and Main Bus 2 ( through Tie CB)</a:t>
            </a:r>
          </a:p>
          <a:p>
            <a:pPr marL="1371600" lvl="2" indent="-457200">
              <a:lnSpc>
                <a:spcPct val="200000"/>
              </a:lnSpc>
              <a:buFont typeface="Arial" panose="020B0604020202020204" pitchFamily="34" charset="0"/>
              <a:buChar char="•"/>
            </a:pPr>
            <a:r>
              <a:rPr lang="en-US" sz="1600" dirty="0"/>
              <a:t>Feeder 2 / ICT  will get power from Main Bus 2 and Main Bus 1 ( through Tie CB)</a:t>
            </a:r>
          </a:p>
          <a:p>
            <a:pPr marL="1371600" lvl="2" indent="-457200">
              <a:lnSpc>
                <a:spcPct val="200000"/>
              </a:lnSpc>
              <a:buFont typeface="Arial" panose="020B0604020202020204" pitchFamily="34" charset="0"/>
              <a:buChar char="•"/>
            </a:pPr>
            <a:r>
              <a:rPr lang="en-US" sz="1600" dirty="0"/>
              <a:t>401 Bay can be taken shutdown without power interruption to the feeder 1 . Power flows through </a:t>
            </a:r>
            <a:r>
              <a:rPr lang="en-US" sz="1600" dirty="0" err="1"/>
              <a:t>ie</a:t>
            </a:r>
            <a:r>
              <a:rPr lang="en-US" sz="1600" dirty="0"/>
              <a:t> Bay 402 and Main 403 Bay.</a:t>
            </a:r>
          </a:p>
        </p:txBody>
      </p:sp>
    </p:spTree>
    <p:extLst>
      <p:ext uri="{BB962C8B-B14F-4D97-AF65-F5344CB8AC3E}">
        <p14:creationId xmlns:p14="http://schemas.microsoft.com/office/powerpoint/2010/main" val="175354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691" y="415636"/>
            <a:ext cx="11734800" cy="5632311"/>
          </a:xfrm>
          <a:prstGeom prst="rect">
            <a:avLst/>
          </a:prstGeom>
          <a:noFill/>
        </p:spPr>
        <p:txBody>
          <a:bodyPr wrap="square" rtlCol="0">
            <a:spAutoFit/>
          </a:bodyPr>
          <a:lstStyle/>
          <a:p>
            <a:pPr marL="342900" indent="-342900">
              <a:lnSpc>
                <a:spcPct val="200000"/>
              </a:lnSpc>
              <a:buFont typeface="+mj-lt"/>
              <a:buAutoNum type="arabicPeriod" startAt="4"/>
            </a:pPr>
            <a:r>
              <a:rPr lang="en-US" dirty="0"/>
              <a:t>403  Bay can take shut down with out power Interruption to ICT  . ICT can take power from BUS 1 through 401 Bay and 402 Bay.</a:t>
            </a:r>
          </a:p>
          <a:p>
            <a:pPr marL="342900" indent="-342900">
              <a:lnSpc>
                <a:spcPct val="200000"/>
              </a:lnSpc>
              <a:buFont typeface="+mj-lt"/>
              <a:buAutoNum type="arabicPeriod" startAt="4"/>
            </a:pPr>
            <a:r>
              <a:rPr lang="en-US" dirty="0"/>
              <a:t>  Line -1 :  4-1-CT &amp; 4-2-B CT connected.</a:t>
            </a:r>
            <a:endParaRPr lang="en-IN" dirty="0"/>
          </a:p>
          <a:p>
            <a:pPr lvl="1">
              <a:lnSpc>
                <a:spcPct val="200000"/>
              </a:lnSpc>
            </a:pPr>
            <a:r>
              <a:rPr lang="en-US" dirty="0"/>
              <a:t>ICT       :  4-3-CT &amp; 4-2- A CT connected.</a:t>
            </a:r>
          </a:p>
          <a:p>
            <a:pPr marL="342900" indent="-342900">
              <a:lnSpc>
                <a:spcPct val="200000"/>
              </a:lnSpc>
              <a:buFont typeface="+mj-lt"/>
              <a:buAutoNum type="arabicPeriod" startAt="6"/>
            </a:pPr>
            <a:r>
              <a:rPr lang="en-US" dirty="0"/>
              <a:t>   Line 1 : </a:t>
            </a:r>
            <a:r>
              <a:rPr lang="en-US" dirty="0" err="1"/>
              <a:t>Distace</a:t>
            </a:r>
            <a:r>
              <a:rPr lang="en-US" dirty="0"/>
              <a:t> protection Zone covers line &amp; reach between 4-1- CT P1 and 4-2-B-p1 </a:t>
            </a:r>
          </a:p>
          <a:p>
            <a:pPr marL="342900" indent="-342900">
              <a:lnSpc>
                <a:spcPct val="200000"/>
              </a:lnSpc>
              <a:buFont typeface="+mj-lt"/>
              <a:buAutoNum type="arabicPeriod" startAt="6"/>
            </a:pPr>
            <a:r>
              <a:rPr lang="en-US" dirty="0"/>
              <a:t>ICT :  Differential protection &amp; HC o/L protection Zone covers ICT &amp; reach between 4-2-A-P! and 4-3-CT P1</a:t>
            </a:r>
          </a:p>
          <a:p>
            <a:pPr marL="342900" indent="-342900">
              <a:lnSpc>
                <a:spcPct val="200000"/>
              </a:lnSpc>
              <a:buFont typeface="+mj-lt"/>
              <a:buAutoNum type="arabicPeriod" startAt="6"/>
            </a:pPr>
            <a:r>
              <a:rPr lang="en-US" dirty="0"/>
              <a:t>For line 1 : protection operation , 4-1-52 and 4-2-52 will trip.</a:t>
            </a:r>
          </a:p>
          <a:p>
            <a:pPr marL="342900" indent="-342900">
              <a:lnSpc>
                <a:spcPct val="200000"/>
              </a:lnSpc>
              <a:buFont typeface="+mj-lt"/>
              <a:buAutoNum type="arabicPeriod" startAt="6"/>
            </a:pPr>
            <a:r>
              <a:rPr lang="en-US" dirty="0"/>
              <a:t>For ICT : protection operation , 4-3-52 and 4-2-52 will trip.</a:t>
            </a:r>
          </a:p>
          <a:p>
            <a:pPr marL="342900" indent="-342900">
              <a:lnSpc>
                <a:spcPct val="200000"/>
              </a:lnSpc>
              <a:buFont typeface="+mj-lt"/>
              <a:buAutoNum type="arabicPeriod" startAt="6"/>
            </a:pPr>
            <a:r>
              <a:rPr lang="en-US" dirty="0"/>
              <a:t>BUS I : Bus bar covers from 4-1-CT P2 to Bus 1.</a:t>
            </a:r>
          </a:p>
          <a:p>
            <a:pPr marL="342900" indent="-342900">
              <a:lnSpc>
                <a:spcPct val="200000"/>
              </a:lnSpc>
              <a:buFont typeface="+mj-lt"/>
              <a:buAutoNum type="arabicPeriod" startAt="6"/>
            </a:pPr>
            <a:r>
              <a:rPr lang="en-US" dirty="0"/>
              <a:t>BUS 2 : Bus bar covers from 4-3-CT P2 to BUS 2</a:t>
            </a:r>
          </a:p>
        </p:txBody>
      </p:sp>
    </p:spTree>
    <p:extLst>
      <p:ext uri="{BB962C8B-B14F-4D97-AF65-F5344CB8AC3E}">
        <p14:creationId xmlns:p14="http://schemas.microsoft.com/office/powerpoint/2010/main" val="1125142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427018"/>
            <a:ext cx="11734800" cy="2750112"/>
          </a:xfrm>
          <a:prstGeom prst="rect">
            <a:avLst/>
          </a:prstGeom>
          <a:noFill/>
        </p:spPr>
        <p:txBody>
          <a:bodyPr wrap="square" rtlCol="0">
            <a:spAutoFit/>
          </a:bodyPr>
          <a:lstStyle/>
          <a:p>
            <a:pPr marL="342900" indent="-342900">
              <a:lnSpc>
                <a:spcPct val="250000"/>
              </a:lnSpc>
              <a:buFont typeface="+mj-lt"/>
              <a:buAutoNum type="arabicPeriod" startAt="12"/>
            </a:pPr>
            <a:r>
              <a:rPr lang="en-US" dirty="0"/>
              <a:t>For BUS 1 : Bus bar operation 4-1-52 will trip.</a:t>
            </a:r>
          </a:p>
          <a:p>
            <a:pPr marL="342900" indent="-342900">
              <a:lnSpc>
                <a:spcPct val="250000"/>
              </a:lnSpc>
              <a:buFont typeface="+mj-lt"/>
              <a:buAutoNum type="arabicPeriod" startAt="12"/>
            </a:pPr>
            <a:r>
              <a:rPr lang="en-US" dirty="0"/>
              <a:t>For BUS 2 : Bus bar operation 4-3-52 will trip.</a:t>
            </a:r>
          </a:p>
          <a:p>
            <a:pPr marL="342900" indent="-342900">
              <a:lnSpc>
                <a:spcPct val="250000"/>
              </a:lnSpc>
              <a:buFont typeface="+mj-lt"/>
              <a:buAutoNum type="arabicPeriod" startAt="12"/>
            </a:pPr>
            <a:r>
              <a:rPr lang="en-US" dirty="0"/>
              <a:t>If fault occurs in reach 4-1-CT P1 to 4-2-B-P1 with line Isolator open or ICT 89 T open , STUB protection will operate and will trip Main Breaker and Tie Breaker.</a:t>
            </a:r>
          </a:p>
        </p:txBody>
      </p:sp>
    </p:spTree>
    <p:extLst>
      <p:ext uri="{BB962C8B-B14F-4D97-AF65-F5344CB8AC3E}">
        <p14:creationId xmlns:p14="http://schemas.microsoft.com/office/powerpoint/2010/main" val="817979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19D24B-AAD7-5B8D-F139-2980FBB92F6F}"/>
              </a:ext>
            </a:extLst>
          </p:cNvPr>
          <p:cNvGrpSpPr/>
          <p:nvPr/>
        </p:nvGrpSpPr>
        <p:grpSpPr>
          <a:xfrm>
            <a:off x="3825983" y="-294079"/>
            <a:ext cx="5267325" cy="7957735"/>
            <a:chOff x="3945402" y="-289544"/>
            <a:chExt cx="5267325" cy="7957735"/>
          </a:xfrm>
        </p:grpSpPr>
        <p:sp>
          <p:nvSpPr>
            <p:cNvPr id="3" name="Parallelogram 2">
              <a:extLst>
                <a:ext uri="{FF2B5EF4-FFF2-40B4-BE49-F238E27FC236}">
                  <a16:creationId xmlns:a16="http://schemas.microsoft.com/office/drawing/2014/main" id="{741A222A-0AA5-98CA-A6AE-6AAF394489AE}"/>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9880BBFE-4CE8-7C0D-3547-0453A316612C}"/>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11AD0E5B-40E8-89CE-41B8-FE2453D757E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TextBox 6">
            <a:extLst>
              <a:ext uri="{FF2B5EF4-FFF2-40B4-BE49-F238E27FC236}">
                <a16:creationId xmlns:a16="http://schemas.microsoft.com/office/drawing/2014/main" id="{D28BBA23-8EEA-D73C-14BF-55087B245B85}"/>
              </a:ext>
            </a:extLst>
          </p:cNvPr>
          <p:cNvSpPr txBox="1"/>
          <p:nvPr/>
        </p:nvSpPr>
        <p:spPr>
          <a:xfrm>
            <a:off x="629396" y="160338"/>
            <a:ext cx="7326466" cy="646331"/>
          </a:xfrm>
          <a:prstGeom prst="rect">
            <a:avLst/>
          </a:prstGeom>
          <a:noFill/>
        </p:spPr>
        <p:txBody>
          <a:bodyPr wrap="square">
            <a:spAutoFit/>
          </a:bodyPr>
          <a:lstStyle/>
          <a:p>
            <a:r>
              <a:rPr lang="en-US" sz="3600" b="1" i="0" dirty="0">
                <a:effectLst/>
                <a:latin typeface="Montserrat" panose="00000500000000000000" pitchFamily="2" charset="0"/>
              </a:rPr>
              <a:t>Distance Protection Relays</a:t>
            </a:r>
            <a:endParaRPr lang="en-US" sz="3600" b="1" dirty="0">
              <a:latin typeface="Montserrat" panose="00000500000000000000" pitchFamily="2" charset="0"/>
            </a:endParaRPr>
          </a:p>
        </p:txBody>
      </p:sp>
      <p:grpSp>
        <p:nvGrpSpPr>
          <p:cNvPr id="10" name="Group 9">
            <a:extLst>
              <a:ext uri="{FF2B5EF4-FFF2-40B4-BE49-F238E27FC236}">
                <a16:creationId xmlns:a16="http://schemas.microsoft.com/office/drawing/2014/main" id="{555ADA50-347A-6518-13DB-1A6023676652}"/>
              </a:ext>
            </a:extLst>
          </p:cNvPr>
          <p:cNvGrpSpPr/>
          <p:nvPr/>
        </p:nvGrpSpPr>
        <p:grpSpPr>
          <a:xfrm>
            <a:off x="10786481" y="6059304"/>
            <a:ext cx="1105836" cy="646220"/>
            <a:chOff x="228944" y="6102596"/>
            <a:chExt cx="1105836" cy="646220"/>
          </a:xfrm>
        </p:grpSpPr>
        <p:sp>
          <p:nvSpPr>
            <p:cNvPr id="11" name="Oval 10">
              <a:extLst>
                <a:ext uri="{FF2B5EF4-FFF2-40B4-BE49-F238E27FC236}">
                  <a16:creationId xmlns:a16="http://schemas.microsoft.com/office/drawing/2014/main" id="{ED9C3B78-7004-3970-B4AB-780B93E6D1C9}"/>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3C7404D4-E6DC-A3B8-2870-23ED6185D82A}"/>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5">
              <a:extLst>
                <a:ext uri="{FF2B5EF4-FFF2-40B4-BE49-F238E27FC236}">
                  <a16:creationId xmlns:a16="http://schemas.microsoft.com/office/drawing/2014/main" id="{1931868F-36C9-04A7-F63D-5FAA1611B920}"/>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4" name="Group 13">
            <a:extLst>
              <a:ext uri="{FF2B5EF4-FFF2-40B4-BE49-F238E27FC236}">
                <a16:creationId xmlns:a16="http://schemas.microsoft.com/office/drawing/2014/main" id="{E2D946BF-A460-ABF5-FB42-BE2ECA13D2F3}"/>
              </a:ext>
            </a:extLst>
          </p:cNvPr>
          <p:cNvGrpSpPr/>
          <p:nvPr/>
        </p:nvGrpSpPr>
        <p:grpSpPr>
          <a:xfrm>
            <a:off x="374701" y="322144"/>
            <a:ext cx="254695" cy="2609144"/>
            <a:chOff x="11749045" y="341194"/>
            <a:chExt cx="254695" cy="2609144"/>
          </a:xfrm>
        </p:grpSpPr>
        <p:sp>
          <p:nvSpPr>
            <p:cNvPr id="15" name="Rectangle 14">
              <a:extLst>
                <a:ext uri="{FF2B5EF4-FFF2-40B4-BE49-F238E27FC236}">
                  <a16:creationId xmlns:a16="http://schemas.microsoft.com/office/drawing/2014/main" id="{B5B50860-B447-9290-4D99-19A3A7EBBB13}"/>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a:extLst>
                <a:ext uri="{FF2B5EF4-FFF2-40B4-BE49-F238E27FC236}">
                  <a16:creationId xmlns:a16="http://schemas.microsoft.com/office/drawing/2014/main" id="{3DBE2F21-B428-7728-9B99-D4F80AE21A9D}"/>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AutoShape 2" descr="phase protection rel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 name="Picture 4" descr="phase protection re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286" y="2248127"/>
            <a:ext cx="4762500" cy="2352675"/>
          </a:xfrm>
          <a:prstGeom prst="rect">
            <a:avLst/>
          </a:prstGeom>
          <a:noFill/>
          <a:effectLst>
            <a:innerShdw blurRad="1143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17" name="AutoShape 6" descr="Product Gu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8" name="AutoShape 8" descr="Product Guid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4" name="Picture 10" descr="ABB RELION 670 SERIES APPLICATIONS MANUAL Pdf Download | ManualsL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408" y="1722518"/>
            <a:ext cx="3462166" cy="3462167"/>
          </a:xfrm>
          <a:prstGeom prst="rect">
            <a:avLst/>
          </a:prstGeom>
          <a:noFill/>
          <a:effectLst>
            <a:innerShdw blurRad="114300">
              <a:prstClr val="black">
                <a:alpha val="94000"/>
              </a:prstClr>
            </a:innerShdw>
          </a:effectLst>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1685843" y="5373420"/>
            <a:ext cx="3751385" cy="874619"/>
          </a:xfrm>
          <a:prstGeom prst="roundRect">
            <a:avLst/>
          </a:prstGeom>
          <a:solidFill>
            <a:schemeClr val="bg2">
              <a:lumMod val="95000"/>
              <a:alpha val="62000"/>
            </a:schemeClr>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MICOM P444</a:t>
            </a:r>
            <a:endParaRPr lang="en-IN" b="1" dirty="0">
              <a:solidFill>
                <a:schemeClr val="tx1"/>
              </a:solidFill>
            </a:endParaRPr>
          </a:p>
        </p:txBody>
      </p:sp>
      <p:sp>
        <p:nvSpPr>
          <p:cNvPr id="24" name="Rounded Rectangle 23"/>
          <p:cNvSpPr/>
          <p:nvPr/>
        </p:nvSpPr>
        <p:spPr>
          <a:xfrm>
            <a:off x="7010399" y="5373420"/>
            <a:ext cx="3376175" cy="874619"/>
          </a:xfrm>
          <a:prstGeom prst="roundRect">
            <a:avLst/>
          </a:prstGeom>
          <a:solidFill>
            <a:schemeClr val="bg2">
              <a:lumMod val="95000"/>
              <a:alpha val="62000"/>
            </a:schemeClr>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ABB REL 670</a:t>
            </a:r>
            <a:endParaRPr lang="en-IN" b="1" dirty="0">
              <a:solidFill>
                <a:schemeClr val="tx1"/>
              </a:solidFill>
            </a:endParaRPr>
          </a:p>
        </p:txBody>
      </p:sp>
    </p:spTree>
    <p:extLst>
      <p:ext uri="{BB962C8B-B14F-4D97-AF65-F5344CB8AC3E}">
        <p14:creationId xmlns:p14="http://schemas.microsoft.com/office/powerpoint/2010/main" val="2580803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B4341B65-03FE-9BDD-29D5-A6F91995EF9A}"/>
              </a:ext>
            </a:extLst>
          </p:cNvPr>
          <p:cNvSpPr txBox="1"/>
          <p:nvPr/>
        </p:nvSpPr>
        <p:spPr>
          <a:xfrm>
            <a:off x="164435" y="104029"/>
            <a:ext cx="7419703" cy="646331"/>
          </a:xfrm>
          <a:prstGeom prst="rect">
            <a:avLst/>
          </a:prstGeom>
          <a:noFill/>
        </p:spPr>
        <p:txBody>
          <a:bodyPr wrap="square">
            <a:spAutoFit/>
          </a:bodyPr>
          <a:lstStyle/>
          <a:p>
            <a:r>
              <a:rPr lang="en-US" sz="3600" b="1" u="sng" dirty="0">
                <a:latin typeface="Montserrat" panose="00000500000000000000" pitchFamily="2" charset="0"/>
              </a:rPr>
              <a:t>Distance Protection Scheme </a:t>
            </a:r>
          </a:p>
        </p:txBody>
      </p:sp>
      <p:sp>
        <p:nvSpPr>
          <p:cNvPr id="2" name="TextBox 1"/>
          <p:cNvSpPr txBox="1"/>
          <p:nvPr/>
        </p:nvSpPr>
        <p:spPr>
          <a:xfrm>
            <a:off x="1044901" y="1276684"/>
            <a:ext cx="10540314" cy="5000728"/>
          </a:xfrm>
          <a:prstGeom prst="rect">
            <a:avLst/>
          </a:prstGeom>
          <a:noFill/>
        </p:spPr>
        <p:txBody>
          <a:bodyPr wrap="square" rtlCol="0">
            <a:spAutoFit/>
          </a:bodyPr>
          <a:lstStyle/>
          <a:p>
            <a:pPr marL="285750" indent="-285750">
              <a:lnSpc>
                <a:spcPct val="200000"/>
              </a:lnSpc>
              <a:buFont typeface="Arial" pitchFamily="34" charset="0"/>
              <a:buChar char="•"/>
            </a:pPr>
            <a:r>
              <a:rPr lang="en-US" dirty="0"/>
              <a:t>It is used to protect EHV transmission lines from momentary faults, persistent faults , </a:t>
            </a:r>
            <a:r>
              <a:rPr lang="en-US" dirty="0" err="1"/>
              <a:t>Ph-Ph</a:t>
            </a:r>
            <a:r>
              <a:rPr lang="en-US" dirty="0"/>
              <a:t> faults , </a:t>
            </a:r>
            <a:r>
              <a:rPr lang="en-US" dirty="0" err="1"/>
              <a:t>Ph</a:t>
            </a:r>
            <a:r>
              <a:rPr lang="en-US" dirty="0"/>
              <a:t> – E faults and  </a:t>
            </a:r>
            <a:r>
              <a:rPr lang="en-US" dirty="0" err="1"/>
              <a:t>and</a:t>
            </a:r>
            <a:r>
              <a:rPr lang="en-US" dirty="0"/>
              <a:t> Insulator faults etc.</a:t>
            </a:r>
          </a:p>
          <a:p>
            <a:pPr marL="285750" indent="-285750">
              <a:lnSpc>
                <a:spcPct val="200000"/>
              </a:lnSpc>
              <a:buFont typeface="Arial" pitchFamily="34" charset="0"/>
              <a:buChar char="•"/>
            </a:pPr>
            <a:r>
              <a:rPr lang="en-US" dirty="0"/>
              <a:t>Relay operates on Impedance measurement </a:t>
            </a:r>
            <a:r>
              <a:rPr lang="en-US" dirty="0" err="1"/>
              <a:t>i.e</a:t>
            </a:r>
            <a:r>
              <a:rPr lang="en-US" dirty="0"/>
              <a:t> ratio of Voltage and current.</a:t>
            </a:r>
          </a:p>
          <a:p>
            <a:pPr marL="285750" indent="-285750">
              <a:lnSpc>
                <a:spcPct val="200000"/>
              </a:lnSpc>
              <a:buFont typeface="Arial" pitchFamily="34" charset="0"/>
              <a:buChar char="•"/>
            </a:pPr>
            <a:r>
              <a:rPr lang="en-US" dirty="0"/>
              <a:t>The relay continuously monitors the CVT/Bay Pt secondary voltages and CT secondary currents of all three phases. </a:t>
            </a:r>
          </a:p>
          <a:p>
            <a:pPr marL="285750" indent="-285750">
              <a:lnSpc>
                <a:spcPct val="200000"/>
              </a:lnSpc>
              <a:buFont typeface="Arial" pitchFamily="34" charset="0"/>
              <a:buChar char="•"/>
            </a:pPr>
            <a:r>
              <a:rPr lang="en-US" dirty="0"/>
              <a:t> Under fault conditions if the ratio of voltage to current (Z=V/I) </a:t>
            </a:r>
            <a:r>
              <a:rPr lang="en-US" dirty="0" err="1"/>
              <a:t>i.e</a:t>
            </a:r>
            <a:r>
              <a:rPr lang="en-US" dirty="0"/>
              <a:t>  fault impedance reaches lower than the zone setting impedance,  the relay operates. </a:t>
            </a:r>
          </a:p>
          <a:p>
            <a:pPr marL="285750" indent="-285750">
              <a:lnSpc>
                <a:spcPct val="200000"/>
              </a:lnSpc>
              <a:buFont typeface="Arial" pitchFamily="34" charset="0"/>
              <a:buChar char="•"/>
            </a:pPr>
            <a:r>
              <a:rPr lang="en-US" dirty="0"/>
              <a:t>Quadrilateral Characteristic mho  relays are used as Distance Relays for long transmission lines.</a:t>
            </a:r>
          </a:p>
          <a:p>
            <a:pPr marL="285750" indent="-285750">
              <a:lnSpc>
                <a:spcPct val="200000"/>
              </a:lnSpc>
              <a:buFont typeface="Arial" pitchFamily="34" charset="0"/>
              <a:buChar char="•"/>
            </a:pPr>
            <a:r>
              <a:rPr lang="en-US" dirty="0"/>
              <a:t>These relay not operate properly for short distance lines. </a:t>
            </a:r>
            <a:endParaRPr lang="en-IN" dirty="0"/>
          </a:p>
        </p:txBody>
      </p:sp>
    </p:spTree>
    <p:extLst>
      <p:ext uri="{BB962C8B-B14F-4D97-AF65-F5344CB8AC3E}">
        <p14:creationId xmlns:p14="http://schemas.microsoft.com/office/powerpoint/2010/main" val="1128007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B4341B65-03FE-9BDD-29D5-A6F91995EF9A}"/>
              </a:ext>
            </a:extLst>
          </p:cNvPr>
          <p:cNvSpPr txBox="1"/>
          <p:nvPr/>
        </p:nvSpPr>
        <p:spPr>
          <a:xfrm>
            <a:off x="164435" y="104029"/>
            <a:ext cx="7419703" cy="646331"/>
          </a:xfrm>
          <a:prstGeom prst="rect">
            <a:avLst/>
          </a:prstGeom>
          <a:noFill/>
        </p:spPr>
        <p:txBody>
          <a:bodyPr wrap="square">
            <a:spAutoFit/>
          </a:bodyPr>
          <a:lstStyle/>
          <a:p>
            <a:r>
              <a:rPr lang="en-US" sz="3600" b="1" u="sng" dirty="0">
                <a:latin typeface="Montserrat" panose="00000500000000000000" pitchFamily="2" charset="0"/>
              </a:rPr>
              <a:t>Distance Protection Scheme </a:t>
            </a:r>
          </a:p>
        </p:txBody>
      </p:sp>
      <p:cxnSp>
        <p:nvCxnSpPr>
          <p:cNvPr id="41" name="Straight Connector 40"/>
          <p:cNvCxnSpPr/>
          <p:nvPr/>
        </p:nvCxnSpPr>
        <p:spPr>
          <a:xfrm flipH="1">
            <a:off x="960782" y="3321906"/>
            <a:ext cx="11723" cy="127848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6790617" y="2585252"/>
            <a:ext cx="5861" cy="2959021"/>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840374" y="3827643"/>
            <a:ext cx="386861" cy="384545"/>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4" name="Rectangle 43"/>
          <p:cNvSpPr/>
          <p:nvPr/>
        </p:nvSpPr>
        <p:spPr>
          <a:xfrm>
            <a:off x="5272480" y="3828311"/>
            <a:ext cx="386861" cy="384545"/>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46" name="Straight Connector 45"/>
          <p:cNvCxnSpPr/>
          <p:nvPr/>
        </p:nvCxnSpPr>
        <p:spPr>
          <a:xfrm>
            <a:off x="960782" y="4020586"/>
            <a:ext cx="879593"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59341" y="4019916"/>
            <a:ext cx="1131276"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3" idx="3"/>
            <a:endCxn id="44" idx="1"/>
          </p:cNvCxnSpPr>
          <p:nvPr/>
        </p:nvCxnSpPr>
        <p:spPr>
          <a:xfrm>
            <a:off x="2227235" y="4019916"/>
            <a:ext cx="3045245" cy="6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84163" y="1008688"/>
            <a:ext cx="0" cy="2105310"/>
          </a:xfrm>
          <a:prstGeom prst="line">
            <a:avLst/>
          </a:prstGeom>
          <a:ln w="31750">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840374" y="891251"/>
            <a:ext cx="1" cy="2936392"/>
          </a:xfrm>
          <a:prstGeom prst="line">
            <a:avLst/>
          </a:prstGeom>
          <a:ln w="31750">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631801" y="2228428"/>
            <a:ext cx="0" cy="1807123"/>
          </a:xfrm>
          <a:prstGeom prst="line">
            <a:avLst/>
          </a:prstGeom>
          <a:ln w="31750">
            <a:prstDash val="dashDot"/>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238826" y="2950338"/>
            <a:ext cx="386861" cy="384545"/>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4" name="Rectangle 63"/>
          <p:cNvSpPr/>
          <p:nvPr/>
        </p:nvSpPr>
        <p:spPr>
          <a:xfrm>
            <a:off x="9534192" y="2950337"/>
            <a:ext cx="386861" cy="384545"/>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5" name="Rectangle 64"/>
          <p:cNvSpPr/>
          <p:nvPr/>
        </p:nvSpPr>
        <p:spPr>
          <a:xfrm>
            <a:off x="7238826" y="4804216"/>
            <a:ext cx="386861" cy="384545"/>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6" name="Rectangle 65"/>
          <p:cNvSpPr/>
          <p:nvPr/>
        </p:nvSpPr>
        <p:spPr>
          <a:xfrm>
            <a:off x="10860291" y="4804216"/>
            <a:ext cx="386861" cy="384545"/>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2" name="Straight Connector 21"/>
          <p:cNvCxnSpPr>
            <a:stCxn id="63" idx="3"/>
            <a:endCxn id="64" idx="1"/>
          </p:cNvCxnSpPr>
          <p:nvPr/>
        </p:nvCxnSpPr>
        <p:spPr>
          <a:xfrm flipV="1">
            <a:off x="7625687" y="3142610"/>
            <a:ext cx="1908505"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3" idx="1"/>
          </p:cNvCxnSpPr>
          <p:nvPr/>
        </p:nvCxnSpPr>
        <p:spPr>
          <a:xfrm flipH="1">
            <a:off x="6793547" y="3142611"/>
            <a:ext cx="44527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5" idx="1"/>
          </p:cNvCxnSpPr>
          <p:nvPr/>
        </p:nvCxnSpPr>
        <p:spPr>
          <a:xfrm flipH="1" flipV="1">
            <a:off x="6790617" y="4996488"/>
            <a:ext cx="448209"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65" idx="3"/>
            <a:endCxn id="66" idx="1"/>
          </p:cNvCxnSpPr>
          <p:nvPr/>
        </p:nvCxnSpPr>
        <p:spPr>
          <a:xfrm>
            <a:off x="7625687" y="4996489"/>
            <a:ext cx="32346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0463514" y="2585252"/>
            <a:ext cx="0" cy="979751"/>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1796532" y="4493230"/>
            <a:ext cx="0" cy="979751"/>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4" idx="3"/>
          </p:cNvCxnSpPr>
          <p:nvPr/>
        </p:nvCxnSpPr>
        <p:spPr>
          <a:xfrm>
            <a:off x="9921053" y="3142610"/>
            <a:ext cx="542461"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6" idx="3"/>
          </p:cNvCxnSpPr>
          <p:nvPr/>
        </p:nvCxnSpPr>
        <p:spPr>
          <a:xfrm>
            <a:off x="11247152" y="4996489"/>
            <a:ext cx="54938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8071411" y="1342861"/>
            <a:ext cx="0" cy="1807123"/>
          </a:xfrm>
          <a:prstGeom prst="line">
            <a:avLst/>
          </a:prstGeom>
          <a:ln w="31750">
            <a:prstDash val="dash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840374" y="4064763"/>
            <a:ext cx="0" cy="2521232"/>
          </a:xfrm>
          <a:prstGeom prst="line">
            <a:avLst/>
          </a:prstGeom>
          <a:ln w="31750">
            <a:prstDash val="dash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1796532" y="4983106"/>
            <a:ext cx="0" cy="1602889"/>
          </a:xfrm>
          <a:prstGeom prst="line">
            <a:avLst/>
          </a:prstGeom>
          <a:ln w="31750">
            <a:prstDash val="dashDot"/>
          </a:ln>
        </p:spPr>
        <p:style>
          <a:lnRef idx="1">
            <a:schemeClr val="accent1"/>
          </a:lnRef>
          <a:fillRef idx="0">
            <a:schemeClr val="accent1"/>
          </a:fillRef>
          <a:effectRef idx="0">
            <a:schemeClr val="accent1"/>
          </a:effectRef>
          <a:fontRef idx="minor">
            <a:schemeClr val="tx1"/>
          </a:fontRef>
        </p:style>
      </p:cxnSp>
      <p:sp>
        <p:nvSpPr>
          <p:cNvPr id="86" name="Rounded Rectangle 85"/>
          <p:cNvSpPr/>
          <p:nvPr/>
        </p:nvSpPr>
        <p:spPr>
          <a:xfrm>
            <a:off x="164435" y="4787192"/>
            <a:ext cx="1236143" cy="38454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Substation</a:t>
            </a:r>
            <a:endParaRPr lang="en-IN" dirty="0">
              <a:solidFill>
                <a:schemeClr val="tx1"/>
              </a:solidFill>
            </a:endParaRPr>
          </a:p>
        </p:txBody>
      </p:sp>
      <p:sp>
        <p:nvSpPr>
          <p:cNvPr id="87" name="Rounded Rectangle 86"/>
          <p:cNvSpPr/>
          <p:nvPr/>
        </p:nvSpPr>
        <p:spPr>
          <a:xfrm>
            <a:off x="6093786" y="5592277"/>
            <a:ext cx="1393662" cy="38454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Remote End</a:t>
            </a:r>
            <a:endParaRPr lang="en-IN" dirty="0">
              <a:solidFill>
                <a:schemeClr val="tx1"/>
              </a:solidFill>
            </a:endParaRPr>
          </a:p>
        </p:txBody>
      </p:sp>
      <p:sp>
        <p:nvSpPr>
          <p:cNvPr id="88" name="Rounded Rectangle 87"/>
          <p:cNvSpPr/>
          <p:nvPr/>
        </p:nvSpPr>
        <p:spPr>
          <a:xfrm>
            <a:off x="10798338" y="2005203"/>
            <a:ext cx="1393662" cy="38454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Far End</a:t>
            </a:r>
            <a:endParaRPr lang="en-IN" dirty="0">
              <a:solidFill>
                <a:schemeClr val="tx1"/>
              </a:solidFill>
            </a:endParaRPr>
          </a:p>
        </p:txBody>
      </p:sp>
      <p:sp>
        <p:nvSpPr>
          <p:cNvPr id="89" name="Rounded Rectangle 88"/>
          <p:cNvSpPr/>
          <p:nvPr/>
        </p:nvSpPr>
        <p:spPr>
          <a:xfrm>
            <a:off x="10836300" y="3872490"/>
            <a:ext cx="1393662" cy="38454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Far End</a:t>
            </a:r>
            <a:endParaRPr lang="en-IN" dirty="0">
              <a:solidFill>
                <a:schemeClr val="tx1"/>
              </a:solidFill>
            </a:endParaRPr>
          </a:p>
        </p:txBody>
      </p:sp>
      <p:sp>
        <p:nvSpPr>
          <p:cNvPr id="91" name="Rounded Rectangle 90"/>
          <p:cNvSpPr/>
          <p:nvPr/>
        </p:nvSpPr>
        <p:spPr>
          <a:xfrm>
            <a:off x="2581153" y="2036156"/>
            <a:ext cx="1041723" cy="128575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Zone 1</a:t>
            </a:r>
          </a:p>
          <a:p>
            <a:pPr algn="ctr"/>
            <a:r>
              <a:rPr lang="en-US" sz="1400" dirty="0">
                <a:solidFill>
                  <a:schemeClr val="tx1"/>
                </a:solidFill>
              </a:rPr>
              <a:t>Setting : 80%</a:t>
            </a:r>
          </a:p>
          <a:p>
            <a:pPr algn="ctr"/>
            <a:r>
              <a:rPr lang="en-US" sz="1400" dirty="0">
                <a:solidFill>
                  <a:schemeClr val="tx1"/>
                </a:solidFill>
              </a:rPr>
              <a:t>Time delay : 0 ms</a:t>
            </a:r>
            <a:endParaRPr lang="en-IN" sz="1400" dirty="0">
              <a:solidFill>
                <a:schemeClr val="tx1"/>
              </a:solidFill>
            </a:endParaRPr>
          </a:p>
        </p:txBody>
      </p:sp>
      <p:cxnSp>
        <p:nvCxnSpPr>
          <p:cNvPr id="99" name="Straight Arrow Connector 98"/>
          <p:cNvCxnSpPr>
            <a:stCxn id="91" idx="3"/>
          </p:cNvCxnSpPr>
          <p:nvPr/>
        </p:nvCxnSpPr>
        <p:spPr>
          <a:xfrm>
            <a:off x="3622876" y="2679031"/>
            <a:ext cx="1008925" cy="0"/>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91" idx="1"/>
          </p:cNvCxnSpPr>
          <p:nvPr/>
        </p:nvCxnSpPr>
        <p:spPr>
          <a:xfrm flipH="1">
            <a:off x="1840375" y="2679031"/>
            <a:ext cx="740778" cy="0"/>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sp>
        <p:nvSpPr>
          <p:cNvPr id="102" name="Rounded Rectangle 101"/>
          <p:cNvSpPr/>
          <p:nvPr/>
        </p:nvSpPr>
        <p:spPr>
          <a:xfrm>
            <a:off x="5272481" y="1265710"/>
            <a:ext cx="1258302" cy="151221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Zone 2</a:t>
            </a:r>
          </a:p>
          <a:p>
            <a:pPr algn="ctr"/>
            <a:r>
              <a:rPr lang="en-US" sz="1400" dirty="0">
                <a:solidFill>
                  <a:schemeClr val="tx1"/>
                </a:solidFill>
              </a:rPr>
              <a:t>Setting : 100%Z1 + 20% of adj. short line</a:t>
            </a:r>
          </a:p>
          <a:p>
            <a:pPr algn="ctr"/>
            <a:r>
              <a:rPr lang="en-US" sz="1400" dirty="0">
                <a:solidFill>
                  <a:schemeClr val="tx1"/>
                </a:solidFill>
              </a:rPr>
              <a:t>Time delay : 350 ms</a:t>
            </a:r>
            <a:endParaRPr lang="en-IN" sz="1400" dirty="0">
              <a:solidFill>
                <a:schemeClr val="tx1"/>
              </a:solidFill>
            </a:endParaRPr>
          </a:p>
        </p:txBody>
      </p:sp>
      <p:cxnSp>
        <p:nvCxnSpPr>
          <p:cNvPr id="104" name="Straight Arrow Connector 103"/>
          <p:cNvCxnSpPr/>
          <p:nvPr/>
        </p:nvCxnSpPr>
        <p:spPr>
          <a:xfrm>
            <a:off x="6530783" y="1550769"/>
            <a:ext cx="1540628" cy="0"/>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a:off x="1840375" y="1550769"/>
            <a:ext cx="3432105" cy="0"/>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sp>
        <p:nvSpPr>
          <p:cNvPr id="108" name="Rounded Rectangle 107"/>
          <p:cNvSpPr/>
          <p:nvPr/>
        </p:nvSpPr>
        <p:spPr>
          <a:xfrm>
            <a:off x="4014179" y="5036057"/>
            <a:ext cx="1258302" cy="154993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Zone 4</a:t>
            </a:r>
          </a:p>
          <a:p>
            <a:pPr algn="ctr"/>
            <a:r>
              <a:rPr lang="en-US" sz="1400" dirty="0">
                <a:solidFill>
                  <a:schemeClr val="tx1"/>
                </a:solidFill>
              </a:rPr>
              <a:t>Setting : 100%Z1 + 100 % of adj. Long line</a:t>
            </a:r>
          </a:p>
          <a:p>
            <a:pPr algn="ctr"/>
            <a:r>
              <a:rPr lang="en-US" sz="1400" dirty="0">
                <a:solidFill>
                  <a:schemeClr val="tx1"/>
                </a:solidFill>
              </a:rPr>
              <a:t>Time delay : 1.2 ms</a:t>
            </a:r>
            <a:endParaRPr lang="en-IN" sz="1400" dirty="0">
              <a:solidFill>
                <a:schemeClr val="tx1"/>
              </a:solidFill>
            </a:endParaRPr>
          </a:p>
        </p:txBody>
      </p:sp>
      <p:cxnSp>
        <p:nvCxnSpPr>
          <p:cNvPr id="110" name="Straight Arrow Connector 109"/>
          <p:cNvCxnSpPr/>
          <p:nvPr/>
        </p:nvCxnSpPr>
        <p:spPr>
          <a:xfrm flipH="1">
            <a:off x="1840374" y="5989647"/>
            <a:ext cx="2162275" cy="0"/>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5260952" y="6076709"/>
            <a:ext cx="6535580" cy="0"/>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sp>
        <p:nvSpPr>
          <p:cNvPr id="113" name="Rounded Rectangle 112"/>
          <p:cNvSpPr/>
          <p:nvPr/>
        </p:nvSpPr>
        <p:spPr>
          <a:xfrm rot="16200000">
            <a:off x="28998" y="1853880"/>
            <a:ext cx="2743160" cy="53611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Zone Rev.</a:t>
            </a:r>
          </a:p>
          <a:p>
            <a:pPr algn="ctr"/>
            <a:r>
              <a:rPr lang="en-US" sz="1400" dirty="0">
                <a:solidFill>
                  <a:schemeClr val="tx1"/>
                </a:solidFill>
              </a:rPr>
              <a:t>Setting : 20%Time delay : 350 ms</a:t>
            </a:r>
            <a:endParaRPr lang="en-IN" sz="1400" dirty="0">
              <a:solidFill>
                <a:schemeClr val="tx1"/>
              </a:solidFill>
            </a:endParaRPr>
          </a:p>
        </p:txBody>
      </p:sp>
      <p:cxnSp>
        <p:nvCxnSpPr>
          <p:cNvPr id="115" name="Straight Arrow Connector 114"/>
          <p:cNvCxnSpPr/>
          <p:nvPr/>
        </p:nvCxnSpPr>
        <p:spPr>
          <a:xfrm flipV="1">
            <a:off x="1307939" y="3680749"/>
            <a:ext cx="532436" cy="11575"/>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984163" y="3692324"/>
            <a:ext cx="323776" cy="0"/>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sp>
        <p:nvSpPr>
          <p:cNvPr id="118" name="Rounded Rectangle 117"/>
          <p:cNvSpPr/>
          <p:nvPr/>
        </p:nvSpPr>
        <p:spPr>
          <a:xfrm>
            <a:off x="8613838" y="716215"/>
            <a:ext cx="1258302" cy="151221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Zone 3</a:t>
            </a:r>
          </a:p>
          <a:p>
            <a:pPr algn="ctr"/>
            <a:r>
              <a:rPr lang="en-US" sz="1400" dirty="0">
                <a:solidFill>
                  <a:schemeClr val="tx1"/>
                </a:solidFill>
              </a:rPr>
              <a:t>Setting : 100%Z1 + 100% of adj. short line</a:t>
            </a:r>
          </a:p>
          <a:p>
            <a:pPr algn="ctr"/>
            <a:r>
              <a:rPr lang="en-US" sz="1400" dirty="0">
                <a:solidFill>
                  <a:schemeClr val="tx1"/>
                </a:solidFill>
              </a:rPr>
              <a:t>Time delay : 700 ms</a:t>
            </a:r>
            <a:endParaRPr lang="en-IN" sz="1400" dirty="0">
              <a:solidFill>
                <a:schemeClr val="tx1"/>
              </a:solidFill>
            </a:endParaRPr>
          </a:p>
        </p:txBody>
      </p:sp>
      <p:cxnSp>
        <p:nvCxnSpPr>
          <p:cNvPr id="119" name="Straight Connector 118"/>
          <p:cNvCxnSpPr/>
          <p:nvPr/>
        </p:nvCxnSpPr>
        <p:spPr>
          <a:xfrm flipV="1">
            <a:off x="10463514" y="891251"/>
            <a:ext cx="0" cy="2278327"/>
          </a:xfrm>
          <a:prstGeom prst="line">
            <a:avLst/>
          </a:prstGeom>
          <a:ln w="31750">
            <a:solidFill>
              <a:schemeClr val="accent1"/>
            </a:solidFill>
            <a:prstDash val="dashDot"/>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a:off x="1906824" y="1008688"/>
            <a:ext cx="6673115" cy="0"/>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9921053" y="1008688"/>
            <a:ext cx="504462" cy="0"/>
          </a:xfrm>
          <a:prstGeom prst="straightConnector1">
            <a:avLst/>
          </a:prstGeom>
          <a:ln w="31750">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821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3624"/>
            <a:ext cx="11582288" cy="523220"/>
          </a:xfrm>
          <a:prstGeom prst="rect">
            <a:avLst/>
          </a:prstGeom>
          <a:noFill/>
        </p:spPr>
        <p:txBody>
          <a:bodyPr wrap="square">
            <a:spAutoFit/>
          </a:bodyPr>
          <a:lstStyle/>
          <a:p>
            <a:r>
              <a:rPr lang="en-US" sz="2800" b="1" u="sng" dirty="0">
                <a:latin typeface="Montserrat" panose="00000500000000000000" pitchFamily="2" charset="0"/>
              </a:rPr>
              <a:t>Universal Relay Test Kit :</a:t>
            </a:r>
            <a:endParaRPr lang="en-US" sz="2800" b="1" dirty="0">
              <a:latin typeface="Montserrat" panose="00000500000000000000" pitchFamily="2" charset="0"/>
            </a:endParaRPr>
          </a:p>
        </p:txBody>
      </p:sp>
      <p:pic>
        <p:nvPicPr>
          <p:cNvPr id="2" name="Picture 1"/>
          <p:cNvPicPr>
            <a:picLocks noChangeAspect="1"/>
          </p:cNvPicPr>
          <p:nvPr/>
        </p:nvPicPr>
        <p:blipFill>
          <a:blip r:embed="rId2"/>
          <a:stretch>
            <a:fillRect/>
          </a:stretch>
        </p:blipFill>
        <p:spPr>
          <a:xfrm>
            <a:off x="1169894" y="1169894"/>
            <a:ext cx="9376392" cy="4557433"/>
          </a:xfrm>
          <a:prstGeom prst="rect">
            <a:avLst/>
          </a:prstGeom>
        </p:spPr>
      </p:pic>
    </p:spTree>
    <p:extLst>
      <p:ext uri="{BB962C8B-B14F-4D97-AF65-F5344CB8AC3E}">
        <p14:creationId xmlns:p14="http://schemas.microsoft.com/office/powerpoint/2010/main" val="822809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Universal Relay Test Kit :</a:t>
            </a:r>
            <a:endParaRPr lang="en-US" sz="2800" b="1" dirty="0">
              <a:latin typeface="Montserrat" panose="00000500000000000000" pitchFamily="2" charset="0"/>
            </a:endParaRPr>
          </a:p>
        </p:txBody>
      </p:sp>
      <p:sp>
        <p:nvSpPr>
          <p:cNvPr id="11" name="TextBox 10">
            <a:extLst>
              <a:ext uri="{FF2B5EF4-FFF2-40B4-BE49-F238E27FC236}">
                <a16:creationId xmlns:a16="http://schemas.microsoft.com/office/drawing/2014/main" id="{B4341B65-03FE-9BDD-29D5-A6F91995EF9A}"/>
              </a:ext>
            </a:extLst>
          </p:cNvPr>
          <p:cNvSpPr txBox="1"/>
          <p:nvPr/>
        </p:nvSpPr>
        <p:spPr>
          <a:xfrm>
            <a:off x="0" y="782503"/>
            <a:ext cx="11582288" cy="1508105"/>
          </a:xfrm>
          <a:prstGeom prst="rect">
            <a:avLst/>
          </a:prstGeom>
          <a:noFill/>
        </p:spPr>
        <p:txBody>
          <a:bodyPr wrap="square">
            <a:spAutoFit/>
          </a:bodyPr>
          <a:lstStyle/>
          <a:p>
            <a:r>
              <a:rPr lang="en-US" sz="2000" dirty="0">
                <a:latin typeface="Montserrat" panose="00000500000000000000" pitchFamily="2" charset="0"/>
              </a:rPr>
              <a:t>Step 1 :</a:t>
            </a:r>
          </a:p>
          <a:p>
            <a:pPr marL="285750" indent="-285750">
              <a:buFont typeface="Arial" panose="020B0604020202020204" pitchFamily="34" charset="0"/>
              <a:buChar char="•"/>
            </a:pPr>
            <a:r>
              <a:rPr lang="en-US" dirty="0">
                <a:latin typeface="Montserrat" panose="00000500000000000000" pitchFamily="2" charset="0"/>
              </a:rPr>
              <a:t>Ensure proper Ground connection to the kit.</a:t>
            </a:r>
          </a:p>
          <a:p>
            <a:pPr marL="285750" indent="-285750">
              <a:buFont typeface="Arial" panose="020B0604020202020204" pitchFamily="34" charset="0"/>
              <a:buChar char="•"/>
            </a:pPr>
            <a:r>
              <a:rPr lang="en-US" dirty="0">
                <a:latin typeface="Montserrat" panose="00000500000000000000" pitchFamily="2" charset="0"/>
              </a:rPr>
              <a:t>Connect your Ethernet cable to laptop and test kit.</a:t>
            </a:r>
          </a:p>
          <a:p>
            <a:pPr marL="285750" indent="-285750">
              <a:buFont typeface="Arial" panose="020B0604020202020204" pitchFamily="34" charset="0"/>
              <a:buChar char="•"/>
            </a:pPr>
            <a:r>
              <a:rPr lang="en-US" dirty="0">
                <a:latin typeface="Montserrat" panose="00000500000000000000" pitchFamily="2" charset="0"/>
              </a:rPr>
              <a:t>Ensure proper power supply.</a:t>
            </a:r>
          </a:p>
          <a:p>
            <a:pPr marL="285750" indent="-285750">
              <a:buFont typeface="Arial" panose="020B0604020202020204" pitchFamily="34" charset="0"/>
              <a:buChar char="•"/>
            </a:pPr>
            <a:r>
              <a:rPr lang="en-US" dirty="0">
                <a:latin typeface="Montserrat" panose="00000500000000000000" pitchFamily="2" charset="0"/>
              </a:rPr>
              <a:t>Ensure proper connections of kit current and voltages to the TB Blocks as per relay requirement </a:t>
            </a:r>
          </a:p>
        </p:txBody>
      </p:sp>
      <p:sp>
        <p:nvSpPr>
          <p:cNvPr id="12" name="TextBox 11">
            <a:extLst>
              <a:ext uri="{FF2B5EF4-FFF2-40B4-BE49-F238E27FC236}">
                <a16:creationId xmlns:a16="http://schemas.microsoft.com/office/drawing/2014/main" id="{B4341B65-03FE-9BDD-29D5-A6F91995EF9A}"/>
              </a:ext>
            </a:extLst>
          </p:cNvPr>
          <p:cNvSpPr txBox="1"/>
          <p:nvPr/>
        </p:nvSpPr>
        <p:spPr>
          <a:xfrm>
            <a:off x="0" y="3050461"/>
            <a:ext cx="11582288" cy="677108"/>
          </a:xfrm>
          <a:prstGeom prst="rect">
            <a:avLst/>
          </a:prstGeom>
          <a:noFill/>
        </p:spPr>
        <p:txBody>
          <a:bodyPr wrap="square">
            <a:spAutoFit/>
          </a:bodyPr>
          <a:lstStyle/>
          <a:p>
            <a:r>
              <a:rPr lang="en-US" sz="2000" dirty="0">
                <a:latin typeface="Montserrat" panose="00000500000000000000" pitchFamily="2" charset="0"/>
              </a:rPr>
              <a:t>Step 2 :</a:t>
            </a:r>
          </a:p>
          <a:p>
            <a:pPr marL="285750" indent="-285750">
              <a:buFont typeface="Arial" panose="020B0604020202020204" pitchFamily="34" charset="0"/>
              <a:buChar char="•"/>
            </a:pPr>
            <a:r>
              <a:rPr lang="en-US" dirty="0">
                <a:latin typeface="Montserrat" panose="00000500000000000000" pitchFamily="2" charset="0"/>
              </a:rPr>
              <a:t>Open “Omicron Link Device” and click the device name to associate the device i.e. Test kit</a:t>
            </a:r>
          </a:p>
        </p:txBody>
      </p:sp>
      <p:sp>
        <p:nvSpPr>
          <p:cNvPr id="13" name="TextBox 12">
            <a:extLst>
              <a:ext uri="{FF2B5EF4-FFF2-40B4-BE49-F238E27FC236}">
                <a16:creationId xmlns:a16="http://schemas.microsoft.com/office/drawing/2014/main" id="{B4341B65-03FE-9BDD-29D5-A6F91995EF9A}"/>
              </a:ext>
            </a:extLst>
          </p:cNvPr>
          <p:cNvSpPr txBox="1"/>
          <p:nvPr/>
        </p:nvSpPr>
        <p:spPr>
          <a:xfrm>
            <a:off x="0" y="5414867"/>
            <a:ext cx="11582288" cy="677108"/>
          </a:xfrm>
          <a:prstGeom prst="rect">
            <a:avLst/>
          </a:prstGeom>
          <a:noFill/>
        </p:spPr>
        <p:txBody>
          <a:bodyPr wrap="square">
            <a:spAutoFit/>
          </a:bodyPr>
          <a:lstStyle/>
          <a:p>
            <a:r>
              <a:rPr lang="en-US" sz="2000" dirty="0">
                <a:latin typeface="Montserrat" panose="00000500000000000000" pitchFamily="2" charset="0"/>
              </a:rPr>
              <a:t>Step 3 :</a:t>
            </a:r>
          </a:p>
          <a:p>
            <a:pPr marL="285750" indent="-285750">
              <a:buFont typeface="Arial" panose="020B0604020202020204" pitchFamily="34" charset="0"/>
              <a:buChar char="•"/>
            </a:pPr>
            <a:r>
              <a:rPr lang="en-US" dirty="0">
                <a:latin typeface="Montserrat" panose="00000500000000000000" pitchFamily="2" charset="0"/>
              </a:rPr>
              <a:t>Choose “Omicron Test Universe” to Begin Testing.</a:t>
            </a:r>
          </a:p>
        </p:txBody>
      </p:sp>
      <p:pic>
        <p:nvPicPr>
          <p:cNvPr id="2" name="Picture 1"/>
          <p:cNvPicPr>
            <a:picLocks noChangeAspect="1"/>
          </p:cNvPicPr>
          <p:nvPr/>
        </p:nvPicPr>
        <p:blipFill>
          <a:blip r:embed="rId2"/>
          <a:stretch>
            <a:fillRect/>
          </a:stretch>
        </p:blipFill>
        <p:spPr>
          <a:xfrm>
            <a:off x="1795326" y="3704122"/>
            <a:ext cx="2071280" cy="1674048"/>
          </a:xfrm>
          <a:prstGeom prst="rect">
            <a:avLst/>
          </a:prstGeom>
        </p:spPr>
      </p:pic>
      <p:pic>
        <p:nvPicPr>
          <p:cNvPr id="3" name="Picture 2"/>
          <p:cNvPicPr>
            <a:picLocks noChangeAspect="1"/>
          </p:cNvPicPr>
          <p:nvPr/>
        </p:nvPicPr>
        <p:blipFill>
          <a:blip r:embed="rId3"/>
          <a:stretch>
            <a:fillRect/>
          </a:stretch>
        </p:blipFill>
        <p:spPr>
          <a:xfrm>
            <a:off x="7528152" y="5207098"/>
            <a:ext cx="1668099" cy="1650902"/>
          </a:xfrm>
          <a:prstGeom prst="rect">
            <a:avLst/>
          </a:prstGeom>
        </p:spPr>
      </p:pic>
    </p:spTree>
    <p:extLst>
      <p:ext uri="{BB962C8B-B14F-4D97-AF65-F5344CB8AC3E}">
        <p14:creationId xmlns:p14="http://schemas.microsoft.com/office/powerpoint/2010/main" val="127725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227685" y="-286822"/>
            <a:ext cx="4662307"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170934"/>
            <a:ext cx="11422061" cy="1408732"/>
            <a:chOff x="147146" y="238300"/>
            <a:chExt cx="11422061"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3600" b="1" dirty="0">
                  <a:latin typeface="Montserrat" panose="00000500000000000000" pitchFamily="2" charset="0"/>
                </a:rPr>
                <a:t>Types of Terminal Blocks</a:t>
              </a:r>
            </a:p>
          </p:txBody>
        </p:sp>
      </p:grpSp>
      <p:sp>
        <p:nvSpPr>
          <p:cNvPr id="6" name="TextBox 5"/>
          <p:cNvSpPr txBox="1"/>
          <p:nvPr/>
        </p:nvSpPr>
        <p:spPr>
          <a:xfrm>
            <a:off x="395785" y="1159679"/>
            <a:ext cx="5022376" cy="369332"/>
          </a:xfrm>
          <a:prstGeom prst="rect">
            <a:avLst/>
          </a:prstGeom>
          <a:noFill/>
        </p:spPr>
        <p:txBody>
          <a:bodyPr wrap="square" rtlCol="0">
            <a:spAutoFit/>
          </a:bodyPr>
          <a:lstStyle/>
          <a:p>
            <a:endParaRPr lang="en-IN" dirty="0"/>
          </a:p>
        </p:txBody>
      </p:sp>
      <p:sp>
        <p:nvSpPr>
          <p:cNvPr id="56" name="Rounded Rectangle 55"/>
          <p:cNvSpPr/>
          <p:nvPr/>
        </p:nvSpPr>
        <p:spPr>
          <a:xfrm>
            <a:off x="4869965" y="1069117"/>
            <a:ext cx="1290376" cy="596941"/>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Terminal Blocks</a:t>
            </a:r>
            <a:endParaRPr lang="en-IN" dirty="0">
              <a:solidFill>
                <a:schemeClr val="tx1"/>
              </a:solidFill>
            </a:endParaRPr>
          </a:p>
        </p:txBody>
      </p:sp>
      <p:sp>
        <p:nvSpPr>
          <p:cNvPr id="58" name="Rounded Rectangle 57"/>
          <p:cNvSpPr/>
          <p:nvPr/>
        </p:nvSpPr>
        <p:spPr>
          <a:xfrm>
            <a:off x="6071530" y="2241407"/>
            <a:ext cx="3625200" cy="3232800"/>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Non Disconnecting type:</a:t>
            </a:r>
          </a:p>
          <a:p>
            <a:pPr algn="ctr"/>
            <a:r>
              <a:rPr lang="en-US" dirty="0">
                <a:solidFill>
                  <a:schemeClr val="tx1"/>
                </a:solidFill>
              </a:rPr>
              <a:t>Used for Control and</a:t>
            </a:r>
          </a:p>
          <a:p>
            <a:pPr algn="ctr"/>
            <a:r>
              <a:rPr lang="en-US" dirty="0">
                <a:solidFill>
                  <a:schemeClr val="tx1"/>
                </a:solidFill>
              </a:rPr>
              <a:t> Indication type Signals</a:t>
            </a:r>
            <a:endParaRPr lang="en-IN" dirty="0">
              <a:solidFill>
                <a:schemeClr val="tx1"/>
              </a:solidFill>
            </a:endParaRPr>
          </a:p>
        </p:txBody>
      </p:sp>
      <p:sp>
        <p:nvSpPr>
          <p:cNvPr id="59" name="Rounded Rectangle 58"/>
          <p:cNvSpPr/>
          <p:nvPr/>
        </p:nvSpPr>
        <p:spPr>
          <a:xfrm>
            <a:off x="1319270" y="2217388"/>
            <a:ext cx="3626801" cy="3232800"/>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Disconnecting type:</a:t>
            </a:r>
          </a:p>
          <a:p>
            <a:pPr algn="ctr"/>
            <a:r>
              <a:rPr lang="en-US" dirty="0">
                <a:solidFill>
                  <a:schemeClr val="tx1"/>
                </a:solidFill>
              </a:rPr>
              <a:t>Link provided to make  and  break  the TB. These are used for  testing and trouble shooting works . Used for  CT,CVT,DC and AC terminals</a:t>
            </a:r>
            <a:endParaRPr lang="en-IN" dirty="0">
              <a:solidFill>
                <a:schemeClr val="tx1"/>
              </a:solidFill>
            </a:endParaRPr>
          </a:p>
        </p:txBody>
      </p:sp>
      <p:cxnSp>
        <p:nvCxnSpPr>
          <p:cNvPr id="15" name="Straight Connector 14"/>
          <p:cNvCxnSpPr>
            <a:stCxn id="56" idx="2"/>
          </p:cNvCxnSpPr>
          <p:nvPr/>
        </p:nvCxnSpPr>
        <p:spPr>
          <a:xfrm>
            <a:off x="5515153" y="1666058"/>
            <a:ext cx="0" cy="2719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92383" y="1937982"/>
            <a:ext cx="242277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092383" y="1937982"/>
            <a:ext cx="0" cy="2719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515153" y="1940257"/>
            <a:ext cx="242277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937923" y="1965179"/>
            <a:ext cx="0" cy="271924"/>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605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Universal Relay Test Kit :</a:t>
            </a:r>
            <a:endParaRPr lang="en-US" sz="2800" b="1" dirty="0">
              <a:latin typeface="Montserrat" panose="00000500000000000000" pitchFamily="2" charset="0"/>
            </a:endParaRPr>
          </a:p>
        </p:txBody>
      </p:sp>
      <p:sp>
        <p:nvSpPr>
          <p:cNvPr id="11" name="TextBox 10">
            <a:extLst>
              <a:ext uri="{FF2B5EF4-FFF2-40B4-BE49-F238E27FC236}">
                <a16:creationId xmlns:a16="http://schemas.microsoft.com/office/drawing/2014/main" id="{B4341B65-03FE-9BDD-29D5-A6F91995EF9A}"/>
              </a:ext>
            </a:extLst>
          </p:cNvPr>
          <p:cNvSpPr txBox="1"/>
          <p:nvPr/>
        </p:nvSpPr>
        <p:spPr>
          <a:xfrm>
            <a:off x="0" y="782503"/>
            <a:ext cx="11582288" cy="954107"/>
          </a:xfrm>
          <a:prstGeom prst="rect">
            <a:avLst/>
          </a:prstGeom>
          <a:noFill/>
        </p:spPr>
        <p:txBody>
          <a:bodyPr wrap="square">
            <a:spAutoFit/>
          </a:bodyPr>
          <a:lstStyle/>
          <a:p>
            <a:r>
              <a:rPr lang="en-US" sz="2000" dirty="0">
                <a:latin typeface="Montserrat" panose="00000500000000000000" pitchFamily="2" charset="0"/>
              </a:rPr>
              <a:t>Step 5  :</a:t>
            </a:r>
          </a:p>
          <a:p>
            <a:pPr marL="285750" indent="-285750">
              <a:buFont typeface="Arial" panose="020B0604020202020204" pitchFamily="34" charset="0"/>
              <a:buChar char="•"/>
            </a:pPr>
            <a:r>
              <a:rPr lang="en-US" dirty="0">
                <a:latin typeface="Montserrat" panose="00000500000000000000" pitchFamily="2" charset="0"/>
              </a:rPr>
              <a:t>For Distance Protection Testing , Under Test modules Choose “Advance Distance Testing”. This opens the Testing Interface</a:t>
            </a:r>
          </a:p>
        </p:txBody>
      </p:sp>
      <p:pic>
        <p:nvPicPr>
          <p:cNvPr id="2" name="Picture 1"/>
          <p:cNvPicPr>
            <a:picLocks noChangeAspect="1"/>
          </p:cNvPicPr>
          <p:nvPr/>
        </p:nvPicPr>
        <p:blipFill>
          <a:blip r:embed="rId2"/>
          <a:stretch>
            <a:fillRect/>
          </a:stretch>
        </p:blipFill>
        <p:spPr>
          <a:xfrm>
            <a:off x="0" y="1746135"/>
            <a:ext cx="1790700" cy="3771900"/>
          </a:xfrm>
          <a:prstGeom prst="rect">
            <a:avLst/>
          </a:prstGeom>
        </p:spPr>
      </p:pic>
      <p:pic>
        <p:nvPicPr>
          <p:cNvPr id="3" name="Picture 2"/>
          <p:cNvPicPr>
            <a:picLocks noChangeAspect="1"/>
          </p:cNvPicPr>
          <p:nvPr/>
        </p:nvPicPr>
        <p:blipFill>
          <a:blip r:embed="rId3"/>
          <a:stretch>
            <a:fillRect/>
          </a:stretch>
        </p:blipFill>
        <p:spPr>
          <a:xfrm>
            <a:off x="3093243" y="1736610"/>
            <a:ext cx="1628775" cy="3781425"/>
          </a:xfrm>
          <a:prstGeom prst="rect">
            <a:avLst/>
          </a:prstGeom>
        </p:spPr>
      </p:pic>
      <p:cxnSp>
        <p:nvCxnSpPr>
          <p:cNvPr id="5" name="Straight Arrow Connector 4"/>
          <p:cNvCxnSpPr/>
          <p:nvPr/>
        </p:nvCxnSpPr>
        <p:spPr>
          <a:xfrm>
            <a:off x="1917586" y="3632085"/>
            <a:ext cx="1175657"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22018" y="3627322"/>
            <a:ext cx="160730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6329326" y="1547506"/>
            <a:ext cx="5786383" cy="5153358"/>
          </a:xfrm>
          <a:prstGeom prst="rect">
            <a:avLst/>
          </a:prstGeom>
        </p:spPr>
      </p:pic>
    </p:spTree>
    <p:extLst>
      <p:ext uri="{BB962C8B-B14F-4D97-AF65-F5344CB8AC3E}">
        <p14:creationId xmlns:p14="http://schemas.microsoft.com/office/powerpoint/2010/main" val="19102812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Universal Relay Test Kit :</a:t>
            </a:r>
            <a:endParaRPr lang="en-US" sz="2800" b="1" dirty="0">
              <a:latin typeface="Montserrat" panose="00000500000000000000" pitchFamily="2" charset="0"/>
            </a:endParaRPr>
          </a:p>
        </p:txBody>
      </p:sp>
      <p:sp>
        <p:nvSpPr>
          <p:cNvPr id="12" name="TextBox 11">
            <a:extLst>
              <a:ext uri="{FF2B5EF4-FFF2-40B4-BE49-F238E27FC236}">
                <a16:creationId xmlns:a16="http://schemas.microsoft.com/office/drawing/2014/main" id="{B4341B65-03FE-9BDD-29D5-A6F91995EF9A}"/>
              </a:ext>
            </a:extLst>
          </p:cNvPr>
          <p:cNvSpPr txBox="1"/>
          <p:nvPr/>
        </p:nvSpPr>
        <p:spPr>
          <a:xfrm>
            <a:off x="31135" y="910539"/>
            <a:ext cx="11582288" cy="1785104"/>
          </a:xfrm>
          <a:prstGeom prst="rect">
            <a:avLst/>
          </a:prstGeom>
          <a:noFill/>
        </p:spPr>
        <p:txBody>
          <a:bodyPr wrap="square">
            <a:spAutoFit/>
          </a:bodyPr>
          <a:lstStyle/>
          <a:p>
            <a:r>
              <a:rPr lang="en-US" sz="2000" dirty="0">
                <a:latin typeface="Montserrat" panose="00000500000000000000" pitchFamily="2" charset="0"/>
              </a:rPr>
              <a:t>Step 6 :</a:t>
            </a:r>
          </a:p>
          <a:p>
            <a:pPr marL="285750" indent="-285750">
              <a:buFont typeface="Arial" panose="020B0604020202020204" pitchFamily="34" charset="0"/>
              <a:buChar char="•"/>
            </a:pPr>
            <a:r>
              <a:rPr lang="en-US" dirty="0">
                <a:latin typeface="Montserrat" panose="00000500000000000000" pitchFamily="2" charset="0"/>
              </a:rPr>
              <a:t>Now in the interface choose Test Object </a:t>
            </a:r>
            <a:r>
              <a:rPr lang="en-US" dirty="0">
                <a:latin typeface="Montserrat" panose="00000500000000000000" pitchFamily="2" charset="0"/>
                <a:sym typeface="Wingdings" panose="05000000000000000000" pitchFamily="2" charset="2"/>
              </a:rPr>
              <a:t> File  Import  import </a:t>
            </a:r>
            <a:r>
              <a:rPr lang="en-US" dirty="0" err="1">
                <a:latin typeface="Montserrat" panose="00000500000000000000" pitchFamily="2" charset="0"/>
                <a:sym typeface="Wingdings" panose="05000000000000000000" pitchFamily="2" charset="2"/>
              </a:rPr>
              <a:t>PTLfile</a:t>
            </a:r>
            <a:r>
              <a:rPr lang="en-US" dirty="0">
                <a:latin typeface="Montserrat" panose="00000500000000000000" pitchFamily="2" charset="0"/>
                <a:sym typeface="Wingdings" panose="05000000000000000000" pitchFamily="2" charset="2"/>
              </a:rPr>
              <a:t> </a:t>
            </a:r>
          </a:p>
          <a:p>
            <a:pPr marL="285750" indent="-285750">
              <a:buFont typeface="Arial" panose="020B0604020202020204" pitchFamily="34" charset="0"/>
              <a:buChar char="•"/>
            </a:pPr>
            <a:r>
              <a:rPr lang="en-US" dirty="0">
                <a:latin typeface="Montserrat" panose="00000500000000000000" pitchFamily="2" charset="0"/>
                <a:sym typeface="Wingdings" panose="05000000000000000000" pitchFamily="2" charset="2"/>
              </a:rPr>
              <a:t>PTL file will be in </a:t>
            </a:r>
            <a:r>
              <a:rPr lang="en-US" dirty="0" err="1">
                <a:latin typeface="Montserrat" panose="00000500000000000000" pitchFamily="2" charset="0"/>
                <a:sym typeface="Wingdings" panose="05000000000000000000" pitchFamily="2" charset="2"/>
              </a:rPr>
              <a:t>Xrio_auto</a:t>
            </a:r>
            <a:r>
              <a:rPr lang="en-US" dirty="0">
                <a:latin typeface="Montserrat" panose="00000500000000000000" pitchFamily="2" charset="0"/>
                <a:sym typeface="Wingdings" panose="05000000000000000000" pitchFamily="2" charset="2"/>
              </a:rPr>
              <a:t> format.</a:t>
            </a:r>
          </a:p>
          <a:p>
            <a:pPr marL="285750" indent="-285750">
              <a:buFont typeface="Arial" panose="020B0604020202020204" pitchFamily="34" charset="0"/>
              <a:buChar char="•"/>
            </a:pPr>
            <a:r>
              <a:rPr lang="en-US" dirty="0">
                <a:latin typeface="Montserrat" panose="00000500000000000000" pitchFamily="2" charset="0"/>
                <a:sym typeface="Wingdings" panose="05000000000000000000" pitchFamily="2" charset="2"/>
              </a:rPr>
              <a:t>This should be obtained from the manufacturers website for the particular relay we are testing and keep it ready in our test laptop.</a:t>
            </a:r>
            <a:r>
              <a:rPr lang="en-US" dirty="0">
                <a:latin typeface="Montserrat" panose="00000500000000000000" pitchFamily="2" charset="0"/>
              </a:rPr>
              <a:t> </a:t>
            </a:r>
          </a:p>
          <a:p>
            <a:pPr marL="285750" indent="-285750">
              <a:buFont typeface="Arial" panose="020B0604020202020204" pitchFamily="34" charset="0"/>
              <a:buChar char="•"/>
            </a:pPr>
            <a:r>
              <a:rPr lang="en-US" dirty="0">
                <a:latin typeface="Montserrat" panose="00000500000000000000" pitchFamily="2" charset="0"/>
              </a:rPr>
              <a:t>This step creates the template for the particular relay model.</a:t>
            </a:r>
          </a:p>
        </p:txBody>
      </p:sp>
      <p:pic>
        <p:nvPicPr>
          <p:cNvPr id="2" name="Picture 1"/>
          <p:cNvPicPr>
            <a:picLocks noChangeAspect="1"/>
          </p:cNvPicPr>
          <p:nvPr/>
        </p:nvPicPr>
        <p:blipFill>
          <a:blip r:embed="rId2"/>
          <a:stretch>
            <a:fillRect/>
          </a:stretch>
        </p:blipFill>
        <p:spPr>
          <a:xfrm>
            <a:off x="346627" y="2822990"/>
            <a:ext cx="6319216" cy="952500"/>
          </a:xfrm>
          <a:prstGeom prst="rect">
            <a:avLst/>
          </a:prstGeom>
        </p:spPr>
      </p:pic>
      <p:pic>
        <p:nvPicPr>
          <p:cNvPr id="3" name="Picture 2"/>
          <p:cNvPicPr>
            <a:picLocks noChangeAspect="1"/>
          </p:cNvPicPr>
          <p:nvPr/>
        </p:nvPicPr>
        <p:blipFill>
          <a:blip r:embed="rId3"/>
          <a:stretch>
            <a:fillRect/>
          </a:stretch>
        </p:blipFill>
        <p:spPr>
          <a:xfrm>
            <a:off x="2798281" y="4008011"/>
            <a:ext cx="3390486" cy="2717468"/>
          </a:xfrm>
          <a:prstGeom prst="rect">
            <a:avLst/>
          </a:prstGeom>
        </p:spPr>
      </p:pic>
      <p:cxnSp>
        <p:nvCxnSpPr>
          <p:cNvPr id="7" name="Straight Connector 6"/>
          <p:cNvCxnSpPr/>
          <p:nvPr/>
        </p:nvCxnSpPr>
        <p:spPr>
          <a:xfrm>
            <a:off x="755374" y="3775490"/>
            <a:ext cx="0" cy="143261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28870" y="5221357"/>
            <a:ext cx="2069411"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775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Universal Relay Test Kit :</a:t>
            </a:r>
            <a:endParaRPr lang="en-US" sz="2800" b="1" dirty="0">
              <a:latin typeface="Montserrat" panose="00000500000000000000" pitchFamily="2" charset="0"/>
            </a:endParaRPr>
          </a:p>
        </p:txBody>
      </p:sp>
      <p:sp>
        <p:nvSpPr>
          <p:cNvPr id="13" name="TextBox 12">
            <a:extLst>
              <a:ext uri="{FF2B5EF4-FFF2-40B4-BE49-F238E27FC236}">
                <a16:creationId xmlns:a16="http://schemas.microsoft.com/office/drawing/2014/main" id="{B4341B65-03FE-9BDD-29D5-A6F91995EF9A}"/>
              </a:ext>
            </a:extLst>
          </p:cNvPr>
          <p:cNvSpPr txBox="1"/>
          <p:nvPr/>
        </p:nvSpPr>
        <p:spPr>
          <a:xfrm>
            <a:off x="0" y="1187538"/>
            <a:ext cx="11582288" cy="1231106"/>
          </a:xfrm>
          <a:prstGeom prst="rect">
            <a:avLst/>
          </a:prstGeom>
          <a:noFill/>
        </p:spPr>
        <p:txBody>
          <a:bodyPr wrap="square">
            <a:spAutoFit/>
          </a:bodyPr>
          <a:lstStyle/>
          <a:p>
            <a:r>
              <a:rPr lang="en-US" sz="2000" dirty="0">
                <a:latin typeface="Montserrat" panose="00000500000000000000" pitchFamily="2" charset="0"/>
              </a:rPr>
              <a:t>Step 7 :</a:t>
            </a:r>
          </a:p>
          <a:p>
            <a:pPr marL="285750" indent="-285750">
              <a:buFont typeface="Arial" panose="020B0604020202020204" pitchFamily="34" charset="0"/>
              <a:buChar char="•"/>
            </a:pPr>
            <a:r>
              <a:rPr lang="en-US" dirty="0">
                <a:latin typeface="Montserrat" panose="00000500000000000000" pitchFamily="2" charset="0"/>
              </a:rPr>
              <a:t>Now again under “File” Choose Import relay setting </a:t>
            </a:r>
            <a:r>
              <a:rPr lang="en-US" dirty="0">
                <a:latin typeface="Montserrat" panose="00000500000000000000" pitchFamily="2" charset="0"/>
                <a:sym typeface="Wingdings" panose="05000000000000000000" pitchFamily="2" charset="2"/>
              </a:rPr>
              <a:t> standard file for </a:t>
            </a:r>
            <a:r>
              <a:rPr lang="en-US" dirty="0" err="1">
                <a:latin typeface="Montserrat" panose="00000500000000000000" pitchFamily="2" charset="0"/>
                <a:sym typeface="Wingdings" panose="05000000000000000000" pitchFamily="2" charset="2"/>
              </a:rPr>
              <a:t>Xrio</a:t>
            </a:r>
            <a:r>
              <a:rPr lang="en-US" dirty="0">
                <a:latin typeface="Montserrat" panose="00000500000000000000" pitchFamily="2" charset="0"/>
                <a:sym typeface="Wingdings" panose="05000000000000000000" pitchFamily="2" charset="2"/>
              </a:rPr>
              <a:t>  “settings in XRIO format”</a:t>
            </a:r>
            <a:r>
              <a:rPr lang="en-US" dirty="0">
                <a:latin typeface="Montserrat" panose="00000500000000000000" pitchFamily="2" charset="0"/>
              </a:rPr>
              <a:t>.</a:t>
            </a:r>
          </a:p>
          <a:p>
            <a:pPr marL="285750" indent="-285750">
              <a:buFont typeface="Arial" panose="020B0604020202020204" pitchFamily="34" charset="0"/>
              <a:buChar char="•"/>
            </a:pPr>
            <a:r>
              <a:rPr lang="en-US" dirty="0">
                <a:latin typeface="Montserrat" panose="00000500000000000000" pitchFamily="2" charset="0"/>
              </a:rPr>
              <a:t>The settings in XRIO format can be downloaded from the particular relay after configuring it.</a:t>
            </a:r>
          </a:p>
        </p:txBody>
      </p:sp>
      <p:sp>
        <p:nvSpPr>
          <p:cNvPr id="14" name="TextBox 13">
            <a:extLst>
              <a:ext uri="{FF2B5EF4-FFF2-40B4-BE49-F238E27FC236}">
                <a16:creationId xmlns:a16="http://schemas.microsoft.com/office/drawing/2014/main" id="{B4341B65-03FE-9BDD-29D5-A6F91995EF9A}"/>
              </a:ext>
            </a:extLst>
          </p:cNvPr>
          <p:cNvSpPr txBox="1"/>
          <p:nvPr/>
        </p:nvSpPr>
        <p:spPr>
          <a:xfrm>
            <a:off x="0" y="3309684"/>
            <a:ext cx="11582288" cy="954107"/>
          </a:xfrm>
          <a:prstGeom prst="rect">
            <a:avLst/>
          </a:prstGeom>
          <a:noFill/>
        </p:spPr>
        <p:txBody>
          <a:bodyPr wrap="square">
            <a:spAutoFit/>
          </a:bodyPr>
          <a:lstStyle/>
          <a:p>
            <a:r>
              <a:rPr lang="en-US" sz="2000" dirty="0">
                <a:latin typeface="Montserrat" panose="00000500000000000000" pitchFamily="2" charset="0"/>
              </a:rPr>
              <a:t>Step 8 :</a:t>
            </a:r>
          </a:p>
          <a:p>
            <a:pPr marL="285750" indent="-285750">
              <a:buFont typeface="Arial" panose="020B0604020202020204" pitchFamily="34" charset="0"/>
              <a:buChar char="•"/>
            </a:pPr>
            <a:r>
              <a:rPr lang="en-US" dirty="0">
                <a:latin typeface="Montserrat" panose="00000500000000000000" pitchFamily="2" charset="0"/>
              </a:rPr>
              <a:t>Click ok to go to Main Page.</a:t>
            </a:r>
          </a:p>
          <a:p>
            <a:pPr marL="285750" indent="-285750">
              <a:buFont typeface="Arial" panose="020B0604020202020204" pitchFamily="34" charset="0"/>
              <a:buChar char="•"/>
            </a:pPr>
            <a:r>
              <a:rPr lang="en-US" dirty="0">
                <a:latin typeface="Montserrat" panose="00000500000000000000" pitchFamily="2" charset="0"/>
              </a:rPr>
              <a:t>Choose shot test tab to view the Quadrilateral characteristics of the relay.</a:t>
            </a:r>
          </a:p>
        </p:txBody>
      </p:sp>
    </p:spTree>
    <p:extLst>
      <p:ext uri="{BB962C8B-B14F-4D97-AF65-F5344CB8AC3E}">
        <p14:creationId xmlns:p14="http://schemas.microsoft.com/office/powerpoint/2010/main" val="26334904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Universal Relay Test Kit :</a:t>
            </a:r>
            <a:endParaRPr lang="en-US" sz="2800" b="1" dirty="0">
              <a:latin typeface="Montserrat" panose="00000500000000000000" pitchFamily="2" charset="0"/>
            </a:endParaRPr>
          </a:p>
        </p:txBody>
      </p:sp>
      <p:pic>
        <p:nvPicPr>
          <p:cNvPr id="2" name="Picture 1"/>
          <p:cNvPicPr>
            <a:picLocks noChangeAspect="1"/>
          </p:cNvPicPr>
          <p:nvPr/>
        </p:nvPicPr>
        <p:blipFill>
          <a:blip r:embed="rId2"/>
          <a:stretch>
            <a:fillRect/>
          </a:stretch>
        </p:blipFill>
        <p:spPr>
          <a:xfrm>
            <a:off x="793474" y="2097570"/>
            <a:ext cx="3581400" cy="4000500"/>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5791144" y="2097570"/>
            <a:ext cx="5124450" cy="3219450"/>
          </a:xfrm>
          <a:prstGeom prst="rect">
            <a:avLst/>
          </a:prstGeom>
          <a:ln>
            <a:solidFill>
              <a:schemeClr val="tx1"/>
            </a:solidFill>
          </a:ln>
        </p:spPr>
      </p:pic>
      <p:sp>
        <p:nvSpPr>
          <p:cNvPr id="11" name="TextBox 10">
            <a:extLst>
              <a:ext uri="{FF2B5EF4-FFF2-40B4-BE49-F238E27FC236}">
                <a16:creationId xmlns:a16="http://schemas.microsoft.com/office/drawing/2014/main" id="{B4341B65-03FE-9BDD-29D5-A6F91995EF9A}"/>
              </a:ext>
            </a:extLst>
          </p:cNvPr>
          <p:cNvSpPr txBox="1"/>
          <p:nvPr/>
        </p:nvSpPr>
        <p:spPr>
          <a:xfrm>
            <a:off x="166757" y="858480"/>
            <a:ext cx="11582288" cy="954107"/>
          </a:xfrm>
          <a:prstGeom prst="rect">
            <a:avLst/>
          </a:prstGeom>
          <a:noFill/>
        </p:spPr>
        <p:txBody>
          <a:bodyPr wrap="square">
            <a:spAutoFit/>
          </a:bodyPr>
          <a:lstStyle/>
          <a:p>
            <a:r>
              <a:rPr lang="en-US" sz="2000" dirty="0">
                <a:latin typeface="Montserrat" panose="00000500000000000000" pitchFamily="2" charset="0"/>
              </a:rPr>
              <a:t>Step 9 :</a:t>
            </a:r>
          </a:p>
          <a:p>
            <a:pPr marL="285750" indent="-285750">
              <a:buFont typeface="Arial" panose="020B0604020202020204" pitchFamily="34" charset="0"/>
              <a:buChar char="•"/>
            </a:pPr>
            <a:r>
              <a:rPr lang="en-US" dirty="0">
                <a:latin typeface="Montserrat" panose="00000500000000000000" pitchFamily="2" charset="0"/>
              </a:rPr>
              <a:t>Choose points on the characteristics as per the requirement of test conditions for zone and phase.</a:t>
            </a:r>
          </a:p>
        </p:txBody>
      </p:sp>
    </p:spTree>
    <p:extLst>
      <p:ext uri="{BB962C8B-B14F-4D97-AF65-F5344CB8AC3E}">
        <p14:creationId xmlns:p14="http://schemas.microsoft.com/office/powerpoint/2010/main" val="1438271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64435" y="170934"/>
            <a:ext cx="11404772" cy="1408732"/>
            <a:chOff x="164435" y="238300"/>
            <a:chExt cx="11404772"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64435" y="238300"/>
              <a:ext cx="6904864" cy="646331"/>
            </a:xfrm>
            <a:prstGeom prst="rect">
              <a:avLst/>
            </a:prstGeom>
            <a:noFill/>
          </p:spPr>
          <p:txBody>
            <a:bodyPr wrap="square">
              <a:spAutoFit/>
            </a:bodyPr>
            <a:lstStyle/>
            <a:p>
              <a:r>
                <a:rPr lang="en-US" sz="3600" b="1" u="sng" dirty="0">
                  <a:latin typeface="Montserrat" panose="00000500000000000000" pitchFamily="2" charset="0"/>
                </a:rPr>
                <a:t>Other Protection Functions:</a:t>
              </a:r>
            </a:p>
          </p:txBody>
        </p:sp>
      </p:grpSp>
      <p:grpSp>
        <p:nvGrpSpPr>
          <p:cNvPr id="19" name="Group 18">
            <a:extLst>
              <a:ext uri="{FF2B5EF4-FFF2-40B4-BE49-F238E27FC236}">
                <a16:creationId xmlns:a16="http://schemas.microsoft.com/office/drawing/2014/main" id="{6A6592CB-61C2-57D2-94CE-CF59A6A5CF30}"/>
              </a:ext>
            </a:extLst>
          </p:cNvPr>
          <p:cNvGrpSpPr/>
          <p:nvPr/>
        </p:nvGrpSpPr>
        <p:grpSpPr>
          <a:xfrm>
            <a:off x="10786481" y="6059304"/>
            <a:ext cx="1105836" cy="646220"/>
            <a:chOff x="228944" y="6102596"/>
            <a:chExt cx="1105836" cy="646220"/>
          </a:xfrm>
        </p:grpSpPr>
        <p:sp>
          <p:nvSpPr>
            <p:cNvPr id="20" name="Oval 19">
              <a:extLst>
                <a:ext uri="{FF2B5EF4-FFF2-40B4-BE49-F238E27FC236}">
                  <a16:creationId xmlns:a16="http://schemas.microsoft.com/office/drawing/2014/main" id="{3EE7B133-6B53-5940-F918-F4C6253CC9B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677B8331-55B5-C47D-FA10-A3049D87A19C}"/>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5">
              <a:extLst>
                <a:ext uri="{FF2B5EF4-FFF2-40B4-BE49-F238E27FC236}">
                  <a16:creationId xmlns:a16="http://schemas.microsoft.com/office/drawing/2014/main" id="{DF5B9047-8483-0360-7EC3-61BC5B2DE8E3}"/>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 name="TextBox 6"/>
          <p:cNvSpPr txBox="1"/>
          <p:nvPr/>
        </p:nvSpPr>
        <p:spPr>
          <a:xfrm>
            <a:off x="1101969" y="1159679"/>
            <a:ext cx="3155223" cy="5016758"/>
          </a:xfrm>
          <a:prstGeom prst="rect">
            <a:avLst/>
          </a:prstGeom>
          <a:noFill/>
        </p:spPr>
        <p:txBody>
          <a:bodyPr wrap="none" rtlCol="0">
            <a:spAutoFit/>
          </a:bodyPr>
          <a:lstStyle/>
          <a:p>
            <a:pPr marL="342900" indent="-342900">
              <a:lnSpc>
                <a:spcPct val="200000"/>
              </a:lnSpc>
              <a:buFont typeface="Arial" pitchFamily="34" charset="0"/>
              <a:buChar char="•"/>
            </a:pPr>
            <a:r>
              <a:rPr lang="en-US" sz="2000" b="1" dirty="0"/>
              <a:t>Over Voltage Protection </a:t>
            </a:r>
          </a:p>
          <a:p>
            <a:pPr marL="342900" indent="-342900">
              <a:lnSpc>
                <a:spcPct val="200000"/>
              </a:lnSpc>
              <a:buFont typeface="Arial" pitchFamily="34" charset="0"/>
              <a:buChar char="•"/>
            </a:pPr>
            <a:r>
              <a:rPr lang="en-US" sz="2000" b="1" dirty="0"/>
              <a:t>Power Swing Block</a:t>
            </a:r>
          </a:p>
          <a:p>
            <a:pPr marL="342900" indent="-342900">
              <a:lnSpc>
                <a:spcPct val="200000"/>
              </a:lnSpc>
              <a:buFont typeface="Arial" pitchFamily="34" charset="0"/>
              <a:buChar char="•"/>
            </a:pPr>
            <a:r>
              <a:rPr lang="en-US" sz="2000" b="1" dirty="0"/>
              <a:t>Over Current Protection</a:t>
            </a:r>
          </a:p>
          <a:p>
            <a:pPr marL="342900" indent="-342900">
              <a:lnSpc>
                <a:spcPct val="200000"/>
              </a:lnSpc>
              <a:buFont typeface="Arial" pitchFamily="34" charset="0"/>
              <a:buChar char="•"/>
            </a:pPr>
            <a:r>
              <a:rPr lang="en-US" sz="2000" b="1" dirty="0"/>
              <a:t>Earth Fault Protection</a:t>
            </a:r>
          </a:p>
          <a:p>
            <a:pPr marL="342900" indent="-342900">
              <a:lnSpc>
                <a:spcPct val="200000"/>
              </a:lnSpc>
              <a:buFont typeface="Arial" pitchFamily="34" charset="0"/>
              <a:buChar char="•"/>
            </a:pPr>
            <a:r>
              <a:rPr lang="en-US" sz="2000" b="1" dirty="0"/>
              <a:t>VT Fuse Fail</a:t>
            </a:r>
            <a:r>
              <a:rPr lang="en-IN" sz="2000" b="1" dirty="0"/>
              <a:t> Block</a:t>
            </a:r>
            <a:endParaRPr lang="en-US" sz="2000" b="1" dirty="0"/>
          </a:p>
          <a:p>
            <a:pPr marL="342900" indent="-342900">
              <a:lnSpc>
                <a:spcPct val="200000"/>
              </a:lnSpc>
              <a:buFont typeface="Arial" pitchFamily="34" charset="0"/>
              <a:buChar char="•"/>
            </a:pPr>
            <a:r>
              <a:rPr lang="en-US" sz="2000" b="1" dirty="0"/>
              <a:t>Broken Conductor Alarm</a:t>
            </a:r>
          </a:p>
          <a:p>
            <a:pPr marL="342900" indent="-342900">
              <a:lnSpc>
                <a:spcPct val="200000"/>
              </a:lnSpc>
              <a:buFont typeface="Arial" pitchFamily="34" charset="0"/>
              <a:buChar char="•"/>
            </a:pPr>
            <a:r>
              <a:rPr lang="en-US" sz="2000" b="1" dirty="0"/>
              <a:t>STUB</a:t>
            </a:r>
          </a:p>
          <a:p>
            <a:pPr marL="342900" indent="-342900">
              <a:lnSpc>
                <a:spcPct val="200000"/>
              </a:lnSpc>
              <a:buFont typeface="Arial" pitchFamily="34" charset="0"/>
              <a:buChar char="•"/>
            </a:pPr>
            <a:r>
              <a:rPr lang="en-US" sz="2000" b="1" dirty="0"/>
              <a:t>SOTF</a:t>
            </a:r>
            <a:endParaRPr lang="en-IN" sz="2000" b="1" dirty="0"/>
          </a:p>
        </p:txBody>
      </p:sp>
    </p:spTree>
    <p:extLst>
      <p:ext uri="{BB962C8B-B14F-4D97-AF65-F5344CB8AC3E}">
        <p14:creationId xmlns:p14="http://schemas.microsoft.com/office/powerpoint/2010/main" val="1044369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64435" y="170934"/>
            <a:ext cx="11404772" cy="1408732"/>
            <a:chOff x="164435" y="238300"/>
            <a:chExt cx="11404772"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64435" y="238300"/>
              <a:ext cx="6904864" cy="646331"/>
            </a:xfrm>
            <a:prstGeom prst="rect">
              <a:avLst/>
            </a:prstGeom>
            <a:noFill/>
          </p:spPr>
          <p:txBody>
            <a:bodyPr wrap="square">
              <a:spAutoFit/>
            </a:bodyPr>
            <a:lstStyle/>
            <a:p>
              <a:r>
                <a:rPr lang="en-US" sz="3600" b="1" u="sng" dirty="0">
                  <a:latin typeface="Montserrat" panose="00000500000000000000" pitchFamily="2" charset="0"/>
                </a:rPr>
                <a:t>Over Voltage Protection:</a:t>
              </a:r>
            </a:p>
          </p:txBody>
        </p:sp>
      </p:grpSp>
      <p:grpSp>
        <p:nvGrpSpPr>
          <p:cNvPr id="19" name="Group 18">
            <a:extLst>
              <a:ext uri="{FF2B5EF4-FFF2-40B4-BE49-F238E27FC236}">
                <a16:creationId xmlns:a16="http://schemas.microsoft.com/office/drawing/2014/main" id="{6A6592CB-61C2-57D2-94CE-CF59A6A5CF30}"/>
              </a:ext>
            </a:extLst>
          </p:cNvPr>
          <p:cNvGrpSpPr/>
          <p:nvPr/>
        </p:nvGrpSpPr>
        <p:grpSpPr>
          <a:xfrm>
            <a:off x="10786481" y="6059304"/>
            <a:ext cx="1105836" cy="646220"/>
            <a:chOff x="228944" y="6102596"/>
            <a:chExt cx="1105836" cy="646220"/>
          </a:xfrm>
        </p:grpSpPr>
        <p:sp>
          <p:nvSpPr>
            <p:cNvPr id="20" name="Oval 19">
              <a:extLst>
                <a:ext uri="{FF2B5EF4-FFF2-40B4-BE49-F238E27FC236}">
                  <a16:creationId xmlns:a16="http://schemas.microsoft.com/office/drawing/2014/main" id="{3EE7B133-6B53-5940-F918-F4C6253CC9B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677B8331-55B5-C47D-FA10-A3049D87A19C}"/>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5">
              <a:extLst>
                <a:ext uri="{FF2B5EF4-FFF2-40B4-BE49-F238E27FC236}">
                  <a16:creationId xmlns:a16="http://schemas.microsoft.com/office/drawing/2014/main" id="{DF5B9047-8483-0360-7EC3-61BC5B2DE8E3}"/>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 name="TextBox 6"/>
          <p:cNvSpPr txBox="1"/>
          <p:nvPr/>
        </p:nvSpPr>
        <p:spPr>
          <a:xfrm>
            <a:off x="1101969" y="1159679"/>
            <a:ext cx="6001002" cy="621709"/>
          </a:xfrm>
          <a:prstGeom prst="rect">
            <a:avLst/>
          </a:prstGeom>
          <a:noFill/>
        </p:spPr>
        <p:txBody>
          <a:bodyPr wrap="none" rtlCol="0">
            <a:spAutoFit/>
          </a:bodyPr>
          <a:lstStyle/>
          <a:p>
            <a:pPr marL="342900" indent="-342900">
              <a:lnSpc>
                <a:spcPct val="200000"/>
              </a:lnSpc>
              <a:buFont typeface="Arial" pitchFamily="34" charset="0"/>
              <a:buChar char="•"/>
            </a:pPr>
            <a:r>
              <a:rPr lang="en-US" sz="2000" b="1" dirty="0"/>
              <a:t>Parameters :  Voltage Pick up value  and Delay Time</a:t>
            </a:r>
          </a:p>
        </p:txBody>
      </p:sp>
      <p:sp>
        <p:nvSpPr>
          <p:cNvPr id="6" name="Oval 5"/>
          <p:cNvSpPr/>
          <p:nvPr/>
        </p:nvSpPr>
        <p:spPr>
          <a:xfrm>
            <a:off x="4102470" y="2063262"/>
            <a:ext cx="2872761" cy="632381"/>
          </a:xfrm>
          <a:prstGeom prst="ellipse">
            <a:avLst/>
          </a:prstGeom>
          <a:solidFill>
            <a:schemeClr val="bg2">
              <a:lumMod val="95000"/>
              <a:alpha val="82000"/>
            </a:schemeClr>
          </a:solidFill>
          <a:ln>
            <a:solidFill>
              <a:schemeClr val="tx1"/>
            </a:solidFill>
          </a:ln>
          <a:effectLst>
            <a:outerShdw blurRad="50800" dist="50800" dir="5400000" algn="ctr" rotWithShape="0">
              <a:srgbClr val="000000">
                <a:alpha val="7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Over voltage  protection</a:t>
            </a:r>
            <a:endParaRPr lang="en-IN" b="1" dirty="0">
              <a:solidFill>
                <a:schemeClr val="tx1"/>
              </a:solidFill>
            </a:endParaRPr>
          </a:p>
        </p:txBody>
      </p:sp>
      <p:cxnSp>
        <p:nvCxnSpPr>
          <p:cNvPr id="13" name="Straight Arrow Connector 12"/>
          <p:cNvCxnSpPr>
            <a:stCxn id="6" idx="4"/>
          </p:cNvCxnSpPr>
          <p:nvPr/>
        </p:nvCxnSpPr>
        <p:spPr>
          <a:xfrm flipH="1">
            <a:off x="5538850" y="2695643"/>
            <a:ext cx="1" cy="821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538851" y="3516923"/>
            <a:ext cx="19287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049487" y="3516923"/>
            <a:ext cx="14893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049487" y="3516923"/>
            <a:ext cx="0" cy="1137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467600" y="3516923"/>
            <a:ext cx="0" cy="1137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3092383" y="4622487"/>
            <a:ext cx="1921984" cy="2051462"/>
          </a:xfrm>
          <a:prstGeom prst="roundRect">
            <a:avLst/>
          </a:prstGeom>
          <a:solidFill>
            <a:schemeClr val="bg2">
              <a:lumMod val="95000"/>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Stage 1 </a:t>
            </a:r>
            <a:br>
              <a:rPr lang="en-US" dirty="0">
                <a:solidFill>
                  <a:schemeClr val="tx1"/>
                </a:solidFill>
              </a:rPr>
            </a:br>
            <a:r>
              <a:rPr lang="en-US" dirty="0">
                <a:solidFill>
                  <a:schemeClr val="tx1"/>
                </a:solidFill>
              </a:rPr>
              <a:t>Pick up value : 110 % </a:t>
            </a:r>
          </a:p>
          <a:p>
            <a:pPr algn="ctr"/>
            <a:r>
              <a:rPr lang="en-US" dirty="0">
                <a:solidFill>
                  <a:schemeClr val="tx1"/>
                </a:solidFill>
              </a:rPr>
              <a:t>Time Delay : 10s </a:t>
            </a:r>
            <a:endParaRPr lang="en-IN" dirty="0">
              <a:solidFill>
                <a:schemeClr val="tx1"/>
              </a:solidFill>
            </a:endParaRPr>
          </a:p>
        </p:txBody>
      </p:sp>
      <p:sp>
        <p:nvSpPr>
          <p:cNvPr id="30" name="Rounded Rectangle 29"/>
          <p:cNvSpPr/>
          <p:nvPr/>
        </p:nvSpPr>
        <p:spPr>
          <a:xfrm>
            <a:off x="6383357" y="4654062"/>
            <a:ext cx="2168486" cy="2093896"/>
          </a:xfrm>
          <a:prstGeom prst="roundRect">
            <a:avLst/>
          </a:prstGeom>
          <a:solidFill>
            <a:schemeClr val="bg2">
              <a:lumMod val="9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Stage 2 </a:t>
            </a:r>
          </a:p>
          <a:p>
            <a:pPr algn="ctr"/>
            <a:r>
              <a:rPr lang="en-US" dirty="0">
                <a:solidFill>
                  <a:schemeClr val="tx1"/>
                </a:solidFill>
              </a:rPr>
              <a:t>Pick up value : </a:t>
            </a:r>
          </a:p>
          <a:p>
            <a:pPr algn="ctr"/>
            <a:r>
              <a:rPr lang="en-US" dirty="0">
                <a:solidFill>
                  <a:schemeClr val="tx1"/>
                </a:solidFill>
              </a:rPr>
              <a:t>140 %</a:t>
            </a:r>
          </a:p>
          <a:p>
            <a:pPr algn="ctr"/>
            <a:r>
              <a:rPr lang="en-US" dirty="0">
                <a:solidFill>
                  <a:schemeClr val="tx1"/>
                </a:solidFill>
              </a:rPr>
              <a:t>Time Delay : 100ms</a:t>
            </a:r>
            <a:endParaRPr lang="en-IN" dirty="0">
              <a:solidFill>
                <a:schemeClr val="tx1"/>
              </a:solidFill>
            </a:endParaRPr>
          </a:p>
        </p:txBody>
      </p:sp>
    </p:spTree>
    <p:extLst>
      <p:ext uri="{BB962C8B-B14F-4D97-AF65-F5344CB8AC3E}">
        <p14:creationId xmlns:p14="http://schemas.microsoft.com/office/powerpoint/2010/main" val="164565967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ircle(in)">
                                      <p:cBhvr>
                                        <p:cTn id="19" dur="2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ircle(in)">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circle(in)">
                                      <p:cBhvr>
                                        <p:cTn id="41" dur="20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animBg="1"/>
      <p:bldP spid="3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64435" y="170934"/>
            <a:ext cx="11404772" cy="1408732"/>
            <a:chOff x="164435" y="238300"/>
            <a:chExt cx="11404772"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64435" y="238300"/>
              <a:ext cx="6904864" cy="646331"/>
            </a:xfrm>
            <a:prstGeom prst="rect">
              <a:avLst/>
            </a:prstGeom>
            <a:noFill/>
          </p:spPr>
          <p:txBody>
            <a:bodyPr wrap="square">
              <a:spAutoFit/>
            </a:bodyPr>
            <a:lstStyle/>
            <a:p>
              <a:r>
                <a:rPr lang="en-US" sz="3600" b="1" u="sng" dirty="0">
                  <a:latin typeface="Montserrat" panose="00000500000000000000" pitchFamily="2" charset="0"/>
                </a:rPr>
                <a:t>Power Swing Block:</a:t>
              </a:r>
            </a:p>
          </p:txBody>
        </p:sp>
      </p:grpSp>
      <p:grpSp>
        <p:nvGrpSpPr>
          <p:cNvPr id="19" name="Group 18">
            <a:extLst>
              <a:ext uri="{FF2B5EF4-FFF2-40B4-BE49-F238E27FC236}">
                <a16:creationId xmlns:a16="http://schemas.microsoft.com/office/drawing/2014/main" id="{6A6592CB-61C2-57D2-94CE-CF59A6A5CF30}"/>
              </a:ext>
            </a:extLst>
          </p:cNvPr>
          <p:cNvGrpSpPr/>
          <p:nvPr/>
        </p:nvGrpSpPr>
        <p:grpSpPr>
          <a:xfrm>
            <a:off x="10786481" y="6059304"/>
            <a:ext cx="1105836" cy="646220"/>
            <a:chOff x="228944" y="6102596"/>
            <a:chExt cx="1105836" cy="646220"/>
          </a:xfrm>
        </p:grpSpPr>
        <p:sp>
          <p:nvSpPr>
            <p:cNvPr id="20" name="Oval 19">
              <a:extLst>
                <a:ext uri="{FF2B5EF4-FFF2-40B4-BE49-F238E27FC236}">
                  <a16:creationId xmlns:a16="http://schemas.microsoft.com/office/drawing/2014/main" id="{3EE7B133-6B53-5940-F918-F4C6253CC9B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677B8331-55B5-C47D-FA10-A3049D87A19C}"/>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5">
              <a:extLst>
                <a:ext uri="{FF2B5EF4-FFF2-40B4-BE49-F238E27FC236}">
                  <a16:creationId xmlns:a16="http://schemas.microsoft.com/office/drawing/2014/main" id="{DF5B9047-8483-0360-7EC3-61BC5B2DE8E3}"/>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 name="Oval 5"/>
          <p:cNvSpPr/>
          <p:nvPr/>
        </p:nvSpPr>
        <p:spPr>
          <a:xfrm>
            <a:off x="5508122" y="525910"/>
            <a:ext cx="2461846" cy="610506"/>
          </a:xfrm>
          <a:prstGeom prst="ellipse">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Power Swing Detected</a:t>
            </a:r>
            <a:endParaRPr lang="en-IN" dirty="0">
              <a:solidFill>
                <a:schemeClr val="tx1"/>
              </a:solidFill>
            </a:endParaRPr>
          </a:p>
        </p:txBody>
      </p:sp>
      <p:cxnSp>
        <p:nvCxnSpPr>
          <p:cNvPr id="13" name="Straight Arrow Connector 12"/>
          <p:cNvCxnSpPr>
            <a:stCxn id="6" idx="4"/>
          </p:cNvCxnSpPr>
          <p:nvPr/>
        </p:nvCxnSpPr>
        <p:spPr>
          <a:xfrm>
            <a:off x="6739045" y="1136416"/>
            <a:ext cx="0" cy="65649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Diamond 13"/>
          <p:cNvSpPr/>
          <p:nvPr/>
        </p:nvSpPr>
        <p:spPr>
          <a:xfrm>
            <a:off x="6014727" y="1792908"/>
            <a:ext cx="1448636" cy="1477108"/>
          </a:xfrm>
          <a:prstGeom prst="diamond">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 it in zone1</a:t>
            </a:r>
            <a:endParaRPr lang="en-IN" dirty="0">
              <a:solidFill>
                <a:schemeClr val="tx1"/>
              </a:solidFill>
            </a:endParaRPr>
          </a:p>
        </p:txBody>
      </p:sp>
      <p:cxnSp>
        <p:nvCxnSpPr>
          <p:cNvPr id="18" name="Straight Arrow Connector 17"/>
          <p:cNvCxnSpPr>
            <a:stCxn id="14" idx="1"/>
          </p:cNvCxnSpPr>
          <p:nvPr/>
        </p:nvCxnSpPr>
        <p:spPr>
          <a:xfrm flipH="1">
            <a:off x="4857789" y="2531462"/>
            <a:ext cx="1156938"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57789" y="2531462"/>
            <a:ext cx="0" cy="116058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84420" y="3692046"/>
            <a:ext cx="1746738" cy="914400"/>
          </a:xfrm>
          <a:prstGeom prst="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a:t>
            </a:r>
            <a:endParaRPr lang="en-IN" dirty="0">
              <a:solidFill>
                <a:schemeClr val="tx1"/>
              </a:solidFill>
            </a:endParaRPr>
          </a:p>
        </p:txBody>
      </p:sp>
      <p:cxnSp>
        <p:nvCxnSpPr>
          <p:cNvPr id="27" name="Straight Arrow Connector 26"/>
          <p:cNvCxnSpPr>
            <a:stCxn id="14" idx="3"/>
          </p:cNvCxnSpPr>
          <p:nvPr/>
        </p:nvCxnSpPr>
        <p:spPr>
          <a:xfrm>
            <a:off x="7463363" y="2531462"/>
            <a:ext cx="1538236"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001599" y="2531462"/>
            <a:ext cx="0" cy="116058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0" name="Diamond 29"/>
          <p:cNvSpPr/>
          <p:nvPr/>
        </p:nvSpPr>
        <p:spPr>
          <a:xfrm>
            <a:off x="8232481" y="3680323"/>
            <a:ext cx="1538236" cy="1733489"/>
          </a:xfrm>
          <a:prstGeom prst="diamond">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 delay &gt; 2 s</a:t>
            </a:r>
            <a:endParaRPr lang="en-IN" dirty="0">
              <a:solidFill>
                <a:schemeClr val="tx1"/>
              </a:solidFill>
            </a:endParaRPr>
          </a:p>
        </p:txBody>
      </p:sp>
      <p:cxnSp>
        <p:nvCxnSpPr>
          <p:cNvPr id="32" name="Straight Arrow Connector 31"/>
          <p:cNvCxnSpPr>
            <a:stCxn id="30" idx="3"/>
          </p:cNvCxnSpPr>
          <p:nvPr/>
        </p:nvCxnSpPr>
        <p:spPr>
          <a:xfrm flipV="1">
            <a:off x="9770717" y="4547067"/>
            <a:ext cx="1001067" cy="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771784" y="4547068"/>
            <a:ext cx="0" cy="86674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1"/>
          </p:cNvCxnSpPr>
          <p:nvPr/>
        </p:nvCxnSpPr>
        <p:spPr>
          <a:xfrm flipH="1">
            <a:off x="7463363" y="4547068"/>
            <a:ext cx="769118"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463363" y="4547068"/>
            <a:ext cx="0" cy="87846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739045" y="5425535"/>
            <a:ext cx="1465385" cy="646220"/>
          </a:xfrm>
          <a:prstGeom prst="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a:t>
            </a:r>
            <a:endParaRPr lang="en-IN" dirty="0">
              <a:solidFill>
                <a:schemeClr val="tx1"/>
              </a:solidFill>
            </a:endParaRPr>
          </a:p>
        </p:txBody>
      </p:sp>
      <p:sp>
        <p:nvSpPr>
          <p:cNvPr id="40" name="Rectangle 39"/>
          <p:cNvSpPr/>
          <p:nvPr/>
        </p:nvSpPr>
        <p:spPr>
          <a:xfrm>
            <a:off x="10087799" y="5454378"/>
            <a:ext cx="1367970" cy="646220"/>
          </a:xfrm>
          <a:prstGeom prst="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Block</a:t>
            </a:r>
            <a:endParaRPr lang="en-IN" dirty="0">
              <a:solidFill>
                <a:schemeClr val="tx1"/>
              </a:solidFill>
            </a:endParaRPr>
          </a:p>
        </p:txBody>
      </p:sp>
      <p:sp>
        <p:nvSpPr>
          <p:cNvPr id="41" name="TextBox 40"/>
          <p:cNvSpPr txBox="1"/>
          <p:nvPr/>
        </p:nvSpPr>
        <p:spPr>
          <a:xfrm>
            <a:off x="7676298" y="4064149"/>
            <a:ext cx="587340" cy="461665"/>
          </a:xfrm>
          <a:prstGeom prst="rect">
            <a:avLst/>
          </a:prstGeom>
          <a:noFill/>
        </p:spPr>
        <p:txBody>
          <a:bodyPr wrap="none" rtlCol="0">
            <a:spAutoFit/>
          </a:bodyPr>
          <a:lstStyle/>
          <a:p>
            <a:r>
              <a:rPr lang="en-US" sz="2400" dirty="0"/>
              <a:t>Yes</a:t>
            </a:r>
            <a:endParaRPr lang="en-IN" sz="2400" dirty="0"/>
          </a:p>
        </p:txBody>
      </p:sp>
      <p:sp>
        <p:nvSpPr>
          <p:cNvPr id="42" name="TextBox 41"/>
          <p:cNvSpPr txBox="1"/>
          <p:nvPr/>
        </p:nvSpPr>
        <p:spPr>
          <a:xfrm>
            <a:off x="5172290" y="2069797"/>
            <a:ext cx="587340" cy="461665"/>
          </a:xfrm>
          <a:prstGeom prst="rect">
            <a:avLst/>
          </a:prstGeom>
          <a:noFill/>
        </p:spPr>
        <p:txBody>
          <a:bodyPr wrap="none" rtlCol="0">
            <a:spAutoFit/>
          </a:bodyPr>
          <a:lstStyle/>
          <a:p>
            <a:r>
              <a:rPr lang="en-US" sz="2400" dirty="0"/>
              <a:t>Yes</a:t>
            </a:r>
            <a:endParaRPr lang="en-IN" sz="2400" dirty="0"/>
          </a:p>
        </p:txBody>
      </p:sp>
      <p:sp>
        <p:nvSpPr>
          <p:cNvPr id="43" name="TextBox 42"/>
          <p:cNvSpPr txBox="1"/>
          <p:nvPr/>
        </p:nvSpPr>
        <p:spPr>
          <a:xfrm>
            <a:off x="7938811" y="2061874"/>
            <a:ext cx="545342" cy="461665"/>
          </a:xfrm>
          <a:prstGeom prst="rect">
            <a:avLst/>
          </a:prstGeom>
          <a:noFill/>
        </p:spPr>
        <p:txBody>
          <a:bodyPr wrap="none" rtlCol="0">
            <a:spAutoFit/>
          </a:bodyPr>
          <a:lstStyle/>
          <a:p>
            <a:r>
              <a:rPr lang="en-US" sz="2400" dirty="0"/>
              <a:t>No</a:t>
            </a:r>
            <a:endParaRPr lang="en-IN" sz="2400" dirty="0"/>
          </a:p>
        </p:txBody>
      </p:sp>
      <p:sp>
        <p:nvSpPr>
          <p:cNvPr id="44" name="TextBox 43"/>
          <p:cNvSpPr txBox="1"/>
          <p:nvPr/>
        </p:nvSpPr>
        <p:spPr>
          <a:xfrm>
            <a:off x="9977580" y="4050154"/>
            <a:ext cx="545342" cy="461665"/>
          </a:xfrm>
          <a:prstGeom prst="rect">
            <a:avLst/>
          </a:prstGeom>
          <a:noFill/>
        </p:spPr>
        <p:txBody>
          <a:bodyPr wrap="none" rtlCol="0">
            <a:spAutoFit/>
          </a:bodyPr>
          <a:lstStyle/>
          <a:p>
            <a:r>
              <a:rPr lang="en-US" sz="2400" dirty="0"/>
              <a:t>No</a:t>
            </a:r>
            <a:endParaRPr lang="en-IN" sz="2400" dirty="0"/>
          </a:p>
        </p:txBody>
      </p:sp>
    </p:spTree>
    <p:extLst>
      <p:ext uri="{BB962C8B-B14F-4D97-AF65-F5344CB8AC3E}">
        <p14:creationId xmlns:p14="http://schemas.microsoft.com/office/powerpoint/2010/main" val="343920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64435" y="170934"/>
            <a:ext cx="11404772" cy="1408732"/>
            <a:chOff x="164435" y="238300"/>
            <a:chExt cx="11404772"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64435" y="238300"/>
              <a:ext cx="6228281" cy="1077218"/>
            </a:xfrm>
            <a:prstGeom prst="rect">
              <a:avLst/>
            </a:prstGeom>
            <a:noFill/>
          </p:spPr>
          <p:txBody>
            <a:bodyPr wrap="square">
              <a:spAutoFit/>
            </a:bodyPr>
            <a:lstStyle/>
            <a:p>
              <a:r>
                <a:rPr lang="en-US" sz="3200" b="1" u="sng" dirty="0">
                  <a:latin typeface="Montserrat" panose="00000500000000000000" pitchFamily="2" charset="0"/>
                </a:rPr>
                <a:t>Over Current Protection in EHV:</a:t>
              </a:r>
            </a:p>
          </p:txBody>
        </p:sp>
      </p:grpSp>
      <p:grpSp>
        <p:nvGrpSpPr>
          <p:cNvPr id="19" name="Group 18">
            <a:extLst>
              <a:ext uri="{FF2B5EF4-FFF2-40B4-BE49-F238E27FC236}">
                <a16:creationId xmlns:a16="http://schemas.microsoft.com/office/drawing/2014/main" id="{6A6592CB-61C2-57D2-94CE-CF59A6A5CF30}"/>
              </a:ext>
            </a:extLst>
          </p:cNvPr>
          <p:cNvGrpSpPr/>
          <p:nvPr/>
        </p:nvGrpSpPr>
        <p:grpSpPr>
          <a:xfrm>
            <a:off x="10786481" y="6059304"/>
            <a:ext cx="1105836" cy="646220"/>
            <a:chOff x="228944" y="6102596"/>
            <a:chExt cx="1105836" cy="646220"/>
          </a:xfrm>
        </p:grpSpPr>
        <p:sp>
          <p:nvSpPr>
            <p:cNvPr id="20" name="Oval 19">
              <a:extLst>
                <a:ext uri="{FF2B5EF4-FFF2-40B4-BE49-F238E27FC236}">
                  <a16:creationId xmlns:a16="http://schemas.microsoft.com/office/drawing/2014/main" id="{3EE7B133-6B53-5940-F918-F4C6253CC9B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677B8331-55B5-C47D-FA10-A3049D87A19C}"/>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5">
              <a:extLst>
                <a:ext uri="{FF2B5EF4-FFF2-40B4-BE49-F238E27FC236}">
                  <a16:creationId xmlns:a16="http://schemas.microsoft.com/office/drawing/2014/main" id="{DF5B9047-8483-0360-7EC3-61BC5B2DE8E3}"/>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 name="Oval 5"/>
          <p:cNvSpPr/>
          <p:nvPr/>
        </p:nvSpPr>
        <p:spPr>
          <a:xfrm>
            <a:off x="5508122" y="525910"/>
            <a:ext cx="2461846" cy="610506"/>
          </a:xfrm>
          <a:prstGeom prst="ellipse">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Over Current</a:t>
            </a:r>
            <a:endParaRPr lang="en-IN" dirty="0">
              <a:solidFill>
                <a:schemeClr val="tx1"/>
              </a:solidFill>
            </a:endParaRPr>
          </a:p>
        </p:txBody>
      </p:sp>
      <p:cxnSp>
        <p:nvCxnSpPr>
          <p:cNvPr id="13" name="Straight Arrow Connector 12"/>
          <p:cNvCxnSpPr>
            <a:stCxn id="6" idx="4"/>
          </p:cNvCxnSpPr>
          <p:nvPr/>
        </p:nvCxnSpPr>
        <p:spPr>
          <a:xfrm>
            <a:off x="6739045" y="1136416"/>
            <a:ext cx="0" cy="65649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Diamond 13"/>
          <p:cNvSpPr/>
          <p:nvPr/>
        </p:nvSpPr>
        <p:spPr>
          <a:xfrm>
            <a:off x="6014727" y="1792908"/>
            <a:ext cx="1448636" cy="1477108"/>
          </a:xfrm>
          <a:prstGeom prst="diamond">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Directional</a:t>
            </a:r>
            <a:endParaRPr lang="en-IN" dirty="0">
              <a:solidFill>
                <a:schemeClr val="tx1"/>
              </a:solidFill>
            </a:endParaRPr>
          </a:p>
        </p:txBody>
      </p:sp>
      <p:cxnSp>
        <p:nvCxnSpPr>
          <p:cNvPr id="18" name="Straight Arrow Connector 17"/>
          <p:cNvCxnSpPr>
            <a:stCxn id="14" idx="1"/>
          </p:cNvCxnSpPr>
          <p:nvPr/>
        </p:nvCxnSpPr>
        <p:spPr>
          <a:xfrm flipH="1">
            <a:off x="4857789" y="2531462"/>
            <a:ext cx="115693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57789" y="2531462"/>
            <a:ext cx="0" cy="11605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84420" y="3692046"/>
            <a:ext cx="1746738" cy="914400"/>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Trips in 800ms if pick up current above 2A</a:t>
            </a:r>
            <a:endParaRPr lang="en-IN" dirty="0">
              <a:solidFill>
                <a:schemeClr val="tx1"/>
              </a:solidFill>
            </a:endParaRPr>
          </a:p>
        </p:txBody>
      </p:sp>
      <p:cxnSp>
        <p:nvCxnSpPr>
          <p:cNvPr id="27" name="Straight Arrow Connector 26"/>
          <p:cNvCxnSpPr>
            <a:stCxn id="14" idx="3"/>
          </p:cNvCxnSpPr>
          <p:nvPr/>
        </p:nvCxnSpPr>
        <p:spPr>
          <a:xfrm>
            <a:off x="7463363" y="2531462"/>
            <a:ext cx="153823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001599" y="2531462"/>
            <a:ext cx="0" cy="11605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Diamond 29"/>
          <p:cNvSpPr/>
          <p:nvPr/>
        </p:nvSpPr>
        <p:spPr>
          <a:xfrm>
            <a:off x="8232481" y="3680323"/>
            <a:ext cx="1538236" cy="1733489"/>
          </a:xfrm>
          <a:prstGeom prst="diamond">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Fault with in RCA</a:t>
            </a:r>
            <a:endParaRPr lang="en-IN" dirty="0">
              <a:solidFill>
                <a:schemeClr val="tx1"/>
              </a:solidFill>
            </a:endParaRPr>
          </a:p>
        </p:txBody>
      </p:sp>
      <p:cxnSp>
        <p:nvCxnSpPr>
          <p:cNvPr id="32" name="Straight Arrow Connector 31"/>
          <p:cNvCxnSpPr>
            <a:stCxn id="30" idx="3"/>
          </p:cNvCxnSpPr>
          <p:nvPr/>
        </p:nvCxnSpPr>
        <p:spPr>
          <a:xfrm flipV="1">
            <a:off x="9770717" y="4547067"/>
            <a:ext cx="1001067" cy="1"/>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771784" y="4547068"/>
            <a:ext cx="0" cy="866744"/>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1"/>
          </p:cNvCxnSpPr>
          <p:nvPr/>
        </p:nvCxnSpPr>
        <p:spPr>
          <a:xfrm flipH="1">
            <a:off x="7463363" y="4547068"/>
            <a:ext cx="769118" cy="0"/>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463363" y="4547068"/>
            <a:ext cx="0" cy="878467"/>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392716" y="5454378"/>
            <a:ext cx="2141294" cy="956879"/>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Trips in 3s if pick up current above 2 A </a:t>
            </a:r>
            <a:endParaRPr lang="en-IN" dirty="0">
              <a:solidFill>
                <a:schemeClr val="tx1"/>
              </a:solidFill>
            </a:endParaRPr>
          </a:p>
        </p:txBody>
      </p:sp>
      <p:sp>
        <p:nvSpPr>
          <p:cNvPr id="40" name="Rectangle 39"/>
          <p:cNvSpPr/>
          <p:nvPr/>
        </p:nvSpPr>
        <p:spPr>
          <a:xfrm>
            <a:off x="10087799" y="5454378"/>
            <a:ext cx="1367970" cy="646220"/>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 trip</a:t>
            </a:r>
            <a:endParaRPr lang="en-IN" dirty="0">
              <a:solidFill>
                <a:schemeClr val="tx1"/>
              </a:solidFill>
            </a:endParaRPr>
          </a:p>
        </p:txBody>
      </p:sp>
      <p:sp>
        <p:nvSpPr>
          <p:cNvPr id="41" name="TextBox 40"/>
          <p:cNvSpPr txBox="1"/>
          <p:nvPr/>
        </p:nvSpPr>
        <p:spPr>
          <a:xfrm>
            <a:off x="7676298" y="4064149"/>
            <a:ext cx="587340" cy="461665"/>
          </a:xfrm>
          <a:prstGeom prst="rect">
            <a:avLst/>
          </a:prstGeom>
          <a:noFill/>
          <a:ln>
            <a:solidFill>
              <a:schemeClr val="tx1"/>
            </a:solidFill>
          </a:ln>
        </p:spPr>
        <p:txBody>
          <a:bodyPr wrap="none" rtlCol="0">
            <a:spAutoFit/>
          </a:bodyPr>
          <a:lstStyle/>
          <a:p>
            <a:r>
              <a:rPr lang="en-US" sz="2400" dirty="0"/>
              <a:t>Yes</a:t>
            </a:r>
            <a:endParaRPr lang="en-IN" sz="2400" dirty="0"/>
          </a:p>
        </p:txBody>
      </p:sp>
      <p:sp>
        <p:nvSpPr>
          <p:cNvPr id="42" name="TextBox 41"/>
          <p:cNvSpPr txBox="1"/>
          <p:nvPr/>
        </p:nvSpPr>
        <p:spPr>
          <a:xfrm>
            <a:off x="5172290" y="2069797"/>
            <a:ext cx="545342" cy="461665"/>
          </a:xfrm>
          <a:prstGeom prst="rect">
            <a:avLst/>
          </a:prstGeom>
          <a:noFill/>
        </p:spPr>
        <p:txBody>
          <a:bodyPr wrap="none" rtlCol="0">
            <a:spAutoFit/>
          </a:bodyPr>
          <a:lstStyle/>
          <a:p>
            <a:r>
              <a:rPr lang="en-US" sz="2400" dirty="0"/>
              <a:t>No</a:t>
            </a:r>
            <a:endParaRPr lang="en-IN" sz="2400" dirty="0"/>
          </a:p>
        </p:txBody>
      </p:sp>
      <p:sp>
        <p:nvSpPr>
          <p:cNvPr id="43" name="TextBox 42"/>
          <p:cNvSpPr txBox="1"/>
          <p:nvPr/>
        </p:nvSpPr>
        <p:spPr>
          <a:xfrm>
            <a:off x="7938811" y="2061874"/>
            <a:ext cx="587340" cy="461665"/>
          </a:xfrm>
          <a:prstGeom prst="rect">
            <a:avLst/>
          </a:prstGeom>
          <a:noFill/>
        </p:spPr>
        <p:txBody>
          <a:bodyPr wrap="none" rtlCol="0">
            <a:spAutoFit/>
          </a:bodyPr>
          <a:lstStyle/>
          <a:p>
            <a:r>
              <a:rPr lang="en-US" sz="2400" dirty="0"/>
              <a:t>Yes</a:t>
            </a:r>
            <a:endParaRPr lang="en-IN" sz="2400" dirty="0"/>
          </a:p>
        </p:txBody>
      </p:sp>
      <p:sp>
        <p:nvSpPr>
          <p:cNvPr id="44" name="TextBox 43"/>
          <p:cNvSpPr txBox="1"/>
          <p:nvPr/>
        </p:nvSpPr>
        <p:spPr>
          <a:xfrm>
            <a:off x="9977580" y="4050154"/>
            <a:ext cx="545342" cy="461665"/>
          </a:xfrm>
          <a:prstGeom prst="rect">
            <a:avLst/>
          </a:prstGeom>
          <a:noFill/>
          <a:ln>
            <a:solidFill>
              <a:schemeClr val="tx1"/>
            </a:solidFill>
          </a:ln>
        </p:spPr>
        <p:txBody>
          <a:bodyPr wrap="none" rtlCol="0">
            <a:spAutoFit/>
          </a:bodyPr>
          <a:lstStyle/>
          <a:p>
            <a:r>
              <a:rPr lang="en-US" sz="2400" dirty="0"/>
              <a:t>No</a:t>
            </a:r>
            <a:endParaRPr lang="en-IN" sz="2400" dirty="0"/>
          </a:p>
        </p:txBody>
      </p:sp>
    </p:spTree>
    <p:extLst>
      <p:ext uri="{BB962C8B-B14F-4D97-AF65-F5344CB8AC3E}">
        <p14:creationId xmlns:p14="http://schemas.microsoft.com/office/powerpoint/2010/main" val="39963514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64435" y="170934"/>
            <a:ext cx="11404772" cy="1408732"/>
            <a:chOff x="164435" y="238300"/>
            <a:chExt cx="11404772"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64435" y="238300"/>
              <a:ext cx="5800572" cy="1200329"/>
            </a:xfrm>
            <a:prstGeom prst="rect">
              <a:avLst/>
            </a:prstGeom>
            <a:noFill/>
          </p:spPr>
          <p:txBody>
            <a:bodyPr wrap="square">
              <a:spAutoFit/>
            </a:bodyPr>
            <a:lstStyle/>
            <a:p>
              <a:r>
                <a:rPr lang="en-US" sz="3600" b="1" u="sng" dirty="0">
                  <a:latin typeface="Montserrat" panose="00000500000000000000" pitchFamily="2" charset="0"/>
                </a:rPr>
                <a:t>Earth fault Protection in EHV:</a:t>
              </a:r>
            </a:p>
          </p:txBody>
        </p:sp>
      </p:grpSp>
      <p:grpSp>
        <p:nvGrpSpPr>
          <p:cNvPr id="19" name="Group 18">
            <a:extLst>
              <a:ext uri="{FF2B5EF4-FFF2-40B4-BE49-F238E27FC236}">
                <a16:creationId xmlns:a16="http://schemas.microsoft.com/office/drawing/2014/main" id="{6A6592CB-61C2-57D2-94CE-CF59A6A5CF30}"/>
              </a:ext>
            </a:extLst>
          </p:cNvPr>
          <p:cNvGrpSpPr/>
          <p:nvPr/>
        </p:nvGrpSpPr>
        <p:grpSpPr>
          <a:xfrm>
            <a:off x="10786481" y="6059304"/>
            <a:ext cx="1105836" cy="646220"/>
            <a:chOff x="228944" y="6102596"/>
            <a:chExt cx="1105836" cy="646220"/>
          </a:xfrm>
        </p:grpSpPr>
        <p:sp>
          <p:nvSpPr>
            <p:cNvPr id="20" name="Oval 19">
              <a:extLst>
                <a:ext uri="{FF2B5EF4-FFF2-40B4-BE49-F238E27FC236}">
                  <a16:creationId xmlns:a16="http://schemas.microsoft.com/office/drawing/2014/main" id="{3EE7B133-6B53-5940-F918-F4C6253CC9B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677B8331-55B5-C47D-FA10-A3049D87A19C}"/>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5">
              <a:extLst>
                <a:ext uri="{FF2B5EF4-FFF2-40B4-BE49-F238E27FC236}">
                  <a16:creationId xmlns:a16="http://schemas.microsoft.com/office/drawing/2014/main" id="{DF5B9047-8483-0360-7EC3-61BC5B2DE8E3}"/>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 name="Oval 5"/>
          <p:cNvSpPr/>
          <p:nvPr/>
        </p:nvSpPr>
        <p:spPr>
          <a:xfrm>
            <a:off x="5508122" y="525910"/>
            <a:ext cx="2461846" cy="610506"/>
          </a:xfrm>
          <a:prstGeom prst="ellipse">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Earth Fault</a:t>
            </a:r>
            <a:endParaRPr lang="en-IN" dirty="0">
              <a:solidFill>
                <a:schemeClr val="tx1"/>
              </a:solidFill>
            </a:endParaRPr>
          </a:p>
        </p:txBody>
      </p:sp>
      <p:cxnSp>
        <p:nvCxnSpPr>
          <p:cNvPr id="13" name="Straight Arrow Connector 12"/>
          <p:cNvCxnSpPr>
            <a:stCxn id="6" idx="4"/>
          </p:cNvCxnSpPr>
          <p:nvPr/>
        </p:nvCxnSpPr>
        <p:spPr>
          <a:xfrm>
            <a:off x="6739045" y="1136416"/>
            <a:ext cx="0" cy="65649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Diamond 13"/>
          <p:cNvSpPr/>
          <p:nvPr/>
        </p:nvSpPr>
        <p:spPr>
          <a:xfrm>
            <a:off x="6014727" y="1792908"/>
            <a:ext cx="1448636" cy="1477108"/>
          </a:xfrm>
          <a:prstGeom prst="diamond">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Directional</a:t>
            </a:r>
            <a:endParaRPr lang="en-IN" dirty="0">
              <a:solidFill>
                <a:schemeClr val="tx1"/>
              </a:solidFill>
            </a:endParaRPr>
          </a:p>
        </p:txBody>
      </p:sp>
      <p:cxnSp>
        <p:nvCxnSpPr>
          <p:cNvPr id="18" name="Straight Arrow Connector 17"/>
          <p:cNvCxnSpPr>
            <a:stCxn id="14" idx="1"/>
          </p:cNvCxnSpPr>
          <p:nvPr/>
        </p:nvCxnSpPr>
        <p:spPr>
          <a:xfrm flipH="1">
            <a:off x="4857789" y="2531462"/>
            <a:ext cx="115693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57789" y="2531462"/>
            <a:ext cx="0" cy="11605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84420" y="3692046"/>
            <a:ext cx="1746738" cy="914400"/>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Trips in 800ms if pick up current above 0.2A</a:t>
            </a:r>
            <a:endParaRPr lang="en-IN" dirty="0">
              <a:solidFill>
                <a:schemeClr val="tx1"/>
              </a:solidFill>
            </a:endParaRPr>
          </a:p>
        </p:txBody>
      </p:sp>
      <p:cxnSp>
        <p:nvCxnSpPr>
          <p:cNvPr id="27" name="Straight Arrow Connector 26"/>
          <p:cNvCxnSpPr>
            <a:stCxn id="14" idx="3"/>
          </p:cNvCxnSpPr>
          <p:nvPr/>
        </p:nvCxnSpPr>
        <p:spPr>
          <a:xfrm>
            <a:off x="7463363" y="2531462"/>
            <a:ext cx="153823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001599" y="2531462"/>
            <a:ext cx="0" cy="11605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Diamond 29"/>
          <p:cNvSpPr/>
          <p:nvPr/>
        </p:nvSpPr>
        <p:spPr>
          <a:xfrm>
            <a:off x="8232481" y="3680323"/>
            <a:ext cx="1538236" cy="1733489"/>
          </a:xfrm>
          <a:prstGeom prst="diamond">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Fault with in RCA</a:t>
            </a:r>
            <a:endParaRPr lang="en-IN" dirty="0">
              <a:solidFill>
                <a:schemeClr val="tx1"/>
              </a:solidFill>
            </a:endParaRPr>
          </a:p>
        </p:txBody>
      </p:sp>
      <p:cxnSp>
        <p:nvCxnSpPr>
          <p:cNvPr id="32" name="Straight Arrow Connector 31"/>
          <p:cNvCxnSpPr>
            <a:stCxn id="30" idx="3"/>
          </p:cNvCxnSpPr>
          <p:nvPr/>
        </p:nvCxnSpPr>
        <p:spPr>
          <a:xfrm flipV="1">
            <a:off x="9770717" y="4547067"/>
            <a:ext cx="1001067" cy="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0771784" y="4547068"/>
            <a:ext cx="0" cy="86674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1"/>
          </p:cNvCxnSpPr>
          <p:nvPr/>
        </p:nvCxnSpPr>
        <p:spPr>
          <a:xfrm flipH="1">
            <a:off x="7463363" y="4547068"/>
            <a:ext cx="76911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463363" y="4547068"/>
            <a:ext cx="0" cy="87846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392716" y="5454378"/>
            <a:ext cx="2141294" cy="956879"/>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Trips in accordance to IEC S Inverse Curve</a:t>
            </a:r>
            <a:endParaRPr lang="en-IN" dirty="0">
              <a:solidFill>
                <a:schemeClr val="tx1"/>
              </a:solidFill>
            </a:endParaRPr>
          </a:p>
        </p:txBody>
      </p:sp>
      <p:sp>
        <p:nvSpPr>
          <p:cNvPr id="40" name="Rectangle 39"/>
          <p:cNvSpPr/>
          <p:nvPr/>
        </p:nvSpPr>
        <p:spPr>
          <a:xfrm>
            <a:off x="10087799" y="5454378"/>
            <a:ext cx="1367970" cy="646220"/>
          </a:xfrm>
          <a:prstGeom prst="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 trip</a:t>
            </a:r>
            <a:endParaRPr lang="en-IN" dirty="0">
              <a:solidFill>
                <a:schemeClr val="tx1"/>
              </a:solidFill>
            </a:endParaRPr>
          </a:p>
        </p:txBody>
      </p:sp>
      <p:sp>
        <p:nvSpPr>
          <p:cNvPr id="41" name="TextBox 40"/>
          <p:cNvSpPr txBox="1"/>
          <p:nvPr/>
        </p:nvSpPr>
        <p:spPr>
          <a:xfrm>
            <a:off x="7676298" y="4064149"/>
            <a:ext cx="587340" cy="461665"/>
          </a:xfrm>
          <a:prstGeom prst="rect">
            <a:avLst/>
          </a:prstGeom>
          <a:noFill/>
        </p:spPr>
        <p:txBody>
          <a:bodyPr wrap="none" rtlCol="0">
            <a:spAutoFit/>
          </a:bodyPr>
          <a:lstStyle/>
          <a:p>
            <a:r>
              <a:rPr lang="en-US" sz="2400" dirty="0"/>
              <a:t>Yes</a:t>
            </a:r>
            <a:endParaRPr lang="en-IN" sz="2400" dirty="0"/>
          </a:p>
        </p:txBody>
      </p:sp>
      <p:sp>
        <p:nvSpPr>
          <p:cNvPr id="42" name="TextBox 41"/>
          <p:cNvSpPr txBox="1"/>
          <p:nvPr/>
        </p:nvSpPr>
        <p:spPr>
          <a:xfrm>
            <a:off x="5172290" y="2069797"/>
            <a:ext cx="545342" cy="461665"/>
          </a:xfrm>
          <a:prstGeom prst="rect">
            <a:avLst/>
          </a:prstGeom>
          <a:noFill/>
        </p:spPr>
        <p:txBody>
          <a:bodyPr wrap="none" rtlCol="0">
            <a:spAutoFit/>
          </a:bodyPr>
          <a:lstStyle/>
          <a:p>
            <a:r>
              <a:rPr lang="en-US" sz="2400" dirty="0"/>
              <a:t>No</a:t>
            </a:r>
            <a:endParaRPr lang="en-IN" sz="2400" dirty="0"/>
          </a:p>
        </p:txBody>
      </p:sp>
      <p:sp>
        <p:nvSpPr>
          <p:cNvPr id="43" name="TextBox 42"/>
          <p:cNvSpPr txBox="1"/>
          <p:nvPr/>
        </p:nvSpPr>
        <p:spPr>
          <a:xfrm>
            <a:off x="7938811" y="2061874"/>
            <a:ext cx="587340" cy="461665"/>
          </a:xfrm>
          <a:prstGeom prst="rect">
            <a:avLst/>
          </a:prstGeom>
          <a:noFill/>
        </p:spPr>
        <p:txBody>
          <a:bodyPr wrap="none" rtlCol="0">
            <a:spAutoFit/>
          </a:bodyPr>
          <a:lstStyle/>
          <a:p>
            <a:r>
              <a:rPr lang="en-US" sz="2400" dirty="0"/>
              <a:t>Yes</a:t>
            </a:r>
            <a:endParaRPr lang="en-IN" sz="2400" dirty="0"/>
          </a:p>
        </p:txBody>
      </p:sp>
      <p:sp>
        <p:nvSpPr>
          <p:cNvPr id="44" name="TextBox 43"/>
          <p:cNvSpPr txBox="1"/>
          <p:nvPr/>
        </p:nvSpPr>
        <p:spPr>
          <a:xfrm>
            <a:off x="9977580" y="4050154"/>
            <a:ext cx="545342" cy="461665"/>
          </a:xfrm>
          <a:prstGeom prst="rect">
            <a:avLst/>
          </a:prstGeom>
          <a:noFill/>
        </p:spPr>
        <p:txBody>
          <a:bodyPr wrap="none" rtlCol="0">
            <a:spAutoFit/>
          </a:bodyPr>
          <a:lstStyle/>
          <a:p>
            <a:r>
              <a:rPr lang="en-US" sz="2400" dirty="0"/>
              <a:t>No</a:t>
            </a:r>
            <a:endParaRPr lang="en-IN" sz="2400" dirty="0"/>
          </a:p>
        </p:txBody>
      </p:sp>
    </p:spTree>
    <p:extLst>
      <p:ext uri="{BB962C8B-B14F-4D97-AF65-F5344CB8AC3E}">
        <p14:creationId xmlns:p14="http://schemas.microsoft.com/office/powerpoint/2010/main" val="5086694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64435" y="170934"/>
            <a:ext cx="11404772" cy="1408732"/>
            <a:chOff x="164435" y="238300"/>
            <a:chExt cx="11404772"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64435" y="238300"/>
              <a:ext cx="6904864" cy="646331"/>
            </a:xfrm>
            <a:prstGeom prst="rect">
              <a:avLst/>
            </a:prstGeom>
            <a:noFill/>
          </p:spPr>
          <p:txBody>
            <a:bodyPr wrap="square">
              <a:spAutoFit/>
            </a:bodyPr>
            <a:lstStyle/>
            <a:p>
              <a:r>
                <a:rPr lang="en-US" sz="3600" b="1" u="sng" dirty="0">
                  <a:latin typeface="Montserrat" panose="00000500000000000000" pitchFamily="2" charset="0"/>
                </a:rPr>
                <a:t>Other Protection Functions:</a:t>
              </a:r>
            </a:p>
          </p:txBody>
        </p:sp>
      </p:grpSp>
      <p:grpSp>
        <p:nvGrpSpPr>
          <p:cNvPr id="19" name="Group 18">
            <a:extLst>
              <a:ext uri="{FF2B5EF4-FFF2-40B4-BE49-F238E27FC236}">
                <a16:creationId xmlns:a16="http://schemas.microsoft.com/office/drawing/2014/main" id="{6A6592CB-61C2-57D2-94CE-CF59A6A5CF30}"/>
              </a:ext>
            </a:extLst>
          </p:cNvPr>
          <p:cNvGrpSpPr/>
          <p:nvPr/>
        </p:nvGrpSpPr>
        <p:grpSpPr>
          <a:xfrm>
            <a:off x="10786481" y="6059304"/>
            <a:ext cx="1105836" cy="646220"/>
            <a:chOff x="228944" y="6102596"/>
            <a:chExt cx="1105836" cy="646220"/>
          </a:xfrm>
        </p:grpSpPr>
        <p:sp>
          <p:nvSpPr>
            <p:cNvPr id="20" name="Oval 19">
              <a:extLst>
                <a:ext uri="{FF2B5EF4-FFF2-40B4-BE49-F238E27FC236}">
                  <a16:creationId xmlns:a16="http://schemas.microsoft.com/office/drawing/2014/main" id="{3EE7B133-6B53-5940-F918-F4C6253CC9B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677B8331-55B5-C47D-FA10-A3049D87A19C}"/>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5">
              <a:extLst>
                <a:ext uri="{FF2B5EF4-FFF2-40B4-BE49-F238E27FC236}">
                  <a16:creationId xmlns:a16="http://schemas.microsoft.com/office/drawing/2014/main" id="{DF5B9047-8483-0360-7EC3-61BC5B2DE8E3}"/>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 name="TextBox 6"/>
          <p:cNvSpPr txBox="1"/>
          <p:nvPr/>
        </p:nvSpPr>
        <p:spPr>
          <a:xfrm>
            <a:off x="1101970" y="1159679"/>
            <a:ext cx="10647076" cy="5632311"/>
          </a:xfrm>
          <a:prstGeom prst="rect">
            <a:avLst/>
          </a:prstGeom>
          <a:noFill/>
        </p:spPr>
        <p:txBody>
          <a:bodyPr wrap="square" rtlCol="0">
            <a:spAutoFit/>
          </a:bodyPr>
          <a:lstStyle/>
          <a:p>
            <a:pPr marL="342900" indent="-342900">
              <a:lnSpc>
                <a:spcPct val="200000"/>
              </a:lnSpc>
              <a:buFont typeface="Arial" pitchFamily="34" charset="0"/>
              <a:buChar char="•"/>
            </a:pPr>
            <a:r>
              <a:rPr lang="en-US" sz="2000" b="1" dirty="0"/>
              <a:t>VT Fuse Fail</a:t>
            </a:r>
            <a:r>
              <a:rPr lang="en-IN" sz="2000" b="1" dirty="0"/>
              <a:t> Block  :  Blocks directional protection features of the relay if protection core   voltages are absent .</a:t>
            </a:r>
            <a:r>
              <a:rPr lang="en-US" sz="2000" b="1" dirty="0"/>
              <a:t>Time  Delay : 5s</a:t>
            </a:r>
          </a:p>
          <a:p>
            <a:pPr marL="342900" indent="-342900">
              <a:lnSpc>
                <a:spcPct val="200000"/>
              </a:lnSpc>
              <a:buFont typeface="Arial" pitchFamily="34" charset="0"/>
              <a:buChar char="•"/>
            </a:pPr>
            <a:r>
              <a:rPr lang="en-US" sz="2000" b="1" dirty="0"/>
              <a:t>Broken Conductor Alarm :  Issues alarm if Broken conductor is sensed by the relay .  Operates on  the  principle of I2/I1 (  &gt; 0.2)  and time delay of 5 s</a:t>
            </a:r>
          </a:p>
          <a:p>
            <a:pPr marL="342900" indent="-342900">
              <a:lnSpc>
                <a:spcPct val="200000"/>
              </a:lnSpc>
              <a:buFont typeface="Arial" pitchFamily="34" charset="0"/>
              <a:buChar char="•"/>
            </a:pPr>
            <a:r>
              <a:rPr lang="en-US" sz="2000" b="1" dirty="0"/>
              <a:t>STUB :  When feeder is in off condition , we will close the breaker with Line isolator open to complete the </a:t>
            </a:r>
            <a:r>
              <a:rPr lang="en-US" sz="2000" b="1" dirty="0" err="1"/>
              <a:t>Dia</a:t>
            </a:r>
            <a:r>
              <a:rPr lang="en-US" sz="2000" b="1" dirty="0"/>
              <a:t> and take advantage of redundancy provided by one and half breaker system. In such cases the protection will be shifted to stub mode  as line currents and voltages are not present .  Enabled By : Line isolator open Status , Pick up : 2 A and Time delay 0s</a:t>
            </a:r>
          </a:p>
          <a:p>
            <a:pPr>
              <a:lnSpc>
                <a:spcPct val="200000"/>
              </a:lnSpc>
            </a:pPr>
            <a:endParaRPr lang="en-IN" sz="2000" b="1" dirty="0"/>
          </a:p>
        </p:txBody>
      </p:sp>
    </p:spTree>
    <p:extLst>
      <p:ext uri="{BB962C8B-B14F-4D97-AF65-F5344CB8AC3E}">
        <p14:creationId xmlns:p14="http://schemas.microsoft.com/office/powerpoint/2010/main" val="136370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D1EA1EF-2DAA-2AFE-DF6B-12E46F119C96}"/>
              </a:ext>
            </a:extLst>
          </p:cNvPr>
          <p:cNvGrpSpPr/>
          <p:nvPr/>
        </p:nvGrpSpPr>
        <p:grpSpPr>
          <a:xfrm>
            <a:off x="10820691" y="5984608"/>
            <a:ext cx="1105836" cy="646220"/>
            <a:chOff x="228944" y="6102596"/>
            <a:chExt cx="1105836" cy="646220"/>
          </a:xfrm>
        </p:grpSpPr>
        <p:sp>
          <p:nvSpPr>
            <p:cNvPr id="6" name="Oval 5">
              <a:extLst>
                <a:ext uri="{FF2B5EF4-FFF2-40B4-BE49-F238E27FC236}">
                  <a16:creationId xmlns:a16="http://schemas.microsoft.com/office/drawing/2014/main" id="{12B5DBF8-D942-9CB5-D7AD-EBE24503B16D}"/>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2584DFAC-B804-E335-81EF-E9725E982BDD}"/>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eeform 5">
              <a:extLst>
                <a:ext uri="{FF2B5EF4-FFF2-40B4-BE49-F238E27FC236}">
                  <a16:creationId xmlns:a16="http://schemas.microsoft.com/office/drawing/2014/main" id="{C3EC4A4D-DDF0-F772-27C1-6A86D64D6645}"/>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833" y="2357301"/>
            <a:ext cx="2857500" cy="22479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478154" y="2501697"/>
            <a:ext cx="5882389" cy="29260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814973" y="2312021"/>
            <a:ext cx="5390108" cy="3305432"/>
          </a:xfrm>
          <a:prstGeom prst="rect">
            <a:avLst/>
          </a:prstGeom>
        </p:spPr>
      </p:pic>
      <p:sp>
        <p:nvSpPr>
          <p:cNvPr id="34" name="Rounded Rectangle 33"/>
          <p:cNvSpPr/>
          <p:nvPr/>
        </p:nvSpPr>
        <p:spPr>
          <a:xfrm>
            <a:off x="384644" y="187977"/>
            <a:ext cx="3730156" cy="59598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Disconnecting type Sliding TB Block</a:t>
            </a:r>
            <a:endParaRPr lang="en-IN" dirty="0">
              <a:solidFill>
                <a:schemeClr val="tx1"/>
              </a:solidFill>
            </a:endParaRPr>
          </a:p>
        </p:txBody>
      </p:sp>
      <p:sp>
        <p:nvSpPr>
          <p:cNvPr id="35" name="Rounded Rectangle 34"/>
          <p:cNvSpPr/>
          <p:nvPr/>
        </p:nvSpPr>
        <p:spPr>
          <a:xfrm>
            <a:off x="7550151" y="187977"/>
            <a:ext cx="3730156" cy="59598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Non Disconnecting type TB Block</a:t>
            </a:r>
            <a:endParaRPr lang="en-IN" dirty="0">
              <a:solidFill>
                <a:schemeClr val="tx1"/>
              </a:solidFill>
            </a:endParaRPr>
          </a:p>
        </p:txBody>
      </p:sp>
    </p:spTree>
    <p:extLst>
      <p:ext uri="{BB962C8B-B14F-4D97-AF65-F5344CB8AC3E}">
        <p14:creationId xmlns:p14="http://schemas.microsoft.com/office/powerpoint/2010/main" val="40730879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64435" y="170934"/>
            <a:ext cx="11404772" cy="1408732"/>
            <a:chOff x="164435" y="238300"/>
            <a:chExt cx="11404772"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64435" y="238300"/>
              <a:ext cx="6904864" cy="646331"/>
            </a:xfrm>
            <a:prstGeom prst="rect">
              <a:avLst/>
            </a:prstGeom>
            <a:noFill/>
          </p:spPr>
          <p:txBody>
            <a:bodyPr wrap="square">
              <a:spAutoFit/>
            </a:bodyPr>
            <a:lstStyle/>
            <a:p>
              <a:r>
                <a:rPr lang="en-US" sz="3600" b="1" u="sng" dirty="0">
                  <a:latin typeface="Montserrat" panose="00000500000000000000" pitchFamily="2" charset="0"/>
                </a:rPr>
                <a:t>Other Protection Functions:</a:t>
              </a:r>
            </a:p>
          </p:txBody>
        </p:sp>
      </p:grpSp>
      <p:grpSp>
        <p:nvGrpSpPr>
          <p:cNvPr id="19" name="Group 18">
            <a:extLst>
              <a:ext uri="{FF2B5EF4-FFF2-40B4-BE49-F238E27FC236}">
                <a16:creationId xmlns:a16="http://schemas.microsoft.com/office/drawing/2014/main" id="{6A6592CB-61C2-57D2-94CE-CF59A6A5CF30}"/>
              </a:ext>
            </a:extLst>
          </p:cNvPr>
          <p:cNvGrpSpPr/>
          <p:nvPr/>
        </p:nvGrpSpPr>
        <p:grpSpPr>
          <a:xfrm>
            <a:off x="10786481" y="6059304"/>
            <a:ext cx="1105836" cy="646220"/>
            <a:chOff x="228944" y="6102596"/>
            <a:chExt cx="1105836" cy="646220"/>
          </a:xfrm>
        </p:grpSpPr>
        <p:sp>
          <p:nvSpPr>
            <p:cNvPr id="20" name="Oval 19">
              <a:extLst>
                <a:ext uri="{FF2B5EF4-FFF2-40B4-BE49-F238E27FC236}">
                  <a16:creationId xmlns:a16="http://schemas.microsoft.com/office/drawing/2014/main" id="{3EE7B133-6B53-5940-F918-F4C6253CC9B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677B8331-55B5-C47D-FA10-A3049D87A19C}"/>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5">
              <a:extLst>
                <a:ext uri="{FF2B5EF4-FFF2-40B4-BE49-F238E27FC236}">
                  <a16:creationId xmlns:a16="http://schemas.microsoft.com/office/drawing/2014/main" id="{DF5B9047-8483-0360-7EC3-61BC5B2DE8E3}"/>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40" name="Rounded Rectangle 39"/>
          <p:cNvSpPr/>
          <p:nvPr/>
        </p:nvSpPr>
        <p:spPr>
          <a:xfrm>
            <a:off x="9795085" y="1019394"/>
            <a:ext cx="1848245" cy="543420"/>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89 L : Line Isolator in open condition</a:t>
            </a:r>
            <a:endParaRPr lang="en-IN" sz="1600" dirty="0">
              <a:solidFill>
                <a:schemeClr val="tx1"/>
              </a:solidFill>
            </a:endParaRPr>
          </a:p>
        </p:txBody>
      </p:sp>
      <p:grpSp>
        <p:nvGrpSpPr>
          <p:cNvPr id="7" name="Group 6"/>
          <p:cNvGrpSpPr/>
          <p:nvPr/>
        </p:nvGrpSpPr>
        <p:grpSpPr>
          <a:xfrm>
            <a:off x="875272" y="2025748"/>
            <a:ext cx="10605953" cy="3470712"/>
            <a:chOff x="788024" y="1909288"/>
            <a:chExt cx="8818751" cy="2673470"/>
          </a:xfrm>
        </p:grpSpPr>
        <p:cxnSp>
          <p:nvCxnSpPr>
            <p:cNvPr id="23" name="Straight Connector 22"/>
            <p:cNvCxnSpPr/>
            <p:nvPr/>
          </p:nvCxnSpPr>
          <p:spPr>
            <a:xfrm flipH="1">
              <a:off x="1007256" y="2482528"/>
              <a:ext cx="16631" cy="156965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9215700" y="2640508"/>
              <a:ext cx="16631" cy="156965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612119" y="3104272"/>
              <a:ext cx="548813" cy="47212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6" name="Rectangle 25"/>
            <p:cNvSpPr/>
            <p:nvPr/>
          </p:nvSpPr>
          <p:spPr>
            <a:xfrm>
              <a:off x="7062025" y="3104268"/>
              <a:ext cx="548813" cy="47212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ectangle 26"/>
            <p:cNvSpPr/>
            <p:nvPr/>
          </p:nvSpPr>
          <p:spPr>
            <a:xfrm>
              <a:off x="4871300" y="3104269"/>
              <a:ext cx="548813" cy="47212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8" name="Straight Connector 27"/>
            <p:cNvCxnSpPr>
              <a:endCxn id="25" idx="1"/>
            </p:cNvCxnSpPr>
            <p:nvPr/>
          </p:nvCxnSpPr>
          <p:spPr>
            <a:xfrm>
              <a:off x="1007256" y="3340334"/>
              <a:ext cx="1604863"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66437" y="3340333"/>
              <a:ext cx="1604863"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20113" y="3350183"/>
              <a:ext cx="1604863"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10838" y="3339512"/>
              <a:ext cx="1604863"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67741" y="2079920"/>
              <a:ext cx="0" cy="1297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07256" y="2079919"/>
              <a:ext cx="2853726" cy="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4" name="Isosceles Triangle 33"/>
            <p:cNvSpPr/>
            <p:nvPr/>
          </p:nvSpPr>
          <p:spPr>
            <a:xfrm rot="16200000">
              <a:off x="785148" y="1990210"/>
              <a:ext cx="185170" cy="1794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35" name="Straight Connector 34"/>
            <p:cNvCxnSpPr/>
            <p:nvPr/>
          </p:nvCxnSpPr>
          <p:spPr>
            <a:xfrm>
              <a:off x="6062995" y="2052762"/>
              <a:ext cx="0" cy="129742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62995" y="2056065"/>
              <a:ext cx="2853726" cy="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7" name="Isosceles Triangle 36"/>
            <p:cNvSpPr/>
            <p:nvPr/>
          </p:nvSpPr>
          <p:spPr>
            <a:xfrm rot="5400000">
              <a:off x="9358431" y="1954501"/>
              <a:ext cx="293557" cy="2031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9" name="Rounded Rectangle 38"/>
            <p:cNvSpPr/>
            <p:nvPr/>
          </p:nvSpPr>
          <p:spPr>
            <a:xfrm>
              <a:off x="6396666" y="4052181"/>
              <a:ext cx="1854140" cy="530577"/>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STUB Protection is Enabled</a:t>
              </a:r>
              <a:endParaRPr lang="en-IN" sz="1600" dirty="0">
                <a:solidFill>
                  <a:schemeClr val="tx1"/>
                </a:solidFill>
              </a:endParaRPr>
            </a:p>
          </p:txBody>
        </p:sp>
        <p:cxnSp>
          <p:nvCxnSpPr>
            <p:cNvPr id="43" name="Straight Arrow Connector 42"/>
            <p:cNvCxnSpPr/>
            <p:nvPr/>
          </p:nvCxnSpPr>
          <p:spPr>
            <a:xfrm flipV="1">
              <a:off x="7323735" y="3576394"/>
              <a:ext cx="1" cy="4757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909852" y="1933141"/>
              <a:ext cx="126626" cy="29355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036478" y="2056064"/>
              <a:ext cx="367166" cy="2"/>
            </a:xfrm>
            <a:prstGeom prst="line">
              <a:avLst/>
            </a:prstGeom>
            <a:ln w="317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6220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64435" y="170934"/>
            <a:ext cx="11404772" cy="1408732"/>
            <a:chOff x="164435" y="238300"/>
            <a:chExt cx="11404772"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64435" y="238300"/>
              <a:ext cx="6904864" cy="646331"/>
            </a:xfrm>
            <a:prstGeom prst="rect">
              <a:avLst/>
            </a:prstGeom>
            <a:noFill/>
          </p:spPr>
          <p:txBody>
            <a:bodyPr wrap="square">
              <a:spAutoFit/>
            </a:bodyPr>
            <a:lstStyle/>
            <a:p>
              <a:r>
                <a:rPr lang="en-US" sz="3600" b="1" u="sng" dirty="0">
                  <a:latin typeface="Montserrat" panose="00000500000000000000" pitchFamily="2" charset="0"/>
                </a:rPr>
                <a:t>Switch On To Fault (SOTF):</a:t>
              </a:r>
            </a:p>
          </p:txBody>
        </p:sp>
      </p:grpSp>
      <p:grpSp>
        <p:nvGrpSpPr>
          <p:cNvPr id="19" name="Group 18">
            <a:extLst>
              <a:ext uri="{FF2B5EF4-FFF2-40B4-BE49-F238E27FC236}">
                <a16:creationId xmlns:a16="http://schemas.microsoft.com/office/drawing/2014/main" id="{6A6592CB-61C2-57D2-94CE-CF59A6A5CF30}"/>
              </a:ext>
            </a:extLst>
          </p:cNvPr>
          <p:cNvGrpSpPr/>
          <p:nvPr/>
        </p:nvGrpSpPr>
        <p:grpSpPr>
          <a:xfrm>
            <a:off x="10786481" y="6059304"/>
            <a:ext cx="1105836" cy="646220"/>
            <a:chOff x="228944" y="6102596"/>
            <a:chExt cx="1105836" cy="646220"/>
          </a:xfrm>
        </p:grpSpPr>
        <p:sp>
          <p:nvSpPr>
            <p:cNvPr id="20" name="Oval 19">
              <a:extLst>
                <a:ext uri="{FF2B5EF4-FFF2-40B4-BE49-F238E27FC236}">
                  <a16:creationId xmlns:a16="http://schemas.microsoft.com/office/drawing/2014/main" id="{3EE7B133-6B53-5940-F918-F4C6253CC9B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677B8331-55B5-C47D-FA10-A3049D87A19C}"/>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5">
              <a:extLst>
                <a:ext uri="{FF2B5EF4-FFF2-40B4-BE49-F238E27FC236}">
                  <a16:creationId xmlns:a16="http://schemas.microsoft.com/office/drawing/2014/main" id="{DF5B9047-8483-0360-7EC3-61BC5B2DE8E3}"/>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7" name="TextBox 6"/>
          <p:cNvSpPr txBox="1"/>
          <p:nvPr/>
        </p:nvSpPr>
        <p:spPr>
          <a:xfrm>
            <a:off x="1101970" y="1159679"/>
            <a:ext cx="10647076" cy="2554545"/>
          </a:xfrm>
          <a:prstGeom prst="rect">
            <a:avLst/>
          </a:prstGeom>
          <a:noFill/>
        </p:spPr>
        <p:txBody>
          <a:bodyPr wrap="square" rtlCol="0">
            <a:spAutoFit/>
          </a:bodyPr>
          <a:lstStyle/>
          <a:p>
            <a:pPr marL="342900" indent="-342900">
              <a:lnSpc>
                <a:spcPct val="200000"/>
              </a:lnSpc>
              <a:buFont typeface="Arial" pitchFamily="34" charset="0"/>
              <a:buChar char="•"/>
            </a:pPr>
            <a:r>
              <a:rPr lang="en-US" sz="2000" b="1" dirty="0"/>
              <a:t>It protects the feeder while closing the breaker on to a fault persistent / un cleared present in the system.</a:t>
            </a:r>
          </a:p>
          <a:p>
            <a:pPr marL="342900" indent="-342900">
              <a:lnSpc>
                <a:spcPct val="200000"/>
              </a:lnSpc>
              <a:buFont typeface="Arial" pitchFamily="34" charset="0"/>
              <a:buChar char="•"/>
            </a:pPr>
            <a:r>
              <a:rPr lang="en-US" sz="2000" b="1" dirty="0"/>
              <a:t>Ignores Zone protection timing and operates instantaneously</a:t>
            </a:r>
          </a:p>
          <a:p>
            <a:pPr marL="342900" indent="-342900">
              <a:lnSpc>
                <a:spcPct val="200000"/>
              </a:lnSpc>
              <a:buFont typeface="Arial" pitchFamily="34" charset="0"/>
              <a:buChar char="•"/>
            </a:pPr>
            <a:r>
              <a:rPr lang="en-US" sz="2000" b="1" dirty="0"/>
              <a:t>Remains active for 500ms after breaker close command is </a:t>
            </a:r>
            <a:r>
              <a:rPr lang="en-US" sz="2000" b="1"/>
              <a:t>given.</a:t>
            </a:r>
            <a:endParaRPr lang="en-US" sz="2000" b="1" dirty="0"/>
          </a:p>
        </p:txBody>
      </p:sp>
    </p:spTree>
    <p:extLst>
      <p:ext uri="{BB962C8B-B14F-4D97-AF65-F5344CB8AC3E}">
        <p14:creationId xmlns:p14="http://schemas.microsoft.com/office/powerpoint/2010/main" val="32361949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8" y="170934"/>
            <a:ext cx="11422059" cy="1408732"/>
            <a:chOff x="147148" y="238300"/>
            <a:chExt cx="11422059"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8" y="238300"/>
              <a:ext cx="6904864" cy="646331"/>
            </a:xfrm>
            <a:prstGeom prst="rect">
              <a:avLst/>
            </a:prstGeom>
            <a:noFill/>
          </p:spPr>
          <p:txBody>
            <a:bodyPr wrap="square">
              <a:spAutoFit/>
            </a:bodyPr>
            <a:lstStyle/>
            <a:p>
              <a:r>
                <a:rPr lang="en-US" sz="3600" b="1" u="sng" dirty="0">
                  <a:latin typeface="Montserrat" panose="00000500000000000000" pitchFamily="2" charset="0"/>
                </a:rPr>
                <a:t>Carrier and DT Scheme</a:t>
              </a:r>
              <a:r>
                <a:rPr lang="en-US" sz="3600" b="1" dirty="0">
                  <a:latin typeface="Montserrat" panose="00000500000000000000" pitchFamily="2" charset="0"/>
                </a:rPr>
                <a:t>:</a:t>
              </a:r>
            </a:p>
          </p:txBody>
        </p:sp>
      </p:grpSp>
      <p:grpSp>
        <p:nvGrpSpPr>
          <p:cNvPr id="19" name="Group 18">
            <a:extLst>
              <a:ext uri="{FF2B5EF4-FFF2-40B4-BE49-F238E27FC236}">
                <a16:creationId xmlns:a16="http://schemas.microsoft.com/office/drawing/2014/main" id="{6A6592CB-61C2-57D2-94CE-CF59A6A5CF30}"/>
              </a:ext>
            </a:extLst>
          </p:cNvPr>
          <p:cNvGrpSpPr/>
          <p:nvPr/>
        </p:nvGrpSpPr>
        <p:grpSpPr>
          <a:xfrm>
            <a:off x="10786481" y="6059304"/>
            <a:ext cx="1105836" cy="646220"/>
            <a:chOff x="228944" y="6102596"/>
            <a:chExt cx="1105836" cy="646220"/>
          </a:xfrm>
        </p:grpSpPr>
        <p:sp>
          <p:nvSpPr>
            <p:cNvPr id="20" name="Oval 19">
              <a:extLst>
                <a:ext uri="{FF2B5EF4-FFF2-40B4-BE49-F238E27FC236}">
                  <a16:creationId xmlns:a16="http://schemas.microsoft.com/office/drawing/2014/main" id="{3EE7B133-6B53-5940-F918-F4C6253CC9B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677B8331-55B5-C47D-FA10-A3049D87A19C}"/>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5">
              <a:extLst>
                <a:ext uri="{FF2B5EF4-FFF2-40B4-BE49-F238E27FC236}">
                  <a16:creationId xmlns:a16="http://schemas.microsoft.com/office/drawing/2014/main" id="{DF5B9047-8483-0360-7EC3-61BC5B2DE8E3}"/>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 name="Rounded Rectangle 5"/>
          <p:cNvSpPr/>
          <p:nvPr/>
        </p:nvSpPr>
        <p:spPr>
          <a:xfrm>
            <a:off x="2309204" y="979977"/>
            <a:ext cx="1290376" cy="359403"/>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Coupler 1</a:t>
            </a:r>
            <a:endParaRPr lang="en-IN" dirty="0">
              <a:solidFill>
                <a:schemeClr val="tx1"/>
              </a:solidFill>
            </a:endParaRPr>
          </a:p>
        </p:txBody>
      </p:sp>
      <p:cxnSp>
        <p:nvCxnSpPr>
          <p:cNvPr id="18" name="Straight Connector 17"/>
          <p:cNvCxnSpPr>
            <a:stCxn id="6" idx="2"/>
          </p:cNvCxnSpPr>
          <p:nvPr/>
        </p:nvCxnSpPr>
        <p:spPr>
          <a:xfrm>
            <a:off x="2954392" y="1339380"/>
            <a:ext cx="0" cy="78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039815" y="2121877"/>
            <a:ext cx="914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954392" y="2121877"/>
            <a:ext cx="914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39815" y="2121877"/>
            <a:ext cx="0" cy="78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69146" y="2121876"/>
            <a:ext cx="0" cy="78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879230" y="2950338"/>
            <a:ext cx="2075161" cy="941724"/>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Card 1 : Permissive . Carrier Send /Receive</a:t>
            </a:r>
            <a:endParaRPr lang="en-IN" dirty="0">
              <a:solidFill>
                <a:schemeClr val="tx1"/>
              </a:solidFill>
            </a:endParaRPr>
          </a:p>
        </p:txBody>
      </p:sp>
      <p:sp>
        <p:nvSpPr>
          <p:cNvPr id="33" name="Rounded Rectangle 32"/>
          <p:cNvSpPr/>
          <p:nvPr/>
        </p:nvSpPr>
        <p:spPr>
          <a:xfrm>
            <a:off x="3223846" y="2953603"/>
            <a:ext cx="2075161" cy="941724"/>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Card 2 : Trip. DT send / Receive</a:t>
            </a:r>
            <a:endParaRPr lang="en-IN" dirty="0">
              <a:solidFill>
                <a:schemeClr val="tx1"/>
              </a:solidFill>
            </a:endParaRPr>
          </a:p>
        </p:txBody>
      </p:sp>
      <p:cxnSp>
        <p:nvCxnSpPr>
          <p:cNvPr id="36" name="Straight Connector 35"/>
          <p:cNvCxnSpPr/>
          <p:nvPr/>
        </p:nvCxnSpPr>
        <p:spPr>
          <a:xfrm>
            <a:off x="2039815" y="3895327"/>
            <a:ext cx="0" cy="78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880869" y="3895327"/>
            <a:ext cx="0" cy="78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039815" y="4677824"/>
            <a:ext cx="18410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954391" y="4677824"/>
            <a:ext cx="5951" cy="7147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1190365" y="5440690"/>
            <a:ext cx="3528051" cy="373956"/>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Channel 1 :  Line 1 Main 1</a:t>
            </a:r>
            <a:endParaRPr lang="en-IN" dirty="0">
              <a:solidFill>
                <a:schemeClr val="tx1"/>
              </a:solidFill>
            </a:endParaRPr>
          </a:p>
        </p:txBody>
      </p:sp>
      <p:sp>
        <p:nvSpPr>
          <p:cNvPr id="43" name="Rounded Rectangle 42"/>
          <p:cNvSpPr/>
          <p:nvPr/>
        </p:nvSpPr>
        <p:spPr>
          <a:xfrm>
            <a:off x="1196316" y="6054421"/>
            <a:ext cx="3528051" cy="373956"/>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Channel 2 : Line 2 Main 2</a:t>
            </a:r>
            <a:endParaRPr lang="en-IN" dirty="0">
              <a:solidFill>
                <a:schemeClr val="tx1"/>
              </a:solidFill>
            </a:endParaRPr>
          </a:p>
        </p:txBody>
      </p:sp>
      <p:sp>
        <p:nvSpPr>
          <p:cNvPr id="44" name="Rounded Rectangle 43"/>
          <p:cNvSpPr/>
          <p:nvPr/>
        </p:nvSpPr>
        <p:spPr>
          <a:xfrm>
            <a:off x="7381213" y="979977"/>
            <a:ext cx="1290376" cy="359403"/>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Coupler 2</a:t>
            </a:r>
            <a:endParaRPr lang="en-IN" dirty="0">
              <a:solidFill>
                <a:schemeClr val="tx1"/>
              </a:solidFill>
            </a:endParaRPr>
          </a:p>
        </p:txBody>
      </p:sp>
      <p:cxnSp>
        <p:nvCxnSpPr>
          <p:cNvPr id="45" name="Straight Connector 44"/>
          <p:cNvCxnSpPr>
            <a:stCxn id="44" idx="2"/>
          </p:cNvCxnSpPr>
          <p:nvPr/>
        </p:nvCxnSpPr>
        <p:spPr>
          <a:xfrm>
            <a:off x="8026401" y="1339380"/>
            <a:ext cx="0" cy="78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111824" y="2121877"/>
            <a:ext cx="914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026401" y="2121877"/>
            <a:ext cx="914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11824" y="2121877"/>
            <a:ext cx="0" cy="78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941155" y="2121876"/>
            <a:ext cx="0" cy="78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5951239" y="2950338"/>
            <a:ext cx="2075161" cy="941724"/>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Card 1 : Permissive . Carrier Send /Receive</a:t>
            </a:r>
            <a:endParaRPr lang="en-IN" dirty="0">
              <a:solidFill>
                <a:schemeClr val="tx1"/>
              </a:solidFill>
            </a:endParaRPr>
          </a:p>
        </p:txBody>
      </p:sp>
      <p:sp>
        <p:nvSpPr>
          <p:cNvPr id="51" name="Rounded Rectangle 50"/>
          <p:cNvSpPr/>
          <p:nvPr/>
        </p:nvSpPr>
        <p:spPr>
          <a:xfrm>
            <a:off x="8295855" y="2953603"/>
            <a:ext cx="2075161" cy="941724"/>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Card 2 : Trip. DT send / Receive</a:t>
            </a:r>
            <a:endParaRPr lang="en-IN" dirty="0">
              <a:solidFill>
                <a:schemeClr val="tx1"/>
              </a:solidFill>
            </a:endParaRPr>
          </a:p>
        </p:txBody>
      </p:sp>
      <p:cxnSp>
        <p:nvCxnSpPr>
          <p:cNvPr id="52" name="Straight Connector 51"/>
          <p:cNvCxnSpPr/>
          <p:nvPr/>
        </p:nvCxnSpPr>
        <p:spPr>
          <a:xfrm>
            <a:off x="7111824" y="3895327"/>
            <a:ext cx="0" cy="78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952878" y="3895327"/>
            <a:ext cx="0" cy="78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111824" y="4677824"/>
            <a:ext cx="18410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8026400" y="4677824"/>
            <a:ext cx="5951" cy="7147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6262374" y="5440690"/>
            <a:ext cx="3528051" cy="373956"/>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Channel 1 : Line 2 Main 1</a:t>
            </a:r>
            <a:endParaRPr lang="en-IN" dirty="0">
              <a:solidFill>
                <a:schemeClr val="tx1"/>
              </a:solidFill>
            </a:endParaRPr>
          </a:p>
        </p:txBody>
      </p:sp>
      <p:sp>
        <p:nvSpPr>
          <p:cNvPr id="57" name="Rounded Rectangle 56"/>
          <p:cNvSpPr/>
          <p:nvPr/>
        </p:nvSpPr>
        <p:spPr>
          <a:xfrm>
            <a:off x="6268325" y="6054421"/>
            <a:ext cx="3528051" cy="373956"/>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Channel 2 : Line 1 Main 2</a:t>
            </a:r>
            <a:endParaRPr lang="en-IN" dirty="0">
              <a:solidFill>
                <a:schemeClr val="tx1"/>
              </a:solidFill>
            </a:endParaRPr>
          </a:p>
        </p:txBody>
      </p:sp>
    </p:spTree>
    <p:extLst>
      <p:ext uri="{BB962C8B-B14F-4D97-AF65-F5344CB8AC3E}">
        <p14:creationId xmlns:p14="http://schemas.microsoft.com/office/powerpoint/2010/main" val="21836908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8" y="170934"/>
            <a:ext cx="11422059" cy="1408732"/>
            <a:chOff x="147148" y="238300"/>
            <a:chExt cx="11422059"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8" y="238300"/>
              <a:ext cx="6904864" cy="646331"/>
            </a:xfrm>
            <a:prstGeom prst="rect">
              <a:avLst/>
            </a:prstGeom>
            <a:noFill/>
          </p:spPr>
          <p:txBody>
            <a:bodyPr wrap="square">
              <a:spAutoFit/>
            </a:bodyPr>
            <a:lstStyle/>
            <a:p>
              <a:r>
                <a:rPr lang="en-US" sz="3600" b="1" u="sng" dirty="0">
                  <a:latin typeface="Montserrat" panose="00000500000000000000" pitchFamily="2" charset="0"/>
                </a:rPr>
                <a:t>Carrier and DT Scheme</a:t>
              </a:r>
              <a:r>
                <a:rPr lang="en-US" sz="3600" b="1" dirty="0">
                  <a:latin typeface="Montserrat" panose="00000500000000000000" pitchFamily="2" charset="0"/>
                </a:rPr>
                <a:t>:</a:t>
              </a:r>
            </a:p>
          </p:txBody>
        </p:sp>
      </p:grpSp>
      <p:grpSp>
        <p:nvGrpSpPr>
          <p:cNvPr id="19" name="Group 18">
            <a:extLst>
              <a:ext uri="{FF2B5EF4-FFF2-40B4-BE49-F238E27FC236}">
                <a16:creationId xmlns:a16="http://schemas.microsoft.com/office/drawing/2014/main" id="{6A6592CB-61C2-57D2-94CE-CF59A6A5CF30}"/>
              </a:ext>
            </a:extLst>
          </p:cNvPr>
          <p:cNvGrpSpPr/>
          <p:nvPr/>
        </p:nvGrpSpPr>
        <p:grpSpPr>
          <a:xfrm>
            <a:off x="10786481" y="6059304"/>
            <a:ext cx="1105836" cy="646220"/>
            <a:chOff x="228944" y="6102596"/>
            <a:chExt cx="1105836" cy="646220"/>
          </a:xfrm>
        </p:grpSpPr>
        <p:sp>
          <p:nvSpPr>
            <p:cNvPr id="20" name="Oval 19">
              <a:extLst>
                <a:ext uri="{FF2B5EF4-FFF2-40B4-BE49-F238E27FC236}">
                  <a16:creationId xmlns:a16="http://schemas.microsoft.com/office/drawing/2014/main" id="{3EE7B133-6B53-5940-F918-F4C6253CC9B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677B8331-55B5-C47D-FA10-A3049D87A19C}"/>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5">
              <a:extLst>
                <a:ext uri="{FF2B5EF4-FFF2-40B4-BE49-F238E27FC236}">
                  <a16:creationId xmlns:a16="http://schemas.microsoft.com/office/drawing/2014/main" id="{DF5B9047-8483-0360-7EC3-61BC5B2DE8E3}"/>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1" name="TextBox 10"/>
          <p:cNvSpPr txBox="1"/>
          <p:nvPr/>
        </p:nvSpPr>
        <p:spPr>
          <a:xfrm>
            <a:off x="269630" y="1159679"/>
            <a:ext cx="11211595" cy="1477328"/>
          </a:xfrm>
          <a:prstGeom prst="rect">
            <a:avLst/>
          </a:prstGeom>
          <a:noFill/>
        </p:spPr>
        <p:txBody>
          <a:bodyPr wrap="square" rtlCol="0">
            <a:spAutoFit/>
          </a:bodyPr>
          <a:lstStyle/>
          <a:p>
            <a:pPr marL="285750" indent="-285750">
              <a:buFont typeface="Arial" pitchFamily="34" charset="0"/>
              <a:buChar char="•"/>
            </a:pPr>
            <a:r>
              <a:rPr lang="en-US" dirty="0"/>
              <a:t>Carrier are permissive signals issued by the relay  during distance protection operation. These are mainly used to communicate the relay is picked in Zone1 </a:t>
            </a:r>
            <a:r>
              <a:rPr lang="en-US" dirty="0" err="1"/>
              <a:t>i.e</a:t>
            </a:r>
            <a:r>
              <a:rPr lang="en-US" dirty="0"/>
              <a:t> instantaneous trip or AR action for </a:t>
            </a:r>
            <a:r>
              <a:rPr lang="en-US" dirty="0" err="1"/>
              <a:t>Ph</a:t>
            </a:r>
            <a:r>
              <a:rPr lang="en-US" dirty="0"/>
              <a:t> N fault. Sending a carrier equates to giving permission for the other end relay to trip instantaneously even if it is picked in Zone2  or go for AR scheme in case of </a:t>
            </a:r>
            <a:r>
              <a:rPr lang="en-US" dirty="0" err="1"/>
              <a:t>Ph</a:t>
            </a:r>
            <a:r>
              <a:rPr lang="en-US" dirty="0"/>
              <a:t> N fault.</a:t>
            </a:r>
          </a:p>
          <a:p>
            <a:pPr marL="285750" indent="-285750">
              <a:buFont typeface="Arial" pitchFamily="34" charset="0"/>
              <a:buChar char="•"/>
            </a:pPr>
            <a:r>
              <a:rPr lang="en-US" dirty="0"/>
              <a:t>DT are trip signals issued by relay during various protection operations.</a:t>
            </a:r>
            <a:endParaRPr lang="en-IN" dirty="0"/>
          </a:p>
        </p:txBody>
      </p:sp>
      <p:sp>
        <p:nvSpPr>
          <p:cNvPr id="7" name="Rounded Rectangle 6"/>
          <p:cNvSpPr/>
          <p:nvPr/>
        </p:nvSpPr>
        <p:spPr>
          <a:xfrm>
            <a:off x="665706" y="2798697"/>
            <a:ext cx="4951218" cy="3724731"/>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25" name="TextBox 24"/>
          <p:cNvSpPr txBox="1"/>
          <p:nvPr/>
        </p:nvSpPr>
        <p:spPr>
          <a:xfrm>
            <a:off x="665706" y="3083169"/>
            <a:ext cx="4951218" cy="3554819"/>
          </a:xfrm>
          <a:prstGeom prst="rect">
            <a:avLst/>
          </a:prstGeom>
          <a:noFill/>
        </p:spPr>
        <p:txBody>
          <a:bodyPr wrap="square" rtlCol="0">
            <a:spAutoFit/>
          </a:bodyPr>
          <a:lstStyle/>
          <a:p>
            <a:r>
              <a:rPr lang="en-US" b="1" u="sng" dirty="0"/>
              <a:t>DT Sent Conditions:</a:t>
            </a:r>
          </a:p>
          <a:p>
            <a:pPr marL="285750" indent="-285750">
              <a:lnSpc>
                <a:spcPct val="150000"/>
              </a:lnSpc>
              <a:buFont typeface="Arial" pitchFamily="34" charset="0"/>
              <a:buChar char="•"/>
            </a:pPr>
            <a:r>
              <a:rPr lang="en-US" dirty="0"/>
              <a:t>Manual Trip of  Main CB if Tie CB already open.</a:t>
            </a:r>
          </a:p>
          <a:p>
            <a:pPr marL="285750" indent="-285750">
              <a:lnSpc>
                <a:spcPct val="150000"/>
              </a:lnSpc>
              <a:buFont typeface="Arial" pitchFamily="34" charset="0"/>
              <a:buChar char="•"/>
            </a:pPr>
            <a:r>
              <a:rPr lang="en-US" dirty="0"/>
              <a:t>Manual Trip of Tie CB if Main CB already open.</a:t>
            </a:r>
          </a:p>
          <a:p>
            <a:pPr marL="285750" indent="-285750">
              <a:lnSpc>
                <a:spcPct val="150000"/>
              </a:lnSpc>
              <a:buFont typeface="Arial" pitchFamily="34" charset="0"/>
              <a:buChar char="•"/>
            </a:pPr>
            <a:r>
              <a:rPr lang="en-US" dirty="0"/>
              <a:t>Bus Bar Protection Operated and  Tie CB already open.</a:t>
            </a:r>
          </a:p>
          <a:p>
            <a:pPr marL="285750" indent="-285750">
              <a:lnSpc>
                <a:spcPct val="150000"/>
              </a:lnSpc>
              <a:buFont typeface="Arial" pitchFamily="34" charset="0"/>
              <a:buChar char="•"/>
            </a:pPr>
            <a:r>
              <a:rPr lang="en-US" dirty="0"/>
              <a:t>Over Voltage Protection Operated.</a:t>
            </a:r>
          </a:p>
          <a:p>
            <a:pPr marL="285750" indent="-285750">
              <a:lnSpc>
                <a:spcPct val="150000"/>
              </a:lnSpc>
              <a:buFont typeface="Arial" pitchFamily="34" charset="0"/>
              <a:buChar char="•"/>
            </a:pPr>
            <a:r>
              <a:rPr lang="en-US" dirty="0"/>
              <a:t>Directional Earth Fault Operated.</a:t>
            </a:r>
          </a:p>
          <a:p>
            <a:pPr marL="285750" indent="-285750">
              <a:lnSpc>
                <a:spcPct val="150000"/>
              </a:lnSpc>
              <a:buFont typeface="Arial" pitchFamily="34" charset="0"/>
              <a:buChar char="•"/>
            </a:pPr>
            <a:r>
              <a:rPr lang="en-US" dirty="0"/>
              <a:t>LBB in Tie Bay Operated.</a:t>
            </a:r>
          </a:p>
          <a:p>
            <a:endParaRPr lang="en-IN" b="1" u="sng" dirty="0"/>
          </a:p>
        </p:txBody>
      </p:sp>
    </p:spTree>
    <p:extLst>
      <p:ext uri="{BB962C8B-B14F-4D97-AF65-F5344CB8AC3E}">
        <p14:creationId xmlns:p14="http://schemas.microsoft.com/office/powerpoint/2010/main" val="38959384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8" y="170934"/>
            <a:ext cx="11422059" cy="1408732"/>
            <a:chOff x="147148" y="238300"/>
            <a:chExt cx="11422059" cy="1408732"/>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9987"/>
            </a:xfrm>
            <a:prstGeom prst="rect">
              <a:avLst/>
            </a:prstGeom>
            <a:noFill/>
          </p:spPr>
          <p:txBody>
            <a:bodyPr wrap="square">
              <a:spAutoFit/>
            </a:bodyPr>
            <a:lstStyle/>
            <a:p>
              <a:pPr>
                <a:lnSpc>
                  <a:spcPct val="150000"/>
                </a:lnSpc>
              </a:pPr>
              <a:endParaRPr lang="en-US" sz="1600" dirty="0">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8" y="238300"/>
              <a:ext cx="6904864" cy="646331"/>
            </a:xfrm>
            <a:prstGeom prst="rect">
              <a:avLst/>
            </a:prstGeom>
            <a:noFill/>
          </p:spPr>
          <p:txBody>
            <a:bodyPr wrap="square">
              <a:spAutoFit/>
            </a:bodyPr>
            <a:lstStyle/>
            <a:p>
              <a:r>
                <a:rPr lang="en-US" sz="3600" b="1" u="sng" dirty="0">
                  <a:latin typeface="Montserrat" panose="00000500000000000000" pitchFamily="2" charset="0"/>
                </a:rPr>
                <a:t>Auto Recloser</a:t>
              </a:r>
              <a:r>
                <a:rPr lang="en-US" sz="3600" b="1" dirty="0">
                  <a:latin typeface="Montserrat" panose="00000500000000000000" pitchFamily="2" charset="0"/>
                </a:rPr>
                <a:t>:</a:t>
              </a:r>
            </a:p>
          </p:txBody>
        </p:sp>
      </p:grpSp>
      <p:grpSp>
        <p:nvGrpSpPr>
          <p:cNvPr id="19" name="Group 18">
            <a:extLst>
              <a:ext uri="{FF2B5EF4-FFF2-40B4-BE49-F238E27FC236}">
                <a16:creationId xmlns:a16="http://schemas.microsoft.com/office/drawing/2014/main" id="{6A6592CB-61C2-57D2-94CE-CF59A6A5CF30}"/>
              </a:ext>
            </a:extLst>
          </p:cNvPr>
          <p:cNvGrpSpPr/>
          <p:nvPr/>
        </p:nvGrpSpPr>
        <p:grpSpPr>
          <a:xfrm>
            <a:off x="10786481" y="6059304"/>
            <a:ext cx="1105836" cy="646220"/>
            <a:chOff x="228944" y="6102596"/>
            <a:chExt cx="1105836" cy="646220"/>
          </a:xfrm>
        </p:grpSpPr>
        <p:sp>
          <p:nvSpPr>
            <p:cNvPr id="20" name="Oval 19">
              <a:extLst>
                <a:ext uri="{FF2B5EF4-FFF2-40B4-BE49-F238E27FC236}">
                  <a16:creationId xmlns:a16="http://schemas.microsoft.com/office/drawing/2014/main" id="{3EE7B133-6B53-5940-F918-F4C6253CC9B0}"/>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677B8331-55B5-C47D-FA10-A3049D87A19C}"/>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5">
              <a:extLst>
                <a:ext uri="{FF2B5EF4-FFF2-40B4-BE49-F238E27FC236}">
                  <a16:creationId xmlns:a16="http://schemas.microsoft.com/office/drawing/2014/main" id="{DF5B9047-8483-0360-7EC3-61BC5B2DE8E3}"/>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1" name="TextBox 10"/>
          <p:cNvSpPr txBox="1"/>
          <p:nvPr/>
        </p:nvSpPr>
        <p:spPr>
          <a:xfrm>
            <a:off x="269631" y="1159679"/>
            <a:ext cx="9038492" cy="1200329"/>
          </a:xfrm>
          <a:prstGeom prst="rect">
            <a:avLst/>
          </a:prstGeom>
          <a:noFill/>
        </p:spPr>
        <p:txBody>
          <a:bodyPr wrap="square" rtlCol="0">
            <a:spAutoFit/>
          </a:bodyPr>
          <a:lstStyle/>
          <a:p>
            <a:pPr marL="285750" indent="-285750">
              <a:buFont typeface="Arial" pitchFamily="34" charset="0"/>
              <a:buChar char="•"/>
            </a:pPr>
            <a:r>
              <a:rPr lang="en-US" dirty="0"/>
              <a:t>When a single  Phase to  Ground fault  occurs the relay trips the breaker  pole  phase under fault  and after 1s  close pulse will be issued by external  AR relay or BCU.</a:t>
            </a:r>
          </a:p>
          <a:p>
            <a:pPr marL="285750" indent="-285750">
              <a:buFont typeface="Arial" pitchFamily="34" charset="0"/>
              <a:buChar char="•"/>
            </a:pPr>
            <a:r>
              <a:rPr lang="en-US" dirty="0"/>
              <a:t>Most Single Phase to Ground faults are momentary in nature and hence continuity in supply will be maintained by AR function.</a:t>
            </a:r>
            <a:endParaRPr lang="en-IN" dirty="0"/>
          </a:p>
        </p:txBody>
      </p:sp>
      <p:sp>
        <p:nvSpPr>
          <p:cNvPr id="13" name="Rounded Rectangle 12"/>
          <p:cNvSpPr/>
          <p:nvPr/>
        </p:nvSpPr>
        <p:spPr>
          <a:xfrm>
            <a:off x="457200" y="2695642"/>
            <a:ext cx="4331677" cy="4009881"/>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TextBox 13"/>
          <p:cNvSpPr txBox="1"/>
          <p:nvPr/>
        </p:nvSpPr>
        <p:spPr>
          <a:xfrm>
            <a:off x="753763" y="2767811"/>
            <a:ext cx="3744096" cy="3816429"/>
          </a:xfrm>
          <a:prstGeom prst="rect">
            <a:avLst/>
          </a:prstGeom>
          <a:noFill/>
        </p:spPr>
        <p:txBody>
          <a:bodyPr wrap="square" rtlCol="0">
            <a:spAutoFit/>
          </a:bodyPr>
          <a:lstStyle/>
          <a:p>
            <a:r>
              <a:rPr lang="en-US" b="1" u="sng" dirty="0"/>
              <a:t>Block conditions for AR:</a:t>
            </a:r>
          </a:p>
          <a:p>
            <a:r>
              <a:rPr lang="en-US" sz="1600" dirty="0"/>
              <a:t>AR function blocks if any condition is not satisfied:</a:t>
            </a:r>
          </a:p>
          <a:p>
            <a:pPr marL="285750" indent="-285750">
              <a:lnSpc>
                <a:spcPct val="150000"/>
              </a:lnSpc>
              <a:buFont typeface="Arial" pitchFamily="34" charset="0"/>
              <a:buChar char="•"/>
            </a:pPr>
            <a:r>
              <a:rPr lang="en-US" sz="1600" dirty="0"/>
              <a:t>CB Healthy </a:t>
            </a:r>
          </a:p>
          <a:p>
            <a:pPr marL="285750" indent="-285750">
              <a:lnSpc>
                <a:spcPct val="150000"/>
              </a:lnSpc>
              <a:buFont typeface="Arial" pitchFamily="34" charset="0"/>
              <a:buChar char="•"/>
            </a:pPr>
            <a:r>
              <a:rPr lang="en-US" sz="1600" dirty="0"/>
              <a:t>A/R function ON</a:t>
            </a:r>
          </a:p>
          <a:p>
            <a:pPr marL="285750" indent="-285750">
              <a:lnSpc>
                <a:spcPct val="150000"/>
              </a:lnSpc>
              <a:buFont typeface="Arial" pitchFamily="34" charset="0"/>
              <a:buChar char="•"/>
            </a:pPr>
            <a:r>
              <a:rPr lang="en-US" sz="1600" dirty="0"/>
              <a:t>Carrier Healthy</a:t>
            </a:r>
          </a:p>
          <a:p>
            <a:pPr marL="285750" indent="-285750">
              <a:lnSpc>
                <a:spcPct val="150000"/>
              </a:lnSpc>
              <a:buFont typeface="Arial" pitchFamily="34" charset="0"/>
              <a:buChar char="•"/>
            </a:pPr>
            <a:r>
              <a:rPr lang="en-US" sz="1600" dirty="0"/>
              <a:t>Fault is not with in Reclaim time.</a:t>
            </a:r>
          </a:p>
          <a:p>
            <a:pPr marL="285750" indent="-285750">
              <a:lnSpc>
                <a:spcPct val="150000"/>
              </a:lnSpc>
              <a:buFont typeface="Arial" pitchFamily="34" charset="0"/>
              <a:buChar char="•"/>
            </a:pPr>
            <a:r>
              <a:rPr lang="en-US" sz="1600" dirty="0"/>
              <a:t>Fault is in Zone 1 or Zone 2 with Carrier Receive.</a:t>
            </a:r>
          </a:p>
          <a:p>
            <a:pPr marL="285750" indent="-285750">
              <a:lnSpc>
                <a:spcPct val="150000"/>
              </a:lnSpc>
              <a:buFont typeface="Arial" pitchFamily="34" charset="0"/>
              <a:buChar char="•"/>
            </a:pPr>
            <a:r>
              <a:rPr lang="en-US" sz="1600" dirty="0"/>
              <a:t>86A,86B and 96 in reset state.</a:t>
            </a:r>
          </a:p>
          <a:p>
            <a:pPr marL="285750" indent="-285750">
              <a:lnSpc>
                <a:spcPct val="150000"/>
              </a:lnSpc>
              <a:buFont typeface="Arial" pitchFamily="34" charset="0"/>
              <a:buChar char="•"/>
            </a:pPr>
            <a:r>
              <a:rPr lang="en-US" sz="1600" dirty="0"/>
              <a:t>CB status and no pole discrepancy.</a:t>
            </a:r>
            <a:endParaRPr lang="en-IN" sz="1600" dirty="0"/>
          </a:p>
        </p:txBody>
      </p:sp>
      <p:sp>
        <p:nvSpPr>
          <p:cNvPr id="25" name="Rounded Rectangle 24"/>
          <p:cNvSpPr/>
          <p:nvPr/>
        </p:nvSpPr>
        <p:spPr>
          <a:xfrm>
            <a:off x="5092860" y="3583305"/>
            <a:ext cx="2262211" cy="1148299"/>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 is implemented through  </a:t>
            </a:r>
            <a:endParaRPr lang="en-IN" dirty="0">
              <a:solidFill>
                <a:schemeClr val="tx1"/>
              </a:solidFill>
            </a:endParaRPr>
          </a:p>
        </p:txBody>
      </p:sp>
      <p:sp>
        <p:nvSpPr>
          <p:cNvPr id="26" name="Rounded Rectangle 25"/>
          <p:cNvSpPr/>
          <p:nvPr/>
        </p:nvSpPr>
        <p:spPr>
          <a:xfrm>
            <a:off x="8261876" y="3220086"/>
            <a:ext cx="3282461" cy="471960"/>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BCU</a:t>
            </a:r>
            <a:endParaRPr lang="en-IN" dirty="0">
              <a:solidFill>
                <a:schemeClr val="tx1"/>
              </a:solidFill>
            </a:endParaRPr>
          </a:p>
        </p:txBody>
      </p:sp>
      <p:sp>
        <p:nvSpPr>
          <p:cNvPr id="27" name="Rounded Rectangle 26"/>
          <p:cNvSpPr/>
          <p:nvPr/>
        </p:nvSpPr>
        <p:spPr>
          <a:xfrm>
            <a:off x="8244202" y="3896425"/>
            <a:ext cx="3282461" cy="471960"/>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Dedicated A/R Relay</a:t>
            </a:r>
            <a:endParaRPr lang="en-IN" dirty="0">
              <a:solidFill>
                <a:schemeClr val="tx1"/>
              </a:solidFill>
            </a:endParaRPr>
          </a:p>
        </p:txBody>
      </p:sp>
      <p:sp>
        <p:nvSpPr>
          <p:cNvPr id="28" name="Rounded Rectangle 27"/>
          <p:cNvSpPr/>
          <p:nvPr/>
        </p:nvSpPr>
        <p:spPr>
          <a:xfrm>
            <a:off x="8300671" y="4683720"/>
            <a:ext cx="3282461" cy="471960"/>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1 or Main 2</a:t>
            </a:r>
            <a:endParaRPr lang="en-IN" dirty="0">
              <a:solidFill>
                <a:schemeClr val="tx1"/>
              </a:solidFill>
            </a:endParaRPr>
          </a:p>
        </p:txBody>
      </p:sp>
      <p:cxnSp>
        <p:nvCxnSpPr>
          <p:cNvPr id="7" name="Straight Arrow Connector 6"/>
          <p:cNvCxnSpPr>
            <a:endCxn id="27" idx="1"/>
          </p:cNvCxnSpPr>
          <p:nvPr/>
        </p:nvCxnSpPr>
        <p:spPr>
          <a:xfrm>
            <a:off x="7355071" y="4132405"/>
            <a:ext cx="889131"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799636" y="3456066"/>
            <a:ext cx="0" cy="67633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99636" y="4132405"/>
            <a:ext cx="0" cy="78729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6" idx="1"/>
          </p:cNvCxnSpPr>
          <p:nvPr/>
        </p:nvCxnSpPr>
        <p:spPr>
          <a:xfrm>
            <a:off x="7799636" y="3456066"/>
            <a:ext cx="46224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7799636" y="4919700"/>
            <a:ext cx="501035"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6078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29" name="Rectangle 2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 name="Oval 30"/>
          <p:cNvSpPr/>
          <p:nvPr/>
        </p:nvSpPr>
        <p:spPr>
          <a:xfrm>
            <a:off x="4047606" y="417064"/>
            <a:ext cx="2936051" cy="590330"/>
          </a:xfrm>
          <a:prstGeom prst="ellipse">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 Started for Ph. to N fault</a:t>
            </a:r>
            <a:endParaRPr lang="en-IN" dirty="0">
              <a:solidFill>
                <a:schemeClr val="tx1"/>
              </a:solidFill>
            </a:endParaRPr>
          </a:p>
        </p:txBody>
      </p:sp>
      <p:sp>
        <p:nvSpPr>
          <p:cNvPr id="32" name="Rectangle 31"/>
          <p:cNvSpPr/>
          <p:nvPr/>
        </p:nvSpPr>
        <p:spPr>
          <a:xfrm>
            <a:off x="2444079" y="1227092"/>
            <a:ext cx="6148867" cy="345873"/>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Protection Relay trips single pole of  Main and Tie Breaker</a:t>
            </a:r>
            <a:endParaRPr lang="en-IN" sz="1600" dirty="0">
              <a:solidFill>
                <a:schemeClr val="tx1"/>
              </a:solidFill>
            </a:endParaRPr>
          </a:p>
        </p:txBody>
      </p:sp>
      <p:cxnSp>
        <p:nvCxnSpPr>
          <p:cNvPr id="34" name="Straight Connector 33"/>
          <p:cNvCxnSpPr/>
          <p:nvPr/>
        </p:nvCxnSpPr>
        <p:spPr>
          <a:xfrm>
            <a:off x="5515631" y="1007394"/>
            <a:ext cx="0" cy="20756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450439" y="1732834"/>
            <a:ext cx="2130384" cy="345873"/>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After 1s Dead time</a:t>
            </a:r>
            <a:endParaRPr lang="en-IN" sz="1600" dirty="0">
              <a:solidFill>
                <a:schemeClr val="tx1"/>
              </a:solidFill>
            </a:endParaRPr>
          </a:p>
        </p:txBody>
      </p:sp>
      <p:sp>
        <p:nvSpPr>
          <p:cNvPr id="36" name="Rectangle 35"/>
          <p:cNvSpPr/>
          <p:nvPr/>
        </p:nvSpPr>
        <p:spPr>
          <a:xfrm>
            <a:off x="6392217" y="2228575"/>
            <a:ext cx="3336163" cy="345873"/>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 close pulse issued to Main CB</a:t>
            </a:r>
          </a:p>
        </p:txBody>
      </p:sp>
      <p:sp>
        <p:nvSpPr>
          <p:cNvPr id="37" name="Diamond 36"/>
          <p:cNvSpPr/>
          <p:nvPr/>
        </p:nvSpPr>
        <p:spPr>
          <a:xfrm>
            <a:off x="7308284" y="2804592"/>
            <a:ext cx="1363087" cy="1187308"/>
          </a:xfrm>
          <a:prstGeom prst="diamond">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8" name="TextBox 37"/>
          <p:cNvSpPr txBox="1"/>
          <p:nvPr/>
        </p:nvSpPr>
        <p:spPr>
          <a:xfrm>
            <a:off x="7409915" y="3086921"/>
            <a:ext cx="1229998" cy="584775"/>
          </a:xfrm>
          <a:prstGeom prst="rect">
            <a:avLst/>
          </a:prstGeom>
          <a:noFill/>
        </p:spPr>
        <p:txBody>
          <a:bodyPr wrap="square" rtlCol="0">
            <a:spAutoFit/>
          </a:bodyPr>
          <a:lstStyle/>
          <a:p>
            <a:pPr algn="ctr"/>
            <a:r>
              <a:rPr lang="en-US" sz="1600" dirty="0"/>
              <a:t>Main CB closes</a:t>
            </a:r>
            <a:endParaRPr lang="en-IN" sz="1600" dirty="0"/>
          </a:p>
        </p:txBody>
      </p:sp>
      <p:sp>
        <p:nvSpPr>
          <p:cNvPr id="39" name="Rectangle 38"/>
          <p:cNvSpPr/>
          <p:nvPr/>
        </p:nvSpPr>
        <p:spPr>
          <a:xfrm>
            <a:off x="9302682" y="2786821"/>
            <a:ext cx="2889318" cy="1200675"/>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Main CB Trips with operation of Pole discrepancy (time delay setting : 1.5s). But Tie CB May attempt AR</a:t>
            </a:r>
            <a:endParaRPr lang="en-IN" sz="1600" dirty="0">
              <a:solidFill>
                <a:schemeClr val="tx1"/>
              </a:solidFill>
            </a:endParaRPr>
          </a:p>
        </p:txBody>
      </p:sp>
      <p:sp>
        <p:nvSpPr>
          <p:cNvPr id="40" name="Diamond 39"/>
          <p:cNvSpPr/>
          <p:nvPr/>
        </p:nvSpPr>
        <p:spPr>
          <a:xfrm>
            <a:off x="7149166" y="4292622"/>
            <a:ext cx="1687410" cy="1440939"/>
          </a:xfrm>
          <a:prstGeom prst="diamond">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1" name="TextBox 40"/>
          <p:cNvSpPr txBox="1"/>
          <p:nvPr/>
        </p:nvSpPr>
        <p:spPr>
          <a:xfrm>
            <a:off x="7279137" y="4720703"/>
            <a:ext cx="1421379" cy="584775"/>
          </a:xfrm>
          <a:prstGeom prst="rect">
            <a:avLst/>
          </a:prstGeom>
          <a:noFill/>
        </p:spPr>
        <p:txBody>
          <a:bodyPr wrap="square" rtlCol="0">
            <a:spAutoFit/>
          </a:bodyPr>
          <a:lstStyle/>
          <a:p>
            <a:pPr algn="ctr"/>
            <a:r>
              <a:rPr lang="en-US" sz="1600" dirty="0"/>
              <a:t>persistent fault detected</a:t>
            </a:r>
            <a:endParaRPr lang="en-IN" sz="1600" dirty="0"/>
          </a:p>
        </p:txBody>
      </p:sp>
      <p:sp>
        <p:nvSpPr>
          <p:cNvPr id="42" name="Rectangle 41"/>
          <p:cNvSpPr/>
          <p:nvPr/>
        </p:nvSpPr>
        <p:spPr>
          <a:xfrm>
            <a:off x="9406133" y="4562550"/>
            <a:ext cx="2447400" cy="1779797"/>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Main Breaker trips all three phases ; Further AR is not attempted on Tie CB and Hence tripping its remaining phases</a:t>
            </a:r>
            <a:endParaRPr lang="en-IN" sz="1600" dirty="0">
              <a:solidFill>
                <a:schemeClr val="tx1"/>
              </a:solidFill>
            </a:endParaRPr>
          </a:p>
        </p:txBody>
      </p:sp>
      <p:sp>
        <p:nvSpPr>
          <p:cNvPr id="43" name="Rectangle 42"/>
          <p:cNvSpPr/>
          <p:nvPr/>
        </p:nvSpPr>
        <p:spPr>
          <a:xfrm>
            <a:off x="594665" y="2923813"/>
            <a:ext cx="3855774" cy="522088"/>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 on Main CB Successful. Tie AR issues close pulse to Tie CB after2s dead time </a:t>
            </a:r>
          </a:p>
        </p:txBody>
      </p:sp>
      <p:sp>
        <p:nvSpPr>
          <p:cNvPr id="44" name="Diamond 43"/>
          <p:cNvSpPr/>
          <p:nvPr/>
        </p:nvSpPr>
        <p:spPr>
          <a:xfrm>
            <a:off x="1654918" y="3666347"/>
            <a:ext cx="1363087" cy="1187308"/>
          </a:xfrm>
          <a:prstGeom prst="diamond">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5" name="TextBox 44"/>
          <p:cNvSpPr txBox="1"/>
          <p:nvPr/>
        </p:nvSpPr>
        <p:spPr>
          <a:xfrm>
            <a:off x="1756549" y="3948676"/>
            <a:ext cx="1229998" cy="584775"/>
          </a:xfrm>
          <a:prstGeom prst="rect">
            <a:avLst/>
          </a:prstGeom>
          <a:noFill/>
        </p:spPr>
        <p:txBody>
          <a:bodyPr wrap="square" rtlCol="0">
            <a:spAutoFit/>
          </a:bodyPr>
          <a:lstStyle/>
          <a:p>
            <a:pPr algn="ctr"/>
            <a:r>
              <a:rPr lang="en-US" sz="1600" dirty="0"/>
              <a:t>Tie CB closes</a:t>
            </a:r>
            <a:endParaRPr lang="en-IN" sz="1600" dirty="0"/>
          </a:p>
        </p:txBody>
      </p:sp>
      <p:sp>
        <p:nvSpPr>
          <p:cNvPr id="46" name="Rectangle 45"/>
          <p:cNvSpPr/>
          <p:nvPr/>
        </p:nvSpPr>
        <p:spPr>
          <a:xfrm>
            <a:off x="3567407" y="3832083"/>
            <a:ext cx="2130384" cy="1222850"/>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Tie CB Trips with operation of Pole discrepancy : time delay setting : 2.5s</a:t>
            </a:r>
            <a:endParaRPr lang="en-IN" sz="1600" dirty="0">
              <a:solidFill>
                <a:schemeClr val="tx1"/>
              </a:solidFill>
            </a:endParaRPr>
          </a:p>
        </p:txBody>
      </p:sp>
      <p:sp>
        <p:nvSpPr>
          <p:cNvPr id="47" name="Rectangle 46"/>
          <p:cNvSpPr/>
          <p:nvPr/>
        </p:nvSpPr>
        <p:spPr>
          <a:xfrm>
            <a:off x="1185023" y="5426141"/>
            <a:ext cx="2130384" cy="508460"/>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AR operation Cycle completed.</a:t>
            </a:r>
            <a:endParaRPr lang="en-IN" sz="1600" dirty="0">
              <a:solidFill>
                <a:schemeClr val="tx1"/>
              </a:solidFill>
            </a:endParaRPr>
          </a:p>
        </p:txBody>
      </p:sp>
      <p:cxnSp>
        <p:nvCxnSpPr>
          <p:cNvPr id="48" name="Straight Connector 47"/>
          <p:cNvCxnSpPr/>
          <p:nvPr/>
        </p:nvCxnSpPr>
        <p:spPr>
          <a:xfrm>
            <a:off x="5515631" y="1525271"/>
            <a:ext cx="0" cy="20756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575592" y="1905770"/>
            <a:ext cx="141423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989826" y="1905770"/>
            <a:ext cx="0" cy="32280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989826" y="2570044"/>
            <a:ext cx="1" cy="2345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0" idx="0"/>
          </p:cNvCxnSpPr>
          <p:nvPr/>
        </p:nvCxnSpPr>
        <p:spPr>
          <a:xfrm>
            <a:off x="7979266" y="3987496"/>
            <a:ext cx="13605" cy="30512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39" idx="1"/>
          </p:cNvCxnSpPr>
          <p:nvPr/>
        </p:nvCxnSpPr>
        <p:spPr>
          <a:xfrm flipV="1">
            <a:off x="8671371" y="3387159"/>
            <a:ext cx="631311" cy="110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836576" y="5013090"/>
            <a:ext cx="56955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68216" y="5013090"/>
            <a:ext cx="7809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370680" y="3184857"/>
            <a:ext cx="11252" cy="182823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450439" y="3184857"/>
            <a:ext cx="191777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19078" y="3445901"/>
            <a:ext cx="1" cy="2345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319078" y="4831051"/>
            <a:ext cx="1" cy="62139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45" idx="3"/>
          </p:cNvCxnSpPr>
          <p:nvPr/>
        </p:nvCxnSpPr>
        <p:spPr>
          <a:xfrm flipV="1">
            <a:off x="2986547" y="4241063"/>
            <a:ext cx="580860"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672231" y="2947084"/>
            <a:ext cx="560026" cy="345873"/>
          </a:xfrm>
          <a:prstGeom prst="rect">
            <a:avLst/>
          </a:prstGeom>
          <a:solidFill>
            <a:schemeClr val="bg2">
              <a:lumMod val="85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a:t>
            </a:r>
            <a:endParaRPr lang="en-IN" sz="1600" dirty="0">
              <a:solidFill>
                <a:schemeClr val="tx1"/>
              </a:solidFill>
            </a:endParaRPr>
          </a:p>
        </p:txBody>
      </p:sp>
      <p:sp>
        <p:nvSpPr>
          <p:cNvPr id="62" name="Rectangle 61"/>
          <p:cNvSpPr/>
          <p:nvPr/>
        </p:nvSpPr>
        <p:spPr>
          <a:xfrm>
            <a:off x="8123459" y="3960308"/>
            <a:ext cx="560026" cy="345873"/>
          </a:xfrm>
          <a:prstGeom prst="rect">
            <a:avLst/>
          </a:prstGeom>
          <a:solidFill>
            <a:schemeClr val="bg2">
              <a:lumMod val="85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Yes</a:t>
            </a:r>
            <a:endParaRPr lang="en-IN" sz="1600" dirty="0">
              <a:solidFill>
                <a:schemeClr val="tx1"/>
              </a:solidFill>
            </a:endParaRPr>
          </a:p>
        </p:txBody>
      </p:sp>
      <p:sp>
        <p:nvSpPr>
          <p:cNvPr id="63" name="Rectangle 62"/>
          <p:cNvSpPr/>
          <p:nvPr/>
        </p:nvSpPr>
        <p:spPr>
          <a:xfrm>
            <a:off x="6557037" y="4619723"/>
            <a:ext cx="560026" cy="345873"/>
          </a:xfrm>
          <a:prstGeom prst="rect">
            <a:avLst/>
          </a:prstGeom>
          <a:solidFill>
            <a:schemeClr val="bg2">
              <a:lumMod val="85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a:t>
            </a:r>
            <a:endParaRPr lang="en-IN" sz="1600" dirty="0">
              <a:solidFill>
                <a:schemeClr val="tx1"/>
              </a:solidFill>
            </a:endParaRPr>
          </a:p>
        </p:txBody>
      </p:sp>
      <p:sp>
        <p:nvSpPr>
          <p:cNvPr id="64" name="Rectangle 63"/>
          <p:cNvSpPr/>
          <p:nvPr/>
        </p:nvSpPr>
        <p:spPr>
          <a:xfrm>
            <a:off x="1519812" y="4829519"/>
            <a:ext cx="560026" cy="345873"/>
          </a:xfrm>
          <a:prstGeom prst="rect">
            <a:avLst/>
          </a:prstGeom>
          <a:solidFill>
            <a:schemeClr val="bg2">
              <a:lumMod val="85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Yes</a:t>
            </a:r>
            <a:endParaRPr lang="en-IN" sz="1600" dirty="0">
              <a:solidFill>
                <a:schemeClr val="tx1"/>
              </a:solidFill>
            </a:endParaRPr>
          </a:p>
        </p:txBody>
      </p:sp>
      <p:sp>
        <p:nvSpPr>
          <p:cNvPr id="65" name="Rectangle 64"/>
          <p:cNvSpPr/>
          <p:nvPr/>
        </p:nvSpPr>
        <p:spPr>
          <a:xfrm>
            <a:off x="2927479" y="3814559"/>
            <a:ext cx="560026" cy="345873"/>
          </a:xfrm>
          <a:prstGeom prst="rect">
            <a:avLst/>
          </a:prstGeom>
          <a:solidFill>
            <a:schemeClr val="bg2">
              <a:lumMod val="85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No</a:t>
            </a:r>
            <a:endParaRPr lang="en-IN" sz="1600" dirty="0">
              <a:solidFill>
                <a:schemeClr val="tx1"/>
              </a:solidFill>
            </a:endParaRPr>
          </a:p>
        </p:txBody>
      </p:sp>
      <p:sp>
        <p:nvSpPr>
          <p:cNvPr id="66" name="Rectangle 65"/>
          <p:cNvSpPr/>
          <p:nvPr/>
        </p:nvSpPr>
        <p:spPr>
          <a:xfrm>
            <a:off x="8742656" y="5140876"/>
            <a:ext cx="560026" cy="345873"/>
          </a:xfrm>
          <a:prstGeom prst="rect">
            <a:avLst/>
          </a:prstGeom>
          <a:solidFill>
            <a:schemeClr val="bg2">
              <a:lumMod val="85000"/>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Yes</a:t>
            </a:r>
            <a:endParaRPr lang="en-IN" sz="1600" dirty="0">
              <a:solidFill>
                <a:schemeClr val="tx1"/>
              </a:solidFill>
            </a:endParaRPr>
          </a:p>
        </p:txBody>
      </p:sp>
      <p:sp>
        <p:nvSpPr>
          <p:cNvPr id="67" name="TextBox 66">
            <a:extLst>
              <a:ext uri="{FF2B5EF4-FFF2-40B4-BE49-F238E27FC236}">
                <a16:creationId xmlns:a16="http://schemas.microsoft.com/office/drawing/2014/main" id="{B4341B65-03FE-9BDD-29D5-A6F91995EF9A}"/>
              </a:ext>
            </a:extLst>
          </p:cNvPr>
          <p:cNvSpPr txBox="1"/>
          <p:nvPr/>
        </p:nvSpPr>
        <p:spPr>
          <a:xfrm>
            <a:off x="147148" y="170934"/>
            <a:ext cx="4052125" cy="646331"/>
          </a:xfrm>
          <a:prstGeom prst="rect">
            <a:avLst/>
          </a:prstGeom>
          <a:noFill/>
        </p:spPr>
        <p:txBody>
          <a:bodyPr wrap="square">
            <a:spAutoFit/>
          </a:bodyPr>
          <a:lstStyle/>
          <a:p>
            <a:r>
              <a:rPr lang="en-US" sz="3600" b="1" u="sng" dirty="0">
                <a:latin typeface="Montserrat" panose="00000500000000000000" pitchFamily="2" charset="0"/>
              </a:rPr>
              <a:t>Auto Recloser</a:t>
            </a:r>
            <a:r>
              <a:rPr lang="en-US" sz="3600" b="1" dirty="0">
                <a:latin typeface="Montserrat" panose="00000500000000000000" pitchFamily="2" charset="0"/>
              </a:rPr>
              <a:t>:</a:t>
            </a:r>
          </a:p>
        </p:txBody>
      </p:sp>
    </p:spTree>
    <p:extLst>
      <p:ext uri="{BB962C8B-B14F-4D97-AF65-F5344CB8AC3E}">
        <p14:creationId xmlns:p14="http://schemas.microsoft.com/office/powerpoint/2010/main" val="29813416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12579" y="-279565"/>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78910" y="51054"/>
            <a:ext cx="11582288" cy="523220"/>
          </a:xfrm>
          <a:prstGeom prst="rect">
            <a:avLst/>
          </a:prstGeom>
          <a:noFill/>
        </p:spPr>
        <p:txBody>
          <a:bodyPr wrap="square">
            <a:spAutoFit/>
          </a:bodyPr>
          <a:lstStyle/>
          <a:p>
            <a:r>
              <a:rPr lang="en-US" sz="2800" b="1" u="sng" dirty="0">
                <a:latin typeface="Montserrat" panose="00000500000000000000" pitchFamily="2" charset="0"/>
              </a:rPr>
              <a:t>Mutual Compensation:</a:t>
            </a:r>
            <a:endParaRPr lang="en-US" sz="2800" b="1" dirty="0">
              <a:latin typeface="Montserrat" panose="00000500000000000000" pitchFamily="2" charset="0"/>
            </a:endParaRPr>
          </a:p>
        </p:txBody>
      </p:sp>
      <p:sp>
        <p:nvSpPr>
          <p:cNvPr id="7" name="TextBox 6"/>
          <p:cNvSpPr txBox="1"/>
          <p:nvPr/>
        </p:nvSpPr>
        <p:spPr>
          <a:xfrm>
            <a:off x="480175" y="910269"/>
            <a:ext cx="10944181"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It occurs in parallel lines running on the same tower. </a:t>
            </a:r>
          </a:p>
          <a:p>
            <a:pPr marL="285750" indent="-285750">
              <a:lnSpc>
                <a:spcPct val="150000"/>
              </a:lnSpc>
              <a:buFont typeface="Arial" panose="020B0604020202020204" pitchFamily="34" charset="0"/>
              <a:buChar char="•"/>
            </a:pPr>
            <a:r>
              <a:rPr lang="en-US" dirty="0"/>
              <a:t>The proximity of these feeders in live conditions results in mutual inductance over each other.</a:t>
            </a:r>
          </a:p>
          <a:p>
            <a:pPr marL="285750" indent="-285750">
              <a:lnSpc>
                <a:spcPct val="150000"/>
              </a:lnSpc>
              <a:buFont typeface="Arial" panose="020B0604020202020204" pitchFamily="34" charset="0"/>
              <a:buChar char="•"/>
            </a:pPr>
            <a:r>
              <a:rPr lang="en-US" dirty="0"/>
              <a:t>Due to this additional inductance the behavior / parameters are altered.</a:t>
            </a:r>
          </a:p>
          <a:p>
            <a:pPr marL="285750" indent="-285750">
              <a:lnSpc>
                <a:spcPct val="150000"/>
              </a:lnSpc>
              <a:buFont typeface="Arial" panose="020B0604020202020204" pitchFamily="34" charset="0"/>
              <a:buChar char="•"/>
            </a:pPr>
            <a:r>
              <a:rPr lang="en-US" dirty="0"/>
              <a:t>This phenomenon should be taken into consideration by the protection distance relay and compensate accordingly.</a:t>
            </a:r>
          </a:p>
          <a:p>
            <a:pPr marL="285750" indent="-285750">
              <a:lnSpc>
                <a:spcPct val="150000"/>
              </a:lnSpc>
              <a:buFont typeface="Arial" panose="020B0604020202020204" pitchFamily="34" charset="0"/>
              <a:buChar char="•"/>
            </a:pPr>
            <a:r>
              <a:rPr lang="en-US" dirty="0"/>
              <a:t>The compensation is achieved by running star point of the current transformer of line 1 relay into the compensation coil of line 2 relay and vice versa.</a:t>
            </a:r>
          </a:p>
          <a:p>
            <a:pPr marL="285750" indent="-285750">
              <a:lnSpc>
                <a:spcPct val="150000"/>
              </a:lnSpc>
              <a:buFont typeface="Arial" panose="020B0604020202020204" pitchFamily="34" charset="0"/>
              <a:buChar char="•"/>
            </a:pPr>
            <a:endParaRPr lang="en-US" dirty="0"/>
          </a:p>
        </p:txBody>
      </p:sp>
    </p:spTree>
    <p:extLst>
      <p:ext uri="{BB962C8B-B14F-4D97-AF65-F5344CB8AC3E}">
        <p14:creationId xmlns:p14="http://schemas.microsoft.com/office/powerpoint/2010/main" val="34851680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78910" y="51054"/>
            <a:ext cx="11582288" cy="523220"/>
          </a:xfrm>
          <a:prstGeom prst="rect">
            <a:avLst/>
          </a:prstGeom>
          <a:noFill/>
        </p:spPr>
        <p:txBody>
          <a:bodyPr wrap="square">
            <a:spAutoFit/>
          </a:bodyPr>
          <a:lstStyle/>
          <a:p>
            <a:r>
              <a:rPr lang="en-US" sz="2800" b="1" u="sng" dirty="0">
                <a:latin typeface="Montserrat" panose="00000500000000000000" pitchFamily="2" charset="0"/>
              </a:rPr>
              <a:t>Mutual Compensation:</a:t>
            </a:r>
            <a:endParaRPr lang="en-US" sz="2800" b="1" dirty="0">
              <a:latin typeface="Montserrat" panose="00000500000000000000" pitchFamily="2" charset="0"/>
            </a:endParaRPr>
          </a:p>
        </p:txBody>
      </p:sp>
      <p:grpSp>
        <p:nvGrpSpPr>
          <p:cNvPr id="101" name="Group 100"/>
          <p:cNvGrpSpPr/>
          <p:nvPr/>
        </p:nvGrpSpPr>
        <p:grpSpPr>
          <a:xfrm>
            <a:off x="6959876" y="1033634"/>
            <a:ext cx="1693334" cy="2133600"/>
            <a:chOff x="2140521" y="2122311"/>
            <a:chExt cx="1693334" cy="2133600"/>
          </a:xfrm>
        </p:grpSpPr>
        <p:sp>
          <p:nvSpPr>
            <p:cNvPr id="6" name="Rectangle 5"/>
            <p:cNvSpPr/>
            <p:nvPr/>
          </p:nvSpPr>
          <p:spPr>
            <a:xfrm>
              <a:off x="2253122" y="2122311"/>
              <a:ext cx="1433689"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57" name="Group 56"/>
            <p:cNvGrpSpPr/>
            <p:nvPr/>
          </p:nvGrpSpPr>
          <p:grpSpPr>
            <a:xfrm>
              <a:off x="2531971" y="2398942"/>
              <a:ext cx="742773" cy="249427"/>
              <a:chOff x="6863644" y="3483314"/>
              <a:chExt cx="904712" cy="479205"/>
            </a:xfrm>
          </p:grpSpPr>
          <p:cxnSp>
            <p:nvCxnSpPr>
              <p:cNvPr id="58" name="Straight Connector 57"/>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7142563" y="3483314"/>
                <a:ext cx="325019" cy="479205"/>
                <a:chOff x="11235991" y="6329068"/>
                <a:chExt cx="663261" cy="528932"/>
              </a:xfrm>
            </p:grpSpPr>
            <p:sp>
              <p:nvSpPr>
                <p:cNvPr id="61" name="Arc 60"/>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2" name="Arc 61"/>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3" name="Arc 62"/>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60" name="Straight Connector 59"/>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3299817" y="2325902"/>
              <a:ext cx="534038" cy="1815882"/>
            </a:xfrm>
            <a:prstGeom prst="rect">
              <a:avLst/>
            </a:prstGeom>
            <a:noFill/>
          </p:spPr>
          <p:txBody>
            <a:bodyPr wrap="square" rtlCol="0">
              <a:spAutoFit/>
            </a:bodyPr>
            <a:lstStyle/>
            <a:p>
              <a:r>
                <a:rPr lang="en-US" sz="1600" dirty="0"/>
                <a:t>C1</a:t>
              </a:r>
            </a:p>
            <a:p>
              <a:r>
                <a:rPr lang="en-US" sz="1600" dirty="0"/>
                <a:t>C3</a:t>
              </a:r>
            </a:p>
            <a:p>
              <a:r>
                <a:rPr lang="en-US" sz="1600" dirty="0"/>
                <a:t>C5</a:t>
              </a:r>
            </a:p>
            <a:p>
              <a:endParaRPr lang="en-US" sz="1600" dirty="0"/>
            </a:p>
            <a:p>
              <a:endParaRPr lang="en-US" sz="1600" dirty="0"/>
            </a:p>
            <a:p>
              <a:endParaRPr lang="en-US" sz="1600" dirty="0"/>
            </a:p>
            <a:p>
              <a:r>
                <a:rPr lang="en-US" sz="1600" dirty="0"/>
                <a:t>C13</a:t>
              </a:r>
              <a:endParaRPr lang="en-IN" sz="1600" dirty="0"/>
            </a:p>
          </p:txBody>
        </p:sp>
        <p:sp>
          <p:nvSpPr>
            <p:cNvPr id="72" name="TextBox 71"/>
            <p:cNvSpPr txBox="1"/>
            <p:nvPr/>
          </p:nvSpPr>
          <p:spPr>
            <a:xfrm>
              <a:off x="2140521" y="2334261"/>
              <a:ext cx="534038" cy="1815882"/>
            </a:xfrm>
            <a:prstGeom prst="rect">
              <a:avLst/>
            </a:prstGeom>
            <a:noFill/>
          </p:spPr>
          <p:txBody>
            <a:bodyPr wrap="square" rtlCol="0">
              <a:spAutoFit/>
            </a:bodyPr>
            <a:lstStyle/>
            <a:p>
              <a:r>
                <a:rPr lang="en-US" sz="1600" dirty="0"/>
                <a:t>C2</a:t>
              </a:r>
            </a:p>
            <a:p>
              <a:r>
                <a:rPr lang="en-US" sz="1600" dirty="0"/>
                <a:t>C4</a:t>
              </a:r>
            </a:p>
            <a:p>
              <a:r>
                <a:rPr lang="en-US" sz="1600" dirty="0"/>
                <a:t>C6</a:t>
              </a:r>
            </a:p>
            <a:p>
              <a:endParaRPr lang="en-US" sz="1600" dirty="0"/>
            </a:p>
            <a:p>
              <a:endParaRPr lang="en-US" sz="1600" dirty="0"/>
            </a:p>
            <a:p>
              <a:endParaRPr lang="en-US" sz="1600" dirty="0"/>
            </a:p>
            <a:p>
              <a:r>
                <a:rPr lang="en-US" sz="1600" dirty="0"/>
                <a:t>C12</a:t>
              </a:r>
              <a:endParaRPr lang="en-IN" sz="1600" dirty="0"/>
            </a:p>
          </p:txBody>
        </p:sp>
        <p:grpSp>
          <p:nvGrpSpPr>
            <p:cNvPr id="73" name="Group 72"/>
            <p:cNvGrpSpPr/>
            <p:nvPr/>
          </p:nvGrpSpPr>
          <p:grpSpPr>
            <a:xfrm>
              <a:off x="2531971" y="2584724"/>
              <a:ext cx="742773" cy="249427"/>
              <a:chOff x="6863644" y="3483314"/>
              <a:chExt cx="904712" cy="479205"/>
            </a:xfrm>
          </p:grpSpPr>
          <p:cxnSp>
            <p:nvCxnSpPr>
              <p:cNvPr id="74" name="Straight Connector 73"/>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7142563" y="3483314"/>
                <a:ext cx="325019" cy="479205"/>
                <a:chOff x="11235991" y="6329068"/>
                <a:chExt cx="663261" cy="528932"/>
              </a:xfrm>
            </p:grpSpPr>
            <p:sp>
              <p:nvSpPr>
                <p:cNvPr id="77" name="Arc 76"/>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8" name="Arc 77"/>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9" name="Arc 78"/>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76" name="Straight Connector 75"/>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2515262" y="2864024"/>
              <a:ext cx="742773" cy="249427"/>
              <a:chOff x="6863644" y="3483314"/>
              <a:chExt cx="904712" cy="479205"/>
            </a:xfrm>
          </p:grpSpPr>
          <p:cxnSp>
            <p:nvCxnSpPr>
              <p:cNvPr id="81" name="Straight Connector 80"/>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7142563" y="3483314"/>
                <a:ext cx="325019" cy="479205"/>
                <a:chOff x="11235991" y="6329068"/>
                <a:chExt cx="663261" cy="528932"/>
              </a:xfrm>
            </p:grpSpPr>
            <p:sp>
              <p:nvSpPr>
                <p:cNvPr id="84" name="Arc 83"/>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5" name="Arc 84"/>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6" name="Arc 85"/>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83" name="Straight Connector 82"/>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2575168" y="3887837"/>
              <a:ext cx="742773" cy="249427"/>
              <a:chOff x="6863644" y="3483314"/>
              <a:chExt cx="904712" cy="479205"/>
            </a:xfrm>
          </p:grpSpPr>
          <p:cxnSp>
            <p:nvCxnSpPr>
              <p:cNvPr id="88" name="Straight Connector 87"/>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7142563" y="3483314"/>
                <a:ext cx="325019" cy="479205"/>
                <a:chOff x="11235991" y="6329068"/>
                <a:chExt cx="663261" cy="528932"/>
              </a:xfrm>
            </p:grpSpPr>
            <p:sp>
              <p:nvSpPr>
                <p:cNvPr id="91" name="Arc 90"/>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2" name="Arc 91"/>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3" name="Arc 92"/>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90" name="Straight Connector 89"/>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41" name="Group 40"/>
          <p:cNvGrpSpPr/>
          <p:nvPr/>
        </p:nvGrpSpPr>
        <p:grpSpPr>
          <a:xfrm>
            <a:off x="10130998" y="941051"/>
            <a:ext cx="977173" cy="1460022"/>
            <a:chOff x="9739548" y="1008428"/>
            <a:chExt cx="977173" cy="1460022"/>
          </a:xfrm>
        </p:grpSpPr>
        <p:grpSp>
          <p:nvGrpSpPr>
            <p:cNvPr id="42" name="Group 41"/>
            <p:cNvGrpSpPr/>
            <p:nvPr/>
          </p:nvGrpSpPr>
          <p:grpSpPr>
            <a:xfrm>
              <a:off x="9812009" y="1008428"/>
              <a:ext cx="904712" cy="479205"/>
              <a:chOff x="6863644" y="3483314"/>
              <a:chExt cx="904712" cy="479205"/>
            </a:xfrm>
          </p:grpSpPr>
          <p:cxnSp>
            <p:nvCxnSpPr>
              <p:cNvPr id="32" name="Straight Connector 31"/>
              <p:cNvCxnSpPr/>
              <p:nvPr/>
            </p:nvCxnSpPr>
            <p:spPr>
              <a:xfrm flipH="1" flipV="1">
                <a:off x="7467583" y="3722917"/>
                <a:ext cx="300773" cy="2"/>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7142563" y="3483314"/>
                <a:ext cx="325019" cy="479205"/>
                <a:chOff x="11235991" y="6329068"/>
                <a:chExt cx="663261" cy="528932"/>
              </a:xfrm>
            </p:grpSpPr>
            <p:sp>
              <p:nvSpPr>
                <p:cNvPr id="35" name="Arc 34"/>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6" name="Arc 35"/>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7" name="Arc 36"/>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34" name="Straight Connector 33"/>
              <p:cNvCxnSpPr/>
              <p:nvPr/>
            </p:nvCxnSpPr>
            <p:spPr>
              <a:xfrm flipH="1">
                <a:off x="6863644" y="3705692"/>
                <a:ext cx="278919" cy="740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9739548" y="1487884"/>
              <a:ext cx="904712" cy="479205"/>
              <a:chOff x="6863644" y="3483314"/>
              <a:chExt cx="904712" cy="479205"/>
            </a:xfrm>
          </p:grpSpPr>
          <p:cxnSp>
            <p:nvCxnSpPr>
              <p:cNvPr id="51" name="Straight Connector 50"/>
              <p:cNvCxnSpPr/>
              <p:nvPr/>
            </p:nvCxnSpPr>
            <p:spPr>
              <a:xfrm flipH="1" flipV="1">
                <a:off x="7467583" y="3722917"/>
                <a:ext cx="300773" cy="2"/>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7142563" y="3483314"/>
                <a:ext cx="325019" cy="479205"/>
                <a:chOff x="11235991" y="6329068"/>
                <a:chExt cx="663261" cy="528932"/>
              </a:xfrm>
            </p:grpSpPr>
            <p:sp>
              <p:nvSpPr>
                <p:cNvPr id="54" name="Arc 53"/>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5" name="Arc 54"/>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6" name="Arc 55"/>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53" name="Straight Connector 52"/>
              <p:cNvCxnSpPr/>
              <p:nvPr/>
            </p:nvCxnSpPr>
            <p:spPr>
              <a:xfrm flipH="1">
                <a:off x="6863644" y="3705692"/>
                <a:ext cx="278919" cy="740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9756367" y="1989245"/>
              <a:ext cx="904712" cy="479205"/>
              <a:chOff x="6863644" y="3483314"/>
              <a:chExt cx="904712" cy="479205"/>
            </a:xfrm>
          </p:grpSpPr>
          <p:cxnSp>
            <p:nvCxnSpPr>
              <p:cNvPr id="95" name="Straight Connector 94"/>
              <p:cNvCxnSpPr/>
              <p:nvPr/>
            </p:nvCxnSpPr>
            <p:spPr>
              <a:xfrm flipH="1" flipV="1">
                <a:off x="7467583" y="3722917"/>
                <a:ext cx="300773" cy="2"/>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7142563" y="3483314"/>
                <a:ext cx="325019" cy="479205"/>
                <a:chOff x="11235991" y="6329068"/>
                <a:chExt cx="663261" cy="528932"/>
              </a:xfrm>
            </p:grpSpPr>
            <p:sp>
              <p:nvSpPr>
                <p:cNvPr id="98" name="Arc 97"/>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9" name="Arc 98"/>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0" name="Arc 99"/>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97" name="Straight Connector 96"/>
              <p:cNvCxnSpPr/>
              <p:nvPr/>
            </p:nvCxnSpPr>
            <p:spPr>
              <a:xfrm flipH="1">
                <a:off x="6863644" y="3705692"/>
                <a:ext cx="278919" cy="7400"/>
              </a:xfrm>
              <a:prstGeom prst="line">
                <a:avLst/>
              </a:prstGeom>
              <a:ln w="31750"/>
            </p:spPr>
            <p:style>
              <a:lnRef idx="1">
                <a:schemeClr val="accent1"/>
              </a:lnRef>
              <a:fillRef idx="0">
                <a:schemeClr val="accent1"/>
              </a:fillRef>
              <a:effectRef idx="0">
                <a:schemeClr val="accent1"/>
              </a:effectRef>
              <a:fontRef idx="minor">
                <a:schemeClr val="tx1"/>
              </a:fontRef>
            </p:style>
          </p:cxnSp>
        </p:grpSp>
      </p:grpSp>
      <p:cxnSp>
        <p:nvCxnSpPr>
          <p:cNvPr id="106" name="Elbow Connector 105"/>
          <p:cNvCxnSpPr/>
          <p:nvPr/>
        </p:nvCxnSpPr>
        <p:spPr>
          <a:xfrm rot="10800000" flipV="1">
            <a:off x="8506168" y="1170828"/>
            <a:ext cx="1781109" cy="264149"/>
          </a:xfrm>
          <a:prstGeom prst="bentConnector3">
            <a:avLst/>
          </a:prstGeom>
          <a:ln w="31750"/>
        </p:spPr>
        <p:style>
          <a:lnRef idx="1">
            <a:schemeClr val="accent1"/>
          </a:lnRef>
          <a:fillRef idx="0">
            <a:schemeClr val="accent1"/>
          </a:fillRef>
          <a:effectRef idx="0">
            <a:schemeClr val="accent1"/>
          </a:effectRef>
          <a:fontRef idx="minor">
            <a:schemeClr val="tx1"/>
          </a:fontRef>
        </p:style>
      </p:cxnSp>
      <p:cxnSp>
        <p:nvCxnSpPr>
          <p:cNvPr id="108" name="Elbow Connector 107"/>
          <p:cNvCxnSpPr/>
          <p:nvPr/>
        </p:nvCxnSpPr>
        <p:spPr>
          <a:xfrm rot="10800000">
            <a:off x="8506167" y="1647423"/>
            <a:ext cx="1641653" cy="7327"/>
          </a:xfrm>
          <a:prstGeom prst="bentConnector3">
            <a:avLst/>
          </a:prstGeom>
          <a:ln w="31750"/>
        </p:spPr>
        <p:style>
          <a:lnRef idx="1">
            <a:schemeClr val="accent1"/>
          </a:lnRef>
          <a:fillRef idx="0">
            <a:schemeClr val="accent1"/>
          </a:fillRef>
          <a:effectRef idx="0">
            <a:schemeClr val="accent1"/>
          </a:effectRef>
          <a:fontRef idx="minor">
            <a:schemeClr val="tx1"/>
          </a:fontRef>
        </p:style>
      </p:cxnSp>
      <p:cxnSp>
        <p:nvCxnSpPr>
          <p:cNvPr id="110" name="Elbow Connector 109"/>
          <p:cNvCxnSpPr/>
          <p:nvPr/>
        </p:nvCxnSpPr>
        <p:spPr>
          <a:xfrm rot="10800000">
            <a:off x="8506167" y="1921869"/>
            <a:ext cx="1697293" cy="231657"/>
          </a:xfrm>
          <a:prstGeom prst="bentConnector3">
            <a:avLst/>
          </a:prstGeom>
          <a:ln w="31750"/>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11162176" y="985703"/>
            <a:ext cx="733672" cy="1323439"/>
          </a:xfrm>
          <a:prstGeom prst="rect">
            <a:avLst/>
          </a:prstGeom>
          <a:noFill/>
        </p:spPr>
        <p:txBody>
          <a:bodyPr wrap="square" rtlCol="0">
            <a:spAutoFit/>
          </a:bodyPr>
          <a:lstStyle/>
          <a:p>
            <a:r>
              <a:rPr lang="en-US" sz="1600" dirty="0"/>
              <a:t>R </a:t>
            </a:r>
            <a:r>
              <a:rPr lang="en-US" sz="1600" dirty="0" err="1"/>
              <a:t>ph</a:t>
            </a:r>
            <a:endParaRPr lang="en-US" sz="1600" dirty="0"/>
          </a:p>
          <a:p>
            <a:endParaRPr lang="en-US" sz="1600" dirty="0"/>
          </a:p>
          <a:p>
            <a:r>
              <a:rPr lang="en-US" sz="1600" dirty="0"/>
              <a:t>Y </a:t>
            </a:r>
            <a:r>
              <a:rPr lang="en-US" sz="1600" dirty="0" err="1"/>
              <a:t>ph</a:t>
            </a:r>
            <a:endParaRPr lang="en-US" sz="1600" dirty="0"/>
          </a:p>
          <a:p>
            <a:endParaRPr lang="en-US" sz="1600" dirty="0"/>
          </a:p>
          <a:p>
            <a:r>
              <a:rPr lang="en-US" sz="1600" dirty="0" err="1"/>
              <a:t>Bph</a:t>
            </a:r>
            <a:endParaRPr lang="en-US" sz="1600" dirty="0"/>
          </a:p>
        </p:txBody>
      </p:sp>
      <p:cxnSp>
        <p:nvCxnSpPr>
          <p:cNvPr id="113" name="Straight Connector 112"/>
          <p:cNvCxnSpPr/>
          <p:nvPr/>
        </p:nvCxnSpPr>
        <p:spPr>
          <a:xfrm>
            <a:off x="11035710" y="1163429"/>
            <a:ext cx="0" cy="1497783"/>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624671" y="1420256"/>
            <a:ext cx="414960" cy="980817"/>
            <a:chOff x="5566443" y="1521123"/>
            <a:chExt cx="414960" cy="980817"/>
          </a:xfrm>
        </p:grpSpPr>
        <p:cxnSp>
          <p:nvCxnSpPr>
            <p:cNvPr id="116" name="Straight Connector 115"/>
            <p:cNvCxnSpPr/>
            <p:nvPr/>
          </p:nvCxnSpPr>
          <p:spPr>
            <a:xfrm>
              <a:off x="5566443" y="1530011"/>
              <a:ext cx="41496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566443" y="1763667"/>
              <a:ext cx="41496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566443" y="2021434"/>
              <a:ext cx="41496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5566443" y="1521123"/>
              <a:ext cx="0" cy="980817"/>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002514" y="1135276"/>
            <a:ext cx="1636446" cy="2133600"/>
            <a:chOff x="2155627" y="2122311"/>
            <a:chExt cx="1636446" cy="2133600"/>
          </a:xfrm>
        </p:grpSpPr>
        <p:sp>
          <p:nvSpPr>
            <p:cNvPr id="103" name="Rectangle 102"/>
            <p:cNvSpPr/>
            <p:nvPr/>
          </p:nvSpPr>
          <p:spPr>
            <a:xfrm>
              <a:off x="2253122" y="2122311"/>
              <a:ext cx="1433689" cy="2133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04" name="Group 103"/>
            <p:cNvGrpSpPr/>
            <p:nvPr/>
          </p:nvGrpSpPr>
          <p:grpSpPr>
            <a:xfrm>
              <a:off x="2531971" y="2398942"/>
              <a:ext cx="742773" cy="249427"/>
              <a:chOff x="6863644" y="3483314"/>
              <a:chExt cx="904712" cy="479205"/>
            </a:xfrm>
          </p:grpSpPr>
          <p:cxnSp>
            <p:nvCxnSpPr>
              <p:cNvPr id="141" name="Straight Connector 140"/>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7142563" y="3483314"/>
                <a:ext cx="325019" cy="479205"/>
                <a:chOff x="11235991" y="6329068"/>
                <a:chExt cx="663261" cy="528932"/>
              </a:xfrm>
            </p:grpSpPr>
            <p:sp>
              <p:nvSpPr>
                <p:cNvPr id="144" name="Arc 143"/>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5" name="Arc 144"/>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6" name="Arc 145"/>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43" name="Straight Connector 142"/>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05" name="TextBox 104"/>
            <p:cNvSpPr txBox="1"/>
            <p:nvPr/>
          </p:nvSpPr>
          <p:spPr>
            <a:xfrm>
              <a:off x="2155627" y="2360317"/>
              <a:ext cx="534038" cy="1815882"/>
            </a:xfrm>
            <a:prstGeom prst="rect">
              <a:avLst/>
            </a:prstGeom>
            <a:noFill/>
          </p:spPr>
          <p:txBody>
            <a:bodyPr wrap="square" rtlCol="0">
              <a:spAutoFit/>
            </a:bodyPr>
            <a:lstStyle/>
            <a:p>
              <a:r>
                <a:rPr lang="en-US" sz="1600" dirty="0"/>
                <a:t>C1</a:t>
              </a:r>
            </a:p>
            <a:p>
              <a:r>
                <a:rPr lang="en-US" sz="1600" dirty="0"/>
                <a:t>C3</a:t>
              </a:r>
            </a:p>
            <a:p>
              <a:r>
                <a:rPr lang="en-US" sz="1600" dirty="0"/>
                <a:t>C5</a:t>
              </a:r>
            </a:p>
            <a:p>
              <a:endParaRPr lang="en-US" sz="1600" dirty="0"/>
            </a:p>
            <a:p>
              <a:endParaRPr lang="en-US" sz="1600" dirty="0"/>
            </a:p>
            <a:p>
              <a:endParaRPr lang="en-US" sz="1600" dirty="0"/>
            </a:p>
            <a:p>
              <a:r>
                <a:rPr lang="en-US" sz="1600" dirty="0"/>
                <a:t>C13</a:t>
              </a:r>
              <a:endParaRPr lang="en-IN" sz="1600" dirty="0"/>
            </a:p>
          </p:txBody>
        </p:sp>
        <p:sp>
          <p:nvSpPr>
            <p:cNvPr id="107" name="TextBox 106"/>
            <p:cNvSpPr txBox="1"/>
            <p:nvPr/>
          </p:nvSpPr>
          <p:spPr>
            <a:xfrm>
              <a:off x="3258035" y="2360198"/>
              <a:ext cx="534038" cy="1815882"/>
            </a:xfrm>
            <a:prstGeom prst="rect">
              <a:avLst/>
            </a:prstGeom>
            <a:noFill/>
          </p:spPr>
          <p:txBody>
            <a:bodyPr wrap="square" rtlCol="0">
              <a:spAutoFit/>
            </a:bodyPr>
            <a:lstStyle/>
            <a:p>
              <a:r>
                <a:rPr lang="en-US" sz="1600" dirty="0"/>
                <a:t>C2</a:t>
              </a:r>
            </a:p>
            <a:p>
              <a:r>
                <a:rPr lang="en-US" sz="1600" dirty="0"/>
                <a:t>C4</a:t>
              </a:r>
            </a:p>
            <a:p>
              <a:r>
                <a:rPr lang="en-US" sz="1600" dirty="0"/>
                <a:t>C6</a:t>
              </a:r>
            </a:p>
            <a:p>
              <a:endParaRPr lang="en-US" sz="1600" dirty="0"/>
            </a:p>
            <a:p>
              <a:endParaRPr lang="en-US" sz="1600" dirty="0"/>
            </a:p>
            <a:p>
              <a:endParaRPr lang="en-US" sz="1600" dirty="0"/>
            </a:p>
            <a:p>
              <a:r>
                <a:rPr lang="en-US" sz="1600" dirty="0"/>
                <a:t>C12</a:t>
              </a:r>
              <a:endParaRPr lang="en-IN" sz="1600" dirty="0"/>
            </a:p>
          </p:txBody>
        </p:sp>
        <p:grpSp>
          <p:nvGrpSpPr>
            <p:cNvPr id="109" name="Group 108"/>
            <p:cNvGrpSpPr/>
            <p:nvPr/>
          </p:nvGrpSpPr>
          <p:grpSpPr>
            <a:xfrm>
              <a:off x="2531971" y="2584724"/>
              <a:ext cx="742773" cy="249427"/>
              <a:chOff x="6863644" y="3483314"/>
              <a:chExt cx="904712" cy="479205"/>
            </a:xfrm>
          </p:grpSpPr>
          <p:cxnSp>
            <p:nvCxnSpPr>
              <p:cNvPr id="135" name="Straight Connector 134"/>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7142563" y="3483314"/>
                <a:ext cx="325019" cy="479205"/>
                <a:chOff x="11235991" y="6329068"/>
                <a:chExt cx="663261" cy="528932"/>
              </a:xfrm>
            </p:grpSpPr>
            <p:sp>
              <p:nvSpPr>
                <p:cNvPr id="138" name="Arc 137"/>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9" name="Arc 138"/>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0" name="Arc 139"/>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37" name="Straight Connector 136"/>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2515262" y="2864024"/>
              <a:ext cx="742773" cy="249427"/>
              <a:chOff x="6863644" y="3483314"/>
              <a:chExt cx="904712" cy="479205"/>
            </a:xfrm>
          </p:grpSpPr>
          <p:cxnSp>
            <p:nvCxnSpPr>
              <p:cNvPr id="129" name="Straight Connector 128"/>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7142563" y="3483314"/>
                <a:ext cx="325019" cy="479205"/>
                <a:chOff x="11235991" y="6329068"/>
                <a:chExt cx="663261" cy="528932"/>
              </a:xfrm>
            </p:grpSpPr>
            <p:sp>
              <p:nvSpPr>
                <p:cNvPr id="132" name="Arc 131"/>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3" name="Arc 132"/>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4" name="Arc 133"/>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31" name="Straight Connector 130"/>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p:nvGrpSpPr>
          <p:grpSpPr>
            <a:xfrm>
              <a:off x="2575168" y="3887837"/>
              <a:ext cx="742773" cy="249427"/>
              <a:chOff x="6863644" y="3483314"/>
              <a:chExt cx="904712" cy="479205"/>
            </a:xfrm>
          </p:grpSpPr>
          <p:cxnSp>
            <p:nvCxnSpPr>
              <p:cNvPr id="115" name="Straight Connector 114"/>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7142563" y="3483314"/>
                <a:ext cx="325019" cy="479205"/>
                <a:chOff x="11235991" y="6329068"/>
                <a:chExt cx="663261" cy="528932"/>
              </a:xfrm>
            </p:grpSpPr>
            <p:sp>
              <p:nvSpPr>
                <p:cNvPr id="122" name="Arc 121"/>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3" name="Arc 122"/>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6" name="Arc 125"/>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18" name="Straight Connector 117"/>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cxnSp>
        <p:nvCxnSpPr>
          <p:cNvPr id="13" name="Elbow Connector 12"/>
          <p:cNvCxnSpPr/>
          <p:nvPr/>
        </p:nvCxnSpPr>
        <p:spPr>
          <a:xfrm rot="10800000" flipV="1">
            <a:off x="3533699" y="2401073"/>
            <a:ext cx="3090973" cy="591062"/>
          </a:xfrm>
          <a:prstGeom prst="bentConnector3">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430028" y="2992135"/>
            <a:ext cx="669981" cy="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30028" y="2992135"/>
            <a:ext cx="0" cy="177213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30028" y="4764267"/>
            <a:ext cx="962250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1035710" y="2628266"/>
            <a:ext cx="3" cy="213600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273007" y="1101760"/>
            <a:ext cx="977173" cy="1460022"/>
            <a:chOff x="9739548" y="1008428"/>
            <a:chExt cx="977173" cy="1460022"/>
          </a:xfrm>
        </p:grpSpPr>
        <p:grpSp>
          <p:nvGrpSpPr>
            <p:cNvPr id="148" name="Group 147"/>
            <p:cNvGrpSpPr/>
            <p:nvPr/>
          </p:nvGrpSpPr>
          <p:grpSpPr>
            <a:xfrm>
              <a:off x="9756367" y="1008428"/>
              <a:ext cx="960354" cy="479205"/>
              <a:chOff x="6808002" y="3483314"/>
              <a:chExt cx="960354" cy="479205"/>
            </a:xfrm>
          </p:grpSpPr>
          <p:cxnSp>
            <p:nvCxnSpPr>
              <p:cNvPr id="163" name="Straight Connector 162"/>
              <p:cNvCxnSpPr/>
              <p:nvPr/>
            </p:nvCxnSpPr>
            <p:spPr>
              <a:xfrm flipH="1" flipV="1">
                <a:off x="7467583" y="3722917"/>
                <a:ext cx="300773"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4" name="Group 163"/>
              <p:cNvGrpSpPr/>
              <p:nvPr/>
            </p:nvGrpSpPr>
            <p:grpSpPr>
              <a:xfrm>
                <a:off x="7142563" y="3483314"/>
                <a:ext cx="325019" cy="479205"/>
                <a:chOff x="11235991" y="6329068"/>
                <a:chExt cx="663261" cy="528932"/>
              </a:xfrm>
            </p:grpSpPr>
            <p:sp>
              <p:nvSpPr>
                <p:cNvPr id="166" name="Arc 165"/>
                <p:cNvSpPr/>
                <p:nvPr/>
              </p:nvSpPr>
              <p:spPr>
                <a:xfrm>
                  <a:off x="11235991" y="6329068"/>
                  <a:ext cx="412123" cy="507245"/>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7" name="Arc 166"/>
                <p:cNvSpPr/>
                <p:nvPr/>
              </p:nvSpPr>
              <p:spPr>
                <a:xfrm rot="10800000">
                  <a:off x="11448670" y="6522747"/>
                  <a:ext cx="199443" cy="141574"/>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8" name="Arc 167"/>
                <p:cNvSpPr/>
                <p:nvPr/>
              </p:nvSpPr>
              <p:spPr>
                <a:xfrm>
                  <a:off x="11448670" y="6329068"/>
                  <a:ext cx="450582" cy="528932"/>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65" name="Straight Connector 164"/>
              <p:cNvCxnSpPr/>
              <p:nvPr/>
            </p:nvCxnSpPr>
            <p:spPr>
              <a:xfrm flipH="1">
                <a:off x="6808002" y="3705692"/>
                <a:ext cx="334562" cy="7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9739548" y="1487884"/>
              <a:ext cx="904712" cy="479205"/>
              <a:chOff x="6863644" y="3483314"/>
              <a:chExt cx="904712" cy="479205"/>
            </a:xfrm>
          </p:grpSpPr>
          <p:cxnSp>
            <p:nvCxnSpPr>
              <p:cNvPr id="157" name="Straight Connector 156"/>
              <p:cNvCxnSpPr/>
              <p:nvPr/>
            </p:nvCxnSpPr>
            <p:spPr>
              <a:xfrm flipH="1" flipV="1">
                <a:off x="7467583" y="3722917"/>
                <a:ext cx="300773"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8" name="Group 157"/>
              <p:cNvGrpSpPr/>
              <p:nvPr/>
            </p:nvGrpSpPr>
            <p:grpSpPr>
              <a:xfrm>
                <a:off x="7142563" y="3483314"/>
                <a:ext cx="325019" cy="479205"/>
                <a:chOff x="11235991" y="6329068"/>
                <a:chExt cx="663261" cy="528932"/>
              </a:xfrm>
            </p:grpSpPr>
            <p:sp>
              <p:nvSpPr>
                <p:cNvPr id="160" name="Arc 159"/>
                <p:cNvSpPr/>
                <p:nvPr/>
              </p:nvSpPr>
              <p:spPr>
                <a:xfrm>
                  <a:off x="11235991" y="6329068"/>
                  <a:ext cx="412123" cy="507245"/>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1" name="Arc 160"/>
                <p:cNvSpPr/>
                <p:nvPr/>
              </p:nvSpPr>
              <p:spPr>
                <a:xfrm rot="10800000">
                  <a:off x="11448670" y="6522747"/>
                  <a:ext cx="199443" cy="141574"/>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2" name="Arc 161"/>
                <p:cNvSpPr/>
                <p:nvPr/>
              </p:nvSpPr>
              <p:spPr>
                <a:xfrm>
                  <a:off x="11448670" y="6329068"/>
                  <a:ext cx="450582" cy="528932"/>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59" name="Straight Connector 158"/>
              <p:cNvCxnSpPr/>
              <p:nvPr/>
            </p:nvCxnSpPr>
            <p:spPr>
              <a:xfrm flipH="1">
                <a:off x="6863644" y="3705692"/>
                <a:ext cx="278919" cy="7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9756367" y="1989245"/>
              <a:ext cx="904712" cy="479205"/>
              <a:chOff x="6863644" y="3483314"/>
              <a:chExt cx="904712" cy="479205"/>
            </a:xfrm>
          </p:grpSpPr>
          <p:cxnSp>
            <p:nvCxnSpPr>
              <p:cNvPr id="151" name="Straight Connector 150"/>
              <p:cNvCxnSpPr/>
              <p:nvPr/>
            </p:nvCxnSpPr>
            <p:spPr>
              <a:xfrm flipH="1" flipV="1">
                <a:off x="7467583" y="3722917"/>
                <a:ext cx="300773"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7142563" y="3483314"/>
                <a:ext cx="325019" cy="479205"/>
                <a:chOff x="11235991" y="6329068"/>
                <a:chExt cx="663261" cy="528932"/>
              </a:xfrm>
            </p:grpSpPr>
            <p:sp>
              <p:nvSpPr>
                <p:cNvPr id="154" name="Arc 153"/>
                <p:cNvSpPr/>
                <p:nvPr/>
              </p:nvSpPr>
              <p:spPr>
                <a:xfrm>
                  <a:off x="11235991" y="6329068"/>
                  <a:ext cx="412123" cy="507245"/>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5" name="Arc 154"/>
                <p:cNvSpPr/>
                <p:nvPr/>
              </p:nvSpPr>
              <p:spPr>
                <a:xfrm rot="10800000">
                  <a:off x="11448670" y="6522747"/>
                  <a:ext cx="199443" cy="141574"/>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6" name="Arc 155"/>
                <p:cNvSpPr/>
                <p:nvPr/>
              </p:nvSpPr>
              <p:spPr>
                <a:xfrm>
                  <a:off x="11448670" y="6329068"/>
                  <a:ext cx="450582" cy="528932"/>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53" name="Straight Connector 152"/>
              <p:cNvCxnSpPr/>
              <p:nvPr/>
            </p:nvCxnSpPr>
            <p:spPr>
              <a:xfrm flipH="1">
                <a:off x="6863644" y="3705692"/>
                <a:ext cx="278919" cy="7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6" name="Straight Connector 45"/>
          <p:cNvCxnSpPr/>
          <p:nvPr/>
        </p:nvCxnSpPr>
        <p:spPr>
          <a:xfrm>
            <a:off x="3533698" y="1536620"/>
            <a:ext cx="3609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3516902" y="1745474"/>
            <a:ext cx="3609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533698" y="1992737"/>
            <a:ext cx="3609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94667" y="1536620"/>
            <a:ext cx="0" cy="6654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a:off x="1194538" y="1341365"/>
            <a:ext cx="905471" cy="218327"/>
          </a:xfrm>
          <a:prstGeom prst="bentConnector3">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flipV="1">
            <a:off x="1177719" y="1803594"/>
            <a:ext cx="922290" cy="17224"/>
          </a:xfrm>
          <a:prstGeom prst="bentConnector3">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177719" y="2040774"/>
            <a:ext cx="922290" cy="281408"/>
          </a:xfrm>
          <a:prstGeom prst="bentConnector3">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289826" y="1310265"/>
            <a:ext cx="0" cy="418742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289826" y="5497689"/>
            <a:ext cx="902875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506167" y="2890493"/>
            <a:ext cx="81241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9326993" y="2900802"/>
            <a:ext cx="20591" cy="25968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3894667" y="2202076"/>
            <a:ext cx="0" cy="132005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3877871" y="3522133"/>
            <a:ext cx="295428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6832151" y="2900802"/>
            <a:ext cx="0" cy="62133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6832151" y="2890493"/>
            <a:ext cx="24032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913601" y="1033634"/>
            <a:ext cx="733672" cy="1323439"/>
          </a:xfrm>
          <a:prstGeom prst="rect">
            <a:avLst/>
          </a:prstGeom>
          <a:noFill/>
        </p:spPr>
        <p:txBody>
          <a:bodyPr wrap="square" rtlCol="0">
            <a:spAutoFit/>
          </a:bodyPr>
          <a:lstStyle/>
          <a:p>
            <a:r>
              <a:rPr lang="en-US" sz="1600" dirty="0"/>
              <a:t>R </a:t>
            </a:r>
            <a:r>
              <a:rPr lang="en-US" sz="1600" dirty="0" err="1"/>
              <a:t>ph</a:t>
            </a:r>
            <a:endParaRPr lang="en-US" sz="1600" dirty="0"/>
          </a:p>
          <a:p>
            <a:endParaRPr lang="en-US" sz="1600" dirty="0"/>
          </a:p>
          <a:p>
            <a:r>
              <a:rPr lang="en-US" sz="1600" dirty="0"/>
              <a:t>Y </a:t>
            </a:r>
            <a:r>
              <a:rPr lang="en-US" sz="1600" dirty="0" err="1"/>
              <a:t>ph</a:t>
            </a:r>
            <a:endParaRPr lang="en-US" sz="1600" dirty="0"/>
          </a:p>
          <a:p>
            <a:endParaRPr lang="en-US" sz="1600" dirty="0"/>
          </a:p>
          <a:p>
            <a:r>
              <a:rPr lang="en-US" sz="1600" dirty="0" err="1"/>
              <a:t>Bph</a:t>
            </a:r>
            <a:endParaRPr lang="en-US" sz="1600" dirty="0"/>
          </a:p>
        </p:txBody>
      </p:sp>
    </p:spTree>
    <p:extLst>
      <p:ext uri="{BB962C8B-B14F-4D97-AF65-F5344CB8AC3E}">
        <p14:creationId xmlns:p14="http://schemas.microsoft.com/office/powerpoint/2010/main" val="15440147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Line Differential Protection:</a:t>
            </a:r>
            <a:endParaRPr lang="en-US" sz="2800" b="1" dirty="0">
              <a:latin typeface="Montserrat" panose="00000500000000000000" pitchFamily="2" charset="0"/>
            </a:endParaRPr>
          </a:p>
        </p:txBody>
      </p:sp>
      <p:sp>
        <p:nvSpPr>
          <p:cNvPr id="2" name="Rectangle 1"/>
          <p:cNvSpPr/>
          <p:nvPr/>
        </p:nvSpPr>
        <p:spPr>
          <a:xfrm>
            <a:off x="6431109" y="696999"/>
            <a:ext cx="1384663" cy="600890"/>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132 kV</a:t>
            </a:r>
            <a:endParaRPr lang="en-IN" dirty="0">
              <a:solidFill>
                <a:schemeClr val="tx1"/>
              </a:solidFill>
            </a:endParaRPr>
          </a:p>
        </p:txBody>
      </p:sp>
      <p:sp>
        <p:nvSpPr>
          <p:cNvPr id="24" name="Rectangle 23"/>
          <p:cNvSpPr/>
          <p:nvPr/>
        </p:nvSpPr>
        <p:spPr>
          <a:xfrm>
            <a:off x="5606709" y="2282633"/>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Over head lines with Single Circuit</a:t>
            </a:r>
            <a:endParaRPr lang="en-IN" dirty="0">
              <a:solidFill>
                <a:schemeClr val="tx1"/>
              </a:solidFill>
            </a:endParaRPr>
          </a:p>
        </p:txBody>
      </p:sp>
      <p:sp>
        <p:nvSpPr>
          <p:cNvPr id="26" name="Rectangle 25"/>
          <p:cNvSpPr/>
          <p:nvPr/>
        </p:nvSpPr>
        <p:spPr>
          <a:xfrm>
            <a:off x="2705422" y="2001898"/>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Over head lines with more than one Circuit</a:t>
            </a:r>
            <a:endParaRPr lang="en-IN" dirty="0">
              <a:solidFill>
                <a:schemeClr val="tx1"/>
              </a:solidFill>
            </a:endParaRPr>
          </a:p>
        </p:txBody>
      </p:sp>
      <p:sp>
        <p:nvSpPr>
          <p:cNvPr id="27" name="Rectangle 26"/>
          <p:cNvSpPr/>
          <p:nvPr/>
        </p:nvSpPr>
        <p:spPr>
          <a:xfrm>
            <a:off x="6860006" y="3996496"/>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Radially fed Substation/ Load with single source</a:t>
            </a:r>
            <a:endParaRPr lang="en-IN" dirty="0">
              <a:solidFill>
                <a:schemeClr val="tx1"/>
              </a:solidFill>
            </a:endParaRPr>
          </a:p>
        </p:txBody>
      </p:sp>
      <p:sp>
        <p:nvSpPr>
          <p:cNvPr id="29" name="Rectangle 28"/>
          <p:cNvSpPr/>
          <p:nvPr/>
        </p:nvSpPr>
        <p:spPr>
          <a:xfrm>
            <a:off x="3445732" y="3996496"/>
            <a:ext cx="2686595"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Generator connected through dedicated transmission line</a:t>
            </a:r>
            <a:endParaRPr lang="en-IN" dirty="0">
              <a:solidFill>
                <a:schemeClr val="tx1"/>
              </a:solidFill>
            </a:endParaRPr>
          </a:p>
        </p:txBody>
      </p:sp>
      <p:cxnSp>
        <p:nvCxnSpPr>
          <p:cNvPr id="32" name="Straight Arrow Connector 31"/>
          <p:cNvCxnSpPr/>
          <p:nvPr/>
        </p:nvCxnSpPr>
        <p:spPr>
          <a:xfrm>
            <a:off x="6804794" y="1325224"/>
            <a:ext cx="14017" cy="957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2535083" y="3682822"/>
            <a:ext cx="25237" cy="2027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718655" y="5710359"/>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LDP if Length is less than or equal </a:t>
            </a:r>
            <a:r>
              <a:rPr lang="en-US" b="1" dirty="0">
                <a:solidFill>
                  <a:schemeClr val="tx1"/>
                </a:solidFill>
              </a:rPr>
              <a:t>3 km</a:t>
            </a:r>
            <a:endParaRPr lang="en-IN" b="1" dirty="0">
              <a:solidFill>
                <a:schemeClr val="tx1"/>
              </a:solidFill>
            </a:endParaRPr>
          </a:p>
        </p:txBody>
      </p:sp>
      <p:sp>
        <p:nvSpPr>
          <p:cNvPr id="50" name="Rectangle 49"/>
          <p:cNvSpPr/>
          <p:nvPr/>
        </p:nvSpPr>
        <p:spPr>
          <a:xfrm>
            <a:off x="7227376" y="5787959"/>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LDP if Length is less than or equal </a:t>
            </a:r>
            <a:r>
              <a:rPr lang="en-US" b="1" dirty="0">
                <a:solidFill>
                  <a:schemeClr val="tx1"/>
                </a:solidFill>
              </a:rPr>
              <a:t>3 km</a:t>
            </a:r>
            <a:endParaRPr lang="en-IN" b="1" dirty="0">
              <a:solidFill>
                <a:schemeClr val="tx1"/>
              </a:solidFill>
            </a:endParaRPr>
          </a:p>
        </p:txBody>
      </p:sp>
      <p:sp>
        <p:nvSpPr>
          <p:cNvPr id="51" name="Rectangle 50"/>
          <p:cNvSpPr/>
          <p:nvPr/>
        </p:nvSpPr>
        <p:spPr>
          <a:xfrm>
            <a:off x="3942122" y="5710359"/>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LDP if Length is less than or equal </a:t>
            </a:r>
            <a:r>
              <a:rPr lang="en-US" b="1" dirty="0">
                <a:solidFill>
                  <a:schemeClr val="tx1"/>
                </a:solidFill>
              </a:rPr>
              <a:t>3 km</a:t>
            </a:r>
            <a:endParaRPr lang="en-IN" b="1" dirty="0">
              <a:solidFill>
                <a:schemeClr val="tx1"/>
              </a:solidFill>
            </a:endParaRPr>
          </a:p>
        </p:txBody>
      </p:sp>
      <p:cxnSp>
        <p:nvCxnSpPr>
          <p:cNvPr id="53" name="Straight Arrow Connector 52"/>
          <p:cNvCxnSpPr/>
          <p:nvPr/>
        </p:nvCxnSpPr>
        <p:spPr>
          <a:xfrm>
            <a:off x="7919707" y="4897832"/>
            <a:ext cx="0" cy="8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9" idx="2"/>
          </p:cNvCxnSpPr>
          <p:nvPr/>
        </p:nvCxnSpPr>
        <p:spPr>
          <a:xfrm flipH="1">
            <a:off x="4789029" y="4897832"/>
            <a:ext cx="1" cy="812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907656" y="1972390"/>
            <a:ext cx="2696553" cy="1974358"/>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Radially fed Substations, Radially fed Loads and Generators connected through dedicated Transmission Line with Single Circuit</a:t>
            </a:r>
            <a:endParaRPr lang="en-IN" dirty="0">
              <a:solidFill>
                <a:schemeClr val="tx1"/>
              </a:solidFill>
            </a:endParaRPr>
          </a:p>
        </p:txBody>
      </p:sp>
      <p:sp>
        <p:nvSpPr>
          <p:cNvPr id="28" name="Rectangle 27"/>
          <p:cNvSpPr/>
          <p:nvPr/>
        </p:nvSpPr>
        <p:spPr>
          <a:xfrm>
            <a:off x="9470841" y="5689185"/>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LDP if Length is more than </a:t>
            </a:r>
            <a:r>
              <a:rPr lang="en-US" b="1" dirty="0">
                <a:solidFill>
                  <a:schemeClr val="tx1"/>
                </a:solidFill>
              </a:rPr>
              <a:t>3 km</a:t>
            </a:r>
            <a:endParaRPr lang="en-IN" b="1" dirty="0">
              <a:solidFill>
                <a:schemeClr val="tx1"/>
              </a:solidFill>
            </a:endParaRPr>
          </a:p>
        </p:txBody>
      </p:sp>
      <p:cxnSp>
        <p:nvCxnSpPr>
          <p:cNvPr id="11" name="Straight Connector 10"/>
          <p:cNvCxnSpPr>
            <a:stCxn id="24" idx="3"/>
          </p:cNvCxnSpPr>
          <p:nvPr/>
        </p:nvCxnSpPr>
        <p:spPr>
          <a:xfrm>
            <a:off x="7518241" y="2733301"/>
            <a:ext cx="4014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4" idx="1"/>
          </p:cNvCxnSpPr>
          <p:nvPr/>
        </p:nvCxnSpPr>
        <p:spPr>
          <a:xfrm flipH="1">
            <a:off x="4897888" y="2733301"/>
            <a:ext cx="7088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97888" y="2718566"/>
            <a:ext cx="0" cy="1277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919707" y="2733301"/>
            <a:ext cx="0" cy="1263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244972" y="1473305"/>
            <a:ext cx="0" cy="496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p:cNvCxnSpPr>
          <p:nvPr/>
        </p:nvCxnSpPr>
        <p:spPr>
          <a:xfrm flipH="1">
            <a:off x="10234012" y="3946748"/>
            <a:ext cx="21921" cy="1692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07601" y="1949167"/>
            <a:ext cx="2039140" cy="1011464"/>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Cables And Composite Lines With Single Circuit OR more than one Circuit</a:t>
            </a:r>
            <a:endParaRPr lang="en-IN" sz="1600" dirty="0">
              <a:solidFill>
                <a:schemeClr val="tx1"/>
              </a:solidFill>
            </a:endParaRPr>
          </a:p>
        </p:txBody>
      </p:sp>
      <p:sp>
        <p:nvSpPr>
          <p:cNvPr id="52" name="Rectangle 51"/>
          <p:cNvSpPr/>
          <p:nvPr/>
        </p:nvSpPr>
        <p:spPr>
          <a:xfrm>
            <a:off x="44130" y="4210461"/>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LDP for All Lengths</a:t>
            </a:r>
            <a:endParaRPr lang="en-IN" b="1" dirty="0">
              <a:solidFill>
                <a:schemeClr val="tx1"/>
              </a:solidFill>
            </a:endParaRPr>
          </a:p>
        </p:txBody>
      </p:sp>
      <p:cxnSp>
        <p:nvCxnSpPr>
          <p:cNvPr id="56" name="Straight Connector 55"/>
          <p:cNvCxnSpPr/>
          <p:nvPr/>
        </p:nvCxnSpPr>
        <p:spPr>
          <a:xfrm>
            <a:off x="2552643" y="3682822"/>
            <a:ext cx="10666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775166" y="1449977"/>
            <a:ext cx="1" cy="551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254034" y="1449977"/>
            <a:ext cx="0" cy="49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7" idx="2"/>
          </p:cNvCxnSpPr>
          <p:nvPr/>
        </p:nvCxnSpPr>
        <p:spPr>
          <a:xfrm>
            <a:off x="1127171" y="2960631"/>
            <a:ext cx="0" cy="1249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26" idx="2"/>
          </p:cNvCxnSpPr>
          <p:nvPr/>
        </p:nvCxnSpPr>
        <p:spPr>
          <a:xfrm>
            <a:off x="3661188" y="2903234"/>
            <a:ext cx="0" cy="77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04794" y="1455619"/>
            <a:ext cx="3451138" cy="17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254034" y="1455619"/>
            <a:ext cx="5550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518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Line Differential Protection:</a:t>
            </a:r>
            <a:endParaRPr lang="en-US" sz="2800" b="1" dirty="0">
              <a:latin typeface="Montserrat" panose="00000500000000000000" pitchFamily="2" charset="0"/>
            </a:endParaRPr>
          </a:p>
        </p:txBody>
      </p:sp>
      <p:sp>
        <p:nvSpPr>
          <p:cNvPr id="2" name="Rectangle 1"/>
          <p:cNvSpPr/>
          <p:nvPr/>
        </p:nvSpPr>
        <p:spPr>
          <a:xfrm>
            <a:off x="6431109" y="696999"/>
            <a:ext cx="1384663" cy="600890"/>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400 kV and 220 kV </a:t>
            </a:r>
            <a:endParaRPr lang="en-IN" dirty="0">
              <a:solidFill>
                <a:schemeClr val="tx1"/>
              </a:solidFill>
            </a:endParaRPr>
          </a:p>
        </p:txBody>
      </p:sp>
      <p:sp>
        <p:nvSpPr>
          <p:cNvPr id="24" name="Rectangle 23"/>
          <p:cNvSpPr/>
          <p:nvPr/>
        </p:nvSpPr>
        <p:spPr>
          <a:xfrm>
            <a:off x="5606709" y="2282633"/>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Over head lines with Single Circuit</a:t>
            </a:r>
            <a:endParaRPr lang="en-IN" dirty="0">
              <a:solidFill>
                <a:schemeClr val="tx1"/>
              </a:solidFill>
            </a:endParaRPr>
          </a:p>
        </p:txBody>
      </p:sp>
      <p:sp>
        <p:nvSpPr>
          <p:cNvPr id="26" name="Rectangle 25"/>
          <p:cNvSpPr/>
          <p:nvPr/>
        </p:nvSpPr>
        <p:spPr>
          <a:xfrm>
            <a:off x="2705422" y="2001898"/>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Over head lines with more than one Circuit</a:t>
            </a:r>
            <a:endParaRPr lang="en-IN" dirty="0">
              <a:solidFill>
                <a:schemeClr val="tx1"/>
              </a:solidFill>
            </a:endParaRPr>
          </a:p>
        </p:txBody>
      </p:sp>
      <p:sp>
        <p:nvSpPr>
          <p:cNvPr id="27" name="Rectangle 26"/>
          <p:cNvSpPr/>
          <p:nvPr/>
        </p:nvSpPr>
        <p:spPr>
          <a:xfrm>
            <a:off x="6860006" y="3996496"/>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Radially fed Substation/ Load with single source</a:t>
            </a:r>
            <a:endParaRPr lang="en-IN" dirty="0">
              <a:solidFill>
                <a:schemeClr val="tx1"/>
              </a:solidFill>
            </a:endParaRPr>
          </a:p>
        </p:txBody>
      </p:sp>
      <p:sp>
        <p:nvSpPr>
          <p:cNvPr id="29" name="Rectangle 28"/>
          <p:cNvSpPr/>
          <p:nvPr/>
        </p:nvSpPr>
        <p:spPr>
          <a:xfrm>
            <a:off x="3445732" y="3996496"/>
            <a:ext cx="2686595"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Generator connected through dedicated transmission line</a:t>
            </a:r>
            <a:endParaRPr lang="en-IN" dirty="0">
              <a:solidFill>
                <a:schemeClr val="tx1"/>
              </a:solidFill>
            </a:endParaRPr>
          </a:p>
        </p:txBody>
      </p:sp>
      <p:cxnSp>
        <p:nvCxnSpPr>
          <p:cNvPr id="32" name="Straight Arrow Connector 31"/>
          <p:cNvCxnSpPr/>
          <p:nvPr/>
        </p:nvCxnSpPr>
        <p:spPr>
          <a:xfrm>
            <a:off x="6804794" y="1325224"/>
            <a:ext cx="14017" cy="957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2535083" y="3682822"/>
            <a:ext cx="25237" cy="2027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718655" y="5710359"/>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LDP if Length is less than or equal </a:t>
            </a:r>
            <a:r>
              <a:rPr lang="en-US" b="1" dirty="0">
                <a:solidFill>
                  <a:schemeClr val="tx1"/>
                </a:solidFill>
              </a:rPr>
              <a:t>10 km</a:t>
            </a:r>
            <a:endParaRPr lang="en-IN" b="1" dirty="0">
              <a:solidFill>
                <a:schemeClr val="tx1"/>
              </a:solidFill>
            </a:endParaRPr>
          </a:p>
        </p:txBody>
      </p:sp>
      <p:sp>
        <p:nvSpPr>
          <p:cNvPr id="50" name="Rectangle 49"/>
          <p:cNvSpPr/>
          <p:nvPr/>
        </p:nvSpPr>
        <p:spPr>
          <a:xfrm>
            <a:off x="7227376" y="5787959"/>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LDP if Length is less than or equal </a:t>
            </a:r>
            <a:r>
              <a:rPr lang="en-US" b="1" dirty="0">
                <a:solidFill>
                  <a:schemeClr val="tx1"/>
                </a:solidFill>
              </a:rPr>
              <a:t>10km</a:t>
            </a:r>
            <a:endParaRPr lang="en-IN" b="1" dirty="0">
              <a:solidFill>
                <a:schemeClr val="tx1"/>
              </a:solidFill>
            </a:endParaRPr>
          </a:p>
        </p:txBody>
      </p:sp>
      <p:sp>
        <p:nvSpPr>
          <p:cNvPr id="51" name="Rectangle 50"/>
          <p:cNvSpPr/>
          <p:nvPr/>
        </p:nvSpPr>
        <p:spPr>
          <a:xfrm>
            <a:off x="3942122" y="5710359"/>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LDP if Length is less than or equal </a:t>
            </a:r>
            <a:r>
              <a:rPr lang="en-US" b="1" dirty="0">
                <a:solidFill>
                  <a:schemeClr val="tx1"/>
                </a:solidFill>
              </a:rPr>
              <a:t>10km</a:t>
            </a:r>
            <a:endParaRPr lang="en-IN" b="1" dirty="0">
              <a:solidFill>
                <a:schemeClr val="tx1"/>
              </a:solidFill>
            </a:endParaRPr>
          </a:p>
        </p:txBody>
      </p:sp>
      <p:cxnSp>
        <p:nvCxnSpPr>
          <p:cNvPr id="53" name="Straight Arrow Connector 52"/>
          <p:cNvCxnSpPr/>
          <p:nvPr/>
        </p:nvCxnSpPr>
        <p:spPr>
          <a:xfrm>
            <a:off x="7919707" y="4897832"/>
            <a:ext cx="0" cy="890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9" idx="2"/>
          </p:cNvCxnSpPr>
          <p:nvPr/>
        </p:nvCxnSpPr>
        <p:spPr>
          <a:xfrm flipH="1">
            <a:off x="4789029" y="4897832"/>
            <a:ext cx="1" cy="8125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907656" y="1972390"/>
            <a:ext cx="2696553" cy="1974358"/>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Radially fed Substations, Radially fed Loads and Generators connected through dedicated Transmission Line with Single Circuit</a:t>
            </a:r>
            <a:endParaRPr lang="en-IN" dirty="0">
              <a:solidFill>
                <a:schemeClr val="tx1"/>
              </a:solidFill>
            </a:endParaRPr>
          </a:p>
        </p:txBody>
      </p:sp>
      <p:sp>
        <p:nvSpPr>
          <p:cNvPr id="28" name="Rectangle 27"/>
          <p:cNvSpPr/>
          <p:nvPr/>
        </p:nvSpPr>
        <p:spPr>
          <a:xfrm>
            <a:off x="9470841" y="5689185"/>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LDP if Length is more than </a:t>
            </a:r>
            <a:r>
              <a:rPr lang="en-US" b="1" dirty="0">
                <a:solidFill>
                  <a:schemeClr val="tx1"/>
                </a:solidFill>
              </a:rPr>
              <a:t>10 km</a:t>
            </a:r>
            <a:endParaRPr lang="en-IN" b="1" dirty="0">
              <a:solidFill>
                <a:schemeClr val="tx1"/>
              </a:solidFill>
            </a:endParaRPr>
          </a:p>
        </p:txBody>
      </p:sp>
      <p:cxnSp>
        <p:nvCxnSpPr>
          <p:cNvPr id="11" name="Straight Connector 10"/>
          <p:cNvCxnSpPr>
            <a:stCxn id="24" idx="3"/>
          </p:cNvCxnSpPr>
          <p:nvPr/>
        </p:nvCxnSpPr>
        <p:spPr>
          <a:xfrm>
            <a:off x="7518241" y="2733301"/>
            <a:ext cx="4014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4" idx="1"/>
          </p:cNvCxnSpPr>
          <p:nvPr/>
        </p:nvCxnSpPr>
        <p:spPr>
          <a:xfrm flipH="1">
            <a:off x="4897888" y="2733301"/>
            <a:ext cx="7088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97888" y="2718566"/>
            <a:ext cx="0" cy="1277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919707" y="2733301"/>
            <a:ext cx="0" cy="12631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244972" y="1473305"/>
            <a:ext cx="0" cy="4967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p:cNvCxnSpPr>
          <p:nvPr/>
        </p:nvCxnSpPr>
        <p:spPr>
          <a:xfrm flipH="1">
            <a:off x="10234012" y="3946748"/>
            <a:ext cx="21921" cy="1692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07601" y="1949167"/>
            <a:ext cx="2039140" cy="1011464"/>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Cables And Composite Lines With Single Circuit OR more than one Circuit</a:t>
            </a:r>
            <a:endParaRPr lang="en-IN" sz="1600" dirty="0">
              <a:solidFill>
                <a:schemeClr val="tx1"/>
              </a:solidFill>
            </a:endParaRPr>
          </a:p>
        </p:txBody>
      </p:sp>
      <p:sp>
        <p:nvSpPr>
          <p:cNvPr id="52" name="Rectangle 51"/>
          <p:cNvSpPr/>
          <p:nvPr/>
        </p:nvSpPr>
        <p:spPr>
          <a:xfrm>
            <a:off x="44130" y="4210461"/>
            <a:ext cx="1911532" cy="901336"/>
          </a:xfrm>
          <a:prstGeom prst="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LDP for All Lengths</a:t>
            </a:r>
            <a:endParaRPr lang="en-IN" b="1" dirty="0">
              <a:solidFill>
                <a:schemeClr val="tx1"/>
              </a:solidFill>
            </a:endParaRPr>
          </a:p>
        </p:txBody>
      </p:sp>
      <p:cxnSp>
        <p:nvCxnSpPr>
          <p:cNvPr id="56" name="Straight Connector 55"/>
          <p:cNvCxnSpPr/>
          <p:nvPr/>
        </p:nvCxnSpPr>
        <p:spPr>
          <a:xfrm>
            <a:off x="2552643" y="3682822"/>
            <a:ext cx="10666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3775166" y="1449977"/>
            <a:ext cx="1" cy="5519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1254034" y="1449977"/>
            <a:ext cx="0" cy="49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7" idx="2"/>
          </p:cNvCxnSpPr>
          <p:nvPr/>
        </p:nvCxnSpPr>
        <p:spPr>
          <a:xfrm>
            <a:off x="1127171" y="2960631"/>
            <a:ext cx="0" cy="1249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26" idx="2"/>
          </p:cNvCxnSpPr>
          <p:nvPr/>
        </p:nvCxnSpPr>
        <p:spPr>
          <a:xfrm>
            <a:off x="3661188" y="2903234"/>
            <a:ext cx="0" cy="77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804794" y="1455619"/>
            <a:ext cx="3451138" cy="17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254034" y="1455619"/>
            <a:ext cx="5550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16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12579" y="-279565"/>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78910" y="51054"/>
            <a:ext cx="9673672" cy="646331"/>
          </a:xfrm>
          <a:prstGeom prst="rect">
            <a:avLst/>
          </a:prstGeom>
          <a:noFill/>
        </p:spPr>
        <p:txBody>
          <a:bodyPr wrap="square">
            <a:spAutoFit/>
          </a:bodyPr>
          <a:lstStyle/>
          <a:p>
            <a:r>
              <a:rPr lang="en-US" sz="3600" b="1" u="sng" dirty="0">
                <a:latin typeface="Montserrat" panose="00000500000000000000" pitchFamily="2" charset="0"/>
              </a:rPr>
              <a:t>Ferrules for Cable terminations :</a:t>
            </a:r>
            <a:endParaRPr lang="en-US" sz="3600" b="1" dirty="0">
              <a:latin typeface="Montserrat" panose="00000500000000000000" pitchFamily="2" charset="0"/>
            </a:endParaRPr>
          </a:p>
        </p:txBody>
      </p:sp>
      <p:graphicFrame>
        <p:nvGraphicFramePr>
          <p:cNvPr id="79" name="Table 78"/>
          <p:cNvGraphicFramePr>
            <a:graphicFrameLocks noGrp="1"/>
          </p:cNvGraphicFramePr>
          <p:nvPr>
            <p:extLst>
              <p:ext uri="{D42A27DB-BD31-4B8C-83A1-F6EECF244321}">
                <p14:modId xmlns:p14="http://schemas.microsoft.com/office/powerpoint/2010/main" val="3442501858"/>
              </p:ext>
            </p:extLst>
          </p:nvPr>
        </p:nvGraphicFramePr>
        <p:xfrm>
          <a:off x="3042624" y="1154007"/>
          <a:ext cx="9040967" cy="5703993"/>
        </p:xfrm>
        <a:graphic>
          <a:graphicData uri="http://schemas.openxmlformats.org/drawingml/2006/table">
            <a:tbl>
              <a:tblPr>
                <a:tableStyleId>{5C22544A-7EE6-4342-B048-85BDC9FD1C3A}</a:tableStyleId>
              </a:tblPr>
              <a:tblGrid>
                <a:gridCol w="717537">
                  <a:extLst>
                    <a:ext uri="{9D8B030D-6E8A-4147-A177-3AD203B41FA5}">
                      <a16:colId xmlns:a16="http://schemas.microsoft.com/office/drawing/2014/main" val="20000"/>
                    </a:ext>
                  </a:extLst>
                </a:gridCol>
                <a:gridCol w="1148059">
                  <a:extLst>
                    <a:ext uri="{9D8B030D-6E8A-4147-A177-3AD203B41FA5}">
                      <a16:colId xmlns:a16="http://schemas.microsoft.com/office/drawing/2014/main" val="20001"/>
                    </a:ext>
                  </a:extLst>
                </a:gridCol>
                <a:gridCol w="3515932">
                  <a:extLst>
                    <a:ext uri="{9D8B030D-6E8A-4147-A177-3AD203B41FA5}">
                      <a16:colId xmlns:a16="http://schemas.microsoft.com/office/drawing/2014/main" val="20002"/>
                    </a:ext>
                  </a:extLst>
                </a:gridCol>
                <a:gridCol w="3659439">
                  <a:extLst>
                    <a:ext uri="{9D8B030D-6E8A-4147-A177-3AD203B41FA5}">
                      <a16:colId xmlns:a16="http://schemas.microsoft.com/office/drawing/2014/main" val="20003"/>
                    </a:ext>
                  </a:extLst>
                </a:gridCol>
              </a:tblGrid>
              <a:tr h="253748">
                <a:tc>
                  <a:txBody>
                    <a:bodyPr/>
                    <a:lstStyle/>
                    <a:p>
                      <a:pPr algn="ctr" fontAlgn="b"/>
                      <a:r>
                        <a:rPr lang="en-IN" sz="2400" u="none" strike="noStrike" dirty="0">
                          <a:effectLst/>
                        </a:rPr>
                        <a:t>S.No</a:t>
                      </a:r>
                      <a:endParaRPr lang="en-IN" sz="24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fontAlgn="b"/>
                      <a:r>
                        <a:rPr lang="en-IN" sz="2400" u="none" strike="noStrike" dirty="0">
                          <a:effectLst/>
                        </a:rPr>
                        <a:t>Ferrule </a:t>
                      </a:r>
                      <a:endParaRPr lang="en-IN" sz="24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fontAlgn="b"/>
                      <a:r>
                        <a:rPr lang="en-IN" sz="2400" u="none" strike="noStrike" dirty="0">
                          <a:effectLst/>
                        </a:rPr>
                        <a:t>Description</a:t>
                      </a:r>
                      <a:endParaRPr lang="en-IN" sz="24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fontAlgn="b"/>
                      <a:r>
                        <a:rPr lang="en-IN" sz="2400" u="none" strike="noStrike" dirty="0">
                          <a:effectLst/>
                        </a:rPr>
                        <a:t>example</a:t>
                      </a:r>
                      <a:endParaRPr lang="en-IN" sz="2400" b="1"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000"/>
                  </a:ext>
                </a:extLst>
              </a:tr>
              <a:tr h="507496">
                <a:tc>
                  <a:txBody>
                    <a:bodyPr/>
                    <a:lstStyle/>
                    <a:p>
                      <a:pPr algn="ctr" fontAlgn="ctr"/>
                      <a:r>
                        <a:rPr lang="en-IN" sz="1600" u="none" strike="noStrike">
                          <a:effectLst/>
                        </a:rPr>
                        <a:t>1</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A</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dirty="0">
                          <a:effectLst/>
                        </a:rPr>
                        <a:t>Distance protection / Main Protection CT currents</a:t>
                      </a:r>
                      <a:endParaRPr lang="en-IN"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dirty="0">
                          <a:effectLst/>
                        </a:rPr>
                        <a:t>A511(Rph),A531(</a:t>
                      </a:r>
                      <a:r>
                        <a:rPr lang="en-IN" sz="1600" u="none" strike="noStrike" dirty="0" err="1">
                          <a:effectLst/>
                        </a:rPr>
                        <a:t>Yph</a:t>
                      </a:r>
                      <a:r>
                        <a:rPr lang="en-IN" sz="1600" u="none" strike="noStrike" dirty="0">
                          <a:effectLst/>
                        </a:rPr>
                        <a:t>),A551(</a:t>
                      </a:r>
                      <a:r>
                        <a:rPr lang="en-IN" sz="1600" u="none" strike="noStrike" dirty="0" err="1">
                          <a:effectLst/>
                        </a:rPr>
                        <a:t>Bph</a:t>
                      </a:r>
                      <a:r>
                        <a:rPr lang="en-IN" sz="1600" u="none" strike="noStrike" dirty="0">
                          <a:effectLst/>
                        </a:rPr>
                        <a:t>),A571(N)</a:t>
                      </a:r>
                      <a:endParaRPr lang="en-IN"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7496">
                <a:tc>
                  <a:txBody>
                    <a:bodyPr/>
                    <a:lstStyle/>
                    <a:p>
                      <a:pPr algn="ctr" fontAlgn="ctr"/>
                      <a:r>
                        <a:rPr lang="en-IN" sz="1600" u="none" strike="noStrike">
                          <a:effectLst/>
                        </a:rPr>
                        <a:t>2</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B </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Bus bar Protection CT Currrents</a:t>
                      </a:r>
                      <a:endParaRPr lang="en-US"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B111(Rph),B131(Yph),B151(Bph),B171(N)</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1244">
                <a:tc>
                  <a:txBody>
                    <a:bodyPr/>
                    <a:lstStyle/>
                    <a:p>
                      <a:pPr algn="ctr" fontAlgn="ctr"/>
                      <a:r>
                        <a:rPr lang="en-IN" sz="1600" u="none" strike="noStrike">
                          <a:effectLst/>
                        </a:rPr>
                        <a:t>3</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C</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Over current protection / Back up Protection CT currents</a:t>
                      </a:r>
                      <a:endParaRPr lang="en-US" sz="16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C411(Rph),C431(Yph),C451(Bph),C471(N)</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7496">
                <a:tc>
                  <a:txBody>
                    <a:bodyPr/>
                    <a:lstStyle/>
                    <a:p>
                      <a:pPr algn="ctr" fontAlgn="ctr"/>
                      <a:r>
                        <a:rPr lang="en-IN" sz="1600" u="none" strike="noStrike">
                          <a:effectLst/>
                        </a:rPr>
                        <a:t>4</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D</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Metering current</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D311(Rph),D331(Yph),D351(Bph),D371(N)</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7496">
                <a:tc>
                  <a:txBody>
                    <a:bodyPr/>
                    <a:lstStyle/>
                    <a:p>
                      <a:pPr algn="ctr" fontAlgn="ctr"/>
                      <a:r>
                        <a:rPr lang="en-IN" sz="1600" u="none" strike="noStrike">
                          <a:effectLst/>
                        </a:rPr>
                        <a:t>5</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E</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CVT/PT Secondary voltages</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E111(Rph),E131(Yph),E151(Bph),E171(N)</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3748">
                <a:tc>
                  <a:txBody>
                    <a:bodyPr/>
                    <a:lstStyle/>
                    <a:p>
                      <a:pPr algn="ctr" fontAlgn="ctr"/>
                      <a:r>
                        <a:rPr lang="en-IN" sz="1600" u="none" strike="noStrike">
                          <a:effectLst/>
                        </a:rPr>
                        <a:t>6</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G</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Ground</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 </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3748">
                <a:tc>
                  <a:txBody>
                    <a:bodyPr/>
                    <a:lstStyle/>
                    <a:p>
                      <a:pPr algn="ctr" fontAlgn="ctr"/>
                      <a:r>
                        <a:rPr lang="en-IN" sz="1600" u="none" strike="noStrike">
                          <a:effectLst/>
                        </a:rPr>
                        <a:t>7</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H</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AC supply </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H1(Ph) , H2(N)</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3748">
                <a:tc>
                  <a:txBody>
                    <a:bodyPr/>
                    <a:lstStyle/>
                    <a:p>
                      <a:pPr algn="ctr" fontAlgn="ctr"/>
                      <a:r>
                        <a:rPr lang="en-IN" sz="1600" u="none" strike="noStrike">
                          <a:effectLst/>
                        </a:rPr>
                        <a:t>8</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J </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DC Source</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J1(+ve) , J2(-ve)</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3748">
                <a:tc>
                  <a:txBody>
                    <a:bodyPr/>
                    <a:lstStyle/>
                    <a:p>
                      <a:pPr algn="ctr" fontAlgn="ctr"/>
                      <a:r>
                        <a:rPr lang="en-IN" sz="1600" u="none" strike="noStrike">
                          <a:effectLst/>
                        </a:rPr>
                        <a:t>9</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K</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Control Circuits</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K1(+ve),K2(-ve)</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3748">
                <a:tc>
                  <a:txBody>
                    <a:bodyPr/>
                    <a:lstStyle/>
                    <a:p>
                      <a:pPr algn="ctr" fontAlgn="ctr"/>
                      <a:r>
                        <a:rPr lang="en-IN" sz="1600" u="none" strike="noStrike">
                          <a:effectLst/>
                        </a:rPr>
                        <a:t>10</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L </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Indication Circuit</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L1(+ve),L2(-ve)</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3748">
                <a:tc>
                  <a:txBody>
                    <a:bodyPr/>
                    <a:lstStyle/>
                    <a:p>
                      <a:pPr algn="ctr" fontAlgn="ctr"/>
                      <a:r>
                        <a:rPr lang="en-IN" sz="1600" u="none" strike="noStrike">
                          <a:effectLst/>
                        </a:rPr>
                        <a:t>11</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M</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Motor Circuit</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3748">
                <a:tc>
                  <a:txBody>
                    <a:bodyPr/>
                    <a:lstStyle/>
                    <a:p>
                      <a:pPr algn="ctr" fontAlgn="ctr"/>
                      <a:r>
                        <a:rPr lang="en-IN" sz="1600" u="none" strike="noStrike">
                          <a:effectLst/>
                        </a:rPr>
                        <a:t>12</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N </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Neutral</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u="none" strike="noStrike">
                          <a:effectLst/>
                        </a:rPr>
                        <a:t> </a:t>
                      </a:r>
                      <a:endParaRPr lang="en-IN"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3748">
                <a:tc>
                  <a:txBody>
                    <a:bodyPr/>
                    <a:lstStyle/>
                    <a:p>
                      <a:pPr algn="ctr" fontAlgn="ctr"/>
                      <a:r>
                        <a:rPr lang="en-IN" sz="1600" u="none" strike="noStrike">
                          <a:effectLst/>
                        </a:rPr>
                        <a:t>13</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S</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CT Secondary</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1s1,1s2,2s1,2s2,3s1,3s2</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53748">
                <a:tc>
                  <a:txBody>
                    <a:bodyPr/>
                    <a:lstStyle/>
                    <a:p>
                      <a:pPr algn="ctr" fontAlgn="ctr"/>
                      <a:r>
                        <a:rPr lang="en-IN" sz="1600" u="none" strike="noStrike">
                          <a:effectLst/>
                        </a:rPr>
                        <a:t>14</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a</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PT Secondary</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1a1,1an,2a1,2an,3a1,3an</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53748">
                <a:tc>
                  <a:txBody>
                    <a:bodyPr/>
                    <a:lstStyle/>
                    <a:p>
                      <a:pPr algn="ctr" fontAlgn="ctr"/>
                      <a:r>
                        <a:rPr lang="en-IN" sz="1600" u="none" strike="noStrike">
                          <a:effectLst/>
                        </a:rPr>
                        <a:t>15</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U</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IN" sz="1600" u="none" strike="noStrike">
                          <a:effectLst/>
                        </a:rPr>
                        <a:t>NO/NC contacts or Spare</a:t>
                      </a:r>
                      <a:endParaRPr lang="en-IN" sz="16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600" u="none" strike="noStrike" dirty="0">
                          <a:effectLst/>
                        </a:rPr>
                        <a:t> </a:t>
                      </a:r>
                      <a:endParaRPr lang="en-IN"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11" name="TextBox 10"/>
          <p:cNvSpPr txBox="1"/>
          <p:nvPr/>
        </p:nvSpPr>
        <p:spPr>
          <a:xfrm>
            <a:off x="222068" y="1568386"/>
            <a:ext cx="2648453" cy="28146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Ferrules means using of Alphabets and numbers for identification of cable terminations.</a:t>
            </a:r>
          </a:p>
          <a:p>
            <a:pPr>
              <a:lnSpc>
                <a:spcPct val="150000"/>
              </a:lnSpc>
            </a:pPr>
            <a:endParaRPr lang="en-IN" sz="2000" dirty="0"/>
          </a:p>
        </p:txBody>
      </p:sp>
    </p:spTree>
    <p:extLst>
      <p:ext uri="{BB962C8B-B14F-4D97-AF65-F5344CB8AC3E}">
        <p14:creationId xmlns:p14="http://schemas.microsoft.com/office/powerpoint/2010/main" val="26366931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Line Differential Protection:</a:t>
            </a:r>
            <a:endParaRPr lang="en-US" sz="2800" b="1" dirty="0">
              <a:latin typeface="Montserrat" panose="00000500000000000000" pitchFamily="2" charset="0"/>
            </a:endParaRPr>
          </a:p>
        </p:txBody>
      </p:sp>
      <p:sp>
        <p:nvSpPr>
          <p:cNvPr id="3" name="Rounded Rectangle 2"/>
          <p:cNvSpPr/>
          <p:nvPr/>
        </p:nvSpPr>
        <p:spPr>
          <a:xfrm>
            <a:off x="1609358" y="4389864"/>
            <a:ext cx="2220686" cy="404949"/>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Source End</a:t>
            </a:r>
            <a:endParaRPr lang="en-IN" dirty="0">
              <a:solidFill>
                <a:schemeClr val="tx1"/>
              </a:solidFill>
            </a:endParaRPr>
          </a:p>
        </p:txBody>
      </p:sp>
      <p:sp>
        <p:nvSpPr>
          <p:cNvPr id="36" name="Rounded Rectangle 35"/>
          <p:cNvSpPr/>
          <p:nvPr/>
        </p:nvSpPr>
        <p:spPr>
          <a:xfrm>
            <a:off x="7299624" y="4283378"/>
            <a:ext cx="2220686" cy="404949"/>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Receiving End</a:t>
            </a:r>
            <a:endParaRPr lang="en-IN" dirty="0">
              <a:solidFill>
                <a:schemeClr val="tx1"/>
              </a:solidFill>
            </a:endParaRPr>
          </a:p>
        </p:txBody>
      </p:sp>
      <p:grpSp>
        <p:nvGrpSpPr>
          <p:cNvPr id="37" name="Group 36"/>
          <p:cNvGrpSpPr/>
          <p:nvPr/>
        </p:nvGrpSpPr>
        <p:grpSpPr>
          <a:xfrm>
            <a:off x="7168882" y="1883538"/>
            <a:ext cx="1693334" cy="2133600"/>
            <a:chOff x="2140521" y="2122311"/>
            <a:chExt cx="1693334" cy="2133600"/>
          </a:xfrm>
        </p:grpSpPr>
        <p:sp>
          <p:nvSpPr>
            <p:cNvPr id="38" name="Rectangle 37"/>
            <p:cNvSpPr/>
            <p:nvPr/>
          </p:nvSpPr>
          <p:spPr>
            <a:xfrm>
              <a:off x="2253122" y="2122311"/>
              <a:ext cx="1433689"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39" name="Group 38"/>
            <p:cNvGrpSpPr/>
            <p:nvPr/>
          </p:nvGrpSpPr>
          <p:grpSpPr>
            <a:xfrm>
              <a:off x="2531971" y="2398942"/>
              <a:ext cx="742773" cy="249427"/>
              <a:chOff x="6863644" y="3483314"/>
              <a:chExt cx="904712" cy="479205"/>
            </a:xfrm>
          </p:grpSpPr>
          <p:cxnSp>
            <p:nvCxnSpPr>
              <p:cNvPr id="77" name="Straight Connector 76"/>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7142563" y="3483314"/>
                <a:ext cx="325019" cy="479205"/>
                <a:chOff x="11235991" y="6329068"/>
                <a:chExt cx="663261" cy="528932"/>
              </a:xfrm>
            </p:grpSpPr>
            <p:sp>
              <p:nvSpPr>
                <p:cNvPr id="81" name="Arc 80"/>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2" name="Arc 81"/>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3" name="Arc 82"/>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80" name="Straight Connector 79"/>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3299817" y="2325902"/>
              <a:ext cx="534038" cy="1569660"/>
            </a:xfrm>
            <a:prstGeom prst="rect">
              <a:avLst/>
            </a:prstGeom>
            <a:noFill/>
          </p:spPr>
          <p:txBody>
            <a:bodyPr wrap="square" rtlCol="0">
              <a:spAutoFit/>
            </a:bodyPr>
            <a:lstStyle/>
            <a:p>
              <a:r>
                <a:rPr lang="en-US" sz="1600" dirty="0"/>
                <a:t>C1</a:t>
              </a:r>
            </a:p>
            <a:p>
              <a:r>
                <a:rPr lang="en-US" sz="1600" dirty="0"/>
                <a:t>C3</a:t>
              </a:r>
            </a:p>
            <a:p>
              <a:r>
                <a:rPr lang="en-US" sz="1600" dirty="0"/>
                <a:t>C5</a:t>
              </a:r>
            </a:p>
            <a:p>
              <a:endParaRPr lang="en-US" sz="1600" dirty="0"/>
            </a:p>
            <a:p>
              <a:endParaRPr lang="en-US" sz="1600" dirty="0"/>
            </a:p>
            <a:p>
              <a:endParaRPr lang="en-US" sz="1600" dirty="0"/>
            </a:p>
          </p:txBody>
        </p:sp>
        <p:sp>
          <p:nvSpPr>
            <p:cNvPr id="41" name="TextBox 40"/>
            <p:cNvSpPr txBox="1"/>
            <p:nvPr/>
          </p:nvSpPr>
          <p:spPr>
            <a:xfrm>
              <a:off x="2140521" y="2334261"/>
              <a:ext cx="534038" cy="1815882"/>
            </a:xfrm>
            <a:prstGeom prst="rect">
              <a:avLst/>
            </a:prstGeom>
            <a:noFill/>
          </p:spPr>
          <p:txBody>
            <a:bodyPr wrap="square" rtlCol="0">
              <a:spAutoFit/>
            </a:bodyPr>
            <a:lstStyle/>
            <a:p>
              <a:r>
                <a:rPr lang="en-US" sz="1600" dirty="0"/>
                <a:t>C2</a:t>
              </a:r>
            </a:p>
            <a:p>
              <a:r>
                <a:rPr lang="en-US" sz="1600" dirty="0"/>
                <a:t>C4</a:t>
              </a:r>
            </a:p>
            <a:p>
              <a:r>
                <a:rPr lang="en-US" sz="1600" dirty="0"/>
                <a:t>C6</a:t>
              </a:r>
            </a:p>
            <a:p>
              <a:endParaRPr lang="en-US" sz="1600" dirty="0"/>
            </a:p>
            <a:p>
              <a:endParaRPr lang="en-US" sz="1600" dirty="0"/>
            </a:p>
            <a:p>
              <a:endParaRPr lang="en-US" sz="1600" dirty="0"/>
            </a:p>
            <a:p>
              <a:endParaRPr lang="en-IN" sz="1600" dirty="0"/>
            </a:p>
          </p:txBody>
        </p:sp>
        <p:grpSp>
          <p:nvGrpSpPr>
            <p:cNvPr id="42" name="Group 41"/>
            <p:cNvGrpSpPr/>
            <p:nvPr/>
          </p:nvGrpSpPr>
          <p:grpSpPr>
            <a:xfrm>
              <a:off x="2531971" y="2584724"/>
              <a:ext cx="742773" cy="249427"/>
              <a:chOff x="6863644" y="3483314"/>
              <a:chExt cx="904712" cy="479205"/>
            </a:xfrm>
          </p:grpSpPr>
          <p:cxnSp>
            <p:nvCxnSpPr>
              <p:cNvPr id="70" name="Straight Connector 69"/>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7142563" y="3483314"/>
                <a:ext cx="325019" cy="479205"/>
                <a:chOff x="11235991" y="6329068"/>
                <a:chExt cx="663261" cy="528932"/>
              </a:xfrm>
            </p:grpSpPr>
            <p:sp>
              <p:nvSpPr>
                <p:cNvPr id="74" name="Arc 73"/>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5" name="Arc 74"/>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6" name="Arc 75"/>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73" name="Straight Connector 72"/>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515262" y="2864024"/>
              <a:ext cx="742773" cy="249427"/>
              <a:chOff x="6863644" y="3483314"/>
              <a:chExt cx="904712" cy="479205"/>
            </a:xfrm>
          </p:grpSpPr>
          <p:cxnSp>
            <p:nvCxnSpPr>
              <p:cNvPr id="60" name="Straight Connector 59"/>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7142563" y="3483314"/>
                <a:ext cx="325019" cy="479205"/>
                <a:chOff x="11235991" y="6329068"/>
                <a:chExt cx="663261" cy="528932"/>
              </a:xfrm>
            </p:grpSpPr>
            <p:sp>
              <p:nvSpPr>
                <p:cNvPr id="64" name="Arc 63"/>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6" name="Arc 65"/>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8" name="Arc 67"/>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63" name="Straight Connector 62"/>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84" name="Group 83"/>
          <p:cNvGrpSpPr/>
          <p:nvPr/>
        </p:nvGrpSpPr>
        <p:grpSpPr>
          <a:xfrm>
            <a:off x="10340004" y="1790955"/>
            <a:ext cx="1242284" cy="1460022"/>
            <a:chOff x="9739548" y="1008428"/>
            <a:chExt cx="1242284" cy="1460022"/>
          </a:xfrm>
        </p:grpSpPr>
        <p:grpSp>
          <p:nvGrpSpPr>
            <p:cNvPr id="85" name="Group 84"/>
            <p:cNvGrpSpPr/>
            <p:nvPr/>
          </p:nvGrpSpPr>
          <p:grpSpPr>
            <a:xfrm>
              <a:off x="9812009" y="1008428"/>
              <a:ext cx="1169823" cy="479205"/>
              <a:chOff x="6863644" y="3483314"/>
              <a:chExt cx="1169823" cy="479205"/>
            </a:xfrm>
          </p:grpSpPr>
          <p:cxnSp>
            <p:nvCxnSpPr>
              <p:cNvPr id="100" name="Straight Connector 99"/>
              <p:cNvCxnSpPr/>
              <p:nvPr/>
            </p:nvCxnSpPr>
            <p:spPr>
              <a:xfrm flipH="1">
                <a:off x="7467584" y="3722916"/>
                <a:ext cx="565883" cy="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01" name="Group 100"/>
              <p:cNvGrpSpPr/>
              <p:nvPr/>
            </p:nvGrpSpPr>
            <p:grpSpPr>
              <a:xfrm>
                <a:off x="7142563" y="3483314"/>
                <a:ext cx="325019" cy="479205"/>
                <a:chOff x="11235991" y="6329068"/>
                <a:chExt cx="663261" cy="528932"/>
              </a:xfrm>
            </p:grpSpPr>
            <p:sp>
              <p:nvSpPr>
                <p:cNvPr id="103" name="Arc 102"/>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4" name="Arc 103"/>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5" name="Arc 104"/>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02" name="Straight Connector 101"/>
              <p:cNvCxnSpPr/>
              <p:nvPr/>
            </p:nvCxnSpPr>
            <p:spPr>
              <a:xfrm flipH="1">
                <a:off x="6863644" y="3705692"/>
                <a:ext cx="278919" cy="740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9739548" y="1487884"/>
              <a:ext cx="1094965" cy="479205"/>
              <a:chOff x="6863644" y="3483314"/>
              <a:chExt cx="1094965" cy="479205"/>
            </a:xfrm>
          </p:grpSpPr>
          <p:cxnSp>
            <p:nvCxnSpPr>
              <p:cNvPr id="94" name="Straight Connector 93"/>
              <p:cNvCxnSpPr/>
              <p:nvPr/>
            </p:nvCxnSpPr>
            <p:spPr>
              <a:xfrm flipH="1">
                <a:off x="7467584" y="3716949"/>
                <a:ext cx="491025" cy="5968"/>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95" name="Group 94"/>
              <p:cNvGrpSpPr/>
              <p:nvPr/>
            </p:nvGrpSpPr>
            <p:grpSpPr>
              <a:xfrm>
                <a:off x="7142563" y="3483314"/>
                <a:ext cx="325019" cy="479205"/>
                <a:chOff x="11235991" y="6329068"/>
                <a:chExt cx="663261" cy="528932"/>
              </a:xfrm>
            </p:grpSpPr>
            <p:sp>
              <p:nvSpPr>
                <p:cNvPr id="97" name="Arc 96"/>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8" name="Arc 97"/>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9" name="Arc 98"/>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96" name="Straight Connector 95"/>
              <p:cNvCxnSpPr/>
              <p:nvPr/>
            </p:nvCxnSpPr>
            <p:spPr>
              <a:xfrm flipH="1">
                <a:off x="6863644" y="3705692"/>
                <a:ext cx="278919" cy="740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87" name="Group 86"/>
            <p:cNvGrpSpPr/>
            <p:nvPr/>
          </p:nvGrpSpPr>
          <p:grpSpPr>
            <a:xfrm>
              <a:off x="9756367" y="1989245"/>
              <a:ext cx="904712" cy="479205"/>
              <a:chOff x="6863644" y="3483314"/>
              <a:chExt cx="904712" cy="479205"/>
            </a:xfrm>
          </p:grpSpPr>
          <p:cxnSp>
            <p:nvCxnSpPr>
              <p:cNvPr id="88" name="Straight Connector 87"/>
              <p:cNvCxnSpPr/>
              <p:nvPr/>
            </p:nvCxnSpPr>
            <p:spPr>
              <a:xfrm flipH="1" flipV="1">
                <a:off x="7467583" y="3722917"/>
                <a:ext cx="300773" cy="2"/>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7142563" y="3483314"/>
                <a:ext cx="325019" cy="479205"/>
                <a:chOff x="11235991" y="6329068"/>
                <a:chExt cx="663261" cy="528932"/>
              </a:xfrm>
            </p:grpSpPr>
            <p:sp>
              <p:nvSpPr>
                <p:cNvPr id="91" name="Arc 90"/>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2" name="Arc 91"/>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3" name="Arc 92"/>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90" name="Straight Connector 89"/>
              <p:cNvCxnSpPr/>
              <p:nvPr/>
            </p:nvCxnSpPr>
            <p:spPr>
              <a:xfrm flipH="1">
                <a:off x="6863644" y="3705692"/>
                <a:ext cx="278919" cy="7400"/>
              </a:xfrm>
              <a:prstGeom prst="line">
                <a:avLst/>
              </a:prstGeom>
              <a:ln w="31750"/>
            </p:spPr>
            <p:style>
              <a:lnRef idx="1">
                <a:schemeClr val="accent1"/>
              </a:lnRef>
              <a:fillRef idx="0">
                <a:schemeClr val="accent1"/>
              </a:fillRef>
              <a:effectRef idx="0">
                <a:schemeClr val="accent1"/>
              </a:effectRef>
              <a:fontRef idx="minor">
                <a:schemeClr val="tx1"/>
              </a:fontRef>
            </p:style>
          </p:cxnSp>
        </p:grpSp>
      </p:grpSp>
      <p:cxnSp>
        <p:nvCxnSpPr>
          <p:cNvPr id="106" name="Elbow Connector 105"/>
          <p:cNvCxnSpPr/>
          <p:nvPr/>
        </p:nvCxnSpPr>
        <p:spPr>
          <a:xfrm rot="10800000" flipV="1">
            <a:off x="8715174" y="2020732"/>
            <a:ext cx="1781109" cy="264149"/>
          </a:xfrm>
          <a:prstGeom prst="bentConnector3">
            <a:avLst/>
          </a:prstGeom>
          <a:ln w="31750"/>
        </p:spPr>
        <p:style>
          <a:lnRef idx="1">
            <a:schemeClr val="accent1"/>
          </a:lnRef>
          <a:fillRef idx="0">
            <a:schemeClr val="accent1"/>
          </a:fillRef>
          <a:effectRef idx="0">
            <a:schemeClr val="accent1"/>
          </a:effectRef>
          <a:fontRef idx="minor">
            <a:schemeClr val="tx1"/>
          </a:fontRef>
        </p:style>
      </p:cxnSp>
      <p:cxnSp>
        <p:nvCxnSpPr>
          <p:cNvPr id="107" name="Elbow Connector 106"/>
          <p:cNvCxnSpPr/>
          <p:nvPr/>
        </p:nvCxnSpPr>
        <p:spPr>
          <a:xfrm rot="10800000">
            <a:off x="8715173" y="2497327"/>
            <a:ext cx="1641653" cy="7327"/>
          </a:xfrm>
          <a:prstGeom prst="bentConnector3">
            <a:avLst/>
          </a:prstGeom>
          <a:ln w="31750"/>
        </p:spPr>
        <p:style>
          <a:lnRef idx="1">
            <a:schemeClr val="accent1"/>
          </a:lnRef>
          <a:fillRef idx="0">
            <a:schemeClr val="accent1"/>
          </a:fillRef>
          <a:effectRef idx="0">
            <a:schemeClr val="accent1"/>
          </a:effectRef>
          <a:fontRef idx="minor">
            <a:schemeClr val="tx1"/>
          </a:fontRef>
        </p:style>
      </p:cxnSp>
      <p:cxnSp>
        <p:nvCxnSpPr>
          <p:cNvPr id="108" name="Elbow Connector 107"/>
          <p:cNvCxnSpPr/>
          <p:nvPr/>
        </p:nvCxnSpPr>
        <p:spPr>
          <a:xfrm rot="10800000">
            <a:off x="8715173" y="2771773"/>
            <a:ext cx="1697293" cy="231657"/>
          </a:xfrm>
          <a:prstGeom prst="bentConnector3">
            <a:avLst/>
          </a:prstGeom>
          <a:ln w="31750"/>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5042263" y="2279048"/>
            <a:ext cx="2206374" cy="504298"/>
            <a:chOff x="3775029" y="1530011"/>
            <a:chExt cx="2206374" cy="504298"/>
          </a:xfrm>
        </p:grpSpPr>
        <p:cxnSp>
          <p:nvCxnSpPr>
            <p:cNvPr id="111" name="Straight Connector 110"/>
            <p:cNvCxnSpPr/>
            <p:nvPr/>
          </p:nvCxnSpPr>
          <p:spPr>
            <a:xfrm flipV="1">
              <a:off x="3775029" y="1530011"/>
              <a:ext cx="2206374" cy="583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062412" y="1755009"/>
              <a:ext cx="1918991" cy="865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4574654" y="2021434"/>
              <a:ext cx="1406749" cy="128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2211440" y="1934750"/>
            <a:ext cx="1636446" cy="2133600"/>
            <a:chOff x="2155627" y="2122311"/>
            <a:chExt cx="1636446" cy="2133600"/>
          </a:xfrm>
        </p:grpSpPr>
        <p:sp>
          <p:nvSpPr>
            <p:cNvPr id="116" name="Rectangle 115"/>
            <p:cNvSpPr/>
            <p:nvPr/>
          </p:nvSpPr>
          <p:spPr>
            <a:xfrm>
              <a:off x="2253122" y="2122311"/>
              <a:ext cx="1433689" cy="2133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17" name="Group 116"/>
            <p:cNvGrpSpPr/>
            <p:nvPr/>
          </p:nvGrpSpPr>
          <p:grpSpPr>
            <a:xfrm>
              <a:off x="2531971" y="2398942"/>
              <a:ext cx="742773" cy="249427"/>
              <a:chOff x="6863644" y="3483314"/>
              <a:chExt cx="904712" cy="479205"/>
            </a:xfrm>
          </p:grpSpPr>
          <p:cxnSp>
            <p:nvCxnSpPr>
              <p:cNvPr id="141" name="Straight Connector 140"/>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7142563" y="3483314"/>
                <a:ext cx="325019" cy="479205"/>
                <a:chOff x="11235991" y="6329068"/>
                <a:chExt cx="663261" cy="528932"/>
              </a:xfrm>
            </p:grpSpPr>
            <p:sp>
              <p:nvSpPr>
                <p:cNvPr id="144" name="Arc 143"/>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5" name="Arc 144"/>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6" name="Arc 145"/>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43" name="Straight Connector 142"/>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8" name="TextBox 117"/>
            <p:cNvSpPr txBox="1"/>
            <p:nvPr/>
          </p:nvSpPr>
          <p:spPr>
            <a:xfrm>
              <a:off x="2155627" y="2360317"/>
              <a:ext cx="534038" cy="1815882"/>
            </a:xfrm>
            <a:prstGeom prst="rect">
              <a:avLst/>
            </a:prstGeom>
            <a:noFill/>
          </p:spPr>
          <p:txBody>
            <a:bodyPr wrap="square" rtlCol="0">
              <a:spAutoFit/>
            </a:bodyPr>
            <a:lstStyle/>
            <a:p>
              <a:r>
                <a:rPr lang="en-US" sz="1600" dirty="0"/>
                <a:t>C1</a:t>
              </a:r>
            </a:p>
            <a:p>
              <a:r>
                <a:rPr lang="en-US" sz="1600" dirty="0"/>
                <a:t>C3</a:t>
              </a:r>
            </a:p>
            <a:p>
              <a:r>
                <a:rPr lang="en-US" sz="1600" dirty="0"/>
                <a:t>C5</a:t>
              </a:r>
            </a:p>
            <a:p>
              <a:endParaRPr lang="en-US" sz="1600" dirty="0"/>
            </a:p>
            <a:p>
              <a:endParaRPr lang="en-US" sz="1600" dirty="0"/>
            </a:p>
            <a:p>
              <a:endParaRPr lang="en-US" sz="1600" dirty="0"/>
            </a:p>
            <a:p>
              <a:endParaRPr lang="en-IN" sz="1600" dirty="0"/>
            </a:p>
          </p:txBody>
        </p:sp>
        <p:sp>
          <p:nvSpPr>
            <p:cNvPr id="119" name="TextBox 118"/>
            <p:cNvSpPr txBox="1"/>
            <p:nvPr/>
          </p:nvSpPr>
          <p:spPr>
            <a:xfrm>
              <a:off x="3258035" y="2360198"/>
              <a:ext cx="534038" cy="1815882"/>
            </a:xfrm>
            <a:prstGeom prst="rect">
              <a:avLst/>
            </a:prstGeom>
            <a:noFill/>
          </p:spPr>
          <p:txBody>
            <a:bodyPr wrap="square" rtlCol="0">
              <a:spAutoFit/>
            </a:bodyPr>
            <a:lstStyle/>
            <a:p>
              <a:r>
                <a:rPr lang="en-US" sz="1600" dirty="0"/>
                <a:t>C2</a:t>
              </a:r>
            </a:p>
            <a:p>
              <a:r>
                <a:rPr lang="en-US" sz="1600" dirty="0"/>
                <a:t>C4</a:t>
              </a:r>
            </a:p>
            <a:p>
              <a:r>
                <a:rPr lang="en-US" sz="1600" dirty="0"/>
                <a:t>C6</a:t>
              </a:r>
            </a:p>
            <a:p>
              <a:endParaRPr lang="en-US" sz="1600" dirty="0"/>
            </a:p>
            <a:p>
              <a:endParaRPr lang="en-US" sz="1600" dirty="0"/>
            </a:p>
            <a:p>
              <a:endParaRPr lang="en-US" sz="1600" dirty="0"/>
            </a:p>
            <a:p>
              <a:endParaRPr lang="en-IN" sz="1600" dirty="0"/>
            </a:p>
          </p:txBody>
        </p:sp>
        <p:grpSp>
          <p:nvGrpSpPr>
            <p:cNvPr id="120" name="Group 119"/>
            <p:cNvGrpSpPr/>
            <p:nvPr/>
          </p:nvGrpSpPr>
          <p:grpSpPr>
            <a:xfrm>
              <a:off x="2531971" y="2584724"/>
              <a:ext cx="742773" cy="249427"/>
              <a:chOff x="6863644" y="3483314"/>
              <a:chExt cx="904712" cy="479205"/>
            </a:xfrm>
          </p:grpSpPr>
          <p:cxnSp>
            <p:nvCxnSpPr>
              <p:cNvPr id="135" name="Straight Connector 134"/>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7142563" y="3483314"/>
                <a:ext cx="325019" cy="479205"/>
                <a:chOff x="11235991" y="6329068"/>
                <a:chExt cx="663261" cy="528932"/>
              </a:xfrm>
            </p:grpSpPr>
            <p:sp>
              <p:nvSpPr>
                <p:cNvPr id="138" name="Arc 137"/>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9" name="Arc 138"/>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0" name="Arc 139"/>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37" name="Straight Connector 136"/>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2515262" y="2864024"/>
              <a:ext cx="742773" cy="249427"/>
              <a:chOff x="6863644" y="3483314"/>
              <a:chExt cx="904712" cy="479205"/>
            </a:xfrm>
          </p:grpSpPr>
          <p:cxnSp>
            <p:nvCxnSpPr>
              <p:cNvPr id="129" name="Straight Connector 128"/>
              <p:cNvCxnSpPr/>
              <p:nvPr/>
            </p:nvCxnSpPr>
            <p:spPr>
              <a:xfrm flipH="1" flipV="1">
                <a:off x="7467583" y="3722917"/>
                <a:ext cx="300773" cy="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7142563" y="3483314"/>
                <a:ext cx="325019" cy="479205"/>
                <a:chOff x="11235991" y="6329068"/>
                <a:chExt cx="663261" cy="528932"/>
              </a:xfrm>
            </p:grpSpPr>
            <p:sp>
              <p:nvSpPr>
                <p:cNvPr id="132" name="Arc 131"/>
                <p:cNvSpPr/>
                <p:nvPr/>
              </p:nvSpPr>
              <p:spPr>
                <a:xfrm>
                  <a:off x="11235991" y="6329068"/>
                  <a:ext cx="412123" cy="507245"/>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3" name="Arc 132"/>
                <p:cNvSpPr/>
                <p:nvPr/>
              </p:nvSpPr>
              <p:spPr>
                <a:xfrm rot="10800000">
                  <a:off x="11448670" y="6522747"/>
                  <a:ext cx="199443" cy="141574"/>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4" name="Arc 133"/>
                <p:cNvSpPr/>
                <p:nvPr/>
              </p:nvSpPr>
              <p:spPr>
                <a:xfrm>
                  <a:off x="11448670" y="6329068"/>
                  <a:ext cx="450582" cy="528932"/>
                </a:xfrm>
                <a:prstGeom prst="arc">
                  <a:avLst>
                    <a:gd name="adj1" fmla="val 10615138"/>
                    <a:gd name="adj2" fmla="val 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31" name="Straight Connector 130"/>
              <p:cNvCxnSpPr/>
              <p:nvPr/>
            </p:nvCxnSpPr>
            <p:spPr>
              <a:xfrm flipH="1">
                <a:off x="6863644" y="3705692"/>
                <a:ext cx="278919" cy="7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52" name="Group 151"/>
          <p:cNvGrpSpPr/>
          <p:nvPr/>
        </p:nvGrpSpPr>
        <p:grpSpPr>
          <a:xfrm>
            <a:off x="482013" y="1951664"/>
            <a:ext cx="977173" cy="1460022"/>
            <a:chOff x="9739548" y="1008428"/>
            <a:chExt cx="977173" cy="1460022"/>
          </a:xfrm>
        </p:grpSpPr>
        <p:grpSp>
          <p:nvGrpSpPr>
            <p:cNvPr id="153" name="Group 152"/>
            <p:cNvGrpSpPr/>
            <p:nvPr/>
          </p:nvGrpSpPr>
          <p:grpSpPr>
            <a:xfrm>
              <a:off x="9756367" y="1008428"/>
              <a:ext cx="960354" cy="479205"/>
              <a:chOff x="6808002" y="3483314"/>
              <a:chExt cx="960354" cy="479205"/>
            </a:xfrm>
          </p:grpSpPr>
          <p:cxnSp>
            <p:nvCxnSpPr>
              <p:cNvPr id="168" name="Straight Connector 167"/>
              <p:cNvCxnSpPr/>
              <p:nvPr/>
            </p:nvCxnSpPr>
            <p:spPr>
              <a:xfrm flipH="1" flipV="1">
                <a:off x="7467583" y="3722917"/>
                <a:ext cx="300773"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 name="Group 168"/>
              <p:cNvGrpSpPr/>
              <p:nvPr/>
            </p:nvGrpSpPr>
            <p:grpSpPr>
              <a:xfrm>
                <a:off x="7142563" y="3483314"/>
                <a:ext cx="325019" cy="479205"/>
                <a:chOff x="11235991" y="6329068"/>
                <a:chExt cx="663261" cy="528932"/>
              </a:xfrm>
            </p:grpSpPr>
            <p:sp>
              <p:nvSpPr>
                <p:cNvPr id="171" name="Arc 170"/>
                <p:cNvSpPr/>
                <p:nvPr/>
              </p:nvSpPr>
              <p:spPr>
                <a:xfrm>
                  <a:off x="11235991" y="6329068"/>
                  <a:ext cx="412123" cy="507245"/>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72" name="Arc 171"/>
                <p:cNvSpPr/>
                <p:nvPr/>
              </p:nvSpPr>
              <p:spPr>
                <a:xfrm rot="10800000">
                  <a:off x="11448670" y="6522747"/>
                  <a:ext cx="199443" cy="141574"/>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73" name="Arc 172"/>
                <p:cNvSpPr/>
                <p:nvPr/>
              </p:nvSpPr>
              <p:spPr>
                <a:xfrm>
                  <a:off x="11448670" y="6329068"/>
                  <a:ext cx="450582" cy="528932"/>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70" name="Straight Connector 169"/>
              <p:cNvCxnSpPr/>
              <p:nvPr/>
            </p:nvCxnSpPr>
            <p:spPr>
              <a:xfrm flipH="1">
                <a:off x="6808002" y="3705692"/>
                <a:ext cx="334562" cy="7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9739548" y="1487884"/>
              <a:ext cx="904712" cy="479205"/>
              <a:chOff x="6863644" y="3483314"/>
              <a:chExt cx="904712" cy="479205"/>
            </a:xfrm>
          </p:grpSpPr>
          <p:cxnSp>
            <p:nvCxnSpPr>
              <p:cNvPr id="162" name="Straight Connector 161"/>
              <p:cNvCxnSpPr/>
              <p:nvPr/>
            </p:nvCxnSpPr>
            <p:spPr>
              <a:xfrm flipH="1" flipV="1">
                <a:off x="7467583" y="3722917"/>
                <a:ext cx="300773"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3" name="Group 162"/>
              <p:cNvGrpSpPr/>
              <p:nvPr/>
            </p:nvGrpSpPr>
            <p:grpSpPr>
              <a:xfrm>
                <a:off x="7142563" y="3483314"/>
                <a:ext cx="325019" cy="479205"/>
                <a:chOff x="11235991" y="6329068"/>
                <a:chExt cx="663261" cy="528932"/>
              </a:xfrm>
            </p:grpSpPr>
            <p:sp>
              <p:nvSpPr>
                <p:cNvPr id="165" name="Arc 164"/>
                <p:cNvSpPr/>
                <p:nvPr/>
              </p:nvSpPr>
              <p:spPr>
                <a:xfrm>
                  <a:off x="11235991" y="6329068"/>
                  <a:ext cx="412123" cy="507245"/>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6" name="Arc 165"/>
                <p:cNvSpPr/>
                <p:nvPr/>
              </p:nvSpPr>
              <p:spPr>
                <a:xfrm rot="10800000">
                  <a:off x="11448670" y="6522747"/>
                  <a:ext cx="199443" cy="141574"/>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7" name="Arc 166"/>
                <p:cNvSpPr/>
                <p:nvPr/>
              </p:nvSpPr>
              <p:spPr>
                <a:xfrm>
                  <a:off x="11448670" y="6329068"/>
                  <a:ext cx="450582" cy="528932"/>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64" name="Straight Connector 163"/>
              <p:cNvCxnSpPr/>
              <p:nvPr/>
            </p:nvCxnSpPr>
            <p:spPr>
              <a:xfrm flipH="1">
                <a:off x="6863644" y="3705692"/>
                <a:ext cx="278919" cy="7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9756367" y="1989245"/>
              <a:ext cx="904712" cy="479205"/>
              <a:chOff x="6863644" y="3483314"/>
              <a:chExt cx="904712" cy="479205"/>
            </a:xfrm>
          </p:grpSpPr>
          <p:cxnSp>
            <p:nvCxnSpPr>
              <p:cNvPr id="156" name="Straight Connector 155"/>
              <p:cNvCxnSpPr/>
              <p:nvPr/>
            </p:nvCxnSpPr>
            <p:spPr>
              <a:xfrm flipH="1" flipV="1">
                <a:off x="7467583" y="3722917"/>
                <a:ext cx="300773"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7142563" y="3483314"/>
                <a:ext cx="325019" cy="479205"/>
                <a:chOff x="11235991" y="6329068"/>
                <a:chExt cx="663261" cy="528932"/>
              </a:xfrm>
            </p:grpSpPr>
            <p:sp>
              <p:nvSpPr>
                <p:cNvPr id="159" name="Arc 158"/>
                <p:cNvSpPr/>
                <p:nvPr/>
              </p:nvSpPr>
              <p:spPr>
                <a:xfrm>
                  <a:off x="11235991" y="6329068"/>
                  <a:ext cx="412123" cy="507245"/>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0" name="Arc 159"/>
                <p:cNvSpPr/>
                <p:nvPr/>
              </p:nvSpPr>
              <p:spPr>
                <a:xfrm rot="10800000">
                  <a:off x="11448670" y="6522747"/>
                  <a:ext cx="199443" cy="141574"/>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1" name="Arc 160"/>
                <p:cNvSpPr/>
                <p:nvPr/>
              </p:nvSpPr>
              <p:spPr>
                <a:xfrm>
                  <a:off x="11448670" y="6329068"/>
                  <a:ext cx="450582" cy="528932"/>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58" name="Straight Connector 157"/>
              <p:cNvCxnSpPr/>
              <p:nvPr/>
            </p:nvCxnSpPr>
            <p:spPr>
              <a:xfrm flipH="1">
                <a:off x="6863644" y="3705692"/>
                <a:ext cx="278919" cy="7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74" name="Straight Connector 173"/>
          <p:cNvCxnSpPr/>
          <p:nvPr/>
        </p:nvCxnSpPr>
        <p:spPr>
          <a:xfrm flipV="1">
            <a:off x="3742704" y="2386523"/>
            <a:ext cx="790107"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725908" y="2595378"/>
            <a:ext cx="5195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3742704" y="2842641"/>
            <a:ext cx="3609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a:off x="1403544" y="2191269"/>
            <a:ext cx="905471" cy="218327"/>
          </a:xfrm>
          <a:prstGeom prst="bentConnector3">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386725" y="2653498"/>
            <a:ext cx="922290" cy="17224"/>
          </a:xfrm>
          <a:prstGeom prst="bentConnector3">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386725" y="2890678"/>
            <a:ext cx="922290" cy="281408"/>
          </a:xfrm>
          <a:prstGeom prst="bentConnector3">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221562" y="1899087"/>
            <a:ext cx="733672" cy="1323439"/>
          </a:xfrm>
          <a:prstGeom prst="rect">
            <a:avLst/>
          </a:prstGeom>
          <a:noFill/>
        </p:spPr>
        <p:txBody>
          <a:bodyPr wrap="square" rtlCol="0">
            <a:spAutoFit/>
          </a:bodyPr>
          <a:lstStyle/>
          <a:p>
            <a:r>
              <a:rPr lang="en-US" sz="1600" dirty="0"/>
              <a:t>R </a:t>
            </a:r>
            <a:r>
              <a:rPr lang="en-US" sz="1600" dirty="0" err="1"/>
              <a:t>ph</a:t>
            </a:r>
            <a:endParaRPr lang="en-US" sz="1600" dirty="0"/>
          </a:p>
          <a:p>
            <a:endParaRPr lang="en-US" sz="1600" dirty="0"/>
          </a:p>
          <a:p>
            <a:r>
              <a:rPr lang="en-US" sz="1600" dirty="0"/>
              <a:t>Y </a:t>
            </a:r>
            <a:r>
              <a:rPr lang="en-US" sz="1600" dirty="0" err="1"/>
              <a:t>ph</a:t>
            </a:r>
            <a:endParaRPr lang="en-US" sz="1600" dirty="0"/>
          </a:p>
          <a:p>
            <a:endParaRPr lang="en-US" sz="1600" dirty="0"/>
          </a:p>
          <a:p>
            <a:r>
              <a:rPr lang="en-US" sz="1600" dirty="0" err="1"/>
              <a:t>Bph</a:t>
            </a:r>
            <a:endParaRPr lang="en-US" sz="1600" dirty="0"/>
          </a:p>
        </p:txBody>
      </p:sp>
      <p:cxnSp>
        <p:nvCxnSpPr>
          <p:cNvPr id="5" name="Straight Connector 4"/>
          <p:cNvCxnSpPr/>
          <p:nvPr/>
        </p:nvCxnSpPr>
        <p:spPr>
          <a:xfrm>
            <a:off x="3742704" y="3656789"/>
            <a:ext cx="3538779" cy="0"/>
          </a:xfrm>
          <a:prstGeom prst="line">
            <a:avLst/>
          </a:prstGeom>
          <a:ln w="73025">
            <a:solidFill>
              <a:srgbClr val="92D050"/>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9922474" y="1724804"/>
            <a:ext cx="733672" cy="1323439"/>
          </a:xfrm>
          <a:prstGeom prst="rect">
            <a:avLst/>
          </a:prstGeom>
          <a:noFill/>
        </p:spPr>
        <p:txBody>
          <a:bodyPr wrap="square" rtlCol="0">
            <a:spAutoFit/>
          </a:bodyPr>
          <a:lstStyle/>
          <a:p>
            <a:r>
              <a:rPr lang="en-US" sz="1600" dirty="0"/>
              <a:t>R </a:t>
            </a:r>
            <a:r>
              <a:rPr lang="en-US" sz="1600" dirty="0" err="1"/>
              <a:t>ph</a:t>
            </a:r>
            <a:endParaRPr lang="en-US" sz="1600" dirty="0"/>
          </a:p>
          <a:p>
            <a:endParaRPr lang="en-US" sz="1600" dirty="0"/>
          </a:p>
          <a:p>
            <a:r>
              <a:rPr lang="en-US" sz="1600" dirty="0"/>
              <a:t>Y </a:t>
            </a:r>
            <a:r>
              <a:rPr lang="en-US" sz="1600" dirty="0" err="1"/>
              <a:t>ph</a:t>
            </a:r>
            <a:endParaRPr lang="en-US" sz="1600" dirty="0"/>
          </a:p>
          <a:p>
            <a:endParaRPr lang="en-US" sz="1600" dirty="0"/>
          </a:p>
          <a:p>
            <a:r>
              <a:rPr lang="en-US" sz="1600" dirty="0" err="1"/>
              <a:t>Bph</a:t>
            </a:r>
            <a:endParaRPr lang="en-US" sz="1600" dirty="0"/>
          </a:p>
        </p:txBody>
      </p:sp>
      <p:cxnSp>
        <p:nvCxnSpPr>
          <p:cNvPr id="22" name="Straight Connector 21"/>
          <p:cNvCxnSpPr/>
          <p:nvPr/>
        </p:nvCxnSpPr>
        <p:spPr>
          <a:xfrm>
            <a:off x="10496282" y="3026158"/>
            <a:ext cx="0" cy="229446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128048" y="5341724"/>
            <a:ext cx="6368234" cy="2061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126805" y="2842641"/>
            <a:ext cx="1242" cy="251969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9929563" y="2496489"/>
            <a:ext cx="0" cy="317627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4265064" y="5721531"/>
            <a:ext cx="566449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4245429" y="2625251"/>
            <a:ext cx="0" cy="309628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9714299" y="2052521"/>
            <a:ext cx="0" cy="406089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flipV="1">
            <a:off x="4532812" y="6126480"/>
            <a:ext cx="5181487" cy="130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4519749" y="2348534"/>
            <a:ext cx="13062" cy="37867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737360" y="1293223"/>
            <a:ext cx="330490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5029200" y="1293223"/>
            <a:ext cx="13063" cy="100720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737360" y="1293223"/>
            <a:ext cx="0" cy="91815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1459186" y="1149531"/>
            <a:ext cx="8709" cy="15382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1467895" y="1149531"/>
            <a:ext cx="386175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5311728" y="1156334"/>
            <a:ext cx="17918" cy="13477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a:off x="1294456" y="854903"/>
            <a:ext cx="1332" cy="23113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1308799" y="854903"/>
            <a:ext cx="4482345" cy="2177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5803262" y="812457"/>
            <a:ext cx="27285" cy="197975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Rounded Rectangle 245"/>
          <p:cNvSpPr/>
          <p:nvPr/>
        </p:nvSpPr>
        <p:spPr>
          <a:xfrm>
            <a:off x="5126824" y="3743619"/>
            <a:ext cx="866155" cy="404949"/>
          </a:xfrm>
          <a:prstGeom prst="roundRect">
            <a:avLst/>
          </a:prstGeom>
          <a:solidFill>
            <a:schemeClr val="bg2">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FOCC</a:t>
            </a:r>
            <a:endParaRPr lang="en-IN" dirty="0">
              <a:solidFill>
                <a:schemeClr val="tx1"/>
              </a:solidFill>
            </a:endParaRPr>
          </a:p>
        </p:txBody>
      </p:sp>
    </p:spTree>
    <p:extLst>
      <p:ext uri="{BB962C8B-B14F-4D97-AF65-F5344CB8AC3E}">
        <p14:creationId xmlns:p14="http://schemas.microsoft.com/office/powerpoint/2010/main" val="35750220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Line Differential Protection:</a:t>
            </a:r>
            <a:endParaRPr lang="en-US" sz="2800" b="1" dirty="0">
              <a:latin typeface="Montserrat" panose="00000500000000000000" pitchFamily="2" charset="0"/>
            </a:endParaRPr>
          </a:p>
        </p:txBody>
      </p:sp>
      <p:sp>
        <p:nvSpPr>
          <p:cNvPr id="2" name="Rounded Rectangle 1"/>
          <p:cNvSpPr/>
          <p:nvPr/>
        </p:nvSpPr>
        <p:spPr>
          <a:xfrm>
            <a:off x="4545874" y="927463"/>
            <a:ext cx="1763486" cy="70539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Line Differential Relay</a:t>
            </a:r>
            <a:endParaRPr lang="en-IN" dirty="0">
              <a:solidFill>
                <a:schemeClr val="tx1"/>
              </a:solidFill>
            </a:endParaRPr>
          </a:p>
        </p:txBody>
      </p:sp>
      <p:sp>
        <p:nvSpPr>
          <p:cNvPr id="6" name="Diamond 5"/>
          <p:cNvSpPr/>
          <p:nvPr/>
        </p:nvSpPr>
        <p:spPr>
          <a:xfrm>
            <a:off x="4467497" y="1964362"/>
            <a:ext cx="1920240" cy="1462561"/>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FOCC Healthy</a:t>
            </a:r>
            <a:endParaRPr lang="en-IN" dirty="0">
              <a:solidFill>
                <a:schemeClr val="tx1"/>
              </a:solidFill>
            </a:endParaRPr>
          </a:p>
        </p:txBody>
      </p:sp>
      <p:sp>
        <p:nvSpPr>
          <p:cNvPr id="7" name="Rectangle 6"/>
          <p:cNvSpPr/>
          <p:nvPr/>
        </p:nvSpPr>
        <p:spPr>
          <a:xfrm>
            <a:off x="2782388" y="3553097"/>
            <a:ext cx="1685109"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Acts as Differential Protection</a:t>
            </a:r>
            <a:endParaRPr lang="en-IN" dirty="0">
              <a:solidFill>
                <a:schemeClr val="tx1"/>
              </a:solidFill>
            </a:endParaRPr>
          </a:p>
        </p:txBody>
      </p:sp>
      <p:sp>
        <p:nvSpPr>
          <p:cNvPr id="147" name="Rectangle 146"/>
          <p:cNvSpPr/>
          <p:nvPr/>
        </p:nvSpPr>
        <p:spPr>
          <a:xfrm>
            <a:off x="6413862" y="3553097"/>
            <a:ext cx="1685109" cy="914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Acts as Distance Protection</a:t>
            </a:r>
            <a:endParaRPr lang="en-IN" dirty="0">
              <a:solidFill>
                <a:schemeClr val="tx1"/>
              </a:solidFill>
            </a:endParaRPr>
          </a:p>
        </p:txBody>
      </p:sp>
      <p:sp>
        <p:nvSpPr>
          <p:cNvPr id="148" name="Rectangle 147"/>
          <p:cNvSpPr/>
          <p:nvPr/>
        </p:nvSpPr>
        <p:spPr>
          <a:xfrm>
            <a:off x="2412273" y="4933404"/>
            <a:ext cx="2425337" cy="16894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Requires two sets of currents </a:t>
            </a:r>
          </a:p>
          <a:p>
            <a:pPr algn="ctr"/>
            <a:r>
              <a:rPr lang="en-US" dirty="0">
                <a:solidFill>
                  <a:schemeClr val="tx1"/>
                </a:solidFill>
              </a:rPr>
              <a:t>Set 1 : own Bay CT currents</a:t>
            </a:r>
          </a:p>
          <a:p>
            <a:pPr algn="ctr"/>
            <a:r>
              <a:rPr lang="en-US" dirty="0">
                <a:solidFill>
                  <a:schemeClr val="tx1"/>
                </a:solidFill>
              </a:rPr>
              <a:t>Set 2 :  Other end Bay CT currents</a:t>
            </a:r>
            <a:endParaRPr lang="en-IN" dirty="0">
              <a:solidFill>
                <a:schemeClr val="tx1"/>
              </a:solidFill>
            </a:endParaRPr>
          </a:p>
        </p:txBody>
      </p:sp>
      <p:sp>
        <p:nvSpPr>
          <p:cNvPr id="149" name="Rectangle 148"/>
          <p:cNvSpPr/>
          <p:nvPr/>
        </p:nvSpPr>
        <p:spPr>
          <a:xfrm>
            <a:off x="6043747" y="4933403"/>
            <a:ext cx="2425337" cy="16894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Requires Line Impedance characteristics , Own Bay current and voltages.</a:t>
            </a:r>
            <a:endParaRPr lang="en-IN" dirty="0">
              <a:solidFill>
                <a:schemeClr val="tx1"/>
              </a:solidFill>
            </a:endParaRPr>
          </a:p>
        </p:txBody>
      </p:sp>
      <p:cxnSp>
        <p:nvCxnSpPr>
          <p:cNvPr id="12" name="Straight Connector 11"/>
          <p:cNvCxnSpPr>
            <a:stCxn id="2" idx="2"/>
            <a:endCxn id="6" idx="0"/>
          </p:cNvCxnSpPr>
          <p:nvPr/>
        </p:nvCxnSpPr>
        <p:spPr>
          <a:xfrm>
            <a:off x="5427617" y="1632857"/>
            <a:ext cx="0" cy="331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3"/>
          </p:cNvCxnSpPr>
          <p:nvPr/>
        </p:nvCxnSpPr>
        <p:spPr>
          <a:xfrm flipV="1">
            <a:off x="6387737" y="2695642"/>
            <a:ext cx="86867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1"/>
          </p:cNvCxnSpPr>
          <p:nvPr/>
        </p:nvCxnSpPr>
        <p:spPr>
          <a:xfrm flipH="1" flipV="1">
            <a:off x="3624941" y="2695642"/>
            <a:ext cx="84255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47" idx="0"/>
          </p:cNvCxnSpPr>
          <p:nvPr/>
        </p:nvCxnSpPr>
        <p:spPr>
          <a:xfrm>
            <a:off x="7256415" y="2695642"/>
            <a:ext cx="2" cy="857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7" idx="2"/>
            <a:endCxn id="149" idx="0"/>
          </p:cNvCxnSpPr>
          <p:nvPr/>
        </p:nvCxnSpPr>
        <p:spPr>
          <a:xfrm flipH="1">
            <a:off x="7256416" y="4467497"/>
            <a:ext cx="1" cy="465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7" idx="0"/>
          </p:cNvCxnSpPr>
          <p:nvPr/>
        </p:nvCxnSpPr>
        <p:spPr>
          <a:xfrm>
            <a:off x="3624941" y="2695641"/>
            <a:ext cx="2" cy="85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148" idx="0"/>
          </p:cNvCxnSpPr>
          <p:nvPr/>
        </p:nvCxnSpPr>
        <p:spPr>
          <a:xfrm flipH="1">
            <a:off x="3624942" y="4467497"/>
            <a:ext cx="1" cy="465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37096" y="2315349"/>
            <a:ext cx="830401" cy="380294"/>
          </a:xfrm>
          <a:prstGeom prst="rect">
            <a:avLst/>
          </a:prstGeom>
          <a:noFill/>
        </p:spPr>
        <p:txBody>
          <a:bodyPr wrap="square" rtlCol="0">
            <a:spAutoFit/>
          </a:bodyPr>
          <a:lstStyle/>
          <a:p>
            <a:r>
              <a:rPr lang="en-US" dirty="0"/>
              <a:t>YES</a:t>
            </a:r>
            <a:endParaRPr lang="en-IN" dirty="0"/>
          </a:p>
        </p:txBody>
      </p:sp>
      <p:sp>
        <p:nvSpPr>
          <p:cNvPr id="20" name="TextBox 19"/>
          <p:cNvSpPr txBox="1"/>
          <p:nvPr/>
        </p:nvSpPr>
        <p:spPr>
          <a:xfrm>
            <a:off x="6387737" y="2315349"/>
            <a:ext cx="830401" cy="380294"/>
          </a:xfrm>
          <a:prstGeom prst="rect">
            <a:avLst/>
          </a:prstGeom>
          <a:noFill/>
        </p:spPr>
        <p:txBody>
          <a:bodyPr wrap="square" rtlCol="0">
            <a:spAutoFit/>
          </a:bodyPr>
          <a:lstStyle/>
          <a:p>
            <a:r>
              <a:rPr lang="en-US" dirty="0"/>
              <a:t>NO</a:t>
            </a:r>
            <a:endParaRPr lang="en-IN" dirty="0"/>
          </a:p>
        </p:txBody>
      </p:sp>
    </p:spTree>
    <p:extLst>
      <p:ext uri="{BB962C8B-B14F-4D97-AF65-F5344CB8AC3E}">
        <p14:creationId xmlns:p14="http://schemas.microsoft.com/office/powerpoint/2010/main" val="42859226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8EE4EE-B983-0EBA-1508-ACBEE0CB080F}"/>
              </a:ext>
            </a:extLst>
          </p:cNvPr>
          <p:cNvSpPr txBox="1"/>
          <p:nvPr/>
        </p:nvSpPr>
        <p:spPr>
          <a:xfrm>
            <a:off x="45145" y="95618"/>
            <a:ext cx="8583039" cy="707886"/>
          </a:xfrm>
          <a:prstGeom prst="rect">
            <a:avLst/>
          </a:prstGeom>
          <a:noFill/>
        </p:spPr>
        <p:txBody>
          <a:bodyPr wrap="square">
            <a:spAutoFit/>
          </a:bodyPr>
          <a:lstStyle/>
          <a:p>
            <a:r>
              <a:rPr lang="en-US" sz="4000" b="1" i="0" u="sng" dirty="0">
                <a:effectLst/>
                <a:latin typeface="Montserrat" panose="00000500000000000000" pitchFamily="2" charset="0"/>
              </a:rPr>
              <a:t>Differential Protection Relay :</a:t>
            </a:r>
            <a:endParaRPr lang="en-US" sz="4000" b="1" u="sng" dirty="0">
              <a:latin typeface="Montserrat" panose="00000500000000000000"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241" y="592032"/>
            <a:ext cx="4262757" cy="2417169"/>
          </a:xfrm>
          <a:prstGeom prst="rect">
            <a:avLst/>
          </a:prstGeom>
          <a:noFill/>
          <a:ln w="9525">
            <a:solidFill>
              <a:schemeClr val="tx1"/>
            </a:solidFill>
            <a:miter lim="800000"/>
            <a:headEnd/>
            <a:tailEnd/>
          </a:ln>
          <a:effectLst>
            <a:outerShdw dist="35921" dir="2700000" sx="98000" sy="98000" algn="ctr" rotWithShape="0">
              <a:schemeClr val="bg2">
                <a:alpha val="98000"/>
              </a:schemeClr>
            </a:outerShdw>
          </a:effectLst>
          <a:extLst>
            <a:ext uri="{909E8E84-426E-40DD-AFC4-6F175D3DCCD1}">
              <a14:hiddenFill xmlns:a14="http://schemas.microsoft.com/office/drawing/2010/main">
                <a:solidFill>
                  <a:schemeClr val="accent1"/>
                </a:solidFill>
              </a14:hiddenFill>
            </a:ext>
          </a:extLst>
        </p:spPr>
      </p:pic>
      <p:cxnSp>
        <p:nvCxnSpPr>
          <p:cNvPr id="86" name="Straight Connector 85"/>
          <p:cNvCxnSpPr/>
          <p:nvPr/>
        </p:nvCxnSpPr>
        <p:spPr>
          <a:xfrm>
            <a:off x="391429" y="2554475"/>
            <a:ext cx="20931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646999" y="2426530"/>
            <a:ext cx="145951" cy="1722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39201" y="2554475"/>
            <a:ext cx="43431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214795" y="2426392"/>
            <a:ext cx="329964" cy="249447"/>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0" name="Straight Connector 89"/>
          <p:cNvCxnSpPr/>
          <p:nvPr/>
        </p:nvCxnSpPr>
        <p:spPr>
          <a:xfrm flipH="1">
            <a:off x="1319766" y="2426530"/>
            <a:ext cx="145950" cy="1722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465716" y="2571346"/>
            <a:ext cx="434313" cy="0"/>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1867789" y="2378223"/>
            <a:ext cx="400788" cy="386245"/>
            <a:chOff x="2642382" y="1407450"/>
            <a:chExt cx="400788" cy="386245"/>
          </a:xfrm>
        </p:grpSpPr>
        <p:sp>
          <p:nvSpPr>
            <p:cNvPr id="93" name="Arc 92"/>
            <p:cNvSpPr/>
            <p:nvPr/>
          </p:nvSpPr>
          <p:spPr>
            <a:xfrm>
              <a:off x="2768056" y="1407450"/>
              <a:ext cx="184419" cy="386245"/>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4" name="Arc 93"/>
            <p:cNvSpPr/>
            <p:nvPr/>
          </p:nvSpPr>
          <p:spPr>
            <a:xfrm>
              <a:off x="2848564" y="1407450"/>
              <a:ext cx="194606" cy="386245"/>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5" name="Arc 94"/>
            <p:cNvSpPr/>
            <p:nvPr/>
          </p:nvSpPr>
          <p:spPr>
            <a:xfrm rot="10800000">
              <a:off x="2848564" y="1476653"/>
              <a:ext cx="103912" cy="172200"/>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96" name="Straight Connector 95"/>
            <p:cNvCxnSpPr/>
            <p:nvPr/>
          </p:nvCxnSpPr>
          <p:spPr>
            <a:xfrm flipV="1">
              <a:off x="2642382" y="1605402"/>
              <a:ext cx="139050" cy="6438"/>
            </a:xfrm>
            <a:prstGeom prst="line">
              <a:avLst/>
            </a:prstGeom>
            <a:ln w="31750"/>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a:stCxn id="94" idx="2"/>
            <a:endCxn id="162" idx="6"/>
          </p:cNvCxnSpPr>
          <p:nvPr/>
        </p:nvCxnSpPr>
        <p:spPr>
          <a:xfrm flipV="1">
            <a:off x="2267177" y="2590178"/>
            <a:ext cx="1150969" cy="1381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63" idx="4"/>
          </p:cNvCxnSpPr>
          <p:nvPr/>
        </p:nvCxnSpPr>
        <p:spPr>
          <a:xfrm>
            <a:off x="4361493" y="2598584"/>
            <a:ext cx="1194537" cy="1962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5503561" y="2410435"/>
            <a:ext cx="400788" cy="386245"/>
            <a:chOff x="2642382" y="1407450"/>
            <a:chExt cx="400788" cy="386245"/>
          </a:xfrm>
        </p:grpSpPr>
        <p:sp>
          <p:nvSpPr>
            <p:cNvPr id="122" name="Arc 121"/>
            <p:cNvSpPr/>
            <p:nvPr/>
          </p:nvSpPr>
          <p:spPr>
            <a:xfrm>
              <a:off x="2768056" y="1407450"/>
              <a:ext cx="184419" cy="386245"/>
            </a:xfrm>
            <a:prstGeom prst="arc">
              <a:avLst>
                <a:gd name="adj1" fmla="val 1032321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3" name="Arc 122"/>
            <p:cNvSpPr/>
            <p:nvPr/>
          </p:nvSpPr>
          <p:spPr>
            <a:xfrm>
              <a:off x="2848564" y="1407450"/>
              <a:ext cx="194606" cy="386245"/>
            </a:xfrm>
            <a:prstGeom prst="arc">
              <a:avLst>
                <a:gd name="adj1" fmla="val 10948203"/>
                <a:gd name="adj2" fmla="val 112800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4" name="Arc 123"/>
            <p:cNvSpPr/>
            <p:nvPr/>
          </p:nvSpPr>
          <p:spPr>
            <a:xfrm rot="10800000">
              <a:off x="2848564" y="1476653"/>
              <a:ext cx="103912" cy="172200"/>
            </a:xfrm>
            <a:prstGeom prst="arc">
              <a:avLst>
                <a:gd name="adj1" fmla="val 10903007"/>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125" name="Straight Connector 124"/>
            <p:cNvCxnSpPr/>
            <p:nvPr/>
          </p:nvCxnSpPr>
          <p:spPr>
            <a:xfrm flipV="1">
              <a:off x="2642382" y="1605402"/>
              <a:ext cx="139050" cy="6438"/>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127" name="Rectangle 126"/>
          <p:cNvSpPr/>
          <p:nvPr/>
        </p:nvSpPr>
        <p:spPr>
          <a:xfrm>
            <a:off x="6338662" y="2503648"/>
            <a:ext cx="329964" cy="249447"/>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28" name="Straight Connector 127"/>
          <p:cNvCxnSpPr/>
          <p:nvPr/>
        </p:nvCxnSpPr>
        <p:spPr>
          <a:xfrm flipH="1">
            <a:off x="6443633" y="2503786"/>
            <a:ext cx="145950" cy="1722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589583" y="2648602"/>
            <a:ext cx="43431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5904349" y="2644733"/>
            <a:ext cx="43431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7048229" y="2578073"/>
            <a:ext cx="145951" cy="17220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7244188" y="2651342"/>
            <a:ext cx="43431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352158" y="2246613"/>
            <a:ext cx="8745" cy="67199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7670360" y="2410435"/>
            <a:ext cx="0" cy="595216"/>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35" name="Group 134"/>
          <p:cNvGrpSpPr/>
          <p:nvPr/>
        </p:nvGrpSpPr>
        <p:grpSpPr>
          <a:xfrm>
            <a:off x="4608335" y="2614825"/>
            <a:ext cx="313908" cy="1575696"/>
            <a:chOff x="5382928" y="1644052"/>
            <a:chExt cx="313908" cy="1575696"/>
          </a:xfrm>
        </p:grpSpPr>
        <p:cxnSp>
          <p:nvCxnSpPr>
            <p:cNvPr id="136" name="Straight Connector 135"/>
            <p:cNvCxnSpPr/>
            <p:nvPr/>
          </p:nvCxnSpPr>
          <p:spPr>
            <a:xfrm flipH="1">
              <a:off x="5564777" y="1644052"/>
              <a:ext cx="13063" cy="105159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5382928" y="2902588"/>
              <a:ext cx="313908" cy="317160"/>
              <a:chOff x="265277" y="6298186"/>
              <a:chExt cx="313908" cy="317160"/>
            </a:xfrm>
          </p:grpSpPr>
          <p:cxnSp>
            <p:nvCxnSpPr>
              <p:cNvPr id="138" name="Straight Connector 137"/>
              <p:cNvCxnSpPr/>
              <p:nvPr/>
            </p:nvCxnSpPr>
            <p:spPr>
              <a:xfrm rot="5400000">
                <a:off x="309237" y="6417526"/>
                <a:ext cx="242525" cy="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422231" y="6383757"/>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413736" y="6543292"/>
                <a:ext cx="0" cy="144108"/>
              </a:xfrm>
              <a:prstGeom prst="line">
                <a:avLst/>
              </a:prstGeom>
              <a:ln w="31750"/>
            </p:spPr>
            <p:style>
              <a:lnRef idx="1">
                <a:schemeClr val="accent1"/>
              </a:lnRef>
              <a:fillRef idx="0">
                <a:schemeClr val="accent1"/>
              </a:fillRef>
              <a:effectRef idx="0">
                <a:schemeClr val="accent1"/>
              </a:effectRef>
              <a:fontRef idx="minor">
                <a:schemeClr val="tx1"/>
              </a:fontRef>
            </p:style>
          </p:cxnSp>
        </p:grpSp>
      </p:grpSp>
      <p:grpSp>
        <p:nvGrpSpPr>
          <p:cNvPr id="141" name="Group 140"/>
          <p:cNvGrpSpPr/>
          <p:nvPr/>
        </p:nvGrpSpPr>
        <p:grpSpPr>
          <a:xfrm>
            <a:off x="2853472" y="2598730"/>
            <a:ext cx="313908" cy="1575696"/>
            <a:chOff x="5382928" y="1644052"/>
            <a:chExt cx="313908" cy="1575696"/>
          </a:xfrm>
        </p:grpSpPr>
        <p:cxnSp>
          <p:nvCxnSpPr>
            <p:cNvPr id="142" name="Straight Connector 141"/>
            <p:cNvCxnSpPr/>
            <p:nvPr/>
          </p:nvCxnSpPr>
          <p:spPr>
            <a:xfrm flipH="1">
              <a:off x="5564777" y="1644052"/>
              <a:ext cx="13063" cy="105159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43" name="Group 142"/>
            <p:cNvGrpSpPr/>
            <p:nvPr/>
          </p:nvGrpSpPr>
          <p:grpSpPr>
            <a:xfrm>
              <a:off x="5382928" y="2902588"/>
              <a:ext cx="313908" cy="317160"/>
              <a:chOff x="265277" y="6298186"/>
              <a:chExt cx="313908" cy="317160"/>
            </a:xfrm>
          </p:grpSpPr>
          <p:cxnSp>
            <p:nvCxnSpPr>
              <p:cNvPr id="144" name="Straight Connector 143"/>
              <p:cNvCxnSpPr/>
              <p:nvPr/>
            </p:nvCxnSpPr>
            <p:spPr>
              <a:xfrm rot="5400000">
                <a:off x="309237" y="6417526"/>
                <a:ext cx="242525" cy="384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422231" y="6383757"/>
                <a:ext cx="0" cy="3139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413736" y="6543292"/>
                <a:ext cx="0" cy="144108"/>
              </a:xfrm>
              <a:prstGeom prst="line">
                <a:avLst/>
              </a:prstGeom>
              <a:ln w="31750"/>
            </p:spPr>
            <p:style>
              <a:lnRef idx="1">
                <a:schemeClr val="accent1"/>
              </a:lnRef>
              <a:fillRef idx="0">
                <a:schemeClr val="accent1"/>
              </a:fillRef>
              <a:effectRef idx="0">
                <a:schemeClr val="accent1"/>
              </a:effectRef>
              <a:fontRef idx="minor">
                <a:schemeClr val="tx1"/>
              </a:fontRef>
            </p:style>
          </p:cxnSp>
        </p:grpSp>
      </p:grpSp>
      <p:cxnSp>
        <p:nvCxnSpPr>
          <p:cNvPr id="147" name="Straight Connector 146"/>
          <p:cNvCxnSpPr/>
          <p:nvPr/>
        </p:nvCxnSpPr>
        <p:spPr>
          <a:xfrm>
            <a:off x="2111297" y="2662021"/>
            <a:ext cx="0" cy="251818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782673" y="2675839"/>
            <a:ext cx="0" cy="25181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3364465" y="4848499"/>
            <a:ext cx="1243870" cy="76506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Differential Relay</a:t>
            </a:r>
            <a:endParaRPr lang="en-IN" dirty="0">
              <a:solidFill>
                <a:schemeClr val="tx1"/>
              </a:solidFill>
            </a:endParaRPr>
          </a:p>
        </p:txBody>
      </p:sp>
      <p:cxnSp>
        <p:nvCxnSpPr>
          <p:cNvPr id="150" name="Straight Arrow Connector 149"/>
          <p:cNvCxnSpPr/>
          <p:nvPr/>
        </p:nvCxnSpPr>
        <p:spPr>
          <a:xfrm>
            <a:off x="2111297" y="5180201"/>
            <a:ext cx="1253168"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4608335" y="5194019"/>
            <a:ext cx="1174338"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5407928" y="1798327"/>
            <a:ext cx="1108680" cy="4950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1200/1</a:t>
            </a:r>
          </a:p>
          <a:p>
            <a:pPr algn="ctr"/>
            <a:r>
              <a:rPr lang="en-US" b="1" dirty="0">
                <a:solidFill>
                  <a:schemeClr val="tx1"/>
                </a:solidFill>
              </a:rPr>
              <a:t>LV CT</a:t>
            </a:r>
            <a:endParaRPr lang="en-IN" b="1" dirty="0">
              <a:solidFill>
                <a:schemeClr val="tx1"/>
              </a:solidFill>
            </a:endParaRPr>
          </a:p>
        </p:txBody>
      </p:sp>
      <p:sp>
        <p:nvSpPr>
          <p:cNvPr id="153" name="Rectangle 152"/>
          <p:cNvSpPr/>
          <p:nvPr/>
        </p:nvSpPr>
        <p:spPr>
          <a:xfrm>
            <a:off x="1694287" y="1770525"/>
            <a:ext cx="851732" cy="49504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500/1</a:t>
            </a:r>
          </a:p>
          <a:p>
            <a:pPr algn="ctr"/>
            <a:r>
              <a:rPr lang="en-US" b="1" dirty="0">
                <a:solidFill>
                  <a:schemeClr val="tx1"/>
                </a:solidFill>
              </a:rPr>
              <a:t>HV CT</a:t>
            </a:r>
            <a:endParaRPr lang="en-IN" b="1" dirty="0">
              <a:solidFill>
                <a:schemeClr val="tx1"/>
              </a:solidFill>
            </a:endParaRPr>
          </a:p>
        </p:txBody>
      </p:sp>
      <p:sp>
        <p:nvSpPr>
          <p:cNvPr id="154" name="Rectangle 153"/>
          <p:cNvSpPr/>
          <p:nvPr/>
        </p:nvSpPr>
        <p:spPr>
          <a:xfrm>
            <a:off x="3339889" y="1804397"/>
            <a:ext cx="548768" cy="27922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HV</a:t>
            </a:r>
            <a:endParaRPr lang="en-IN" b="1" dirty="0">
              <a:solidFill>
                <a:schemeClr val="tx1"/>
              </a:solidFill>
            </a:endParaRPr>
          </a:p>
        </p:txBody>
      </p:sp>
      <p:sp>
        <p:nvSpPr>
          <p:cNvPr id="155" name="Rectangle 154"/>
          <p:cNvSpPr/>
          <p:nvPr/>
        </p:nvSpPr>
        <p:spPr>
          <a:xfrm>
            <a:off x="4058166" y="1799931"/>
            <a:ext cx="548768" cy="27922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LV</a:t>
            </a:r>
            <a:endParaRPr lang="en-IN" b="1" dirty="0">
              <a:solidFill>
                <a:schemeClr val="tx1"/>
              </a:solidFill>
            </a:endParaRPr>
          </a:p>
        </p:txBody>
      </p:sp>
      <p:sp>
        <p:nvSpPr>
          <p:cNvPr id="1024" name="TextBox 1023"/>
          <p:cNvSpPr txBox="1"/>
          <p:nvPr/>
        </p:nvSpPr>
        <p:spPr>
          <a:xfrm>
            <a:off x="2232762" y="2672135"/>
            <a:ext cx="505120" cy="369332"/>
          </a:xfrm>
          <a:prstGeom prst="rect">
            <a:avLst/>
          </a:prstGeom>
          <a:noFill/>
        </p:spPr>
        <p:txBody>
          <a:bodyPr wrap="square" rtlCol="0">
            <a:spAutoFit/>
          </a:bodyPr>
          <a:lstStyle/>
          <a:p>
            <a:r>
              <a:rPr lang="en-US" dirty="0"/>
              <a:t>P2</a:t>
            </a:r>
            <a:endParaRPr lang="en-IN" dirty="0"/>
          </a:p>
        </p:txBody>
      </p:sp>
      <p:sp>
        <p:nvSpPr>
          <p:cNvPr id="158" name="TextBox 157"/>
          <p:cNvSpPr txBox="1"/>
          <p:nvPr/>
        </p:nvSpPr>
        <p:spPr>
          <a:xfrm>
            <a:off x="1485353" y="2672135"/>
            <a:ext cx="505120" cy="369332"/>
          </a:xfrm>
          <a:prstGeom prst="rect">
            <a:avLst/>
          </a:prstGeom>
          <a:noFill/>
        </p:spPr>
        <p:txBody>
          <a:bodyPr wrap="square" rtlCol="0">
            <a:spAutoFit/>
          </a:bodyPr>
          <a:lstStyle/>
          <a:p>
            <a:r>
              <a:rPr lang="en-US" dirty="0"/>
              <a:t>P1</a:t>
            </a:r>
            <a:endParaRPr lang="en-IN" dirty="0"/>
          </a:p>
        </p:txBody>
      </p:sp>
      <p:sp>
        <p:nvSpPr>
          <p:cNvPr id="159" name="TextBox 158"/>
          <p:cNvSpPr txBox="1"/>
          <p:nvPr/>
        </p:nvSpPr>
        <p:spPr>
          <a:xfrm>
            <a:off x="5073091" y="2842001"/>
            <a:ext cx="505120" cy="369332"/>
          </a:xfrm>
          <a:prstGeom prst="rect">
            <a:avLst/>
          </a:prstGeom>
          <a:noFill/>
        </p:spPr>
        <p:txBody>
          <a:bodyPr wrap="square" rtlCol="0">
            <a:spAutoFit/>
          </a:bodyPr>
          <a:lstStyle/>
          <a:p>
            <a:r>
              <a:rPr lang="en-US" dirty="0"/>
              <a:t>P2</a:t>
            </a:r>
            <a:endParaRPr lang="en-IN" dirty="0"/>
          </a:p>
        </p:txBody>
      </p:sp>
      <p:sp>
        <p:nvSpPr>
          <p:cNvPr id="160" name="TextBox 159"/>
          <p:cNvSpPr txBox="1"/>
          <p:nvPr/>
        </p:nvSpPr>
        <p:spPr>
          <a:xfrm>
            <a:off x="5871107" y="2824535"/>
            <a:ext cx="505120" cy="369332"/>
          </a:xfrm>
          <a:prstGeom prst="rect">
            <a:avLst/>
          </a:prstGeom>
          <a:noFill/>
        </p:spPr>
        <p:txBody>
          <a:bodyPr wrap="square" rtlCol="0">
            <a:spAutoFit/>
          </a:bodyPr>
          <a:lstStyle/>
          <a:p>
            <a:r>
              <a:rPr lang="en-US" dirty="0"/>
              <a:t>P1</a:t>
            </a:r>
            <a:endParaRPr lang="en-IN" dirty="0"/>
          </a:p>
        </p:txBody>
      </p:sp>
      <p:grpSp>
        <p:nvGrpSpPr>
          <p:cNvPr id="161" name="Group 160"/>
          <p:cNvGrpSpPr/>
          <p:nvPr/>
        </p:nvGrpSpPr>
        <p:grpSpPr>
          <a:xfrm rot="16200000">
            <a:off x="3466542" y="2054791"/>
            <a:ext cx="844229" cy="945673"/>
            <a:chOff x="2102092" y="1323156"/>
            <a:chExt cx="844229" cy="945673"/>
          </a:xfrm>
        </p:grpSpPr>
        <p:sp>
          <p:nvSpPr>
            <p:cNvPr id="162" name="Oval 161"/>
            <p:cNvSpPr/>
            <p:nvPr/>
          </p:nvSpPr>
          <p:spPr>
            <a:xfrm rot="16624845">
              <a:off x="2119113" y="1306135"/>
              <a:ext cx="609902" cy="64394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3" name="Oval 162"/>
            <p:cNvSpPr/>
            <p:nvPr/>
          </p:nvSpPr>
          <p:spPr>
            <a:xfrm>
              <a:off x="2176849" y="1738649"/>
              <a:ext cx="552802" cy="53018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4" name="Oval 163"/>
            <p:cNvSpPr/>
            <p:nvPr/>
          </p:nvSpPr>
          <p:spPr>
            <a:xfrm>
              <a:off x="2512981" y="1628106"/>
              <a:ext cx="433340" cy="37563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1031" name="TextBox 1030"/>
          <p:cNvSpPr txBox="1"/>
          <p:nvPr/>
        </p:nvSpPr>
        <p:spPr>
          <a:xfrm>
            <a:off x="946583" y="4305782"/>
            <a:ext cx="1077539" cy="369332"/>
          </a:xfrm>
          <a:prstGeom prst="rect">
            <a:avLst/>
          </a:prstGeom>
          <a:noFill/>
          <a:ln>
            <a:solidFill>
              <a:schemeClr val="tx1"/>
            </a:solidFill>
          </a:ln>
        </p:spPr>
        <p:txBody>
          <a:bodyPr wrap="none" rtlCol="0">
            <a:spAutoFit/>
          </a:bodyPr>
          <a:lstStyle/>
          <a:p>
            <a:r>
              <a:rPr lang="en-US" dirty="0"/>
              <a:t>(HV )IA&lt;0</a:t>
            </a:r>
            <a:endParaRPr lang="en-IN" dirty="0"/>
          </a:p>
        </p:txBody>
      </p:sp>
      <p:sp>
        <p:nvSpPr>
          <p:cNvPr id="171" name="TextBox 170"/>
          <p:cNvSpPr txBox="1"/>
          <p:nvPr/>
        </p:nvSpPr>
        <p:spPr>
          <a:xfrm>
            <a:off x="6105638" y="4305782"/>
            <a:ext cx="1248547" cy="369332"/>
          </a:xfrm>
          <a:prstGeom prst="rect">
            <a:avLst/>
          </a:prstGeom>
          <a:noFill/>
          <a:ln>
            <a:solidFill>
              <a:schemeClr val="tx1"/>
            </a:solidFill>
          </a:ln>
        </p:spPr>
        <p:txBody>
          <a:bodyPr wrap="none" rtlCol="0">
            <a:spAutoFit/>
          </a:bodyPr>
          <a:lstStyle/>
          <a:p>
            <a:r>
              <a:rPr lang="en-US" dirty="0"/>
              <a:t>(LV) IA&lt;180</a:t>
            </a:r>
            <a:endParaRPr lang="en-IN" dirty="0"/>
          </a:p>
        </p:txBody>
      </p:sp>
    </p:spTree>
    <p:extLst>
      <p:ext uri="{BB962C8B-B14F-4D97-AF65-F5344CB8AC3E}">
        <p14:creationId xmlns:p14="http://schemas.microsoft.com/office/powerpoint/2010/main" val="2519268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8B112A-ECF4-AF78-6188-1699D896B0C2}"/>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87D63CCD-D958-1A17-960E-EC6660AC9781}"/>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24F79DEF-DBA5-88DF-51BB-F6C27D965A81}"/>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5CE90BE-420E-FBA2-B5BE-79DA30C2A048}"/>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FC1A976F-78C3-0F56-93C7-B4FF225ABE6A}"/>
              </a:ext>
            </a:extLst>
          </p:cNvPr>
          <p:cNvGrpSpPr/>
          <p:nvPr/>
        </p:nvGrpSpPr>
        <p:grpSpPr>
          <a:xfrm>
            <a:off x="10786481" y="6059304"/>
            <a:ext cx="1105836" cy="646220"/>
            <a:chOff x="228944" y="6102596"/>
            <a:chExt cx="1105836" cy="646220"/>
          </a:xfrm>
        </p:grpSpPr>
        <p:sp>
          <p:nvSpPr>
            <p:cNvPr id="13" name="Oval 12">
              <a:extLst>
                <a:ext uri="{FF2B5EF4-FFF2-40B4-BE49-F238E27FC236}">
                  <a16:creationId xmlns:a16="http://schemas.microsoft.com/office/drawing/2014/main" id="{74AB5887-6E17-8072-3428-F1C7BD201197}"/>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3DFAACC8-E3ED-A958-A0A0-4491671E5B9B}"/>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5">
              <a:extLst>
                <a:ext uri="{FF2B5EF4-FFF2-40B4-BE49-F238E27FC236}">
                  <a16:creationId xmlns:a16="http://schemas.microsoft.com/office/drawing/2014/main" id="{387B3A39-BEAC-3001-DC1A-53E24E1C080A}"/>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 name="TextBox 5"/>
          <p:cNvSpPr txBox="1"/>
          <p:nvPr/>
        </p:nvSpPr>
        <p:spPr>
          <a:xfrm>
            <a:off x="445476" y="363415"/>
            <a:ext cx="7770055" cy="584775"/>
          </a:xfrm>
          <a:prstGeom prst="rect">
            <a:avLst/>
          </a:prstGeom>
          <a:noFill/>
        </p:spPr>
        <p:txBody>
          <a:bodyPr wrap="square" rtlCol="0">
            <a:spAutoFit/>
          </a:bodyPr>
          <a:lstStyle/>
          <a:p>
            <a:r>
              <a:rPr lang="en-US" sz="3200" b="1" u="sng" dirty="0">
                <a:latin typeface="Montserrat" panose="00000500000000000000" pitchFamily="2" charset="0"/>
              </a:rPr>
              <a:t>Differential Protection Relay:</a:t>
            </a:r>
            <a:endParaRPr lang="en-IN" sz="3200" b="1" u="sng" dirty="0"/>
          </a:p>
        </p:txBody>
      </p:sp>
      <p:sp>
        <p:nvSpPr>
          <p:cNvPr id="8" name="TextBox 7"/>
          <p:cNvSpPr txBox="1"/>
          <p:nvPr/>
        </p:nvSpPr>
        <p:spPr>
          <a:xfrm>
            <a:off x="820614" y="1219200"/>
            <a:ext cx="10532013" cy="4524315"/>
          </a:xfrm>
          <a:prstGeom prst="rect">
            <a:avLst/>
          </a:prstGeom>
          <a:noFill/>
        </p:spPr>
        <p:txBody>
          <a:bodyPr wrap="square" rtlCol="0">
            <a:spAutoFit/>
          </a:bodyPr>
          <a:lstStyle/>
          <a:p>
            <a:pPr marL="285750" indent="-285750">
              <a:lnSpc>
                <a:spcPct val="150000"/>
              </a:lnSpc>
              <a:buFont typeface="Arial" pitchFamily="34" charset="0"/>
              <a:buChar char="•"/>
            </a:pPr>
            <a:r>
              <a:rPr lang="en-US" dirty="0"/>
              <a:t>It is used to isolate the power transformer for its internal faults and the associated equipment that lies between HVCT and LVCT.</a:t>
            </a:r>
          </a:p>
          <a:p>
            <a:pPr marL="285750" indent="-285750">
              <a:lnSpc>
                <a:spcPct val="150000"/>
              </a:lnSpc>
              <a:buFont typeface="Arial" pitchFamily="34" charset="0"/>
              <a:buChar char="•"/>
            </a:pPr>
            <a:r>
              <a:rPr lang="en-US" dirty="0"/>
              <a:t>It works on </a:t>
            </a:r>
            <a:r>
              <a:rPr lang="en-US" dirty="0" err="1"/>
              <a:t>Merz</a:t>
            </a:r>
            <a:r>
              <a:rPr lang="en-US" dirty="0"/>
              <a:t>-price current comparison method.</a:t>
            </a:r>
          </a:p>
          <a:p>
            <a:pPr marL="285750" indent="-285750">
              <a:lnSpc>
                <a:spcPct val="150000"/>
              </a:lnSpc>
              <a:buFont typeface="Arial" pitchFamily="34" charset="0"/>
              <a:buChar char="•"/>
            </a:pPr>
            <a:r>
              <a:rPr lang="en-US" dirty="0"/>
              <a:t>It compares the differential current l diff and Bias current I bias obtained from currents of HVCT and LVCT.</a:t>
            </a:r>
          </a:p>
          <a:p>
            <a:pPr marL="742950" lvl="1" indent="-285750">
              <a:lnSpc>
                <a:spcPct val="200000"/>
              </a:lnSpc>
              <a:buFont typeface="Arial" panose="020B0604020202020204" pitchFamily="34" charset="0"/>
              <a:buChar char="•"/>
            </a:pPr>
            <a:r>
              <a:rPr lang="en-US" dirty="0"/>
              <a:t>Differential currents I diff =  Vector sum of all  currents in the Bus Zone</a:t>
            </a:r>
          </a:p>
          <a:p>
            <a:pPr lvl="1">
              <a:lnSpc>
                <a:spcPct val="200000"/>
              </a:lnSpc>
            </a:pPr>
            <a:r>
              <a:rPr lang="en-US" dirty="0"/>
              <a:t>			      =  IHV + ILV</a:t>
            </a:r>
          </a:p>
          <a:p>
            <a:pPr marL="742950" lvl="1" indent="-285750">
              <a:lnSpc>
                <a:spcPct val="200000"/>
              </a:lnSpc>
              <a:buFont typeface="Arial" panose="020B0604020202020204" pitchFamily="34" charset="0"/>
              <a:buChar char="•"/>
            </a:pPr>
            <a:r>
              <a:rPr lang="en-US" dirty="0"/>
              <a:t>Bias currents I bias =  Vector sum of HV and LV /2</a:t>
            </a:r>
          </a:p>
          <a:p>
            <a:pPr lvl="1">
              <a:lnSpc>
                <a:spcPct val="200000"/>
              </a:lnSpc>
            </a:pPr>
            <a:r>
              <a:rPr lang="en-US" dirty="0"/>
              <a:t>			      =  (IHV+ILV)/2</a:t>
            </a:r>
          </a:p>
          <a:p>
            <a:pPr marL="285750" indent="-285750">
              <a:buFont typeface="Arial" pitchFamily="34" charset="0"/>
              <a:buChar char="•"/>
            </a:pPr>
            <a:endParaRPr lang="en-US" dirty="0"/>
          </a:p>
          <a:p>
            <a:endParaRPr lang="en-IN" dirty="0"/>
          </a:p>
        </p:txBody>
      </p:sp>
      <p:sp>
        <p:nvSpPr>
          <p:cNvPr id="19" name="TextBox 18"/>
          <p:cNvSpPr txBox="1"/>
          <p:nvPr/>
        </p:nvSpPr>
        <p:spPr>
          <a:xfrm>
            <a:off x="1254369" y="5087815"/>
            <a:ext cx="2625969" cy="646331"/>
          </a:xfrm>
          <a:prstGeom prst="rect">
            <a:avLst/>
          </a:prstGeom>
          <a:noFill/>
        </p:spPr>
        <p:txBody>
          <a:bodyPr wrap="square" rtlCol="0">
            <a:spAutoFit/>
          </a:bodyPr>
          <a:lstStyle/>
          <a:p>
            <a:endParaRPr lang="en-US" u="sng" dirty="0"/>
          </a:p>
          <a:p>
            <a:endParaRPr lang="en-IN" dirty="0"/>
          </a:p>
        </p:txBody>
      </p:sp>
      <p:cxnSp>
        <p:nvCxnSpPr>
          <p:cNvPr id="9" name="Straight Connector 8"/>
          <p:cNvCxnSpPr/>
          <p:nvPr/>
        </p:nvCxnSpPr>
        <p:spPr>
          <a:xfrm>
            <a:off x="4164037" y="3629465"/>
            <a:ext cx="337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8966" y="3613053"/>
            <a:ext cx="337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5901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75AC-13AE-5F80-DCBE-E705ACC22C82}"/>
              </a:ext>
            </a:extLst>
          </p:cNvPr>
          <p:cNvSpPr>
            <a:spLocks noGrp="1"/>
          </p:cNvSpPr>
          <p:nvPr>
            <p:ph type="title"/>
          </p:nvPr>
        </p:nvSpPr>
        <p:spPr>
          <a:xfrm>
            <a:off x="918130" y="445055"/>
            <a:ext cx="10515600" cy="1227699"/>
          </a:xfrm>
        </p:spPr>
        <p:txBody>
          <a:bodyPr>
            <a:noAutofit/>
          </a:bodyPr>
          <a:lstStyle/>
          <a:p>
            <a:r>
              <a:rPr lang="en-US" sz="3200" b="1" dirty="0">
                <a:latin typeface="Montserrat" panose="00000500000000000000" pitchFamily="2" charset="0"/>
              </a:rPr>
              <a:t>Differential Protection Relay:</a:t>
            </a:r>
            <a:br>
              <a:rPr lang="en-IN" sz="3200" b="1" dirty="0"/>
            </a:br>
            <a:br>
              <a:rPr lang="en-US" sz="3200" b="1" dirty="0"/>
            </a:br>
            <a:r>
              <a:rPr lang="en-US" sz="2400" b="1" dirty="0"/>
              <a:t>For stable operation of the Differential relay for external and internal faults ,the  parameters  to be followed are</a:t>
            </a:r>
            <a:endParaRPr lang="en-IN" sz="3200" b="1" dirty="0"/>
          </a:p>
        </p:txBody>
      </p:sp>
      <p:sp>
        <p:nvSpPr>
          <p:cNvPr id="3" name="Content Placeholder 2">
            <a:extLst>
              <a:ext uri="{FF2B5EF4-FFF2-40B4-BE49-F238E27FC236}">
                <a16:creationId xmlns:a16="http://schemas.microsoft.com/office/drawing/2014/main" id="{F048AC35-9E3C-5B60-E460-DA3A02A71C78}"/>
              </a:ext>
            </a:extLst>
          </p:cNvPr>
          <p:cNvSpPr>
            <a:spLocks noGrp="1"/>
          </p:cNvSpPr>
          <p:nvPr>
            <p:ph idx="1"/>
          </p:nvPr>
        </p:nvSpPr>
        <p:spPr>
          <a:xfrm>
            <a:off x="918130" y="1672754"/>
            <a:ext cx="10515600" cy="4584137"/>
          </a:xfrm>
        </p:spPr>
        <p:txBody>
          <a:bodyPr>
            <a:normAutofit fontScale="92500" lnSpcReduction="10000"/>
          </a:bodyPr>
          <a:lstStyle/>
          <a:p>
            <a:endParaRPr lang="en-US" sz="2000" dirty="0"/>
          </a:p>
          <a:p>
            <a:r>
              <a:rPr lang="en-US" sz="2000" dirty="0"/>
              <a:t>Stability and Pickup:  The relay is to be stable under no load and full load conditions and is to be operated when the differential current exceeds the pickup value. </a:t>
            </a:r>
          </a:p>
          <a:p>
            <a:r>
              <a:rPr lang="en-US" sz="2000" dirty="0"/>
              <a:t>Slope S1 is used  to provide protection to the relay due to CT ratio errors under the tap change conditions and full load conditions. </a:t>
            </a:r>
          </a:p>
          <a:p>
            <a:pPr marL="0" indent="0">
              <a:buNone/>
            </a:pPr>
            <a:endParaRPr lang="en-US" sz="2000" dirty="0"/>
          </a:p>
          <a:p>
            <a:r>
              <a:rPr lang="en-US" sz="2000" dirty="0"/>
              <a:t>Slope S2 is used to provide protection to the relay from CT saturation errors under through fault conditions.</a:t>
            </a:r>
          </a:p>
          <a:p>
            <a:pPr marL="0" indent="0">
              <a:buNone/>
            </a:pPr>
            <a:endParaRPr lang="en-US" sz="2000" dirty="0"/>
          </a:p>
          <a:p>
            <a:r>
              <a:rPr lang="en-US" sz="2000" dirty="0"/>
              <a:t>2</a:t>
            </a:r>
            <a:r>
              <a:rPr lang="en-US" sz="2000" baseline="30000" dirty="0"/>
              <a:t>nd</a:t>
            </a:r>
            <a:r>
              <a:rPr lang="en-US" sz="2000" dirty="0"/>
              <a:t> harmonic block is to be provided in the differential protection relay to cover the 2</a:t>
            </a:r>
            <a:r>
              <a:rPr lang="en-US" sz="2000" baseline="30000" dirty="0"/>
              <a:t>nd</a:t>
            </a:r>
            <a:r>
              <a:rPr lang="en-US" sz="2000" dirty="0"/>
              <a:t> harmonics produced due to inrush currents developed while charging the transformer</a:t>
            </a:r>
          </a:p>
          <a:p>
            <a:pPr marL="0" indent="0">
              <a:buNone/>
            </a:pPr>
            <a:endParaRPr lang="en-US" sz="2000" dirty="0"/>
          </a:p>
          <a:p>
            <a:r>
              <a:rPr lang="en-US" sz="2000" dirty="0"/>
              <a:t>5</a:t>
            </a:r>
            <a:r>
              <a:rPr lang="en-US" sz="2000" baseline="30000" dirty="0"/>
              <a:t>th</a:t>
            </a:r>
            <a:r>
              <a:rPr lang="en-US" sz="2000" dirty="0"/>
              <a:t> harmonic block is to be provided in the differential  relay to cover the 5</a:t>
            </a:r>
            <a:r>
              <a:rPr lang="en-US" sz="2000" baseline="30000" dirty="0"/>
              <a:t>th</a:t>
            </a:r>
            <a:r>
              <a:rPr lang="en-US" sz="2000" dirty="0"/>
              <a:t> harmonics produced due to  excitation currents occurred in the transformer under sudden load off conditions</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20167596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5477" y="363415"/>
            <a:ext cx="5462954" cy="584775"/>
          </a:xfrm>
          <a:prstGeom prst="rect">
            <a:avLst/>
          </a:prstGeom>
          <a:noFill/>
        </p:spPr>
        <p:txBody>
          <a:bodyPr wrap="square" rtlCol="0">
            <a:spAutoFit/>
          </a:bodyPr>
          <a:lstStyle/>
          <a:p>
            <a:r>
              <a:rPr lang="en-US" sz="3200" b="1" u="sng" dirty="0"/>
              <a:t>Stability and Pick up:</a:t>
            </a:r>
            <a:endParaRPr lang="en-IN" sz="3200" b="1" u="sng" dirty="0"/>
          </a:p>
        </p:txBody>
      </p:sp>
      <p:sp>
        <p:nvSpPr>
          <p:cNvPr id="8" name="TextBox 7"/>
          <p:cNvSpPr txBox="1"/>
          <p:nvPr/>
        </p:nvSpPr>
        <p:spPr>
          <a:xfrm>
            <a:off x="820615" y="1219200"/>
            <a:ext cx="10131172" cy="2308324"/>
          </a:xfrm>
          <a:prstGeom prst="rect">
            <a:avLst/>
          </a:prstGeom>
          <a:noFill/>
        </p:spPr>
        <p:txBody>
          <a:bodyPr wrap="square" rtlCol="0">
            <a:spAutoFit/>
          </a:bodyPr>
          <a:lstStyle/>
          <a:p>
            <a:pPr>
              <a:lnSpc>
                <a:spcPct val="150000"/>
              </a:lnSpc>
            </a:pPr>
            <a:endParaRPr lang="en-US" dirty="0"/>
          </a:p>
          <a:p>
            <a:pPr marL="285750" indent="-285750">
              <a:lnSpc>
                <a:spcPct val="150000"/>
              </a:lnSpc>
              <a:buFont typeface="Arial" pitchFamily="34" charset="0"/>
              <a:buChar char="•"/>
            </a:pPr>
            <a:r>
              <a:rPr lang="en-US" dirty="0"/>
              <a:t>Stability means During  normal operation , the differential current is zero and  Bias current is equal to half the sum of HV and LV currents</a:t>
            </a:r>
          </a:p>
          <a:p>
            <a:pPr marL="285750" indent="-285750">
              <a:lnSpc>
                <a:spcPct val="150000"/>
              </a:lnSpc>
              <a:buFont typeface="Arial" pitchFamily="34" charset="0"/>
              <a:buChar char="•"/>
            </a:pPr>
            <a:r>
              <a:rPr lang="en-US" dirty="0"/>
              <a:t>Pick up  current is the minimum differential current above the set value </a:t>
            </a:r>
          </a:p>
          <a:p>
            <a:pPr marL="285750" indent="-285750">
              <a:buFont typeface="Arial" pitchFamily="34" charset="0"/>
              <a:buChar char="•"/>
            </a:pPr>
            <a:endParaRPr lang="en-US" dirty="0"/>
          </a:p>
          <a:p>
            <a:endParaRPr lang="en-US" dirty="0"/>
          </a:p>
        </p:txBody>
      </p:sp>
      <p:sp>
        <p:nvSpPr>
          <p:cNvPr id="16" name="TextBox 15"/>
          <p:cNvSpPr txBox="1"/>
          <p:nvPr/>
        </p:nvSpPr>
        <p:spPr>
          <a:xfrm>
            <a:off x="1000896" y="3836062"/>
            <a:ext cx="7187140" cy="1754326"/>
          </a:xfrm>
          <a:prstGeom prst="rect">
            <a:avLst/>
          </a:prstGeom>
          <a:solidFill>
            <a:schemeClr val="bg2">
              <a:lumMod val="75000"/>
            </a:schemeClr>
          </a:solidFill>
          <a:ln>
            <a:solidFill>
              <a:schemeClr val="tx1"/>
            </a:solidFill>
          </a:ln>
        </p:spPr>
        <p:txBody>
          <a:bodyPr wrap="square" rtlCol="0">
            <a:spAutoFit/>
          </a:bodyPr>
          <a:lstStyle/>
          <a:p>
            <a:r>
              <a:rPr lang="en-US" dirty="0"/>
              <a:t>Pick up  current =  Full load current (secondary) * differential setting *  MF</a:t>
            </a:r>
            <a:endParaRPr lang="en-US" b="1" dirty="0"/>
          </a:p>
          <a:p>
            <a:r>
              <a:rPr lang="en-US" dirty="0"/>
              <a:t>	        </a:t>
            </a:r>
          </a:p>
          <a:p>
            <a:r>
              <a:rPr lang="en-US" dirty="0"/>
              <a:t>MF is the multiplying factor and </a:t>
            </a:r>
          </a:p>
          <a:p>
            <a:r>
              <a:rPr lang="en-US" dirty="0"/>
              <a:t>MF = 1 for  3 phase pickup </a:t>
            </a:r>
          </a:p>
          <a:p>
            <a:r>
              <a:rPr lang="en-US" dirty="0"/>
              <a:t>MF  = 1.732 for 1 phase pickup </a:t>
            </a:r>
          </a:p>
          <a:p>
            <a:endParaRPr lang="en-IN" dirty="0"/>
          </a:p>
        </p:txBody>
      </p:sp>
      <p:sp>
        <p:nvSpPr>
          <p:cNvPr id="7" name="Rounded Rectangle 6"/>
          <p:cNvSpPr/>
          <p:nvPr/>
        </p:nvSpPr>
        <p:spPr>
          <a:xfrm>
            <a:off x="8761606" y="3527524"/>
            <a:ext cx="3002693" cy="1989438"/>
          </a:xfrm>
          <a:prstGeom prst="roundRect">
            <a:avLst/>
          </a:prstGeom>
          <a:solidFill>
            <a:schemeClr val="bg1">
              <a:lumMod val="6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 Relay Settings: </a:t>
            </a:r>
          </a:p>
          <a:p>
            <a:pPr algn="ctr"/>
            <a:r>
              <a:rPr lang="en-US" dirty="0">
                <a:solidFill>
                  <a:schemeClr val="tx1">
                    <a:lumMod val="95000"/>
                    <a:lumOff val="5000"/>
                  </a:schemeClr>
                </a:solidFill>
              </a:rPr>
              <a:t>I diff              : 0.2A</a:t>
            </a:r>
          </a:p>
          <a:p>
            <a:pPr algn="ctr"/>
            <a:r>
              <a:rPr lang="en-US" dirty="0">
                <a:solidFill>
                  <a:schemeClr val="tx1">
                    <a:lumMod val="95000"/>
                    <a:lumOff val="5000"/>
                  </a:schemeClr>
                </a:solidFill>
              </a:rPr>
              <a:t>Break point 1 : 1A</a:t>
            </a:r>
          </a:p>
          <a:p>
            <a:pPr algn="ctr"/>
            <a:r>
              <a:rPr lang="en-US" dirty="0">
                <a:solidFill>
                  <a:schemeClr val="tx1">
                    <a:lumMod val="95000"/>
                    <a:lumOff val="5000"/>
                  </a:schemeClr>
                </a:solidFill>
              </a:rPr>
              <a:t>Break point 2 : 5A</a:t>
            </a:r>
          </a:p>
          <a:p>
            <a:pPr algn="ctr"/>
            <a:r>
              <a:rPr lang="en-US" dirty="0">
                <a:solidFill>
                  <a:schemeClr val="tx1">
                    <a:lumMod val="95000"/>
                    <a:lumOff val="5000"/>
                  </a:schemeClr>
                </a:solidFill>
              </a:rPr>
              <a:t>Slope 1 : 0.3 </a:t>
            </a:r>
            <a:r>
              <a:rPr lang="en-US" dirty="0" err="1">
                <a:solidFill>
                  <a:schemeClr val="tx1">
                    <a:lumMod val="95000"/>
                    <a:lumOff val="5000"/>
                  </a:schemeClr>
                </a:solidFill>
              </a:rPr>
              <a:t>i.e</a:t>
            </a:r>
            <a:r>
              <a:rPr lang="en-US" dirty="0">
                <a:solidFill>
                  <a:schemeClr val="tx1">
                    <a:lumMod val="95000"/>
                    <a:lumOff val="5000"/>
                  </a:schemeClr>
                </a:solidFill>
              </a:rPr>
              <a:t> 30%</a:t>
            </a:r>
          </a:p>
          <a:p>
            <a:pPr algn="ctr"/>
            <a:r>
              <a:rPr lang="en-US" dirty="0">
                <a:solidFill>
                  <a:schemeClr val="tx1">
                    <a:lumMod val="95000"/>
                    <a:lumOff val="5000"/>
                  </a:schemeClr>
                </a:solidFill>
              </a:rPr>
              <a:t>Slope 2 : 0.6 </a:t>
            </a:r>
            <a:r>
              <a:rPr lang="en-US" dirty="0" err="1">
                <a:solidFill>
                  <a:schemeClr val="tx1">
                    <a:lumMod val="95000"/>
                    <a:lumOff val="5000"/>
                  </a:schemeClr>
                </a:solidFill>
              </a:rPr>
              <a:t>i.e</a:t>
            </a:r>
            <a:r>
              <a:rPr lang="en-US" dirty="0">
                <a:solidFill>
                  <a:schemeClr val="tx1">
                    <a:lumMod val="95000"/>
                    <a:lumOff val="5000"/>
                  </a:schemeClr>
                </a:solidFill>
              </a:rPr>
              <a:t> 60%</a:t>
            </a:r>
          </a:p>
          <a:p>
            <a:pPr algn="ctr"/>
            <a:r>
              <a:rPr lang="en-US" dirty="0">
                <a:solidFill>
                  <a:schemeClr val="tx1">
                    <a:lumMod val="95000"/>
                    <a:lumOff val="5000"/>
                  </a:schemeClr>
                </a:solidFill>
              </a:rPr>
              <a:t>2</a:t>
            </a:r>
            <a:r>
              <a:rPr lang="en-US" baseline="30000" dirty="0">
                <a:solidFill>
                  <a:schemeClr val="tx1">
                    <a:lumMod val="95000"/>
                    <a:lumOff val="5000"/>
                  </a:schemeClr>
                </a:solidFill>
              </a:rPr>
              <a:t>nd</a:t>
            </a:r>
            <a:r>
              <a:rPr lang="en-US" dirty="0">
                <a:solidFill>
                  <a:schemeClr val="tx1">
                    <a:lumMod val="95000"/>
                    <a:lumOff val="5000"/>
                  </a:schemeClr>
                </a:solidFill>
              </a:rPr>
              <a:t> harmonic: 15%</a:t>
            </a:r>
          </a:p>
          <a:p>
            <a:pPr algn="ctr"/>
            <a:r>
              <a:rPr lang="en-US" dirty="0">
                <a:solidFill>
                  <a:schemeClr val="tx1">
                    <a:lumMod val="95000"/>
                    <a:lumOff val="5000"/>
                  </a:schemeClr>
                </a:solidFill>
              </a:rPr>
              <a:t>5</a:t>
            </a:r>
            <a:r>
              <a:rPr lang="en-US" baseline="30000" dirty="0">
                <a:solidFill>
                  <a:schemeClr val="tx1">
                    <a:lumMod val="95000"/>
                    <a:lumOff val="5000"/>
                  </a:schemeClr>
                </a:solidFill>
              </a:rPr>
              <a:t>th</a:t>
            </a:r>
            <a:r>
              <a:rPr lang="en-US" dirty="0">
                <a:solidFill>
                  <a:schemeClr val="tx1">
                    <a:lumMod val="95000"/>
                    <a:lumOff val="5000"/>
                  </a:schemeClr>
                </a:solidFill>
              </a:rPr>
              <a:t> harmonic  : 25%</a:t>
            </a:r>
          </a:p>
          <a:p>
            <a:pPr algn="ctr"/>
            <a:endParaRPr lang="en-US" dirty="0">
              <a:solidFill>
                <a:schemeClr val="tx1">
                  <a:lumMod val="95000"/>
                  <a:lumOff val="5000"/>
                </a:schemeClr>
              </a:solidFill>
            </a:endParaRPr>
          </a:p>
        </p:txBody>
      </p:sp>
    </p:spTree>
    <p:extLst>
      <p:ext uri="{BB962C8B-B14F-4D97-AF65-F5344CB8AC3E}">
        <p14:creationId xmlns:p14="http://schemas.microsoft.com/office/powerpoint/2010/main" val="29561788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8B112A-ECF4-AF78-6188-1699D896B0C2}"/>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87D63CCD-D958-1A17-960E-EC6660AC9781}"/>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24F79DEF-DBA5-88DF-51BB-F6C27D965A81}"/>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5CE90BE-420E-FBA2-B5BE-79DA30C2A048}"/>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FC1A976F-78C3-0F56-93C7-B4FF225ABE6A}"/>
              </a:ext>
            </a:extLst>
          </p:cNvPr>
          <p:cNvGrpSpPr/>
          <p:nvPr/>
        </p:nvGrpSpPr>
        <p:grpSpPr>
          <a:xfrm>
            <a:off x="10786481" y="6059304"/>
            <a:ext cx="1105836" cy="646220"/>
            <a:chOff x="228944" y="6102596"/>
            <a:chExt cx="1105836" cy="646220"/>
          </a:xfrm>
        </p:grpSpPr>
        <p:sp>
          <p:nvSpPr>
            <p:cNvPr id="13" name="Oval 12">
              <a:extLst>
                <a:ext uri="{FF2B5EF4-FFF2-40B4-BE49-F238E27FC236}">
                  <a16:creationId xmlns:a16="http://schemas.microsoft.com/office/drawing/2014/main" id="{74AB5887-6E17-8072-3428-F1C7BD201197}"/>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3DFAACC8-E3ED-A958-A0A0-4491671E5B9B}"/>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5">
              <a:extLst>
                <a:ext uri="{FF2B5EF4-FFF2-40B4-BE49-F238E27FC236}">
                  <a16:creationId xmlns:a16="http://schemas.microsoft.com/office/drawing/2014/main" id="{387B3A39-BEAC-3001-DC1A-53E24E1C080A}"/>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 name="TextBox 5"/>
          <p:cNvSpPr txBox="1"/>
          <p:nvPr/>
        </p:nvSpPr>
        <p:spPr>
          <a:xfrm>
            <a:off x="445477" y="363415"/>
            <a:ext cx="5462954" cy="584775"/>
          </a:xfrm>
          <a:prstGeom prst="rect">
            <a:avLst/>
          </a:prstGeom>
          <a:noFill/>
        </p:spPr>
        <p:txBody>
          <a:bodyPr wrap="square" rtlCol="0">
            <a:spAutoFit/>
          </a:bodyPr>
          <a:lstStyle/>
          <a:p>
            <a:r>
              <a:rPr lang="en-US" sz="3200" b="1" u="sng" dirty="0"/>
              <a:t>Slope Characteristics :</a:t>
            </a:r>
            <a:endParaRPr lang="en-IN" sz="3200" b="1" u="sng" dirty="0"/>
          </a:p>
        </p:txBody>
      </p:sp>
      <p:sp>
        <p:nvSpPr>
          <p:cNvPr id="8" name="TextBox 7"/>
          <p:cNvSpPr txBox="1"/>
          <p:nvPr/>
        </p:nvSpPr>
        <p:spPr>
          <a:xfrm>
            <a:off x="339969" y="1099505"/>
            <a:ext cx="6564923" cy="3000821"/>
          </a:xfrm>
          <a:prstGeom prst="rect">
            <a:avLst/>
          </a:prstGeom>
          <a:noFill/>
        </p:spPr>
        <p:txBody>
          <a:bodyPr wrap="square" rtlCol="0">
            <a:spAutoFit/>
          </a:bodyPr>
          <a:lstStyle/>
          <a:p>
            <a:pPr marL="285750" indent="-285750">
              <a:lnSpc>
                <a:spcPct val="200000"/>
              </a:lnSpc>
              <a:buFont typeface="Arial" pitchFamily="34" charset="0"/>
              <a:buChar char="•"/>
            </a:pPr>
            <a:r>
              <a:rPr lang="en-US" dirty="0"/>
              <a:t>Section 1 represents </a:t>
            </a:r>
            <a:r>
              <a:rPr lang="en-US" dirty="0" err="1"/>
              <a:t>Idiff</a:t>
            </a:r>
            <a:r>
              <a:rPr lang="en-US" dirty="0"/>
              <a:t> pickup , Section 2 represents Slope 30% region and Section 3 represents Slope 60% region .</a:t>
            </a:r>
          </a:p>
          <a:p>
            <a:pPr marL="285750" indent="-285750">
              <a:lnSpc>
                <a:spcPct val="200000"/>
              </a:lnSpc>
              <a:buFont typeface="Arial" pitchFamily="34" charset="0"/>
              <a:buChar char="•"/>
            </a:pPr>
            <a:r>
              <a:rPr lang="en-US" dirty="0"/>
              <a:t>The relay will not operate in restraint region and it will operate in operating region when </a:t>
            </a:r>
            <a:r>
              <a:rPr lang="en-US" dirty="0" err="1"/>
              <a:t>Idiff</a:t>
            </a:r>
            <a:r>
              <a:rPr lang="en-US" dirty="0"/>
              <a:t> currents exceeds the slope line. </a:t>
            </a:r>
          </a:p>
          <a:p>
            <a:pPr marL="285750" indent="-285750">
              <a:lnSpc>
                <a:spcPct val="150000"/>
              </a:lnSpc>
              <a:buFont typeface="Arial" pitchFamily="34" charset="0"/>
              <a:buChar char="•"/>
            </a:pPr>
            <a:endParaRPr lang="en-US" dirty="0"/>
          </a:p>
          <a:p>
            <a:endParaRPr lang="en-IN" dirty="0"/>
          </a:p>
        </p:txBody>
      </p:sp>
      <p:sp>
        <p:nvSpPr>
          <p:cNvPr id="19" name="TextBox 18"/>
          <p:cNvSpPr txBox="1"/>
          <p:nvPr/>
        </p:nvSpPr>
        <p:spPr>
          <a:xfrm>
            <a:off x="1254369" y="5087815"/>
            <a:ext cx="2625969" cy="646331"/>
          </a:xfrm>
          <a:prstGeom prst="rect">
            <a:avLst/>
          </a:prstGeom>
          <a:noFill/>
        </p:spPr>
        <p:txBody>
          <a:bodyPr wrap="square" rtlCol="0">
            <a:spAutoFit/>
          </a:bodyPr>
          <a:lstStyle/>
          <a:p>
            <a:endParaRPr lang="en-US" u="sng" dirty="0"/>
          </a:p>
          <a:p>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108" y="0"/>
            <a:ext cx="5380892" cy="4790094"/>
          </a:xfrm>
          <a:prstGeom prst="rect">
            <a:avLst/>
          </a:prstGeom>
          <a:noFill/>
          <a:ln>
            <a:noFill/>
          </a:ln>
          <a:effectLst>
            <a:glow>
              <a:schemeClr val="tx2">
                <a:alpha val="0"/>
              </a:schemeClr>
            </a:glow>
            <a:outerShdw blurRad="165100" dist="35921" dir="6780000" algn="ctr" rotWithShape="0">
              <a:schemeClr val="accent6">
                <a:lumMod val="75000"/>
              </a:scheme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92328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8B112A-ECF4-AF78-6188-1699D896B0C2}"/>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87D63CCD-D958-1A17-960E-EC6660AC9781}"/>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24F79DEF-DBA5-88DF-51BB-F6C27D965A81}"/>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5CE90BE-420E-FBA2-B5BE-79DA30C2A048}"/>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2006144" y="-12851"/>
            <a:ext cx="5462954" cy="1077218"/>
          </a:xfrm>
          <a:prstGeom prst="rect">
            <a:avLst/>
          </a:prstGeom>
          <a:noFill/>
        </p:spPr>
        <p:txBody>
          <a:bodyPr wrap="square" rtlCol="0">
            <a:spAutoFit/>
          </a:bodyPr>
          <a:lstStyle/>
          <a:p>
            <a:r>
              <a:rPr lang="en-US" sz="3200" b="1" u="sng" dirty="0"/>
              <a:t>Testing of 400/220kV 500MVA ICT Differential relay  :</a:t>
            </a:r>
            <a:endParaRPr lang="en-IN" sz="3200" b="1" u="sng" dirty="0"/>
          </a:p>
        </p:txBody>
      </p:sp>
      <p:sp>
        <p:nvSpPr>
          <p:cNvPr id="19" name="TextBox 18"/>
          <p:cNvSpPr txBox="1"/>
          <p:nvPr/>
        </p:nvSpPr>
        <p:spPr>
          <a:xfrm>
            <a:off x="1254369" y="5087815"/>
            <a:ext cx="2625969" cy="646331"/>
          </a:xfrm>
          <a:prstGeom prst="rect">
            <a:avLst/>
          </a:prstGeom>
          <a:noFill/>
        </p:spPr>
        <p:txBody>
          <a:bodyPr wrap="square" rtlCol="0">
            <a:spAutoFit/>
          </a:bodyPr>
          <a:lstStyle/>
          <a:p>
            <a:endParaRPr lang="en-US" u="sng" dirty="0"/>
          </a:p>
          <a:p>
            <a:endParaRPr lang="en-IN" dirty="0"/>
          </a:p>
        </p:txBody>
      </p:sp>
      <p:sp>
        <p:nvSpPr>
          <p:cNvPr id="7" name="Rounded Rectangle 6"/>
          <p:cNvSpPr/>
          <p:nvPr/>
        </p:nvSpPr>
        <p:spPr>
          <a:xfrm>
            <a:off x="406941" y="1708265"/>
            <a:ext cx="5388377" cy="499726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a:solidFill>
                <a:schemeClr val="tx1"/>
              </a:solidFill>
            </a:endParaRPr>
          </a:p>
          <a:p>
            <a:pPr algn="ctr"/>
            <a:r>
              <a:rPr lang="en-US" b="1" u="sng" dirty="0">
                <a:solidFill>
                  <a:schemeClr val="tx1"/>
                </a:solidFill>
              </a:rPr>
              <a:t>HV Side of 400/220 kV  500 MVA ICT:</a:t>
            </a:r>
          </a:p>
          <a:p>
            <a:pPr marL="342900" indent="-342900">
              <a:buAutoNum type="arabicPeriod"/>
            </a:pPr>
            <a:r>
              <a:rPr lang="en-US" dirty="0">
                <a:solidFill>
                  <a:schemeClr val="tx1"/>
                </a:solidFill>
              </a:rPr>
              <a:t>Full load Current </a:t>
            </a:r>
          </a:p>
          <a:p>
            <a:pPr algn="ctr"/>
            <a:r>
              <a:rPr lang="en-US" dirty="0">
                <a:solidFill>
                  <a:schemeClr val="tx1"/>
                </a:solidFill>
              </a:rPr>
              <a:t>                     = 500 *1000/√3 * 400</a:t>
            </a:r>
          </a:p>
          <a:p>
            <a:pPr algn="ctr"/>
            <a:r>
              <a:rPr lang="en-US" dirty="0">
                <a:solidFill>
                  <a:schemeClr val="tx1"/>
                </a:solidFill>
              </a:rPr>
              <a:t>= 721.7 A</a:t>
            </a:r>
          </a:p>
          <a:p>
            <a:pPr algn="ctr"/>
            <a:r>
              <a:rPr lang="en-US" dirty="0">
                <a:solidFill>
                  <a:schemeClr val="tx1"/>
                </a:solidFill>
              </a:rPr>
              <a:t>2. Full load current in Secondary  =  Full load current / CT Ratio</a:t>
            </a:r>
          </a:p>
          <a:p>
            <a:pPr algn="ctr"/>
            <a:r>
              <a:rPr lang="en-US" dirty="0">
                <a:solidFill>
                  <a:schemeClr val="tx1"/>
                </a:solidFill>
              </a:rPr>
              <a:t>= 721.7/1000</a:t>
            </a:r>
          </a:p>
          <a:p>
            <a:pPr algn="ctr"/>
            <a:r>
              <a:rPr lang="en-US" b="1" dirty="0">
                <a:solidFill>
                  <a:schemeClr val="tx1"/>
                </a:solidFill>
              </a:rPr>
              <a:t>= 0.7217.</a:t>
            </a:r>
          </a:p>
          <a:p>
            <a:pPr algn="ctr"/>
            <a:r>
              <a:rPr lang="en-US" dirty="0">
                <a:solidFill>
                  <a:schemeClr val="tx1"/>
                </a:solidFill>
              </a:rPr>
              <a:t>3. Differential setting = </a:t>
            </a:r>
            <a:r>
              <a:rPr lang="en-US" b="1" dirty="0">
                <a:solidFill>
                  <a:schemeClr val="tx1"/>
                </a:solidFill>
              </a:rPr>
              <a:t>0.2A</a:t>
            </a:r>
          </a:p>
          <a:p>
            <a:pPr algn="ctr"/>
            <a:r>
              <a:rPr lang="en-US" dirty="0">
                <a:solidFill>
                  <a:schemeClr val="tx1"/>
                </a:solidFill>
              </a:rPr>
              <a:t>4. Multiplication factor = √3 for 1ph and 1 for 3 </a:t>
            </a:r>
            <a:r>
              <a:rPr lang="en-US" dirty="0" err="1">
                <a:solidFill>
                  <a:schemeClr val="tx1"/>
                </a:solidFill>
              </a:rPr>
              <a:t>ph</a:t>
            </a:r>
            <a:endParaRPr lang="en-US" dirty="0">
              <a:solidFill>
                <a:schemeClr val="tx1"/>
              </a:solidFill>
            </a:endParaRPr>
          </a:p>
          <a:p>
            <a:r>
              <a:rPr lang="en-US" dirty="0">
                <a:solidFill>
                  <a:schemeClr val="tx1"/>
                </a:solidFill>
              </a:rPr>
              <a:t>5. Pick up value 1 Ph = 0.2 x √3</a:t>
            </a:r>
          </a:p>
          <a:p>
            <a:pPr algn="ctr"/>
            <a:r>
              <a:rPr lang="en-US" dirty="0">
                <a:solidFill>
                  <a:schemeClr val="tx1"/>
                </a:solidFill>
              </a:rPr>
              <a:t>          = </a:t>
            </a:r>
            <a:r>
              <a:rPr lang="en-US" b="1" dirty="0">
                <a:solidFill>
                  <a:schemeClr val="tx1"/>
                </a:solidFill>
              </a:rPr>
              <a:t>0.347 A</a:t>
            </a:r>
          </a:p>
          <a:p>
            <a:r>
              <a:rPr lang="en-US" dirty="0">
                <a:solidFill>
                  <a:schemeClr val="tx1"/>
                </a:solidFill>
              </a:rPr>
              <a:t>6. Pick up value 3 </a:t>
            </a:r>
            <a:r>
              <a:rPr lang="en-US" dirty="0" err="1">
                <a:solidFill>
                  <a:schemeClr val="tx1"/>
                </a:solidFill>
              </a:rPr>
              <a:t>Ph</a:t>
            </a:r>
            <a:r>
              <a:rPr lang="en-US" dirty="0">
                <a:solidFill>
                  <a:schemeClr val="tx1"/>
                </a:solidFill>
              </a:rPr>
              <a:t>  =  </a:t>
            </a:r>
            <a:r>
              <a:rPr lang="en-US" b="1" dirty="0">
                <a:solidFill>
                  <a:schemeClr val="tx1"/>
                </a:solidFill>
              </a:rPr>
              <a:t>0.2A</a:t>
            </a:r>
          </a:p>
          <a:p>
            <a:pPr algn="ctr"/>
            <a:endParaRPr lang="en-US" b="1"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IN" dirty="0">
              <a:solidFill>
                <a:schemeClr val="tx1"/>
              </a:solidFill>
            </a:endParaRPr>
          </a:p>
        </p:txBody>
      </p:sp>
      <p:sp>
        <p:nvSpPr>
          <p:cNvPr id="17" name="Rounded Rectangle 16"/>
          <p:cNvSpPr/>
          <p:nvPr/>
        </p:nvSpPr>
        <p:spPr>
          <a:xfrm>
            <a:off x="5927098" y="1708264"/>
            <a:ext cx="5490545" cy="499726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a:solidFill>
                <a:schemeClr val="tx1"/>
              </a:solidFill>
            </a:endParaRPr>
          </a:p>
          <a:p>
            <a:pPr algn="ctr"/>
            <a:endParaRPr lang="en-US" b="1" u="sng" dirty="0">
              <a:solidFill>
                <a:schemeClr val="tx1"/>
              </a:solidFill>
            </a:endParaRPr>
          </a:p>
          <a:p>
            <a:pPr algn="ctr"/>
            <a:r>
              <a:rPr lang="en-US" b="1" u="sng" dirty="0">
                <a:solidFill>
                  <a:schemeClr val="tx1"/>
                </a:solidFill>
              </a:rPr>
              <a:t>LV Side of 400/220 kV  500MVA ICT:</a:t>
            </a:r>
          </a:p>
          <a:p>
            <a:pPr marL="342900" indent="-342900">
              <a:buAutoNum type="arabicPeriod"/>
            </a:pPr>
            <a:r>
              <a:rPr lang="en-US" dirty="0">
                <a:solidFill>
                  <a:schemeClr val="tx1"/>
                </a:solidFill>
              </a:rPr>
              <a:t>Full load Current </a:t>
            </a:r>
          </a:p>
          <a:p>
            <a:pPr algn="ctr"/>
            <a:r>
              <a:rPr lang="en-US" dirty="0">
                <a:solidFill>
                  <a:schemeClr val="tx1"/>
                </a:solidFill>
              </a:rPr>
              <a:t>                     = 500 *1000/√3 * 220</a:t>
            </a:r>
          </a:p>
          <a:p>
            <a:pPr algn="ctr"/>
            <a:r>
              <a:rPr lang="en-US" dirty="0">
                <a:solidFill>
                  <a:schemeClr val="tx1"/>
                </a:solidFill>
              </a:rPr>
              <a:t>= 1312 A</a:t>
            </a:r>
          </a:p>
          <a:p>
            <a:pPr algn="ctr"/>
            <a:r>
              <a:rPr lang="en-US" dirty="0">
                <a:solidFill>
                  <a:schemeClr val="tx1"/>
                </a:solidFill>
              </a:rPr>
              <a:t>2. Full load current in Secondary  =  Full load current / CT Ratio</a:t>
            </a:r>
          </a:p>
          <a:p>
            <a:pPr algn="ctr"/>
            <a:r>
              <a:rPr lang="en-US" dirty="0">
                <a:solidFill>
                  <a:schemeClr val="tx1"/>
                </a:solidFill>
              </a:rPr>
              <a:t>= 1312/1600</a:t>
            </a:r>
          </a:p>
          <a:p>
            <a:pPr algn="ctr"/>
            <a:r>
              <a:rPr lang="en-US" b="1" dirty="0">
                <a:solidFill>
                  <a:schemeClr val="tx1"/>
                </a:solidFill>
              </a:rPr>
              <a:t>= 0.82.</a:t>
            </a:r>
          </a:p>
          <a:p>
            <a:pPr algn="ctr"/>
            <a:r>
              <a:rPr lang="en-US" dirty="0">
                <a:solidFill>
                  <a:schemeClr val="tx1"/>
                </a:solidFill>
              </a:rPr>
              <a:t>3. Differential setting = </a:t>
            </a:r>
            <a:r>
              <a:rPr lang="en-US" b="1" dirty="0">
                <a:solidFill>
                  <a:schemeClr val="tx1"/>
                </a:solidFill>
              </a:rPr>
              <a:t>0.2A</a:t>
            </a:r>
          </a:p>
          <a:p>
            <a:pPr algn="ctr"/>
            <a:r>
              <a:rPr lang="en-US" dirty="0">
                <a:solidFill>
                  <a:schemeClr val="tx1"/>
                </a:solidFill>
              </a:rPr>
              <a:t>4. Multiplication factor = √3 for 1ph and 1 for 3 </a:t>
            </a:r>
            <a:r>
              <a:rPr lang="en-US" dirty="0" err="1">
                <a:solidFill>
                  <a:schemeClr val="tx1"/>
                </a:solidFill>
              </a:rPr>
              <a:t>ph</a:t>
            </a:r>
            <a:endParaRPr lang="en-US" dirty="0">
              <a:solidFill>
                <a:schemeClr val="tx1"/>
              </a:solidFill>
            </a:endParaRPr>
          </a:p>
          <a:p>
            <a:r>
              <a:rPr lang="en-US" dirty="0">
                <a:solidFill>
                  <a:schemeClr val="tx1"/>
                </a:solidFill>
              </a:rPr>
              <a:t>5. Pick up value 1 Ph = 0.2x(0.82/0.72) x √3          </a:t>
            </a:r>
          </a:p>
          <a:p>
            <a:r>
              <a:rPr lang="en-US" dirty="0">
                <a:solidFill>
                  <a:schemeClr val="tx1"/>
                </a:solidFill>
              </a:rPr>
              <a:t>		   = </a:t>
            </a:r>
            <a:r>
              <a:rPr lang="en-US" b="1" dirty="0">
                <a:solidFill>
                  <a:schemeClr val="tx1"/>
                </a:solidFill>
              </a:rPr>
              <a:t>0.393 A</a:t>
            </a:r>
          </a:p>
          <a:p>
            <a:r>
              <a:rPr lang="en-US" dirty="0">
                <a:solidFill>
                  <a:schemeClr val="tx1"/>
                </a:solidFill>
              </a:rPr>
              <a:t>6. Pick up value 3 Ph = 0.2x(0.82/0.72)</a:t>
            </a:r>
          </a:p>
          <a:p>
            <a:r>
              <a:rPr lang="en-US" dirty="0">
                <a:solidFill>
                  <a:schemeClr val="tx1"/>
                </a:solidFill>
              </a:rPr>
              <a:t>	                    =  </a:t>
            </a:r>
            <a:r>
              <a:rPr lang="en-US" b="1" dirty="0">
                <a:solidFill>
                  <a:schemeClr val="tx1"/>
                </a:solidFill>
              </a:rPr>
              <a:t>0.227 A</a:t>
            </a:r>
          </a:p>
          <a:p>
            <a:pPr algn="ctr"/>
            <a:endParaRPr lang="en-US" b="1"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IN" dirty="0">
              <a:solidFill>
                <a:schemeClr val="tx1"/>
              </a:solidFill>
            </a:endParaRPr>
          </a:p>
        </p:txBody>
      </p:sp>
    </p:spTree>
    <p:extLst>
      <p:ext uri="{BB962C8B-B14F-4D97-AF65-F5344CB8AC3E}">
        <p14:creationId xmlns:p14="http://schemas.microsoft.com/office/powerpoint/2010/main" val="37224865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8B112A-ECF4-AF78-6188-1699D896B0C2}"/>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87D63CCD-D958-1A17-960E-EC6660AC9781}"/>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24F79DEF-DBA5-88DF-51BB-F6C27D965A81}"/>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5CE90BE-420E-FBA2-B5BE-79DA30C2A048}"/>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445477" y="363415"/>
            <a:ext cx="5462954" cy="584775"/>
          </a:xfrm>
          <a:prstGeom prst="rect">
            <a:avLst/>
          </a:prstGeom>
          <a:noFill/>
        </p:spPr>
        <p:txBody>
          <a:bodyPr wrap="square" rtlCol="0">
            <a:spAutoFit/>
          </a:bodyPr>
          <a:lstStyle/>
          <a:p>
            <a:r>
              <a:rPr lang="en-US" sz="3200" b="1" u="sng" dirty="0"/>
              <a:t>Stability and Pick up:</a:t>
            </a:r>
            <a:endParaRPr lang="en-IN" sz="3200" b="1" u="sng" dirty="0"/>
          </a:p>
        </p:txBody>
      </p:sp>
      <p:sp>
        <p:nvSpPr>
          <p:cNvPr id="8" name="TextBox 7"/>
          <p:cNvSpPr txBox="1"/>
          <p:nvPr/>
        </p:nvSpPr>
        <p:spPr>
          <a:xfrm>
            <a:off x="748145" y="1330036"/>
            <a:ext cx="9379528"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Gradual current increase is observed till relay pick up threshold and compare with two calculated value.</a:t>
            </a:r>
          </a:p>
          <a:p>
            <a:pPr marL="285750" indent="-285750">
              <a:lnSpc>
                <a:spcPct val="150000"/>
              </a:lnSpc>
              <a:buFont typeface="Arial" panose="020B0604020202020204" pitchFamily="34" charset="0"/>
              <a:buChar char="•"/>
            </a:pPr>
            <a:r>
              <a:rPr lang="en-US" dirty="0"/>
              <a:t>For pick up test on HV side and LV side separately, injecting secondary current to the HV side with LV side Zero </a:t>
            </a:r>
          </a:p>
          <a:p>
            <a:pPr marL="285750" indent="-285750">
              <a:lnSpc>
                <a:spcPct val="150000"/>
              </a:lnSpc>
              <a:buFont typeface="Arial" panose="020B0604020202020204" pitchFamily="34" charset="0"/>
              <a:buChar char="•"/>
            </a:pPr>
            <a:r>
              <a:rPr lang="en-US" dirty="0"/>
              <a:t>The relay should pick up and trip as per setting similarly inject current on LV side with HV side to Zero</a:t>
            </a:r>
          </a:p>
          <a:p>
            <a:endParaRPr lang="en-IN" dirty="0"/>
          </a:p>
        </p:txBody>
      </p:sp>
      <p:sp>
        <p:nvSpPr>
          <p:cNvPr id="11" name="TextBox 10"/>
          <p:cNvSpPr txBox="1"/>
          <p:nvPr/>
        </p:nvSpPr>
        <p:spPr>
          <a:xfrm>
            <a:off x="1998423" y="4192358"/>
            <a:ext cx="7187140" cy="923330"/>
          </a:xfrm>
          <a:prstGeom prst="rect">
            <a:avLst/>
          </a:prstGeom>
          <a:solidFill>
            <a:schemeClr val="bg2">
              <a:lumMod val="75000"/>
            </a:schemeClr>
          </a:solidFill>
          <a:ln>
            <a:solidFill>
              <a:schemeClr val="tx1"/>
            </a:solidFill>
          </a:ln>
        </p:spPr>
        <p:txBody>
          <a:bodyPr wrap="square" rtlCol="0">
            <a:spAutoFit/>
          </a:bodyPr>
          <a:lstStyle/>
          <a:p>
            <a:r>
              <a:rPr lang="en-US" dirty="0"/>
              <a:t>Pick up  current =  Full load current (secondary) * differential setting *  MF.</a:t>
            </a:r>
          </a:p>
          <a:p>
            <a:pPr algn="ctr"/>
            <a:endParaRPr lang="en-US" b="1" dirty="0"/>
          </a:p>
          <a:p>
            <a:r>
              <a:rPr lang="en-US" dirty="0"/>
              <a:t>	           </a:t>
            </a:r>
            <a:endParaRPr lang="en-IN" dirty="0"/>
          </a:p>
        </p:txBody>
      </p:sp>
    </p:spTree>
    <p:extLst>
      <p:ext uri="{BB962C8B-B14F-4D97-AF65-F5344CB8AC3E}">
        <p14:creationId xmlns:p14="http://schemas.microsoft.com/office/powerpoint/2010/main" val="1605050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4091" y="3380697"/>
            <a:ext cx="8728680" cy="3400211"/>
          </a:xfrm>
          <a:prstGeom prst="rect">
            <a:avLst/>
          </a:prstGeom>
        </p:spPr>
      </p:pic>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Testing of Differential Protection:</a:t>
            </a:r>
            <a:endParaRPr lang="en-US" sz="2800" b="1" dirty="0">
              <a:latin typeface="Montserrat" panose="00000500000000000000" pitchFamily="2" charset="0"/>
            </a:endParaRPr>
          </a:p>
        </p:txBody>
      </p:sp>
      <p:sp>
        <p:nvSpPr>
          <p:cNvPr id="6" name="Rectangle 5"/>
          <p:cNvSpPr/>
          <p:nvPr/>
        </p:nvSpPr>
        <p:spPr>
          <a:xfrm>
            <a:off x="0" y="880174"/>
            <a:ext cx="5159829" cy="58782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 Calculate Full load current for Both HV and LV:</a:t>
            </a:r>
          </a:p>
          <a:p>
            <a:pPr algn="ctr"/>
            <a:r>
              <a:rPr lang="en-US" dirty="0">
                <a:solidFill>
                  <a:schemeClr val="tx1"/>
                </a:solidFill>
              </a:rPr>
              <a:t>I </a:t>
            </a:r>
            <a:r>
              <a:rPr lang="en-US" dirty="0" err="1">
                <a:solidFill>
                  <a:schemeClr val="tx1"/>
                </a:solidFill>
              </a:rPr>
              <a:t>flc</a:t>
            </a:r>
            <a:r>
              <a:rPr lang="en-US" dirty="0">
                <a:solidFill>
                  <a:schemeClr val="tx1"/>
                </a:solidFill>
              </a:rPr>
              <a:t> = MVA / (√3*</a:t>
            </a:r>
            <a:r>
              <a:rPr lang="en-US" dirty="0" err="1">
                <a:solidFill>
                  <a:schemeClr val="tx1"/>
                </a:solidFill>
              </a:rPr>
              <a:t>Vline</a:t>
            </a:r>
            <a:r>
              <a:rPr lang="en-US" dirty="0">
                <a:solidFill>
                  <a:schemeClr val="tx1"/>
                </a:solidFill>
              </a:rPr>
              <a:t>)</a:t>
            </a:r>
            <a:endParaRPr lang="en-IN" dirty="0">
              <a:solidFill>
                <a:schemeClr val="tx1"/>
              </a:solidFill>
            </a:endParaRPr>
          </a:p>
        </p:txBody>
      </p:sp>
      <p:sp>
        <p:nvSpPr>
          <p:cNvPr id="24" name="Rectangle 23"/>
          <p:cNvSpPr/>
          <p:nvPr/>
        </p:nvSpPr>
        <p:spPr>
          <a:xfrm>
            <a:off x="-1" y="1982215"/>
            <a:ext cx="6917636" cy="58782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2.With the obtained values enter the currents of HV and LV in opposite direction. The Relay should not trip and hence stability is confirmed.</a:t>
            </a:r>
            <a:endParaRPr lang="en-IN" dirty="0">
              <a:solidFill>
                <a:schemeClr val="tx1"/>
              </a:solidFill>
            </a:endParaRPr>
          </a:p>
        </p:txBody>
      </p:sp>
      <p:cxnSp>
        <p:nvCxnSpPr>
          <p:cNvPr id="20" name="Straight Arrow Connector 19"/>
          <p:cNvCxnSpPr/>
          <p:nvPr/>
        </p:nvCxnSpPr>
        <p:spPr>
          <a:xfrm>
            <a:off x="1724297" y="3978762"/>
            <a:ext cx="3239589" cy="3450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258957" y="4611757"/>
            <a:ext cx="3737113" cy="46904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670862" y="2570044"/>
            <a:ext cx="2645416" cy="251075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17087" y="3766160"/>
            <a:ext cx="1274624" cy="32839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a:t>
            </a:r>
            <a:r>
              <a:rPr lang="en-IN" sz="1600" dirty="0">
                <a:solidFill>
                  <a:schemeClr val="tx1"/>
                </a:solidFill>
              </a:rPr>
              <a:t>V Current</a:t>
            </a:r>
            <a:endParaRPr lang="en-US" sz="1600" dirty="0">
              <a:solidFill>
                <a:schemeClr val="tx1"/>
              </a:solidFill>
            </a:endParaRPr>
          </a:p>
        </p:txBody>
      </p:sp>
      <p:sp>
        <p:nvSpPr>
          <p:cNvPr id="39" name="Rectangle 38"/>
          <p:cNvSpPr/>
          <p:nvPr/>
        </p:nvSpPr>
        <p:spPr>
          <a:xfrm>
            <a:off x="224521" y="4416247"/>
            <a:ext cx="1274624" cy="32839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a:t>
            </a:r>
            <a:r>
              <a:rPr lang="en-IN" sz="1600" dirty="0">
                <a:solidFill>
                  <a:schemeClr val="tx1"/>
                </a:solidFill>
              </a:rPr>
              <a:t>V Current</a:t>
            </a:r>
            <a:endParaRPr lang="en-US" sz="1600" dirty="0">
              <a:solidFill>
                <a:schemeClr val="tx1"/>
              </a:solidFill>
            </a:endParaRPr>
          </a:p>
        </p:txBody>
      </p:sp>
      <p:sp>
        <p:nvSpPr>
          <p:cNvPr id="40" name="Rectangle 39"/>
          <p:cNvSpPr/>
          <p:nvPr/>
        </p:nvSpPr>
        <p:spPr>
          <a:xfrm>
            <a:off x="8931965" y="2189750"/>
            <a:ext cx="1794060" cy="38029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Opposite Direction</a:t>
            </a:r>
          </a:p>
        </p:txBody>
      </p:sp>
    </p:spTree>
    <p:extLst>
      <p:ext uri="{BB962C8B-B14F-4D97-AF65-F5344CB8AC3E}">
        <p14:creationId xmlns:p14="http://schemas.microsoft.com/office/powerpoint/2010/main" val="333838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B5A67EC-1D99-9633-F6D9-DDBB636E08B5}"/>
              </a:ext>
            </a:extLst>
          </p:cNvPr>
          <p:cNvGrpSpPr/>
          <p:nvPr/>
        </p:nvGrpSpPr>
        <p:grpSpPr>
          <a:xfrm>
            <a:off x="3462338" y="-286822"/>
            <a:ext cx="5267325" cy="7957735"/>
            <a:chOff x="3945402" y="-289544"/>
            <a:chExt cx="5267325" cy="7957735"/>
          </a:xfrm>
        </p:grpSpPr>
        <p:sp>
          <p:nvSpPr>
            <p:cNvPr id="3" name="Parallelogram 2">
              <a:extLst>
                <a:ext uri="{FF2B5EF4-FFF2-40B4-BE49-F238E27FC236}">
                  <a16:creationId xmlns:a16="http://schemas.microsoft.com/office/drawing/2014/main" id="{16BFAC62-FD53-3C17-6790-063A3AAE9BEC}"/>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6F2412B4-B9D2-8552-EFA1-3D671D10FC56}"/>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a:extLst>
                <a:ext uri="{FF2B5EF4-FFF2-40B4-BE49-F238E27FC236}">
                  <a16:creationId xmlns:a16="http://schemas.microsoft.com/office/drawing/2014/main" id="{83C0B800-6036-A826-1BD9-0B3D9FF791B2}"/>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6F6B6205-D50C-04B7-EF4A-754FEAC3ED2F}"/>
              </a:ext>
            </a:extLst>
          </p:cNvPr>
          <p:cNvGrpSpPr/>
          <p:nvPr/>
        </p:nvGrpSpPr>
        <p:grpSpPr>
          <a:xfrm>
            <a:off x="147146" y="267050"/>
            <a:ext cx="11422061" cy="1404564"/>
            <a:chOff x="147146" y="238300"/>
            <a:chExt cx="11422061" cy="1404564"/>
          </a:xfrm>
        </p:grpSpPr>
        <p:sp>
          <p:nvSpPr>
            <p:cNvPr id="12" name="TextBox 11">
              <a:extLst>
                <a:ext uri="{FF2B5EF4-FFF2-40B4-BE49-F238E27FC236}">
                  <a16:creationId xmlns:a16="http://schemas.microsoft.com/office/drawing/2014/main" id="{A97F3F67-298D-257B-07B5-8B97A0968A80}"/>
                </a:ext>
              </a:extLst>
            </p:cNvPr>
            <p:cNvSpPr txBox="1"/>
            <p:nvPr/>
          </p:nvSpPr>
          <p:spPr>
            <a:xfrm>
              <a:off x="8334691" y="1227045"/>
              <a:ext cx="3234516" cy="415819"/>
            </a:xfrm>
            <a:prstGeom prst="rect">
              <a:avLst/>
            </a:prstGeom>
            <a:noFill/>
          </p:spPr>
          <p:txBody>
            <a:bodyPr wrap="square">
              <a:spAutoFit/>
            </a:bodyPr>
            <a:lstStyle/>
            <a:p>
              <a:pPr>
                <a:lnSpc>
                  <a:spcPct val="150000"/>
                </a:lnSpc>
              </a:pPr>
              <a:endParaRPr lang="en-US" sz="1600" dirty="0">
                <a:solidFill>
                  <a:schemeClr val="bg1"/>
                </a:solidFill>
                <a:latin typeface="Montserrat" panose="00000500000000000000" pitchFamily="2" charset="0"/>
              </a:endParaRPr>
            </a:p>
          </p:txBody>
        </p:sp>
        <p:sp>
          <p:nvSpPr>
            <p:cNvPr id="16" name="TextBox 15">
              <a:extLst>
                <a:ext uri="{FF2B5EF4-FFF2-40B4-BE49-F238E27FC236}">
                  <a16:creationId xmlns:a16="http://schemas.microsoft.com/office/drawing/2014/main" id="{B4341B65-03FE-9BDD-29D5-A6F91995EF9A}"/>
                </a:ext>
              </a:extLst>
            </p:cNvPr>
            <p:cNvSpPr txBox="1"/>
            <p:nvPr/>
          </p:nvSpPr>
          <p:spPr>
            <a:xfrm>
              <a:off x="147146" y="238300"/>
              <a:ext cx="10969948" cy="646331"/>
            </a:xfrm>
            <a:prstGeom prst="rect">
              <a:avLst/>
            </a:prstGeom>
            <a:noFill/>
          </p:spPr>
          <p:txBody>
            <a:bodyPr wrap="square">
              <a:spAutoFit/>
            </a:bodyPr>
            <a:lstStyle/>
            <a:p>
              <a:r>
                <a:rPr lang="en-US" sz="3600" b="1" u="sng" dirty="0">
                  <a:latin typeface="Montserrat" panose="00000500000000000000" pitchFamily="2" charset="0"/>
                </a:rPr>
                <a:t> Cable scheduling of CT secondary cables: </a:t>
              </a:r>
              <a:endParaRPr lang="en-US" sz="3600" b="1" dirty="0">
                <a:latin typeface="Montserrat" panose="00000500000000000000" pitchFamily="2" charset="0"/>
              </a:endParaRPr>
            </a:p>
          </p:txBody>
        </p:sp>
      </p:grpSp>
      <p:sp>
        <p:nvSpPr>
          <p:cNvPr id="6" name="TextBox 5"/>
          <p:cNvSpPr txBox="1"/>
          <p:nvPr/>
        </p:nvSpPr>
        <p:spPr>
          <a:xfrm>
            <a:off x="395785" y="1159679"/>
            <a:ext cx="5022376" cy="369332"/>
          </a:xfrm>
          <a:prstGeom prst="rect">
            <a:avLst/>
          </a:prstGeom>
          <a:noFill/>
        </p:spPr>
        <p:txBody>
          <a:bodyPr wrap="square" rtlCol="0">
            <a:spAutoFit/>
          </a:bodyPr>
          <a:lstStyle/>
          <a:p>
            <a:endParaRPr lang="en-IN" dirty="0"/>
          </a:p>
        </p:txBody>
      </p:sp>
      <p:sp>
        <p:nvSpPr>
          <p:cNvPr id="21" name="Rounded Rectangle 20"/>
          <p:cNvSpPr/>
          <p:nvPr/>
        </p:nvSpPr>
        <p:spPr>
          <a:xfrm>
            <a:off x="2060811" y="979977"/>
            <a:ext cx="1787857" cy="712345"/>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r>
              <a:rPr lang="en-US" dirty="0" err="1">
                <a:solidFill>
                  <a:schemeClr val="tx1"/>
                </a:solidFill>
              </a:rPr>
              <a:t>ph</a:t>
            </a:r>
            <a:r>
              <a:rPr lang="en-US" dirty="0">
                <a:solidFill>
                  <a:schemeClr val="tx1"/>
                </a:solidFill>
              </a:rPr>
              <a:t> Secondary CTJB</a:t>
            </a:r>
          </a:p>
        </p:txBody>
      </p:sp>
      <p:sp>
        <p:nvSpPr>
          <p:cNvPr id="24" name="Rounded Rectangle 23"/>
          <p:cNvSpPr/>
          <p:nvPr/>
        </p:nvSpPr>
        <p:spPr>
          <a:xfrm>
            <a:off x="4861021" y="958687"/>
            <a:ext cx="1787857" cy="712345"/>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r>
              <a:rPr lang="en-US" dirty="0" err="1">
                <a:solidFill>
                  <a:schemeClr val="tx1"/>
                </a:solidFill>
              </a:rPr>
              <a:t>ph</a:t>
            </a:r>
            <a:r>
              <a:rPr lang="en-US" dirty="0">
                <a:solidFill>
                  <a:schemeClr val="tx1"/>
                </a:solidFill>
              </a:rPr>
              <a:t> Secondary CTJB</a:t>
            </a:r>
          </a:p>
        </p:txBody>
      </p:sp>
      <p:sp>
        <p:nvSpPr>
          <p:cNvPr id="25" name="Rounded Rectangle 24"/>
          <p:cNvSpPr/>
          <p:nvPr/>
        </p:nvSpPr>
        <p:spPr>
          <a:xfrm>
            <a:off x="7611360" y="958687"/>
            <a:ext cx="1787857" cy="712345"/>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r>
              <a:rPr lang="en-US" dirty="0" err="1">
                <a:solidFill>
                  <a:schemeClr val="tx1"/>
                </a:solidFill>
              </a:rPr>
              <a:t>ph</a:t>
            </a:r>
            <a:r>
              <a:rPr lang="en-US" dirty="0">
                <a:solidFill>
                  <a:schemeClr val="tx1"/>
                </a:solidFill>
              </a:rPr>
              <a:t> Secondary CTJB</a:t>
            </a:r>
          </a:p>
        </p:txBody>
      </p:sp>
      <p:sp>
        <p:nvSpPr>
          <p:cNvPr id="26" name="Rounded Rectangle 25"/>
          <p:cNvSpPr/>
          <p:nvPr/>
        </p:nvSpPr>
        <p:spPr>
          <a:xfrm>
            <a:off x="4553946" y="2822990"/>
            <a:ext cx="2402005" cy="2342186"/>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Current Transformer Marshaling Box</a:t>
            </a:r>
          </a:p>
        </p:txBody>
      </p:sp>
      <p:sp>
        <p:nvSpPr>
          <p:cNvPr id="27" name="Rounded Rectangle 26"/>
          <p:cNvSpPr/>
          <p:nvPr/>
        </p:nvSpPr>
        <p:spPr>
          <a:xfrm>
            <a:off x="8198214" y="2950339"/>
            <a:ext cx="2402005" cy="481384"/>
          </a:xfrm>
          <a:prstGeom prst="roundRect">
            <a:avLst/>
          </a:prstGeom>
          <a:solidFill>
            <a:schemeClr val="bg2">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 &amp; R Panel</a:t>
            </a:r>
          </a:p>
        </p:txBody>
      </p:sp>
      <p:sp>
        <p:nvSpPr>
          <p:cNvPr id="7" name="Rectangle 6"/>
          <p:cNvSpPr/>
          <p:nvPr/>
        </p:nvSpPr>
        <p:spPr>
          <a:xfrm>
            <a:off x="8198214" y="4280942"/>
            <a:ext cx="2402005" cy="445858"/>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2 Relay</a:t>
            </a:r>
            <a:endParaRPr lang="en-IN" dirty="0">
              <a:solidFill>
                <a:schemeClr val="tx1"/>
              </a:solidFill>
            </a:endParaRPr>
          </a:p>
        </p:txBody>
      </p:sp>
      <p:sp>
        <p:nvSpPr>
          <p:cNvPr id="29" name="Rectangle 28"/>
          <p:cNvSpPr/>
          <p:nvPr/>
        </p:nvSpPr>
        <p:spPr>
          <a:xfrm>
            <a:off x="8207455" y="4719318"/>
            <a:ext cx="2402005" cy="445858"/>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Main 1 Relay</a:t>
            </a:r>
            <a:endParaRPr lang="en-IN" dirty="0">
              <a:solidFill>
                <a:schemeClr val="tx1"/>
              </a:solidFill>
            </a:endParaRPr>
          </a:p>
        </p:txBody>
      </p:sp>
      <p:sp>
        <p:nvSpPr>
          <p:cNvPr id="30" name="Rectangle 29"/>
          <p:cNvSpPr/>
          <p:nvPr/>
        </p:nvSpPr>
        <p:spPr>
          <a:xfrm>
            <a:off x="8198214" y="3877580"/>
            <a:ext cx="2402005" cy="445858"/>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BCU / TVM</a:t>
            </a:r>
            <a:endParaRPr lang="en-IN" dirty="0">
              <a:solidFill>
                <a:schemeClr val="tx1"/>
              </a:solidFill>
            </a:endParaRPr>
          </a:p>
        </p:txBody>
      </p:sp>
      <p:sp>
        <p:nvSpPr>
          <p:cNvPr id="31" name="Rectangle 30"/>
          <p:cNvSpPr/>
          <p:nvPr/>
        </p:nvSpPr>
        <p:spPr>
          <a:xfrm>
            <a:off x="8198214" y="3431722"/>
            <a:ext cx="2402005" cy="445858"/>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 Bar / LBB</a:t>
            </a:r>
            <a:endParaRPr lang="en-IN" dirty="0">
              <a:solidFill>
                <a:schemeClr val="tx1"/>
              </a:solidFill>
            </a:endParaRPr>
          </a:p>
        </p:txBody>
      </p:sp>
      <p:cxnSp>
        <p:nvCxnSpPr>
          <p:cNvPr id="13" name="Straight Arrow Connector 12"/>
          <p:cNvCxnSpPr>
            <a:stCxn id="24" idx="2"/>
          </p:cNvCxnSpPr>
          <p:nvPr/>
        </p:nvCxnSpPr>
        <p:spPr>
          <a:xfrm flipH="1">
            <a:off x="5754949" y="1671032"/>
            <a:ext cx="1" cy="115195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1" idx="2"/>
          </p:cNvCxnSpPr>
          <p:nvPr/>
        </p:nvCxnSpPr>
        <p:spPr>
          <a:xfrm flipH="1">
            <a:off x="2954739" y="1692322"/>
            <a:ext cx="1" cy="3821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54739" y="2074460"/>
            <a:ext cx="205185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006591" y="2074460"/>
            <a:ext cx="0" cy="7485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499628" y="1671032"/>
            <a:ext cx="1" cy="38213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53436" y="2053170"/>
            <a:ext cx="205185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453436" y="2053170"/>
            <a:ext cx="0" cy="7485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1" idx="1"/>
          </p:cNvCxnSpPr>
          <p:nvPr/>
        </p:nvCxnSpPr>
        <p:spPr>
          <a:xfrm>
            <a:off x="6955951" y="3654651"/>
            <a:ext cx="124226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955950" y="4072539"/>
            <a:ext cx="124226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990228" y="4503871"/>
            <a:ext cx="124226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990227" y="4886982"/>
            <a:ext cx="124226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2473672" y="5860168"/>
            <a:ext cx="9530068" cy="997832"/>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***Note :1. For Bus bar  , S1  of secondary is shorted to form star point and connected to ground.</a:t>
            </a:r>
          </a:p>
          <a:p>
            <a:pPr algn="ctr"/>
            <a:r>
              <a:rPr lang="en-US" dirty="0">
                <a:solidFill>
                  <a:schemeClr val="tx1"/>
                </a:solidFill>
              </a:rPr>
              <a:t>2. For others , S3 (or other according to CT ratio) of secondary is shorted to form star point and connected to ground</a:t>
            </a:r>
          </a:p>
        </p:txBody>
      </p:sp>
    </p:spTree>
    <p:extLst>
      <p:ext uri="{BB962C8B-B14F-4D97-AF65-F5344CB8AC3E}">
        <p14:creationId xmlns:p14="http://schemas.microsoft.com/office/powerpoint/2010/main" val="41432552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E03C922-9B8F-73C5-622C-CFA9CF4342E7}"/>
              </a:ext>
            </a:extLst>
          </p:cNvPr>
          <p:cNvGrpSpPr/>
          <p:nvPr/>
        </p:nvGrpSpPr>
        <p:grpSpPr>
          <a:xfrm>
            <a:off x="11749045" y="341194"/>
            <a:ext cx="254695" cy="2609144"/>
            <a:chOff x="11749045" y="341194"/>
            <a:chExt cx="254695" cy="2609144"/>
          </a:xfrm>
        </p:grpSpPr>
        <p:sp>
          <p:nvSpPr>
            <p:cNvPr id="9" name="Rectangle 8">
              <a:extLst>
                <a:ext uri="{FF2B5EF4-FFF2-40B4-BE49-F238E27FC236}">
                  <a16:creationId xmlns:a16="http://schemas.microsoft.com/office/drawing/2014/main" id="{FA1F4BF9-110F-0D44-CD73-15871BA249BA}"/>
                </a:ext>
              </a:extLst>
            </p:cNvPr>
            <p:cNvSpPr/>
            <p:nvPr/>
          </p:nvSpPr>
          <p:spPr>
            <a:xfrm flipH="1">
              <a:off x="11853533" y="341194"/>
              <a:ext cx="45719" cy="222885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E2FD8AF-C3F7-282F-E7CD-6886DAF39FC3}"/>
                </a:ext>
              </a:extLst>
            </p:cNvPr>
            <p:cNvSpPr/>
            <p:nvPr/>
          </p:nvSpPr>
          <p:spPr>
            <a:xfrm>
              <a:off x="11749045" y="2695643"/>
              <a:ext cx="254695" cy="25469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TextBox 15">
            <a:extLst>
              <a:ext uri="{FF2B5EF4-FFF2-40B4-BE49-F238E27FC236}">
                <a16:creationId xmlns:a16="http://schemas.microsoft.com/office/drawing/2014/main" id="{B4341B65-03FE-9BDD-29D5-A6F91995EF9A}"/>
              </a:ext>
            </a:extLst>
          </p:cNvPr>
          <p:cNvSpPr txBox="1"/>
          <p:nvPr/>
        </p:nvSpPr>
        <p:spPr>
          <a:xfrm>
            <a:off x="0" y="50277"/>
            <a:ext cx="11582288" cy="523220"/>
          </a:xfrm>
          <a:prstGeom prst="rect">
            <a:avLst/>
          </a:prstGeom>
          <a:noFill/>
        </p:spPr>
        <p:txBody>
          <a:bodyPr wrap="square">
            <a:spAutoFit/>
          </a:bodyPr>
          <a:lstStyle/>
          <a:p>
            <a:r>
              <a:rPr lang="en-US" sz="2800" b="1" u="sng" dirty="0">
                <a:latin typeface="Montserrat" panose="00000500000000000000" pitchFamily="2" charset="0"/>
              </a:rPr>
              <a:t>Testing of Differential Protection:</a:t>
            </a:r>
            <a:endParaRPr lang="en-US" sz="2800" b="1" dirty="0">
              <a:latin typeface="Montserrat" panose="00000500000000000000" pitchFamily="2" charset="0"/>
            </a:endParaRPr>
          </a:p>
        </p:txBody>
      </p:sp>
      <p:sp>
        <p:nvSpPr>
          <p:cNvPr id="6" name="Rectangle 5"/>
          <p:cNvSpPr/>
          <p:nvPr/>
        </p:nvSpPr>
        <p:spPr>
          <a:xfrm>
            <a:off x="0" y="726533"/>
            <a:ext cx="5159829" cy="58782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 For testing pick up of the relay. We need to calculate the pick up value.</a:t>
            </a:r>
          </a:p>
        </p:txBody>
      </p:sp>
      <p:sp>
        <p:nvSpPr>
          <p:cNvPr id="24" name="Rectangle 23"/>
          <p:cNvSpPr/>
          <p:nvPr/>
        </p:nvSpPr>
        <p:spPr>
          <a:xfrm>
            <a:off x="-1" y="1590261"/>
            <a:ext cx="5159830" cy="110538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4.     Pickup formula = Set Value * MF.</a:t>
            </a:r>
            <a:endParaRPr lang="en-IN" b="1" dirty="0">
              <a:solidFill>
                <a:schemeClr val="tx1"/>
              </a:solidFill>
            </a:endParaRPr>
          </a:p>
          <a:p>
            <a:pPr algn="ctr"/>
            <a:r>
              <a:rPr lang="en-US" b="1" dirty="0">
                <a:solidFill>
                  <a:schemeClr val="tx1"/>
                </a:solidFill>
              </a:rPr>
              <a:t>Pickup factor = 1 for 3Ph or √3 for 1Ph.</a:t>
            </a:r>
          </a:p>
          <a:p>
            <a:pPr algn="ctr"/>
            <a:r>
              <a:rPr lang="en-US" b="1" dirty="0">
                <a:solidFill>
                  <a:schemeClr val="tx1"/>
                </a:solidFill>
              </a:rPr>
              <a:t>Start from a value below pickup value and ramp up to pick up value</a:t>
            </a:r>
            <a:endParaRPr lang="en-IN" dirty="0">
              <a:solidFill>
                <a:schemeClr val="tx1"/>
              </a:solidFill>
            </a:endParaRPr>
          </a:p>
        </p:txBody>
      </p:sp>
      <p:sp>
        <p:nvSpPr>
          <p:cNvPr id="21" name="Rectangle 20"/>
          <p:cNvSpPr/>
          <p:nvPr/>
        </p:nvSpPr>
        <p:spPr>
          <a:xfrm>
            <a:off x="466726" y="6001441"/>
            <a:ext cx="4794387" cy="6719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 Ph PICK UP </a:t>
            </a:r>
            <a:endParaRPr lang="en-IN" dirty="0">
              <a:solidFill>
                <a:schemeClr val="tx1"/>
              </a:solidFill>
            </a:endParaRPr>
          </a:p>
        </p:txBody>
      </p:sp>
      <p:sp>
        <p:nvSpPr>
          <p:cNvPr id="22" name="Rectangle 21"/>
          <p:cNvSpPr/>
          <p:nvPr/>
        </p:nvSpPr>
        <p:spPr>
          <a:xfrm>
            <a:off x="6665844" y="6001440"/>
            <a:ext cx="4794387" cy="67190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 Ph PICK UP </a:t>
            </a:r>
            <a:endParaRPr lang="en-IN" dirty="0">
              <a:solidFill>
                <a:schemeClr val="tx1"/>
              </a:solidFill>
            </a:endParaRPr>
          </a:p>
        </p:txBody>
      </p:sp>
      <p:pic>
        <p:nvPicPr>
          <p:cNvPr id="3" name="Picture 2"/>
          <p:cNvPicPr>
            <a:picLocks noChangeAspect="1"/>
          </p:cNvPicPr>
          <p:nvPr/>
        </p:nvPicPr>
        <p:blipFill>
          <a:blip r:embed="rId2"/>
          <a:stretch>
            <a:fillRect/>
          </a:stretch>
        </p:blipFill>
        <p:spPr>
          <a:xfrm>
            <a:off x="418479" y="3377045"/>
            <a:ext cx="4842634" cy="2624395"/>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3"/>
          <a:stretch>
            <a:fillRect/>
          </a:stretch>
        </p:blipFill>
        <p:spPr>
          <a:xfrm>
            <a:off x="6633090" y="3348111"/>
            <a:ext cx="4827141" cy="2653329"/>
          </a:xfrm>
          <a:prstGeom prst="rect">
            <a:avLst/>
          </a:prstGeom>
        </p:spPr>
      </p:pic>
    </p:spTree>
    <p:extLst>
      <p:ext uri="{BB962C8B-B14F-4D97-AF65-F5344CB8AC3E}">
        <p14:creationId xmlns:p14="http://schemas.microsoft.com/office/powerpoint/2010/main" val="37533020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8B112A-ECF4-AF78-6188-1699D896B0C2}"/>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87D63CCD-D958-1A17-960E-EC6660AC9781}"/>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24F79DEF-DBA5-88DF-51BB-F6C27D965A81}"/>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5CE90BE-420E-FBA2-B5BE-79DA30C2A048}"/>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FC1A976F-78C3-0F56-93C7-B4FF225ABE6A}"/>
              </a:ext>
            </a:extLst>
          </p:cNvPr>
          <p:cNvGrpSpPr/>
          <p:nvPr/>
        </p:nvGrpSpPr>
        <p:grpSpPr>
          <a:xfrm>
            <a:off x="10786481" y="6059304"/>
            <a:ext cx="1105836" cy="646220"/>
            <a:chOff x="228944" y="6102596"/>
            <a:chExt cx="1105836" cy="646220"/>
          </a:xfrm>
        </p:grpSpPr>
        <p:sp>
          <p:nvSpPr>
            <p:cNvPr id="13" name="Oval 12">
              <a:extLst>
                <a:ext uri="{FF2B5EF4-FFF2-40B4-BE49-F238E27FC236}">
                  <a16:creationId xmlns:a16="http://schemas.microsoft.com/office/drawing/2014/main" id="{74AB5887-6E17-8072-3428-F1C7BD201197}"/>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3DFAACC8-E3ED-A958-A0A0-4491671E5B9B}"/>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5">
              <a:extLst>
                <a:ext uri="{FF2B5EF4-FFF2-40B4-BE49-F238E27FC236}">
                  <a16:creationId xmlns:a16="http://schemas.microsoft.com/office/drawing/2014/main" id="{387B3A39-BEAC-3001-DC1A-53E24E1C080A}"/>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 name="TextBox 5"/>
          <p:cNvSpPr txBox="1"/>
          <p:nvPr/>
        </p:nvSpPr>
        <p:spPr>
          <a:xfrm>
            <a:off x="287383" y="157766"/>
            <a:ext cx="5462954" cy="584775"/>
          </a:xfrm>
          <a:prstGeom prst="rect">
            <a:avLst/>
          </a:prstGeom>
          <a:noFill/>
        </p:spPr>
        <p:txBody>
          <a:bodyPr wrap="square" rtlCol="0">
            <a:spAutoFit/>
          </a:bodyPr>
          <a:lstStyle/>
          <a:p>
            <a:r>
              <a:rPr lang="en-US" sz="3200" b="1" u="sng" dirty="0"/>
              <a:t>Slope 1 testing :</a:t>
            </a:r>
            <a:endParaRPr lang="en-IN" sz="3200" b="1" u="sng" dirty="0"/>
          </a:p>
        </p:txBody>
      </p:sp>
      <p:sp>
        <p:nvSpPr>
          <p:cNvPr id="19" name="TextBox 18"/>
          <p:cNvSpPr txBox="1"/>
          <p:nvPr/>
        </p:nvSpPr>
        <p:spPr>
          <a:xfrm>
            <a:off x="1254369" y="5087815"/>
            <a:ext cx="2625969" cy="646331"/>
          </a:xfrm>
          <a:prstGeom prst="rect">
            <a:avLst/>
          </a:prstGeom>
          <a:noFill/>
        </p:spPr>
        <p:txBody>
          <a:bodyPr wrap="square" rtlCol="0">
            <a:spAutoFit/>
          </a:bodyPr>
          <a:lstStyle/>
          <a:p>
            <a:endParaRPr lang="en-US" u="sng" dirty="0"/>
          </a:p>
          <a:p>
            <a:endParaRPr lang="en-IN" dirty="0"/>
          </a:p>
        </p:txBody>
      </p:sp>
      <p:sp>
        <p:nvSpPr>
          <p:cNvPr id="7" name="TextBox 6"/>
          <p:cNvSpPr txBox="1"/>
          <p:nvPr/>
        </p:nvSpPr>
        <p:spPr>
          <a:xfrm>
            <a:off x="293533" y="889580"/>
            <a:ext cx="11604934" cy="5909310"/>
          </a:xfrm>
          <a:prstGeom prst="rect">
            <a:avLst/>
          </a:prstGeom>
          <a:noFill/>
        </p:spPr>
        <p:txBody>
          <a:bodyPr wrap="square" rtlCol="0">
            <a:spAutoFit/>
          </a:bodyPr>
          <a:lstStyle/>
          <a:p>
            <a:r>
              <a:rPr lang="en-US" b="1" u="sng" dirty="0"/>
              <a:t>Testing 30 % Slope :</a:t>
            </a:r>
          </a:p>
          <a:p>
            <a:pPr marL="285750" indent="-285750">
              <a:lnSpc>
                <a:spcPct val="200000"/>
              </a:lnSpc>
              <a:buFont typeface="Arial" panose="020B0604020202020204" pitchFamily="34" charset="0"/>
              <a:buChar char="•"/>
            </a:pPr>
            <a:r>
              <a:rPr lang="en-US" dirty="0"/>
              <a:t>Apply full load current  on both sides i.e. 0.72&lt;0 A in HV side and 0.82&lt;180 A in LV side.</a:t>
            </a:r>
          </a:p>
          <a:p>
            <a:pPr marL="285750" indent="-285750">
              <a:lnSpc>
                <a:spcPct val="200000"/>
              </a:lnSpc>
              <a:buFont typeface="Arial" panose="020B0604020202020204" pitchFamily="34" charset="0"/>
              <a:buChar char="•"/>
            </a:pPr>
            <a:r>
              <a:rPr lang="en-US" dirty="0"/>
              <a:t>Increase current on HV side till relay trips (tripped at 0.842&lt;0 A) and note </a:t>
            </a:r>
            <a:r>
              <a:rPr lang="en-US" dirty="0" err="1"/>
              <a:t>Idiff</a:t>
            </a:r>
            <a:r>
              <a:rPr lang="en-US" dirty="0"/>
              <a:t> and </a:t>
            </a:r>
            <a:r>
              <a:rPr lang="en-US" dirty="0" err="1"/>
              <a:t>Ibias</a:t>
            </a:r>
            <a:r>
              <a:rPr lang="en-US" dirty="0"/>
              <a:t> value.</a:t>
            </a:r>
          </a:p>
          <a:p>
            <a:pPr marL="285750" indent="-285750">
              <a:lnSpc>
                <a:spcPct val="200000"/>
              </a:lnSpc>
              <a:buFont typeface="Arial" panose="020B0604020202020204" pitchFamily="34" charset="0"/>
              <a:buChar char="•"/>
            </a:pPr>
            <a:r>
              <a:rPr lang="en-US" dirty="0"/>
              <a:t>Idiff1 = 0.202  and Ibias1 = 0.743</a:t>
            </a:r>
          </a:p>
          <a:p>
            <a:pPr marL="285750" indent="-285750">
              <a:lnSpc>
                <a:spcPct val="200000"/>
              </a:lnSpc>
              <a:buFont typeface="Arial" panose="020B0604020202020204" pitchFamily="34" charset="0"/>
              <a:buChar char="•"/>
            </a:pPr>
            <a:r>
              <a:rPr lang="en-US" dirty="0"/>
              <a:t> Apply 5 times full load current  on both sides i.e. 3.605&lt;0 A in HV side and 4.1&lt;180 A in LV side.</a:t>
            </a:r>
          </a:p>
          <a:p>
            <a:pPr marL="285750" indent="-285750">
              <a:lnSpc>
                <a:spcPct val="200000"/>
              </a:lnSpc>
              <a:buFont typeface="Arial" panose="020B0604020202020204" pitchFamily="34" charset="0"/>
              <a:buChar char="•"/>
            </a:pPr>
            <a:r>
              <a:rPr lang="en-US" dirty="0"/>
              <a:t>Increase current on HV side and note </a:t>
            </a:r>
            <a:r>
              <a:rPr lang="en-US" dirty="0" err="1"/>
              <a:t>Idiff</a:t>
            </a:r>
            <a:r>
              <a:rPr lang="en-US" dirty="0"/>
              <a:t> and </a:t>
            </a:r>
            <a:r>
              <a:rPr lang="en-US" dirty="0" err="1"/>
              <a:t>Ibias</a:t>
            </a:r>
            <a:r>
              <a:rPr lang="en-US" dirty="0"/>
              <a:t> value in relay when it trips.</a:t>
            </a:r>
          </a:p>
          <a:p>
            <a:pPr marL="285750" indent="-285750">
              <a:lnSpc>
                <a:spcPct val="200000"/>
              </a:lnSpc>
              <a:buFont typeface="Arial" panose="020B0604020202020204" pitchFamily="34" charset="0"/>
              <a:buChar char="•"/>
            </a:pPr>
            <a:r>
              <a:rPr lang="en-US" dirty="0"/>
              <a:t>Idiff2 = 0.761  and Ibias2 = 2.6</a:t>
            </a:r>
          </a:p>
          <a:p>
            <a:pPr marL="285750" indent="-285750">
              <a:lnSpc>
                <a:spcPct val="200000"/>
              </a:lnSpc>
              <a:buFont typeface="Arial" panose="020B0604020202020204" pitchFamily="34" charset="0"/>
              <a:buChar char="•"/>
            </a:pPr>
            <a:r>
              <a:rPr lang="en-US" dirty="0"/>
              <a:t>Slope  =  (Idiff2 – Idiff1)/(Ibias2 – Ibias1)</a:t>
            </a:r>
          </a:p>
          <a:p>
            <a:pPr lvl="1">
              <a:lnSpc>
                <a:spcPct val="200000"/>
              </a:lnSpc>
            </a:pPr>
            <a:r>
              <a:rPr lang="en-US" dirty="0"/>
              <a:t>         =  (0.761-0.202) / (2.6-0.743)</a:t>
            </a:r>
          </a:p>
          <a:p>
            <a:pPr lvl="1">
              <a:lnSpc>
                <a:spcPct val="200000"/>
              </a:lnSpc>
            </a:pPr>
            <a:r>
              <a:rPr lang="en-US" dirty="0"/>
              <a:t>         =  30.1 %</a:t>
            </a:r>
          </a:p>
          <a:p>
            <a:pPr marL="285750" indent="-285750">
              <a:buFont typeface="Arial" panose="020B0604020202020204" pitchFamily="34" charset="0"/>
              <a:buChar char="•"/>
            </a:pPr>
            <a:endParaRPr lang="en-US" dirty="0"/>
          </a:p>
          <a:p>
            <a:r>
              <a:rPr lang="en-US" dirty="0"/>
              <a:t> </a:t>
            </a:r>
            <a:endParaRPr lang="en-IN" dirty="0"/>
          </a:p>
        </p:txBody>
      </p:sp>
    </p:spTree>
    <p:extLst>
      <p:ext uri="{BB962C8B-B14F-4D97-AF65-F5344CB8AC3E}">
        <p14:creationId xmlns:p14="http://schemas.microsoft.com/office/powerpoint/2010/main" val="30994646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8B112A-ECF4-AF78-6188-1699D896B0C2}"/>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87D63CCD-D958-1A17-960E-EC6660AC9781}"/>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24F79DEF-DBA5-88DF-51BB-F6C27D965A81}"/>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5CE90BE-420E-FBA2-B5BE-79DA30C2A048}"/>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FC1A976F-78C3-0F56-93C7-B4FF225ABE6A}"/>
              </a:ext>
            </a:extLst>
          </p:cNvPr>
          <p:cNvGrpSpPr/>
          <p:nvPr/>
        </p:nvGrpSpPr>
        <p:grpSpPr>
          <a:xfrm>
            <a:off x="10786481" y="6059304"/>
            <a:ext cx="1105836" cy="646220"/>
            <a:chOff x="228944" y="6102596"/>
            <a:chExt cx="1105836" cy="646220"/>
          </a:xfrm>
        </p:grpSpPr>
        <p:sp>
          <p:nvSpPr>
            <p:cNvPr id="13" name="Oval 12">
              <a:extLst>
                <a:ext uri="{FF2B5EF4-FFF2-40B4-BE49-F238E27FC236}">
                  <a16:creationId xmlns:a16="http://schemas.microsoft.com/office/drawing/2014/main" id="{74AB5887-6E17-8072-3428-F1C7BD201197}"/>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3DFAACC8-E3ED-A958-A0A0-4491671E5B9B}"/>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5">
              <a:extLst>
                <a:ext uri="{FF2B5EF4-FFF2-40B4-BE49-F238E27FC236}">
                  <a16:creationId xmlns:a16="http://schemas.microsoft.com/office/drawing/2014/main" id="{387B3A39-BEAC-3001-DC1A-53E24E1C080A}"/>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 name="TextBox 5"/>
          <p:cNvSpPr txBox="1"/>
          <p:nvPr/>
        </p:nvSpPr>
        <p:spPr>
          <a:xfrm>
            <a:off x="287382" y="53037"/>
            <a:ext cx="5462954" cy="584775"/>
          </a:xfrm>
          <a:prstGeom prst="rect">
            <a:avLst/>
          </a:prstGeom>
          <a:noFill/>
        </p:spPr>
        <p:txBody>
          <a:bodyPr wrap="square" rtlCol="0">
            <a:spAutoFit/>
          </a:bodyPr>
          <a:lstStyle/>
          <a:p>
            <a:r>
              <a:rPr lang="en-US" sz="3200" b="1" u="sng" dirty="0"/>
              <a:t>Slope 2 testing :</a:t>
            </a:r>
            <a:endParaRPr lang="en-IN" sz="3200" b="1" u="sng" dirty="0"/>
          </a:p>
        </p:txBody>
      </p:sp>
      <p:sp>
        <p:nvSpPr>
          <p:cNvPr id="19" name="TextBox 18"/>
          <p:cNvSpPr txBox="1"/>
          <p:nvPr/>
        </p:nvSpPr>
        <p:spPr>
          <a:xfrm>
            <a:off x="1254369" y="5087815"/>
            <a:ext cx="2625969" cy="646331"/>
          </a:xfrm>
          <a:prstGeom prst="rect">
            <a:avLst/>
          </a:prstGeom>
          <a:noFill/>
        </p:spPr>
        <p:txBody>
          <a:bodyPr wrap="square" rtlCol="0">
            <a:spAutoFit/>
          </a:bodyPr>
          <a:lstStyle/>
          <a:p>
            <a:endParaRPr lang="en-US" u="sng" dirty="0"/>
          </a:p>
          <a:p>
            <a:endParaRPr lang="en-IN" dirty="0"/>
          </a:p>
        </p:txBody>
      </p:sp>
      <p:sp>
        <p:nvSpPr>
          <p:cNvPr id="7" name="TextBox 6"/>
          <p:cNvSpPr txBox="1"/>
          <p:nvPr/>
        </p:nvSpPr>
        <p:spPr>
          <a:xfrm>
            <a:off x="192182" y="796214"/>
            <a:ext cx="11807635" cy="5909310"/>
          </a:xfrm>
          <a:prstGeom prst="rect">
            <a:avLst/>
          </a:prstGeom>
          <a:noFill/>
        </p:spPr>
        <p:txBody>
          <a:bodyPr wrap="square" rtlCol="0">
            <a:spAutoFit/>
          </a:bodyPr>
          <a:lstStyle/>
          <a:p>
            <a:r>
              <a:rPr lang="en-US" b="1" u="sng" dirty="0"/>
              <a:t>Testing 60 % Slope :</a:t>
            </a:r>
          </a:p>
          <a:p>
            <a:pPr marL="285750" indent="-285750">
              <a:lnSpc>
                <a:spcPct val="200000"/>
              </a:lnSpc>
              <a:buFont typeface="Arial" panose="020B0604020202020204" pitchFamily="34" charset="0"/>
              <a:buChar char="•"/>
            </a:pPr>
            <a:r>
              <a:rPr lang="en-US" dirty="0"/>
              <a:t>Apply 7 times full load current  on both sides i.e. 5.1&lt;0 A in HV side and 5.79&lt;180 A in LV side.</a:t>
            </a:r>
          </a:p>
          <a:p>
            <a:pPr marL="285750" indent="-285750">
              <a:lnSpc>
                <a:spcPct val="200000"/>
              </a:lnSpc>
              <a:buFont typeface="Arial" panose="020B0604020202020204" pitchFamily="34" charset="0"/>
              <a:buChar char="•"/>
            </a:pPr>
            <a:r>
              <a:rPr lang="en-US" dirty="0"/>
              <a:t>Increase current on HV side and note </a:t>
            </a:r>
            <a:r>
              <a:rPr lang="en-US" dirty="0" err="1"/>
              <a:t>Idiff</a:t>
            </a:r>
            <a:r>
              <a:rPr lang="en-US" dirty="0"/>
              <a:t> and </a:t>
            </a:r>
            <a:r>
              <a:rPr lang="en-US" dirty="0" err="1"/>
              <a:t>Ibias</a:t>
            </a:r>
            <a:r>
              <a:rPr lang="en-US" dirty="0"/>
              <a:t> value in relay when it trips (tripped at 6.32&lt;0 A).</a:t>
            </a:r>
          </a:p>
          <a:p>
            <a:pPr marL="285750" indent="-285750">
              <a:lnSpc>
                <a:spcPct val="200000"/>
              </a:lnSpc>
              <a:buFont typeface="Arial" panose="020B0604020202020204" pitchFamily="34" charset="0"/>
              <a:buChar char="•"/>
            </a:pPr>
            <a:r>
              <a:rPr lang="en-US" dirty="0"/>
              <a:t>Idiff1 = 1.68  and Ibias1 = 5.48</a:t>
            </a:r>
          </a:p>
          <a:p>
            <a:pPr marL="285750" indent="-285750">
              <a:lnSpc>
                <a:spcPct val="200000"/>
              </a:lnSpc>
              <a:buFont typeface="Arial" panose="020B0604020202020204" pitchFamily="34" charset="0"/>
              <a:buChar char="•"/>
            </a:pPr>
            <a:r>
              <a:rPr lang="en-US" dirty="0"/>
              <a:t> Apply 8 times full load current  on both sides i.e. 5.76 &lt;0 A in HV side and 6.56 &lt;180 A in LV side.</a:t>
            </a:r>
          </a:p>
          <a:p>
            <a:pPr marL="285750" indent="-285750">
              <a:lnSpc>
                <a:spcPct val="200000"/>
              </a:lnSpc>
              <a:buFont typeface="Arial" panose="020B0604020202020204" pitchFamily="34" charset="0"/>
              <a:buChar char="•"/>
            </a:pPr>
            <a:r>
              <a:rPr lang="en-US" dirty="0"/>
              <a:t>Increase current on HV side and note </a:t>
            </a:r>
            <a:r>
              <a:rPr lang="en-US" dirty="0" err="1"/>
              <a:t>Idiff</a:t>
            </a:r>
            <a:r>
              <a:rPr lang="en-US" dirty="0"/>
              <a:t> and </a:t>
            </a:r>
            <a:r>
              <a:rPr lang="en-US" dirty="0" err="1"/>
              <a:t>Ibias</a:t>
            </a:r>
            <a:r>
              <a:rPr lang="en-US" dirty="0"/>
              <a:t> value in relay when it trips (tripped at 7.46&lt;0 A).</a:t>
            </a:r>
          </a:p>
          <a:p>
            <a:pPr marL="285750" indent="-285750">
              <a:lnSpc>
                <a:spcPct val="200000"/>
              </a:lnSpc>
              <a:buFont typeface="Arial" panose="020B0604020202020204" pitchFamily="34" charset="0"/>
              <a:buChar char="•"/>
            </a:pPr>
            <a:r>
              <a:rPr lang="en-US" dirty="0"/>
              <a:t>Idiff2 = 2.21  and Ibias2 = 6.36</a:t>
            </a:r>
          </a:p>
          <a:p>
            <a:pPr marL="285750" indent="-285750">
              <a:lnSpc>
                <a:spcPct val="200000"/>
              </a:lnSpc>
              <a:buFont typeface="Arial" panose="020B0604020202020204" pitchFamily="34" charset="0"/>
              <a:buChar char="•"/>
            </a:pPr>
            <a:r>
              <a:rPr lang="en-US" dirty="0"/>
              <a:t>Slope  =  (Idiff2 – Idiff1)/(Ibias1 – Ibias2)</a:t>
            </a:r>
          </a:p>
          <a:p>
            <a:pPr lvl="1">
              <a:lnSpc>
                <a:spcPct val="200000"/>
              </a:lnSpc>
            </a:pPr>
            <a:r>
              <a:rPr lang="en-US" dirty="0"/>
              <a:t>         =  (2.21-1.68) / (6.36-5.48)</a:t>
            </a:r>
          </a:p>
          <a:p>
            <a:pPr lvl="1">
              <a:lnSpc>
                <a:spcPct val="200000"/>
              </a:lnSpc>
            </a:pPr>
            <a:r>
              <a:rPr lang="en-US" dirty="0"/>
              <a:t>         =  60.22%</a:t>
            </a:r>
          </a:p>
          <a:p>
            <a:pPr marL="285750" indent="-285750">
              <a:buFont typeface="Arial" panose="020B0604020202020204" pitchFamily="34" charset="0"/>
              <a:buChar char="•"/>
            </a:pPr>
            <a:endParaRPr lang="en-US" dirty="0"/>
          </a:p>
          <a:p>
            <a:r>
              <a:rPr lang="en-US" dirty="0"/>
              <a:t> </a:t>
            </a:r>
            <a:endParaRPr lang="en-IN" dirty="0"/>
          </a:p>
        </p:txBody>
      </p:sp>
    </p:spTree>
    <p:extLst>
      <p:ext uri="{BB962C8B-B14F-4D97-AF65-F5344CB8AC3E}">
        <p14:creationId xmlns:p14="http://schemas.microsoft.com/office/powerpoint/2010/main" val="10777591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F78C-9C86-09FA-B6CA-456D14594756}"/>
              </a:ext>
            </a:extLst>
          </p:cNvPr>
          <p:cNvSpPr>
            <a:spLocks noGrp="1"/>
          </p:cNvSpPr>
          <p:nvPr>
            <p:ph type="title"/>
          </p:nvPr>
        </p:nvSpPr>
        <p:spPr>
          <a:xfrm>
            <a:off x="838200" y="0"/>
            <a:ext cx="10515600" cy="4571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1D046A92-6459-4F40-746A-3E5423800F7B}"/>
              </a:ext>
            </a:extLst>
          </p:cNvPr>
          <p:cNvSpPr>
            <a:spLocks noGrp="1"/>
          </p:cNvSpPr>
          <p:nvPr>
            <p:ph idx="1"/>
          </p:nvPr>
        </p:nvSpPr>
        <p:spPr>
          <a:xfrm>
            <a:off x="838200" y="222702"/>
            <a:ext cx="10515600" cy="5954262"/>
          </a:xfrm>
        </p:spPr>
        <p:txBody>
          <a:bodyPr>
            <a:normAutofit lnSpcReduction="10000"/>
          </a:bodyPr>
          <a:lstStyle/>
          <a:p>
            <a:pPr marL="0" indent="0">
              <a:buNone/>
            </a:pPr>
            <a:r>
              <a:rPr lang="en-IN" sz="1800" dirty="0"/>
              <a:t>2</a:t>
            </a:r>
            <a:r>
              <a:rPr lang="en-IN" sz="1800" baseline="30000" dirty="0"/>
              <a:t>nd</a:t>
            </a:r>
            <a:r>
              <a:rPr lang="en-IN" sz="1800" dirty="0"/>
              <a:t> harmonic block testing:     Setting 15%</a:t>
            </a:r>
          </a:p>
          <a:p>
            <a:pPr marL="0" indent="0">
              <a:buNone/>
            </a:pPr>
            <a:r>
              <a:rPr lang="en-IN" sz="1800" dirty="0"/>
              <a:t>2</a:t>
            </a:r>
            <a:r>
              <a:rPr lang="en-IN" sz="1800" baseline="30000" dirty="0"/>
              <a:t>nd</a:t>
            </a:r>
            <a:r>
              <a:rPr lang="en-IN" sz="1800" dirty="0"/>
              <a:t> harmonic pick up = full  load current * pick up</a:t>
            </a:r>
          </a:p>
          <a:p>
            <a:pPr marL="0" indent="0">
              <a:buNone/>
            </a:pPr>
            <a:r>
              <a:rPr lang="en-IN" sz="1800" dirty="0"/>
              <a:t>                                       = 0.7217 * 0.15</a:t>
            </a:r>
          </a:p>
          <a:p>
            <a:pPr marL="0" indent="0">
              <a:buNone/>
            </a:pPr>
            <a:r>
              <a:rPr lang="en-IN" sz="1800" dirty="0"/>
              <a:t>                                       =0.108 A </a:t>
            </a:r>
          </a:p>
          <a:p>
            <a:pPr marL="0" indent="0">
              <a:buNone/>
            </a:pPr>
            <a:r>
              <a:rPr lang="en-IN" sz="1800" dirty="0"/>
              <a:t>Inject current HV :  0.72&lt;0 at 50 Hz                 IV current 0.82&lt;180 at 100 Hz</a:t>
            </a:r>
          </a:p>
          <a:p>
            <a:pPr marL="0" indent="0">
              <a:buNone/>
            </a:pPr>
            <a:r>
              <a:rPr lang="en-IN" sz="1800" dirty="0"/>
              <a:t>Current decreased on IV side and relay operated at 0.13&lt;180 at 100 Hz       </a:t>
            </a:r>
          </a:p>
          <a:p>
            <a:pPr marL="0" indent="0">
              <a:buNone/>
            </a:pPr>
            <a:r>
              <a:rPr lang="en-IN" sz="1800" dirty="0"/>
              <a:t>For 2</a:t>
            </a:r>
            <a:r>
              <a:rPr lang="en-IN" sz="1800" baseline="30000" dirty="0"/>
              <a:t>nd</a:t>
            </a:r>
            <a:r>
              <a:rPr lang="en-IN" sz="1800" dirty="0"/>
              <a:t> harmonic relay operated = 0.13/0.82 = 15.8%     </a:t>
            </a:r>
          </a:p>
          <a:p>
            <a:pPr marL="0" indent="0">
              <a:buNone/>
            </a:pPr>
            <a:endParaRPr lang="en-IN" sz="1800" dirty="0"/>
          </a:p>
          <a:p>
            <a:pPr marL="0" indent="0">
              <a:buNone/>
            </a:pPr>
            <a:endParaRPr lang="en-IN" sz="1800" dirty="0"/>
          </a:p>
          <a:p>
            <a:pPr marL="0" indent="0">
              <a:buNone/>
            </a:pPr>
            <a:r>
              <a:rPr lang="en-IN" sz="1800" dirty="0"/>
              <a:t>5</a:t>
            </a:r>
            <a:r>
              <a:rPr lang="en-IN" sz="1800" baseline="30000" dirty="0"/>
              <a:t>th</a:t>
            </a:r>
            <a:r>
              <a:rPr lang="en-IN" sz="1800" dirty="0"/>
              <a:t> harmonic block testing:     Setting 25%</a:t>
            </a:r>
          </a:p>
          <a:p>
            <a:pPr marL="0" indent="0">
              <a:buNone/>
            </a:pPr>
            <a:r>
              <a:rPr lang="en-IN" sz="1800" dirty="0"/>
              <a:t>5</a:t>
            </a:r>
            <a:r>
              <a:rPr lang="en-IN" sz="1800" baseline="30000" dirty="0"/>
              <a:t>th</a:t>
            </a:r>
            <a:r>
              <a:rPr lang="en-IN" sz="1800" dirty="0"/>
              <a:t>  harmonic pick up = full  load current * pick up</a:t>
            </a:r>
          </a:p>
          <a:p>
            <a:pPr marL="0" indent="0">
              <a:buNone/>
            </a:pPr>
            <a:r>
              <a:rPr lang="en-IN" sz="1800" dirty="0"/>
              <a:t>                                       = 0.7217 * 0.25</a:t>
            </a:r>
          </a:p>
          <a:p>
            <a:pPr marL="0" indent="0">
              <a:buNone/>
            </a:pPr>
            <a:r>
              <a:rPr lang="en-IN" sz="1800" dirty="0"/>
              <a:t>                                       =0.180 A </a:t>
            </a:r>
          </a:p>
          <a:p>
            <a:pPr marL="0" indent="0">
              <a:buNone/>
            </a:pPr>
            <a:endParaRPr lang="en-IN" sz="1800" dirty="0"/>
          </a:p>
          <a:p>
            <a:pPr marL="0" indent="0">
              <a:buNone/>
            </a:pPr>
            <a:r>
              <a:rPr lang="en-IN" sz="1800" dirty="0"/>
              <a:t>Inject current HV :  0.72&lt;0 at 50 Hz                 IV current 0.82&lt;180 at 250 Hz</a:t>
            </a:r>
          </a:p>
          <a:p>
            <a:pPr marL="0" indent="0">
              <a:buNone/>
            </a:pPr>
            <a:r>
              <a:rPr lang="en-IN" sz="1800" dirty="0"/>
              <a:t>Current decreased on IV side and relay operated at 0.21&lt;180 at 250 Hz       </a:t>
            </a:r>
          </a:p>
          <a:p>
            <a:pPr marL="0" indent="0">
              <a:buNone/>
            </a:pPr>
            <a:r>
              <a:rPr lang="en-IN" sz="1800" dirty="0"/>
              <a:t>For 5</a:t>
            </a:r>
            <a:r>
              <a:rPr lang="en-IN" sz="1800" baseline="30000" dirty="0"/>
              <a:t>th</a:t>
            </a:r>
            <a:r>
              <a:rPr lang="en-IN" sz="1800" dirty="0"/>
              <a:t>  harmonic relay operated = 0.21/0.82 = 25.6%     </a:t>
            </a:r>
          </a:p>
          <a:p>
            <a:pPr marL="0" indent="0">
              <a:buNone/>
            </a:pPr>
            <a:endParaRPr lang="en-IN" sz="1800" dirty="0"/>
          </a:p>
          <a:p>
            <a:pPr marL="0" indent="0">
              <a:buNone/>
            </a:pPr>
            <a:endParaRPr lang="en-IN" dirty="0"/>
          </a:p>
        </p:txBody>
      </p:sp>
    </p:spTree>
    <p:extLst>
      <p:ext uri="{BB962C8B-B14F-4D97-AF65-F5344CB8AC3E}">
        <p14:creationId xmlns:p14="http://schemas.microsoft.com/office/powerpoint/2010/main" val="25903746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8B112A-ECF4-AF78-6188-1699D896B0C2}"/>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87D63CCD-D958-1A17-960E-EC6660AC9781}"/>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24F79DEF-DBA5-88DF-51BB-F6C27D965A81}"/>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5CE90BE-420E-FBA2-B5BE-79DA30C2A048}"/>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223838" y="72358"/>
            <a:ext cx="5462954" cy="584775"/>
          </a:xfrm>
          <a:prstGeom prst="rect">
            <a:avLst/>
          </a:prstGeom>
          <a:noFill/>
        </p:spPr>
        <p:txBody>
          <a:bodyPr wrap="square" rtlCol="0">
            <a:spAutoFit/>
          </a:bodyPr>
          <a:lstStyle/>
          <a:p>
            <a:r>
              <a:rPr lang="en-US" sz="3200" b="1" u="sng" dirty="0"/>
              <a:t>Harmonic Block HV Side:</a:t>
            </a:r>
            <a:endParaRPr lang="en-IN" sz="3200" b="1" u="sng" dirty="0"/>
          </a:p>
        </p:txBody>
      </p:sp>
      <p:sp>
        <p:nvSpPr>
          <p:cNvPr id="19" name="TextBox 18"/>
          <p:cNvSpPr txBox="1"/>
          <p:nvPr/>
        </p:nvSpPr>
        <p:spPr>
          <a:xfrm>
            <a:off x="1213938" y="4680921"/>
            <a:ext cx="2625969" cy="646331"/>
          </a:xfrm>
          <a:prstGeom prst="rect">
            <a:avLst/>
          </a:prstGeom>
          <a:noFill/>
          <a:ln>
            <a:noFill/>
          </a:ln>
        </p:spPr>
        <p:txBody>
          <a:bodyPr wrap="square" rtlCol="0">
            <a:spAutoFit/>
          </a:bodyPr>
          <a:lstStyle/>
          <a:p>
            <a:endParaRPr lang="en-US" u="sng" dirty="0"/>
          </a:p>
          <a:p>
            <a:endParaRPr lang="en-IN" dirty="0"/>
          </a:p>
        </p:txBody>
      </p:sp>
      <p:sp>
        <p:nvSpPr>
          <p:cNvPr id="7" name="Oval 6"/>
          <p:cNvSpPr/>
          <p:nvPr/>
        </p:nvSpPr>
        <p:spPr>
          <a:xfrm>
            <a:off x="4966160" y="657133"/>
            <a:ext cx="1981200" cy="855785"/>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Harmonics Detected</a:t>
            </a:r>
            <a:endParaRPr lang="en-IN" dirty="0">
              <a:solidFill>
                <a:schemeClr val="tx1"/>
              </a:solidFill>
            </a:endParaRPr>
          </a:p>
        </p:txBody>
      </p:sp>
      <p:sp>
        <p:nvSpPr>
          <p:cNvPr id="9" name="Rectangle 8"/>
          <p:cNvSpPr/>
          <p:nvPr/>
        </p:nvSpPr>
        <p:spPr>
          <a:xfrm>
            <a:off x="2987603" y="2453535"/>
            <a:ext cx="1559170" cy="53926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r>
              <a:rPr lang="en-US" baseline="30000" dirty="0">
                <a:solidFill>
                  <a:schemeClr val="tx1"/>
                </a:solidFill>
              </a:rPr>
              <a:t>nd</a:t>
            </a:r>
            <a:r>
              <a:rPr lang="en-US" dirty="0">
                <a:solidFill>
                  <a:schemeClr val="tx1"/>
                </a:solidFill>
              </a:rPr>
              <a:t>  Harmonics</a:t>
            </a:r>
            <a:endParaRPr lang="en-IN" dirty="0">
              <a:solidFill>
                <a:schemeClr val="tx1"/>
              </a:solidFill>
            </a:endParaRPr>
          </a:p>
        </p:txBody>
      </p:sp>
      <p:sp>
        <p:nvSpPr>
          <p:cNvPr id="11" name="Diamond 10"/>
          <p:cNvSpPr/>
          <p:nvPr/>
        </p:nvSpPr>
        <p:spPr>
          <a:xfrm>
            <a:off x="3260165" y="3399589"/>
            <a:ext cx="1014046" cy="1164100"/>
          </a:xfrm>
          <a:prstGeom prst="diamon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6" name="Rectangle 15"/>
          <p:cNvSpPr/>
          <p:nvPr/>
        </p:nvSpPr>
        <p:spPr>
          <a:xfrm>
            <a:off x="2175625" y="4809873"/>
            <a:ext cx="787955" cy="64633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 </a:t>
            </a:r>
            <a:endParaRPr lang="en-IN" dirty="0">
              <a:solidFill>
                <a:schemeClr val="tx1"/>
              </a:solidFill>
            </a:endParaRPr>
          </a:p>
        </p:txBody>
      </p:sp>
      <p:sp>
        <p:nvSpPr>
          <p:cNvPr id="20" name="Rectangle 19"/>
          <p:cNvSpPr/>
          <p:nvPr/>
        </p:nvSpPr>
        <p:spPr>
          <a:xfrm>
            <a:off x="4282303" y="4809873"/>
            <a:ext cx="787955" cy="64633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Block</a:t>
            </a:r>
            <a:endParaRPr lang="en-IN" dirty="0">
              <a:solidFill>
                <a:schemeClr val="tx1"/>
              </a:solidFill>
            </a:endParaRPr>
          </a:p>
        </p:txBody>
      </p:sp>
      <p:cxnSp>
        <p:nvCxnSpPr>
          <p:cNvPr id="18" name="Straight Connector 17"/>
          <p:cNvCxnSpPr>
            <a:stCxn id="9" idx="2"/>
            <a:endCxn id="11" idx="0"/>
          </p:cNvCxnSpPr>
          <p:nvPr/>
        </p:nvCxnSpPr>
        <p:spPr>
          <a:xfrm>
            <a:off x="3767188" y="2992796"/>
            <a:ext cx="0" cy="406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1"/>
          </p:cNvCxnSpPr>
          <p:nvPr/>
        </p:nvCxnSpPr>
        <p:spPr>
          <a:xfrm flipH="1">
            <a:off x="2569603" y="3981639"/>
            <a:ext cx="6905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6" idx="0"/>
          </p:cNvCxnSpPr>
          <p:nvPr/>
        </p:nvCxnSpPr>
        <p:spPr>
          <a:xfrm>
            <a:off x="2545580" y="3981639"/>
            <a:ext cx="24023" cy="828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3"/>
          </p:cNvCxnSpPr>
          <p:nvPr/>
        </p:nvCxnSpPr>
        <p:spPr>
          <a:xfrm>
            <a:off x="4274211" y="3981639"/>
            <a:ext cx="4362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10478" y="3981639"/>
            <a:ext cx="0" cy="828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760175" y="2465259"/>
            <a:ext cx="1559170" cy="53926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r>
              <a:rPr lang="en-US" baseline="30000" dirty="0">
                <a:solidFill>
                  <a:schemeClr val="tx1"/>
                </a:solidFill>
              </a:rPr>
              <a:t>th</a:t>
            </a:r>
            <a:r>
              <a:rPr lang="en-US" dirty="0">
                <a:solidFill>
                  <a:schemeClr val="tx1"/>
                </a:solidFill>
              </a:rPr>
              <a:t> Harmonics</a:t>
            </a:r>
            <a:endParaRPr lang="en-IN" dirty="0">
              <a:solidFill>
                <a:schemeClr val="tx1"/>
              </a:solidFill>
            </a:endParaRPr>
          </a:p>
        </p:txBody>
      </p:sp>
      <p:sp>
        <p:nvSpPr>
          <p:cNvPr id="31" name="Diamond 30"/>
          <p:cNvSpPr/>
          <p:nvPr/>
        </p:nvSpPr>
        <p:spPr>
          <a:xfrm>
            <a:off x="8032737" y="3411313"/>
            <a:ext cx="1014046" cy="1164100"/>
          </a:xfrm>
          <a:prstGeom prst="diamon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2" name="Rectangle 31"/>
          <p:cNvSpPr/>
          <p:nvPr/>
        </p:nvSpPr>
        <p:spPr>
          <a:xfrm>
            <a:off x="6948197" y="4821597"/>
            <a:ext cx="787955" cy="64633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 </a:t>
            </a:r>
            <a:endParaRPr lang="en-IN" dirty="0">
              <a:solidFill>
                <a:schemeClr val="tx1"/>
              </a:solidFill>
            </a:endParaRPr>
          </a:p>
        </p:txBody>
      </p:sp>
      <p:sp>
        <p:nvSpPr>
          <p:cNvPr id="33" name="Rectangle 32"/>
          <p:cNvSpPr/>
          <p:nvPr/>
        </p:nvSpPr>
        <p:spPr>
          <a:xfrm>
            <a:off x="9054875" y="4821597"/>
            <a:ext cx="787955" cy="64633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Block</a:t>
            </a:r>
            <a:endParaRPr lang="en-IN" dirty="0">
              <a:solidFill>
                <a:schemeClr val="tx1"/>
              </a:solidFill>
            </a:endParaRPr>
          </a:p>
        </p:txBody>
      </p:sp>
      <p:cxnSp>
        <p:nvCxnSpPr>
          <p:cNvPr id="34" name="Straight Connector 33"/>
          <p:cNvCxnSpPr>
            <a:stCxn id="30" idx="2"/>
            <a:endCxn id="31" idx="0"/>
          </p:cNvCxnSpPr>
          <p:nvPr/>
        </p:nvCxnSpPr>
        <p:spPr>
          <a:xfrm>
            <a:off x="8539760" y="3004520"/>
            <a:ext cx="0" cy="406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1" idx="1"/>
          </p:cNvCxnSpPr>
          <p:nvPr/>
        </p:nvCxnSpPr>
        <p:spPr>
          <a:xfrm flipH="1">
            <a:off x="7342175" y="3993363"/>
            <a:ext cx="6905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2" idx="0"/>
          </p:cNvCxnSpPr>
          <p:nvPr/>
        </p:nvCxnSpPr>
        <p:spPr>
          <a:xfrm>
            <a:off x="7318152" y="3993363"/>
            <a:ext cx="24023" cy="828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1" idx="3"/>
          </p:cNvCxnSpPr>
          <p:nvPr/>
        </p:nvCxnSpPr>
        <p:spPr>
          <a:xfrm>
            <a:off x="9046783" y="3993363"/>
            <a:ext cx="4362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483050" y="3993363"/>
            <a:ext cx="0" cy="828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5956760" y="1512918"/>
            <a:ext cx="0" cy="12102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p:cNvCxnSpPr>
            <a:endCxn id="30" idx="1"/>
          </p:cNvCxnSpPr>
          <p:nvPr/>
        </p:nvCxnSpPr>
        <p:spPr>
          <a:xfrm>
            <a:off x="5956760" y="2723165"/>
            <a:ext cx="1803415" cy="11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5" name="Straight Connector 2054"/>
          <p:cNvCxnSpPr>
            <a:endCxn id="9" idx="3"/>
          </p:cNvCxnSpPr>
          <p:nvPr/>
        </p:nvCxnSpPr>
        <p:spPr>
          <a:xfrm flipH="1">
            <a:off x="4546773" y="2723165"/>
            <a:ext cx="140998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8" name="TextBox 2057"/>
          <p:cNvSpPr txBox="1"/>
          <p:nvPr/>
        </p:nvSpPr>
        <p:spPr>
          <a:xfrm>
            <a:off x="3421906" y="3731352"/>
            <a:ext cx="945539" cy="369332"/>
          </a:xfrm>
          <a:prstGeom prst="rect">
            <a:avLst/>
          </a:prstGeom>
          <a:noFill/>
          <a:ln>
            <a:noFill/>
          </a:ln>
        </p:spPr>
        <p:txBody>
          <a:bodyPr wrap="square" rtlCol="0">
            <a:spAutoFit/>
          </a:bodyPr>
          <a:lstStyle/>
          <a:p>
            <a:r>
              <a:rPr lang="en-US" dirty="0"/>
              <a:t>&lt;15 %</a:t>
            </a:r>
            <a:endParaRPr lang="en-IN" dirty="0"/>
          </a:p>
        </p:txBody>
      </p:sp>
      <p:sp>
        <p:nvSpPr>
          <p:cNvPr id="2059" name="TextBox 2058"/>
          <p:cNvSpPr txBox="1"/>
          <p:nvPr/>
        </p:nvSpPr>
        <p:spPr>
          <a:xfrm>
            <a:off x="8118630" y="3731352"/>
            <a:ext cx="842260" cy="369332"/>
          </a:xfrm>
          <a:prstGeom prst="rect">
            <a:avLst/>
          </a:prstGeom>
          <a:noFill/>
          <a:ln>
            <a:noFill/>
          </a:ln>
        </p:spPr>
        <p:txBody>
          <a:bodyPr wrap="square" rtlCol="0">
            <a:spAutoFit/>
          </a:bodyPr>
          <a:lstStyle/>
          <a:p>
            <a:r>
              <a:rPr lang="en-US" dirty="0"/>
              <a:t>&lt;25 %</a:t>
            </a:r>
            <a:endParaRPr lang="en-IN" dirty="0"/>
          </a:p>
        </p:txBody>
      </p:sp>
      <p:sp>
        <p:nvSpPr>
          <p:cNvPr id="2060" name="TextBox 2059"/>
          <p:cNvSpPr txBox="1"/>
          <p:nvPr/>
        </p:nvSpPr>
        <p:spPr>
          <a:xfrm>
            <a:off x="2618299" y="3458818"/>
            <a:ext cx="690562" cy="461665"/>
          </a:xfrm>
          <a:prstGeom prst="rect">
            <a:avLst/>
          </a:prstGeom>
          <a:noFill/>
          <a:ln>
            <a:solidFill>
              <a:schemeClr val="tx1"/>
            </a:solidFill>
          </a:ln>
        </p:spPr>
        <p:txBody>
          <a:bodyPr wrap="square" rtlCol="0">
            <a:spAutoFit/>
          </a:bodyPr>
          <a:lstStyle/>
          <a:p>
            <a:r>
              <a:rPr lang="en-US" sz="2400" dirty="0"/>
              <a:t>yes</a:t>
            </a:r>
            <a:endParaRPr lang="en-IN" sz="2400" dirty="0"/>
          </a:p>
        </p:txBody>
      </p:sp>
      <p:sp>
        <p:nvSpPr>
          <p:cNvPr id="61" name="TextBox 60"/>
          <p:cNvSpPr txBox="1"/>
          <p:nvPr/>
        </p:nvSpPr>
        <p:spPr>
          <a:xfrm>
            <a:off x="4291350" y="3500519"/>
            <a:ext cx="690562" cy="461665"/>
          </a:xfrm>
          <a:prstGeom prst="rect">
            <a:avLst/>
          </a:prstGeom>
          <a:noFill/>
          <a:ln>
            <a:solidFill>
              <a:schemeClr val="tx1"/>
            </a:solidFill>
          </a:ln>
        </p:spPr>
        <p:txBody>
          <a:bodyPr wrap="square" rtlCol="0">
            <a:spAutoFit/>
          </a:bodyPr>
          <a:lstStyle/>
          <a:p>
            <a:r>
              <a:rPr lang="en-US" sz="2400" dirty="0"/>
              <a:t>No</a:t>
            </a:r>
            <a:endParaRPr lang="en-IN" sz="2400" dirty="0"/>
          </a:p>
        </p:txBody>
      </p:sp>
      <p:sp>
        <p:nvSpPr>
          <p:cNvPr id="62" name="TextBox 61"/>
          <p:cNvSpPr txBox="1"/>
          <p:nvPr/>
        </p:nvSpPr>
        <p:spPr>
          <a:xfrm>
            <a:off x="7295410" y="3500518"/>
            <a:ext cx="690562" cy="461665"/>
          </a:xfrm>
          <a:prstGeom prst="rect">
            <a:avLst/>
          </a:prstGeom>
          <a:noFill/>
          <a:ln>
            <a:solidFill>
              <a:schemeClr val="tx1"/>
            </a:solidFill>
          </a:ln>
        </p:spPr>
        <p:txBody>
          <a:bodyPr wrap="square" rtlCol="0">
            <a:spAutoFit/>
          </a:bodyPr>
          <a:lstStyle/>
          <a:p>
            <a:r>
              <a:rPr lang="en-US" sz="2400" dirty="0"/>
              <a:t>yes</a:t>
            </a:r>
            <a:endParaRPr lang="en-IN" sz="2400" dirty="0"/>
          </a:p>
        </p:txBody>
      </p:sp>
      <p:sp>
        <p:nvSpPr>
          <p:cNvPr id="63" name="TextBox 62"/>
          <p:cNvSpPr txBox="1"/>
          <p:nvPr/>
        </p:nvSpPr>
        <p:spPr>
          <a:xfrm>
            <a:off x="9054875" y="3458818"/>
            <a:ext cx="690562" cy="461665"/>
          </a:xfrm>
          <a:prstGeom prst="rect">
            <a:avLst/>
          </a:prstGeom>
          <a:noFill/>
          <a:ln>
            <a:solidFill>
              <a:schemeClr val="tx1"/>
            </a:solidFill>
          </a:ln>
        </p:spPr>
        <p:txBody>
          <a:bodyPr wrap="square" rtlCol="0">
            <a:spAutoFit/>
          </a:bodyPr>
          <a:lstStyle/>
          <a:p>
            <a:r>
              <a:rPr lang="en-US" sz="2400" dirty="0"/>
              <a:t>No</a:t>
            </a:r>
            <a:endParaRPr lang="en-IN" sz="2400" dirty="0"/>
          </a:p>
        </p:txBody>
      </p:sp>
      <p:sp>
        <p:nvSpPr>
          <p:cNvPr id="41" name="Rectangle 40"/>
          <p:cNvSpPr/>
          <p:nvPr/>
        </p:nvSpPr>
        <p:spPr>
          <a:xfrm>
            <a:off x="223838" y="896095"/>
            <a:ext cx="3009322" cy="1221946"/>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r>
              <a:rPr lang="en-US" baseline="30000" dirty="0">
                <a:solidFill>
                  <a:schemeClr val="tx1"/>
                </a:solidFill>
              </a:rPr>
              <a:t>nd</a:t>
            </a:r>
            <a:r>
              <a:rPr lang="en-US" dirty="0">
                <a:solidFill>
                  <a:schemeClr val="tx1"/>
                </a:solidFill>
              </a:rPr>
              <a:t>  Harmonics Pick up = full load current * pickup</a:t>
            </a:r>
          </a:p>
          <a:p>
            <a:pPr algn="ctr"/>
            <a:r>
              <a:rPr lang="en-US" dirty="0">
                <a:solidFill>
                  <a:schemeClr val="tx1"/>
                </a:solidFill>
              </a:rPr>
              <a:t>= 0.7217 * 0.15</a:t>
            </a:r>
          </a:p>
          <a:p>
            <a:pPr algn="ctr"/>
            <a:r>
              <a:rPr lang="en-US" dirty="0">
                <a:solidFill>
                  <a:schemeClr val="tx1"/>
                </a:solidFill>
              </a:rPr>
              <a:t>= 0.108 A</a:t>
            </a:r>
            <a:endParaRPr lang="en-IN" dirty="0">
              <a:solidFill>
                <a:schemeClr val="tx1"/>
              </a:solidFill>
            </a:endParaRPr>
          </a:p>
        </p:txBody>
      </p:sp>
      <p:sp>
        <p:nvSpPr>
          <p:cNvPr id="42" name="Rectangle 41"/>
          <p:cNvSpPr/>
          <p:nvPr/>
        </p:nvSpPr>
        <p:spPr>
          <a:xfrm>
            <a:off x="8414102" y="916233"/>
            <a:ext cx="3009322" cy="1221946"/>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r>
              <a:rPr lang="en-US" baseline="30000" dirty="0">
                <a:solidFill>
                  <a:schemeClr val="tx1"/>
                </a:solidFill>
              </a:rPr>
              <a:t>th</a:t>
            </a:r>
            <a:r>
              <a:rPr lang="en-US" dirty="0">
                <a:solidFill>
                  <a:schemeClr val="tx1"/>
                </a:solidFill>
              </a:rPr>
              <a:t>   Harmonics Pick up = full load current * pickup</a:t>
            </a:r>
          </a:p>
          <a:p>
            <a:pPr algn="ctr"/>
            <a:r>
              <a:rPr lang="en-US" dirty="0">
                <a:solidFill>
                  <a:schemeClr val="tx1"/>
                </a:solidFill>
              </a:rPr>
              <a:t>= 0.7217 * 0.25</a:t>
            </a:r>
          </a:p>
          <a:p>
            <a:pPr algn="ctr"/>
            <a:r>
              <a:rPr lang="en-US" dirty="0">
                <a:solidFill>
                  <a:schemeClr val="tx1"/>
                </a:solidFill>
              </a:rPr>
              <a:t>= 0.180A</a:t>
            </a:r>
            <a:endParaRPr lang="en-IN" dirty="0">
              <a:solidFill>
                <a:schemeClr val="tx1"/>
              </a:solidFill>
            </a:endParaRPr>
          </a:p>
        </p:txBody>
      </p:sp>
      <p:sp>
        <p:nvSpPr>
          <p:cNvPr id="43" name="Rectangle 42"/>
          <p:cNvSpPr/>
          <p:nvPr/>
        </p:nvSpPr>
        <p:spPr>
          <a:xfrm>
            <a:off x="400625" y="6427287"/>
            <a:ext cx="4780975" cy="35216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 full load secondary current on LV side </a:t>
            </a:r>
            <a:endParaRPr lang="en-IN" dirty="0">
              <a:solidFill>
                <a:schemeClr val="tx1"/>
              </a:solidFill>
            </a:endParaRPr>
          </a:p>
        </p:txBody>
      </p:sp>
    </p:spTree>
    <p:extLst>
      <p:ext uri="{BB962C8B-B14F-4D97-AF65-F5344CB8AC3E}">
        <p14:creationId xmlns:p14="http://schemas.microsoft.com/office/powerpoint/2010/main" val="6008588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8B112A-ECF4-AF78-6188-1699D896B0C2}"/>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87D63CCD-D958-1A17-960E-EC6660AC9781}"/>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24F79DEF-DBA5-88DF-51BB-F6C27D965A81}"/>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5CE90BE-420E-FBA2-B5BE-79DA30C2A048}"/>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223838" y="72358"/>
            <a:ext cx="5462954" cy="584775"/>
          </a:xfrm>
          <a:prstGeom prst="rect">
            <a:avLst/>
          </a:prstGeom>
          <a:noFill/>
        </p:spPr>
        <p:txBody>
          <a:bodyPr wrap="square" rtlCol="0">
            <a:spAutoFit/>
          </a:bodyPr>
          <a:lstStyle/>
          <a:p>
            <a:r>
              <a:rPr lang="en-US" sz="3200" b="1" u="sng" dirty="0"/>
              <a:t>Harmonic Block LV side:</a:t>
            </a:r>
            <a:endParaRPr lang="en-IN" sz="3200" b="1" u="sng" dirty="0"/>
          </a:p>
        </p:txBody>
      </p:sp>
      <p:sp>
        <p:nvSpPr>
          <p:cNvPr id="19" name="TextBox 18"/>
          <p:cNvSpPr txBox="1"/>
          <p:nvPr/>
        </p:nvSpPr>
        <p:spPr>
          <a:xfrm>
            <a:off x="1213938" y="4680921"/>
            <a:ext cx="2625969" cy="646331"/>
          </a:xfrm>
          <a:prstGeom prst="rect">
            <a:avLst/>
          </a:prstGeom>
          <a:noFill/>
          <a:ln>
            <a:noFill/>
          </a:ln>
        </p:spPr>
        <p:txBody>
          <a:bodyPr wrap="square" rtlCol="0">
            <a:spAutoFit/>
          </a:bodyPr>
          <a:lstStyle/>
          <a:p>
            <a:endParaRPr lang="en-US" u="sng" dirty="0"/>
          </a:p>
          <a:p>
            <a:endParaRPr lang="en-IN" dirty="0"/>
          </a:p>
        </p:txBody>
      </p:sp>
      <p:sp>
        <p:nvSpPr>
          <p:cNvPr id="7" name="Oval 6"/>
          <p:cNvSpPr/>
          <p:nvPr/>
        </p:nvSpPr>
        <p:spPr>
          <a:xfrm>
            <a:off x="4966160" y="657133"/>
            <a:ext cx="1981200" cy="855785"/>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Harmonics Detected</a:t>
            </a:r>
            <a:endParaRPr lang="en-IN" dirty="0">
              <a:solidFill>
                <a:schemeClr val="tx1"/>
              </a:solidFill>
            </a:endParaRPr>
          </a:p>
        </p:txBody>
      </p:sp>
      <p:sp>
        <p:nvSpPr>
          <p:cNvPr id="9" name="Rectangle 8"/>
          <p:cNvSpPr/>
          <p:nvPr/>
        </p:nvSpPr>
        <p:spPr>
          <a:xfrm>
            <a:off x="2987603" y="2453535"/>
            <a:ext cx="1559170" cy="53926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r>
              <a:rPr lang="en-US" baseline="30000" dirty="0">
                <a:solidFill>
                  <a:schemeClr val="tx1"/>
                </a:solidFill>
              </a:rPr>
              <a:t>nd</a:t>
            </a:r>
            <a:r>
              <a:rPr lang="en-US" dirty="0">
                <a:solidFill>
                  <a:schemeClr val="tx1"/>
                </a:solidFill>
              </a:rPr>
              <a:t>  Harmonics</a:t>
            </a:r>
            <a:endParaRPr lang="en-IN" dirty="0">
              <a:solidFill>
                <a:schemeClr val="tx1"/>
              </a:solidFill>
            </a:endParaRPr>
          </a:p>
        </p:txBody>
      </p:sp>
      <p:sp>
        <p:nvSpPr>
          <p:cNvPr id="11" name="Diamond 10"/>
          <p:cNvSpPr/>
          <p:nvPr/>
        </p:nvSpPr>
        <p:spPr>
          <a:xfrm>
            <a:off x="3260165" y="3399589"/>
            <a:ext cx="1014046" cy="1164100"/>
          </a:xfrm>
          <a:prstGeom prst="diamon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6" name="Rectangle 15"/>
          <p:cNvSpPr/>
          <p:nvPr/>
        </p:nvSpPr>
        <p:spPr>
          <a:xfrm>
            <a:off x="2175625" y="4809873"/>
            <a:ext cx="787955" cy="64633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 </a:t>
            </a:r>
            <a:endParaRPr lang="en-IN" dirty="0">
              <a:solidFill>
                <a:schemeClr val="tx1"/>
              </a:solidFill>
            </a:endParaRPr>
          </a:p>
        </p:txBody>
      </p:sp>
      <p:sp>
        <p:nvSpPr>
          <p:cNvPr id="20" name="Rectangle 19"/>
          <p:cNvSpPr/>
          <p:nvPr/>
        </p:nvSpPr>
        <p:spPr>
          <a:xfrm>
            <a:off x="4282303" y="4809873"/>
            <a:ext cx="787955" cy="64633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Block</a:t>
            </a:r>
            <a:endParaRPr lang="en-IN" dirty="0">
              <a:solidFill>
                <a:schemeClr val="tx1"/>
              </a:solidFill>
            </a:endParaRPr>
          </a:p>
        </p:txBody>
      </p:sp>
      <p:cxnSp>
        <p:nvCxnSpPr>
          <p:cNvPr id="18" name="Straight Connector 17"/>
          <p:cNvCxnSpPr>
            <a:stCxn id="9" idx="2"/>
            <a:endCxn id="11" idx="0"/>
          </p:cNvCxnSpPr>
          <p:nvPr/>
        </p:nvCxnSpPr>
        <p:spPr>
          <a:xfrm>
            <a:off x="3767188" y="2992796"/>
            <a:ext cx="0" cy="406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1"/>
          </p:cNvCxnSpPr>
          <p:nvPr/>
        </p:nvCxnSpPr>
        <p:spPr>
          <a:xfrm flipH="1">
            <a:off x="2569603" y="3981639"/>
            <a:ext cx="6905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6" idx="0"/>
          </p:cNvCxnSpPr>
          <p:nvPr/>
        </p:nvCxnSpPr>
        <p:spPr>
          <a:xfrm>
            <a:off x="2545580" y="3981639"/>
            <a:ext cx="24023" cy="828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3"/>
          </p:cNvCxnSpPr>
          <p:nvPr/>
        </p:nvCxnSpPr>
        <p:spPr>
          <a:xfrm>
            <a:off x="4274211" y="3981639"/>
            <a:ext cx="4362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710478" y="3981639"/>
            <a:ext cx="0" cy="828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760175" y="2465259"/>
            <a:ext cx="1559170" cy="53926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r>
              <a:rPr lang="en-US" baseline="30000" dirty="0">
                <a:solidFill>
                  <a:schemeClr val="tx1"/>
                </a:solidFill>
              </a:rPr>
              <a:t>th</a:t>
            </a:r>
            <a:r>
              <a:rPr lang="en-US" dirty="0">
                <a:solidFill>
                  <a:schemeClr val="tx1"/>
                </a:solidFill>
              </a:rPr>
              <a:t> Harmonics</a:t>
            </a:r>
            <a:endParaRPr lang="en-IN" dirty="0">
              <a:solidFill>
                <a:schemeClr val="tx1"/>
              </a:solidFill>
            </a:endParaRPr>
          </a:p>
        </p:txBody>
      </p:sp>
      <p:sp>
        <p:nvSpPr>
          <p:cNvPr id="31" name="Diamond 30"/>
          <p:cNvSpPr/>
          <p:nvPr/>
        </p:nvSpPr>
        <p:spPr>
          <a:xfrm>
            <a:off x="8032737" y="3411313"/>
            <a:ext cx="1014046" cy="1164100"/>
          </a:xfrm>
          <a:prstGeom prst="diamon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2" name="Rectangle 31"/>
          <p:cNvSpPr/>
          <p:nvPr/>
        </p:nvSpPr>
        <p:spPr>
          <a:xfrm>
            <a:off x="6948197" y="4821597"/>
            <a:ext cx="787955" cy="64633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 </a:t>
            </a:r>
            <a:endParaRPr lang="en-IN" dirty="0">
              <a:solidFill>
                <a:schemeClr val="tx1"/>
              </a:solidFill>
            </a:endParaRPr>
          </a:p>
        </p:txBody>
      </p:sp>
      <p:sp>
        <p:nvSpPr>
          <p:cNvPr id="33" name="Rectangle 32"/>
          <p:cNvSpPr/>
          <p:nvPr/>
        </p:nvSpPr>
        <p:spPr>
          <a:xfrm>
            <a:off x="9054875" y="4821597"/>
            <a:ext cx="787955" cy="646331"/>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Block</a:t>
            </a:r>
            <a:endParaRPr lang="en-IN" dirty="0">
              <a:solidFill>
                <a:schemeClr val="tx1"/>
              </a:solidFill>
            </a:endParaRPr>
          </a:p>
        </p:txBody>
      </p:sp>
      <p:cxnSp>
        <p:nvCxnSpPr>
          <p:cNvPr id="34" name="Straight Connector 33"/>
          <p:cNvCxnSpPr>
            <a:stCxn id="30" idx="2"/>
            <a:endCxn id="31" idx="0"/>
          </p:cNvCxnSpPr>
          <p:nvPr/>
        </p:nvCxnSpPr>
        <p:spPr>
          <a:xfrm>
            <a:off x="8539760" y="3004520"/>
            <a:ext cx="0" cy="406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1" idx="1"/>
          </p:cNvCxnSpPr>
          <p:nvPr/>
        </p:nvCxnSpPr>
        <p:spPr>
          <a:xfrm flipH="1">
            <a:off x="7342175" y="3993363"/>
            <a:ext cx="6905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2" idx="0"/>
          </p:cNvCxnSpPr>
          <p:nvPr/>
        </p:nvCxnSpPr>
        <p:spPr>
          <a:xfrm>
            <a:off x="7318152" y="3993363"/>
            <a:ext cx="24023" cy="828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1" idx="3"/>
          </p:cNvCxnSpPr>
          <p:nvPr/>
        </p:nvCxnSpPr>
        <p:spPr>
          <a:xfrm>
            <a:off x="9046783" y="3993363"/>
            <a:ext cx="4362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483050" y="3993363"/>
            <a:ext cx="0" cy="828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5956760" y="1512918"/>
            <a:ext cx="0" cy="12102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1" name="Straight Connector 2050"/>
          <p:cNvCxnSpPr>
            <a:endCxn id="30" idx="1"/>
          </p:cNvCxnSpPr>
          <p:nvPr/>
        </p:nvCxnSpPr>
        <p:spPr>
          <a:xfrm>
            <a:off x="5956760" y="2723165"/>
            <a:ext cx="1803415" cy="11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5" name="Straight Connector 2054"/>
          <p:cNvCxnSpPr>
            <a:endCxn id="9" idx="3"/>
          </p:cNvCxnSpPr>
          <p:nvPr/>
        </p:nvCxnSpPr>
        <p:spPr>
          <a:xfrm flipH="1">
            <a:off x="4546773" y="2723165"/>
            <a:ext cx="140998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8" name="TextBox 2057"/>
          <p:cNvSpPr txBox="1"/>
          <p:nvPr/>
        </p:nvSpPr>
        <p:spPr>
          <a:xfrm>
            <a:off x="3421906" y="3731352"/>
            <a:ext cx="945539" cy="369332"/>
          </a:xfrm>
          <a:prstGeom prst="rect">
            <a:avLst/>
          </a:prstGeom>
          <a:noFill/>
          <a:ln>
            <a:noFill/>
          </a:ln>
        </p:spPr>
        <p:txBody>
          <a:bodyPr wrap="square" rtlCol="0">
            <a:spAutoFit/>
          </a:bodyPr>
          <a:lstStyle/>
          <a:p>
            <a:r>
              <a:rPr lang="en-US" dirty="0"/>
              <a:t>&lt;15 %</a:t>
            </a:r>
            <a:endParaRPr lang="en-IN" dirty="0"/>
          </a:p>
        </p:txBody>
      </p:sp>
      <p:sp>
        <p:nvSpPr>
          <p:cNvPr id="2059" name="TextBox 2058"/>
          <p:cNvSpPr txBox="1"/>
          <p:nvPr/>
        </p:nvSpPr>
        <p:spPr>
          <a:xfrm>
            <a:off x="8118630" y="3731352"/>
            <a:ext cx="842260" cy="369332"/>
          </a:xfrm>
          <a:prstGeom prst="rect">
            <a:avLst/>
          </a:prstGeom>
          <a:noFill/>
          <a:ln>
            <a:noFill/>
          </a:ln>
        </p:spPr>
        <p:txBody>
          <a:bodyPr wrap="square" rtlCol="0">
            <a:spAutoFit/>
          </a:bodyPr>
          <a:lstStyle/>
          <a:p>
            <a:r>
              <a:rPr lang="en-US" dirty="0"/>
              <a:t>&lt;25 %</a:t>
            </a:r>
            <a:endParaRPr lang="en-IN" dirty="0"/>
          </a:p>
        </p:txBody>
      </p:sp>
      <p:sp>
        <p:nvSpPr>
          <p:cNvPr id="2060" name="TextBox 2059"/>
          <p:cNvSpPr txBox="1"/>
          <p:nvPr/>
        </p:nvSpPr>
        <p:spPr>
          <a:xfrm>
            <a:off x="2618299" y="3458818"/>
            <a:ext cx="690562" cy="461665"/>
          </a:xfrm>
          <a:prstGeom prst="rect">
            <a:avLst/>
          </a:prstGeom>
          <a:noFill/>
          <a:ln>
            <a:solidFill>
              <a:schemeClr val="tx1"/>
            </a:solidFill>
          </a:ln>
        </p:spPr>
        <p:txBody>
          <a:bodyPr wrap="square" rtlCol="0">
            <a:spAutoFit/>
          </a:bodyPr>
          <a:lstStyle/>
          <a:p>
            <a:r>
              <a:rPr lang="en-US" sz="2400" dirty="0"/>
              <a:t>yes</a:t>
            </a:r>
            <a:endParaRPr lang="en-IN" sz="2400" dirty="0"/>
          </a:p>
        </p:txBody>
      </p:sp>
      <p:sp>
        <p:nvSpPr>
          <p:cNvPr id="61" name="TextBox 60"/>
          <p:cNvSpPr txBox="1"/>
          <p:nvPr/>
        </p:nvSpPr>
        <p:spPr>
          <a:xfrm>
            <a:off x="4291350" y="3500519"/>
            <a:ext cx="690562" cy="461665"/>
          </a:xfrm>
          <a:prstGeom prst="rect">
            <a:avLst/>
          </a:prstGeom>
          <a:noFill/>
          <a:ln>
            <a:solidFill>
              <a:schemeClr val="tx1"/>
            </a:solidFill>
          </a:ln>
        </p:spPr>
        <p:txBody>
          <a:bodyPr wrap="square" rtlCol="0">
            <a:spAutoFit/>
          </a:bodyPr>
          <a:lstStyle/>
          <a:p>
            <a:r>
              <a:rPr lang="en-US" sz="2400" dirty="0"/>
              <a:t>No</a:t>
            </a:r>
            <a:endParaRPr lang="en-IN" sz="2400" dirty="0"/>
          </a:p>
        </p:txBody>
      </p:sp>
      <p:sp>
        <p:nvSpPr>
          <p:cNvPr id="62" name="TextBox 61"/>
          <p:cNvSpPr txBox="1"/>
          <p:nvPr/>
        </p:nvSpPr>
        <p:spPr>
          <a:xfrm>
            <a:off x="7295410" y="3500518"/>
            <a:ext cx="690562" cy="461665"/>
          </a:xfrm>
          <a:prstGeom prst="rect">
            <a:avLst/>
          </a:prstGeom>
          <a:noFill/>
          <a:ln>
            <a:solidFill>
              <a:schemeClr val="tx1"/>
            </a:solidFill>
          </a:ln>
        </p:spPr>
        <p:txBody>
          <a:bodyPr wrap="square" rtlCol="0">
            <a:spAutoFit/>
          </a:bodyPr>
          <a:lstStyle/>
          <a:p>
            <a:r>
              <a:rPr lang="en-US" sz="2400" dirty="0"/>
              <a:t>yes</a:t>
            </a:r>
            <a:endParaRPr lang="en-IN" sz="2400" dirty="0"/>
          </a:p>
        </p:txBody>
      </p:sp>
      <p:sp>
        <p:nvSpPr>
          <p:cNvPr id="63" name="TextBox 62"/>
          <p:cNvSpPr txBox="1"/>
          <p:nvPr/>
        </p:nvSpPr>
        <p:spPr>
          <a:xfrm>
            <a:off x="9054875" y="3458818"/>
            <a:ext cx="690562" cy="461665"/>
          </a:xfrm>
          <a:prstGeom prst="rect">
            <a:avLst/>
          </a:prstGeom>
          <a:noFill/>
          <a:ln>
            <a:solidFill>
              <a:schemeClr val="tx1"/>
            </a:solidFill>
          </a:ln>
        </p:spPr>
        <p:txBody>
          <a:bodyPr wrap="square" rtlCol="0">
            <a:spAutoFit/>
          </a:bodyPr>
          <a:lstStyle/>
          <a:p>
            <a:r>
              <a:rPr lang="en-US" sz="2400" dirty="0"/>
              <a:t>No</a:t>
            </a:r>
            <a:endParaRPr lang="en-IN" sz="2400" dirty="0"/>
          </a:p>
        </p:txBody>
      </p:sp>
      <p:sp>
        <p:nvSpPr>
          <p:cNvPr id="41" name="Rectangle 40"/>
          <p:cNvSpPr/>
          <p:nvPr/>
        </p:nvSpPr>
        <p:spPr>
          <a:xfrm>
            <a:off x="223838" y="896095"/>
            <a:ext cx="3009322" cy="1221946"/>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r>
              <a:rPr lang="en-US" baseline="30000" dirty="0">
                <a:solidFill>
                  <a:schemeClr val="tx1"/>
                </a:solidFill>
              </a:rPr>
              <a:t>nd</a:t>
            </a:r>
            <a:r>
              <a:rPr lang="en-US" dirty="0">
                <a:solidFill>
                  <a:schemeClr val="tx1"/>
                </a:solidFill>
              </a:rPr>
              <a:t>  Harmonics Pick up = full load current * pickup</a:t>
            </a:r>
          </a:p>
          <a:p>
            <a:pPr algn="ctr"/>
            <a:r>
              <a:rPr lang="en-US" dirty="0">
                <a:solidFill>
                  <a:schemeClr val="tx1"/>
                </a:solidFill>
              </a:rPr>
              <a:t>= 0.82 * 0.15</a:t>
            </a:r>
          </a:p>
          <a:p>
            <a:pPr algn="ctr"/>
            <a:r>
              <a:rPr lang="en-US" dirty="0">
                <a:solidFill>
                  <a:schemeClr val="tx1"/>
                </a:solidFill>
              </a:rPr>
              <a:t>= 0.123 A</a:t>
            </a:r>
            <a:endParaRPr lang="en-IN" dirty="0">
              <a:solidFill>
                <a:schemeClr val="tx1"/>
              </a:solidFill>
            </a:endParaRPr>
          </a:p>
        </p:txBody>
      </p:sp>
      <p:sp>
        <p:nvSpPr>
          <p:cNvPr id="42" name="Rectangle 41"/>
          <p:cNvSpPr/>
          <p:nvPr/>
        </p:nvSpPr>
        <p:spPr>
          <a:xfrm>
            <a:off x="8414102" y="916233"/>
            <a:ext cx="3009322" cy="1221946"/>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r>
              <a:rPr lang="en-US" baseline="30000" dirty="0">
                <a:solidFill>
                  <a:schemeClr val="tx1"/>
                </a:solidFill>
              </a:rPr>
              <a:t>th</a:t>
            </a:r>
            <a:r>
              <a:rPr lang="en-US" dirty="0">
                <a:solidFill>
                  <a:schemeClr val="tx1"/>
                </a:solidFill>
              </a:rPr>
              <a:t>   Harmonics Pick up = full load current * pickup</a:t>
            </a:r>
          </a:p>
          <a:p>
            <a:pPr algn="ctr"/>
            <a:r>
              <a:rPr lang="en-US" dirty="0">
                <a:solidFill>
                  <a:schemeClr val="tx1"/>
                </a:solidFill>
              </a:rPr>
              <a:t>= 0.82 * 0.25</a:t>
            </a:r>
          </a:p>
          <a:p>
            <a:pPr algn="ctr"/>
            <a:r>
              <a:rPr lang="en-US" dirty="0">
                <a:solidFill>
                  <a:schemeClr val="tx1"/>
                </a:solidFill>
              </a:rPr>
              <a:t>= 0.205A</a:t>
            </a:r>
            <a:endParaRPr lang="en-IN" dirty="0">
              <a:solidFill>
                <a:schemeClr val="tx1"/>
              </a:solidFill>
            </a:endParaRPr>
          </a:p>
        </p:txBody>
      </p:sp>
      <p:sp>
        <p:nvSpPr>
          <p:cNvPr id="39" name="Rectangle 38"/>
          <p:cNvSpPr/>
          <p:nvPr/>
        </p:nvSpPr>
        <p:spPr>
          <a:xfrm>
            <a:off x="400625" y="6427287"/>
            <a:ext cx="4780975" cy="352165"/>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***Apply full load secondary current on HV side </a:t>
            </a:r>
            <a:endParaRPr lang="en-IN" dirty="0">
              <a:solidFill>
                <a:schemeClr val="tx1"/>
              </a:solidFill>
            </a:endParaRPr>
          </a:p>
        </p:txBody>
      </p:sp>
    </p:spTree>
    <p:extLst>
      <p:ext uri="{BB962C8B-B14F-4D97-AF65-F5344CB8AC3E}">
        <p14:creationId xmlns:p14="http://schemas.microsoft.com/office/powerpoint/2010/main" val="19950159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8B112A-ECF4-AF78-6188-1699D896B0C2}"/>
              </a:ext>
            </a:extLst>
          </p:cNvPr>
          <p:cNvGrpSpPr/>
          <p:nvPr/>
        </p:nvGrpSpPr>
        <p:grpSpPr>
          <a:xfrm>
            <a:off x="3462338" y="-294079"/>
            <a:ext cx="5267325" cy="7957735"/>
            <a:chOff x="3945402" y="-289544"/>
            <a:chExt cx="5267325" cy="7957735"/>
          </a:xfrm>
        </p:grpSpPr>
        <p:sp>
          <p:nvSpPr>
            <p:cNvPr id="3" name="Parallelogram 2">
              <a:extLst>
                <a:ext uri="{FF2B5EF4-FFF2-40B4-BE49-F238E27FC236}">
                  <a16:creationId xmlns:a16="http://schemas.microsoft.com/office/drawing/2014/main" id="{87D63CCD-D958-1A17-960E-EC6660AC9781}"/>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24F79DEF-DBA5-88DF-51BB-F6C27D965A81}"/>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5CE90BE-420E-FBA2-B5BE-79DA30C2A048}"/>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FC1A976F-78C3-0F56-93C7-B4FF225ABE6A}"/>
              </a:ext>
            </a:extLst>
          </p:cNvPr>
          <p:cNvGrpSpPr/>
          <p:nvPr/>
        </p:nvGrpSpPr>
        <p:grpSpPr>
          <a:xfrm>
            <a:off x="10786481" y="6059304"/>
            <a:ext cx="1105836" cy="646220"/>
            <a:chOff x="228944" y="6102596"/>
            <a:chExt cx="1105836" cy="646220"/>
          </a:xfrm>
        </p:grpSpPr>
        <p:sp>
          <p:nvSpPr>
            <p:cNvPr id="13" name="Oval 12">
              <a:extLst>
                <a:ext uri="{FF2B5EF4-FFF2-40B4-BE49-F238E27FC236}">
                  <a16:creationId xmlns:a16="http://schemas.microsoft.com/office/drawing/2014/main" id="{74AB5887-6E17-8072-3428-F1C7BD201197}"/>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3DFAACC8-E3ED-A958-A0A0-4491671E5B9B}"/>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5">
              <a:extLst>
                <a:ext uri="{FF2B5EF4-FFF2-40B4-BE49-F238E27FC236}">
                  <a16:creationId xmlns:a16="http://schemas.microsoft.com/office/drawing/2014/main" id="{387B3A39-BEAC-3001-DC1A-53E24E1C080A}"/>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 name="TextBox 5"/>
          <p:cNvSpPr txBox="1"/>
          <p:nvPr/>
        </p:nvSpPr>
        <p:spPr>
          <a:xfrm>
            <a:off x="445477" y="363415"/>
            <a:ext cx="5462954" cy="584775"/>
          </a:xfrm>
          <a:prstGeom prst="rect">
            <a:avLst/>
          </a:prstGeom>
          <a:noFill/>
        </p:spPr>
        <p:txBody>
          <a:bodyPr wrap="square" rtlCol="0">
            <a:spAutoFit/>
          </a:bodyPr>
          <a:lstStyle/>
          <a:p>
            <a:r>
              <a:rPr lang="en-US" sz="3200" b="1" u="sng" dirty="0"/>
              <a:t>Over Excitation Protection:</a:t>
            </a:r>
            <a:endParaRPr lang="en-IN" sz="3200" b="1" u="sng" dirty="0"/>
          </a:p>
        </p:txBody>
      </p:sp>
      <p:sp>
        <p:nvSpPr>
          <p:cNvPr id="8" name="TextBox 7"/>
          <p:cNvSpPr txBox="1"/>
          <p:nvPr/>
        </p:nvSpPr>
        <p:spPr>
          <a:xfrm>
            <a:off x="427950" y="1113280"/>
            <a:ext cx="11141256" cy="2031325"/>
          </a:xfrm>
          <a:prstGeom prst="rect">
            <a:avLst/>
          </a:prstGeom>
          <a:noFill/>
        </p:spPr>
        <p:txBody>
          <a:bodyPr wrap="square" rtlCol="0">
            <a:spAutoFit/>
          </a:bodyPr>
          <a:lstStyle/>
          <a:p>
            <a:pPr marL="285750" indent="-285750">
              <a:lnSpc>
                <a:spcPct val="150000"/>
              </a:lnSpc>
              <a:buFont typeface="Arial" pitchFamily="34" charset="0"/>
              <a:buChar char="•"/>
            </a:pPr>
            <a:r>
              <a:rPr lang="en-US" dirty="0"/>
              <a:t>This function protects the power transformer from over fluxing caused by voltage increase in the  power system.</a:t>
            </a:r>
          </a:p>
          <a:p>
            <a:pPr marL="285750" indent="-285750">
              <a:lnSpc>
                <a:spcPct val="150000"/>
              </a:lnSpc>
              <a:buFont typeface="Arial" pitchFamily="34" charset="0"/>
              <a:buChar char="•"/>
            </a:pPr>
            <a:r>
              <a:rPr lang="en-US" dirty="0"/>
              <a:t>The relay uses Voltage and Frequency to calculate the alarm and trip levels.</a:t>
            </a:r>
          </a:p>
          <a:p>
            <a:pPr marL="285750" indent="-285750">
              <a:lnSpc>
                <a:spcPct val="150000"/>
              </a:lnSpc>
              <a:buFont typeface="Arial" pitchFamily="34" charset="0"/>
              <a:buChar char="•"/>
            </a:pPr>
            <a:r>
              <a:rPr lang="en-US" dirty="0"/>
              <a:t>If fault repeats within tCooling time delay of 1200s then relay trips instantaneously.</a:t>
            </a:r>
          </a:p>
          <a:p>
            <a:pPr>
              <a:lnSpc>
                <a:spcPct val="150000"/>
              </a:lnSpc>
            </a:pPr>
            <a:endParaRPr lang="en-US" dirty="0"/>
          </a:p>
          <a:p>
            <a:endParaRPr lang="en-IN" dirty="0"/>
          </a:p>
        </p:txBody>
      </p:sp>
      <p:sp>
        <p:nvSpPr>
          <p:cNvPr id="10" name="Oval 9"/>
          <p:cNvSpPr/>
          <p:nvPr/>
        </p:nvSpPr>
        <p:spPr>
          <a:xfrm>
            <a:off x="4216958" y="3053861"/>
            <a:ext cx="2785067" cy="504093"/>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Over Flux V/Hz</a:t>
            </a:r>
            <a:endParaRPr lang="en-IN" dirty="0">
              <a:solidFill>
                <a:schemeClr val="tx1"/>
              </a:solidFill>
            </a:endParaRPr>
          </a:p>
        </p:txBody>
      </p:sp>
      <p:sp>
        <p:nvSpPr>
          <p:cNvPr id="17" name="Rectangle 16"/>
          <p:cNvSpPr/>
          <p:nvPr/>
        </p:nvSpPr>
        <p:spPr>
          <a:xfrm>
            <a:off x="4384431" y="3827584"/>
            <a:ext cx="2450122" cy="36341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96% of Trip level</a:t>
            </a:r>
            <a:endParaRPr lang="en-IN" dirty="0">
              <a:solidFill>
                <a:schemeClr val="tx1"/>
              </a:solidFill>
            </a:endParaRPr>
          </a:p>
        </p:txBody>
      </p:sp>
      <p:sp>
        <p:nvSpPr>
          <p:cNvPr id="21" name="Rectangle 20"/>
          <p:cNvSpPr/>
          <p:nvPr/>
        </p:nvSpPr>
        <p:spPr>
          <a:xfrm>
            <a:off x="4384430" y="4399534"/>
            <a:ext cx="2450123" cy="35520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Issue alarm after 10s</a:t>
            </a:r>
            <a:endParaRPr lang="en-IN" dirty="0">
              <a:solidFill>
                <a:schemeClr val="tx1"/>
              </a:solidFill>
            </a:endParaRPr>
          </a:p>
        </p:txBody>
      </p:sp>
      <p:sp>
        <p:nvSpPr>
          <p:cNvPr id="23" name="Rectangle 22"/>
          <p:cNvSpPr/>
          <p:nvPr/>
        </p:nvSpPr>
        <p:spPr>
          <a:xfrm>
            <a:off x="2067009" y="5117122"/>
            <a:ext cx="2684868" cy="4220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Stage 1 : 114% of UB/f</a:t>
            </a:r>
            <a:endParaRPr lang="en-IN" dirty="0">
              <a:solidFill>
                <a:schemeClr val="tx1"/>
              </a:solidFill>
            </a:endParaRPr>
          </a:p>
        </p:txBody>
      </p:sp>
      <p:sp>
        <p:nvSpPr>
          <p:cNvPr id="25" name="Rectangle 24"/>
          <p:cNvSpPr/>
          <p:nvPr/>
        </p:nvSpPr>
        <p:spPr>
          <a:xfrm>
            <a:off x="2067009" y="5864857"/>
            <a:ext cx="2684868" cy="6238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 according to IEEE curve timing</a:t>
            </a:r>
            <a:endParaRPr lang="en-IN" dirty="0">
              <a:solidFill>
                <a:schemeClr val="tx1"/>
              </a:solidFill>
            </a:endParaRPr>
          </a:p>
        </p:txBody>
      </p:sp>
      <p:sp>
        <p:nvSpPr>
          <p:cNvPr id="27" name="Rectangle 26"/>
          <p:cNvSpPr/>
          <p:nvPr/>
        </p:nvSpPr>
        <p:spPr>
          <a:xfrm>
            <a:off x="6342185" y="5117122"/>
            <a:ext cx="2387478" cy="42203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Stage 2 : 140% of UB/f</a:t>
            </a:r>
            <a:endParaRPr lang="en-IN" dirty="0">
              <a:solidFill>
                <a:schemeClr val="tx1"/>
              </a:solidFill>
            </a:endParaRPr>
          </a:p>
        </p:txBody>
      </p:sp>
      <p:sp>
        <p:nvSpPr>
          <p:cNvPr id="29" name="Rectangle 28"/>
          <p:cNvSpPr/>
          <p:nvPr/>
        </p:nvSpPr>
        <p:spPr>
          <a:xfrm>
            <a:off x="6342185" y="5864858"/>
            <a:ext cx="2387478" cy="62386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Trip instantaneously</a:t>
            </a:r>
            <a:endParaRPr lang="en-IN" dirty="0">
              <a:solidFill>
                <a:schemeClr val="tx1"/>
              </a:solidFill>
            </a:endParaRPr>
          </a:p>
        </p:txBody>
      </p:sp>
      <p:cxnSp>
        <p:nvCxnSpPr>
          <p:cNvPr id="41" name="Straight Arrow Connector 40"/>
          <p:cNvCxnSpPr>
            <a:stCxn id="10" idx="4"/>
            <a:endCxn id="17" idx="0"/>
          </p:cNvCxnSpPr>
          <p:nvPr/>
        </p:nvCxnSpPr>
        <p:spPr>
          <a:xfrm>
            <a:off x="5609492" y="3557954"/>
            <a:ext cx="0" cy="2696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7" idx="2"/>
            <a:endCxn id="21" idx="0"/>
          </p:cNvCxnSpPr>
          <p:nvPr/>
        </p:nvCxnSpPr>
        <p:spPr>
          <a:xfrm>
            <a:off x="5609492" y="4191000"/>
            <a:ext cx="0" cy="208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3" idx="2"/>
          </p:cNvCxnSpPr>
          <p:nvPr/>
        </p:nvCxnSpPr>
        <p:spPr>
          <a:xfrm>
            <a:off x="3409443" y="5539153"/>
            <a:ext cx="0" cy="325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7" idx="2"/>
            <a:endCxn id="29" idx="0"/>
          </p:cNvCxnSpPr>
          <p:nvPr/>
        </p:nvCxnSpPr>
        <p:spPr>
          <a:xfrm>
            <a:off x="7535924" y="5539153"/>
            <a:ext cx="0" cy="3257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1" idx="2"/>
          </p:cNvCxnSpPr>
          <p:nvPr/>
        </p:nvCxnSpPr>
        <p:spPr>
          <a:xfrm flipH="1">
            <a:off x="5609491" y="4754741"/>
            <a:ext cx="1" cy="122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09491" y="4876800"/>
            <a:ext cx="19264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409443" y="4876800"/>
            <a:ext cx="2200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27" idx="0"/>
          </p:cNvCxnSpPr>
          <p:nvPr/>
        </p:nvCxnSpPr>
        <p:spPr>
          <a:xfrm>
            <a:off x="7535924" y="4876800"/>
            <a:ext cx="0" cy="240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23" idx="0"/>
          </p:cNvCxnSpPr>
          <p:nvPr/>
        </p:nvCxnSpPr>
        <p:spPr>
          <a:xfrm>
            <a:off x="3409443" y="4876800"/>
            <a:ext cx="0" cy="2403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9697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8B112A-ECF4-AF78-6188-1699D896B0C2}"/>
              </a:ext>
            </a:extLst>
          </p:cNvPr>
          <p:cNvGrpSpPr/>
          <p:nvPr/>
        </p:nvGrpSpPr>
        <p:grpSpPr>
          <a:xfrm>
            <a:off x="3462338" y="-215112"/>
            <a:ext cx="5267325" cy="7957735"/>
            <a:chOff x="3945402" y="-289544"/>
            <a:chExt cx="5267325" cy="7957735"/>
          </a:xfrm>
        </p:grpSpPr>
        <p:sp>
          <p:nvSpPr>
            <p:cNvPr id="3" name="Parallelogram 2">
              <a:extLst>
                <a:ext uri="{FF2B5EF4-FFF2-40B4-BE49-F238E27FC236}">
                  <a16:creationId xmlns:a16="http://schemas.microsoft.com/office/drawing/2014/main" id="{87D63CCD-D958-1A17-960E-EC6660AC9781}"/>
                </a:ext>
              </a:extLst>
            </p:cNvPr>
            <p:cNvSpPr/>
            <p:nvPr/>
          </p:nvSpPr>
          <p:spPr>
            <a:xfrm>
              <a:off x="3945402" y="0"/>
              <a:ext cx="5267325" cy="685800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24F79DEF-DBA5-88DF-51BB-F6C27D965A81}"/>
                </a:ext>
              </a:extLst>
            </p:cNvPr>
            <p:cNvSpPr/>
            <p:nvPr/>
          </p:nvSpPr>
          <p:spPr>
            <a:xfrm rot="763494">
              <a:off x="8425119" y="-289544"/>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Parallelogram 4">
              <a:extLst>
                <a:ext uri="{FF2B5EF4-FFF2-40B4-BE49-F238E27FC236}">
                  <a16:creationId xmlns:a16="http://schemas.microsoft.com/office/drawing/2014/main" id="{85CE90BE-420E-FBA2-B5BE-79DA30C2A048}"/>
                </a:ext>
              </a:extLst>
            </p:cNvPr>
            <p:cNvSpPr/>
            <p:nvPr/>
          </p:nvSpPr>
          <p:spPr>
            <a:xfrm rot="763494">
              <a:off x="4448203" y="-275029"/>
              <a:ext cx="168696" cy="7943220"/>
            </a:xfrm>
            <a:prstGeom prst="parallelogram">
              <a:avLst>
                <a:gd name="adj" fmla="val 30381"/>
              </a:avLst>
            </a:prstGeom>
            <a:solidFill>
              <a:schemeClr val="bg2">
                <a:alpha val="2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FC1A976F-78C3-0F56-93C7-B4FF225ABE6A}"/>
              </a:ext>
            </a:extLst>
          </p:cNvPr>
          <p:cNvGrpSpPr/>
          <p:nvPr/>
        </p:nvGrpSpPr>
        <p:grpSpPr>
          <a:xfrm>
            <a:off x="10786481" y="6059304"/>
            <a:ext cx="1105836" cy="646220"/>
            <a:chOff x="228944" y="6102596"/>
            <a:chExt cx="1105836" cy="646220"/>
          </a:xfrm>
        </p:grpSpPr>
        <p:sp>
          <p:nvSpPr>
            <p:cNvPr id="13" name="Oval 12">
              <a:extLst>
                <a:ext uri="{FF2B5EF4-FFF2-40B4-BE49-F238E27FC236}">
                  <a16:creationId xmlns:a16="http://schemas.microsoft.com/office/drawing/2014/main" id="{74AB5887-6E17-8072-3428-F1C7BD201197}"/>
                </a:ext>
              </a:extLst>
            </p:cNvPr>
            <p:cNvSpPr/>
            <p:nvPr/>
          </p:nvSpPr>
          <p:spPr>
            <a:xfrm>
              <a:off x="228944" y="6260400"/>
              <a:ext cx="330613" cy="33061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3DFAACC8-E3ED-A958-A0A0-4491671E5B9B}"/>
                </a:ext>
              </a:extLst>
            </p:cNvPr>
            <p:cNvSpPr/>
            <p:nvPr/>
          </p:nvSpPr>
          <p:spPr>
            <a:xfrm>
              <a:off x="688560" y="6102596"/>
              <a:ext cx="646220" cy="64622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5">
              <a:extLst>
                <a:ext uri="{FF2B5EF4-FFF2-40B4-BE49-F238E27FC236}">
                  <a16:creationId xmlns:a16="http://schemas.microsoft.com/office/drawing/2014/main" id="{387B3A39-BEAC-3001-DC1A-53E24E1C080A}"/>
                </a:ext>
              </a:extLst>
            </p:cNvPr>
            <p:cNvSpPr>
              <a:spLocks/>
            </p:cNvSpPr>
            <p:nvPr/>
          </p:nvSpPr>
          <p:spPr bwMode="auto">
            <a:xfrm rot="5400000">
              <a:off x="870655" y="6337724"/>
              <a:ext cx="282029" cy="175963"/>
            </a:xfrm>
            <a:custGeom>
              <a:avLst/>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7">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6" name="TextBox 5"/>
          <p:cNvSpPr txBox="1"/>
          <p:nvPr/>
        </p:nvSpPr>
        <p:spPr>
          <a:xfrm>
            <a:off x="445477" y="363415"/>
            <a:ext cx="5462954" cy="584775"/>
          </a:xfrm>
          <a:prstGeom prst="rect">
            <a:avLst/>
          </a:prstGeom>
          <a:noFill/>
        </p:spPr>
        <p:txBody>
          <a:bodyPr wrap="square" rtlCol="0">
            <a:spAutoFit/>
          </a:bodyPr>
          <a:lstStyle/>
          <a:p>
            <a:r>
              <a:rPr lang="en-US" sz="3200" b="1" u="sng" dirty="0"/>
              <a:t>Restricted Earth Fault :</a:t>
            </a:r>
            <a:endParaRPr lang="en-IN" sz="3200" b="1" u="sng" dirty="0"/>
          </a:p>
        </p:txBody>
      </p:sp>
      <p:sp>
        <p:nvSpPr>
          <p:cNvPr id="8" name="TextBox 7"/>
          <p:cNvSpPr txBox="1"/>
          <p:nvPr/>
        </p:nvSpPr>
        <p:spPr>
          <a:xfrm>
            <a:off x="347731" y="1185614"/>
            <a:ext cx="10898366" cy="3139321"/>
          </a:xfrm>
          <a:prstGeom prst="rect">
            <a:avLst/>
          </a:prstGeom>
          <a:noFill/>
        </p:spPr>
        <p:txBody>
          <a:bodyPr wrap="square" rtlCol="0">
            <a:spAutoFit/>
          </a:bodyPr>
          <a:lstStyle/>
          <a:p>
            <a:pPr marL="285750" indent="-285750">
              <a:lnSpc>
                <a:spcPct val="250000"/>
              </a:lnSpc>
              <a:buFont typeface="Arial" pitchFamily="34" charset="0"/>
              <a:buChar char="•"/>
            </a:pPr>
            <a:r>
              <a:rPr lang="en-US" dirty="0"/>
              <a:t>It is a high impedance differential  protection  and is stable under  external faults.</a:t>
            </a:r>
          </a:p>
          <a:p>
            <a:pPr marL="285750" indent="-285750">
              <a:lnSpc>
                <a:spcPct val="250000"/>
              </a:lnSpc>
              <a:buFont typeface="Arial" pitchFamily="34" charset="0"/>
              <a:buChar char="•"/>
            </a:pPr>
            <a:r>
              <a:rPr lang="en-US" dirty="0"/>
              <a:t>During internal faults , current flows through neutral bushing CT secondary towards stabilizing  resistor value (1660 Ohms) which is sensed by the relay to issue trip signal ,for a pick up voltage of 33.18 V.</a:t>
            </a:r>
          </a:p>
          <a:p>
            <a:pPr marL="285750" indent="-285750">
              <a:lnSpc>
                <a:spcPct val="250000"/>
              </a:lnSpc>
              <a:buFont typeface="Arial" pitchFamily="34" charset="0"/>
              <a:buChar char="•"/>
            </a:pPr>
            <a:r>
              <a:rPr lang="en-US" dirty="0"/>
              <a:t>It also gives out alarm  if the relay senses 10V for 10s.</a:t>
            </a:r>
          </a:p>
          <a:p>
            <a:endParaRPr lang="en-IN" dirty="0"/>
          </a:p>
        </p:txBody>
      </p:sp>
    </p:spTree>
    <p:extLst>
      <p:ext uri="{BB962C8B-B14F-4D97-AF65-F5344CB8AC3E}">
        <p14:creationId xmlns:p14="http://schemas.microsoft.com/office/powerpoint/2010/main" val="26838772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7100" y="102158"/>
            <a:ext cx="5462954" cy="584775"/>
          </a:xfrm>
          <a:prstGeom prst="rect">
            <a:avLst/>
          </a:prstGeom>
          <a:noFill/>
        </p:spPr>
        <p:txBody>
          <a:bodyPr wrap="square" rtlCol="0">
            <a:spAutoFit/>
          </a:bodyPr>
          <a:lstStyle/>
          <a:p>
            <a:r>
              <a:rPr lang="en-US" sz="3200" b="1" u="sng" dirty="0"/>
              <a:t>Restricted Earth Fault :</a:t>
            </a:r>
            <a:endParaRPr lang="en-IN" sz="3200" b="1" u="sng" dirty="0"/>
          </a:p>
        </p:txBody>
      </p:sp>
      <p:pic>
        <p:nvPicPr>
          <p:cNvPr id="17" name="Picture 16"/>
          <p:cNvPicPr>
            <a:picLocks noChangeAspect="1"/>
          </p:cNvPicPr>
          <p:nvPr/>
        </p:nvPicPr>
        <p:blipFill>
          <a:blip r:embed="rId2"/>
          <a:stretch>
            <a:fillRect/>
          </a:stretch>
        </p:blipFill>
        <p:spPr>
          <a:xfrm>
            <a:off x="783772" y="686932"/>
            <a:ext cx="9078686" cy="6067499"/>
          </a:xfrm>
          <a:prstGeom prst="rect">
            <a:avLst/>
          </a:prstGeom>
        </p:spPr>
      </p:pic>
    </p:spTree>
    <p:extLst>
      <p:ext uri="{BB962C8B-B14F-4D97-AF65-F5344CB8AC3E}">
        <p14:creationId xmlns:p14="http://schemas.microsoft.com/office/powerpoint/2010/main" val="18920734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409" y="49539"/>
            <a:ext cx="5462954" cy="584775"/>
          </a:xfrm>
          <a:prstGeom prst="rect">
            <a:avLst/>
          </a:prstGeom>
          <a:noFill/>
        </p:spPr>
        <p:txBody>
          <a:bodyPr wrap="square" rtlCol="0">
            <a:spAutoFit/>
          </a:bodyPr>
          <a:lstStyle/>
          <a:p>
            <a:r>
              <a:rPr lang="en-US" sz="3200" b="1" u="sng" dirty="0"/>
              <a:t>Restricted Earth Fault :</a:t>
            </a:r>
            <a:endParaRPr lang="en-IN" sz="3200" b="1" u="sng" dirty="0"/>
          </a:p>
        </p:txBody>
      </p:sp>
      <p:cxnSp>
        <p:nvCxnSpPr>
          <p:cNvPr id="5" name="Straight Connector 4"/>
          <p:cNvCxnSpPr/>
          <p:nvPr/>
        </p:nvCxnSpPr>
        <p:spPr>
          <a:xfrm>
            <a:off x="3458908" y="6068946"/>
            <a:ext cx="548442" cy="0"/>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023276" y="5994638"/>
            <a:ext cx="466823" cy="12981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SR</a:t>
            </a:r>
            <a:endParaRPr lang="en-IN" dirty="0">
              <a:solidFill>
                <a:schemeClr val="tx1"/>
              </a:solidFill>
            </a:endParaRPr>
          </a:p>
        </p:txBody>
      </p:sp>
      <p:cxnSp>
        <p:nvCxnSpPr>
          <p:cNvPr id="7" name="Straight Connector 6"/>
          <p:cNvCxnSpPr>
            <a:stCxn id="6" idx="3"/>
          </p:cNvCxnSpPr>
          <p:nvPr/>
        </p:nvCxnSpPr>
        <p:spPr>
          <a:xfrm>
            <a:off x="4490099" y="6059547"/>
            <a:ext cx="1705068" cy="4835"/>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rot="16200000">
            <a:off x="3523927" y="6268365"/>
            <a:ext cx="561487" cy="143081"/>
          </a:xfrm>
          <a:prstGeom prst="rect">
            <a:avLst/>
          </a:prstGeom>
          <a:solidFill>
            <a:schemeClr val="tx1">
              <a:lumMod val="50000"/>
              <a:lumOff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SD</a:t>
            </a:r>
            <a:endParaRPr lang="en-IN" dirty="0">
              <a:solidFill>
                <a:schemeClr val="tx1"/>
              </a:solidFill>
            </a:endParaRPr>
          </a:p>
        </p:txBody>
      </p:sp>
      <p:cxnSp>
        <p:nvCxnSpPr>
          <p:cNvPr id="9" name="Straight Connector 8"/>
          <p:cNvCxnSpPr/>
          <p:nvPr/>
        </p:nvCxnSpPr>
        <p:spPr>
          <a:xfrm>
            <a:off x="2535714" y="6627595"/>
            <a:ext cx="4385015" cy="2184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137885" y="1681991"/>
            <a:ext cx="335345" cy="740481"/>
            <a:chOff x="4236657" y="3677956"/>
            <a:chExt cx="479205" cy="1490834"/>
          </a:xfrm>
        </p:grpSpPr>
        <p:grpSp>
          <p:nvGrpSpPr>
            <p:cNvPr id="11" name="Group 10"/>
            <p:cNvGrpSpPr/>
            <p:nvPr/>
          </p:nvGrpSpPr>
          <p:grpSpPr>
            <a:xfrm rot="16200000">
              <a:off x="4288900" y="4054506"/>
              <a:ext cx="374719" cy="479205"/>
              <a:chOff x="11235991" y="6329068"/>
              <a:chExt cx="663261" cy="528932"/>
            </a:xfrm>
          </p:grpSpPr>
          <p:sp>
            <p:nvSpPr>
              <p:cNvPr id="14" name="Arc 13"/>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 name="Arc 14"/>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8" name="Arc 17"/>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2" name="Straight Connector 11"/>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472854" y="1681991"/>
            <a:ext cx="335345" cy="740481"/>
            <a:chOff x="4236657" y="3677956"/>
            <a:chExt cx="479205" cy="1490834"/>
          </a:xfrm>
        </p:grpSpPr>
        <p:grpSp>
          <p:nvGrpSpPr>
            <p:cNvPr id="20" name="Group 19"/>
            <p:cNvGrpSpPr/>
            <p:nvPr/>
          </p:nvGrpSpPr>
          <p:grpSpPr>
            <a:xfrm rot="16200000">
              <a:off x="4288900" y="4054506"/>
              <a:ext cx="374719" cy="479205"/>
              <a:chOff x="11235991" y="6329068"/>
              <a:chExt cx="663261" cy="528932"/>
            </a:xfrm>
          </p:grpSpPr>
          <p:sp>
            <p:nvSpPr>
              <p:cNvPr id="23" name="Arc 22"/>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4" name="Arc 23"/>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5" name="Arc 24"/>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21" name="Straight Connector 20"/>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756444" y="1681991"/>
            <a:ext cx="335345" cy="740481"/>
            <a:chOff x="4236657" y="3677956"/>
            <a:chExt cx="479205" cy="1490834"/>
          </a:xfrm>
        </p:grpSpPr>
        <p:grpSp>
          <p:nvGrpSpPr>
            <p:cNvPr id="27" name="Group 26"/>
            <p:cNvGrpSpPr/>
            <p:nvPr/>
          </p:nvGrpSpPr>
          <p:grpSpPr>
            <a:xfrm rot="16200000">
              <a:off x="4288900" y="4054506"/>
              <a:ext cx="374719" cy="479205"/>
              <a:chOff x="11235991" y="6329068"/>
              <a:chExt cx="663261" cy="528932"/>
            </a:xfrm>
          </p:grpSpPr>
          <p:sp>
            <p:nvSpPr>
              <p:cNvPr id="30" name="Arc 29"/>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1" name="Arc 30"/>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2" name="Arc 31"/>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28" name="Straight Connector 27"/>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1144761" y="3412230"/>
            <a:ext cx="335345" cy="740481"/>
            <a:chOff x="4236657" y="3677956"/>
            <a:chExt cx="479205" cy="1490834"/>
          </a:xfrm>
        </p:grpSpPr>
        <p:grpSp>
          <p:nvGrpSpPr>
            <p:cNvPr id="34" name="Group 33"/>
            <p:cNvGrpSpPr/>
            <p:nvPr/>
          </p:nvGrpSpPr>
          <p:grpSpPr>
            <a:xfrm rot="16200000">
              <a:off x="4288900" y="4054506"/>
              <a:ext cx="374719" cy="479205"/>
              <a:chOff x="11235991" y="6329068"/>
              <a:chExt cx="663261" cy="528932"/>
            </a:xfrm>
          </p:grpSpPr>
          <p:sp>
            <p:nvSpPr>
              <p:cNvPr id="37" name="Arc 36"/>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8" name="Arc 37"/>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9" name="Arc 38"/>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35" name="Straight Connector 34"/>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441726" y="3412230"/>
            <a:ext cx="335345" cy="740481"/>
            <a:chOff x="4236657" y="3677956"/>
            <a:chExt cx="479205" cy="1490834"/>
          </a:xfrm>
        </p:grpSpPr>
        <p:grpSp>
          <p:nvGrpSpPr>
            <p:cNvPr id="41" name="Group 40"/>
            <p:cNvGrpSpPr/>
            <p:nvPr/>
          </p:nvGrpSpPr>
          <p:grpSpPr>
            <a:xfrm rot="16200000">
              <a:off x="4288900" y="4054506"/>
              <a:ext cx="374719" cy="479205"/>
              <a:chOff x="11235991" y="6329068"/>
              <a:chExt cx="663261" cy="528932"/>
            </a:xfrm>
          </p:grpSpPr>
          <p:sp>
            <p:nvSpPr>
              <p:cNvPr id="44" name="Arc 43"/>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5" name="Arc 44"/>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6" name="Arc 45"/>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42" name="Straight Connector 41"/>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1763320" y="3412230"/>
            <a:ext cx="335345" cy="740481"/>
            <a:chOff x="4236657" y="3677956"/>
            <a:chExt cx="479205" cy="1490834"/>
          </a:xfrm>
        </p:grpSpPr>
        <p:grpSp>
          <p:nvGrpSpPr>
            <p:cNvPr id="48" name="Group 47"/>
            <p:cNvGrpSpPr/>
            <p:nvPr/>
          </p:nvGrpSpPr>
          <p:grpSpPr>
            <a:xfrm rot="16200000">
              <a:off x="4288900" y="4054506"/>
              <a:ext cx="374719" cy="479205"/>
              <a:chOff x="11235991" y="6329068"/>
              <a:chExt cx="663261" cy="528932"/>
            </a:xfrm>
          </p:grpSpPr>
          <p:sp>
            <p:nvSpPr>
              <p:cNvPr id="51" name="Arc 50"/>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2" name="Arc 51"/>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3" name="Arc 52"/>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49" name="Straight Connector 48"/>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144760" y="5312953"/>
            <a:ext cx="335345" cy="740481"/>
            <a:chOff x="4236657" y="3677956"/>
            <a:chExt cx="479205" cy="1490834"/>
          </a:xfrm>
        </p:grpSpPr>
        <p:grpSp>
          <p:nvGrpSpPr>
            <p:cNvPr id="55" name="Group 54"/>
            <p:cNvGrpSpPr/>
            <p:nvPr/>
          </p:nvGrpSpPr>
          <p:grpSpPr>
            <a:xfrm rot="16200000">
              <a:off x="4288900" y="4054506"/>
              <a:ext cx="374719" cy="479205"/>
              <a:chOff x="11235991" y="6329068"/>
              <a:chExt cx="663261" cy="528932"/>
            </a:xfrm>
          </p:grpSpPr>
          <p:sp>
            <p:nvSpPr>
              <p:cNvPr id="58" name="Arc 57"/>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59" name="Arc 58"/>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0" name="Arc 59"/>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56" name="Straight Connector 55"/>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441725" y="5312953"/>
            <a:ext cx="335345" cy="740481"/>
            <a:chOff x="4236657" y="3677956"/>
            <a:chExt cx="479205" cy="1490834"/>
          </a:xfrm>
        </p:grpSpPr>
        <p:grpSp>
          <p:nvGrpSpPr>
            <p:cNvPr id="62" name="Group 61"/>
            <p:cNvGrpSpPr/>
            <p:nvPr/>
          </p:nvGrpSpPr>
          <p:grpSpPr>
            <a:xfrm rot="16200000">
              <a:off x="4288900" y="4054506"/>
              <a:ext cx="374719" cy="479205"/>
              <a:chOff x="11235991" y="6329068"/>
              <a:chExt cx="663261" cy="528932"/>
            </a:xfrm>
          </p:grpSpPr>
          <p:sp>
            <p:nvSpPr>
              <p:cNvPr id="65" name="Arc 64"/>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6" name="Arc 65"/>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7" name="Arc 66"/>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63" name="Straight Connector 62"/>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763319" y="5312953"/>
            <a:ext cx="335345" cy="740481"/>
            <a:chOff x="4236657" y="3677956"/>
            <a:chExt cx="479205" cy="1490834"/>
          </a:xfrm>
        </p:grpSpPr>
        <p:grpSp>
          <p:nvGrpSpPr>
            <p:cNvPr id="69" name="Group 68"/>
            <p:cNvGrpSpPr/>
            <p:nvPr/>
          </p:nvGrpSpPr>
          <p:grpSpPr>
            <a:xfrm rot="16200000">
              <a:off x="4288900" y="4054506"/>
              <a:ext cx="374719" cy="479205"/>
              <a:chOff x="11235991" y="6329068"/>
              <a:chExt cx="663261" cy="528932"/>
            </a:xfrm>
          </p:grpSpPr>
          <p:sp>
            <p:nvSpPr>
              <p:cNvPr id="72" name="Arc 71"/>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3" name="Arc 72"/>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4" name="Arc 73"/>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70" name="Straight Connector 69"/>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75" name="Rectangle 74"/>
          <p:cNvSpPr/>
          <p:nvPr/>
        </p:nvSpPr>
        <p:spPr>
          <a:xfrm>
            <a:off x="975008" y="1505964"/>
            <a:ext cx="1358538" cy="1227908"/>
          </a:xfrm>
          <a:prstGeom prst="rect">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6" name="Rectangle 75"/>
          <p:cNvSpPr/>
          <p:nvPr/>
        </p:nvSpPr>
        <p:spPr>
          <a:xfrm>
            <a:off x="975008" y="3255237"/>
            <a:ext cx="1358538" cy="1227908"/>
          </a:xfrm>
          <a:prstGeom prst="rect">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7" name="Rectangle 76"/>
          <p:cNvSpPr/>
          <p:nvPr/>
        </p:nvSpPr>
        <p:spPr>
          <a:xfrm>
            <a:off x="954382" y="5215027"/>
            <a:ext cx="1358538" cy="1227908"/>
          </a:xfrm>
          <a:prstGeom prst="rect">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8" name="Straight Connector 77"/>
          <p:cNvCxnSpPr/>
          <p:nvPr/>
        </p:nvCxnSpPr>
        <p:spPr>
          <a:xfrm>
            <a:off x="1543396" y="1233920"/>
            <a:ext cx="0" cy="1528354"/>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515500" y="3047149"/>
            <a:ext cx="0" cy="1528354"/>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519640" y="4947872"/>
            <a:ext cx="0" cy="1528354"/>
          </a:xfrm>
          <a:prstGeom prst="line">
            <a:avLst/>
          </a:prstGeom>
          <a:ln w="317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522501" y="744785"/>
            <a:ext cx="2069621" cy="6086387"/>
          </a:xfrm>
          <a:prstGeom prst="rect">
            <a:avLst/>
          </a:prstGeom>
          <a:noFill/>
          <a:ln w="31750">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82" name="Group 81"/>
          <p:cNvGrpSpPr/>
          <p:nvPr/>
        </p:nvGrpSpPr>
        <p:grpSpPr>
          <a:xfrm rot="5400000">
            <a:off x="6297843" y="742285"/>
            <a:ext cx="335345" cy="740481"/>
            <a:chOff x="4236657" y="3677956"/>
            <a:chExt cx="479205" cy="1490834"/>
          </a:xfrm>
        </p:grpSpPr>
        <p:grpSp>
          <p:nvGrpSpPr>
            <p:cNvPr id="83" name="Group 82"/>
            <p:cNvGrpSpPr/>
            <p:nvPr/>
          </p:nvGrpSpPr>
          <p:grpSpPr>
            <a:xfrm rot="16200000">
              <a:off x="4288900" y="4054506"/>
              <a:ext cx="374719" cy="479205"/>
              <a:chOff x="11235991" y="6329068"/>
              <a:chExt cx="663261" cy="528932"/>
            </a:xfrm>
          </p:grpSpPr>
          <p:sp>
            <p:nvSpPr>
              <p:cNvPr id="86" name="Arc 85"/>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7" name="Arc 86"/>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88" name="Arc 87"/>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84" name="Straight Connector 83"/>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rot="5400000">
            <a:off x="6297843" y="1000861"/>
            <a:ext cx="335345" cy="740481"/>
            <a:chOff x="4236657" y="3677956"/>
            <a:chExt cx="479205" cy="1490834"/>
          </a:xfrm>
        </p:grpSpPr>
        <p:grpSp>
          <p:nvGrpSpPr>
            <p:cNvPr id="90" name="Group 89"/>
            <p:cNvGrpSpPr/>
            <p:nvPr/>
          </p:nvGrpSpPr>
          <p:grpSpPr>
            <a:xfrm rot="16200000">
              <a:off x="4288900" y="4054506"/>
              <a:ext cx="374719" cy="479205"/>
              <a:chOff x="11235991" y="6329068"/>
              <a:chExt cx="663261" cy="528932"/>
            </a:xfrm>
          </p:grpSpPr>
          <p:sp>
            <p:nvSpPr>
              <p:cNvPr id="93" name="Arc 92"/>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4" name="Arc 93"/>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5" name="Arc 94"/>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91" name="Straight Connector 90"/>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rot="5400000">
            <a:off x="6299888" y="1277577"/>
            <a:ext cx="335345" cy="740481"/>
            <a:chOff x="4236657" y="3677956"/>
            <a:chExt cx="479205" cy="1490834"/>
          </a:xfrm>
        </p:grpSpPr>
        <p:grpSp>
          <p:nvGrpSpPr>
            <p:cNvPr id="97" name="Group 96"/>
            <p:cNvGrpSpPr/>
            <p:nvPr/>
          </p:nvGrpSpPr>
          <p:grpSpPr>
            <a:xfrm rot="16200000">
              <a:off x="4288900" y="4054506"/>
              <a:ext cx="374719" cy="479205"/>
              <a:chOff x="11235991" y="6329068"/>
              <a:chExt cx="663261" cy="528932"/>
            </a:xfrm>
          </p:grpSpPr>
          <p:sp>
            <p:nvSpPr>
              <p:cNvPr id="100" name="Arc 99"/>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1" name="Arc 100"/>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2" name="Arc 101"/>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98" name="Straight Connector 97"/>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cxnSp>
        <p:nvCxnSpPr>
          <p:cNvPr id="103" name="Straight Connector 102"/>
          <p:cNvCxnSpPr/>
          <p:nvPr/>
        </p:nvCxnSpPr>
        <p:spPr>
          <a:xfrm flipV="1">
            <a:off x="1886112" y="1647816"/>
            <a:ext cx="4209163" cy="3417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1633651" y="1356354"/>
            <a:ext cx="6603" cy="33634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640254" y="1364226"/>
            <a:ext cx="445502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312432" y="1105650"/>
            <a:ext cx="478284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flipV="1">
            <a:off x="1305557" y="1112525"/>
            <a:ext cx="6875" cy="58017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rot="5400000">
            <a:off x="6382816" y="2556230"/>
            <a:ext cx="335345" cy="740481"/>
            <a:chOff x="4236657" y="3677956"/>
            <a:chExt cx="479205" cy="1490834"/>
          </a:xfrm>
        </p:grpSpPr>
        <p:grpSp>
          <p:nvGrpSpPr>
            <p:cNvPr id="109" name="Group 108"/>
            <p:cNvGrpSpPr/>
            <p:nvPr/>
          </p:nvGrpSpPr>
          <p:grpSpPr>
            <a:xfrm rot="16200000">
              <a:off x="4288900" y="4054506"/>
              <a:ext cx="374719" cy="479205"/>
              <a:chOff x="11235991" y="6329068"/>
              <a:chExt cx="663261" cy="528932"/>
            </a:xfrm>
          </p:grpSpPr>
          <p:sp>
            <p:nvSpPr>
              <p:cNvPr id="112" name="Arc 111"/>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3" name="Arc 112"/>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4" name="Arc 113"/>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10" name="Straight Connector 109"/>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rot="5400000">
            <a:off x="6382816" y="2814806"/>
            <a:ext cx="335345" cy="740481"/>
            <a:chOff x="4236657" y="3677956"/>
            <a:chExt cx="479205" cy="1490834"/>
          </a:xfrm>
        </p:grpSpPr>
        <p:grpSp>
          <p:nvGrpSpPr>
            <p:cNvPr id="116" name="Group 115"/>
            <p:cNvGrpSpPr/>
            <p:nvPr/>
          </p:nvGrpSpPr>
          <p:grpSpPr>
            <a:xfrm rot="16200000">
              <a:off x="4288900" y="4054506"/>
              <a:ext cx="374719" cy="479205"/>
              <a:chOff x="11235991" y="6329068"/>
              <a:chExt cx="663261" cy="528932"/>
            </a:xfrm>
          </p:grpSpPr>
          <p:sp>
            <p:nvSpPr>
              <p:cNvPr id="119" name="Arc 118"/>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0" name="Arc 119"/>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1" name="Arc 120"/>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17" name="Straight Connector 116"/>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rot="5400000">
            <a:off x="6384861" y="3091522"/>
            <a:ext cx="335345" cy="740481"/>
            <a:chOff x="4236657" y="3677956"/>
            <a:chExt cx="479205" cy="1490834"/>
          </a:xfrm>
        </p:grpSpPr>
        <p:grpSp>
          <p:nvGrpSpPr>
            <p:cNvPr id="123" name="Group 122"/>
            <p:cNvGrpSpPr/>
            <p:nvPr/>
          </p:nvGrpSpPr>
          <p:grpSpPr>
            <a:xfrm rot="16200000">
              <a:off x="4288900" y="4054506"/>
              <a:ext cx="374719" cy="479205"/>
              <a:chOff x="11235991" y="6329068"/>
              <a:chExt cx="663261" cy="528932"/>
            </a:xfrm>
          </p:grpSpPr>
          <p:sp>
            <p:nvSpPr>
              <p:cNvPr id="126" name="Arc 125"/>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7" name="Arc 126"/>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28" name="Arc 127"/>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24" name="Straight Connector 123"/>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cxnSp>
        <p:nvCxnSpPr>
          <p:cNvPr id="129" name="Straight Connector 128"/>
          <p:cNvCxnSpPr/>
          <p:nvPr/>
        </p:nvCxnSpPr>
        <p:spPr>
          <a:xfrm flipH="1" flipV="1">
            <a:off x="1930991" y="3454887"/>
            <a:ext cx="4249257" cy="687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flipV="1">
            <a:off x="1609396" y="3136410"/>
            <a:ext cx="4570852" cy="4176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609397" y="3136730"/>
            <a:ext cx="0" cy="31472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298682" y="2926469"/>
            <a:ext cx="488156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1305557" y="2926469"/>
            <a:ext cx="0" cy="485761"/>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rot="5400000">
            <a:off x="6362191" y="4418538"/>
            <a:ext cx="335345" cy="740481"/>
            <a:chOff x="4236657" y="3677956"/>
            <a:chExt cx="479205" cy="1490834"/>
          </a:xfrm>
        </p:grpSpPr>
        <p:grpSp>
          <p:nvGrpSpPr>
            <p:cNvPr id="135" name="Group 134"/>
            <p:cNvGrpSpPr/>
            <p:nvPr/>
          </p:nvGrpSpPr>
          <p:grpSpPr>
            <a:xfrm rot="16200000">
              <a:off x="4288900" y="4054506"/>
              <a:ext cx="374719" cy="479205"/>
              <a:chOff x="11235991" y="6329068"/>
              <a:chExt cx="663261" cy="528932"/>
            </a:xfrm>
          </p:grpSpPr>
          <p:sp>
            <p:nvSpPr>
              <p:cNvPr id="138" name="Arc 137"/>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9" name="Arc 138"/>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0" name="Arc 139"/>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36" name="Straight Connector 135"/>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rot="5400000">
            <a:off x="6362191" y="4677114"/>
            <a:ext cx="335345" cy="740481"/>
            <a:chOff x="4236657" y="3677956"/>
            <a:chExt cx="479205" cy="1490834"/>
          </a:xfrm>
        </p:grpSpPr>
        <p:grpSp>
          <p:nvGrpSpPr>
            <p:cNvPr id="142" name="Group 141"/>
            <p:cNvGrpSpPr/>
            <p:nvPr/>
          </p:nvGrpSpPr>
          <p:grpSpPr>
            <a:xfrm rot="16200000">
              <a:off x="4288900" y="4054506"/>
              <a:ext cx="374719" cy="479205"/>
              <a:chOff x="11235991" y="6329068"/>
              <a:chExt cx="663261" cy="528932"/>
            </a:xfrm>
          </p:grpSpPr>
          <p:sp>
            <p:nvSpPr>
              <p:cNvPr id="145" name="Arc 144"/>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6" name="Arc 145"/>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47" name="Arc 146"/>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43" name="Straight Connector 142"/>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rot="5400000">
            <a:off x="6364236" y="4953830"/>
            <a:ext cx="335345" cy="740481"/>
            <a:chOff x="4236657" y="3677956"/>
            <a:chExt cx="479205" cy="1490834"/>
          </a:xfrm>
        </p:grpSpPr>
        <p:grpSp>
          <p:nvGrpSpPr>
            <p:cNvPr id="149" name="Group 148"/>
            <p:cNvGrpSpPr/>
            <p:nvPr/>
          </p:nvGrpSpPr>
          <p:grpSpPr>
            <a:xfrm rot="16200000">
              <a:off x="4288900" y="4054506"/>
              <a:ext cx="374719" cy="479205"/>
              <a:chOff x="11235991" y="6329068"/>
              <a:chExt cx="663261" cy="528932"/>
            </a:xfrm>
          </p:grpSpPr>
          <p:sp>
            <p:nvSpPr>
              <p:cNvPr id="152" name="Arc 151"/>
              <p:cNvSpPr/>
              <p:nvPr/>
            </p:nvSpPr>
            <p:spPr>
              <a:xfrm>
                <a:off x="11235991" y="6329068"/>
                <a:ext cx="412123" cy="507245"/>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3" name="Arc 152"/>
              <p:cNvSpPr/>
              <p:nvPr/>
            </p:nvSpPr>
            <p:spPr>
              <a:xfrm rot="10800000">
                <a:off x="11448670" y="6522747"/>
                <a:ext cx="199443" cy="141574"/>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4" name="Arc 153"/>
              <p:cNvSpPr/>
              <p:nvPr/>
            </p:nvSpPr>
            <p:spPr>
              <a:xfrm>
                <a:off x="11448670" y="6329068"/>
                <a:ext cx="450582" cy="528932"/>
              </a:xfrm>
              <a:prstGeom prst="arc">
                <a:avLst>
                  <a:gd name="adj1" fmla="val 10615138"/>
                  <a:gd name="adj2" fmla="val 0"/>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50" name="Straight Connector 149"/>
            <p:cNvCxnSpPr/>
            <p:nvPr/>
          </p:nvCxnSpPr>
          <p:spPr>
            <a:xfrm>
              <a:off x="4466435" y="4487949"/>
              <a:ext cx="0" cy="6808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476259" y="3677956"/>
              <a:ext cx="0" cy="450083"/>
            </a:xfrm>
            <a:prstGeom prst="line">
              <a:avLst/>
            </a:prstGeom>
            <a:ln w="31750"/>
          </p:spPr>
          <p:style>
            <a:lnRef idx="1">
              <a:schemeClr val="accent1"/>
            </a:lnRef>
            <a:fillRef idx="0">
              <a:schemeClr val="accent1"/>
            </a:fillRef>
            <a:effectRef idx="0">
              <a:schemeClr val="accent1"/>
            </a:effectRef>
            <a:fontRef idx="minor">
              <a:schemeClr val="tx1"/>
            </a:fontRef>
          </p:style>
        </p:cxnSp>
      </p:grpSp>
      <p:cxnSp>
        <p:nvCxnSpPr>
          <p:cNvPr id="155" name="Straight Connector 154"/>
          <p:cNvCxnSpPr/>
          <p:nvPr/>
        </p:nvCxnSpPr>
        <p:spPr>
          <a:xfrm>
            <a:off x="1917241" y="5312953"/>
            <a:ext cx="426300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1595647" y="5040479"/>
            <a:ext cx="4584601" cy="687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1593602" y="5027465"/>
            <a:ext cx="2420" cy="34148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350436" y="4781903"/>
            <a:ext cx="480918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305557" y="4781903"/>
            <a:ext cx="6875" cy="542166"/>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906720" y="1110451"/>
            <a:ext cx="514319" cy="369332"/>
          </a:xfrm>
          <a:prstGeom prst="rect">
            <a:avLst/>
          </a:prstGeom>
          <a:noFill/>
        </p:spPr>
        <p:txBody>
          <a:bodyPr wrap="square" rtlCol="0">
            <a:spAutoFit/>
          </a:bodyPr>
          <a:lstStyle/>
          <a:p>
            <a:r>
              <a:rPr lang="en-US" dirty="0"/>
              <a:t>P1</a:t>
            </a:r>
            <a:endParaRPr lang="en-IN" dirty="0"/>
          </a:p>
        </p:txBody>
      </p:sp>
      <p:sp>
        <p:nvSpPr>
          <p:cNvPr id="161" name="TextBox 160"/>
          <p:cNvSpPr txBox="1"/>
          <p:nvPr/>
        </p:nvSpPr>
        <p:spPr>
          <a:xfrm>
            <a:off x="915111" y="2908412"/>
            <a:ext cx="514319" cy="369332"/>
          </a:xfrm>
          <a:prstGeom prst="rect">
            <a:avLst/>
          </a:prstGeom>
          <a:noFill/>
        </p:spPr>
        <p:txBody>
          <a:bodyPr wrap="square" rtlCol="0">
            <a:spAutoFit/>
          </a:bodyPr>
          <a:lstStyle/>
          <a:p>
            <a:r>
              <a:rPr lang="en-US" dirty="0"/>
              <a:t>P1</a:t>
            </a:r>
            <a:endParaRPr lang="en-IN" dirty="0"/>
          </a:p>
        </p:txBody>
      </p:sp>
      <p:sp>
        <p:nvSpPr>
          <p:cNvPr id="162" name="TextBox 161"/>
          <p:cNvSpPr txBox="1"/>
          <p:nvPr/>
        </p:nvSpPr>
        <p:spPr>
          <a:xfrm>
            <a:off x="908964" y="4863753"/>
            <a:ext cx="514319" cy="369332"/>
          </a:xfrm>
          <a:prstGeom prst="rect">
            <a:avLst/>
          </a:prstGeom>
          <a:noFill/>
        </p:spPr>
        <p:txBody>
          <a:bodyPr wrap="square" rtlCol="0">
            <a:spAutoFit/>
          </a:bodyPr>
          <a:lstStyle/>
          <a:p>
            <a:r>
              <a:rPr lang="en-US" dirty="0"/>
              <a:t>P1</a:t>
            </a:r>
            <a:endParaRPr lang="en-IN" dirty="0"/>
          </a:p>
        </p:txBody>
      </p:sp>
      <p:sp>
        <p:nvSpPr>
          <p:cNvPr id="163" name="TextBox 162"/>
          <p:cNvSpPr txBox="1"/>
          <p:nvPr/>
        </p:nvSpPr>
        <p:spPr>
          <a:xfrm>
            <a:off x="889674" y="6109420"/>
            <a:ext cx="514319" cy="369332"/>
          </a:xfrm>
          <a:prstGeom prst="rect">
            <a:avLst/>
          </a:prstGeom>
          <a:noFill/>
        </p:spPr>
        <p:txBody>
          <a:bodyPr wrap="square" rtlCol="0">
            <a:spAutoFit/>
          </a:bodyPr>
          <a:lstStyle/>
          <a:p>
            <a:r>
              <a:rPr lang="en-US" dirty="0"/>
              <a:t>P2</a:t>
            </a:r>
            <a:endParaRPr lang="en-IN" dirty="0"/>
          </a:p>
        </p:txBody>
      </p:sp>
      <p:sp>
        <p:nvSpPr>
          <p:cNvPr id="164" name="TextBox 163"/>
          <p:cNvSpPr txBox="1"/>
          <p:nvPr/>
        </p:nvSpPr>
        <p:spPr>
          <a:xfrm>
            <a:off x="914159" y="4197956"/>
            <a:ext cx="514319" cy="369332"/>
          </a:xfrm>
          <a:prstGeom prst="rect">
            <a:avLst/>
          </a:prstGeom>
          <a:noFill/>
        </p:spPr>
        <p:txBody>
          <a:bodyPr wrap="square" rtlCol="0">
            <a:spAutoFit/>
          </a:bodyPr>
          <a:lstStyle/>
          <a:p>
            <a:r>
              <a:rPr lang="en-US" dirty="0"/>
              <a:t>P2</a:t>
            </a:r>
            <a:endParaRPr lang="en-IN" dirty="0"/>
          </a:p>
        </p:txBody>
      </p:sp>
      <p:sp>
        <p:nvSpPr>
          <p:cNvPr id="165" name="TextBox 164"/>
          <p:cNvSpPr txBox="1"/>
          <p:nvPr/>
        </p:nvSpPr>
        <p:spPr>
          <a:xfrm>
            <a:off x="897410" y="2432812"/>
            <a:ext cx="514319" cy="369332"/>
          </a:xfrm>
          <a:prstGeom prst="rect">
            <a:avLst/>
          </a:prstGeom>
          <a:noFill/>
        </p:spPr>
        <p:txBody>
          <a:bodyPr wrap="square" rtlCol="0">
            <a:spAutoFit/>
          </a:bodyPr>
          <a:lstStyle/>
          <a:p>
            <a:r>
              <a:rPr lang="en-US" dirty="0"/>
              <a:t>P2</a:t>
            </a:r>
            <a:endParaRPr lang="en-IN" dirty="0"/>
          </a:p>
        </p:txBody>
      </p:sp>
      <p:sp>
        <p:nvSpPr>
          <p:cNvPr id="166" name="TextBox 165"/>
          <p:cNvSpPr txBox="1"/>
          <p:nvPr/>
        </p:nvSpPr>
        <p:spPr>
          <a:xfrm>
            <a:off x="50311" y="826875"/>
            <a:ext cx="1695078" cy="369332"/>
          </a:xfrm>
          <a:prstGeom prst="rect">
            <a:avLst/>
          </a:prstGeom>
          <a:noFill/>
        </p:spPr>
        <p:txBody>
          <a:bodyPr wrap="square" rtlCol="0">
            <a:spAutoFit/>
          </a:bodyPr>
          <a:lstStyle/>
          <a:p>
            <a:r>
              <a:rPr lang="en-US" dirty="0" err="1"/>
              <a:t>Trafo</a:t>
            </a:r>
            <a:r>
              <a:rPr lang="en-US" dirty="0"/>
              <a:t> side</a:t>
            </a:r>
            <a:endParaRPr lang="en-IN" dirty="0"/>
          </a:p>
        </p:txBody>
      </p:sp>
      <p:sp>
        <p:nvSpPr>
          <p:cNvPr id="167" name="TextBox 166"/>
          <p:cNvSpPr txBox="1"/>
          <p:nvPr/>
        </p:nvSpPr>
        <p:spPr>
          <a:xfrm>
            <a:off x="-39988" y="3127354"/>
            <a:ext cx="1695078" cy="369332"/>
          </a:xfrm>
          <a:prstGeom prst="rect">
            <a:avLst/>
          </a:prstGeom>
          <a:noFill/>
        </p:spPr>
        <p:txBody>
          <a:bodyPr wrap="square" rtlCol="0">
            <a:spAutoFit/>
          </a:bodyPr>
          <a:lstStyle/>
          <a:p>
            <a:r>
              <a:rPr lang="en-US" dirty="0" err="1"/>
              <a:t>Trafo</a:t>
            </a:r>
            <a:r>
              <a:rPr lang="en-US" dirty="0"/>
              <a:t> side</a:t>
            </a:r>
            <a:endParaRPr lang="en-IN" dirty="0"/>
          </a:p>
        </p:txBody>
      </p:sp>
      <p:sp>
        <p:nvSpPr>
          <p:cNvPr id="168" name="TextBox 167"/>
          <p:cNvSpPr txBox="1"/>
          <p:nvPr/>
        </p:nvSpPr>
        <p:spPr>
          <a:xfrm>
            <a:off x="-53828" y="5098338"/>
            <a:ext cx="1695078" cy="369332"/>
          </a:xfrm>
          <a:prstGeom prst="rect">
            <a:avLst/>
          </a:prstGeom>
          <a:noFill/>
        </p:spPr>
        <p:txBody>
          <a:bodyPr wrap="square" rtlCol="0">
            <a:spAutoFit/>
          </a:bodyPr>
          <a:lstStyle/>
          <a:p>
            <a:r>
              <a:rPr lang="en-US" dirty="0" err="1"/>
              <a:t>Trafo</a:t>
            </a:r>
            <a:r>
              <a:rPr lang="en-US" dirty="0"/>
              <a:t> side</a:t>
            </a:r>
            <a:endParaRPr lang="en-IN" dirty="0"/>
          </a:p>
        </p:txBody>
      </p:sp>
      <p:sp>
        <p:nvSpPr>
          <p:cNvPr id="169" name="TextBox 168"/>
          <p:cNvSpPr txBox="1"/>
          <p:nvPr/>
        </p:nvSpPr>
        <p:spPr>
          <a:xfrm>
            <a:off x="50311" y="2237807"/>
            <a:ext cx="1695078" cy="369332"/>
          </a:xfrm>
          <a:prstGeom prst="rect">
            <a:avLst/>
          </a:prstGeom>
          <a:noFill/>
        </p:spPr>
        <p:txBody>
          <a:bodyPr wrap="square" rtlCol="0">
            <a:spAutoFit/>
          </a:bodyPr>
          <a:lstStyle/>
          <a:p>
            <a:r>
              <a:rPr lang="en-US" dirty="0"/>
              <a:t>Bus side</a:t>
            </a:r>
            <a:endParaRPr lang="en-IN" dirty="0"/>
          </a:p>
        </p:txBody>
      </p:sp>
      <p:sp>
        <p:nvSpPr>
          <p:cNvPr id="170" name="TextBox 169"/>
          <p:cNvSpPr txBox="1"/>
          <p:nvPr/>
        </p:nvSpPr>
        <p:spPr>
          <a:xfrm>
            <a:off x="15106" y="3941279"/>
            <a:ext cx="1136469" cy="646331"/>
          </a:xfrm>
          <a:prstGeom prst="rect">
            <a:avLst/>
          </a:prstGeom>
          <a:noFill/>
        </p:spPr>
        <p:txBody>
          <a:bodyPr wrap="square" rtlCol="0">
            <a:spAutoFit/>
          </a:bodyPr>
          <a:lstStyle/>
          <a:p>
            <a:r>
              <a:rPr lang="en-US" dirty="0"/>
              <a:t>220 kV Bus side</a:t>
            </a:r>
            <a:endParaRPr lang="en-IN" dirty="0"/>
          </a:p>
        </p:txBody>
      </p:sp>
      <p:sp>
        <p:nvSpPr>
          <p:cNvPr id="171" name="TextBox 170"/>
          <p:cNvSpPr txBox="1"/>
          <p:nvPr/>
        </p:nvSpPr>
        <p:spPr>
          <a:xfrm>
            <a:off x="-88239" y="5943746"/>
            <a:ext cx="1162594" cy="646331"/>
          </a:xfrm>
          <a:prstGeom prst="rect">
            <a:avLst/>
          </a:prstGeom>
          <a:noFill/>
        </p:spPr>
        <p:txBody>
          <a:bodyPr wrap="square" rtlCol="0">
            <a:spAutoFit/>
          </a:bodyPr>
          <a:lstStyle/>
          <a:p>
            <a:r>
              <a:rPr lang="en-US" dirty="0"/>
              <a:t>Neutral Earth side</a:t>
            </a:r>
            <a:endParaRPr lang="en-IN" dirty="0"/>
          </a:p>
        </p:txBody>
      </p:sp>
      <p:cxnSp>
        <p:nvCxnSpPr>
          <p:cNvPr id="172" name="Straight Connector 171"/>
          <p:cNvCxnSpPr/>
          <p:nvPr/>
        </p:nvCxnSpPr>
        <p:spPr>
          <a:xfrm>
            <a:off x="6835756" y="1112524"/>
            <a:ext cx="0" cy="8456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933319" y="2908412"/>
            <a:ext cx="0" cy="8456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899631" y="4778721"/>
            <a:ext cx="0" cy="84566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3475777" y="1955899"/>
            <a:ext cx="31485" cy="4126937"/>
          </a:xfrm>
          <a:prstGeom prst="line">
            <a:avLst/>
          </a:prstGeom>
          <a:ln w="317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3506205" y="1965440"/>
            <a:ext cx="335459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a:off x="3481136" y="3751645"/>
            <a:ext cx="3452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3481136" y="5624385"/>
            <a:ext cx="341849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75961" y="2432812"/>
            <a:ext cx="1268161"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0678" y="4152711"/>
            <a:ext cx="1268161"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7553" y="6055477"/>
            <a:ext cx="1268161"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2528839" y="2432812"/>
            <a:ext cx="15283" cy="4187836"/>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rot="5400000">
            <a:off x="6331085" y="5694143"/>
            <a:ext cx="335345" cy="740481"/>
            <a:chOff x="4236657" y="3677956"/>
            <a:chExt cx="479205" cy="1490834"/>
          </a:xfrm>
        </p:grpSpPr>
        <p:grpSp>
          <p:nvGrpSpPr>
            <p:cNvPr id="184" name="Group 183"/>
            <p:cNvGrpSpPr/>
            <p:nvPr/>
          </p:nvGrpSpPr>
          <p:grpSpPr>
            <a:xfrm rot="16200000">
              <a:off x="4288900" y="4054506"/>
              <a:ext cx="374719" cy="479205"/>
              <a:chOff x="11235991" y="6329068"/>
              <a:chExt cx="663261" cy="528932"/>
            </a:xfrm>
          </p:grpSpPr>
          <p:sp>
            <p:nvSpPr>
              <p:cNvPr id="187" name="Arc 186"/>
              <p:cNvSpPr/>
              <p:nvPr/>
            </p:nvSpPr>
            <p:spPr>
              <a:xfrm>
                <a:off x="11235991" y="6329068"/>
                <a:ext cx="412123" cy="507245"/>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88" name="Arc 187"/>
              <p:cNvSpPr/>
              <p:nvPr/>
            </p:nvSpPr>
            <p:spPr>
              <a:xfrm rot="10800000">
                <a:off x="11448670" y="6522747"/>
                <a:ext cx="199443" cy="141574"/>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89" name="Arc 188"/>
              <p:cNvSpPr/>
              <p:nvPr/>
            </p:nvSpPr>
            <p:spPr>
              <a:xfrm>
                <a:off x="11448670" y="6329068"/>
                <a:ext cx="450582" cy="528932"/>
              </a:xfrm>
              <a:prstGeom prst="arc">
                <a:avLst>
                  <a:gd name="adj1" fmla="val 10615138"/>
                  <a:gd name="adj2" fmla="val 0"/>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cxnSp>
          <p:nvCxnSpPr>
            <p:cNvPr id="185" name="Straight Connector 184"/>
            <p:cNvCxnSpPr/>
            <p:nvPr/>
          </p:nvCxnSpPr>
          <p:spPr>
            <a:xfrm>
              <a:off x="4466435" y="4487949"/>
              <a:ext cx="0" cy="68084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476259" y="3677956"/>
              <a:ext cx="0" cy="45008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0" name="Straight Connector 189"/>
          <p:cNvCxnSpPr/>
          <p:nvPr/>
        </p:nvCxnSpPr>
        <p:spPr>
          <a:xfrm>
            <a:off x="6868998" y="6061964"/>
            <a:ext cx="0" cy="58747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758633" y="5877298"/>
            <a:ext cx="1695078" cy="646331"/>
          </a:xfrm>
          <a:prstGeom prst="rect">
            <a:avLst/>
          </a:prstGeom>
          <a:noFill/>
        </p:spPr>
        <p:txBody>
          <a:bodyPr wrap="square" rtlCol="0">
            <a:spAutoFit/>
          </a:bodyPr>
          <a:lstStyle/>
          <a:p>
            <a:r>
              <a:rPr lang="en-US" dirty="0"/>
              <a:t>Relay coil for REF Protection</a:t>
            </a:r>
            <a:endParaRPr lang="en-IN" dirty="0"/>
          </a:p>
        </p:txBody>
      </p:sp>
      <p:sp>
        <p:nvSpPr>
          <p:cNvPr id="192" name="TextBox 191"/>
          <p:cNvSpPr txBox="1"/>
          <p:nvPr/>
        </p:nvSpPr>
        <p:spPr>
          <a:xfrm>
            <a:off x="5241481" y="387192"/>
            <a:ext cx="2932542" cy="369332"/>
          </a:xfrm>
          <a:prstGeom prst="rect">
            <a:avLst/>
          </a:prstGeom>
          <a:noFill/>
        </p:spPr>
        <p:txBody>
          <a:bodyPr wrap="square" rtlCol="0">
            <a:spAutoFit/>
          </a:bodyPr>
          <a:lstStyle/>
          <a:p>
            <a:r>
              <a:rPr lang="en-US" dirty="0"/>
              <a:t>64 R REF Protection Relay</a:t>
            </a:r>
            <a:endParaRPr lang="en-IN" dirty="0"/>
          </a:p>
        </p:txBody>
      </p:sp>
    </p:spTree>
    <p:extLst>
      <p:ext uri="{BB962C8B-B14F-4D97-AF65-F5344CB8AC3E}">
        <p14:creationId xmlns:p14="http://schemas.microsoft.com/office/powerpoint/2010/main" val="793637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TotalTime>
  <Words>10825</Words>
  <Application>Microsoft Office PowerPoint</Application>
  <PresentationFormat>Widescreen</PresentationFormat>
  <Paragraphs>1905</Paragraphs>
  <Slides>126</Slides>
  <Notes>0</Notes>
  <HiddenSlides>0</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Directional Over current for phase faults (67):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Differential Protection Relay:  For stable operation of the Differential relay for external and internal faults ,the  parameters  to be followed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dc:creator>
  <cp:lastModifiedBy>APTRANSCO 400KV MARADAMSS</cp:lastModifiedBy>
  <cp:revision>159</cp:revision>
  <dcterms:modified xsi:type="dcterms:W3CDTF">2023-11-09T16:22:47Z</dcterms:modified>
</cp:coreProperties>
</file>