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56" r:id="rId2"/>
    <p:sldMasterId id="2147483786" r:id="rId3"/>
    <p:sldMasterId id="2147483821" r:id="rId4"/>
    <p:sldMasterId id="214748383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FBF3AB87-AAF1-403C-8B9C-5DE8957D031C}">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3" d="100"/>
          <a:sy n="73" d="100"/>
        </p:scale>
        <p:origin x="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1EC32-A513-4599-9BAB-5BCED1BD54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7DA818-8CC2-46DA-A5A4-C3F83873BADE}">
      <dgm:prSet custT="1"/>
      <dgm:spPr>
        <a:ln w="38100">
          <a:solidFill>
            <a:schemeClr val="accent5">
              <a:lumMod val="50000"/>
            </a:schemeClr>
          </a:solidFill>
        </a:ln>
      </dgm:spPr>
      <dgm:t>
        <a:bodyPr/>
        <a:lstStyle/>
        <a:p>
          <a:pPr algn="ctr" rtl="0"/>
          <a:r>
            <a:rPr lang="en-IN" sz="2500" i="1" dirty="0" smtClean="0">
              <a:solidFill>
                <a:srgbClr val="FF0000"/>
              </a:solidFill>
              <a:latin typeface="Times New Roman" panose="02020603050405020304" pitchFamily="18" charset="0"/>
              <a:cs typeface="Times New Roman" panose="02020603050405020304" pitchFamily="18" charset="0"/>
            </a:rPr>
            <a:t>A brief material on</a:t>
          </a:r>
          <a:endParaRPr lang="en-IN" sz="2500" dirty="0" smtClean="0">
            <a:solidFill>
              <a:srgbClr val="FF0000"/>
            </a:solidFill>
            <a:latin typeface="Times New Roman" panose="02020603050405020304" pitchFamily="18" charset="0"/>
            <a:cs typeface="Times New Roman" panose="02020603050405020304" pitchFamily="18" charset="0"/>
          </a:endParaRPr>
        </a:p>
        <a:p>
          <a:pPr algn="ctr"/>
          <a:endParaRPr lang="en-IN" sz="2500" dirty="0" smtClean="0">
            <a:solidFill>
              <a:srgbClr val="FF0000"/>
            </a:solidFill>
            <a:latin typeface="Times New Roman" panose="02020603050405020304" pitchFamily="18" charset="0"/>
            <a:cs typeface="Times New Roman" panose="02020603050405020304" pitchFamily="18" charset="0"/>
          </a:endParaRPr>
        </a:p>
        <a:p>
          <a:pPr algn="ctr"/>
          <a:r>
            <a:rPr lang="en-IN" sz="2500" b="1" i="1" dirty="0" smtClean="0">
              <a:solidFill>
                <a:srgbClr val="FF0000"/>
              </a:solidFill>
              <a:latin typeface="Times New Roman" panose="02020603050405020304" pitchFamily="18" charset="0"/>
              <a:cs typeface="Times New Roman" panose="02020603050405020304" pitchFamily="18" charset="0"/>
            </a:rPr>
            <a:t>Goods and Service Tax Act,2017</a:t>
          </a:r>
          <a:endParaRPr lang="en-IN" sz="2500" dirty="0">
            <a:solidFill>
              <a:srgbClr val="FF0000"/>
            </a:solidFill>
            <a:latin typeface="Times New Roman" panose="02020603050405020304" pitchFamily="18" charset="0"/>
            <a:cs typeface="Times New Roman" panose="02020603050405020304" pitchFamily="18" charset="0"/>
          </a:endParaRPr>
        </a:p>
      </dgm:t>
    </dgm:pt>
    <dgm:pt modelId="{8623184B-F109-47DA-BE27-CB7D99FD74AB}" type="parTrans" cxnId="{80C4E12C-F168-4397-87AD-3A3794A72FE9}">
      <dgm:prSet/>
      <dgm:spPr/>
      <dgm:t>
        <a:bodyPr/>
        <a:lstStyle/>
        <a:p>
          <a:endParaRPr lang="en-US"/>
        </a:p>
      </dgm:t>
    </dgm:pt>
    <dgm:pt modelId="{AC78E886-A5E7-4EAB-A365-DE127AF74B33}" type="sibTrans" cxnId="{80C4E12C-F168-4397-87AD-3A3794A72FE9}">
      <dgm:prSet/>
      <dgm:spPr/>
      <dgm:t>
        <a:bodyPr/>
        <a:lstStyle/>
        <a:p>
          <a:endParaRPr lang="en-US"/>
        </a:p>
      </dgm:t>
    </dgm:pt>
    <dgm:pt modelId="{E2E4113F-FA1E-4E6A-A9E4-86ED23E17E2A}" type="pres">
      <dgm:prSet presAssocID="{7EF1EC32-A513-4599-9BAB-5BCED1BD547D}" presName="linear" presStyleCnt="0">
        <dgm:presLayoutVars>
          <dgm:animLvl val="lvl"/>
          <dgm:resizeHandles val="exact"/>
        </dgm:presLayoutVars>
      </dgm:prSet>
      <dgm:spPr/>
      <dgm:t>
        <a:bodyPr/>
        <a:lstStyle/>
        <a:p>
          <a:endParaRPr lang="en-US"/>
        </a:p>
      </dgm:t>
    </dgm:pt>
    <dgm:pt modelId="{970BC539-C2E7-4E39-A48E-128DCD1DF5C4}" type="pres">
      <dgm:prSet presAssocID="{A37DA818-8CC2-46DA-A5A4-C3F83873BADE}" presName="parentText" presStyleLbl="node1" presStyleIdx="0" presStyleCnt="1" custScaleY="370077">
        <dgm:presLayoutVars>
          <dgm:chMax val="0"/>
          <dgm:bulletEnabled val="1"/>
        </dgm:presLayoutVars>
      </dgm:prSet>
      <dgm:spPr/>
      <dgm:t>
        <a:bodyPr/>
        <a:lstStyle/>
        <a:p>
          <a:endParaRPr lang="en-US"/>
        </a:p>
      </dgm:t>
    </dgm:pt>
  </dgm:ptLst>
  <dgm:cxnLst>
    <dgm:cxn modelId="{80C4E12C-F168-4397-87AD-3A3794A72FE9}" srcId="{7EF1EC32-A513-4599-9BAB-5BCED1BD547D}" destId="{A37DA818-8CC2-46DA-A5A4-C3F83873BADE}" srcOrd="0" destOrd="0" parTransId="{8623184B-F109-47DA-BE27-CB7D99FD74AB}" sibTransId="{AC78E886-A5E7-4EAB-A365-DE127AF74B33}"/>
    <dgm:cxn modelId="{77722BC8-0F51-4E12-92C8-3F9743C32D55}" type="presOf" srcId="{7EF1EC32-A513-4599-9BAB-5BCED1BD547D}" destId="{E2E4113F-FA1E-4E6A-A9E4-86ED23E17E2A}" srcOrd="0" destOrd="0" presId="urn:microsoft.com/office/officeart/2005/8/layout/vList2"/>
    <dgm:cxn modelId="{19D4246A-EAC5-4E57-AD05-358CCF3A0E70}" type="presOf" srcId="{A37DA818-8CC2-46DA-A5A4-C3F83873BADE}" destId="{970BC539-C2E7-4E39-A48E-128DCD1DF5C4}" srcOrd="0" destOrd="0" presId="urn:microsoft.com/office/officeart/2005/8/layout/vList2"/>
    <dgm:cxn modelId="{8534B5B4-32AC-4B58-82C7-B2030A023F0F}" type="presParOf" srcId="{E2E4113F-FA1E-4E6A-A9E4-86ED23E17E2A}" destId="{970BC539-C2E7-4E39-A48E-128DCD1DF5C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1EC32-A513-4599-9BAB-5BCED1BD54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7DA818-8CC2-46DA-A5A4-C3F83873BADE}">
      <dgm:prSet custT="1"/>
      <dgm:spPr>
        <a:ln w="38100">
          <a:solidFill>
            <a:schemeClr val="accent5">
              <a:lumMod val="50000"/>
            </a:schemeClr>
          </a:solidFill>
        </a:ln>
      </dgm:spPr>
      <dgm:t>
        <a:bodyPr/>
        <a:lstStyle/>
        <a:p>
          <a:pPr algn="ctr" rtl="0"/>
          <a:r>
            <a:rPr lang="en-IN" sz="4000" i="1" dirty="0" smtClean="0">
              <a:solidFill>
                <a:srgbClr val="C00000"/>
              </a:solidFill>
              <a:latin typeface="Times New Roman" panose="02020603050405020304" pitchFamily="18" charset="0"/>
              <a:cs typeface="Times New Roman" panose="02020603050405020304" pitchFamily="18" charset="0"/>
            </a:rPr>
            <a:t>GST Provisions applicable in </a:t>
          </a:r>
          <a:endParaRPr lang="en-IN" sz="4000" dirty="0" smtClean="0">
            <a:solidFill>
              <a:srgbClr val="C00000"/>
            </a:solidFill>
            <a:latin typeface="Times New Roman" panose="02020603050405020304" pitchFamily="18" charset="0"/>
            <a:cs typeface="Times New Roman" panose="02020603050405020304" pitchFamily="18" charset="0"/>
          </a:endParaRPr>
        </a:p>
        <a:p>
          <a:pPr algn="ctr"/>
          <a:endParaRPr lang="en-IN" sz="4000" dirty="0" smtClean="0">
            <a:solidFill>
              <a:srgbClr val="C00000"/>
            </a:solidFill>
            <a:latin typeface="Times New Roman" panose="02020603050405020304" pitchFamily="18" charset="0"/>
            <a:cs typeface="Times New Roman" panose="02020603050405020304" pitchFamily="18" charset="0"/>
          </a:endParaRPr>
        </a:p>
        <a:p>
          <a:pPr algn="ctr"/>
          <a:r>
            <a:rPr lang="en-IN" sz="4000" b="1" i="1" dirty="0" smtClean="0">
              <a:solidFill>
                <a:srgbClr val="C00000"/>
              </a:solidFill>
              <a:latin typeface="Times New Roman" panose="02020603050405020304" pitchFamily="18" charset="0"/>
              <a:cs typeface="Times New Roman" panose="02020603050405020304" pitchFamily="18" charset="0"/>
            </a:rPr>
            <a:t>APTRANSCO</a:t>
          </a:r>
          <a:endParaRPr lang="en-IN" sz="4000" dirty="0">
            <a:solidFill>
              <a:srgbClr val="C00000"/>
            </a:solidFill>
            <a:latin typeface="Times New Roman" panose="02020603050405020304" pitchFamily="18" charset="0"/>
            <a:cs typeface="Times New Roman" panose="02020603050405020304" pitchFamily="18" charset="0"/>
          </a:endParaRPr>
        </a:p>
      </dgm:t>
    </dgm:pt>
    <dgm:pt modelId="{8623184B-F109-47DA-BE27-CB7D99FD74AB}" type="parTrans" cxnId="{80C4E12C-F168-4397-87AD-3A3794A72FE9}">
      <dgm:prSet/>
      <dgm:spPr/>
      <dgm:t>
        <a:bodyPr/>
        <a:lstStyle/>
        <a:p>
          <a:endParaRPr lang="en-US"/>
        </a:p>
      </dgm:t>
    </dgm:pt>
    <dgm:pt modelId="{AC78E886-A5E7-4EAB-A365-DE127AF74B33}" type="sibTrans" cxnId="{80C4E12C-F168-4397-87AD-3A3794A72FE9}">
      <dgm:prSet/>
      <dgm:spPr/>
      <dgm:t>
        <a:bodyPr/>
        <a:lstStyle/>
        <a:p>
          <a:endParaRPr lang="en-US"/>
        </a:p>
      </dgm:t>
    </dgm:pt>
    <dgm:pt modelId="{E2E4113F-FA1E-4E6A-A9E4-86ED23E17E2A}" type="pres">
      <dgm:prSet presAssocID="{7EF1EC32-A513-4599-9BAB-5BCED1BD547D}" presName="linear" presStyleCnt="0">
        <dgm:presLayoutVars>
          <dgm:animLvl val="lvl"/>
          <dgm:resizeHandles val="exact"/>
        </dgm:presLayoutVars>
      </dgm:prSet>
      <dgm:spPr/>
      <dgm:t>
        <a:bodyPr/>
        <a:lstStyle/>
        <a:p>
          <a:endParaRPr lang="en-US"/>
        </a:p>
      </dgm:t>
    </dgm:pt>
    <dgm:pt modelId="{970BC539-C2E7-4E39-A48E-128DCD1DF5C4}" type="pres">
      <dgm:prSet presAssocID="{A37DA818-8CC2-46DA-A5A4-C3F83873BADE}" presName="parentText" presStyleLbl="node1" presStyleIdx="0" presStyleCnt="1" custScaleY="370077">
        <dgm:presLayoutVars>
          <dgm:chMax val="0"/>
          <dgm:bulletEnabled val="1"/>
        </dgm:presLayoutVars>
      </dgm:prSet>
      <dgm:spPr/>
      <dgm:t>
        <a:bodyPr/>
        <a:lstStyle/>
        <a:p>
          <a:endParaRPr lang="en-US"/>
        </a:p>
      </dgm:t>
    </dgm:pt>
  </dgm:ptLst>
  <dgm:cxnLst>
    <dgm:cxn modelId="{80C4E12C-F168-4397-87AD-3A3794A72FE9}" srcId="{7EF1EC32-A513-4599-9BAB-5BCED1BD547D}" destId="{A37DA818-8CC2-46DA-A5A4-C3F83873BADE}" srcOrd="0" destOrd="0" parTransId="{8623184B-F109-47DA-BE27-CB7D99FD74AB}" sibTransId="{AC78E886-A5E7-4EAB-A365-DE127AF74B33}"/>
    <dgm:cxn modelId="{77722BC8-0F51-4E12-92C8-3F9743C32D55}" type="presOf" srcId="{7EF1EC32-A513-4599-9BAB-5BCED1BD547D}" destId="{E2E4113F-FA1E-4E6A-A9E4-86ED23E17E2A}" srcOrd="0" destOrd="0" presId="urn:microsoft.com/office/officeart/2005/8/layout/vList2"/>
    <dgm:cxn modelId="{19D4246A-EAC5-4E57-AD05-358CCF3A0E70}" type="presOf" srcId="{A37DA818-8CC2-46DA-A5A4-C3F83873BADE}" destId="{970BC539-C2E7-4E39-A48E-128DCD1DF5C4}" srcOrd="0" destOrd="0" presId="urn:microsoft.com/office/officeart/2005/8/layout/vList2"/>
    <dgm:cxn modelId="{8534B5B4-32AC-4B58-82C7-B2030A023F0F}" type="presParOf" srcId="{E2E4113F-FA1E-4E6A-A9E4-86ED23E17E2A}" destId="{970BC539-C2E7-4E39-A48E-128DCD1DF5C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BC539-C2E7-4E39-A48E-128DCD1DF5C4}">
      <dsp:nvSpPr>
        <dsp:cNvPr id="0" name=""/>
        <dsp:cNvSpPr/>
      </dsp:nvSpPr>
      <dsp:spPr>
        <a:xfrm>
          <a:off x="0" y="26124"/>
          <a:ext cx="9144000" cy="1816782"/>
        </a:xfrm>
        <a:prstGeom prst="roundRect">
          <a:avLst/>
        </a:prstGeom>
        <a:solidFill>
          <a:schemeClr val="accent1">
            <a:hueOff val="0"/>
            <a:satOff val="0"/>
            <a:lumOff val="0"/>
            <a:alphaOff val="0"/>
          </a:schemeClr>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IN" sz="2500" i="1" kern="1200" dirty="0" smtClean="0">
              <a:solidFill>
                <a:srgbClr val="FF0000"/>
              </a:solidFill>
              <a:latin typeface="Times New Roman" panose="02020603050405020304" pitchFamily="18" charset="0"/>
              <a:cs typeface="Times New Roman" panose="02020603050405020304" pitchFamily="18" charset="0"/>
            </a:rPr>
            <a:t>A brief material on</a:t>
          </a:r>
          <a:endParaRPr lang="en-IN" sz="2500" kern="1200" dirty="0" smtClean="0">
            <a:solidFill>
              <a:srgbClr val="FF0000"/>
            </a:solidFill>
            <a:latin typeface="Times New Roman" panose="02020603050405020304" pitchFamily="18" charset="0"/>
            <a:cs typeface="Times New Roman" panose="02020603050405020304" pitchFamily="18" charset="0"/>
          </a:endParaRPr>
        </a:p>
        <a:p>
          <a:pPr lvl="0" algn="ctr" defTabSz="1111250">
            <a:lnSpc>
              <a:spcPct val="90000"/>
            </a:lnSpc>
            <a:spcBef>
              <a:spcPct val="0"/>
            </a:spcBef>
            <a:spcAft>
              <a:spcPct val="35000"/>
            </a:spcAft>
          </a:pPr>
          <a:endParaRPr lang="en-IN" sz="2500" kern="1200" dirty="0" smtClean="0">
            <a:solidFill>
              <a:srgbClr val="FF0000"/>
            </a:solidFill>
            <a:latin typeface="Times New Roman" panose="02020603050405020304" pitchFamily="18" charset="0"/>
            <a:cs typeface="Times New Roman" panose="02020603050405020304" pitchFamily="18" charset="0"/>
          </a:endParaRPr>
        </a:p>
        <a:p>
          <a:pPr lvl="0" algn="ctr" defTabSz="1111250">
            <a:lnSpc>
              <a:spcPct val="90000"/>
            </a:lnSpc>
            <a:spcBef>
              <a:spcPct val="0"/>
            </a:spcBef>
            <a:spcAft>
              <a:spcPct val="35000"/>
            </a:spcAft>
          </a:pPr>
          <a:r>
            <a:rPr lang="en-IN" sz="2500" b="1" i="1" kern="1200" dirty="0" smtClean="0">
              <a:solidFill>
                <a:srgbClr val="FF0000"/>
              </a:solidFill>
              <a:latin typeface="Times New Roman" panose="02020603050405020304" pitchFamily="18" charset="0"/>
              <a:cs typeface="Times New Roman" panose="02020603050405020304" pitchFamily="18" charset="0"/>
            </a:rPr>
            <a:t>Goods and Service Tax Act,2017</a:t>
          </a:r>
          <a:endParaRPr lang="en-IN" sz="2500" kern="1200" dirty="0">
            <a:solidFill>
              <a:srgbClr val="FF0000"/>
            </a:solidFill>
            <a:latin typeface="Times New Roman" panose="02020603050405020304" pitchFamily="18" charset="0"/>
            <a:cs typeface="Times New Roman" panose="02020603050405020304" pitchFamily="18" charset="0"/>
          </a:endParaRPr>
        </a:p>
      </dsp:txBody>
      <dsp:txXfrm>
        <a:off x="88688" y="114812"/>
        <a:ext cx="8966624" cy="1639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BC539-C2E7-4E39-A48E-128DCD1DF5C4}">
      <dsp:nvSpPr>
        <dsp:cNvPr id="0" name=""/>
        <dsp:cNvSpPr/>
      </dsp:nvSpPr>
      <dsp:spPr>
        <a:xfrm>
          <a:off x="0" y="767927"/>
          <a:ext cx="9144000" cy="2292606"/>
        </a:xfrm>
        <a:prstGeom prst="roundRect">
          <a:avLst/>
        </a:prstGeom>
        <a:solidFill>
          <a:schemeClr val="accent1">
            <a:hueOff val="0"/>
            <a:satOff val="0"/>
            <a:lumOff val="0"/>
            <a:alphaOff val="0"/>
          </a:schemeClr>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IN" sz="4000" i="1" kern="1200" dirty="0" smtClean="0">
              <a:solidFill>
                <a:srgbClr val="C00000"/>
              </a:solidFill>
              <a:latin typeface="Times New Roman" panose="02020603050405020304" pitchFamily="18" charset="0"/>
              <a:cs typeface="Times New Roman" panose="02020603050405020304" pitchFamily="18" charset="0"/>
            </a:rPr>
            <a:t>GST Provisions applicable in </a:t>
          </a:r>
          <a:endParaRPr lang="en-IN" sz="4000" kern="1200" dirty="0" smtClean="0">
            <a:solidFill>
              <a:srgbClr val="C00000"/>
            </a:solidFill>
            <a:latin typeface="Times New Roman" panose="02020603050405020304" pitchFamily="18" charset="0"/>
            <a:cs typeface="Times New Roman" panose="02020603050405020304" pitchFamily="18" charset="0"/>
          </a:endParaRPr>
        </a:p>
        <a:p>
          <a:pPr lvl="0" algn="ctr" defTabSz="1778000">
            <a:lnSpc>
              <a:spcPct val="90000"/>
            </a:lnSpc>
            <a:spcBef>
              <a:spcPct val="0"/>
            </a:spcBef>
            <a:spcAft>
              <a:spcPct val="35000"/>
            </a:spcAft>
          </a:pPr>
          <a:endParaRPr lang="en-IN" sz="4000" kern="1200" dirty="0" smtClean="0">
            <a:solidFill>
              <a:srgbClr val="C00000"/>
            </a:solidFill>
            <a:latin typeface="Times New Roman" panose="02020603050405020304" pitchFamily="18" charset="0"/>
            <a:cs typeface="Times New Roman" panose="02020603050405020304" pitchFamily="18" charset="0"/>
          </a:endParaRPr>
        </a:p>
        <a:p>
          <a:pPr lvl="0" algn="ctr" defTabSz="1778000">
            <a:lnSpc>
              <a:spcPct val="90000"/>
            </a:lnSpc>
            <a:spcBef>
              <a:spcPct val="0"/>
            </a:spcBef>
            <a:spcAft>
              <a:spcPct val="35000"/>
            </a:spcAft>
          </a:pPr>
          <a:r>
            <a:rPr lang="en-IN" sz="4000" b="1" i="1" kern="1200" dirty="0" smtClean="0">
              <a:solidFill>
                <a:srgbClr val="C00000"/>
              </a:solidFill>
              <a:latin typeface="Times New Roman" panose="02020603050405020304" pitchFamily="18" charset="0"/>
              <a:cs typeface="Times New Roman" panose="02020603050405020304" pitchFamily="18" charset="0"/>
            </a:rPr>
            <a:t>APTRANSCO</a:t>
          </a:r>
          <a:endParaRPr lang="en-IN" sz="4000" kern="1200" dirty="0">
            <a:solidFill>
              <a:srgbClr val="C00000"/>
            </a:solidFill>
            <a:latin typeface="Times New Roman" panose="02020603050405020304" pitchFamily="18" charset="0"/>
            <a:cs typeface="Times New Roman" panose="02020603050405020304" pitchFamily="18" charset="0"/>
          </a:endParaRPr>
        </a:p>
      </dsp:txBody>
      <dsp:txXfrm>
        <a:off x="111916" y="879843"/>
        <a:ext cx="8920168" cy="20687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4168887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563399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27415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5B0C348-5C3E-4700-A588-F5666570B2E5}" type="datetimeFigureOut">
              <a:rPr lang="en-IN" smtClean="0"/>
              <a:t>08-01-2024</a:t>
            </a:fld>
            <a:endParaRPr lang="en-IN"/>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IN"/>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4186884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82044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IN"/>
          </a:p>
        </p:txBody>
      </p:sp>
      <p:sp>
        <p:nvSpPr>
          <p:cNvPr id="6" name="Slide Number Placeholder 5"/>
          <p:cNvSpPr>
            <a:spLocks noGrp="1"/>
          </p:cNvSpPr>
          <p:nvPr>
            <p:ph type="sldNum" sz="quarter" idx="12"/>
          </p:nvPr>
        </p:nvSpPr>
        <p:spPr>
          <a:xfrm>
            <a:off x="8604504" y="5212080"/>
            <a:ext cx="2112264" cy="228600"/>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612443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9628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0C348-5C3E-4700-A588-F5666570B2E5}" type="datetimeFigureOut">
              <a:rPr lang="en-IN" smtClean="0"/>
              <a:t>08-01-2024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978625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0C348-5C3E-4700-A588-F5666570B2E5}" type="datetimeFigureOut">
              <a:rPr lang="en-IN" smtClean="0"/>
              <a:t>08-01-2024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97024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C348-5C3E-4700-A588-F5666570B2E5}" type="datetimeFigureOut">
              <a:rPr lang="en-IN" smtClean="0"/>
              <a:t>08-01-2024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487909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5B0C348-5C3E-4700-A588-F5666570B2E5}" type="datetimeFigureOut">
              <a:rPr lang="en-IN" smtClean="0"/>
              <a:t>08-01-2024</a:t>
            </a:fld>
            <a:endParaRPr lang="en-IN"/>
          </a:p>
        </p:txBody>
      </p:sp>
      <p:sp>
        <p:nvSpPr>
          <p:cNvPr id="9" name="Footer Placeholder 8"/>
          <p:cNvSpPr>
            <a:spLocks noGrp="1"/>
          </p:cNvSpPr>
          <p:nvPr>
            <p:ph type="ftr" sz="quarter" idx="11"/>
          </p:nvPr>
        </p:nvSpPr>
        <p:spPr/>
        <p:txBody>
          <a:bodyPr/>
          <a:lstStyle>
            <a:lvl1pPr algn="r">
              <a:defRPr/>
            </a:lvl1pPr>
          </a:lstStyle>
          <a:p>
            <a:endParaRPr lang="en-IN"/>
          </a:p>
        </p:txBody>
      </p:sp>
      <p:sp>
        <p:nvSpPr>
          <p:cNvPr id="11" name="Slide Number Placeholder 10"/>
          <p:cNvSpPr>
            <a:spLocks noGrp="1"/>
          </p:cNvSpPr>
          <p:nvPr>
            <p:ph type="sldNum" sz="quarter" idx="12"/>
          </p:nvPr>
        </p:nvSpPr>
        <p:spPr>
          <a:xfrm>
            <a:off x="10396728" y="6227064"/>
            <a:ext cx="1463040" cy="256032"/>
          </a:xfrm>
        </p:spPr>
        <p:txBody>
          <a:bodyPr/>
          <a:lstStyle/>
          <a:p>
            <a:fld id="{57CF16E0-35BB-4069-9DA9-E7C65442BE85}" type="slidenum">
              <a:rPr lang="en-IN" smtClean="0"/>
              <a:t>‹#›</a:t>
            </a:fld>
            <a:endParaRPr lang="en-IN"/>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9377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246618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IN"/>
          </a:p>
        </p:txBody>
      </p:sp>
      <p:sp>
        <p:nvSpPr>
          <p:cNvPr id="7" name="Slide Number Placeholder 6"/>
          <p:cNvSpPr>
            <a:spLocks noGrp="1"/>
          </p:cNvSpPr>
          <p:nvPr>
            <p:ph type="sldNum" sz="quarter" idx="12"/>
          </p:nvPr>
        </p:nvSpPr>
        <p:spPr>
          <a:xfrm>
            <a:off x="10396728" y="6227064"/>
            <a:ext cx="1463040" cy="256032"/>
          </a:xfrm>
        </p:spPr>
        <p:txBody>
          <a:bodyPr/>
          <a:lstStyle/>
          <a:p>
            <a:fld id="{57CF16E0-35BB-4069-9DA9-E7C65442BE85}" type="slidenum">
              <a:rPr lang="en-IN" smtClean="0"/>
              <a:t>‹#›</a:t>
            </a:fld>
            <a:endParaRPr lang="en-IN"/>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2006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598580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819948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57CF16E0-35BB-4069-9DA9-E7C65442BE85}"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550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749481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925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340131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0C348-5C3E-4700-A588-F5666570B2E5}" type="datetimeFigureOut">
              <a:rPr lang="en-IN" smtClean="0"/>
              <a:t>08-01-2024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CF16E0-35BB-4069-9DA9-E7C65442BE85}"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565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0C348-5C3E-4700-A588-F5666570B2E5}" type="datetimeFigureOut">
              <a:rPr lang="en-IN" smtClean="0"/>
              <a:t>08-01-2024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CF16E0-35BB-4069-9DA9-E7C65442BE85}"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640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C348-5C3E-4700-A588-F5666570B2E5}" type="datetimeFigureOut">
              <a:rPr lang="en-IN" smtClean="0"/>
              <a:t>08-01-2024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4985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4245871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113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965564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339649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939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313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22781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578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030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817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109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922166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499050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593124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94655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166856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0C348-5C3E-4700-A588-F5666570B2E5}" type="datetimeFigureOut">
              <a:rPr lang="en-IN" smtClean="0"/>
              <a:t>08-01-2024</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666487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0C348-5C3E-4700-A588-F5666570B2E5}" type="datetimeFigureOut">
              <a:rPr lang="en-IN" smtClean="0"/>
              <a:t>08-01-2024</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907044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C348-5C3E-4700-A588-F5666570B2E5}" type="datetimeFigureOut">
              <a:rPr lang="en-IN" smtClean="0"/>
              <a:t>08-01-2024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478039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140443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396848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947843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5B0C348-5C3E-4700-A588-F5666570B2E5}" type="datetimeFigureOut">
              <a:rPr lang="en-IN" smtClean="0"/>
              <a:t>08-01-2024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832429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CF16E0-35BB-4069-9DA9-E7C65442BE85}"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186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307166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F16E0-35BB-4069-9DA9-E7C65442BE85}"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7665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930136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4215132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650406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5B0C348-5C3E-4700-A588-F5666570B2E5}" type="datetimeFigureOut">
              <a:rPr lang="en-IN" smtClean="0"/>
              <a:t>08-01-2024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553762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22739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198431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156451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5B0C348-5C3E-4700-A588-F5666570B2E5}" type="datetimeFigureOut">
              <a:rPr lang="en-IN" smtClean="0"/>
              <a:t>08-01-2024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464448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0C348-5C3E-4700-A588-F5666570B2E5}" type="datetimeFigureOut">
              <a:rPr lang="en-IN" smtClean="0"/>
              <a:t>08-01-2024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214587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0C348-5C3E-4700-A588-F5666570B2E5}" type="datetimeFigureOut">
              <a:rPr lang="en-IN" smtClean="0"/>
              <a:t>08-01-2024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421436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C348-5C3E-4700-A588-F5666570B2E5}" type="datetimeFigureOut">
              <a:rPr lang="en-IN" smtClean="0"/>
              <a:t>08-01-2024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2748526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1526383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5B0C348-5C3E-4700-A588-F5666570B2E5}" type="datetimeFigureOut">
              <a:rPr lang="en-IN" smtClean="0"/>
              <a:t>08-01-2024</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1203906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602566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0C348-5C3E-4700-A588-F5666570B2E5}" type="datetimeFigureOut">
              <a:rPr lang="en-IN" smtClean="0"/>
              <a:t>08-01-2024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782123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C348-5C3E-4700-A588-F5666570B2E5}" type="datetimeFigureOut">
              <a:rPr lang="en-IN" smtClean="0"/>
              <a:t>08-01-2024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1330855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3000274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0C348-5C3E-4700-A588-F5666570B2E5}" type="datetimeFigureOut">
              <a:rPr lang="en-IN" smtClean="0"/>
              <a:t>08-01-2024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F16E0-35BB-4069-9DA9-E7C65442BE85}" type="slidenum">
              <a:rPr lang="en-IN" smtClean="0"/>
              <a:t>‹#›</a:t>
            </a:fld>
            <a:endParaRPr lang="en-IN"/>
          </a:p>
        </p:txBody>
      </p:sp>
    </p:spTree>
    <p:extLst>
      <p:ext uri="{BB962C8B-B14F-4D97-AF65-F5344CB8AC3E}">
        <p14:creationId xmlns:p14="http://schemas.microsoft.com/office/powerpoint/2010/main" val="814062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C348-5C3E-4700-A588-F5666570B2E5}" type="datetimeFigureOut">
              <a:rPr lang="en-IN" smtClean="0"/>
              <a:t>08-01-2024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61062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5B0C348-5C3E-4700-A588-F5666570B2E5}" type="datetimeFigureOut">
              <a:rPr lang="en-IN" smtClean="0"/>
              <a:t>08-01-2024</a:t>
            </a:fld>
            <a:endParaRPr lang="en-IN"/>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N"/>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7CF16E0-35BB-4069-9DA9-E7C65442BE85}" type="slidenum">
              <a:rPr lang="en-IN" smtClean="0"/>
              <a:t>‹#›</a:t>
            </a:fld>
            <a:endParaRPr lang="en-IN"/>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1873705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B0C348-5C3E-4700-A588-F5666570B2E5}" type="datetimeFigureOut">
              <a:rPr lang="en-IN" smtClean="0"/>
              <a:t>08-01-2024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1266279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B0C348-5C3E-4700-A588-F5666570B2E5}" type="datetimeFigureOut">
              <a:rPr lang="en-IN" smtClean="0"/>
              <a:t>08-01-2024</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406345069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5B0C348-5C3E-4700-A588-F5666570B2E5}" type="datetimeFigureOut">
              <a:rPr lang="en-IN" smtClean="0"/>
              <a:t>08-01-2024</a:t>
            </a:fld>
            <a:endParaRPr lang="en-IN"/>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IN"/>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7CF16E0-35BB-4069-9DA9-E7C65442BE85}" type="slidenum">
              <a:rPr lang="en-IN" smtClean="0"/>
              <a:t>‹#›</a:t>
            </a:fld>
            <a:endParaRPr lang="en-IN"/>
          </a:p>
        </p:txBody>
      </p:sp>
    </p:spTree>
    <p:extLst>
      <p:ext uri="{BB962C8B-B14F-4D97-AF65-F5344CB8AC3E}">
        <p14:creationId xmlns:p14="http://schemas.microsoft.com/office/powerpoint/2010/main" val="82497550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ccounts.cleartax.in/v2?product=gst&amp;return_path=L24vc3NvP3JlZGlyZWN0X3VybD1MMjQ9" TargetMode="External"/><Relationship Id="rId2" Type="http://schemas.openxmlformats.org/officeDocument/2006/relationships/hyperlink" Target="https://cleartax.in/s/gst/"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cleartax.in/s/gst/"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hyperlink" Target="http://www.gst.gov.in/" TargetMode="Externa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gstrobo.com/blog/igst-full-form-features-and-taxonomy/"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diafilings.com/learn/gst-registration-certificate/" TargetMode="External"/><Relationship Id="rId2" Type="http://schemas.openxmlformats.org/officeDocument/2006/relationships/hyperlink" Target="https://www.gstrobo.com/blog/impact-of-e-invoicing-on-sez-invoices/"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8267884"/>
              </p:ext>
            </p:extLst>
          </p:nvPr>
        </p:nvGraphicFramePr>
        <p:xfrm>
          <a:off x="1524000" y="1122362"/>
          <a:ext cx="9144000" cy="186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2457994" y="3540034"/>
            <a:ext cx="7276011" cy="2351314"/>
          </a:xfrm>
          <a:prstGeom prst="round2DiagRect">
            <a:avLst/>
          </a:prstGeom>
          <a:solidFill>
            <a:schemeClr val="accent6">
              <a:lumMod val="60000"/>
              <a:lumOff val="40000"/>
            </a:schemeClr>
          </a:solidFill>
          <a:ln w="63500" cap="rnd">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round/>
          </a:ln>
        </p:spPr>
        <p:style>
          <a:lnRef idx="1">
            <a:schemeClr val="accent3"/>
          </a:lnRef>
          <a:fillRef idx="2">
            <a:schemeClr val="accent3"/>
          </a:fillRef>
          <a:effectRef idx="1">
            <a:schemeClr val="accent3"/>
          </a:effectRef>
          <a:fontRef idx="minor">
            <a:schemeClr val="dk1"/>
          </a:fontRef>
        </p:style>
        <p:txBody>
          <a:bodyPr anchor="ctr">
            <a:normAutofit fontScale="92500" lnSpcReduction="20000"/>
          </a:bodyPr>
          <a:lstStyle/>
          <a:p>
            <a:r>
              <a:rPr lang="en-IN" sz="3500" b="1" i="1" dirty="0" smtClean="0">
                <a:solidFill>
                  <a:srgbClr val="7030A0"/>
                </a:solidFill>
                <a:latin typeface="Times New Roman" panose="02020603050405020304" pitchFamily="18" charset="0"/>
                <a:cs typeface="Times New Roman" panose="02020603050405020304" pitchFamily="18" charset="0"/>
              </a:rPr>
              <a:t>By</a:t>
            </a:r>
          </a:p>
          <a:p>
            <a:r>
              <a:rPr lang="en-IN" sz="2700" b="1" i="1" dirty="0" err="1" smtClean="0">
                <a:solidFill>
                  <a:srgbClr val="0070C0"/>
                </a:solidFill>
                <a:latin typeface="Times New Roman" panose="02020603050405020304" pitchFamily="18" charset="0"/>
                <a:cs typeface="Times New Roman" panose="02020603050405020304" pitchFamily="18" charset="0"/>
              </a:rPr>
              <a:t>Smt.Mullapudi</a:t>
            </a:r>
            <a:r>
              <a:rPr lang="en-IN" sz="2700" b="1" i="1" dirty="0" smtClean="0">
                <a:solidFill>
                  <a:srgbClr val="0070C0"/>
                </a:solidFill>
                <a:latin typeface="Times New Roman" panose="02020603050405020304" pitchFamily="18" charset="0"/>
                <a:cs typeface="Times New Roman" panose="02020603050405020304" pitchFamily="18" charset="0"/>
              </a:rPr>
              <a:t> </a:t>
            </a:r>
            <a:r>
              <a:rPr lang="en-IN" sz="2700" b="1" i="1" dirty="0" err="1" smtClean="0">
                <a:solidFill>
                  <a:srgbClr val="0070C0"/>
                </a:solidFill>
                <a:latin typeface="Times New Roman" panose="02020603050405020304" pitchFamily="18" charset="0"/>
                <a:cs typeface="Times New Roman" panose="02020603050405020304" pitchFamily="18" charset="0"/>
              </a:rPr>
              <a:t>Sravanthi</a:t>
            </a:r>
            <a:r>
              <a:rPr lang="en-IN" sz="2700" b="1" i="1" dirty="0" smtClean="0">
                <a:solidFill>
                  <a:srgbClr val="0070C0"/>
                </a:solidFill>
                <a:latin typeface="Times New Roman" panose="02020603050405020304" pitchFamily="18" charset="0"/>
                <a:cs typeface="Times New Roman" panose="02020603050405020304" pitchFamily="18" charset="0"/>
              </a:rPr>
              <a:t>, ACMA, </a:t>
            </a:r>
            <a:r>
              <a:rPr lang="en-IN" sz="2700" b="1" i="1" dirty="0" err="1" smtClean="0">
                <a:solidFill>
                  <a:srgbClr val="0070C0"/>
                </a:solidFill>
                <a:latin typeface="Times New Roman" panose="02020603050405020304" pitchFamily="18" charset="0"/>
                <a:cs typeface="Times New Roman" panose="02020603050405020304" pitchFamily="18" charset="0"/>
              </a:rPr>
              <a:t>B.Com</a:t>
            </a:r>
            <a:r>
              <a:rPr lang="en-IN" sz="2700" b="1" i="1" dirty="0" smtClean="0">
                <a:solidFill>
                  <a:srgbClr val="0070C0"/>
                </a:solidFill>
                <a:latin typeface="Times New Roman" panose="02020603050405020304" pitchFamily="18" charset="0"/>
                <a:cs typeface="Times New Roman" panose="02020603050405020304" pitchFamily="18" charset="0"/>
              </a:rPr>
              <a:t>(Tax)</a:t>
            </a:r>
          </a:p>
          <a:p>
            <a:r>
              <a:rPr lang="en-IN" sz="2700" b="1" i="1" dirty="0" smtClean="0">
                <a:solidFill>
                  <a:srgbClr val="0070C0"/>
                </a:solidFill>
                <a:latin typeface="Times New Roman" panose="02020603050405020304" pitchFamily="18" charset="0"/>
                <a:cs typeface="Times New Roman" panose="02020603050405020304" pitchFamily="18" charset="0"/>
              </a:rPr>
              <a:t>AAO / APTRANSCO</a:t>
            </a:r>
          </a:p>
          <a:p>
            <a:r>
              <a:rPr lang="en-IN" sz="2700" b="1" i="1" dirty="0" smtClean="0">
                <a:solidFill>
                  <a:schemeClr val="accent2">
                    <a:lumMod val="50000"/>
                  </a:schemeClr>
                </a:solidFill>
                <a:latin typeface="Times New Roman" panose="02020603050405020304" pitchFamily="18" charset="0"/>
                <a:cs typeface="Times New Roman" panose="02020603050405020304" pitchFamily="18" charset="0"/>
              </a:rPr>
              <a:t>Mob: 9177286990</a:t>
            </a:r>
          </a:p>
          <a:p>
            <a:r>
              <a:rPr lang="en-IN" sz="2700" b="1" i="1" dirty="0" smtClean="0">
                <a:solidFill>
                  <a:schemeClr val="accent2">
                    <a:lumMod val="50000"/>
                  </a:schemeClr>
                </a:solidFill>
                <a:latin typeface="Times New Roman" panose="02020603050405020304" pitchFamily="18" charset="0"/>
                <a:cs typeface="Times New Roman" panose="02020603050405020304" pitchFamily="18" charset="0"/>
              </a:rPr>
              <a:t>E-Mail: sravanthi.cwa@gmail.com</a:t>
            </a:r>
            <a:endParaRPr lang="en-IN" sz="3500" dirty="0" smtClean="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881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754" y="407015"/>
            <a:ext cx="8225246" cy="458074"/>
          </a:xfrm>
          <a:prstGeom prst="rect">
            <a:avLst/>
          </a:prstGeom>
        </p:spPr>
        <p:txBody>
          <a:bodyPr wrap="square">
            <a:spAutoFit/>
          </a:bodyPr>
          <a:lstStyle/>
          <a:p>
            <a:pPr marL="457200" algn="just">
              <a:lnSpc>
                <a:spcPct val="150000"/>
              </a:lnSpc>
              <a:spcAft>
                <a:spcPts val="0"/>
              </a:spcAft>
            </a:pPr>
            <a:r>
              <a:rPr lang="en-IN" b="1" dirty="0">
                <a:solidFill>
                  <a:srgbClr val="C00000"/>
                </a:solidFill>
                <a:latin typeface="Times New Roman" panose="02020603050405020304" pitchFamily="18" charset="0"/>
                <a:ea typeface="Times New Roman" panose="02020603050405020304" pitchFamily="18" charset="0"/>
              </a:rPr>
              <a:t>Time</a:t>
            </a:r>
            <a:r>
              <a:rPr lang="en-IN" b="1" spc="-10"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of</a:t>
            </a:r>
            <a:r>
              <a:rPr lang="en-IN" b="1" spc="-10"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supply</a:t>
            </a:r>
            <a:r>
              <a:rPr lang="en-IN" b="1" spc="-15"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where</a:t>
            </a:r>
            <a:r>
              <a:rPr lang="en-IN" b="1" spc="-10"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tax</a:t>
            </a:r>
            <a:r>
              <a:rPr lang="en-IN" b="1" spc="-15"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is</a:t>
            </a:r>
            <a:r>
              <a:rPr lang="en-IN" b="1" spc="-20"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payable</a:t>
            </a:r>
            <a:r>
              <a:rPr lang="en-IN" b="1" spc="-10"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under</a:t>
            </a:r>
            <a:r>
              <a:rPr lang="en-IN" b="1" spc="-15"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reverse</a:t>
            </a:r>
            <a:r>
              <a:rPr lang="en-IN" b="1" spc="-15" dirty="0">
                <a:solidFill>
                  <a:srgbClr val="C00000"/>
                </a:solidFill>
                <a:latin typeface="Times New Roman" panose="02020603050405020304" pitchFamily="18" charset="0"/>
                <a:ea typeface="Times New Roman" panose="02020603050405020304" pitchFamily="18" charset="0"/>
              </a:rPr>
              <a:t> </a:t>
            </a:r>
            <a:r>
              <a:rPr lang="en-IN" b="1" dirty="0">
                <a:solidFill>
                  <a:srgbClr val="C00000"/>
                </a:solidFill>
                <a:latin typeface="Times New Roman" panose="02020603050405020304" pitchFamily="18" charset="0"/>
                <a:ea typeface="Times New Roman" panose="02020603050405020304" pitchFamily="18" charset="0"/>
              </a:rPr>
              <a:t>charge:</a:t>
            </a:r>
            <a:endParaRPr lang="en-IN" sz="160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0122247"/>
              </p:ext>
            </p:extLst>
          </p:nvPr>
        </p:nvGraphicFramePr>
        <p:xfrm>
          <a:off x="1728062" y="979715"/>
          <a:ext cx="6997927" cy="1972490"/>
        </p:xfrm>
        <a:graphic>
          <a:graphicData uri="http://schemas.openxmlformats.org/drawingml/2006/table">
            <a:tbl>
              <a:tblPr firstRow="1" firstCol="1" bandRow="1">
                <a:tableStyleId>{5C22544A-7EE6-4342-B048-85BDC9FD1C3A}</a:tableStyleId>
              </a:tblPr>
              <a:tblGrid>
                <a:gridCol w="6997927">
                  <a:extLst>
                    <a:ext uri="{9D8B030D-6E8A-4147-A177-3AD203B41FA5}">
                      <a16:colId xmlns:a16="http://schemas.microsoft.com/office/drawing/2014/main" val="2333752703"/>
                    </a:ext>
                  </a:extLst>
                </a:gridCol>
              </a:tblGrid>
              <a:tr h="316159">
                <a:tc>
                  <a:txBody>
                    <a:bodyPr/>
                    <a:lstStyle/>
                    <a:p>
                      <a:pPr algn="just">
                        <a:lnSpc>
                          <a:spcPct val="150000"/>
                        </a:lnSpc>
                        <a:spcAft>
                          <a:spcPts val="600"/>
                        </a:spcAft>
                      </a:pPr>
                      <a:r>
                        <a:rPr lang="en-IN" sz="1300" b="0" dirty="0">
                          <a:solidFill>
                            <a:srgbClr val="7030A0"/>
                          </a:solidFill>
                          <a:effectLst/>
                          <a:latin typeface="Times New Roman" panose="02020603050405020304" pitchFamily="18" charset="0"/>
                          <a:cs typeface="Times New Roman" panose="02020603050405020304" pitchFamily="18" charset="0"/>
                        </a:rPr>
                        <a:t>Earliest of the following :-</a:t>
                      </a:r>
                      <a:endParaRPr lang="en-IN" sz="1300" b="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26878165"/>
                  </a:ext>
                </a:extLst>
              </a:tr>
              <a:tr h="670086">
                <a:tc>
                  <a:txBody>
                    <a:bodyPr/>
                    <a:lstStyle/>
                    <a:p>
                      <a:pPr algn="just">
                        <a:lnSpc>
                          <a:spcPct val="150000"/>
                        </a:lnSpc>
                        <a:spcAft>
                          <a:spcPts val="600"/>
                        </a:spcAft>
                      </a:pPr>
                      <a:r>
                        <a:rPr lang="en-IN" sz="1300" b="0" dirty="0">
                          <a:solidFill>
                            <a:schemeClr val="tx1"/>
                          </a:solidFill>
                          <a:effectLst/>
                          <a:latin typeface="Times New Roman" panose="02020603050405020304" pitchFamily="18" charset="0"/>
                          <a:cs typeface="Times New Roman" panose="02020603050405020304" pitchFamily="18" charset="0"/>
                        </a:rPr>
                        <a:t>(a Date of payment as entered in the books of account of the recipient or the date on which the payment is debited in his bank account, whichever is earlier </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453500"/>
                  </a:ext>
                </a:extLst>
              </a:tr>
              <a:tr h="316159">
                <a:tc>
                  <a:txBody>
                    <a:bodyPr/>
                    <a:lstStyle/>
                    <a:p>
                      <a:pPr algn="just">
                        <a:lnSpc>
                          <a:spcPct val="150000"/>
                        </a:lnSpc>
                        <a:spcAft>
                          <a:spcPts val="600"/>
                        </a:spcAft>
                      </a:pPr>
                      <a:r>
                        <a:rPr lang="en-IN" sz="1300" b="0" dirty="0">
                          <a:solidFill>
                            <a:schemeClr val="tx1"/>
                          </a:solidFill>
                          <a:effectLst/>
                          <a:latin typeface="Times New Roman" panose="02020603050405020304" pitchFamily="18" charset="0"/>
                          <a:cs typeface="Times New Roman" panose="02020603050405020304" pitchFamily="18" charset="0"/>
                        </a:rPr>
                        <a:t>Or</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183098"/>
                  </a:ext>
                </a:extLst>
              </a:tr>
              <a:tr h="670086">
                <a:tc>
                  <a:txBody>
                    <a:bodyPr/>
                    <a:lstStyle/>
                    <a:p>
                      <a:pPr algn="just">
                        <a:lnSpc>
                          <a:spcPct val="150000"/>
                        </a:lnSpc>
                        <a:spcAft>
                          <a:spcPts val="600"/>
                        </a:spcAft>
                      </a:pPr>
                      <a:r>
                        <a:rPr lang="en-IN" sz="1300" b="0" dirty="0">
                          <a:solidFill>
                            <a:schemeClr val="tx1"/>
                          </a:solidFill>
                          <a:effectLst/>
                          <a:latin typeface="Times New Roman" panose="02020603050405020304" pitchFamily="18" charset="0"/>
                          <a:cs typeface="Times New Roman" panose="02020603050405020304" pitchFamily="18" charset="0"/>
                        </a:rPr>
                        <a:t>(b ) Date immediately following 60 days from the date of issue of invoice or any other legal document in lieu of invoice by the Supplier</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908359"/>
                  </a:ext>
                </a:extLst>
              </a:tr>
            </a:tbl>
          </a:graphicData>
        </a:graphic>
      </p:graphicFrame>
      <p:sp>
        <p:nvSpPr>
          <p:cNvPr id="4" name="Rectangle 3"/>
          <p:cNvSpPr/>
          <p:nvPr/>
        </p:nvSpPr>
        <p:spPr>
          <a:xfrm>
            <a:off x="679269" y="2948290"/>
            <a:ext cx="9470571" cy="1000274"/>
          </a:xfrm>
          <a:prstGeom prst="rect">
            <a:avLst/>
          </a:prstGeom>
        </p:spPr>
        <p:txBody>
          <a:bodyPr wrap="square" anchor="ctr">
            <a:spAutoFit/>
          </a:bodyPr>
          <a:lstStyle/>
          <a:p>
            <a:pPr marL="457200">
              <a:lnSpc>
                <a:spcPct val="150000"/>
              </a:lnSpc>
              <a:spcAft>
                <a:spcPts val="0"/>
              </a:spcAft>
            </a:pPr>
            <a:r>
              <a:rPr lang="en-IN" b="1" dirty="0">
                <a:solidFill>
                  <a:srgbClr val="C00000"/>
                </a:solidFill>
                <a:latin typeface="Times New Roman" panose="02020603050405020304" pitchFamily="18" charset="0"/>
                <a:ea typeface="Times New Roman" panose="02020603050405020304" pitchFamily="18" charset="0"/>
              </a:rPr>
              <a:t>Time of Supply in case of Change in rate of Tax:</a:t>
            </a:r>
          </a:p>
          <a:p>
            <a:pPr marL="35560">
              <a:spcAft>
                <a:spcPts val="0"/>
              </a:spcAft>
            </a:pPr>
            <a:r>
              <a:rPr lang="en-US" dirty="0" smtClean="0">
                <a:latin typeface="Times New Roman" panose="02020603050405020304" pitchFamily="18" charset="0"/>
                <a:ea typeface="Segoe UI" panose="020B0502040204020203" pitchFamily="34" charset="0"/>
              </a:rPr>
              <a:t>	In</a:t>
            </a:r>
            <a:r>
              <a:rPr lang="en-US" spc="80" dirty="0" smtClean="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case</a:t>
            </a:r>
            <a:r>
              <a:rPr lang="en-US" spc="85"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of</a:t>
            </a:r>
            <a:r>
              <a:rPr lang="en-US" spc="85"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change</a:t>
            </a:r>
            <a:r>
              <a:rPr lang="en-US" spc="85"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in</a:t>
            </a:r>
            <a:r>
              <a:rPr lang="en-US" spc="80"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rate</a:t>
            </a:r>
            <a:r>
              <a:rPr lang="en-US" spc="85"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of</a:t>
            </a:r>
            <a:r>
              <a:rPr lang="en-US" spc="85"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tax,</a:t>
            </a:r>
            <a:r>
              <a:rPr lang="en-US" spc="90"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determination</a:t>
            </a:r>
            <a:r>
              <a:rPr lang="en-US" spc="70"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of</a:t>
            </a:r>
            <a:r>
              <a:rPr lang="en-US" spc="90"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rate</a:t>
            </a:r>
            <a:r>
              <a:rPr lang="en-US" spc="70"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of</a:t>
            </a:r>
            <a:r>
              <a:rPr lang="en-US" spc="90" dirty="0">
                <a:latin typeface="Times New Roman" panose="02020603050405020304" pitchFamily="18" charset="0"/>
                <a:ea typeface="Segoe UI" panose="020B0502040204020203" pitchFamily="34" charset="0"/>
              </a:rPr>
              <a:t> </a:t>
            </a:r>
            <a:r>
              <a:rPr lang="en-US" dirty="0">
                <a:latin typeface="Times New Roman" panose="02020603050405020304" pitchFamily="18" charset="0"/>
                <a:ea typeface="Segoe UI" panose="020B0502040204020203" pitchFamily="34" charset="0"/>
              </a:rPr>
              <a:t>will be as follows:</a:t>
            </a:r>
            <a:endParaRPr lang="en-IN" sz="1400" dirty="0">
              <a:latin typeface="Segoe UI" panose="020B0502040204020203" pitchFamily="34" charset="0"/>
              <a:ea typeface="Segoe UI" panose="020B0502040204020203" pitchFamily="34" charset="0"/>
            </a:endParaRPr>
          </a:p>
          <a:p>
            <a:pPr marL="35560">
              <a:spcAft>
                <a:spcPts val="0"/>
              </a:spcAft>
            </a:pPr>
            <a:r>
              <a:rPr lang="en-US" sz="1400" dirty="0">
                <a:latin typeface="Segoe UI" panose="020B0502040204020203" pitchFamily="34" charset="0"/>
                <a:ea typeface="Segoe UI" panose="020B0502040204020203" pitchFamily="34" charset="0"/>
              </a:rPr>
              <a:t> </a:t>
            </a:r>
            <a:endParaRPr lang="en-IN" sz="1400" dirty="0">
              <a:effectLst/>
              <a:latin typeface="Segoe UI" panose="020B0502040204020203" pitchFamily="34" charset="0"/>
              <a:ea typeface="Segoe UI"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7510591"/>
              </p:ext>
            </p:extLst>
          </p:nvPr>
        </p:nvGraphicFramePr>
        <p:xfrm>
          <a:off x="1728062" y="3739066"/>
          <a:ext cx="8780719" cy="2971800"/>
        </p:xfrm>
        <a:graphic>
          <a:graphicData uri="http://schemas.openxmlformats.org/drawingml/2006/table">
            <a:tbl>
              <a:tblPr firstRow="1" firstCol="1" bandRow="1">
                <a:tableStyleId>{5C22544A-7EE6-4342-B048-85BDC9FD1C3A}</a:tableStyleId>
              </a:tblPr>
              <a:tblGrid>
                <a:gridCol w="1581668">
                  <a:extLst>
                    <a:ext uri="{9D8B030D-6E8A-4147-A177-3AD203B41FA5}">
                      <a16:colId xmlns:a16="http://schemas.microsoft.com/office/drawing/2014/main" val="1617969323"/>
                    </a:ext>
                  </a:extLst>
                </a:gridCol>
                <a:gridCol w="1478309">
                  <a:extLst>
                    <a:ext uri="{9D8B030D-6E8A-4147-A177-3AD203B41FA5}">
                      <a16:colId xmlns:a16="http://schemas.microsoft.com/office/drawing/2014/main" val="3325316536"/>
                    </a:ext>
                  </a:extLst>
                </a:gridCol>
                <a:gridCol w="1607270">
                  <a:extLst>
                    <a:ext uri="{9D8B030D-6E8A-4147-A177-3AD203B41FA5}">
                      <a16:colId xmlns:a16="http://schemas.microsoft.com/office/drawing/2014/main" val="4123788055"/>
                    </a:ext>
                  </a:extLst>
                </a:gridCol>
                <a:gridCol w="4113472">
                  <a:extLst>
                    <a:ext uri="{9D8B030D-6E8A-4147-A177-3AD203B41FA5}">
                      <a16:colId xmlns:a16="http://schemas.microsoft.com/office/drawing/2014/main" val="4051763948"/>
                    </a:ext>
                  </a:extLst>
                </a:gridCol>
              </a:tblGrid>
              <a:tr h="510510">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Supply </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Issue of Invoice</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Receipt of Payment</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Time of Supply</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79167544"/>
                  </a:ext>
                </a:extLst>
              </a:tr>
              <a:tr h="255255">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BEFORE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BEFORE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AFTER</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Date of Issue of Invoice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461896"/>
                  </a:ext>
                </a:extLst>
              </a:tr>
              <a:tr h="255255">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BEFORE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AFTER</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BEFORE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Date of Receipt of payment</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67813"/>
                  </a:ext>
                </a:extLst>
              </a:tr>
              <a:tr h="510510">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BEFORE</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AFTER</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AFTER</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Date of issue of invoice or</a:t>
                      </a:r>
                      <a:r>
                        <a:rPr lang="en-IN" sz="1300" spc="-290"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date</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of</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receipt</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of</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payment,</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whichever</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is</a:t>
                      </a:r>
                      <a:r>
                        <a:rPr lang="en-IN" sz="1300" spc="-290"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earlier</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365610"/>
                  </a:ext>
                </a:extLst>
              </a:tr>
              <a:tr h="255255">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AFTER</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AFTER</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BEFORE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Date of Issue of Invoice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33292"/>
                  </a:ext>
                </a:extLst>
              </a:tr>
              <a:tr h="255255">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AFTER</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BEFORE</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AFTER</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Date of Receipt of payment</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233662"/>
                  </a:ext>
                </a:extLst>
              </a:tr>
              <a:tr h="510510">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AFTER</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BEFORE</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BEFORE</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Date of issue of invoice or</a:t>
                      </a:r>
                      <a:r>
                        <a:rPr lang="en-IN" sz="1300" spc="-290"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date</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of</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receipt</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of</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payment,</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whichever</a:t>
                      </a:r>
                      <a:r>
                        <a:rPr lang="en-IN" sz="1300" spc="5"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is</a:t>
                      </a:r>
                      <a:r>
                        <a:rPr lang="en-IN" sz="1300" spc="-290" dirty="0">
                          <a:solidFill>
                            <a:schemeClr val="tx1"/>
                          </a:solidFill>
                          <a:effectLst/>
                          <a:latin typeface="Times New Roman" panose="02020603050405020304" pitchFamily="18" charset="0"/>
                          <a:cs typeface="Times New Roman" panose="02020603050405020304" pitchFamily="18" charset="0"/>
                        </a:rPr>
                        <a:t> </a:t>
                      </a:r>
                      <a:r>
                        <a:rPr lang="en-IN" sz="1300" dirty="0">
                          <a:solidFill>
                            <a:schemeClr val="tx1"/>
                          </a:solidFill>
                          <a:effectLst/>
                          <a:latin typeface="Times New Roman" panose="02020603050405020304" pitchFamily="18" charset="0"/>
                          <a:cs typeface="Times New Roman" panose="02020603050405020304" pitchFamily="18" charset="0"/>
                        </a:rPr>
                        <a:t>earlier</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336" marR="593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66671"/>
                  </a:ext>
                </a:extLst>
              </a:tr>
            </a:tbl>
          </a:graphicData>
        </a:graphic>
      </p:graphicFrame>
    </p:spTree>
    <p:extLst>
      <p:ext uri="{BB962C8B-B14F-4D97-AF65-F5344CB8AC3E}">
        <p14:creationId xmlns:p14="http://schemas.microsoft.com/office/powerpoint/2010/main" val="2258708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17887" y="343175"/>
            <a:ext cx="1179098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302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200150" lvl="2" indent="-285750">
              <a:buFont typeface="Wingdings" panose="05000000000000000000" pitchFamily="2" charset="2"/>
              <a:buChar char="Ø"/>
            </a:pPr>
            <a:r>
              <a:rPr kumimoji="0" lang="en-US" altLang="en-US" sz="25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Tax Invoice:</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1300" b="1" dirty="0">
              <a:solidFill>
                <a:srgbClr val="2F5496"/>
              </a:solidFill>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630238"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Every registered taxable person under GST supplying Goods or services is required to issue a tax invoice for all supplies effected.</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flipV="1">
            <a:off x="6265863" y="643256"/>
            <a:ext cx="227012" cy="457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N"/>
          </a:p>
        </p:txBody>
      </p:sp>
      <p:sp>
        <p:nvSpPr>
          <p:cNvPr id="7" name="Rectangle 6"/>
          <p:cNvSpPr>
            <a:spLocks noChangeArrowheads="1"/>
          </p:cNvSpPr>
          <p:nvPr/>
        </p:nvSpPr>
        <p:spPr bwMode="auto">
          <a:xfrm>
            <a:off x="100117" y="1343673"/>
            <a:ext cx="113257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630238"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tax invoice is generally issued to charge the tax and pass on the input tax credit.   A GST Invoice must have the following</a:t>
            </a:r>
          </a:p>
          <a:p>
            <a:pPr marL="0" marR="0" lvl="0" indent="630238"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mandatory ﬁelds-</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383860" y="2146897"/>
            <a:ext cx="10189237" cy="4368375"/>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IN" dirty="0"/>
              <a:t> </a:t>
            </a:r>
            <a:endParaRPr lang="en-IN" dirty="0" smtClean="0"/>
          </a:p>
          <a:p>
            <a:pPr marL="342900" lvl="0" indent="-342900">
              <a:buFont typeface="+mj-lt"/>
              <a:buAutoNum type="arabicPeriod"/>
            </a:pPr>
            <a:r>
              <a:rPr lang="en-IN" sz="1300" dirty="0" smtClean="0">
                <a:latin typeface="Times New Roman" panose="02020603050405020304" pitchFamily="18" charset="0"/>
                <a:cs typeface="Times New Roman" panose="02020603050405020304" pitchFamily="18" charset="0"/>
                <a:hlinkClick r:id="rId2"/>
              </a:rPr>
              <a:t>Invoice number and date</a:t>
            </a:r>
            <a:endParaRPr lang="en-IN" sz="1300" dirty="0" smtClean="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smtClean="0">
                <a:latin typeface="Times New Roman" panose="02020603050405020304" pitchFamily="18" charset="0"/>
                <a:cs typeface="Times New Roman" panose="02020603050405020304" pitchFamily="18" charset="0"/>
                <a:hlinkClick r:id="rId3"/>
              </a:rPr>
              <a:t>Customer </a:t>
            </a:r>
            <a:r>
              <a:rPr lang="en-IN" sz="1300" dirty="0">
                <a:latin typeface="Times New Roman" panose="02020603050405020304" pitchFamily="18" charset="0"/>
                <a:cs typeface="Times New Roman" panose="02020603050405020304" pitchFamily="18" charset="0"/>
                <a:hlinkClick r:id="rId3"/>
              </a:rPr>
              <a:t>name</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rPr>
              <a:t>Shipping &amp; Billing Address</a:t>
            </a: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Customer and taxpayer’s GSTIN (if registered)**</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Place of supply</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HSN code/ SAC code</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Item details i.e. description, quantity, unit, total value</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Taxable value and discounts</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Rate and amount of taxes i.e. CGST/ SGST/ IGST</a:t>
            </a:r>
            <a:endParaRPr lang="en-IN" sz="13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rPr>
              <a:t>Whether GST is payable on reverse charge basis</a:t>
            </a:r>
          </a:p>
          <a:p>
            <a:pPr marL="342900" lvl="0" indent="-342900">
              <a:buFont typeface="+mj-lt"/>
              <a:buAutoNum type="arabicPeriod"/>
            </a:pPr>
            <a:r>
              <a:rPr lang="en-IN" sz="1300" dirty="0">
                <a:latin typeface="Times New Roman" panose="02020603050405020304" pitchFamily="18" charset="0"/>
                <a:cs typeface="Times New Roman" panose="02020603050405020304" pitchFamily="18" charset="0"/>
                <a:hlinkClick r:id="rId2"/>
              </a:rPr>
              <a:t>Signature of the supplier</a:t>
            </a:r>
            <a:endParaRPr lang="en-IN" sz="1300" dirty="0">
              <a:latin typeface="Times New Roman" panose="02020603050405020304" pitchFamily="18" charset="0"/>
              <a:cs typeface="Times New Roman" panose="02020603050405020304" pitchFamily="18" charset="0"/>
            </a:endParaRPr>
          </a:p>
          <a:p>
            <a:pPr marL="806450">
              <a:lnSpc>
                <a:spcPts val="1375"/>
              </a:lnSpc>
              <a:spcAft>
                <a:spcPts val="0"/>
              </a:spcAft>
              <a:tabLst>
                <a:tab pos="1149985" algn="l"/>
              </a:tabLst>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180340" indent="629920" algn="just">
              <a:lnSpc>
                <a:spcPct val="150000"/>
              </a:lnSpc>
              <a:spcAft>
                <a:spcPts val="0"/>
              </a:spcAft>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IN" sz="1300" dirty="0">
                <a:latin typeface="Times New Roman" panose="02020603050405020304" pitchFamily="18" charset="0"/>
                <a:ea typeface="Times New Roman" panose="02020603050405020304" pitchFamily="18" charset="0"/>
                <a:cs typeface="Times New Roman" panose="02020603050405020304" pitchFamily="18" charset="0"/>
                <a:hlinkClick r:id="rId2"/>
              </a:rPr>
              <a:t>If the recipient is not registered AND the value is more than </a:t>
            </a:r>
            <a:r>
              <a:rPr lang="en-IN" sz="1300" dirty="0" err="1">
                <a:latin typeface="Times New Roman" panose="02020603050405020304" pitchFamily="18" charset="0"/>
                <a:ea typeface="Times New Roman" panose="02020603050405020304" pitchFamily="18" charset="0"/>
                <a:cs typeface="Times New Roman" panose="02020603050405020304" pitchFamily="18" charset="0"/>
                <a:hlinkClick r:id="rId2"/>
              </a:rPr>
              <a:t>Rs</a:t>
            </a:r>
            <a:r>
              <a:rPr lang="en-IN" sz="1300" dirty="0">
                <a:latin typeface="Times New Roman" panose="02020603050405020304" pitchFamily="18" charset="0"/>
                <a:ea typeface="Times New Roman" panose="02020603050405020304" pitchFamily="18" charset="0"/>
                <a:cs typeface="Times New Roman" panose="02020603050405020304" pitchFamily="18" charset="0"/>
                <a:hlinkClick r:id="rId2"/>
              </a:rPr>
              <a:t>. 50,000   then the invoice should carry:</a:t>
            </a:r>
            <a:endParaRPr lang="en-IN" sz="13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624205" lvl="0" indent="-342900">
              <a:lnSpc>
                <a:spcPct val="152000"/>
              </a:lnSpc>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name &amp; address of the recipient,</a:t>
            </a:r>
          </a:p>
          <a:p>
            <a:pPr marL="342900" marR="624205" lvl="0" indent="-342900">
              <a:lnSpc>
                <a:spcPct val="152000"/>
              </a:lnSpc>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Address of delivery</a:t>
            </a:r>
          </a:p>
          <a:p>
            <a:pPr marL="342900" marR="624205" lvl="0" indent="-342900">
              <a:lnSpc>
                <a:spcPct val="152000"/>
              </a:lnSpc>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State Name and State code</a:t>
            </a:r>
          </a:p>
          <a:p>
            <a:pPr marL="180340" indent="629920">
              <a:lnSpc>
                <a:spcPct val="152000"/>
              </a:lnSpc>
              <a:spcBef>
                <a:spcPts val="820"/>
              </a:spcBef>
              <a:spcAft>
                <a:spcPts val="0"/>
              </a:spcAft>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cs typeface="Times New Roman" panose="02020603050405020304" pitchFamily="18" charset="0"/>
                <a:hlinkClick r:id="rId2"/>
              </a:rPr>
              <a:t>In case of GST payable under reverse charge, you must additionally mention that tax is paid on a reverse charge, on the GST invoice.</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968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937" y="304105"/>
            <a:ext cx="11247120" cy="6799554"/>
          </a:xfrm>
          <a:prstGeom prst="rect">
            <a:avLst/>
          </a:prstGeom>
        </p:spPr>
        <p:txBody>
          <a:bodyPr wrap="square">
            <a:spAutoFit/>
          </a:bodyPr>
          <a:lstStyle/>
          <a:p>
            <a:pPr marL="180340" indent="629920" algn="just">
              <a:lnSpc>
                <a:spcPct val="152000"/>
              </a:lnSpc>
              <a:spcBef>
                <a:spcPts val="820"/>
              </a:spcBef>
              <a:spcAft>
                <a:spcPts val="0"/>
              </a:spcAft>
            </a:pPr>
            <a:r>
              <a:rPr lang="en-IN" dirty="0">
                <a:latin typeface="Times New Roman" panose="02020603050405020304" pitchFamily="18" charset="0"/>
                <a:ea typeface="Times New Roman" panose="02020603050405020304" pitchFamily="18" charset="0"/>
              </a:rPr>
              <a:t># </a:t>
            </a:r>
            <a:r>
              <a:rPr lang="en-IN" sz="1600" dirty="0">
                <a:latin typeface="Times New Roman" panose="02020603050405020304" pitchFamily="18" charset="0"/>
                <a:ea typeface="Times New Roman" panose="02020603050405020304" pitchFamily="18" charset="0"/>
              </a:rPr>
              <a:t>The Invoice numbers to be issued strictly in serial number. The serial number of invoices issued during a month / quarter shall be furnished electronically in FORM GSTR-1.</a:t>
            </a:r>
          </a:p>
          <a:p>
            <a:pPr marL="342900" lvl="0" indent="-342900">
              <a:spcAft>
                <a:spcPts val="0"/>
              </a:spcAft>
              <a:buFont typeface="Wingdings" panose="05000000000000000000" pitchFamily="2" charset="2"/>
              <a:buChar char=""/>
            </a:pPr>
            <a:r>
              <a:rPr lang="en-IN" sz="1600" b="1" dirty="0" smtClean="0">
                <a:solidFill>
                  <a:srgbClr val="2F5496"/>
                </a:solidFill>
                <a:latin typeface="Times New Roman" panose="02020603050405020304" pitchFamily="18" charset="0"/>
                <a:ea typeface="Times New Roman" panose="02020603050405020304" pitchFamily="18" charset="0"/>
              </a:rPr>
              <a:t>Other </a:t>
            </a:r>
            <a:r>
              <a:rPr lang="en-IN" sz="1600" b="1" dirty="0">
                <a:solidFill>
                  <a:srgbClr val="2F5496"/>
                </a:solidFill>
                <a:latin typeface="Times New Roman" panose="02020603050405020304" pitchFamily="18" charset="0"/>
                <a:ea typeface="Times New Roman" panose="02020603050405020304" pitchFamily="18" charset="0"/>
              </a:rPr>
              <a:t>types of Invoices:</a:t>
            </a:r>
            <a:endParaRPr lang="en-IN" sz="1600" dirty="0">
              <a:latin typeface="Times New Roman" panose="02020603050405020304" pitchFamily="18" charset="0"/>
              <a:ea typeface="Times New Roman" panose="02020603050405020304" pitchFamily="18" charset="0"/>
            </a:endParaRPr>
          </a:p>
          <a:p>
            <a:pPr marL="342900" lvl="0" indent="-342900">
              <a:lnSpc>
                <a:spcPct val="152000"/>
              </a:lnSpc>
              <a:spcAft>
                <a:spcPts val="0"/>
              </a:spcAft>
              <a:buFont typeface="+mj-lt"/>
              <a:buAutoNum type="alphaLcPeriod"/>
            </a:pPr>
            <a:r>
              <a:rPr lang="en-IN" sz="1600" dirty="0">
                <a:latin typeface="Times New Roman" panose="02020603050405020304" pitchFamily="18" charset="0"/>
                <a:ea typeface="Times New Roman" panose="02020603050405020304" pitchFamily="18" charset="0"/>
              </a:rPr>
              <a:t>Bill of Supply: A bill of supply is used by Registered supplier selling exempted goods/services or the seller opted for composition scheme. A bill of supply is similar to tax invoice except that it does not contain tax value as the seller can not charges GST to the buyer.</a:t>
            </a:r>
          </a:p>
          <a:p>
            <a:pPr marL="342900" lvl="0" indent="-342900">
              <a:lnSpc>
                <a:spcPct val="152000"/>
              </a:lnSpc>
              <a:spcAft>
                <a:spcPts val="0"/>
              </a:spcAft>
              <a:buFont typeface="+mj-lt"/>
              <a:buAutoNum type="alphaLcPeriod"/>
            </a:pPr>
            <a:r>
              <a:rPr lang="en-IN" sz="1600" dirty="0">
                <a:latin typeface="Times New Roman" panose="02020603050405020304" pitchFamily="18" charset="0"/>
                <a:ea typeface="Times New Roman" panose="02020603050405020304" pitchFamily="18" charset="0"/>
              </a:rPr>
              <a:t>Reverse charges Invoice: </a:t>
            </a:r>
            <a:r>
              <a:rPr lang="en-IN" sz="1600" dirty="0">
                <a:latin typeface="Times New Roman" panose="02020603050405020304" pitchFamily="18" charset="0"/>
                <a:ea typeface="Times New Roman" panose="02020603050405020304" pitchFamily="18" charset="0"/>
                <a:hlinkClick r:id="rId2"/>
              </a:rPr>
              <a:t>A taxpayer liable to pay tax under Reverse Charge Mechanism (RCM) has to issue an invoice for goods or services or both received by him. The receiver shall mention the fact that the tax is paid under RCM. In addition, they have to issue a payment voucher while making payment to the supplier.</a:t>
            </a:r>
            <a:endParaRPr lang="en-IN" sz="1600" dirty="0">
              <a:latin typeface="Times New Roman" panose="02020603050405020304" pitchFamily="18" charset="0"/>
              <a:ea typeface="Times New Roman" panose="02020603050405020304" pitchFamily="18" charset="0"/>
            </a:endParaRPr>
          </a:p>
          <a:p>
            <a:pPr marL="342900" lvl="0" indent="-342900">
              <a:lnSpc>
                <a:spcPct val="152000"/>
              </a:lnSpc>
              <a:spcAft>
                <a:spcPts val="0"/>
              </a:spcAft>
              <a:buFont typeface="+mj-lt"/>
              <a:buAutoNum type="alphaLcPeriod"/>
            </a:pPr>
            <a:r>
              <a:rPr lang="en-IN" sz="1600" dirty="0">
                <a:latin typeface="Times New Roman" panose="02020603050405020304" pitchFamily="18" charset="0"/>
                <a:ea typeface="Times New Roman" panose="02020603050405020304" pitchFamily="18" charset="0"/>
              </a:rPr>
              <a:t>Debit Note &amp; Credit Note : </a:t>
            </a:r>
            <a:r>
              <a:rPr lang="en-IN" sz="1600" dirty="0">
                <a:latin typeface="Times New Roman" panose="02020603050405020304" pitchFamily="18" charset="0"/>
                <a:ea typeface="Times New Roman" panose="02020603050405020304" pitchFamily="18" charset="0"/>
                <a:hlinkClick r:id="rId2"/>
              </a:rPr>
              <a:t>A debit note is issued by the seller when the amount payable by the buyer to seller increases and a credit note issued by the seller when the amount payable by the buyer to seller decreases.</a:t>
            </a:r>
            <a:endParaRPr lang="en-IN" sz="1600" dirty="0">
              <a:latin typeface="Times New Roman" panose="02020603050405020304" pitchFamily="18" charset="0"/>
              <a:ea typeface="Times New Roman" panose="02020603050405020304" pitchFamily="18" charset="0"/>
            </a:endParaRPr>
          </a:p>
          <a:p>
            <a:pPr marL="685800">
              <a:lnSpc>
                <a:spcPct val="152000"/>
              </a:lnSpc>
              <a:spcAft>
                <a:spcPts val="0"/>
              </a:spcAft>
            </a:pPr>
            <a:r>
              <a:rPr lang="en-IN" sz="1600" dirty="0">
                <a:latin typeface="Times New Roman" panose="02020603050405020304" pitchFamily="18" charset="0"/>
                <a:ea typeface="Times New Roman" panose="02020603050405020304" pitchFamily="18" charset="0"/>
              </a:rPr>
              <a:t>Credit Notes and Debit Notes should be issued before earlier of </a:t>
            </a:r>
          </a:p>
          <a:p>
            <a:pPr marL="342900" lvl="0" indent="-342900">
              <a:lnSpc>
                <a:spcPct val="152000"/>
              </a:lnSpc>
              <a:spcAft>
                <a:spcPts val="0"/>
              </a:spcAft>
              <a:buFont typeface="+mj-lt"/>
              <a:buAutoNum type="arabicPeriod"/>
            </a:pPr>
            <a:r>
              <a:rPr lang="en-IN" sz="1600" dirty="0">
                <a:latin typeface="Times New Roman" panose="02020603050405020304" pitchFamily="18" charset="0"/>
                <a:ea typeface="Times New Roman" panose="02020603050405020304" pitchFamily="18" charset="0"/>
              </a:rPr>
              <a:t>On or before the 30th day of September of the financial year, which follows the year in which supply made or</a:t>
            </a:r>
          </a:p>
          <a:p>
            <a:pPr marL="342900" lvl="0" indent="-342900">
              <a:lnSpc>
                <a:spcPct val="152000"/>
              </a:lnSpc>
              <a:spcAft>
                <a:spcPts val="0"/>
              </a:spcAft>
              <a:buFont typeface="+mj-lt"/>
              <a:buAutoNum type="arabicPeriod"/>
            </a:pPr>
            <a:r>
              <a:rPr lang="en-IN" sz="1600" dirty="0">
                <a:latin typeface="Times New Roman" panose="02020603050405020304" pitchFamily="18" charset="0"/>
                <a:ea typeface="Times New Roman" panose="02020603050405020304" pitchFamily="18" charset="0"/>
              </a:rPr>
              <a:t>On or before the date on which the relevant annual returns for the financial year are filed –</a:t>
            </a:r>
          </a:p>
          <a:p>
            <a:pPr marL="342900" lvl="0" indent="-342900">
              <a:spcAft>
                <a:spcPts val="0"/>
              </a:spcAft>
              <a:buFont typeface="Wingdings" panose="05000000000000000000" pitchFamily="2" charset="2"/>
              <a:buChar char=""/>
            </a:pPr>
            <a:r>
              <a:rPr lang="en-IN" sz="1600" b="1" dirty="0">
                <a:solidFill>
                  <a:srgbClr val="2F5496"/>
                </a:solidFill>
                <a:latin typeface="Times New Roman" panose="02020603050405020304" pitchFamily="18" charset="0"/>
                <a:ea typeface="Times New Roman" panose="02020603050405020304" pitchFamily="18" charset="0"/>
              </a:rPr>
              <a:t>Copies of Invoices:</a:t>
            </a:r>
            <a:endParaRPr lang="en-IN" sz="1600" dirty="0">
              <a:latin typeface="Times New Roman" panose="02020603050405020304" pitchFamily="18" charset="0"/>
              <a:ea typeface="Times New Roman" panose="02020603050405020304" pitchFamily="18" charset="0"/>
            </a:endParaRPr>
          </a:p>
          <a:p>
            <a:pPr marL="914400" marR="624205">
              <a:lnSpc>
                <a:spcPct val="152000"/>
              </a:lnSpc>
              <a:spcAft>
                <a:spcPts val="0"/>
              </a:spcAft>
            </a:pPr>
            <a:r>
              <a:rPr lang="en-IN" sz="1600" dirty="0">
                <a:latin typeface="Times New Roman" panose="02020603050405020304" pitchFamily="18" charset="0"/>
                <a:ea typeface="Times New Roman" panose="02020603050405020304" pitchFamily="18" charset="0"/>
              </a:rPr>
              <a:t>For goods – 3 copies of Invoices</a:t>
            </a:r>
          </a:p>
          <a:p>
            <a:pPr marL="914400" marR="624205">
              <a:lnSpc>
                <a:spcPct val="152000"/>
              </a:lnSpc>
              <a:spcAft>
                <a:spcPts val="0"/>
              </a:spcAft>
            </a:pPr>
            <a:r>
              <a:rPr lang="en-IN" sz="1600" dirty="0">
                <a:latin typeface="Times New Roman" panose="02020603050405020304" pitchFamily="18" charset="0"/>
                <a:ea typeface="Times New Roman" panose="02020603050405020304" pitchFamily="18" charset="0"/>
              </a:rPr>
              <a:t>For goods – 2 copies of Invoices</a:t>
            </a:r>
          </a:p>
          <a:p>
            <a:r>
              <a:rPr lang="en-IN" dirty="0">
                <a:latin typeface="Times New Roman" panose="02020603050405020304" pitchFamily="18" charset="0"/>
                <a:ea typeface="Times New Roman" panose="02020603050405020304" pitchFamily="18" charset="0"/>
              </a:rPr>
              <a:t/>
            </a:r>
            <a:br>
              <a:rPr lang="en-IN" dirty="0">
                <a:latin typeface="Times New Roman" panose="02020603050405020304" pitchFamily="18" charset="0"/>
                <a:ea typeface="Times New Roman" panose="02020603050405020304" pitchFamily="18" charset="0"/>
              </a:rPr>
            </a:br>
            <a:endParaRPr lang="en-IN" dirty="0"/>
          </a:p>
        </p:txBody>
      </p:sp>
    </p:spTree>
    <p:extLst>
      <p:ext uri="{BB962C8B-B14F-4D97-AF65-F5344CB8AC3E}">
        <p14:creationId xmlns:p14="http://schemas.microsoft.com/office/powerpoint/2010/main" val="169741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79564" y="425105"/>
            <a:ext cx="10276115" cy="1754326"/>
          </a:xfrm>
          <a:prstGeom prst="rect">
            <a:avLst/>
          </a:prstGeom>
        </p:spPr>
        <p:txBody>
          <a:bodyPr wrap="square">
            <a:spAutoFit/>
          </a:bodyPr>
          <a:lstStyle/>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Registration :</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IN" dirty="0">
                <a:latin typeface="Times New Roman" panose="02020603050405020304" pitchFamily="18" charset="0"/>
                <a:ea typeface="Times New Roman" panose="02020603050405020304" pitchFamily="18" charset="0"/>
              </a:rPr>
              <a:t>The registration in GST is PAN based and state specific.</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One registration per State/UT. However, a business entity having separate business verticals in a State may obtain separate registration for each of its business verticals.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GST identification number called “GSTIN” - a 15-digit number and a certificate of registration incorporating therein this GSTIN is made available to the applicant on the GSTN common portal.</a:t>
            </a:r>
            <a:endParaRPr lang="en-IN" sz="1600" dirty="0">
              <a:effectLst/>
              <a:latin typeface="Times New Roman" panose="02020603050405020304" pitchFamily="18" charset="0"/>
              <a:ea typeface="Times New Roman" panose="02020603050405020304" pitchFamily="18" charset="0"/>
            </a:endParaRPr>
          </a:p>
        </p:txBody>
      </p:sp>
      <p:sp>
        <p:nvSpPr>
          <p:cNvPr id="16" name="Rectangle 14"/>
          <p:cNvSpPr>
            <a:spLocks noChangeArrowheads="1"/>
          </p:cNvSpPr>
          <p:nvPr/>
        </p:nvSpPr>
        <p:spPr bwMode="auto">
          <a:xfrm>
            <a:off x="4410892" y="2277644"/>
            <a:ext cx="19630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Format of GSTIN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938112" y="4460741"/>
            <a:ext cx="109630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4. </a:t>
            </a:r>
            <a:r>
              <a:rPr lang="en-US" altLang="en-US" dirty="0">
                <a:latin typeface="Times New Roman" panose="02020603050405020304" pitchFamily="18" charset="0"/>
                <a:ea typeface="Times New Roman" panose="02020603050405020304" pitchFamily="18" charset="0"/>
              </a:rPr>
              <a:t>Registration under GST is not tax specific, i.e. single registration for all the taxes i.e. CGST, SGST/UTGST, IGST and </a:t>
            </a:r>
            <a:r>
              <a:rPr lang="en-US" altLang="en-US" dirty="0" err="1">
                <a:latin typeface="Times New Roman" panose="02020603050405020304" pitchFamily="18" charset="0"/>
                <a:ea typeface="Times New Roman" panose="02020603050405020304" pitchFamily="18" charset="0"/>
              </a:rPr>
              <a:t>cesses</a:t>
            </a:r>
            <a:r>
              <a:rPr lang="en-US" altLang="en-US" dirty="0">
                <a:latin typeface="Times New Roman" panose="02020603050405020304" pitchFamily="18" charset="0"/>
                <a:ea typeface="Times New Roman" panose="02020603050405020304" pitchFamily="18" charset="0"/>
              </a:rPr>
              <a:t>.</a:t>
            </a:r>
          </a:p>
        </p:txBody>
      </p:sp>
      <p:sp>
        <p:nvSpPr>
          <p:cNvPr id="20" name="Rectangle 19"/>
          <p:cNvSpPr/>
          <p:nvPr/>
        </p:nvSpPr>
        <p:spPr>
          <a:xfrm>
            <a:off x="4389801" y="2646976"/>
            <a:ext cx="2313454" cy="369332"/>
          </a:xfrm>
          <a:prstGeom prst="rect">
            <a:avLst/>
          </a:prstGeom>
        </p:spPr>
        <p:txBody>
          <a:bodyPr wrap="none">
            <a:spAutoFit/>
          </a:bodyPr>
          <a:lstStyle/>
          <a:p>
            <a:pPr lvl="0" eaLnBrk="0" fontAlgn="base" hangingPunct="0">
              <a:spcBef>
                <a:spcPct val="0"/>
              </a:spcBef>
              <a:spcAft>
                <a:spcPct val="0"/>
              </a:spcAft>
            </a:pPr>
            <a:r>
              <a:rPr lang="en-US" altLang="en-US" dirty="0">
                <a:latin typeface="Arial" panose="020B0604020202020204" pitchFamily="34" charset="0"/>
                <a:ea typeface="Times New Roman" panose="02020603050405020304" pitchFamily="18" charset="0"/>
              </a:rPr>
              <a:t>37</a:t>
            </a:r>
            <a:r>
              <a:rPr lang="en-US" altLang="en-US" u="sng" dirty="0">
                <a:latin typeface="Arial" panose="020B0604020202020204" pitchFamily="34" charset="0"/>
                <a:ea typeface="Times New Roman" panose="02020603050405020304" pitchFamily="18" charset="0"/>
              </a:rPr>
              <a:t>AABCT0088P</a:t>
            </a:r>
            <a:r>
              <a:rPr lang="en-US" altLang="en-US" dirty="0">
                <a:latin typeface="Arial" panose="020B0604020202020204" pitchFamily="34" charset="0"/>
                <a:ea typeface="Times New Roman" panose="02020603050405020304" pitchFamily="18" charset="0"/>
              </a:rPr>
              <a:t>1ZU</a:t>
            </a:r>
            <a:endParaRPr lang="en-US" altLang="en-US" sz="1100" dirty="0">
              <a:latin typeface="Arial" panose="020B0604020202020204" pitchFamily="34" charset="0"/>
            </a:endParaRPr>
          </a:p>
        </p:txBody>
      </p:sp>
      <p:sp>
        <p:nvSpPr>
          <p:cNvPr id="21" name="Rectangle 20"/>
          <p:cNvSpPr/>
          <p:nvPr/>
        </p:nvSpPr>
        <p:spPr>
          <a:xfrm>
            <a:off x="1702525" y="3254532"/>
            <a:ext cx="10263051" cy="1354217"/>
          </a:xfrm>
          <a:prstGeom prst="rect">
            <a:avLst/>
          </a:prstGeom>
        </p:spPr>
        <p:txBody>
          <a:bodyPr wrap="square">
            <a:spAutoFit/>
          </a:bodyPr>
          <a:lstStyle/>
          <a:p>
            <a:pPr lvl="0" algn="just"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State Code 	</a:t>
            </a: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      PAN Number         Entity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Number </a:t>
            </a: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            Z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by default </a:t>
            </a: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Check Sum  </a:t>
            </a:r>
            <a:endParaRPr lang="en-US" altLang="en-US" sz="1600" dirty="0" smtClean="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Numeric)	     (5Alpha+4Numeric	 of</a:t>
            </a: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Alpha)              (Alpha/  Numeric)</a:t>
            </a:r>
            <a:endParaRPr lang="en-US" altLang="en-US" sz="16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  01 - 38		+1Alpha)		Same PAN holder </a:t>
            </a:r>
            <a:endPar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			in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state (Numeric)</a:t>
            </a:r>
            <a:endParaRPr lang="en-US" altLang="en-US" sz="16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dirty="0">
                <a:latin typeface="Arial" panose="020B0604020202020204" pitchFamily="34" charset="0"/>
                <a:ea typeface="Times New Roman" panose="02020603050405020304" pitchFamily="18" charset="0"/>
              </a:rPr>
              <a:t>			</a:t>
            </a:r>
            <a:endParaRPr lang="en-US" altLang="en-US" sz="1400" dirty="0">
              <a:latin typeface="Arial" panose="020B0604020202020204" pitchFamily="34" charset="0"/>
            </a:endParaRPr>
          </a:p>
        </p:txBody>
      </p:sp>
      <p:cxnSp>
        <p:nvCxnSpPr>
          <p:cNvPr id="6" name="Straight Arrow Connector 5"/>
          <p:cNvCxnSpPr/>
          <p:nvPr/>
        </p:nvCxnSpPr>
        <p:spPr>
          <a:xfrm flipH="1">
            <a:off x="2306472" y="3040345"/>
            <a:ext cx="6824" cy="244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40239" y="3016308"/>
            <a:ext cx="382137" cy="381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50675" y="2920621"/>
            <a:ext cx="0" cy="333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73906" y="2920621"/>
            <a:ext cx="1418966" cy="47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126639" y="2942866"/>
            <a:ext cx="0" cy="347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64573" y="2920622"/>
            <a:ext cx="3562066" cy="22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306472" y="2942866"/>
            <a:ext cx="23337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37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337" y="920841"/>
            <a:ext cx="9875520" cy="4923271"/>
          </a:xfrm>
          <a:prstGeom prst="rect">
            <a:avLst/>
          </a:prstGeom>
        </p:spPr>
        <p:txBody>
          <a:bodyPr wrap="square">
            <a:spAutoFit/>
          </a:bodyPr>
          <a:lstStyle/>
          <a:p>
            <a:pPr marL="342900" lvl="0" indent="-342900">
              <a:spcAft>
                <a:spcPts val="0"/>
              </a:spcAft>
              <a:buFont typeface="Wingdings" panose="05000000000000000000" pitchFamily="2" charset="2"/>
              <a:buChar char=""/>
            </a:pPr>
            <a:r>
              <a:rPr lang="en-IN" b="1" dirty="0" smtClean="0">
                <a:solidFill>
                  <a:srgbClr val="2F5496"/>
                </a:solidFill>
                <a:latin typeface="Times New Roman" panose="02020603050405020304" pitchFamily="18" charset="0"/>
                <a:ea typeface="Times New Roman" panose="02020603050405020304" pitchFamily="18" charset="0"/>
              </a:rPr>
              <a:t>Persons </a:t>
            </a:r>
            <a:r>
              <a:rPr lang="en-IN" b="1" dirty="0">
                <a:solidFill>
                  <a:srgbClr val="2F5496"/>
                </a:solidFill>
                <a:latin typeface="Times New Roman" panose="02020603050405020304" pitchFamily="18" charset="0"/>
                <a:ea typeface="Times New Roman" panose="02020603050405020304" pitchFamily="18" charset="0"/>
              </a:rPr>
              <a:t>liable for Registration :</a:t>
            </a:r>
            <a:endParaRPr lang="en-IN" sz="1600" dirty="0">
              <a:latin typeface="Times New Roman" panose="02020603050405020304" pitchFamily="18" charset="0"/>
              <a:ea typeface="Times New Roman" panose="02020603050405020304" pitchFamily="18" charset="0"/>
            </a:endParaRPr>
          </a:p>
          <a:p>
            <a:pPr marL="180340">
              <a:spcAft>
                <a:spcPts val="0"/>
              </a:spcAft>
            </a:pPr>
            <a:r>
              <a:rPr lang="en-IN" b="1" dirty="0">
                <a:solidFill>
                  <a:srgbClr val="2F5496"/>
                </a:solidFill>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Supplier engaged in providing a taxable supply of services are required to obtain GST registration in case the aggregate turnover in a financial year exceeds </a:t>
            </a:r>
            <a:r>
              <a:rPr lang="en-IN" dirty="0" err="1">
                <a:latin typeface="Times New Roman" panose="02020603050405020304" pitchFamily="18" charset="0"/>
                <a:ea typeface="Times New Roman" panose="02020603050405020304" pitchFamily="18" charset="0"/>
              </a:rPr>
              <a:t>Rs</a:t>
            </a:r>
            <a:r>
              <a:rPr lang="en-IN" dirty="0">
                <a:latin typeface="Times New Roman" panose="02020603050405020304" pitchFamily="18" charset="0"/>
                <a:ea typeface="Times New Roman" panose="02020603050405020304" pitchFamily="18" charset="0"/>
              </a:rPr>
              <a:t>. 20 Lakhs for normal category of states &amp; Rs.10 Lakh rupees for special category states.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Supplier engaged in exclusive supply of goods and whose aggregate turnover in the financial year exceed forty lakh rupees for normal category of states &amp; Rs.20 Lakh rupees for special category states.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In case of transfer of business on account of succession, etc. transferee liable to be registered from the date of succession of business</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n-IN" dirty="0">
                <a:latin typeface="Times New Roman" panose="02020603050405020304" pitchFamily="18" charset="0"/>
                <a:ea typeface="Times New Roman" panose="02020603050405020304" pitchFamily="18" charset="0"/>
              </a:rPr>
              <a:t>A person Who are registered under earlier law shall be liable to be registered under GST</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A person making Inter-state supplies.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Casual Taxable person</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Person receiving supplies on which tax is payable by recipient on reverse charge basis.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A person who supplies on behalf of some other taxable person (i.e. an Agent of some Principal)</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Non-resident taxable persons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latin typeface="Times New Roman" panose="02020603050405020304" pitchFamily="18" charset="0"/>
                <a:ea typeface="Times New Roman" panose="02020603050405020304" pitchFamily="18" charset="0"/>
              </a:rPr>
              <a:t>Person/class of persons notified by the Central/State Government</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508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2"/>
          <p:cNvSpPr txBox="1">
            <a:spLocks noChangeArrowheads="1"/>
          </p:cNvSpPr>
          <p:nvPr/>
        </p:nvSpPr>
        <p:spPr bwMode="auto">
          <a:xfrm>
            <a:off x="1274701" y="1994693"/>
            <a:ext cx="7999740" cy="552563"/>
          </a:xfrm>
          <a:prstGeom prst="rect">
            <a:avLst/>
          </a:prstGeom>
          <a:solidFill>
            <a:srgbClr val="D9D4E9"/>
          </a:solidFill>
          <a:ln w="9525">
            <a:solidFill>
              <a:srgbClr val="28166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Aggregate Turnover will be computed on All-India basis for same PAN</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38" name="Group 63"/>
          <p:cNvGrpSpPr>
            <a:grpSpLocks/>
          </p:cNvGrpSpPr>
          <p:nvPr/>
        </p:nvGrpSpPr>
        <p:grpSpPr bwMode="auto">
          <a:xfrm>
            <a:off x="1327301" y="547191"/>
            <a:ext cx="1107192" cy="1012892"/>
            <a:chOff x="0" y="0"/>
            <a:chExt cx="992" cy="992"/>
          </a:xfrm>
        </p:grpSpPr>
        <p:sp>
          <p:nvSpPr>
            <p:cNvPr id="39" name="Freeform 65"/>
            <p:cNvSpPr>
              <a:spLocks/>
            </p:cNvSpPr>
            <p:nvPr/>
          </p:nvSpPr>
          <p:spPr bwMode="auto">
            <a:xfrm>
              <a:off x="0" y="0"/>
              <a:ext cx="992" cy="992"/>
            </a:xfrm>
            <a:custGeom>
              <a:avLst/>
              <a:gdLst>
                <a:gd name="T0" fmla="*/ 826 w 992"/>
                <a:gd name="T1" fmla="*/ 0 h 992"/>
                <a:gd name="T2" fmla="*/ 165 w 992"/>
                <a:gd name="T3" fmla="*/ 0 h 992"/>
                <a:gd name="T4" fmla="*/ 101 w 992"/>
                <a:gd name="T5" fmla="*/ 13 h 992"/>
                <a:gd name="T6" fmla="*/ 48 w 992"/>
                <a:gd name="T7" fmla="*/ 48 h 992"/>
                <a:gd name="T8" fmla="*/ 13 w 992"/>
                <a:gd name="T9" fmla="*/ 101 h 992"/>
                <a:gd name="T10" fmla="*/ 0 w 992"/>
                <a:gd name="T11" fmla="*/ 165 h 992"/>
                <a:gd name="T12" fmla="*/ 0 w 992"/>
                <a:gd name="T13" fmla="*/ 826 h 992"/>
                <a:gd name="T14" fmla="*/ 13 w 992"/>
                <a:gd name="T15" fmla="*/ 891 h 992"/>
                <a:gd name="T16" fmla="*/ 48 w 992"/>
                <a:gd name="T17" fmla="*/ 943 h 992"/>
                <a:gd name="T18" fmla="*/ 101 w 992"/>
                <a:gd name="T19" fmla="*/ 979 h 992"/>
                <a:gd name="T20" fmla="*/ 165 w 992"/>
                <a:gd name="T21" fmla="*/ 992 h 992"/>
                <a:gd name="T22" fmla="*/ 826 w 992"/>
                <a:gd name="T23" fmla="*/ 992 h 992"/>
                <a:gd name="T24" fmla="*/ 891 w 992"/>
                <a:gd name="T25" fmla="*/ 979 h 992"/>
                <a:gd name="T26" fmla="*/ 943 w 992"/>
                <a:gd name="T27" fmla="*/ 943 h 992"/>
                <a:gd name="T28" fmla="*/ 979 w 992"/>
                <a:gd name="T29" fmla="*/ 891 h 992"/>
                <a:gd name="T30" fmla="*/ 992 w 992"/>
                <a:gd name="T31" fmla="*/ 826 h 992"/>
                <a:gd name="T32" fmla="*/ 992 w 992"/>
                <a:gd name="T33" fmla="*/ 165 h 992"/>
                <a:gd name="T34" fmla="*/ 979 w 992"/>
                <a:gd name="T35" fmla="*/ 101 h 992"/>
                <a:gd name="T36" fmla="*/ 943 w 992"/>
                <a:gd name="T37" fmla="*/ 48 h 992"/>
                <a:gd name="T38" fmla="*/ 891 w 992"/>
                <a:gd name="T39" fmla="*/ 13 h 992"/>
                <a:gd name="T40" fmla="*/ 826 w 992"/>
                <a:gd name="T4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2" h="992">
                  <a:moveTo>
                    <a:pt x="826" y="0"/>
                  </a:moveTo>
                  <a:lnTo>
                    <a:pt x="165" y="0"/>
                  </a:lnTo>
                  <a:lnTo>
                    <a:pt x="101" y="13"/>
                  </a:lnTo>
                  <a:lnTo>
                    <a:pt x="48" y="48"/>
                  </a:lnTo>
                  <a:lnTo>
                    <a:pt x="13" y="101"/>
                  </a:lnTo>
                  <a:lnTo>
                    <a:pt x="0" y="165"/>
                  </a:lnTo>
                  <a:lnTo>
                    <a:pt x="0" y="826"/>
                  </a:lnTo>
                  <a:lnTo>
                    <a:pt x="13" y="891"/>
                  </a:lnTo>
                  <a:lnTo>
                    <a:pt x="48" y="943"/>
                  </a:lnTo>
                  <a:lnTo>
                    <a:pt x="101" y="979"/>
                  </a:lnTo>
                  <a:lnTo>
                    <a:pt x="165" y="992"/>
                  </a:lnTo>
                  <a:lnTo>
                    <a:pt x="826" y="992"/>
                  </a:lnTo>
                  <a:lnTo>
                    <a:pt x="891" y="979"/>
                  </a:lnTo>
                  <a:lnTo>
                    <a:pt x="943" y="943"/>
                  </a:lnTo>
                  <a:lnTo>
                    <a:pt x="979" y="891"/>
                  </a:lnTo>
                  <a:lnTo>
                    <a:pt x="992" y="826"/>
                  </a:lnTo>
                  <a:lnTo>
                    <a:pt x="992" y="165"/>
                  </a:lnTo>
                  <a:lnTo>
                    <a:pt x="979" y="101"/>
                  </a:lnTo>
                  <a:lnTo>
                    <a:pt x="943" y="48"/>
                  </a:lnTo>
                  <a:lnTo>
                    <a:pt x="891" y="13"/>
                  </a:lnTo>
                  <a:lnTo>
                    <a:pt x="826"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Text Box 64"/>
            <p:cNvSpPr txBox="1">
              <a:spLocks noChangeArrowheads="1"/>
            </p:cNvSpPr>
            <p:nvPr/>
          </p:nvSpPr>
          <p:spPr bwMode="auto">
            <a:xfrm>
              <a:off x="0" y="0"/>
              <a:ext cx="992"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20638"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Taxable Supplies</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41" name="Group 61"/>
          <p:cNvGrpSpPr>
            <a:grpSpLocks/>
          </p:cNvGrpSpPr>
          <p:nvPr/>
        </p:nvGrpSpPr>
        <p:grpSpPr bwMode="auto">
          <a:xfrm>
            <a:off x="2725935" y="703264"/>
            <a:ext cx="580023" cy="536574"/>
            <a:chOff x="0" y="0"/>
            <a:chExt cx="423" cy="422"/>
          </a:xfrm>
        </p:grpSpPr>
        <p:sp>
          <p:nvSpPr>
            <p:cNvPr id="42" name="Freeform 62"/>
            <p:cNvSpPr>
              <a:spLocks/>
            </p:cNvSpPr>
            <p:nvPr/>
          </p:nvSpPr>
          <p:spPr bwMode="auto">
            <a:xfrm>
              <a:off x="-1" y="0"/>
              <a:ext cx="423" cy="422"/>
            </a:xfrm>
            <a:custGeom>
              <a:avLst/>
              <a:gdLst>
                <a:gd name="T0" fmla="*/ 423 w 423"/>
                <a:gd name="T1" fmla="*/ 144 h 422"/>
                <a:gd name="T2" fmla="*/ 279 w 423"/>
                <a:gd name="T3" fmla="*/ 144 h 422"/>
                <a:gd name="T4" fmla="*/ 279 w 423"/>
                <a:gd name="T5" fmla="*/ 0 h 422"/>
                <a:gd name="T6" fmla="*/ 144 w 423"/>
                <a:gd name="T7" fmla="*/ 0 h 422"/>
                <a:gd name="T8" fmla="*/ 144 w 423"/>
                <a:gd name="T9" fmla="*/ 144 h 422"/>
                <a:gd name="T10" fmla="*/ 0 w 423"/>
                <a:gd name="T11" fmla="*/ 144 h 422"/>
                <a:gd name="T12" fmla="*/ 0 w 423"/>
                <a:gd name="T13" fmla="*/ 280 h 422"/>
                <a:gd name="T14" fmla="*/ 144 w 423"/>
                <a:gd name="T15" fmla="*/ 280 h 422"/>
                <a:gd name="T16" fmla="*/ 144 w 423"/>
                <a:gd name="T17" fmla="*/ 422 h 422"/>
                <a:gd name="T18" fmla="*/ 279 w 423"/>
                <a:gd name="T19" fmla="*/ 422 h 422"/>
                <a:gd name="T20" fmla="*/ 279 w 423"/>
                <a:gd name="T21" fmla="*/ 280 h 422"/>
                <a:gd name="T22" fmla="*/ 423 w 423"/>
                <a:gd name="T23" fmla="*/ 280 h 422"/>
                <a:gd name="T24" fmla="*/ 423 w 423"/>
                <a:gd name="T25" fmla="*/ 14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22">
                  <a:moveTo>
                    <a:pt x="423" y="144"/>
                  </a:moveTo>
                  <a:lnTo>
                    <a:pt x="279" y="144"/>
                  </a:lnTo>
                  <a:lnTo>
                    <a:pt x="279" y="0"/>
                  </a:lnTo>
                  <a:lnTo>
                    <a:pt x="144" y="0"/>
                  </a:lnTo>
                  <a:lnTo>
                    <a:pt x="144" y="144"/>
                  </a:lnTo>
                  <a:lnTo>
                    <a:pt x="0" y="144"/>
                  </a:lnTo>
                  <a:lnTo>
                    <a:pt x="0" y="280"/>
                  </a:lnTo>
                  <a:lnTo>
                    <a:pt x="144" y="280"/>
                  </a:lnTo>
                  <a:lnTo>
                    <a:pt x="144" y="422"/>
                  </a:lnTo>
                  <a:lnTo>
                    <a:pt x="279" y="422"/>
                  </a:lnTo>
                  <a:lnTo>
                    <a:pt x="279" y="280"/>
                  </a:lnTo>
                  <a:lnTo>
                    <a:pt x="423" y="280"/>
                  </a:lnTo>
                  <a:lnTo>
                    <a:pt x="423" y="144"/>
                  </a:lnTo>
                  <a:close/>
                </a:path>
              </a:pathLst>
            </a:custGeom>
            <a:solidFill>
              <a:srgbClr val="B0B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3" name="Group 58"/>
          <p:cNvGrpSpPr>
            <a:grpSpLocks/>
          </p:cNvGrpSpPr>
          <p:nvPr/>
        </p:nvGrpSpPr>
        <p:grpSpPr bwMode="auto">
          <a:xfrm>
            <a:off x="3609394" y="446261"/>
            <a:ext cx="1169809" cy="1021521"/>
            <a:chOff x="0" y="0"/>
            <a:chExt cx="992" cy="992"/>
          </a:xfrm>
        </p:grpSpPr>
        <p:sp>
          <p:nvSpPr>
            <p:cNvPr id="44" name="Freeform 60"/>
            <p:cNvSpPr>
              <a:spLocks/>
            </p:cNvSpPr>
            <p:nvPr/>
          </p:nvSpPr>
          <p:spPr bwMode="auto">
            <a:xfrm>
              <a:off x="0" y="0"/>
              <a:ext cx="992" cy="992"/>
            </a:xfrm>
            <a:custGeom>
              <a:avLst/>
              <a:gdLst>
                <a:gd name="T0" fmla="*/ 826 w 992"/>
                <a:gd name="T1" fmla="*/ 0 h 992"/>
                <a:gd name="T2" fmla="*/ 165 w 992"/>
                <a:gd name="T3" fmla="*/ 0 h 992"/>
                <a:gd name="T4" fmla="*/ 101 w 992"/>
                <a:gd name="T5" fmla="*/ 13 h 992"/>
                <a:gd name="T6" fmla="*/ 48 w 992"/>
                <a:gd name="T7" fmla="*/ 48 h 992"/>
                <a:gd name="T8" fmla="*/ 13 w 992"/>
                <a:gd name="T9" fmla="*/ 101 h 992"/>
                <a:gd name="T10" fmla="*/ 0 w 992"/>
                <a:gd name="T11" fmla="*/ 165 h 992"/>
                <a:gd name="T12" fmla="*/ 0 w 992"/>
                <a:gd name="T13" fmla="*/ 826 h 992"/>
                <a:gd name="T14" fmla="*/ 13 w 992"/>
                <a:gd name="T15" fmla="*/ 891 h 992"/>
                <a:gd name="T16" fmla="*/ 48 w 992"/>
                <a:gd name="T17" fmla="*/ 943 h 992"/>
                <a:gd name="T18" fmla="*/ 101 w 992"/>
                <a:gd name="T19" fmla="*/ 979 h 992"/>
                <a:gd name="T20" fmla="*/ 165 w 992"/>
                <a:gd name="T21" fmla="*/ 992 h 992"/>
                <a:gd name="T22" fmla="*/ 826 w 992"/>
                <a:gd name="T23" fmla="*/ 992 h 992"/>
                <a:gd name="T24" fmla="*/ 891 w 992"/>
                <a:gd name="T25" fmla="*/ 979 h 992"/>
                <a:gd name="T26" fmla="*/ 943 w 992"/>
                <a:gd name="T27" fmla="*/ 943 h 992"/>
                <a:gd name="T28" fmla="*/ 979 w 992"/>
                <a:gd name="T29" fmla="*/ 891 h 992"/>
                <a:gd name="T30" fmla="*/ 992 w 992"/>
                <a:gd name="T31" fmla="*/ 826 h 992"/>
                <a:gd name="T32" fmla="*/ 992 w 992"/>
                <a:gd name="T33" fmla="*/ 165 h 992"/>
                <a:gd name="T34" fmla="*/ 979 w 992"/>
                <a:gd name="T35" fmla="*/ 101 h 992"/>
                <a:gd name="T36" fmla="*/ 943 w 992"/>
                <a:gd name="T37" fmla="*/ 48 h 992"/>
                <a:gd name="T38" fmla="*/ 891 w 992"/>
                <a:gd name="T39" fmla="*/ 13 h 992"/>
                <a:gd name="T40" fmla="*/ 826 w 992"/>
                <a:gd name="T4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2" h="992">
                  <a:moveTo>
                    <a:pt x="826" y="0"/>
                  </a:moveTo>
                  <a:lnTo>
                    <a:pt x="165" y="0"/>
                  </a:lnTo>
                  <a:lnTo>
                    <a:pt x="101" y="13"/>
                  </a:lnTo>
                  <a:lnTo>
                    <a:pt x="48" y="48"/>
                  </a:lnTo>
                  <a:lnTo>
                    <a:pt x="13" y="101"/>
                  </a:lnTo>
                  <a:lnTo>
                    <a:pt x="0" y="165"/>
                  </a:lnTo>
                  <a:lnTo>
                    <a:pt x="0" y="826"/>
                  </a:lnTo>
                  <a:lnTo>
                    <a:pt x="13" y="891"/>
                  </a:lnTo>
                  <a:lnTo>
                    <a:pt x="48" y="943"/>
                  </a:lnTo>
                  <a:lnTo>
                    <a:pt x="101" y="979"/>
                  </a:lnTo>
                  <a:lnTo>
                    <a:pt x="165" y="992"/>
                  </a:lnTo>
                  <a:lnTo>
                    <a:pt x="826" y="992"/>
                  </a:lnTo>
                  <a:lnTo>
                    <a:pt x="891" y="979"/>
                  </a:lnTo>
                  <a:lnTo>
                    <a:pt x="943" y="943"/>
                  </a:lnTo>
                  <a:lnTo>
                    <a:pt x="979" y="891"/>
                  </a:lnTo>
                  <a:lnTo>
                    <a:pt x="992" y="826"/>
                  </a:lnTo>
                  <a:lnTo>
                    <a:pt x="992" y="165"/>
                  </a:lnTo>
                  <a:lnTo>
                    <a:pt x="979" y="101"/>
                  </a:lnTo>
                  <a:lnTo>
                    <a:pt x="943" y="48"/>
                  </a:lnTo>
                  <a:lnTo>
                    <a:pt x="891" y="13"/>
                  </a:lnTo>
                  <a:lnTo>
                    <a:pt x="826"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Text Box 59"/>
            <p:cNvSpPr txBox="1">
              <a:spLocks noChangeArrowheads="1"/>
            </p:cNvSpPr>
            <p:nvPr/>
          </p:nvSpPr>
          <p:spPr bwMode="auto">
            <a:xfrm>
              <a:off x="0" y="0"/>
              <a:ext cx="992"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17463"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Exempt supplies</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46" name="Group 56"/>
          <p:cNvGrpSpPr>
            <a:grpSpLocks/>
          </p:cNvGrpSpPr>
          <p:nvPr/>
        </p:nvGrpSpPr>
        <p:grpSpPr bwMode="auto">
          <a:xfrm>
            <a:off x="4990173" y="690312"/>
            <a:ext cx="566764" cy="483916"/>
            <a:chOff x="0" y="0"/>
            <a:chExt cx="423" cy="422"/>
          </a:xfrm>
        </p:grpSpPr>
        <p:sp>
          <p:nvSpPr>
            <p:cNvPr id="47" name="Freeform 57"/>
            <p:cNvSpPr>
              <a:spLocks/>
            </p:cNvSpPr>
            <p:nvPr/>
          </p:nvSpPr>
          <p:spPr bwMode="auto">
            <a:xfrm>
              <a:off x="0" y="0"/>
              <a:ext cx="423" cy="422"/>
            </a:xfrm>
            <a:custGeom>
              <a:avLst/>
              <a:gdLst>
                <a:gd name="T0" fmla="*/ 423 w 423"/>
                <a:gd name="T1" fmla="*/ 144 h 422"/>
                <a:gd name="T2" fmla="*/ 279 w 423"/>
                <a:gd name="T3" fmla="*/ 144 h 422"/>
                <a:gd name="T4" fmla="*/ 279 w 423"/>
                <a:gd name="T5" fmla="*/ 0 h 422"/>
                <a:gd name="T6" fmla="*/ 144 w 423"/>
                <a:gd name="T7" fmla="*/ 0 h 422"/>
                <a:gd name="T8" fmla="*/ 144 w 423"/>
                <a:gd name="T9" fmla="*/ 144 h 422"/>
                <a:gd name="T10" fmla="*/ 0 w 423"/>
                <a:gd name="T11" fmla="*/ 144 h 422"/>
                <a:gd name="T12" fmla="*/ 0 w 423"/>
                <a:gd name="T13" fmla="*/ 280 h 422"/>
                <a:gd name="T14" fmla="*/ 144 w 423"/>
                <a:gd name="T15" fmla="*/ 280 h 422"/>
                <a:gd name="T16" fmla="*/ 144 w 423"/>
                <a:gd name="T17" fmla="*/ 422 h 422"/>
                <a:gd name="T18" fmla="*/ 279 w 423"/>
                <a:gd name="T19" fmla="*/ 422 h 422"/>
                <a:gd name="T20" fmla="*/ 279 w 423"/>
                <a:gd name="T21" fmla="*/ 280 h 422"/>
                <a:gd name="T22" fmla="*/ 423 w 423"/>
                <a:gd name="T23" fmla="*/ 280 h 422"/>
                <a:gd name="T24" fmla="*/ 423 w 423"/>
                <a:gd name="T25" fmla="*/ 14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22">
                  <a:moveTo>
                    <a:pt x="423" y="144"/>
                  </a:moveTo>
                  <a:lnTo>
                    <a:pt x="279" y="144"/>
                  </a:lnTo>
                  <a:lnTo>
                    <a:pt x="279" y="0"/>
                  </a:lnTo>
                  <a:lnTo>
                    <a:pt x="144" y="0"/>
                  </a:lnTo>
                  <a:lnTo>
                    <a:pt x="144" y="144"/>
                  </a:lnTo>
                  <a:lnTo>
                    <a:pt x="0" y="144"/>
                  </a:lnTo>
                  <a:lnTo>
                    <a:pt x="0" y="280"/>
                  </a:lnTo>
                  <a:lnTo>
                    <a:pt x="144" y="280"/>
                  </a:lnTo>
                  <a:lnTo>
                    <a:pt x="144" y="422"/>
                  </a:lnTo>
                  <a:lnTo>
                    <a:pt x="279" y="422"/>
                  </a:lnTo>
                  <a:lnTo>
                    <a:pt x="279" y="280"/>
                  </a:lnTo>
                  <a:lnTo>
                    <a:pt x="423" y="280"/>
                  </a:lnTo>
                  <a:lnTo>
                    <a:pt x="423" y="144"/>
                  </a:lnTo>
                  <a:close/>
                </a:path>
              </a:pathLst>
            </a:custGeom>
            <a:solidFill>
              <a:srgbClr val="B0B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8" name="Group 53"/>
          <p:cNvGrpSpPr>
            <a:grpSpLocks/>
          </p:cNvGrpSpPr>
          <p:nvPr/>
        </p:nvGrpSpPr>
        <p:grpSpPr bwMode="auto">
          <a:xfrm>
            <a:off x="5707042" y="470264"/>
            <a:ext cx="1055648" cy="944380"/>
            <a:chOff x="0" y="0"/>
            <a:chExt cx="992" cy="992"/>
          </a:xfrm>
        </p:grpSpPr>
        <p:sp>
          <p:nvSpPr>
            <p:cNvPr id="49" name="Freeform 55"/>
            <p:cNvSpPr>
              <a:spLocks/>
            </p:cNvSpPr>
            <p:nvPr/>
          </p:nvSpPr>
          <p:spPr bwMode="auto">
            <a:xfrm>
              <a:off x="0" y="0"/>
              <a:ext cx="992" cy="992"/>
            </a:xfrm>
            <a:custGeom>
              <a:avLst/>
              <a:gdLst>
                <a:gd name="T0" fmla="*/ 826 w 992"/>
                <a:gd name="T1" fmla="*/ 0 h 992"/>
                <a:gd name="T2" fmla="*/ 165 w 992"/>
                <a:gd name="T3" fmla="*/ 0 h 992"/>
                <a:gd name="T4" fmla="*/ 101 w 992"/>
                <a:gd name="T5" fmla="*/ 13 h 992"/>
                <a:gd name="T6" fmla="*/ 48 w 992"/>
                <a:gd name="T7" fmla="*/ 48 h 992"/>
                <a:gd name="T8" fmla="*/ 13 w 992"/>
                <a:gd name="T9" fmla="*/ 101 h 992"/>
                <a:gd name="T10" fmla="*/ 0 w 992"/>
                <a:gd name="T11" fmla="*/ 165 h 992"/>
                <a:gd name="T12" fmla="*/ 0 w 992"/>
                <a:gd name="T13" fmla="*/ 826 h 992"/>
                <a:gd name="T14" fmla="*/ 13 w 992"/>
                <a:gd name="T15" fmla="*/ 891 h 992"/>
                <a:gd name="T16" fmla="*/ 48 w 992"/>
                <a:gd name="T17" fmla="*/ 943 h 992"/>
                <a:gd name="T18" fmla="*/ 101 w 992"/>
                <a:gd name="T19" fmla="*/ 979 h 992"/>
                <a:gd name="T20" fmla="*/ 165 w 992"/>
                <a:gd name="T21" fmla="*/ 992 h 992"/>
                <a:gd name="T22" fmla="*/ 826 w 992"/>
                <a:gd name="T23" fmla="*/ 992 h 992"/>
                <a:gd name="T24" fmla="*/ 891 w 992"/>
                <a:gd name="T25" fmla="*/ 979 h 992"/>
                <a:gd name="T26" fmla="*/ 943 w 992"/>
                <a:gd name="T27" fmla="*/ 943 h 992"/>
                <a:gd name="T28" fmla="*/ 979 w 992"/>
                <a:gd name="T29" fmla="*/ 891 h 992"/>
                <a:gd name="T30" fmla="*/ 992 w 992"/>
                <a:gd name="T31" fmla="*/ 826 h 992"/>
                <a:gd name="T32" fmla="*/ 992 w 992"/>
                <a:gd name="T33" fmla="*/ 165 h 992"/>
                <a:gd name="T34" fmla="*/ 979 w 992"/>
                <a:gd name="T35" fmla="*/ 101 h 992"/>
                <a:gd name="T36" fmla="*/ 943 w 992"/>
                <a:gd name="T37" fmla="*/ 48 h 992"/>
                <a:gd name="T38" fmla="*/ 891 w 992"/>
                <a:gd name="T39" fmla="*/ 13 h 992"/>
                <a:gd name="T40" fmla="*/ 826 w 992"/>
                <a:gd name="T4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2" h="992">
                  <a:moveTo>
                    <a:pt x="826" y="0"/>
                  </a:moveTo>
                  <a:lnTo>
                    <a:pt x="165" y="0"/>
                  </a:lnTo>
                  <a:lnTo>
                    <a:pt x="101" y="13"/>
                  </a:lnTo>
                  <a:lnTo>
                    <a:pt x="48" y="48"/>
                  </a:lnTo>
                  <a:lnTo>
                    <a:pt x="13" y="101"/>
                  </a:lnTo>
                  <a:lnTo>
                    <a:pt x="0" y="165"/>
                  </a:lnTo>
                  <a:lnTo>
                    <a:pt x="0" y="826"/>
                  </a:lnTo>
                  <a:lnTo>
                    <a:pt x="13" y="891"/>
                  </a:lnTo>
                  <a:lnTo>
                    <a:pt x="48" y="943"/>
                  </a:lnTo>
                  <a:lnTo>
                    <a:pt x="101" y="979"/>
                  </a:lnTo>
                  <a:lnTo>
                    <a:pt x="165" y="992"/>
                  </a:lnTo>
                  <a:lnTo>
                    <a:pt x="826" y="992"/>
                  </a:lnTo>
                  <a:lnTo>
                    <a:pt x="891" y="979"/>
                  </a:lnTo>
                  <a:lnTo>
                    <a:pt x="943" y="943"/>
                  </a:lnTo>
                  <a:lnTo>
                    <a:pt x="979" y="891"/>
                  </a:lnTo>
                  <a:lnTo>
                    <a:pt x="992" y="826"/>
                  </a:lnTo>
                  <a:lnTo>
                    <a:pt x="992" y="165"/>
                  </a:lnTo>
                  <a:lnTo>
                    <a:pt x="979" y="101"/>
                  </a:lnTo>
                  <a:lnTo>
                    <a:pt x="943" y="48"/>
                  </a:lnTo>
                  <a:lnTo>
                    <a:pt x="891" y="13"/>
                  </a:lnTo>
                  <a:lnTo>
                    <a:pt x="826"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Text Box 54"/>
            <p:cNvSpPr txBox="1">
              <a:spLocks noChangeArrowheads="1"/>
            </p:cNvSpPr>
            <p:nvPr/>
          </p:nvSpPr>
          <p:spPr bwMode="auto">
            <a:xfrm>
              <a:off x="0" y="0"/>
              <a:ext cx="992"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Exports</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51" name="Group 51"/>
          <p:cNvGrpSpPr>
            <a:grpSpLocks/>
          </p:cNvGrpSpPr>
          <p:nvPr/>
        </p:nvGrpSpPr>
        <p:grpSpPr bwMode="auto">
          <a:xfrm>
            <a:off x="6826131" y="690313"/>
            <a:ext cx="516701" cy="399110"/>
            <a:chOff x="0" y="0"/>
            <a:chExt cx="423" cy="422"/>
          </a:xfrm>
        </p:grpSpPr>
        <p:sp>
          <p:nvSpPr>
            <p:cNvPr id="52" name="Freeform 52"/>
            <p:cNvSpPr>
              <a:spLocks/>
            </p:cNvSpPr>
            <p:nvPr/>
          </p:nvSpPr>
          <p:spPr bwMode="auto">
            <a:xfrm>
              <a:off x="0" y="0"/>
              <a:ext cx="423" cy="422"/>
            </a:xfrm>
            <a:custGeom>
              <a:avLst/>
              <a:gdLst>
                <a:gd name="T0" fmla="*/ 423 w 423"/>
                <a:gd name="T1" fmla="*/ 144 h 422"/>
                <a:gd name="T2" fmla="*/ 279 w 423"/>
                <a:gd name="T3" fmla="*/ 144 h 422"/>
                <a:gd name="T4" fmla="*/ 279 w 423"/>
                <a:gd name="T5" fmla="*/ 0 h 422"/>
                <a:gd name="T6" fmla="*/ 144 w 423"/>
                <a:gd name="T7" fmla="*/ 0 h 422"/>
                <a:gd name="T8" fmla="*/ 144 w 423"/>
                <a:gd name="T9" fmla="*/ 144 h 422"/>
                <a:gd name="T10" fmla="*/ 0 w 423"/>
                <a:gd name="T11" fmla="*/ 144 h 422"/>
                <a:gd name="T12" fmla="*/ 0 w 423"/>
                <a:gd name="T13" fmla="*/ 280 h 422"/>
                <a:gd name="T14" fmla="*/ 144 w 423"/>
                <a:gd name="T15" fmla="*/ 280 h 422"/>
                <a:gd name="T16" fmla="*/ 144 w 423"/>
                <a:gd name="T17" fmla="*/ 422 h 422"/>
                <a:gd name="T18" fmla="*/ 279 w 423"/>
                <a:gd name="T19" fmla="*/ 422 h 422"/>
                <a:gd name="T20" fmla="*/ 279 w 423"/>
                <a:gd name="T21" fmla="*/ 280 h 422"/>
                <a:gd name="T22" fmla="*/ 423 w 423"/>
                <a:gd name="T23" fmla="*/ 280 h 422"/>
                <a:gd name="T24" fmla="*/ 423 w 423"/>
                <a:gd name="T25" fmla="*/ 14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22">
                  <a:moveTo>
                    <a:pt x="423" y="144"/>
                  </a:moveTo>
                  <a:lnTo>
                    <a:pt x="279" y="144"/>
                  </a:lnTo>
                  <a:lnTo>
                    <a:pt x="279" y="0"/>
                  </a:lnTo>
                  <a:lnTo>
                    <a:pt x="144" y="0"/>
                  </a:lnTo>
                  <a:lnTo>
                    <a:pt x="144" y="144"/>
                  </a:lnTo>
                  <a:lnTo>
                    <a:pt x="0" y="144"/>
                  </a:lnTo>
                  <a:lnTo>
                    <a:pt x="0" y="280"/>
                  </a:lnTo>
                  <a:lnTo>
                    <a:pt x="144" y="280"/>
                  </a:lnTo>
                  <a:lnTo>
                    <a:pt x="144" y="422"/>
                  </a:lnTo>
                  <a:lnTo>
                    <a:pt x="279" y="422"/>
                  </a:lnTo>
                  <a:lnTo>
                    <a:pt x="279" y="280"/>
                  </a:lnTo>
                  <a:lnTo>
                    <a:pt x="423" y="280"/>
                  </a:lnTo>
                  <a:lnTo>
                    <a:pt x="423" y="144"/>
                  </a:lnTo>
                  <a:close/>
                </a:path>
              </a:pathLst>
            </a:custGeom>
            <a:solidFill>
              <a:srgbClr val="B0B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3" name="Group 48"/>
          <p:cNvGrpSpPr>
            <a:grpSpLocks/>
          </p:cNvGrpSpPr>
          <p:nvPr/>
        </p:nvGrpSpPr>
        <p:grpSpPr bwMode="auto">
          <a:xfrm>
            <a:off x="7486527" y="470264"/>
            <a:ext cx="1106353" cy="944380"/>
            <a:chOff x="0" y="0"/>
            <a:chExt cx="992" cy="992"/>
          </a:xfrm>
        </p:grpSpPr>
        <p:sp>
          <p:nvSpPr>
            <p:cNvPr id="54" name="Freeform 50"/>
            <p:cNvSpPr>
              <a:spLocks/>
            </p:cNvSpPr>
            <p:nvPr/>
          </p:nvSpPr>
          <p:spPr bwMode="auto">
            <a:xfrm>
              <a:off x="0" y="0"/>
              <a:ext cx="992" cy="992"/>
            </a:xfrm>
            <a:custGeom>
              <a:avLst/>
              <a:gdLst>
                <a:gd name="T0" fmla="*/ 826 w 992"/>
                <a:gd name="T1" fmla="*/ 0 h 992"/>
                <a:gd name="T2" fmla="*/ 165 w 992"/>
                <a:gd name="T3" fmla="*/ 0 h 992"/>
                <a:gd name="T4" fmla="*/ 101 w 992"/>
                <a:gd name="T5" fmla="*/ 13 h 992"/>
                <a:gd name="T6" fmla="*/ 48 w 992"/>
                <a:gd name="T7" fmla="*/ 48 h 992"/>
                <a:gd name="T8" fmla="*/ 13 w 992"/>
                <a:gd name="T9" fmla="*/ 101 h 992"/>
                <a:gd name="T10" fmla="*/ 0 w 992"/>
                <a:gd name="T11" fmla="*/ 165 h 992"/>
                <a:gd name="T12" fmla="*/ 0 w 992"/>
                <a:gd name="T13" fmla="*/ 826 h 992"/>
                <a:gd name="T14" fmla="*/ 13 w 992"/>
                <a:gd name="T15" fmla="*/ 891 h 992"/>
                <a:gd name="T16" fmla="*/ 48 w 992"/>
                <a:gd name="T17" fmla="*/ 943 h 992"/>
                <a:gd name="T18" fmla="*/ 101 w 992"/>
                <a:gd name="T19" fmla="*/ 979 h 992"/>
                <a:gd name="T20" fmla="*/ 165 w 992"/>
                <a:gd name="T21" fmla="*/ 992 h 992"/>
                <a:gd name="T22" fmla="*/ 826 w 992"/>
                <a:gd name="T23" fmla="*/ 992 h 992"/>
                <a:gd name="T24" fmla="*/ 891 w 992"/>
                <a:gd name="T25" fmla="*/ 979 h 992"/>
                <a:gd name="T26" fmla="*/ 943 w 992"/>
                <a:gd name="T27" fmla="*/ 943 h 992"/>
                <a:gd name="T28" fmla="*/ 979 w 992"/>
                <a:gd name="T29" fmla="*/ 891 h 992"/>
                <a:gd name="T30" fmla="*/ 992 w 992"/>
                <a:gd name="T31" fmla="*/ 826 h 992"/>
                <a:gd name="T32" fmla="*/ 992 w 992"/>
                <a:gd name="T33" fmla="*/ 165 h 992"/>
                <a:gd name="T34" fmla="*/ 979 w 992"/>
                <a:gd name="T35" fmla="*/ 101 h 992"/>
                <a:gd name="T36" fmla="*/ 943 w 992"/>
                <a:gd name="T37" fmla="*/ 48 h 992"/>
                <a:gd name="T38" fmla="*/ 891 w 992"/>
                <a:gd name="T39" fmla="*/ 13 h 992"/>
                <a:gd name="T40" fmla="*/ 826 w 992"/>
                <a:gd name="T4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2" h="992">
                  <a:moveTo>
                    <a:pt x="826" y="0"/>
                  </a:moveTo>
                  <a:lnTo>
                    <a:pt x="165" y="0"/>
                  </a:lnTo>
                  <a:lnTo>
                    <a:pt x="101" y="13"/>
                  </a:lnTo>
                  <a:lnTo>
                    <a:pt x="48" y="48"/>
                  </a:lnTo>
                  <a:lnTo>
                    <a:pt x="13" y="101"/>
                  </a:lnTo>
                  <a:lnTo>
                    <a:pt x="0" y="165"/>
                  </a:lnTo>
                  <a:lnTo>
                    <a:pt x="0" y="826"/>
                  </a:lnTo>
                  <a:lnTo>
                    <a:pt x="13" y="891"/>
                  </a:lnTo>
                  <a:lnTo>
                    <a:pt x="48" y="943"/>
                  </a:lnTo>
                  <a:lnTo>
                    <a:pt x="101" y="979"/>
                  </a:lnTo>
                  <a:lnTo>
                    <a:pt x="165" y="992"/>
                  </a:lnTo>
                  <a:lnTo>
                    <a:pt x="826" y="992"/>
                  </a:lnTo>
                  <a:lnTo>
                    <a:pt x="891" y="979"/>
                  </a:lnTo>
                  <a:lnTo>
                    <a:pt x="943" y="943"/>
                  </a:lnTo>
                  <a:lnTo>
                    <a:pt x="979" y="891"/>
                  </a:lnTo>
                  <a:lnTo>
                    <a:pt x="992" y="826"/>
                  </a:lnTo>
                  <a:lnTo>
                    <a:pt x="992" y="165"/>
                  </a:lnTo>
                  <a:lnTo>
                    <a:pt x="979" y="101"/>
                  </a:lnTo>
                  <a:lnTo>
                    <a:pt x="943" y="48"/>
                  </a:lnTo>
                  <a:lnTo>
                    <a:pt x="891" y="13"/>
                  </a:lnTo>
                  <a:lnTo>
                    <a:pt x="826"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Text Box 49"/>
            <p:cNvSpPr txBox="1">
              <a:spLocks noChangeArrowheads="1"/>
            </p:cNvSpPr>
            <p:nvPr/>
          </p:nvSpPr>
          <p:spPr bwMode="auto">
            <a:xfrm>
              <a:off x="0" y="0"/>
              <a:ext cx="992"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Inter State supplies</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56" name="Group 46"/>
          <p:cNvGrpSpPr>
            <a:grpSpLocks/>
          </p:cNvGrpSpPr>
          <p:nvPr/>
        </p:nvGrpSpPr>
        <p:grpSpPr bwMode="auto">
          <a:xfrm>
            <a:off x="9274441" y="842961"/>
            <a:ext cx="268288" cy="215900"/>
            <a:chOff x="0" y="0"/>
            <a:chExt cx="423" cy="339"/>
          </a:xfrm>
        </p:grpSpPr>
        <p:sp>
          <p:nvSpPr>
            <p:cNvPr id="57" name="AutoShape 47"/>
            <p:cNvSpPr>
              <a:spLocks/>
            </p:cNvSpPr>
            <p:nvPr/>
          </p:nvSpPr>
          <p:spPr bwMode="auto">
            <a:xfrm>
              <a:off x="0" y="0"/>
              <a:ext cx="423" cy="339"/>
            </a:xfrm>
            <a:custGeom>
              <a:avLst/>
              <a:gdLst>
                <a:gd name="T0" fmla="*/ 423 w 423"/>
                <a:gd name="T1" fmla="*/ 203 h 339"/>
                <a:gd name="T2" fmla="*/ 0 w 423"/>
                <a:gd name="T3" fmla="*/ 203 h 339"/>
                <a:gd name="T4" fmla="*/ 0 w 423"/>
                <a:gd name="T5" fmla="*/ 338 h 339"/>
                <a:gd name="T6" fmla="*/ 423 w 423"/>
                <a:gd name="T7" fmla="*/ 338 h 339"/>
                <a:gd name="T8" fmla="*/ 423 w 423"/>
                <a:gd name="T9" fmla="*/ 203 h 339"/>
                <a:gd name="T10" fmla="*/ 423 w 423"/>
                <a:gd name="T11" fmla="*/ 0 h 339"/>
                <a:gd name="T12" fmla="*/ 0 w 423"/>
                <a:gd name="T13" fmla="*/ 0 h 339"/>
                <a:gd name="T14" fmla="*/ 0 w 423"/>
                <a:gd name="T15" fmla="*/ 135 h 339"/>
                <a:gd name="T16" fmla="*/ 423 w 423"/>
                <a:gd name="T17" fmla="*/ 135 h 339"/>
                <a:gd name="T18" fmla="*/ 423 w 423"/>
                <a:gd name="T19"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339">
                  <a:moveTo>
                    <a:pt x="423" y="203"/>
                  </a:moveTo>
                  <a:lnTo>
                    <a:pt x="0" y="203"/>
                  </a:lnTo>
                  <a:lnTo>
                    <a:pt x="0" y="338"/>
                  </a:lnTo>
                  <a:lnTo>
                    <a:pt x="423" y="338"/>
                  </a:lnTo>
                  <a:lnTo>
                    <a:pt x="423" y="203"/>
                  </a:lnTo>
                  <a:close/>
                  <a:moveTo>
                    <a:pt x="423" y="0"/>
                  </a:moveTo>
                  <a:lnTo>
                    <a:pt x="0" y="0"/>
                  </a:lnTo>
                  <a:lnTo>
                    <a:pt x="0" y="135"/>
                  </a:lnTo>
                  <a:lnTo>
                    <a:pt x="423" y="135"/>
                  </a:lnTo>
                  <a:lnTo>
                    <a:pt x="423" y="0"/>
                  </a:lnTo>
                  <a:close/>
                </a:path>
              </a:pathLst>
            </a:custGeom>
            <a:solidFill>
              <a:srgbClr val="B0B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8" name="Group 43"/>
          <p:cNvGrpSpPr>
            <a:grpSpLocks/>
          </p:cNvGrpSpPr>
          <p:nvPr/>
        </p:nvGrpSpPr>
        <p:grpSpPr bwMode="auto">
          <a:xfrm>
            <a:off x="10122872" y="574676"/>
            <a:ext cx="941368" cy="839968"/>
            <a:chOff x="0" y="0"/>
            <a:chExt cx="992" cy="992"/>
          </a:xfrm>
        </p:grpSpPr>
        <p:sp>
          <p:nvSpPr>
            <p:cNvPr id="59" name="Freeform 45"/>
            <p:cNvSpPr>
              <a:spLocks/>
            </p:cNvSpPr>
            <p:nvPr/>
          </p:nvSpPr>
          <p:spPr bwMode="auto">
            <a:xfrm>
              <a:off x="0" y="0"/>
              <a:ext cx="992" cy="992"/>
            </a:xfrm>
            <a:custGeom>
              <a:avLst/>
              <a:gdLst>
                <a:gd name="T0" fmla="*/ 826 w 992"/>
                <a:gd name="T1" fmla="*/ 0 h 992"/>
                <a:gd name="T2" fmla="*/ 165 w 992"/>
                <a:gd name="T3" fmla="*/ 0 h 992"/>
                <a:gd name="T4" fmla="*/ 101 w 992"/>
                <a:gd name="T5" fmla="*/ 13 h 992"/>
                <a:gd name="T6" fmla="*/ 48 w 992"/>
                <a:gd name="T7" fmla="*/ 48 h 992"/>
                <a:gd name="T8" fmla="*/ 13 w 992"/>
                <a:gd name="T9" fmla="*/ 101 h 992"/>
                <a:gd name="T10" fmla="*/ 0 w 992"/>
                <a:gd name="T11" fmla="*/ 165 h 992"/>
                <a:gd name="T12" fmla="*/ 0 w 992"/>
                <a:gd name="T13" fmla="*/ 826 h 992"/>
                <a:gd name="T14" fmla="*/ 13 w 992"/>
                <a:gd name="T15" fmla="*/ 891 h 992"/>
                <a:gd name="T16" fmla="*/ 48 w 992"/>
                <a:gd name="T17" fmla="*/ 943 h 992"/>
                <a:gd name="T18" fmla="*/ 101 w 992"/>
                <a:gd name="T19" fmla="*/ 979 h 992"/>
                <a:gd name="T20" fmla="*/ 165 w 992"/>
                <a:gd name="T21" fmla="*/ 992 h 992"/>
                <a:gd name="T22" fmla="*/ 826 w 992"/>
                <a:gd name="T23" fmla="*/ 992 h 992"/>
                <a:gd name="T24" fmla="*/ 891 w 992"/>
                <a:gd name="T25" fmla="*/ 979 h 992"/>
                <a:gd name="T26" fmla="*/ 943 w 992"/>
                <a:gd name="T27" fmla="*/ 943 h 992"/>
                <a:gd name="T28" fmla="*/ 979 w 992"/>
                <a:gd name="T29" fmla="*/ 891 h 992"/>
                <a:gd name="T30" fmla="*/ 992 w 992"/>
                <a:gd name="T31" fmla="*/ 826 h 992"/>
                <a:gd name="T32" fmla="*/ 992 w 992"/>
                <a:gd name="T33" fmla="*/ 165 h 992"/>
                <a:gd name="T34" fmla="*/ 979 w 992"/>
                <a:gd name="T35" fmla="*/ 101 h 992"/>
                <a:gd name="T36" fmla="*/ 943 w 992"/>
                <a:gd name="T37" fmla="*/ 48 h 992"/>
                <a:gd name="T38" fmla="*/ 891 w 992"/>
                <a:gd name="T39" fmla="*/ 13 h 992"/>
                <a:gd name="T40" fmla="*/ 826 w 992"/>
                <a:gd name="T4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2" h="992">
                  <a:moveTo>
                    <a:pt x="826" y="0"/>
                  </a:moveTo>
                  <a:lnTo>
                    <a:pt x="165" y="0"/>
                  </a:lnTo>
                  <a:lnTo>
                    <a:pt x="101" y="13"/>
                  </a:lnTo>
                  <a:lnTo>
                    <a:pt x="48" y="48"/>
                  </a:lnTo>
                  <a:lnTo>
                    <a:pt x="13" y="101"/>
                  </a:lnTo>
                  <a:lnTo>
                    <a:pt x="0" y="165"/>
                  </a:lnTo>
                  <a:lnTo>
                    <a:pt x="0" y="826"/>
                  </a:lnTo>
                  <a:lnTo>
                    <a:pt x="13" y="891"/>
                  </a:lnTo>
                  <a:lnTo>
                    <a:pt x="48" y="943"/>
                  </a:lnTo>
                  <a:lnTo>
                    <a:pt x="101" y="979"/>
                  </a:lnTo>
                  <a:lnTo>
                    <a:pt x="165" y="992"/>
                  </a:lnTo>
                  <a:lnTo>
                    <a:pt x="826" y="992"/>
                  </a:lnTo>
                  <a:lnTo>
                    <a:pt x="891" y="979"/>
                  </a:lnTo>
                  <a:lnTo>
                    <a:pt x="943" y="943"/>
                  </a:lnTo>
                  <a:lnTo>
                    <a:pt x="979" y="891"/>
                  </a:lnTo>
                  <a:lnTo>
                    <a:pt x="992" y="826"/>
                  </a:lnTo>
                  <a:lnTo>
                    <a:pt x="992" y="165"/>
                  </a:lnTo>
                  <a:lnTo>
                    <a:pt x="979" y="101"/>
                  </a:lnTo>
                  <a:lnTo>
                    <a:pt x="943" y="48"/>
                  </a:lnTo>
                  <a:lnTo>
                    <a:pt x="891" y="13"/>
                  </a:lnTo>
                  <a:lnTo>
                    <a:pt x="826"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Text Box 44"/>
            <p:cNvSpPr txBox="1">
              <a:spLocks noChangeArrowheads="1"/>
            </p:cNvSpPr>
            <p:nvPr/>
          </p:nvSpPr>
          <p:spPr bwMode="auto">
            <a:xfrm>
              <a:off x="0" y="0"/>
              <a:ext cx="992"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Aggregate Turnover</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61" name="Rectangle 66"/>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68"/>
          <p:cNvSpPr>
            <a:spLocks noChangeArrowheads="1"/>
          </p:cNvSpPr>
          <p:nvPr/>
        </p:nvSpPr>
        <p:spPr bwMode="auto">
          <a:xfrm>
            <a:off x="152400" y="1239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69"/>
          <p:cNvSpPr>
            <a:spLocks noChangeArrowheads="1"/>
          </p:cNvSpPr>
          <p:nvPr/>
        </p:nvSpPr>
        <p:spPr bwMode="auto">
          <a:xfrm>
            <a:off x="152400" y="150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71"/>
          <p:cNvSpPr>
            <a:spLocks noChangeArrowheads="1"/>
          </p:cNvSpPr>
          <p:nvPr/>
        </p:nvSpPr>
        <p:spPr bwMode="auto">
          <a:xfrm>
            <a:off x="152400" y="2138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5" name="Rectangle 72"/>
          <p:cNvSpPr>
            <a:spLocks noChangeArrowheads="1"/>
          </p:cNvSpPr>
          <p:nvPr/>
        </p:nvSpPr>
        <p:spPr bwMode="auto">
          <a:xfrm>
            <a:off x="152400" y="240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Rectangle 74"/>
          <p:cNvSpPr>
            <a:spLocks noChangeArrowheads="1"/>
          </p:cNvSpPr>
          <p:nvPr/>
        </p:nvSpPr>
        <p:spPr bwMode="auto">
          <a:xfrm>
            <a:off x="152400" y="303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7" name="Rectangle 75"/>
          <p:cNvSpPr>
            <a:spLocks noChangeArrowheads="1"/>
          </p:cNvSpPr>
          <p:nvPr/>
        </p:nvSpPr>
        <p:spPr bwMode="auto">
          <a:xfrm>
            <a:off x="152400" y="3305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8" name="Rectangle 77"/>
          <p:cNvSpPr>
            <a:spLocks noChangeArrowheads="1"/>
          </p:cNvSpPr>
          <p:nvPr/>
        </p:nvSpPr>
        <p:spPr bwMode="auto">
          <a:xfrm>
            <a:off x="152400" y="3935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78"/>
          <p:cNvSpPr>
            <a:spLocks noChangeArrowheads="1"/>
          </p:cNvSpPr>
          <p:nvPr/>
        </p:nvSpPr>
        <p:spPr bwMode="auto">
          <a:xfrm>
            <a:off x="152400" y="4151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80"/>
          <p:cNvSpPr>
            <a:spLocks noChangeArrowheads="1"/>
          </p:cNvSpPr>
          <p:nvPr/>
        </p:nvSpPr>
        <p:spPr bwMode="auto">
          <a:xfrm>
            <a:off x="152400" y="478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1" name="Rectangle 82"/>
          <p:cNvSpPr>
            <a:spLocks noChangeArrowheads="1"/>
          </p:cNvSpPr>
          <p:nvPr/>
        </p:nvSpPr>
        <p:spPr bwMode="auto">
          <a:xfrm>
            <a:off x="152400" y="478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106"/>
          <p:cNvSpPr/>
          <p:nvPr/>
        </p:nvSpPr>
        <p:spPr>
          <a:xfrm>
            <a:off x="864375" y="2934890"/>
            <a:ext cx="10199865" cy="3693319"/>
          </a:xfrm>
          <a:prstGeom prst="rect">
            <a:avLst/>
          </a:prstGeom>
        </p:spPr>
        <p:txBody>
          <a:bodyPr wrap="square">
            <a:spAutoFit/>
          </a:bodyPr>
          <a:lstStyle/>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Persona liable for Registration under reverse charge:</a:t>
            </a:r>
            <a:endParaRPr lang="en-IN" sz="1600" dirty="0">
              <a:latin typeface="Times New Roman" panose="02020603050405020304" pitchFamily="18" charset="0"/>
              <a:ea typeface="Times New Roman" panose="02020603050405020304" pitchFamily="18" charset="0"/>
            </a:endParaRPr>
          </a:p>
          <a:p>
            <a:pPr marL="180340" algn="just">
              <a:spcAft>
                <a:spcPts val="0"/>
              </a:spcAft>
            </a:pPr>
            <a:r>
              <a:rPr lang="en-IN" dirty="0">
                <a:latin typeface="Times New Roman" panose="02020603050405020304" pitchFamily="18" charset="0"/>
                <a:ea typeface="Times New Roman" panose="02020603050405020304" pitchFamily="18" charset="0"/>
              </a:rPr>
              <a:t>As per Section 24 of the CGST Act, 2017, a person who is required to pay tax under reverse charge has to compulsorily register under GST irrespective of the threshold limit of registration and threshold limit of 20 lakhs/40 lakhs.</a:t>
            </a:r>
            <a:endParaRPr lang="en-IN" sz="1600" dirty="0">
              <a:latin typeface="Times New Roman" panose="02020603050405020304" pitchFamily="18" charset="0"/>
              <a:ea typeface="Times New Roman" panose="02020603050405020304" pitchFamily="18" charset="0"/>
            </a:endParaRPr>
          </a:p>
          <a:p>
            <a:pPr marL="180340" algn="just">
              <a:spcAft>
                <a:spcPts val="0"/>
              </a:spcAft>
            </a:pPr>
            <a:r>
              <a:rPr lang="en-IN" dirty="0">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Composition Scheme :</a:t>
            </a:r>
            <a:endParaRPr lang="en-IN" sz="1600" dirty="0">
              <a:latin typeface="Times New Roman" panose="02020603050405020304" pitchFamily="18" charset="0"/>
              <a:ea typeface="Times New Roman" panose="02020603050405020304" pitchFamily="18" charset="0"/>
            </a:endParaRPr>
          </a:p>
          <a:p>
            <a:pPr marL="180340">
              <a:spcAft>
                <a:spcPts val="0"/>
              </a:spcAft>
            </a:pPr>
            <a:r>
              <a:rPr lang="en-IN" b="1" dirty="0">
                <a:solidFill>
                  <a:srgbClr val="2F5496"/>
                </a:solidFill>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180340" indent="629920" algn="just">
              <a:lnSpc>
                <a:spcPct val="150000"/>
              </a:lnSpc>
              <a:spcAft>
                <a:spcPts val="0"/>
              </a:spcAft>
            </a:pPr>
            <a:r>
              <a:rPr lang="en-IN" dirty="0">
                <a:latin typeface="Times New Roman" panose="02020603050405020304" pitchFamily="18" charset="0"/>
                <a:ea typeface="Times New Roman" panose="02020603050405020304" pitchFamily="18" charset="0"/>
              </a:rPr>
              <a:t>Composition scheme is a scheme for payment of GST available to </a:t>
            </a:r>
            <a:r>
              <a:rPr lang="en-IN" b="1" dirty="0">
                <a:latin typeface="Times New Roman" panose="02020603050405020304" pitchFamily="18" charset="0"/>
                <a:ea typeface="Times New Roman" panose="02020603050405020304" pitchFamily="18" charset="0"/>
              </a:rPr>
              <a:t>supplier of Goods</a:t>
            </a:r>
            <a:r>
              <a:rPr lang="en-IN" dirty="0">
                <a:latin typeface="Times New Roman" panose="02020603050405020304" pitchFamily="18" charset="0"/>
                <a:ea typeface="Times New Roman" panose="02020603050405020304" pitchFamily="18" charset="0"/>
              </a:rPr>
              <a:t> whose aggregate turnover in the preceding financial year did not cross </a:t>
            </a:r>
            <a:r>
              <a:rPr lang="en-IN" dirty="0" err="1">
                <a:latin typeface="Times New Roman" panose="02020603050405020304" pitchFamily="18" charset="0"/>
                <a:ea typeface="Times New Roman" panose="02020603050405020304" pitchFamily="18" charset="0"/>
              </a:rPr>
              <a:t>Rs</a:t>
            </a:r>
            <a:r>
              <a:rPr lang="en-IN" dirty="0">
                <a:latin typeface="Times New Roman" panose="02020603050405020304" pitchFamily="18" charset="0"/>
                <a:ea typeface="Times New Roman" panose="02020603050405020304" pitchFamily="18" charset="0"/>
              </a:rPr>
              <a:t>. 150 lakhs. For special category states, the limit is Rs.75 Lakhs. The Payment  of tax at lower rate, simple procedures under GST, simple calculation of tax based on turnover &amp; annual filing of return are other advantages of composition scheme.</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4371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4" y="430392"/>
            <a:ext cx="11220994" cy="6324808"/>
          </a:xfrm>
          <a:prstGeom prst="rect">
            <a:avLst/>
          </a:prstGeom>
        </p:spPr>
        <p:txBody>
          <a:bodyPr wrap="square">
            <a:spAutoFit/>
          </a:bodyPr>
          <a:lstStyle/>
          <a:p>
            <a:pPr marL="180340" algn="just">
              <a:lnSpc>
                <a:spcPct val="150000"/>
              </a:lnSpc>
              <a:spcAft>
                <a:spcPts val="0"/>
              </a:spcAft>
            </a:pPr>
            <a:r>
              <a:rPr lang="en-IN" sz="2000" b="1" u="sng" dirty="0">
                <a:solidFill>
                  <a:srgbClr val="7030A0"/>
                </a:solidFill>
                <a:latin typeface="Times New Roman" panose="02020603050405020304" pitchFamily="18" charset="0"/>
                <a:ea typeface="Times New Roman" panose="02020603050405020304" pitchFamily="18" charset="0"/>
              </a:rPr>
              <a:t>Following persons are not allowed to opt for the composition scheme: </a:t>
            </a: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a) a casual taxable person or a non-resident taxable person;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b) suppliers whose aggregate turnover in the preceding financial year crossed </a:t>
            </a:r>
            <a:r>
              <a:rPr lang="en-IN" dirty="0" err="1">
                <a:latin typeface="Times New Roman" panose="02020603050405020304" pitchFamily="18" charset="0"/>
                <a:ea typeface="Times New Roman" panose="02020603050405020304" pitchFamily="18" charset="0"/>
              </a:rPr>
              <a:t>Rs</a:t>
            </a:r>
            <a:r>
              <a:rPr lang="en-IN" dirty="0">
                <a:latin typeface="Times New Roman" panose="02020603050405020304" pitchFamily="18" charset="0"/>
                <a:ea typeface="Times New Roman" panose="02020603050405020304" pitchFamily="18" charset="0"/>
              </a:rPr>
              <a:t>. 150/75 lakhs;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c) supplier who has purchased any goods or services from unregistered supplier unless he has paid GST on such goods or services on reverse charge basis;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d) supplier of services, other than restaurant service ( may supply of services up to 10% of turnover in previous financial year or </a:t>
            </a:r>
            <a:r>
              <a:rPr lang="en-IN" dirty="0" err="1">
                <a:latin typeface="Times New Roman" panose="02020603050405020304" pitchFamily="18" charset="0"/>
                <a:ea typeface="Times New Roman" panose="02020603050405020304" pitchFamily="18" charset="0"/>
              </a:rPr>
              <a:t>Rs</a:t>
            </a:r>
            <a:r>
              <a:rPr lang="en-IN" dirty="0">
                <a:latin typeface="Times New Roman" panose="02020603050405020304" pitchFamily="18" charset="0"/>
                <a:ea typeface="Times New Roman" panose="02020603050405020304" pitchFamily="18" charset="0"/>
              </a:rPr>
              <a:t> 5 lakhs, whichever is higher</a:t>
            </a:r>
            <a:r>
              <a:rPr lang="en-IN" dirty="0" smtClean="0">
                <a:latin typeface="Times New Roman" panose="02020603050405020304" pitchFamily="18" charset="0"/>
                <a:ea typeface="Times New Roman" panose="02020603050405020304" pitchFamily="18" charset="0"/>
              </a:rPr>
              <a:t>) </a:t>
            </a:r>
          </a:p>
          <a:p>
            <a:pPr marL="180340" algn="just">
              <a:lnSpc>
                <a:spcPct val="150000"/>
              </a:lnSpc>
              <a:spcAft>
                <a:spcPts val="0"/>
              </a:spcAft>
            </a:pPr>
            <a:r>
              <a:rPr lang="en-IN" dirty="0" smtClean="0">
                <a:latin typeface="Times New Roman" panose="02020603050405020304" pitchFamily="18" charset="0"/>
                <a:ea typeface="Times New Roman" panose="02020603050405020304" pitchFamily="18" charset="0"/>
              </a:rPr>
              <a:t>e</a:t>
            </a:r>
            <a:r>
              <a:rPr lang="en-IN" dirty="0">
                <a:latin typeface="Times New Roman" panose="02020603050405020304" pitchFamily="18" charset="0"/>
                <a:ea typeface="Times New Roman" panose="02020603050405020304" pitchFamily="18" charset="0"/>
              </a:rPr>
              <a:t>) persons supplying goods which are not taxable under GST law;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f) persons making any inter-State outward supplies of goods;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g) suppliers making any supply of goods through an electronic commerce operator who is required to collect tax at source under section 52; and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dirty="0">
                <a:latin typeface="Times New Roman" panose="02020603050405020304" pitchFamily="18" charset="0"/>
                <a:ea typeface="Times New Roman" panose="02020603050405020304" pitchFamily="18" charset="0"/>
              </a:rPr>
              <a:t>h) a manufacturer of following goods: Ice cream and other edible ice, whether or not containing cocoa, Pan masala, Tobacco and manufactured tobacco substitutes </a:t>
            </a:r>
            <a:endParaRPr lang="en-IN" sz="1600" dirty="0">
              <a:latin typeface="Times New Roman" panose="02020603050405020304" pitchFamily="18" charset="0"/>
              <a:ea typeface="Times New Roman" panose="02020603050405020304" pitchFamily="18" charset="0"/>
            </a:endParaRPr>
          </a:p>
          <a:p>
            <a:pPr marL="180340" algn="just">
              <a:lnSpc>
                <a:spcPct val="150000"/>
              </a:lnSpc>
              <a:spcAft>
                <a:spcPts val="0"/>
              </a:spcAft>
            </a:pPr>
            <a:r>
              <a:rPr lang="en-IN" b="1" dirty="0">
                <a:latin typeface="Times New Roman" panose="02020603050405020304" pitchFamily="18" charset="0"/>
                <a:ea typeface="Times New Roman" panose="02020603050405020304" pitchFamily="18" charset="0"/>
              </a:rPr>
              <a:t>Note:</a:t>
            </a:r>
            <a:r>
              <a:rPr lang="en-IN" dirty="0">
                <a:latin typeface="Times New Roman" panose="02020603050405020304" pitchFamily="18" charset="0"/>
                <a:ea typeface="Times New Roman" panose="02020603050405020304" pitchFamily="18" charset="0"/>
              </a:rPr>
              <a:t> There is no restriction on procuring goods from inter-state suppliers by persons opting for the composition scheme</a:t>
            </a:r>
            <a:r>
              <a:rPr lang="en-IN" dirty="0" smtClean="0">
                <a:latin typeface="Times New Roman" panose="02020603050405020304" pitchFamily="18" charset="0"/>
                <a:ea typeface="Times New Roman" panose="02020603050405020304" pitchFamily="18" charset="0"/>
              </a:rPr>
              <a:t>.</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9013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4766" y="181678"/>
            <a:ext cx="10424160" cy="4339650"/>
          </a:xfrm>
          <a:prstGeom prst="rect">
            <a:avLst/>
          </a:prstGeom>
        </p:spPr>
        <p:txBody>
          <a:bodyPr wrap="square">
            <a:spAutoFit/>
          </a:bodyPr>
          <a:lstStyle/>
          <a:p>
            <a:pPr marL="180340" algn="just">
              <a:lnSpc>
                <a:spcPct val="150000"/>
              </a:lnSpc>
              <a:spcAft>
                <a:spcPts val="0"/>
              </a:spcAft>
            </a:pPr>
            <a:r>
              <a:rPr lang="en-IN" sz="2000" b="1" u="sng" dirty="0" smtClean="0">
                <a:solidFill>
                  <a:srgbClr val="7030A0"/>
                </a:solidFill>
                <a:latin typeface="Times New Roman" panose="02020603050405020304" pitchFamily="18" charset="0"/>
                <a:ea typeface="Times New Roman" panose="02020603050405020304" pitchFamily="18" charset="0"/>
              </a:rPr>
              <a:t>   Conditions </a:t>
            </a:r>
            <a:r>
              <a:rPr lang="en-IN" sz="2000" b="1" u="sng" dirty="0">
                <a:solidFill>
                  <a:srgbClr val="7030A0"/>
                </a:solidFill>
                <a:latin typeface="Times New Roman" panose="02020603050405020304" pitchFamily="18" charset="0"/>
                <a:ea typeface="Times New Roman" panose="02020603050405020304" pitchFamily="18" charset="0"/>
              </a:rPr>
              <a:t>to opt for Composition scheme:</a:t>
            </a:r>
          </a:p>
          <a:p>
            <a:pPr marL="342900" lvl="0" indent="-342900" algn="just">
              <a:lnSpc>
                <a:spcPct val="150000"/>
              </a:lnSpc>
              <a:spcAft>
                <a:spcPts val="0"/>
              </a:spcAft>
              <a:buFont typeface="+mj-lt"/>
              <a:buAutoNum type="alphaLcParenR"/>
            </a:pPr>
            <a:r>
              <a:rPr lang="en-IN" dirty="0">
                <a:latin typeface="Times New Roman" panose="02020603050405020304" pitchFamily="18" charset="0"/>
                <a:ea typeface="Times New Roman" panose="02020603050405020304" pitchFamily="18" charset="0"/>
              </a:rPr>
              <a:t>Tax is not collected from recipient of supply</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LcParenR"/>
            </a:pPr>
            <a:r>
              <a:rPr lang="en-IN" dirty="0">
                <a:latin typeface="Times New Roman" panose="02020603050405020304" pitchFamily="18" charset="0"/>
                <a:ea typeface="Times New Roman" panose="02020603050405020304" pitchFamily="18" charset="0"/>
              </a:rPr>
              <a:t>Input tax credit not availed.</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LcParenR"/>
            </a:pPr>
            <a:r>
              <a:rPr lang="en-IN" dirty="0">
                <a:latin typeface="Times New Roman" panose="02020603050405020304" pitchFamily="18" charset="0"/>
                <a:ea typeface="Times New Roman" panose="02020603050405020304" pitchFamily="18" charset="0"/>
              </a:rPr>
              <a:t>Composition scheme if availed shall include all registered persons having same PAN.</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LcParenR"/>
            </a:pPr>
            <a:r>
              <a:rPr lang="en-IN" dirty="0">
                <a:latin typeface="Times New Roman" panose="02020603050405020304" pitchFamily="18" charset="0"/>
                <a:ea typeface="Times New Roman" panose="02020603050405020304" pitchFamily="18" charset="0"/>
              </a:rPr>
              <a:t>Tax under reverse charge mechanism is payable at normal rates.</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LcParenR"/>
            </a:pPr>
            <a:r>
              <a:rPr lang="en-IN" dirty="0">
                <a:latin typeface="Times New Roman" panose="02020603050405020304" pitchFamily="18" charset="0"/>
                <a:ea typeface="Times New Roman" panose="02020603050405020304" pitchFamily="18" charset="0"/>
              </a:rPr>
              <a:t>No Tax invoice to be issued. Only Bill of supply to be </a:t>
            </a:r>
            <a:r>
              <a:rPr lang="en-IN" dirty="0" smtClean="0">
                <a:latin typeface="Times New Roman" panose="02020603050405020304" pitchFamily="18" charset="0"/>
                <a:ea typeface="Times New Roman" panose="02020603050405020304" pitchFamily="18" charset="0"/>
              </a:rPr>
              <a:t>provided.</a:t>
            </a:r>
            <a:endParaRPr lang="en-IN" sz="1600" dirty="0" smtClean="0">
              <a:latin typeface="Times New Roman" panose="02020603050405020304" pitchFamily="18" charset="0"/>
              <a:ea typeface="Times New Roman" panose="02020603050405020304" pitchFamily="18" charset="0"/>
            </a:endParaRPr>
          </a:p>
          <a:p>
            <a:pPr marL="457200">
              <a:lnSpc>
                <a:spcPct val="150000"/>
              </a:lnSpc>
              <a:spcAft>
                <a:spcPts val="0"/>
              </a:spcAft>
            </a:pPr>
            <a:r>
              <a:rPr lang="en-IN" dirty="0" smtClean="0">
                <a:latin typeface="Times New Roman" panose="02020603050405020304" pitchFamily="18" charset="0"/>
                <a:ea typeface="Times New Roman" panose="02020603050405020304" pitchFamily="18" charset="0"/>
              </a:rPr>
              <a:t> </a:t>
            </a:r>
            <a:r>
              <a:rPr lang="en-IN" sz="2000" b="1" u="sng" dirty="0">
                <a:solidFill>
                  <a:srgbClr val="7030A0"/>
                </a:solidFill>
                <a:latin typeface="Times New Roman" panose="02020603050405020304" pitchFamily="18" charset="0"/>
                <a:ea typeface="Times New Roman" panose="02020603050405020304" pitchFamily="18" charset="0"/>
              </a:rPr>
              <a:t>Composition scheme to Service providers:</a:t>
            </a:r>
          </a:p>
          <a:p>
            <a:pPr marL="131445" algn="just">
              <a:lnSpc>
                <a:spcPct val="150000"/>
              </a:lnSpc>
              <a:spcAft>
                <a:spcPts val="0"/>
              </a:spcAft>
            </a:pPr>
            <a:r>
              <a:rPr lang="en-IN" dirty="0" smtClean="0">
                <a:latin typeface="Times New Roman" panose="02020603050405020304" pitchFamily="18" charset="0"/>
                <a:ea typeface="Times New Roman" panose="02020603050405020304" pitchFamily="18" charset="0"/>
              </a:rPr>
              <a:t>Earlier </a:t>
            </a:r>
            <a:r>
              <a:rPr lang="en-IN" dirty="0">
                <a:latin typeface="Times New Roman" panose="02020603050405020304" pitchFamily="18" charset="0"/>
                <a:ea typeface="Times New Roman" panose="02020603050405020304" pitchFamily="18" charset="0"/>
              </a:rPr>
              <a:t>the composition scheme is available to only supplier of goods &amp; restaurant services. Whereas </a:t>
            </a:r>
            <a:r>
              <a:rPr lang="en-IN" dirty="0" err="1">
                <a:latin typeface="Times New Roman" panose="02020603050405020304" pitchFamily="18" charset="0"/>
                <a:ea typeface="Times New Roman" panose="02020603050405020304" pitchFamily="18" charset="0"/>
              </a:rPr>
              <a:t>w.e.f</a:t>
            </a:r>
            <a:r>
              <a:rPr lang="en-IN" dirty="0">
                <a:latin typeface="Times New Roman" panose="02020603050405020304" pitchFamily="18" charset="0"/>
                <a:ea typeface="Times New Roman" panose="02020603050405020304" pitchFamily="18" charset="0"/>
              </a:rPr>
              <a:t> 01/04/2019, the scheme made applicable for service providers also whose aggregate turnover in the preceding financial year did not cross </a:t>
            </a:r>
            <a:r>
              <a:rPr lang="en-IN" dirty="0" err="1">
                <a:latin typeface="Times New Roman" panose="02020603050405020304" pitchFamily="18" charset="0"/>
                <a:ea typeface="Times New Roman" panose="02020603050405020304" pitchFamily="18" charset="0"/>
              </a:rPr>
              <a:t>Rs</a:t>
            </a:r>
            <a:r>
              <a:rPr lang="en-IN" dirty="0">
                <a:latin typeface="Times New Roman" panose="02020603050405020304" pitchFamily="18" charset="0"/>
                <a:ea typeface="Times New Roman" panose="02020603050405020304" pitchFamily="18" charset="0"/>
              </a:rPr>
              <a:t>. 50 lakhs.</a:t>
            </a:r>
            <a:endParaRPr lang="en-IN" sz="1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74766" y="4306164"/>
            <a:ext cx="10515600" cy="1800493"/>
          </a:xfrm>
          <a:prstGeom prst="rect">
            <a:avLst/>
          </a:prstGeom>
        </p:spPr>
        <p:txBody>
          <a:bodyPr wrap="square">
            <a:spAutoFit/>
          </a:bodyPr>
          <a:lstStyle/>
          <a:p>
            <a:pPr marL="131445" algn="just">
              <a:lnSpc>
                <a:spcPct val="150000"/>
              </a:lnSpc>
              <a:spcAft>
                <a:spcPts val="0"/>
              </a:spcAft>
            </a:pPr>
            <a:r>
              <a:rPr lang="en-IN" sz="2000" b="1" u="sng" dirty="0">
                <a:solidFill>
                  <a:srgbClr val="7030A0"/>
                </a:solidFill>
                <a:latin typeface="Times New Roman" panose="02020603050405020304" pitchFamily="18" charset="0"/>
                <a:ea typeface="Times New Roman" panose="02020603050405020304" pitchFamily="18" charset="0"/>
              </a:rPr>
              <a:t>Payment of GST &amp; Return filing by Composition dealers:</a:t>
            </a:r>
          </a:p>
          <a:p>
            <a:pPr marL="131445" algn="just">
              <a:lnSpc>
                <a:spcPct val="150000"/>
              </a:lnSpc>
              <a:spcAft>
                <a:spcPts val="0"/>
              </a:spcAft>
            </a:pPr>
            <a:r>
              <a:rPr lang="en-IN" dirty="0">
                <a:latin typeface="Times New Roman" panose="02020603050405020304" pitchFamily="18" charset="0"/>
                <a:ea typeface="Times New Roman" panose="02020603050405020304" pitchFamily="18" charset="0"/>
              </a:rPr>
              <a:t>The Composition can pay GST on quarterly basis on or before 18</a:t>
            </a:r>
            <a:r>
              <a:rPr lang="en-IN" baseline="30000" dirty="0">
                <a:latin typeface="Times New Roman" panose="02020603050405020304" pitchFamily="18" charset="0"/>
                <a:ea typeface="Times New Roman" panose="02020603050405020304" pitchFamily="18" charset="0"/>
              </a:rPr>
              <a:t>th</a:t>
            </a:r>
            <a:r>
              <a:rPr lang="en-IN" dirty="0">
                <a:latin typeface="Times New Roman" panose="02020603050405020304" pitchFamily="18" charset="0"/>
                <a:ea typeface="Times New Roman" panose="02020603050405020304" pitchFamily="18" charset="0"/>
              </a:rPr>
              <a:t> of the month succeeding the quarter using CMP-08. The return can be filed once in a year on annual basis in Form GSTR-4 on or before 30</a:t>
            </a:r>
            <a:r>
              <a:rPr lang="en-IN" baseline="30000" dirty="0">
                <a:latin typeface="Times New Roman" panose="02020603050405020304" pitchFamily="18" charset="0"/>
                <a:ea typeface="Times New Roman" panose="02020603050405020304" pitchFamily="18" charset="0"/>
              </a:rPr>
              <a:t>th</a:t>
            </a:r>
            <a:r>
              <a:rPr lang="en-IN" dirty="0">
                <a:latin typeface="Times New Roman" panose="02020603050405020304" pitchFamily="18" charset="0"/>
                <a:ea typeface="Times New Roman" panose="02020603050405020304" pitchFamily="18" charset="0"/>
              </a:rPr>
              <a:t> of April following a financial year. </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4713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223083"/>
              </p:ext>
            </p:extLst>
          </p:nvPr>
        </p:nvGraphicFramePr>
        <p:xfrm>
          <a:off x="1438834" y="1667434"/>
          <a:ext cx="8135473" cy="4706471"/>
        </p:xfrm>
        <a:graphic>
          <a:graphicData uri="http://schemas.openxmlformats.org/drawingml/2006/table">
            <a:tbl>
              <a:tblPr firstRow="1" firstCol="1" bandRow="1">
                <a:tableStyleId>{5C22544A-7EE6-4342-B048-85BDC9FD1C3A}</a:tableStyleId>
              </a:tblPr>
              <a:tblGrid>
                <a:gridCol w="1626919">
                  <a:extLst>
                    <a:ext uri="{9D8B030D-6E8A-4147-A177-3AD203B41FA5}">
                      <a16:colId xmlns:a16="http://schemas.microsoft.com/office/drawing/2014/main" val="1525456835"/>
                    </a:ext>
                  </a:extLst>
                </a:gridCol>
                <a:gridCol w="1626919">
                  <a:extLst>
                    <a:ext uri="{9D8B030D-6E8A-4147-A177-3AD203B41FA5}">
                      <a16:colId xmlns:a16="http://schemas.microsoft.com/office/drawing/2014/main" val="3915598263"/>
                    </a:ext>
                  </a:extLst>
                </a:gridCol>
                <a:gridCol w="1626919">
                  <a:extLst>
                    <a:ext uri="{9D8B030D-6E8A-4147-A177-3AD203B41FA5}">
                      <a16:colId xmlns:a16="http://schemas.microsoft.com/office/drawing/2014/main" val="2069333234"/>
                    </a:ext>
                  </a:extLst>
                </a:gridCol>
                <a:gridCol w="1626919">
                  <a:extLst>
                    <a:ext uri="{9D8B030D-6E8A-4147-A177-3AD203B41FA5}">
                      <a16:colId xmlns:a16="http://schemas.microsoft.com/office/drawing/2014/main" val="1055900864"/>
                    </a:ext>
                  </a:extLst>
                </a:gridCol>
                <a:gridCol w="1627797">
                  <a:extLst>
                    <a:ext uri="{9D8B030D-6E8A-4147-A177-3AD203B41FA5}">
                      <a16:colId xmlns:a16="http://schemas.microsoft.com/office/drawing/2014/main" val="3464970413"/>
                    </a:ext>
                  </a:extLst>
                </a:gridCol>
              </a:tblGrid>
              <a:tr h="1107405">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Type of Business</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CGST</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SGST</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Total Composition Scheme</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lnSpc>
                          <a:spcPct val="150000"/>
                        </a:lnSpc>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Total Presumptive Scheme</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91448348"/>
                  </a:ext>
                </a:extLst>
              </a:tr>
              <a:tr h="553703">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Manufacturer</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0.5%</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0.5%</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1%</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229210"/>
                  </a:ext>
                </a:extLst>
              </a:tr>
              <a:tr h="830553">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Restaurant Service</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2.5%</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2.5%</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5%</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186991"/>
                  </a:ext>
                </a:extLst>
              </a:tr>
              <a:tr h="1107405">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Traders ( Other Suppliers)</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0.5%</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0.5%</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1%</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526479"/>
                  </a:ext>
                </a:extLst>
              </a:tr>
              <a:tr h="1107405">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Supplier of Mixed supplies</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3%</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a:solidFill>
                            <a:schemeClr val="tx1"/>
                          </a:solidFill>
                          <a:effectLst/>
                          <a:latin typeface="Times New Roman" panose="02020603050405020304" pitchFamily="18" charset="0"/>
                          <a:cs typeface="Times New Roman" panose="02020603050405020304" pitchFamily="18" charset="0"/>
                        </a:rPr>
                        <a:t>3%</a:t>
                      </a:r>
                      <a:endParaRPr lang="en-IN"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lnSpc>
                          <a:spcPct val="150000"/>
                        </a:lnSpc>
                        <a:spcAft>
                          <a:spcPts val="0"/>
                        </a:spcAft>
                      </a:pPr>
                      <a:r>
                        <a:rPr lang="en-IN" sz="1300" dirty="0">
                          <a:solidFill>
                            <a:schemeClr val="tx1"/>
                          </a:solidFill>
                          <a:effectLst/>
                          <a:latin typeface="Times New Roman" panose="02020603050405020304" pitchFamily="18" charset="0"/>
                          <a:cs typeface="Times New Roman" panose="02020603050405020304" pitchFamily="18" charset="0"/>
                        </a:rPr>
                        <a:t>6%</a:t>
                      </a:r>
                      <a:endParaRPr lang="en-IN"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8" marR="59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741821"/>
                  </a:ext>
                </a:extLst>
              </a:tr>
            </a:tbl>
          </a:graphicData>
        </a:graphic>
      </p:graphicFrame>
      <p:sp>
        <p:nvSpPr>
          <p:cNvPr id="3" name="Rectangle 1"/>
          <p:cNvSpPr>
            <a:spLocks noChangeArrowheads="1"/>
          </p:cNvSpPr>
          <p:nvPr/>
        </p:nvSpPr>
        <p:spPr bwMode="auto">
          <a:xfrm rot="10800000" flipV="1">
            <a:off x="584524" y="467105"/>
            <a:ext cx="81829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Rate of GST applicable on aggregate turnover for Composition Scheme: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IN" dirty="0">
                <a:latin typeface="Times New Roman" panose="02020603050405020304" pitchFamily="18" charset="0"/>
                <a:cs typeface="Times New Roman" panose="02020603050405020304" pitchFamily="18" charset="0"/>
              </a:rPr>
              <a:t>* Aggregate turnover does not include exempt supplies.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081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01338" y="441282"/>
            <a:ext cx="10097588" cy="3157275"/>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IN" sz="1300" b="1" dirty="0">
                <a:solidFill>
                  <a:srgbClr val="2F5496"/>
                </a:solidFill>
                <a:latin typeface="Times New Roman" panose="02020603050405020304" pitchFamily="18" charset="0"/>
                <a:ea typeface="Times New Roman" panose="02020603050405020304" pitchFamily="18" charset="0"/>
              </a:rPr>
              <a:t>GST-TDS :</a:t>
            </a:r>
            <a:endParaRPr lang="en-IN" sz="1200" dirty="0">
              <a:latin typeface="Times New Roman" panose="02020603050405020304" pitchFamily="18" charset="0"/>
              <a:ea typeface="Times New Roman" panose="02020603050405020304" pitchFamily="18" charset="0"/>
            </a:endParaRPr>
          </a:p>
          <a:p>
            <a:pPr marL="508000" marR="75565" algn="just">
              <a:lnSpc>
                <a:spcPct val="150000"/>
              </a:lnSpc>
              <a:spcBef>
                <a:spcPts val="5"/>
              </a:spcBef>
              <a:spcAft>
                <a:spcPts val="0"/>
              </a:spcAft>
            </a:pPr>
            <a:r>
              <a:rPr lang="en-US" sz="1300" b="1" dirty="0">
                <a:latin typeface="Times New Roman" panose="02020603050405020304" pitchFamily="18" charset="0"/>
                <a:ea typeface="Segoe UI" panose="020B0502040204020203" pitchFamily="34" charset="0"/>
              </a:rPr>
              <a:t>The Central </a:t>
            </a:r>
            <a:r>
              <a:rPr lang="en-US" sz="1300" b="1" dirty="0" err="1">
                <a:latin typeface="Times New Roman" panose="02020603050405020304" pitchFamily="18" charset="0"/>
                <a:ea typeface="Segoe UI" panose="020B0502040204020203" pitchFamily="34" charset="0"/>
              </a:rPr>
              <a:t>Govt</a:t>
            </a:r>
            <a:r>
              <a:rPr lang="en-US" sz="1300" b="1" dirty="0">
                <a:latin typeface="Times New Roman" panose="02020603050405020304" pitchFamily="18" charset="0"/>
                <a:ea typeface="Segoe UI" panose="020B0502040204020203" pitchFamily="34" charset="0"/>
              </a:rPr>
              <a:t> notified the f</a:t>
            </a:r>
            <a:r>
              <a:rPr lang="en-US" sz="1300" dirty="0">
                <a:latin typeface="Times New Roman" panose="02020603050405020304" pitchFamily="18" charset="0"/>
                <a:ea typeface="Segoe UI" panose="020B0502040204020203" pitchFamily="34" charset="0"/>
              </a:rPr>
              <a:t>ollowing would be the </a:t>
            </a:r>
            <a:r>
              <a:rPr lang="en-US" sz="1300" dirty="0" err="1">
                <a:latin typeface="Times New Roman" panose="02020603050405020304" pitchFamily="18" charset="0"/>
                <a:ea typeface="Segoe UI" panose="020B0502040204020203" pitchFamily="34" charset="0"/>
              </a:rPr>
              <a:t>deductors</a:t>
            </a:r>
            <a:r>
              <a:rPr lang="en-US" sz="1300" dirty="0">
                <a:latin typeface="Times New Roman" panose="02020603050405020304" pitchFamily="18" charset="0"/>
                <a:ea typeface="Segoe UI" panose="020B0502040204020203" pitchFamily="34" charset="0"/>
              </a:rPr>
              <a:t> of tax in GST under section 51 of the</a:t>
            </a:r>
            <a:r>
              <a:rPr lang="en-US" sz="1300" spc="-340" dirty="0">
                <a:latin typeface="Times New Roman" panose="02020603050405020304" pitchFamily="18" charset="0"/>
                <a:ea typeface="Segoe UI" panose="020B0502040204020203" pitchFamily="34" charset="0"/>
              </a:rPr>
              <a:t> </a:t>
            </a:r>
            <a:r>
              <a:rPr lang="en-US" sz="1300" dirty="0">
                <a:latin typeface="Times New Roman" panose="02020603050405020304" pitchFamily="18" charset="0"/>
                <a:ea typeface="Segoe UI" panose="020B0502040204020203" pitchFamily="34" charset="0"/>
              </a:rPr>
              <a:t>CGST Act, 2017 read with notification No. 33/2017-Central Tax dated</a:t>
            </a:r>
            <a:r>
              <a:rPr lang="en-US" sz="1300" spc="5" dirty="0">
                <a:latin typeface="Times New Roman" panose="02020603050405020304" pitchFamily="18" charset="0"/>
                <a:ea typeface="Segoe UI" panose="020B0502040204020203" pitchFamily="34" charset="0"/>
              </a:rPr>
              <a:t> </a:t>
            </a:r>
            <a:r>
              <a:rPr lang="en-US" sz="1300" dirty="0">
                <a:latin typeface="Times New Roman" panose="02020603050405020304" pitchFamily="18" charset="0"/>
                <a:ea typeface="Segoe UI" panose="020B0502040204020203" pitchFamily="34" charset="0"/>
              </a:rPr>
              <a:t>15.09.2017:</a:t>
            </a:r>
            <a:endParaRPr lang="en-IN" sz="1200" dirty="0">
              <a:latin typeface="Segoe UI" panose="020B0502040204020203" pitchFamily="34" charset="0"/>
              <a:ea typeface="Segoe UI" panose="020B0502040204020203" pitchFamily="34" charset="0"/>
            </a:endParaRPr>
          </a:p>
          <a:p>
            <a:pPr marL="742950" marR="75565" lvl="1" indent="-285750">
              <a:spcBef>
                <a:spcPts val="930"/>
              </a:spcBef>
              <a:spcAft>
                <a:spcPts val="0"/>
              </a:spcAft>
              <a:buFont typeface="+mj-lt"/>
              <a:buAutoNum type="alphaLcParenBoth"/>
              <a:tabLst>
                <a:tab pos="864235" algn="l"/>
                <a:tab pos="864870" algn="l"/>
              </a:tabLst>
            </a:pPr>
            <a:r>
              <a:rPr lang="en-IN" sz="1300" spc="-10" dirty="0">
                <a:latin typeface="Times New Roman" panose="02020603050405020304" pitchFamily="18" charset="0"/>
                <a:ea typeface="Times New Roman" panose="02020603050405020304" pitchFamily="18" charset="0"/>
              </a:rPr>
              <a:t>	a department or establishment of the Central Government or</a:t>
            </a:r>
            <a:r>
              <a:rPr lang="en-IN" sz="1300" spc="-340"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State Government;</a:t>
            </a:r>
            <a:r>
              <a:rPr lang="en-IN" sz="1300" spc="-5"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or local</a:t>
            </a:r>
            <a:r>
              <a:rPr lang="en-IN" sz="1300" spc="-20"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authority; or Governmental</a:t>
            </a:r>
            <a:r>
              <a:rPr lang="en-IN" sz="1300" spc="-20"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agencies;</a:t>
            </a:r>
            <a:r>
              <a:rPr lang="en-IN" sz="1300" spc="-20"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or</a:t>
            </a:r>
            <a:endParaRPr lang="en-IN" sz="1200" spc="-10" dirty="0">
              <a:latin typeface="Times New Roman" panose="02020603050405020304" pitchFamily="18" charset="0"/>
              <a:ea typeface="Times New Roman" panose="02020603050405020304" pitchFamily="18" charset="0"/>
            </a:endParaRPr>
          </a:p>
          <a:p>
            <a:pPr marL="742950" marR="75565" lvl="1" indent="-285750" algn="just">
              <a:spcBef>
                <a:spcPts val="1055"/>
              </a:spcBef>
              <a:spcAft>
                <a:spcPts val="0"/>
              </a:spcAft>
              <a:buFont typeface="+mj-lt"/>
              <a:buAutoNum type="alphaLcParenBoth"/>
              <a:tabLst>
                <a:tab pos="855980" algn="l"/>
              </a:tabLst>
            </a:pPr>
            <a:r>
              <a:rPr lang="en-IN" sz="1300" spc="-10" dirty="0">
                <a:latin typeface="Times New Roman" panose="02020603050405020304" pitchFamily="18" charset="0"/>
                <a:ea typeface="Times New Roman" panose="02020603050405020304" pitchFamily="18" charset="0"/>
              </a:rPr>
              <a:t>public</a:t>
            </a:r>
            <a:r>
              <a:rPr lang="en-IN" sz="1300" spc="-35"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sector</a:t>
            </a:r>
            <a:r>
              <a:rPr lang="en-IN" sz="1300" spc="-15" dirty="0">
                <a:latin typeface="Times New Roman" panose="02020603050405020304" pitchFamily="18" charset="0"/>
                <a:ea typeface="Times New Roman" panose="02020603050405020304" pitchFamily="18" charset="0"/>
              </a:rPr>
              <a:t> </a:t>
            </a:r>
            <a:r>
              <a:rPr lang="en-IN" sz="1300" spc="-10" dirty="0">
                <a:latin typeface="Times New Roman" panose="02020603050405020304" pitchFamily="18" charset="0"/>
                <a:ea typeface="Times New Roman" panose="02020603050405020304" pitchFamily="18" charset="0"/>
              </a:rPr>
              <a:t>undertakings.</a:t>
            </a:r>
            <a:endParaRPr lang="en-IN" sz="1200" spc="-10" dirty="0">
              <a:latin typeface="Times New Roman" panose="02020603050405020304" pitchFamily="18" charset="0"/>
              <a:ea typeface="Times New Roman" panose="02020603050405020304" pitchFamily="18" charset="0"/>
            </a:endParaRPr>
          </a:p>
          <a:p>
            <a:pPr marL="457200" algn="just">
              <a:lnSpc>
                <a:spcPct val="150000"/>
              </a:lnSpc>
              <a:spcAft>
                <a:spcPts val="0"/>
              </a:spcAft>
            </a:pPr>
            <a:r>
              <a:rPr lang="en-IN" sz="1300" b="1" dirty="0">
                <a:solidFill>
                  <a:srgbClr val="7030A0"/>
                </a:solidFill>
                <a:latin typeface="Times New Roman" panose="02020603050405020304" pitchFamily="18" charset="0"/>
                <a:ea typeface="Times New Roman" panose="02020603050405020304" pitchFamily="18" charset="0"/>
              </a:rPr>
              <a:t> </a:t>
            </a:r>
            <a:endParaRPr lang="en-IN" sz="1200" dirty="0">
              <a:latin typeface="Times New Roman" panose="02020603050405020304" pitchFamily="18" charset="0"/>
              <a:ea typeface="Times New Roman" panose="02020603050405020304" pitchFamily="18" charset="0"/>
            </a:endParaRPr>
          </a:p>
          <a:p>
            <a:pPr marL="457200" algn="just">
              <a:lnSpc>
                <a:spcPct val="150000"/>
              </a:lnSpc>
              <a:spcAft>
                <a:spcPts val="0"/>
              </a:spcAft>
            </a:pPr>
            <a:r>
              <a:rPr lang="en-IN" sz="1300" b="1" dirty="0">
                <a:solidFill>
                  <a:srgbClr val="7030A0"/>
                </a:solidFill>
                <a:latin typeface="Times New Roman" panose="02020603050405020304" pitchFamily="18" charset="0"/>
                <a:ea typeface="Times New Roman" panose="02020603050405020304" pitchFamily="18" charset="0"/>
              </a:rPr>
              <a:t>Registration of </a:t>
            </a:r>
            <a:r>
              <a:rPr lang="en-IN" sz="1300" b="1" dirty="0" err="1">
                <a:solidFill>
                  <a:srgbClr val="7030A0"/>
                </a:solidFill>
                <a:latin typeface="Times New Roman" panose="02020603050405020304" pitchFamily="18" charset="0"/>
                <a:ea typeface="Times New Roman" panose="02020603050405020304" pitchFamily="18" charset="0"/>
              </a:rPr>
              <a:t>deductor</a:t>
            </a:r>
            <a:r>
              <a:rPr lang="en-IN" sz="1300" b="1" dirty="0">
                <a:solidFill>
                  <a:srgbClr val="7030A0"/>
                </a:solidFill>
                <a:latin typeface="Times New Roman" panose="02020603050405020304" pitchFamily="18" charset="0"/>
                <a:ea typeface="Times New Roman" panose="02020603050405020304" pitchFamily="18" charset="0"/>
              </a:rPr>
              <a:t> of tax in GST:</a:t>
            </a:r>
            <a:endParaRPr lang="en-IN" sz="1200" dirty="0">
              <a:latin typeface="Times New Roman" panose="02020603050405020304" pitchFamily="18" charset="0"/>
              <a:ea typeface="Times New Roman" panose="02020603050405020304" pitchFamily="18" charset="0"/>
            </a:endParaRPr>
          </a:p>
          <a:p>
            <a:pPr marL="342900" marR="75565" lvl="0" indent="-342900" algn="just">
              <a:spcBef>
                <a:spcPts val="1055"/>
              </a:spcBef>
              <a:spcAft>
                <a:spcPts val="0"/>
              </a:spcAft>
              <a:buFont typeface="+mj-lt"/>
              <a:buAutoNum type="arabicPeriod"/>
            </a:pPr>
            <a:r>
              <a:rPr lang="en-IN" sz="1300" dirty="0">
                <a:latin typeface="Times New Roman" panose="02020603050405020304" pitchFamily="18" charset="0"/>
                <a:ea typeface="Times New Roman" panose="02020603050405020304" pitchFamily="18" charset="0"/>
              </a:rPr>
              <a:t>Such </a:t>
            </a:r>
            <a:r>
              <a:rPr lang="en-IN" sz="1300" dirty="0" err="1">
                <a:latin typeface="Times New Roman" panose="02020603050405020304" pitchFamily="18" charset="0"/>
                <a:ea typeface="Times New Roman" panose="02020603050405020304" pitchFamily="18" charset="0"/>
              </a:rPr>
              <a:t>deductors</a:t>
            </a:r>
            <a:r>
              <a:rPr lang="en-IN" sz="1300" dirty="0">
                <a:latin typeface="Times New Roman" panose="02020603050405020304" pitchFamily="18" charset="0"/>
                <a:ea typeface="Times New Roman" panose="02020603050405020304" pitchFamily="18" charset="0"/>
              </a:rPr>
              <a:t> needs to get compulsorily registered under section 24 of the CGST/SGST Act.</a:t>
            </a:r>
            <a:endParaRPr lang="en-IN" sz="1200" dirty="0">
              <a:latin typeface="Times New Roman" panose="02020603050405020304" pitchFamily="18" charset="0"/>
              <a:ea typeface="Times New Roman" panose="02020603050405020304" pitchFamily="18" charset="0"/>
            </a:endParaRPr>
          </a:p>
          <a:p>
            <a:pPr marL="342900" marR="75565" lvl="0" indent="-342900" algn="just">
              <a:spcBef>
                <a:spcPts val="1055"/>
              </a:spcBef>
              <a:spcAft>
                <a:spcPts val="0"/>
              </a:spcAft>
              <a:buFont typeface="+mj-lt"/>
              <a:buAutoNum type="arabicPeriod"/>
            </a:pPr>
            <a:r>
              <a:rPr lang="en-IN" sz="1200" dirty="0">
                <a:latin typeface="Times New Roman" panose="02020603050405020304" pitchFamily="18" charset="0"/>
                <a:ea typeface="Times New Roman" panose="02020603050405020304" pitchFamily="18" charset="0"/>
              </a:rPr>
              <a:t>The Registration to be obtained based on TAN ( Tax Deduction &amp; Collection account Number).</a:t>
            </a:r>
          </a:p>
          <a:p>
            <a:pPr marL="457200" marR="75565" algn="just">
              <a:spcBef>
                <a:spcPts val="1055"/>
              </a:spcBef>
              <a:spcAft>
                <a:spcPts val="0"/>
              </a:spcAft>
            </a:pPr>
            <a:r>
              <a:rPr lang="en-IN" sz="1300" dirty="0">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p:txBody>
      </p:sp>
      <p:sp>
        <p:nvSpPr>
          <p:cNvPr id="17" name="Rectangle 14"/>
          <p:cNvSpPr>
            <a:spLocks noChangeArrowheads="1"/>
          </p:cNvSpPr>
          <p:nvPr/>
        </p:nvSpPr>
        <p:spPr bwMode="auto">
          <a:xfrm>
            <a:off x="3722914" y="3173486"/>
            <a:ext cx="2946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Format of TDS-GSTIN</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2477588" y="38710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p:nvPr/>
        </p:nvSpPr>
        <p:spPr>
          <a:xfrm>
            <a:off x="3471412" y="3598557"/>
            <a:ext cx="2710999" cy="369332"/>
          </a:xfrm>
          <a:prstGeom prst="rect">
            <a:avLst/>
          </a:prstGeom>
        </p:spPr>
        <p:txBody>
          <a:bodyPr wrap="none">
            <a:spAutoFit/>
          </a:bodyPr>
          <a:lstStyle/>
          <a:p>
            <a:pPr marL="457200" algn="ctr">
              <a:spcAft>
                <a:spcPts val="0"/>
              </a:spcAft>
            </a:pPr>
            <a:r>
              <a:rPr lang="en-IN" dirty="0" smtClean="0">
                <a:latin typeface="Times New Roman" panose="02020603050405020304" pitchFamily="18" charset="0"/>
                <a:ea typeface="Times New Roman" panose="02020603050405020304" pitchFamily="18" charset="0"/>
              </a:rPr>
              <a:t>37HYDT03559D1DU</a:t>
            </a:r>
            <a:endParaRPr lang="en-IN" sz="1200" dirty="0">
              <a:effectLst/>
              <a:latin typeface="Times New Roman" panose="02020603050405020304" pitchFamily="18" charset="0"/>
              <a:ea typeface="Times New Roman" panose="02020603050405020304" pitchFamily="18" charset="0"/>
            </a:endParaRPr>
          </a:p>
        </p:txBody>
      </p:sp>
      <p:cxnSp>
        <p:nvCxnSpPr>
          <p:cNvPr id="23" name="Straight Arrow Connector 22"/>
          <p:cNvCxnSpPr/>
          <p:nvPr/>
        </p:nvCxnSpPr>
        <p:spPr>
          <a:xfrm flipH="1">
            <a:off x="1160090" y="3967889"/>
            <a:ext cx="3004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62594" y="3967889"/>
            <a:ext cx="0" cy="499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35560" y="4467497"/>
            <a:ext cx="1249060"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State Code </a:t>
            </a:r>
            <a:endParaRPr lang="en-IN" dirty="0"/>
          </a:p>
        </p:txBody>
      </p:sp>
      <p:cxnSp>
        <p:nvCxnSpPr>
          <p:cNvPr id="28" name="Straight Arrow Connector 27"/>
          <p:cNvCxnSpPr>
            <a:stCxn id="21" idx="2"/>
          </p:cNvCxnSpPr>
          <p:nvPr/>
        </p:nvCxnSpPr>
        <p:spPr>
          <a:xfrm flipH="1">
            <a:off x="4826911" y="3967889"/>
            <a:ext cx="1" cy="499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164547" y="4467497"/>
            <a:ext cx="1455014"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TAN Number</a:t>
            </a:r>
            <a:endParaRPr lang="en-IN" dirty="0"/>
          </a:p>
        </p:txBody>
      </p:sp>
      <p:cxnSp>
        <p:nvCxnSpPr>
          <p:cNvPr id="31" name="Straight Arrow Connector 30"/>
          <p:cNvCxnSpPr/>
          <p:nvPr/>
        </p:nvCxnSpPr>
        <p:spPr>
          <a:xfrm>
            <a:off x="5721531" y="3916615"/>
            <a:ext cx="600892" cy="476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721531" y="4392960"/>
            <a:ext cx="1871025"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Entity Number of </a:t>
            </a:r>
            <a:endParaRPr lang="en-IN" dirty="0"/>
          </a:p>
        </p:txBody>
      </p:sp>
      <p:sp>
        <p:nvSpPr>
          <p:cNvPr id="34" name="Rectangle 33"/>
          <p:cNvSpPr/>
          <p:nvPr/>
        </p:nvSpPr>
        <p:spPr>
          <a:xfrm>
            <a:off x="5619561" y="4818031"/>
            <a:ext cx="1849802" cy="369332"/>
          </a:xfrm>
          <a:prstGeom prst="rect">
            <a:avLst/>
          </a:prstGeom>
        </p:spPr>
        <p:txBody>
          <a:bodyPr wrap="none">
            <a:spAutoFit/>
          </a:bodyPr>
          <a:lstStyle/>
          <a:p>
            <a:r>
              <a:rPr lang="en-IN" dirty="0" smtClean="0"/>
              <a:t>Same </a:t>
            </a:r>
            <a:r>
              <a:rPr lang="en-IN" dirty="0"/>
              <a:t>TAN holder </a:t>
            </a:r>
          </a:p>
        </p:txBody>
      </p:sp>
      <p:sp>
        <p:nvSpPr>
          <p:cNvPr id="35" name="Rectangle 34"/>
          <p:cNvSpPr/>
          <p:nvPr/>
        </p:nvSpPr>
        <p:spPr>
          <a:xfrm>
            <a:off x="6021977" y="5053971"/>
            <a:ext cx="902811"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in state </a:t>
            </a:r>
            <a:endParaRPr lang="en-IN" dirty="0"/>
          </a:p>
        </p:txBody>
      </p:sp>
      <p:cxnSp>
        <p:nvCxnSpPr>
          <p:cNvPr id="37" name="Straight Arrow Connector 36"/>
          <p:cNvCxnSpPr/>
          <p:nvPr/>
        </p:nvCxnSpPr>
        <p:spPr>
          <a:xfrm>
            <a:off x="5931379" y="3949091"/>
            <a:ext cx="2068109" cy="495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463287" y="4605496"/>
            <a:ext cx="1396536"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D by default </a:t>
            </a:r>
            <a:endParaRPr lang="en-IN" dirty="0"/>
          </a:p>
        </p:txBody>
      </p:sp>
      <p:cxnSp>
        <p:nvCxnSpPr>
          <p:cNvPr id="44" name="Straight Arrow Connector 43"/>
          <p:cNvCxnSpPr>
            <a:stCxn id="21" idx="3"/>
          </p:cNvCxnSpPr>
          <p:nvPr/>
        </p:nvCxnSpPr>
        <p:spPr>
          <a:xfrm flipV="1">
            <a:off x="6182411" y="3750889"/>
            <a:ext cx="3928240" cy="32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110651" y="3810990"/>
            <a:ext cx="26126" cy="696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211119" y="4535321"/>
            <a:ext cx="1313180"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Check Sum </a:t>
            </a:r>
            <a:endParaRPr lang="en-IN" dirty="0"/>
          </a:p>
        </p:txBody>
      </p:sp>
      <p:sp>
        <p:nvSpPr>
          <p:cNvPr id="48" name="Rectangle 47"/>
          <p:cNvSpPr/>
          <p:nvPr/>
        </p:nvSpPr>
        <p:spPr>
          <a:xfrm>
            <a:off x="535560" y="4864677"/>
            <a:ext cx="1146468"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(Numeric)</a:t>
            </a:r>
            <a:endParaRPr lang="en-IN" dirty="0"/>
          </a:p>
        </p:txBody>
      </p:sp>
      <p:sp>
        <p:nvSpPr>
          <p:cNvPr id="49" name="Rectangle 48"/>
          <p:cNvSpPr/>
          <p:nvPr/>
        </p:nvSpPr>
        <p:spPr>
          <a:xfrm>
            <a:off x="535560" y="5261857"/>
            <a:ext cx="896399"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 01 - 38</a:t>
            </a:r>
            <a:endParaRPr lang="en-IN" dirty="0"/>
          </a:p>
        </p:txBody>
      </p:sp>
      <p:sp>
        <p:nvSpPr>
          <p:cNvPr id="50" name="Rectangle 49"/>
          <p:cNvSpPr/>
          <p:nvPr/>
        </p:nvSpPr>
        <p:spPr>
          <a:xfrm>
            <a:off x="3403183" y="4813403"/>
            <a:ext cx="1994457"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(4Alpha+5Numeric</a:t>
            </a:r>
            <a:endParaRPr lang="en-IN" dirty="0"/>
          </a:p>
        </p:txBody>
      </p:sp>
      <p:sp>
        <p:nvSpPr>
          <p:cNvPr id="51" name="Rectangle 50"/>
          <p:cNvSpPr/>
          <p:nvPr/>
        </p:nvSpPr>
        <p:spPr>
          <a:xfrm>
            <a:off x="3892783" y="5151770"/>
            <a:ext cx="1107996"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+1Alpha)	</a:t>
            </a:r>
            <a:endParaRPr lang="en-IN" dirty="0"/>
          </a:p>
        </p:txBody>
      </p:sp>
      <p:sp>
        <p:nvSpPr>
          <p:cNvPr id="52" name="Rectangle 51"/>
          <p:cNvSpPr/>
          <p:nvPr/>
        </p:nvSpPr>
        <p:spPr>
          <a:xfrm>
            <a:off x="5931379" y="5353231"/>
            <a:ext cx="1146468"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(Numeric)</a:t>
            </a:r>
            <a:endParaRPr lang="en-IN" dirty="0"/>
          </a:p>
        </p:txBody>
      </p:sp>
      <p:sp>
        <p:nvSpPr>
          <p:cNvPr id="53" name="Rectangle 52"/>
          <p:cNvSpPr/>
          <p:nvPr/>
        </p:nvSpPr>
        <p:spPr>
          <a:xfrm>
            <a:off x="7605619" y="4951424"/>
            <a:ext cx="960519"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(Alpha) </a:t>
            </a:r>
            <a:endParaRPr lang="en-IN" dirty="0"/>
          </a:p>
        </p:txBody>
      </p:sp>
      <p:sp>
        <p:nvSpPr>
          <p:cNvPr id="54" name="Rectangle 53"/>
          <p:cNvSpPr/>
          <p:nvPr/>
        </p:nvSpPr>
        <p:spPr>
          <a:xfrm>
            <a:off x="8846731" y="4864677"/>
            <a:ext cx="1409360" cy="369332"/>
          </a:xfrm>
          <a:prstGeom prst="rect">
            <a:avLst/>
          </a:prstGeom>
        </p:spPr>
        <p:txBody>
          <a:bodyPr wrap="none">
            <a:spAutoFit/>
          </a:bodyPr>
          <a:lstStyle/>
          <a:p>
            <a:pPr marL="457200" algn="just">
              <a:spcAft>
                <a:spcPts val="0"/>
              </a:spcAft>
            </a:pPr>
            <a:r>
              <a:rPr lang="en-IN" dirty="0">
                <a:latin typeface="Times New Roman" panose="02020603050405020304" pitchFamily="18" charset="0"/>
                <a:ea typeface="Times New Roman" panose="02020603050405020304" pitchFamily="18" charset="0"/>
              </a:rPr>
              <a:t>(Alpha/ </a:t>
            </a:r>
            <a:endParaRPr lang="en-IN" sz="1600" dirty="0">
              <a:effectLst/>
              <a:latin typeface="Times New Roman" panose="02020603050405020304" pitchFamily="18" charset="0"/>
              <a:ea typeface="Times New Roman" panose="02020603050405020304" pitchFamily="18" charset="0"/>
            </a:endParaRPr>
          </a:p>
        </p:txBody>
      </p:sp>
      <p:sp>
        <p:nvSpPr>
          <p:cNvPr id="55" name="Rectangle 54"/>
          <p:cNvSpPr/>
          <p:nvPr/>
        </p:nvSpPr>
        <p:spPr>
          <a:xfrm>
            <a:off x="9262963" y="5123858"/>
            <a:ext cx="1127232" cy="369332"/>
          </a:xfrm>
          <a:prstGeom prst="rect">
            <a:avLst/>
          </a:prstGeom>
        </p:spPr>
        <p:txBody>
          <a:bodyPr wrap="none">
            <a:spAutoFit/>
          </a:bodyPr>
          <a:lstStyle/>
          <a:p>
            <a:r>
              <a:rPr lang="en-IN" dirty="0">
                <a:latin typeface="Times New Roman" panose="02020603050405020304" pitchFamily="18" charset="0"/>
                <a:ea typeface="Times New Roman" panose="02020603050405020304" pitchFamily="18" charset="0"/>
              </a:rPr>
              <a:t> Numeric)</a:t>
            </a:r>
            <a:endParaRPr lang="en-IN" dirty="0"/>
          </a:p>
        </p:txBody>
      </p:sp>
    </p:spTree>
    <p:extLst>
      <p:ext uri="{BB962C8B-B14F-4D97-AF65-F5344CB8AC3E}">
        <p14:creationId xmlns:p14="http://schemas.microsoft.com/office/powerpoint/2010/main" val="2016874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4" y="241344"/>
            <a:ext cx="10515600" cy="6257743"/>
          </a:xfrm>
        </p:spPr>
        <p:txBody>
          <a:bodyPr anchor="t">
            <a:normAutofit/>
          </a:bodyPr>
          <a:lstStyle/>
          <a:p>
            <a:r>
              <a:rPr lang="en-IN" sz="3300" b="1" u="sng" dirty="0" smtClean="0">
                <a:solidFill>
                  <a:srgbClr val="C00000"/>
                </a:solidFill>
                <a:latin typeface="Times New Roman" panose="02020603050405020304" pitchFamily="18" charset="0"/>
                <a:cs typeface="Times New Roman" panose="02020603050405020304" pitchFamily="18" charset="0"/>
              </a:rPr>
              <a:t>Introduction</a:t>
            </a:r>
            <a:r>
              <a:rPr lang="en-IN" sz="3300" b="1" u="sng" dirty="0">
                <a:solidFill>
                  <a:srgbClr val="C00000"/>
                </a:solidFill>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The GST (Goods &amp; Service Tax) Act came into existence </a:t>
            </a:r>
            <a:r>
              <a:rPr lang="en-IN" sz="2200" dirty="0" err="1">
                <a:latin typeface="Times New Roman" panose="02020603050405020304" pitchFamily="18" charset="0"/>
                <a:cs typeface="Times New Roman" panose="02020603050405020304" pitchFamily="18" charset="0"/>
              </a:rPr>
              <a:t>w.e.f</a:t>
            </a:r>
            <a:r>
              <a:rPr lang="en-IN" sz="2200" dirty="0">
                <a:latin typeface="Times New Roman" panose="02020603050405020304" pitchFamily="18" charset="0"/>
                <a:cs typeface="Times New Roman" panose="02020603050405020304" pitchFamily="18" charset="0"/>
              </a:rPr>
              <a:t> 01/07/2017</a:t>
            </a:r>
            <a:r>
              <a:rPr lang="en-IN" sz="2200" dirty="0" smtClean="0">
                <a:latin typeface="Times New Roman" panose="02020603050405020304" pitchFamily="18" charset="0"/>
                <a:cs typeface="Times New Roman" panose="02020603050405020304" pitchFamily="18" charset="0"/>
              </a:rPr>
              <a:t>.</a:t>
            </a:r>
            <a:br>
              <a:rPr lang="en-IN" sz="2200" dirty="0" smtClean="0">
                <a:latin typeface="Times New Roman" panose="02020603050405020304" pitchFamily="18" charset="0"/>
                <a:cs typeface="Times New Roman" panose="02020603050405020304" pitchFamily="18" charset="0"/>
              </a:rPr>
            </a:br>
            <a:r>
              <a:rPr lang="en-IN" sz="2200" dirty="0" smtClean="0">
                <a:latin typeface="Times New Roman" panose="02020603050405020304" pitchFamily="18" charset="0"/>
                <a:cs typeface="Times New Roman" panose="02020603050405020304" pitchFamily="18" charset="0"/>
              </a:rPr>
              <a:t/>
            </a:r>
            <a:br>
              <a:rPr lang="en-IN" sz="2200" dirty="0" smtClean="0">
                <a:latin typeface="Times New Roman" panose="02020603050405020304" pitchFamily="18" charset="0"/>
                <a:cs typeface="Times New Roman" panose="02020603050405020304" pitchFamily="18" charset="0"/>
              </a:rPr>
            </a:br>
            <a:r>
              <a:rPr lang="en-IN" sz="2200" u="sng" dirty="0">
                <a:solidFill>
                  <a:srgbClr val="7030A0"/>
                </a:solidFill>
                <a:latin typeface="Times New Roman" panose="02020603050405020304" pitchFamily="18" charset="0"/>
                <a:cs typeface="Times New Roman" panose="02020603050405020304" pitchFamily="18" charset="0"/>
              </a:rPr>
              <a:t>Slogan of </a:t>
            </a:r>
            <a:r>
              <a:rPr lang="en-IN" sz="2200" u="sng" dirty="0" smtClean="0">
                <a:solidFill>
                  <a:srgbClr val="7030A0"/>
                </a:solidFill>
                <a:latin typeface="Times New Roman" panose="02020603050405020304" pitchFamily="18" charset="0"/>
                <a:cs typeface="Times New Roman" panose="02020603050405020304" pitchFamily="18" charset="0"/>
              </a:rPr>
              <a:t>GST  </a:t>
            </a:r>
            <a:r>
              <a:rPr lang="en-IN" sz="2200" u="sng" spc="600" dirty="0" smtClean="0">
                <a:solidFill>
                  <a:srgbClr val="00B0F0"/>
                </a:solidFill>
                <a:latin typeface="Times New Roman" panose="02020603050405020304" pitchFamily="18" charset="0"/>
                <a:cs typeface="Times New Roman" panose="02020603050405020304" pitchFamily="18" charset="0"/>
              </a:rPr>
              <a:t>→</a:t>
            </a:r>
            <a:r>
              <a:rPr lang="en-IN" sz="2200" u="sng" dirty="0" smtClean="0">
                <a:solidFill>
                  <a:srgbClr val="00B0F0"/>
                </a:solidFill>
                <a:latin typeface="Times New Roman" panose="02020603050405020304" pitchFamily="18" charset="0"/>
                <a:cs typeface="Times New Roman" panose="02020603050405020304" pitchFamily="18" charset="0"/>
              </a:rPr>
              <a:t> </a:t>
            </a:r>
            <a:r>
              <a:rPr lang="en-IN" sz="2200" u="sng" dirty="0">
                <a:solidFill>
                  <a:srgbClr val="C00000"/>
                </a:solidFill>
                <a:latin typeface="Times New Roman" panose="02020603050405020304" pitchFamily="18" charset="0"/>
                <a:cs typeface="Times New Roman" panose="02020603050405020304" pitchFamily="18" charset="0"/>
              </a:rPr>
              <a:t>One Nation – One Tax </a:t>
            </a:r>
            <a:r>
              <a:rPr lang="en-IN" sz="2200" u="sng" dirty="0" smtClean="0">
                <a:solidFill>
                  <a:srgbClr val="C00000"/>
                </a:solidFill>
                <a:latin typeface="Times New Roman" panose="02020603050405020304" pitchFamily="18" charset="0"/>
                <a:cs typeface="Times New Roman" panose="02020603050405020304" pitchFamily="18" charset="0"/>
              </a:rPr>
              <a:t/>
            </a:r>
            <a:br>
              <a:rPr lang="en-IN" sz="2200" u="sng" dirty="0" smtClean="0">
                <a:solidFill>
                  <a:srgbClr val="C00000"/>
                </a:solidFill>
                <a:latin typeface="Times New Roman" panose="02020603050405020304" pitchFamily="18" charset="0"/>
                <a:cs typeface="Times New Roman" panose="02020603050405020304" pitchFamily="18" charset="0"/>
              </a:rPr>
            </a:br>
            <a:r>
              <a:rPr lang="en-IN" sz="2200" u="sng" dirty="0" smtClean="0">
                <a:solidFill>
                  <a:srgbClr val="C00000"/>
                </a:solidFill>
                <a:latin typeface="Times New Roman" panose="02020603050405020304" pitchFamily="18" charset="0"/>
                <a:cs typeface="Times New Roman" panose="02020603050405020304" pitchFamily="18" charset="0"/>
              </a:rPr>
              <a:t/>
            </a:r>
            <a:br>
              <a:rPr lang="en-IN" sz="2200" u="sng" dirty="0" smtClean="0">
                <a:solidFill>
                  <a:srgbClr val="C00000"/>
                </a:solidFill>
                <a:latin typeface="Times New Roman" panose="02020603050405020304" pitchFamily="18" charset="0"/>
                <a:cs typeface="Times New Roman" panose="02020603050405020304" pitchFamily="18" charset="0"/>
              </a:rPr>
            </a:br>
            <a:r>
              <a:rPr lang="en-IN" sz="2200" b="1" dirty="0">
                <a:solidFill>
                  <a:srgbClr val="0070C0"/>
                </a:solidFill>
                <a:latin typeface="Times New Roman" panose="02020603050405020304" pitchFamily="18" charset="0"/>
                <a:cs typeface="Times New Roman" panose="02020603050405020304" pitchFamily="18" charset="0"/>
              </a:rPr>
              <a:t>The taxes subsumed into GST are:</a:t>
            </a:r>
            <a:r>
              <a:rPr lang="en-IN" sz="2200" dirty="0">
                <a:solidFill>
                  <a:srgbClr val="0070C0"/>
                </a:solidFill>
                <a:latin typeface="Times New Roman" panose="02020603050405020304" pitchFamily="18" charset="0"/>
                <a:cs typeface="Times New Roman" panose="02020603050405020304" pitchFamily="18" charset="0"/>
              </a:rPr>
              <a:t/>
            </a:r>
            <a:br>
              <a:rPr lang="en-IN" sz="2200" dirty="0">
                <a:solidFill>
                  <a:srgbClr val="0070C0"/>
                </a:solidFill>
                <a:latin typeface="Times New Roman" panose="02020603050405020304" pitchFamily="18" charset="0"/>
                <a:cs typeface="Times New Roman" panose="02020603050405020304" pitchFamily="18" charset="0"/>
              </a:rPr>
            </a:br>
            <a:r>
              <a:rPr lang="en-IN" sz="2200" dirty="0" smtClean="0">
                <a:latin typeface="Times New Roman" panose="02020603050405020304" pitchFamily="18" charset="0"/>
                <a:cs typeface="Times New Roman" panose="02020603050405020304" pitchFamily="18" charset="0"/>
              </a:rPr>
              <a:t>				</a:t>
            </a:r>
            <a:r>
              <a:rPr lang="en-IN" sz="2200" b="1" dirty="0" smtClean="0">
                <a:latin typeface="Times New Roman" panose="02020603050405020304" pitchFamily="18" charset="0"/>
                <a:cs typeface="Times New Roman" panose="02020603050405020304" pitchFamily="18" charset="0"/>
              </a:rPr>
              <a:t>Taxes </a:t>
            </a:r>
            <a:r>
              <a:rPr lang="en-IN" sz="2200" b="1" dirty="0">
                <a:latin typeface="Times New Roman" panose="02020603050405020304" pitchFamily="18" charset="0"/>
                <a:cs typeface="Times New Roman" panose="02020603050405020304" pitchFamily="18" charset="0"/>
              </a:rPr>
              <a:t>subsumed into GST </a:t>
            </a: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3829322" y="2207622"/>
            <a:ext cx="47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cxnSp>
        <p:nvCxnSpPr>
          <p:cNvPr id="2069" name="AutoShape 21"/>
          <p:cNvCxnSpPr>
            <a:cxnSpLocks noChangeShapeType="1"/>
          </p:cNvCxnSpPr>
          <p:nvPr/>
        </p:nvCxnSpPr>
        <p:spPr bwMode="auto">
          <a:xfrm>
            <a:off x="5790655" y="2664822"/>
            <a:ext cx="0" cy="358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7" name="Table 26"/>
          <p:cNvGraphicFramePr>
            <a:graphicFrameLocks noGrp="1"/>
          </p:cNvGraphicFramePr>
          <p:nvPr>
            <p:extLst>
              <p:ext uri="{D42A27DB-BD31-4B8C-83A1-F6EECF244321}">
                <p14:modId xmlns:p14="http://schemas.microsoft.com/office/powerpoint/2010/main" val="1188017252"/>
              </p:ext>
            </p:extLst>
          </p:nvPr>
        </p:nvGraphicFramePr>
        <p:xfrm>
          <a:off x="2783975" y="3174273"/>
          <a:ext cx="6307774" cy="2756264"/>
        </p:xfrm>
        <a:graphic>
          <a:graphicData uri="http://schemas.openxmlformats.org/drawingml/2006/table">
            <a:tbl>
              <a:tblPr firstRow="1" firstCol="1" bandRow="1">
                <a:tableStyleId>{5C22544A-7EE6-4342-B048-85BDC9FD1C3A}</a:tableStyleId>
              </a:tblPr>
              <a:tblGrid>
                <a:gridCol w="3153887">
                  <a:extLst>
                    <a:ext uri="{9D8B030D-6E8A-4147-A177-3AD203B41FA5}">
                      <a16:colId xmlns:a16="http://schemas.microsoft.com/office/drawing/2014/main" val="978547328"/>
                    </a:ext>
                  </a:extLst>
                </a:gridCol>
                <a:gridCol w="3153887">
                  <a:extLst>
                    <a:ext uri="{9D8B030D-6E8A-4147-A177-3AD203B41FA5}">
                      <a16:colId xmlns:a16="http://schemas.microsoft.com/office/drawing/2014/main" val="3156718048"/>
                    </a:ext>
                  </a:extLst>
                </a:gridCol>
              </a:tblGrid>
              <a:tr h="2756264">
                <a:tc>
                  <a:txBody>
                    <a:bodyPr/>
                    <a:lstStyle/>
                    <a:p>
                      <a:pPr marL="0" lvl="0" indent="0" algn="just">
                        <a:spcAft>
                          <a:spcPts val="0"/>
                        </a:spcAft>
                        <a:buFont typeface="+mj-lt"/>
                        <a:buNone/>
                      </a:pPr>
                      <a:r>
                        <a:rPr lang="en-IN" sz="1800" b="1" kern="1200" dirty="0" smtClean="0">
                          <a:solidFill>
                            <a:schemeClr val="accent5">
                              <a:lumMod val="50000"/>
                            </a:schemeClr>
                          </a:solidFill>
                          <a:effectLst/>
                          <a:latin typeface="+mn-lt"/>
                          <a:ea typeface="+mn-ea"/>
                          <a:cs typeface="+mn-cs"/>
                        </a:rPr>
                        <a:t>At the Central level	</a:t>
                      </a:r>
                      <a:endParaRPr lang="en-IN" sz="1200" dirty="0" smtClean="0">
                        <a:solidFill>
                          <a:schemeClr val="accent5">
                            <a:lumMod val="50000"/>
                          </a:schemeClr>
                        </a:solidFill>
                        <a:effectLst/>
                      </a:endParaRPr>
                    </a:p>
                    <a:p>
                      <a:pPr marL="342900" lvl="0" indent="-342900" algn="just">
                        <a:spcAft>
                          <a:spcPts val="0"/>
                        </a:spcAft>
                        <a:buFont typeface="+mj-lt"/>
                        <a:buAutoNum type="alphaLcPeriod"/>
                      </a:pPr>
                      <a:r>
                        <a:rPr lang="en-IN" sz="1200" dirty="0" smtClean="0">
                          <a:solidFill>
                            <a:schemeClr val="accent5">
                              <a:lumMod val="50000"/>
                            </a:schemeClr>
                          </a:solidFill>
                          <a:effectLst/>
                        </a:rPr>
                        <a:t>Central </a:t>
                      </a:r>
                      <a:r>
                        <a:rPr lang="en-IN" sz="1200" dirty="0">
                          <a:solidFill>
                            <a:schemeClr val="accent5">
                              <a:lumMod val="50000"/>
                            </a:schemeClr>
                          </a:solidFill>
                          <a:effectLst/>
                        </a:rPr>
                        <a:t>Excise Duty,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Additional Excise Duty,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Service Tax,</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Additional Customs Duty commonly </a:t>
                      </a:r>
                      <a:endParaRPr lang="en-IN" sz="1100" dirty="0">
                        <a:solidFill>
                          <a:schemeClr val="accent5">
                            <a:lumMod val="50000"/>
                          </a:schemeClr>
                        </a:solidFill>
                        <a:effectLst/>
                      </a:endParaRPr>
                    </a:p>
                    <a:p>
                      <a:pPr marL="457200" algn="just">
                        <a:spcAft>
                          <a:spcPts val="0"/>
                        </a:spcAft>
                      </a:pPr>
                      <a:r>
                        <a:rPr lang="en-IN" sz="1200" dirty="0">
                          <a:solidFill>
                            <a:schemeClr val="accent5">
                              <a:lumMod val="50000"/>
                            </a:schemeClr>
                          </a:solidFill>
                          <a:effectLst/>
                        </a:rPr>
                        <a:t>known as Countervailing Duty, and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Special Additional Duty of Customs.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Central Sales Tax (CST)</a:t>
                      </a:r>
                      <a:endParaRPr lang="en-IN" sz="1100" dirty="0">
                        <a:solidFill>
                          <a:schemeClr val="accent5">
                            <a:lumMod val="50000"/>
                          </a:schemeClr>
                        </a:solidFill>
                        <a:effectLst/>
                      </a:endParaRPr>
                    </a:p>
                    <a:p>
                      <a:pPr marL="457200" algn="just">
                        <a:spcAft>
                          <a:spcPts val="0"/>
                        </a:spcAft>
                      </a:pPr>
                      <a:r>
                        <a:rPr lang="en-IN" sz="1200" dirty="0">
                          <a:solidFill>
                            <a:schemeClr val="accent5">
                              <a:lumMod val="50000"/>
                            </a:schemeClr>
                          </a:solidFill>
                          <a:effectLst/>
                        </a:rPr>
                        <a:t> </a:t>
                      </a:r>
                      <a:endParaRPr lang="en-IN" sz="1200" dirty="0">
                        <a:solidFill>
                          <a:schemeClr val="accent5">
                            <a:lumMod val="50000"/>
                          </a:schemeClr>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IN" sz="1800" b="1" kern="1200" dirty="0" smtClean="0">
                          <a:solidFill>
                            <a:schemeClr val="accent5">
                              <a:lumMod val="50000"/>
                            </a:schemeClr>
                          </a:solidFill>
                          <a:effectLst/>
                          <a:latin typeface="+mn-lt"/>
                          <a:ea typeface="+mn-ea"/>
                          <a:cs typeface="+mn-cs"/>
                        </a:rPr>
                        <a:t>At the State level</a:t>
                      </a:r>
                    </a:p>
                    <a:p>
                      <a:pPr marL="342900" lvl="0" indent="-342900" algn="just">
                        <a:spcAft>
                          <a:spcPts val="0"/>
                        </a:spcAft>
                        <a:buFont typeface="+mj-lt"/>
                        <a:buAutoNum type="alphaLcPeriod"/>
                      </a:pPr>
                      <a:r>
                        <a:rPr lang="en-IN" sz="1200" dirty="0" smtClean="0">
                          <a:solidFill>
                            <a:schemeClr val="accent5">
                              <a:lumMod val="50000"/>
                            </a:schemeClr>
                          </a:solidFill>
                          <a:effectLst/>
                        </a:rPr>
                        <a:t>Subsuming </a:t>
                      </a:r>
                      <a:r>
                        <a:rPr lang="en-IN" sz="1200" dirty="0">
                          <a:solidFill>
                            <a:schemeClr val="accent5">
                              <a:lumMod val="50000"/>
                            </a:schemeClr>
                          </a:solidFill>
                          <a:effectLst/>
                        </a:rPr>
                        <a:t>of State Value Added Tax/Sales Tax,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Entertainment Tax (other than the tax levied by the local bodies), Central Sales Tax (levied by the Centre and collected by the States),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err="1">
                          <a:solidFill>
                            <a:schemeClr val="accent5">
                              <a:lumMod val="50000"/>
                            </a:schemeClr>
                          </a:solidFill>
                          <a:effectLst/>
                        </a:rPr>
                        <a:t>Octroi</a:t>
                      </a:r>
                      <a:r>
                        <a:rPr lang="en-IN" sz="1200" dirty="0">
                          <a:solidFill>
                            <a:schemeClr val="accent5">
                              <a:lumMod val="50000"/>
                            </a:schemeClr>
                          </a:solidFill>
                          <a:effectLst/>
                        </a:rPr>
                        <a:t> and Entry tax,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Purchase Tax,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Luxury tax, and </a:t>
                      </a:r>
                      <a:endParaRPr lang="en-IN" sz="1100" dirty="0">
                        <a:solidFill>
                          <a:schemeClr val="accent5">
                            <a:lumMod val="50000"/>
                          </a:schemeClr>
                        </a:solidFill>
                        <a:effectLst/>
                      </a:endParaRPr>
                    </a:p>
                    <a:p>
                      <a:pPr marL="342900" lvl="0" indent="-342900" algn="just">
                        <a:spcAft>
                          <a:spcPts val="0"/>
                        </a:spcAft>
                        <a:buFont typeface="+mj-lt"/>
                        <a:buAutoNum type="alphaLcPeriod"/>
                      </a:pPr>
                      <a:r>
                        <a:rPr lang="en-IN" sz="1200" dirty="0">
                          <a:solidFill>
                            <a:schemeClr val="accent5">
                              <a:lumMod val="50000"/>
                            </a:schemeClr>
                          </a:solidFill>
                          <a:effectLst/>
                        </a:rPr>
                        <a:t>Taxes on lottery, betting and gambling.</a:t>
                      </a:r>
                      <a:endParaRPr lang="en-IN" sz="1100" dirty="0">
                        <a:solidFill>
                          <a:schemeClr val="accent5">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365476136"/>
                  </a:ext>
                </a:extLst>
              </a:tr>
            </a:tbl>
          </a:graphicData>
        </a:graphic>
      </p:graphicFrame>
    </p:spTree>
    <p:extLst>
      <p:ext uri="{BB962C8B-B14F-4D97-AF65-F5344CB8AC3E}">
        <p14:creationId xmlns:p14="http://schemas.microsoft.com/office/powerpoint/2010/main" val="3617302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19041" y="601877"/>
            <a:ext cx="10854261"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Applicability of GST: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GST-TDS to be deducted if the value of the agreement entered into for purchase of taxable goods or services or both exceeds Rs.2.5 Lakhs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(excluding GST).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Deduct tax while making/crediting payment to the supplier: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lang="en-US" alt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alt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Where the location of the supplier and place of supply is in a State(s)/UT(s) which is different from the State / UT where the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deductor</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registered, then the GST-TDS need not be deducted.</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Where the tax is to be paid on reverse charge by the recipient i.e. the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deductee</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GST-TDS need not be deducted.</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Where the payment is made to an unregistered supplier, the GST-TDS need not be deducted.</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GST – TDS to be deducted even in case of composite dealer.</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48400993"/>
              </p:ext>
            </p:extLst>
          </p:nvPr>
        </p:nvGraphicFramePr>
        <p:xfrm>
          <a:off x="1117599" y="2425636"/>
          <a:ext cx="8128000" cy="11500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33062958"/>
                    </a:ext>
                  </a:extLst>
                </a:gridCol>
                <a:gridCol w="4064000">
                  <a:extLst>
                    <a:ext uri="{9D8B030D-6E8A-4147-A177-3AD203B41FA5}">
                      <a16:colId xmlns:a16="http://schemas.microsoft.com/office/drawing/2014/main" val="579089"/>
                    </a:ext>
                  </a:extLst>
                </a:gridCol>
              </a:tblGrid>
              <a:tr h="1150078">
                <a:tc>
                  <a:txBody>
                    <a:bodyPr/>
                    <a:lstStyle/>
                    <a:p>
                      <a:pPr marL="457200" marR="7556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For Inter-State supply:</a:t>
                      </a:r>
                      <a:endParaRPr lang="en-IN" sz="12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endParaRPr>
                    </a:p>
                    <a:p>
                      <a:pPr marL="457200" marR="7556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IGST: @2%</a:t>
                      </a:r>
                      <a:endParaRPr lang="en-IN" sz="12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solidFill>
                      <a:schemeClr val="accent2">
                        <a:lumMod val="60000"/>
                        <a:lumOff val="40000"/>
                      </a:schemeClr>
                    </a:solidFill>
                  </a:tcPr>
                </a:tc>
                <a:tc>
                  <a:txBody>
                    <a:bodyPr/>
                    <a:lstStyle/>
                    <a:p>
                      <a:pPr marL="457200" marR="7556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For Intra-State supply:</a:t>
                      </a:r>
                      <a:endParaRPr lang="en-IN" sz="12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endParaRPr>
                    </a:p>
                    <a:p>
                      <a:pPr marL="457200" marR="7556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SGST: @1% CGST: @ 1%</a:t>
                      </a:r>
                      <a:endParaRPr lang="en-IN" sz="12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969880568"/>
                  </a:ext>
                </a:extLst>
              </a:tr>
            </a:tbl>
          </a:graphicData>
        </a:graphic>
      </p:graphicFrame>
    </p:spTree>
    <p:extLst>
      <p:ext uri="{BB962C8B-B14F-4D97-AF65-F5344CB8AC3E}">
        <p14:creationId xmlns:p14="http://schemas.microsoft.com/office/powerpoint/2010/main" val="2574910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1640844"/>
              </p:ext>
            </p:extLst>
          </p:nvPr>
        </p:nvGraphicFramePr>
        <p:xfrm>
          <a:off x="770020" y="919228"/>
          <a:ext cx="9170813" cy="2345351"/>
        </p:xfrm>
        <a:graphic>
          <a:graphicData uri="http://schemas.openxmlformats.org/drawingml/2006/table">
            <a:tbl>
              <a:tblPr firstRow="1" firstCol="1" bandRow="1">
                <a:tableStyleId>{5C22544A-7EE6-4342-B048-85BDC9FD1C3A}</a:tableStyleId>
              </a:tblPr>
              <a:tblGrid>
                <a:gridCol w="9170813">
                  <a:extLst>
                    <a:ext uri="{9D8B030D-6E8A-4147-A177-3AD203B41FA5}">
                      <a16:colId xmlns:a16="http://schemas.microsoft.com/office/drawing/2014/main" val="2550448752"/>
                    </a:ext>
                  </a:extLst>
                </a:gridCol>
              </a:tblGrid>
              <a:tr h="638471">
                <a:tc>
                  <a:txBody>
                    <a:bodyPr/>
                    <a:lstStyle/>
                    <a:p>
                      <a:pPr marL="457200" algn="l">
                        <a:spcAft>
                          <a:spcPts val="0"/>
                        </a:spcAft>
                      </a:pPr>
                      <a:r>
                        <a:rPr lang="en-IN" sz="1600" b="0" dirty="0">
                          <a:solidFill>
                            <a:schemeClr val="tx1"/>
                          </a:solidFill>
                          <a:effectLst/>
                          <a:latin typeface="Times New Roman" panose="02020603050405020304" pitchFamily="18" charset="0"/>
                          <a:cs typeface="Times New Roman" panose="02020603050405020304" pitchFamily="18" charset="0"/>
                        </a:rPr>
                        <a:t>They</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need</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to</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remit</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such</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TDS</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err="1">
                          <a:solidFill>
                            <a:schemeClr val="tx1"/>
                          </a:solidFill>
                          <a:effectLst/>
                          <a:latin typeface="Times New Roman" panose="02020603050405020304" pitchFamily="18" charset="0"/>
                          <a:cs typeface="Times New Roman" panose="02020603050405020304" pitchFamily="18" charset="0"/>
                        </a:rPr>
                        <a:t>dedcuted</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by</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the</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10</a:t>
                      </a:r>
                      <a:r>
                        <a:rPr lang="en-IN" sz="1600" b="0" baseline="30000" dirty="0">
                          <a:solidFill>
                            <a:schemeClr val="tx1"/>
                          </a:solidFill>
                          <a:effectLst/>
                          <a:latin typeface="Times New Roman" panose="02020603050405020304" pitchFamily="18" charset="0"/>
                          <a:cs typeface="Times New Roman" panose="02020603050405020304" pitchFamily="18" charset="0"/>
                        </a:rPr>
                        <a:t>th</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day</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of</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the</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month</a:t>
                      </a:r>
                      <a:r>
                        <a:rPr lang="en-IN" sz="1600" b="0" spc="-290"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succeeding</a:t>
                      </a:r>
                      <a:r>
                        <a:rPr lang="en-IN" sz="1600" b="0" spc="-10"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the</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month</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in</a:t>
                      </a:r>
                      <a:r>
                        <a:rPr lang="en-IN" sz="1600" b="0" spc="-10"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which</a:t>
                      </a:r>
                      <a:r>
                        <a:rPr lang="en-IN" sz="1600" b="0" spc="-5"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TDS was</a:t>
                      </a:r>
                      <a:r>
                        <a:rPr lang="en-IN" sz="1600" b="0" spc="-10" dirty="0">
                          <a:solidFill>
                            <a:schemeClr val="tx1"/>
                          </a:solidFill>
                          <a:effectLst/>
                          <a:latin typeface="Times New Roman" panose="02020603050405020304" pitchFamily="18" charset="0"/>
                          <a:cs typeface="Times New Roman" panose="02020603050405020304" pitchFamily="18" charset="0"/>
                        </a:rPr>
                        <a:t> </a:t>
                      </a:r>
                      <a:r>
                        <a:rPr lang="en-IN" sz="1600" b="0" dirty="0">
                          <a:solidFill>
                            <a:schemeClr val="tx1"/>
                          </a:solidFill>
                          <a:effectLst/>
                          <a:latin typeface="Times New Roman" panose="02020603050405020304" pitchFamily="18" charset="0"/>
                          <a:cs typeface="Times New Roman" panose="02020603050405020304" pitchFamily="18" charset="0"/>
                        </a:rPr>
                        <a:t>collected. And the return to be filed in GSTR-7</a:t>
                      </a:r>
                      <a:endParaRPr lang="en-IN"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2397983"/>
                  </a:ext>
                </a:extLst>
              </a:tr>
              <a:tr h="319235">
                <a:tc>
                  <a:txBody>
                    <a:bodyPr/>
                    <a:lstStyle/>
                    <a:p>
                      <a:pPr marL="457200" algn="l">
                        <a:spcAft>
                          <a:spcPts val="0"/>
                        </a:spcAft>
                      </a:pPr>
                      <a:r>
                        <a:rPr lang="en-IN" sz="1600" b="0" dirty="0">
                          <a:solidFill>
                            <a:schemeClr val="tx1"/>
                          </a:solidFill>
                          <a:effectLst/>
                          <a:latin typeface="Times New Roman" panose="02020603050405020304" pitchFamily="18" charset="0"/>
                          <a:cs typeface="Times New Roman" panose="02020603050405020304" pitchFamily="18" charset="0"/>
                        </a:rPr>
                        <a:t>In case of failure to deduct TDS &amp; remittance of TDS to </a:t>
                      </a:r>
                      <a:r>
                        <a:rPr lang="en-IN" sz="1600" b="0" dirty="0" err="1">
                          <a:solidFill>
                            <a:schemeClr val="tx1"/>
                          </a:solidFill>
                          <a:effectLst/>
                          <a:latin typeface="Times New Roman" panose="02020603050405020304" pitchFamily="18" charset="0"/>
                          <a:cs typeface="Times New Roman" panose="02020603050405020304" pitchFamily="18" charset="0"/>
                        </a:rPr>
                        <a:t>Govt</a:t>
                      </a:r>
                      <a:r>
                        <a:rPr lang="en-IN" sz="1600" b="0" dirty="0">
                          <a:solidFill>
                            <a:schemeClr val="tx1"/>
                          </a:solidFill>
                          <a:effectLst/>
                          <a:latin typeface="Times New Roman" panose="02020603050405020304" pitchFamily="18" charset="0"/>
                          <a:cs typeface="Times New Roman" panose="02020603050405020304" pitchFamily="18" charset="0"/>
                        </a:rPr>
                        <a:t> within due date, Interest to be paid along with TDS amount.</a:t>
                      </a:r>
                      <a:endParaRPr lang="en-IN"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2296800"/>
                  </a:ext>
                </a:extLst>
              </a:tr>
              <a:tr h="319235">
                <a:tc>
                  <a:txBody>
                    <a:bodyPr/>
                    <a:lstStyle/>
                    <a:p>
                      <a:pPr marL="457200" algn="l">
                        <a:spcAft>
                          <a:spcPts val="0"/>
                        </a:spcAft>
                      </a:pPr>
                      <a:r>
                        <a:rPr lang="en-IN" sz="1600" b="0" dirty="0">
                          <a:solidFill>
                            <a:schemeClr val="tx1"/>
                          </a:solidFill>
                          <a:effectLst/>
                          <a:latin typeface="Times New Roman" panose="02020603050405020304" pitchFamily="18" charset="0"/>
                          <a:cs typeface="Times New Roman" panose="02020603050405020304" pitchFamily="18" charset="0"/>
                        </a:rPr>
                        <a:t>In case of failure to file TDS return within due date fees of  50 per day subject to maximum of  4,000/- will be payable</a:t>
                      </a:r>
                      <a:endParaRPr lang="en-IN"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856963"/>
                  </a:ext>
                </a:extLst>
              </a:tr>
              <a:tr h="638471">
                <a:tc>
                  <a:txBody>
                    <a:bodyPr/>
                    <a:lstStyle/>
                    <a:p>
                      <a:pPr algn="l">
                        <a:spcBef>
                          <a:spcPts val="255"/>
                        </a:spcBef>
                        <a:spcAft>
                          <a:spcPts val="0"/>
                        </a:spcAft>
                      </a:pPr>
                      <a:r>
                        <a:rPr lang="en-US" sz="1600" b="0" dirty="0" smtClean="0">
                          <a:solidFill>
                            <a:schemeClr val="tx1"/>
                          </a:solidFill>
                          <a:effectLst/>
                          <a:latin typeface="Times New Roman" panose="02020603050405020304" pitchFamily="18" charset="0"/>
                          <a:cs typeface="Times New Roman" panose="02020603050405020304" pitchFamily="18" charset="0"/>
                        </a:rPr>
                        <a:t>         They</a:t>
                      </a:r>
                      <a:r>
                        <a:rPr lang="en-US" sz="1600" b="0" spc="40" dirty="0" smtClean="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need</a:t>
                      </a:r>
                      <a:r>
                        <a:rPr lang="en-US" sz="1600" b="0" spc="3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to</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issue</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certificate</a:t>
                      </a:r>
                      <a:r>
                        <a:rPr lang="en-US" sz="1600" b="0" spc="4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of</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such</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TDS</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to</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the</a:t>
                      </a:r>
                      <a:r>
                        <a:rPr lang="en-US" sz="1600" b="0" spc="25"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deductee</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within</a:t>
                      </a:r>
                      <a:r>
                        <a:rPr lang="en-US" sz="1600" b="0" spc="3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5</a:t>
                      </a:r>
                      <a:r>
                        <a:rPr lang="en-US" sz="1600" b="0" spc="4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days</a:t>
                      </a:r>
                      <a:r>
                        <a:rPr lang="en-US" sz="1600" b="0" spc="2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of</a:t>
                      </a:r>
                      <a:r>
                        <a:rPr lang="en-US" sz="1600" b="0" spc="-290" dirty="0">
                          <a:solidFill>
                            <a:schemeClr val="tx1"/>
                          </a:solidFill>
                          <a:effectLst/>
                          <a:latin typeface="Times New Roman" panose="02020603050405020304" pitchFamily="18" charset="0"/>
                          <a:cs typeface="Times New Roman" panose="02020603050405020304" pitchFamily="18" charset="0"/>
                        </a:rPr>
                        <a:t>        </a:t>
                      </a:r>
                      <a:r>
                        <a:rPr lang="en-US" sz="1600" b="0" spc="-5" dirty="0">
                          <a:solidFill>
                            <a:schemeClr val="tx1"/>
                          </a:solidFill>
                          <a:effectLst/>
                          <a:latin typeface="Times New Roman" panose="02020603050405020304" pitchFamily="18" charset="0"/>
                          <a:cs typeface="Times New Roman" panose="02020603050405020304" pitchFamily="18" charset="0"/>
                        </a:rPr>
                        <a:t> filing TDS</a:t>
                      </a:r>
                      <a:r>
                        <a:rPr lang="en-US" sz="1600" b="0" spc="95" dirty="0">
                          <a:solidFill>
                            <a:schemeClr val="tx1"/>
                          </a:solidFill>
                          <a:effectLst/>
                          <a:latin typeface="Times New Roman" panose="02020603050405020304" pitchFamily="18" charset="0"/>
                          <a:cs typeface="Times New Roman" panose="02020603050405020304" pitchFamily="18" charset="0"/>
                        </a:rPr>
                        <a:t> return in </a:t>
                      </a:r>
                      <a:r>
                        <a:rPr lang="en-US" sz="1600" b="0" spc="95" dirty="0" smtClean="0">
                          <a:solidFill>
                            <a:schemeClr val="tx1"/>
                          </a:solidFill>
                          <a:effectLst/>
                          <a:latin typeface="Times New Roman" panose="02020603050405020304" pitchFamily="18" charset="0"/>
                          <a:cs typeface="Times New Roman" panose="02020603050405020304" pitchFamily="18" charset="0"/>
                        </a:rPr>
                        <a:t>          GSTR-7A </a:t>
                      </a:r>
                      <a:r>
                        <a:rPr lang="en-US" sz="1600" b="0" spc="-5" dirty="0">
                          <a:solidFill>
                            <a:schemeClr val="tx1"/>
                          </a:solidFill>
                          <a:effectLst/>
                          <a:latin typeface="Times New Roman" panose="02020603050405020304" pitchFamily="18" charset="0"/>
                          <a:cs typeface="Times New Roman" panose="02020603050405020304" pitchFamily="18" charset="0"/>
                        </a:rPr>
                        <a:t>failing</a:t>
                      </a:r>
                      <a:r>
                        <a:rPr lang="en-US" sz="1600" b="0" spc="9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which</a:t>
                      </a:r>
                      <a:r>
                        <a:rPr lang="en-US" sz="1600" b="0" spc="9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fees</a:t>
                      </a:r>
                      <a:r>
                        <a:rPr lang="en-US" sz="1600" b="0" spc="10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of</a:t>
                      </a:r>
                      <a:r>
                        <a:rPr lang="en-US" sz="1600" b="0" spc="9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a:t>
                      </a:r>
                      <a:r>
                        <a:rPr lang="en-US" sz="1600" b="0" spc="-15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100</a:t>
                      </a:r>
                      <a:r>
                        <a:rPr lang="en-US" sz="1600" b="0" spc="9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per</a:t>
                      </a:r>
                      <a:r>
                        <a:rPr lang="en-US" sz="1600" b="0" spc="9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day</a:t>
                      </a:r>
                      <a:r>
                        <a:rPr lang="en-US" sz="1600" b="0" spc="10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subject</a:t>
                      </a:r>
                      <a:r>
                        <a:rPr lang="en-US" sz="1600" b="0" spc="9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to</a:t>
                      </a:r>
                      <a:r>
                        <a:rPr lang="en-US" sz="1600" b="0" spc="9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maximum</a:t>
                      </a:r>
                      <a:r>
                        <a:rPr lang="en-US" sz="1600" b="0" spc="9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of </a:t>
                      </a:r>
                      <a:r>
                        <a:rPr lang="en-US" sz="1600" b="0" spc="-5" dirty="0">
                          <a:solidFill>
                            <a:schemeClr val="tx1"/>
                          </a:solidFill>
                          <a:effectLst/>
                          <a:latin typeface="Times New Roman" panose="02020603050405020304" pitchFamily="18" charset="0"/>
                          <a:cs typeface="Times New Roman" panose="02020603050405020304" pitchFamily="18" charset="0"/>
                        </a:rPr>
                        <a:t>`</a:t>
                      </a:r>
                      <a:r>
                        <a:rPr lang="en-US" sz="1600" b="0" spc="-250" dirty="0">
                          <a:solidFill>
                            <a:schemeClr val="tx1"/>
                          </a:solidFill>
                          <a:effectLst/>
                          <a:latin typeface="Times New Roman" panose="02020603050405020304" pitchFamily="18" charset="0"/>
                          <a:cs typeface="Times New Roman" panose="02020603050405020304" pitchFamily="18" charset="0"/>
                        </a:rPr>
                        <a:t> </a:t>
                      </a:r>
                      <a:r>
                        <a:rPr lang="en-US" sz="1600" b="0" spc="-5" dirty="0">
                          <a:solidFill>
                            <a:schemeClr val="tx1"/>
                          </a:solidFill>
                          <a:effectLst/>
                          <a:latin typeface="Times New Roman" panose="02020603050405020304" pitchFamily="18" charset="0"/>
                          <a:cs typeface="Times New Roman" panose="02020603050405020304" pitchFamily="18" charset="0"/>
                        </a:rPr>
                        <a:t>5,000/-</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spc="-5" dirty="0">
                          <a:solidFill>
                            <a:schemeClr val="tx1"/>
                          </a:solidFill>
                          <a:effectLst/>
                          <a:latin typeface="Times New Roman" panose="02020603050405020304" pitchFamily="18" charset="0"/>
                          <a:cs typeface="Times New Roman" panose="02020603050405020304" pitchFamily="18" charset="0"/>
                        </a:rPr>
                        <a:t>will be </a:t>
                      </a:r>
                      <a:r>
                        <a:rPr lang="en-US" sz="1600" b="0" dirty="0">
                          <a:solidFill>
                            <a:schemeClr val="tx1"/>
                          </a:solidFill>
                          <a:effectLst/>
                          <a:latin typeface="Times New Roman" panose="02020603050405020304" pitchFamily="18" charset="0"/>
                          <a:cs typeface="Times New Roman" panose="02020603050405020304" pitchFamily="18" charset="0"/>
                        </a:rPr>
                        <a:t>payable</a:t>
                      </a:r>
                      <a:r>
                        <a:rPr lang="en-US" sz="1600" b="0" spc="-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by</a:t>
                      </a:r>
                      <a:r>
                        <a:rPr lang="en-US" sz="1600" b="0" spc="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such</a:t>
                      </a:r>
                      <a:r>
                        <a:rPr lang="en-US" sz="1600" b="0" spc="-5"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deductor</a:t>
                      </a:r>
                      <a:r>
                        <a:rPr lang="en-US" sz="1600" b="0" dirty="0">
                          <a:solidFill>
                            <a:schemeClr val="tx1"/>
                          </a:solidFill>
                          <a:effectLst/>
                          <a:latin typeface="Times New Roman" panose="02020603050405020304" pitchFamily="18" charset="0"/>
                          <a:cs typeface="Times New Roman" panose="02020603050405020304" pitchFamily="18" charset="0"/>
                        </a:rPr>
                        <a:t>.</a:t>
                      </a:r>
                      <a:endParaRPr lang="en-IN" sz="1600" b="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4427673"/>
                  </a:ext>
                </a:extLst>
              </a:tr>
            </a:tbl>
          </a:graphicData>
        </a:graphic>
      </p:graphicFrame>
      <p:sp>
        <p:nvSpPr>
          <p:cNvPr id="3" name="Rectangle 1"/>
          <p:cNvSpPr>
            <a:spLocks noChangeArrowheads="1"/>
          </p:cNvSpPr>
          <p:nvPr/>
        </p:nvSpPr>
        <p:spPr bwMode="auto">
          <a:xfrm>
            <a:off x="368990" y="354050"/>
            <a:ext cx="5494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MANNER OF ACCOUNT OF TDS BY DEDCUTOR:</a:t>
            </a:r>
            <a:endParaRPr kumimoji="0" lang="en-US" altLang="en-US"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4057264"/>
              </p:ext>
            </p:extLst>
          </p:nvPr>
        </p:nvGraphicFramePr>
        <p:xfrm>
          <a:off x="770020" y="3970579"/>
          <a:ext cx="9170814" cy="1340805"/>
        </p:xfrm>
        <a:graphic>
          <a:graphicData uri="http://schemas.openxmlformats.org/drawingml/2006/table">
            <a:tbl>
              <a:tblPr firstRow="1" firstCol="1" bandRow="1">
                <a:tableStyleId>{5C22544A-7EE6-4342-B048-85BDC9FD1C3A}</a:tableStyleId>
              </a:tblPr>
              <a:tblGrid>
                <a:gridCol w="9170814">
                  <a:extLst>
                    <a:ext uri="{9D8B030D-6E8A-4147-A177-3AD203B41FA5}">
                      <a16:colId xmlns:a16="http://schemas.microsoft.com/office/drawing/2014/main" val="2247958474"/>
                    </a:ext>
                  </a:extLst>
                </a:gridCol>
              </a:tblGrid>
              <a:tr h="1340805">
                <a:tc>
                  <a:txBody>
                    <a:bodyPr/>
                    <a:lstStyle/>
                    <a:p>
                      <a:pPr marL="342900" marR="61595" lvl="0" indent="-342900">
                        <a:lnSpc>
                          <a:spcPct val="98000"/>
                        </a:lnSpc>
                        <a:spcAft>
                          <a:spcPts val="0"/>
                        </a:spcAft>
                        <a:buClr>
                          <a:srgbClr val="28166F"/>
                        </a:buClr>
                        <a:buSzPts val="1400"/>
                        <a:buFont typeface="Wingdings" panose="05000000000000000000" pitchFamily="2" charset="2"/>
                        <a:buChar char=""/>
                        <a:tabLst>
                          <a:tab pos="340360" algn="l"/>
                        </a:tabLst>
                      </a:pPr>
                      <a:r>
                        <a:rPr lang="en-US" sz="1600" b="0" dirty="0">
                          <a:solidFill>
                            <a:schemeClr val="tx1"/>
                          </a:solidFill>
                          <a:effectLst/>
                          <a:latin typeface="Times New Roman" panose="02020603050405020304" pitchFamily="18" charset="0"/>
                          <a:cs typeface="Times New Roman" panose="02020603050405020304" pitchFamily="18" charset="0"/>
                        </a:rPr>
                        <a:t>Any amount shown as TDS will be reflected in the electronic cash ledger of the</a:t>
                      </a:r>
                      <a:r>
                        <a:rPr lang="en-US" sz="1600" b="0" spc="-29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concerned</a:t>
                      </a:r>
                      <a:r>
                        <a:rPr lang="en-US" sz="1600" b="0" spc="-1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supplier.</a:t>
                      </a:r>
                      <a:endParaRPr lang="en-IN" sz="1600" b="0" dirty="0">
                        <a:solidFill>
                          <a:schemeClr val="tx1"/>
                        </a:solidFill>
                        <a:effectLst/>
                        <a:latin typeface="Times New Roman" panose="02020603050405020304" pitchFamily="18" charset="0"/>
                        <a:cs typeface="Times New Roman" panose="02020603050405020304" pitchFamily="18" charset="0"/>
                      </a:endParaRPr>
                    </a:p>
                    <a:p>
                      <a:pPr marL="342900" marR="63500" lvl="0" indent="-342900">
                        <a:lnSpc>
                          <a:spcPct val="98000"/>
                        </a:lnSpc>
                        <a:spcBef>
                          <a:spcPts val="600"/>
                        </a:spcBef>
                        <a:spcAft>
                          <a:spcPts val="0"/>
                        </a:spcAft>
                        <a:buClr>
                          <a:srgbClr val="28166F"/>
                        </a:buClr>
                        <a:buSzPts val="1400"/>
                        <a:buFont typeface="Wingdings" panose="05000000000000000000" pitchFamily="2" charset="2"/>
                        <a:buChar char=""/>
                        <a:tabLst>
                          <a:tab pos="340360" algn="l"/>
                        </a:tabLs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spc="-2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can</a:t>
                      </a:r>
                      <a:r>
                        <a:rPr lang="en-US" sz="1600" b="0" spc="-2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utilize</a:t>
                      </a:r>
                      <a:r>
                        <a:rPr lang="en-US" sz="1600" b="0" spc="-2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this</a:t>
                      </a:r>
                      <a:r>
                        <a:rPr lang="en-US" sz="1600" b="0" spc="-2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amount</a:t>
                      </a:r>
                      <a:r>
                        <a:rPr lang="en-US" sz="1600" b="0" spc="-3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towards</a:t>
                      </a:r>
                      <a:r>
                        <a:rPr lang="en-US" sz="1600" b="0" spc="-2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discharging</a:t>
                      </a:r>
                      <a:r>
                        <a:rPr lang="en-US" sz="1600" b="0" spc="-2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his</a:t>
                      </a:r>
                      <a:r>
                        <a:rPr lang="en-US" sz="1600" b="0" spc="-1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liability</a:t>
                      </a:r>
                      <a:r>
                        <a:rPr lang="en-US" sz="1600" b="0" spc="-1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towards</a:t>
                      </a:r>
                      <a:r>
                        <a:rPr lang="en-US" sz="1600" b="0" spc="-2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tax,</a:t>
                      </a:r>
                      <a:r>
                        <a:rPr lang="en-US" sz="1600" b="0" spc="-2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interest</a:t>
                      </a:r>
                      <a:r>
                        <a:rPr lang="en-US" sz="1600" b="0" spc="-29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fees</a:t>
                      </a:r>
                      <a:r>
                        <a:rPr lang="en-US" sz="1600" b="0" spc="-1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and</a:t>
                      </a:r>
                      <a:r>
                        <a:rPr lang="en-US" sz="1600" b="0" spc="-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any other</a:t>
                      </a:r>
                      <a:r>
                        <a:rPr lang="en-US" sz="1600" b="0" spc="-15"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amount.</a:t>
                      </a:r>
                      <a:endParaRPr lang="en-IN" sz="1600" b="0"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17116"/>
                  </a:ext>
                </a:extLst>
              </a:tr>
            </a:tbl>
          </a:graphicData>
        </a:graphic>
      </p:graphicFrame>
      <p:sp>
        <p:nvSpPr>
          <p:cNvPr id="5" name="Rectangle 2"/>
          <p:cNvSpPr>
            <a:spLocks noChangeArrowheads="1"/>
          </p:cNvSpPr>
          <p:nvPr/>
        </p:nvSpPr>
        <p:spPr bwMode="auto">
          <a:xfrm>
            <a:off x="368990" y="3376776"/>
            <a:ext cx="52417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9725" algn="l"/>
              </a:tabLst>
              <a:defRPr>
                <a:solidFill>
                  <a:schemeClr val="tx1"/>
                </a:solidFill>
                <a:latin typeface="Arial" panose="020B0604020202020204" pitchFamily="34" charset="0"/>
              </a:defRPr>
            </a:lvl1pPr>
            <a:lvl2pPr eaLnBrk="0" fontAlgn="base" hangingPunct="0">
              <a:spcBef>
                <a:spcPct val="0"/>
              </a:spcBef>
              <a:spcAft>
                <a:spcPct val="0"/>
              </a:spcAft>
              <a:tabLst>
                <a:tab pos="339725" algn="l"/>
              </a:tabLst>
              <a:defRPr>
                <a:solidFill>
                  <a:schemeClr val="tx1"/>
                </a:solidFill>
                <a:latin typeface="Arial" panose="020B0604020202020204" pitchFamily="34" charset="0"/>
              </a:defRPr>
            </a:lvl2pPr>
            <a:lvl3pPr eaLnBrk="0" fontAlgn="base" hangingPunct="0">
              <a:spcBef>
                <a:spcPct val="0"/>
              </a:spcBef>
              <a:spcAft>
                <a:spcPct val="0"/>
              </a:spcAft>
              <a:tabLst>
                <a:tab pos="339725" algn="l"/>
              </a:tabLst>
              <a:defRPr>
                <a:solidFill>
                  <a:schemeClr val="tx1"/>
                </a:solidFill>
                <a:latin typeface="Arial" panose="020B0604020202020204" pitchFamily="34" charset="0"/>
              </a:defRPr>
            </a:lvl3pPr>
            <a:lvl4pPr eaLnBrk="0" fontAlgn="base" hangingPunct="0">
              <a:spcBef>
                <a:spcPct val="0"/>
              </a:spcBef>
              <a:spcAft>
                <a:spcPct val="0"/>
              </a:spcAft>
              <a:tabLst>
                <a:tab pos="339725" algn="l"/>
              </a:tabLst>
              <a:defRPr>
                <a:solidFill>
                  <a:schemeClr val="tx1"/>
                </a:solidFill>
                <a:latin typeface="Arial" panose="020B0604020202020204" pitchFamily="34" charset="0"/>
              </a:defRPr>
            </a:lvl4pPr>
            <a:lvl5pPr eaLnBrk="0" fontAlgn="base" hangingPunct="0">
              <a:spcBef>
                <a:spcPct val="0"/>
              </a:spcBef>
              <a:spcAft>
                <a:spcPct val="0"/>
              </a:spcAft>
              <a:tabLst>
                <a:tab pos="339725" algn="l"/>
              </a:tabLst>
              <a:defRPr>
                <a:solidFill>
                  <a:schemeClr val="tx1"/>
                </a:solidFill>
                <a:latin typeface="Arial" panose="020B0604020202020204" pitchFamily="34" charset="0"/>
              </a:defRPr>
            </a:lvl5pPr>
            <a:lvl6pPr eaLnBrk="0" fontAlgn="base" hangingPunct="0">
              <a:spcBef>
                <a:spcPct val="0"/>
              </a:spcBef>
              <a:spcAft>
                <a:spcPct val="0"/>
              </a:spcAft>
              <a:tabLst>
                <a:tab pos="339725" algn="l"/>
              </a:tabLst>
              <a:defRPr>
                <a:solidFill>
                  <a:schemeClr val="tx1"/>
                </a:solidFill>
                <a:latin typeface="Arial" panose="020B0604020202020204" pitchFamily="34" charset="0"/>
              </a:defRPr>
            </a:lvl6pPr>
            <a:lvl7pPr eaLnBrk="0" fontAlgn="base" hangingPunct="0">
              <a:spcBef>
                <a:spcPct val="0"/>
              </a:spcBef>
              <a:spcAft>
                <a:spcPct val="0"/>
              </a:spcAft>
              <a:tabLst>
                <a:tab pos="339725" algn="l"/>
              </a:tabLst>
              <a:defRPr>
                <a:solidFill>
                  <a:schemeClr val="tx1"/>
                </a:solidFill>
                <a:latin typeface="Arial" panose="020B0604020202020204" pitchFamily="34" charset="0"/>
              </a:defRPr>
            </a:lvl7pPr>
            <a:lvl8pPr eaLnBrk="0" fontAlgn="base" hangingPunct="0">
              <a:spcBef>
                <a:spcPct val="0"/>
              </a:spcBef>
              <a:spcAft>
                <a:spcPct val="0"/>
              </a:spcAft>
              <a:tabLst>
                <a:tab pos="339725" algn="l"/>
              </a:tabLst>
              <a:defRPr>
                <a:solidFill>
                  <a:schemeClr val="tx1"/>
                </a:solidFill>
                <a:latin typeface="Arial" panose="020B0604020202020204" pitchFamily="34" charset="0"/>
              </a:defRPr>
            </a:lvl8pPr>
            <a:lvl9pPr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39725" algn="l"/>
              </a:tabLst>
            </a:pPr>
            <a:r>
              <a:rPr lang="en-US" altLang="en-US"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MANNER OF ACCOUNT OF TDS BY SUPPLIER</a:t>
            </a:r>
          </a:p>
        </p:txBody>
      </p:sp>
    </p:spTree>
    <p:extLst>
      <p:ext uri="{BB962C8B-B14F-4D97-AF65-F5344CB8AC3E}">
        <p14:creationId xmlns:p14="http://schemas.microsoft.com/office/powerpoint/2010/main" val="2433467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pSp>
        <p:nvGrpSpPr>
          <p:cNvPr id="3" name="Group 1"/>
          <p:cNvGrpSpPr>
            <a:grpSpLocks/>
          </p:cNvGrpSpPr>
          <p:nvPr/>
        </p:nvGrpSpPr>
        <p:grpSpPr bwMode="auto">
          <a:xfrm>
            <a:off x="2142971" y="914400"/>
            <a:ext cx="4987913" cy="2319990"/>
            <a:chOff x="1648" y="203"/>
            <a:chExt cx="7856" cy="3982"/>
          </a:xfrm>
        </p:grpSpPr>
        <p:sp>
          <p:nvSpPr>
            <p:cNvPr id="4" name="Freeform 53"/>
            <p:cNvSpPr>
              <a:spLocks/>
            </p:cNvSpPr>
            <p:nvPr/>
          </p:nvSpPr>
          <p:spPr bwMode="auto">
            <a:xfrm>
              <a:off x="4159" y="203"/>
              <a:ext cx="2629" cy="449"/>
            </a:xfrm>
            <a:custGeom>
              <a:avLst/>
              <a:gdLst>
                <a:gd name="T0" fmla="+- 0 6743 4159"/>
                <a:gd name="T1" fmla="*/ T0 w 2629"/>
                <a:gd name="T2" fmla="+- 0 203 203"/>
                <a:gd name="T3" fmla="*/ 203 h 449"/>
                <a:gd name="T4" fmla="+- 0 4204 4159"/>
                <a:gd name="T5" fmla="*/ T4 w 2629"/>
                <a:gd name="T6" fmla="+- 0 203 203"/>
                <a:gd name="T7" fmla="*/ 203 h 449"/>
                <a:gd name="T8" fmla="+- 0 4187 4159"/>
                <a:gd name="T9" fmla="*/ T8 w 2629"/>
                <a:gd name="T10" fmla="+- 0 207 203"/>
                <a:gd name="T11" fmla="*/ 207 h 449"/>
                <a:gd name="T12" fmla="+- 0 4172 4159"/>
                <a:gd name="T13" fmla="*/ T12 w 2629"/>
                <a:gd name="T14" fmla="+- 0 216 203"/>
                <a:gd name="T15" fmla="*/ 216 h 449"/>
                <a:gd name="T16" fmla="+- 0 4163 4159"/>
                <a:gd name="T17" fmla="*/ T16 w 2629"/>
                <a:gd name="T18" fmla="+- 0 230 203"/>
                <a:gd name="T19" fmla="*/ 230 h 449"/>
                <a:gd name="T20" fmla="+- 0 4159 4159"/>
                <a:gd name="T21" fmla="*/ T20 w 2629"/>
                <a:gd name="T22" fmla="+- 0 248 203"/>
                <a:gd name="T23" fmla="*/ 248 h 449"/>
                <a:gd name="T24" fmla="+- 0 4159 4159"/>
                <a:gd name="T25" fmla="*/ T24 w 2629"/>
                <a:gd name="T26" fmla="+- 0 606 203"/>
                <a:gd name="T27" fmla="*/ 606 h 449"/>
                <a:gd name="T28" fmla="+- 0 4163 4159"/>
                <a:gd name="T29" fmla="*/ T28 w 2629"/>
                <a:gd name="T30" fmla="+- 0 624 203"/>
                <a:gd name="T31" fmla="*/ 624 h 449"/>
                <a:gd name="T32" fmla="+- 0 4172 4159"/>
                <a:gd name="T33" fmla="*/ T32 w 2629"/>
                <a:gd name="T34" fmla="+- 0 638 203"/>
                <a:gd name="T35" fmla="*/ 638 h 449"/>
                <a:gd name="T36" fmla="+- 0 4187 4159"/>
                <a:gd name="T37" fmla="*/ T36 w 2629"/>
                <a:gd name="T38" fmla="+- 0 648 203"/>
                <a:gd name="T39" fmla="*/ 648 h 449"/>
                <a:gd name="T40" fmla="+- 0 4204 4159"/>
                <a:gd name="T41" fmla="*/ T40 w 2629"/>
                <a:gd name="T42" fmla="+- 0 651 203"/>
                <a:gd name="T43" fmla="*/ 651 h 449"/>
                <a:gd name="T44" fmla="+- 0 6743 4159"/>
                <a:gd name="T45" fmla="*/ T44 w 2629"/>
                <a:gd name="T46" fmla="+- 0 651 203"/>
                <a:gd name="T47" fmla="*/ 651 h 449"/>
                <a:gd name="T48" fmla="+- 0 6760 4159"/>
                <a:gd name="T49" fmla="*/ T48 w 2629"/>
                <a:gd name="T50" fmla="+- 0 648 203"/>
                <a:gd name="T51" fmla="*/ 648 h 449"/>
                <a:gd name="T52" fmla="+- 0 6774 4159"/>
                <a:gd name="T53" fmla="*/ T52 w 2629"/>
                <a:gd name="T54" fmla="+- 0 638 203"/>
                <a:gd name="T55" fmla="*/ 638 h 449"/>
                <a:gd name="T56" fmla="+- 0 6784 4159"/>
                <a:gd name="T57" fmla="*/ T56 w 2629"/>
                <a:gd name="T58" fmla="+- 0 624 203"/>
                <a:gd name="T59" fmla="*/ 624 h 449"/>
                <a:gd name="T60" fmla="+- 0 6788 4159"/>
                <a:gd name="T61" fmla="*/ T60 w 2629"/>
                <a:gd name="T62" fmla="+- 0 606 203"/>
                <a:gd name="T63" fmla="*/ 606 h 449"/>
                <a:gd name="T64" fmla="+- 0 6788 4159"/>
                <a:gd name="T65" fmla="*/ T64 w 2629"/>
                <a:gd name="T66" fmla="+- 0 248 203"/>
                <a:gd name="T67" fmla="*/ 248 h 449"/>
                <a:gd name="T68" fmla="+- 0 6784 4159"/>
                <a:gd name="T69" fmla="*/ T68 w 2629"/>
                <a:gd name="T70" fmla="+- 0 230 203"/>
                <a:gd name="T71" fmla="*/ 230 h 449"/>
                <a:gd name="T72" fmla="+- 0 6774 4159"/>
                <a:gd name="T73" fmla="*/ T72 w 2629"/>
                <a:gd name="T74" fmla="+- 0 216 203"/>
                <a:gd name="T75" fmla="*/ 216 h 449"/>
                <a:gd name="T76" fmla="+- 0 6760 4159"/>
                <a:gd name="T77" fmla="*/ T76 w 2629"/>
                <a:gd name="T78" fmla="+- 0 207 203"/>
                <a:gd name="T79" fmla="*/ 207 h 449"/>
                <a:gd name="T80" fmla="+- 0 6743 4159"/>
                <a:gd name="T81" fmla="*/ T80 w 2629"/>
                <a:gd name="T82" fmla="+- 0 203 203"/>
                <a:gd name="T83" fmla="*/ 203 h 4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629" h="449">
                  <a:moveTo>
                    <a:pt x="2584" y="0"/>
                  </a:moveTo>
                  <a:lnTo>
                    <a:pt x="45" y="0"/>
                  </a:lnTo>
                  <a:lnTo>
                    <a:pt x="28" y="4"/>
                  </a:lnTo>
                  <a:lnTo>
                    <a:pt x="13" y="13"/>
                  </a:lnTo>
                  <a:lnTo>
                    <a:pt x="4" y="27"/>
                  </a:lnTo>
                  <a:lnTo>
                    <a:pt x="0" y="45"/>
                  </a:lnTo>
                  <a:lnTo>
                    <a:pt x="0" y="403"/>
                  </a:lnTo>
                  <a:lnTo>
                    <a:pt x="4" y="421"/>
                  </a:lnTo>
                  <a:lnTo>
                    <a:pt x="13" y="435"/>
                  </a:lnTo>
                  <a:lnTo>
                    <a:pt x="28" y="445"/>
                  </a:lnTo>
                  <a:lnTo>
                    <a:pt x="45" y="448"/>
                  </a:lnTo>
                  <a:lnTo>
                    <a:pt x="2584" y="448"/>
                  </a:lnTo>
                  <a:lnTo>
                    <a:pt x="2601" y="445"/>
                  </a:lnTo>
                  <a:lnTo>
                    <a:pt x="2615" y="435"/>
                  </a:lnTo>
                  <a:lnTo>
                    <a:pt x="2625" y="421"/>
                  </a:lnTo>
                  <a:lnTo>
                    <a:pt x="2629" y="403"/>
                  </a:lnTo>
                  <a:lnTo>
                    <a:pt x="2629" y="45"/>
                  </a:lnTo>
                  <a:lnTo>
                    <a:pt x="2625" y="27"/>
                  </a:lnTo>
                  <a:lnTo>
                    <a:pt x="2615" y="13"/>
                  </a:lnTo>
                  <a:lnTo>
                    <a:pt x="2601" y="4"/>
                  </a:lnTo>
                  <a:lnTo>
                    <a:pt x="2584" y="0"/>
                  </a:lnTo>
                  <a:close/>
                </a:path>
              </a:pathLst>
            </a:custGeom>
            <a:solidFill>
              <a:srgbClr val="F19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52"/>
            <p:cNvSpPr>
              <a:spLocks/>
            </p:cNvSpPr>
            <p:nvPr/>
          </p:nvSpPr>
          <p:spPr bwMode="auto">
            <a:xfrm>
              <a:off x="4159" y="203"/>
              <a:ext cx="2629" cy="449"/>
            </a:xfrm>
            <a:custGeom>
              <a:avLst/>
              <a:gdLst>
                <a:gd name="T0" fmla="+- 0 4159 4159"/>
                <a:gd name="T1" fmla="*/ T0 w 2629"/>
                <a:gd name="T2" fmla="+- 0 248 203"/>
                <a:gd name="T3" fmla="*/ 248 h 449"/>
                <a:gd name="T4" fmla="+- 0 4163 4159"/>
                <a:gd name="T5" fmla="*/ T4 w 2629"/>
                <a:gd name="T6" fmla="+- 0 230 203"/>
                <a:gd name="T7" fmla="*/ 230 h 449"/>
                <a:gd name="T8" fmla="+- 0 4172 4159"/>
                <a:gd name="T9" fmla="*/ T8 w 2629"/>
                <a:gd name="T10" fmla="+- 0 216 203"/>
                <a:gd name="T11" fmla="*/ 216 h 449"/>
                <a:gd name="T12" fmla="+- 0 4187 4159"/>
                <a:gd name="T13" fmla="*/ T12 w 2629"/>
                <a:gd name="T14" fmla="+- 0 207 203"/>
                <a:gd name="T15" fmla="*/ 207 h 449"/>
                <a:gd name="T16" fmla="+- 0 4204 4159"/>
                <a:gd name="T17" fmla="*/ T16 w 2629"/>
                <a:gd name="T18" fmla="+- 0 203 203"/>
                <a:gd name="T19" fmla="*/ 203 h 449"/>
                <a:gd name="T20" fmla="+- 0 6743 4159"/>
                <a:gd name="T21" fmla="*/ T20 w 2629"/>
                <a:gd name="T22" fmla="+- 0 203 203"/>
                <a:gd name="T23" fmla="*/ 203 h 449"/>
                <a:gd name="T24" fmla="+- 0 6760 4159"/>
                <a:gd name="T25" fmla="*/ T24 w 2629"/>
                <a:gd name="T26" fmla="+- 0 207 203"/>
                <a:gd name="T27" fmla="*/ 207 h 449"/>
                <a:gd name="T28" fmla="+- 0 6774 4159"/>
                <a:gd name="T29" fmla="*/ T28 w 2629"/>
                <a:gd name="T30" fmla="+- 0 216 203"/>
                <a:gd name="T31" fmla="*/ 216 h 449"/>
                <a:gd name="T32" fmla="+- 0 6784 4159"/>
                <a:gd name="T33" fmla="*/ T32 w 2629"/>
                <a:gd name="T34" fmla="+- 0 230 203"/>
                <a:gd name="T35" fmla="*/ 230 h 449"/>
                <a:gd name="T36" fmla="+- 0 6788 4159"/>
                <a:gd name="T37" fmla="*/ T36 w 2629"/>
                <a:gd name="T38" fmla="+- 0 248 203"/>
                <a:gd name="T39" fmla="*/ 248 h 449"/>
                <a:gd name="T40" fmla="+- 0 6788 4159"/>
                <a:gd name="T41" fmla="*/ T40 w 2629"/>
                <a:gd name="T42" fmla="+- 0 606 203"/>
                <a:gd name="T43" fmla="*/ 606 h 449"/>
                <a:gd name="T44" fmla="+- 0 6784 4159"/>
                <a:gd name="T45" fmla="*/ T44 w 2629"/>
                <a:gd name="T46" fmla="+- 0 624 203"/>
                <a:gd name="T47" fmla="*/ 624 h 449"/>
                <a:gd name="T48" fmla="+- 0 6774 4159"/>
                <a:gd name="T49" fmla="*/ T48 w 2629"/>
                <a:gd name="T50" fmla="+- 0 638 203"/>
                <a:gd name="T51" fmla="*/ 638 h 449"/>
                <a:gd name="T52" fmla="+- 0 6760 4159"/>
                <a:gd name="T53" fmla="*/ T52 w 2629"/>
                <a:gd name="T54" fmla="+- 0 648 203"/>
                <a:gd name="T55" fmla="*/ 648 h 449"/>
                <a:gd name="T56" fmla="+- 0 6743 4159"/>
                <a:gd name="T57" fmla="*/ T56 w 2629"/>
                <a:gd name="T58" fmla="+- 0 651 203"/>
                <a:gd name="T59" fmla="*/ 651 h 449"/>
                <a:gd name="T60" fmla="+- 0 4204 4159"/>
                <a:gd name="T61" fmla="*/ T60 w 2629"/>
                <a:gd name="T62" fmla="+- 0 651 203"/>
                <a:gd name="T63" fmla="*/ 651 h 449"/>
                <a:gd name="T64" fmla="+- 0 4187 4159"/>
                <a:gd name="T65" fmla="*/ T64 w 2629"/>
                <a:gd name="T66" fmla="+- 0 648 203"/>
                <a:gd name="T67" fmla="*/ 648 h 449"/>
                <a:gd name="T68" fmla="+- 0 4172 4159"/>
                <a:gd name="T69" fmla="*/ T68 w 2629"/>
                <a:gd name="T70" fmla="+- 0 638 203"/>
                <a:gd name="T71" fmla="*/ 638 h 449"/>
                <a:gd name="T72" fmla="+- 0 4163 4159"/>
                <a:gd name="T73" fmla="*/ T72 w 2629"/>
                <a:gd name="T74" fmla="+- 0 624 203"/>
                <a:gd name="T75" fmla="*/ 624 h 449"/>
                <a:gd name="T76" fmla="+- 0 4159 4159"/>
                <a:gd name="T77" fmla="*/ T76 w 2629"/>
                <a:gd name="T78" fmla="+- 0 606 203"/>
                <a:gd name="T79" fmla="*/ 606 h 449"/>
                <a:gd name="T80" fmla="+- 0 4159 4159"/>
                <a:gd name="T81" fmla="*/ T80 w 2629"/>
                <a:gd name="T82" fmla="+- 0 248 203"/>
                <a:gd name="T83" fmla="*/ 248 h 4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629" h="449">
                  <a:moveTo>
                    <a:pt x="0" y="45"/>
                  </a:moveTo>
                  <a:lnTo>
                    <a:pt x="4" y="27"/>
                  </a:lnTo>
                  <a:lnTo>
                    <a:pt x="13" y="13"/>
                  </a:lnTo>
                  <a:lnTo>
                    <a:pt x="28" y="4"/>
                  </a:lnTo>
                  <a:lnTo>
                    <a:pt x="45" y="0"/>
                  </a:lnTo>
                  <a:lnTo>
                    <a:pt x="2584" y="0"/>
                  </a:lnTo>
                  <a:lnTo>
                    <a:pt x="2601" y="4"/>
                  </a:lnTo>
                  <a:lnTo>
                    <a:pt x="2615" y="13"/>
                  </a:lnTo>
                  <a:lnTo>
                    <a:pt x="2625" y="27"/>
                  </a:lnTo>
                  <a:lnTo>
                    <a:pt x="2629" y="45"/>
                  </a:lnTo>
                  <a:lnTo>
                    <a:pt x="2629" y="403"/>
                  </a:lnTo>
                  <a:lnTo>
                    <a:pt x="2625" y="421"/>
                  </a:lnTo>
                  <a:lnTo>
                    <a:pt x="2615" y="435"/>
                  </a:lnTo>
                  <a:lnTo>
                    <a:pt x="2601" y="445"/>
                  </a:lnTo>
                  <a:lnTo>
                    <a:pt x="2584" y="448"/>
                  </a:lnTo>
                  <a:lnTo>
                    <a:pt x="45" y="448"/>
                  </a:lnTo>
                  <a:lnTo>
                    <a:pt x="28" y="445"/>
                  </a:lnTo>
                  <a:lnTo>
                    <a:pt x="13" y="435"/>
                  </a:lnTo>
                  <a:lnTo>
                    <a:pt x="4" y="421"/>
                  </a:lnTo>
                  <a:lnTo>
                    <a:pt x="0" y="403"/>
                  </a:lnTo>
                  <a:lnTo>
                    <a:pt x="0" y="45"/>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Freeform 51"/>
            <p:cNvSpPr>
              <a:spLocks/>
            </p:cNvSpPr>
            <p:nvPr/>
          </p:nvSpPr>
          <p:spPr bwMode="auto">
            <a:xfrm>
              <a:off x="3089" y="651"/>
              <a:ext cx="2412" cy="487"/>
            </a:xfrm>
            <a:custGeom>
              <a:avLst/>
              <a:gdLst>
                <a:gd name="T0" fmla="+- 0 5501 3089"/>
                <a:gd name="T1" fmla="*/ T0 w 2412"/>
                <a:gd name="T2" fmla="+- 0 651 651"/>
                <a:gd name="T3" fmla="*/ 651 h 487"/>
                <a:gd name="T4" fmla="+- 0 5461 3089"/>
                <a:gd name="T5" fmla="*/ T4 w 2412"/>
                <a:gd name="T6" fmla="+- 0 651 651"/>
                <a:gd name="T7" fmla="*/ 651 h 487"/>
                <a:gd name="T8" fmla="+- 0 5461 3089"/>
                <a:gd name="T9" fmla="*/ T8 w 2412"/>
                <a:gd name="T10" fmla="+- 0 874 651"/>
                <a:gd name="T11" fmla="*/ 874 h 487"/>
                <a:gd name="T12" fmla="+- 0 3104 3089"/>
                <a:gd name="T13" fmla="*/ T12 w 2412"/>
                <a:gd name="T14" fmla="+- 0 874 651"/>
                <a:gd name="T15" fmla="*/ 874 h 487"/>
                <a:gd name="T16" fmla="+- 0 3099 3089"/>
                <a:gd name="T17" fmla="*/ T16 w 2412"/>
                <a:gd name="T18" fmla="+- 0 877 651"/>
                <a:gd name="T19" fmla="*/ 877 h 487"/>
                <a:gd name="T20" fmla="+- 0 3091 3089"/>
                <a:gd name="T21" fmla="*/ T20 w 2412"/>
                <a:gd name="T22" fmla="+- 0 884 651"/>
                <a:gd name="T23" fmla="*/ 884 h 487"/>
                <a:gd name="T24" fmla="+- 0 3089 3089"/>
                <a:gd name="T25" fmla="*/ T24 w 2412"/>
                <a:gd name="T26" fmla="+- 0 889 651"/>
                <a:gd name="T27" fmla="*/ 889 h 487"/>
                <a:gd name="T28" fmla="+- 0 3089 3089"/>
                <a:gd name="T29" fmla="*/ T28 w 2412"/>
                <a:gd name="T30" fmla="+- 0 1138 651"/>
                <a:gd name="T31" fmla="*/ 1138 h 487"/>
                <a:gd name="T32" fmla="+- 0 3129 3089"/>
                <a:gd name="T33" fmla="*/ T32 w 2412"/>
                <a:gd name="T34" fmla="+- 0 1138 651"/>
                <a:gd name="T35" fmla="*/ 1138 h 487"/>
                <a:gd name="T36" fmla="+- 0 3129 3089"/>
                <a:gd name="T37" fmla="*/ T36 w 2412"/>
                <a:gd name="T38" fmla="+- 0 914 651"/>
                <a:gd name="T39" fmla="*/ 914 h 487"/>
                <a:gd name="T40" fmla="+- 0 5486 3089"/>
                <a:gd name="T41" fmla="*/ T40 w 2412"/>
                <a:gd name="T42" fmla="+- 0 914 651"/>
                <a:gd name="T43" fmla="*/ 914 h 487"/>
                <a:gd name="T44" fmla="+- 0 5491 3089"/>
                <a:gd name="T45" fmla="*/ T44 w 2412"/>
                <a:gd name="T46" fmla="+- 0 912 651"/>
                <a:gd name="T47" fmla="*/ 912 h 487"/>
                <a:gd name="T48" fmla="+- 0 5498 3089"/>
                <a:gd name="T49" fmla="*/ T48 w 2412"/>
                <a:gd name="T50" fmla="+- 0 905 651"/>
                <a:gd name="T51" fmla="*/ 905 h 487"/>
                <a:gd name="T52" fmla="+- 0 5501 3089"/>
                <a:gd name="T53" fmla="*/ T52 w 2412"/>
                <a:gd name="T54" fmla="+- 0 900 651"/>
                <a:gd name="T55" fmla="*/ 900 h 487"/>
                <a:gd name="T56" fmla="+- 0 5501 3089"/>
                <a:gd name="T57" fmla="*/ T56 w 2412"/>
                <a:gd name="T58" fmla="+- 0 651 651"/>
                <a:gd name="T59" fmla="*/ 651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12" h="487">
                  <a:moveTo>
                    <a:pt x="2412" y="0"/>
                  </a:moveTo>
                  <a:lnTo>
                    <a:pt x="2372" y="0"/>
                  </a:lnTo>
                  <a:lnTo>
                    <a:pt x="2372" y="223"/>
                  </a:lnTo>
                  <a:lnTo>
                    <a:pt x="15" y="223"/>
                  </a:lnTo>
                  <a:lnTo>
                    <a:pt x="10" y="226"/>
                  </a:lnTo>
                  <a:lnTo>
                    <a:pt x="2" y="233"/>
                  </a:lnTo>
                  <a:lnTo>
                    <a:pt x="0" y="238"/>
                  </a:lnTo>
                  <a:lnTo>
                    <a:pt x="0" y="487"/>
                  </a:lnTo>
                  <a:lnTo>
                    <a:pt x="40" y="487"/>
                  </a:lnTo>
                  <a:lnTo>
                    <a:pt x="40" y="263"/>
                  </a:lnTo>
                  <a:lnTo>
                    <a:pt x="2397" y="263"/>
                  </a:lnTo>
                  <a:lnTo>
                    <a:pt x="2402" y="261"/>
                  </a:lnTo>
                  <a:lnTo>
                    <a:pt x="2409" y="254"/>
                  </a:lnTo>
                  <a:lnTo>
                    <a:pt x="2412" y="249"/>
                  </a:lnTo>
                  <a:lnTo>
                    <a:pt x="2412" y="0"/>
                  </a:lnTo>
                  <a:close/>
                </a:path>
              </a:pathLst>
            </a:custGeom>
            <a:solidFill>
              <a:srgbClr val="EF91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50"/>
            <p:cNvSpPr>
              <a:spLocks/>
            </p:cNvSpPr>
            <p:nvPr/>
          </p:nvSpPr>
          <p:spPr bwMode="auto">
            <a:xfrm>
              <a:off x="2044" y="1118"/>
              <a:ext cx="2131" cy="950"/>
            </a:xfrm>
            <a:custGeom>
              <a:avLst/>
              <a:gdLst>
                <a:gd name="T0" fmla="+- 0 4079 2044"/>
                <a:gd name="T1" fmla="*/ T0 w 2131"/>
                <a:gd name="T2" fmla="+- 0 1118 1118"/>
                <a:gd name="T3" fmla="*/ 1118 h 950"/>
                <a:gd name="T4" fmla="+- 0 3129 2044"/>
                <a:gd name="T5" fmla="*/ T4 w 2131"/>
                <a:gd name="T6" fmla="+- 0 1118 1118"/>
                <a:gd name="T7" fmla="*/ 1118 h 950"/>
                <a:gd name="T8" fmla="+- 0 3129 2044"/>
                <a:gd name="T9" fmla="*/ T8 w 2131"/>
                <a:gd name="T10" fmla="+- 0 1138 1118"/>
                <a:gd name="T11" fmla="*/ 1138 h 950"/>
                <a:gd name="T12" fmla="+- 0 3089 2044"/>
                <a:gd name="T13" fmla="*/ T12 w 2131"/>
                <a:gd name="T14" fmla="+- 0 1138 1118"/>
                <a:gd name="T15" fmla="*/ 1138 h 950"/>
                <a:gd name="T16" fmla="+- 0 3089 2044"/>
                <a:gd name="T17" fmla="*/ T16 w 2131"/>
                <a:gd name="T18" fmla="+- 0 1118 1118"/>
                <a:gd name="T19" fmla="*/ 1118 h 950"/>
                <a:gd name="T20" fmla="+- 0 2139 2044"/>
                <a:gd name="T21" fmla="*/ T20 w 2131"/>
                <a:gd name="T22" fmla="+- 0 1118 1118"/>
                <a:gd name="T23" fmla="*/ 1118 h 950"/>
                <a:gd name="T24" fmla="+- 0 2102 2044"/>
                <a:gd name="T25" fmla="*/ T24 w 2131"/>
                <a:gd name="T26" fmla="+- 0 1126 1118"/>
                <a:gd name="T27" fmla="*/ 1126 h 950"/>
                <a:gd name="T28" fmla="+- 0 2072 2044"/>
                <a:gd name="T29" fmla="*/ T28 w 2131"/>
                <a:gd name="T30" fmla="+- 0 1146 1118"/>
                <a:gd name="T31" fmla="*/ 1146 h 950"/>
                <a:gd name="T32" fmla="+- 0 2052 2044"/>
                <a:gd name="T33" fmla="*/ T32 w 2131"/>
                <a:gd name="T34" fmla="+- 0 1176 1118"/>
                <a:gd name="T35" fmla="*/ 1176 h 950"/>
                <a:gd name="T36" fmla="+- 0 2044 2044"/>
                <a:gd name="T37" fmla="*/ T36 w 2131"/>
                <a:gd name="T38" fmla="+- 0 1213 1118"/>
                <a:gd name="T39" fmla="*/ 1213 h 950"/>
                <a:gd name="T40" fmla="+- 0 2044 2044"/>
                <a:gd name="T41" fmla="*/ T40 w 2131"/>
                <a:gd name="T42" fmla="+- 0 1972 1118"/>
                <a:gd name="T43" fmla="*/ 1972 h 950"/>
                <a:gd name="T44" fmla="+- 0 2052 2044"/>
                <a:gd name="T45" fmla="*/ T44 w 2131"/>
                <a:gd name="T46" fmla="+- 0 2009 1118"/>
                <a:gd name="T47" fmla="*/ 2009 h 950"/>
                <a:gd name="T48" fmla="+- 0 2072 2044"/>
                <a:gd name="T49" fmla="*/ T48 w 2131"/>
                <a:gd name="T50" fmla="+- 0 2040 1118"/>
                <a:gd name="T51" fmla="*/ 2040 h 950"/>
                <a:gd name="T52" fmla="+- 0 2102 2044"/>
                <a:gd name="T53" fmla="*/ T52 w 2131"/>
                <a:gd name="T54" fmla="+- 0 2060 1118"/>
                <a:gd name="T55" fmla="*/ 2060 h 950"/>
                <a:gd name="T56" fmla="+- 0 2139 2044"/>
                <a:gd name="T57" fmla="*/ T56 w 2131"/>
                <a:gd name="T58" fmla="+- 0 2067 1118"/>
                <a:gd name="T59" fmla="*/ 2067 h 950"/>
                <a:gd name="T60" fmla="+- 0 4079 2044"/>
                <a:gd name="T61" fmla="*/ T60 w 2131"/>
                <a:gd name="T62" fmla="+- 0 2067 1118"/>
                <a:gd name="T63" fmla="*/ 2067 h 950"/>
                <a:gd name="T64" fmla="+- 0 4116 2044"/>
                <a:gd name="T65" fmla="*/ T64 w 2131"/>
                <a:gd name="T66" fmla="+- 0 2060 1118"/>
                <a:gd name="T67" fmla="*/ 2060 h 950"/>
                <a:gd name="T68" fmla="+- 0 4147 2044"/>
                <a:gd name="T69" fmla="*/ T68 w 2131"/>
                <a:gd name="T70" fmla="+- 0 2040 1118"/>
                <a:gd name="T71" fmla="*/ 2040 h 950"/>
                <a:gd name="T72" fmla="+- 0 4167 2044"/>
                <a:gd name="T73" fmla="*/ T72 w 2131"/>
                <a:gd name="T74" fmla="+- 0 2009 1118"/>
                <a:gd name="T75" fmla="*/ 2009 h 950"/>
                <a:gd name="T76" fmla="+- 0 4174 2044"/>
                <a:gd name="T77" fmla="*/ T76 w 2131"/>
                <a:gd name="T78" fmla="+- 0 1972 1118"/>
                <a:gd name="T79" fmla="*/ 1972 h 950"/>
                <a:gd name="T80" fmla="+- 0 4174 2044"/>
                <a:gd name="T81" fmla="*/ T80 w 2131"/>
                <a:gd name="T82" fmla="+- 0 1213 1118"/>
                <a:gd name="T83" fmla="*/ 1213 h 950"/>
                <a:gd name="T84" fmla="+- 0 4167 2044"/>
                <a:gd name="T85" fmla="*/ T84 w 2131"/>
                <a:gd name="T86" fmla="+- 0 1176 1118"/>
                <a:gd name="T87" fmla="*/ 1176 h 950"/>
                <a:gd name="T88" fmla="+- 0 4147 2044"/>
                <a:gd name="T89" fmla="*/ T88 w 2131"/>
                <a:gd name="T90" fmla="+- 0 1146 1118"/>
                <a:gd name="T91" fmla="*/ 1146 h 950"/>
                <a:gd name="T92" fmla="+- 0 4116 2044"/>
                <a:gd name="T93" fmla="*/ T92 w 2131"/>
                <a:gd name="T94" fmla="+- 0 1126 1118"/>
                <a:gd name="T95" fmla="*/ 1126 h 950"/>
                <a:gd name="T96" fmla="+- 0 4079 2044"/>
                <a:gd name="T97" fmla="*/ T96 w 2131"/>
                <a:gd name="T98" fmla="+- 0 1118 1118"/>
                <a:gd name="T99" fmla="*/ 1118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950">
                  <a:moveTo>
                    <a:pt x="2035" y="0"/>
                  </a:moveTo>
                  <a:lnTo>
                    <a:pt x="1085" y="0"/>
                  </a:lnTo>
                  <a:lnTo>
                    <a:pt x="1085" y="20"/>
                  </a:lnTo>
                  <a:lnTo>
                    <a:pt x="1045" y="20"/>
                  </a:lnTo>
                  <a:lnTo>
                    <a:pt x="1045" y="0"/>
                  </a:lnTo>
                  <a:lnTo>
                    <a:pt x="95" y="0"/>
                  </a:lnTo>
                  <a:lnTo>
                    <a:pt x="58" y="8"/>
                  </a:lnTo>
                  <a:lnTo>
                    <a:pt x="28" y="28"/>
                  </a:lnTo>
                  <a:lnTo>
                    <a:pt x="8" y="58"/>
                  </a:lnTo>
                  <a:lnTo>
                    <a:pt x="0" y="95"/>
                  </a:lnTo>
                  <a:lnTo>
                    <a:pt x="0" y="854"/>
                  </a:lnTo>
                  <a:lnTo>
                    <a:pt x="8" y="891"/>
                  </a:lnTo>
                  <a:lnTo>
                    <a:pt x="28" y="922"/>
                  </a:lnTo>
                  <a:lnTo>
                    <a:pt x="58" y="942"/>
                  </a:lnTo>
                  <a:lnTo>
                    <a:pt x="95" y="949"/>
                  </a:lnTo>
                  <a:lnTo>
                    <a:pt x="2035" y="949"/>
                  </a:lnTo>
                  <a:lnTo>
                    <a:pt x="2072" y="942"/>
                  </a:lnTo>
                  <a:lnTo>
                    <a:pt x="2103" y="922"/>
                  </a:lnTo>
                  <a:lnTo>
                    <a:pt x="2123" y="891"/>
                  </a:lnTo>
                  <a:lnTo>
                    <a:pt x="2130" y="854"/>
                  </a:lnTo>
                  <a:lnTo>
                    <a:pt x="2130" y="95"/>
                  </a:lnTo>
                  <a:lnTo>
                    <a:pt x="2123" y="58"/>
                  </a:lnTo>
                  <a:lnTo>
                    <a:pt x="2103" y="28"/>
                  </a:lnTo>
                  <a:lnTo>
                    <a:pt x="2072" y="8"/>
                  </a:lnTo>
                  <a:lnTo>
                    <a:pt x="2035" y="0"/>
                  </a:lnTo>
                  <a:close/>
                </a:path>
              </a:pathLst>
            </a:custGeom>
            <a:solidFill>
              <a:srgbClr val="E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Rectangle 49"/>
            <p:cNvSpPr>
              <a:spLocks noChangeArrowheads="1"/>
            </p:cNvSpPr>
            <p:nvPr/>
          </p:nvSpPr>
          <p:spPr bwMode="auto">
            <a:xfrm>
              <a:off x="3089" y="1118"/>
              <a:ext cx="40" cy="20"/>
            </a:xfrm>
            <a:prstGeom prst="rect">
              <a:avLst/>
            </a:prstGeom>
            <a:solidFill>
              <a:srgbClr val="ED7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48"/>
            <p:cNvSpPr>
              <a:spLocks/>
            </p:cNvSpPr>
            <p:nvPr/>
          </p:nvSpPr>
          <p:spPr bwMode="auto">
            <a:xfrm>
              <a:off x="2044" y="1118"/>
              <a:ext cx="2131" cy="950"/>
            </a:xfrm>
            <a:custGeom>
              <a:avLst/>
              <a:gdLst>
                <a:gd name="T0" fmla="+- 0 2044 2044"/>
                <a:gd name="T1" fmla="*/ T0 w 2131"/>
                <a:gd name="T2" fmla="+- 0 1213 1118"/>
                <a:gd name="T3" fmla="*/ 1213 h 950"/>
                <a:gd name="T4" fmla="+- 0 2052 2044"/>
                <a:gd name="T5" fmla="*/ T4 w 2131"/>
                <a:gd name="T6" fmla="+- 0 1176 1118"/>
                <a:gd name="T7" fmla="*/ 1176 h 950"/>
                <a:gd name="T8" fmla="+- 0 2072 2044"/>
                <a:gd name="T9" fmla="*/ T8 w 2131"/>
                <a:gd name="T10" fmla="+- 0 1146 1118"/>
                <a:gd name="T11" fmla="*/ 1146 h 950"/>
                <a:gd name="T12" fmla="+- 0 2102 2044"/>
                <a:gd name="T13" fmla="*/ T12 w 2131"/>
                <a:gd name="T14" fmla="+- 0 1126 1118"/>
                <a:gd name="T15" fmla="*/ 1126 h 950"/>
                <a:gd name="T16" fmla="+- 0 2139 2044"/>
                <a:gd name="T17" fmla="*/ T16 w 2131"/>
                <a:gd name="T18" fmla="+- 0 1118 1118"/>
                <a:gd name="T19" fmla="*/ 1118 h 950"/>
                <a:gd name="T20" fmla="+- 0 4079 2044"/>
                <a:gd name="T21" fmla="*/ T20 w 2131"/>
                <a:gd name="T22" fmla="+- 0 1118 1118"/>
                <a:gd name="T23" fmla="*/ 1118 h 950"/>
                <a:gd name="T24" fmla="+- 0 4116 2044"/>
                <a:gd name="T25" fmla="*/ T24 w 2131"/>
                <a:gd name="T26" fmla="+- 0 1126 1118"/>
                <a:gd name="T27" fmla="*/ 1126 h 950"/>
                <a:gd name="T28" fmla="+- 0 4147 2044"/>
                <a:gd name="T29" fmla="*/ T28 w 2131"/>
                <a:gd name="T30" fmla="+- 0 1146 1118"/>
                <a:gd name="T31" fmla="*/ 1146 h 950"/>
                <a:gd name="T32" fmla="+- 0 4167 2044"/>
                <a:gd name="T33" fmla="*/ T32 w 2131"/>
                <a:gd name="T34" fmla="+- 0 1176 1118"/>
                <a:gd name="T35" fmla="*/ 1176 h 950"/>
                <a:gd name="T36" fmla="+- 0 4174 2044"/>
                <a:gd name="T37" fmla="*/ T36 w 2131"/>
                <a:gd name="T38" fmla="+- 0 1213 1118"/>
                <a:gd name="T39" fmla="*/ 1213 h 950"/>
                <a:gd name="T40" fmla="+- 0 4174 2044"/>
                <a:gd name="T41" fmla="*/ T40 w 2131"/>
                <a:gd name="T42" fmla="+- 0 1972 1118"/>
                <a:gd name="T43" fmla="*/ 1972 h 950"/>
                <a:gd name="T44" fmla="+- 0 4167 2044"/>
                <a:gd name="T45" fmla="*/ T44 w 2131"/>
                <a:gd name="T46" fmla="+- 0 2009 1118"/>
                <a:gd name="T47" fmla="*/ 2009 h 950"/>
                <a:gd name="T48" fmla="+- 0 4147 2044"/>
                <a:gd name="T49" fmla="*/ T48 w 2131"/>
                <a:gd name="T50" fmla="+- 0 2040 1118"/>
                <a:gd name="T51" fmla="*/ 2040 h 950"/>
                <a:gd name="T52" fmla="+- 0 4116 2044"/>
                <a:gd name="T53" fmla="*/ T52 w 2131"/>
                <a:gd name="T54" fmla="+- 0 2060 1118"/>
                <a:gd name="T55" fmla="*/ 2060 h 950"/>
                <a:gd name="T56" fmla="+- 0 4079 2044"/>
                <a:gd name="T57" fmla="*/ T56 w 2131"/>
                <a:gd name="T58" fmla="+- 0 2067 1118"/>
                <a:gd name="T59" fmla="*/ 2067 h 950"/>
                <a:gd name="T60" fmla="+- 0 2139 2044"/>
                <a:gd name="T61" fmla="*/ T60 w 2131"/>
                <a:gd name="T62" fmla="+- 0 2067 1118"/>
                <a:gd name="T63" fmla="*/ 2067 h 950"/>
                <a:gd name="T64" fmla="+- 0 2102 2044"/>
                <a:gd name="T65" fmla="*/ T64 w 2131"/>
                <a:gd name="T66" fmla="+- 0 2060 1118"/>
                <a:gd name="T67" fmla="*/ 2060 h 950"/>
                <a:gd name="T68" fmla="+- 0 2072 2044"/>
                <a:gd name="T69" fmla="*/ T68 w 2131"/>
                <a:gd name="T70" fmla="+- 0 2040 1118"/>
                <a:gd name="T71" fmla="*/ 2040 h 950"/>
                <a:gd name="T72" fmla="+- 0 2052 2044"/>
                <a:gd name="T73" fmla="*/ T72 w 2131"/>
                <a:gd name="T74" fmla="+- 0 2009 1118"/>
                <a:gd name="T75" fmla="*/ 2009 h 950"/>
                <a:gd name="T76" fmla="+- 0 2044 2044"/>
                <a:gd name="T77" fmla="*/ T76 w 2131"/>
                <a:gd name="T78" fmla="+- 0 1972 1118"/>
                <a:gd name="T79" fmla="*/ 1972 h 950"/>
                <a:gd name="T80" fmla="+- 0 2044 2044"/>
                <a:gd name="T81" fmla="*/ T80 w 2131"/>
                <a:gd name="T82" fmla="+- 0 1213 1118"/>
                <a:gd name="T83" fmla="*/ 1213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950">
                  <a:moveTo>
                    <a:pt x="0" y="95"/>
                  </a:moveTo>
                  <a:lnTo>
                    <a:pt x="8" y="58"/>
                  </a:lnTo>
                  <a:lnTo>
                    <a:pt x="28" y="28"/>
                  </a:lnTo>
                  <a:lnTo>
                    <a:pt x="58" y="8"/>
                  </a:lnTo>
                  <a:lnTo>
                    <a:pt x="95" y="0"/>
                  </a:lnTo>
                  <a:lnTo>
                    <a:pt x="2035" y="0"/>
                  </a:lnTo>
                  <a:lnTo>
                    <a:pt x="2072" y="8"/>
                  </a:lnTo>
                  <a:lnTo>
                    <a:pt x="2103" y="28"/>
                  </a:lnTo>
                  <a:lnTo>
                    <a:pt x="2123" y="58"/>
                  </a:lnTo>
                  <a:lnTo>
                    <a:pt x="2130" y="95"/>
                  </a:lnTo>
                  <a:lnTo>
                    <a:pt x="2130" y="854"/>
                  </a:lnTo>
                  <a:lnTo>
                    <a:pt x="2123" y="891"/>
                  </a:lnTo>
                  <a:lnTo>
                    <a:pt x="2103" y="922"/>
                  </a:lnTo>
                  <a:lnTo>
                    <a:pt x="2072" y="942"/>
                  </a:lnTo>
                  <a:lnTo>
                    <a:pt x="2035" y="949"/>
                  </a:lnTo>
                  <a:lnTo>
                    <a:pt x="95" y="949"/>
                  </a:lnTo>
                  <a:lnTo>
                    <a:pt x="58" y="942"/>
                  </a:lnTo>
                  <a:lnTo>
                    <a:pt x="28" y="922"/>
                  </a:lnTo>
                  <a:lnTo>
                    <a:pt x="8" y="891"/>
                  </a:lnTo>
                  <a:lnTo>
                    <a:pt x="0" y="854"/>
                  </a:lnTo>
                  <a:lnTo>
                    <a:pt x="0" y="95"/>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47"/>
            <p:cNvSpPr>
              <a:spLocks noChangeArrowheads="1"/>
            </p:cNvSpPr>
            <p:nvPr/>
          </p:nvSpPr>
          <p:spPr bwMode="auto">
            <a:xfrm>
              <a:off x="2945" y="2067"/>
              <a:ext cx="40" cy="487"/>
            </a:xfrm>
            <a:prstGeom prst="rect">
              <a:avLst/>
            </a:prstGeom>
            <a:solidFill>
              <a:srgbClr val="F3B2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46"/>
            <p:cNvSpPr>
              <a:spLocks/>
            </p:cNvSpPr>
            <p:nvPr/>
          </p:nvSpPr>
          <p:spPr bwMode="auto">
            <a:xfrm>
              <a:off x="1828" y="2366"/>
              <a:ext cx="2131" cy="344"/>
            </a:xfrm>
            <a:custGeom>
              <a:avLst/>
              <a:gdLst>
                <a:gd name="T0" fmla="+- 0 3924 1828"/>
                <a:gd name="T1" fmla="*/ T0 w 2131"/>
                <a:gd name="T2" fmla="+- 0 2367 2367"/>
                <a:gd name="T3" fmla="*/ 2367 h 344"/>
                <a:gd name="T4" fmla="+- 0 2985 1828"/>
                <a:gd name="T5" fmla="*/ T4 w 2131"/>
                <a:gd name="T6" fmla="+- 0 2367 2367"/>
                <a:gd name="T7" fmla="*/ 2367 h 344"/>
                <a:gd name="T8" fmla="+- 0 2985 1828"/>
                <a:gd name="T9" fmla="*/ T8 w 2131"/>
                <a:gd name="T10" fmla="+- 0 2554 2367"/>
                <a:gd name="T11" fmla="*/ 2554 h 344"/>
                <a:gd name="T12" fmla="+- 0 2945 1828"/>
                <a:gd name="T13" fmla="*/ T12 w 2131"/>
                <a:gd name="T14" fmla="+- 0 2554 2367"/>
                <a:gd name="T15" fmla="*/ 2554 h 344"/>
                <a:gd name="T16" fmla="+- 0 2945 1828"/>
                <a:gd name="T17" fmla="*/ T16 w 2131"/>
                <a:gd name="T18" fmla="+- 0 2367 2367"/>
                <a:gd name="T19" fmla="*/ 2367 h 344"/>
                <a:gd name="T20" fmla="+- 0 1863 1828"/>
                <a:gd name="T21" fmla="*/ T20 w 2131"/>
                <a:gd name="T22" fmla="+- 0 2367 2367"/>
                <a:gd name="T23" fmla="*/ 2367 h 344"/>
                <a:gd name="T24" fmla="+- 0 1849 1828"/>
                <a:gd name="T25" fmla="*/ T24 w 2131"/>
                <a:gd name="T26" fmla="+- 0 2369 2367"/>
                <a:gd name="T27" fmla="*/ 2369 h 344"/>
                <a:gd name="T28" fmla="+- 0 1838 1828"/>
                <a:gd name="T29" fmla="*/ T28 w 2131"/>
                <a:gd name="T30" fmla="+- 0 2377 2367"/>
                <a:gd name="T31" fmla="*/ 2377 h 344"/>
                <a:gd name="T32" fmla="+- 0 1831 1828"/>
                <a:gd name="T33" fmla="*/ T32 w 2131"/>
                <a:gd name="T34" fmla="+- 0 2388 2367"/>
                <a:gd name="T35" fmla="*/ 2388 h 344"/>
                <a:gd name="T36" fmla="+- 0 1828 1828"/>
                <a:gd name="T37" fmla="*/ T36 w 2131"/>
                <a:gd name="T38" fmla="+- 0 2401 2367"/>
                <a:gd name="T39" fmla="*/ 2401 h 344"/>
                <a:gd name="T40" fmla="+- 0 1828 1828"/>
                <a:gd name="T41" fmla="*/ T40 w 2131"/>
                <a:gd name="T42" fmla="+- 0 2676 2367"/>
                <a:gd name="T43" fmla="*/ 2676 h 344"/>
                <a:gd name="T44" fmla="+- 0 1831 1828"/>
                <a:gd name="T45" fmla="*/ T44 w 2131"/>
                <a:gd name="T46" fmla="+- 0 2689 2367"/>
                <a:gd name="T47" fmla="*/ 2689 h 344"/>
                <a:gd name="T48" fmla="+- 0 1838 1828"/>
                <a:gd name="T49" fmla="*/ T48 w 2131"/>
                <a:gd name="T50" fmla="+- 0 2700 2367"/>
                <a:gd name="T51" fmla="*/ 2700 h 344"/>
                <a:gd name="T52" fmla="+- 0 1849 1828"/>
                <a:gd name="T53" fmla="*/ T52 w 2131"/>
                <a:gd name="T54" fmla="+- 0 2707 2367"/>
                <a:gd name="T55" fmla="*/ 2707 h 344"/>
                <a:gd name="T56" fmla="+- 0 1863 1828"/>
                <a:gd name="T57" fmla="*/ T56 w 2131"/>
                <a:gd name="T58" fmla="+- 0 2710 2367"/>
                <a:gd name="T59" fmla="*/ 2710 h 344"/>
                <a:gd name="T60" fmla="+- 0 3924 1828"/>
                <a:gd name="T61" fmla="*/ T60 w 2131"/>
                <a:gd name="T62" fmla="+- 0 2710 2367"/>
                <a:gd name="T63" fmla="*/ 2710 h 344"/>
                <a:gd name="T64" fmla="+- 0 3938 1828"/>
                <a:gd name="T65" fmla="*/ T64 w 2131"/>
                <a:gd name="T66" fmla="+- 0 2707 2367"/>
                <a:gd name="T67" fmla="*/ 2707 h 344"/>
                <a:gd name="T68" fmla="+- 0 3948 1828"/>
                <a:gd name="T69" fmla="*/ T68 w 2131"/>
                <a:gd name="T70" fmla="+- 0 2700 2367"/>
                <a:gd name="T71" fmla="*/ 2700 h 344"/>
                <a:gd name="T72" fmla="+- 0 3956 1828"/>
                <a:gd name="T73" fmla="*/ T72 w 2131"/>
                <a:gd name="T74" fmla="+- 0 2689 2367"/>
                <a:gd name="T75" fmla="*/ 2689 h 344"/>
                <a:gd name="T76" fmla="+- 0 3958 1828"/>
                <a:gd name="T77" fmla="*/ T76 w 2131"/>
                <a:gd name="T78" fmla="+- 0 2676 2367"/>
                <a:gd name="T79" fmla="*/ 2676 h 344"/>
                <a:gd name="T80" fmla="+- 0 3958 1828"/>
                <a:gd name="T81" fmla="*/ T80 w 2131"/>
                <a:gd name="T82" fmla="+- 0 2401 2367"/>
                <a:gd name="T83" fmla="*/ 2401 h 344"/>
                <a:gd name="T84" fmla="+- 0 3956 1828"/>
                <a:gd name="T85" fmla="*/ T84 w 2131"/>
                <a:gd name="T86" fmla="+- 0 2388 2367"/>
                <a:gd name="T87" fmla="*/ 2388 h 344"/>
                <a:gd name="T88" fmla="+- 0 3948 1828"/>
                <a:gd name="T89" fmla="*/ T88 w 2131"/>
                <a:gd name="T90" fmla="+- 0 2377 2367"/>
                <a:gd name="T91" fmla="*/ 2377 h 344"/>
                <a:gd name="T92" fmla="+- 0 3938 1828"/>
                <a:gd name="T93" fmla="*/ T92 w 2131"/>
                <a:gd name="T94" fmla="+- 0 2369 2367"/>
                <a:gd name="T95" fmla="*/ 2369 h 344"/>
                <a:gd name="T96" fmla="+- 0 3924 1828"/>
                <a:gd name="T97" fmla="*/ T96 w 2131"/>
                <a:gd name="T98" fmla="+- 0 2367 2367"/>
                <a:gd name="T99" fmla="*/ 2367 h 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344">
                  <a:moveTo>
                    <a:pt x="2096" y="0"/>
                  </a:moveTo>
                  <a:lnTo>
                    <a:pt x="1157" y="0"/>
                  </a:lnTo>
                  <a:lnTo>
                    <a:pt x="1157" y="187"/>
                  </a:lnTo>
                  <a:lnTo>
                    <a:pt x="1117" y="187"/>
                  </a:lnTo>
                  <a:lnTo>
                    <a:pt x="1117" y="0"/>
                  </a:lnTo>
                  <a:lnTo>
                    <a:pt x="35" y="0"/>
                  </a:lnTo>
                  <a:lnTo>
                    <a:pt x="21" y="2"/>
                  </a:lnTo>
                  <a:lnTo>
                    <a:pt x="10" y="10"/>
                  </a:lnTo>
                  <a:lnTo>
                    <a:pt x="3" y="21"/>
                  </a:lnTo>
                  <a:lnTo>
                    <a:pt x="0" y="34"/>
                  </a:lnTo>
                  <a:lnTo>
                    <a:pt x="0" y="309"/>
                  </a:lnTo>
                  <a:lnTo>
                    <a:pt x="3" y="322"/>
                  </a:lnTo>
                  <a:lnTo>
                    <a:pt x="10" y="333"/>
                  </a:lnTo>
                  <a:lnTo>
                    <a:pt x="21" y="340"/>
                  </a:lnTo>
                  <a:lnTo>
                    <a:pt x="35" y="343"/>
                  </a:lnTo>
                  <a:lnTo>
                    <a:pt x="2096" y="343"/>
                  </a:lnTo>
                  <a:lnTo>
                    <a:pt x="2110" y="340"/>
                  </a:lnTo>
                  <a:lnTo>
                    <a:pt x="2120" y="333"/>
                  </a:lnTo>
                  <a:lnTo>
                    <a:pt x="2128" y="322"/>
                  </a:lnTo>
                  <a:lnTo>
                    <a:pt x="2130" y="309"/>
                  </a:lnTo>
                  <a:lnTo>
                    <a:pt x="2130" y="34"/>
                  </a:lnTo>
                  <a:lnTo>
                    <a:pt x="2128" y="21"/>
                  </a:lnTo>
                  <a:lnTo>
                    <a:pt x="2120" y="10"/>
                  </a:lnTo>
                  <a:lnTo>
                    <a:pt x="2110" y="2"/>
                  </a:lnTo>
                  <a:lnTo>
                    <a:pt x="2096" y="0"/>
                  </a:lnTo>
                  <a:close/>
                </a:path>
              </a:pathLst>
            </a:custGeom>
            <a:solidFill>
              <a:srgbClr val="E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Rectangle 45"/>
            <p:cNvSpPr>
              <a:spLocks noChangeArrowheads="1"/>
            </p:cNvSpPr>
            <p:nvPr/>
          </p:nvSpPr>
          <p:spPr bwMode="auto">
            <a:xfrm>
              <a:off x="2945" y="2366"/>
              <a:ext cx="40" cy="188"/>
            </a:xfrm>
            <a:prstGeom prst="rect">
              <a:avLst/>
            </a:prstGeom>
            <a:solidFill>
              <a:srgbClr val="EE82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44"/>
            <p:cNvSpPr>
              <a:spLocks/>
            </p:cNvSpPr>
            <p:nvPr/>
          </p:nvSpPr>
          <p:spPr bwMode="auto">
            <a:xfrm>
              <a:off x="1828" y="2366"/>
              <a:ext cx="2131" cy="344"/>
            </a:xfrm>
            <a:custGeom>
              <a:avLst/>
              <a:gdLst>
                <a:gd name="T0" fmla="+- 0 1828 1828"/>
                <a:gd name="T1" fmla="*/ T0 w 2131"/>
                <a:gd name="T2" fmla="+- 0 2401 2367"/>
                <a:gd name="T3" fmla="*/ 2401 h 344"/>
                <a:gd name="T4" fmla="+- 0 1831 1828"/>
                <a:gd name="T5" fmla="*/ T4 w 2131"/>
                <a:gd name="T6" fmla="+- 0 2388 2367"/>
                <a:gd name="T7" fmla="*/ 2388 h 344"/>
                <a:gd name="T8" fmla="+- 0 1838 1828"/>
                <a:gd name="T9" fmla="*/ T8 w 2131"/>
                <a:gd name="T10" fmla="+- 0 2377 2367"/>
                <a:gd name="T11" fmla="*/ 2377 h 344"/>
                <a:gd name="T12" fmla="+- 0 1849 1828"/>
                <a:gd name="T13" fmla="*/ T12 w 2131"/>
                <a:gd name="T14" fmla="+- 0 2369 2367"/>
                <a:gd name="T15" fmla="*/ 2369 h 344"/>
                <a:gd name="T16" fmla="+- 0 1863 1828"/>
                <a:gd name="T17" fmla="*/ T16 w 2131"/>
                <a:gd name="T18" fmla="+- 0 2367 2367"/>
                <a:gd name="T19" fmla="*/ 2367 h 344"/>
                <a:gd name="T20" fmla="+- 0 3924 1828"/>
                <a:gd name="T21" fmla="*/ T20 w 2131"/>
                <a:gd name="T22" fmla="+- 0 2367 2367"/>
                <a:gd name="T23" fmla="*/ 2367 h 344"/>
                <a:gd name="T24" fmla="+- 0 3938 1828"/>
                <a:gd name="T25" fmla="*/ T24 w 2131"/>
                <a:gd name="T26" fmla="+- 0 2369 2367"/>
                <a:gd name="T27" fmla="*/ 2369 h 344"/>
                <a:gd name="T28" fmla="+- 0 3948 1828"/>
                <a:gd name="T29" fmla="*/ T28 w 2131"/>
                <a:gd name="T30" fmla="+- 0 2377 2367"/>
                <a:gd name="T31" fmla="*/ 2377 h 344"/>
                <a:gd name="T32" fmla="+- 0 3956 1828"/>
                <a:gd name="T33" fmla="*/ T32 w 2131"/>
                <a:gd name="T34" fmla="+- 0 2388 2367"/>
                <a:gd name="T35" fmla="*/ 2388 h 344"/>
                <a:gd name="T36" fmla="+- 0 3958 1828"/>
                <a:gd name="T37" fmla="*/ T36 w 2131"/>
                <a:gd name="T38" fmla="+- 0 2401 2367"/>
                <a:gd name="T39" fmla="*/ 2401 h 344"/>
                <a:gd name="T40" fmla="+- 0 3958 1828"/>
                <a:gd name="T41" fmla="*/ T40 w 2131"/>
                <a:gd name="T42" fmla="+- 0 2676 2367"/>
                <a:gd name="T43" fmla="*/ 2676 h 344"/>
                <a:gd name="T44" fmla="+- 0 3956 1828"/>
                <a:gd name="T45" fmla="*/ T44 w 2131"/>
                <a:gd name="T46" fmla="+- 0 2689 2367"/>
                <a:gd name="T47" fmla="*/ 2689 h 344"/>
                <a:gd name="T48" fmla="+- 0 3948 1828"/>
                <a:gd name="T49" fmla="*/ T48 w 2131"/>
                <a:gd name="T50" fmla="+- 0 2700 2367"/>
                <a:gd name="T51" fmla="*/ 2700 h 344"/>
                <a:gd name="T52" fmla="+- 0 3938 1828"/>
                <a:gd name="T53" fmla="*/ T52 w 2131"/>
                <a:gd name="T54" fmla="+- 0 2707 2367"/>
                <a:gd name="T55" fmla="*/ 2707 h 344"/>
                <a:gd name="T56" fmla="+- 0 3924 1828"/>
                <a:gd name="T57" fmla="*/ T56 w 2131"/>
                <a:gd name="T58" fmla="+- 0 2710 2367"/>
                <a:gd name="T59" fmla="*/ 2710 h 344"/>
                <a:gd name="T60" fmla="+- 0 1863 1828"/>
                <a:gd name="T61" fmla="*/ T60 w 2131"/>
                <a:gd name="T62" fmla="+- 0 2710 2367"/>
                <a:gd name="T63" fmla="*/ 2710 h 344"/>
                <a:gd name="T64" fmla="+- 0 1849 1828"/>
                <a:gd name="T65" fmla="*/ T64 w 2131"/>
                <a:gd name="T66" fmla="+- 0 2707 2367"/>
                <a:gd name="T67" fmla="*/ 2707 h 344"/>
                <a:gd name="T68" fmla="+- 0 1838 1828"/>
                <a:gd name="T69" fmla="*/ T68 w 2131"/>
                <a:gd name="T70" fmla="+- 0 2700 2367"/>
                <a:gd name="T71" fmla="*/ 2700 h 344"/>
                <a:gd name="T72" fmla="+- 0 1831 1828"/>
                <a:gd name="T73" fmla="*/ T72 w 2131"/>
                <a:gd name="T74" fmla="+- 0 2689 2367"/>
                <a:gd name="T75" fmla="*/ 2689 h 344"/>
                <a:gd name="T76" fmla="+- 0 1828 1828"/>
                <a:gd name="T77" fmla="*/ T76 w 2131"/>
                <a:gd name="T78" fmla="+- 0 2676 2367"/>
                <a:gd name="T79" fmla="*/ 2676 h 344"/>
                <a:gd name="T80" fmla="+- 0 1828 1828"/>
                <a:gd name="T81" fmla="*/ T80 w 2131"/>
                <a:gd name="T82" fmla="+- 0 2401 2367"/>
                <a:gd name="T83" fmla="*/ 2401 h 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344">
                  <a:moveTo>
                    <a:pt x="0" y="34"/>
                  </a:moveTo>
                  <a:lnTo>
                    <a:pt x="3" y="21"/>
                  </a:lnTo>
                  <a:lnTo>
                    <a:pt x="10" y="10"/>
                  </a:lnTo>
                  <a:lnTo>
                    <a:pt x="21" y="2"/>
                  </a:lnTo>
                  <a:lnTo>
                    <a:pt x="35" y="0"/>
                  </a:lnTo>
                  <a:lnTo>
                    <a:pt x="2096" y="0"/>
                  </a:lnTo>
                  <a:lnTo>
                    <a:pt x="2110" y="2"/>
                  </a:lnTo>
                  <a:lnTo>
                    <a:pt x="2120" y="10"/>
                  </a:lnTo>
                  <a:lnTo>
                    <a:pt x="2128" y="21"/>
                  </a:lnTo>
                  <a:lnTo>
                    <a:pt x="2130" y="34"/>
                  </a:lnTo>
                  <a:lnTo>
                    <a:pt x="2130" y="309"/>
                  </a:lnTo>
                  <a:lnTo>
                    <a:pt x="2128" y="322"/>
                  </a:lnTo>
                  <a:lnTo>
                    <a:pt x="2120" y="333"/>
                  </a:lnTo>
                  <a:lnTo>
                    <a:pt x="2110" y="340"/>
                  </a:lnTo>
                  <a:lnTo>
                    <a:pt x="2096" y="343"/>
                  </a:lnTo>
                  <a:lnTo>
                    <a:pt x="35" y="343"/>
                  </a:lnTo>
                  <a:lnTo>
                    <a:pt x="21" y="340"/>
                  </a:lnTo>
                  <a:lnTo>
                    <a:pt x="10" y="333"/>
                  </a:lnTo>
                  <a:lnTo>
                    <a:pt x="3" y="322"/>
                  </a:lnTo>
                  <a:lnTo>
                    <a:pt x="0" y="309"/>
                  </a:lnTo>
                  <a:lnTo>
                    <a:pt x="0" y="34"/>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43"/>
            <p:cNvSpPr>
              <a:spLocks noChangeArrowheads="1"/>
            </p:cNvSpPr>
            <p:nvPr/>
          </p:nvSpPr>
          <p:spPr bwMode="auto">
            <a:xfrm>
              <a:off x="2873" y="2709"/>
              <a:ext cx="40" cy="487"/>
            </a:xfrm>
            <a:prstGeom prst="rect">
              <a:avLst/>
            </a:prstGeom>
            <a:solidFill>
              <a:srgbClr val="F6C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42"/>
            <p:cNvSpPr>
              <a:spLocks/>
            </p:cNvSpPr>
            <p:nvPr/>
          </p:nvSpPr>
          <p:spPr bwMode="auto">
            <a:xfrm>
              <a:off x="1841" y="3030"/>
              <a:ext cx="2131" cy="588"/>
            </a:xfrm>
            <a:custGeom>
              <a:avLst/>
              <a:gdLst>
                <a:gd name="T0" fmla="+- 0 3913 1842"/>
                <a:gd name="T1" fmla="*/ T0 w 2131"/>
                <a:gd name="T2" fmla="+- 0 3031 3031"/>
                <a:gd name="T3" fmla="*/ 3031 h 588"/>
                <a:gd name="T4" fmla="+- 0 2913 1842"/>
                <a:gd name="T5" fmla="*/ T4 w 2131"/>
                <a:gd name="T6" fmla="+- 0 3031 3031"/>
                <a:gd name="T7" fmla="*/ 3031 h 588"/>
                <a:gd name="T8" fmla="+- 0 2913 1842"/>
                <a:gd name="T9" fmla="*/ T8 w 2131"/>
                <a:gd name="T10" fmla="+- 0 3196 3031"/>
                <a:gd name="T11" fmla="*/ 3196 h 588"/>
                <a:gd name="T12" fmla="+- 0 2873 1842"/>
                <a:gd name="T13" fmla="*/ T12 w 2131"/>
                <a:gd name="T14" fmla="+- 0 3196 3031"/>
                <a:gd name="T15" fmla="*/ 3196 h 588"/>
                <a:gd name="T16" fmla="+- 0 2873 1842"/>
                <a:gd name="T17" fmla="*/ T16 w 2131"/>
                <a:gd name="T18" fmla="+- 0 3031 3031"/>
                <a:gd name="T19" fmla="*/ 3031 h 588"/>
                <a:gd name="T20" fmla="+- 0 1900 1842"/>
                <a:gd name="T21" fmla="*/ T20 w 2131"/>
                <a:gd name="T22" fmla="+- 0 3031 3031"/>
                <a:gd name="T23" fmla="*/ 3031 h 588"/>
                <a:gd name="T24" fmla="+- 0 1877 1842"/>
                <a:gd name="T25" fmla="*/ T24 w 2131"/>
                <a:gd name="T26" fmla="+- 0 3035 3031"/>
                <a:gd name="T27" fmla="*/ 3035 h 588"/>
                <a:gd name="T28" fmla="+- 0 1859 1842"/>
                <a:gd name="T29" fmla="*/ T28 w 2131"/>
                <a:gd name="T30" fmla="+- 0 3048 3031"/>
                <a:gd name="T31" fmla="*/ 3048 h 588"/>
                <a:gd name="T32" fmla="+- 0 1846 1842"/>
                <a:gd name="T33" fmla="*/ T32 w 2131"/>
                <a:gd name="T34" fmla="+- 0 3067 3031"/>
                <a:gd name="T35" fmla="*/ 3067 h 588"/>
                <a:gd name="T36" fmla="+- 0 1842 1842"/>
                <a:gd name="T37" fmla="*/ T36 w 2131"/>
                <a:gd name="T38" fmla="+- 0 3089 3031"/>
                <a:gd name="T39" fmla="*/ 3089 h 588"/>
                <a:gd name="T40" fmla="+- 0 1842 1842"/>
                <a:gd name="T41" fmla="*/ T40 w 2131"/>
                <a:gd name="T42" fmla="+- 0 3559 3031"/>
                <a:gd name="T43" fmla="*/ 3559 h 588"/>
                <a:gd name="T44" fmla="+- 0 1846 1842"/>
                <a:gd name="T45" fmla="*/ T44 w 2131"/>
                <a:gd name="T46" fmla="+- 0 3582 3031"/>
                <a:gd name="T47" fmla="*/ 3582 h 588"/>
                <a:gd name="T48" fmla="+- 0 1859 1842"/>
                <a:gd name="T49" fmla="*/ T48 w 2131"/>
                <a:gd name="T50" fmla="+- 0 3601 3031"/>
                <a:gd name="T51" fmla="*/ 3601 h 588"/>
                <a:gd name="T52" fmla="+- 0 1877 1842"/>
                <a:gd name="T53" fmla="*/ T52 w 2131"/>
                <a:gd name="T54" fmla="+- 0 3613 3031"/>
                <a:gd name="T55" fmla="*/ 3613 h 588"/>
                <a:gd name="T56" fmla="+- 0 1900 1842"/>
                <a:gd name="T57" fmla="*/ T56 w 2131"/>
                <a:gd name="T58" fmla="+- 0 3618 3031"/>
                <a:gd name="T59" fmla="*/ 3618 h 588"/>
                <a:gd name="T60" fmla="+- 0 3913 1842"/>
                <a:gd name="T61" fmla="*/ T60 w 2131"/>
                <a:gd name="T62" fmla="+- 0 3618 3031"/>
                <a:gd name="T63" fmla="*/ 3618 h 588"/>
                <a:gd name="T64" fmla="+- 0 3936 1842"/>
                <a:gd name="T65" fmla="*/ T64 w 2131"/>
                <a:gd name="T66" fmla="+- 0 3613 3031"/>
                <a:gd name="T67" fmla="*/ 3613 h 588"/>
                <a:gd name="T68" fmla="+- 0 3955 1842"/>
                <a:gd name="T69" fmla="*/ T68 w 2131"/>
                <a:gd name="T70" fmla="+- 0 3601 3031"/>
                <a:gd name="T71" fmla="*/ 3601 h 588"/>
                <a:gd name="T72" fmla="+- 0 3967 1842"/>
                <a:gd name="T73" fmla="*/ T72 w 2131"/>
                <a:gd name="T74" fmla="+- 0 3582 3031"/>
                <a:gd name="T75" fmla="*/ 3582 h 588"/>
                <a:gd name="T76" fmla="+- 0 3972 1842"/>
                <a:gd name="T77" fmla="*/ T76 w 2131"/>
                <a:gd name="T78" fmla="+- 0 3559 3031"/>
                <a:gd name="T79" fmla="*/ 3559 h 588"/>
                <a:gd name="T80" fmla="+- 0 3972 1842"/>
                <a:gd name="T81" fmla="*/ T80 w 2131"/>
                <a:gd name="T82" fmla="+- 0 3089 3031"/>
                <a:gd name="T83" fmla="*/ 3089 h 588"/>
                <a:gd name="T84" fmla="+- 0 3967 1842"/>
                <a:gd name="T85" fmla="*/ T84 w 2131"/>
                <a:gd name="T86" fmla="+- 0 3067 3031"/>
                <a:gd name="T87" fmla="*/ 3067 h 588"/>
                <a:gd name="T88" fmla="+- 0 3955 1842"/>
                <a:gd name="T89" fmla="*/ T88 w 2131"/>
                <a:gd name="T90" fmla="+- 0 3048 3031"/>
                <a:gd name="T91" fmla="*/ 3048 h 588"/>
                <a:gd name="T92" fmla="+- 0 3936 1842"/>
                <a:gd name="T93" fmla="*/ T92 w 2131"/>
                <a:gd name="T94" fmla="+- 0 3035 3031"/>
                <a:gd name="T95" fmla="*/ 3035 h 588"/>
                <a:gd name="T96" fmla="+- 0 3913 1842"/>
                <a:gd name="T97" fmla="*/ T96 w 2131"/>
                <a:gd name="T98" fmla="+- 0 3031 3031"/>
                <a:gd name="T99" fmla="*/ 3031 h 5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588">
                  <a:moveTo>
                    <a:pt x="2071" y="0"/>
                  </a:moveTo>
                  <a:lnTo>
                    <a:pt x="1071" y="0"/>
                  </a:lnTo>
                  <a:lnTo>
                    <a:pt x="1071" y="165"/>
                  </a:lnTo>
                  <a:lnTo>
                    <a:pt x="1031" y="165"/>
                  </a:lnTo>
                  <a:lnTo>
                    <a:pt x="1031" y="0"/>
                  </a:lnTo>
                  <a:lnTo>
                    <a:pt x="58" y="0"/>
                  </a:lnTo>
                  <a:lnTo>
                    <a:pt x="35" y="4"/>
                  </a:lnTo>
                  <a:lnTo>
                    <a:pt x="17" y="17"/>
                  </a:lnTo>
                  <a:lnTo>
                    <a:pt x="4" y="36"/>
                  </a:lnTo>
                  <a:lnTo>
                    <a:pt x="0" y="58"/>
                  </a:lnTo>
                  <a:lnTo>
                    <a:pt x="0" y="528"/>
                  </a:lnTo>
                  <a:lnTo>
                    <a:pt x="4" y="551"/>
                  </a:lnTo>
                  <a:lnTo>
                    <a:pt x="17" y="570"/>
                  </a:lnTo>
                  <a:lnTo>
                    <a:pt x="35" y="582"/>
                  </a:lnTo>
                  <a:lnTo>
                    <a:pt x="58" y="587"/>
                  </a:lnTo>
                  <a:lnTo>
                    <a:pt x="2071" y="587"/>
                  </a:lnTo>
                  <a:lnTo>
                    <a:pt x="2094" y="582"/>
                  </a:lnTo>
                  <a:lnTo>
                    <a:pt x="2113" y="570"/>
                  </a:lnTo>
                  <a:lnTo>
                    <a:pt x="2125" y="551"/>
                  </a:lnTo>
                  <a:lnTo>
                    <a:pt x="2130" y="528"/>
                  </a:lnTo>
                  <a:lnTo>
                    <a:pt x="2130" y="58"/>
                  </a:lnTo>
                  <a:lnTo>
                    <a:pt x="2125" y="36"/>
                  </a:lnTo>
                  <a:lnTo>
                    <a:pt x="2113" y="17"/>
                  </a:lnTo>
                  <a:lnTo>
                    <a:pt x="2094" y="4"/>
                  </a:lnTo>
                  <a:lnTo>
                    <a:pt x="2071" y="0"/>
                  </a:lnTo>
                  <a:close/>
                </a:path>
              </a:pathLst>
            </a:custGeom>
            <a:solidFill>
              <a:srgbClr val="E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Rectangle 41"/>
            <p:cNvSpPr>
              <a:spLocks noChangeArrowheads="1"/>
            </p:cNvSpPr>
            <p:nvPr/>
          </p:nvSpPr>
          <p:spPr bwMode="auto">
            <a:xfrm>
              <a:off x="2873" y="3030"/>
              <a:ext cx="40" cy="166"/>
            </a:xfrm>
            <a:prstGeom prst="rect">
              <a:avLst/>
            </a:prstGeom>
            <a:solidFill>
              <a:srgbClr val="EE8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40"/>
            <p:cNvSpPr>
              <a:spLocks/>
            </p:cNvSpPr>
            <p:nvPr/>
          </p:nvSpPr>
          <p:spPr bwMode="auto">
            <a:xfrm>
              <a:off x="1841" y="3030"/>
              <a:ext cx="2131" cy="588"/>
            </a:xfrm>
            <a:custGeom>
              <a:avLst/>
              <a:gdLst>
                <a:gd name="T0" fmla="+- 0 1842 1842"/>
                <a:gd name="T1" fmla="*/ T0 w 2131"/>
                <a:gd name="T2" fmla="+- 0 3089 3031"/>
                <a:gd name="T3" fmla="*/ 3089 h 588"/>
                <a:gd name="T4" fmla="+- 0 1846 1842"/>
                <a:gd name="T5" fmla="*/ T4 w 2131"/>
                <a:gd name="T6" fmla="+- 0 3067 3031"/>
                <a:gd name="T7" fmla="*/ 3067 h 588"/>
                <a:gd name="T8" fmla="+- 0 1859 1842"/>
                <a:gd name="T9" fmla="*/ T8 w 2131"/>
                <a:gd name="T10" fmla="+- 0 3048 3031"/>
                <a:gd name="T11" fmla="*/ 3048 h 588"/>
                <a:gd name="T12" fmla="+- 0 1877 1842"/>
                <a:gd name="T13" fmla="*/ T12 w 2131"/>
                <a:gd name="T14" fmla="+- 0 3035 3031"/>
                <a:gd name="T15" fmla="*/ 3035 h 588"/>
                <a:gd name="T16" fmla="+- 0 1900 1842"/>
                <a:gd name="T17" fmla="*/ T16 w 2131"/>
                <a:gd name="T18" fmla="+- 0 3031 3031"/>
                <a:gd name="T19" fmla="*/ 3031 h 588"/>
                <a:gd name="T20" fmla="+- 0 3913 1842"/>
                <a:gd name="T21" fmla="*/ T20 w 2131"/>
                <a:gd name="T22" fmla="+- 0 3031 3031"/>
                <a:gd name="T23" fmla="*/ 3031 h 588"/>
                <a:gd name="T24" fmla="+- 0 3936 1842"/>
                <a:gd name="T25" fmla="*/ T24 w 2131"/>
                <a:gd name="T26" fmla="+- 0 3035 3031"/>
                <a:gd name="T27" fmla="*/ 3035 h 588"/>
                <a:gd name="T28" fmla="+- 0 3955 1842"/>
                <a:gd name="T29" fmla="*/ T28 w 2131"/>
                <a:gd name="T30" fmla="+- 0 3048 3031"/>
                <a:gd name="T31" fmla="*/ 3048 h 588"/>
                <a:gd name="T32" fmla="+- 0 3967 1842"/>
                <a:gd name="T33" fmla="*/ T32 w 2131"/>
                <a:gd name="T34" fmla="+- 0 3067 3031"/>
                <a:gd name="T35" fmla="*/ 3067 h 588"/>
                <a:gd name="T36" fmla="+- 0 3972 1842"/>
                <a:gd name="T37" fmla="*/ T36 w 2131"/>
                <a:gd name="T38" fmla="+- 0 3089 3031"/>
                <a:gd name="T39" fmla="*/ 3089 h 588"/>
                <a:gd name="T40" fmla="+- 0 3972 1842"/>
                <a:gd name="T41" fmla="*/ T40 w 2131"/>
                <a:gd name="T42" fmla="+- 0 3559 3031"/>
                <a:gd name="T43" fmla="*/ 3559 h 588"/>
                <a:gd name="T44" fmla="+- 0 3967 1842"/>
                <a:gd name="T45" fmla="*/ T44 w 2131"/>
                <a:gd name="T46" fmla="+- 0 3582 3031"/>
                <a:gd name="T47" fmla="*/ 3582 h 588"/>
                <a:gd name="T48" fmla="+- 0 3955 1842"/>
                <a:gd name="T49" fmla="*/ T48 w 2131"/>
                <a:gd name="T50" fmla="+- 0 3601 3031"/>
                <a:gd name="T51" fmla="*/ 3601 h 588"/>
                <a:gd name="T52" fmla="+- 0 3936 1842"/>
                <a:gd name="T53" fmla="*/ T52 w 2131"/>
                <a:gd name="T54" fmla="+- 0 3613 3031"/>
                <a:gd name="T55" fmla="*/ 3613 h 588"/>
                <a:gd name="T56" fmla="+- 0 3913 1842"/>
                <a:gd name="T57" fmla="*/ T56 w 2131"/>
                <a:gd name="T58" fmla="+- 0 3618 3031"/>
                <a:gd name="T59" fmla="*/ 3618 h 588"/>
                <a:gd name="T60" fmla="+- 0 1900 1842"/>
                <a:gd name="T61" fmla="*/ T60 w 2131"/>
                <a:gd name="T62" fmla="+- 0 3618 3031"/>
                <a:gd name="T63" fmla="*/ 3618 h 588"/>
                <a:gd name="T64" fmla="+- 0 1877 1842"/>
                <a:gd name="T65" fmla="*/ T64 w 2131"/>
                <a:gd name="T66" fmla="+- 0 3613 3031"/>
                <a:gd name="T67" fmla="*/ 3613 h 588"/>
                <a:gd name="T68" fmla="+- 0 1859 1842"/>
                <a:gd name="T69" fmla="*/ T68 w 2131"/>
                <a:gd name="T70" fmla="+- 0 3601 3031"/>
                <a:gd name="T71" fmla="*/ 3601 h 588"/>
                <a:gd name="T72" fmla="+- 0 1846 1842"/>
                <a:gd name="T73" fmla="*/ T72 w 2131"/>
                <a:gd name="T74" fmla="+- 0 3582 3031"/>
                <a:gd name="T75" fmla="*/ 3582 h 588"/>
                <a:gd name="T76" fmla="+- 0 1842 1842"/>
                <a:gd name="T77" fmla="*/ T76 w 2131"/>
                <a:gd name="T78" fmla="+- 0 3559 3031"/>
                <a:gd name="T79" fmla="*/ 3559 h 588"/>
                <a:gd name="T80" fmla="+- 0 1842 1842"/>
                <a:gd name="T81" fmla="*/ T80 w 2131"/>
                <a:gd name="T82" fmla="+- 0 3089 3031"/>
                <a:gd name="T83" fmla="*/ 3089 h 5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588">
                  <a:moveTo>
                    <a:pt x="0" y="58"/>
                  </a:moveTo>
                  <a:lnTo>
                    <a:pt x="4" y="36"/>
                  </a:lnTo>
                  <a:lnTo>
                    <a:pt x="17" y="17"/>
                  </a:lnTo>
                  <a:lnTo>
                    <a:pt x="35" y="4"/>
                  </a:lnTo>
                  <a:lnTo>
                    <a:pt x="58" y="0"/>
                  </a:lnTo>
                  <a:lnTo>
                    <a:pt x="2071" y="0"/>
                  </a:lnTo>
                  <a:lnTo>
                    <a:pt x="2094" y="4"/>
                  </a:lnTo>
                  <a:lnTo>
                    <a:pt x="2113" y="17"/>
                  </a:lnTo>
                  <a:lnTo>
                    <a:pt x="2125" y="36"/>
                  </a:lnTo>
                  <a:lnTo>
                    <a:pt x="2130" y="58"/>
                  </a:lnTo>
                  <a:lnTo>
                    <a:pt x="2130" y="528"/>
                  </a:lnTo>
                  <a:lnTo>
                    <a:pt x="2125" y="551"/>
                  </a:lnTo>
                  <a:lnTo>
                    <a:pt x="2113" y="570"/>
                  </a:lnTo>
                  <a:lnTo>
                    <a:pt x="2094" y="582"/>
                  </a:lnTo>
                  <a:lnTo>
                    <a:pt x="2071" y="587"/>
                  </a:lnTo>
                  <a:lnTo>
                    <a:pt x="58" y="587"/>
                  </a:lnTo>
                  <a:lnTo>
                    <a:pt x="35" y="582"/>
                  </a:lnTo>
                  <a:lnTo>
                    <a:pt x="17" y="570"/>
                  </a:lnTo>
                  <a:lnTo>
                    <a:pt x="4" y="551"/>
                  </a:lnTo>
                  <a:lnTo>
                    <a:pt x="0" y="528"/>
                  </a:lnTo>
                  <a:lnTo>
                    <a:pt x="0" y="58"/>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Rectangle 39"/>
            <p:cNvSpPr>
              <a:spLocks noChangeArrowheads="1"/>
            </p:cNvSpPr>
            <p:nvPr/>
          </p:nvSpPr>
          <p:spPr bwMode="auto">
            <a:xfrm>
              <a:off x="5453" y="651"/>
              <a:ext cx="40" cy="487"/>
            </a:xfrm>
            <a:prstGeom prst="rect">
              <a:avLst/>
            </a:prstGeom>
            <a:solidFill>
              <a:srgbClr val="EF91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38"/>
            <p:cNvSpPr>
              <a:spLocks/>
            </p:cNvSpPr>
            <p:nvPr/>
          </p:nvSpPr>
          <p:spPr bwMode="auto">
            <a:xfrm>
              <a:off x="4408" y="1028"/>
              <a:ext cx="2131" cy="959"/>
            </a:xfrm>
            <a:custGeom>
              <a:avLst/>
              <a:gdLst>
                <a:gd name="T0" fmla="+- 0 6443 4408"/>
                <a:gd name="T1" fmla="*/ T0 w 2131"/>
                <a:gd name="T2" fmla="+- 0 1029 1029"/>
                <a:gd name="T3" fmla="*/ 1029 h 959"/>
                <a:gd name="T4" fmla="+- 0 5493 4408"/>
                <a:gd name="T5" fmla="*/ T4 w 2131"/>
                <a:gd name="T6" fmla="+- 0 1029 1029"/>
                <a:gd name="T7" fmla="*/ 1029 h 959"/>
                <a:gd name="T8" fmla="+- 0 5493 4408"/>
                <a:gd name="T9" fmla="*/ T8 w 2131"/>
                <a:gd name="T10" fmla="+- 0 1138 1029"/>
                <a:gd name="T11" fmla="*/ 1138 h 959"/>
                <a:gd name="T12" fmla="+- 0 5453 4408"/>
                <a:gd name="T13" fmla="*/ T12 w 2131"/>
                <a:gd name="T14" fmla="+- 0 1138 1029"/>
                <a:gd name="T15" fmla="*/ 1138 h 959"/>
                <a:gd name="T16" fmla="+- 0 5453 4408"/>
                <a:gd name="T17" fmla="*/ T16 w 2131"/>
                <a:gd name="T18" fmla="+- 0 1029 1029"/>
                <a:gd name="T19" fmla="*/ 1029 h 959"/>
                <a:gd name="T20" fmla="+- 0 4504 4408"/>
                <a:gd name="T21" fmla="*/ T20 w 2131"/>
                <a:gd name="T22" fmla="+- 0 1029 1029"/>
                <a:gd name="T23" fmla="*/ 1029 h 959"/>
                <a:gd name="T24" fmla="+- 0 4467 4408"/>
                <a:gd name="T25" fmla="*/ T24 w 2131"/>
                <a:gd name="T26" fmla="+- 0 1036 1029"/>
                <a:gd name="T27" fmla="*/ 1036 h 959"/>
                <a:gd name="T28" fmla="+- 0 4436 4408"/>
                <a:gd name="T29" fmla="*/ T28 w 2131"/>
                <a:gd name="T30" fmla="+- 0 1057 1029"/>
                <a:gd name="T31" fmla="*/ 1057 h 959"/>
                <a:gd name="T32" fmla="+- 0 4416 4408"/>
                <a:gd name="T33" fmla="*/ T32 w 2131"/>
                <a:gd name="T34" fmla="+- 0 1087 1029"/>
                <a:gd name="T35" fmla="*/ 1087 h 959"/>
                <a:gd name="T36" fmla="+- 0 4408 4408"/>
                <a:gd name="T37" fmla="*/ T36 w 2131"/>
                <a:gd name="T38" fmla="+- 0 1124 1029"/>
                <a:gd name="T39" fmla="*/ 1124 h 959"/>
                <a:gd name="T40" fmla="+- 0 4408 4408"/>
                <a:gd name="T41" fmla="*/ T40 w 2131"/>
                <a:gd name="T42" fmla="+- 0 1891 1029"/>
                <a:gd name="T43" fmla="*/ 1891 h 959"/>
                <a:gd name="T44" fmla="+- 0 4416 4408"/>
                <a:gd name="T45" fmla="*/ T44 w 2131"/>
                <a:gd name="T46" fmla="+- 0 1929 1029"/>
                <a:gd name="T47" fmla="*/ 1929 h 959"/>
                <a:gd name="T48" fmla="+- 0 4436 4408"/>
                <a:gd name="T49" fmla="*/ T48 w 2131"/>
                <a:gd name="T50" fmla="+- 0 1959 1029"/>
                <a:gd name="T51" fmla="*/ 1959 h 959"/>
                <a:gd name="T52" fmla="+- 0 4467 4408"/>
                <a:gd name="T53" fmla="*/ T52 w 2131"/>
                <a:gd name="T54" fmla="+- 0 1980 1029"/>
                <a:gd name="T55" fmla="*/ 1980 h 959"/>
                <a:gd name="T56" fmla="+- 0 4504 4408"/>
                <a:gd name="T57" fmla="*/ T56 w 2131"/>
                <a:gd name="T58" fmla="+- 0 1987 1029"/>
                <a:gd name="T59" fmla="*/ 1987 h 959"/>
                <a:gd name="T60" fmla="+- 0 6443 4408"/>
                <a:gd name="T61" fmla="*/ T60 w 2131"/>
                <a:gd name="T62" fmla="+- 0 1987 1029"/>
                <a:gd name="T63" fmla="*/ 1987 h 959"/>
                <a:gd name="T64" fmla="+- 0 6480 4408"/>
                <a:gd name="T65" fmla="*/ T64 w 2131"/>
                <a:gd name="T66" fmla="+- 0 1980 1029"/>
                <a:gd name="T67" fmla="*/ 1980 h 959"/>
                <a:gd name="T68" fmla="+- 0 6511 4408"/>
                <a:gd name="T69" fmla="*/ T68 w 2131"/>
                <a:gd name="T70" fmla="+- 0 1959 1029"/>
                <a:gd name="T71" fmla="*/ 1959 h 959"/>
                <a:gd name="T72" fmla="+- 0 6531 4408"/>
                <a:gd name="T73" fmla="*/ T72 w 2131"/>
                <a:gd name="T74" fmla="+- 0 1929 1029"/>
                <a:gd name="T75" fmla="*/ 1929 h 959"/>
                <a:gd name="T76" fmla="+- 0 6539 4408"/>
                <a:gd name="T77" fmla="*/ T76 w 2131"/>
                <a:gd name="T78" fmla="+- 0 1891 1029"/>
                <a:gd name="T79" fmla="*/ 1891 h 959"/>
                <a:gd name="T80" fmla="+- 0 6539 4408"/>
                <a:gd name="T81" fmla="*/ T80 w 2131"/>
                <a:gd name="T82" fmla="+- 0 1124 1029"/>
                <a:gd name="T83" fmla="*/ 1124 h 959"/>
                <a:gd name="T84" fmla="+- 0 6531 4408"/>
                <a:gd name="T85" fmla="*/ T84 w 2131"/>
                <a:gd name="T86" fmla="+- 0 1087 1029"/>
                <a:gd name="T87" fmla="*/ 1087 h 959"/>
                <a:gd name="T88" fmla="+- 0 6511 4408"/>
                <a:gd name="T89" fmla="*/ T88 w 2131"/>
                <a:gd name="T90" fmla="+- 0 1057 1029"/>
                <a:gd name="T91" fmla="*/ 1057 h 959"/>
                <a:gd name="T92" fmla="+- 0 6480 4408"/>
                <a:gd name="T93" fmla="*/ T92 w 2131"/>
                <a:gd name="T94" fmla="+- 0 1036 1029"/>
                <a:gd name="T95" fmla="*/ 1036 h 959"/>
                <a:gd name="T96" fmla="+- 0 6443 4408"/>
                <a:gd name="T97" fmla="*/ T96 w 2131"/>
                <a:gd name="T98" fmla="+- 0 1029 1029"/>
                <a:gd name="T99" fmla="*/ 1029 h 9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959">
                  <a:moveTo>
                    <a:pt x="2035" y="0"/>
                  </a:moveTo>
                  <a:lnTo>
                    <a:pt x="1085" y="0"/>
                  </a:lnTo>
                  <a:lnTo>
                    <a:pt x="1085" y="109"/>
                  </a:lnTo>
                  <a:lnTo>
                    <a:pt x="1045" y="109"/>
                  </a:lnTo>
                  <a:lnTo>
                    <a:pt x="1045" y="0"/>
                  </a:lnTo>
                  <a:lnTo>
                    <a:pt x="96" y="0"/>
                  </a:lnTo>
                  <a:lnTo>
                    <a:pt x="59" y="7"/>
                  </a:lnTo>
                  <a:lnTo>
                    <a:pt x="28" y="28"/>
                  </a:lnTo>
                  <a:lnTo>
                    <a:pt x="8" y="58"/>
                  </a:lnTo>
                  <a:lnTo>
                    <a:pt x="0" y="95"/>
                  </a:lnTo>
                  <a:lnTo>
                    <a:pt x="0" y="862"/>
                  </a:lnTo>
                  <a:lnTo>
                    <a:pt x="8" y="900"/>
                  </a:lnTo>
                  <a:lnTo>
                    <a:pt x="28" y="930"/>
                  </a:lnTo>
                  <a:lnTo>
                    <a:pt x="59" y="951"/>
                  </a:lnTo>
                  <a:lnTo>
                    <a:pt x="96" y="958"/>
                  </a:lnTo>
                  <a:lnTo>
                    <a:pt x="2035" y="958"/>
                  </a:lnTo>
                  <a:lnTo>
                    <a:pt x="2072" y="951"/>
                  </a:lnTo>
                  <a:lnTo>
                    <a:pt x="2103" y="930"/>
                  </a:lnTo>
                  <a:lnTo>
                    <a:pt x="2123" y="900"/>
                  </a:lnTo>
                  <a:lnTo>
                    <a:pt x="2131" y="862"/>
                  </a:lnTo>
                  <a:lnTo>
                    <a:pt x="2131" y="95"/>
                  </a:lnTo>
                  <a:lnTo>
                    <a:pt x="2123" y="58"/>
                  </a:lnTo>
                  <a:lnTo>
                    <a:pt x="2103" y="28"/>
                  </a:lnTo>
                  <a:lnTo>
                    <a:pt x="2072" y="7"/>
                  </a:lnTo>
                  <a:lnTo>
                    <a:pt x="2035" y="0"/>
                  </a:lnTo>
                  <a:close/>
                </a:path>
              </a:pathLst>
            </a:custGeom>
            <a:solidFill>
              <a:srgbClr val="E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Rectangle 37"/>
            <p:cNvSpPr>
              <a:spLocks noChangeArrowheads="1"/>
            </p:cNvSpPr>
            <p:nvPr/>
          </p:nvSpPr>
          <p:spPr bwMode="auto">
            <a:xfrm>
              <a:off x="5453" y="1028"/>
              <a:ext cx="40" cy="110"/>
            </a:xfrm>
            <a:prstGeom prst="rect">
              <a:avLst/>
            </a:prstGeom>
            <a:solidFill>
              <a:srgbClr val="ED7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36"/>
            <p:cNvSpPr>
              <a:spLocks/>
            </p:cNvSpPr>
            <p:nvPr/>
          </p:nvSpPr>
          <p:spPr bwMode="auto">
            <a:xfrm>
              <a:off x="4408" y="1028"/>
              <a:ext cx="2131" cy="959"/>
            </a:xfrm>
            <a:custGeom>
              <a:avLst/>
              <a:gdLst>
                <a:gd name="T0" fmla="+- 0 4408 4408"/>
                <a:gd name="T1" fmla="*/ T0 w 2131"/>
                <a:gd name="T2" fmla="+- 0 1124 1029"/>
                <a:gd name="T3" fmla="*/ 1124 h 959"/>
                <a:gd name="T4" fmla="+- 0 4416 4408"/>
                <a:gd name="T5" fmla="*/ T4 w 2131"/>
                <a:gd name="T6" fmla="+- 0 1087 1029"/>
                <a:gd name="T7" fmla="*/ 1087 h 959"/>
                <a:gd name="T8" fmla="+- 0 4436 4408"/>
                <a:gd name="T9" fmla="*/ T8 w 2131"/>
                <a:gd name="T10" fmla="+- 0 1057 1029"/>
                <a:gd name="T11" fmla="*/ 1057 h 959"/>
                <a:gd name="T12" fmla="+- 0 4467 4408"/>
                <a:gd name="T13" fmla="*/ T12 w 2131"/>
                <a:gd name="T14" fmla="+- 0 1036 1029"/>
                <a:gd name="T15" fmla="*/ 1036 h 959"/>
                <a:gd name="T16" fmla="+- 0 4504 4408"/>
                <a:gd name="T17" fmla="*/ T16 w 2131"/>
                <a:gd name="T18" fmla="+- 0 1029 1029"/>
                <a:gd name="T19" fmla="*/ 1029 h 959"/>
                <a:gd name="T20" fmla="+- 0 6443 4408"/>
                <a:gd name="T21" fmla="*/ T20 w 2131"/>
                <a:gd name="T22" fmla="+- 0 1029 1029"/>
                <a:gd name="T23" fmla="*/ 1029 h 959"/>
                <a:gd name="T24" fmla="+- 0 6480 4408"/>
                <a:gd name="T25" fmla="*/ T24 w 2131"/>
                <a:gd name="T26" fmla="+- 0 1036 1029"/>
                <a:gd name="T27" fmla="*/ 1036 h 959"/>
                <a:gd name="T28" fmla="+- 0 6511 4408"/>
                <a:gd name="T29" fmla="*/ T28 w 2131"/>
                <a:gd name="T30" fmla="+- 0 1057 1029"/>
                <a:gd name="T31" fmla="*/ 1057 h 959"/>
                <a:gd name="T32" fmla="+- 0 6531 4408"/>
                <a:gd name="T33" fmla="*/ T32 w 2131"/>
                <a:gd name="T34" fmla="+- 0 1087 1029"/>
                <a:gd name="T35" fmla="*/ 1087 h 959"/>
                <a:gd name="T36" fmla="+- 0 6539 4408"/>
                <a:gd name="T37" fmla="*/ T36 w 2131"/>
                <a:gd name="T38" fmla="+- 0 1124 1029"/>
                <a:gd name="T39" fmla="*/ 1124 h 959"/>
                <a:gd name="T40" fmla="+- 0 6539 4408"/>
                <a:gd name="T41" fmla="*/ T40 w 2131"/>
                <a:gd name="T42" fmla="+- 0 1891 1029"/>
                <a:gd name="T43" fmla="*/ 1891 h 959"/>
                <a:gd name="T44" fmla="+- 0 6531 4408"/>
                <a:gd name="T45" fmla="*/ T44 w 2131"/>
                <a:gd name="T46" fmla="+- 0 1929 1029"/>
                <a:gd name="T47" fmla="*/ 1929 h 959"/>
                <a:gd name="T48" fmla="+- 0 6511 4408"/>
                <a:gd name="T49" fmla="*/ T48 w 2131"/>
                <a:gd name="T50" fmla="+- 0 1959 1029"/>
                <a:gd name="T51" fmla="*/ 1959 h 959"/>
                <a:gd name="T52" fmla="+- 0 6480 4408"/>
                <a:gd name="T53" fmla="*/ T52 w 2131"/>
                <a:gd name="T54" fmla="+- 0 1980 1029"/>
                <a:gd name="T55" fmla="*/ 1980 h 959"/>
                <a:gd name="T56" fmla="+- 0 6443 4408"/>
                <a:gd name="T57" fmla="*/ T56 w 2131"/>
                <a:gd name="T58" fmla="+- 0 1987 1029"/>
                <a:gd name="T59" fmla="*/ 1987 h 959"/>
                <a:gd name="T60" fmla="+- 0 4504 4408"/>
                <a:gd name="T61" fmla="*/ T60 w 2131"/>
                <a:gd name="T62" fmla="+- 0 1987 1029"/>
                <a:gd name="T63" fmla="*/ 1987 h 959"/>
                <a:gd name="T64" fmla="+- 0 4467 4408"/>
                <a:gd name="T65" fmla="*/ T64 w 2131"/>
                <a:gd name="T66" fmla="+- 0 1980 1029"/>
                <a:gd name="T67" fmla="*/ 1980 h 959"/>
                <a:gd name="T68" fmla="+- 0 4436 4408"/>
                <a:gd name="T69" fmla="*/ T68 w 2131"/>
                <a:gd name="T70" fmla="+- 0 1959 1029"/>
                <a:gd name="T71" fmla="*/ 1959 h 959"/>
                <a:gd name="T72" fmla="+- 0 4416 4408"/>
                <a:gd name="T73" fmla="*/ T72 w 2131"/>
                <a:gd name="T74" fmla="+- 0 1929 1029"/>
                <a:gd name="T75" fmla="*/ 1929 h 959"/>
                <a:gd name="T76" fmla="+- 0 4408 4408"/>
                <a:gd name="T77" fmla="*/ T76 w 2131"/>
                <a:gd name="T78" fmla="+- 0 1891 1029"/>
                <a:gd name="T79" fmla="*/ 1891 h 959"/>
                <a:gd name="T80" fmla="+- 0 4408 4408"/>
                <a:gd name="T81" fmla="*/ T80 w 2131"/>
                <a:gd name="T82" fmla="+- 0 1124 1029"/>
                <a:gd name="T83" fmla="*/ 1124 h 9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959">
                  <a:moveTo>
                    <a:pt x="0" y="95"/>
                  </a:moveTo>
                  <a:lnTo>
                    <a:pt x="8" y="58"/>
                  </a:lnTo>
                  <a:lnTo>
                    <a:pt x="28" y="28"/>
                  </a:lnTo>
                  <a:lnTo>
                    <a:pt x="59" y="7"/>
                  </a:lnTo>
                  <a:lnTo>
                    <a:pt x="96" y="0"/>
                  </a:lnTo>
                  <a:lnTo>
                    <a:pt x="2035" y="0"/>
                  </a:lnTo>
                  <a:lnTo>
                    <a:pt x="2072" y="7"/>
                  </a:lnTo>
                  <a:lnTo>
                    <a:pt x="2103" y="28"/>
                  </a:lnTo>
                  <a:lnTo>
                    <a:pt x="2123" y="58"/>
                  </a:lnTo>
                  <a:lnTo>
                    <a:pt x="2131" y="95"/>
                  </a:lnTo>
                  <a:lnTo>
                    <a:pt x="2131" y="862"/>
                  </a:lnTo>
                  <a:lnTo>
                    <a:pt x="2123" y="900"/>
                  </a:lnTo>
                  <a:lnTo>
                    <a:pt x="2103" y="930"/>
                  </a:lnTo>
                  <a:lnTo>
                    <a:pt x="2072" y="951"/>
                  </a:lnTo>
                  <a:lnTo>
                    <a:pt x="2035" y="958"/>
                  </a:lnTo>
                  <a:lnTo>
                    <a:pt x="96" y="958"/>
                  </a:lnTo>
                  <a:lnTo>
                    <a:pt x="59" y="951"/>
                  </a:lnTo>
                  <a:lnTo>
                    <a:pt x="28" y="930"/>
                  </a:lnTo>
                  <a:lnTo>
                    <a:pt x="8" y="900"/>
                  </a:lnTo>
                  <a:lnTo>
                    <a:pt x="0" y="862"/>
                  </a:lnTo>
                  <a:lnTo>
                    <a:pt x="0" y="95"/>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2" name="Freeform 35"/>
            <p:cNvSpPr>
              <a:spLocks/>
            </p:cNvSpPr>
            <p:nvPr/>
          </p:nvSpPr>
          <p:spPr bwMode="auto">
            <a:xfrm>
              <a:off x="5453" y="1987"/>
              <a:ext cx="62" cy="487"/>
            </a:xfrm>
            <a:custGeom>
              <a:avLst/>
              <a:gdLst>
                <a:gd name="T0" fmla="+- 0 5494 5454"/>
                <a:gd name="T1" fmla="*/ T0 w 62"/>
                <a:gd name="T2" fmla="+- 0 1987 1987"/>
                <a:gd name="T3" fmla="*/ 1987 h 487"/>
                <a:gd name="T4" fmla="+- 0 5454 5454"/>
                <a:gd name="T5" fmla="*/ T4 w 62"/>
                <a:gd name="T6" fmla="+- 0 1987 1987"/>
                <a:gd name="T7" fmla="*/ 1987 h 487"/>
                <a:gd name="T8" fmla="+- 0 5454 5454"/>
                <a:gd name="T9" fmla="*/ T8 w 62"/>
                <a:gd name="T10" fmla="+- 0 2236 1987"/>
                <a:gd name="T11" fmla="*/ 2236 h 487"/>
                <a:gd name="T12" fmla="+- 0 5456 5454"/>
                <a:gd name="T13" fmla="*/ T12 w 62"/>
                <a:gd name="T14" fmla="+- 0 2241 1987"/>
                <a:gd name="T15" fmla="*/ 2241 h 487"/>
                <a:gd name="T16" fmla="+- 0 5463 5454"/>
                <a:gd name="T17" fmla="*/ T16 w 62"/>
                <a:gd name="T18" fmla="+- 0 2248 1987"/>
                <a:gd name="T19" fmla="*/ 2248 h 487"/>
                <a:gd name="T20" fmla="+- 0 5468 5454"/>
                <a:gd name="T21" fmla="*/ T20 w 62"/>
                <a:gd name="T22" fmla="+- 0 2250 1987"/>
                <a:gd name="T23" fmla="*/ 2250 h 487"/>
                <a:gd name="T24" fmla="+- 0 5475 5454"/>
                <a:gd name="T25" fmla="*/ T24 w 62"/>
                <a:gd name="T26" fmla="+- 0 2250 1987"/>
                <a:gd name="T27" fmla="*/ 2250 h 487"/>
                <a:gd name="T28" fmla="+- 0 5475 5454"/>
                <a:gd name="T29" fmla="*/ T28 w 62"/>
                <a:gd name="T30" fmla="+- 0 2474 1987"/>
                <a:gd name="T31" fmla="*/ 2474 h 487"/>
                <a:gd name="T32" fmla="+- 0 5515 5454"/>
                <a:gd name="T33" fmla="*/ T32 w 62"/>
                <a:gd name="T34" fmla="+- 0 2474 1987"/>
                <a:gd name="T35" fmla="*/ 2474 h 487"/>
                <a:gd name="T36" fmla="+- 0 5515 5454"/>
                <a:gd name="T37" fmla="*/ T36 w 62"/>
                <a:gd name="T38" fmla="+- 0 2225 1987"/>
                <a:gd name="T39" fmla="*/ 2225 h 487"/>
                <a:gd name="T40" fmla="+- 0 5513 5454"/>
                <a:gd name="T41" fmla="*/ T40 w 62"/>
                <a:gd name="T42" fmla="+- 0 2220 1987"/>
                <a:gd name="T43" fmla="*/ 2220 h 487"/>
                <a:gd name="T44" fmla="+- 0 5505 5454"/>
                <a:gd name="T45" fmla="*/ T44 w 62"/>
                <a:gd name="T46" fmla="+- 0 2213 1987"/>
                <a:gd name="T47" fmla="*/ 2213 h 487"/>
                <a:gd name="T48" fmla="+- 0 5500 5454"/>
                <a:gd name="T49" fmla="*/ T48 w 62"/>
                <a:gd name="T50" fmla="+- 0 2210 1987"/>
                <a:gd name="T51" fmla="*/ 2210 h 487"/>
                <a:gd name="T52" fmla="+- 0 5494 5454"/>
                <a:gd name="T53" fmla="*/ T52 w 62"/>
                <a:gd name="T54" fmla="+- 0 2210 1987"/>
                <a:gd name="T55" fmla="*/ 2210 h 487"/>
                <a:gd name="T56" fmla="+- 0 5494 5454"/>
                <a:gd name="T57" fmla="*/ T56 w 62"/>
                <a:gd name="T58" fmla="+- 0 1987 1987"/>
                <a:gd name="T59" fmla="*/ 1987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2" h="487">
                  <a:moveTo>
                    <a:pt x="40" y="0"/>
                  </a:moveTo>
                  <a:lnTo>
                    <a:pt x="0" y="0"/>
                  </a:lnTo>
                  <a:lnTo>
                    <a:pt x="0" y="249"/>
                  </a:lnTo>
                  <a:lnTo>
                    <a:pt x="2" y="254"/>
                  </a:lnTo>
                  <a:lnTo>
                    <a:pt x="9" y="261"/>
                  </a:lnTo>
                  <a:lnTo>
                    <a:pt x="14" y="263"/>
                  </a:lnTo>
                  <a:lnTo>
                    <a:pt x="21" y="263"/>
                  </a:lnTo>
                  <a:lnTo>
                    <a:pt x="21" y="487"/>
                  </a:lnTo>
                  <a:lnTo>
                    <a:pt x="61" y="487"/>
                  </a:lnTo>
                  <a:lnTo>
                    <a:pt x="61" y="238"/>
                  </a:lnTo>
                  <a:lnTo>
                    <a:pt x="59" y="233"/>
                  </a:lnTo>
                  <a:lnTo>
                    <a:pt x="51" y="226"/>
                  </a:lnTo>
                  <a:lnTo>
                    <a:pt x="46" y="223"/>
                  </a:lnTo>
                  <a:lnTo>
                    <a:pt x="40" y="223"/>
                  </a:lnTo>
                  <a:lnTo>
                    <a:pt x="40" y="0"/>
                  </a:lnTo>
                  <a:close/>
                </a:path>
              </a:pathLst>
            </a:custGeom>
            <a:solidFill>
              <a:srgbClr val="F3B2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34"/>
            <p:cNvSpPr>
              <a:spLocks/>
            </p:cNvSpPr>
            <p:nvPr/>
          </p:nvSpPr>
          <p:spPr bwMode="auto">
            <a:xfrm>
              <a:off x="4441" y="2282"/>
              <a:ext cx="2131" cy="444"/>
            </a:xfrm>
            <a:custGeom>
              <a:avLst/>
              <a:gdLst>
                <a:gd name="T0" fmla="+- 0 6527 4441"/>
                <a:gd name="T1" fmla="*/ T0 w 2131"/>
                <a:gd name="T2" fmla="+- 0 2282 2282"/>
                <a:gd name="T3" fmla="*/ 2282 h 444"/>
                <a:gd name="T4" fmla="+- 0 5515 4441"/>
                <a:gd name="T5" fmla="*/ T4 w 2131"/>
                <a:gd name="T6" fmla="+- 0 2282 2282"/>
                <a:gd name="T7" fmla="*/ 2282 h 444"/>
                <a:gd name="T8" fmla="+- 0 5515 4441"/>
                <a:gd name="T9" fmla="*/ T8 w 2131"/>
                <a:gd name="T10" fmla="+- 0 2474 2282"/>
                <a:gd name="T11" fmla="*/ 2474 h 444"/>
                <a:gd name="T12" fmla="+- 0 5475 4441"/>
                <a:gd name="T13" fmla="*/ T12 w 2131"/>
                <a:gd name="T14" fmla="+- 0 2474 2282"/>
                <a:gd name="T15" fmla="*/ 2474 h 444"/>
                <a:gd name="T16" fmla="+- 0 5475 4441"/>
                <a:gd name="T17" fmla="*/ T16 w 2131"/>
                <a:gd name="T18" fmla="+- 0 2282 2282"/>
                <a:gd name="T19" fmla="*/ 2282 h 444"/>
                <a:gd name="T20" fmla="+- 0 4486 4441"/>
                <a:gd name="T21" fmla="*/ T20 w 2131"/>
                <a:gd name="T22" fmla="+- 0 2282 2282"/>
                <a:gd name="T23" fmla="*/ 2282 h 444"/>
                <a:gd name="T24" fmla="+- 0 4468 4441"/>
                <a:gd name="T25" fmla="*/ T24 w 2131"/>
                <a:gd name="T26" fmla="+- 0 2286 2282"/>
                <a:gd name="T27" fmla="*/ 2286 h 444"/>
                <a:gd name="T28" fmla="+- 0 4454 4441"/>
                <a:gd name="T29" fmla="*/ T28 w 2131"/>
                <a:gd name="T30" fmla="+- 0 2295 2282"/>
                <a:gd name="T31" fmla="*/ 2295 h 444"/>
                <a:gd name="T32" fmla="+- 0 4445 4441"/>
                <a:gd name="T33" fmla="*/ T32 w 2131"/>
                <a:gd name="T34" fmla="+- 0 2309 2282"/>
                <a:gd name="T35" fmla="*/ 2309 h 444"/>
                <a:gd name="T36" fmla="+- 0 4441 4441"/>
                <a:gd name="T37" fmla="*/ T36 w 2131"/>
                <a:gd name="T38" fmla="+- 0 2327 2282"/>
                <a:gd name="T39" fmla="*/ 2327 h 444"/>
                <a:gd name="T40" fmla="+- 0 4441 4441"/>
                <a:gd name="T41" fmla="*/ T40 w 2131"/>
                <a:gd name="T42" fmla="+- 0 2681 2282"/>
                <a:gd name="T43" fmla="*/ 2681 h 444"/>
                <a:gd name="T44" fmla="+- 0 4445 4441"/>
                <a:gd name="T45" fmla="*/ T44 w 2131"/>
                <a:gd name="T46" fmla="+- 0 2699 2282"/>
                <a:gd name="T47" fmla="*/ 2699 h 444"/>
                <a:gd name="T48" fmla="+- 0 4454 4441"/>
                <a:gd name="T49" fmla="*/ T48 w 2131"/>
                <a:gd name="T50" fmla="+- 0 2713 2282"/>
                <a:gd name="T51" fmla="*/ 2713 h 444"/>
                <a:gd name="T52" fmla="+- 0 4468 4441"/>
                <a:gd name="T53" fmla="*/ T52 w 2131"/>
                <a:gd name="T54" fmla="+- 0 2722 2282"/>
                <a:gd name="T55" fmla="*/ 2722 h 444"/>
                <a:gd name="T56" fmla="+- 0 4486 4441"/>
                <a:gd name="T57" fmla="*/ T56 w 2131"/>
                <a:gd name="T58" fmla="+- 0 2726 2282"/>
                <a:gd name="T59" fmla="*/ 2726 h 444"/>
                <a:gd name="T60" fmla="+- 0 6527 4441"/>
                <a:gd name="T61" fmla="*/ T60 w 2131"/>
                <a:gd name="T62" fmla="+- 0 2726 2282"/>
                <a:gd name="T63" fmla="*/ 2726 h 444"/>
                <a:gd name="T64" fmla="+- 0 6544 4441"/>
                <a:gd name="T65" fmla="*/ T64 w 2131"/>
                <a:gd name="T66" fmla="+- 0 2722 2282"/>
                <a:gd name="T67" fmla="*/ 2722 h 444"/>
                <a:gd name="T68" fmla="+- 0 6559 4441"/>
                <a:gd name="T69" fmla="*/ T68 w 2131"/>
                <a:gd name="T70" fmla="+- 0 2713 2282"/>
                <a:gd name="T71" fmla="*/ 2713 h 444"/>
                <a:gd name="T72" fmla="+- 0 6568 4441"/>
                <a:gd name="T73" fmla="*/ T72 w 2131"/>
                <a:gd name="T74" fmla="+- 0 2699 2282"/>
                <a:gd name="T75" fmla="*/ 2699 h 444"/>
                <a:gd name="T76" fmla="+- 0 6572 4441"/>
                <a:gd name="T77" fmla="*/ T76 w 2131"/>
                <a:gd name="T78" fmla="+- 0 2681 2282"/>
                <a:gd name="T79" fmla="*/ 2681 h 444"/>
                <a:gd name="T80" fmla="+- 0 6572 4441"/>
                <a:gd name="T81" fmla="*/ T80 w 2131"/>
                <a:gd name="T82" fmla="+- 0 2327 2282"/>
                <a:gd name="T83" fmla="*/ 2327 h 444"/>
                <a:gd name="T84" fmla="+- 0 6568 4441"/>
                <a:gd name="T85" fmla="*/ T84 w 2131"/>
                <a:gd name="T86" fmla="+- 0 2309 2282"/>
                <a:gd name="T87" fmla="*/ 2309 h 444"/>
                <a:gd name="T88" fmla="+- 0 6559 4441"/>
                <a:gd name="T89" fmla="*/ T88 w 2131"/>
                <a:gd name="T90" fmla="+- 0 2295 2282"/>
                <a:gd name="T91" fmla="*/ 2295 h 444"/>
                <a:gd name="T92" fmla="+- 0 6544 4441"/>
                <a:gd name="T93" fmla="*/ T92 w 2131"/>
                <a:gd name="T94" fmla="+- 0 2286 2282"/>
                <a:gd name="T95" fmla="*/ 2286 h 444"/>
                <a:gd name="T96" fmla="+- 0 6527 4441"/>
                <a:gd name="T97" fmla="*/ T96 w 2131"/>
                <a:gd name="T98" fmla="+- 0 2282 2282"/>
                <a:gd name="T99" fmla="*/ 2282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444">
                  <a:moveTo>
                    <a:pt x="2086" y="0"/>
                  </a:moveTo>
                  <a:lnTo>
                    <a:pt x="1074" y="0"/>
                  </a:lnTo>
                  <a:lnTo>
                    <a:pt x="1074" y="192"/>
                  </a:lnTo>
                  <a:lnTo>
                    <a:pt x="1034" y="192"/>
                  </a:lnTo>
                  <a:lnTo>
                    <a:pt x="1034" y="0"/>
                  </a:lnTo>
                  <a:lnTo>
                    <a:pt x="45" y="0"/>
                  </a:lnTo>
                  <a:lnTo>
                    <a:pt x="27" y="4"/>
                  </a:lnTo>
                  <a:lnTo>
                    <a:pt x="13" y="13"/>
                  </a:lnTo>
                  <a:lnTo>
                    <a:pt x="4" y="27"/>
                  </a:lnTo>
                  <a:lnTo>
                    <a:pt x="0" y="45"/>
                  </a:lnTo>
                  <a:lnTo>
                    <a:pt x="0" y="399"/>
                  </a:lnTo>
                  <a:lnTo>
                    <a:pt x="4" y="417"/>
                  </a:lnTo>
                  <a:lnTo>
                    <a:pt x="13" y="431"/>
                  </a:lnTo>
                  <a:lnTo>
                    <a:pt x="27" y="440"/>
                  </a:lnTo>
                  <a:lnTo>
                    <a:pt x="45" y="444"/>
                  </a:lnTo>
                  <a:lnTo>
                    <a:pt x="2086" y="444"/>
                  </a:lnTo>
                  <a:lnTo>
                    <a:pt x="2103" y="440"/>
                  </a:lnTo>
                  <a:lnTo>
                    <a:pt x="2118" y="431"/>
                  </a:lnTo>
                  <a:lnTo>
                    <a:pt x="2127" y="417"/>
                  </a:lnTo>
                  <a:lnTo>
                    <a:pt x="2131" y="399"/>
                  </a:lnTo>
                  <a:lnTo>
                    <a:pt x="2131" y="45"/>
                  </a:lnTo>
                  <a:lnTo>
                    <a:pt x="2127" y="27"/>
                  </a:lnTo>
                  <a:lnTo>
                    <a:pt x="2118" y="13"/>
                  </a:lnTo>
                  <a:lnTo>
                    <a:pt x="2103" y="4"/>
                  </a:lnTo>
                  <a:lnTo>
                    <a:pt x="2086" y="0"/>
                  </a:lnTo>
                  <a:close/>
                </a:path>
              </a:pathLst>
            </a:custGeom>
            <a:solidFill>
              <a:srgbClr val="E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Rectangle 33"/>
            <p:cNvSpPr>
              <a:spLocks noChangeArrowheads="1"/>
            </p:cNvSpPr>
            <p:nvPr/>
          </p:nvSpPr>
          <p:spPr bwMode="auto">
            <a:xfrm>
              <a:off x="5475" y="2282"/>
              <a:ext cx="40" cy="192"/>
            </a:xfrm>
            <a:prstGeom prst="rect">
              <a:avLst/>
            </a:prstGeom>
            <a:solidFill>
              <a:srgbClr val="EE82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
            <p:cNvSpPr>
              <a:spLocks/>
            </p:cNvSpPr>
            <p:nvPr/>
          </p:nvSpPr>
          <p:spPr bwMode="auto">
            <a:xfrm>
              <a:off x="4441" y="2282"/>
              <a:ext cx="2131" cy="444"/>
            </a:xfrm>
            <a:custGeom>
              <a:avLst/>
              <a:gdLst>
                <a:gd name="T0" fmla="+- 0 4441 4441"/>
                <a:gd name="T1" fmla="*/ T0 w 2131"/>
                <a:gd name="T2" fmla="+- 0 2327 2282"/>
                <a:gd name="T3" fmla="*/ 2327 h 444"/>
                <a:gd name="T4" fmla="+- 0 4445 4441"/>
                <a:gd name="T5" fmla="*/ T4 w 2131"/>
                <a:gd name="T6" fmla="+- 0 2309 2282"/>
                <a:gd name="T7" fmla="*/ 2309 h 444"/>
                <a:gd name="T8" fmla="+- 0 4454 4441"/>
                <a:gd name="T9" fmla="*/ T8 w 2131"/>
                <a:gd name="T10" fmla="+- 0 2295 2282"/>
                <a:gd name="T11" fmla="*/ 2295 h 444"/>
                <a:gd name="T12" fmla="+- 0 4468 4441"/>
                <a:gd name="T13" fmla="*/ T12 w 2131"/>
                <a:gd name="T14" fmla="+- 0 2286 2282"/>
                <a:gd name="T15" fmla="*/ 2286 h 444"/>
                <a:gd name="T16" fmla="+- 0 4486 4441"/>
                <a:gd name="T17" fmla="*/ T16 w 2131"/>
                <a:gd name="T18" fmla="+- 0 2282 2282"/>
                <a:gd name="T19" fmla="*/ 2282 h 444"/>
                <a:gd name="T20" fmla="+- 0 6527 4441"/>
                <a:gd name="T21" fmla="*/ T20 w 2131"/>
                <a:gd name="T22" fmla="+- 0 2282 2282"/>
                <a:gd name="T23" fmla="*/ 2282 h 444"/>
                <a:gd name="T24" fmla="+- 0 6544 4441"/>
                <a:gd name="T25" fmla="*/ T24 w 2131"/>
                <a:gd name="T26" fmla="+- 0 2286 2282"/>
                <a:gd name="T27" fmla="*/ 2286 h 444"/>
                <a:gd name="T28" fmla="+- 0 6559 4441"/>
                <a:gd name="T29" fmla="*/ T28 w 2131"/>
                <a:gd name="T30" fmla="+- 0 2295 2282"/>
                <a:gd name="T31" fmla="*/ 2295 h 444"/>
                <a:gd name="T32" fmla="+- 0 6568 4441"/>
                <a:gd name="T33" fmla="*/ T32 w 2131"/>
                <a:gd name="T34" fmla="+- 0 2309 2282"/>
                <a:gd name="T35" fmla="*/ 2309 h 444"/>
                <a:gd name="T36" fmla="+- 0 6572 4441"/>
                <a:gd name="T37" fmla="*/ T36 w 2131"/>
                <a:gd name="T38" fmla="+- 0 2327 2282"/>
                <a:gd name="T39" fmla="*/ 2327 h 444"/>
                <a:gd name="T40" fmla="+- 0 6572 4441"/>
                <a:gd name="T41" fmla="*/ T40 w 2131"/>
                <a:gd name="T42" fmla="+- 0 2681 2282"/>
                <a:gd name="T43" fmla="*/ 2681 h 444"/>
                <a:gd name="T44" fmla="+- 0 6568 4441"/>
                <a:gd name="T45" fmla="*/ T44 w 2131"/>
                <a:gd name="T46" fmla="+- 0 2699 2282"/>
                <a:gd name="T47" fmla="*/ 2699 h 444"/>
                <a:gd name="T48" fmla="+- 0 6559 4441"/>
                <a:gd name="T49" fmla="*/ T48 w 2131"/>
                <a:gd name="T50" fmla="+- 0 2713 2282"/>
                <a:gd name="T51" fmla="*/ 2713 h 444"/>
                <a:gd name="T52" fmla="+- 0 6544 4441"/>
                <a:gd name="T53" fmla="*/ T52 w 2131"/>
                <a:gd name="T54" fmla="+- 0 2722 2282"/>
                <a:gd name="T55" fmla="*/ 2722 h 444"/>
                <a:gd name="T56" fmla="+- 0 6527 4441"/>
                <a:gd name="T57" fmla="*/ T56 w 2131"/>
                <a:gd name="T58" fmla="+- 0 2726 2282"/>
                <a:gd name="T59" fmla="*/ 2726 h 444"/>
                <a:gd name="T60" fmla="+- 0 4486 4441"/>
                <a:gd name="T61" fmla="*/ T60 w 2131"/>
                <a:gd name="T62" fmla="+- 0 2726 2282"/>
                <a:gd name="T63" fmla="*/ 2726 h 444"/>
                <a:gd name="T64" fmla="+- 0 4468 4441"/>
                <a:gd name="T65" fmla="*/ T64 w 2131"/>
                <a:gd name="T66" fmla="+- 0 2722 2282"/>
                <a:gd name="T67" fmla="*/ 2722 h 444"/>
                <a:gd name="T68" fmla="+- 0 4454 4441"/>
                <a:gd name="T69" fmla="*/ T68 w 2131"/>
                <a:gd name="T70" fmla="+- 0 2713 2282"/>
                <a:gd name="T71" fmla="*/ 2713 h 444"/>
                <a:gd name="T72" fmla="+- 0 4445 4441"/>
                <a:gd name="T73" fmla="*/ T72 w 2131"/>
                <a:gd name="T74" fmla="+- 0 2699 2282"/>
                <a:gd name="T75" fmla="*/ 2699 h 444"/>
                <a:gd name="T76" fmla="+- 0 4441 4441"/>
                <a:gd name="T77" fmla="*/ T76 w 2131"/>
                <a:gd name="T78" fmla="+- 0 2681 2282"/>
                <a:gd name="T79" fmla="*/ 2681 h 444"/>
                <a:gd name="T80" fmla="+- 0 4441 4441"/>
                <a:gd name="T81" fmla="*/ T80 w 2131"/>
                <a:gd name="T82" fmla="+- 0 2327 2282"/>
                <a:gd name="T83" fmla="*/ 2327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444">
                  <a:moveTo>
                    <a:pt x="0" y="45"/>
                  </a:moveTo>
                  <a:lnTo>
                    <a:pt x="4" y="27"/>
                  </a:lnTo>
                  <a:lnTo>
                    <a:pt x="13" y="13"/>
                  </a:lnTo>
                  <a:lnTo>
                    <a:pt x="27" y="4"/>
                  </a:lnTo>
                  <a:lnTo>
                    <a:pt x="45" y="0"/>
                  </a:lnTo>
                  <a:lnTo>
                    <a:pt x="2086" y="0"/>
                  </a:lnTo>
                  <a:lnTo>
                    <a:pt x="2103" y="4"/>
                  </a:lnTo>
                  <a:lnTo>
                    <a:pt x="2118" y="13"/>
                  </a:lnTo>
                  <a:lnTo>
                    <a:pt x="2127" y="27"/>
                  </a:lnTo>
                  <a:lnTo>
                    <a:pt x="2131" y="45"/>
                  </a:lnTo>
                  <a:lnTo>
                    <a:pt x="2131" y="399"/>
                  </a:lnTo>
                  <a:lnTo>
                    <a:pt x="2127" y="417"/>
                  </a:lnTo>
                  <a:lnTo>
                    <a:pt x="2118" y="431"/>
                  </a:lnTo>
                  <a:lnTo>
                    <a:pt x="2103" y="440"/>
                  </a:lnTo>
                  <a:lnTo>
                    <a:pt x="2086" y="444"/>
                  </a:lnTo>
                  <a:lnTo>
                    <a:pt x="45" y="444"/>
                  </a:lnTo>
                  <a:lnTo>
                    <a:pt x="27" y="440"/>
                  </a:lnTo>
                  <a:lnTo>
                    <a:pt x="13" y="431"/>
                  </a:lnTo>
                  <a:lnTo>
                    <a:pt x="4" y="417"/>
                  </a:lnTo>
                  <a:lnTo>
                    <a:pt x="0" y="399"/>
                  </a:lnTo>
                  <a:lnTo>
                    <a:pt x="0" y="45"/>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 name="Freeform 31"/>
            <p:cNvSpPr>
              <a:spLocks/>
            </p:cNvSpPr>
            <p:nvPr/>
          </p:nvSpPr>
          <p:spPr bwMode="auto">
            <a:xfrm>
              <a:off x="5424" y="2725"/>
              <a:ext cx="83" cy="479"/>
            </a:xfrm>
            <a:custGeom>
              <a:avLst/>
              <a:gdLst>
                <a:gd name="T0" fmla="+- 0 5465 5425"/>
                <a:gd name="T1" fmla="*/ T0 w 83"/>
                <a:gd name="T2" fmla="+- 0 2726 2726"/>
                <a:gd name="T3" fmla="*/ 2726 h 479"/>
                <a:gd name="T4" fmla="+- 0 5425 5425"/>
                <a:gd name="T5" fmla="*/ T4 w 83"/>
                <a:gd name="T6" fmla="+- 0 2726 2726"/>
                <a:gd name="T7" fmla="*/ 2726 h 479"/>
                <a:gd name="T8" fmla="+- 0 5425 5425"/>
                <a:gd name="T9" fmla="*/ T8 w 83"/>
                <a:gd name="T10" fmla="+- 0 2970 2726"/>
                <a:gd name="T11" fmla="*/ 2970 h 479"/>
                <a:gd name="T12" fmla="+- 0 5427 5425"/>
                <a:gd name="T13" fmla="*/ T12 w 83"/>
                <a:gd name="T14" fmla="+- 0 2975 2726"/>
                <a:gd name="T15" fmla="*/ 2975 h 479"/>
                <a:gd name="T16" fmla="+- 0 5434 5425"/>
                <a:gd name="T17" fmla="*/ T16 w 83"/>
                <a:gd name="T18" fmla="+- 0 2983 2726"/>
                <a:gd name="T19" fmla="*/ 2983 h 479"/>
                <a:gd name="T20" fmla="+- 0 5439 5425"/>
                <a:gd name="T21" fmla="*/ T20 w 83"/>
                <a:gd name="T22" fmla="+- 0 2985 2726"/>
                <a:gd name="T23" fmla="*/ 2985 h 479"/>
                <a:gd name="T24" fmla="+- 0 5468 5425"/>
                <a:gd name="T25" fmla="*/ T24 w 83"/>
                <a:gd name="T26" fmla="+- 0 2985 2726"/>
                <a:gd name="T27" fmla="*/ 2985 h 479"/>
                <a:gd name="T28" fmla="+- 0 5468 5425"/>
                <a:gd name="T29" fmla="*/ T28 w 83"/>
                <a:gd name="T30" fmla="+- 0 3204 2726"/>
                <a:gd name="T31" fmla="*/ 3204 h 479"/>
                <a:gd name="T32" fmla="+- 0 5508 5425"/>
                <a:gd name="T33" fmla="*/ T32 w 83"/>
                <a:gd name="T34" fmla="+- 0 3204 2726"/>
                <a:gd name="T35" fmla="*/ 3204 h 479"/>
                <a:gd name="T36" fmla="+- 0 5508 5425"/>
                <a:gd name="T37" fmla="*/ T36 w 83"/>
                <a:gd name="T38" fmla="+- 0 2960 2726"/>
                <a:gd name="T39" fmla="*/ 2960 h 479"/>
                <a:gd name="T40" fmla="+- 0 5506 5425"/>
                <a:gd name="T41" fmla="*/ T40 w 83"/>
                <a:gd name="T42" fmla="+- 0 2955 2726"/>
                <a:gd name="T43" fmla="*/ 2955 h 479"/>
                <a:gd name="T44" fmla="+- 0 5498 5425"/>
                <a:gd name="T45" fmla="*/ T44 w 83"/>
                <a:gd name="T46" fmla="+- 0 2947 2726"/>
                <a:gd name="T47" fmla="*/ 2947 h 479"/>
                <a:gd name="T48" fmla="+- 0 5493 5425"/>
                <a:gd name="T49" fmla="*/ T48 w 83"/>
                <a:gd name="T50" fmla="+- 0 2945 2726"/>
                <a:gd name="T51" fmla="*/ 2945 h 479"/>
                <a:gd name="T52" fmla="+- 0 5465 5425"/>
                <a:gd name="T53" fmla="*/ T52 w 83"/>
                <a:gd name="T54" fmla="+- 0 2945 2726"/>
                <a:gd name="T55" fmla="*/ 2945 h 479"/>
                <a:gd name="T56" fmla="+- 0 5465 5425"/>
                <a:gd name="T57" fmla="*/ T56 w 83"/>
                <a:gd name="T58" fmla="+- 0 2726 2726"/>
                <a:gd name="T59" fmla="*/ 2726 h 4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3" h="479">
                  <a:moveTo>
                    <a:pt x="40" y="0"/>
                  </a:moveTo>
                  <a:lnTo>
                    <a:pt x="0" y="0"/>
                  </a:lnTo>
                  <a:lnTo>
                    <a:pt x="0" y="244"/>
                  </a:lnTo>
                  <a:lnTo>
                    <a:pt x="2" y="249"/>
                  </a:lnTo>
                  <a:lnTo>
                    <a:pt x="9" y="257"/>
                  </a:lnTo>
                  <a:lnTo>
                    <a:pt x="14" y="259"/>
                  </a:lnTo>
                  <a:lnTo>
                    <a:pt x="43" y="259"/>
                  </a:lnTo>
                  <a:lnTo>
                    <a:pt x="43" y="478"/>
                  </a:lnTo>
                  <a:lnTo>
                    <a:pt x="83" y="478"/>
                  </a:lnTo>
                  <a:lnTo>
                    <a:pt x="83" y="234"/>
                  </a:lnTo>
                  <a:lnTo>
                    <a:pt x="81" y="229"/>
                  </a:lnTo>
                  <a:lnTo>
                    <a:pt x="73" y="221"/>
                  </a:lnTo>
                  <a:lnTo>
                    <a:pt x="68" y="219"/>
                  </a:lnTo>
                  <a:lnTo>
                    <a:pt x="40" y="219"/>
                  </a:lnTo>
                  <a:lnTo>
                    <a:pt x="40" y="0"/>
                  </a:lnTo>
                  <a:close/>
                </a:path>
              </a:pathLst>
            </a:custGeom>
            <a:solidFill>
              <a:srgbClr val="F6C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0"/>
            <p:cNvSpPr>
              <a:spLocks/>
            </p:cNvSpPr>
            <p:nvPr/>
          </p:nvSpPr>
          <p:spPr bwMode="auto">
            <a:xfrm>
              <a:off x="4379" y="2973"/>
              <a:ext cx="2131" cy="590"/>
            </a:xfrm>
            <a:custGeom>
              <a:avLst/>
              <a:gdLst>
                <a:gd name="T0" fmla="+- 0 6451 4380"/>
                <a:gd name="T1" fmla="*/ T0 w 2131"/>
                <a:gd name="T2" fmla="+- 0 2973 2973"/>
                <a:gd name="T3" fmla="*/ 2973 h 590"/>
                <a:gd name="T4" fmla="+- 0 5508 4380"/>
                <a:gd name="T5" fmla="*/ T4 w 2131"/>
                <a:gd name="T6" fmla="+- 0 2973 2973"/>
                <a:gd name="T7" fmla="*/ 2973 h 590"/>
                <a:gd name="T8" fmla="+- 0 5508 4380"/>
                <a:gd name="T9" fmla="*/ T8 w 2131"/>
                <a:gd name="T10" fmla="+- 0 3204 2973"/>
                <a:gd name="T11" fmla="*/ 3204 h 590"/>
                <a:gd name="T12" fmla="+- 0 5468 4380"/>
                <a:gd name="T13" fmla="*/ T12 w 2131"/>
                <a:gd name="T14" fmla="+- 0 3204 2973"/>
                <a:gd name="T15" fmla="*/ 3204 h 590"/>
                <a:gd name="T16" fmla="+- 0 5468 4380"/>
                <a:gd name="T17" fmla="*/ T16 w 2131"/>
                <a:gd name="T18" fmla="+- 0 2985 2973"/>
                <a:gd name="T19" fmla="*/ 2985 h 590"/>
                <a:gd name="T20" fmla="+- 0 5439 4380"/>
                <a:gd name="T21" fmla="*/ T20 w 2131"/>
                <a:gd name="T22" fmla="+- 0 2985 2973"/>
                <a:gd name="T23" fmla="*/ 2985 h 590"/>
                <a:gd name="T24" fmla="+- 0 5434 4380"/>
                <a:gd name="T25" fmla="*/ T24 w 2131"/>
                <a:gd name="T26" fmla="+- 0 2983 2973"/>
                <a:gd name="T27" fmla="*/ 2983 h 590"/>
                <a:gd name="T28" fmla="+- 0 5429 4380"/>
                <a:gd name="T29" fmla="*/ T28 w 2131"/>
                <a:gd name="T30" fmla="+- 0 2977 2973"/>
                <a:gd name="T31" fmla="*/ 2977 h 590"/>
                <a:gd name="T32" fmla="+- 0 5427 4380"/>
                <a:gd name="T33" fmla="*/ T32 w 2131"/>
                <a:gd name="T34" fmla="+- 0 2975 2973"/>
                <a:gd name="T35" fmla="*/ 2975 h 590"/>
                <a:gd name="T36" fmla="+- 0 5426 4380"/>
                <a:gd name="T37" fmla="*/ T36 w 2131"/>
                <a:gd name="T38" fmla="+- 0 2973 2973"/>
                <a:gd name="T39" fmla="*/ 2973 h 590"/>
                <a:gd name="T40" fmla="+- 0 4439 4380"/>
                <a:gd name="T41" fmla="*/ T40 w 2131"/>
                <a:gd name="T42" fmla="+- 0 2973 2973"/>
                <a:gd name="T43" fmla="*/ 2973 h 590"/>
                <a:gd name="T44" fmla="+- 0 4416 4380"/>
                <a:gd name="T45" fmla="*/ T44 w 2131"/>
                <a:gd name="T46" fmla="+- 0 2978 2973"/>
                <a:gd name="T47" fmla="*/ 2978 h 590"/>
                <a:gd name="T48" fmla="+- 0 4397 4380"/>
                <a:gd name="T49" fmla="*/ T48 w 2131"/>
                <a:gd name="T50" fmla="+- 0 2990 2973"/>
                <a:gd name="T51" fmla="*/ 2990 h 590"/>
                <a:gd name="T52" fmla="+- 0 4384 4380"/>
                <a:gd name="T53" fmla="*/ T52 w 2131"/>
                <a:gd name="T54" fmla="+- 0 3009 2973"/>
                <a:gd name="T55" fmla="*/ 3009 h 590"/>
                <a:gd name="T56" fmla="+- 0 4380 4380"/>
                <a:gd name="T57" fmla="*/ T56 w 2131"/>
                <a:gd name="T58" fmla="+- 0 3032 2973"/>
                <a:gd name="T59" fmla="*/ 3032 h 590"/>
                <a:gd name="T60" fmla="+- 0 4380 4380"/>
                <a:gd name="T61" fmla="*/ T60 w 2131"/>
                <a:gd name="T62" fmla="+- 0 3504 2973"/>
                <a:gd name="T63" fmla="*/ 3504 h 590"/>
                <a:gd name="T64" fmla="+- 0 4384 4380"/>
                <a:gd name="T65" fmla="*/ T64 w 2131"/>
                <a:gd name="T66" fmla="+- 0 3527 2973"/>
                <a:gd name="T67" fmla="*/ 3527 h 590"/>
                <a:gd name="T68" fmla="+- 0 4397 4380"/>
                <a:gd name="T69" fmla="*/ T68 w 2131"/>
                <a:gd name="T70" fmla="+- 0 3545 2973"/>
                <a:gd name="T71" fmla="*/ 3545 h 590"/>
                <a:gd name="T72" fmla="+- 0 4416 4380"/>
                <a:gd name="T73" fmla="*/ T72 w 2131"/>
                <a:gd name="T74" fmla="+- 0 3558 2973"/>
                <a:gd name="T75" fmla="*/ 3558 h 590"/>
                <a:gd name="T76" fmla="+- 0 4439 4380"/>
                <a:gd name="T77" fmla="*/ T76 w 2131"/>
                <a:gd name="T78" fmla="+- 0 3563 2973"/>
                <a:gd name="T79" fmla="*/ 3563 h 590"/>
                <a:gd name="T80" fmla="+- 0 6451 4380"/>
                <a:gd name="T81" fmla="*/ T80 w 2131"/>
                <a:gd name="T82" fmla="+- 0 3563 2973"/>
                <a:gd name="T83" fmla="*/ 3563 h 590"/>
                <a:gd name="T84" fmla="+- 0 6474 4380"/>
                <a:gd name="T85" fmla="*/ T84 w 2131"/>
                <a:gd name="T86" fmla="+- 0 3558 2973"/>
                <a:gd name="T87" fmla="*/ 3558 h 590"/>
                <a:gd name="T88" fmla="+- 0 6492 4380"/>
                <a:gd name="T89" fmla="*/ T88 w 2131"/>
                <a:gd name="T90" fmla="+- 0 3545 2973"/>
                <a:gd name="T91" fmla="*/ 3545 h 590"/>
                <a:gd name="T92" fmla="+- 0 6505 4380"/>
                <a:gd name="T93" fmla="*/ T92 w 2131"/>
                <a:gd name="T94" fmla="+- 0 3527 2973"/>
                <a:gd name="T95" fmla="*/ 3527 h 590"/>
                <a:gd name="T96" fmla="+- 0 6510 4380"/>
                <a:gd name="T97" fmla="*/ T96 w 2131"/>
                <a:gd name="T98" fmla="+- 0 3504 2973"/>
                <a:gd name="T99" fmla="*/ 3504 h 590"/>
                <a:gd name="T100" fmla="+- 0 6510 4380"/>
                <a:gd name="T101" fmla="*/ T100 w 2131"/>
                <a:gd name="T102" fmla="+- 0 3032 2973"/>
                <a:gd name="T103" fmla="*/ 3032 h 590"/>
                <a:gd name="T104" fmla="+- 0 6505 4380"/>
                <a:gd name="T105" fmla="*/ T104 w 2131"/>
                <a:gd name="T106" fmla="+- 0 3009 2973"/>
                <a:gd name="T107" fmla="*/ 3009 h 590"/>
                <a:gd name="T108" fmla="+- 0 6492 4380"/>
                <a:gd name="T109" fmla="*/ T108 w 2131"/>
                <a:gd name="T110" fmla="+- 0 2990 2973"/>
                <a:gd name="T111" fmla="*/ 2990 h 590"/>
                <a:gd name="T112" fmla="+- 0 6474 4380"/>
                <a:gd name="T113" fmla="*/ T112 w 2131"/>
                <a:gd name="T114" fmla="+- 0 2978 2973"/>
                <a:gd name="T115" fmla="*/ 2978 h 590"/>
                <a:gd name="T116" fmla="+- 0 6451 4380"/>
                <a:gd name="T117" fmla="*/ T116 w 2131"/>
                <a:gd name="T118" fmla="+- 0 2973 2973"/>
                <a:gd name="T119" fmla="*/ 2973 h 5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131" h="590">
                  <a:moveTo>
                    <a:pt x="2071" y="0"/>
                  </a:moveTo>
                  <a:lnTo>
                    <a:pt x="1128" y="0"/>
                  </a:lnTo>
                  <a:lnTo>
                    <a:pt x="1128" y="231"/>
                  </a:lnTo>
                  <a:lnTo>
                    <a:pt x="1088" y="231"/>
                  </a:lnTo>
                  <a:lnTo>
                    <a:pt x="1088" y="12"/>
                  </a:lnTo>
                  <a:lnTo>
                    <a:pt x="1059" y="12"/>
                  </a:lnTo>
                  <a:lnTo>
                    <a:pt x="1054" y="10"/>
                  </a:lnTo>
                  <a:lnTo>
                    <a:pt x="1049" y="4"/>
                  </a:lnTo>
                  <a:lnTo>
                    <a:pt x="1047" y="2"/>
                  </a:lnTo>
                  <a:lnTo>
                    <a:pt x="1046" y="0"/>
                  </a:lnTo>
                  <a:lnTo>
                    <a:pt x="59" y="0"/>
                  </a:lnTo>
                  <a:lnTo>
                    <a:pt x="36" y="5"/>
                  </a:lnTo>
                  <a:lnTo>
                    <a:pt x="17" y="17"/>
                  </a:lnTo>
                  <a:lnTo>
                    <a:pt x="4" y="36"/>
                  </a:lnTo>
                  <a:lnTo>
                    <a:pt x="0" y="59"/>
                  </a:lnTo>
                  <a:lnTo>
                    <a:pt x="0" y="531"/>
                  </a:lnTo>
                  <a:lnTo>
                    <a:pt x="4" y="554"/>
                  </a:lnTo>
                  <a:lnTo>
                    <a:pt x="17" y="572"/>
                  </a:lnTo>
                  <a:lnTo>
                    <a:pt x="36" y="585"/>
                  </a:lnTo>
                  <a:lnTo>
                    <a:pt x="59" y="590"/>
                  </a:lnTo>
                  <a:lnTo>
                    <a:pt x="2071" y="590"/>
                  </a:lnTo>
                  <a:lnTo>
                    <a:pt x="2094" y="585"/>
                  </a:lnTo>
                  <a:lnTo>
                    <a:pt x="2112" y="572"/>
                  </a:lnTo>
                  <a:lnTo>
                    <a:pt x="2125" y="554"/>
                  </a:lnTo>
                  <a:lnTo>
                    <a:pt x="2130" y="531"/>
                  </a:lnTo>
                  <a:lnTo>
                    <a:pt x="2130" y="59"/>
                  </a:lnTo>
                  <a:lnTo>
                    <a:pt x="2125" y="36"/>
                  </a:lnTo>
                  <a:lnTo>
                    <a:pt x="2112" y="17"/>
                  </a:lnTo>
                  <a:lnTo>
                    <a:pt x="2094" y="5"/>
                  </a:lnTo>
                  <a:lnTo>
                    <a:pt x="2071" y="0"/>
                  </a:lnTo>
                  <a:close/>
                </a:path>
              </a:pathLst>
            </a:custGeom>
            <a:solidFill>
              <a:srgbClr val="E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9"/>
            <p:cNvSpPr>
              <a:spLocks/>
            </p:cNvSpPr>
            <p:nvPr/>
          </p:nvSpPr>
          <p:spPr bwMode="auto">
            <a:xfrm>
              <a:off x="5426" y="2973"/>
              <a:ext cx="82" cy="232"/>
            </a:xfrm>
            <a:custGeom>
              <a:avLst/>
              <a:gdLst>
                <a:gd name="T0" fmla="+- 0 5508 5426"/>
                <a:gd name="T1" fmla="*/ T0 w 82"/>
                <a:gd name="T2" fmla="+- 0 2973 2973"/>
                <a:gd name="T3" fmla="*/ 2973 h 232"/>
                <a:gd name="T4" fmla="+- 0 5426 5426"/>
                <a:gd name="T5" fmla="*/ T4 w 82"/>
                <a:gd name="T6" fmla="+- 0 2973 2973"/>
                <a:gd name="T7" fmla="*/ 2973 h 232"/>
                <a:gd name="T8" fmla="+- 0 5427 5426"/>
                <a:gd name="T9" fmla="*/ T8 w 82"/>
                <a:gd name="T10" fmla="+- 0 2975 2973"/>
                <a:gd name="T11" fmla="*/ 2975 h 232"/>
                <a:gd name="T12" fmla="+- 0 5429 5426"/>
                <a:gd name="T13" fmla="*/ T12 w 82"/>
                <a:gd name="T14" fmla="+- 0 2977 2973"/>
                <a:gd name="T15" fmla="*/ 2977 h 232"/>
                <a:gd name="T16" fmla="+- 0 5434 5426"/>
                <a:gd name="T17" fmla="*/ T16 w 82"/>
                <a:gd name="T18" fmla="+- 0 2983 2973"/>
                <a:gd name="T19" fmla="*/ 2983 h 232"/>
                <a:gd name="T20" fmla="+- 0 5439 5426"/>
                <a:gd name="T21" fmla="*/ T20 w 82"/>
                <a:gd name="T22" fmla="+- 0 2985 2973"/>
                <a:gd name="T23" fmla="*/ 2985 h 232"/>
                <a:gd name="T24" fmla="+- 0 5468 5426"/>
                <a:gd name="T25" fmla="*/ T24 w 82"/>
                <a:gd name="T26" fmla="+- 0 2985 2973"/>
                <a:gd name="T27" fmla="*/ 2985 h 232"/>
                <a:gd name="T28" fmla="+- 0 5468 5426"/>
                <a:gd name="T29" fmla="*/ T28 w 82"/>
                <a:gd name="T30" fmla="+- 0 3204 2973"/>
                <a:gd name="T31" fmla="*/ 3204 h 232"/>
                <a:gd name="T32" fmla="+- 0 5508 5426"/>
                <a:gd name="T33" fmla="*/ T32 w 82"/>
                <a:gd name="T34" fmla="+- 0 3204 2973"/>
                <a:gd name="T35" fmla="*/ 3204 h 232"/>
                <a:gd name="T36" fmla="+- 0 5508 5426"/>
                <a:gd name="T37" fmla="*/ T36 w 82"/>
                <a:gd name="T38" fmla="+- 0 2973 2973"/>
                <a:gd name="T39" fmla="*/ 2973 h 2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2" h="232">
                  <a:moveTo>
                    <a:pt x="82" y="0"/>
                  </a:moveTo>
                  <a:lnTo>
                    <a:pt x="0" y="0"/>
                  </a:lnTo>
                  <a:lnTo>
                    <a:pt x="1" y="2"/>
                  </a:lnTo>
                  <a:lnTo>
                    <a:pt x="3" y="4"/>
                  </a:lnTo>
                  <a:lnTo>
                    <a:pt x="8" y="10"/>
                  </a:lnTo>
                  <a:lnTo>
                    <a:pt x="13" y="12"/>
                  </a:lnTo>
                  <a:lnTo>
                    <a:pt x="42" y="12"/>
                  </a:lnTo>
                  <a:lnTo>
                    <a:pt x="42" y="231"/>
                  </a:lnTo>
                  <a:lnTo>
                    <a:pt x="82" y="231"/>
                  </a:lnTo>
                  <a:lnTo>
                    <a:pt x="82" y="0"/>
                  </a:lnTo>
                  <a:close/>
                </a:path>
              </a:pathLst>
            </a:custGeom>
            <a:solidFill>
              <a:srgbClr val="EE85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8"/>
            <p:cNvSpPr>
              <a:spLocks/>
            </p:cNvSpPr>
            <p:nvPr/>
          </p:nvSpPr>
          <p:spPr bwMode="auto">
            <a:xfrm>
              <a:off x="4379" y="2973"/>
              <a:ext cx="2131" cy="590"/>
            </a:xfrm>
            <a:custGeom>
              <a:avLst/>
              <a:gdLst>
                <a:gd name="T0" fmla="+- 0 4380 4380"/>
                <a:gd name="T1" fmla="*/ T0 w 2131"/>
                <a:gd name="T2" fmla="+- 0 3032 2973"/>
                <a:gd name="T3" fmla="*/ 3032 h 590"/>
                <a:gd name="T4" fmla="+- 0 4384 4380"/>
                <a:gd name="T5" fmla="*/ T4 w 2131"/>
                <a:gd name="T6" fmla="+- 0 3009 2973"/>
                <a:gd name="T7" fmla="*/ 3009 h 590"/>
                <a:gd name="T8" fmla="+- 0 4397 4380"/>
                <a:gd name="T9" fmla="*/ T8 w 2131"/>
                <a:gd name="T10" fmla="+- 0 2990 2973"/>
                <a:gd name="T11" fmla="*/ 2990 h 590"/>
                <a:gd name="T12" fmla="+- 0 4416 4380"/>
                <a:gd name="T13" fmla="*/ T12 w 2131"/>
                <a:gd name="T14" fmla="+- 0 2978 2973"/>
                <a:gd name="T15" fmla="*/ 2978 h 590"/>
                <a:gd name="T16" fmla="+- 0 4439 4380"/>
                <a:gd name="T17" fmla="*/ T16 w 2131"/>
                <a:gd name="T18" fmla="+- 0 2973 2973"/>
                <a:gd name="T19" fmla="*/ 2973 h 590"/>
                <a:gd name="T20" fmla="+- 0 6451 4380"/>
                <a:gd name="T21" fmla="*/ T20 w 2131"/>
                <a:gd name="T22" fmla="+- 0 2973 2973"/>
                <a:gd name="T23" fmla="*/ 2973 h 590"/>
                <a:gd name="T24" fmla="+- 0 6474 4380"/>
                <a:gd name="T25" fmla="*/ T24 w 2131"/>
                <a:gd name="T26" fmla="+- 0 2978 2973"/>
                <a:gd name="T27" fmla="*/ 2978 h 590"/>
                <a:gd name="T28" fmla="+- 0 6492 4380"/>
                <a:gd name="T29" fmla="*/ T28 w 2131"/>
                <a:gd name="T30" fmla="+- 0 2990 2973"/>
                <a:gd name="T31" fmla="*/ 2990 h 590"/>
                <a:gd name="T32" fmla="+- 0 6505 4380"/>
                <a:gd name="T33" fmla="*/ T32 w 2131"/>
                <a:gd name="T34" fmla="+- 0 3009 2973"/>
                <a:gd name="T35" fmla="*/ 3009 h 590"/>
                <a:gd name="T36" fmla="+- 0 6510 4380"/>
                <a:gd name="T37" fmla="*/ T36 w 2131"/>
                <a:gd name="T38" fmla="+- 0 3032 2973"/>
                <a:gd name="T39" fmla="*/ 3032 h 590"/>
                <a:gd name="T40" fmla="+- 0 6510 4380"/>
                <a:gd name="T41" fmla="*/ T40 w 2131"/>
                <a:gd name="T42" fmla="+- 0 3504 2973"/>
                <a:gd name="T43" fmla="*/ 3504 h 590"/>
                <a:gd name="T44" fmla="+- 0 6505 4380"/>
                <a:gd name="T45" fmla="*/ T44 w 2131"/>
                <a:gd name="T46" fmla="+- 0 3527 2973"/>
                <a:gd name="T47" fmla="*/ 3527 h 590"/>
                <a:gd name="T48" fmla="+- 0 6492 4380"/>
                <a:gd name="T49" fmla="*/ T48 w 2131"/>
                <a:gd name="T50" fmla="+- 0 3545 2973"/>
                <a:gd name="T51" fmla="*/ 3545 h 590"/>
                <a:gd name="T52" fmla="+- 0 6474 4380"/>
                <a:gd name="T53" fmla="*/ T52 w 2131"/>
                <a:gd name="T54" fmla="+- 0 3558 2973"/>
                <a:gd name="T55" fmla="*/ 3558 h 590"/>
                <a:gd name="T56" fmla="+- 0 6451 4380"/>
                <a:gd name="T57" fmla="*/ T56 w 2131"/>
                <a:gd name="T58" fmla="+- 0 3563 2973"/>
                <a:gd name="T59" fmla="*/ 3563 h 590"/>
                <a:gd name="T60" fmla="+- 0 4439 4380"/>
                <a:gd name="T61" fmla="*/ T60 w 2131"/>
                <a:gd name="T62" fmla="+- 0 3563 2973"/>
                <a:gd name="T63" fmla="*/ 3563 h 590"/>
                <a:gd name="T64" fmla="+- 0 4416 4380"/>
                <a:gd name="T65" fmla="*/ T64 w 2131"/>
                <a:gd name="T66" fmla="+- 0 3558 2973"/>
                <a:gd name="T67" fmla="*/ 3558 h 590"/>
                <a:gd name="T68" fmla="+- 0 4397 4380"/>
                <a:gd name="T69" fmla="*/ T68 w 2131"/>
                <a:gd name="T70" fmla="+- 0 3545 2973"/>
                <a:gd name="T71" fmla="*/ 3545 h 590"/>
                <a:gd name="T72" fmla="+- 0 4384 4380"/>
                <a:gd name="T73" fmla="*/ T72 w 2131"/>
                <a:gd name="T74" fmla="+- 0 3527 2973"/>
                <a:gd name="T75" fmla="*/ 3527 h 590"/>
                <a:gd name="T76" fmla="+- 0 4380 4380"/>
                <a:gd name="T77" fmla="*/ T76 w 2131"/>
                <a:gd name="T78" fmla="+- 0 3504 2973"/>
                <a:gd name="T79" fmla="*/ 3504 h 590"/>
                <a:gd name="T80" fmla="+- 0 4380 4380"/>
                <a:gd name="T81" fmla="*/ T80 w 2131"/>
                <a:gd name="T82" fmla="+- 0 3032 2973"/>
                <a:gd name="T83" fmla="*/ 3032 h 5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590">
                  <a:moveTo>
                    <a:pt x="0" y="59"/>
                  </a:moveTo>
                  <a:lnTo>
                    <a:pt x="4" y="36"/>
                  </a:lnTo>
                  <a:lnTo>
                    <a:pt x="17" y="17"/>
                  </a:lnTo>
                  <a:lnTo>
                    <a:pt x="36" y="5"/>
                  </a:lnTo>
                  <a:lnTo>
                    <a:pt x="59" y="0"/>
                  </a:lnTo>
                  <a:lnTo>
                    <a:pt x="2071" y="0"/>
                  </a:lnTo>
                  <a:lnTo>
                    <a:pt x="2094" y="5"/>
                  </a:lnTo>
                  <a:lnTo>
                    <a:pt x="2112" y="17"/>
                  </a:lnTo>
                  <a:lnTo>
                    <a:pt x="2125" y="36"/>
                  </a:lnTo>
                  <a:lnTo>
                    <a:pt x="2130" y="59"/>
                  </a:lnTo>
                  <a:lnTo>
                    <a:pt x="2130" y="531"/>
                  </a:lnTo>
                  <a:lnTo>
                    <a:pt x="2125" y="554"/>
                  </a:lnTo>
                  <a:lnTo>
                    <a:pt x="2112" y="572"/>
                  </a:lnTo>
                  <a:lnTo>
                    <a:pt x="2094" y="585"/>
                  </a:lnTo>
                  <a:lnTo>
                    <a:pt x="2071" y="590"/>
                  </a:lnTo>
                  <a:lnTo>
                    <a:pt x="59" y="590"/>
                  </a:lnTo>
                  <a:lnTo>
                    <a:pt x="36" y="585"/>
                  </a:lnTo>
                  <a:lnTo>
                    <a:pt x="17" y="572"/>
                  </a:lnTo>
                  <a:lnTo>
                    <a:pt x="4" y="554"/>
                  </a:lnTo>
                  <a:lnTo>
                    <a:pt x="0" y="531"/>
                  </a:lnTo>
                  <a:lnTo>
                    <a:pt x="0" y="59"/>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0" name="Freeform 27"/>
            <p:cNvSpPr>
              <a:spLocks/>
            </p:cNvSpPr>
            <p:nvPr/>
          </p:nvSpPr>
          <p:spPr bwMode="auto">
            <a:xfrm>
              <a:off x="5453" y="651"/>
              <a:ext cx="2412" cy="487"/>
            </a:xfrm>
            <a:custGeom>
              <a:avLst/>
              <a:gdLst>
                <a:gd name="T0" fmla="+- 0 5493 5453"/>
                <a:gd name="T1" fmla="*/ T0 w 2412"/>
                <a:gd name="T2" fmla="+- 0 651 651"/>
                <a:gd name="T3" fmla="*/ 651 h 487"/>
                <a:gd name="T4" fmla="+- 0 5453 5453"/>
                <a:gd name="T5" fmla="*/ T4 w 2412"/>
                <a:gd name="T6" fmla="+- 0 651 651"/>
                <a:gd name="T7" fmla="*/ 651 h 487"/>
                <a:gd name="T8" fmla="+- 0 5453 5453"/>
                <a:gd name="T9" fmla="*/ T8 w 2412"/>
                <a:gd name="T10" fmla="+- 0 900 651"/>
                <a:gd name="T11" fmla="*/ 900 h 487"/>
                <a:gd name="T12" fmla="+- 0 5455 5453"/>
                <a:gd name="T13" fmla="*/ T12 w 2412"/>
                <a:gd name="T14" fmla="+- 0 905 651"/>
                <a:gd name="T15" fmla="*/ 905 h 487"/>
                <a:gd name="T16" fmla="+- 0 5463 5453"/>
                <a:gd name="T17" fmla="*/ T16 w 2412"/>
                <a:gd name="T18" fmla="+- 0 912 651"/>
                <a:gd name="T19" fmla="*/ 912 h 487"/>
                <a:gd name="T20" fmla="+- 0 5468 5453"/>
                <a:gd name="T21" fmla="*/ T20 w 2412"/>
                <a:gd name="T22" fmla="+- 0 914 651"/>
                <a:gd name="T23" fmla="*/ 914 h 487"/>
                <a:gd name="T24" fmla="+- 0 7825 5453"/>
                <a:gd name="T25" fmla="*/ T24 w 2412"/>
                <a:gd name="T26" fmla="+- 0 914 651"/>
                <a:gd name="T27" fmla="*/ 914 h 487"/>
                <a:gd name="T28" fmla="+- 0 7825 5453"/>
                <a:gd name="T29" fmla="*/ T28 w 2412"/>
                <a:gd name="T30" fmla="+- 0 1138 651"/>
                <a:gd name="T31" fmla="*/ 1138 h 487"/>
                <a:gd name="T32" fmla="+- 0 7865 5453"/>
                <a:gd name="T33" fmla="*/ T32 w 2412"/>
                <a:gd name="T34" fmla="+- 0 1138 651"/>
                <a:gd name="T35" fmla="*/ 1138 h 487"/>
                <a:gd name="T36" fmla="+- 0 7865 5453"/>
                <a:gd name="T37" fmla="*/ T36 w 2412"/>
                <a:gd name="T38" fmla="+- 0 889 651"/>
                <a:gd name="T39" fmla="*/ 889 h 487"/>
                <a:gd name="T40" fmla="+- 0 7863 5453"/>
                <a:gd name="T41" fmla="*/ T40 w 2412"/>
                <a:gd name="T42" fmla="+- 0 884 651"/>
                <a:gd name="T43" fmla="*/ 884 h 487"/>
                <a:gd name="T44" fmla="+- 0 7855 5453"/>
                <a:gd name="T45" fmla="*/ T44 w 2412"/>
                <a:gd name="T46" fmla="+- 0 877 651"/>
                <a:gd name="T47" fmla="*/ 877 h 487"/>
                <a:gd name="T48" fmla="+- 0 7850 5453"/>
                <a:gd name="T49" fmla="*/ T48 w 2412"/>
                <a:gd name="T50" fmla="+- 0 874 651"/>
                <a:gd name="T51" fmla="*/ 874 h 487"/>
                <a:gd name="T52" fmla="+- 0 5493 5453"/>
                <a:gd name="T53" fmla="*/ T52 w 2412"/>
                <a:gd name="T54" fmla="+- 0 874 651"/>
                <a:gd name="T55" fmla="*/ 874 h 487"/>
                <a:gd name="T56" fmla="+- 0 5493 5453"/>
                <a:gd name="T57" fmla="*/ T56 w 2412"/>
                <a:gd name="T58" fmla="+- 0 651 651"/>
                <a:gd name="T59" fmla="*/ 651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12" h="487">
                  <a:moveTo>
                    <a:pt x="40" y="0"/>
                  </a:moveTo>
                  <a:lnTo>
                    <a:pt x="0" y="0"/>
                  </a:lnTo>
                  <a:lnTo>
                    <a:pt x="0" y="249"/>
                  </a:lnTo>
                  <a:lnTo>
                    <a:pt x="2" y="254"/>
                  </a:lnTo>
                  <a:lnTo>
                    <a:pt x="10" y="261"/>
                  </a:lnTo>
                  <a:lnTo>
                    <a:pt x="15" y="263"/>
                  </a:lnTo>
                  <a:lnTo>
                    <a:pt x="2372" y="263"/>
                  </a:lnTo>
                  <a:lnTo>
                    <a:pt x="2372" y="487"/>
                  </a:lnTo>
                  <a:lnTo>
                    <a:pt x="2412" y="487"/>
                  </a:lnTo>
                  <a:lnTo>
                    <a:pt x="2412" y="238"/>
                  </a:lnTo>
                  <a:lnTo>
                    <a:pt x="2410" y="233"/>
                  </a:lnTo>
                  <a:lnTo>
                    <a:pt x="2402" y="226"/>
                  </a:lnTo>
                  <a:lnTo>
                    <a:pt x="2397" y="223"/>
                  </a:lnTo>
                  <a:lnTo>
                    <a:pt x="40" y="223"/>
                  </a:lnTo>
                  <a:lnTo>
                    <a:pt x="40" y="0"/>
                  </a:lnTo>
                  <a:close/>
                </a:path>
              </a:pathLst>
            </a:custGeom>
            <a:solidFill>
              <a:srgbClr val="EF91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26"/>
            <p:cNvSpPr>
              <a:spLocks/>
            </p:cNvSpPr>
            <p:nvPr/>
          </p:nvSpPr>
          <p:spPr bwMode="auto">
            <a:xfrm>
              <a:off x="6988" y="1077"/>
              <a:ext cx="2516" cy="901"/>
            </a:xfrm>
            <a:custGeom>
              <a:avLst/>
              <a:gdLst>
                <a:gd name="T0" fmla="+- 0 9414 6988"/>
                <a:gd name="T1" fmla="*/ T0 w 2516"/>
                <a:gd name="T2" fmla="+- 0 1077 1077"/>
                <a:gd name="T3" fmla="*/ 1077 h 901"/>
                <a:gd name="T4" fmla="+- 0 7865 6988"/>
                <a:gd name="T5" fmla="*/ T4 w 2516"/>
                <a:gd name="T6" fmla="+- 0 1077 1077"/>
                <a:gd name="T7" fmla="*/ 1077 h 901"/>
                <a:gd name="T8" fmla="+- 0 7865 6988"/>
                <a:gd name="T9" fmla="*/ T8 w 2516"/>
                <a:gd name="T10" fmla="+- 0 1138 1077"/>
                <a:gd name="T11" fmla="*/ 1138 h 901"/>
                <a:gd name="T12" fmla="+- 0 7825 6988"/>
                <a:gd name="T13" fmla="*/ T12 w 2516"/>
                <a:gd name="T14" fmla="+- 0 1138 1077"/>
                <a:gd name="T15" fmla="*/ 1138 h 901"/>
                <a:gd name="T16" fmla="+- 0 7825 6988"/>
                <a:gd name="T17" fmla="*/ T16 w 2516"/>
                <a:gd name="T18" fmla="+- 0 1077 1077"/>
                <a:gd name="T19" fmla="*/ 1077 h 901"/>
                <a:gd name="T20" fmla="+- 0 7078 6988"/>
                <a:gd name="T21" fmla="*/ T20 w 2516"/>
                <a:gd name="T22" fmla="+- 0 1077 1077"/>
                <a:gd name="T23" fmla="*/ 1077 h 901"/>
                <a:gd name="T24" fmla="+- 0 7043 6988"/>
                <a:gd name="T25" fmla="*/ T24 w 2516"/>
                <a:gd name="T26" fmla="+- 0 1084 1077"/>
                <a:gd name="T27" fmla="*/ 1084 h 901"/>
                <a:gd name="T28" fmla="+- 0 7015 6988"/>
                <a:gd name="T29" fmla="*/ T28 w 2516"/>
                <a:gd name="T30" fmla="+- 0 1104 1077"/>
                <a:gd name="T31" fmla="*/ 1104 h 901"/>
                <a:gd name="T32" fmla="+- 0 6995 6988"/>
                <a:gd name="T33" fmla="*/ T32 w 2516"/>
                <a:gd name="T34" fmla="+- 0 1132 1077"/>
                <a:gd name="T35" fmla="*/ 1132 h 901"/>
                <a:gd name="T36" fmla="+- 0 6988 6988"/>
                <a:gd name="T37" fmla="*/ T36 w 2516"/>
                <a:gd name="T38" fmla="+- 0 1167 1077"/>
                <a:gd name="T39" fmla="*/ 1167 h 901"/>
                <a:gd name="T40" fmla="+- 0 6988 6988"/>
                <a:gd name="T41" fmla="*/ T40 w 2516"/>
                <a:gd name="T42" fmla="+- 0 1888 1077"/>
                <a:gd name="T43" fmla="*/ 1888 h 901"/>
                <a:gd name="T44" fmla="+- 0 6995 6988"/>
                <a:gd name="T45" fmla="*/ T44 w 2516"/>
                <a:gd name="T46" fmla="+- 0 1923 1077"/>
                <a:gd name="T47" fmla="*/ 1923 h 901"/>
                <a:gd name="T48" fmla="+- 0 7015 6988"/>
                <a:gd name="T49" fmla="*/ T48 w 2516"/>
                <a:gd name="T50" fmla="+- 0 1951 1077"/>
                <a:gd name="T51" fmla="*/ 1951 h 901"/>
                <a:gd name="T52" fmla="+- 0 7043 6988"/>
                <a:gd name="T53" fmla="*/ T52 w 2516"/>
                <a:gd name="T54" fmla="+- 0 1970 1077"/>
                <a:gd name="T55" fmla="*/ 1970 h 901"/>
                <a:gd name="T56" fmla="+- 0 7078 6988"/>
                <a:gd name="T57" fmla="*/ T56 w 2516"/>
                <a:gd name="T58" fmla="+- 0 1978 1077"/>
                <a:gd name="T59" fmla="*/ 1978 h 901"/>
                <a:gd name="T60" fmla="+- 0 9414 6988"/>
                <a:gd name="T61" fmla="*/ T60 w 2516"/>
                <a:gd name="T62" fmla="+- 0 1978 1077"/>
                <a:gd name="T63" fmla="*/ 1978 h 901"/>
                <a:gd name="T64" fmla="+- 0 9449 6988"/>
                <a:gd name="T65" fmla="*/ T64 w 2516"/>
                <a:gd name="T66" fmla="+- 0 1970 1077"/>
                <a:gd name="T67" fmla="*/ 1970 h 901"/>
                <a:gd name="T68" fmla="+- 0 9478 6988"/>
                <a:gd name="T69" fmla="*/ T68 w 2516"/>
                <a:gd name="T70" fmla="+- 0 1951 1077"/>
                <a:gd name="T71" fmla="*/ 1951 h 901"/>
                <a:gd name="T72" fmla="+- 0 9497 6988"/>
                <a:gd name="T73" fmla="*/ T72 w 2516"/>
                <a:gd name="T74" fmla="+- 0 1923 1077"/>
                <a:gd name="T75" fmla="*/ 1923 h 901"/>
                <a:gd name="T76" fmla="+- 0 9504 6988"/>
                <a:gd name="T77" fmla="*/ T76 w 2516"/>
                <a:gd name="T78" fmla="+- 0 1888 1077"/>
                <a:gd name="T79" fmla="*/ 1888 h 901"/>
                <a:gd name="T80" fmla="+- 0 9504 6988"/>
                <a:gd name="T81" fmla="*/ T80 w 2516"/>
                <a:gd name="T82" fmla="+- 0 1167 1077"/>
                <a:gd name="T83" fmla="*/ 1167 h 901"/>
                <a:gd name="T84" fmla="+- 0 9497 6988"/>
                <a:gd name="T85" fmla="*/ T84 w 2516"/>
                <a:gd name="T86" fmla="+- 0 1132 1077"/>
                <a:gd name="T87" fmla="*/ 1132 h 901"/>
                <a:gd name="T88" fmla="+- 0 9478 6988"/>
                <a:gd name="T89" fmla="*/ T88 w 2516"/>
                <a:gd name="T90" fmla="+- 0 1104 1077"/>
                <a:gd name="T91" fmla="*/ 1104 h 901"/>
                <a:gd name="T92" fmla="+- 0 9449 6988"/>
                <a:gd name="T93" fmla="*/ T92 w 2516"/>
                <a:gd name="T94" fmla="+- 0 1084 1077"/>
                <a:gd name="T95" fmla="*/ 1084 h 901"/>
                <a:gd name="T96" fmla="+- 0 9414 6988"/>
                <a:gd name="T97" fmla="*/ T96 w 2516"/>
                <a:gd name="T98" fmla="+- 0 1077 1077"/>
                <a:gd name="T99" fmla="*/ 1077 h 9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516" h="901">
                  <a:moveTo>
                    <a:pt x="2426" y="0"/>
                  </a:moveTo>
                  <a:lnTo>
                    <a:pt x="877" y="0"/>
                  </a:lnTo>
                  <a:lnTo>
                    <a:pt x="877" y="61"/>
                  </a:lnTo>
                  <a:lnTo>
                    <a:pt x="837" y="61"/>
                  </a:lnTo>
                  <a:lnTo>
                    <a:pt x="837" y="0"/>
                  </a:lnTo>
                  <a:lnTo>
                    <a:pt x="90" y="0"/>
                  </a:lnTo>
                  <a:lnTo>
                    <a:pt x="55" y="7"/>
                  </a:lnTo>
                  <a:lnTo>
                    <a:pt x="27" y="27"/>
                  </a:lnTo>
                  <a:lnTo>
                    <a:pt x="7" y="55"/>
                  </a:lnTo>
                  <a:lnTo>
                    <a:pt x="0" y="90"/>
                  </a:lnTo>
                  <a:lnTo>
                    <a:pt x="0" y="811"/>
                  </a:lnTo>
                  <a:lnTo>
                    <a:pt x="7" y="846"/>
                  </a:lnTo>
                  <a:lnTo>
                    <a:pt x="27" y="874"/>
                  </a:lnTo>
                  <a:lnTo>
                    <a:pt x="55" y="893"/>
                  </a:lnTo>
                  <a:lnTo>
                    <a:pt x="90" y="901"/>
                  </a:lnTo>
                  <a:lnTo>
                    <a:pt x="2426" y="901"/>
                  </a:lnTo>
                  <a:lnTo>
                    <a:pt x="2461" y="893"/>
                  </a:lnTo>
                  <a:lnTo>
                    <a:pt x="2490" y="874"/>
                  </a:lnTo>
                  <a:lnTo>
                    <a:pt x="2509" y="846"/>
                  </a:lnTo>
                  <a:lnTo>
                    <a:pt x="2516" y="811"/>
                  </a:lnTo>
                  <a:lnTo>
                    <a:pt x="2516" y="90"/>
                  </a:lnTo>
                  <a:lnTo>
                    <a:pt x="2509" y="55"/>
                  </a:lnTo>
                  <a:lnTo>
                    <a:pt x="2490" y="27"/>
                  </a:lnTo>
                  <a:lnTo>
                    <a:pt x="2461" y="7"/>
                  </a:lnTo>
                  <a:lnTo>
                    <a:pt x="2426" y="0"/>
                  </a:lnTo>
                  <a:close/>
                </a:path>
              </a:pathLst>
            </a:custGeom>
            <a:solidFill>
              <a:srgbClr val="F2A4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Rectangle 25"/>
            <p:cNvSpPr>
              <a:spLocks noChangeArrowheads="1"/>
            </p:cNvSpPr>
            <p:nvPr/>
          </p:nvSpPr>
          <p:spPr bwMode="auto">
            <a:xfrm>
              <a:off x="7824" y="1077"/>
              <a:ext cx="40" cy="61"/>
            </a:xfrm>
            <a:prstGeom prst="rect">
              <a:avLst/>
            </a:prstGeom>
            <a:solidFill>
              <a:srgbClr val="EE83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24"/>
            <p:cNvSpPr>
              <a:spLocks/>
            </p:cNvSpPr>
            <p:nvPr/>
          </p:nvSpPr>
          <p:spPr bwMode="auto">
            <a:xfrm>
              <a:off x="6988" y="1077"/>
              <a:ext cx="2516" cy="901"/>
            </a:xfrm>
            <a:custGeom>
              <a:avLst/>
              <a:gdLst>
                <a:gd name="T0" fmla="+- 0 6988 6988"/>
                <a:gd name="T1" fmla="*/ T0 w 2516"/>
                <a:gd name="T2" fmla="+- 0 1167 1077"/>
                <a:gd name="T3" fmla="*/ 1167 h 901"/>
                <a:gd name="T4" fmla="+- 0 6995 6988"/>
                <a:gd name="T5" fmla="*/ T4 w 2516"/>
                <a:gd name="T6" fmla="+- 0 1132 1077"/>
                <a:gd name="T7" fmla="*/ 1132 h 901"/>
                <a:gd name="T8" fmla="+- 0 7015 6988"/>
                <a:gd name="T9" fmla="*/ T8 w 2516"/>
                <a:gd name="T10" fmla="+- 0 1104 1077"/>
                <a:gd name="T11" fmla="*/ 1104 h 901"/>
                <a:gd name="T12" fmla="+- 0 7043 6988"/>
                <a:gd name="T13" fmla="*/ T12 w 2516"/>
                <a:gd name="T14" fmla="+- 0 1084 1077"/>
                <a:gd name="T15" fmla="*/ 1084 h 901"/>
                <a:gd name="T16" fmla="+- 0 7078 6988"/>
                <a:gd name="T17" fmla="*/ T16 w 2516"/>
                <a:gd name="T18" fmla="+- 0 1077 1077"/>
                <a:gd name="T19" fmla="*/ 1077 h 901"/>
                <a:gd name="T20" fmla="+- 0 9414 6988"/>
                <a:gd name="T21" fmla="*/ T20 w 2516"/>
                <a:gd name="T22" fmla="+- 0 1077 1077"/>
                <a:gd name="T23" fmla="*/ 1077 h 901"/>
                <a:gd name="T24" fmla="+- 0 9449 6988"/>
                <a:gd name="T25" fmla="*/ T24 w 2516"/>
                <a:gd name="T26" fmla="+- 0 1084 1077"/>
                <a:gd name="T27" fmla="*/ 1084 h 901"/>
                <a:gd name="T28" fmla="+- 0 9478 6988"/>
                <a:gd name="T29" fmla="*/ T28 w 2516"/>
                <a:gd name="T30" fmla="+- 0 1104 1077"/>
                <a:gd name="T31" fmla="*/ 1104 h 901"/>
                <a:gd name="T32" fmla="+- 0 9497 6988"/>
                <a:gd name="T33" fmla="*/ T32 w 2516"/>
                <a:gd name="T34" fmla="+- 0 1132 1077"/>
                <a:gd name="T35" fmla="*/ 1132 h 901"/>
                <a:gd name="T36" fmla="+- 0 9504 6988"/>
                <a:gd name="T37" fmla="*/ T36 w 2516"/>
                <a:gd name="T38" fmla="+- 0 1167 1077"/>
                <a:gd name="T39" fmla="*/ 1167 h 901"/>
                <a:gd name="T40" fmla="+- 0 9504 6988"/>
                <a:gd name="T41" fmla="*/ T40 w 2516"/>
                <a:gd name="T42" fmla="+- 0 1888 1077"/>
                <a:gd name="T43" fmla="*/ 1888 h 901"/>
                <a:gd name="T44" fmla="+- 0 9497 6988"/>
                <a:gd name="T45" fmla="*/ T44 w 2516"/>
                <a:gd name="T46" fmla="+- 0 1923 1077"/>
                <a:gd name="T47" fmla="*/ 1923 h 901"/>
                <a:gd name="T48" fmla="+- 0 9478 6988"/>
                <a:gd name="T49" fmla="*/ T48 w 2516"/>
                <a:gd name="T50" fmla="+- 0 1951 1077"/>
                <a:gd name="T51" fmla="*/ 1951 h 901"/>
                <a:gd name="T52" fmla="+- 0 9449 6988"/>
                <a:gd name="T53" fmla="*/ T52 w 2516"/>
                <a:gd name="T54" fmla="+- 0 1970 1077"/>
                <a:gd name="T55" fmla="*/ 1970 h 901"/>
                <a:gd name="T56" fmla="+- 0 9414 6988"/>
                <a:gd name="T57" fmla="*/ T56 w 2516"/>
                <a:gd name="T58" fmla="+- 0 1978 1077"/>
                <a:gd name="T59" fmla="*/ 1978 h 901"/>
                <a:gd name="T60" fmla="+- 0 7078 6988"/>
                <a:gd name="T61" fmla="*/ T60 w 2516"/>
                <a:gd name="T62" fmla="+- 0 1978 1077"/>
                <a:gd name="T63" fmla="*/ 1978 h 901"/>
                <a:gd name="T64" fmla="+- 0 7043 6988"/>
                <a:gd name="T65" fmla="*/ T64 w 2516"/>
                <a:gd name="T66" fmla="+- 0 1970 1077"/>
                <a:gd name="T67" fmla="*/ 1970 h 901"/>
                <a:gd name="T68" fmla="+- 0 7015 6988"/>
                <a:gd name="T69" fmla="*/ T68 w 2516"/>
                <a:gd name="T70" fmla="+- 0 1951 1077"/>
                <a:gd name="T71" fmla="*/ 1951 h 901"/>
                <a:gd name="T72" fmla="+- 0 6995 6988"/>
                <a:gd name="T73" fmla="*/ T72 w 2516"/>
                <a:gd name="T74" fmla="+- 0 1923 1077"/>
                <a:gd name="T75" fmla="*/ 1923 h 901"/>
                <a:gd name="T76" fmla="+- 0 6988 6988"/>
                <a:gd name="T77" fmla="*/ T76 w 2516"/>
                <a:gd name="T78" fmla="+- 0 1888 1077"/>
                <a:gd name="T79" fmla="*/ 1888 h 901"/>
                <a:gd name="T80" fmla="+- 0 6988 6988"/>
                <a:gd name="T81" fmla="*/ T80 w 2516"/>
                <a:gd name="T82" fmla="+- 0 1167 1077"/>
                <a:gd name="T83" fmla="*/ 1167 h 9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16" h="901">
                  <a:moveTo>
                    <a:pt x="0" y="90"/>
                  </a:moveTo>
                  <a:lnTo>
                    <a:pt x="7" y="55"/>
                  </a:lnTo>
                  <a:lnTo>
                    <a:pt x="27" y="27"/>
                  </a:lnTo>
                  <a:lnTo>
                    <a:pt x="55" y="7"/>
                  </a:lnTo>
                  <a:lnTo>
                    <a:pt x="90" y="0"/>
                  </a:lnTo>
                  <a:lnTo>
                    <a:pt x="2426" y="0"/>
                  </a:lnTo>
                  <a:lnTo>
                    <a:pt x="2461" y="7"/>
                  </a:lnTo>
                  <a:lnTo>
                    <a:pt x="2490" y="27"/>
                  </a:lnTo>
                  <a:lnTo>
                    <a:pt x="2509" y="55"/>
                  </a:lnTo>
                  <a:lnTo>
                    <a:pt x="2516" y="90"/>
                  </a:lnTo>
                  <a:lnTo>
                    <a:pt x="2516" y="811"/>
                  </a:lnTo>
                  <a:lnTo>
                    <a:pt x="2509" y="846"/>
                  </a:lnTo>
                  <a:lnTo>
                    <a:pt x="2490" y="874"/>
                  </a:lnTo>
                  <a:lnTo>
                    <a:pt x="2461" y="893"/>
                  </a:lnTo>
                  <a:lnTo>
                    <a:pt x="2426" y="901"/>
                  </a:lnTo>
                  <a:lnTo>
                    <a:pt x="90" y="901"/>
                  </a:lnTo>
                  <a:lnTo>
                    <a:pt x="55" y="893"/>
                  </a:lnTo>
                  <a:lnTo>
                    <a:pt x="27" y="874"/>
                  </a:lnTo>
                  <a:lnTo>
                    <a:pt x="7" y="846"/>
                  </a:lnTo>
                  <a:lnTo>
                    <a:pt x="0" y="811"/>
                  </a:lnTo>
                  <a:lnTo>
                    <a:pt x="0" y="90"/>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4" name="Rectangle 23"/>
            <p:cNvSpPr>
              <a:spLocks noChangeArrowheads="1"/>
            </p:cNvSpPr>
            <p:nvPr/>
          </p:nvSpPr>
          <p:spPr bwMode="auto">
            <a:xfrm>
              <a:off x="8226" y="1977"/>
              <a:ext cx="40" cy="487"/>
            </a:xfrm>
            <a:prstGeom prst="rect">
              <a:avLst/>
            </a:prstGeom>
            <a:solidFill>
              <a:srgbClr val="F3B2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22"/>
            <p:cNvSpPr>
              <a:spLocks/>
            </p:cNvSpPr>
            <p:nvPr/>
          </p:nvSpPr>
          <p:spPr bwMode="auto">
            <a:xfrm>
              <a:off x="7192" y="2254"/>
              <a:ext cx="2131" cy="343"/>
            </a:xfrm>
            <a:custGeom>
              <a:avLst/>
              <a:gdLst>
                <a:gd name="T0" fmla="+- 0 9289 7193"/>
                <a:gd name="T1" fmla="*/ T0 w 2131"/>
                <a:gd name="T2" fmla="+- 0 2254 2254"/>
                <a:gd name="T3" fmla="*/ 2254 h 343"/>
                <a:gd name="T4" fmla="+- 0 8266 7193"/>
                <a:gd name="T5" fmla="*/ T4 w 2131"/>
                <a:gd name="T6" fmla="+- 0 2254 2254"/>
                <a:gd name="T7" fmla="*/ 2254 h 343"/>
                <a:gd name="T8" fmla="+- 0 8266 7193"/>
                <a:gd name="T9" fmla="*/ T8 w 2131"/>
                <a:gd name="T10" fmla="+- 0 2464 2254"/>
                <a:gd name="T11" fmla="*/ 2464 h 343"/>
                <a:gd name="T12" fmla="+- 0 8226 7193"/>
                <a:gd name="T13" fmla="*/ T12 w 2131"/>
                <a:gd name="T14" fmla="+- 0 2464 2254"/>
                <a:gd name="T15" fmla="*/ 2464 h 343"/>
                <a:gd name="T16" fmla="+- 0 8226 7193"/>
                <a:gd name="T17" fmla="*/ T16 w 2131"/>
                <a:gd name="T18" fmla="+- 0 2254 2254"/>
                <a:gd name="T19" fmla="*/ 2254 h 343"/>
                <a:gd name="T20" fmla="+- 0 7227 7193"/>
                <a:gd name="T21" fmla="*/ T20 w 2131"/>
                <a:gd name="T22" fmla="+- 0 2254 2254"/>
                <a:gd name="T23" fmla="*/ 2254 h 343"/>
                <a:gd name="T24" fmla="+- 0 7214 7193"/>
                <a:gd name="T25" fmla="*/ T24 w 2131"/>
                <a:gd name="T26" fmla="+- 0 2257 2254"/>
                <a:gd name="T27" fmla="*/ 2257 h 343"/>
                <a:gd name="T28" fmla="+- 0 7203 7193"/>
                <a:gd name="T29" fmla="*/ T28 w 2131"/>
                <a:gd name="T30" fmla="+- 0 2264 2254"/>
                <a:gd name="T31" fmla="*/ 2264 h 343"/>
                <a:gd name="T32" fmla="+- 0 7196 7193"/>
                <a:gd name="T33" fmla="*/ T32 w 2131"/>
                <a:gd name="T34" fmla="+- 0 2275 2254"/>
                <a:gd name="T35" fmla="*/ 2275 h 343"/>
                <a:gd name="T36" fmla="+- 0 7193 7193"/>
                <a:gd name="T37" fmla="*/ T36 w 2131"/>
                <a:gd name="T38" fmla="+- 0 2288 2254"/>
                <a:gd name="T39" fmla="*/ 2288 h 343"/>
                <a:gd name="T40" fmla="+- 0 7193 7193"/>
                <a:gd name="T41" fmla="*/ T40 w 2131"/>
                <a:gd name="T42" fmla="+- 0 2563 2254"/>
                <a:gd name="T43" fmla="*/ 2563 h 343"/>
                <a:gd name="T44" fmla="+- 0 7196 7193"/>
                <a:gd name="T45" fmla="*/ T44 w 2131"/>
                <a:gd name="T46" fmla="+- 0 2576 2254"/>
                <a:gd name="T47" fmla="*/ 2576 h 343"/>
                <a:gd name="T48" fmla="+- 0 7203 7193"/>
                <a:gd name="T49" fmla="*/ T48 w 2131"/>
                <a:gd name="T50" fmla="+- 0 2587 2254"/>
                <a:gd name="T51" fmla="*/ 2587 h 343"/>
                <a:gd name="T52" fmla="+- 0 7214 7193"/>
                <a:gd name="T53" fmla="*/ T52 w 2131"/>
                <a:gd name="T54" fmla="+- 0 2594 2254"/>
                <a:gd name="T55" fmla="*/ 2594 h 343"/>
                <a:gd name="T56" fmla="+- 0 7227 7193"/>
                <a:gd name="T57" fmla="*/ T56 w 2131"/>
                <a:gd name="T58" fmla="+- 0 2597 2254"/>
                <a:gd name="T59" fmla="*/ 2597 h 343"/>
                <a:gd name="T60" fmla="+- 0 9289 7193"/>
                <a:gd name="T61" fmla="*/ T60 w 2131"/>
                <a:gd name="T62" fmla="+- 0 2597 2254"/>
                <a:gd name="T63" fmla="*/ 2597 h 343"/>
                <a:gd name="T64" fmla="+- 0 9302 7193"/>
                <a:gd name="T65" fmla="*/ T64 w 2131"/>
                <a:gd name="T66" fmla="+- 0 2594 2254"/>
                <a:gd name="T67" fmla="*/ 2594 h 343"/>
                <a:gd name="T68" fmla="+- 0 9313 7193"/>
                <a:gd name="T69" fmla="*/ T68 w 2131"/>
                <a:gd name="T70" fmla="+- 0 2587 2254"/>
                <a:gd name="T71" fmla="*/ 2587 h 343"/>
                <a:gd name="T72" fmla="+- 0 9320 7193"/>
                <a:gd name="T73" fmla="*/ T72 w 2131"/>
                <a:gd name="T74" fmla="+- 0 2576 2254"/>
                <a:gd name="T75" fmla="*/ 2576 h 343"/>
                <a:gd name="T76" fmla="+- 0 9323 7193"/>
                <a:gd name="T77" fmla="*/ T76 w 2131"/>
                <a:gd name="T78" fmla="+- 0 2563 2254"/>
                <a:gd name="T79" fmla="*/ 2563 h 343"/>
                <a:gd name="T80" fmla="+- 0 9323 7193"/>
                <a:gd name="T81" fmla="*/ T80 w 2131"/>
                <a:gd name="T82" fmla="+- 0 2288 2254"/>
                <a:gd name="T83" fmla="*/ 2288 h 343"/>
                <a:gd name="T84" fmla="+- 0 9320 7193"/>
                <a:gd name="T85" fmla="*/ T84 w 2131"/>
                <a:gd name="T86" fmla="+- 0 2275 2254"/>
                <a:gd name="T87" fmla="*/ 2275 h 343"/>
                <a:gd name="T88" fmla="+- 0 9313 7193"/>
                <a:gd name="T89" fmla="*/ T88 w 2131"/>
                <a:gd name="T90" fmla="+- 0 2264 2254"/>
                <a:gd name="T91" fmla="*/ 2264 h 343"/>
                <a:gd name="T92" fmla="+- 0 9302 7193"/>
                <a:gd name="T93" fmla="*/ T92 w 2131"/>
                <a:gd name="T94" fmla="+- 0 2257 2254"/>
                <a:gd name="T95" fmla="*/ 2257 h 343"/>
                <a:gd name="T96" fmla="+- 0 9289 7193"/>
                <a:gd name="T97" fmla="*/ T96 w 2131"/>
                <a:gd name="T98" fmla="+- 0 2254 2254"/>
                <a:gd name="T99" fmla="*/ 2254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343">
                  <a:moveTo>
                    <a:pt x="2096" y="0"/>
                  </a:moveTo>
                  <a:lnTo>
                    <a:pt x="1073" y="0"/>
                  </a:lnTo>
                  <a:lnTo>
                    <a:pt x="1073" y="210"/>
                  </a:lnTo>
                  <a:lnTo>
                    <a:pt x="1033" y="210"/>
                  </a:lnTo>
                  <a:lnTo>
                    <a:pt x="1033" y="0"/>
                  </a:lnTo>
                  <a:lnTo>
                    <a:pt x="34" y="0"/>
                  </a:lnTo>
                  <a:lnTo>
                    <a:pt x="21" y="3"/>
                  </a:lnTo>
                  <a:lnTo>
                    <a:pt x="10" y="10"/>
                  </a:lnTo>
                  <a:lnTo>
                    <a:pt x="3" y="21"/>
                  </a:lnTo>
                  <a:lnTo>
                    <a:pt x="0" y="34"/>
                  </a:lnTo>
                  <a:lnTo>
                    <a:pt x="0" y="309"/>
                  </a:lnTo>
                  <a:lnTo>
                    <a:pt x="3" y="322"/>
                  </a:lnTo>
                  <a:lnTo>
                    <a:pt x="10" y="333"/>
                  </a:lnTo>
                  <a:lnTo>
                    <a:pt x="21" y="340"/>
                  </a:lnTo>
                  <a:lnTo>
                    <a:pt x="34" y="343"/>
                  </a:lnTo>
                  <a:lnTo>
                    <a:pt x="2096" y="343"/>
                  </a:lnTo>
                  <a:lnTo>
                    <a:pt x="2109" y="340"/>
                  </a:lnTo>
                  <a:lnTo>
                    <a:pt x="2120" y="333"/>
                  </a:lnTo>
                  <a:lnTo>
                    <a:pt x="2127" y="322"/>
                  </a:lnTo>
                  <a:lnTo>
                    <a:pt x="2130" y="309"/>
                  </a:lnTo>
                  <a:lnTo>
                    <a:pt x="2130" y="34"/>
                  </a:lnTo>
                  <a:lnTo>
                    <a:pt x="2127" y="21"/>
                  </a:lnTo>
                  <a:lnTo>
                    <a:pt x="2120" y="10"/>
                  </a:lnTo>
                  <a:lnTo>
                    <a:pt x="2109" y="3"/>
                  </a:lnTo>
                  <a:lnTo>
                    <a:pt x="2096" y="0"/>
                  </a:lnTo>
                  <a:close/>
                </a:path>
              </a:pathLst>
            </a:custGeom>
            <a:solidFill>
              <a:srgbClr val="F6B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Rectangle 21"/>
            <p:cNvSpPr>
              <a:spLocks noChangeArrowheads="1"/>
            </p:cNvSpPr>
            <p:nvPr/>
          </p:nvSpPr>
          <p:spPr bwMode="auto">
            <a:xfrm>
              <a:off x="8226" y="2254"/>
              <a:ext cx="40" cy="210"/>
            </a:xfrm>
            <a:prstGeom prst="rect">
              <a:avLst/>
            </a:prstGeom>
            <a:solidFill>
              <a:srgbClr val="F097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0"/>
            <p:cNvSpPr>
              <a:spLocks/>
            </p:cNvSpPr>
            <p:nvPr/>
          </p:nvSpPr>
          <p:spPr bwMode="auto">
            <a:xfrm>
              <a:off x="7192" y="2254"/>
              <a:ext cx="2131" cy="343"/>
            </a:xfrm>
            <a:custGeom>
              <a:avLst/>
              <a:gdLst>
                <a:gd name="T0" fmla="+- 0 7193 7193"/>
                <a:gd name="T1" fmla="*/ T0 w 2131"/>
                <a:gd name="T2" fmla="+- 0 2288 2254"/>
                <a:gd name="T3" fmla="*/ 2288 h 343"/>
                <a:gd name="T4" fmla="+- 0 7196 7193"/>
                <a:gd name="T5" fmla="*/ T4 w 2131"/>
                <a:gd name="T6" fmla="+- 0 2275 2254"/>
                <a:gd name="T7" fmla="*/ 2275 h 343"/>
                <a:gd name="T8" fmla="+- 0 7203 7193"/>
                <a:gd name="T9" fmla="*/ T8 w 2131"/>
                <a:gd name="T10" fmla="+- 0 2264 2254"/>
                <a:gd name="T11" fmla="*/ 2264 h 343"/>
                <a:gd name="T12" fmla="+- 0 7214 7193"/>
                <a:gd name="T13" fmla="*/ T12 w 2131"/>
                <a:gd name="T14" fmla="+- 0 2257 2254"/>
                <a:gd name="T15" fmla="*/ 2257 h 343"/>
                <a:gd name="T16" fmla="+- 0 7227 7193"/>
                <a:gd name="T17" fmla="*/ T16 w 2131"/>
                <a:gd name="T18" fmla="+- 0 2254 2254"/>
                <a:gd name="T19" fmla="*/ 2254 h 343"/>
                <a:gd name="T20" fmla="+- 0 9289 7193"/>
                <a:gd name="T21" fmla="*/ T20 w 2131"/>
                <a:gd name="T22" fmla="+- 0 2254 2254"/>
                <a:gd name="T23" fmla="*/ 2254 h 343"/>
                <a:gd name="T24" fmla="+- 0 9302 7193"/>
                <a:gd name="T25" fmla="*/ T24 w 2131"/>
                <a:gd name="T26" fmla="+- 0 2257 2254"/>
                <a:gd name="T27" fmla="*/ 2257 h 343"/>
                <a:gd name="T28" fmla="+- 0 9313 7193"/>
                <a:gd name="T29" fmla="*/ T28 w 2131"/>
                <a:gd name="T30" fmla="+- 0 2264 2254"/>
                <a:gd name="T31" fmla="*/ 2264 h 343"/>
                <a:gd name="T32" fmla="+- 0 9320 7193"/>
                <a:gd name="T33" fmla="*/ T32 w 2131"/>
                <a:gd name="T34" fmla="+- 0 2275 2254"/>
                <a:gd name="T35" fmla="*/ 2275 h 343"/>
                <a:gd name="T36" fmla="+- 0 9323 7193"/>
                <a:gd name="T37" fmla="*/ T36 w 2131"/>
                <a:gd name="T38" fmla="+- 0 2288 2254"/>
                <a:gd name="T39" fmla="*/ 2288 h 343"/>
                <a:gd name="T40" fmla="+- 0 9323 7193"/>
                <a:gd name="T41" fmla="*/ T40 w 2131"/>
                <a:gd name="T42" fmla="+- 0 2563 2254"/>
                <a:gd name="T43" fmla="*/ 2563 h 343"/>
                <a:gd name="T44" fmla="+- 0 9320 7193"/>
                <a:gd name="T45" fmla="*/ T44 w 2131"/>
                <a:gd name="T46" fmla="+- 0 2576 2254"/>
                <a:gd name="T47" fmla="*/ 2576 h 343"/>
                <a:gd name="T48" fmla="+- 0 9313 7193"/>
                <a:gd name="T49" fmla="*/ T48 w 2131"/>
                <a:gd name="T50" fmla="+- 0 2587 2254"/>
                <a:gd name="T51" fmla="*/ 2587 h 343"/>
                <a:gd name="T52" fmla="+- 0 9302 7193"/>
                <a:gd name="T53" fmla="*/ T52 w 2131"/>
                <a:gd name="T54" fmla="+- 0 2594 2254"/>
                <a:gd name="T55" fmla="*/ 2594 h 343"/>
                <a:gd name="T56" fmla="+- 0 9289 7193"/>
                <a:gd name="T57" fmla="*/ T56 w 2131"/>
                <a:gd name="T58" fmla="+- 0 2597 2254"/>
                <a:gd name="T59" fmla="*/ 2597 h 343"/>
                <a:gd name="T60" fmla="+- 0 7227 7193"/>
                <a:gd name="T61" fmla="*/ T60 w 2131"/>
                <a:gd name="T62" fmla="+- 0 2597 2254"/>
                <a:gd name="T63" fmla="*/ 2597 h 343"/>
                <a:gd name="T64" fmla="+- 0 7214 7193"/>
                <a:gd name="T65" fmla="*/ T64 w 2131"/>
                <a:gd name="T66" fmla="+- 0 2594 2254"/>
                <a:gd name="T67" fmla="*/ 2594 h 343"/>
                <a:gd name="T68" fmla="+- 0 7203 7193"/>
                <a:gd name="T69" fmla="*/ T68 w 2131"/>
                <a:gd name="T70" fmla="+- 0 2587 2254"/>
                <a:gd name="T71" fmla="*/ 2587 h 343"/>
                <a:gd name="T72" fmla="+- 0 7196 7193"/>
                <a:gd name="T73" fmla="*/ T72 w 2131"/>
                <a:gd name="T74" fmla="+- 0 2576 2254"/>
                <a:gd name="T75" fmla="*/ 2576 h 343"/>
                <a:gd name="T76" fmla="+- 0 7193 7193"/>
                <a:gd name="T77" fmla="*/ T76 w 2131"/>
                <a:gd name="T78" fmla="+- 0 2563 2254"/>
                <a:gd name="T79" fmla="*/ 2563 h 343"/>
                <a:gd name="T80" fmla="+- 0 7193 7193"/>
                <a:gd name="T81" fmla="*/ T80 w 2131"/>
                <a:gd name="T82" fmla="+- 0 2288 2254"/>
                <a:gd name="T83" fmla="*/ 2288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343">
                  <a:moveTo>
                    <a:pt x="0" y="34"/>
                  </a:moveTo>
                  <a:lnTo>
                    <a:pt x="3" y="21"/>
                  </a:lnTo>
                  <a:lnTo>
                    <a:pt x="10" y="10"/>
                  </a:lnTo>
                  <a:lnTo>
                    <a:pt x="21" y="3"/>
                  </a:lnTo>
                  <a:lnTo>
                    <a:pt x="34" y="0"/>
                  </a:lnTo>
                  <a:lnTo>
                    <a:pt x="2096" y="0"/>
                  </a:lnTo>
                  <a:lnTo>
                    <a:pt x="2109" y="3"/>
                  </a:lnTo>
                  <a:lnTo>
                    <a:pt x="2120" y="10"/>
                  </a:lnTo>
                  <a:lnTo>
                    <a:pt x="2127" y="21"/>
                  </a:lnTo>
                  <a:lnTo>
                    <a:pt x="2130" y="34"/>
                  </a:lnTo>
                  <a:lnTo>
                    <a:pt x="2130" y="309"/>
                  </a:lnTo>
                  <a:lnTo>
                    <a:pt x="2127" y="322"/>
                  </a:lnTo>
                  <a:lnTo>
                    <a:pt x="2120" y="333"/>
                  </a:lnTo>
                  <a:lnTo>
                    <a:pt x="2109" y="340"/>
                  </a:lnTo>
                  <a:lnTo>
                    <a:pt x="2096" y="343"/>
                  </a:lnTo>
                  <a:lnTo>
                    <a:pt x="34" y="343"/>
                  </a:lnTo>
                  <a:lnTo>
                    <a:pt x="21" y="340"/>
                  </a:lnTo>
                  <a:lnTo>
                    <a:pt x="10" y="333"/>
                  </a:lnTo>
                  <a:lnTo>
                    <a:pt x="3" y="322"/>
                  </a:lnTo>
                  <a:lnTo>
                    <a:pt x="0" y="309"/>
                  </a:lnTo>
                  <a:lnTo>
                    <a:pt x="0" y="34"/>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8" name="Rectangle 19"/>
            <p:cNvSpPr>
              <a:spLocks noChangeArrowheads="1"/>
            </p:cNvSpPr>
            <p:nvPr/>
          </p:nvSpPr>
          <p:spPr bwMode="auto">
            <a:xfrm>
              <a:off x="8238" y="2596"/>
              <a:ext cx="40" cy="487"/>
            </a:xfrm>
            <a:prstGeom prst="rect">
              <a:avLst/>
            </a:prstGeom>
            <a:solidFill>
              <a:srgbClr val="F6C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8"/>
            <p:cNvSpPr>
              <a:spLocks/>
            </p:cNvSpPr>
            <p:nvPr/>
          </p:nvSpPr>
          <p:spPr bwMode="auto">
            <a:xfrm>
              <a:off x="7212" y="2937"/>
              <a:ext cx="2131" cy="452"/>
            </a:xfrm>
            <a:custGeom>
              <a:avLst/>
              <a:gdLst>
                <a:gd name="T0" fmla="+- 0 9298 7213"/>
                <a:gd name="T1" fmla="*/ T0 w 2131"/>
                <a:gd name="T2" fmla="+- 0 2938 2938"/>
                <a:gd name="T3" fmla="*/ 2938 h 452"/>
                <a:gd name="T4" fmla="+- 0 8278 7213"/>
                <a:gd name="T5" fmla="*/ T4 w 2131"/>
                <a:gd name="T6" fmla="+- 0 2938 2938"/>
                <a:gd name="T7" fmla="*/ 2938 h 452"/>
                <a:gd name="T8" fmla="+- 0 8278 7213"/>
                <a:gd name="T9" fmla="*/ T8 w 2131"/>
                <a:gd name="T10" fmla="+- 0 3083 2938"/>
                <a:gd name="T11" fmla="*/ 3083 h 452"/>
                <a:gd name="T12" fmla="+- 0 8238 7213"/>
                <a:gd name="T13" fmla="*/ T12 w 2131"/>
                <a:gd name="T14" fmla="+- 0 3083 2938"/>
                <a:gd name="T15" fmla="*/ 3083 h 452"/>
                <a:gd name="T16" fmla="+- 0 8238 7213"/>
                <a:gd name="T17" fmla="*/ T16 w 2131"/>
                <a:gd name="T18" fmla="+- 0 2938 2938"/>
                <a:gd name="T19" fmla="*/ 2938 h 452"/>
                <a:gd name="T20" fmla="+- 0 7258 7213"/>
                <a:gd name="T21" fmla="*/ T20 w 2131"/>
                <a:gd name="T22" fmla="+- 0 2938 2938"/>
                <a:gd name="T23" fmla="*/ 2938 h 452"/>
                <a:gd name="T24" fmla="+- 0 7240 7213"/>
                <a:gd name="T25" fmla="*/ T24 w 2131"/>
                <a:gd name="T26" fmla="+- 0 2941 2938"/>
                <a:gd name="T27" fmla="*/ 2941 h 452"/>
                <a:gd name="T28" fmla="+- 0 7226 7213"/>
                <a:gd name="T29" fmla="*/ T28 w 2131"/>
                <a:gd name="T30" fmla="+- 0 2951 2938"/>
                <a:gd name="T31" fmla="*/ 2951 h 452"/>
                <a:gd name="T32" fmla="+- 0 7216 7213"/>
                <a:gd name="T33" fmla="*/ T32 w 2131"/>
                <a:gd name="T34" fmla="+- 0 2965 2938"/>
                <a:gd name="T35" fmla="*/ 2965 h 452"/>
                <a:gd name="T36" fmla="+- 0 7213 7213"/>
                <a:gd name="T37" fmla="*/ T36 w 2131"/>
                <a:gd name="T38" fmla="+- 0 2983 2938"/>
                <a:gd name="T39" fmla="*/ 2983 h 452"/>
                <a:gd name="T40" fmla="+- 0 7213 7213"/>
                <a:gd name="T41" fmla="*/ T40 w 2131"/>
                <a:gd name="T42" fmla="+- 0 3344 2938"/>
                <a:gd name="T43" fmla="*/ 3344 h 452"/>
                <a:gd name="T44" fmla="+- 0 7216 7213"/>
                <a:gd name="T45" fmla="*/ T44 w 2131"/>
                <a:gd name="T46" fmla="+- 0 3361 2938"/>
                <a:gd name="T47" fmla="*/ 3361 h 452"/>
                <a:gd name="T48" fmla="+- 0 7226 7213"/>
                <a:gd name="T49" fmla="*/ T48 w 2131"/>
                <a:gd name="T50" fmla="+- 0 3376 2938"/>
                <a:gd name="T51" fmla="*/ 3376 h 452"/>
                <a:gd name="T52" fmla="+- 0 7240 7213"/>
                <a:gd name="T53" fmla="*/ T52 w 2131"/>
                <a:gd name="T54" fmla="+- 0 3385 2938"/>
                <a:gd name="T55" fmla="*/ 3385 h 452"/>
                <a:gd name="T56" fmla="+- 0 7258 7213"/>
                <a:gd name="T57" fmla="*/ T56 w 2131"/>
                <a:gd name="T58" fmla="+- 0 3389 2938"/>
                <a:gd name="T59" fmla="*/ 3389 h 452"/>
                <a:gd name="T60" fmla="+- 0 9298 7213"/>
                <a:gd name="T61" fmla="*/ T60 w 2131"/>
                <a:gd name="T62" fmla="+- 0 3389 2938"/>
                <a:gd name="T63" fmla="*/ 3389 h 452"/>
                <a:gd name="T64" fmla="+- 0 9316 7213"/>
                <a:gd name="T65" fmla="*/ T64 w 2131"/>
                <a:gd name="T66" fmla="+- 0 3385 2938"/>
                <a:gd name="T67" fmla="*/ 3385 h 452"/>
                <a:gd name="T68" fmla="+- 0 9330 7213"/>
                <a:gd name="T69" fmla="*/ T68 w 2131"/>
                <a:gd name="T70" fmla="+- 0 3376 2938"/>
                <a:gd name="T71" fmla="*/ 3376 h 452"/>
                <a:gd name="T72" fmla="+- 0 9340 7213"/>
                <a:gd name="T73" fmla="*/ T72 w 2131"/>
                <a:gd name="T74" fmla="+- 0 3361 2938"/>
                <a:gd name="T75" fmla="*/ 3361 h 452"/>
                <a:gd name="T76" fmla="+- 0 9343 7213"/>
                <a:gd name="T77" fmla="*/ T76 w 2131"/>
                <a:gd name="T78" fmla="+- 0 3344 2938"/>
                <a:gd name="T79" fmla="*/ 3344 h 452"/>
                <a:gd name="T80" fmla="+- 0 9343 7213"/>
                <a:gd name="T81" fmla="*/ T80 w 2131"/>
                <a:gd name="T82" fmla="+- 0 2983 2938"/>
                <a:gd name="T83" fmla="*/ 2983 h 452"/>
                <a:gd name="T84" fmla="+- 0 9340 7213"/>
                <a:gd name="T85" fmla="*/ T84 w 2131"/>
                <a:gd name="T86" fmla="+- 0 2965 2938"/>
                <a:gd name="T87" fmla="*/ 2965 h 452"/>
                <a:gd name="T88" fmla="+- 0 9330 7213"/>
                <a:gd name="T89" fmla="*/ T88 w 2131"/>
                <a:gd name="T90" fmla="+- 0 2951 2938"/>
                <a:gd name="T91" fmla="*/ 2951 h 452"/>
                <a:gd name="T92" fmla="+- 0 9316 7213"/>
                <a:gd name="T93" fmla="*/ T92 w 2131"/>
                <a:gd name="T94" fmla="+- 0 2941 2938"/>
                <a:gd name="T95" fmla="*/ 2941 h 452"/>
                <a:gd name="T96" fmla="+- 0 9298 7213"/>
                <a:gd name="T97" fmla="*/ T96 w 2131"/>
                <a:gd name="T98" fmla="+- 0 2938 2938"/>
                <a:gd name="T99" fmla="*/ 2938 h 4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31" h="452">
                  <a:moveTo>
                    <a:pt x="2085" y="0"/>
                  </a:moveTo>
                  <a:lnTo>
                    <a:pt x="1065" y="0"/>
                  </a:lnTo>
                  <a:lnTo>
                    <a:pt x="1065" y="145"/>
                  </a:lnTo>
                  <a:lnTo>
                    <a:pt x="1025" y="145"/>
                  </a:lnTo>
                  <a:lnTo>
                    <a:pt x="1025" y="0"/>
                  </a:lnTo>
                  <a:lnTo>
                    <a:pt x="45" y="0"/>
                  </a:lnTo>
                  <a:lnTo>
                    <a:pt x="27" y="3"/>
                  </a:lnTo>
                  <a:lnTo>
                    <a:pt x="13" y="13"/>
                  </a:lnTo>
                  <a:lnTo>
                    <a:pt x="3" y="27"/>
                  </a:lnTo>
                  <a:lnTo>
                    <a:pt x="0" y="45"/>
                  </a:lnTo>
                  <a:lnTo>
                    <a:pt x="0" y="406"/>
                  </a:lnTo>
                  <a:lnTo>
                    <a:pt x="3" y="423"/>
                  </a:lnTo>
                  <a:lnTo>
                    <a:pt x="13" y="438"/>
                  </a:lnTo>
                  <a:lnTo>
                    <a:pt x="27" y="447"/>
                  </a:lnTo>
                  <a:lnTo>
                    <a:pt x="45" y="451"/>
                  </a:lnTo>
                  <a:lnTo>
                    <a:pt x="2085" y="451"/>
                  </a:lnTo>
                  <a:lnTo>
                    <a:pt x="2103" y="447"/>
                  </a:lnTo>
                  <a:lnTo>
                    <a:pt x="2117" y="438"/>
                  </a:lnTo>
                  <a:lnTo>
                    <a:pt x="2127" y="423"/>
                  </a:lnTo>
                  <a:lnTo>
                    <a:pt x="2130" y="406"/>
                  </a:lnTo>
                  <a:lnTo>
                    <a:pt x="2130" y="45"/>
                  </a:lnTo>
                  <a:lnTo>
                    <a:pt x="2127" y="27"/>
                  </a:lnTo>
                  <a:lnTo>
                    <a:pt x="2117" y="13"/>
                  </a:lnTo>
                  <a:lnTo>
                    <a:pt x="2103" y="3"/>
                  </a:lnTo>
                  <a:lnTo>
                    <a:pt x="2085" y="0"/>
                  </a:lnTo>
                  <a:close/>
                </a:path>
              </a:pathLst>
            </a:custGeom>
            <a:solidFill>
              <a:srgbClr val="FAD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Rectangle 17"/>
            <p:cNvSpPr>
              <a:spLocks noChangeArrowheads="1"/>
            </p:cNvSpPr>
            <p:nvPr/>
          </p:nvSpPr>
          <p:spPr bwMode="auto">
            <a:xfrm>
              <a:off x="8238" y="2937"/>
              <a:ext cx="40" cy="146"/>
            </a:xfrm>
            <a:prstGeom prst="rect">
              <a:avLst/>
            </a:prstGeom>
            <a:solidFill>
              <a:srgbClr val="F3B4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6"/>
            <p:cNvSpPr>
              <a:spLocks/>
            </p:cNvSpPr>
            <p:nvPr/>
          </p:nvSpPr>
          <p:spPr bwMode="auto">
            <a:xfrm>
              <a:off x="7212" y="2937"/>
              <a:ext cx="2131" cy="452"/>
            </a:xfrm>
            <a:custGeom>
              <a:avLst/>
              <a:gdLst>
                <a:gd name="T0" fmla="+- 0 7213 7213"/>
                <a:gd name="T1" fmla="*/ T0 w 2131"/>
                <a:gd name="T2" fmla="+- 0 2983 2938"/>
                <a:gd name="T3" fmla="*/ 2983 h 452"/>
                <a:gd name="T4" fmla="+- 0 7216 7213"/>
                <a:gd name="T5" fmla="*/ T4 w 2131"/>
                <a:gd name="T6" fmla="+- 0 2965 2938"/>
                <a:gd name="T7" fmla="*/ 2965 h 452"/>
                <a:gd name="T8" fmla="+- 0 7226 7213"/>
                <a:gd name="T9" fmla="*/ T8 w 2131"/>
                <a:gd name="T10" fmla="+- 0 2951 2938"/>
                <a:gd name="T11" fmla="*/ 2951 h 452"/>
                <a:gd name="T12" fmla="+- 0 7240 7213"/>
                <a:gd name="T13" fmla="*/ T12 w 2131"/>
                <a:gd name="T14" fmla="+- 0 2941 2938"/>
                <a:gd name="T15" fmla="*/ 2941 h 452"/>
                <a:gd name="T16" fmla="+- 0 7258 7213"/>
                <a:gd name="T17" fmla="*/ T16 w 2131"/>
                <a:gd name="T18" fmla="+- 0 2938 2938"/>
                <a:gd name="T19" fmla="*/ 2938 h 452"/>
                <a:gd name="T20" fmla="+- 0 9298 7213"/>
                <a:gd name="T21" fmla="*/ T20 w 2131"/>
                <a:gd name="T22" fmla="+- 0 2938 2938"/>
                <a:gd name="T23" fmla="*/ 2938 h 452"/>
                <a:gd name="T24" fmla="+- 0 9316 7213"/>
                <a:gd name="T25" fmla="*/ T24 w 2131"/>
                <a:gd name="T26" fmla="+- 0 2941 2938"/>
                <a:gd name="T27" fmla="*/ 2941 h 452"/>
                <a:gd name="T28" fmla="+- 0 9330 7213"/>
                <a:gd name="T29" fmla="*/ T28 w 2131"/>
                <a:gd name="T30" fmla="+- 0 2951 2938"/>
                <a:gd name="T31" fmla="*/ 2951 h 452"/>
                <a:gd name="T32" fmla="+- 0 9340 7213"/>
                <a:gd name="T33" fmla="*/ T32 w 2131"/>
                <a:gd name="T34" fmla="+- 0 2965 2938"/>
                <a:gd name="T35" fmla="*/ 2965 h 452"/>
                <a:gd name="T36" fmla="+- 0 9343 7213"/>
                <a:gd name="T37" fmla="*/ T36 w 2131"/>
                <a:gd name="T38" fmla="+- 0 2983 2938"/>
                <a:gd name="T39" fmla="*/ 2983 h 452"/>
                <a:gd name="T40" fmla="+- 0 9343 7213"/>
                <a:gd name="T41" fmla="*/ T40 w 2131"/>
                <a:gd name="T42" fmla="+- 0 3344 2938"/>
                <a:gd name="T43" fmla="*/ 3344 h 452"/>
                <a:gd name="T44" fmla="+- 0 9340 7213"/>
                <a:gd name="T45" fmla="*/ T44 w 2131"/>
                <a:gd name="T46" fmla="+- 0 3361 2938"/>
                <a:gd name="T47" fmla="*/ 3361 h 452"/>
                <a:gd name="T48" fmla="+- 0 9330 7213"/>
                <a:gd name="T49" fmla="*/ T48 w 2131"/>
                <a:gd name="T50" fmla="+- 0 3376 2938"/>
                <a:gd name="T51" fmla="*/ 3376 h 452"/>
                <a:gd name="T52" fmla="+- 0 9316 7213"/>
                <a:gd name="T53" fmla="*/ T52 w 2131"/>
                <a:gd name="T54" fmla="+- 0 3385 2938"/>
                <a:gd name="T55" fmla="*/ 3385 h 452"/>
                <a:gd name="T56" fmla="+- 0 9298 7213"/>
                <a:gd name="T57" fmla="*/ T56 w 2131"/>
                <a:gd name="T58" fmla="+- 0 3389 2938"/>
                <a:gd name="T59" fmla="*/ 3389 h 452"/>
                <a:gd name="T60" fmla="+- 0 7258 7213"/>
                <a:gd name="T61" fmla="*/ T60 w 2131"/>
                <a:gd name="T62" fmla="+- 0 3389 2938"/>
                <a:gd name="T63" fmla="*/ 3389 h 452"/>
                <a:gd name="T64" fmla="+- 0 7240 7213"/>
                <a:gd name="T65" fmla="*/ T64 w 2131"/>
                <a:gd name="T66" fmla="+- 0 3385 2938"/>
                <a:gd name="T67" fmla="*/ 3385 h 452"/>
                <a:gd name="T68" fmla="+- 0 7226 7213"/>
                <a:gd name="T69" fmla="*/ T68 w 2131"/>
                <a:gd name="T70" fmla="+- 0 3376 2938"/>
                <a:gd name="T71" fmla="*/ 3376 h 452"/>
                <a:gd name="T72" fmla="+- 0 7216 7213"/>
                <a:gd name="T73" fmla="*/ T72 w 2131"/>
                <a:gd name="T74" fmla="+- 0 3361 2938"/>
                <a:gd name="T75" fmla="*/ 3361 h 452"/>
                <a:gd name="T76" fmla="+- 0 7213 7213"/>
                <a:gd name="T77" fmla="*/ T76 w 2131"/>
                <a:gd name="T78" fmla="+- 0 3344 2938"/>
                <a:gd name="T79" fmla="*/ 3344 h 452"/>
                <a:gd name="T80" fmla="+- 0 7213 7213"/>
                <a:gd name="T81" fmla="*/ T80 w 2131"/>
                <a:gd name="T82" fmla="+- 0 2983 2938"/>
                <a:gd name="T83" fmla="*/ 2983 h 4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1" h="452">
                  <a:moveTo>
                    <a:pt x="0" y="45"/>
                  </a:moveTo>
                  <a:lnTo>
                    <a:pt x="3" y="27"/>
                  </a:lnTo>
                  <a:lnTo>
                    <a:pt x="13" y="13"/>
                  </a:lnTo>
                  <a:lnTo>
                    <a:pt x="27" y="3"/>
                  </a:lnTo>
                  <a:lnTo>
                    <a:pt x="45" y="0"/>
                  </a:lnTo>
                  <a:lnTo>
                    <a:pt x="2085" y="0"/>
                  </a:lnTo>
                  <a:lnTo>
                    <a:pt x="2103" y="3"/>
                  </a:lnTo>
                  <a:lnTo>
                    <a:pt x="2117" y="13"/>
                  </a:lnTo>
                  <a:lnTo>
                    <a:pt x="2127" y="27"/>
                  </a:lnTo>
                  <a:lnTo>
                    <a:pt x="2130" y="45"/>
                  </a:lnTo>
                  <a:lnTo>
                    <a:pt x="2130" y="406"/>
                  </a:lnTo>
                  <a:lnTo>
                    <a:pt x="2127" y="423"/>
                  </a:lnTo>
                  <a:lnTo>
                    <a:pt x="2117" y="438"/>
                  </a:lnTo>
                  <a:lnTo>
                    <a:pt x="2103" y="447"/>
                  </a:lnTo>
                  <a:lnTo>
                    <a:pt x="2085" y="451"/>
                  </a:lnTo>
                  <a:lnTo>
                    <a:pt x="45" y="451"/>
                  </a:lnTo>
                  <a:lnTo>
                    <a:pt x="27" y="447"/>
                  </a:lnTo>
                  <a:lnTo>
                    <a:pt x="13" y="438"/>
                  </a:lnTo>
                  <a:lnTo>
                    <a:pt x="3" y="423"/>
                  </a:lnTo>
                  <a:lnTo>
                    <a:pt x="0" y="406"/>
                  </a:lnTo>
                  <a:lnTo>
                    <a:pt x="0" y="45"/>
                  </a:lnTo>
                  <a:close/>
                </a:path>
              </a:pathLst>
            </a:custGeom>
            <a:noFill/>
            <a:ln w="25400">
              <a:solidFill>
                <a:srgbClr val="C55A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2" name="Text Box 15"/>
            <p:cNvSpPr txBox="1">
              <a:spLocks noChangeArrowheads="1"/>
            </p:cNvSpPr>
            <p:nvPr/>
          </p:nvSpPr>
          <p:spPr bwMode="auto">
            <a:xfrm>
              <a:off x="2203" y="1208"/>
              <a:ext cx="1829"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Supplier, place of supply &amp; recipient- same State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Text Box 14"/>
            <p:cNvSpPr txBox="1">
              <a:spLocks noChangeArrowheads="1"/>
            </p:cNvSpPr>
            <p:nvPr/>
          </p:nvSpPr>
          <p:spPr bwMode="auto">
            <a:xfrm>
              <a:off x="4583" y="1123"/>
              <a:ext cx="1802"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Supplier and place of supply-different States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Text Box 13"/>
            <p:cNvSpPr txBox="1">
              <a:spLocks noChangeArrowheads="1"/>
            </p:cNvSpPr>
            <p:nvPr/>
          </p:nvSpPr>
          <p:spPr bwMode="auto">
            <a:xfrm>
              <a:off x="7213" y="1023"/>
              <a:ext cx="1956"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Supplier &amp; place of</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Text Box 12"/>
            <p:cNvSpPr txBox="1">
              <a:spLocks noChangeArrowheads="1"/>
            </p:cNvSpPr>
            <p:nvPr/>
          </p:nvSpPr>
          <p:spPr bwMode="auto">
            <a:xfrm>
              <a:off x="7302" y="1263"/>
              <a:ext cx="199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upply - same State &amp;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Text Box 11"/>
            <p:cNvSpPr txBox="1">
              <a:spLocks noChangeArrowheads="1"/>
            </p:cNvSpPr>
            <p:nvPr/>
          </p:nvSpPr>
          <p:spPr bwMode="auto">
            <a:xfrm>
              <a:off x="7341" y="1500"/>
              <a:ext cx="1831"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recipient located in another State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Text Box 10"/>
            <p:cNvSpPr txBox="1">
              <a:spLocks noChangeArrowheads="1"/>
            </p:cNvSpPr>
            <p:nvPr/>
          </p:nvSpPr>
          <p:spPr bwMode="auto">
            <a:xfrm>
              <a:off x="4660" y="2358"/>
              <a:ext cx="170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Inter-State supply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Text Box 9"/>
            <p:cNvSpPr txBox="1">
              <a:spLocks noChangeArrowheads="1"/>
            </p:cNvSpPr>
            <p:nvPr/>
          </p:nvSpPr>
          <p:spPr bwMode="auto">
            <a:xfrm>
              <a:off x="1648" y="3059"/>
              <a:ext cx="2544" cy="1126"/>
            </a:xfrm>
            <a:prstGeom prst="rect">
              <a:avLst/>
            </a:prstGeom>
            <a:solidFill>
              <a:schemeClr val="accent2">
                <a:lumMod val="75000"/>
              </a:schemeClr>
            </a:solidFill>
            <a:ln/>
            <a:ex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TDS (CGST @1% + SGST @ 1%)</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to be deducted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Text Box 8"/>
            <p:cNvSpPr txBox="1">
              <a:spLocks noChangeArrowheads="1"/>
            </p:cNvSpPr>
            <p:nvPr/>
          </p:nvSpPr>
          <p:spPr bwMode="auto">
            <a:xfrm>
              <a:off x="4599" y="3059"/>
              <a:ext cx="2059"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TDS (IGST @2%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Text Box 7"/>
            <p:cNvSpPr txBox="1">
              <a:spLocks noChangeArrowheads="1"/>
            </p:cNvSpPr>
            <p:nvPr/>
          </p:nvSpPr>
          <p:spPr bwMode="auto">
            <a:xfrm>
              <a:off x="7907" y="3018"/>
              <a:ext cx="7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NO TDS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Text Box 6"/>
            <p:cNvSpPr txBox="1">
              <a:spLocks noChangeArrowheads="1"/>
            </p:cNvSpPr>
            <p:nvPr/>
          </p:nvSpPr>
          <p:spPr bwMode="auto">
            <a:xfrm>
              <a:off x="2949" y="2393"/>
              <a:ext cx="97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e supply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Text Box 5"/>
            <p:cNvSpPr txBox="1">
              <a:spLocks noChangeArrowheads="1"/>
            </p:cNvSpPr>
            <p:nvPr/>
          </p:nvSpPr>
          <p:spPr bwMode="auto">
            <a:xfrm>
              <a:off x="1865" y="2393"/>
              <a:ext cx="104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Intra-Stat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Text Box 4"/>
            <p:cNvSpPr txBox="1">
              <a:spLocks noChangeArrowheads="1"/>
            </p:cNvSpPr>
            <p:nvPr/>
          </p:nvSpPr>
          <p:spPr bwMode="auto">
            <a:xfrm>
              <a:off x="8272" y="2281"/>
              <a:ext cx="10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te supply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Text Box 3"/>
            <p:cNvSpPr txBox="1">
              <a:spLocks noChangeArrowheads="1"/>
            </p:cNvSpPr>
            <p:nvPr/>
          </p:nvSpPr>
          <p:spPr bwMode="auto">
            <a:xfrm>
              <a:off x="7240" y="2281"/>
              <a:ext cx="99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Intra-Sta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Text Box 2"/>
            <p:cNvSpPr txBox="1">
              <a:spLocks noChangeArrowheads="1"/>
            </p:cNvSpPr>
            <p:nvPr/>
          </p:nvSpPr>
          <p:spPr bwMode="auto">
            <a:xfrm>
              <a:off x="4192" y="226"/>
              <a:ext cx="2561"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Situations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56" name="Rectangle 69"/>
          <p:cNvSpPr>
            <a:spLocks noChangeArrowheads="1"/>
          </p:cNvSpPr>
          <p:nvPr/>
        </p:nvSpPr>
        <p:spPr bwMode="auto">
          <a:xfrm>
            <a:off x="867804" y="36700"/>
            <a:ext cx="31875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en-US" altLang="en-US" sz="2000" b="1" i="0" u="sng"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APPLICABILITY OF TDS</a:t>
            </a:r>
            <a:endParaRPr kumimoji="0" lang="en-US" alt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56"/>
          <p:cNvSpPr/>
          <p:nvPr/>
        </p:nvSpPr>
        <p:spPr>
          <a:xfrm>
            <a:off x="685800" y="3419490"/>
            <a:ext cx="10445931" cy="2677656"/>
          </a:xfrm>
          <a:prstGeom prst="rect">
            <a:avLst/>
          </a:prstGeom>
        </p:spPr>
        <p:txBody>
          <a:bodyPr wrap="square">
            <a:spAutoFit/>
          </a:bodyPr>
          <a:lstStyle/>
          <a:p>
            <a:pPr marL="131445" algn="just">
              <a:lnSpc>
                <a:spcPct val="150000"/>
              </a:lnSpc>
              <a:spcAft>
                <a:spcPts val="0"/>
              </a:spcAft>
            </a:pPr>
            <a:r>
              <a:rPr lang="en-IN" sz="2000" b="1" dirty="0">
                <a:solidFill>
                  <a:srgbClr val="7030A0"/>
                </a:solidFill>
                <a:latin typeface="Times New Roman" panose="02020603050405020304" pitchFamily="18" charset="0"/>
                <a:ea typeface="Times New Roman" panose="02020603050405020304" pitchFamily="18" charset="0"/>
              </a:rPr>
              <a:t>VALUE FOR TDS CALCULATION</a:t>
            </a:r>
            <a:endParaRPr lang="en-IN" dirty="0">
              <a:latin typeface="Times New Roman" panose="02020603050405020304" pitchFamily="18" charset="0"/>
              <a:ea typeface="Times New Roman" panose="02020603050405020304" pitchFamily="18" charset="0"/>
            </a:endParaRPr>
          </a:p>
          <a:p>
            <a:pPr marL="131445" algn="just">
              <a:lnSpc>
                <a:spcPct val="150000"/>
              </a:lnSpc>
              <a:spcAft>
                <a:spcPts val="0"/>
              </a:spcAft>
            </a:pPr>
            <a:r>
              <a:rPr lang="en-IN" dirty="0">
                <a:latin typeface="Times New Roman" panose="02020603050405020304" pitchFamily="18" charset="0"/>
                <a:ea typeface="Times New Roman" panose="02020603050405020304" pitchFamily="18" charset="0"/>
              </a:rPr>
              <a:t>For</a:t>
            </a:r>
            <a:r>
              <a:rPr lang="en-IN" spc="-4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purpose</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of</a:t>
            </a:r>
            <a:r>
              <a:rPr lang="en-IN" spc="-4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deducting</a:t>
            </a:r>
            <a:r>
              <a:rPr lang="en-IN" spc="-4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of</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TDS,</a:t>
            </a:r>
            <a:r>
              <a:rPr lang="en-IN" spc="-4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the</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value</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of</a:t>
            </a:r>
            <a:r>
              <a:rPr lang="en-IN" spc="-5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supply</a:t>
            </a:r>
            <a:r>
              <a:rPr lang="en-IN" spc="-4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is</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to</a:t>
            </a:r>
            <a:r>
              <a:rPr lang="en-IN" spc="-5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be</a:t>
            </a:r>
            <a:r>
              <a:rPr lang="en-IN" spc="-4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taken</a:t>
            </a:r>
            <a:r>
              <a:rPr lang="en-IN" spc="-4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as</a:t>
            </a:r>
            <a:r>
              <a:rPr lang="en-IN" spc="-4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the</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amount</a:t>
            </a:r>
            <a:r>
              <a:rPr lang="en-IN" spc="-3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excluding</a:t>
            </a:r>
            <a:r>
              <a:rPr lang="en-IN" spc="-25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the</a:t>
            </a:r>
            <a:r>
              <a:rPr lang="en-IN" spc="-1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tax</a:t>
            </a:r>
            <a:r>
              <a:rPr lang="en-IN" spc="-1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indicated</a:t>
            </a:r>
            <a:r>
              <a:rPr lang="en-IN" spc="-1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on</a:t>
            </a:r>
            <a:r>
              <a:rPr lang="en-IN" spc="-5"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the</a:t>
            </a:r>
            <a:r>
              <a:rPr lang="en-IN" spc="-20"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invoice.</a:t>
            </a:r>
          </a:p>
          <a:p>
            <a:pPr marL="131445" algn="just">
              <a:lnSpc>
                <a:spcPct val="150000"/>
              </a:lnSpc>
              <a:spcAft>
                <a:spcPts val="0"/>
              </a:spcAft>
            </a:pPr>
            <a:r>
              <a:rPr lang="en-IN" sz="2000" b="1" dirty="0">
                <a:solidFill>
                  <a:srgbClr val="7030A0"/>
                </a:solidFill>
                <a:latin typeface="Times New Roman" panose="02020603050405020304" pitchFamily="18" charset="0"/>
                <a:ea typeface="Times New Roman" panose="02020603050405020304" pitchFamily="18" charset="0"/>
              </a:rPr>
              <a:t>Circulars of IT TDS:</a:t>
            </a:r>
            <a:endParaRPr lang="en-IN" dirty="0">
              <a:latin typeface="Times New Roman" panose="02020603050405020304" pitchFamily="18" charset="0"/>
              <a:ea typeface="Times New Roman" panose="02020603050405020304" pitchFamily="18" charset="0"/>
            </a:endParaRPr>
          </a:p>
          <a:p>
            <a:pPr marL="131445" algn="just">
              <a:lnSpc>
                <a:spcPct val="150000"/>
              </a:lnSpc>
              <a:spcAft>
                <a:spcPts val="0"/>
              </a:spcAft>
            </a:pPr>
            <a:r>
              <a:rPr lang="en-IN" dirty="0">
                <a:latin typeface="Times New Roman" panose="02020603050405020304" pitchFamily="18" charset="0"/>
                <a:ea typeface="Times New Roman" panose="02020603050405020304" pitchFamily="18" charset="0"/>
              </a:rPr>
              <a:t>Income Tax Circular no 23 of 2017 dated 19</a:t>
            </a:r>
            <a:r>
              <a:rPr lang="en-IN" baseline="30000" dirty="0">
                <a:latin typeface="Times New Roman" panose="02020603050405020304" pitchFamily="18" charset="0"/>
                <a:ea typeface="Times New Roman" panose="02020603050405020304" pitchFamily="18" charset="0"/>
              </a:rPr>
              <a:t>th</a:t>
            </a:r>
            <a:r>
              <a:rPr lang="en-IN" dirty="0">
                <a:latin typeface="Times New Roman" panose="02020603050405020304" pitchFamily="18" charset="0"/>
                <a:ea typeface="Times New Roman" panose="02020603050405020304" pitchFamily="18" charset="0"/>
              </a:rPr>
              <a:t> July 2017 – No IT-TDS on GST amount for services.</a:t>
            </a:r>
          </a:p>
          <a:p>
            <a:pPr marL="131445" algn="just">
              <a:lnSpc>
                <a:spcPct val="150000"/>
              </a:lnSpc>
              <a:spcAft>
                <a:spcPts val="0"/>
              </a:spcAft>
            </a:pPr>
            <a:r>
              <a:rPr lang="en-IN" dirty="0">
                <a:latin typeface="Times New Roman" panose="02020603050405020304" pitchFamily="18" charset="0"/>
                <a:ea typeface="Times New Roman" panose="02020603050405020304" pitchFamily="18" charset="0"/>
              </a:rPr>
              <a:t>Income Tax Circular no 13 of 2021 dated 30</a:t>
            </a:r>
            <a:r>
              <a:rPr lang="en-IN" baseline="30000" dirty="0">
                <a:latin typeface="Times New Roman" panose="02020603050405020304" pitchFamily="18" charset="0"/>
                <a:ea typeface="Times New Roman" panose="02020603050405020304" pitchFamily="18" charset="0"/>
              </a:rPr>
              <a:t>th</a:t>
            </a:r>
            <a:r>
              <a:rPr lang="en-IN" dirty="0">
                <a:latin typeface="Times New Roman" panose="02020603050405020304" pitchFamily="18" charset="0"/>
                <a:ea typeface="Times New Roman" panose="02020603050405020304" pitchFamily="18" charset="0"/>
              </a:rPr>
              <a:t> June 2021– No IT-TDS on GST amount for Goods (U/s 194Q).</a:t>
            </a:r>
          </a:p>
        </p:txBody>
      </p:sp>
    </p:spTree>
    <p:extLst>
      <p:ext uri="{BB962C8B-B14F-4D97-AF65-F5344CB8AC3E}">
        <p14:creationId xmlns:p14="http://schemas.microsoft.com/office/powerpoint/2010/main" val="1990891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1004526171"/>
              </p:ext>
            </p:extLst>
          </p:nvPr>
        </p:nvGraphicFramePr>
        <p:xfrm>
          <a:off x="1548787" y="4659122"/>
          <a:ext cx="8712926" cy="1793341"/>
        </p:xfrm>
        <a:graphic>
          <a:graphicData uri="http://schemas.openxmlformats.org/drawingml/2006/table">
            <a:tbl>
              <a:tblPr firstRow="1" firstCol="1" bandRow="1">
                <a:tableStyleId>{5C22544A-7EE6-4342-B048-85BDC9FD1C3A}</a:tableStyleId>
              </a:tblPr>
              <a:tblGrid>
                <a:gridCol w="1868399">
                  <a:extLst>
                    <a:ext uri="{9D8B030D-6E8A-4147-A177-3AD203B41FA5}">
                      <a16:colId xmlns:a16="http://schemas.microsoft.com/office/drawing/2014/main" val="409272164"/>
                    </a:ext>
                  </a:extLst>
                </a:gridCol>
                <a:gridCol w="3564720">
                  <a:extLst>
                    <a:ext uri="{9D8B030D-6E8A-4147-A177-3AD203B41FA5}">
                      <a16:colId xmlns:a16="http://schemas.microsoft.com/office/drawing/2014/main" val="358876829"/>
                    </a:ext>
                  </a:extLst>
                </a:gridCol>
                <a:gridCol w="3279807">
                  <a:extLst>
                    <a:ext uri="{9D8B030D-6E8A-4147-A177-3AD203B41FA5}">
                      <a16:colId xmlns:a16="http://schemas.microsoft.com/office/drawing/2014/main" val="3515060062"/>
                    </a:ext>
                  </a:extLst>
                </a:gridCol>
              </a:tblGrid>
              <a:tr h="187833">
                <a:tc>
                  <a:txBody>
                    <a:bodyPr/>
                    <a:lstStyle/>
                    <a:p>
                      <a:pPr marL="90170" marR="155575">
                        <a:lnSpc>
                          <a:spcPct val="88000"/>
                        </a:lnSpc>
                        <a:spcAft>
                          <a:spcPts val="0"/>
                        </a:spcAft>
                      </a:pPr>
                      <a:r>
                        <a:rPr lang="en-IN" sz="1100">
                          <a:effectLst/>
                        </a:rPr>
                        <a:t>Name of the Ledger</a:t>
                      </a:r>
                      <a:endParaRPr lang="en-IN"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247650" marR="179070" algn="just">
                        <a:lnSpc>
                          <a:spcPct val="88000"/>
                        </a:lnSpc>
                        <a:spcAft>
                          <a:spcPts val="0"/>
                        </a:spcAft>
                        <a:tabLst>
                          <a:tab pos="248920" algn="l"/>
                        </a:tabLst>
                      </a:pPr>
                      <a:r>
                        <a:rPr lang="en-IN" sz="1100">
                          <a:effectLst/>
                        </a:rPr>
                        <a:t>Debit</a:t>
                      </a:r>
                      <a:endParaRPr lang="en-IN"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247650" marR="179070" algn="just">
                        <a:lnSpc>
                          <a:spcPct val="88000"/>
                        </a:lnSpc>
                        <a:spcAft>
                          <a:spcPts val="0"/>
                        </a:spcAft>
                        <a:tabLst>
                          <a:tab pos="248920" algn="l"/>
                        </a:tabLst>
                      </a:pPr>
                      <a:r>
                        <a:rPr lang="en-IN" sz="1100">
                          <a:effectLst/>
                        </a:rPr>
                        <a:t>Credit</a:t>
                      </a:r>
                      <a:endParaRPr lang="en-IN"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tc>
                <a:extLst>
                  <a:ext uri="{0D108BD9-81ED-4DB2-BD59-A6C34878D82A}">
                    <a16:rowId xmlns:a16="http://schemas.microsoft.com/office/drawing/2014/main" val="2743692391"/>
                  </a:ext>
                </a:extLst>
              </a:tr>
              <a:tr h="802754">
                <a:tc>
                  <a:txBody>
                    <a:bodyPr/>
                    <a:lstStyle/>
                    <a:p>
                      <a:pPr marL="90170" marR="155575">
                        <a:lnSpc>
                          <a:spcPct val="88000"/>
                        </a:lnSpc>
                        <a:spcAft>
                          <a:spcPts val="0"/>
                        </a:spcAft>
                      </a:pPr>
                      <a:r>
                        <a:rPr lang="en-IN" sz="1100">
                          <a:effectLst/>
                        </a:rPr>
                        <a:t>Electronic Cash</a:t>
                      </a:r>
                      <a:r>
                        <a:rPr lang="en-IN" sz="1100" spc="-290">
                          <a:effectLst/>
                        </a:rPr>
                        <a:t> </a:t>
                      </a:r>
                      <a:r>
                        <a:rPr lang="en-IN" sz="1100">
                          <a:effectLst/>
                        </a:rPr>
                        <a:t>Ledger</a:t>
                      </a:r>
                      <a:endParaRPr lang="en-IN" sz="1200">
                        <a:effectLst/>
                      </a:endParaRPr>
                    </a:p>
                    <a:p>
                      <a:pPr marL="90170">
                        <a:lnSpc>
                          <a:spcPts val="1440"/>
                        </a:lnSpc>
                        <a:spcAft>
                          <a:spcPts val="0"/>
                        </a:spcAft>
                        <a:tabLst>
                          <a:tab pos="3963035" algn="l"/>
                        </a:tabLst>
                      </a:pPr>
                      <a:r>
                        <a:rPr lang="en-IN" sz="1100">
                          <a:effectLst/>
                        </a:rPr>
                        <a:t> </a:t>
                      </a:r>
                      <a:endParaRPr lang="en-IN"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342900" marR="178435" lvl="0" indent="-342900" algn="just">
                        <a:lnSpc>
                          <a:spcPct val="90000"/>
                        </a:lnSpc>
                        <a:spcBef>
                          <a:spcPts val="225"/>
                        </a:spcBef>
                        <a:spcAft>
                          <a:spcPts val="0"/>
                        </a:spcAft>
                        <a:buSzPts val="1000"/>
                        <a:buFont typeface="Segoe UI" panose="020B0502040204020203" pitchFamily="34" charset="0"/>
                        <a:buChar char="•"/>
                        <a:tabLst>
                          <a:tab pos="248920" algn="l"/>
                        </a:tabLst>
                      </a:pPr>
                      <a:r>
                        <a:rPr lang="en-IN" sz="1100" spc="5">
                          <a:effectLst/>
                        </a:rPr>
                        <a:t>This ledger can be used for making ANY PAYMENT towards tax, interest, penalty, fees or any other amount</a:t>
                      </a:r>
                      <a:r>
                        <a:rPr lang="en-IN" sz="1100" spc="280">
                          <a:effectLst/>
                        </a:rPr>
                        <a:t> </a:t>
                      </a:r>
                      <a:r>
                        <a:rPr lang="en-IN" sz="1100" spc="5">
                          <a:effectLst/>
                        </a:rPr>
                        <a:t>on</a:t>
                      </a:r>
                      <a:r>
                        <a:rPr lang="en-IN" sz="1100" spc="-5">
                          <a:effectLst/>
                        </a:rPr>
                        <a:t> </a:t>
                      </a:r>
                      <a:r>
                        <a:rPr lang="en-IN" sz="1100" spc="5">
                          <a:effectLst/>
                        </a:rPr>
                        <a:t>account</a:t>
                      </a:r>
                      <a:r>
                        <a:rPr lang="en-IN" sz="1100" spc="-5">
                          <a:effectLst/>
                        </a:rPr>
                        <a:t> </a:t>
                      </a:r>
                      <a:r>
                        <a:rPr lang="en-IN" sz="1100" spc="5">
                          <a:effectLst/>
                        </a:rPr>
                        <a:t>of GST.</a:t>
                      </a:r>
                      <a:endParaRPr lang="en-IN" sz="1200" spc="5">
                        <a:effectLst/>
                      </a:endParaRPr>
                    </a:p>
                    <a:p>
                      <a:pPr>
                        <a:lnSpc>
                          <a:spcPts val="1440"/>
                        </a:lnSpc>
                        <a:spcAft>
                          <a:spcPts val="0"/>
                        </a:spcAft>
                        <a:tabLst>
                          <a:tab pos="3963035" algn="l"/>
                        </a:tabLst>
                      </a:pPr>
                      <a:r>
                        <a:rPr lang="en-IN" sz="1100">
                          <a:effectLst/>
                        </a:rPr>
                        <a:t> </a:t>
                      </a:r>
                      <a:endParaRPr lang="en-IN"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342900" marR="179070" lvl="0" indent="-342900" algn="just">
                        <a:lnSpc>
                          <a:spcPct val="88000"/>
                        </a:lnSpc>
                        <a:spcAft>
                          <a:spcPts val="0"/>
                        </a:spcAft>
                        <a:buSzPts val="1000"/>
                        <a:buFont typeface="Segoe UI" panose="020B0502040204020203" pitchFamily="34" charset="0"/>
                        <a:buChar char="•"/>
                        <a:tabLst>
                          <a:tab pos="248920" algn="l"/>
                        </a:tabLst>
                      </a:pPr>
                      <a:r>
                        <a:rPr lang="en-IN" sz="1100" spc="5" dirty="0">
                          <a:effectLst/>
                        </a:rPr>
                        <a:t>It will reflect all deposits made in cash, and TDS/TCS made</a:t>
                      </a:r>
                      <a:r>
                        <a:rPr lang="en-IN" sz="1100" spc="-10" dirty="0">
                          <a:effectLst/>
                        </a:rPr>
                        <a:t> </a:t>
                      </a:r>
                      <a:r>
                        <a:rPr lang="en-IN" sz="1100" spc="5" dirty="0">
                          <a:effectLst/>
                        </a:rPr>
                        <a:t>on</a:t>
                      </a:r>
                      <a:r>
                        <a:rPr lang="en-IN" sz="1100" spc="-15" dirty="0">
                          <a:effectLst/>
                        </a:rPr>
                        <a:t> </a:t>
                      </a:r>
                      <a:r>
                        <a:rPr lang="en-IN" sz="1100" spc="5" dirty="0">
                          <a:effectLst/>
                        </a:rPr>
                        <a:t>account</a:t>
                      </a:r>
                      <a:r>
                        <a:rPr lang="en-IN" sz="1100" spc="-5" dirty="0">
                          <a:effectLst/>
                        </a:rPr>
                        <a:t> </a:t>
                      </a:r>
                      <a:r>
                        <a:rPr lang="en-IN" sz="1100" spc="5" dirty="0">
                          <a:effectLst/>
                        </a:rPr>
                        <a:t>of the</a:t>
                      </a:r>
                      <a:r>
                        <a:rPr lang="en-IN" sz="1100" spc="-5" dirty="0">
                          <a:effectLst/>
                        </a:rPr>
                        <a:t> </a:t>
                      </a:r>
                      <a:r>
                        <a:rPr lang="en-IN" sz="1100" spc="5" dirty="0">
                          <a:effectLst/>
                        </a:rPr>
                        <a:t>tax</a:t>
                      </a:r>
                      <a:r>
                        <a:rPr lang="en-IN" sz="1100" spc="-5" dirty="0">
                          <a:effectLst/>
                        </a:rPr>
                        <a:t> </a:t>
                      </a:r>
                      <a:r>
                        <a:rPr lang="en-IN" sz="1100" spc="5" dirty="0">
                          <a:effectLst/>
                        </a:rPr>
                        <a:t>payer.</a:t>
                      </a:r>
                      <a:endParaRPr lang="en-IN" sz="1200" spc="5" dirty="0">
                        <a:effectLst/>
                      </a:endParaRPr>
                    </a:p>
                    <a:p>
                      <a:pPr marL="247650" marR="179070" algn="just">
                        <a:lnSpc>
                          <a:spcPct val="88000"/>
                        </a:lnSpc>
                        <a:spcAft>
                          <a:spcPts val="0"/>
                        </a:spcAft>
                        <a:tabLst>
                          <a:tab pos="248920" algn="l"/>
                        </a:tabLst>
                      </a:pPr>
                      <a:r>
                        <a:rPr lang="en-IN" sz="1100" dirty="0">
                          <a:effectLst/>
                        </a:rPr>
                        <a:t> </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tc>
                <a:extLst>
                  <a:ext uri="{0D108BD9-81ED-4DB2-BD59-A6C34878D82A}">
                    <a16:rowId xmlns:a16="http://schemas.microsoft.com/office/drawing/2014/main" val="1956321652"/>
                  </a:ext>
                </a:extLst>
              </a:tr>
              <a:tr h="802754">
                <a:tc>
                  <a:txBody>
                    <a:bodyPr/>
                    <a:lstStyle/>
                    <a:p>
                      <a:pPr marL="90170" marR="84455">
                        <a:lnSpc>
                          <a:spcPct val="88000"/>
                        </a:lnSpc>
                        <a:spcBef>
                          <a:spcPts val="5"/>
                        </a:spcBef>
                        <a:spcAft>
                          <a:spcPts val="0"/>
                        </a:spcAft>
                      </a:pPr>
                      <a:r>
                        <a:rPr lang="en-IN" sz="1100" dirty="0">
                          <a:effectLst/>
                        </a:rPr>
                        <a:t>Electronic Credit</a:t>
                      </a:r>
                      <a:r>
                        <a:rPr lang="en-IN" sz="1100" spc="-290" dirty="0">
                          <a:effectLst/>
                        </a:rPr>
                        <a:t> </a:t>
                      </a:r>
                      <a:r>
                        <a:rPr lang="en-IN" sz="1100" dirty="0">
                          <a:effectLst/>
                        </a:rPr>
                        <a:t>Ledger</a:t>
                      </a:r>
                      <a:endParaRPr lang="en-IN" sz="1200" dirty="0">
                        <a:effectLst/>
                      </a:endParaRPr>
                    </a:p>
                    <a:p>
                      <a:pPr marL="90170">
                        <a:lnSpc>
                          <a:spcPts val="1440"/>
                        </a:lnSpc>
                        <a:spcAft>
                          <a:spcPts val="0"/>
                        </a:spcAft>
                        <a:tabLst>
                          <a:tab pos="3963035" algn="l"/>
                        </a:tabLst>
                      </a:pPr>
                      <a:r>
                        <a:rPr lang="en-IN" sz="1100" dirty="0">
                          <a:effectLst/>
                        </a:rPr>
                        <a:t> </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742950" marR="90805" lvl="1" indent="-285750" algn="just">
                        <a:lnSpc>
                          <a:spcPct val="90000"/>
                        </a:lnSpc>
                        <a:spcBef>
                          <a:spcPts val="225"/>
                        </a:spcBef>
                        <a:spcAft>
                          <a:spcPts val="0"/>
                        </a:spcAft>
                        <a:buSzPts val="1000"/>
                        <a:buFont typeface="Segoe UI" panose="020B0502040204020203" pitchFamily="34" charset="0"/>
                        <a:buChar char="•"/>
                        <a:tabLst>
                          <a:tab pos="304800" algn="l"/>
                        </a:tabLst>
                      </a:pPr>
                      <a:r>
                        <a:rPr lang="en-IN" sz="1100" spc="5" dirty="0">
                          <a:effectLst/>
                        </a:rPr>
                        <a:t>The credit in this ledger can be used to make payment of OUTPUT TAX ONLY and not other amounts</a:t>
                      </a:r>
                      <a:r>
                        <a:rPr lang="en-IN" sz="1100" spc="-20" dirty="0">
                          <a:effectLst/>
                        </a:rPr>
                        <a:t> </a:t>
                      </a:r>
                      <a:r>
                        <a:rPr lang="en-IN" sz="1100" spc="5" dirty="0">
                          <a:effectLst/>
                        </a:rPr>
                        <a:t>such</a:t>
                      </a:r>
                      <a:r>
                        <a:rPr lang="en-IN" sz="1100" spc="-5" dirty="0">
                          <a:effectLst/>
                        </a:rPr>
                        <a:t> </a:t>
                      </a:r>
                      <a:r>
                        <a:rPr lang="en-IN" sz="1100" spc="5" dirty="0">
                          <a:effectLst/>
                        </a:rPr>
                        <a:t>as</a:t>
                      </a:r>
                      <a:r>
                        <a:rPr lang="en-IN" sz="1100" spc="-10" dirty="0">
                          <a:effectLst/>
                        </a:rPr>
                        <a:t> </a:t>
                      </a:r>
                      <a:r>
                        <a:rPr lang="en-IN" sz="1100" spc="5" dirty="0">
                          <a:effectLst/>
                        </a:rPr>
                        <a:t>interest,</a:t>
                      </a:r>
                      <a:r>
                        <a:rPr lang="en-IN" sz="1100" spc="-5" dirty="0">
                          <a:effectLst/>
                        </a:rPr>
                        <a:t> </a:t>
                      </a:r>
                      <a:r>
                        <a:rPr lang="en-IN" sz="1100" spc="5" dirty="0">
                          <a:effectLst/>
                        </a:rPr>
                        <a:t>penalty,</a:t>
                      </a:r>
                      <a:r>
                        <a:rPr lang="en-IN" sz="1100" spc="-20" dirty="0">
                          <a:effectLst/>
                        </a:rPr>
                        <a:t> </a:t>
                      </a:r>
                      <a:r>
                        <a:rPr lang="en-IN" sz="1100" spc="5" dirty="0">
                          <a:effectLst/>
                        </a:rPr>
                        <a:t>fees</a:t>
                      </a:r>
                      <a:r>
                        <a:rPr lang="en-IN" sz="1100" spc="-15" dirty="0">
                          <a:effectLst/>
                        </a:rPr>
                        <a:t> </a:t>
                      </a:r>
                      <a:r>
                        <a:rPr lang="en-IN" sz="1100" spc="5" dirty="0">
                          <a:effectLst/>
                        </a:rPr>
                        <a:t>etc.</a:t>
                      </a:r>
                      <a:endParaRPr lang="en-IN" sz="1200" spc="5" dirty="0">
                        <a:effectLst/>
                      </a:endParaRPr>
                    </a:p>
                    <a:p>
                      <a:pPr>
                        <a:lnSpc>
                          <a:spcPts val="1440"/>
                        </a:lnSpc>
                        <a:spcAft>
                          <a:spcPts val="0"/>
                        </a:spcAft>
                        <a:tabLst>
                          <a:tab pos="3963035" algn="l"/>
                        </a:tabLst>
                      </a:pPr>
                      <a:r>
                        <a:rPr lang="en-IN" sz="1100" dirty="0">
                          <a:effectLst/>
                        </a:rPr>
                        <a:t> </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742950" marR="92710" lvl="1" indent="-285750" algn="just">
                        <a:lnSpc>
                          <a:spcPct val="88000"/>
                        </a:lnSpc>
                        <a:spcBef>
                          <a:spcPts val="675"/>
                        </a:spcBef>
                        <a:spcAft>
                          <a:spcPts val="0"/>
                        </a:spcAft>
                        <a:buSzPts val="1000"/>
                        <a:buFont typeface="Segoe UI" panose="020B0502040204020203" pitchFamily="34" charset="0"/>
                        <a:buChar char="•"/>
                        <a:tabLst>
                          <a:tab pos="304800" algn="l"/>
                        </a:tabLst>
                      </a:pPr>
                      <a:r>
                        <a:rPr lang="en-IN" sz="1100" spc="5" dirty="0">
                          <a:effectLst/>
                        </a:rPr>
                        <a:t>It will reflect Input Tax Credit as self-assessed in monthly</a:t>
                      </a:r>
                      <a:r>
                        <a:rPr lang="en-IN" sz="1100" spc="-15" dirty="0">
                          <a:effectLst/>
                        </a:rPr>
                        <a:t> </a:t>
                      </a:r>
                      <a:r>
                        <a:rPr lang="en-IN" sz="1100" spc="5" dirty="0">
                          <a:effectLst/>
                        </a:rPr>
                        <a:t>returns.</a:t>
                      </a:r>
                      <a:endParaRPr lang="en-IN" sz="1200" spc="5" dirty="0">
                        <a:effectLst/>
                      </a:endParaRPr>
                    </a:p>
                    <a:p>
                      <a:pPr marL="304165" marR="92710" algn="just">
                        <a:lnSpc>
                          <a:spcPct val="88000"/>
                        </a:lnSpc>
                        <a:spcBef>
                          <a:spcPts val="675"/>
                        </a:spcBef>
                        <a:spcAft>
                          <a:spcPts val="0"/>
                        </a:spcAft>
                        <a:tabLst>
                          <a:tab pos="304800" algn="l"/>
                        </a:tabLst>
                      </a:pPr>
                      <a:r>
                        <a:rPr lang="en-IN" sz="1100" dirty="0">
                          <a:effectLst/>
                        </a:rPr>
                        <a:t> </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tc>
                <a:extLst>
                  <a:ext uri="{0D108BD9-81ED-4DB2-BD59-A6C34878D82A}">
                    <a16:rowId xmlns:a16="http://schemas.microsoft.com/office/drawing/2014/main" val="935294311"/>
                  </a:ext>
                </a:extLst>
              </a:tr>
            </a:tbl>
          </a:graphicData>
        </a:graphic>
      </p:graphicFrame>
      <p:grpSp>
        <p:nvGrpSpPr>
          <p:cNvPr id="32" name="Group 56"/>
          <p:cNvGrpSpPr>
            <a:grpSpLocks/>
          </p:cNvGrpSpPr>
          <p:nvPr/>
        </p:nvGrpSpPr>
        <p:grpSpPr bwMode="auto">
          <a:xfrm>
            <a:off x="3123517" y="1501254"/>
            <a:ext cx="4386262" cy="2424374"/>
            <a:chOff x="2131" y="329"/>
            <a:chExt cx="6908" cy="4230"/>
          </a:xfrm>
        </p:grpSpPr>
        <p:pic>
          <p:nvPicPr>
            <p:cNvPr id="16483" name="Picture 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 y="328"/>
              <a:ext cx="4016" cy="1367"/>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98"/>
            <p:cNvSpPr>
              <a:spLocks/>
            </p:cNvSpPr>
            <p:nvPr/>
          </p:nvSpPr>
          <p:spPr bwMode="auto">
            <a:xfrm>
              <a:off x="2271" y="367"/>
              <a:ext cx="3842" cy="1210"/>
            </a:xfrm>
            <a:custGeom>
              <a:avLst/>
              <a:gdLst>
                <a:gd name="T0" fmla="+- 0 5509 2272"/>
                <a:gd name="T1" fmla="*/ T0 w 3842"/>
                <a:gd name="T2" fmla="+- 0 367 367"/>
                <a:gd name="T3" fmla="*/ 367 h 1210"/>
                <a:gd name="T4" fmla="+- 0 2272 2272"/>
                <a:gd name="T5" fmla="*/ T4 w 3842"/>
                <a:gd name="T6" fmla="+- 0 367 367"/>
                <a:gd name="T7" fmla="*/ 367 h 1210"/>
                <a:gd name="T8" fmla="+- 0 2876 2272"/>
                <a:gd name="T9" fmla="*/ T8 w 3842"/>
                <a:gd name="T10" fmla="+- 0 972 367"/>
                <a:gd name="T11" fmla="*/ 972 h 1210"/>
                <a:gd name="T12" fmla="+- 0 2272 2272"/>
                <a:gd name="T13" fmla="*/ T12 w 3842"/>
                <a:gd name="T14" fmla="+- 0 1576 367"/>
                <a:gd name="T15" fmla="*/ 1576 h 1210"/>
                <a:gd name="T16" fmla="+- 0 5509 2272"/>
                <a:gd name="T17" fmla="*/ T16 w 3842"/>
                <a:gd name="T18" fmla="+- 0 1576 367"/>
                <a:gd name="T19" fmla="*/ 1576 h 1210"/>
                <a:gd name="T20" fmla="+- 0 6113 2272"/>
                <a:gd name="T21" fmla="*/ T20 w 3842"/>
                <a:gd name="T22" fmla="+- 0 972 367"/>
                <a:gd name="T23" fmla="*/ 972 h 1210"/>
                <a:gd name="T24" fmla="+- 0 5509 2272"/>
                <a:gd name="T25" fmla="*/ T24 w 3842"/>
                <a:gd name="T26" fmla="+- 0 367 367"/>
                <a:gd name="T27" fmla="*/ 367 h 1210"/>
              </a:gdLst>
              <a:ahLst/>
              <a:cxnLst>
                <a:cxn ang="0">
                  <a:pos x="T1" y="T3"/>
                </a:cxn>
                <a:cxn ang="0">
                  <a:pos x="T5" y="T7"/>
                </a:cxn>
                <a:cxn ang="0">
                  <a:pos x="T9" y="T11"/>
                </a:cxn>
                <a:cxn ang="0">
                  <a:pos x="T13" y="T15"/>
                </a:cxn>
                <a:cxn ang="0">
                  <a:pos x="T17" y="T19"/>
                </a:cxn>
                <a:cxn ang="0">
                  <a:pos x="T21" y="T23"/>
                </a:cxn>
                <a:cxn ang="0">
                  <a:pos x="T25" y="T27"/>
                </a:cxn>
              </a:cxnLst>
              <a:rect l="0" t="0" r="r" b="b"/>
              <a:pathLst>
                <a:path w="3842" h="1210">
                  <a:moveTo>
                    <a:pt x="3237" y="0"/>
                  </a:moveTo>
                  <a:lnTo>
                    <a:pt x="0" y="0"/>
                  </a:lnTo>
                  <a:lnTo>
                    <a:pt x="604" y="605"/>
                  </a:lnTo>
                  <a:lnTo>
                    <a:pt x="0" y="1209"/>
                  </a:lnTo>
                  <a:lnTo>
                    <a:pt x="3237" y="1209"/>
                  </a:lnTo>
                  <a:lnTo>
                    <a:pt x="3841" y="605"/>
                  </a:lnTo>
                  <a:lnTo>
                    <a:pt x="3237"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97"/>
            <p:cNvSpPr>
              <a:spLocks/>
            </p:cNvSpPr>
            <p:nvPr/>
          </p:nvSpPr>
          <p:spPr bwMode="auto">
            <a:xfrm>
              <a:off x="2271" y="367"/>
              <a:ext cx="3842" cy="1210"/>
            </a:xfrm>
            <a:custGeom>
              <a:avLst/>
              <a:gdLst>
                <a:gd name="T0" fmla="+- 0 2272 2272"/>
                <a:gd name="T1" fmla="*/ T0 w 3842"/>
                <a:gd name="T2" fmla="+- 0 367 367"/>
                <a:gd name="T3" fmla="*/ 367 h 1210"/>
                <a:gd name="T4" fmla="+- 0 5509 2272"/>
                <a:gd name="T5" fmla="*/ T4 w 3842"/>
                <a:gd name="T6" fmla="+- 0 367 367"/>
                <a:gd name="T7" fmla="*/ 367 h 1210"/>
                <a:gd name="T8" fmla="+- 0 6113 2272"/>
                <a:gd name="T9" fmla="*/ T8 w 3842"/>
                <a:gd name="T10" fmla="+- 0 972 367"/>
                <a:gd name="T11" fmla="*/ 972 h 1210"/>
                <a:gd name="T12" fmla="+- 0 5509 2272"/>
                <a:gd name="T13" fmla="*/ T12 w 3842"/>
                <a:gd name="T14" fmla="+- 0 1576 367"/>
                <a:gd name="T15" fmla="*/ 1576 h 1210"/>
                <a:gd name="T16" fmla="+- 0 2272 2272"/>
                <a:gd name="T17" fmla="*/ T16 w 3842"/>
                <a:gd name="T18" fmla="+- 0 1576 367"/>
                <a:gd name="T19" fmla="*/ 1576 h 1210"/>
                <a:gd name="T20" fmla="+- 0 2876 2272"/>
                <a:gd name="T21" fmla="*/ T20 w 3842"/>
                <a:gd name="T22" fmla="+- 0 972 367"/>
                <a:gd name="T23" fmla="*/ 972 h 1210"/>
                <a:gd name="T24" fmla="+- 0 2272 2272"/>
                <a:gd name="T25" fmla="*/ T24 w 3842"/>
                <a:gd name="T26" fmla="+- 0 367 367"/>
                <a:gd name="T27" fmla="*/ 367 h 1210"/>
              </a:gdLst>
              <a:ahLst/>
              <a:cxnLst>
                <a:cxn ang="0">
                  <a:pos x="T1" y="T3"/>
                </a:cxn>
                <a:cxn ang="0">
                  <a:pos x="T5" y="T7"/>
                </a:cxn>
                <a:cxn ang="0">
                  <a:pos x="T9" y="T11"/>
                </a:cxn>
                <a:cxn ang="0">
                  <a:pos x="T13" y="T15"/>
                </a:cxn>
                <a:cxn ang="0">
                  <a:pos x="T17" y="T19"/>
                </a:cxn>
                <a:cxn ang="0">
                  <a:pos x="T21" y="T23"/>
                </a:cxn>
                <a:cxn ang="0">
                  <a:pos x="T25" y="T27"/>
                </a:cxn>
              </a:cxnLst>
              <a:rect l="0" t="0" r="r" b="b"/>
              <a:pathLst>
                <a:path w="3842" h="1210">
                  <a:moveTo>
                    <a:pt x="0" y="0"/>
                  </a:moveTo>
                  <a:lnTo>
                    <a:pt x="3237" y="0"/>
                  </a:lnTo>
                  <a:lnTo>
                    <a:pt x="3841" y="605"/>
                  </a:lnTo>
                  <a:lnTo>
                    <a:pt x="3237" y="1209"/>
                  </a:lnTo>
                  <a:lnTo>
                    <a:pt x="0" y="1209"/>
                  </a:lnTo>
                  <a:lnTo>
                    <a:pt x="604" y="605"/>
                  </a:lnTo>
                  <a:lnTo>
                    <a:pt x="0" y="0"/>
                  </a:lnTo>
                  <a:close/>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5" name="Freeform 96"/>
            <p:cNvSpPr>
              <a:spLocks/>
            </p:cNvSpPr>
            <p:nvPr/>
          </p:nvSpPr>
          <p:spPr bwMode="auto">
            <a:xfrm>
              <a:off x="6223" y="413"/>
              <a:ext cx="2231" cy="1116"/>
            </a:xfrm>
            <a:custGeom>
              <a:avLst/>
              <a:gdLst>
                <a:gd name="T0" fmla="+- 0 7896 6223"/>
                <a:gd name="T1" fmla="*/ T0 w 2231"/>
                <a:gd name="T2" fmla="+- 0 414 414"/>
                <a:gd name="T3" fmla="*/ 414 h 1116"/>
                <a:gd name="T4" fmla="+- 0 6223 6223"/>
                <a:gd name="T5" fmla="*/ T4 w 2231"/>
                <a:gd name="T6" fmla="+- 0 414 414"/>
                <a:gd name="T7" fmla="*/ 414 h 1116"/>
                <a:gd name="T8" fmla="+- 0 6223 6223"/>
                <a:gd name="T9" fmla="*/ T8 w 2231"/>
                <a:gd name="T10" fmla="+- 0 868 414"/>
                <a:gd name="T11" fmla="*/ 868 h 1116"/>
                <a:gd name="T12" fmla="+- 0 6327 6223"/>
                <a:gd name="T13" fmla="*/ T12 w 2231"/>
                <a:gd name="T14" fmla="+- 0 972 414"/>
                <a:gd name="T15" fmla="*/ 972 h 1116"/>
                <a:gd name="T16" fmla="+- 0 6223 6223"/>
                <a:gd name="T17" fmla="*/ T16 w 2231"/>
                <a:gd name="T18" fmla="+- 0 1075 414"/>
                <a:gd name="T19" fmla="*/ 1075 h 1116"/>
                <a:gd name="T20" fmla="+- 0 6223 6223"/>
                <a:gd name="T21" fmla="*/ T20 w 2231"/>
                <a:gd name="T22" fmla="+- 0 1530 414"/>
                <a:gd name="T23" fmla="*/ 1530 h 1116"/>
                <a:gd name="T24" fmla="+- 0 7896 6223"/>
                <a:gd name="T25" fmla="*/ T24 w 2231"/>
                <a:gd name="T26" fmla="+- 0 1530 414"/>
                <a:gd name="T27" fmla="*/ 1530 h 1116"/>
                <a:gd name="T28" fmla="+- 0 8454 6223"/>
                <a:gd name="T29" fmla="*/ T28 w 2231"/>
                <a:gd name="T30" fmla="+- 0 972 414"/>
                <a:gd name="T31" fmla="*/ 972 h 1116"/>
                <a:gd name="T32" fmla="+- 0 7896 6223"/>
                <a:gd name="T33" fmla="*/ T32 w 2231"/>
                <a:gd name="T34" fmla="+- 0 414 414"/>
                <a:gd name="T35" fmla="*/ 414 h 1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231" h="1116">
                  <a:moveTo>
                    <a:pt x="1673" y="0"/>
                  </a:moveTo>
                  <a:lnTo>
                    <a:pt x="0" y="0"/>
                  </a:lnTo>
                  <a:lnTo>
                    <a:pt x="0" y="454"/>
                  </a:lnTo>
                  <a:lnTo>
                    <a:pt x="104" y="558"/>
                  </a:lnTo>
                  <a:lnTo>
                    <a:pt x="0" y="661"/>
                  </a:lnTo>
                  <a:lnTo>
                    <a:pt x="0" y="1116"/>
                  </a:lnTo>
                  <a:lnTo>
                    <a:pt x="1673" y="1116"/>
                  </a:lnTo>
                  <a:lnTo>
                    <a:pt x="2231" y="558"/>
                  </a:lnTo>
                  <a:lnTo>
                    <a:pt x="167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79"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 y="413"/>
              <a:ext cx="455" cy="455"/>
            </a:xfrm>
            <a:prstGeom prst="rect">
              <a:avLst/>
            </a:prstGeom>
            <a:noFill/>
            <a:extLst>
              <a:ext uri="{909E8E84-426E-40DD-AFC4-6F175D3DCCD1}">
                <a14:hiddenFill xmlns:a14="http://schemas.microsoft.com/office/drawing/2010/main">
                  <a:solidFill>
                    <a:srgbClr val="FFFFFF"/>
                  </a:solidFill>
                </a14:hiddenFill>
              </a:ext>
            </a:extLst>
          </p:spPr>
        </p:pic>
        <p:pic>
          <p:nvPicPr>
            <p:cNvPr id="16478"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 y="1075"/>
              <a:ext cx="455" cy="455"/>
            </a:xfrm>
            <a:prstGeom prst="rect">
              <a:avLst/>
            </a:prstGeom>
            <a:noFill/>
            <a:extLst>
              <a:ext uri="{909E8E84-426E-40DD-AFC4-6F175D3DCCD1}">
                <a14:hiddenFill xmlns:a14="http://schemas.microsoft.com/office/drawing/2010/main">
                  <a:solidFill>
                    <a:srgbClr val="FFFFFF"/>
                  </a:solidFill>
                </a14:hiddenFill>
              </a:ext>
            </a:extLst>
          </p:spPr>
        </p:pic>
        <p:sp>
          <p:nvSpPr>
            <p:cNvPr id="36" name="AutoShape 93"/>
            <p:cNvSpPr>
              <a:spLocks/>
            </p:cNvSpPr>
            <p:nvPr/>
          </p:nvSpPr>
          <p:spPr bwMode="auto">
            <a:xfrm>
              <a:off x="6223" y="373"/>
              <a:ext cx="2287" cy="1196"/>
            </a:xfrm>
            <a:custGeom>
              <a:avLst/>
              <a:gdLst>
                <a:gd name="T0" fmla="+- 0 7912 6223"/>
                <a:gd name="T1" fmla="*/ T0 w 2287"/>
                <a:gd name="T2" fmla="+- 0 374 374"/>
                <a:gd name="T3" fmla="*/ 374 h 1196"/>
                <a:gd name="T4" fmla="+- 0 6223 6223"/>
                <a:gd name="T5" fmla="*/ T4 w 2287"/>
                <a:gd name="T6" fmla="+- 0 374 374"/>
                <a:gd name="T7" fmla="*/ 374 h 1196"/>
                <a:gd name="T8" fmla="+- 0 6223 6223"/>
                <a:gd name="T9" fmla="*/ T8 w 2287"/>
                <a:gd name="T10" fmla="+- 0 394 374"/>
                <a:gd name="T11" fmla="*/ 394 h 1196"/>
                <a:gd name="T12" fmla="+- 0 7904 6223"/>
                <a:gd name="T13" fmla="*/ T12 w 2287"/>
                <a:gd name="T14" fmla="+- 0 394 374"/>
                <a:gd name="T15" fmla="*/ 394 h 1196"/>
                <a:gd name="T16" fmla="+- 0 8482 6223"/>
                <a:gd name="T17" fmla="*/ T16 w 2287"/>
                <a:gd name="T18" fmla="+- 0 972 374"/>
                <a:gd name="T19" fmla="*/ 972 h 1196"/>
                <a:gd name="T20" fmla="+- 0 7904 6223"/>
                <a:gd name="T21" fmla="*/ T20 w 2287"/>
                <a:gd name="T22" fmla="+- 0 1550 374"/>
                <a:gd name="T23" fmla="*/ 1550 h 1196"/>
                <a:gd name="T24" fmla="+- 0 6223 6223"/>
                <a:gd name="T25" fmla="*/ T24 w 2287"/>
                <a:gd name="T26" fmla="+- 0 1550 374"/>
                <a:gd name="T27" fmla="*/ 1550 h 1196"/>
                <a:gd name="T28" fmla="+- 0 6223 6223"/>
                <a:gd name="T29" fmla="*/ T28 w 2287"/>
                <a:gd name="T30" fmla="+- 0 1570 374"/>
                <a:gd name="T31" fmla="*/ 1570 h 1196"/>
                <a:gd name="T32" fmla="+- 0 7912 6223"/>
                <a:gd name="T33" fmla="*/ T32 w 2287"/>
                <a:gd name="T34" fmla="+- 0 1570 374"/>
                <a:gd name="T35" fmla="*/ 1570 h 1196"/>
                <a:gd name="T36" fmla="+- 0 8510 6223"/>
                <a:gd name="T37" fmla="*/ T36 w 2287"/>
                <a:gd name="T38" fmla="+- 0 972 374"/>
                <a:gd name="T39" fmla="*/ 972 h 1196"/>
                <a:gd name="T40" fmla="+- 0 7912 6223"/>
                <a:gd name="T41" fmla="*/ T40 w 2287"/>
                <a:gd name="T42" fmla="+- 0 374 374"/>
                <a:gd name="T43" fmla="*/ 374 h 1196"/>
                <a:gd name="T44" fmla="+- 0 6223 6223"/>
                <a:gd name="T45" fmla="*/ T44 w 2287"/>
                <a:gd name="T46" fmla="+- 0 897 374"/>
                <a:gd name="T47" fmla="*/ 897 h 1196"/>
                <a:gd name="T48" fmla="+- 0 6223 6223"/>
                <a:gd name="T49" fmla="*/ T48 w 2287"/>
                <a:gd name="T50" fmla="+- 0 925 374"/>
                <a:gd name="T51" fmla="*/ 925 h 1196"/>
                <a:gd name="T52" fmla="+- 0 6270 6223"/>
                <a:gd name="T53" fmla="*/ T52 w 2287"/>
                <a:gd name="T54" fmla="+- 0 972 374"/>
                <a:gd name="T55" fmla="*/ 972 h 1196"/>
                <a:gd name="T56" fmla="+- 0 6223 6223"/>
                <a:gd name="T57" fmla="*/ T56 w 2287"/>
                <a:gd name="T58" fmla="+- 0 1019 374"/>
                <a:gd name="T59" fmla="*/ 1019 h 1196"/>
                <a:gd name="T60" fmla="+- 0 6223 6223"/>
                <a:gd name="T61" fmla="*/ T60 w 2287"/>
                <a:gd name="T62" fmla="+- 0 1047 374"/>
                <a:gd name="T63" fmla="*/ 1047 h 1196"/>
                <a:gd name="T64" fmla="+- 0 6298 6223"/>
                <a:gd name="T65" fmla="*/ T64 w 2287"/>
                <a:gd name="T66" fmla="+- 0 972 374"/>
                <a:gd name="T67" fmla="*/ 972 h 1196"/>
                <a:gd name="T68" fmla="+- 0 6223 6223"/>
                <a:gd name="T69" fmla="*/ T68 w 2287"/>
                <a:gd name="T70" fmla="+- 0 897 374"/>
                <a:gd name="T71" fmla="*/ 897 h 11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87" h="1196">
                  <a:moveTo>
                    <a:pt x="1689" y="0"/>
                  </a:moveTo>
                  <a:lnTo>
                    <a:pt x="0" y="0"/>
                  </a:lnTo>
                  <a:lnTo>
                    <a:pt x="0" y="20"/>
                  </a:lnTo>
                  <a:lnTo>
                    <a:pt x="1681" y="20"/>
                  </a:lnTo>
                  <a:lnTo>
                    <a:pt x="2259" y="598"/>
                  </a:lnTo>
                  <a:lnTo>
                    <a:pt x="1681" y="1176"/>
                  </a:lnTo>
                  <a:lnTo>
                    <a:pt x="0" y="1176"/>
                  </a:lnTo>
                  <a:lnTo>
                    <a:pt x="0" y="1196"/>
                  </a:lnTo>
                  <a:lnTo>
                    <a:pt x="1689" y="1196"/>
                  </a:lnTo>
                  <a:lnTo>
                    <a:pt x="2287" y="598"/>
                  </a:lnTo>
                  <a:lnTo>
                    <a:pt x="1689" y="0"/>
                  </a:lnTo>
                  <a:close/>
                  <a:moveTo>
                    <a:pt x="0" y="523"/>
                  </a:moveTo>
                  <a:lnTo>
                    <a:pt x="0" y="551"/>
                  </a:lnTo>
                  <a:lnTo>
                    <a:pt x="47" y="598"/>
                  </a:lnTo>
                  <a:lnTo>
                    <a:pt x="0" y="645"/>
                  </a:lnTo>
                  <a:lnTo>
                    <a:pt x="0" y="673"/>
                  </a:lnTo>
                  <a:lnTo>
                    <a:pt x="75" y="598"/>
                  </a:lnTo>
                  <a:lnTo>
                    <a:pt x="0" y="5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76"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 y="373"/>
              <a:ext cx="552" cy="552"/>
            </a:xfrm>
            <a:prstGeom prst="rect">
              <a:avLst/>
            </a:prstGeom>
            <a:noFill/>
            <a:extLst>
              <a:ext uri="{909E8E84-426E-40DD-AFC4-6F175D3DCCD1}">
                <a14:hiddenFill xmlns:a14="http://schemas.microsoft.com/office/drawing/2010/main">
                  <a:solidFill>
                    <a:srgbClr val="FFFFFF"/>
                  </a:solidFill>
                </a14:hiddenFill>
              </a:ext>
            </a:extLst>
          </p:spPr>
        </p:pic>
        <p:pic>
          <p:nvPicPr>
            <p:cNvPr id="16475"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 y="1018"/>
              <a:ext cx="552" cy="551"/>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90"/>
            <p:cNvSpPr>
              <a:spLocks/>
            </p:cNvSpPr>
            <p:nvPr/>
          </p:nvSpPr>
          <p:spPr bwMode="auto">
            <a:xfrm>
              <a:off x="6223" y="393"/>
              <a:ext cx="2259" cy="1156"/>
            </a:xfrm>
            <a:custGeom>
              <a:avLst/>
              <a:gdLst>
                <a:gd name="T0" fmla="+- 0 7904 6223"/>
                <a:gd name="T1" fmla="*/ T0 w 2259"/>
                <a:gd name="T2" fmla="+- 0 394 394"/>
                <a:gd name="T3" fmla="*/ 394 h 1156"/>
                <a:gd name="T4" fmla="+- 0 6223 6223"/>
                <a:gd name="T5" fmla="*/ T4 w 2259"/>
                <a:gd name="T6" fmla="+- 0 394 394"/>
                <a:gd name="T7" fmla="*/ 394 h 1156"/>
                <a:gd name="T8" fmla="+- 0 6223 6223"/>
                <a:gd name="T9" fmla="*/ T8 w 2259"/>
                <a:gd name="T10" fmla="+- 0 414 394"/>
                <a:gd name="T11" fmla="*/ 414 h 1156"/>
                <a:gd name="T12" fmla="+- 0 7896 6223"/>
                <a:gd name="T13" fmla="*/ T12 w 2259"/>
                <a:gd name="T14" fmla="+- 0 414 394"/>
                <a:gd name="T15" fmla="*/ 414 h 1156"/>
                <a:gd name="T16" fmla="+- 0 8454 6223"/>
                <a:gd name="T17" fmla="*/ T16 w 2259"/>
                <a:gd name="T18" fmla="+- 0 972 394"/>
                <a:gd name="T19" fmla="*/ 972 h 1156"/>
                <a:gd name="T20" fmla="+- 0 7896 6223"/>
                <a:gd name="T21" fmla="*/ T20 w 2259"/>
                <a:gd name="T22" fmla="+- 0 1530 394"/>
                <a:gd name="T23" fmla="*/ 1530 h 1156"/>
                <a:gd name="T24" fmla="+- 0 6223 6223"/>
                <a:gd name="T25" fmla="*/ T24 w 2259"/>
                <a:gd name="T26" fmla="+- 0 1530 394"/>
                <a:gd name="T27" fmla="*/ 1530 h 1156"/>
                <a:gd name="T28" fmla="+- 0 6223 6223"/>
                <a:gd name="T29" fmla="*/ T28 w 2259"/>
                <a:gd name="T30" fmla="+- 0 1550 394"/>
                <a:gd name="T31" fmla="*/ 1550 h 1156"/>
                <a:gd name="T32" fmla="+- 0 7904 6223"/>
                <a:gd name="T33" fmla="*/ T32 w 2259"/>
                <a:gd name="T34" fmla="+- 0 1550 394"/>
                <a:gd name="T35" fmla="*/ 1550 h 1156"/>
                <a:gd name="T36" fmla="+- 0 8482 6223"/>
                <a:gd name="T37" fmla="*/ T36 w 2259"/>
                <a:gd name="T38" fmla="+- 0 972 394"/>
                <a:gd name="T39" fmla="*/ 972 h 1156"/>
                <a:gd name="T40" fmla="+- 0 7904 6223"/>
                <a:gd name="T41" fmla="*/ T40 w 2259"/>
                <a:gd name="T42" fmla="+- 0 394 394"/>
                <a:gd name="T43" fmla="*/ 394 h 1156"/>
                <a:gd name="T44" fmla="+- 0 6223 6223"/>
                <a:gd name="T45" fmla="*/ T44 w 2259"/>
                <a:gd name="T46" fmla="+- 0 868 394"/>
                <a:gd name="T47" fmla="*/ 868 h 1156"/>
                <a:gd name="T48" fmla="+- 0 6223 6223"/>
                <a:gd name="T49" fmla="*/ T48 w 2259"/>
                <a:gd name="T50" fmla="+- 0 897 394"/>
                <a:gd name="T51" fmla="*/ 897 h 1156"/>
                <a:gd name="T52" fmla="+- 0 6298 6223"/>
                <a:gd name="T53" fmla="*/ T52 w 2259"/>
                <a:gd name="T54" fmla="+- 0 972 394"/>
                <a:gd name="T55" fmla="*/ 972 h 1156"/>
                <a:gd name="T56" fmla="+- 0 6223 6223"/>
                <a:gd name="T57" fmla="*/ T56 w 2259"/>
                <a:gd name="T58" fmla="+- 0 1047 394"/>
                <a:gd name="T59" fmla="*/ 1047 h 1156"/>
                <a:gd name="T60" fmla="+- 0 6223 6223"/>
                <a:gd name="T61" fmla="*/ T60 w 2259"/>
                <a:gd name="T62" fmla="+- 0 1075 394"/>
                <a:gd name="T63" fmla="*/ 1075 h 1156"/>
                <a:gd name="T64" fmla="+- 0 6327 6223"/>
                <a:gd name="T65" fmla="*/ T64 w 2259"/>
                <a:gd name="T66" fmla="+- 0 972 394"/>
                <a:gd name="T67" fmla="*/ 972 h 1156"/>
                <a:gd name="T68" fmla="+- 0 6223 6223"/>
                <a:gd name="T69" fmla="*/ T68 w 2259"/>
                <a:gd name="T70" fmla="+- 0 868 394"/>
                <a:gd name="T71" fmla="*/ 868 h 1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59" h="1156">
                  <a:moveTo>
                    <a:pt x="1681" y="0"/>
                  </a:moveTo>
                  <a:lnTo>
                    <a:pt x="0" y="0"/>
                  </a:lnTo>
                  <a:lnTo>
                    <a:pt x="0" y="20"/>
                  </a:lnTo>
                  <a:lnTo>
                    <a:pt x="1673" y="20"/>
                  </a:lnTo>
                  <a:lnTo>
                    <a:pt x="2231" y="578"/>
                  </a:lnTo>
                  <a:lnTo>
                    <a:pt x="1673" y="1136"/>
                  </a:lnTo>
                  <a:lnTo>
                    <a:pt x="0" y="1136"/>
                  </a:lnTo>
                  <a:lnTo>
                    <a:pt x="0" y="1156"/>
                  </a:lnTo>
                  <a:lnTo>
                    <a:pt x="1681" y="1156"/>
                  </a:lnTo>
                  <a:lnTo>
                    <a:pt x="2259" y="578"/>
                  </a:lnTo>
                  <a:lnTo>
                    <a:pt x="1681" y="0"/>
                  </a:lnTo>
                  <a:close/>
                  <a:moveTo>
                    <a:pt x="0" y="474"/>
                  </a:moveTo>
                  <a:lnTo>
                    <a:pt x="0" y="503"/>
                  </a:lnTo>
                  <a:lnTo>
                    <a:pt x="75" y="578"/>
                  </a:lnTo>
                  <a:lnTo>
                    <a:pt x="0" y="653"/>
                  </a:lnTo>
                  <a:lnTo>
                    <a:pt x="0" y="681"/>
                  </a:lnTo>
                  <a:lnTo>
                    <a:pt x="104" y="578"/>
                  </a:lnTo>
                  <a:lnTo>
                    <a:pt x="0" y="47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73"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0" y="393"/>
              <a:ext cx="503" cy="503"/>
            </a:xfrm>
            <a:prstGeom prst="rect">
              <a:avLst/>
            </a:prstGeom>
            <a:noFill/>
            <a:extLst>
              <a:ext uri="{909E8E84-426E-40DD-AFC4-6F175D3DCCD1}">
                <a14:hiddenFill xmlns:a14="http://schemas.microsoft.com/office/drawing/2010/main">
                  <a:solidFill>
                    <a:srgbClr val="FFFFFF"/>
                  </a:solidFill>
                </a14:hiddenFill>
              </a:ext>
            </a:extLst>
          </p:spPr>
        </p:pic>
        <p:pic>
          <p:nvPicPr>
            <p:cNvPr id="16472"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0" y="1047"/>
              <a:ext cx="503" cy="503"/>
            </a:xfrm>
            <a:prstGeom prst="rect">
              <a:avLst/>
            </a:prstGeom>
            <a:noFill/>
            <a:extLst>
              <a:ext uri="{909E8E84-426E-40DD-AFC4-6F175D3DCCD1}">
                <a14:hiddenFill xmlns:a14="http://schemas.microsoft.com/office/drawing/2010/main">
                  <a:solidFill>
                    <a:srgbClr val="FFFFFF"/>
                  </a:solidFill>
                </a14:hiddenFill>
              </a:ext>
            </a:extLst>
          </p:spPr>
        </p:pic>
        <p:pic>
          <p:nvPicPr>
            <p:cNvPr id="16471" name="Picture 8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1" y="1687"/>
              <a:ext cx="3766" cy="1404"/>
            </a:xfrm>
            <a:prstGeom prst="rect">
              <a:avLst/>
            </a:prstGeom>
            <a:noFill/>
            <a:extLst>
              <a:ext uri="{909E8E84-426E-40DD-AFC4-6F175D3DCCD1}">
                <a14:hiddenFill xmlns:a14="http://schemas.microsoft.com/office/drawing/2010/main">
                  <a:solidFill>
                    <a:srgbClr val="FFFFFF"/>
                  </a:solidFill>
                </a14:hiddenFill>
              </a:ext>
            </a:extLst>
          </p:spPr>
        </p:pic>
        <p:pic>
          <p:nvPicPr>
            <p:cNvPr id="16470" name="Picture 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4" y="2246"/>
              <a:ext cx="112" cy="223"/>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85"/>
            <p:cNvSpPr>
              <a:spLocks/>
            </p:cNvSpPr>
            <p:nvPr/>
          </p:nvSpPr>
          <p:spPr bwMode="auto">
            <a:xfrm>
              <a:off x="2271" y="1753"/>
              <a:ext cx="3516" cy="1210"/>
            </a:xfrm>
            <a:custGeom>
              <a:avLst/>
              <a:gdLst>
                <a:gd name="T0" fmla="+- 0 5183 2272"/>
                <a:gd name="T1" fmla="*/ T0 w 3516"/>
                <a:gd name="T2" fmla="+- 0 1753 1753"/>
                <a:gd name="T3" fmla="*/ 1753 h 1210"/>
                <a:gd name="T4" fmla="+- 0 2272 2272"/>
                <a:gd name="T5" fmla="*/ T4 w 3516"/>
                <a:gd name="T6" fmla="+- 0 1753 1753"/>
                <a:gd name="T7" fmla="*/ 1753 h 1210"/>
                <a:gd name="T8" fmla="+- 0 2876 2272"/>
                <a:gd name="T9" fmla="*/ T8 w 3516"/>
                <a:gd name="T10" fmla="+- 0 2358 1753"/>
                <a:gd name="T11" fmla="*/ 2358 h 1210"/>
                <a:gd name="T12" fmla="+- 0 2272 2272"/>
                <a:gd name="T13" fmla="*/ T12 w 3516"/>
                <a:gd name="T14" fmla="+- 0 2962 1753"/>
                <a:gd name="T15" fmla="*/ 2962 h 1210"/>
                <a:gd name="T16" fmla="+- 0 5183 2272"/>
                <a:gd name="T17" fmla="*/ T16 w 3516"/>
                <a:gd name="T18" fmla="+- 0 2962 1753"/>
                <a:gd name="T19" fmla="*/ 2962 h 1210"/>
                <a:gd name="T20" fmla="+- 0 5787 2272"/>
                <a:gd name="T21" fmla="*/ T20 w 3516"/>
                <a:gd name="T22" fmla="+- 0 2358 1753"/>
                <a:gd name="T23" fmla="*/ 2358 h 1210"/>
                <a:gd name="T24" fmla="+- 0 5183 2272"/>
                <a:gd name="T25" fmla="*/ T24 w 3516"/>
                <a:gd name="T26" fmla="+- 0 1753 1753"/>
                <a:gd name="T27" fmla="*/ 1753 h 1210"/>
              </a:gdLst>
              <a:ahLst/>
              <a:cxnLst>
                <a:cxn ang="0">
                  <a:pos x="T1" y="T3"/>
                </a:cxn>
                <a:cxn ang="0">
                  <a:pos x="T5" y="T7"/>
                </a:cxn>
                <a:cxn ang="0">
                  <a:pos x="T9" y="T11"/>
                </a:cxn>
                <a:cxn ang="0">
                  <a:pos x="T13" y="T15"/>
                </a:cxn>
                <a:cxn ang="0">
                  <a:pos x="T17" y="T19"/>
                </a:cxn>
                <a:cxn ang="0">
                  <a:pos x="T21" y="T23"/>
                </a:cxn>
                <a:cxn ang="0">
                  <a:pos x="T25" y="T27"/>
                </a:cxn>
              </a:cxnLst>
              <a:rect l="0" t="0" r="r" b="b"/>
              <a:pathLst>
                <a:path w="3516" h="1210">
                  <a:moveTo>
                    <a:pt x="2911" y="0"/>
                  </a:moveTo>
                  <a:lnTo>
                    <a:pt x="0" y="0"/>
                  </a:lnTo>
                  <a:lnTo>
                    <a:pt x="604" y="605"/>
                  </a:lnTo>
                  <a:lnTo>
                    <a:pt x="0" y="1209"/>
                  </a:lnTo>
                  <a:lnTo>
                    <a:pt x="2911" y="1209"/>
                  </a:lnTo>
                  <a:lnTo>
                    <a:pt x="3515" y="605"/>
                  </a:lnTo>
                  <a:lnTo>
                    <a:pt x="2911" y="0"/>
                  </a:lnTo>
                  <a:close/>
                </a:path>
              </a:pathLst>
            </a:custGeom>
            <a:solidFill>
              <a:srgbClr val="AD6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84"/>
            <p:cNvSpPr>
              <a:spLocks/>
            </p:cNvSpPr>
            <p:nvPr/>
          </p:nvSpPr>
          <p:spPr bwMode="auto">
            <a:xfrm>
              <a:off x="2271" y="1753"/>
              <a:ext cx="3516" cy="1210"/>
            </a:xfrm>
            <a:custGeom>
              <a:avLst/>
              <a:gdLst>
                <a:gd name="T0" fmla="+- 0 2272 2272"/>
                <a:gd name="T1" fmla="*/ T0 w 3516"/>
                <a:gd name="T2" fmla="+- 0 1753 1753"/>
                <a:gd name="T3" fmla="*/ 1753 h 1210"/>
                <a:gd name="T4" fmla="+- 0 5183 2272"/>
                <a:gd name="T5" fmla="*/ T4 w 3516"/>
                <a:gd name="T6" fmla="+- 0 1753 1753"/>
                <a:gd name="T7" fmla="*/ 1753 h 1210"/>
                <a:gd name="T8" fmla="+- 0 5787 2272"/>
                <a:gd name="T9" fmla="*/ T8 w 3516"/>
                <a:gd name="T10" fmla="+- 0 2358 1753"/>
                <a:gd name="T11" fmla="*/ 2358 h 1210"/>
                <a:gd name="T12" fmla="+- 0 5183 2272"/>
                <a:gd name="T13" fmla="*/ T12 w 3516"/>
                <a:gd name="T14" fmla="+- 0 2962 1753"/>
                <a:gd name="T15" fmla="*/ 2962 h 1210"/>
                <a:gd name="T16" fmla="+- 0 2272 2272"/>
                <a:gd name="T17" fmla="*/ T16 w 3516"/>
                <a:gd name="T18" fmla="+- 0 2962 1753"/>
                <a:gd name="T19" fmla="*/ 2962 h 1210"/>
                <a:gd name="T20" fmla="+- 0 2876 2272"/>
                <a:gd name="T21" fmla="*/ T20 w 3516"/>
                <a:gd name="T22" fmla="+- 0 2358 1753"/>
                <a:gd name="T23" fmla="*/ 2358 h 1210"/>
                <a:gd name="T24" fmla="+- 0 2272 2272"/>
                <a:gd name="T25" fmla="*/ T24 w 3516"/>
                <a:gd name="T26" fmla="+- 0 1753 1753"/>
                <a:gd name="T27" fmla="*/ 1753 h 1210"/>
              </a:gdLst>
              <a:ahLst/>
              <a:cxnLst>
                <a:cxn ang="0">
                  <a:pos x="T1" y="T3"/>
                </a:cxn>
                <a:cxn ang="0">
                  <a:pos x="T5" y="T7"/>
                </a:cxn>
                <a:cxn ang="0">
                  <a:pos x="T9" y="T11"/>
                </a:cxn>
                <a:cxn ang="0">
                  <a:pos x="T13" y="T15"/>
                </a:cxn>
                <a:cxn ang="0">
                  <a:pos x="T17" y="T19"/>
                </a:cxn>
                <a:cxn ang="0">
                  <a:pos x="T21" y="T23"/>
                </a:cxn>
                <a:cxn ang="0">
                  <a:pos x="T25" y="T27"/>
                </a:cxn>
              </a:cxnLst>
              <a:rect l="0" t="0" r="r" b="b"/>
              <a:pathLst>
                <a:path w="3516" h="1210">
                  <a:moveTo>
                    <a:pt x="0" y="0"/>
                  </a:moveTo>
                  <a:lnTo>
                    <a:pt x="2911" y="0"/>
                  </a:lnTo>
                  <a:lnTo>
                    <a:pt x="3515" y="605"/>
                  </a:lnTo>
                  <a:lnTo>
                    <a:pt x="2911" y="1209"/>
                  </a:lnTo>
                  <a:lnTo>
                    <a:pt x="0" y="1209"/>
                  </a:lnTo>
                  <a:lnTo>
                    <a:pt x="604" y="605"/>
                  </a:lnTo>
                  <a:lnTo>
                    <a:pt x="0" y="0"/>
                  </a:lnTo>
                  <a:close/>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0" name="Freeform 83"/>
            <p:cNvSpPr>
              <a:spLocks/>
            </p:cNvSpPr>
            <p:nvPr/>
          </p:nvSpPr>
          <p:spPr bwMode="auto">
            <a:xfrm>
              <a:off x="5896" y="1765"/>
              <a:ext cx="2834" cy="1184"/>
            </a:xfrm>
            <a:custGeom>
              <a:avLst/>
              <a:gdLst>
                <a:gd name="T0" fmla="+- 0 8138 5897"/>
                <a:gd name="T1" fmla="*/ T0 w 2834"/>
                <a:gd name="T2" fmla="+- 0 1766 1766"/>
                <a:gd name="T3" fmla="*/ 1766 h 1184"/>
                <a:gd name="T4" fmla="+- 0 5897 5897"/>
                <a:gd name="T5" fmla="*/ T4 w 2834"/>
                <a:gd name="T6" fmla="+- 0 1766 1766"/>
                <a:gd name="T7" fmla="*/ 1766 h 1184"/>
                <a:gd name="T8" fmla="+- 0 5897 5897"/>
                <a:gd name="T9" fmla="*/ T8 w 2834"/>
                <a:gd name="T10" fmla="+- 0 2220 1766"/>
                <a:gd name="T11" fmla="*/ 2220 h 1184"/>
                <a:gd name="T12" fmla="+- 0 6034 5897"/>
                <a:gd name="T13" fmla="*/ T12 w 2834"/>
                <a:gd name="T14" fmla="+- 0 2358 1766"/>
                <a:gd name="T15" fmla="*/ 2358 h 1184"/>
                <a:gd name="T16" fmla="+- 0 5897 5897"/>
                <a:gd name="T17" fmla="*/ T16 w 2834"/>
                <a:gd name="T18" fmla="+- 0 2495 1766"/>
                <a:gd name="T19" fmla="*/ 2495 h 1184"/>
                <a:gd name="T20" fmla="+- 0 5897 5897"/>
                <a:gd name="T21" fmla="*/ T20 w 2834"/>
                <a:gd name="T22" fmla="+- 0 2950 1766"/>
                <a:gd name="T23" fmla="*/ 2950 h 1184"/>
                <a:gd name="T24" fmla="+- 0 8138 5897"/>
                <a:gd name="T25" fmla="*/ T24 w 2834"/>
                <a:gd name="T26" fmla="+- 0 2950 1766"/>
                <a:gd name="T27" fmla="*/ 2950 h 1184"/>
                <a:gd name="T28" fmla="+- 0 8730 5897"/>
                <a:gd name="T29" fmla="*/ T28 w 2834"/>
                <a:gd name="T30" fmla="+- 0 2358 1766"/>
                <a:gd name="T31" fmla="*/ 2358 h 1184"/>
                <a:gd name="T32" fmla="+- 0 8138 5897"/>
                <a:gd name="T33" fmla="*/ T32 w 2834"/>
                <a:gd name="T34" fmla="+- 0 1766 1766"/>
                <a:gd name="T35" fmla="*/ 1766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834" h="1184">
                  <a:moveTo>
                    <a:pt x="2241" y="0"/>
                  </a:moveTo>
                  <a:lnTo>
                    <a:pt x="0" y="0"/>
                  </a:lnTo>
                  <a:lnTo>
                    <a:pt x="0" y="454"/>
                  </a:lnTo>
                  <a:lnTo>
                    <a:pt x="137" y="592"/>
                  </a:lnTo>
                  <a:lnTo>
                    <a:pt x="0" y="729"/>
                  </a:lnTo>
                  <a:lnTo>
                    <a:pt x="0" y="1184"/>
                  </a:lnTo>
                  <a:lnTo>
                    <a:pt x="2241" y="1184"/>
                  </a:lnTo>
                  <a:lnTo>
                    <a:pt x="2833" y="592"/>
                  </a:lnTo>
                  <a:lnTo>
                    <a:pt x="2241" y="0"/>
                  </a:lnTo>
                  <a:close/>
                </a:path>
              </a:pathLst>
            </a:custGeom>
            <a:solidFill>
              <a:srgbClr val="F1D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66" name="Picture 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2" y="1765"/>
              <a:ext cx="455" cy="455"/>
            </a:xfrm>
            <a:prstGeom prst="rect">
              <a:avLst/>
            </a:prstGeom>
            <a:noFill/>
            <a:extLst>
              <a:ext uri="{909E8E84-426E-40DD-AFC4-6F175D3DCCD1}">
                <a14:hiddenFill xmlns:a14="http://schemas.microsoft.com/office/drawing/2010/main">
                  <a:solidFill>
                    <a:srgbClr val="FFFFFF"/>
                  </a:solidFill>
                </a14:hiddenFill>
              </a:ext>
            </a:extLst>
          </p:spPr>
        </p:pic>
        <p:pic>
          <p:nvPicPr>
            <p:cNvPr id="16465"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2" y="2495"/>
              <a:ext cx="455" cy="455"/>
            </a:xfrm>
            <a:prstGeom prst="rect">
              <a:avLst/>
            </a:prstGeom>
            <a:noFill/>
            <a:extLst>
              <a:ext uri="{909E8E84-426E-40DD-AFC4-6F175D3DCCD1}">
                <a14:hiddenFill xmlns:a14="http://schemas.microsoft.com/office/drawing/2010/main">
                  <a:solidFill>
                    <a:srgbClr val="FFFFFF"/>
                  </a:solidFill>
                </a14:hiddenFill>
              </a:ext>
            </a:extLst>
          </p:spPr>
        </p:pic>
        <p:sp>
          <p:nvSpPr>
            <p:cNvPr id="41" name="AutoShape 80"/>
            <p:cNvSpPr>
              <a:spLocks/>
            </p:cNvSpPr>
            <p:nvPr/>
          </p:nvSpPr>
          <p:spPr bwMode="auto">
            <a:xfrm>
              <a:off x="5896" y="1725"/>
              <a:ext cx="2890" cy="1264"/>
            </a:xfrm>
            <a:custGeom>
              <a:avLst/>
              <a:gdLst>
                <a:gd name="T0" fmla="+- 0 8155 5897"/>
                <a:gd name="T1" fmla="*/ T0 w 2890"/>
                <a:gd name="T2" fmla="+- 0 1726 1726"/>
                <a:gd name="T3" fmla="*/ 1726 h 1264"/>
                <a:gd name="T4" fmla="+- 0 5897 5897"/>
                <a:gd name="T5" fmla="*/ T4 w 2890"/>
                <a:gd name="T6" fmla="+- 0 1726 1726"/>
                <a:gd name="T7" fmla="*/ 1726 h 1264"/>
                <a:gd name="T8" fmla="+- 0 5897 5897"/>
                <a:gd name="T9" fmla="*/ T8 w 2890"/>
                <a:gd name="T10" fmla="+- 0 1746 1726"/>
                <a:gd name="T11" fmla="*/ 1746 h 1264"/>
                <a:gd name="T12" fmla="+- 0 8146 5897"/>
                <a:gd name="T13" fmla="*/ T12 w 2890"/>
                <a:gd name="T14" fmla="+- 0 1746 1726"/>
                <a:gd name="T15" fmla="*/ 1746 h 1264"/>
                <a:gd name="T16" fmla="+- 0 8758 5897"/>
                <a:gd name="T17" fmla="*/ T16 w 2890"/>
                <a:gd name="T18" fmla="+- 0 2358 1726"/>
                <a:gd name="T19" fmla="*/ 2358 h 1264"/>
                <a:gd name="T20" fmla="+- 0 8146 5897"/>
                <a:gd name="T21" fmla="*/ T20 w 2890"/>
                <a:gd name="T22" fmla="+- 0 2970 1726"/>
                <a:gd name="T23" fmla="*/ 2970 h 1264"/>
                <a:gd name="T24" fmla="+- 0 5897 5897"/>
                <a:gd name="T25" fmla="*/ T24 w 2890"/>
                <a:gd name="T26" fmla="+- 0 2970 1726"/>
                <a:gd name="T27" fmla="*/ 2970 h 1264"/>
                <a:gd name="T28" fmla="+- 0 5897 5897"/>
                <a:gd name="T29" fmla="*/ T28 w 2890"/>
                <a:gd name="T30" fmla="+- 0 2990 1726"/>
                <a:gd name="T31" fmla="*/ 2990 h 1264"/>
                <a:gd name="T32" fmla="+- 0 8155 5897"/>
                <a:gd name="T33" fmla="*/ T32 w 2890"/>
                <a:gd name="T34" fmla="+- 0 2990 1726"/>
                <a:gd name="T35" fmla="*/ 2990 h 1264"/>
                <a:gd name="T36" fmla="+- 0 8787 5897"/>
                <a:gd name="T37" fmla="*/ T36 w 2890"/>
                <a:gd name="T38" fmla="+- 0 2358 1726"/>
                <a:gd name="T39" fmla="*/ 2358 h 1264"/>
                <a:gd name="T40" fmla="+- 0 8155 5897"/>
                <a:gd name="T41" fmla="*/ T40 w 2890"/>
                <a:gd name="T42" fmla="+- 0 1726 1726"/>
                <a:gd name="T43" fmla="*/ 1726 h 1264"/>
                <a:gd name="T44" fmla="+- 0 5897 5897"/>
                <a:gd name="T45" fmla="*/ T44 w 2890"/>
                <a:gd name="T46" fmla="+- 0 2248 1726"/>
                <a:gd name="T47" fmla="*/ 2248 h 1264"/>
                <a:gd name="T48" fmla="+- 0 5897 5897"/>
                <a:gd name="T49" fmla="*/ T48 w 2890"/>
                <a:gd name="T50" fmla="+- 0 2277 1726"/>
                <a:gd name="T51" fmla="*/ 2277 h 1264"/>
                <a:gd name="T52" fmla="+- 0 5978 5897"/>
                <a:gd name="T53" fmla="*/ T52 w 2890"/>
                <a:gd name="T54" fmla="+- 0 2358 1726"/>
                <a:gd name="T55" fmla="*/ 2358 h 1264"/>
                <a:gd name="T56" fmla="+- 0 5897 5897"/>
                <a:gd name="T57" fmla="*/ T56 w 2890"/>
                <a:gd name="T58" fmla="+- 0 2439 1726"/>
                <a:gd name="T59" fmla="*/ 2439 h 1264"/>
                <a:gd name="T60" fmla="+- 0 5897 5897"/>
                <a:gd name="T61" fmla="*/ T60 w 2890"/>
                <a:gd name="T62" fmla="+- 0 2467 1726"/>
                <a:gd name="T63" fmla="*/ 2467 h 1264"/>
                <a:gd name="T64" fmla="+- 0 6006 5897"/>
                <a:gd name="T65" fmla="*/ T64 w 2890"/>
                <a:gd name="T66" fmla="+- 0 2358 1726"/>
                <a:gd name="T67" fmla="*/ 2358 h 1264"/>
                <a:gd name="T68" fmla="+- 0 5897 5897"/>
                <a:gd name="T69" fmla="*/ T68 w 2890"/>
                <a:gd name="T70" fmla="+- 0 2248 1726"/>
                <a:gd name="T71" fmla="*/ 2248 h 12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90" h="1264">
                  <a:moveTo>
                    <a:pt x="2258" y="0"/>
                  </a:moveTo>
                  <a:lnTo>
                    <a:pt x="0" y="0"/>
                  </a:lnTo>
                  <a:lnTo>
                    <a:pt x="0" y="20"/>
                  </a:lnTo>
                  <a:lnTo>
                    <a:pt x="2249" y="20"/>
                  </a:lnTo>
                  <a:lnTo>
                    <a:pt x="2861" y="632"/>
                  </a:lnTo>
                  <a:lnTo>
                    <a:pt x="2249" y="1244"/>
                  </a:lnTo>
                  <a:lnTo>
                    <a:pt x="0" y="1244"/>
                  </a:lnTo>
                  <a:lnTo>
                    <a:pt x="0" y="1264"/>
                  </a:lnTo>
                  <a:lnTo>
                    <a:pt x="2258" y="1264"/>
                  </a:lnTo>
                  <a:lnTo>
                    <a:pt x="2890" y="632"/>
                  </a:lnTo>
                  <a:lnTo>
                    <a:pt x="2258" y="0"/>
                  </a:lnTo>
                  <a:close/>
                  <a:moveTo>
                    <a:pt x="0" y="522"/>
                  </a:moveTo>
                  <a:lnTo>
                    <a:pt x="0" y="551"/>
                  </a:lnTo>
                  <a:lnTo>
                    <a:pt x="81" y="632"/>
                  </a:lnTo>
                  <a:lnTo>
                    <a:pt x="0" y="713"/>
                  </a:lnTo>
                  <a:lnTo>
                    <a:pt x="0" y="741"/>
                  </a:lnTo>
                  <a:lnTo>
                    <a:pt x="109" y="632"/>
                  </a:lnTo>
                  <a:lnTo>
                    <a:pt x="0" y="522"/>
                  </a:lnTo>
                  <a:close/>
                </a:path>
              </a:pathLst>
            </a:custGeom>
            <a:solidFill>
              <a:srgbClr val="F1D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63" name="Picture 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5" y="1725"/>
              <a:ext cx="551" cy="551"/>
            </a:xfrm>
            <a:prstGeom prst="rect">
              <a:avLst/>
            </a:prstGeom>
            <a:noFill/>
            <a:extLst>
              <a:ext uri="{909E8E84-426E-40DD-AFC4-6F175D3DCCD1}">
                <a14:hiddenFill xmlns:a14="http://schemas.microsoft.com/office/drawing/2010/main">
                  <a:solidFill>
                    <a:srgbClr val="FFFFFF"/>
                  </a:solidFill>
                </a14:hiddenFill>
              </a:ext>
            </a:extLst>
          </p:spPr>
        </p:pic>
        <p:pic>
          <p:nvPicPr>
            <p:cNvPr id="16462" name="Picture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5" y="2438"/>
              <a:ext cx="551" cy="551"/>
            </a:xfrm>
            <a:prstGeom prst="rect">
              <a:avLst/>
            </a:prstGeom>
            <a:noFill/>
            <a:extLst>
              <a:ext uri="{909E8E84-426E-40DD-AFC4-6F175D3DCCD1}">
                <a14:hiddenFill xmlns:a14="http://schemas.microsoft.com/office/drawing/2010/main">
                  <a:solidFill>
                    <a:srgbClr val="FFFFFF"/>
                  </a:solidFill>
                </a14:hiddenFill>
              </a:ext>
            </a:extLst>
          </p:spPr>
        </p:pic>
        <p:sp>
          <p:nvSpPr>
            <p:cNvPr id="42" name="AutoShape 77"/>
            <p:cNvSpPr>
              <a:spLocks/>
            </p:cNvSpPr>
            <p:nvPr/>
          </p:nvSpPr>
          <p:spPr bwMode="auto">
            <a:xfrm>
              <a:off x="5896" y="1745"/>
              <a:ext cx="2862" cy="1224"/>
            </a:xfrm>
            <a:custGeom>
              <a:avLst/>
              <a:gdLst>
                <a:gd name="T0" fmla="+- 0 8146 5897"/>
                <a:gd name="T1" fmla="*/ T0 w 2862"/>
                <a:gd name="T2" fmla="+- 0 1746 1746"/>
                <a:gd name="T3" fmla="*/ 1746 h 1224"/>
                <a:gd name="T4" fmla="+- 0 5897 5897"/>
                <a:gd name="T5" fmla="*/ T4 w 2862"/>
                <a:gd name="T6" fmla="+- 0 1746 1746"/>
                <a:gd name="T7" fmla="*/ 1746 h 1224"/>
                <a:gd name="T8" fmla="+- 0 5897 5897"/>
                <a:gd name="T9" fmla="*/ T8 w 2862"/>
                <a:gd name="T10" fmla="+- 0 1766 1746"/>
                <a:gd name="T11" fmla="*/ 1766 h 1224"/>
                <a:gd name="T12" fmla="+- 0 8138 5897"/>
                <a:gd name="T13" fmla="*/ T12 w 2862"/>
                <a:gd name="T14" fmla="+- 0 1766 1746"/>
                <a:gd name="T15" fmla="*/ 1766 h 1224"/>
                <a:gd name="T16" fmla="+- 0 8730 5897"/>
                <a:gd name="T17" fmla="*/ T16 w 2862"/>
                <a:gd name="T18" fmla="+- 0 2358 1746"/>
                <a:gd name="T19" fmla="*/ 2358 h 1224"/>
                <a:gd name="T20" fmla="+- 0 8138 5897"/>
                <a:gd name="T21" fmla="*/ T20 w 2862"/>
                <a:gd name="T22" fmla="+- 0 2950 1746"/>
                <a:gd name="T23" fmla="*/ 2950 h 1224"/>
                <a:gd name="T24" fmla="+- 0 5897 5897"/>
                <a:gd name="T25" fmla="*/ T24 w 2862"/>
                <a:gd name="T26" fmla="+- 0 2950 1746"/>
                <a:gd name="T27" fmla="*/ 2950 h 1224"/>
                <a:gd name="T28" fmla="+- 0 5897 5897"/>
                <a:gd name="T29" fmla="*/ T28 w 2862"/>
                <a:gd name="T30" fmla="+- 0 2970 1746"/>
                <a:gd name="T31" fmla="*/ 2970 h 1224"/>
                <a:gd name="T32" fmla="+- 0 8146 5897"/>
                <a:gd name="T33" fmla="*/ T32 w 2862"/>
                <a:gd name="T34" fmla="+- 0 2970 1746"/>
                <a:gd name="T35" fmla="*/ 2970 h 1224"/>
                <a:gd name="T36" fmla="+- 0 8758 5897"/>
                <a:gd name="T37" fmla="*/ T36 w 2862"/>
                <a:gd name="T38" fmla="+- 0 2358 1746"/>
                <a:gd name="T39" fmla="*/ 2358 h 1224"/>
                <a:gd name="T40" fmla="+- 0 8146 5897"/>
                <a:gd name="T41" fmla="*/ T40 w 2862"/>
                <a:gd name="T42" fmla="+- 0 1746 1746"/>
                <a:gd name="T43" fmla="*/ 1746 h 1224"/>
                <a:gd name="T44" fmla="+- 0 5897 5897"/>
                <a:gd name="T45" fmla="*/ T44 w 2862"/>
                <a:gd name="T46" fmla="+- 0 2220 1746"/>
                <a:gd name="T47" fmla="*/ 2220 h 1224"/>
                <a:gd name="T48" fmla="+- 0 5897 5897"/>
                <a:gd name="T49" fmla="*/ T48 w 2862"/>
                <a:gd name="T50" fmla="+- 0 2248 1746"/>
                <a:gd name="T51" fmla="*/ 2248 h 1224"/>
                <a:gd name="T52" fmla="+- 0 6006 5897"/>
                <a:gd name="T53" fmla="*/ T52 w 2862"/>
                <a:gd name="T54" fmla="+- 0 2358 1746"/>
                <a:gd name="T55" fmla="*/ 2358 h 1224"/>
                <a:gd name="T56" fmla="+- 0 5897 5897"/>
                <a:gd name="T57" fmla="*/ T56 w 2862"/>
                <a:gd name="T58" fmla="+- 0 2467 1746"/>
                <a:gd name="T59" fmla="*/ 2467 h 1224"/>
                <a:gd name="T60" fmla="+- 0 5897 5897"/>
                <a:gd name="T61" fmla="*/ T60 w 2862"/>
                <a:gd name="T62" fmla="+- 0 2495 1746"/>
                <a:gd name="T63" fmla="*/ 2495 h 1224"/>
                <a:gd name="T64" fmla="+- 0 6034 5897"/>
                <a:gd name="T65" fmla="*/ T64 w 2862"/>
                <a:gd name="T66" fmla="+- 0 2358 1746"/>
                <a:gd name="T67" fmla="*/ 2358 h 1224"/>
                <a:gd name="T68" fmla="+- 0 5897 5897"/>
                <a:gd name="T69" fmla="*/ T68 w 2862"/>
                <a:gd name="T70" fmla="+- 0 2220 1746"/>
                <a:gd name="T71" fmla="*/ 2220 h 12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62" h="1224">
                  <a:moveTo>
                    <a:pt x="2249" y="0"/>
                  </a:moveTo>
                  <a:lnTo>
                    <a:pt x="0" y="0"/>
                  </a:lnTo>
                  <a:lnTo>
                    <a:pt x="0" y="20"/>
                  </a:lnTo>
                  <a:lnTo>
                    <a:pt x="2241" y="20"/>
                  </a:lnTo>
                  <a:lnTo>
                    <a:pt x="2833" y="612"/>
                  </a:lnTo>
                  <a:lnTo>
                    <a:pt x="2241" y="1204"/>
                  </a:lnTo>
                  <a:lnTo>
                    <a:pt x="0" y="1204"/>
                  </a:lnTo>
                  <a:lnTo>
                    <a:pt x="0" y="1224"/>
                  </a:lnTo>
                  <a:lnTo>
                    <a:pt x="2249" y="1224"/>
                  </a:lnTo>
                  <a:lnTo>
                    <a:pt x="2861" y="612"/>
                  </a:lnTo>
                  <a:lnTo>
                    <a:pt x="2249" y="0"/>
                  </a:lnTo>
                  <a:close/>
                  <a:moveTo>
                    <a:pt x="0" y="474"/>
                  </a:moveTo>
                  <a:lnTo>
                    <a:pt x="0" y="502"/>
                  </a:lnTo>
                  <a:lnTo>
                    <a:pt x="109" y="612"/>
                  </a:lnTo>
                  <a:lnTo>
                    <a:pt x="0" y="721"/>
                  </a:lnTo>
                  <a:lnTo>
                    <a:pt x="0" y="749"/>
                  </a:lnTo>
                  <a:lnTo>
                    <a:pt x="137" y="612"/>
                  </a:lnTo>
                  <a:lnTo>
                    <a:pt x="0" y="474"/>
                  </a:lnTo>
                  <a:close/>
                </a:path>
              </a:pathLst>
            </a:custGeom>
            <a:solidFill>
              <a:srgbClr val="F0D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60" name="Picture 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4" y="1745"/>
              <a:ext cx="503" cy="503"/>
            </a:xfrm>
            <a:prstGeom prst="rect">
              <a:avLst/>
            </a:prstGeom>
            <a:noFill/>
            <a:extLst>
              <a:ext uri="{909E8E84-426E-40DD-AFC4-6F175D3DCCD1}">
                <a14:hiddenFill xmlns:a14="http://schemas.microsoft.com/office/drawing/2010/main">
                  <a:solidFill>
                    <a:srgbClr val="FFFFFF"/>
                  </a:solidFill>
                </a14:hiddenFill>
              </a:ext>
            </a:extLst>
          </p:spPr>
        </p:pic>
        <p:pic>
          <p:nvPicPr>
            <p:cNvPr id="16459" name="Picture 7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4" y="2466"/>
              <a:ext cx="503" cy="503"/>
            </a:xfrm>
            <a:prstGeom prst="rect">
              <a:avLst/>
            </a:prstGeom>
            <a:noFill/>
            <a:extLst>
              <a:ext uri="{909E8E84-426E-40DD-AFC4-6F175D3DCCD1}">
                <a14:hiddenFill xmlns:a14="http://schemas.microsoft.com/office/drawing/2010/main">
                  <a:solidFill>
                    <a:srgbClr val="FFFFFF"/>
                  </a:solidFill>
                </a14:hiddenFill>
              </a:ext>
            </a:extLst>
          </p:spPr>
        </p:pic>
        <p:pic>
          <p:nvPicPr>
            <p:cNvPr id="16458" name="Picture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9" y="3192"/>
              <a:ext cx="4016" cy="1367"/>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73"/>
            <p:cNvSpPr>
              <a:spLocks/>
            </p:cNvSpPr>
            <p:nvPr/>
          </p:nvSpPr>
          <p:spPr bwMode="auto">
            <a:xfrm>
              <a:off x="2271" y="3230"/>
              <a:ext cx="3842" cy="1210"/>
            </a:xfrm>
            <a:custGeom>
              <a:avLst/>
              <a:gdLst>
                <a:gd name="T0" fmla="+- 0 5509 2272"/>
                <a:gd name="T1" fmla="*/ T0 w 3842"/>
                <a:gd name="T2" fmla="+- 0 3230 3230"/>
                <a:gd name="T3" fmla="*/ 3230 h 1210"/>
                <a:gd name="T4" fmla="+- 0 2272 2272"/>
                <a:gd name="T5" fmla="*/ T4 w 3842"/>
                <a:gd name="T6" fmla="+- 0 3230 3230"/>
                <a:gd name="T7" fmla="*/ 3230 h 1210"/>
                <a:gd name="T8" fmla="+- 0 2876 2272"/>
                <a:gd name="T9" fmla="*/ T8 w 3842"/>
                <a:gd name="T10" fmla="+- 0 3835 3230"/>
                <a:gd name="T11" fmla="*/ 3835 h 1210"/>
                <a:gd name="T12" fmla="+- 0 2272 2272"/>
                <a:gd name="T13" fmla="*/ T12 w 3842"/>
                <a:gd name="T14" fmla="+- 0 4439 3230"/>
                <a:gd name="T15" fmla="*/ 4439 h 1210"/>
                <a:gd name="T16" fmla="+- 0 5509 2272"/>
                <a:gd name="T17" fmla="*/ T16 w 3842"/>
                <a:gd name="T18" fmla="+- 0 4439 3230"/>
                <a:gd name="T19" fmla="*/ 4439 h 1210"/>
                <a:gd name="T20" fmla="+- 0 6113 2272"/>
                <a:gd name="T21" fmla="*/ T20 w 3842"/>
                <a:gd name="T22" fmla="+- 0 3835 3230"/>
                <a:gd name="T23" fmla="*/ 3835 h 1210"/>
                <a:gd name="T24" fmla="+- 0 5509 2272"/>
                <a:gd name="T25" fmla="*/ T24 w 3842"/>
                <a:gd name="T26" fmla="+- 0 3230 3230"/>
                <a:gd name="T27" fmla="*/ 3230 h 1210"/>
              </a:gdLst>
              <a:ahLst/>
              <a:cxnLst>
                <a:cxn ang="0">
                  <a:pos x="T1" y="T3"/>
                </a:cxn>
                <a:cxn ang="0">
                  <a:pos x="T5" y="T7"/>
                </a:cxn>
                <a:cxn ang="0">
                  <a:pos x="T9" y="T11"/>
                </a:cxn>
                <a:cxn ang="0">
                  <a:pos x="T13" y="T15"/>
                </a:cxn>
                <a:cxn ang="0">
                  <a:pos x="T17" y="T19"/>
                </a:cxn>
                <a:cxn ang="0">
                  <a:pos x="T21" y="T23"/>
                </a:cxn>
                <a:cxn ang="0">
                  <a:pos x="T25" y="T27"/>
                </a:cxn>
              </a:cxnLst>
              <a:rect l="0" t="0" r="r" b="b"/>
              <a:pathLst>
                <a:path w="3842" h="1210">
                  <a:moveTo>
                    <a:pt x="3237" y="0"/>
                  </a:moveTo>
                  <a:lnTo>
                    <a:pt x="0" y="0"/>
                  </a:lnTo>
                  <a:lnTo>
                    <a:pt x="604" y="605"/>
                  </a:lnTo>
                  <a:lnTo>
                    <a:pt x="0" y="1209"/>
                  </a:lnTo>
                  <a:lnTo>
                    <a:pt x="3237" y="1209"/>
                  </a:lnTo>
                  <a:lnTo>
                    <a:pt x="3841" y="605"/>
                  </a:lnTo>
                  <a:lnTo>
                    <a:pt x="3237" y="0"/>
                  </a:lnTo>
                  <a:close/>
                </a:path>
              </a:pathLst>
            </a:custGeom>
            <a:solidFill>
              <a:srgbClr val="B43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72"/>
            <p:cNvSpPr>
              <a:spLocks/>
            </p:cNvSpPr>
            <p:nvPr/>
          </p:nvSpPr>
          <p:spPr bwMode="auto">
            <a:xfrm>
              <a:off x="2271" y="3230"/>
              <a:ext cx="3842" cy="1210"/>
            </a:xfrm>
            <a:custGeom>
              <a:avLst/>
              <a:gdLst>
                <a:gd name="T0" fmla="+- 0 2272 2272"/>
                <a:gd name="T1" fmla="*/ T0 w 3842"/>
                <a:gd name="T2" fmla="+- 0 3230 3230"/>
                <a:gd name="T3" fmla="*/ 3230 h 1210"/>
                <a:gd name="T4" fmla="+- 0 5509 2272"/>
                <a:gd name="T5" fmla="*/ T4 w 3842"/>
                <a:gd name="T6" fmla="+- 0 3230 3230"/>
                <a:gd name="T7" fmla="*/ 3230 h 1210"/>
                <a:gd name="T8" fmla="+- 0 6113 2272"/>
                <a:gd name="T9" fmla="*/ T8 w 3842"/>
                <a:gd name="T10" fmla="+- 0 3835 3230"/>
                <a:gd name="T11" fmla="*/ 3835 h 1210"/>
                <a:gd name="T12" fmla="+- 0 5509 2272"/>
                <a:gd name="T13" fmla="*/ T12 w 3842"/>
                <a:gd name="T14" fmla="+- 0 4439 3230"/>
                <a:gd name="T15" fmla="*/ 4439 h 1210"/>
                <a:gd name="T16" fmla="+- 0 2272 2272"/>
                <a:gd name="T17" fmla="*/ T16 w 3842"/>
                <a:gd name="T18" fmla="+- 0 4439 3230"/>
                <a:gd name="T19" fmla="*/ 4439 h 1210"/>
                <a:gd name="T20" fmla="+- 0 2876 2272"/>
                <a:gd name="T21" fmla="*/ T20 w 3842"/>
                <a:gd name="T22" fmla="+- 0 3835 3230"/>
                <a:gd name="T23" fmla="*/ 3835 h 1210"/>
                <a:gd name="T24" fmla="+- 0 2272 2272"/>
                <a:gd name="T25" fmla="*/ T24 w 3842"/>
                <a:gd name="T26" fmla="+- 0 3230 3230"/>
                <a:gd name="T27" fmla="*/ 3230 h 1210"/>
              </a:gdLst>
              <a:ahLst/>
              <a:cxnLst>
                <a:cxn ang="0">
                  <a:pos x="T1" y="T3"/>
                </a:cxn>
                <a:cxn ang="0">
                  <a:pos x="T5" y="T7"/>
                </a:cxn>
                <a:cxn ang="0">
                  <a:pos x="T9" y="T11"/>
                </a:cxn>
                <a:cxn ang="0">
                  <a:pos x="T13" y="T15"/>
                </a:cxn>
                <a:cxn ang="0">
                  <a:pos x="T17" y="T19"/>
                </a:cxn>
                <a:cxn ang="0">
                  <a:pos x="T21" y="T23"/>
                </a:cxn>
                <a:cxn ang="0">
                  <a:pos x="T25" y="T27"/>
                </a:cxn>
              </a:cxnLst>
              <a:rect l="0" t="0" r="r" b="b"/>
              <a:pathLst>
                <a:path w="3842" h="1210">
                  <a:moveTo>
                    <a:pt x="0" y="0"/>
                  </a:moveTo>
                  <a:lnTo>
                    <a:pt x="3237" y="0"/>
                  </a:lnTo>
                  <a:lnTo>
                    <a:pt x="3841" y="605"/>
                  </a:lnTo>
                  <a:lnTo>
                    <a:pt x="3237" y="1209"/>
                  </a:lnTo>
                  <a:lnTo>
                    <a:pt x="0" y="1209"/>
                  </a:lnTo>
                  <a:lnTo>
                    <a:pt x="604" y="605"/>
                  </a:lnTo>
                  <a:lnTo>
                    <a:pt x="0" y="0"/>
                  </a:lnTo>
                  <a:close/>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5" name="Freeform 71"/>
            <p:cNvSpPr>
              <a:spLocks/>
            </p:cNvSpPr>
            <p:nvPr/>
          </p:nvSpPr>
          <p:spPr bwMode="auto">
            <a:xfrm>
              <a:off x="5768" y="3158"/>
              <a:ext cx="3214" cy="1353"/>
            </a:xfrm>
            <a:custGeom>
              <a:avLst/>
              <a:gdLst>
                <a:gd name="T0" fmla="+- 0 8306 5769"/>
                <a:gd name="T1" fmla="*/ T0 w 3214"/>
                <a:gd name="T2" fmla="+- 0 3159 3159"/>
                <a:gd name="T3" fmla="*/ 3159 h 1353"/>
                <a:gd name="T4" fmla="+- 0 5769 5769"/>
                <a:gd name="T5" fmla="*/ T4 w 3214"/>
                <a:gd name="T6" fmla="+- 0 3159 3159"/>
                <a:gd name="T7" fmla="*/ 3159 h 1353"/>
                <a:gd name="T8" fmla="+- 0 5774 5769"/>
                <a:gd name="T9" fmla="*/ T8 w 3214"/>
                <a:gd name="T10" fmla="+- 0 3164 3159"/>
                <a:gd name="T11" fmla="*/ 3164 h 1353"/>
                <a:gd name="T12" fmla="+- 0 6223 5769"/>
                <a:gd name="T13" fmla="*/ T12 w 3214"/>
                <a:gd name="T14" fmla="+- 0 3164 3159"/>
                <a:gd name="T15" fmla="*/ 3164 h 1353"/>
                <a:gd name="T16" fmla="+- 0 6223 5769"/>
                <a:gd name="T17" fmla="*/ T16 w 3214"/>
                <a:gd name="T18" fmla="+- 0 3613 3159"/>
                <a:gd name="T19" fmla="*/ 3613 h 1353"/>
                <a:gd name="T20" fmla="+- 0 6445 5769"/>
                <a:gd name="T21" fmla="*/ T20 w 3214"/>
                <a:gd name="T22" fmla="+- 0 3835 3159"/>
                <a:gd name="T23" fmla="*/ 3835 h 1353"/>
                <a:gd name="T24" fmla="+- 0 6223 5769"/>
                <a:gd name="T25" fmla="*/ T24 w 3214"/>
                <a:gd name="T26" fmla="+- 0 4057 3159"/>
                <a:gd name="T27" fmla="*/ 4057 h 1353"/>
                <a:gd name="T28" fmla="+- 0 6223 5769"/>
                <a:gd name="T29" fmla="*/ T28 w 3214"/>
                <a:gd name="T30" fmla="+- 0 4511 3159"/>
                <a:gd name="T31" fmla="*/ 4511 h 1353"/>
                <a:gd name="T32" fmla="+- 0 8306 5769"/>
                <a:gd name="T33" fmla="*/ T32 w 3214"/>
                <a:gd name="T34" fmla="+- 0 4511 3159"/>
                <a:gd name="T35" fmla="*/ 4511 h 1353"/>
                <a:gd name="T36" fmla="+- 0 8982 5769"/>
                <a:gd name="T37" fmla="*/ T36 w 3214"/>
                <a:gd name="T38" fmla="+- 0 3835 3159"/>
                <a:gd name="T39" fmla="*/ 3835 h 1353"/>
                <a:gd name="T40" fmla="+- 0 8306 5769"/>
                <a:gd name="T41" fmla="*/ T40 w 3214"/>
                <a:gd name="T42" fmla="+- 0 3159 3159"/>
                <a:gd name="T43" fmla="*/ 3159 h 13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214" h="1353">
                  <a:moveTo>
                    <a:pt x="2537" y="0"/>
                  </a:moveTo>
                  <a:lnTo>
                    <a:pt x="0" y="0"/>
                  </a:lnTo>
                  <a:lnTo>
                    <a:pt x="5" y="5"/>
                  </a:lnTo>
                  <a:lnTo>
                    <a:pt x="454" y="5"/>
                  </a:lnTo>
                  <a:lnTo>
                    <a:pt x="454" y="454"/>
                  </a:lnTo>
                  <a:lnTo>
                    <a:pt x="676" y="676"/>
                  </a:lnTo>
                  <a:lnTo>
                    <a:pt x="454" y="898"/>
                  </a:lnTo>
                  <a:lnTo>
                    <a:pt x="454" y="1352"/>
                  </a:lnTo>
                  <a:lnTo>
                    <a:pt x="2537" y="1352"/>
                  </a:lnTo>
                  <a:lnTo>
                    <a:pt x="3213" y="676"/>
                  </a:lnTo>
                  <a:lnTo>
                    <a:pt x="2537" y="0"/>
                  </a:lnTo>
                  <a:close/>
                </a:path>
              </a:pathLst>
            </a:custGeom>
            <a:solidFill>
              <a:srgbClr val="FFC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54" name="Picture 7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73" y="3163"/>
              <a:ext cx="450" cy="450"/>
            </a:xfrm>
            <a:prstGeom prst="rect">
              <a:avLst/>
            </a:prstGeom>
            <a:noFill/>
            <a:extLst>
              <a:ext uri="{909E8E84-426E-40DD-AFC4-6F175D3DCCD1}">
                <a14:hiddenFill xmlns:a14="http://schemas.microsoft.com/office/drawing/2010/main">
                  <a:solidFill>
                    <a:srgbClr val="FFFFFF"/>
                  </a:solidFill>
                </a14:hiddenFill>
              </a:ext>
            </a:extLst>
          </p:spPr>
        </p:pic>
        <p:pic>
          <p:nvPicPr>
            <p:cNvPr id="16453" name="Picture 6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8" y="4056"/>
              <a:ext cx="455" cy="455"/>
            </a:xfrm>
            <a:prstGeom prst="rect">
              <a:avLst/>
            </a:prstGeom>
            <a:noFill/>
            <a:extLst>
              <a:ext uri="{909E8E84-426E-40DD-AFC4-6F175D3DCCD1}">
                <a14:hiddenFill xmlns:a14="http://schemas.microsoft.com/office/drawing/2010/main">
                  <a:solidFill>
                    <a:srgbClr val="FFFFFF"/>
                  </a:solidFill>
                </a14:hiddenFill>
              </a:ext>
            </a:extLst>
          </p:spPr>
        </p:pic>
        <p:sp>
          <p:nvSpPr>
            <p:cNvPr id="46" name="AutoShape 68"/>
            <p:cNvSpPr>
              <a:spLocks/>
            </p:cNvSpPr>
            <p:nvPr/>
          </p:nvSpPr>
          <p:spPr bwMode="auto">
            <a:xfrm>
              <a:off x="5672" y="3118"/>
              <a:ext cx="3367" cy="1433"/>
            </a:xfrm>
            <a:custGeom>
              <a:avLst/>
              <a:gdLst>
                <a:gd name="T0" fmla="+- 0 8342 5672"/>
                <a:gd name="T1" fmla="*/ T0 w 3367"/>
                <a:gd name="T2" fmla="+- 0 3139 3119"/>
                <a:gd name="T3" fmla="*/ 3139 h 1433"/>
                <a:gd name="T4" fmla="+- 0 8314 5672"/>
                <a:gd name="T5" fmla="*/ T4 w 3367"/>
                <a:gd name="T6" fmla="+- 0 3139 3119"/>
                <a:gd name="T7" fmla="*/ 3139 h 1433"/>
                <a:gd name="T8" fmla="+- 0 9010 5672"/>
                <a:gd name="T9" fmla="*/ T8 w 3367"/>
                <a:gd name="T10" fmla="+- 0 3835 3119"/>
                <a:gd name="T11" fmla="*/ 3835 h 1433"/>
                <a:gd name="T12" fmla="+- 0 8314 5672"/>
                <a:gd name="T13" fmla="*/ T12 w 3367"/>
                <a:gd name="T14" fmla="+- 0 4531 3119"/>
                <a:gd name="T15" fmla="*/ 4531 h 1433"/>
                <a:gd name="T16" fmla="+- 0 6223 5672"/>
                <a:gd name="T17" fmla="*/ T16 w 3367"/>
                <a:gd name="T18" fmla="+- 0 4531 3119"/>
                <a:gd name="T19" fmla="*/ 4531 h 1433"/>
                <a:gd name="T20" fmla="+- 0 6223 5672"/>
                <a:gd name="T21" fmla="*/ T20 w 3367"/>
                <a:gd name="T22" fmla="+- 0 4551 3119"/>
                <a:gd name="T23" fmla="*/ 4551 h 1433"/>
                <a:gd name="T24" fmla="+- 0 8322 5672"/>
                <a:gd name="T25" fmla="*/ T24 w 3367"/>
                <a:gd name="T26" fmla="+- 0 4551 3119"/>
                <a:gd name="T27" fmla="*/ 4551 h 1433"/>
                <a:gd name="T28" fmla="+- 0 9039 5672"/>
                <a:gd name="T29" fmla="*/ T28 w 3367"/>
                <a:gd name="T30" fmla="+- 0 3835 3119"/>
                <a:gd name="T31" fmla="*/ 3835 h 1433"/>
                <a:gd name="T32" fmla="+- 0 8342 5672"/>
                <a:gd name="T33" fmla="*/ T32 w 3367"/>
                <a:gd name="T34" fmla="+- 0 3139 3119"/>
                <a:gd name="T35" fmla="*/ 3139 h 1433"/>
                <a:gd name="T36" fmla="+- 0 6223 5672"/>
                <a:gd name="T37" fmla="*/ T36 w 3367"/>
                <a:gd name="T38" fmla="+- 0 3642 3119"/>
                <a:gd name="T39" fmla="*/ 3642 h 1433"/>
                <a:gd name="T40" fmla="+- 0 6223 5672"/>
                <a:gd name="T41" fmla="*/ T40 w 3367"/>
                <a:gd name="T42" fmla="+- 0 3670 3119"/>
                <a:gd name="T43" fmla="*/ 3670 h 1433"/>
                <a:gd name="T44" fmla="+- 0 6388 5672"/>
                <a:gd name="T45" fmla="*/ T44 w 3367"/>
                <a:gd name="T46" fmla="+- 0 3835 3119"/>
                <a:gd name="T47" fmla="*/ 3835 h 1433"/>
                <a:gd name="T48" fmla="+- 0 6223 5672"/>
                <a:gd name="T49" fmla="*/ T48 w 3367"/>
                <a:gd name="T50" fmla="+- 0 4000 3119"/>
                <a:gd name="T51" fmla="*/ 4000 h 1433"/>
                <a:gd name="T52" fmla="+- 0 6223 5672"/>
                <a:gd name="T53" fmla="*/ T52 w 3367"/>
                <a:gd name="T54" fmla="+- 0 4028 3119"/>
                <a:gd name="T55" fmla="*/ 4028 h 1433"/>
                <a:gd name="T56" fmla="+- 0 6417 5672"/>
                <a:gd name="T57" fmla="*/ T56 w 3367"/>
                <a:gd name="T58" fmla="+- 0 3835 3119"/>
                <a:gd name="T59" fmla="*/ 3835 h 1433"/>
                <a:gd name="T60" fmla="+- 0 6223 5672"/>
                <a:gd name="T61" fmla="*/ T60 w 3367"/>
                <a:gd name="T62" fmla="+- 0 3642 3119"/>
                <a:gd name="T63" fmla="*/ 3642 h 1433"/>
                <a:gd name="T64" fmla="+- 0 8322 5672"/>
                <a:gd name="T65" fmla="*/ T64 w 3367"/>
                <a:gd name="T66" fmla="+- 0 3119 3119"/>
                <a:gd name="T67" fmla="*/ 3119 h 1433"/>
                <a:gd name="T68" fmla="+- 0 5672 5672"/>
                <a:gd name="T69" fmla="*/ T68 w 3367"/>
                <a:gd name="T70" fmla="+- 0 3119 3119"/>
                <a:gd name="T71" fmla="*/ 3119 h 1433"/>
                <a:gd name="T72" fmla="+- 0 5717 5672"/>
                <a:gd name="T73" fmla="*/ T72 w 3367"/>
                <a:gd name="T74" fmla="+- 0 3164 3119"/>
                <a:gd name="T75" fmla="*/ 3164 h 1433"/>
                <a:gd name="T76" fmla="+- 0 5745 5672"/>
                <a:gd name="T77" fmla="*/ T76 w 3367"/>
                <a:gd name="T78" fmla="+- 0 3164 3119"/>
                <a:gd name="T79" fmla="*/ 3164 h 1433"/>
                <a:gd name="T80" fmla="+- 0 5720 5672"/>
                <a:gd name="T81" fmla="*/ T80 w 3367"/>
                <a:gd name="T82" fmla="+- 0 3139 3119"/>
                <a:gd name="T83" fmla="*/ 3139 h 1433"/>
                <a:gd name="T84" fmla="+- 0 8342 5672"/>
                <a:gd name="T85" fmla="*/ T84 w 3367"/>
                <a:gd name="T86" fmla="+- 0 3139 3119"/>
                <a:gd name="T87" fmla="*/ 3139 h 1433"/>
                <a:gd name="T88" fmla="+- 0 8322 5672"/>
                <a:gd name="T89" fmla="*/ T88 w 3367"/>
                <a:gd name="T90" fmla="+- 0 3119 3119"/>
                <a:gd name="T91" fmla="*/ 3119 h 1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367" h="1433">
                  <a:moveTo>
                    <a:pt x="2670" y="20"/>
                  </a:moveTo>
                  <a:lnTo>
                    <a:pt x="2642" y="20"/>
                  </a:lnTo>
                  <a:lnTo>
                    <a:pt x="3338" y="716"/>
                  </a:lnTo>
                  <a:lnTo>
                    <a:pt x="2642" y="1412"/>
                  </a:lnTo>
                  <a:lnTo>
                    <a:pt x="551" y="1412"/>
                  </a:lnTo>
                  <a:lnTo>
                    <a:pt x="551" y="1432"/>
                  </a:lnTo>
                  <a:lnTo>
                    <a:pt x="2650" y="1432"/>
                  </a:lnTo>
                  <a:lnTo>
                    <a:pt x="3367" y="716"/>
                  </a:lnTo>
                  <a:lnTo>
                    <a:pt x="2670" y="20"/>
                  </a:lnTo>
                  <a:close/>
                  <a:moveTo>
                    <a:pt x="551" y="523"/>
                  </a:moveTo>
                  <a:lnTo>
                    <a:pt x="551" y="551"/>
                  </a:lnTo>
                  <a:lnTo>
                    <a:pt x="716" y="716"/>
                  </a:lnTo>
                  <a:lnTo>
                    <a:pt x="551" y="881"/>
                  </a:lnTo>
                  <a:lnTo>
                    <a:pt x="551" y="909"/>
                  </a:lnTo>
                  <a:lnTo>
                    <a:pt x="745" y="716"/>
                  </a:lnTo>
                  <a:lnTo>
                    <a:pt x="551" y="523"/>
                  </a:lnTo>
                  <a:close/>
                  <a:moveTo>
                    <a:pt x="2650" y="0"/>
                  </a:moveTo>
                  <a:lnTo>
                    <a:pt x="0" y="0"/>
                  </a:lnTo>
                  <a:lnTo>
                    <a:pt x="45" y="45"/>
                  </a:lnTo>
                  <a:lnTo>
                    <a:pt x="73" y="45"/>
                  </a:lnTo>
                  <a:lnTo>
                    <a:pt x="48" y="20"/>
                  </a:lnTo>
                  <a:lnTo>
                    <a:pt x="2670" y="20"/>
                  </a:lnTo>
                  <a:lnTo>
                    <a:pt x="2650" y="0"/>
                  </a:lnTo>
                  <a:close/>
                </a:path>
              </a:pathLst>
            </a:custGeom>
            <a:solidFill>
              <a:srgbClr val="FFC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51" name="Picture 6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17" y="3163"/>
              <a:ext cx="507" cy="507"/>
            </a:xfrm>
            <a:prstGeom prst="rect">
              <a:avLst/>
            </a:prstGeom>
            <a:noFill/>
            <a:extLst>
              <a:ext uri="{909E8E84-426E-40DD-AFC4-6F175D3DCCD1}">
                <a14:hiddenFill xmlns:a14="http://schemas.microsoft.com/office/drawing/2010/main">
                  <a:solidFill>
                    <a:srgbClr val="FFFFFF"/>
                  </a:solidFill>
                </a14:hiddenFill>
              </a:ext>
            </a:extLst>
          </p:spPr>
        </p:pic>
        <p:pic>
          <p:nvPicPr>
            <p:cNvPr id="16450" name="Picture 6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72" y="4000"/>
              <a:ext cx="552" cy="552"/>
            </a:xfrm>
            <a:prstGeom prst="rect">
              <a:avLst/>
            </a:prstGeom>
            <a:noFill/>
            <a:extLst>
              <a:ext uri="{909E8E84-426E-40DD-AFC4-6F175D3DCCD1}">
                <a14:hiddenFill xmlns:a14="http://schemas.microsoft.com/office/drawing/2010/main">
                  <a:solidFill>
                    <a:srgbClr val="FFFFFF"/>
                  </a:solidFill>
                </a14:hiddenFill>
              </a:ext>
            </a:extLst>
          </p:spPr>
        </p:pic>
        <p:sp>
          <p:nvSpPr>
            <p:cNvPr id="47" name="AutoShape 65"/>
            <p:cNvSpPr>
              <a:spLocks/>
            </p:cNvSpPr>
            <p:nvPr/>
          </p:nvSpPr>
          <p:spPr bwMode="auto">
            <a:xfrm>
              <a:off x="5720" y="3138"/>
              <a:ext cx="3290" cy="1393"/>
            </a:xfrm>
            <a:custGeom>
              <a:avLst/>
              <a:gdLst>
                <a:gd name="T0" fmla="+- 0 8334 5720"/>
                <a:gd name="T1" fmla="*/ T0 w 3290"/>
                <a:gd name="T2" fmla="+- 0 3159 3139"/>
                <a:gd name="T3" fmla="*/ 3159 h 1393"/>
                <a:gd name="T4" fmla="+- 0 8306 5720"/>
                <a:gd name="T5" fmla="*/ T4 w 3290"/>
                <a:gd name="T6" fmla="+- 0 3159 3139"/>
                <a:gd name="T7" fmla="*/ 3159 h 1393"/>
                <a:gd name="T8" fmla="+- 0 8982 5720"/>
                <a:gd name="T9" fmla="*/ T8 w 3290"/>
                <a:gd name="T10" fmla="+- 0 3835 3139"/>
                <a:gd name="T11" fmla="*/ 3835 h 1393"/>
                <a:gd name="T12" fmla="+- 0 8306 5720"/>
                <a:gd name="T13" fmla="*/ T12 w 3290"/>
                <a:gd name="T14" fmla="+- 0 4511 3139"/>
                <a:gd name="T15" fmla="*/ 4511 h 1393"/>
                <a:gd name="T16" fmla="+- 0 6223 5720"/>
                <a:gd name="T17" fmla="*/ T16 w 3290"/>
                <a:gd name="T18" fmla="+- 0 4511 3139"/>
                <a:gd name="T19" fmla="*/ 4511 h 1393"/>
                <a:gd name="T20" fmla="+- 0 6223 5720"/>
                <a:gd name="T21" fmla="*/ T20 w 3290"/>
                <a:gd name="T22" fmla="+- 0 4531 3139"/>
                <a:gd name="T23" fmla="*/ 4531 h 1393"/>
                <a:gd name="T24" fmla="+- 0 8314 5720"/>
                <a:gd name="T25" fmla="*/ T24 w 3290"/>
                <a:gd name="T26" fmla="+- 0 4531 3139"/>
                <a:gd name="T27" fmla="*/ 4531 h 1393"/>
                <a:gd name="T28" fmla="+- 0 9010 5720"/>
                <a:gd name="T29" fmla="*/ T28 w 3290"/>
                <a:gd name="T30" fmla="+- 0 3835 3139"/>
                <a:gd name="T31" fmla="*/ 3835 h 1393"/>
                <a:gd name="T32" fmla="+- 0 8334 5720"/>
                <a:gd name="T33" fmla="*/ T32 w 3290"/>
                <a:gd name="T34" fmla="+- 0 3159 3139"/>
                <a:gd name="T35" fmla="*/ 3159 h 1393"/>
                <a:gd name="T36" fmla="+- 0 6223 5720"/>
                <a:gd name="T37" fmla="*/ T36 w 3290"/>
                <a:gd name="T38" fmla="+- 0 3613 3139"/>
                <a:gd name="T39" fmla="*/ 3613 h 1393"/>
                <a:gd name="T40" fmla="+- 0 6223 5720"/>
                <a:gd name="T41" fmla="*/ T40 w 3290"/>
                <a:gd name="T42" fmla="+- 0 3642 3139"/>
                <a:gd name="T43" fmla="*/ 3642 h 1393"/>
                <a:gd name="T44" fmla="+- 0 6417 5720"/>
                <a:gd name="T45" fmla="*/ T44 w 3290"/>
                <a:gd name="T46" fmla="+- 0 3835 3139"/>
                <a:gd name="T47" fmla="*/ 3835 h 1393"/>
                <a:gd name="T48" fmla="+- 0 6223 5720"/>
                <a:gd name="T49" fmla="*/ T48 w 3290"/>
                <a:gd name="T50" fmla="+- 0 4028 3139"/>
                <a:gd name="T51" fmla="*/ 4028 h 1393"/>
                <a:gd name="T52" fmla="+- 0 6223 5720"/>
                <a:gd name="T53" fmla="*/ T52 w 3290"/>
                <a:gd name="T54" fmla="+- 0 4057 3139"/>
                <a:gd name="T55" fmla="*/ 4057 h 1393"/>
                <a:gd name="T56" fmla="+- 0 6445 5720"/>
                <a:gd name="T57" fmla="*/ T56 w 3290"/>
                <a:gd name="T58" fmla="+- 0 3835 3139"/>
                <a:gd name="T59" fmla="*/ 3835 h 1393"/>
                <a:gd name="T60" fmla="+- 0 6223 5720"/>
                <a:gd name="T61" fmla="*/ T60 w 3290"/>
                <a:gd name="T62" fmla="+- 0 3613 3139"/>
                <a:gd name="T63" fmla="*/ 3613 h 1393"/>
                <a:gd name="T64" fmla="+- 0 8314 5720"/>
                <a:gd name="T65" fmla="*/ T64 w 3290"/>
                <a:gd name="T66" fmla="+- 0 3139 3139"/>
                <a:gd name="T67" fmla="*/ 3139 h 1393"/>
                <a:gd name="T68" fmla="+- 0 5720 5720"/>
                <a:gd name="T69" fmla="*/ T68 w 3290"/>
                <a:gd name="T70" fmla="+- 0 3139 3139"/>
                <a:gd name="T71" fmla="*/ 3139 h 1393"/>
                <a:gd name="T72" fmla="+- 0 5745 5720"/>
                <a:gd name="T73" fmla="*/ T72 w 3290"/>
                <a:gd name="T74" fmla="+- 0 3164 3139"/>
                <a:gd name="T75" fmla="*/ 3164 h 1393"/>
                <a:gd name="T76" fmla="+- 0 5774 5720"/>
                <a:gd name="T77" fmla="*/ T76 w 3290"/>
                <a:gd name="T78" fmla="+- 0 3164 3139"/>
                <a:gd name="T79" fmla="*/ 3164 h 1393"/>
                <a:gd name="T80" fmla="+- 0 5769 5720"/>
                <a:gd name="T81" fmla="*/ T80 w 3290"/>
                <a:gd name="T82" fmla="+- 0 3159 3139"/>
                <a:gd name="T83" fmla="*/ 3159 h 1393"/>
                <a:gd name="T84" fmla="+- 0 8334 5720"/>
                <a:gd name="T85" fmla="*/ T84 w 3290"/>
                <a:gd name="T86" fmla="+- 0 3159 3139"/>
                <a:gd name="T87" fmla="*/ 3159 h 1393"/>
                <a:gd name="T88" fmla="+- 0 8314 5720"/>
                <a:gd name="T89" fmla="*/ T88 w 3290"/>
                <a:gd name="T90" fmla="+- 0 3139 3139"/>
                <a:gd name="T91" fmla="*/ 3139 h 13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290" h="1393">
                  <a:moveTo>
                    <a:pt x="2614" y="20"/>
                  </a:moveTo>
                  <a:lnTo>
                    <a:pt x="2586" y="20"/>
                  </a:lnTo>
                  <a:lnTo>
                    <a:pt x="3262" y="696"/>
                  </a:lnTo>
                  <a:lnTo>
                    <a:pt x="2586" y="1372"/>
                  </a:lnTo>
                  <a:lnTo>
                    <a:pt x="503" y="1372"/>
                  </a:lnTo>
                  <a:lnTo>
                    <a:pt x="503" y="1392"/>
                  </a:lnTo>
                  <a:lnTo>
                    <a:pt x="2594" y="1392"/>
                  </a:lnTo>
                  <a:lnTo>
                    <a:pt x="3290" y="696"/>
                  </a:lnTo>
                  <a:lnTo>
                    <a:pt x="2614" y="20"/>
                  </a:lnTo>
                  <a:close/>
                  <a:moveTo>
                    <a:pt x="503" y="474"/>
                  </a:moveTo>
                  <a:lnTo>
                    <a:pt x="503" y="503"/>
                  </a:lnTo>
                  <a:lnTo>
                    <a:pt x="697" y="696"/>
                  </a:lnTo>
                  <a:lnTo>
                    <a:pt x="503" y="889"/>
                  </a:lnTo>
                  <a:lnTo>
                    <a:pt x="503" y="918"/>
                  </a:lnTo>
                  <a:lnTo>
                    <a:pt x="725" y="696"/>
                  </a:lnTo>
                  <a:lnTo>
                    <a:pt x="503" y="474"/>
                  </a:lnTo>
                  <a:close/>
                  <a:moveTo>
                    <a:pt x="2594" y="0"/>
                  </a:moveTo>
                  <a:lnTo>
                    <a:pt x="0" y="0"/>
                  </a:lnTo>
                  <a:lnTo>
                    <a:pt x="25" y="25"/>
                  </a:lnTo>
                  <a:lnTo>
                    <a:pt x="54" y="25"/>
                  </a:lnTo>
                  <a:lnTo>
                    <a:pt x="49" y="20"/>
                  </a:lnTo>
                  <a:lnTo>
                    <a:pt x="2614" y="20"/>
                  </a:lnTo>
                  <a:lnTo>
                    <a:pt x="2594" y="0"/>
                  </a:lnTo>
                  <a:close/>
                </a:path>
              </a:pathLst>
            </a:custGeom>
            <a:solidFill>
              <a:srgbClr val="FFC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6448" name="Picture 6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45" y="3163"/>
              <a:ext cx="478" cy="478"/>
            </a:xfrm>
            <a:prstGeom prst="rect">
              <a:avLst/>
            </a:prstGeom>
            <a:noFill/>
            <a:extLst>
              <a:ext uri="{909E8E84-426E-40DD-AFC4-6F175D3DCCD1}">
                <a14:hiddenFill xmlns:a14="http://schemas.microsoft.com/office/drawing/2010/main">
                  <a:solidFill>
                    <a:srgbClr val="FFFFFF"/>
                  </a:solidFill>
                </a14:hiddenFill>
              </a:ext>
            </a:extLst>
          </p:spPr>
        </p:pic>
        <p:pic>
          <p:nvPicPr>
            <p:cNvPr id="16447" name="Picture 6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20" y="4028"/>
              <a:ext cx="503" cy="503"/>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62"/>
            <p:cNvSpPr txBox="1">
              <a:spLocks noChangeArrowheads="1"/>
            </p:cNvSpPr>
            <p:nvPr/>
          </p:nvSpPr>
          <p:spPr bwMode="auto">
            <a:xfrm>
              <a:off x="3135" y="817"/>
              <a:ext cx="21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rPr>
                <a:t>For Intra-state supply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Text Box 61"/>
            <p:cNvSpPr txBox="1">
              <a:spLocks noChangeArrowheads="1"/>
            </p:cNvSpPr>
            <p:nvPr/>
          </p:nvSpPr>
          <p:spPr bwMode="auto">
            <a:xfrm>
              <a:off x="6440" y="691"/>
              <a:ext cx="136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CGST &amp; SGST</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are to be paid</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Text Box 60"/>
            <p:cNvSpPr txBox="1">
              <a:spLocks noChangeArrowheads="1"/>
            </p:cNvSpPr>
            <p:nvPr/>
          </p:nvSpPr>
          <p:spPr bwMode="auto">
            <a:xfrm>
              <a:off x="2972" y="2203"/>
              <a:ext cx="21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rPr>
                <a:t>For Inter-state supply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Text Box 59"/>
            <p:cNvSpPr txBox="1">
              <a:spLocks noChangeArrowheads="1"/>
            </p:cNvSpPr>
            <p:nvPr/>
          </p:nvSpPr>
          <p:spPr bwMode="auto">
            <a:xfrm>
              <a:off x="6047" y="1951"/>
              <a:ext cx="2100"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IGST to be paid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Text Box 58"/>
            <p:cNvSpPr txBox="1">
              <a:spLocks noChangeArrowheads="1"/>
            </p:cNvSpPr>
            <p:nvPr/>
          </p:nvSpPr>
          <p:spPr bwMode="auto">
            <a:xfrm>
              <a:off x="3186" y="3680"/>
              <a:ext cx="20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rPr>
                <a:t>Wherever applicable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Text Box 57"/>
            <p:cNvSpPr txBox="1">
              <a:spLocks noChangeArrowheads="1"/>
            </p:cNvSpPr>
            <p:nvPr/>
          </p:nvSpPr>
          <p:spPr bwMode="auto">
            <a:xfrm>
              <a:off x="6512" y="3303"/>
              <a:ext cx="1745"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Interest, penalty, fees and any other amount also to be paid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55" name="Rectangle 100"/>
          <p:cNvSpPr>
            <a:spLocks noChangeArrowheads="1"/>
          </p:cNvSpPr>
          <p:nvPr/>
        </p:nvSpPr>
        <p:spPr bwMode="auto">
          <a:xfrm>
            <a:off x="459279" y="250870"/>
            <a:ext cx="10524937" cy="149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440" tIns="6348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sng"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Payment of GST &amp; Due Dates: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Total tax payable by a registered person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Output Tax payable – Eligible Input  Tax credit + Tax payable under reverse charge – TDS/TCS credit received</a:t>
            </a:r>
            <a:endParaRPr kumimoji="0" lang="en-US" altLang="en-US" sz="1200" b="1"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Payments to be made in GST regime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107"/>
          <p:cNvSpPr>
            <a:spLocks noChangeArrowheads="1"/>
          </p:cNvSpPr>
          <p:nvPr/>
        </p:nvSpPr>
        <p:spPr bwMode="auto">
          <a:xfrm>
            <a:off x="908704" y="1051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2400" algn="l"/>
              </a:tabLst>
              <a:defRPr>
                <a:solidFill>
                  <a:schemeClr val="tx1"/>
                </a:solidFill>
                <a:latin typeface="Arial" panose="020B0604020202020204" pitchFamily="34" charset="0"/>
              </a:defRPr>
            </a:lvl1pPr>
            <a:lvl2pPr eaLnBrk="0" fontAlgn="base" hangingPunct="0">
              <a:spcBef>
                <a:spcPct val="0"/>
              </a:spcBef>
              <a:spcAft>
                <a:spcPct val="0"/>
              </a:spcAft>
              <a:tabLst>
                <a:tab pos="3962400" algn="l"/>
              </a:tabLst>
              <a:defRPr>
                <a:solidFill>
                  <a:schemeClr val="tx1"/>
                </a:solidFill>
                <a:latin typeface="Arial" panose="020B0604020202020204" pitchFamily="34" charset="0"/>
              </a:defRPr>
            </a:lvl2pPr>
            <a:lvl3pPr eaLnBrk="0" fontAlgn="base" hangingPunct="0">
              <a:spcBef>
                <a:spcPct val="0"/>
              </a:spcBef>
              <a:spcAft>
                <a:spcPct val="0"/>
              </a:spcAft>
              <a:tabLst>
                <a:tab pos="3962400" algn="l"/>
              </a:tabLst>
              <a:defRPr>
                <a:solidFill>
                  <a:schemeClr val="tx1"/>
                </a:solidFill>
                <a:latin typeface="Arial" panose="020B0604020202020204" pitchFamily="34" charset="0"/>
              </a:defRPr>
            </a:lvl3pPr>
            <a:lvl4pPr eaLnBrk="0" fontAlgn="base" hangingPunct="0">
              <a:spcBef>
                <a:spcPct val="0"/>
              </a:spcBef>
              <a:spcAft>
                <a:spcPct val="0"/>
              </a:spcAft>
              <a:tabLst>
                <a:tab pos="3962400" algn="l"/>
              </a:tabLst>
              <a:defRPr>
                <a:solidFill>
                  <a:schemeClr val="tx1"/>
                </a:solidFill>
                <a:latin typeface="Arial" panose="020B0604020202020204" pitchFamily="34" charset="0"/>
              </a:defRPr>
            </a:lvl4pPr>
            <a:lvl5pPr eaLnBrk="0" fontAlgn="base" hangingPunct="0">
              <a:spcBef>
                <a:spcPct val="0"/>
              </a:spcBef>
              <a:spcAft>
                <a:spcPct val="0"/>
              </a:spcAft>
              <a:tabLst>
                <a:tab pos="3962400" algn="l"/>
              </a:tabLst>
              <a:defRPr>
                <a:solidFill>
                  <a:schemeClr val="tx1"/>
                </a:solidFill>
                <a:latin typeface="Arial" panose="020B0604020202020204" pitchFamily="34" charset="0"/>
              </a:defRPr>
            </a:lvl5pPr>
            <a:lvl6pPr eaLnBrk="0" fontAlgn="base" hangingPunct="0">
              <a:spcBef>
                <a:spcPct val="0"/>
              </a:spcBef>
              <a:spcAft>
                <a:spcPct val="0"/>
              </a:spcAft>
              <a:tabLst>
                <a:tab pos="3962400" algn="l"/>
              </a:tabLst>
              <a:defRPr>
                <a:solidFill>
                  <a:schemeClr val="tx1"/>
                </a:solidFill>
                <a:latin typeface="Arial" panose="020B0604020202020204" pitchFamily="34" charset="0"/>
              </a:defRPr>
            </a:lvl6pPr>
            <a:lvl7pPr eaLnBrk="0" fontAlgn="base" hangingPunct="0">
              <a:spcBef>
                <a:spcPct val="0"/>
              </a:spcBef>
              <a:spcAft>
                <a:spcPct val="0"/>
              </a:spcAft>
              <a:tabLst>
                <a:tab pos="3962400" algn="l"/>
              </a:tabLst>
              <a:defRPr>
                <a:solidFill>
                  <a:schemeClr val="tx1"/>
                </a:solidFill>
                <a:latin typeface="Arial" panose="020B0604020202020204" pitchFamily="34" charset="0"/>
              </a:defRPr>
            </a:lvl7pPr>
            <a:lvl8pPr eaLnBrk="0" fontAlgn="base" hangingPunct="0">
              <a:spcBef>
                <a:spcPct val="0"/>
              </a:spcBef>
              <a:spcAft>
                <a:spcPct val="0"/>
              </a:spcAft>
              <a:tabLst>
                <a:tab pos="3962400" algn="l"/>
              </a:tabLst>
              <a:defRPr>
                <a:solidFill>
                  <a:schemeClr val="tx1"/>
                </a:solidFill>
                <a:latin typeface="Arial" panose="020B0604020202020204" pitchFamily="34" charset="0"/>
              </a:defRPr>
            </a:lvl8pPr>
            <a:lvl9pPr eaLnBrk="0" fontAlgn="base" hangingPunct="0">
              <a:spcBef>
                <a:spcPct val="0"/>
              </a:spcBef>
              <a:spcAft>
                <a:spcPct val="0"/>
              </a:spcAft>
              <a:tabLst>
                <a:tab pos="396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2400" algn="l"/>
              </a:tabLst>
            </a:pPr>
            <a:endPar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2400" algn="l"/>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240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108"/>
          <p:cNvSpPr>
            <a:spLocks noChangeArrowheads="1"/>
          </p:cNvSpPr>
          <p:nvPr/>
        </p:nvSpPr>
        <p:spPr bwMode="auto">
          <a:xfrm>
            <a:off x="1041954" y="4045987"/>
            <a:ext cx="6805803"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2400" algn="l"/>
              </a:tabLst>
              <a:defRPr>
                <a:solidFill>
                  <a:schemeClr val="tx1"/>
                </a:solidFill>
                <a:latin typeface="Arial" panose="020B0604020202020204" pitchFamily="34" charset="0"/>
              </a:defRPr>
            </a:lvl1pPr>
            <a:lvl2pPr eaLnBrk="0" fontAlgn="base" hangingPunct="0">
              <a:spcBef>
                <a:spcPct val="0"/>
              </a:spcBef>
              <a:spcAft>
                <a:spcPct val="0"/>
              </a:spcAft>
              <a:tabLst>
                <a:tab pos="3962400" algn="l"/>
              </a:tabLst>
              <a:defRPr>
                <a:solidFill>
                  <a:schemeClr val="tx1"/>
                </a:solidFill>
                <a:latin typeface="Arial" panose="020B0604020202020204" pitchFamily="34" charset="0"/>
              </a:defRPr>
            </a:lvl2pPr>
            <a:lvl3pPr eaLnBrk="0" fontAlgn="base" hangingPunct="0">
              <a:spcBef>
                <a:spcPct val="0"/>
              </a:spcBef>
              <a:spcAft>
                <a:spcPct val="0"/>
              </a:spcAft>
              <a:tabLst>
                <a:tab pos="3962400" algn="l"/>
              </a:tabLst>
              <a:defRPr>
                <a:solidFill>
                  <a:schemeClr val="tx1"/>
                </a:solidFill>
                <a:latin typeface="Arial" panose="020B0604020202020204" pitchFamily="34" charset="0"/>
              </a:defRPr>
            </a:lvl3pPr>
            <a:lvl4pPr eaLnBrk="0" fontAlgn="base" hangingPunct="0">
              <a:spcBef>
                <a:spcPct val="0"/>
              </a:spcBef>
              <a:spcAft>
                <a:spcPct val="0"/>
              </a:spcAft>
              <a:tabLst>
                <a:tab pos="3962400" algn="l"/>
              </a:tabLst>
              <a:defRPr>
                <a:solidFill>
                  <a:schemeClr val="tx1"/>
                </a:solidFill>
                <a:latin typeface="Arial" panose="020B0604020202020204" pitchFamily="34" charset="0"/>
              </a:defRPr>
            </a:lvl4pPr>
            <a:lvl5pPr eaLnBrk="0" fontAlgn="base" hangingPunct="0">
              <a:spcBef>
                <a:spcPct val="0"/>
              </a:spcBef>
              <a:spcAft>
                <a:spcPct val="0"/>
              </a:spcAft>
              <a:tabLst>
                <a:tab pos="3962400" algn="l"/>
              </a:tabLst>
              <a:defRPr>
                <a:solidFill>
                  <a:schemeClr val="tx1"/>
                </a:solidFill>
                <a:latin typeface="Arial" panose="020B0604020202020204" pitchFamily="34" charset="0"/>
              </a:defRPr>
            </a:lvl5pPr>
            <a:lvl6pPr eaLnBrk="0" fontAlgn="base" hangingPunct="0">
              <a:spcBef>
                <a:spcPct val="0"/>
              </a:spcBef>
              <a:spcAft>
                <a:spcPct val="0"/>
              </a:spcAft>
              <a:tabLst>
                <a:tab pos="3962400" algn="l"/>
              </a:tabLst>
              <a:defRPr>
                <a:solidFill>
                  <a:schemeClr val="tx1"/>
                </a:solidFill>
                <a:latin typeface="Arial" panose="020B0604020202020204" pitchFamily="34" charset="0"/>
              </a:defRPr>
            </a:lvl6pPr>
            <a:lvl7pPr eaLnBrk="0" fontAlgn="base" hangingPunct="0">
              <a:spcBef>
                <a:spcPct val="0"/>
              </a:spcBef>
              <a:spcAft>
                <a:spcPct val="0"/>
              </a:spcAft>
              <a:tabLst>
                <a:tab pos="3962400" algn="l"/>
              </a:tabLst>
              <a:defRPr>
                <a:solidFill>
                  <a:schemeClr val="tx1"/>
                </a:solidFill>
                <a:latin typeface="Arial" panose="020B0604020202020204" pitchFamily="34" charset="0"/>
              </a:defRPr>
            </a:lvl7pPr>
            <a:lvl8pPr eaLnBrk="0" fontAlgn="base" hangingPunct="0">
              <a:spcBef>
                <a:spcPct val="0"/>
              </a:spcBef>
              <a:spcAft>
                <a:spcPct val="0"/>
              </a:spcAft>
              <a:tabLst>
                <a:tab pos="3962400" algn="l"/>
              </a:tabLst>
              <a:defRPr>
                <a:solidFill>
                  <a:schemeClr val="tx1"/>
                </a:solidFill>
                <a:latin typeface="Arial" panose="020B0604020202020204" pitchFamily="34" charset="0"/>
              </a:defRPr>
            </a:lvl8pPr>
            <a:lvl9pPr eaLnBrk="0" fontAlgn="base" hangingPunct="0">
              <a:spcBef>
                <a:spcPct val="0"/>
              </a:spcBef>
              <a:spcAft>
                <a:spcPct val="0"/>
              </a:spcAft>
              <a:tabLst>
                <a:tab pos="396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2400" algn="l"/>
              </a:tabLst>
            </a:pPr>
            <a:r>
              <a:rPr kumimoji="0" lang="en-US" altLang="en-US" sz="1100" b="1" i="0" u="none" strike="noStrike" cap="none" normalizeH="0" baseline="0" dirty="0" smtClean="0">
                <a:ln>
                  <a:noFill/>
                </a:ln>
                <a:solidFill>
                  <a:srgbClr val="28166F"/>
                </a:solidFill>
                <a:effectLst/>
                <a:latin typeface="Arial" panose="020B0604020202020204" pitchFamily="34" charset="0"/>
                <a:ea typeface="Times New Roman" panose="02020603050405020304" pitchFamily="18" charset="0"/>
              </a:rPr>
              <a:t>Cross utilization of funds across major or minor heads	         NOT possible</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2400" algn="l"/>
              </a:tabLst>
            </a:pPr>
            <a:r>
              <a:rPr lang="en-US" altLang="en-US" sz="2000" b="1" u="sng"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E-Ledgers</a:t>
            </a:r>
            <a:r>
              <a:rPr lang="en-US" altLang="en-US" sz="2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8" name="Right Arrow 57"/>
          <p:cNvSpPr/>
          <p:nvPr/>
        </p:nvSpPr>
        <p:spPr>
          <a:xfrm>
            <a:off x="5003933" y="4264302"/>
            <a:ext cx="249537"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0810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3550875"/>
              </p:ext>
            </p:extLst>
          </p:nvPr>
        </p:nvGraphicFramePr>
        <p:xfrm>
          <a:off x="666656" y="1031317"/>
          <a:ext cx="8921480" cy="1553324"/>
        </p:xfrm>
        <a:graphic>
          <a:graphicData uri="http://schemas.openxmlformats.org/drawingml/2006/table">
            <a:tbl>
              <a:tblPr firstRow="1" firstCol="1" bandRow="1">
                <a:tableStyleId>{5C22544A-7EE6-4342-B048-85BDC9FD1C3A}</a:tableStyleId>
              </a:tblPr>
              <a:tblGrid>
                <a:gridCol w="4460740">
                  <a:extLst>
                    <a:ext uri="{9D8B030D-6E8A-4147-A177-3AD203B41FA5}">
                      <a16:colId xmlns:a16="http://schemas.microsoft.com/office/drawing/2014/main" val="2242188680"/>
                    </a:ext>
                  </a:extLst>
                </a:gridCol>
                <a:gridCol w="4460740">
                  <a:extLst>
                    <a:ext uri="{9D8B030D-6E8A-4147-A177-3AD203B41FA5}">
                      <a16:colId xmlns:a16="http://schemas.microsoft.com/office/drawing/2014/main" val="4079693164"/>
                    </a:ext>
                  </a:extLst>
                </a:gridCol>
              </a:tblGrid>
              <a:tr h="517775">
                <a:tc>
                  <a:txBody>
                    <a:bodyPr/>
                    <a:lstStyle/>
                    <a:p>
                      <a:pPr>
                        <a:lnSpc>
                          <a:spcPts val="1440"/>
                        </a:lnSpc>
                        <a:spcAft>
                          <a:spcPts val="0"/>
                        </a:spcAft>
                        <a:tabLst>
                          <a:tab pos="3963035" algn="l"/>
                        </a:tabLst>
                      </a:pPr>
                      <a:r>
                        <a:rPr lang="en-IN" sz="1300" b="0" dirty="0">
                          <a:solidFill>
                            <a:schemeClr val="tx1"/>
                          </a:solidFill>
                          <a:effectLst/>
                          <a:latin typeface="Times New Roman" panose="02020603050405020304" pitchFamily="18" charset="0"/>
                          <a:cs typeface="Times New Roman" panose="02020603050405020304" pitchFamily="18" charset="0"/>
                        </a:rPr>
                        <a:t>Through debit of Electronic Credit Ledger</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ts val="1440"/>
                        </a:lnSpc>
                        <a:spcAft>
                          <a:spcPts val="0"/>
                        </a:spcAft>
                        <a:tabLst>
                          <a:tab pos="3963035" algn="l"/>
                        </a:tabLst>
                      </a:pPr>
                      <a:r>
                        <a:rPr lang="en-IN" sz="1300" b="0">
                          <a:solidFill>
                            <a:schemeClr val="tx1"/>
                          </a:solidFill>
                          <a:effectLst/>
                          <a:latin typeface="Times New Roman" panose="02020603050405020304" pitchFamily="18" charset="0"/>
                          <a:cs typeface="Times New Roman" panose="02020603050405020304" pitchFamily="18" charset="0"/>
                        </a:rPr>
                        <a:t>In cash, by debit in the Electronic Cash Ledger</a:t>
                      </a:r>
                      <a:endParaRPr lang="en-IN"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144648"/>
                  </a:ext>
                </a:extLst>
              </a:tr>
              <a:tr h="1035549">
                <a:tc>
                  <a:txBody>
                    <a:bodyPr/>
                    <a:lstStyle/>
                    <a:p>
                      <a:pPr>
                        <a:lnSpc>
                          <a:spcPts val="1440"/>
                        </a:lnSpc>
                        <a:spcAft>
                          <a:spcPts val="0"/>
                        </a:spcAft>
                        <a:tabLst>
                          <a:tab pos="3963035" algn="l"/>
                        </a:tabLst>
                      </a:pPr>
                      <a:r>
                        <a:rPr lang="en-IN" sz="1300" b="0" dirty="0">
                          <a:solidFill>
                            <a:schemeClr val="tx1"/>
                          </a:solidFill>
                          <a:effectLst/>
                          <a:latin typeface="Times New Roman" panose="02020603050405020304" pitchFamily="18" charset="0"/>
                          <a:cs typeface="Times New Roman" panose="02020603050405020304" pitchFamily="18" charset="0"/>
                        </a:rPr>
                        <a:t>Through debit of Credit Ledger of the tax payer maintained on the Common portal</a:t>
                      </a:r>
                      <a:r>
                        <a:rPr lang="en-IN" sz="1300" b="0" spc="-15"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a:t>
                      </a:r>
                      <a:r>
                        <a:rPr lang="en-IN" sz="1300" b="0" spc="-5"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ONLY</a:t>
                      </a:r>
                      <a:r>
                        <a:rPr lang="en-IN" sz="1300" b="0" spc="-10" dirty="0">
                          <a:solidFill>
                            <a:schemeClr val="tx1"/>
                          </a:solidFill>
                          <a:effectLst/>
                          <a:latin typeface="Times New Roman" panose="02020603050405020304" pitchFamily="18" charset="0"/>
                          <a:cs typeface="Times New Roman" panose="02020603050405020304" pitchFamily="18" charset="0"/>
                        </a:rPr>
                        <a:t> output </a:t>
                      </a:r>
                      <a:r>
                        <a:rPr lang="en-IN" sz="1300" b="0" dirty="0">
                          <a:solidFill>
                            <a:schemeClr val="tx1"/>
                          </a:solidFill>
                          <a:effectLst/>
                          <a:latin typeface="Times New Roman" panose="02020603050405020304" pitchFamily="18" charset="0"/>
                          <a:cs typeface="Times New Roman" panose="02020603050405020304" pitchFamily="18" charset="0"/>
                        </a:rPr>
                        <a:t>Tax</a:t>
                      </a:r>
                      <a:r>
                        <a:rPr lang="en-IN" sz="1300" b="0" spc="-5"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can be</a:t>
                      </a:r>
                      <a:r>
                        <a:rPr lang="en-IN" sz="1300" b="0" spc="-10"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paid.</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ts val="1440"/>
                        </a:lnSpc>
                        <a:spcAft>
                          <a:spcPts val="0"/>
                        </a:spcAft>
                        <a:tabLst>
                          <a:tab pos="3963035" algn="l"/>
                        </a:tabLst>
                      </a:pPr>
                      <a:r>
                        <a:rPr lang="en-IN" sz="1300" b="0" dirty="0">
                          <a:solidFill>
                            <a:schemeClr val="tx1"/>
                          </a:solidFill>
                          <a:effectLst/>
                          <a:latin typeface="Times New Roman" panose="02020603050405020304" pitchFamily="18" charset="0"/>
                          <a:cs typeface="Times New Roman" panose="02020603050405020304" pitchFamily="18" charset="0"/>
                        </a:rPr>
                        <a:t>Payment can be made in cash, by debit in the Cash Ledger of the tax payer maintained</a:t>
                      </a:r>
                      <a:r>
                        <a:rPr lang="en-IN" sz="1300" b="0" spc="-5"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on</a:t>
                      </a:r>
                      <a:r>
                        <a:rPr lang="en-IN" sz="1300" b="0" spc="-10"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the</a:t>
                      </a:r>
                      <a:r>
                        <a:rPr lang="en-IN" sz="1300" b="0" spc="-5"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common</a:t>
                      </a:r>
                      <a:r>
                        <a:rPr lang="en-IN" sz="1300" b="0" spc="-10" dirty="0">
                          <a:solidFill>
                            <a:schemeClr val="tx1"/>
                          </a:solidFill>
                          <a:effectLst/>
                          <a:latin typeface="Times New Roman" panose="02020603050405020304" pitchFamily="18" charset="0"/>
                          <a:cs typeface="Times New Roman" panose="02020603050405020304" pitchFamily="18" charset="0"/>
                        </a:rPr>
                        <a:t> </a:t>
                      </a:r>
                      <a:r>
                        <a:rPr lang="en-IN" sz="1300" b="0" dirty="0">
                          <a:solidFill>
                            <a:schemeClr val="tx1"/>
                          </a:solidFill>
                          <a:effectLst/>
                          <a:latin typeface="Times New Roman" panose="02020603050405020304" pitchFamily="18" charset="0"/>
                          <a:cs typeface="Times New Roman" panose="02020603050405020304" pitchFamily="18" charset="0"/>
                        </a:rPr>
                        <a:t>portal.</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840322"/>
                  </a:ext>
                </a:extLst>
              </a:tr>
            </a:tbl>
          </a:graphicData>
        </a:graphic>
      </p:graphicFrame>
      <p:sp>
        <p:nvSpPr>
          <p:cNvPr id="3" name="Rectangle 1"/>
          <p:cNvSpPr>
            <a:spLocks noChangeArrowheads="1"/>
          </p:cNvSpPr>
          <p:nvPr/>
        </p:nvSpPr>
        <p:spPr bwMode="auto">
          <a:xfrm>
            <a:off x="666657" y="568763"/>
            <a:ext cx="3248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2400" algn="l"/>
              </a:tabLst>
              <a:defRPr>
                <a:solidFill>
                  <a:schemeClr val="tx1"/>
                </a:solidFill>
                <a:latin typeface="Arial" panose="020B0604020202020204" pitchFamily="34" charset="0"/>
              </a:defRPr>
            </a:lvl1pPr>
            <a:lvl2pPr eaLnBrk="0" fontAlgn="base" hangingPunct="0">
              <a:spcBef>
                <a:spcPct val="0"/>
              </a:spcBef>
              <a:spcAft>
                <a:spcPct val="0"/>
              </a:spcAft>
              <a:tabLst>
                <a:tab pos="3962400" algn="l"/>
              </a:tabLst>
              <a:defRPr>
                <a:solidFill>
                  <a:schemeClr val="tx1"/>
                </a:solidFill>
                <a:latin typeface="Arial" panose="020B0604020202020204" pitchFamily="34" charset="0"/>
              </a:defRPr>
            </a:lvl2pPr>
            <a:lvl3pPr eaLnBrk="0" fontAlgn="base" hangingPunct="0">
              <a:spcBef>
                <a:spcPct val="0"/>
              </a:spcBef>
              <a:spcAft>
                <a:spcPct val="0"/>
              </a:spcAft>
              <a:tabLst>
                <a:tab pos="3962400" algn="l"/>
              </a:tabLst>
              <a:defRPr>
                <a:solidFill>
                  <a:schemeClr val="tx1"/>
                </a:solidFill>
                <a:latin typeface="Arial" panose="020B0604020202020204" pitchFamily="34" charset="0"/>
              </a:defRPr>
            </a:lvl3pPr>
            <a:lvl4pPr eaLnBrk="0" fontAlgn="base" hangingPunct="0">
              <a:spcBef>
                <a:spcPct val="0"/>
              </a:spcBef>
              <a:spcAft>
                <a:spcPct val="0"/>
              </a:spcAft>
              <a:tabLst>
                <a:tab pos="3962400" algn="l"/>
              </a:tabLst>
              <a:defRPr>
                <a:solidFill>
                  <a:schemeClr val="tx1"/>
                </a:solidFill>
                <a:latin typeface="Arial" panose="020B0604020202020204" pitchFamily="34" charset="0"/>
              </a:defRPr>
            </a:lvl4pPr>
            <a:lvl5pPr eaLnBrk="0" fontAlgn="base" hangingPunct="0">
              <a:spcBef>
                <a:spcPct val="0"/>
              </a:spcBef>
              <a:spcAft>
                <a:spcPct val="0"/>
              </a:spcAft>
              <a:tabLst>
                <a:tab pos="3962400" algn="l"/>
              </a:tabLst>
              <a:defRPr>
                <a:solidFill>
                  <a:schemeClr val="tx1"/>
                </a:solidFill>
                <a:latin typeface="Arial" panose="020B0604020202020204" pitchFamily="34" charset="0"/>
              </a:defRPr>
            </a:lvl5pPr>
            <a:lvl6pPr eaLnBrk="0" fontAlgn="base" hangingPunct="0">
              <a:spcBef>
                <a:spcPct val="0"/>
              </a:spcBef>
              <a:spcAft>
                <a:spcPct val="0"/>
              </a:spcAft>
              <a:tabLst>
                <a:tab pos="3962400" algn="l"/>
              </a:tabLst>
              <a:defRPr>
                <a:solidFill>
                  <a:schemeClr val="tx1"/>
                </a:solidFill>
                <a:latin typeface="Arial" panose="020B0604020202020204" pitchFamily="34" charset="0"/>
              </a:defRPr>
            </a:lvl6pPr>
            <a:lvl7pPr eaLnBrk="0" fontAlgn="base" hangingPunct="0">
              <a:spcBef>
                <a:spcPct val="0"/>
              </a:spcBef>
              <a:spcAft>
                <a:spcPct val="0"/>
              </a:spcAft>
              <a:tabLst>
                <a:tab pos="3962400" algn="l"/>
              </a:tabLst>
              <a:defRPr>
                <a:solidFill>
                  <a:schemeClr val="tx1"/>
                </a:solidFill>
                <a:latin typeface="Arial" panose="020B0604020202020204" pitchFamily="34" charset="0"/>
              </a:defRPr>
            </a:lvl7pPr>
            <a:lvl8pPr eaLnBrk="0" fontAlgn="base" hangingPunct="0">
              <a:spcBef>
                <a:spcPct val="0"/>
              </a:spcBef>
              <a:spcAft>
                <a:spcPct val="0"/>
              </a:spcAft>
              <a:tabLst>
                <a:tab pos="3962400" algn="l"/>
              </a:tabLst>
              <a:defRPr>
                <a:solidFill>
                  <a:schemeClr val="tx1"/>
                </a:solidFill>
                <a:latin typeface="Arial" panose="020B0604020202020204" pitchFamily="34" charset="0"/>
              </a:defRPr>
            </a:lvl8pPr>
            <a:lvl9pPr eaLnBrk="0" fontAlgn="base" hangingPunct="0">
              <a:spcBef>
                <a:spcPct val="0"/>
              </a:spcBef>
              <a:spcAft>
                <a:spcPct val="0"/>
              </a:spcAft>
              <a:tabLst>
                <a:tab pos="396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2400" algn="l"/>
              </a:tabLst>
            </a:pPr>
            <a:r>
              <a:rPr kumimoji="0" lang="en-US" altLang="en-US" sz="2000" b="1" i="0" u="sng"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Manner of making payment</a:t>
            </a:r>
            <a:endParaRPr kumimoji="0" lang="en-US" altLang="en-US" sz="2000" b="0" i="0" u="sng"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666656" y="3041840"/>
            <a:ext cx="9914257" cy="1169551"/>
          </a:xfrm>
          <a:prstGeom prst="rect">
            <a:avLst/>
          </a:prstGeom>
        </p:spPr>
        <p:txBody>
          <a:bodyPr wrap="square">
            <a:spAutoFit/>
          </a:bodyPr>
          <a:lstStyle/>
          <a:p>
            <a:pPr>
              <a:lnSpc>
                <a:spcPts val="1440"/>
              </a:lnSpc>
              <a:spcAft>
                <a:spcPts val="0"/>
              </a:spcAft>
              <a:tabLst>
                <a:tab pos="3963035" algn="l"/>
              </a:tabLst>
            </a:pPr>
            <a:r>
              <a:rPr lang="en-IN" sz="2000" b="1" u="sng" dirty="0">
                <a:solidFill>
                  <a:srgbClr val="7030A0"/>
                </a:solidFill>
                <a:uFill>
                  <a:solidFill>
                    <a:srgbClr val="28166F"/>
                  </a:solidFill>
                </a:uFill>
                <a:latin typeface="Times New Roman" panose="02020603050405020304" pitchFamily="18" charset="0"/>
                <a:ea typeface="Times New Roman" panose="02020603050405020304" pitchFamily="18" charset="0"/>
              </a:rPr>
              <a:t>Due Date for payment of Tax:</a:t>
            </a:r>
            <a:endParaRPr lang="en-IN" sz="2000" dirty="0">
              <a:solidFill>
                <a:srgbClr val="7030A0"/>
              </a:solidFill>
              <a:latin typeface="Times New Roman" panose="02020603050405020304" pitchFamily="18" charset="0"/>
              <a:ea typeface="Times New Roman" panose="02020603050405020304" pitchFamily="18" charset="0"/>
            </a:endParaRPr>
          </a:p>
          <a:p>
            <a:pPr>
              <a:lnSpc>
                <a:spcPts val="1440"/>
              </a:lnSpc>
              <a:spcAft>
                <a:spcPts val="0"/>
              </a:spcAft>
              <a:tabLst>
                <a:tab pos="3963035" algn="l"/>
              </a:tabLst>
            </a:pPr>
            <a:r>
              <a:rPr lang="en-IN" sz="2000" b="1" dirty="0">
                <a:solidFill>
                  <a:srgbClr val="28166F"/>
                </a:solidFill>
                <a:uFill>
                  <a:solidFill>
                    <a:srgbClr val="28166F"/>
                  </a:solidFill>
                </a:uFill>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nSpc>
                <a:spcPts val="1440"/>
              </a:lnSpc>
              <a:spcAft>
                <a:spcPts val="0"/>
              </a:spcAft>
            </a:pPr>
            <a:r>
              <a:rPr lang="en-IN" sz="2000" dirty="0">
                <a:solidFill>
                  <a:srgbClr val="28166F"/>
                </a:solidFill>
                <a:latin typeface="Times New Roman" panose="02020603050405020304" pitchFamily="18" charset="0"/>
                <a:ea typeface="Times New Roman" panose="02020603050405020304" pitchFamily="18" charset="0"/>
              </a:rPr>
              <a:t>		</a:t>
            </a:r>
            <a:r>
              <a:rPr lang="en-IN" dirty="0">
                <a:solidFill>
                  <a:srgbClr val="202124"/>
                </a:solidFill>
                <a:latin typeface="Times New Roman" panose="02020603050405020304" pitchFamily="18" charset="0"/>
                <a:ea typeface="Times New Roman" panose="02020603050405020304" pitchFamily="18" charset="0"/>
              </a:rPr>
              <a:t>The due date for payment of regular GST is </a:t>
            </a:r>
            <a:r>
              <a:rPr lang="en-IN" b="1" dirty="0">
                <a:solidFill>
                  <a:srgbClr val="202124"/>
                </a:solidFill>
                <a:latin typeface="Times New Roman" panose="02020603050405020304" pitchFamily="18" charset="0"/>
                <a:ea typeface="Times New Roman" panose="02020603050405020304" pitchFamily="18" charset="0"/>
              </a:rPr>
              <a:t>20 days from the end of the month for which tax is payable</a:t>
            </a:r>
            <a:r>
              <a:rPr lang="en-IN" dirty="0">
                <a:solidFill>
                  <a:srgbClr val="202124"/>
                </a:solidFill>
                <a:latin typeface="Times New Roman" panose="02020603050405020304" pitchFamily="18" charset="0"/>
                <a:ea typeface="Times New Roman" panose="02020603050405020304" pitchFamily="18" charset="0"/>
              </a:rPr>
              <a:t>.</a:t>
            </a:r>
            <a:endParaRPr lang="en-IN" dirty="0">
              <a:latin typeface="Times New Roman" panose="02020603050405020304" pitchFamily="18" charset="0"/>
              <a:ea typeface="Times New Roman" panose="02020603050405020304" pitchFamily="18" charset="0"/>
            </a:endParaRPr>
          </a:p>
          <a:p>
            <a:pPr>
              <a:lnSpc>
                <a:spcPts val="1440"/>
              </a:lnSpc>
              <a:spcAft>
                <a:spcPts val="0"/>
              </a:spcAft>
            </a:pPr>
            <a:r>
              <a:rPr lang="en-IN" dirty="0">
                <a:solidFill>
                  <a:srgbClr val="202124"/>
                </a:solidFill>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gn="ctr">
              <a:lnSpc>
                <a:spcPts val="1440"/>
              </a:lnSpc>
              <a:spcAft>
                <a:spcPts val="0"/>
              </a:spcAft>
            </a:pPr>
            <a:r>
              <a:rPr lang="en-IN" sz="2000" dirty="0">
                <a:solidFill>
                  <a:srgbClr val="202124"/>
                </a:solidFill>
                <a:highlight>
                  <a:srgbClr val="808000"/>
                </a:highlight>
                <a:latin typeface="Times New Roman" panose="02020603050405020304" pitchFamily="18" charset="0"/>
                <a:ea typeface="Times New Roman" panose="02020603050405020304" pitchFamily="18" charset="0"/>
              </a:rPr>
              <a:t>Voluntary payment of GST can be done through DRC-03</a:t>
            </a:r>
            <a:endParaRPr lang="en-IN" dirty="0">
              <a:latin typeface="Times New Roman" panose="02020603050405020304" pitchFamily="18" charset="0"/>
              <a:ea typeface="Times New Roman" panose="02020603050405020304" pitchFamily="18" charset="0"/>
            </a:endParaRPr>
          </a:p>
        </p:txBody>
      </p:sp>
      <p:grpSp>
        <p:nvGrpSpPr>
          <p:cNvPr id="5" name="Group 10"/>
          <p:cNvGrpSpPr>
            <a:grpSpLocks/>
          </p:cNvGrpSpPr>
          <p:nvPr/>
        </p:nvGrpSpPr>
        <p:grpSpPr bwMode="auto">
          <a:xfrm>
            <a:off x="5207635" y="4464439"/>
            <a:ext cx="1711325" cy="1052513"/>
            <a:chOff x="3488" y="144"/>
            <a:chExt cx="2694" cy="1658"/>
          </a:xfrm>
        </p:grpSpPr>
        <p:sp>
          <p:nvSpPr>
            <p:cNvPr id="6" name="Freeform 12"/>
            <p:cNvSpPr>
              <a:spLocks/>
            </p:cNvSpPr>
            <p:nvPr/>
          </p:nvSpPr>
          <p:spPr bwMode="auto">
            <a:xfrm>
              <a:off x="3508" y="1351"/>
              <a:ext cx="1237" cy="430"/>
            </a:xfrm>
            <a:custGeom>
              <a:avLst/>
              <a:gdLst>
                <a:gd name="T0" fmla="+- 0 4745 3508"/>
                <a:gd name="T1" fmla="*/ T0 w 1237"/>
                <a:gd name="T2" fmla="+- 0 1352 1352"/>
                <a:gd name="T3" fmla="*/ 1352 h 430"/>
                <a:gd name="T4" fmla="+- 0 4745 3508"/>
                <a:gd name="T5" fmla="*/ T4 w 1237"/>
                <a:gd name="T6" fmla="+- 0 1567 1352"/>
                <a:gd name="T7" fmla="*/ 1567 h 430"/>
                <a:gd name="T8" fmla="+- 0 3508 3508"/>
                <a:gd name="T9" fmla="*/ T8 w 1237"/>
                <a:gd name="T10" fmla="+- 0 1567 1352"/>
                <a:gd name="T11" fmla="*/ 1567 h 430"/>
                <a:gd name="T12" fmla="+- 0 3508 3508"/>
                <a:gd name="T13" fmla="*/ T12 w 1237"/>
                <a:gd name="T14" fmla="+- 0 1781 1352"/>
                <a:gd name="T15" fmla="*/ 1781 h 430"/>
              </a:gdLst>
              <a:ahLst/>
              <a:cxnLst>
                <a:cxn ang="0">
                  <a:pos x="T1" y="T3"/>
                </a:cxn>
                <a:cxn ang="0">
                  <a:pos x="T5" y="T7"/>
                </a:cxn>
                <a:cxn ang="0">
                  <a:pos x="T9" y="T11"/>
                </a:cxn>
                <a:cxn ang="0">
                  <a:pos x="T13" y="T15"/>
                </a:cxn>
              </a:cxnLst>
              <a:rect l="0" t="0" r="r" b="b"/>
              <a:pathLst>
                <a:path w="1237" h="430">
                  <a:moveTo>
                    <a:pt x="1237" y="0"/>
                  </a:moveTo>
                  <a:lnTo>
                    <a:pt x="1237" y="215"/>
                  </a:lnTo>
                  <a:lnTo>
                    <a:pt x="0" y="215"/>
                  </a:lnTo>
                  <a:lnTo>
                    <a:pt x="0" y="429"/>
                  </a:lnTo>
                </a:path>
              </a:pathLst>
            </a:custGeom>
            <a:noFill/>
            <a:ln w="25400">
              <a:solidFill>
                <a:srgbClr val="FFC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Text Box 11"/>
            <p:cNvSpPr txBox="1">
              <a:spLocks noChangeArrowheads="1"/>
            </p:cNvSpPr>
            <p:nvPr/>
          </p:nvSpPr>
          <p:spPr bwMode="auto">
            <a:xfrm>
              <a:off x="3758" y="158"/>
              <a:ext cx="2408" cy="1193"/>
            </a:xfrm>
            <a:prstGeom prst="rect">
              <a:avLst/>
            </a:prstGeom>
            <a:solidFill>
              <a:srgbClr val="ED7D31"/>
            </a:solidFill>
            <a:ln w="1905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Interest Rates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8" name="Group 6"/>
          <p:cNvGrpSpPr>
            <a:grpSpLocks/>
          </p:cNvGrpSpPr>
          <p:nvPr/>
        </p:nvGrpSpPr>
        <p:grpSpPr bwMode="auto">
          <a:xfrm>
            <a:off x="3839245" y="5403014"/>
            <a:ext cx="1912938" cy="1374775"/>
            <a:chOff x="2300" y="2273"/>
            <a:chExt cx="3013" cy="2164"/>
          </a:xfrm>
        </p:grpSpPr>
        <p:sp>
          <p:nvSpPr>
            <p:cNvPr id="9" name="Freeform 9"/>
            <p:cNvSpPr>
              <a:spLocks/>
            </p:cNvSpPr>
            <p:nvPr/>
          </p:nvSpPr>
          <p:spPr bwMode="auto">
            <a:xfrm>
              <a:off x="2553" y="3480"/>
              <a:ext cx="307" cy="618"/>
            </a:xfrm>
            <a:custGeom>
              <a:avLst/>
              <a:gdLst>
                <a:gd name="T0" fmla="+- 0 2554 2554"/>
                <a:gd name="T1" fmla="*/ T0 w 307"/>
                <a:gd name="T2" fmla="+- 0 3481 3481"/>
                <a:gd name="T3" fmla="*/ 3481 h 618"/>
                <a:gd name="T4" fmla="+- 0 2554 2554"/>
                <a:gd name="T5" fmla="*/ T4 w 307"/>
                <a:gd name="T6" fmla="+- 0 4098 3481"/>
                <a:gd name="T7" fmla="*/ 4098 h 618"/>
                <a:gd name="T8" fmla="+- 0 2861 2554"/>
                <a:gd name="T9" fmla="*/ T8 w 307"/>
                <a:gd name="T10" fmla="+- 0 4098 3481"/>
                <a:gd name="T11" fmla="*/ 4098 h 618"/>
              </a:gdLst>
              <a:ahLst/>
              <a:cxnLst>
                <a:cxn ang="0">
                  <a:pos x="T1" y="T3"/>
                </a:cxn>
                <a:cxn ang="0">
                  <a:pos x="T5" y="T7"/>
                </a:cxn>
                <a:cxn ang="0">
                  <a:pos x="T9" y="T11"/>
                </a:cxn>
              </a:cxnLst>
              <a:rect l="0" t="0" r="r" b="b"/>
              <a:pathLst>
                <a:path w="307" h="618">
                  <a:moveTo>
                    <a:pt x="0" y="0"/>
                  </a:moveTo>
                  <a:lnTo>
                    <a:pt x="0" y="617"/>
                  </a:lnTo>
                  <a:lnTo>
                    <a:pt x="307" y="617"/>
                  </a:lnTo>
                </a:path>
              </a:pathLst>
            </a:custGeom>
            <a:noFill/>
            <a:ln w="25400">
              <a:solidFill>
                <a:srgbClr val="4472C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Text Box 8"/>
            <p:cNvSpPr txBox="1">
              <a:spLocks noChangeArrowheads="1"/>
            </p:cNvSpPr>
            <p:nvPr/>
          </p:nvSpPr>
          <p:spPr bwMode="auto">
            <a:xfrm>
              <a:off x="2315" y="2287"/>
              <a:ext cx="2386" cy="1193"/>
            </a:xfrm>
            <a:prstGeom prst="rect">
              <a:avLst/>
            </a:prstGeom>
            <a:solidFill>
              <a:srgbClr val="FFC000"/>
            </a:solidFill>
            <a:ln w="1905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If person pays the unpaid amount on his own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7"/>
            <p:cNvSpPr txBox="1">
              <a:spLocks noChangeArrowheads="1"/>
            </p:cNvSpPr>
            <p:nvPr/>
          </p:nvSpPr>
          <p:spPr bwMode="auto">
            <a:xfrm>
              <a:off x="2911" y="3981"/>
              <a:ext cx="2386" cy="440"/>
            </a:xfrm>
            <a:prstGeom prst="rect">
              <a:avLst/>
            </a:prstGeom>
            <a:solidFill>
              <a:srgbClr val="4472C4"/>
            </a:solidFill>
            <a:ln w="1905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18% per annum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2" name="Group 2"/>
          <p:cNvGrpSpPr>
            <a:grpSpLocks/>
          </p:cNvGrpSpPr>
          <p:nvPr/>
        </p:nvGrpSpPr>
        <p:grpSpPr bwMode="auto">
          <a:xfrm>
            <a:off x="6899500" y="5367137"/>
            <a:ext cx="4311489" cy="1327150"/>
            <a:chOff x="5772" y="1471"/>
            <a:chExt cx="3169" cy="2090"/>
          </a:xfrm>
        </p:grpSpPr>
        <p:sp>
          <p:nvSpPr>
            <p:cNvPr id="13" name="Freeform 5"/>
            <p:cNvSpPr>
              <a:spLocks/>
            </p:cNvSpPr>
            <p:nvPr/>
          </p:nvSpPr>
          <p:spPr bwMode="auto">
            <a:xfrm>
              <a:off x="6225" y="2610"/>
              <a:ext cx="332" cy="631"/>
            </a:xfrm>
            <a:custGeom>
              <a:avLst/>
              <a:gdLst>
                <a:gd name="T0" fmla="+- 0 5441 5441"/>
                <a:gd name="T1" fmla="*/ T0 w 332"/>
                <a:gd name="T2" fmla="+- 0 3481 3481"/>
                <a:gd name="T3" fmla="*/ 3481 h 631"/>
                <a:gd name="T4" fmla="+- 0 5441 5441"/>
                <a:gd name="T5" fmla="*/ T4 w 332"/>
                <a:gd name="T6" fmla="+- 0 4111 3481"/>
                <a:gd name="T7" fmla="*/ 4111 h 631"/>
                <a:gd name="T8" fmla="+- 0 5772 5441"/>
                <a:gd name="T9" fmla="*/ T8 w 332"/>
                <a:gd name="T10" fmla="+- 0 4111 3481"/>
                <a:gd name="T11" fmla="*/ 4111 h 631"/>
              </a:gdLst>
              <a:ahLst/>
              <a:cxnLst>
                <a:cxn ang="0">
                  <a:pos x="T1" y="T3"/>
                </a:cxn>
                <a:cxn ang="0">
                  <a:pos x="T5" y="T7"/>
                </a:cxn>
                <a:cxn ang="0">
                  <a:pos x="T9" y="T11"/>
                </a:cxn>
              </a:cxnLst>
              <a:rect l="0" t="0" r="r" b="b"/>
              <a:pathLst>
                <a:path w="332" h="631">
                  <a:moveTo>
                    <a:pt x="0" y="0"/>
                  </a:moveTo>
                  <a:lnTo>
                    <a:pt x="0" y="630"/>
                  </a:lnTo>
                  <a:lnTo>
                    <a:pt x="331" y="630"/>
                  </a:lnTo>
                </a:path>
              </a:pathLst>
            </a:custGeom>
            <a:noFill/>
            <a:ln w="25400">
              <a:solidFill>
                <a:srgbClr val="4472C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 Box 4"/>
            <p:cNvSpPr txBox="1">
              <a:spLocks noChangeArrowheads="1"/>
            </p:cNvSpPr>
            <p:nvPr/>
          </p:nvSpPr>
          <p:spPr bwMode="auto">
            <a:xfrm>
              <a:off x="5772" y="1471"/>
              <a:ext cx="2386" cy="1193"/>
            </a:xfrm>
            <a:prstGeom prst="rect">
              <a:avLst/>
            </a:prstGeom>
            <a:solidFill>
              <a:srgbClr val="FFC000"/>
            </a:solidFill>
            <a:ln w="1905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Undue or excess claim of Input tax credit or undue or excess reduction in output tax liability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3"/>
            <p:cNvSpPr txBox="1">
              <a:spLocks noChangeArrowheads="1"/>
            </p:cNvSpPr>
            <p:nvPr/>
          </p:nvSpPr>
          <p:spPr bwMode="auto">
            <a:xfrm>
              <a:off x="6555" y="3146"/>
              <a:ext cx="2386" cy="415"/>
            </a:xfrm>
            <a:prstGeom prst="rect">
              <a:avLst/>
            </a:prstGeom>
            <a:solidFill>
              <a:srgbClr val="4472C4"/>
            </a:solidFill>
            <a:ln w="1905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24% per annum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6" name="Rectangle 13"/>
          <p:cNvSpPr>
            <a:spLocks noChangeArrowheads="1"/>
          </p:cNvSpPr>
          <p:nvPr/>
        </p:nvSpPr>
        <p:spPr bwMode="auto">
          <a:xfrm>
            <a:off x="822960" y="4338035"/>
            <a:ext cx="397275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2400" algn="l"/>
              </a:tabLst>
              <a:defRPr>
                <a:solidFill>
                  <a:schemeClr val="tx1"/>
                </a:solidFill>
                <a:latin typeface="Arial" panose="020B0604020202020204" pitchFamily="34" charset="0"/>
              </a:defRPr>
            </a:lvl1pPr>
            <a:lvl2pPr eaLnBrk="0" fontAlgn="base" hangingPunct="0">
              <a:spcBef>
                <a:spcPct val="0"/>
              </a:spcBef>
              <a:spcAft>
                <a:spcPct val="0"/>
              </a:spcAft>
              <a:tabLst>
                <a:tab pos="3962400" algn="l"/>
              </a:tabLst>
              <a:defRPr>
                <a:solidFill>
                  <a:schemeClr val="tx1"/>
                </a:solidFill>
                <a:latin typeface="Arial" panose="020B0604020202020204" pitchFamily="34" charset="0"/>
              </a:defRPr>
            </a:lvl2pPr>
            <a:lvl3pPr eaLnBrk="0" fontAlgn="base" hangingPunct="0">
              <a:spcBef>
                <a:spcPct val="0"/>
              </a:spcBef>
              <a:spcAft>
                <a:spcPct val="0"/>
              </a:spcAft>
              <a:tabLst>
                <a:tab pos="3962400" algn="l"/>
              </a:tabLst>
              <a:defRPr>
                <a:solidFill>
                  <a:schemeClr val="tx1"/>
                </a:solidFill>
                <a:latin typeface="Arial" panose="020B0604020202020204" pitchFamily="34" charset="0"/>
              </a:defRPr>
            </a:lvl3pPr>
            <a:lvl4pPr eaLnBrk="0" fontAlgn="base" hangingPunct="0">
              <a:spcBef>
                <a:spcPct val="0"/>
              </a:spcBef>
              <a:spcAft>
                <a:spcPct val="0"/>
              </a:spcAft>
              <a:tabLst>
                <a:tab pos="3962400" algn="l"/>
              </a:tabLst>
              <a:defRPr>
                <a:solidFill>
                  <a:schemeClr val="tx1"/>
                </a:solidFill>
                <a:latin typeface="Arial" panose="020B0604020202020204" pitchFamily="34" charset="0"/>
              </a:defRPr>
            </a:lvl4pPr>
            <a:lvl5pPr eaLnBrk="0" fontAlgn="base" hangingPunct="0">
              <a:spcBef>
                <a:spcPct val="0"/>
              </a:spcBef>
              <a:spcAft>
                <a:spcPct val="0"/>
              </a:spcAft>
              <a:tabLst>
                <a:tab pos="3962400" algn="l"/>
              </a:tabLst>
              <a:defRPr>
                <a:solidFill>
                  <a:schemeClr val="tx1"/>
                </a:solidFill>
                <a:latin typeface="Arial" panose="020B0604020202020204" pitchFamily="34" charset="0"/>
              </a:defRPr>
            </a:lvl5pPr>
            <a:lvl6pPr eaLnBrk="0" fontAlgn="base" hangingPunct="0">
              <a:spcBef>
                <a:spcPct val="0"/>
              </a:spcBef>
              <a:spcAft>
                <a:spcPct val="0"/>
              </a:spcAft>
              <a:tabLst>
                <a:tab pos="3962400" algn="l"/>
              </a:tabLst>
              <a:defRPr>
                <a:solidFill>
                  <a:schemeClr val="tx1"/>
                </a:solidFill>
                <a:latin typeface="Arial" panose="020B0604020202020204" pitchFamily="34" charset="0"/>
              </a:defRPr>
            </a:lvl6pPr>
            <a:lvl7pPr eaLnBrk="0" fontAlgn="base" hangingPunct="0">
              <a:spcBef>
                <a:spcPct val="0"/>
              </a:spcBef>
              <a:spcAft>
                <a:spcPct val="0"/>
              </a:spcAft>
              <a:tabLst>
                <a:tab pos="3962400" algn="l"/>
              </a:tabLst>
              <a:defRPr>
                <a:solidFill>
                  <a:schemeClr val="tx1"/>
                </a:solidFill>
                <a:latin typeface="Arial" panose="020B0604020202020204" pitchFamily="34" charset="0"/>
              </a:defRPr>
            </a:lvl7pPr>
            <a:lvl8pPr eaLnBrk="0" fontAlgn="base" hangingPunct="0">
              <a:spcBef>
                <a:spcPct val="0"/>
              </a:spcBef>
              <a:spcAft>
                <a:spcPct val="0"/>
              </a:spcAft>
              <a:tabLst>
                <a:tab pos="3962400" algn="l"/>
              </a:tabLst>
              <a:defRPr>
                <a:solidFill>
                  <a:schemeClr val="tx1"/>
                </a:solidFill>
                <a:latin typeface="Arial" panose="020B0604020202020204" pitchFamily="34" charset="0"/>
              </a:defRPr>
            </a:lvl8pPr>
            <a:lvl9pPr eaLnBrk="0" fontAlgn="base" hangingPunct="0">
              <a:spcBef>
                <a:spcPct val="0"/>
              </a:spcBef>
              <a:spcAft>
                <a:spcPct val="0"/>
              </a:spcAft>
              <a:tabLst>
                <a:tab pos="396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2400" algn="l"/>
              </a:tabLst>
            </a:pPr>
            <a:r>
              <a:rPr kumimoji="0" lang="en-US" altLang="en-US" sz="2000" b="1" i="0" u="sng" strike="noStrike" cap="none" normalizeH="0" baseline="0" dirty="0" smtClean="0">
                <a:ln>
                  <a:noFill/>
                </a:ln>
                <a:solidFill>
                  <a:srgbClr val="28166F"/>
                </a:solidFill>
                <a:effectLst/>
                <a:latin typeface="Times New Roman" panose="02020603050405020304" pitchFamily="18" charset="0"/>
                <a:ea typeface="Times New Roman" panose="02020603050405020304" pitchFamily="18" charset="0"/>
                <a:cs typeface="Times New Roman" panose="02020603050405020304" pitchFamily="18" charset="0"/>
              </a:rPr>
              <a:t>Interest on delayed payment of tax</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24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822960" y="491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panose="020B0604020202020204" pitchFamily="34" charset="0"/>
              <a:ea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Segoe UI" panose="020B0502040204020203" pitchFamily="34" charset="0"/>
              </a:rPr>
              <a:t/>
            </a:r>
            <a:br>
              <a:rPr kumimoji="0" lang="en-US" altLang="en-US" sz="1200" b="0" i="0" u="none" strike="noStrike" cap="none" normalizeH="0" baseline="0" smtClean="0">
                <a:ln>
                  <a:noFill/>
                </a:ln>
                <a:solidFill>
                  <a:schemeClr val="tx1"/>
                </a:solidFill>
                <a:effectLst/>
                <a:latin typeface="Arial" panose="020B0604020202020204" pitchFamily="34" charset="0"/>
                <a:ea typeface="Segoe UI" panose="020B0502040204020203"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0"/>
          <p:cNvSpPr>
            <a:spLocks noChangeArrowheads="1"/>
          </p:cNvSpPr>
          <p:nvPr/>
        </p:nvSpPr>
        <p:spPr bwMode="auto">
          <a:xfrm>
            <a:off x="822960" y="4911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cxnSp>
        <p:nvCxnSpPr>
          <p:cNvPr id="20" name="Straight Arrow Connector 19"/>
          <p:cNvCxnSpPr>
            <a:endCxn id="18" idx="2"/>
          </p:cNvCxnSpPr>
          <p:nvPr/>
        </p:nvCxnSpPr>
        <p:spPr>
          <a:xfrm>
            <a:off x="6006127" y="5367137"/>
            <a:ext cx="912833" cy="16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9457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4101378"/>
              </p:ext>
            </p:extLst>
          </p:nvPr>
        </p:nvGraphicFramePr>
        <p:xfrm>
          <a:off x="979714" y="928047"/>
          <a:ext cx="10515600" cy="5446628"/>
        </p:xfrm>
        <a:graphic>
          <a:graphicData uri="http://schemas.openxmlformats.org/drawingml/2006/table">
            <a:tbl>
              <a:tblPr firstRow="1" firstCol="1" bandRow="1">
                <a:tableStyleId>{5C22544A-7EE6-4342-B048-85BDC9FD1C3A}</a:tableStyleId>
              </a:tblPr>
              <a:tblGrid>
                <a:gridCol w="2061559">
                  <a:extLst>
                    <a:ext uri="{9D8B030D-6E8A-4147-A177-3AD203B41FA5}">
                      <a16:colId xmlns:a16="http://schemas.microsoft.com/office/drawing/2014/main" val="1240013766"/>
                    </a:ext>
                  </a:extLst>
                </a:gridCol>
                <a:gridCol w="2210331">
                  <a:extLst>
                    <a:ext uri="{9D8B030D-6E8A-4147-A177-3AD203B41FA5}">
                      <a16:colId xmlns:a16="http://schemas.microsoft.com/office/drawing/2014/main" val="3321231227"/>
                    </a:ext>
                  </a:extLst>
                </a:gridCol>
                <a:gridCol w="3303687">
                  <a:extLst>
                    <a:ext uri="{9D8B030D-6E8A-4147-A177-3AD203B41FA5}">
                      <a16:colId xmlns:a16="http://schemas.microsoft.com/office/drawing/2014/main" val="2169349985"/>
                    </a:ext>
                  </a:extLst>
                </a:gridCol>
                <a:gridCol w="2940023">
                  <a:extLst>
                    <a:ext uri="{9D8B030D-6E8A-4147-A177-3AD203B41FA5}">
                      <a16:colId xmlns:a16="http://schemas.microsoft.com/office/drawing/2014/main" val="2609414600"/>
                    </a:ext>
                  </a:extLst>
                </a:gridCol>
              </a:tblGrid>
              <a:tr h="605181">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Name of Return</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Meant for </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Description</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Due Date</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17260165"/>
                  </a:ext>
                </a:extLst>
              </a:tr>
              <a:tr h="2017269">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GSTR-1</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Return of outward supplies</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The return is a consolidation of </a:t>
                      </a:r>
                    </a:p>
                    <a:p>
                      <a:pPr marL="342900" lvl="0" indent="-342900" algn="just">
                        <a:spcAft>
                          <a:spcPts val="0"/>
                        </a:spcAft>
                        <a:buFont typeface="Symbol" panose="05050102010706020507" pitchFamily="18" charset="2"/>
                        <a:buChar char=""/>
                      </a:pPr>
                      <a:r>
                        <a:rPr lang="en-IN" sz="1600" dirty="0">
                          <a:solidFill>
                            <a:schemeClr val="tx1"/>
                          </a:solidFill>
                          <a:effectLst/>
                          <a:latin typeface="Times New Roman" panose="02020603050405020304" pitchFamily="18" charset="0"/>
                          <a:cs typeface="Times New Roman" panose="02020603050405020304" pitchFamily="18" charset="0"/>
                        </a:rPr>
                        <a:t>B2B Supplies gets auto populated based on e-invoicing</a:t>
                      </a:r>
                    </a:p>
                    <a:p>
                      <a:pPr marL="342900" lvl="0" indent="-342900" algn="just">
                        <a:spcAft>
                          <a:spcPts val="0"/>
                        </a:spcAft>
                        <a:buFont typeface="Symbol" panose="05050102010706020507" pitchFamily="18" charset="2"/>
                        <a:buChar char=""/>
                      </a:pPr>
                      <a:r>
                        <a:rPr lang="en-IN" sz="1600" dirty="0">
                          <a:solidFill>
                            <a:schemeClr val="tx1"/>
                          </a:solidFill>
                          <a:effectLst/>
                          <a:latin typeface="Times New Roman" panose="02020603050405020304" pitchFamily="18" charset="0"/>
                          <a:cs typeface="Times New Roman" panose="02020603050405020304" pitchFamily="18" charset="0"/>
                        </a:rPr>
                        <a:t>B2C supplies to be provided State wise</a:t>
                      </a:r>
                    </a:p>
                    <a:p>
                      <a:pPr marL="342900" lvl="0" indent="-342900" algn="just">
                        <a:spcAft>
                          <a:spcPts val="0"/>
                        </a:spcAft>
                        <a:buFont typeface="Symbol" panose="05050102010706020507" pitchFamily="18" charset="2"/>
                        <a:buChar char=""/>
                      </a:pPr>
                      <a:r>
                        <a:rPr lang="en-IN" sz="1600" dirty="0">
                          <a:solidFill>
                            <a:schemeClr val="tx1"/>
                          </a:solidFill>
                          <a:effectLst/>
                          <a:latin typeface="Times New Roman" panose="02020603050405020304" pitchFamily="18" charset="0"/>
                          <a:cs typeface="Times New Roman" panose="02020603050405020304" pitchFamily="18" charset="0"/>
                        </a:rPr>
                        <a:t>Exempted supplies</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11</a:t>
                      </a:r>
                      <a:r>
                        <a:rPr lang="en-IN" sz="1600" baseline="30000" dirty="0">
                          <a:solidFill>
                            <a:schemeClr val="tx1"/>
                          </a:solidFill>
                          <a:effectLst/>
                          <a:latin typeface="Times New Roman" panose="02020603050405020304" pitchFamily="18" charset="0"/>
                          <a:cs typeface="Times New Roman" panose="02020603050405020304" pitchFamily="18" charset="0"/>
                        </a:rPr>
                        <a:t>th</a:t>
                      </a:r>
                      <a:r>
                        <a:rPr lang="en-IN" sz="1600" dirty="0">
                          <a:solidFill>
                            <a:schemeClr val="tx1"/>
                          </a:solidFill>
                          <a:effectLst/>
                          <a:latin typeface="Times New Roman" panose="02020603050405020304" pitchFamily="18" charset="0"/>
                          <a:cs typeface="Times New Roman" panose="02020603050405020304" pitchFamily="18" charset="0"/>
                        </a:rPr>
                        <a:t> of next month</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301472"/>
                  </a:ext>
                </a:extLst>
              </a:tr>
              <a:tr h="1815543">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GSTR-2B</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Return of Inward Supplies </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The return is auto-populated based on GSTR-1 filed by Suppliers within due date based on which ITC can be availed. It is a read only return.</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14</a:t>
                      </a:r>
                      <a:r>
                        <a:rPr lang="en-IN" sz="1600" baseline="30000" dirty="0">
                          <a:solidFill>
                            <a:schemeClr val="tx1"/>
                          </a:solidFill>
                          <a:effectLst/>
                          <a:latin typeface="Times New Roman" panose="02020603050405020304" pitchFamily="18" charset="0"/>
                          <a:cs typeface="Times New Roman" panose="02020603050405020304" pitchFamily="18" charset="0"/>
                        </a:rPr>
                        <a:t>th</a:t>
                      </a:r>
                      <a:r>
                        <a:rPr lang="en-IN" sz="1600" dirty="0">
                          <a:solidFill>
                            <a:schemeClr val="tx1"/>
                          </a:solidFill>
                          <a:effectLst/>
                          <a:latin typeface="Times New Roman" panose="02020603050405020304" pitchFamily="18" charset="0"/>
                          <a:cs typeface="Times New Roman" panose="02020603050405020304" pitchFamily="18" charset="0"/>
                        </a:rPr>
                        <a:t> of next month</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713725"/>
                  </a:ext>
                </a:extLst>
              </a:tr>
              <a:tr h="1008635">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GSTR-3B</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Liability Return</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The return shows net of output tax payable after adjustment of ITC</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20</a:t>
                      </a:r>
                      <a:r>
                        <a:rPr lang="en-IN" sz="1600" baseline="30000" dirty="0">
                          <a:solidFill>
                            <a:schemeClr val="tx1"/>
                          </a:solidFill>
                          <a:effectLst/>
                          <a:latin typeface="Times New Roman" panose="02020603050405020304" pitchFamily="18" charset="0"/>
                          <a:cs typeface="Times New Roman" panose="02020603050405020304" pitchFamily="18" charset="0"/>
                        </a:rPr>
                        <a:t>th</a:t>
                      </a:r>
                      <a:r>
                        <a:rPr lang="en-IN" sz="1600" dirty="0">
                          <a:solidFill>
                            <a:schemeClr val="tx1"/>
                          </a:solidFill>
                          <a:effectLst/>
                          <a:latin typeface="Times New Roman" panose="02020603050405020304" pitchFamily="18" charset="0"/>
                          <a:cs typeface="Times New Roman" panose="02020603050405020304" pitchFamily="18" charset="0"/>
                        </a:rPr>
                        <a:t> of next month</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6" marR="557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166954"/>
                  </a:ext>
                </a:extLst>
              </a:tr>
            </a:tbl>
          </a:graphicData>
        </a:graphic>
      </p:graphicFrame>
      <p:sp>
        <p:nvSpPr>
          <p:cNvPr id="3" name="Rectangle 1"/>
          <p:cNvSpPr>
            <a:spLocks noChangeArrowheads="1"/>
          </p:cNvSpPr>
          <p:nvPr/>
        </p:nvSpPr>
        <p:spPr bwMode="auto">
          <a:xfrm>
            <a:off x="979714" y="450993"/>
            <a:ext cx="527096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500" b="1" i="0" u="sng"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Returns under GST &amp; Due Dates:</a:t>
            </a:r>
            <a:endParaRPr kumimoji="0" lang="en-US" altLang="en-US" sz="2500" b="0" i="0" u="sng"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72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6978" y="567127"/>
            <a:ext cx="10353387" cy="5801588"/>
          </a:xfrm>
          <a:prstGeom prst="rect">
            <a:avLst/>
          </a:prstGeom>
        </p:spPr>
        <p:txBody>
          <a:bodyPr wrap="square" anchor="ctr">
            <a:spAutoFit/>
          </a:bodyPr>
          <a:lstStyle/>
          <a:p>
            <a:pPr marL="342900" lvl="0" indent="-342900" algn="just">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Input Tax Credit (ITC):</a:t>
            </a:r>
            <a:endParaRPr lang="en-IN" sz="1600" dirty="0">
              <a:latin typeface="Times New Roman" panose="02020603050405020304" pitchFamily="18" charset="0"/>
              <a:ea typeface="Times New Roman" panose="02020603050405020304" pitchFamily="18" charset="0"/>
            </a:endParaRPr>
          </a:p>
          <a:p>
            <a:pPr marL="795655">
              <a:spcAft>
                <a:spcPts val="0"/>
              </a:spcAft>
            </a:pPr>
            <a:r>
              <a:rPr lang="en-US" sz="1100" dirty="0">
                <a:latin typeface="Segoe UI Black" panose="020B0A02040204020203" pitchFamily="34" charset="0"/>
                <a:ea typeface="Segoe UI" panose="020B0502040204020203" pitchFamily="34" charset="0"/>
              </a:rPr>
              <a:t> </a:t>
            </a:r>
            <a:endParaRPr lang="en-IN" sz="1600" dirty="0">
              <a:latin typeface="Segoe UI" panose="020B0502040204020203" pitchFamily="34" charset="0"/>
              <a:ea typeface="Segoe UI" panose="020B0502040204020203" pitchFamily="34" charset="0"/>
            </a:endParaRPr>
          </a:p>
          <a:p>
            <a:pPr indent="450215">
              <a:spcAft>
                <a:spcPts val="0"/>
              </a:spcAft>
            </a:pPr>
            <a:r>
              <a:rPr lang="en-US" dirty="0">
                <a:latin typeface="Times New Roman" panose="02020603050405020304" pitchFamily="18" charset="0"/>
                <a:ea typeface="Segoe UI" panose="020B0502040204020203" pitchFamily="34" charset="0"/>
              </a:rPr>
              <a:t>Input Tax credit means Tax paid to supplier under forward charge and includes tax payable under reverse charge.</a:t>
            </a:r>
            <a:endParaRPr lang="en-IN" sz="1600" dirty="0">
              <a:latin typeface="Segoe UI" panose="020B0502040204020203" pitchFamily="34" charset="0"/>
              <a:ea typeface="Segoe UI" panose="020B0502040204020203" pitchFamily="34" charset="0"/>
            </a:endParaRPr>
          </a:p>
          <a:p>
            <a:pPr>
              <a:spcAft>
                <a:spcPts val="0"/>
              </a:spcAft>
            </a:pPr>
            <a:r>
              <a:rPr lang="en-US" dirty="0">
                <a:latin typeface="Times New Roman" panose="02020603050405020304" pitchFamily="18" charset="0"/>
                <a:ea typeface="Segoe UI" panose="020B0502040204020203" pitchFamily="34" charset="0"/>
              </a:rPr>
              <a:t> </a:t>
            </a:r>
            <a:r>
              <a:rPr lang="en-US" b="1" dirty="0" smtClean="0">
                <a:latin typeface="Times New Roman" panose="02020603050405020304" pitchFamily="18" charset="0"/>
                <a:ea typeface="Segoe UI" panose="020B0502040204020203" pitchFamily="34" charset="0"/>
              </a:rPr>
              <a:t>  </a:t>
            </a:r>
            <a:r>
              <a:rPr lang="en-US" b="1" dirty="0">
                <a:latin typeface="Times New Roman" panose="02020603050405020304" pitchFamily="18" charset="0"/>
                <a:ea typeface="Segoe UI" panose="020B0502040204020203" pitchFamily="34" charset="0"/>
              </a:rPr>
              <a:t>Conditions for </a:t>
            </a:r>
            <a:r>
              <a:rPr lang="en-US" b="1" dirty="0" err="1">
                <a:latin typeface="Times New Roman" panose="02020603050405020304" pitchFamily="18" charset="0"/>
                <a:ea typeface="Segoe UI" panose="020B0502040204020203" pitchFamily="34" charset="0"/>
              </a:rPr>
              <a:t>availment</a:t>
            </a:r>
            <a:r>
              <a:rPr lang="en-US" b="1" dirty="0">
                <a:latin typeface="Times New Roman" panose="02020603050405020304" pitchFamily="18" charset="0"/>
                <a:ea typeface="Segoe UI" panose="020B0502040204020203" pitchFamily="34" charset="0"/>
              </a:rPr>
              <a:t> of Input Tax credit (ITC) </a:t>
            </a:r>
            <a:endParaRPr lang="en-IN" sz="1600" dirty="0">
              <a:latin typeface="Segoe UI" panose="020B0502040204020203" pitchFamily="34" charset="0"/>
              <a:ea typeface="Segoe UI" panose="020B0502040204020203" pitchFamily="34" charset="0"/>
            </a:endParaRPr>
          </a:p>
          <a:p>
            <a:pPr>
              <a:spcAft>
                <a:spcPts val="0"/>
              </a:spcAft>
            </a:pPr>
            <a:r>
              <a:rPr lang="en-US" dirty="0">
                <a:latin typeface="Times New Roman" panose="02020603050405020304" pitchFamily="18" charset="0"/>
                <a:ea typeface="Segoe UI" panose="020B0502040204020203" pitchFamily="34" charset="0"/>
              </a:rPr>
              <a:t>Input tax credit can only be claimed after fulfilling these conditions: </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The said goods or services or both are used or intended to be used in the course or in the furtherance of business. </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Registered person is in possession of tax paying document such as tax invoice or debit note or a bill of entry or such other tax paying documents. </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Registered person has received the goods / services.</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The tax charged in respect of such supply has been actually paid to the government by the supplier either in cash or through utilization of input tax credit. </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Payment to made by registered person to the supplier within a period of 180 days from the date of invoice.</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 No ITC if depreciation is claimed on tax component of capital asset. 7</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US" dirty="0">
                <a:latin typeface="Times New Roman" panose="02020603050405020304" pitchFamily="18" charset="0"/>
                <a:ea typeface="Segoe UI" panose="020B0502040204020203" pitchFamily="34" charset="0"/>
              </a:rPr>
              <a:t>ITC cannot be availed after the due date of filing return for September month of next financial year or on furnishing the relevant annual return whichever is earlier.</a:t>
            </a:r>
            <a:endParaRPr lang="en-IN" sz="1600" dirty="0">
              <a:latin typeface="Segoe UI" panose="020B0502040204020203" pitchFamily="34" charset="0"/>
              <a:ea typeface="Segoe UI" panose="020B0502040204020203" pitchFamily="34" charset="0"/>
            </a:endParaRPr>
          </a:p>
          <a:p>
            <a:pPr>
              <a:spcAft>
                <a:spcPts val="0"/>
              </a:spcAft>
            </a:pPr>
            <a:r>
              <a:rPr lang="en-US" b="1" dirty="0" smtClean="0">
                <a:latin typeface="Times New Roman" panose="02020603050405020304" pitchFamily="18" charset="0"/>
                <a:ea typeface="Segoe UI" panose="020B0502040204020203" pitchFamily="34" charset="0"/>
              </a:rPr>
              <a:t>Input </a:t>
            </a:r>
            <a:r>
              <a:rPr lang="en-US" b="1" dirty="0">
                <a:latin typeface="Times New Roman" panose="02020603050405020304" pitchFamily="18" charset="0"/>
                <a:ea typeface="Segoe UI" panose="020B0502040204020203" pitchFamily="34" charset="0"/>
              </a:rPr>
              <a:t>tax credit may be reversed under certain circumstances as below : –</a:t>
            </a:r>
            <a:endParaRPr lang="en-IN" sz="1600" b="1" dirty="0">
              <a:latin typeface="Segoe UI" panose="020B0502040204020203" pitchFamily="34" charset="0"/>
              <a:ea typeface="Segoe UI" panose="020B0502040204020203" pitchFamily="34" charset="0"/>
            </a:endParaRPr>
          </a:p>
          <a:p>
            <a:pPr marL="342900" lvl="0" indent="-342900">
              <a:spcAft>
                <a:spcPts val="0"/>
              </a:spcAft>
              <a:buFont typeface="+mj-lt"/>
              <a:buAutoNum type="arabicPeriod"/>
            </a:pPr>
            <a:r>
              <a:rPr lang="en-US" dirty="0">
                <a:latin typeface="Times New Roman" panose="02020603050405020304" pitchFamily="18" charset="0"/>
                <a:ea typeface="Segoe UI" panose="020B0502040204020203" pitchFamily="34" charset="0"/>
              </a:rPr>
              <a:t>Failure to pay supplier within 180 days from the date of invoice.</a:t>
            </a:r>
            <a:endParaRPr lang="en-IN" sz="1600" dirty="0">
              <a:latin typeface="Segoe UI" panose="020B0502040204020203" pitchFamily="34" charset="0"/>
              <a:ea typeface="Segoe UI" panose="020B0502040204020203" pitchFamily="34" charset="0"/>
            </a:endParaRPr>
          </a:p>
          <a:p>
            <a:pPr marL="342900" lvl="0" indent="-342900">
              <a:spcAft>
                <a:spcPts val="0"/>
              </a:spcAft>
              <a:buFont typeface="+mj-lt"/>
              <a:buAutoNum type="arabicPeriod"/>
            </a:pPr>
            <a:r>
              <a:rPr lang="en-US" dirty="0">
                <a:latin typeface="Times New Roman" panose="02020603050405020304" pitchFamily="18" charset="0"/>
                <a:ea typeface="Segoe UI" panose="020B0502040204020203" pitchFamily="34" charset="0"/>
              </a:rPr>
              <a:t>Goods and services whether inputs or capital goods used for personal purpose.</a:t>
            </a:r>
            <a:endParaRPr lang="en-IN" sz="1600" dirty="0">
              <a:latin typeface="Segoe UI" panose="020B0502040204020203" pitchFamily="34" charset="0"/>
              <a:ea typeface="Segoe UI" panose="020B0502040204020203" pitchFamily="34" charset="0"/>
            </a:endParaRPr>
          </a:p>
          <a:p>
            <a:pPr marL="342900" lvl="0" indent="-342900">
              <a:spcAft>
                <a:spcPts val="0"/>
              </a:spcAft>
              <a:buFont typeface="+mj-lt"/>
              <a:buAutoNum type="arabicPeriod"/>
            </a:pPr>
            <a:r>
              <a:rPr lang="en-US" dirty="0">
                <a:latin typeface="Times New Roman" panose="02020603050405020304" pitchFamily="18" charset="0"/>
                <a:ea typeface="Segoe UI" panose="020B0502040204020203" pitchFamily="34" charset="0"/>
              </a:rPr>
              <a:t>Goods and services utilized for producing or supplying exempted goods or services.</a:t>
            </a:r>
            <a:endParaRPr lang="en-IN" sz="16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033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4837940"/>
              </p:ext>
            </p:extLst>
          </p:nvPr>
        </p:nvGraphicFramePr>
        <p:xfrm>
          <a:off x="2106271" y="1385000"/>
          <a:ext cx="5727544" cy="1219200"/>
        </p:xfrm>
        <a:graphic>
          <a:graphicData uri="http://schemas.openxmlformats.org/drawingml/2006/table">
            <a:tbl>
              <a:tblPr firstRow="1" firstCol="1" bandRow="1">
                <a:tableStyleId>{5C22544A-7EE6-4342-B048-85BDC9FD1C3A}</a:tableStyleId>
              </a:tblPr>
              <a:tblGrid>
                <a:gridCol w="3366481">
                  <a:extLst>
                    <a:ext uri="{9D8B030D-6E8A-4147-A177-3AD203B41FA5}">
                      <a16:colId xmlns:a16="http://schemas.microsoft.com/office/drawing/2014/main" val="875252214"/>
                    </a:ext>
                  </a:extLst>
                </a:gridCol>
                <a:gridCol w="2361063">
                  <a:extLst>
                    <a:ext uri="{9D8B030D-6E8A-4147-A177-3AD203B41FA5}">
                      <a16:colId xmlns:a16="http://schemas.microsoft.com/office/drawing/2014/main" val="905950729"/>
                    </a:ext>
                  </a:extLst>
                </a:gridCol>
              </a:tblGrid>
              <a:tr h="0">
                <a:tc>
                  <a:txBody>
                    <a:bodyPr/>
                    <a:lstStyle/>
                    <a:p>
                      <a:pPr marL="457200" algn="just">
                        <a:spcAft>
                          <a:spcPts val="0"/>
                        </a:spcAft>
                      </a:pPr>
                      <a:r>
                        <a:rPr lang="en-IN" sz="1600" dirty="0">
                          <a:solidFill>
                            <a:srgbClr val="7030A0"/>
                          </a:solidFill>
                          <a:effectLst/>
                          <a:latin typeface="Times New Roman" panose="02020603050405020304" pitchFamily="18" charset="0"/>
                          <a:cs typeface="Times New Roman" panose="02020603050405020304" pitchFamily="18" charset="0"/>
                        </a:rPr>
                        <a:t>Transaction</a:t>
                      </a:r>
                      <a:endParaRPr lang="en-IN" sz="1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algn="just">
                        <a:spcAft>
                          <a:spcPts val="0"/>
                        </a:spcAft>
                      </a:pPr>
                      <a:r>
                        <a:rPr lang="en-IN" sz="1600" dirty="0">
                          <a:solidFill>
                            <a:srgbClr val="7030A0"/>
                          </a:solidFill>
                          <a:effectLst/>
                          <a:latin typeface="Times New Roman" panose="02020603050405020304" pitchFamily="18" charset="0"/>
                          <a:cs typeface="Times New Roman" panose="02020603050405020304" pitchFamily="18" charset="0"/>
                        </a:rPr>
                        <a:t>Credit</a:t>
                      </a:r>
                      <a:endParaRPr lang="en-IN" sz="1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94240573"/>
                  </a:ext>
                </a:extLst>
              </a:tr>
              <a:tr h="0">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Intra-State</a:t>
                      </a:r>
                      <a:r>
                        <a:rPr lang="en-IN" sz="1600" spc="165" dirty="0">
                          <a:solidFill>
                            <a:schemeClr val="tx1"/>
                          </a:solidFill>
                          <a:effectLst/>
                          <a:latin typeface="Times New Roman" panose="02020603050405020304" pitchFamily="18" charset="0"/>
                          <a:cs typeface="Times New Roman" panose="02020603050405020304" pitchFamily="18" charset="0"/>
                        </a:rPr>
                        <a:t> </a:t>
                      </a:r>
                      <a:r>
                        <a:rPr lang="en-IN" sz="1600" dirty="0">
                          <a:solidFill>
                            <a:schemeClr val="tx1"/>
                          </a:solidFill>
                          <a:effectLst/>
                          <a:latin typeface="Times New Roman" panose="02020603050405020304" pitchFamily="18" charset="0"/>
                          <a:cs typeface="Times New Roman" panose="02020603050405020304" pitchFamily="18" charset="0"/>
                        </a:rPr>
                        <a:t>supply</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CGST</a:t>
                      </a:r>
                      <a:r>
                        <a:rPr lang="en-IN" sz="1600" spc="115">
                          <a:solidFill>
                            <a:schemeClr val="tx1"/>
                          </a:solidFill>
                          <a:effectLst/>
                          <a:latin typeface="Times New Roman" panose="02020603050405020304" pitchFamily="18" charset="0"/>
                          <a:cs typeface="Times New Roman" panose="02020603050405020304" pitchFamily="18" charset="0"/>
                        </a:rPr>
                        <a:t> </a:t>
                      </a:r>
                      <a:r>
                        <a:rPr lang="en-IN" sz="1600">
                          <a:solidFill>
                            <a:schemeClr val="tx1"/>
                          </a:solidFill>
                          <a:effectLst/>
                          <a:latin typeface="Times New Roman" panose="02020603050405020304" pitchFamily="18" charset="0"/>
                          <a:cs typeface="Times New Roman" panose="02020603050405020304" pitchFamily="18" charset="0"/>
                        </a:rPr>
                        <a:t>&amp;</a:t>
                      </a:r>
                      <a:r>
                        <a:rPr lang="en-IN" sz="1600" spc="120">
                          <a:solidFill>
                            <a:schemeClr val="tx1"/>
                          </a:solidFill>
                          <a:effectLst/>
                          <a:latin typeface="Times New Roman" panose="02020603050405020304" pitchFamily="18" charset="0"/>
                          <a:cs typeface="Times New Roman" panose="02020603050405020304" pitchFamily="18" charset="0"/>
                        </a:rPr>
                        <a:t> </a:t>
                      </a:r>
                      <a:r>
                        <a:rPr lang="en-IN" sz="1600">
                          <a:solidFill>
                            <a:schemeClr val="tx1"/>
                          </a:solidFill>
                          <a:effectLst/>
                          <a:latin typeface="Times New Roman" panose="02020603050405020304" pitchFamily="18" charset="0"/>
                          <a:cs typeface="Times New Roman" panose="02020603050405020304" pitchFamily="18" charset="0"/>
                        </a:rPr>
                        <a:t>SGST/UTGST</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7987248"/>
                  </a:ext>
                </a:extLst>
              </a:tr>
              <a:tr h="0">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Inter-State-supply</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IGST</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788295"/>
                  </a:ext>
                </a:extLst>
              </a:tr>
              <a:tr h="0">
                <a:tc>
                  <a:txBody>
                    <a:bodyPr/>
                    <a:lstStyle/>
                    <a:p>
                      <a:pPr marL="457200" algn="just">
                        <a:spcAft>
                          <a:spcPts val="0"/>
                        </a:spcAft>
                      </a:pPr>
                      <a:r>
                        <a:rPr lang="en-IN" sz="1600">
                          <a:solidFill>
                            <a:schemeClr val="tx1"/>
                          </a:solidFill>
                          <a:effectLst/>
                          <a:latin typeface="Times New Roman" panose="02020603050405020304" pitchFamily="18" charset="0"/>
                          <a:cs typeface="Times New Roman" panose="02020603050405020304" pitchFamily="18" charset="0"/>
                        </a:rPr>
                        <a:t>Imports</a:t>
                      </a:r>
                      <a:r>
                        <a:rPr lang="en-IN" sz="1600" spc="110">
                          <a:solidFill>
                            <a:schemeClr val="tx1"/>
                          </a:solidFill>
                          <a:effectLst/>
                          <a:latin typeface="Times New Roman" panose="02020603050405020304" pitchFamily="18" charset="0"/>
                          <a:cs typeface="Times New Roman" panose="02020603050405020304" pitchFamily="18" charset="0"/>
                        </a:rPr>
                        <a:t> </a:t>
                      </a:r>
                      <a:r>
                        <a:rPr lang="en-IN" sz="1600">
                          <a:solidFill>
                            <a:schemeClr val="tx1"/>
                          </a:solidFill>
                          <a:effectLst/>
                          <a:latin typeface="Times New Roman" panose="02020603050405020304" pitchFamily="18" charset="0"/>
                          <a:cs typeface="Times New Roman" panose="02020603050405020304" pitchFamily="18" charset="0"/>
                        </a:rPr>
                        <a:t>of</a:t>
                      </a:r>
                      <a:r>
                        <a:rPr lang="en-IN" sz="1600" spc="100">
                          <a:solidFill>
                            <a:schemeClr val="tx1"/>
                          </a:solidFill>
                          <a:effectLst/>
                          <a:latin typeface="Times New Roman" panose="02020603050405020304" pitchFamily="18" charset="0"/>
                          <a:cs typeface="Times New Roman" panose="02020603050405020304" pitchFamily="18" charset="0"/>
                        </a:rPr>
                        <a:t> </a:t>
                      </a:r>
                      <a:r>
                        <a:rPr lang="en-IN" sz="1600">
                          <a:solidFill>
                            <a:schemeClr val="tx1"/>
                          </a:solidFill>
                          <a:effectLst/>
                          <a:latin typeface="Times New Roman" panose="02020603050405020304" pitchFamily="18" charset="0"/>
                          <a:cs typeface="Times New Roman" panose="02020603050405020304" pitchFamily="18" charset="0"/>
                        </a:rPr>
                        <a:t>goods</a:t>
                      </a:r>
                      <a:r>
                        <a:rPr lang="en-IN" sz="1600" spc="100">
                          <a:solidFill>
                            <a:schemeClr val="tx1"/>
                          </a:solidFill>
                          <a:effectLst/>
                          <a:latin typeface="Times New Roman" panose="02020603050405020304" pitchFamily="18" charset="0"/>
                          <a:cs typeface="Times New Roman" panose="02020603050405020304" pitchFamily="18" charset="0"/>
                        </a:rPr>
                        <a:t> </a:t>
                      </a:r>
                      <a:r>
                        <a:rPr lang="en-IN" sz="1600">
                          <a:solidFill>
                            <a:schemeClr val="tx1"/>
                          </a:solidFill>
                          <a:effectLst/>
                          <a:latin typeface="Times New Roman" panose="02020603050405020304" pitchFamily="18" charset="0"/>
                          <a:cs typeface="Times New Roman" panose="02020603050405020304" pitchFamily="18" charset="0"/>
                        </a:rPr>
                        <a:t>and</a:t>
                      </a:r>
                      <a:r>
                        <a:rPr lang="en-IN" sz="1600" spc="105">
                          <a:solidFill>
                            <a:schemeClr val="tx1"/>
                          </a:solidFill>
                          <a:effectLst/>
                          <a:latin typeface="Times New Roman" panose="02020603050405020304" pitchFamily="18" charset="0"/>
                          <a:cs typeface="Times New Roman" panose="02020603050405020304" pitchFamily="18" charset="0"/>
                        </a:rPr>
                        <a:t> </a:t>
                      </a:r>
                      <a:r>
                        <a:rPr lang="en-IN" sz="1600">
                          <a:solidFill>
                            <a:schemeClr val="tx1"/>
                          </a:solidFill>
                          <a:effectLst/>
                          <a:latin typeface="Times New Roman" panose="02020603050405020304" pitchFamily="18" charset="0"/>
                          <a:cs typeface="Times New Roman" panose="02020603050405020304" pitchFamily="18" charset="0"/>
                        </a:rPr>
                        <a:t>services</a:t>
                      </a:r>
                      <a:endParaRPr lang="en-I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just">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IGST</a:t>
                      </a:r>
                      <a:endParaRPr lang="en-I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20456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74886607"/>
              </p:ext>
            </p:extLst>
          </p:nvPr>
        </p:nvGraphicFramePr>
        <p:xfrm>
          <a:off x="2106271" y="3371098"/>
          <a:ext cx="6136977" cy="1706880"/>
        </p:xfrm>
        <a:graphic>
          <a:graphicData uri="http://schemas.openxmlformats.org/drawingml/2006/table">
            <a:tbl>
              <a:tblPr firstRow="1" firstCol="1" bandRow="1">
                <a:tableStyleId>{5C22544A-7EE6-4342-B048-85BDC9FD1C3A}</a:tableStyleId>
              </a:tblPr>
              <a:tblGrid>
                <a:gridCol w="1768429">
                  <a:extLst>
                    <a:ext uri="{9D8B030D-6E8A-4147-A177-3AD203B41FA5}">
                      <a16:colId xmlns:a16="http://schemas.microsoft.com/office/drawing/2014/main" val="1687489259"/>
                    </a:ext>
                  </a:extLst>
                </a:gridCol>
                <a:gridCol w="1993837">
                  <a:extLst>
                    <a:ext uri="{9D8B030D-6E8A-4147-A177-3AD203B41FA5}">
                      <a16:colId xmlns:a16="http://schemas.microsoft.com/office/drawing/2014/main" val="3566411136"/>
                    </a:ext>
                  </a:extLst>
                </a:gridCol>
                <a:gridCol w="2374711">
                  <a:extLst>
                    <a:ext uri="{9D8B030D-6E8A-4147-A177-3AD203B41FA5}">
                      <a16:colId xmlns:a16="http://schemas.microsoft.com/office/drawing/2014/main" val="2300276163"/>
                    </a:ext>
                  </a:extLst>
                </a:gridCol>
              </a:tblGrid>
              <a:tr h="0">
                <a:tc>
                  <a:txBody>
                    <a:bodyPr/>
                    <a:lstStyle/>
                    <a:p>
                      <a:pPr marR="506730">
                        <a:spcBef>
                          <a:spcPts val="870"/>
                        </a:spcBef>
                        <a:spcAft>
                          <a:spcPts val="0"/>
                        </a:spcAft>
                      </a:pPr>
                      <a:r>
                        <a:rPr lang="en-US" sz="1600" dirty="0">
                          <a:solidFill>
                            <a:srgbClr val="7030A0"/>
                          </a:solidFill>
                          <a:effectLst/>
                          <a:latin typeface="Times New Roman" panose="02020603050405020304" pitchFamily="18" charset="0"/>
                          <a:cs typeface="Times New Roman" panose="02020603050405020304" pitchFamily="18" charset="0"/>
                        </a:rPr>
                        <a:t>Credit</a:t>
                      </a:r>
                      <a:r>
                        <a:rPr lang="en-US" sz="1600" spc="9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of</a:t>
                      </a:r>
                      <a:endParaRPr lang="en-IN" sz="16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spcBef>
                          <a:spcPts val="870"/>
                        </a:spcBef>
                        <a:spcAft>
                          <a:spcPts val="0"/>
                        </a:spcAft>
                      </a:pPr>
                      <a:r>
                        <a:rPr lang="en-US" sz="1600" dirty="0">
                          <a:solidFill>
                            <a:srgbClr val="7030A0"/>
                          </a:solidFill>
                          <a:effectLst/>
                          <a:latin typeface="Times New Roman" panose="02020603050405020304" pitchFamily="18" charset="0"/>
                          <a:cs typeface="Times New Roman" panose="02020603050405020304" pitchFamily="18" charset="0"/>
                        </a:rPr>
                        <a:t>To</a:t>
                      </a:r>
                      <a:r>
                        <a:rPr lang="en-US" sz="1600" spc="10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be</a:t>
                      </a:r>
                      <a:r>
                        <a:rPr lang="en-US" sz="1600" spc="95"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utilized</a:t>
                      </a:r>
                      <a:r>
                        <a:rPr lang="en-US" sz="1600" spc="9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first </a:t>
                      </a:r>
                      <a:r>
                        <a:rPr lang="en-US" sz="1600" spc="-29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for</a:t>
                      </a:r>
                      <a:r>
                        <a:rPr lang="en-US" sz="1600" spc="6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payment</a:t>
                      </a:r>
                      <a:r>
                        <a:rPr lang="en-US" sz="1600" spc="7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of</a:t>
                      </a:r>
                      <a:endParaRPr lang="en-IN" sz="16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spcBef>
                          <a:spcPts val="870"/>
                        </a:spcBef>
                        <a:spcAft>
                          <a:spcPts val="0"/>
                        </a:spcAft>
                      </a:pPr>
                      <a:r>
                        <a:rPr lang="en-US" sz="1600" dirty="0">
                          <a:solidFill>
                            <a:srgbClr val="7030A0"/>
                          </a:solidFill>
                          <a:effectLst/>
                          <a:latin typeface="Times New Roman" panose="02020603050405020304" pitchFamily="18" charset="0"/>
                          <a:cs typeface="Times New Roman" panose="02020603050405020304" pitchFamily="18" charset="0"/>
                        </a:rPr>
                        <a:t>May</a:t>
                      </a:r>
                      <a:r>
                        <a:rPr lang="en-US" sz="1600" spc="13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be</a:t>
                      </a:r>
                      <a:r>
                        <a:rPr lang="en-US" sz="1600" spc="115"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utilized</a:t>
                      </a:r>
                      <a:r>
                        <a:rPr lang="en-US" sz="1600" spc="125"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further</a:t>
                      </a:r>
                      <a:r>
                        <a:rPr lang="en-US" sz="1600" spc="-29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for</a:t>
                      </a:r>
                      <a:r>
                        <a:rPr lang="en-US" sz="1600" spc="45"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payment</a:t>
                      </a:r>
                      <a:r>
                        <a:rPr lang="en-US" sz="1600" spc="60" dirty="0">
                          <a:solidFill>
                            <a:srgbClr val="7030A0"/>
                          </a:solidFill>
                          <a:effectLst/>
                          <a:latin typeface="Times New Roman" panose="02020603050405020304" pitchFamily="18" charset="0"/>
                          <a:cs typeface="Times New Roman" panose="02020603050405020304" pitchFamily="18" charset="0"/>
                        </a:rPr>
                        <a:t> </a:t>
                      </a:r>
                      <a:r>
                        <a:rPr lang="en-US" sz="1600" dirty="0">
                          <a:solidFill>
                            <a:srgbClr val="7030A0"/>
                          </a:solidFill>
                          <a:effectLst/>
                          <a:latin typeface="Times New Roman" panose="02020603050405020304" pitchFamily="18" charset="0"/>
                          <a:cs typeface="Times New Roman" panose="02020603050405020304" pitchFamily="18" charset="0"/>
                        </a:rPr>
                        <a:t>of</a:t>
                      </a:r>
                      <a:endParaRPr lang="en-IN" sz="16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55275255"/>
                  </a:ext>
                </a:extLst>
              </a:tr>
              <a:tr h="0">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CGST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6730">
                        <a:spcBef>
                          <a:spcPts val="870"/>
                        </a:spcBef>
                        <a:spcAft>
                          <a:spcPts val="0"/>
                        </a:spcAft>
                      </a:pPr>
                      <a:r>
                        <a:rPr lang="en-US" sz="1600">
                          <a:effectLst/>
                          <a:latin typeface="Times New Roman" panose="02020603050405020304" pitchFamily="18" charset="0"/>
                          <a:cs typeface="Times New Roman" panose="02020603050405020304" pitchFamily="18" charset="0"/>
                        </a:rPr>
                        <a:t>CGST</a:t>
                      </a:r>
                      <a:endParaRPr lang="en-IN"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IGST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999066"/>
                  </a:ext>
                </a:extLst>
              </a:tr>
              <a:tr h="0">
                <a:tc>
                  <a:txBody>
                    <a:bodyPr/>
                    <a:lstStyle/>
                    <a:p>
                      <a:pPr marR="506730">
                        <a:spcBef>
                          <a:spcPts val="870"/>
                        </a:spcBef>
                        <a:spcAft>
                          <a:spcPts val="0"/>
                        </a:spcAft>
                      </a:pPr>
                      <a:r>
                        <a:rPr lang="en-US" sz="1600">
                          <a:effectLst/>
                          <a:latin typeface="Times New Roman" panose="02020603050405020304" pitchFamily="18" charset="0"/>
                          <a:cs typeface="Times New Roman" panose="02020603050405020304" pitchFamily="18" charset="0"/>
                        </a:rPr>
                        <a:t>SGST/UTGST</a:t>
                      </a:r>
                      <a:endParaRPr lang="en-IN"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SGST/UTGST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IGST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4792771"/>
                  </a:ext>
                </a:extLst>
              </a:tr>
              <a:tr h="0">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IGST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IGST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06730">
                        <a:spcBef>
                          <a:spcPts val="870"/>
                        </a:spcBef>
                        <a:spcAft>
                          <a:spcPts val="0"/>
                        </a:spcAft>
                      </a:pPr>
                      <a:r>
                        <a:rPr lang="en-US" sz="1600" dirty="0">
                          <a:effectLst/>
                          <a:latin typeface="Times New Roman" panose="02020603050405020304" pitchFamily="18" charset="0"/>
                          <a:cs typeface="Times New Roman" panose="02020603050405020304" pitchFamily="18" charset="0"/>
                        </a:rPr>
                        <a:t>CGST,</a:t>
                      </a:r>
                      <a:r>
                        <a:rPr lang="en-US" sz="1600" spc="14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then</a:t>
                      </a:r>
                      <a:r>
                        <a:rPr lang="en-US" sz="1600" spc="140" dirty="0">
                          <a:effectLst/>
                          <a:latin typeface="Times New Roman" panose="02020603050405020304" pitchFamily="18" charset="0"/>
                          <a:cs typeface="Times New Roman" panose="02020603050405020304" pitchFamily="18" charset="0"/>
                        </a:rPr>
                        <a:t> S</a:t>
                      </a:r>
                      <a:r>
                        <a:rPr lang="en-US" sz="1600" dirty="0">
                          <a:effectLst/>
                          <a:latin typeface="Times New Roman" panose="02020603050405020304" pitchFamily="18" charset="0"/>
                          <a:cs typeface="Times New Roman" panose="02020603050405020304" pitchFamily="18" charset="0"/>
                        </a:rPr>
                        <a:t>GST/UTGST</a:t>
                      </a:r>
                      <a:endParaRPr lang="en-IN"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304134"/>
                  </a:ext>
                </a:extLst>
              </a:tr>
            </a:tbl>
          </a:graphicData>
        </a:graphic>
      </p:graphicFrame>
      <p:sp>
        <p:nvSpPr>
          <p:cNvPr id="4" name="Rectangle 1"/>
          <p:cNvSpPr>
            <a:spLocks noChangeArrowheads="1"/>
          </p:cNvSpPr>
          <p:nvPr/>
        </p:nvSpPr>
        <p:spPr bwMode="auto">
          <a:xfrm>
            <a:off x="900753" y="417751"/>
            <a:ext cx="514491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1"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Utilization of Input Tax Credit:</a:t>
            </a:r>
            <a:endParaRPr kumimoji="0" lang="en-US" altLang="en-US" sz="25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registered person is entitled to credits as under:</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900753" y="5348562"/>
            <a:ext cx="9416954" cy="646331"/>
          </a:xfrm>
          <a:prstGeom prst="rect">
            <a:avLst/>
          </a:prstGeom>
        </p:spPr>
        <p:txBody>
          <a:bodyPr wrap="square">
            <a:spAutoFit/>
          </a:bodyPr>
          <a:lstStyle/>
          <a:p>
            <a:pPr lvl="0" eaLnBrk="0" fontAlgn="base" hangingPunct="0">
              <a:spcBef>
                <a:spcPct val="0"/>
              </a:spcBef>
              <a:spcAft>
                <a:spcPct val="0"/>
              </a:spcAft>
            </a:pPr>
            <a:r>
              <a:rPr lang="en-US" altLang="en-US" dirty="0">
                <a:latin typeface="Times New Roman" panose="02020603050405020304" pitchFamily="18" charset="0"/>
                <a:ea typeface="Segoe UI" panose="020B0502040204020203" pitchFamily="34" charset="0"/>
                <a:cs typeface="Times New Roman" panose="02020603050405020304" pitchFamily="18" charset="0"/>
              </a:rPr>
              <a:t>Credit of CGST cannot be used for payment of SGST/UTGST and credit of SGST/UTGST cannot be </a:t>
            </a:r>
            <a:r>
              <a:rPr lang="en-US" altLang="en-US" dirty="0" err="1">
                <a:latin typeface="Times New Roman" panose="02020603050405020304" pitchFamily="18" charset="0"/>
                <a:ea typeface="Segoe UI" panose="020B0502040204020203" pitchFamily="34" charset="0"/>
                <a:cs typeface="Times New Roman" panose="02020603050405020304" pitchFamily="18" charset="0"/>
              </a:rPr>
              <a:t>utilised</a:t>
            </a:r>
            <a:r>
              <a:rPr lang="en-US" altLang="en-US" dirty="0">
                <a:latin typeface="Times New Roman" panose="02020603050405020304" pitchFamily="18" charset="0"/>
                <a:ea typeface="Segoe UI" panose="020B0502040204020203" pitchFamily="34" charset="0"/>
                <a:cs typeface="Times New Roman" panose="02020603050405020304" pitchFamily="18" charset="0"/>
              </a:rPr>
              <a:t> for payment of CGST.</a:t>
            </a:r>
            <a:endParaRPr lang="en-US" alt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900753" y="2731182"/>
            <a:ext cx="9102158" cy="369332"/>
          </a:xfrm>
          <a:prstGeom prst="rect">
            <a:avLst/>
          </a:prstGeom>
        </p:spPr>
        <p:txBody>
          <a:bodyPr wrap="square">
            <a:spAutoFit/>
          </a:bodyPr>
          <a:lstStyle/>
          <a:p>
            <a:pPr lvl="0" eaLnBrk="0" fontAlgn="base" hangingPunct="0">
              <a:spcBef>
                <a:spcPct val="0"/>
              </a:spcBef>
              <a:spcAft>
                <a:spcPct val="0"/>
              </a:spcAft>
            </a:pPr>
            <a:r>
              <a:rPr lang="en-US" altLang="en-US" dirty="0">
                <a:latin typeface="Times New Roman" panose="02020603050405020304" pitchFamily="18" charset="0"/>
                <a:ea typeface="Segoe UI" panose="020B0502040204020203" pitchFamily="34" charset="0"/>
                <a:cs typeface="Times New Roman" panose="02020603050405020304" pitchFamily="18" charset="0"/>
              </a:rPr>
              <a:t>The protocol to avail and utilize the credit of CGST, SGST/UTGST and IGST is   as follows:</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924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 y="608703"/>
            <a:ext cx="10593978" cy="6367192"/>
          </a:xfrm>
          <a:prstGeom prst="rect">
            <a:avLst/>
          </a:prstGeom>
        </p:spPr>
        <p:txBody>
          <a:bodyPr wrap="square">
            <a:spAutoFit/>
          </a:bodyPr>
          <a:lstStyle/>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HSN (Harmonized System of Nomenclature)</a:t>
            </a:r>
            <a:r>
              <a:rPr lang="en-IN" sz="1600" b="1" dirty="0">
                <a:solidFill>
                  <a:srgbClr val="202124"/>
                </a:solidFill>
                <a:latin typeface="Arial" panose="020B0604020202020204" pitchFamily="34" charset="0"/>
                <a:ea typeface="Times New Roman" panose="02020603050405020304" pitchFamily="18" charset="0"/>
              </a:rPr>
              <a:t> </a:t>
            </a:r>
            <a:r>
              <a:rPr lang="en-IN" b="1" dirty="0">
                <a:solidFill>
                  <a:srgbClr val="2F5496"/>
                </a:solidFill>
                <a:latin typeface="Times New Roman" panose="02020603050405020304" pitchFamily="18" charset="0"/>
                <a:ea typeface="Times New Roman" panose="02020603050405020304" pitchFamily="18" charset="0"/>
              </a:rPr>
              <a:t>/ SAC (Service Accounting Code) Code :</a:t>
            </a:r>
            <a:endParaRPr lang="en-IN" sz="1600" dirty="0">
              <a:latin typeface="Times New Roman" panose="02020603050405020304" pitchFamily="18" charset="0"/>
              <a:ea typeface="Times New Roman" panose="02020603050405020304" pitchFamily="18" charset="0"/>
            </a:endParaRPr>
          </a:p>
          <a:p>
            <a:pPr algn="just">
              <a:lnSpc>
                <a:spcPct val="152000"/>
              </a:lnSpc>
              <a:spcAft>
                <a:spcPts val="0"/>
              </a:spcAft>
            </a:pPr>
            <a:r>
              <a:rPr lang="en-IN" dirty="0">
                <a:latin typeface="Times New Roman" panose="02020603050405020304" pitchFamily="18" charset="0"/>
                <a:ea typeface="Times New Roman" panose="02020603050405020304" pitchFamily="18" charset="0"/>
              </a:rPr>
              <a:t>HSN code is used for Goods. SAC code is used for services. </a:t>
            </a:r>
            <a:endParaRPr lang="en-IN" sz="1600" dirty="0">
              <a:latin typeface="Times New Roman" panose="02020603050405020304" pitchFamily="18" charset="0"/>
              <a:ea typeface="Times New Roman" panose="02020603050405020304" pitchFamily="18" charset="0"/>
            </a:endParaRPr>
          </a:p>
          <a:p>
            <a:pPr algn="just">
              <a:lnSpc>
                <a:spcPct val="152000"/>
              </a:lnSpc>
              <a:spcAft>
                <a:spcPts val="0"/>
              </a:spcAft>
            </a:pPr>
            <a:r>
              <a:rPr lang="en-IN" dirty="0">
                <a:latin typeface="Times New Roman" panose="02020603050405020304" pitchFamily="18" charset="0"/>
                <a:ea typeface="Times New Roman" panose="02020603050405020304" pitchFamily="18" charset="0"/>
              </a:rPr>
              <a:t>The business with turnover </a:t>
            </a:r>
            <a:r>
              <a:rPr lang="en-IN" dirty="0" err="1">
                <a:latin typeface="Times New Roman" panose="02020603050405020304" pitchFamily="18" charset="0"/>
                <a:ea typeface="Times New Roman" panose="02020603050405020304" pitchFamily="18" charset="0"/>
              </a:rPr>
              <a:t>upto</a:t>
            </a:r>
            <a:r>
              <a:rPr lang="en-IN" dirty="0">
                <a:latin typeface="Times New Roman" panose="02020603050405020304" pitchFamily="18" charset="0"/>
                <a:ea typeface="Times New Roman" panose="02020603050405020304" pitchFamily="18" charset="0"/>
              </a:rPr>
              <a:t> </a:t>
            </a:r>
            <a:r>
              <a:rPr lang="en-IN" dirty="0" err="1">
                <a:latin typeface="Times New Roman" panose="02020603050405020304" pitchFamily="18" charset="0"/>
                <a:ea typeface="Times New Roman" panose="02020603050405020304" pitchFamily="18" charset="0"/>
              </a:rPr>
              <a:t>Rs</a:t>
            </a:r>
            <a:r>
              <a:rPr lang="en-IN" dirty="0">
                <a:latin typeface="Times New Roman" panose="02020603050405020304" pitchFamily="18" charset="0"/>
                <a:ea typeface="Times New Roman" panose="02020603050405020304" pitchFamily="18" charset="0"/>
              </a:rPr>
              <a:t>. 5 Crores has to mention 4 digits of HSN/SAC &amp; more than Rs.5 Crores has to mention 6 digits of HSN/SAC.</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GST Rate for Goods:</a:t>
            </a:r>
            <a:endParaRPr lang="en-IN" sz="1600" dirty="0">
              <a:latin typeface="Times New Roman" panose="02020603050405020304" pitchFamily="18" charset="0"/>
              <a:ea typeface="Times New Roman" panose="02020603050405020304" pitchFamily="18" charset="0"/>
            </a:endParaRPr>
          </a:p>
          <a:p>
            <a:pPr marL="228600" algn="just">
              <a:spcAft>
                <a:spcPts val="0"/>
              </a:spcAft>
            </a:pPr>
            <a:r>
              <a:rPr lang="en-IN" b="1" dirty="0">
                <a:solidFill>
                  <a:srgbClr val="2F5496"/>
                </a:solidFill>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Schedule I – 5%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Schedule II – 12%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Schedule III – 18%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Schedule IV – 28%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Schedule V – 3%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Schedule VI – 0.25% </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dirty="0">
                <a:solidFill>
                  <a:srgbClr val="333333"/>
                </a:solidFill>
                <a:latin typeface="Times New Roman" panose="02020603050405020304" pitchFamily="18" charset="0"/>
                <a:ea typeface="Times New Roman" panose="02020603050405020304" pitchFamily="18" charset="0"/>
              </a:rPr>
              <a:t>Nil Rated – 0%</a:t>
            </a:r>
            <a:endParaRPr lang="en-IN" sz="1600" dirty="0">
              <a:latin typeface="Times New Roman" panose="02020603050405020304" pitchFamily="18" charset="0"/>
              <a:ea typeface="Times New Roman" panose="02020603050405020304" pitchFamily="18" charset="0"/>
            </a:endParaRPr>
          </a:p>
          <a:p>
            <a:pPr algn="just">
              <a:lnSpc>
                <a:spcPct val="152000"/>
              </a:lnSpc>
              <a:spcAft>
                <a:spcPts val="0"/>
              </a:spcAft>
            </a:pPr>
            <a:r>
              <a:rPr lang="en-IN" dirty="0">
                <a:latin typeface="Times New Roman" panose="02020603050405020304" pitchFamily="18" charset="0"/>
                <a:ea typeface="Times New Roman" panose="02020603050405020304" pitchFamily="18" charset="0"/>
              </a:rPr>
              <a:t> </a:t>
            </a:r>
            <a:r>
              <a:rPr lang="en-IN" b="1" dirty="0" smtClean="0">
                <a:solidFill>
                  <a:srgbClr val="2F5496"/>
                </a:solidFill>
                <a:latin typeface="Times New Roman" panose="02020603050405020304" pitchFamily="18" charset="0"/>
                <a:ea typeface="Times New Roman" panose="02020603050405020304" pitchFamily="18" charset="0"/>
              </a:rPr>
              <a:t>Classification </a:t>
            </a:r>
            <a:r>
              <a:rPr lang="en-IN" b="1" dirty="0">
                <a:solidFill>
                  <a:srgbClr val="2F5496"/>
                </a:solidFill>
                <a:latin typeface="Times New Roman" panose="02020603050405020304" pitchFamily="18" charset="0"/>
                <a:ea typeface="Times New Roman" panose="02020603050405020304" pitchFamily="18" charset="0"/>
              </a:rPr>
              <a:t>of Services:</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2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The first two digits in SAC is the same for all services, i.e., 99.</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2000"/>
              </a:lnSpc>
              <a:spcAft>
                <a:spcPts val="0"/>
              </a:spcAft>
              <a:buFont typeface="+mj-lt"/>
              <a:buAutoNum type="arabicPeriod"/>
            </a:pPr>
            <a:r>
              <a:rPr lang="en-IN" sz="1600" b="1" dirty="0">
                <a:latin typeface="Times New Roman" panose="02020603050405020304" pitchFamily="18" charset="0"/>
                <a:ea typeface="Calibri" panose="020F0502020204030204" pitchFamily="34" charset="0"/>
              </a:rPr>
              <a:t>Notification No. 11/2017-Central Tax (Rate) – Specifies GST rate applicable for Services under forward charges</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2000"/>
              </a:lnSpc>
              <a:spcAft>
                <a:spcPts val="0"/>
              </a:spcAft>
              <a:buFont typeface="+mj-lt"/>
              <a:buAutoNum type="arabicPeriod"/>
            </a:pPr>
            <a:r>
              <a:rPr lang="en-IN" sz="1600" b="1" dirty="0">
                <a:latin typeface="Times New Roman" panose="02020603050405020304" pitchFamily="18" charset="0"/>
                <a:ea typeface="Calibri" panose="020F0502020204030204" pitchFamily="34" charset="0"/>
              </a:rPr>
              <a:t>Notification No. 12/2017-Central Tax (Rate) – Specifies Exempted Services </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2000"/>
              </a:lnSpc>
              <a:spcAft>
                <a:spcPts val="0"/>
              </a:spcAft>
              <a:buFont typeface="+mj-lt"/>
              <a:buAutoNum type="arabicPeriod"/>
            </a:pPr>
            <a:r>
              <a:rPr lang="en-IN" sz="1600" b="1" dirty="0">
                <a:latin typeface="Times New Roman" panose="02020603050405020304" pitchFamily="18" charset="0"/>
                <a:ea typeface="Calibri" panose="020F0502020204030204" pitchFamily="34" charset="0"/>
              </a:rPr>
              <a:t>Notification No. 13/2017-Central Tax (Rate) – Specifies Services for which Reverse charge applicable</a:t>
            </a:r>
            <a:endParaRPr lang="en-IN" sz="1600" dirty="0">
              <a:latin typeface="Times New Roman" panose="02020603050405020304" pitchFamily="18" charset="0"/>
              <a:ea typeface="Times New Roman" panose="02020603050405020304" pitchFamily="18" charset="0"/>
            </a:endParaRPr>
          </a:p>
          <a:p>
            <a:pPr marL="228600" algn="just">
              <a:spcAft>
                <a:spcPts val="0"/>
              </a:spcAft>
            </a:pPr>
            <a:r>
              <a:rPr lang="en-IN" b="1" dirty="0">
                <a:solidFill>
                  <a:srgbClr val="2F5496"/>
                </a:solidFill>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6123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7" y="558984"/>
            <a:ext cx="10045337" cy="3385542"/>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Works contract Tax : </a:t>
            </a:r>
            <a:endParaRPr lang="en-IN" sz="1600" dirty="0">
              <a:latin typeface="Times New Roman" panose="02020603050405020304" pitchFamily="18" charset="0"/>
              <a:ea typeface="Times New Roman" panose="02020603050405020304" pitchFamily="18" charset="0"/>
            </a:endParaRPr>
          </a:p>
          <a:p>
            <a:pPr marL="228600">
              <a:spcAft>
                <a:spcPts val="0"/>
              </a:spcAft>
            </a:pPr>
            <a:r>
              <a:rPr lang="en-IN" sz="1600" dirty="0">
                <a:solidFill>
                  <a:srgbClr val="000000"/>
                </a:solidFill>
                <a:latin typeface="Candara" panose="020E0502030303020204" pitchFamily="34" charset="0"/>
                <a:ea typeface="Calibri" panose="020F0502020204030204" pitchFamily="34" charset="0"/>
                <a:cs typeface="Candara" panose="020E0502030303020204" pitchFamily="34" charset="0"/>
              </a:rPr>
              <a:t> </a:t>
            </a:r>
          </a:p>
          <a:p>
            <a:pPr marL="685800" indent="-415290" algn="just">
              <a:spcAft>
                <a:spcPts val="0"/>
              </a:spcAft>
            </a:pPr>
            <a:r>
              <a:rPr lang="en-US" dirty="0">
                <a:latin typeface="Times New Roman" panose="02020603050405020304" pitchFamily="18" charset="0"/>
                <a:ea typeface="Segoe UI" panose="020B0502040204020203" pitchFamily="34" charset="0"/>
              </a:rPr>
              <a:t>The Works Contracts has been defined in Section 2(119) of the CGST Act, 2017 as </a:t>
            </a:r>
            <a:endParaRPr lang="en-IN" sz="1600" dirty="0">
              <a:latin typeface="Segoe UI" panose="020B0502040204020203" pitchFamily="34" charset="0"/>
              <a:ea typeface="Segoe UI" panose="020B0502040204020203" pitchFamily="34" charset="0"/>
            </a:endParaRPr>
          </a:p>
          <a:p>
            <a:pPr marL="685800" indent="-55245" algn="just">
              <a:lnSpc>
                <a:spcPct val="150000"/>
              </a:lnSpc>
              <a:spcAft>
                <a:spcPts val="0"/>
              </a:spcAft>
            </a:pPr>
            <a:r>
              <a:rPr lang="en-US" dirty="0">
                <a:latin typeface="Times New Roman" panose="02020603050405020304" pitchFamily="18" charset="0"/>
                <a:ea typeface="Segoe UI" panose="020B0502040204020203" pitchFamily="34" charset="0"/>
              </a:rPr>
              <a:t>“works contract” means a contract for building, construction, fabrication, completion, erection, installation, fitting out, improvement, modification, repair, maintenance, renovation, alteration or commissioning of any immovable property wherein transfer of property in goods (whether as goods or in some other form) is involved in the execution of such contract.”</a:t>
            </a:r>
            <a:endParaRPr lang="en-IN" sz="1600" dirty="0">
              <a:latin typeface="Segoe UI" panose="020B0502040204020203" pitchFamily="34" charset="0"/>
              <a:ea typeface="Segoe UI" panose="020B0502040204020203" pitchFamily="34" charset="0"/>
            </a:endParaRPr>
          </a:p>
          <a:p>
            <a:pPr marL="685800" indent="-55245" algn="just">
              <a:lnSpc>
                <a:spcPct val="150000"/>
              </a:lnSpc>
              <a:spcAft>
                <a:spcPts val="0"/>
              </a:spcAft>
            </a:pPr>
            <a:r>
              <a:rPr lang="en-US" dirty="0">
                <a:latin typeface="Times New Roman" panose="02020603050405020304" pitchFamily="18" charset="0"/>
                <a:ea typeface="Segoe UI" panose="020B0502040204020203" pitchFamily="34" charset="0"/>
              </a:rPr>
              <a:t>Thus Works contract is a Supply of Service in which supply of Goods is involved and accordingly the SAC Code “995423” to be used for supply of works contract.</a:t>
            </a:r>
            <a:endParaRPr lang="en-IN" sz="16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44119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ypes of g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72" y="769677"/>
            <a:ext cx="6940780" cy="483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485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354843"/>
            <a:ext cx="11204812" cy="6401753"/>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IN" sz="2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E-Invoice:</a:t>
            </a:r>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spcAft>
                <a:spcPts val="0"/>
              </a:spcAft>
            </a:pPr>
            <a:r>
              <a:rPr lang="en-IN" sz="13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The e-invoice is applicable for businesses with turnover more </a:t>
            </a:r>
            <a:r>
              <a:rPr lang="en-US" sz="1600">
                <a:latin typeface="Times New Roman" panose="02020603050405020304" pitchFamily="18" charset="0"/>
                <a:ea typeface="Segoe UI" panose="020B0502040204020203" pitchFamily="34" charset="0"/>
                <a:cs typeface="Times New Roman" panose="02020603050405020304" pitchFamily="18" charset="0"/>
              </a:rPr>
              <a:t>than </a:t>
            </a:r>
            <a:r>
              <a:rPr lang="en-US" sz="1600" smtClean="0">
                <a:latin typeface="Times New Roman" panose="02020603050405020304" pitchFamily="18" charset="0"/>
                <a:ea typeface="Segoe UI" panose="020B0502040204020203" pitchFamily="34" charset="0"/>
                <a:cs typeface="Times New Roman" panose="02020603050405020304" pitchFamily="18" charset="0"/>
              </a:rPr>
              <a:t>Rs.5 </a:t>
            </a:r>
            <a:r>
              <a:rPr lang="en-US" sz="1600" dirty="0">
                <a:latin typeface="Times New Roman" panose="02020603050405020304" pitchFamily="18" charset="0"/>
                <a:ea typeface="Segoe UI" panose="020B0502040204020203" pitchFamily="34" charset="0"/>
                <a:cs typeface="Times New Roman" panose="02020603050405020304" pitchFamily="18" charset="0"/>
              </a:rPr>
              <a:t>Crores. </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E-invoicing currently applies to:</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en-US" sz="1600" dirty="0">
                <a:latin typeface="Times New Roman" panose="02020603050405020304" pitchFamily="18" charset="0"/>
                <a:ea typeface="Segoe UI" panose="020B0502040204020203" pitchFamily="34" charset="0"/>
                <a:cs typeface="Times New Roman" panose="02020603050405020304" pitchFamily="18" charset="0"/>
              </a:rPr>
              <a:t>B2B Supplies</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800100" lvl="1" indent="-342900" algn="just">
              <a:buFont typeface="Wingdings" panose="05000000000000000000" pitchFamily="2" charset="2"/>
              <a:buChar char="§"/>
            </a:pPr>
            <a:r>
              <a:rPr lang="en-US" sz="1600" dirty="0">
                <a:latin typeface="Times New Roman" panose="02020603050405020304" pitchFamily="18" charset="0"/>
                <a:ea typeface="Segoe UI" panose="020B0502040204020203" pitchFamily="34" charset="0"/>
                <a:cs typeface="Times New Roman" panose="02020603050405020304" pitchFamily="18" charset="0"/>
              </a:rPr>
              <a:t>Supplies to SEZs (With/ without payment of Tax)</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800100" lvl="1" indent="-342900" algn="just">
              <a:buFont typeface="Wingdings" panose="05000000000000000000" pitchFamily="2" charset="2"/>
              <a:buChar char="§"/>
            </a:pPr>
            <a:r>
              <a:rPr lang="en-US" sz="1600" dirty="0">
                <a:latin typeface="Times New Roman" panose="02020603050405020304" pitchFamily="18" charset="0"/>
                <a:ea typeface="Segoe UI" panose="020B0502040204020203" pitchFamily="34" charset="0"/>
                <a:cs typeface="Times New Roman" panose="02020603050405020304" pitchFamily="18" charset="0"/>
              </a:rPr>
              <a:t>Exports (With/ without payment of Tax)</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800100" lvl="1" indent="-342900" algn="just">
              <a:buFont typeface="Wingdings" panose="05000000000000000000" pitchFamily="2" charset="2"/>
              <a:buChar char="§"/>
            </a:pPr>
            <a:r>
              <a:rPr lang="en-US" sz="1600" dirty="0">
                <a:latin typeface="Times New Roman" panose="02020603050405020304" pitchFamily="18" charset="0"/>
                <a:ea typeface="Segoe UI" panose="020B0502040204020203" pitchFamily="34" charset="0"/>
                <a:cs typeface="Times New Roman" panose="02020603050405020304" pitchFamily="18" charset="0"/>
              </a:rPr>
              <a:t>Deemed exports.</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algn="just">
              <a:spcAft>
                <a:spcPts val="0"/>
              </a:spcAft>
            </a:pPr>
            <a:r>
              <a:rPr lang="en-US" sz="1600" dirty="0">
                <a:latin typeface="Times New Roman" panose="02020603050405020304" pitchFamily="18" charset="0"/>
                <a:ea typeface="Segoe UI" panose="020B0502040204020203" pitchFamily="34" charset="0"/>
                <a:cs typeface="Times New Roman" panose="02020603050405020304" pitchFamily="18" charset="0"/>
              </a:rPr>
              <a:t> </a:t>
            </a:r>
            <a:r>
              <a:rPr lang="en-US" sz="1600" dirty="0" smtClean="0">
                <a:latin typeface="Times New Roman" panose="02020603050405020304" pitchFamily="18" charset="0"/>
                <a:ea typeface="Segoe UI" panose="020B0502040204020203" pitchFamily="34" charset="0"/>
                <a:cs typeface="Times New Roman" panose="02020603050405020304" pitchFamily="18" charset="0"/>
              </a:rPr>
              <a:t>3.   E-invoicing </a:t>
            </a:r>
            <a:r>
              <a:rPr lang="en-US" sz="1600" dirty="0">
                <a:latin typeface="Times New Roman" panose="02020603050405020304" pitchFamily="18" charset="0"/>
                <a:ea typeface="Segoe UI" panose="020B0502040204020203" pitchFamily="34" charset="0"/>
                <a:cs typeface="Times New Roman" panose="02020603050405020304" pitchFamily="18" charset="0"/>
              </a:rPr>
              <a:t>not applicable to Nil-rated &amp; Exempted supplies.</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On successful validation of Invoice, the Invoice Reference number (IRN) will be generated by the system which can be downloaded and forwarded to the Customer.</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Further, there is no provision for amendment of e-invoice generated.</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Though the cancellation request can be triggered through ‘Cancel API’ within 24 hours from the time of reporting invoice to IRP, the concerned invoice number cannot be used again to generate another e-invoice/IRN (even within the permitted cancellation window).</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In case of B2C supplies, the QR code will be generated instead of Invoice Reference number (IRN).</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IN" sz="2000" b="1" dirty="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E-Waybill:</a:t>
            </a:r>
            <a:endParaRPr lang="en-IN"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sz="1600" dirty="0" smtClean="0">
                <a:latin typeface="Times New Roman" panose="02020603050405020304" pitchFamily="18" charset="0"/>
                <a:ea typeface="Segoe UI" panose="020B0502040204020203" pitchFamily="34" charset="0"/>
                <a:cs typeface="Times New Roman" panose="02020603050405020304" pitchFamily="18" charset="0"/>
              </a:rPr>
              <a:t>E-Way </a:t>
            </a:r>
            <a:r>
              <a:rPr lang="en-US" sz="1600" dirty="0">
                <a:latin typeface="Times New Roman" panose="02020603050405020304" pitchFamily="18" charset="0"/>
                <a:ea typeface="Segoe UI" panose="020B0502040204020203" pitchFamily="34" charset="0"/>
                <a:cs typeface="Times New Roman" panose="02020603050405020304" pitchFamily="18" charset="0"/>
              </a:rPr>
              <a:t>bill system is for GST registered person / enrolled transporter for generating the way bill (a document to be carried by the person in charge of conveyance) electronically on commencement of movement of goods exceeding the value of </a:t>
            </a:r>
            <a:r>
              <a:rPr lang="en-US" sz="1600" dirty="0" err="1">
                <a:latin typeface="Times New Roman" panose="02020603050405020304" pitchFamily="18" charset="0"/>
                <a:ea typeface="Segoe UI" panose="020B0502040204020203" pitchFamily="34" charset="0"/>
                <a:cs typeface="Times New Roman" panose="02020603050405020304" pitchFamily="18" charset="0"/>
              </a:rPr>
              <a:t>Rs</a:t>
            </a:r>
            <a:r>
              <a:rPr lang="en-US" sz="1600" dirty="0">
                <a:latin typeface="Times New Roman" panose="02020603050405020304" pitchFamily="18" charset="0"/>
                <a:ea typeface="Segoe UI" panose="020B0502040204020203" pitchFamily="34" charset="0"/>
                <a:cs typeface="Times New Roman" panose="02020603050405020304" pitchFamily="18" charset="0"/>
              </a:rPr>
              <a:t>. 50,000 in relation to supply or for reasons other than supply or due to inward supply from an unregistered person.</a:t>
            </a:r>
            <a:endParaRPr lang="en-IN" sz="1600" dirty="0">
              <a:latin typeface="Times New Roman" panose="02020603050405020304" pitchFamily="18" charset="0"/>
              <a:ea typeface="Segoe UI" panose="020B0502040204020203" pitchFamily="34" charset="0"/>
              <a:cs typeface="Times New Roman" panose="02020603050405020304" pitchFamily="18" charset="0"/>
            </a:endParaRPr>
          </a:p>
          <a:p>
            <a:pPr marL="342900" lvl="0" indent="-342900" algn="just">
              <a:spcAft>
                <a:spcPts val="0"/>
              </a:spcAft>
              <a:buFont typeface="+mj-lt"/>
              <a:buAutoNum type="arabicPeriod"/>
            </a:pPr>
            <a:r>
              <a:rPr lang="en-US" sz="1600" dirty="0">
                <a:latin typeface="Times New Roman" panose="02020603050405020304" pitchFamily="18" charset="0"/>
                <a:ea typeface="Segoe UI" panose="020B0502040204020203" pitchFamily="34" charset="0"/>
                <a:cs typeface="Times New Roman" panose="02020603050405020304" pitchFamily="18" charset="0"/>
              </a:rPr>
              <a:t>In case of movement of goods for less than 20Kms, no e-waybill is required</a:t>
            </a:r>
            <a:r>
              <a:rPr lang="en-US" sz="1600" dirty="0" smtClean="0">
                <a:latin typeface="Times New Roman" panose="02020603050405020304" pitchFamily="18" charset="0"/>
                <a:ea typeface="Segoe UI" panose="020B0502040204020203" pitchFamily="34" charset="0"/>
                <a:cs typeface="Times New Roman" panose="02020603050405020304" pitchFamily="18" charset="0"/>
              </a:rPr>
              <a:t>.</a:t>
            </a:r>
            <a:endParaRPr lang="en-IN" sz="1600" dirty="0"/>
          </a:p>
        </p:txBody>
      </p:sp>
    </p:spTree>
    <p:extLst>
      <p:ext uri="{BB962C8B-B14F-4D97-AF65-F5344CB8AC3E}">
        <p14:creationId xmlns:p14="http://schemas.microsoft.com/office/powerpoint/2010/main" val="3170278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72616728"/>
              </p:ext>
            </p:extLst>
          </p:nvPr>
        </p:nvGraphicFramePr>
        <p:xfrm>
          <a:off x="1524000" y="1122362"/>
          <a:ext cx="9144000" cy="3828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471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502" y="333831"/>
            <a:ext cx="7820297" cy="923330"/>
          </a:xfrm>
          <a:prstGeom prst="rect">
            <a:avLst/>
          </a:prstGeom>
        </p:spPr>
        <p:txBody>
          <a:bodyPr wrap="square">
            <a:spAutoFit/>
          </a:bodyPr>
          <a:lstStyle/>
          <a:p>
            <a:pPr marL="342900" lvl="0" indent="-342900">
              <a:spcBef>
                <a:spcPts val="10"/>
              </a:spcBef>
              <a:spcAft>
                <a:spcPts val="0"/>
              </a:spcAft>
              <a:buFont typeface="Wingdings" panose="05000000000000000000" pitchFamily="2" charset="2"/>
              <a:buChar char=""/>
            </a:pPr>
            <a:r>
              <a:rPr lang="en-US" b="1" dirty="0">
                <a:solidFill>
                  <a:srgbClr val="2F5496"/>
                </a:solidFill>
                <a:latin typeface="Segoe UI" panose="020B0502040204020203" pitchFamily="34" charset="0"/>
                <a:ea typeface="Segoe UI" panose="020B0502040204020203" pitchFamily="34" charset="0"/>
              </a:rPr>
              <a:t>Outward Supply (Sales) :</a:t>
            </a:r>
            <a:endParaRPr lang="en-IN" sz="2400" dirty="0">
              <a:latin typeface="Segoe UI" panose="020B0502040204020203" pitchFamily="34" charset="0"/>
              <a:ea typeface="Segoe UI" panose="020B0502040204020203" pitchFamily="34" charset="0"/>
            </a:endParaRPr>
          </a:p>
          <a:p>
            <a:pPr marL="228600">
              <a:spcBef>
                <a:spcPts val="10"/>
              </a:spcBef>
              <a:spcAft>
                <a:spcPts val="0"/>
              </a:spcAft>
            </a:pPr>
            <a:r>
              <a:rPr lang="en-US" b="1" dirty="0">
                <a:solidFill>
                  <a:srgbClr val="2F5496"/>
                </a:solidFill>
                <a:latin typeface="Segoe UI" panose="020B0502040204020203" pitchFamily="34" charset="0"/>
                <a:ea typeface="Segoe UI" panose="020B0502040204020203" pitchFamily="34" charset="0"/>
              </a:rPr>
              <a:t> </a:t>
            </a:r>
            <a:endParaRPr lang="en-IN" sz="2400" dirty="0">
              <a:latin typeface="Segoe UI" panose="020B0502040204020203" pitchFamily="34" charset="0"/>
              <a:ea typeface="Segoe UI" panose="020B0502040204020203" pitchFamily="34" charset="0"/>
            </a:endParaRPr>
          </a:p>
          <a:p>
            <a:pPr marL="342900" lvl="0" indent="-342900">
              <a:spcBef>
                <a:spcPts val="10"/>
              </a:spcBef>
              <a:spcAft>
                <a:spcPts val="0"/>
              </a:spcAft>
              <a:buFont typeface="Wingdings" panose="05000000000000000000" pitchFamily="2" charset="2"/>
              <a:buChar char=""/>
            </a:pPr>
            <a:r>
              <a:rPr lang="en-US" b="1" dirty="0">
                <a:solidFill>
                  <a:srgbClr val="2F5496"/>
                </a:solidFill>
                <a:latin typeface="Segoe UI" panose="020B0502040204020203" pitchFamily="34" charset="0"/>
                <a:ea typeface="Segoe UI" panose="020B0502040204020203" pitchFamily="34" charset="0"/>
              </a:rPr>
              <a:t>List of major Outward supply on which GST applicable:</a:t>
            </a:r>
            <a:endParaRPr lang="en-IN" sz="2400" dirty="0">
              <a:effectLst/>
              <a:latin typeface="Segoe UI" panose="020B0502040204020203" pitchFamily="34" charset="0"/>
              <a:ea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42861513"/>
              </p:ext>
            </p:extLst>
          </p:nvPr>
        </p:nvGraphicFramePr>
        <p:xfrm>
          <a:off x="1953623" y="1257161"/>
          <a:ext cx="8117840" cy="5182828"/>
        </p:xfrm>
        <a:graphic>
          <a:graphicData uri="http://schemas.openxmlformats.org/drawingml/2006/table">
            <a:tbl>
              <a:tblPr firstRow="1" bandRow="1">
                <a:tableStyleId>{5C22544A-7EE6-4342-B048-85BDC9FD1C3A}</a:tableStyleId>
              </a:tblPr>
              <a:tblGrid>
                <a:gridCol w="685074">
                  <a:extLst>
                    <a:ext uri="{9D8B030D-6E8A-4147-A177-3AD203B41FA5}">
                      <a16:colId xmlns:a16="http://schemas.microsoft.com/office/drawing/2014/main" val="3873867372"/>
                    </a:ext>
                  </a:extLst>
                </a:gridCol>
                <a:gridCol w="2756263">
                  <a:extLst>
                    <a:ext uri="{9D8B030D-6E8A-4147-A177-3AD203B41FA5}">
                      <a16:colId xmlns:a16="http://schemas.microsoft.com/office/drawing/2014/main" val="872373786"/>
                    </a:ext>
                  </a:extLst>
                </a:gridCol>
                <a:gridCol w="2272937">
                  <a:extLst>
                    <a:ext uri="{9D8B030D-6E8A-4147-A177-3AD203B41FA5}">
                      <a16:colId xmlns:a16="http://schemas.microsoft.com/office/drawing/2014/main" val="2031183745"/>
                    </a:ext>
                  </a:extLst>
                </a:gridCol>
                <a:gridCol w="2403566">
                  <a:extLst>
                    <a:ext uri="{9D8B030D-6E8A-4147-A177-3AD203B41FA5}">
                      <a16:colId xmlns:a16="http://schemas.microsoft.com/office/drawing/2014/main" val="1019063971"/>
                    </a:ext>
                  </a:extLst>
                </a:gridCol>
              </a:tblGrid>
              <a:tr h="370202">
                <a:tc>
                  <a:txBody>
                    <a:bodyPr/>
                    <a:lstStyle/>
                    <a:p>
                      <a:pPr>
                        <a:spcBef>
                          <a:spcPts val="10"/>
                        </a:spcBef>
                        <a:spcAft>
                          <a:spcPts val="0"/>
                        </a:spcAft>
                      </a:pPr>
                      <a:r>
                        <a:rPr lang="en-US" sz="1100" dirty="0" err="1">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rPr>
                        <a:t>S.No</a:t>
                      </a:r>
                      <a:r>
                        <a:rPr lang="en-US"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rPr>
                        <a:t>.</a:t>
                      </a:r>
                      <a:endParaRPr lang="en-IN"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rgbClr val="FFC000"/>
                    </a:solidFill>
                  </a:tcPr>
                </a:tc>
                <a:tc>
                  <a:txBody>
                    <a:bodyPr/>
                    <a:lstStyle/>
                    <a:p>
                      <a:pPr>
                        <a:spcBef>
                          <a:spcPts val="10"/>
                        </a:spcBef>
                        <a:spcAft>
                          <a:spcPts val="0"/>
                        </a:spcAft>
                      </a:pPr>
                      <a:r>
                        <a:rPr lang="en-US"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rPr>
                        <a:t>Description of Service</a:t>
                      </a:r>
                      <a:endParaRPr lang="en-IN"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rgbClr val="FFC000"/>
                    </a:solidFill>
                  </a:tcPr>
                </a:tc>
                <a:tc>
                  <a:txBody>
                    <a:bodyPr/>
                    <a:lstStyle/>
                    <a:p>
                      <a:pPr>
                        <a:spcBef>
                          <a:spcPts val="10"/>
                        </a:spcBef>
                        <a:spcAft>
                          <a:spcPts val="0"/>
                        </a:spcAft>
                      </a:pPr>
                      <a:r>
                        <a:rPr lang="en-US"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rPr>
                        <a:t>HSN/SAC Code</a:t>
                      </a:r>
                      <a:endParaRPr lang="en-IN"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rgbClr val="FFC000"/>
                    </a:solidFill>
                  </a:tcPr>
                </a:tc>
                <a:tc>
                  <a:txBody>
                    <a:bodyPr/>
                    <a:lstStyle/>
                    <a:p>
                      <a:pPr>
                        <a:spcBef>
                          <a:spcPts val="10"/>
                        </a:spcBef>
                        <a:spcAft>
                          <a:spcPts val="0"/>
                        </a:spcAft>
                      </a:pPr>
                      <a:r>
                        <a:rPr lang="en-US"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rPr>
                        <a:t>GST Rate</a:t>
                      </a:r>
                      <a:endParaRPr lang="en-IN" sz="110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957872059"/>
                  </a:ext>
                </a:extLst>
              </a:tr>
              <a:tr h="370202">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Tender Specification Cost</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999799</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737873188"/>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2</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Application Fees/Processing charges</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Aft>
                          <a:spcPts val="0"/>
                        </a:spcAft>
                      </a:pPr>
                      <a:r>
                        <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998631</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831988306"/>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3</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Vendor Registration Fees</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Aft>
                          <a:spcPts val="0"/>
                        </a:spcAft>
                      </a:pPr>
                      <a:r>
                        <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998631</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729220091"/>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4</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Penalty</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999794</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818072941"/>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5</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Sales of Transformer Oil/ Removed oil</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Aft>
                          <a:spcPts val="0"/>
                        </a:spcAft>
                      </a:pPr>
                      <a:r>
                        <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2710</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168015390"/>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6</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Sale of Empty Oil Drums</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Aft>
                          <a:spcPts val="0"/>
                        </a:spcAft>
                      </a:pP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73101090</a:t>
                      </a:r>
                    </a:p>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016731552"/>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7</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Sale of Scrap</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810420 (Depends on kind of material)</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068284502"/>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8</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DC Works</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995423</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198955911"/>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O&amp;M Charges/Maintenance charges/AMC Charges</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998719</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831796154"/>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10</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Supervision Charges</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998393</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188349166"/>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11</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Crane/ Lorry Hire charges </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996601</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233181902"/>
                  </a:ext>
                </a:extLst>
              </a:tr>
              <a:tr h="370202">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12</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Rent/ lease of land/house</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997212</a:t>
                      </a:r>
                      <a:endParaRPr lang="en-IN" sz="110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r>
                        <a:rPr lang="en-US" sz="11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18%</a:t>
                      </a: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48728864"/>
                  </a:ext>
                </a:extLst>
              </a:tr>
              <a:tr h="370202">
                <a:tc>
                  <a:txBody>
                    <a:bodyPr/>
                    <a:lstStyle/>
                    <a:p>
                      <a:pPr>
                        <a:spcBef>
                          <a:spcPts val="10"/>
                        </a:spcBef>
                        <a:spcAft>
                          <a:spcPts val="0"/>
                        </a:spcAft>
                      </a:pP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10"/>
                        </a:spcBef>
                        <a:spcAft>
                          <a:spcPts val="0"/>
                        </a:spcAft>
                      </a:pPr>
                      <a:endParaRPr lang="en-IN" sz="11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229493558"/>
                  </a:ext>
                </a:extLst>
              </a:tr>
            </a:tbl>
          </a:graphicData>
        </a:graphic>
      </p:graphicFrame>
    </p:spTree>
    <p:extLst>
      <p:ext uri="{BB962C8B-B14F-4D97-AF65-F5344CB8AC3E}">
        <p14:creationId xmlns:p14="http://schemas.microsoft.com/office/powerpoint/2010/main" val="2538198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861" y="521253"/>
            <a:ext cx="10894422" cy="6109365"/>
          </a:xfrm>
          <a:prstGeom prst="rect">
            <a:avLst/>
          </a:prstGeom>
        </p:spPr>
        <p:txBody>
          <a:bodyPr wrap="square">
            <a:spAutoFit/>
          </a:bodyPr>
          <a:lstStyle/>
          <a:p>
            <a:pPr marL="342900" lvl="0" indent="-342900" algn="just">
              <a:lnSpc>
                <a:spcPct val="150000"/>
              </a:lnSpc>
              <a:spcAft>
                <a:spcPts val="600"/>
              </a:spcAft>
              <a:buFont typeface="+mj-lt"/>
              <a:buAutoNum type="arabicPeriod"/>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No differentiation for levy and collection of GST between sales made to Registered (B2B), Un-registered (B2C) or Composition customer.</a:t>
            </a:r>
          </a:p>
          <a:p>
            <a:pPr marL="342900" lvl="0" indent="-342900" algn="just">
              <a:lnSpc>
                <a:spcPct val="150000"/>
              </a:lnSpc>
              <a:spcAft>
                <a:spcPts val="600"/>
              </a:spcAft>
              <a:buFont typeface="+mj-lt"/>
              <a:buAutoNum type="arabicPeriod"/>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The GST Identification number (GSTIN) of the customer to be ensured in the SAP Customer master before posting and confirmed with </a:t>
            </a:r>
            <a:r>
              <a:rPr lang="en-IN" sz="13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2"/>
              </a:rPr>
              <a:t>www.gst.gov.in</a:t>
            </a:r>
            <a:r>
              <a:rPr lang="en-IN" sz="13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1300" b="1" dirty="0">
                <a:latin typeface="Times New Roman" panose="02020603050405020304" pitchFamily="18" charset="0"/>
                <a:ea typeface="Times New Roman" panose="02020603050405020304" pitchFamily="18" charset="0"/>
                <a:cs typeface="Times New Roman" panose="02020603050405020304" pitchFamily="18" charset="0"/>
              </a:rPr>
              <a:t>The status of GSTIN to be verified and the GSTIN -TDS should not be considered.</a:t>
            </a:r>
            <a:endParaRPr lang="en-IN" sz="13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111125" algn="just">
              <a:lnSpc>
                <a:spcPct val="150000"/>
              </a:lnSpc>
              <a:spcAft>
                <a:spcPts val="600"/>
              </a:spcAft>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While selecting One Time Customer 8000000000 in SAP, fill the data like Title, Name, City, Region &amp; GSTIN for registered </a:t>
            </a: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customers.</a:t>
            </a:r>
          </a:p>
          <a:p>
            <a:pPr lvl="0" algn="just">
              <a:lnSpc>
                <a:spcPct val="150000"/>
              </a:lnSpc>
              <a:spcAft>
                <a:spcPts val="600"/>
              </a:spcAft>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3. The ODN (Official Document number) which is the “Invoice number” in terms of GST Act is being generated in sequential order once the sale invoice been done in SAP. In view of the delay in receipt of concerned sale invoice into accounts, the sequential order of invoice numbers that were being reported through GST return is missing.</a:t>
            </a:r>
          </a:p>
          <a:p>
            <a:pPr lvl="0" algn="just">
              <a:lnSpc>
                <a:spcPct val="150000"/>
              </a:lnSpc>
              <a:spcAft>
                <a:spcPts val="600"/>
              </a:spcAft>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4. The correct type of GST to be ensured i.e., in case of Inter-state supply, IGST to be levied and in case of Intra-state supply, CGST &amp; SGST to be levied.</a:t>
            </a:r>
          </a:p>
          <a:p>
            <a:pPr marL="342900" lvl="0" indent="-342900" algn="just">
              <a:lnSpc>
                <a:spcPct val="150000"/>
              </a:lnSpc>
              <a:spcAft>
                <a:spcPts val="600"/>
              </a:spcAft>
              <a:buFont typeface="Wingdings" panose="05000000000000000000" pitchFamily="2" charset="2"/>
              <a:buChar char=""/>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IN" sz="1300" dirty="0">
                <a:latin typeface="Times New Roman" panose="02020603050405020304" pitchFamily="18" charset="0"/>
                <a:ea typeface="Times New Roman" panose="02020603050405020304" pitchFamily="18" charset="0"/>
                <a:cs typeface="Times New Roman" panose="02020603050405020304" pitchFamily="18" charset="0"/>
              </a:rPr>
              <a:t>O&amp;M Charges, Maintenance charges, AMC Charges, Hire vehicles there will be only Intra-State supply and hence CGST &amp; SGST to be levied accordingly.</a:t>
            </a:r>
          </a:p>
          <a:p>
            <a:pPr lvl="0" algn="just">
              <a:lnSpc>
                <a:spcPct val="150000"/>
              </a:lnSpc>
              <a:spcAft>
                <a:spcPts val="600"/>
              </a:spcAft>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5. The </a:t>
            </a:r>
            <a:r>
              <a:rPr lang="en-IN" sz="1300" dirty="0">
                <a:latin typeface="Times New Roman" panose="02020603050405020304" pitchFamily="18" charset="0"/>
                <a:ea typeface="Times New Roman" panose="02020603050405020304" pitchFamily="18" charset="0"/>
                <a:cs typeface="Times New Roman" panose="02020603050405020304" pitchFamily="18" charset="0"/>
              </a:rPr>
              <a:t>Appropriate HSN/SAC Codes to be entered in SAP. If the HSN Code is  not available in the list of values, the Unit officer is required to get it updated by giving mail to SAP Lead teams. The HSN Code “Z00001” need not be used at any cost.</a:t>
            </a:r>
          </a:p>
          <a:p>
            <a:pPr lvl="0" algn="just">
              <a:lnSpc>
                <a:spcPct val="150000"/>
              </a:lnSpc>
              <a:spcAft>
                <a:spcPts val="600"/>
              </a:spcAft>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6. The </a:t>
            </a:r>
            <a:r>
              <a:rPr lang="en-IN" sz="1300" dirty="0">
                <a:latin typeface="Times New Roman" panose="02020603050405020304" pitchFamily="18" charset="0"/>
                <a:ea typeface="Times New Roman" panose="02020603050405020304" pitchFamily="18" charset="0"/>
                <a:cs typeface="Times New Roman" panose="02020603050405020304" pitchFamily="18" charset="0"/>
              </a:rPr>
              <a:t>data that was copied from SAP to be entered while processing e-invoicing. Further, there is no provision for amendment of e-invoice generated. Hence the all the details entered to be ensured as correct while uploading</a:t>
            </a: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7. Though </a:t>
            </a:r>
            <a:r>
              <a:rPr lang="en-IN" sz="1300" dirty="0">
                <a:latin typeface="Times New Roman" panose="02020603050405020304" pitchFamily="18" charset="0"/>
                <a:ea typeface="Times New Roman" panose="02020603050405020304" pitchFamily="18" charset="0"/>
                <a:cs typeface="Times New Roman" panose="02020603050405020304" pitchFamily="18" charset="0"/>
              </a:rPr>
              <a:t>the cancellation request can be triggered through ‘Cancel API’ within 24 hours from the time of reporting invoice to IRP, the concerned invoice number cannot be used again to generate another e-invoice/IRN (even within the permitted cancellation window). If it is used again, then the same will be rejected when it is uploaded on IRP. Hence utmost care to be taken while processing e-invoicing</a:t>
            </a: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8. The </a:t>
            </a:r>
            <a:r>
              <a:rPr lang="en-IN" sz="1300" dirty="0">
                <a:latin typeface="Times New Roman" panose="02020603050405020304" pitchFamily="18" charset="0"/>
                <a:ea typeface="Times New Roman" panose="02020603050405020304" pitchFamily="18" charset="0"/>
                <a:cs typeface="Times New Roman" panose="02020603050405020304" pitchFamily="18" charset="0"/>
              </a:rPr>
              <a:t>e-invoice that been generated with Invoice Reference Number (IRN) should compulsorily been communicated to the Customer.</a:t>
            </a:r>
          </a:p>
          <a:p>
            <a:pPr lvl="0"/>
            <a:endParaRPr lang="en-IN" sz="13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31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6" y="342140"/>
            <a:ext cx="10437222" cy="2746906"/>
          </a:xfrm>
          <a:prstGeom prst="rect">
            <a:avLst/>
          </a:prstGeom>
        </p:spPr>
        <p:txBody>
          <a:bodyPr wrap="square">
            <a:spAutoFit/>
          </a:bodyPr>
          <a:lstStyle/>
          <a:p>
            <a:pPr lvl="0" algn="just">
              <a:lnSpc>
                <a:spcPct val="150000"/>
              </a:lnSpc>
              <a:spcAft>
                <a:spcPts val="600"/>
              </a:spcAft>
            </a:pPr>
            <a:r>
              <a:rPr lang="en-IN" dirty="0" smtClean="0">
                <a:latin typeface="Times New Roman" panose="02020603050405020304" pitchFamily="18" charset="0"/>
                <a:ea typeface="Times New Roman" panose="02020603050405020304" pitchFamily="18" charset="0"/>
              </a:rPr>
              <a:t>9. </a:t>
            </a:r>
            <a:r>
              <a:rPr lang="en-IN" sz="1300" dirty="0" smtClean="0">
                <a:latin typeface="Times New Roman" panose="02020603050405020304" pitchFamily="18" charset="0"/>
                <a:ea typeface="Times New Roman" panose="02020603050405020304" pitchFamily="18" charset="0"/>
              </a:rPr>
              <a:t>The </a:t>
            </a:r>
            <a:r>
              <a:rPr lang="en-IN" sz="1300" dirty="0">
                <a:latin typeface="Times New Roman" panose="02020603050405020304" pitchFamily="18" charset="0"/>
                <a:ea typeface="Times New Roman" panose="02020603050405020304" pitchFamily="18" charset="0"/>
              </a:rPr>
              <a:t>unit officers should be ensure of Time of supply rules under GST act as the delay in issuance of invoice also leads to fines &amp; penalties. And the e-invoice to be processed as per the due date for issuance of Invoice. The time of supply and the due dates for issuance of Invoice rules are hereunder:</a:t>
            </a:r>
          </a:p>
          <a:p>
            <a:pPr algn="just">
              <a:lnSpc>
                <a:spcPct val="150000"/>
              </a:lnSpc>
              <a:spcAft>
                <a:spcPts val="600"/>
              </a:spcAft>
            </a:pPr>
            <a:r>
              <a:rPr lang="en-IN" sz="1300" dirty="0">
                <a:latin typeface="Times New Roman" panose="02020603050405020304" pitchFamily="18" charset="0"/>
                <a:ea typeface="Times New Roman" panose="02020603050405020304" pitchFamily="18" charset="0"/>
              </a:rPr>
              <a:t>*** </a:t>
            </a:r>
            <a:r>
              <a:rPr lang="en-IN" sz="1500" dirty="0">
                <a:solidFill>
                  <a:srgbClr val="7030A0"/>
                </a:solidFill>
                <a:latin typeface="Times New Roman" panose="02020603050405020304" pitchFamily="18" charset="0"/>
                <a:ea typeface="Times New Roman" panose="02020603050405020304" pitchFamily="18" charset="0"/>
              </a:rPr>
              <a:t>As seen from the Time of supply rules, the date of receipt of payment (i.e., earlier of amount credited in books or bank account) will be the date to be considered for discharge GST liability for majority of the supplies made by APTRANSCO. The practice of keeping the amounts under deposits for due course of time for whatever may be the reason will lead to future Interest &amp; penalties under GST.</a:t>
            </a:r>
          </a:p>
          <a:p>
            <a:r>
              <a:rPr lang="en-IN" sz="1300" dirty="0" smtClean="0">
                <a:latin typeface="Times New Roman" panose="02020603050405020304" pitchFamily="18" charset="0"/>
                <a:ea typeface="Times New Roman" panose="02020603050405020304" pitchFamily="18" charset="0"/>
              </a:rPr>
              <a:t>10. The </a:t>
            </a:r>
            <a:r>
              <a:rPr lang="en-IN" sz="1300" dirty="0">
                <a:latin typeface="Times New Roman" panose="02020603050405020304" pitchFamily="18" charset="0"/>
                <a:ea typeface="Times New Roman" panose="02020603050405020304" pitchFamily="18" charset="0"/>
              </a:rPr>
              <a:t>consolidated outward supplies effected in the unit during the month to be furnished to Head office in the GST return template of concerned month on or before 3</a:t>
            </a:r>
            <a:r>
              <a:rPr lang="en-IN" sz="1300" baseline="30000" dirty="0">
                <a:latin typeface="Times New Roman" panose="02020603050405020304" pitchFamily="18" charset="0"/>
                <a:ea typeface="Times New Roman" panose="02020603050405020304" pitchFamily="18" charset="0"/>
              </a:rPr>
              <a:t>rd</a:t>
            </a:r>
            <a:r>
              <a:rPr lang="en-IN" sz="1300" dirty="0">
                <a:latin typeface="Times New Roman" panose="02020603050405020304" pitchFamily="18" charset="0"/>
                <a:ea typeface="Times New Roman" panose="02020603050405020304" pitchFamily="18" charset="0"/>
              </a:rPr>
              <a:t> of succeeding month duly tallying the balance of revenue &amp; GST G/L accounts in SAP.</a:t>
            </a:r>
            <a:endParaRPr lang="en-IN" sz="1300" dirty="0"/>
          </a:p>
        </p:txBody>
      </p:sp>
      <p:graphicFrame>
        <p:nvGraphicFramePr>
          <p:cNvPr id="4" name="Object 3"/>
          <p:cNvGraphicFramePr>
            <a:graphicFrameLocks noChangeAspect="1"/>
          </p:cNvGraphicFramePr>
          <p:nvPr>
            <p:extLst>
              <p:ext uri="{D42A27DB-BD31-4B8C-83A1-F6EECF244321}">
                <p14:modId xmlns:p14="http://schemas.microsoft.com/office/powerpoint/2010/main" val="2053564111"/>
              </p:ext>
            </p:extLst>
          </p:nvPr>
        </p:nvGraphicFramePr>
        <p:xfrm>
          <a:off x="4159068" y="3892959"/>
          <a:ext cx="3913777" cy="582612"/>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3" imgW="3403800" imgH="582120" progId="Package">
                  <p:embed/>
                </p:oleObj>
              </mc:Choice>
              <mc:Fallback>
                <p:oleObj name="Packager Shell Object" showAsIcon="1" r:id="rId3" imgW="3403800" imgH="582120" progId="Package">
                  <p:embed/>
                  <p:pic>
                    <p:nvPicPr>
                      <p:cNvPr id="0" name=""/>
                      <p:cNvPicPr/>
                      <p:nvPr/>
                    </p:nvPicPr>
                    <p:blipFill>
                      <a:blip r:embed="rId4"/>
                      <a:stretch>
                        <a:fillRect/>
                      </a:stretch>
                    </p:blipFill>
                    <p:spPr>
                      <a:xfrm>
                        <a:off x="4159068" y="3892959"/>
                        <a:ext cx="3913777" cy="582612"/>
                      </a:xfrm>
                      <a:prstGeom prst="rect">
                        <a:avLst/>
                      </a:prstGeom>
                    </p:spPr>
                  </p:pic>
                </p:oleObj>
              </mc:Fallback>
            </mc:AlternateContent>
          </a:graphicData>
        </a:graphic>
      </p:graphicFrame>
    </p:spTree>
    <p:extLst>
      <p:ext uri="{BB962C8B-B14F-4D97-AF65-F5344CB8AC3E}">
        <p14:creationId xmlns:p14="http://schemas.microsoft.com/office/powerpoint/2010/main" val="1728411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6" y="759039"/>
            <a:ext cx="9875520" cy="2454518"/>
          </a:xfrm>
          <a:prstGeom prst="rect">
            <a:avLst/>
          </a:prstGeom>
        </p:spPr>
        <p:txBody>
          <a:bodyPr wrap="square">
            <a:spAutoFit/>
          </a:bodyPr>
          <a:lstStyle/>
          <a:p>
            <a:pPr marL="342900" lvl="0" indent="-342900">
              <a:spcBef>
                <a:spcPts val="10"/>
              </a:spcBef>
              <a:spcAft>
                <a:spcPts val="0"/>
              </a:spcAft>
              <a:buFont typeface="Wingdings" panose="05000000000000000000" pitchFamily="2" charset="2"/>
              <a:buChar char=""/>
            </a:pPr>
            <a:r>
              <a:rPr lang="en-US" sz="1200" b="1" dirty="0">
                <a:solidFill>
                  <a:srgbClr val="2F5496"/>
                </a:solidFill>
                <a:latin typeface="Segoe UI" panose="020B0502040204020203" pitchFamily="34" charset="0"/>
                <a:ea typeface="Segoe UI" panose="020B0502040204020203" pitchFamily="34" charset="0"/>
              </a:rPr>
              <a:t>Inward Supply (Purchases):</a:t>
            </a:r>
            <a:endParaRPr lang="en-IN" sz="1600" dirty="0">
              <a:latin typeface="Segoe UI" panose="020B0502040204020203" pitchFamily="34" charset="0"/>
              <a:ea typeface="Segoe UI" panose="020B0502040204020203" pitchFamily="34" charset="0"/>
            </a:endParaRPr>
          </a:p>
          <a:p>
            <a:pPr marL="342900" lvl="0" indent="-342900" algn="just">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APTRANSCO’s GSTIN – 37AABCT0088P1ZU is to be provided to all the service providers/suppliers immediately. The invoices must be procured in the name of M/s. Transmission Corporation of Andhra Pradesh Limited along with GSTIN.</a:t>
            </a:r>
            <a:endParaRPr lang="en-IN" sz="13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Further the Invoice to be verified in GSTR-2A being communicated from Head office in order to ensure the supplier discharged GST payment to Government and </a:t>
            </a:r>
            <a:r>
              <a:rPr lang="en-IN" sz="1300" dirty="0" err="1">
                <a:latin typeface="Times New Roman" panose="02020603050405020304" pitchFamily="18" charset="0"/>
                <a:ea typeface="Times New Roman" panose="02020603050405020304" pitchFamily="18" charset="0"/>
                <a:cs typeface="Calibri" panose="020F0502020204030204" pitchFamily="34" charset="0"/>
              </a:rPr>
              <a:t>availment</a:t>
            </a:r>
            <a:r>
              <a:rPr lang="en-IN" sz="1300" dirty="0">
                <a:latin typeface="Times New Roman" panose="02020603050405020304" pitchFamily="18" charset="0"/>
                <a:ea typeface="Times New Roman" panose="02020603050405020304" pitchFamily="18" charset="0"/>
                <a:cs typeface="Calibri" panose="020F0502020204030204" pitchFamily="34" charset="0"/>
              </a:rPr>
              <a:t> of ITC by APTRANSCO.</a:t>
            </a:r>
            <a:endParaRPr lang="en-IN" sz="13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The correct tax codes to be applied in SAP.</a:t>
            </a:r>
            <a:endParaRPr lang="en-IN" sz="13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Ensure the Tax Credit G/Ls been credited in respect of DC (Deposit Contribution) works eligible for ITC.</a:t>
            </a:r>
            <a:endParaRPr lang="en-IN" sz="13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arabicPeriod"/>
            </a:pPr>
            <a:r>
              <a:rPr lang="en-IN" sz="1300" dirty="0">
                <a:latin typeface="Times New Roman" panose="02020603050405020304" pitchFamily="18" charset="0"/>
                <a:ea typeface="Times New Roman" panose="02020603050405020304" pitchFamily="18" charset="0"/>
              </a:rPr>
              <a:t>The consolidated inward supplies effected in the unit during the month to be furnished to Head office in the GST return template of concerned month on or before 3</a:t>
            </a:r>
            <a:r>
              <a:rPr lang="en-IN" sz="1300" baseline="30000" dirty="0">
                <a:latin typeface="Times New Roman" panose="02020603050405020304" pitchFamily="18" charset="0"/>
                <a:ea typeface="Times New Roman" panose="02020603050405020304" pitchFamily="18" charset="0"/>
              </a:rPr>
              <a:t>rd</a:t>
            </a:r>
            <a:r>
              <a:rPr lang="en-IN" sz="1300" dirty="0">
                <a:latin typeface="Times New Roman" panose="02020603050405020304" pitchFamily="18" charset="0"/>
                <a:ea typeface="Times New Roman" panose="02020603050405020304" pitchFamily="18" charset="0"/>
              </a:rPr>
              <a:t> of succeeding month.</a:t>
            </a:r>
          </a:p>
          <a:p>
            <a:pPr marL="342900" lvl="0" indent="-342900" algn="just">
              <a:lnSpc>
                <a:spcPct val="150000"/>
              </a:lnSpc>
              <a:spcAft>
                <a:spcPts val="600"/>
              </a:spcAft>
              <a:buFont typeface="+mj-lt"/>
              <a:buAutoNum type="arabi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The GST amount not to be reimbursed to the contractor to be ensured in respect of services chargeable under Reverse charge Mechanism.</a:t>
            </a:r>
            <a:endParaRPr lang="en-IN" sz="1300" dirty="0">
              <a:effectLst/>
              <a:latin typeface="Times New Roman" panose="02020603050405020304" pitchFamily="18" charset="0"/>
              <a:ea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27457652"/>
              </p:ext>
            </p:extLst>
          </p:nvPr>
        </p:nvGraphicFramePr>
        <p:xfrm>
          <a:off x="4394200" y="3135313"/>
          <a:ext cx="3403600" cy="582612"/>
        </p:xfrm>
        <a:graphic>
          <a:graphicData uri="http://schemas.openxmlformats.org/presentationml/2006/ole">
            <mc:AlternateContent xmlns:mc="http://schemas.openxmlformats.org/markup-compatibility/2006">
              <mc:Choice xmlns:v="urn:schemas-microsoft-com:vml" Requires="v">
                <p:oleObj spid="_x0000_s2065" name="Packager Shell Object" showAsIcon="1" r:id="rId3" imgW="3403800" imgH="582120" progId="Package">
                  <p:embed/>
                </p:oleObj>
              </mc:Choice>
              <mc:Fallback>
                <p:oleObj name="Packager Shell Object" showAsIcon="1" r:id="rId3" imgW="3403800" imgH="582120" progId="Package">
                  <p:embed/>
                  <p:pic>
                    <p:nvPicPr>
                      <p:cNvPr id="0" name=""/>
                      <p:cNvPicPr/>
                      <p:nvPr/>
                    </p:nvPicPr>
                    <p:blipFill>
                      <a:blip r:embed="rId4"/>
                      <a:stretch>
                        <a:fillRect/>
                      </a:stretch>
                    </p:blipFill>
                    <p:spPr>
                      <a:xfrm>
                        <a:off x="4394200" y="3135313"/>
                        <a:ext cx="3403600" cy="582612"/>
                      </a:xfrm>
                      <a:prstGeom prst="rect">
                        <a:avLst/>
                      </a:prstGeom>
                    </p:spPr>
                  </p:pic>
                </p:oleObj>
              </mc:Fallback>
            </mc:AlternateContent>
          </a:graphicData>
        </a:graphic>
      </p:graphicFrame>
    </p:spTree>
    <p:extLst>
      <p:ext uri="{BB962C8B-B14F-4D97-AF65-F5344CB8AC3E}">
        <p14:creationId xmlns:p14="http://schemas.microsoft.com/office/powerpoint/2010/main" val="432414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385680"/>
            <a:ext cx="10802983" cy="5640006"/>
          </a:xfrm>
          <a:prstGeom prst="rect">
            <a:avLst/>
          </a:prstGeom>
        </p:spPr>
        <p:txBody>
          <a:bodyPr wrap="square">
            <a:spAutoFit/>
          </a:bodyPr>
          <a:lstStyle/>
          <a:p>
            <a:pPr marL="342900" lvl="0" indent="-342900">
              <a:spcBef>
                <a:spcPts val="10"/>
              </a:spcBef>
              <a:spcAft>
                <a:spcPts val="0"/>
              </a:spcAft>
              <a:buFont typeface="Wingdings" panose="05000000000000000000" pitchFamily="2" charset="2"/>
              <a:buChar char=""/>
            </a:pPr>
            <a:r>
              <a:rPr lang="en-US" b="1" dirty="0">
                <a:solidFill>
                  <a:srgbClr val="2F5496"/>
                </a:solidFill>
                <a:latin typeface="Segoe UI" panose="020B0502040204020203" pitchFamily="34" charset="0"/>
                <a:ea typeface="Segoe UI" panose="020B0502040204020203" pitchFamily="34" charset="0"/>
              </a:rPr>
              <a:t>Inward Supply under Reverse charges Mechanism :</a:t>
            </a:r>
            <a:endParaRPr lang="en-IN" sz="2400" dirty="0">
              <a:latin typeface="Segoe UI" panose="020B0502040204020203" pitchFamily="34" charset="0"/>
              <a:ea typeface="Segoe UI" panose="020B0502040204020203" pitchFamily="34" charset="0"/>
            </a:endParaRPr>
          </a:p>
          <a:p>
            <a:pPr marL="457200">
              <a:spcAft>
                <a:spcPts val="0"/>
              </a:spcAft>
            </a:pPr>
            <a:r>
              <a:rPr lang="en-IN" dirty="0">
                <a:latin typeface="Times New Roman" panose="02020603050405020304" pitchFamily="18" charset="0"/>
                <a:ea typeface="Times New Roman" panose="02020603050405020304" pitchFamily="18" charset="0"/>
                <a:cs typeface="Calibri" panose="020F0502020204030204" pitchFamily="34" charset="0"/>
              </a:rPr>
              <a:t> </a:t>
            </a:r>
            <a:endParaRPr lang="en-IN" sz="24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arabi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The GST in respect of services chargeable under reverse charge to be paid directly to GST department. The main services come under Reverse charge mechanism are :</a:t>
            </a:r>
            <a:endParaRPr lang="en-IN" sz="13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romanL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Supply of </a:t>
            </a:r>
            <a:r>
              <a:rPr lang="en-IN" sz="1300" b="1" u="sng"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Services by way of renting of a motor vehicle </a:t>
            </a:r>
            <a:r>
              <a:rPr lang="en-IN" sz="1300" dirty="0">
                <a:latin typeface="Times New Roman" panose="02020603050405020304" pitchFamily="18" charset="0"/>
                <a:ea typeface="Times New Roman" panose="02020603050405020304" pitchFamily="18" charset="0"/>
                <a:cs typeface="Calibri" panose="020F0502020204030204" pitchFamily="34" charset="0"/>
              </a:rPr>
              <a:t>by a person other than a Body Corporate (i.e., Company or Foreign Company)</a:t>
            </a:r>
            <a:endParaRPr lang="en-IN" sz="13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romanL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Supply of </a:t>
            </a:r>
            <a:r>
              <a:rPr lang="en-IN" sz="1300" b="1" u="sng"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security personnel </a:t>
            </a:r>
            <a:r>
              <a:rPr lang="en-IN" sz="1300" dirty="0">
                <a:latin typeface="Times New Roman" panose="02020603050405020304" pitchFamily="18" charset="0"/>
                <a:ea typeface="Times New Roman" panose="02020603050405020304" pitchFamily="18" charset="0"/>
                <a:cs typeface="Calibri" panose="020F0502020204030204" pitchFamily="34" charset="0"/>
              </a:rPr>
              <a:t>by a person other than a Body Corporate (i.e., Company or Foreign Company)</a:t>
            </a:r>
            <a:endParaRPr lang="en-IN" sz="13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romanL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Services supplied by Railway Authorities other than “WAY LEAVE CHARGES”.</a:t>
            </a:r>
            <a:endParaRPr lang="en-IN" sz="13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romanLcPeriod"/>
            </a:pPr>
            <a:r>
              <a:rPr lang="en-IN" sz="1300" dirty="0">
                <a:latin typeface="Times New Roman" panose="02020603050405020304" pitchFamily="18" charset="0"/>
                <a:ea typeface="Times New Roman" panose="02020603050405020304" pitchFamily="18" charset="0"/>
                <a:cs typeface="Calibri" panose="020F0502020204030204" pitchFamily="34" charset="0"/>
              </a:rPr>
              <a:t>Compensatory Afforestation (CA) charges, Net present value (NV) etc., to Compensatory Afforestation Fund Management and Planning Authority (CAMPA) fund for diversion of forest land</a:t>
            </a:r>
            <a:endParaRPr lang="en-IN" sz="13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mj-lt"/>
              <a:buAutoNum type="romanLcPeriod"/>
            </a:pPr>
            <a:r>
              <a:rPr lang="en-IN" sz="1300" b="1" u="sng" dirty="0">
                <a:latin typeface="Times New Roman" panose="02020603050405020304" pitchFamily="18" charset="0"/>
                <a:ea typeface="Times New Roman" panose="02020603050405020304" pitchFamily="18" charset="0"/>
                <a:cs typeface="Calibri" panose="020F0502020204030204" pitchFamily="34" charset="0"/>
              </a:rPr>
              <a:t>Any other Services supplied by the Central Government, State Government, Union territory or local authority to a business entity  located in the taxable territory</a:t>
            </a:r>
            <a:endParaRPr lang="en-IN" sz="1300" dirty="0">
              <a:latin typeface="Times New Roman" panose="02020603050405020304" pitchFamily="18" charset="0"/>
              <a:ea typeface="Times New Roman" panose="02020603050405020304" pitchFamily="18" charset="0"/>
            </a:endParaRPr>
          </a:p>
          <a:p>
            <a:pPr lvl="0" algn="just">
              <a:lnSpc>
                <a:spcPct val="150000"/>
              </a:lnSpc>
              <a:spcAft>
                <a:spcPts val="600"/>
              </a:spcAft>
            </a:pPr>
            <a:r>
              <a:rPr lang="en-IN" sz="1300" dirty="0" smtClean="0">
                <a:latin typeface="Times New Roman" panose="02020603050405020304" pitchFamily="18" charset="0"/>
                <a:ea typeface="Times New Roman" panose="02020603050405020304" pitchFamily="18" charset="0"/>
              </a:rPr>
              <a:t>2.   In </a:t>
            </a:r>
            <a:r>
              <a:rPr lang="en-IN" sz="1300" dirty="0">
                <a:latin typeface="Times New Roman" panose="02020603050405020304" pitchFamily="18" charset="0"/>
                <a:ea typeface="Times New Roman" panose="02020603050405020304" pitchFamily="18" charset="0"/>
              </a:rPr>
              <a:t>case of Services under Reverse charge: Where tax is payable on reverse charge basis, the time of supply shall be the earliest of the following dates, </a:t>
            </a:r>
            <a:r>
              <a:rPr lang="en-IN" sz="1300" dirty="0" smtClean="0">
                <a:latin typeface="Times New Roman" panose="02020603050405020304" pitchFamily="18" charset="0"/>
                <a:ea typeface="Times New Roman" panose="02020603050405020304" pitchFamily="18" charset="0"/>
              </a:rPr>
              <a:t>                                  	namely</a:t>
            </a:r>
            <a:r>
              <a:rPr lang="en-IN" sz="1300" dirty="0">
                <a:latin typeface="Times New Roman" panose="02020603050405020304" pitchFamily="18" charset="0"/>
                <a:ea typeface="Times New Roman" panose="02020603050405020304" pitchFamily="18" charset="0"/>
              </a:rPr>
              <a:t>:— </a:t>
            </a:r>
          </a:p>
          <a:p>
            <a:pPr marL="342900" lvl="0" indent="-342900" algn="just">
              <a:spcAft>
                <a:spcPts val="600"/>
              </a:spcAft>
              <a:buSzPts val="1100"/>
              <a:buFont typeface="+mj-lt"/>
              <a:buAutoNum type="alphaLcParenBoth"/>
            </a:pPr>
            <a:r>
              <a:rPr lang="en-IN" sz="1300" dirty="0" smtClean="0">
                <a:latin typeface="Times New Roman" panose="02020603050405020304" pitchFamily="18" charset="0"/>
                <a:ea typeface="Times New Roman" panose="02020603050405020304" pitchFamily="18" charset="0"/>
                <a:cs typeface="Times New Roman" panose="02020603050405020304" pitchFamily="18" charset="0"/>
              </a:rPr>
              <a:t>date of payment or </a:t>
            </a:r>
            <a:endParaRPr lang="en-IN" sz="13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SzPts val="1100"/>
              <a:buFont typeface="+mj-lt"/>
              <a:buAutoNum type="alphaLcParenBoth"/>
            </a:pPr>
            <a:r>
              <a:rPr lang="en-IN" sz="1300" dirty="0">
                <a:latin typeface="Times New Roman" panose="02020603050405020304" pitchFamily="18" charset="0"/>
                <a:ea typeface="Times New Roman" panose="02020603050405020304" pitchFamily="18" charset="0"/>
                <a:cs typeface="Times New Roman" panose="02020603050405020304" pitchFamily="18" charset="0"/>
              </a:rPr>
              <a:t>60 days from the date of issue of invoice by the supplier. </a:t>
            </a:r>
          </a:p>
          <a:p>
            <a:pPr lvl="0" algn="just">
              <a:lnSpc>
                <a:spcPct val="150000"/>
              </a:lnSpc>
              <a:spcAft>
                <a:spcPts val="600"/>
              </a:spcAft>
            </a:pPr>
            <a:r>
              <a:rPr lang="en-IN" sz="1300" dirty="0" smtClean="0">
                <a:latin typeface="Times New Roman" panose="02020603050405020304" pitchFamily="18" charset="0"/>
                <a:ea typeface="Times New Roman" panose="02020603050405020304" pitchFamily="18" charset="0"/>
              </a:rPr>
              <a:t>3.    The </a:t>
            </a:r>
            <a:r>
              <a:rPr lang="en-IN" sz="1300" dirty="0">
                <a:latin typeface="Times New Roman" panose="02020603050405020304" pitchFamily="18" charset="0"/>
                <a:ea typeface="Times New Roman" panose="02020603050405020304" pitchFamily="18" charset="0"/>
              </a:rPr>
              <a:t>consolidated inward supplies on which GST payable under reverse charge effected in the unit during the month to be furnished to Head office in the </a:t>
            </a:r>
            <a:r>
              <a:rPr lang="en-IN" sz="1300" dirty="0" smtClean="0">
                <a:latin typeface="Times New Roman" panose="02020603050405020304" pitchFamily="18" charset="0"/>
                <a:ea typeface="Times New Roman" panose="02020603050405020304" pitchFamily="18" charset="0"/>
              </a:rPr>
              <a:t>  	GST </a:t>
            </a:r>
            <a:r>
              <a:rPr lang="en-IN" sz="1300" dirty="0">
                <a:latin typeface="Times New Roman" panose="02020603050405020304" pitchFamily="18" charset="0"/>
                <a:ea typeface="Times New Roman" panose="02020603050405020304" pitchFamily="18" charset="0"/>
              </a:rPr>
              <a:t>return template of concerned month on or before 3</a:t>
            </a:r>
            <a:r>
              <a:rPr lang="en-IN" sz="1300" baseline="30000" dirty="0">
                <a:latin typeface="Times New Roman" panose="02020603050405020304" pitchFamily="18" charset="0"/>
                <a:ea typeface="Times New Roman" panose="02020603050405020304" pitchFamily="18" charset="0"/>
              </a:rPr>
              <a:t>rd</a:t>
            </a:r>
            <a:r>
              <a:rPr lang="en-IN" sz="1300" dirty="0">
                <a:latin typeface="Times New Roman" panose="02020603050405020304" pitchFamily="18" charset="0"/>
                <a:ea typeface="Times New Roman" panose="02020603050405020304" pitchFamily="18" charset="0"/>
              </a:rPr>
              <a:t> of succeeding month.</a:t>
            </a:r>
            <a:endParaRPr lang="en-IN" sz="1300" dirty="0">
              <a:effectLst/>
              <a:latin typeface="Times New Roman" panose="02020603050405020304" pitchFamily="18" charset="0"/>
              <a:ea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8641551"/>
              </p:ext>
            </p:extLst>
          </p:nvPr>
        </p:nvGraphicFramePr>
        <p:xfrm>
          <a:off x="3963126" y="6025686"/>
          <a:ext cx="3403600" cy="582612"/>
        </p:xfrm>
        <a:graphic>
          <a:graphicData uri="http://schemas.openxmlformats.org/presentationml/2006/ole">
            <mc:AlternateContent xmlns:mc="http://schemas.openxmlformats.org/markup-compatibility/2006">
              <mc:Choice xmlns:v="urn:schemas-microsoft-com:vml" Requires="v">
                <p:oleObj spid="_x0000_s5135" name="Packager Shell Object" showAsIcon="1" r:id="rId3" imgW="3403800" imgH="582120" progId="Package">
                  <p:embed/>
                </p:oleObj>
              </mc:Choice>
              <mc:Fallback>
                <p:oleObj name="Packager Shell Object" showAsIcon="1" r:id="rId3" imgW="3403800" imgH="582120" progId="Package">
                  <p:embed/>
                  <p:pic>
                    <p:nvPicPr>
                      <p:cNvPr id="0" name=""/>
                      <p:cNvPicPr/>
                      <p:nvPr/>
                    </p:nvPicPr>
                    <p:blipFill>
                      <a:blip r:embed="rId4"/>
                      <a:stretch>
                        <a:fillRect/>
                      </a:stretch>
                    </p:blipFill>
                    <p:spPr>
                      <a:xfrm>
                        <a:off x="3963126" y="6025686"/>
                        <a:ext cx="3403600" cy="582612"/>
                      </a:xfrm>
                      <a:prstGeom prst="rect">
                        <a:avLst/>
                      </a:prstGeom>
                    </p:spPr>
                  </p:pic>
                </p:oleObj>
              </mc:Fallback>
            </mc:AlternateContent>
          </a:graphicData>
        </a:graphic>
      </p:graphicFrame>
    </p:spTree>
    <p:extLst>
      <p:ext uri="{BB962C8B-B14F-4D97-AF65-F5344CB8AC3E}">
        <p14:creationId xmlns:p14="http://schemas.microsoft.com/office/powerpoint/2010/main" val="211336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456" y="463162"/>
            <a:ext cx="10593978" cy="2967479"/>
          </a:xfrm>
          <a:prstGeom prst="rect">
            <a:avLst/>
          </a:prstGeom>
        </p:spPr>
        <p:txBody>
          <a:bodyPr wrap="square">
            <a:spAutoFit/>
          </a:bodyPr>
          <a:lstStyle/>
          <a:p>
            <a:pPr marL="342900" lvl="0" indent="-342900" algn="just">
              <a:lnSpc>
                <a:spcPct val="150000"/>
              </a:lnSpc>
              <a:spcAft>
                <a:spcPts val="600"/>
              </a:spcAft>
              <a:buFont typeface="Wingdings" panose="05000000000000000000" pitchFamily="2" charset="2"/>
              <a:buChar char=""/>
            </a:pPr>
            <a:r>
              <a:rPr lang="en-US" sz="1200" b="1" dirty="0">
                <a:solidFill>
                  <a:srgbClr val="2F5496"/>
                </a:solidFill>
                <a:latin typeface="Segoe UI" panose="020B0502040204020203" pitchFamily="34" charset="0"/>
                <a:ea typeface="Segoe UI" panose="020B0502040204020203" pitchFamily="34" charset="0"/>
              </a:rPr>
              <a:t>GST-TDS:</a:t>
            </a:r>
            <a:endParaRPr lang="en-IN" sz="1600" dirty="0">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en-IN" sz="1300" dirty="0">
                <a:latin typeface="Times New Roman" panose="02020603050405020304" pitchFamily="18" charset="0"/>
                <a:ea typeface="Times New Roman" panose="02020603050405020304" pitchFamily="18" charset="0"/>
              </a:rPr>
              <a:t>Each unit of APTRANSCO has been registered separately as GST-TDS </a:t>
            </a:r>
            <a:r>
              <a:rPr lang="en-IN" sz="1300" dirty="0" err="1">
                <a:latin typeface="Times New Roman" panose="02020603050405020304" pitchFamily="18" charset="0"/>
                <a:ea typeface="Times New Roman" panose="02020603050405020304" pitchFamily="18" charset="0"/>
              </a:rPr>
              <a:t>deductor</a:t>
            </a:r>
            <a:r>
              <a:rPr lang="en-IN" sz="1300" dirty="0">
                <a:latin typeface="Times New Roman" panose="02020603050405020304" pitchFamily="18" charset="0"/>
                <a:ea typeface="Times New Roman" panose="02020603050405020304" pitchFamily="18" charset="0"/>
              </a:rPr>
              <a:t> based on concerned TAN (Tax Deduction &amp; Collection) account number.</a:t>
            </a:r>
          </a:p>
          <a:p>
            <a:pPr marL="342900" marR="75565" lvl="0" indent="-342900" algn="just">
              <a:spcBef>
                <a:spcPts val="1055"/>
              </a:spcBef>
              <a:spcAft>
                <a:spcPts val="0"/>
              </a:spcAft>
              <a:buFont typeface="+mj-lt"/>
              <a:buAutoNum type="arabicPeriod"/>
            </a:pPr>
            <a:r>
              <a:rPr lang="en-US" sz="1300" dirty="0">
                <a:latin typeface="Times New Roman" panose="02020603050405020304" pitchFamily="18" charset="0"/>
                <a:ea typeface="Segoe UI" panose="020B0502040204020203" pitchFamily="34" charset="0"/>
              </a:rPr>
              <a:t>The GST-TDS to be deducted if the value of the agreement entered into for purchase of taxable goods or services or both exceeds Rs.2.5 Lakhs (excluding GST). </a:t>
            </a:r>
            <a:endParaRPr lang="en-IN" sz="1300" dirty="0">
              <a:latin typeface="Times New Roman" panose="02020603050405020304" pitchFamily="18" charset="0"/>
              <a:ea typeface="Times New Roman" panose="02020603050405020304" pitchFamily="18" charset="0"/>
            </a:endParaRPr>
          </a:p>
          <a:p>
            <a:pPr marL="342900" marR="75565" lvl="0" indent="-342900" algn="just">
              <a:spcBef>
                <a:spcPts val="1055"/>
              </a:spcBef>
              <a:spcAft>
                <a:spcPts val="0"/>
              </a:spcAft>
              <a:buFont typeface="+mj-lt"/>
              <a:buAutoNum type="arabicPeriod"/>
            </a:pPr>
            <a:r>
              <a:rPr lang="en-IN" sz="1300" dirty="0">
                <a:latin typeface="Times New Roman" panose="02020603050405020304" pitchFamily="18" charset="0"/>
                <a:ea typeface="Times New Roman" panose="02020603050405020304" pitchFamily="18" charset="0"/>
              </a:rPr>
              <a:t>Deduct tax while making/crediting payment to the supplier</a:t>
            </a:r>
            <a:r>
              <a:rPr lang="en-IN" sz="1300" dirty="0" smtClean="0">
                <a:latin typeface="Times New Roman" panose="02020603050405020304" pitchFamily="18" charset="0"/>
                <a:ea typeface="Times New Roman" panose="02020603050405020304" pitchFamily="18" charset="0"/>
              </a:rPr>
              <a:t>:</a:t>
            </a:r>
          </a:p>
          <a:p>
            <a:pPr marR="75565" lvl="0" algn="just">
              <a:spcBef>
                <a:spcPts val="1055"/>
              </a:spcBef>
              <a:spcAft>
                <a:spcPts val="0"/>
              </a:spcAft>
            </a:pPr>
            <a:endParaRPr lang="en-IN" sz="1600" dirty="0">
              <a:effectLst/>
              <a:latin typeface="Times New Roman" panose="02020603050405020304" pitchFamily="18" charset="0"/>
              <a:ea typeface="Times New Roman" panose="02020603050405020304" pitchFamily="18" charset="0"/>
            </a:endParaRPr>
          </a:p>
          <a:p>
            <a:pPr marL="342900" marR="75565" lvl="0" indent="-342900" algn="just">
              <a:spcBef>
                <a:spcPts val="1055"/>
              </a:spcBef>
              <a:spcAft>
                <a:spcPts val="0"/>
              </a:spcAft>
              <a:buFont typeface="+mj-lt"/>
              <a:buAutoNum type="arabicPeriod"/>
            </a:pPr>
            <a:endParaRPr lang="en-IN" sz="1600" dirty="0" smtClean="0">
              <a:latin typeface="Times New Roman" panose="02020603050405020304" pitchFamily="18" charset="0"/>
              <a:ea typeface="Times New Roman" panose="02020603050405020304" pitchFamily="18" charset="0"/>
            </a:endParaRPr>
          </a:p>
          <a:p>
            <a:pPr marR="75565" lvl="0" algn="just">
              <a:spcBef>
                <a:spcPts val="1055"/>
              </a:spcBef>
              <a:spcAft>
                <a:spcPts val="0"/>
              </a:spcAft>
            </a:pPr>
            <a:endParaRPr lang="en-IN" sz="1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18456" y="3430641"/>
            <a:ext cx="10593978" cy="2975173"/>
          </a:xfrm>
          <a:prstGeom prst="rect">
            <a:avLst/>
          </a:prstGeom>
        </p:spPr>
        <p:txBody>
          <a:bodyPr wrap="square">
            <a:spAutoFit/>
          </a:bodyPr>
          <a:lstStyle/>
          <a:p>
            <a:pPr marR="75565" lvl="0" algn="just">
              <a:spcBef>
                <a:spcPts val="1055"/>
              </a:spcBef>
              <a:spcAft>
                <a:spcPts val="0"/>
              </a:spcAft>
            </a:pPr>
            <a:r>
              <a:rPr lang="en-US" sz="1300" dirty="0" smtClean="0">
                <a:latin typeface="Times New Roman" panose="02020603050405020304" pitchFamily="18" charset="0"/>
                <a:ea typeface="Segoe UI" panose="020B0502040204020203" pitchFamily="34" charset="0"/>
              </a:rPr>
              <a:t>4.    The </a:t>
            </a:r>
            <a:r>
              <a:rPr lang="en-US" sz="1300" dirty="0">
                <a:latin typeface="Times New Roman" panose="02020603050405020304" pitchFamily="18" charset="0"/>
                <a:ea typeface="Segoe UI" panose="020B0502040204020203" pitchFamily="34" charset="0"/>
              </a:rPr>
              <a:t>GST-TDS to be remitted against the GSTIN with which the supplier raises Invoice.</a:t>
            </a:r>
            <a:endParaRPr lang="en-IN" sz="1300" dirty="0">
              <a:latin typeface="Times New Roman" panose="02020603050405020304" pitchFamily="18" charset="0"/>
              <a:ea typeface="Times New Roman" panose="02020603050405020304" pitchFamily="18" charset="0"/>
            </a:endParaRPr>
          </a:p>
          <a:p>
            <a:pPr marR="75565" lvl="0" algn="just">
              <a:spcBef>
                <a:spcPts val="1055"/>
              </a:spcBef>
              <a:spcAft>
                <a:spcPts val="0"/>
              </a:spcAft>
            </a:pPr>
            <a:r>
              <a:rPr lang="en-IN" sz="1300" dirty="0" smtClean="0">
                <a:latin typeface="Times New Roman" panose="02020603050405020304" pitchFamily="18" charset="0"/>
                <a:ea typeface="Times New Roman" panose="02020603050405020304" pitchFamily="18" charset="0"/>
              </a:rPr>
              <a:t>5.    Such</a:t>
            </a:r>
            <a:r>
              <a:rPr lang="en-IN" sz="1300" spc="5" dirty="0" smtClean="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TDS</a:t>
            </a:r>
            <a:r>
              <a:rPr lang="en-IN" sz="1300" spc="5" dirty="0">
                <a:latin typeface="Times New Roman" panose="02020603050405020304" pitchFamily="18" charset="0"/>
                <a:ea typeface="Times New Roman" panose="02020603050405020304" pitchFamily="18" charset="0"/>
              </a:rPr>
              <a:t> deduc</a:t>
            </a:r>
            <a:r>
              <a:rPr lang="en-IN" sz="1300" dirty="0">
                <a:latin typeface="Times New Roman" panose="02020603050405020304" pitchFamily="18" charset="0"/>
                <a:ea typeface="Times New Roman" panose="02020603050405020304" pitchFamily="18" charset="0"/>
              </a:rPr>
              <a:t>ted</a:t>
            </a:r>
            <a:r>
              <a:rPr lang="en-IN" sz="1300" spc="5" dirty="0">
                <a:latin typeface="Times New Roman" panose="02020603050405020304" pitchFamily="18" charset="0"/>
                <a:ea typeface="Times New Roman" panose="02020603050405020304" pitchFamily="18" charset="0"/>
              </a:rPr>
              <a:t> to be remitted to Government </a:t>
            </a:r>
            <a:r>
              <a:rPr lang="en-IN" sz="1300" dirty="0">
                <a:latin typeface="Times New Roman" panose="02020603050405020304" pitchFamily="18" charset="0"/>
                <a:ea typeface="Times New Roman" panose="02020603050405020304" pitchFamily="18" charset="0"/>
              </a:rPr>
              <a:t>by</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10</a:t>
            </a:r>
            <a:r>
              <a:rPr lang="en-IN" sz="1300" baseline="30000" dirty="0">
                <a:latin typeface="Times New Roman" panose="02020603050405020304" pitchFamily="18" charset="0"/>
                <a:ea typeface="Times New Roman" panose="02020603050405020304" pitchFamily="18" charset="0"/>
              </a:rPr>
              <a:t>th</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day</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of</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month</a:t>
            </a:r>
            <a:r>
              <a:rPr lang="en-IN" sz="1300" spc="-29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succeeding</a:t>
            </a:r>
            <a:r>
              <a:rPr lang="en-IN" sz="1300" spc="-1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month</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in</a:t>
            </a:r>
            <a:r>
              <a:rPr lang="en-IN" sz="1300" spc="-1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which</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TDS was</a:t>
            </a:r>
            <a:r>
              <a:rPr lang="en-IN" sz="1300" spc="-10" dirty="0">
                <a:latin typeface="Times New Roman" panose="02020603050405020304" pitchFamily="18" charset="0"/>
                <a:ea typeface="Times New Roman" panose="02020603050405020304" pitchFamily="18" charset="0"/>
              </a:rPr>
              <a:t> deduc</a:t>
            </a:r>
            <a:r>
              <a:rPr lang="en-IN" sz="1300" dirty="0">
                <a:latin typeface="Times New Roman" panose="02020603050405020304" pitchFamily="18" charset="0"/>
                <a:ea typeface="Times New Roman" panose="02020603050405020304" pitchFamily="18" charset="0"/>
              </a:rPr>
              <a:t>ted. And the return to be filed in GSTR-7.</a:t>
            </a:r>
          </a:p>
          <a:p>
            <a:pPr marR="75565" lvl="0" algn="just">
              <a:spcBef>
                <a:spcPts val="1055"/>
              </a:spcBef>
              <a:spcAft>
                <a:spcPts val="0"/>
              </a:spcAft>
            </a:pPr>
            <a:r>
              <a:rPr lang="en-IN" sz="1300" dirty="0" smtClean="0">
                <a:latin typeface="Times New Roman" panose="02020603050405020304" pitchFamily="18" charset="0"/>
                <a:ea typeface="Times New Roman" panose="02020603050405020304" pitchFamily="18" charset="0"/>
              </a:rPr>
              <a:t>6.   The </a:t>
            </a:r>
            <a:r>
              <a:rPr lang="en-IN" sz="1300" dirty="0">
                <a:latin typeface="Times New Roman" panose="02020603050405020304" pitchFamily="18" charset="0"/>
                <a:ea typeface="Times New Roman" panose="02020603050405020304" pitchFamily="18" charset="0"/>
              </a:rPr>
              <a:t>TDS-Certificate to be furnished to the </a:t>
            </a:r>
            <a:r>
              <a:rPr lang="en-IN" sz="1300" dirty="0" err="1">
                <a:latin typeface="Times New Roman" panose="02020603050405020304" pitchFamily="18" charset="0"/>
                <a:ea typeface="Times New Roman" panose="02020603050405020304" pitchFamily="18" charset="0"/>
              </a:rPr>
              <a:t>deductee</a:t>
            </a:r>
            <a:r>
              <a:rPr lang="en-IN" sz="1300" dirty="0">
                <a:latin typeface="Times New Roman" panose="02020603050405020304" pitchFamily="18" charset="0"/>
                <a:ea typeface="Times New Roman" panose="02020603050405020304" pitchFamily="18" charset="0"/>
              </a:rPr>
              <a:t> within 5 days after filing return in GSTR-7A.</a:t>
            </a:r>
          </a:p>
          <a:p>
            <a:pPr lvl="0" algn="just">
              <a:lnSpc>
                <a:spcPct val="150000"/>
              </a:lnSpc>
              <a:spcAft>
                <a:spcPts val="0"/>
              </a:spcAft>
            </a:pPr>
            <a:r>
              <a:rPr lang="en-IN" sz="1300" dirty="0" smtClean="0">
                <a:latin typeface="Times New Roman" panose="02020603050405020304" pitchFamily="18" charset="0"/>
                <a:ea typeface="Times New Roman" panose="02020603050405020304" pitchFamily="18" charset="0"/>
              </a:rPr>
              <a:t>7.   For</a:t>
            </a:r>
            <a:r>
              <a:rPr lang="en-IN" sz="1300" spc="-40" dirty="0" smtClean="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purpose</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of</a:t>
            </a:r>
            <a:r>
              <a:rPr lang="en-IN" sz="1300" spc="-4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deducting</a:t>
            </a:r>
            <a:r>
              <a:rPr lang="en-IN" sz="1300" spc="-4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of</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TDS,</a:t>
            </a:r>
            <a:r>
              <a:rPr lang="en-IN" sz="1300" spc="-4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value</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of</a:t>
            </a:r>
            <a:r>
              <a:rPr lang="en-IN" sz="1300" spc="-5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supply</a:t>
            </a:r>
            <a:r>
              <a:rPr lang="en-IN" sz="1300" spc="-4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is</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to</a:t>
            </a:r>
            <a:r>
              <a:rPr lang="en-IN" sz="1300" spc="-5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be</a:t>
            </a:r>
            <a:r>
              <a:rPr lang="en-IN" sz="1300" spc="-4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taken</a:t>
            </a:r>
            <a:r>
              <a:rPr lang="en-IN" sz="1300" spc="-4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as</a:t>
            </a:r>
            <a:r>
              <a:rPr lang="en-IN" sz="1300" spc="-4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amount</a:t>
            </a:r>
            <a:r>
              <a:rPr lang="en-IN" sz="1300" spc="-3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excluding</a:t>
            </a:r>
            <a:r>
              <a:rPr lang="en-IN" sz="1300" spc="-25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1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tax</a:t>
            </a:r>
            <a:r>
              <a:rPr lang="en-IN" sz="1300" spc="-1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indicated</a:t>
            </a:r>
            <a:r>
              <a:rPr lang="en-IN" sz="1300" spc="-1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on</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the</a:t>
            </a:r>
            <a:r>
              <a:rPr lang="en-IN" sz="1300" spc="-2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invoice.</a:t>
            </a:r>
          </a:p>
          <a:p>
            <a:pPr lvl="0" algn="just">
              <a:lnSpc>
                <a:spcPct val="150000"/>
              </a:lnSpc>
              <a:spcAft>
                <a:spcPts val="0"/>
              </a:spcAft>
            </a:pPr>
            <a:r>
              <a:rPr lang="en-IN" sz="1300" dirty="0" smtClean="0">
                <a:latin typeface="Times New Roman" panose="02020603050405020304" pitchFamily="18" charset="0"/>
                <a:ea typeface="Times New Roman" panose="02020603050405020304" pitchFamily="18" charset="0"/>
              </a:rPr>
              <a:t>8.   In </a:t>
            </a:r>
            <a:r>
              <a:rPr lang="en-IN" sz="1300" dirty="0">
                <a:latin typeface="Times New Roman" panose="02020603050405020304" pitchFamily="18" charset="0"/>
                <a:ea typeface="Times New Roman" panose="02020603050405020304" pitchFamily="18" charset="0"/>
              </a:rPr>
              <a:t>case of failure to deduct TDS &amp; remittance of TDS to </a:t>
            </a:r>
            <a:r>
              <a:rPr lang="en-IN" sz="1300" dirty="0" err="1">
                <a:latin typeface="Times New Roman" panose="02020603050405020304" pitchFamily="18" charset="0"/>
                <a:ea typeface="Times New Roman" panose="02020603050405020304" pitchFamily="18" charset="0"/>
              </a:rPr>
              <a:t>Govt</a:t>
            </a:r>
            <a:r>
              <a:rPr lang="en-IN" sz="1300" dirty="0">
                <a:latin typeface="Times New Roman" panose="02020603050405020304" pitchFamily="18" charset="0"/>
                <a:ea typeface="Times New Roman" panose="02020603050405020304" pitchFamily="18" charset="0"/>
              </a:rPr>
              <a:t> within due date, Interest to be paid along with TDS amount.</a:t>
            </a:r>
          </a:p>
          <a:p>
            <a:pPr lvl="0" algn="just">
              <a:lnSpc>
                <a:spcPct val="150000"/>
              </a:lnSpc>
              <a:spcAft>
                <a:spcPts val="0"/>
              </a:spcAft>
            </a:pPr>
            <a:r>
              <a:rPr lang="en-IN" sz="1300" dirty="0" smtClean="0">
                <a:latin typeface="Times New Roman" panose="02020603050405020304" pitchFamily="18" charset="0"/>
                <a:ea typeface="Times New Roman" panose="02020603050405020304" pitchFamily="18" charset="0"/>
              </a:rPr>
              <a:t>9.   In </a:t>
            </a:r>
            <a:r>
              <a:rPr lang="en-IN" sz="1300" dirty="0">
                <a:latin typeface="Times New Roman" panose="02020603050405020304" pitchFamily="18" charset="0"/>
                <a:ea typeface="Times New Roman" panose="02020603050405020304" pitchFamily="18" charset="0"/>
              </a:rPr>
              <a:t>case of failure to file TDS return within due date fees of  50 per day delay subject to maximum of  4,000/- will be payable.</a:t>
            </a:r>
          </a:p>
          <a:p>
            <a:pPr lvl="0" algn="just">
              <a:lnSpc>
                <a:spcPct val="150000"/>
              </a:lnSpc>
              <a:spcAft>
                <a:spcPts val="0"/>
              </a:spcAft>
            </a:pPr>
            <a:r>
              <a:rPr lang="en-IN" sz="1300" spc="-5" dirty="0" smtClean="0">
                <a:latin typeface="Times New Roman" panose="02020603050405020304" pitchFamily="18" charset="0"/>
                <a:ea typeface="Times New Roman" panose="02020603050405020304" pitchFamily="18" charset="0"/>
              </a:rPr>
              <a:t>10.  In </a:t>
            </a:r>
            <a:r>
              <a:rPr lang="en-IN" sz="1300" spc="-5" dirty="0">
                <a:latin typeface="Times New Roman" panose="02020603050405020304" pitchFamily="18" charset="0"/>
                <a:ea typeface="Times New Roman" panose="02020603050405020304" pitchFamily="18" charset="0"/>
              </a:rPr>
              <a:t>case of failure to forward TDS certificate to </a:t>
            </a:r>
            <a:r>
              <a:rPr lang="en-IN" sz="1300" spc="-5" dirty="0" err="1">
                <a:latin typeface="Times New Roman" panose="02020603050405020304" pitchFamily="18" charset="0"/>
                <a:ea typeface="Times New Roman" panose="02020603050405020304" pitchFamily="18" charset="0"/>
              </a:rPr>
              <a:t>deductee</a:t>
            </a:r>
            <a:r>
              <a:rPr lang="en-IN" sz="1300" spc="-5" dirty="0">
                <a:latin typeface="Times New Roman" panose="02020603050405020304" pitchFamily="18" charset="0"/>
                <a:ea typeface="Times New Roman" panose="02020603050405020304" pitchFamily="18" charset="0"/>
              </a:rPr>
              <a:t> a </a:t>
            </a:r>
            <a:r>
              <a:rPr lang="en-IN" sz="1300" dirty="0">
                <a:latin typeface="Times New Roman" panose="02020603050405020304" pitchFamily="18" charset="0"/>
                <a:ea typeface="Times New Roman" panose="02020603050405020304" pitchFamily="18" charset="0"/>
              </a:rPr>
              <a:t>fees</a:t>
            </a:r>
            <a:r>
              <a:rPr lang="en-IN" sz="1300" spc="10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of</a:t>
            </a:r>
            <a:r>
              <a:rPr lang="en-IN" sz="1300" spc="9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a:t>
            </a:r>
            <a:r>
              <a:rPr lang="en-IN" sz="1300" spc="-15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100</a:t>
            </a:r>
            <a:r>
              <a:rPr lang="en-IN" sz="1300" spc="9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per</a:t>
            </a:r>
            <a:r>
              <a:rPr lang="en-IN" sz="1300" spc="9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day of delay subject</a:t>
            </a:r>
            <a:r>
              <a:rPr lang="en-IN" sz="1300" spc="9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to</a:t>
            </a:r>
            <a:r>
              <a:rPr lang="en-IN" sz="1300" spc="9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maximum</a:t>
            </a:r>
            <a:r>
              <a:rPr lang="en-IN" sz="1300" spc="90"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of </a:t>
            </a:r>
            <a:r>
              <a:rPr lang="en-IN" sz="1300" spc="-5" dirty="0">
                <a:latin typeface="Times New Roman" panose="02020603050405020304" pitchFamily="18" charset="0"/>
                <a:ea typeface="Times New Roman" panose="02020603050405020304" pitchFamily="18" charset="0"/>
              </a:rPr>
              <a:t>`</a:t>
            </a:r>
            <a:r>
              <a:rPr lang="en-IN" sz="1300" spc="-250" dirty="0">
                <a:latin typeface="Times New Roman" panose="02020603050405020304" pitchFamily="18" charset="0"/>
                <a:ea typeface="Times New Roman" panose="02020603050405020304" pitchFamily="18" charset="0"/>
              </a:rPr>
              <a:t> </a:t>
            </a:r>
            <a:r>
              <a:rPr lang="en-IN" sz="1300" spc="-5" dirty="0">
                <a:latin typeface="Times New Roman" panose="02020603050405020304" pitchFamily="18" charset="0"/>
                <a:ea typeface="Times New Roman" panose="02020603050405020304" pitchFamily="18" charset="0"/>
              </a:rPr>
              <a:t>5,000/-</a:t>
            </a:r>
            <a:r>
              <a:rPr lang="en-IN" sz="1300" dirty="0">
                <a:latin typeface="Times New Roman" panose="02020603050405020304" pitchFamily="18" charset="0"/>
                <a:ea typeface="Times New Roman" panose="02020603050405020304" pitchFamily="18" charset="0"/>
              </a:rPr>
              <a:t> </a:t>
            </a:r>
            <a:r>
              <a:rPr lang="en-IN" sz="1300" spc="-5" dirty="0">
                <a:latin typeface="Times New Roman" panose="02020603050405020304" pitchFamily="18" charset="0"/>
                <a:ea typeface="Times New Roman" panose="02020603050405020304" pitchFamily="18" charset="0"/>
              </a:rPr>
              <a:t>will be </a:t>
            </a:r>
            <a:r>
              <a:rPr lang="en-IN" sz="1300" dirty="0">
                <a:latin typeface="Times New Roman" panose="02020603050405020304" pitchFamily="18" charset="0"/>
                <a:ea typeface="Times New Roman" panose="02020603050405020304" pitchFamily="18" charset="0"/>
              </a:rPr>
              <a:t>payable</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by</a:t>
            </a:r>
            <a:r>
              <a:rPr lang="en-IN" sz="1300" spc="5" dirty="0">
                <a:latin typeface="Times New Roman" panose="02020603050405020304" pitchFamily="18" charset="0"/>
                <a:ea typeface="Times New Roman" panose="02020603050405020304" pitchFamily="18" charset="0"/>
              </a:rPr>
              <a:t> </a:t>
            </a:r>
            <a:r>
              <a:rPr lang="en-IN" sz="1300" dirty="0">
                <a:latin typeface="Times New Roman" panose="02020603050405020304" pitchFamily="18" charset="0"/>
                <a:ea typeface="Times New Roman" panose="02020603050405020304" pitchFamily="18" charset="0"/>
              </a:rPr>
              <a:t>such</a:t>
            </a:r>
            <a:r>
              <a:rPr lang="en-IN" sz="1300" spc="-5" dirty="0">
                <a:latin typeface="Times New Roman" panose="02020603050405020304" pitchFamily="18" charset="0"/>
                <a:ea typeface="Times New Roman" panose="02020603050405020304" pitchFamily="18" charset="0"/>
              </a:rPr>
              <a:t> </a:t>
            </a:r>
            <a:r>
              <a:rPr lang="en-IN" sz="1300" dirty="0" err="1">
                <a:latin typeface="Times New Roman" panose="02020603050405020304" pitchFamily="18" charset="0"/>
                <a:ea typeface="Times New Roman" panose="02020603050405020304" pitchFamily="18" charset="0"/>
              </a:rPr>
              <a:t>deductor</a:t>
            </a:r>
            <a:r>
              <a:rPr lang="en-IN" sz="1300" dirty="0">
                <a:latin typeface="Times New Roman" panose="02020603050405020304" pitchFamily="18" charset="0"/>
                <a:ea typeface="Times New Roman" panose="02020603050405020304" pitchFamily="18" charset="0"/>
              </a:rPr>
              <a:t>.</a:t>
            </a:r>
          </a:p>
          <a:p>
            <a:pPr lvl="0" algn="just">
              <a:lnSpc>
                <a:spcPct val="150000"/>
              </a:lnSpc>
              <a:spcAft>
                <a:spcPts val="0"/>
              </a:spcAft>
            </a:pPr>
            <a:r>
              <a:rPr lang="en-IN" sz="1300" dirty="0" smtClean="0">
                <a:latin typeface="Times New Roman" panose="02020603050405020304" pitchFamily="18" charset="0"/>
                <a:ea typeface="Times New Roman" panose="02020603050405020304" pitchFamily="18" charset="0"/>
              </a:rPr>
              <a:t>11. The </a:t>
            </a:r>
            <a:r>
              <a:rPr lang="en-IN" sz="1300" dirty="0">
                <a:latin typeface="Times New Roman" panose="02020603050405020304" pitchFamily="18" charset="0"/>
                <a:ea typeface="Times New Roman" panose="02020603050405020304" pitchFamily="18" charset="0"/>
              </a:rPr>
              <a:t>electronic cash ledger as available in GST portal after logging into to be reviewed.</a:t>
            </a:r>
          </a:p>
        </p:txBody>
      </p:sp>
      <p:graphicFrame>
        <p:nvGraphicFramePr>
          <p:cNvPr id="7" name="Table 6"/>
          <p:cNvGraphicFramePr>
            <a:graphicFrameLocks noGrp="1"/>
          </p:cNvGraphicFramePr>
          <p:nvPr>
            <p:extLst>
              <p:ext uri="{D42A27DB-BD31-4B8C-83A1-F6EECF244321}">
                <p14:modId xmlns:p14="http://schemas.microsoft.com/office/powerpoint/2010/main" val="3240901584"/>
              </p:ext>
            </p:extLst>
          </p:nvPr>
        </p:nvGraphicFramePr>
        <p:xfrm>
          <a:off x="1522548" y="2443963"/>
          <a:ext cx="8128000" cy="79562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925137"/>
                    </a:ext>
                  </a:extLst>
                </a:gridCol>
                <a:gridCol w="4064000">
                  <a:extLst>
                    <a:ext uri="{9D8B030D-6E8A-4147-A177-3AD203B41FA5}">
                      <a16:colId xmlns:a16="http://schemas.microsoft.com/office/drawing/2014/main" val="785738416"/>
                    </a:ext>
                  </a:extLst>
                </a:gridCol>
              </a:tblGrid>
              <a:tr h="795626">
                <a:tc>
                  <a:txBody>
                    <a:bodyPr/>
                    <a:lstStyle/>
                    <a:p>
                      <a:pPr marL="457200" marR="75565" indent="-17970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For Inter-State supply:</a:t>
                      </a:r>
                    </a:p>
                    <a:p>
                      <a:pPr marL="457200" marR="75565" indent="-17970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IGST: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marR="75565" indent="-17970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For Intra-State supply:</a:t>
                      </a:r>
                    </a:p>
                    <a:p>
                      <a:pPr marL="457200" marR="75565" indent="-179705" algn="just">
                        <a:spcBef>
                          <a:spcPts val="1055"/>
                        </a:spcBef>
                        <a:spcAft>
                          <a:spcPts val="0"/>
                        </a:spcAft>
                      </a:pPr>
                      <a:r>
                        <a:rPr lang="en-IN" sz="1300" dirty="0">
                          <a:solidFill>
                            <a:srgbClr val="7030A0"/>
                          </a:solidFill>
                          <a:effectLst/>
                          <a:latin typeface="Times New Roman" panose="02020603050405020304" pitchFamily="18" charset="0"/>
                          <a:ea typeface="Times New Roman" panose="02020603050405020304" pitchFamily="18" charset="0"/>
                          <a:cs typeface="Gautami" panose="020B0502040204020203" pitchFamily="34" charset="0"/>
                        </a:rPr>
                        <a:t>SGST: @1% CGST: @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82296019"/>
                  </a:ext>
                </a:extLst>
              </a:tr>
            </a:tbl>
          </a:graphicData>
        </a:graphic>
      </p:graphicFrame>
    </p:spTree>
    <p:extLst>
      <p:ext uri="{BB962C8B-B14F-4D97-AF65-F5344CB8AC3E}">
        <p14:creationId xmlns:p14="http://schemas.microsoft.com/office/powerpoint/2010/main" val="3435914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671" y="1252660"/>
            <a:ext cx="10254342" cy="792525"/>
          </a:xfrm>
          <a:prstGeom prst="rect">
            <a:avLst/>
          </a:prstGeom>
        </p:spPr>
        <p:txBody>
          <a:bodyPr wrap="square">
            <a:spAutoFit/>
          </a:bodyPr>
          <a:lstStyle/>
          <a:p>
            <a:pPr marL="342900" lvl="0" indent="-342900" algn="just">
              <a:lnSpc>
                <a:spcPct val="150000"/>
              </a:lnSpc>
              <a:spcAft>
                <a:spcPts val="600"/>
              </a:spcAft>
              <a:buFont typeface="Wingdings" panose="05000000000000000000" pitchFamily="2" charset="2"/>
              <a:buChar char=""/>
            </a:pPr>
            <a:r>
              <a:rPr lang="en-US" sz="1400" b="1" dirty="0">
                <a:solidFill>
                  <a:srgbClr val="2F5496"/>
                </a:solidFill>
                <a:latin typeface="Segoe UI" panose="020B0502040204020203" pitchFamily="34" charset="0"/>
                <a:ea typeface="Segoe UI" panose="020B0502040204020203" pitchFamily="34" charset="0"/>
              </a:rPr>
              <a:t>GST-TDS Receivable:</a:t>
            </a:r>
            <a:endParaRPr lang="en-IN"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50"/>
              <a:buFont typeface="Segoe UI" panose="020B0502040204020203" pitchFamily="34" charset="0"/>
              <a:buAutoNum type="arabicPeriod"/>
            </a:pPr>
            <a:r>
              <a:rPr lang="en-IN" sz="1300" dirty="0">
                <a:latin typeface="Times New Roman" panose="02020603050405020304" pitchFamily="18" charset="0"/>
                <a:ea typeface="Segoe UI" panose="020B0502040204020203" pitchFamily="34" charset="0"/>
              </a:rPr>
              <a:t>The GST- TDS amount if any deducted by the Customer (against Sales of APTRANSCO) to be reported in the GST Return.</a:t>
            </a:r>
          </a:p>
        </p:txBody>
      </p:sp>
    </p:spTree>
    <p:extLst>
      <p:ext uri="{BB962C8B-B14F-4D97-AF65-F5344CB8AC3E}">
        <p14:creationId xmlns:p14="http://schemas.microsoft.com/office/powerpoint/2010/main" val="1244531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8597883"/>
              </p:ext>
            </p:extLst>
          </p:nvPr>
        </p:nvGraphicFramePr>
        <p:xfrm>
          <a:off x="1121310" y="1280760"/>
          <a:ext cx="3686991" cy="3082044"/>
        </p:xfrm>
        <a:graphic>
          <a:graphicData uri="http://schemas.openxmlformats.org/drawingml/2006/table">
            <a:tbl>
              <a:tblPr firstRow="1" firstCol="1" bandRow="1">
                <a:tableStyleId>{5C22544A-7EE6-4342-B048-85BDC9FD1C3A}</a:tableStyleId>
              </a:tblPr>
              <a:tblGrid>
                <a:gridCol w="1321444">
                  <a:extLst>
                    <a:ext uri="{9D8B030D-6E8A-4147-A177-3AD203B41FA5}">
                      <a16:colId xmlns:a16="http://schemas.microsoft.com/office/drawing/2014/main" val="1322761984"/>
                    </a:ext>
                  </a:extLst>
                </a:gridCol>
                <a:gridCol w="1295341">
                  <a:extLst>
                    <a:ext uri="{9D8B030D-6E8A-4147-A177-3AD203B41FA5}">
                      <a16:colId xmlns:a16="http://schemas.microsoft.com/office/drawing/2014/main" val="4102610053"/>
                    </a:ext>
                  </a:extLst>
                </a:gridCol>
                <a:gridCol w="1070206">
                  <a:extLst>
                    <a:ext uri="{9D8B030D-6E8A-4147-A177-3AD203B41FA5}">
                      <a16:colId xmlns:a16="http://schemas.microsoft.com/office/drawing/2014/main" val="3902439275"/>
                    </a:ext>
                  </a:extLst>
                </a:gridCol>
              </a:tblGrid>
              <a:tr h="440292">
                <a:tc gridSpan="3">
                  <a:txBody>
                    <a:bodyPr/>
                    <a:lstStyle/>
                    <a:p>
                      <a:pPr algn="ctr">
                        <a:spcAft>
                          <a:spcPts val="0"/>
                        </a:spcAft>
                      </a:pPr>
                      <a:r>
                        <a:rPr lang="en-IN" sz="1100" dirty="0">
                          <a:solidFill>
                            <a:schemeClr val="tx1"/>
                          </a:solidFill>
                          <a:effectLst/>
                        </a:rPr>
                        <a:t>SALES (OUTPUT SUPPLY)  - REG/UN-REG</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8991006"/>
                  </a:ext>
                </a:extLst>
              </a:tr>
              <a:tr h="440292">
                <a:tc gridSpan="3">
                  <a:txBody>
                    <a:bodyPr/>
                    <a:lstStyle/>
                    <a:p>
                      <a:pPr algn="ctr">
                        <a:spcAft>
                          <a:spcPts val="0"/>
                        </a:spcAft>
                      </a:pPr>
                      <a:r>
                        <a:rPr lang="en-IN" sz="1100" dirty="0">
                          <a:solidFill>
                            <a:schemeClr val="tx1"/>
                          </a:solidFill>
                          <a:effectLst/>
                        </a:rPr>
                        <a:t>FB70/FB75/FV70/FV75</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72118901"/>
                  </a:ext>
                </a:extLst>
              </a:tr>
              <a:tr h="440292">
                <a:tc>
                  <a:txBody>
                    <a:bodyPr/>
                    <a:lstStyle/>
                    <a:p>
                      <a:pPr>
                        <a:spcAft>
                          <a:spcPts val="0"/>
                        </a:spcAft>
                      </a:pPr>
                      <a:r>
                        <a:rPr lang="en-IN" sz="1100" dirty="0">
                          <a:solidFill>
                            <a:schemeClr val="tx1"/>
                          </a:solidFill>
                          <a:effectLst/>
                        </a:rPr>
                        <a:t>Inter State</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IN" sz="1100" dirty="0">
                          <a:solidFill>
                            <a:schemeClr val="tx1"/>
                          </a:solidFill>
                          <a:effectLst/>
                        </a:rPr>
                        <a:t>Intra state</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IN" sz="1100" dirty="0">
                          <a:solidFill>
                            <a:schemeClr val="tx1"/>
                          </a:solidFill>
                          <a:effectLst/>
                        </a:rPr>
                        <a:t>Rate of GST</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8319901"/>
                  </a:ext>
                </a:extLst>
              </a:tr>
              <a:tr h="440292">
                <a:tc>
                  <a:txBody>
                    <a:bodyPr/>
                    <a:lstStyle/>
                    <a:p>
                      <a:pPr>
                        <a:spcAft>
                          <a:spcPts val="0"/>
                        </a:spcAft>
                      </a:pPr>
                      <a:r>
                        <a:rPr lang="en-IN" sz="1100">
                          <a:solidFill>
                            <a:schemeClr val="tx1"/>
                          </a:solidFill>
                          <a:effectLst/>
                        </a:rPr>
                        <a:t>T1</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S1</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5</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7717328"/>
                  </a:ext>
                </a:extLst>
              </a:tr>
              <a:tr h="440292">
                <a:tc>
                  <a:txBody>
                    <a:bodyPr/>
                    <a:lstStyle/>
                    <a:p>
                      <a:pPr>
                        <a:spcAft>
                          <a:spcPts val="0"/>
                        </a:spcAft>
                      </a:pPr>
                      <a:r>
                        <a:rPr lang="en-IN" sz="1100">
                          <a:solidFill>
                            <a:schemeClr val="tx1"/>
                          </a:solidFill>
                          <a:effectLst/>
                        </a:rPr>
                        <a:t>T2</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S2</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12</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08337"/>
                  </a:ext>
                </a:extLst>
              </a:tr>
              <a:tr h="440292">
                <a:tc>
                  <a:txBody>
                    <a:bodyPr/>
                    <a:lstStyle/>
                    <a:p>
                      <a:pPr>
                        <a:spcAft>
                          <a:spcPts val="0"/>
                        </a:spcAft>
                      </a:pPr>
                      <a:r>
                        <a:rPr lang="en-IN" sz="1100">
                          <a:solidFill>
                            <a:schemeClr val="tx1"/>
                          </a:solidFill>
                          <a:effectLst/>
                        </a:rPr>
                        <a:t>T3</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a:solidFill>
                            <a:schemeClr val="tx1"/>
                          </a:solidFill>
                          <a:effectLst/>
                        </a:rPr>
                        <a:t>S3</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18</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035126"/>
                  </a:ext>
                </a:extLst>
              </a:tr>
              <a:tr h="440292">
                <a:tc>
                  <a:txBody>
                    <a:bodyPr/>
                    <a:lstStyle/>
                    <a:p>
                      <a:pPr>
                        <a:spcAft>
                          <a:spcPts val="0"/>
                        </a:spcAft>
                      </a:pPr>
                      <a:r>
                        <a:rPr lang="en-IN" sz="1100">
                          <a:solidFill>
                            <a:schemeClr val="tx1"/>
                          </a:solidFill>
                          <a:effectLst/>
                        </a:rPr>
                        <a:t>T4</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a:solidFill>
                            <a:schemeClr val="tx1"/>
                          </a:solidFill>
                          <a:effectLst/>
                        </a:rPr>
                        <a:t>S4</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28</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86295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2028083"/>
              </p:ext>
            </p:extLst>
          </p:nvPr>
        </p:nvGraphicFramePr>
        <p:xfrm>
          <a:off x="6789446" y="1224038"/>
          <a:ext cx="3717501" cy="5024509"/>
        </p:xfrm>
        <a:graphic>
          <a:graphicData uri="http://schemas.openxmlformats.org/drawingml/2006/table">
            <a:tbl>
              <a:tblPr firstRow="1" firstCol="1" bandRow="1">
                <a:tableStyleId>{5C22544A-7EE6-4342-B048-85BDC9FD1C3A}</a:tableStyleId>
              </a:tblPr>
              <a:tblGrid>
                <a:gridCol w="1266932">
                  <a:extLst>
                    <a:ext uri="{9D8B030D-6E8A-4147-A177-3AD203B41FA5}">
                      <a16:colId xmlns:a16="http://schemas.microsoft.com/office/drawing/2014/main" val="1279616364"/>
                    </a:ext>
                  </a:extLst>
                </a:gridCol>
                <a:gridCol w="1242381">
                  <a:extLst>
                    <a:ext uri="{9D8B030D-6E8A-4147-A177-3AD203B41FA5}">
                      <a16:colId xmlns:a16="http://schemas.microsoft.com/office/drawing/2014/main" val="3008166035"/>
                    </a:ext>
                  </a:extLst>
                </a:gridCol>
                <a:gridCol w="1208188">
                  <a:extLst>
                    <a:ext uri="{9D8B030D-6E8A-4147-A177-3AD203B41FA5}">
                      <a16:colId xmlns:a16="http://schemas.microsoft.com/office/drawing/2014/main" val="2373916438"/>
                    </a:ext>
                  </a:extLst>
                </a:gridCol>
              </a:tblGrid>
              <a:tr h="516538">
                <a:tc gridSpan="3">
                  <a:txBody>
                    <a:bodyPr/>
                    <a:lstStyle/>
                    <a:p>
                      <a:pPr algn="ctr">
                        <a:spcAft>
                          <a:spcPts val="0"/>
                        </a:spcAft>
                      </a:pPr>
                      <a:r>
                        <a:rPr lang="en-IN" sz="1100" dirty="0">
                          <a:effectLst/>
                        </a:rPr>
                        <a:t>Reverse Charge Mechanism</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92253308"/>
                  </a:ext>
                </a:extLst>
              </a:tr>
              <a:tr h="469579">
                <a:tc>
                  <a:txBody>
                    <a:bodyPr/>
                    <a:lstStyle/>
                    <a:p>
                      <a:pPr>
                        <a:spcAft>
                          <a:spcPts val="0"/>
                        </a:spcAft>
                      </a:pPr>
                      <a:r>
                        <a:rPr lang="en-IN" sz="1100" dirty="0">
                          <a:effectLst/>
                        </a:rPr>
                        <a:t>Inter State</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IN" sz="1100" dirty="0">
                          <a:effectLst/>
                        </a:rPr>
                        <a:t>Intra state</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IN" sz="1100" dirty="0">
                          <a:effectLst/>
                        </a:rPr>
                        <a:t>Rate of GST</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40181797"/>
                  </a:ext>
                </a:extLst>
              </a:tr>
              <a:tr h="410883">
                <a:tc>
                  <a:txBody>
                    <a:bodyPr/>
                    <a:lstStyle/>
                    <a:p>
                      <a:pPr>
                        <a:spcAft>
                          <a:spcPts val="0"/>
                        </a:spcAft>
                      </a:pPr>
                      <a:r>
                        <a:rPr lang="en-IN" sz="1100" dirty="0">
                          <a:solidFill>
                            <a:schemeClr val="tx1"/>
                          </a:solidFill>
                          <a:effectLst/>
                        </a:rPr>
                        <a:t>1K</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a:solidFill>
                            <a:schemeClr val="tx1"/>
                          </a:solidFill>
                          <a:effectLst/>
                        </a:rPr>
                        <a:t>1J</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5</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515397"/>
                  </a:ext>
                </a:extLst>
              </a:tr>
              <a:tr h="410883">
                <a:tc>
                  <a:txBody>
                    <a:bodyPr/>
                    <a:lstStyle/>
                    <a:p>
                      <a:pPr>
                        <a:spcAft>
                          <a:spcPts val="0"/>
                        </a:spcAft>
                      </a:pPr>
                      <a:r>
                        <a:rPr lang="en-IN" sz="1100" dirty="0">
                          <a:solidFill>
                            <a:schemeClr val="tx1"/>
                          </a:solidFill>
                          <a:effectLst/>
                        </a:rPr>
                        <a:t>2K</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2J</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12</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559932"/>
                  </a:ext>
                </a:extLst>
              </a:tr>
              <a:tr h="410883">
                <a:tc>
                  <a:txBody>
                    <a:bodyPr/>
                    <a:lstStyle/>
                    <a:p>
                      <a:pPr>
                        <a:spcAft>
                          <a:spcPts val="0"/>
                        </a:spcAft>
                      </a:pPr>
                      <a:r>
                        <a:rPr lang="en-IN" sz="1100">
                          <a:solidFill>
                            <a:schemeClr val="tx1"/>
                          </a:solidFill>
                          <a:effectLst/>
                        </a:rPr>
                        <a:t>3K</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3J</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18</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937440"/>
                  </a:ext>
                </a:extLst>
              </a:tr>
              <a:tr h="410883">
                <a:tc>
                  <a:txBody>
                    <a:bodyPr/>
                    <a:lstStyle/>
                    <a:p>
                      <a:pPr>
                        <a:spcAft>
                          <a:spcPts val="0"/>
                        </a:spcAft>
                      </a:pPr>
                      <a:r>
                        <a:rPr lang="en-IN" sz="1100">
                          <a:solidFill>
                            <a:schemeClr val="tx1"/>
                          </a:solidFill>
                          <a:effectLst/>
                        </a:rPr>
                        <a:t>4K</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a:solidFill>
                            <a:schemeClr val="tx1"/>
                          </a:solidFill>
                          <a:effectLst/>
                        </a:rPr>
                        <a:t>4J</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28</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946553"/>
                  </a:ext>
                </a:extLst>
              </a:tr>
              <a:tr h="516538">
                <a:tc gridSpan="3">
                  <a:txBody>
                    <a:bodyPr/>
                    <a:lstStyle/>
                    <a:p>
                      <a:pPr algn="ctr">
                        <a:spcAft>
                          <a:spcPts val="0"/>
                        </a:spcAft>
                      </a:pPr>
                      <a:r>
                        <a:rPr lang="en-IN" sz="1100" dirty="0">
                          <a:effectLst/>
                        </a:rPr>
                        <a:t>PURCHASES (INPUT SUPPLY) NO-ITC</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7906044"/>
                  </a:ext>
                </a:extLst>
              </a:tr>
              <a:tr h="234790">
                <a:tc>
                  <a:txBody>
                    <a:bodyPr/>
                    <a:lstStyle/>
                    <a:p>
                      <a:pPr>
                        <a:spcAft>
                          <a:spcPts val="0"/>
                        </a:spcAft>
                      </a:pPr>
                      <a:r>
                        <a:rPr lang="en-IN" sz="1100" dirty="0">
                          <a:effectLst/>
                        </a:rPr>
                        <a:t>Inter State</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IN" sz="1100" dirty="0">
                          <a:effectLst/>
                        </a:rPr>
                        <a:t>Intra state</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IN" sz="1100" dirty="0">
                          <a:effectLst/>
                        </a:rPr>
                        <a:t>Rate of GST</a:t>
                      </a:r>
                      <a:endParaRPr lang="en-IN"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1742843"/>
                  </a:ext>
                </a:extLst>
              </a:tr>
              <a:tr h="410883">
                <a:tc>
                  <a:txBody>
                    <a:bodyPr/>
                    <a:lstStyle/>
                    <a:p>
                      <a:pPr>
                        <a:spcAft>
                          <a:spcPts val="0"/>
                        </a:spcAft>
                      </a:pPr>
                      <a:r>
                        <a:rPr lang="en-IN" sz="1100" dirty="0">
                          <a:solidFill>
                            <a:schemeClr val="tx1"/>
                          </a:solidFill>
                          <a:effectLst/>
                        </a:rPr>
                        <a:t>I1</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G1</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5</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429647"/>
                  </a:ext>
                </a:extLst>
              </a:tr>
              <a:tr h="410883">
                <a:tc>
                  <a:txBody>
                    <a:bodyPr/>
                    <a:lstStyle/>
                    <a:p>
                      <a:pPr>
                        <a:spcAft>
                          <a:spcPts val="0"/>
                        </a:spcAft>
                      </a:pPr>
                      <a:r>
                        <a:rPr lang="en-IN" sz="1100" dirty="0">
                          <a:solidFill>
                            <a:schemeClr val="tx1"/>
                          </a:solidFill>
                          <a:effectLst/>
                        </a:rPr>
                        <a:t>I2</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G2</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12</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162818"/>
                  </a:ext>
                </a:extLst>
              </a:tr>
              <a:tr h="410883">
                <a:tc>
                  <a:txBody>
                    <a:bodyPr/>
                    <a:lstStyle/>
                    <a:p>
                      <a:pPr>
                        <a:spcAft>
                          <a:spcPts val="0"/>
                        </a:spcAft>
                      </a:pPr>
                      <a:r>
                        <a:rPr lang="en-IN" sz="1100">
                          <a:solidFill>
                            <a:schemeClr val="tx1"/>
                          </a:solidFill>
                          <a:effectLst/>
                        </a:rPr>
                        <a:t>I3</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dirty="0">
                          <a:solidFill>
                            <a:schemeClr val="tx1"/>
                          </a:solidFill>
                          <a:effectLst/>
                        </a:rPr>
                        <a:t>G3</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18</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3359420"/>
                  </a:ext>
                </a:extLst>
              </a:tr>
              <a:tr h="410883">
                <a:tc>
                  <a:txBody>
                    <a:bodyPr/>
                    <a:lstStyle/>
                    <a:p>
                      <a:pPr>
                        <a:spcAft>
                          <a:spcPts val="0"/>
                        </a:spcAft>
                      </a:pPr>
                      <a:r>
                        <a:rPr lang="en-IN" sz="1100">
                          <a:solidFill>
                            <a:schemeClr val="tx1"/>
                          </a:solidFill>
                          <a:effectLst/>
                        </a:rPr>
                        <a:t>I4</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100">
                          <a:solidFill>
                            <a:schemeClr val="tx1"/>
                          </a:solidFill>
                          <a:effectLst/>
                        </a:rPr>
                        <a:t>G4</a:t>
                      </a:r>
                      <a:endParaRPr lang="en-IN" sz="120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IN" sz="1100" dirty="0">
                          <a:solidFill>
                            <a:schemeClr val="tx1"/>
                          </a:solidFill>
                          <a:effectLst/>
                        </a:rPr>
                        <a:t>28</a:t>
                      </a:r>
                      <a:endParaRPr lang="en-IN" sz="12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0088249"/>
                  </a:ext>
                </a:extLst>
              </a:tr>
            </a:tbl>
          </a:graphicData>
        </a:graphic>
      </p:graphicFrame>
      <p:sp>
        <p:nvSpPr>
          <p:cNvPr id="4" name="Rectangle 1"/>
          <p:cNvSpPr>
            <a:spLocks noChangeArrowheads="1"/>
          </p:cNvSpPr>
          <p:nvPr/>
        </p:nvSpPr>
        <p:spPr bwMode="auto">
          <a:xfrm>
            <a:off x="492983" y="449594"/>
            <a:ext cx="815521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sng" strike="noStrike" cap="none" normalizeH="0" baseline="0" dirty="0" smtClean="0">
                <a:ln>
                  <a:noFill/>
                </a:ln>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rPr>
              <a:t>Frequent Tax codes being used in FICO:</a:t>
            </a:r>
            <a:endParaRPr kumimoji="0" lang="en-US" altLang="en-US" sz="3500" b="0" i="0" u="sng"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2F5496"/>
                </a:solidFill>
                <a:effectLst/>
                <a:latin typeface="Arial" panose="020B0604020202020204" pitchFamily="34" charset="0"/>
                <a:ea typeface="Segoe UI" panose="020B0502040204020203" pitchFamily="34" charset="0"/>
              </a:rPr>
              <a:t/>
            </a:r>
            <a:br>
              <a:rPr kumimoji="0" lang="en-US" altLang="en-US" sz="1000" b="1" i="0" u="none" strike="noStrike" cap="none" normalizeH="0" baseline="0" dirty="0" smtClean="0">
                <a:ln>
                  <a:noFill/>
                </a:ln>
                <a:solidFill>
                  <a:srgbClr val="2F5496"/>
                </a:solidFill>
                <a:effectLst/>
                <a:latin typeface="Arial" panose="020B0604020202020204" pitchFamily="34" charset="0"/>
                <a:ea typeface="Segoe UI" panose="020B0502040204020203"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0350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486982"/>
            <a:ext cx="11137353" cy="6047809"/>
          </a:xfrm>
          <a:prstGeom prst="rect">
            <a:avLst/>
          </a:prstGeom>
        </p:spPr>
        <p:txBody>
          <a:bodyPr wrap="square" anchor="ctr">
            <a:spAutoFit/>
          </a:bodyPr>
          <a:lstStyle/>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Taxable Event :</a:t>
            </a:r>
            <a:endParaRPr lang="en-IN" sz="1600" dirty="0">
              <a:latin typeface="Times New Roman" panose="02020603050405020304" pitchFamily="18" charset="0"/>
              <a:ea typeface="Times New Roman" panose="02020603050405020304" pitchFamily="18" charset="0"/>
            </a:endParaRPr>
          </a:p>
          <a:p>
            <a:pPr marL="180340">
              <a:spcAft>
                <a:spcPts val="0"/>
              </a:spcAft>
            </a:pPr>
            <a:r>
              <a:rPr lang="en-IN" b="1" dirty="0">
                <a:solidFill>
                  <a:srgbClr val="2F5496"/>
                </a:solidFill>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180340" indent="629920">
              <a:lnSpc>
                <a:spcPct val="150000"/>
              </a:lnSpc>
              <a:spcAft>
                <a:spcPts val="0"/>
              </a:spcAft>
            </a:pPr>
            <a:r>
              <a:rPr lang="en-IN" dirty="0">
                <a:latin typeface="Times New Roman" panose="02020603050405020304" pitchFamily="18" charset="0"/>
                <a:ea typeface="Times New Roman" panose="02020603050405020304" pitchFamily="18" charset="0"/>
              </a:rPr>
              <a:t>The point at which tax to be levied is the Taxable Event. As per GST law, the taxable event is Supply – Supply of Goods or Services or both.</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Supply :</a:t>
            </a:r>
            <a:endParaRPr lang="en-IN" sz="1600" dirty="0">
              <a:latin typeface="Times New Roman" panose="02020603050405020304" pitchFamily="18" charset="0"/>
              <a:ea typeface="Times New Roman" panose="02020603050405020304" pitchFamily="18" charset="0"/>
            </a:endParaRPr>
          </a:p>
          <a:p>
            <a:pPr marL="180340" indent="629920" algn="just">
              <a:lnSpc>
                <a:spcPct val="150000"/>
              </a:lnSpc>
              <a:spcAft>
                <a:spcPts val="0"/>
              </a:spcAft>
            </a:pPr>
            <a:r>
              <a:rPr lang="en-IN" dirty="0">
                <a:latin typeface="Times New Roman" panose="02020603050405020304" pitchFamily="18" charset="0"/>
                <a:ea typeface="Times New Roman" panose="02020603050405020304" pitchFamily="18" charset="0"/>
              </a:rPr>
              <a:t>Supply includes sale, transfer, exchange, barter, license, rental, lease and disposal. If a person undertakes either of these transactions during the course or furtherance of business for consideration, it will be covered under the meaning of Supply under GST.</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Parameters to consider as Supply:</a:t>
            </a:r>
            <a:endParaRPr lang="en-IN" sz="1600" dirty="0">
              <a:latin typeface="Times New Roman" panose="02020603050405020304" pitchFamily="18" charset="0"/>
              <a:ea typeface="Times New Roman" panose="02020603050405020304" pitchFamily="18" charset="0"/>
            </a:endParaRPr>
          </a:p>
          <a:p>
            <a:pPr marL="180340">
              <a:spcAft>
                <a:spcPts val="0"/>
              </a:spcAft>
            </a:pPr>
            <a:r>
              <a:rPr lang="en-IN" b="1" dirty="0">
                <a:solidFill>
                  <a:srgbClr val="2F5496"/>
                </a:solidFill>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The Supply should be of Goods or services or both. Supply of anything other than goods or services like money, securities etc., does not attract GST.</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Supply should be made for consideration.</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Supply should be made in the course of furtherance of business.</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Supply should be made by a taxable person.</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Supply should be a taxable supply.</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404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9940031"/>
              </p:ext>
            </p:extLst>
          </p:nvPr>
        </p:nvGraphicFramePr>
        <p:xfrm>
          <a:off x="2788422" y="960224"/>
          <a:ext cx="5885315" cy="5100947"/>
        </p:xfrm>
        <a:graphic>
          <a:graphicData uri="http://schemas.openxmlformats.org/drawingml/2006/table">
            <a:tbl>
              <a:tblPr firstRow="1" firstCol="1" bandRow="1">
                <a:tableStyleId>{5C22544A-7EE6-4342-B048-85BDC9FD1C3A}</a:tableStyleId>
              </a:tblPr>
              <a:tblGrid>
                <a:gridCol w="1276828">
                  <a:extLst>
                    <a:ext uri="{9D8B030D-6E8A-4147-A177-3AD203B41FA5}">
                      <a16:colId xmlns:a16="http://schemas.microsoft.com/office/drawing/2014/main" val="2062680877"/>
                    </a:ext>
                  </a:extLst>
                </a:gridCol>
                <a:gridCol w="1816070">
                  <a:extLst>
                    <a:ext uri="{9D8B030D-6E8A-4147-A177-3AD203B41FA5}">
                      <a16:colId xmlns:a16="http://schemas.microsoft.com/office/drawing/2014/main" val="3088208998"/>
                    </a:ext>
                  </a:extLst>
                </a:gridCol>
                <a:gridCol w="2792417">
                  <a:extLst>
                    <a:ext uri="{9D8B030D-6E8A-4147-A177-3AD203B41FA5}">
                      <a16:colId xmlns:a16="http://schemas.microsoft.com/office/drawing/2014/main" val="2119494824"/>
                    </a:ext>
                  </a:extLst>
                </a:gridCol>
              </a:tblGrid>
              <a:tr h="299371">
                <a:tc>
                  <a:txBody>
                    <a:bodyPr/>
                    <a:lstStyle/>
                    <a:p>
                      <a:pPr algn="ctr">
                        <a:spcAft>
                          <a:spcPts val="0"/>
                        </a:spcAft>
                      </a:pPr>
                      <a:r>
                        <a:rPr lang="en-IN" sz="900" dirty="0">
                          <a:solidFill>
                            <a:schemeClr val="tx1"/>
                          </a:solidFill>
                          <a:effectLst/>
                        </a:rPr>
                        <a:t>SAP G/L No.</a:t>
                      </a:r>
                      <a:endParaRPr lang="en-IN" sz="10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IN" sz="900" dirty="0">
                          <a:solidFill>
                            <a:schemeClr val="tx1"/>
                          </a:solidFill>
                          <a:effectLst/>
                        </a:rPr>
                        <a:t>Description of G/L</a:t>
                      </a:r>
                      <a:endParaRPr lang="en-IN" sz="10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IN" sz="900" dirty="0">
                          <a:solidFill>
                            <a:schemeClr val="tx1"/>
                          </a:solidFill>
                          <a:effectLst/>
                        </a:rPr>
                        <a:t>Applicability</a:t>
                      </a:r>
                      <a:endParaRPr lang="en-IN" sz="1000" dirty="0">
                        <a:solidFill>
                          <a:schemeClr val="tx1"/>
                        </a:solidFill>
                        <a:effectLst/>
                        <a:latin typeface="Times New Roman" panose="02020603050405020304" pitchFamily="18" charset="0"/>
                        <a:ea typeface="Times New Roman" panose="02020603050405020304" pitchFamily="18" charset="0"/>
                        <a:cs typeface="Gautami" panose="020B0502040204020203" pitchFamily="34"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92755697"/>
                  </a:ext>
                </a:extLst>
              </a:tr>
              <a:tr h="329309">
                <a:tc>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4697000000</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CGST OUTPUT</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APPLICABLE FOR SALES </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255112"/>
                  </a:ext>
                </a:extLst>
              </a:tr>
              <a:tr h="329309">
                <a:tc>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4697100000</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SGST OUTPUT</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4098323602"/>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4697200000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IGST OUTPUT</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86280819"/>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4696300000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SGSTRECM(G/S RCM)</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APPLICABLE FOR PUR ATTRACTS PURE RCM</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418337"/>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4696400000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CGSTRECM(G/S RCM)</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260437487"/>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4696500000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IGSTRECM(G/S RCM)</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2035548582"/>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4696000000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CGST(CentralGoods ST</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APPLICABLE FOR PUR FOR WHICH ITC ELIGIBLE</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4784198"/>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4696100000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SGST(CentralGoods ST</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403747875"/>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4696200000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IGST(CentralGoods ST</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4071358673"/>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4692600100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SGST(TDS on payable</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APPLICABLE FOR TDS on PUR </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1104303"/>
                  </a:ext>
                </a:extLst>
              </a:tr>
              <a:tr h="329309">
                <a:tc>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4692600101</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CGST(TDS on payable</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658284008"/>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4692600102</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a:solidFill>
                            <a:schemeClr val="tx1"/>
                          </a:solidFill>
                          <a:effectLst/>
                          <a:latin typeface="Times New Roman" panose="02020603050405020304" pitchFamily="18" charset="0"/>
                          <a:cs typeface="Times New Roman" panose="02020603050405020304" pitchFamily="18" charset="0"/>
                        </a:rPr>
                        <a:t>IGST(TDS on payable</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2901120358"/>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4692600200</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SGST(TDS on receivable</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APPLICABLE FOR TDS on Sales</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893724"/>
                  </a:ext>
                </a:extLst>
              </a:tr>
              <a:tr h="329309">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4692600201</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CGST(TDS on receivable</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230835954"/>
                  </a:ext>
                </a:extLst>
              </a:tr>
              <a:tr h="191250">
                <a:tc>
                  <a:txBody>
                    <a:bodyPr/>
                    <a:lstStyle/>
                    <a:p>
                      <a:pPr algn="ctr">
                        <a:spcAft>
                          <a:spcPts val="0"/>
                        </a:spcAft>
                      </a:pPr>
                      <a:r>
                        <a:rPr lang="en-IN" sz="1000">
                          <a:solidFill>
                            <a:schemeClr val="tx1"/>
                          </a:solidFill>
                          <a:effectLst/>
                          <a:latin typeface="Times New Roman" panose="02020603050405020304" pitchFamily="18" charset="0"/>
                          <a:cs typeface="Times New Roman" panose="02020603050405020304" pitchFamily="18" charset="0"/>
                        </a:rPr>
                        <a:t>4692600202</a:t>
                      </a:r>
                      <a:endParaRPr lang="en-IN"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IGST(TDS on receivable</a:t>
                      </a:r>
                      <a:endParaRPr lang="en-IN"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444387049"/>
                  </a:ext>
                </a:extLst>
              </a:tr>
            </a:tbl>
          </a:graphicData>
        </a:graphic>
      </p:graphicFrame>
      <p:sp>
        <p:nvSpPr>
          <p:cNvPr id="3" name="Rectangle 1"/>
          <p:cNvSpPr>
            <a:spLocks noChangeArrowheads="1"/>
          </p:cNvSpPr>
          <p:nvPr/>
        </p:nvSpPr>
        <p:spPr bwMode="auto">
          <a:xfrm>
            <a:off x="488920" y="429074"/>
            <a:ext cx="80672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sng" strike="noStrike" cap="none" normalizeH="0" baseline="0" dirty="0" smtClean="0">
                <a:ln>
                  <a:noFill/>
                </a:ln>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rPr>
              <a:t>SAP G/L Account Nos related to GST:</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1207168" y="5967202"/>
            <a:ext cx="10571747" cy="456215"/>
          </a:xfrm>
          <a:prstGeom prst="rect">
            <a:avLst/>
          </a:prstGeom>
        </p:spPr>
        <p:txBody>
          <a:bodyPr wrap="square">
            <a:spAutoFit/>
          </a:bodyPr>
          <a:lstStyle/>
          <a:p>
            <a:pPr algn="just">
              <a:lnSpc>
                <a:spcPct val="150000"/>
              </a:lnSpc>
              <a:spcAft>
                <a:spcPts val="600"/>
              </a:spcAft>
            </a:pPr>
            <a:r>
              <a:rPr lang="en-US" b="1" dirty="0">
                <a:solidFill>
                  <a:srgbClr val="2F5496"/>
                </a:solidFill>
                <a:latin typeface="Segoe UI" panose="020B0502040204020203" pitchFamily="34" charset="0"/>
                <a:ea typeface="Segoe UI" panose="020B0502040204020203" pitchFamily="34" charset="0"/>
              </a:rPr>
              <a:t>* </a:t>
            </a:r>
            <a:r>
              <a:rPr lang="en-US" sz="1700" b="1" dirty="0">
                <a:solidFill>
                  <a:srgbClr val="2F5496"/>
                </a:solidFill>
                <a:latin typeface="Segoe UI" panose="020B0502040204020203" pitchFamily="34" charset="0"/>
                <a:ea typeface="Segoe UI" panose="020B0502040204020203" pitchFamily="34" charset="0"/>
              </a:rPr>
              <a:t>The copies of GST Guidelines issued so far by the head office are herewith enclosed to this material.</a:t>
            </a:r>
            <a:endParaRPr lang="en-IN"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3836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38662" y="2009273"/>
            <a:ext cx="7002379" cy="2803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500" i="1" dirty="0">
                <a:solidFill>
                  <a:srgbClr val="FF0000"/>
                </a:solidFill>
                <a:latin typeface="Times New Roman" panose="02020603050405020304" pitchFamily="18" charset="0"/>
                <a:cs typeface="Times New Roman" panose="02020603050405020304" pitchFamily="18" charset="0"/>
              </a:rPr>
              <a:t>//THE END//</a:t>
            </a:r>
          </a:p>
        </p:txBody>
      </p:sp>
    </p:spTree>
    <p:extLst>
      <p:ext uri="{BB962C8B-B14F-4D97-AF65-F5344CB8AC3E}">
        <p14:creationId xmlns:p14="http://schemas.microsoft.com/office/powerpoint/2010/main" val="2428012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94" y="997565"/>
            <a:ext cx="7983940" cy="5232202"/>
          </a:xfrm>
          <a:prstGeom prst="rect">
            <a:avLst/>
          </a:prstGeom>
        </p:spPr>
        <p:txBody>
          <a:bodyPr wrap="square">
            <a:spAutoFit/>
          </a:bodyPr>
          <a:lstStyle/>
          <a:p>
            <a:pPr algn="ctr">
              <a:lnSpc>
                <a:spcPct val="150000"/>
              </a:lnSpc>
              <a:spcAft>
                <a:spcPts val="600"/>
              </a:spcAft>
            </a:pPr>
            <a:r>
              <a:rPr lang="en-IN" i="1" dirty="0">
                <a:solidFill>
                  <a:srgbClr val="C00000"/>
                </a:solidFill>
                <a:latin typeface="Times New Roman" panose="02020603050405020304" pitchFamily="18" charset="0"/>
                <a:ea typeface="Times New Roman" panose="02020603050405020304" pitchFamily="18" charset="0"/>
              </a:rPr>
              <a:t>**</a:t>
            </a:r>
            <a:r>
              <a:rPr lang="en-IN" sz="2000" b="1" i="1" dirty="0">
                <a:solidFill>
                  <a:srgbClr val="C00000"/>
                </a:solidFill>
                <a:latin typeface="Times New Roman" panose="02020603050405020304" pitchFamily="18" charset="0"/>
                <a:ea typeface="Times New Roman" panose="02020603050405020304" pitchFamily="18" charset="0"/>
              </a:rPr>
              <a:t>The purpose of our lives is to be happy, so always be Happy**</a:t>
            </a:r>
            <a:endParaRPr lang="en-IN" sz="200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sz="2000" b="1" i="1" dirty="0">
                <a:solidFill>
                  <a:srgbClr val="C00000"/>
                </a:solidFill>
                <a:latin typeface="Times New Roman" panose="02020603050405020304" pitchFamily="18" charset="0"/>
                <a:ea typeface="Times New Roman" panose="02020603050405020304" pitchFamily="18" charset="0"/>
              </a:rPr>
              <a:t>**All the very best **</a:t>
            </a:r>
            <a:endParaRPr lang="en-IN" sz="200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i="1" dirty="0">
                <a:solidFill>
                  <a:srgbClr val="C00000"/>
                </a:solidFill>
                <a:latin typeface="Times New Roman" panose="02020603050405020304" pitchFamily="18" charset="0"/>
                <a:ea typeface="Times New Roman" panose="02020603050405020304" pitchFamily="18" charset="0"/>
              </a:rPr>
              <a:t> </a:t>
            </a:r>
            <a:endParaRPr lang="en-IN" sz="105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i="1" dirty="0">
                <a:solidFill>
                  <a:srgbClr val="C00000"/>
                </a:solidFill>
                <a:latin typeface="Times New Roman" panose="02020603050405020304" pitchFamily="18" charset="0"/>
                <a:ea typeface="Times New Roman" panose="02020603050405020304" pitchFamily="18" charset="0"/>
              </a:rPr>
              <a:t> </a:t>
            </a:r>
            <a:endParaRPr lang="en-IN" sz="105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sz="2000" b="1" i="1" dirty="0">
                <a:solidFill>
                  <a:srgbClr val="7030A0"/>
                </a:solidFill>
                <a:latin typeface="Times New Roman" panose="02020603050405020304" pitchFamily="18" charset="0"/>
                <a:ea typeface="Times New Roman" panose="02020603050405020304" pitchFamily="18" charset="0"/>
              </a:rPr>
              <a:t>With Warm Thanks &amp; Regards</a:t>
            </a:r>
            <a:endParaRPr lang="en-IN" sz="200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sz="2500" b="1" i="1" dirty="0" err="1">
                <a:solidFill>
                  <a:srgbClr val="0070C0"/>
                </a:solidFill>
                <a:latin typeface="Times New Roman" panose="02020603050405020304" pitchFamily="18" charset="0"/>
                <a:ea typeface="Times New Roman" panose="02020603050405020304" pitchFamily="18" charset="0"/>
              </a:rPr>
              <a:t>M.Sravanthi</a:t>
            </a:r>
            <a:r>
              <a:rPr lang="en-IN" sz="2500" b="1" i="1" dirty="0">
                <a:solidFill>
                  <a:srgbClr val="0070C0"/>
                </a:solidFill>
                <a:latin typeface="Times New Roman" panose="02020603050405020304" pitchFamily="18" charset="0"/>
                <a:ea typeface="Times New Roman" panose="02020603050405020304" pitchFamily="18" charset="0"/>
              </a:rPr>
              <a:t>, ACMA &amp; </a:t>
            </a:r>
            <a:r>
              <a:rPr lang="en-IN" sz="2500" b="1" i="1" dirty="0" err="1">
                <a:solidFill>
                  <a:srgbClr val="0070C0"/>
                </a:solidFill>
                <a:latin typeface="Times New Roman" panose="02020603050405020304" pitchFamily="18" charset="0"/>
                <a:ea typeface="Times New Roman" panose="02020603050405020304" pitchFamily="18" charset="0"/>
              </a:rPr>
              <a:t>B.Com</a:t>
            </a:r>
            <a:r>
              <a:rPr lang="en-IN" sz="2500" b="1" i="1" dirty="0">
                <a:solidFill>
                  <a:srgbClr val="0070C0"/>
                </a:solidFill>
                <a:latin typeface="Times New Roman" panose="02020603050405020304" pitchFamily="18" charset="0"/>
                <a:ea typeface="Times New Roman" panose="02020603050405020304" pitchFamily="18" charset="0"/>
              </a:rPr>
              <a:t> (Tax)</a:t>
            </a:r>
            <a:endParaRPr lang="en-IN" sz="250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sz="2500" b="1" i="1" dirty="0">
                <a:solidFill>
                  <a:srgbClr val="0070C0"/>
                </a:solidFill>
                <a:latin typeface="Times New Roman" panose="02020603050405020304" pitchFamily="18" charset="0"/>
                <a:ea typeface="Times New Roman" panose="02020603050405020304" pitchFamily="18" charset="0"/>
              </a:rPr>
              <a:t>AAO/APTRANSCO</a:t>
            </a:r>
            <a:endParaRPr lang="en-IN" sz="250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sz="2500" b="1" i="1" dirty="0" err="1">
                <a:solidFill>
                  <a:srgbClr val="0070C0"/>
                </a:solidFill>
                <a:latin typeface="Times New Roman" panose="02020603050405020304" pitchFamily="18" charset="0"/>
                <a:ea typeface="Times New Roman" panose="02020603050405020304" pitchFamily="18" charset="0"/>
              </a:rPr>
              <a:t>Mob.No</a:t>
            </a:r>
            <a:r>
              <a:rPr lang="en-IN" sz="2500" b="1" i="1" dirty="0">
                <a:solidFill>
                  <a:srgbClr val="0070C0"/>
                </a:solidFill>
                <a:latin typeface="Times New Roman" panose="02020603050405020304" pitchFamily="18" charset="0"/>
                <a:ea typeface="Times New Roman" panose="02020603050405020304" pitchFamily="18" charset="0"/>
              </a:rPr>
              <a:t>: 94415 13673</a:t>
            </a:r>
            <a:endParaRPr lang="en-IN" sz="2500" dirty="0">
              <a:latin typeface="Times New Roman" panose="02020603050405020304" pitchFamily="18" charset="0"/>
              <a:ea typeface="Times New Roman" panose="02020603050405020304" pitchFamily="18" charset="0"/>
            </a:endParaRPr>
          </a:p>
          <a:p>
            <a:pPr algn="ctr">
              <a:lnSpc>
                <a:spcPct val="150000"/>
              </a:lnSpc>
              <a:spcAft>
                <a:spcPts val="600"/>
              </a:spcAft>
            </a:pPr>
            <a:r>
              <a:rPr lang="en-IN" sz="2500" b="1" i="1" dirty="0">
                <a:solidFill>
                  <a:srgbClr val="0070C0"/>
                </a:solidFill>
                <a:latin typeface="Times New Roman" panose="02020603050405020304" pitchFamily="18" charset="0"/>
                <a:ea typeface="Times New Roman" panose="02020603050405020304" pitchFamily="18" charset="0"/>
              </a:rPr>
              <a:t>E-mail : sravanthi.cwa@gmail.com</a:t>
            </a:r>
            <a:endParaRPr lang="en-IN"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7147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577" y="0"/>
            <a:ext cx="11339591" cy="6324808"/>
          </a:xfrm>
          <a:prstGeom prst="rect">
            <a:avLst/>
          </a:prstGeom>
        </p:spPr>
        <p:txBody>
          <a:bodyPr wrap="square">
            <a:spAutoFit/>
          </a:bodyPr>
          <a:lstStyle/>
          <a:p>
            <a:pPr marL="457200" algn="just">
              <a:lnSpc>
                <a:spcPct val="150000"/>
              </a:lnSpc>
              <a:spcAft>
                <a:spcPts val="0"/>
              </a:spcAft>
            </a:pPr>
            <a:r>
              <a:rPr lang="en-IN" dirty="0">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Goods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180340" indent="629920" algn="just">
              <a:lnSpc>
                <a:spcPct val="150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Goods’’ means every kind of movable property other than money and securities but includes actionable claims ,growing crops, grass and things attached to or forming part of the land which are agreed to be severed before supply or under a contract of supply.</a:t>
            </a: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Services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180340" indent="629920" algn="just">
              <a:lnSpc>
                <a:spcPct val="150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“Services’’ : means anything other than goods, money and securities but includes activities relating to the use of money or its conversion by cash or by any other mode, from one form, currency or denomination, to another form, currency or denomination for which a separate consideration is charged.</a:t>
            </a: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Taxable Supply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180340">
              <a:spcAft>
                <a:spcPts val="0"/>
              </a:spcAft>
            </a:pPr>
            <a:r>
              <a:rPr lang="en-IN"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b="1" dirty="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Taxable </a:t>
            </a:r>
            <a:r>
              <a:rPr lang="en-IN" dirty="0">
                <a:latin typeface="Times New Roman" panose="02020603050405020304" pitchFamily="18" charset="0"/>
                <a:ea typeface="Times New Roman" panose="02020603050405020304" pitchFamily="18" charset="0"/>
                <a:cs typeface="Times New Roman" panose="02020603050405020304" pitchFamily="18" charset="0"/>
              </a:rPr>
              <a:t>supply means a supply of Goods or Services or both which is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leviable</a:t>
            </a:r>
            <a:r>
              <a:rPr lang="en-IN" dirty="0">
                <a:latin typeface="Times New Roman" panose="02020603050405020304" pitchFamily="18" charset="0"/>
                <a:ea typeface="Times New Roman" panose="02020603050405020304" pitchFamily="18" charset="0"/>
                <a:cs typeface="Times New Roman" panose="02020603050405020304" pitchFamily="18" charset="0"/>
              </a:rPr>
              <a:t> to tax under section 2(108) of CGST Act.</a:t>
            </a: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Types of  Supply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Composite Supply - </a:t>
            </a:r>
            <a:r>
              <a:rPr lang="en-IN" dirty="0">
                <a:latin typeface="Times New Roman" panose="02020603050405020304" pitchFamily="18" charset="0"/>
                <a:ea typeface="Times New Roman" panose="02020603050405020304" pitchFamily="18" charset="0"/>
                <a:cs typeface="Times New Roman" panose="02020603050405020304" pitchFamily="18" charset="0"/>
              </a:rPr>
              <a:t>Where a supply consists of two or more taxable supplies of goods or services or both, which are naturally bundled and supplied in conjunction with each other in the ordinary course of business. One of which is a main supply is considered as principal supply.  The tax rate of principal supply will apply to other supplies also.  </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	Ex: Goods </a:t>
            </a:r>
            <a:r>
              <a:rPr lang="en-IN" dirty="0">
                <a:latin typeface="Times New Roman" panose="02020603050405020304" pitchFamily="18" charset="0"/>
                <a:ea typeface="Times New Roman" panose="02020603050405020304" pitchFamily="18" charset="0"/>
                <a:cs typeface="Times New Roman" panose="02020603050405020304" pitchFamily="18" charset="0"/>
              </a:rPr>
              <a:t>supplied along with transportation services.  Goods are the principal supply</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53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577" y="411640"/>
            <a:ext cx="11273246" cy="577081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IN" b="1" dirty="0">
                <a:solidFill>
                  <a:srgbClr val="2F5496"/>
                </a:solidFill>
                <a:latin typeface="Times New Roman" panose="02020603050405020304" pitchFamily="18" charset="0"/>
                <a:ea typeface="Times New Roman" panose="02020603050405020304" pitchFamily="18" charset="0"/>
              </a:rPr>
              <a:t>Mixed Supply – </a:t>
            </a:r>
            <a:r>
              <a:rPr lang="en-IN" dirty="0">
                <a:latin typeface="Times New Roman" panose="02020603050405020304" pitchFamily="18" charset="0"/>
                <a:ea typeface="Times New Roman" panose="02020603050405020304" pitchFamily="18" charset="0"/>
              </a:rPr>
              <a:t>Where a supply consists of two or more individual taxable supplies of goods or services or any combination thereof, made in conjunction with each other for a single price and which is not a composite supply. The highest tax rate of any supply in the mixed supply will apply</a:t>
            </a:r>
            <a:r>
              <a:rPr lang="en-IN" b="1" dirty="0">
                <a:solidFill>
                  <a:srgbClr val="2F5496"/>
                </a:solidFill>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for all the supplies.  Gift boxes consists different products having different rates.</a:t>
            </a:r>
            <a:endParaRPr lang="en-IN" sz="1600" dirty="0">
              <a:latin typeface="Times New Roman" panose="02020603050405020304" pitchFamily="18" charset="0"/>
              <a:ea typeface="Times New Roman" panose="02020603050405020304" pitchFamily="18" charset="0"/>
            </a:endParaRPr>
          </a:p>
          <a:p>
            <a:pPr marL="450215" algn="just">
              <a:lnSpc>
                <a:spcPct val="150000"/>
              </a:lnSpc>
              <a:spcAft>
                <a:spcPts val="0"/>
              </a:spcAft>
            </a:pPr>
            <a:r>
              <a:rPr lang="en-IN" b="1" dirty="0">
                <a:solidFill>
                  <a:srgbClr val="2F5496"/>
                </a:solidFill>
                <a:latin typeface="Times New Roman" panose="02020603050405020304" pitchFamily="18" charset="0"/>
                <a:ea typeface="Times New Roman" panose="02020603050405020304" pitchFamily="18" charset="0"/>
              </a:rPr>
              <a:t>B2B Supply – Business to Business i.e., Recipient of service is also registered under GST</a:t>
            </a:r>
            <a:endParaRPr lang="en-IN" sz="1600" dirty="0">
              <a:latin typeface="Times New Roman" panose="02020603050405020304" pitchFamily="18" charset="0"/>
              <a:ea typeface="Times New Roman" panose="02020603050405020304" pitchFamily="18" charset="0"/>
            </a:endParaRPr>
          </a:p>
          <a:p>
            <a:pPr marL="450215" algn="just">
              <a:lnSpc>
                <a:spcPct val="150000"/>
              </a:lnSpc>
              <a:spcAft>
                <a:spcPts val="0"/>
              </a:spcAft>
            </a:pPr>
            <a:r>
              <a:rPr lang="en-IN" b="1" dirty="0">
                <a:solidFill>
                  <a:srgbClr val="2F5496"/>
                </a:solidFill>
                <a:latin typeface="Times New Roman" panose="02020603050405020304" pitchFamily="18" charset="0"/>
                <a:ea typeface="Times New Roman" panose="02020603050405020304" pitchFamily="18" charset="0"/>
              </a:rPr>
              <a:t>B2C Supply – Business to Consumer i.e., Recipient of service is not registered under GST</a:t>
            </a:r>
            <a:endParaRPr lang="en-IN" sz="1600" dirty="0">
              <a:latin typeface="Times New Roman" panose="02020603050405020304" pitchFamily="18" charset="0"/>
              <a:ea typeface="Times New Roman" panose="02020603050405020304" pitchFamily="18" charset="0"/>
            </a:endParaRPr>
          </a:p>
          <a:p>
            <a:pPr marL="450215" algn="just">
              <a:lnSpc>
                <a:spcPct val="150000"/>
              </a:lnSpc>
              <a:spcAft>
                <a:spcPts val="0"/>
              </a:spcAft>
            </a:pPr>
            <a:r>
              <a:rPr lang="en-IN" dirty="0">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Inter-State Supply:</a:t>
            </a:r>
            <a:endParaRPr lang="en-IN" sz="1600" dirty="0">
              <a:latin typeface="Times New Roman" panose="02020603050405020304" pitchFamily="18" charset="0"/>
              <a:ea typeface="Times New Roman" panose="02020603050405020304" pitchFamily="18" charset="0"/>
            </a:endParaRPr>
          </a:p>
          <a:p>
            <a:pPr marL="450215" algn="just">
              <a:lnSpc>
                <a:spcPct val="150000"/>
              </a:lnSpc>
              <a:spcAft>
                <a:spcPts val="0"/>
              </a:spcAft>
            </a:pPr>
            <a:r>
              <a:rPr lang="en-IN" dirty="0">
                <a:latin typeface="Times New Roman" panose="02020603050405020304" pitchFamily="18" charset="0"/>
                <a:ea typeface="Times New Roman" panose="02020603050405020304" pitchFamily="18" charset="0"/>
              </a:rPr>
              <a:t>1.	If the location of supplier and the place of supply are in </a:t>
            </a:r>
            <a:r>
              <a:rPr lang="en-IN" dirty="0" err="1">
                <a:latin typeface="Times New Roman" panose="02020603050405020304" pitchFamily="18" charset="0"/>
                <a:ea typeface="Times New Roman" panose="02020603050405020304" pitchFamily="18" charset="0"/>
              </a:rPr>
              <a:t>i</a:t>
            </a:r>
            <a:r>
              <a:rPr lang="en-IN" dirty="0">
                <a:latin typeface="Times New Roman" panose="02020603050405020304" pitchFamily="18" charset="0"/>
                <a:ea typeface="Times New Roman" panose="02020603050405020304" pitchFamily="18" charset="0"/>
              </a:rPr>
              <a:t>. Two different States, ii. Two different Union territories, iii.  one State and one Union territory, then the supply is an inter-state supply.</a:t>
            </a:r>
            <a:endParaRPr lang="en-IN" sz="1600" dirty="0">
              <a:latin typeface="Times New Roman" panose="02020603050405020304" pitchFamily="18" charset="0"/>
              <a:ea typeface="Times New Roman" panose="02020603050405020304" pitchFamily="18" charset="0"/>
            </a:endParaRPr>
          </a:p>
          <a:p>
            <a:pPr marL="450215" indent="629920" algn="just">
              <a:lnSpc>
                <a:spcPct val="150000"/>
              </a:lnSpc>
              <a:spcAft>
                <a:spcPts val="0"/>
              </a:spcAft>
            </a:pPr>
            <a:r>
              <a:rPr lang="en-IN" dirty="0">
                <a:latin typeface="Times New Roman" panose="02020603050405020304" pitchFamily="18" charset="0"/>
                <a:ea typeface="Times New Roman" panose="02020603050405020304" pitchFamily="18" charset="0"/>
              </a:rPr>
              <a:t>	In simple words, inter-state supply means supplying goods or/and services from one state border to another. In the case of inter-state supplies, the taxpayer is liable to pay Integrated Goods and Services Tax (</a:t>
            </a:r>
            <a:r>
              <a:rPr lang="en-IN" dirty="0">
                <a:latin typeface="Times New Roman" panose="02020603050405020304" pitchFamily="18" charset="0"/>
                <a:ea typeface="Times New Roman" panose="02020603050405020304" pitchFamily="18" charset="0"/>
                <a:hlinkClick r:id="rId2" tooltip="https://www.gstrobo.com/blog/igst-full-form-features-and-taxonomy/"/>
              </a:rPr>
              <a:t>IGST</a:t>
            </a:r>
            <a:r>
              <a:rPr lang="en-IN" dirty="0">
                <a:latin typeface="Times New Roman" panose="02020603050405020304" pitchFamily="18" charset="0"/>
                <a:ea typeface="Times New Roman" panose="02020603050405020304" pitchFamily="18" charset="0"/>
              </a:rPr>
              <a:t>) that is collected by the Central Government. Example of Inter-state supply: supply of raw material from Punjab to Delhi</a:t>
            </a:r>
            <a:r>
              <a:rPr lang="en-IN" dirty="0" smtClean="0">
                <a:latin typeface="Times New Roman" panose="02020603050405020304" pitchFamily="18" charset="0"/>
                <a:ea typeface="Times New Roman" panose="02020603050405020304" pitchFamily="18" charset="0"/>
              </a:rPr>
              <a:t>.</a:t>
            </a:r>
            <a:endParaRPr lang="en-IN"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3023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336" y="140828"/>
            <a:ext cx="10306595" cy="6463308"/>
          </a:xfrm>
          <a:prstGeom prst="rect">
            <a:avLst/>
          </a:prstGeom>
        </p:spPr>
        <p:txBody>
          <a:bodyPr wrap="square">
            <a:spAutoFit/>
          </a:bodyPr>
          <a:lstStyle/>
          <a:p>
            <a:pPr marL="450215" indent="629920" algn="just">
              <a:lnSpc>
                <a:spcPct val="150000"/>
              </a:lnSpc>
              <a:spcAft>
                <a:spcPts val="0"/>
              </a:spcAft>
            </a:pPr>
            <a:r>
              <a:rPr lang="en-IN" dirty="0">
                <a:latin typeface="Times New Roman" panose="02020603050405020304" pitchFamily="18" charset="0"/>
                <a:ea typeface="Times New Roman" panose="02020603050405020304" pitchFamily="18" charset="0"/>
              </a:rPr>
              <a:t> </a:t>
            </a:r>
            <a:endParaRPr lang="en-IN" sz="1600" dirty="0" smtClean="0">
              <a:latin typeface="Times New Roman" panose="02020603050405020304" pitchFamily="18" charset="0"/>
              <a:ea typeface="Times New Roman" panose="02020603050405020304" pitchFamily="18" charset="0"/>
            </a:endParaRPr>
          </a:p>
          <a:p>
            <a:pPr marL="457200" indent="180340" algn="just">
              <a:lnSpc>
                <a:spcPct val="150000"/>
              </a:lnSpc>
              <a:spcAft>
                <a:spcPts val="0"/>
              </a:spcAft>
            </a:pPr>
            <a:r>
              <a:rPr lang="en-IN" dirty="0" smtClean="0">
                <a:latin typeface="Times New Roman" panose="02020603050405020304" pitchFamily="18" charset="0"/>
                <a:ea typeface="Times New Roman" panose="02020603050405020304" pitchFamily="18" charset="0"/>
              </a:rPr>
              <a:t>2.	</a:t>
            </a:r>
            <a:r>
              <a:rPr lang="en-IN" dirty="0" smtClean="0">
                <a:latin typeface="Times New Roman" panose="02020603050405020304" pitchFamily="18" charset="0"/>
                <a:ea typeface="Calibri" panose="020F0502020204030204" pitchFamily="34" charset="0"/>
              </a:rPr>
              <a:t>Inter-state supply includes the goods or/and services imported into India; </a:t>
            </a:r>
            <a:endParaRPr lang="en-IN" sz="1600" dirty="0" smtClean="0">
              <a:latin typeface="Times New Roman" panose="02020603050405020304" pitchFamily="18" charset="0"/>
              <a:ea typeface="Times New Roman" panose="02020603050405020304" pitchFamily="18" charset="0"/>
            </a:endParaRPr>
          </a:p>
          <a:p>
            <a:pPr marL="450215" indent="-269875" algn="just">
              <a:lnSpc>
                <a:spcPct val="150000"/>
              </a:lnSpc>
              <a:spcAft>
                <a:spcPts val="0"/>
              </a:spcAft>
            </a:pPr>
            <a:r>
              <a:rPr lang="en-IN" dirty="0" smtClean="0">
                <a:latin typeface="Times New Roman" panose="02020603050405020304" pitchFamily="18" charset="0"/>
                <a:ea typeface="Times New Roman" panose="02020603050405020304" pitchFamily="18" charset="0"/>
              </a:rPr>
              <a:t>        3</a:t>
            </a:r>
            <a:r>
              <a:rPr lang="en-IN" dirty="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Calibri" panose="020F0502020204030204" pitchFamily="34" charset="0"/>
              </a:rPr>
              <a:t>Inter-state supply also includes the goods or/and service supplied from or special economic zone </a:t>
            </a:r>
            <a:r>
              <a:rPr lang="en-IN" dirty="0" smtClean="0">
                <a:latin typeface="Times New Roman" panose="02020603050405020304" pitchFamily="18" charset="0"/>
                <a:ea typeface="Calibri" panose="020F0502020204030204" pitchFamily="34" charset="0"/>
              </a:rPr>
              <a:t> (</a:t>
            </a:r>
            <a:r>
              <a:rPr lang="en-IN" dirty="0">
                <a:latin typeface="Times New Roman" panose="02020603050405020304" pitchFamily="18" charset="0"/>
                <a:ea typeface="Calibri" panose="020F0502020204030204" pitchFamily="34" charset="0"/>
                <a:hlinkClick r:id="rId2" tooltip="https://www.gstrobo.com/blog/impact-of-e-invoicing-on-sez-invoices/"/>
              </a:rPr>
              <a:t>SEZ</a:t>
            </a:r>
            <a:r>
              <a:rPr lang="en-IN" dirty="0">
                <a:latin typeface="Times New Roman" panose="02020603050405020304" pitchFamily="18" charset="0"/>
                <a:ea typeface="Calibri" panose="020F0502020204030204" pitchFamily="34" charset="0"/>
              </a:rPr>
              <a:t>) or export-oriented unit (EOU); </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Intra-State Supply:</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Where the location of supplier and the place of supply are in the same State or in the same Union territory, the supply is an intra-state supply.</a:t>
            </a:r>
            <a:endParaRPr lang="en-IN"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Times New Roman" panose="02020603050405020304" pitchFamily="18" charset="0"/>
                <a:ea typeface="Times New Roman" panose="02020603050405020304" pitchFamily="18" charset="0"/>
              </a:rPr>
              <a:t>In simple words, intra-state supply means supplying goods or/and services within a state border. In the case of intra-state supplies, the taxpayer is liable to pay Central Goods and Services Tax (CGST) or States Goods and Services Tax (SGST). Here CGST is collected by the Central Government and SGST is collected by the State government. Example of Intra-state supply: supply of finished from Nehru Place to </a:t>
            </a:r>
            <a:r>
              <a:rPr lang="en-IN" dirty="0" err="1">
                <a:latin typeface="Times New Roman" panose="02020603050405020304" pitchFamily="18" charset="0"/>
                <a:ea typeface="Times New Roman" panose="02020603050405020304" pitchFamily="18" charset="0"/>
              </a:rPr>
              <a:t>Lajpat</a:t>
            </a:r>
            <a:r>
              <a:rPr lang="en-IN" dirty="0">
                <a:latin typeface="Times New Roman" panose="02020603050405020304" pitchFamily="18" charset="0"/>
                <a:ea typeface="Times New Roman" panose="02020603050405020304" pitchFamily="18" charset="0"/>
              </a:rPr>
              <a:t> Nagar (within Delhi border). </a:t>
            </a:r>
            <a:endParaRPr lang="en-IN" sz="1600" dirty="0">
              <a:latin typeface="Times New Roman" panose="02020603050405020304" pitchFamily="18" charset="0"/>
              <a:ea typeface="Times New Roman" panose="02020603050405020304" pitchFamily="18" charset="0"/>
            </a:endParaRPr>
          </a:p>
          <a:p>
            <a:pPr marL="450215" algn="just">
              <a:lnSpc>
                <a:spcPct val="150000"/>
              </a:lnSpc>
              <a:spcAft>
                <a:spcPts val="0"/>
              </a:spcAft>
            </a:pPr>
            <a:r>
              <a:rPr lang="en-IN" dirty="0">
                <a:latin typeface="Times New Roman" panose="02020603050405020304" pitchFamily="18"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Location of Supplier:</a:t>
            </a:r>
            <a:endParaRPr lang="en-IN" sz="1600" dirty="0">
              <a:latin typeface="Times New Roman" panose="02020603050405020304" pitchFamily="18" charset="0"/>
              <a:ea typeface="Times New Roman" panose="02020603050405020304" pitchFamily="18" charset="0"/>
            </a:endParaRPr>
          </a:p>
          <a:p>
            <a:pPr marL="180340" indent="629920" algn="just">
              <a:lnSpc>
                <a:spcPct val="150000"/>
              </a:lnSpc>
              <a:spcAft>
                <a:spcPts val="0"/>
              </a:spcAft>
            </a:pPr>
            <a:r>
              <a:rPr lang="en-IN" dirty="0">
                <a:latin typeface="Times New Roman" panose="02020603050405020304" pitchFamily="18" charset="0"/>
                <a:ea typeface="Times New Roman" panose="02020603050405020304" pitchFamily="18" charset="0"/>
              </a:rPr>
              <a:t>Location of supplier is usually where a supply is made from, a place mentioned as a principal place of business on the </a:t>
            </a:r>
            <a:r>
              <a:rPr lang="en-IN" dirty="0">
                <a:latin typeface="Times New Roman" panose="02020603050405020304" pitchFamily="18" charset="0"/>
                <a:ea typeface="Times New Roman" panose="02020603050405020304" pitchFamily="18" charset="0"/>
                <a:hlinkClick r:id="rId3"/>
              </a:rPr>
              <a:t>GST registration certificate</a:t>
            </a:r>
            <a:r>
              <a:rPr lang="en-IN" dirty="0">
                <a:latin typeface="Times New Roman" panose="02020603050405020304" pitchFamily="18"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2987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3499242"/>
              </p:ext>
            </p:extLst>
          </p:nvPr>
        </p:nvGraphicFramePr>
        <p:xfrm>
          <a:off x="1267516" y="927667"/>
          <a:ext cx="8320621" cy="1201580"/>
        </p:xfrm>
        <a:graphic>
          <a:graphicData uri="http://schemas.openxmlformats.org/drawingml/2006/table">
            <a:tbl>
              <a:tblPr firstRow="1" firstCol="1" bandRow="1">
                <a:tableStyleId>{5C22544A-7EE6-4342-B048-85BDC9FD1C3A}</a:tableStyleId>
              </a:tblPr>
              <a:tblGrid>
                <a:gridCol w="3601370">
                  <a:extLst>
                    <a:ext uri="{9D8B030D-6E8A-4147-A177-3AD203B41FA5}">
                      <a16:colId xmlns:a16="http://schemas.microsoft.com/office/drawing/2014/main" val="1254882537"/>
                    </a:ext>
                  </a:extLst>
                </a:gridCol>
                <a:gridCol w="4719251">
                  <a:extLst>
                    <a:ext uri="{9D8B030D-6E8A-4147-A177-3AD203B41FA5}">
                      <a16:colId xmlns:a16="http://schemas.microsoft.com/office/drawing/2014/main" val="839570262"/>
                    </a:ext>
                  </a:extLst>
                </a:gridCol>
              </a:tblGrid>
              <a:tr h="240316">
                <a:tc>
                  <a:txBody>
                    <a:bodyPr/>
                    <a:lstStyle/>
                    <a:p>
                      <a:pPr algn="ctr">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Categories</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IN" sz="1300" dirty="0">
                          <a:solidFill>
                            <a:srgbClr val="7030A0"/>
                          </a:solidFill>
                          <a:effectLst/>
                          <a:latin typeface="Times New Roman" panose="02020603050405020304" pitchFamily="18" charset="0"/>
                          <a:cs typeface="Times New Roman" panose="02020603050405020304" pitchFamily="18" charset="0"/>
                        </a:rPr>
                        <a:t>Place of supply</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14054569"/>
                  </a:ext>
                </a:extLst>
              </a:tr>
              <a:tr h="480632">
                <a:tc>
                  <a:txBody>
                    <a:bodyPr/>
                    <a:lstStyle/>
                    <a:p>
                      <a:pPr marL="0" lvl="0" indent="0">
                        <a:spcAft>
                          <a:spcPts val="0"/>
                        </a:spcAft>
                        <a:buFont typeface="Wingdings" panose="05000000000000000000" pitchFamily="2" charset="2"/>
                        <a:buNone/>
                      </a:pPr>
                      <a:r>
                        <a:rPr lang="en-IN" sz="1300" b="0" dirty="0">
                          <a:solidFill>
                            <a:schemeClr val="tx1"/>
                          </a:solidFill>
                          <a:effectLst/>
                          <a:latin typeface="Times New Roman" panose="02020603050405020304" pitchFamily="18" charset="0"/>
                          <a:cs typeface="Times New Roman" panose="02020603050405020304" pitchFamily="18" charset="0"/>
                        </a:rPr>
                        <a:t>When movement of goods is involved</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Location of goods where movement terminates for delivery</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982474"/>
                  </a:ext>
                </a:extLst>
              </a:tr>
              <a:tr h="480632">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When movement of goods is not involved</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Location  of  goods  at  the time of delivery</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7358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27087451"/>
              </p:ext>
            </p:extLst>
          </p:nvPr>
        </p:nvGraphicFramePr>
        <p:xfrm>
          <a:off x="1267516" y="3003617"/>
          <a:ext cx="8320621" cy="3279617"/>
        </p:xfrm>
        <a:graphic>
          <a:graphicData uri="http://schemas.openxmlformats.org/drawingml/2006/table">
            <a:tbl>
              <a:tblPr firstRow="1" firstCol="1" bandRow="1">
                <a:tableStyleId>{5C22544A-7EE6-4342-B048-85BDC9FD1C3A}</a:tableStyleId>
              </a:tblPr>
              <a:tblGrid>
                <a:gridCol w="3745212">
                  <a:extLst>
                    <a:ext uri="{9D8B030D-6E8A-4147-A177-3AD203B41FA5}">
                      <a16:colId xmlns:a16="http://schemas.microsoft.com/office/drawing/2014/main" val="1121594790"/>
                    </a:ext>
                  </a:extLst>
                </a:gridCol>
                <a:gridCol w="4575409">
                  <a:extLst>
                    <a:ext uri="{9D8B030D-6E8A-4147-A177-3AD203B41FA5}">
                      <a16:colId xmlns:a16="http://schemas.microsoft.com/office/drawing/2014/main" val="1273869833"/>
                    </a:ext>
                  </a:extLst>
                </a:gridCol>
              </a:tblGrid>
              <a:tr h="266946">
                <a:tc>
                  <a:txBody>
                    <a:bodyPr/>
                    <a:lstStyle/>
                    <a:p>
                      <a:pPr algn="ctr">
                        <a:spcAft>
                          <a:spcPts val="0"/>
                        </a:spcAft>
                      </a:pPr>
                      <a:r>
                        <a:rPr lang="en-IN" sz="1300" b="0" dirty="0">
                          <a:solidFill>
                            <a:srgbClr val="7030A0"/>
                          </a:solidFill>
                          <a:effectLst/>
                          <a:latin typeface="Times New Roman" panose="02020603050405020304" pitchFamily="18" charset="0"/>
                          <a:cs typeface="Times New Roman" panose="02020603050405020304" pitchFamily="18" charset="0"/>
                        </a:rPr>
                        <a:t>Categories</a:t>
                      </a:r>
                      <a:endParaRPr lang="en-IN" sz="1300" b="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IN" sz="1300" b="0" dirty="0">
                          <a:solidFill>
                            <a:srgbClr val="7030A0"/>
                          </a:solidFill>
                          <a:effectLst/>
                          <a:latin typeface="Times New Roman" panose="02020603050405020304" pitchFamily="18" charset="0"/>
                          <a:cs typeface="Times New Roman" panose="02020603050405020304" pitchFamily="18" charset="0"/>
                        </a:rPr>
                        <a:t>Place of supply</a:t>
                      </a:r>
                      <a:endParaRPr lang="en-IN" sz="1300" b="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9542195"/>
                  </a:ext>
                </a:extLst>
              </a:tr>
              <a:tr h="877107">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General Rule – Business to Business (“B2B”) and Business to Consumer (“B2C”)</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B2B supplies: location of recipient</a:t>
                      </a:r>
                      <a:br>
                        <a:rPr lang="en-IN" sz="1300" b="0" dirty="0">
                          <a:solidFill>
                            <a:schemeClr val="tx1"/>
                          </a:solidFill>
                          <a:effectLst/>
                          <a:latin typeface="Times New Roman" panose="02020603050405020304" pitchFamily="18" charset="0"/>
                          <a:cs typeface="Times New Roman" panose="02020603050405020304" pitchFamily="18" charset="0"/>
                        </a:rPr>
                      </a:br>
                      <a:r>
                        <a:rPr lang="en-IN" sz="1300" b="0" dirty="0">
                          <a:solidFill>
                            <a:schemeClr val="tx1"/>
                          </a:solidFill>
                          <a:effectLst/>
                          <a:latin typeface="Times New Roman" panose="02020603050405020304" pitchFamily="18" charset="0"/>
                          <a:cs typeface="Times New Roman" panose="02020603050405020304" pitchFamily="18" charset="0"/>
                        </a:rPr>
                        <a:t>B2C supplies: location of recipient where address on record exists,</a:t>
                      </a:r>
                      <a:br>
                        <a:rPr lang="en-IN" sz="1300" b="0" dirty="0">
                          <a:solidFill>
                            <a:schemeClr val="tx1"/>
                          </a:solidFill>
                          <a:effectLst/>
                          <a:latin typeface="Times New Roman" panose="02020603050405020304" pitchFamily="18" charset="0"/>
                          <a:cs typeface="Times New Roman" panose="02020603050405020304" pitchFamily="18" charset="0"/>
                        </a:rPr>
                      </a:br>
                      <a:r>
                        <a:rPr lang="en-IN" sz="1300" b="0" dirty="0">
                          <a:solidFill>
                            <a:schemeClr val="tx1"/>
                          </a:solidFill>
                          <a:effectLst/>
                          <a:latin typeface="Times New Roman" panose="02020603050405020304" pitchFamily="18" charset="0"/>
                          <a:cs typeface="Times New Roman" panose="02020603050405020304" pitchFamily="18" charset="0"/>
                        </a:rPr>
                        <a:t>If not, then the location of supplier of services</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3676320"/>
                  </a:ext>
                </a:extLst>
              </a:tr>
              <a:tr h="2135564">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Services directly related to immovable property</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300" b="0" dirty="0">
                          <a:solidFill>
                            <a:schemeClr val="tx1"/>
                          </a:solidFill>
                          <a:effectLst/>
                          <a:latin typeface="Times New Roman" panose="02020603050405020304" pitchFamily="18" charset="0"/>
                          <a:cs typeface="Times New Roman" panose="02020603050405020304" pitchFamily="18" charset="0"/>
                        </a:rPr>
                        <a:t>•     Location of immovable property</a:t>
                      </a:r>
                      <a:br>
                        <a:rPr lang="en-IN" sz="1300" b="0" dirty="0">
                          <a:solidFill>
                            <a:schemeClr val="tx1"/>
                          </a:solidFill>
                          <a:effectLst/>
                          <a:latin typeface="Times New Roman" panose="02020603050405020304" pitchFamily="18" charset="0"/>
                          <a:cs typeface="Times New Roman" panose="02020603050405020304" pitchFamily="18" charset="0"/>
                        </a:rPr>
                      </a:br>
                      <a:r>
                        <a:rPr lang="en-IN" sz="1300" b="0" dirty="0">
                          <a:solidFill>
                            <a:schemeClr val="tx1"/>
                          </a:solidFill>
                          <a:effectLst/>
                          <a:latin typeface="Times New Roman" panose="02020603050405020304" pitchFamily="18" charset="0"/>
                          <a:cs typeface="Times New Roman" panose="02020603050405020304" pitchFamily="18" charset="0"/>
                        </a:rPr>
                        <a:t>Where property/boat/vessel located in more than one State </a:t>
                      </a:r>
                      <a:r>
                        <a:rPr lang="en-IN" sz="1300" b="0" dirty="0" err="1">
                          <a:solidFill>
                            <a:schemeClr val="tx1"/>
                          </a:solidFill>
                          <a:effectLst/>
                          <a:latin typeface="Times New Roman" panose="02020603050405020304" pitchFamily="18" charset="0"/>
                          <a:cs typeface="Times New Roman" panose="02020603050405020304" pitchFamily="18" charset="0"/>
                        </a:rPr>
                        <a:t>àproportionate</a:t>
                      </a:r>
                      <a:r>
                        <a:rPr lang="en-IN" sz="1300" b="0" dirty="0">
                          <a:solidFill>
                            <a:schemeClr val="tx1"/>
                          </a:solidFill>
                          <a:effectLst/>
                          <a:latin typeface="Times New Roman" panose="02020603050405020304" pitchFamily="18" charset="0"/>
                          <a:cs typeface="Times New Roman" panose="02020603050405020304" pitchFamily="18" charset="0"/>
                        </a:rPr>
                        <a:t> allocation amongst states as per the contract or on reasonable basis</a:t>
                      </a:r>
                      <a:br>
                        <a:rPr lang="en-IN" sz="1300" b="0" dirty="0">
                          <a:solidFill>
                            <a:schemeClr val="tx1"/>
                          </a:solidFill>
                          <a:effectLst/>
                          <a:latin typeface="Times New Roman" panose="02020603050405020304" pitchFamily="18" charset="0"/>
                          <a:cs typeface="Times New Roman" panose="02020603050405020304" pitchFamily="18" charset="0"/>
                        </a:rPr>
                      </a:br>
                      <a:r>
                        <a:rPr lang="en-IN" sz="1300" b="0" dirty="0">
                          <a:solidFill>
                            <a:schemeClr val="tx1"/>
                          </a:solidFill>
                          <a:effectLst/>
                          <a:latin typeface="Times New Roman" panose="02020603050405020304" pitchFamily="18" charset="0"/>
                          <a:cs typeface="Times New Roman" panose="02020603050405020304" pitchFamily="18" charset="0"/>
                        </a:rPr>
                        <a:t>Where  location  of the immovable  property/boat/ vessel is located or intended  to be located outside India à Place of supply shall be the location of the recipient</a:t>
                      </a:r>
                      <a:endParaRPr lang="en-IN"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144588"/>
                  </a:ext>
                </a:extLst>
              </a:tr>
            </a:tbl>
          </a:graphicData>
        </a:graphic>
      </p:graphicFrame>
      <p:sp>
        <p:nvSpPr>
          <p:cNvPr id="4" name="Rectangle 1"/>
          <p:cNvSpPr>
            <a:spLocks noChangeArrowheads="1"/>
          </p:cNvSpPr>
          <p:nvPr/>
        </p:nvSpPr>
        <p:spPr bwMode="auto">
          <a:xfrm>
            <a:off x="1267516" y="240944"/>
            <a:ext cx="676884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b="1" i="0" u="none" strike="noStrike" cap="none" normalizeH="0" baseline="0" dirty="0" smtClean="0">
                <a:ln>
                  <a:noFill/>
                </a:ln>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Place of Supply of Goods under Sec-7 (IGST):</a:t>
            </a: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1122090" y="2281039"/>
            <a:ext cx="6893875" cy="477054"/>
          </a:xfrm>
          <a:prstGeom prst="rect">
            <a:avLst/>
          </a:prstGeom>
        </p:spPr>
        <p:txBody>
          <a:bodyPr wrap="none">
            <a:spAutoFit/>
          </a:bodyPr>
          <a:lstStyle/>
          <a:p>
            <a:pPr marL="285750" lvl="0" indent="-285750" eaLnBrk="0" fontAlgn="base" hangingPunct="0">
              <a:spcBef>
                <a:spcPct val="0"/>
              </a:spcBef>
              <a:spcAft>
                <a:spcPct val="0"/>
              </a:spcAft>
              <a:buFont typeface="Wingdings" panose="05000000000000000000" pitchFamily="2" charset="2"/>
              <a:buChar char="Ø"/>
            </a:pPr>
            <a:r>
              <a:rPr lang="en-US" altLang="en-US" sz="25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Place of Supply of Service under Sec-9 (IGST):</a:t>
            </a:r>
            <a:endParaRPr lang="en-US"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42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2445" y="349406"/>
            <a:ext cx="8342811" cy="1200329"/>
          </a:xfrm>
          <a:prstGeom prst="rect">
            <a:avLst/>
          </a:prstGeom>
        </p:spPr>
        <p:txBody>
          <a:bodyPr wrap="square">
            <a:spAutoFit/>
          </a:bodyPr>
          <a:lstStyle/>
          <a:p>
            <a:pPr marL="342900" lvl="0" indent="-342900">
              <a:spcAft>
                <a:spcPts val="0"/>
              </a:spcAft>
              <a:buFont typeface="Wingdings" panose="05000000000000000000" pitchFamily="2" charset="2"/>
              <a:buChar char=""/>
            </a:pPr>
            <a:r>
              <a:rPr lang="en-IN" b="1" dirty="0">
                <a:solidFill>
                  <a:srgbClr val="2F5496"/>
                </a:solidFill>
                <a:latin typeface="Times New Roman" panose="02020603050405020304" pitchFamily="18" charset="0"/>
                <a:ea typeface="Times New Roman" panose="02020603050405020304" pitchFamily="18" charset="0"/>
              </a:rPr>
              <a:t>Time of Supply :</a:t>
            </a:r>
            <a:endParaRPr lang="en-IN" sz="1600" dirty="0">
              <a:latin typeface="Times New Roman" panose="02020603050405020304" pitchFamily="18" charset="0"/>
              <a:ea typeface="Times New Roman" panose="02020603050405020304" pitchFamily="18" charset="0"/>
            </a:endParaRPr>
          </a:p>
          <a:p>
            <a:pPr marL="180340" indent="629920" algn="just">
              <a:lnSpc>
                <a:spcPct val="150000"/>
              </a:lnSpc>
              <a:spcAft>
                <a:spcPts val="0"/>
              </a:spcAft>
            </a:pPr>
            <a:r>
              <a:rPr lang="en-IN" dirty="0">
                <a:latin typeface="Times New Roman" panose="02020603050405020304" pitchFamily="18" charset="0"/>
                <a:ea typeface="Times New Roman" panose="02020603050405020304" pitchFamily="18" charset="0"/>
              </a:rPr>
              <a:t>Time of Supply is the date on which the tax charging event occurred.</a:t>
            </a:r>
            <a:endParaRPr lang="en-IN" sz="1600" dirty="0">
              <a:latin typeface="Times New Roman" panose="02020603050405020304" pitchFamily="18" charset="0"/>
              <a:ea typeface="Times New Roman" panose="02020603050405020304" pitchFamily="18" charset="0"/>
            </a:endParaRPr>
          </a:p>
          <a:p>
            <a:pPr marL="457200" algn="just">
              <a:lnSpc>
                <a:spcPct val="150000"/>
              </a:lnSpc>
              <a:spcAft>
                <a:spcPts val="0"/>
              </a:spcAft>
            </a:pPr>
            <a:r>
              <a:rPr lang="en-IN" b="1" dirty="0">
                <a:latin typeface="Times New Roman" panose="02020603050405020304" pitchFamily="18" charset="0"/>
                <a:ea typeface="Times New Roman" panose="02020603050405020304" pitchFamily="18" charset="0"/>
              </a:rPr>
              <a:t>Time</a:t>
            </a:r>
            <a:r>
              <a:rPr lang="en-IN" b="1" spc="-10"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of</a:t>
            </a:r>
            <a:r>
              <a:rPr lang="en-IN" b="1" spc="-10"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supply</a:t>
            </a:r>
            <a:r>
              <a:rPr lang="en-IN" b="1" spc="-15"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where</a:t>
            </a:r>
            <a:r>
              <a:rPr lang="en-IN" b="1" spc="-10"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tax</a:t>
            </a:r>
            <a:r>
              <a:rPr lang="en-IN" b="1" spc="-15"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is</a:t>
            </a:r>
            <a:r>
              <a:rPr lang="en-IN" b="1" spc="-20"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payable</a:t>
            </a:r>
            <a:r>
              <a:rPr lang="en-IN" b="1" spc="-10"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under</a:t>
            </a:r>
            <a:r>
              <a:rPr lang="en-IN" b="1" spc="-15"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forward</a:t>
            </a:r>
            <a:r>
              <a:rPr lang="en-IN" b="1" spc="-15" dirty="0">
                <a:latin typeface="Times New Roman" panose="02020603050405020304" pitchFamily="18" charset="0"/>
                <a:ea typeface="Times New Roman" panose="02020603050405020304" pitchFamily="18" charset="0"/>
              </a:rPr>
              <a:t> </a:t>
            </a:r>
            <a:r>
              <a:rPr lang="en-IN" b="1" dirty="0">
                <a:latin typeface="Times New Roman" panose="02020603050405020304" pitchFamily="18" charset="0"/>
                <a:ea typeface="Times New Roman" panose="02020603050405020304" pitchFamily="18" charset="0"/>
              </a:rPr>
              <a:t>charge:</a:t>
            </a:r>
            <a:endParaRPr lang="en-IN" sz="1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5810258"/>
              </p:ext>
            </p:extLst>
          </p:nvPr>
        </p:nvGraphicFramePr>
        <p:xfrm>
          <a:off x="764275" y="1549736"/>
          <a:ext cx="10959151" cy="4944540"/>
        </p:xfrm>
        <a:graphic>
          <a:graphicData uri="http://schemas.openxmlformats.org/drawingml/2006/table">
            <a:tbl>
              <a:tblPr firstRow="1" bandRow="1">
                <a:tableStyleId>{5C22544A-7EE6-4342-B048-85BDC9FD1C3A}</a:tableStyleId>
              </a:tblPr>
              <a:tblGrid>
                <a:gridCol w="4464899">
                  <a:extLst>
                    <a:ext uri="{9D8B030D-6E8A-4147-A177-3AD203B41FA5}">
                      <a16:colId xmlns:a16="http://schemas.microsoft.com/office/drawing/2014/main" val="4092109413"/>
                    </a:ext>
                  </a:extLst>
                </a:gridCol>
                <a:gridCol w="3227526">
                  <a:extLst>
                    <a:ext uri="{9D8B030D-6E8A-4147-A177-3AD203B41FA5}">
                      <a16:colId xmlns:a16="http://schemas.microsoft.com/office/drawing/2014/main" val="3689259689"/>
                    </a:ext>
                  </a:extLst>
                </a:gridCol>
                <a:gridCol w="3266726">
                  <a:extLst>
                    <a:ext uri="{9D8B030D-6E8A-4147-A177-3AD203B41FA5}">
                      <a16:colId xmlns:a16="http://schemas.microsoft.com/office/drawing/2014/main" val="728419765"/>
                    </a:ext>
                  </a:extLst>
                </a:gridCol>
              </a:tblGrid>
              <a:tr h="1133189">
                <a:tc>
                  <a:txBody>
                    <a:bodyPr/>
                    <a:lstStyle/>
                    <a:p>
                      <a:pPr algn="just">
                        <a:lnSpc>
                          <a:spcPct val="150000"/>
                        </a:lnSpc>
                        <a:spcAft>
                          <a:spcPts val="600"/>
                        </a:spcAft>
                      </a:pPr>
                      <a:r>
                        <a:rPr lang="en-IN" sz="1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In case of supply of Goods </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50000"/>
                        </a:lnSpc>
                        <a:spcAft>
                          <a:spcPts val="600"/>
                        </a:spcAft>
                      </a:pPr>
                      <a:r>
                        <a:rPr lang="en-IN" sz="1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In case of supply of Service and the invoice is issued within the period prescribed under sub-section (2 ) of section 31</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50000"/>
                        </a:lnSpc>
                        <a:spcAft>
                          <a:spcPts val="600"/>
                        </a:spcAft>
                      </a:pPr>
                      <a:r>
                        <a:rPr lang="en-IN" sz="1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In case of supply of Services and the invoice is not issued within the period prescribed under sub-section (2 ) of section 31:</a:t>
                      </a:r>
                      <a:endParaRPr lang="en-IN" sz="13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785158199"/>
                  </a:ext>
                </a:extLst>
              </a:tr>
              <a:tr h="283297">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Earliest of the following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a:effectLst/>
                          <a:latin typeface="Times New Roman" panose="02020603050405020304" pitchFamily="18" charset="0"/>
                          <a:ea typeface="Times New Roman" panose="02020603050405020304" pitchFamily="18" charset="0"/>
                          <a:cs typeface="Times New Roman" panose="02020603050405020304" pitchFamily="18" charset="0"/>
                        </a:rPr>
                        <a:t>Earliest of the following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a:effectLst/>
                          <a:latin typeface="Times New Roman" panose="02020603050405020304" pitchFamily="18" charset="0"/>
                          <a:ea typeface="Times New Roman" panose="02020603050405020304" pitchFamily="18" charset="0"/>
                          <a:cs typeface="Times New Roman" panose="02020603050405020304" pitchFamily="18" charset="0"/>
                        </a:rPr>
                        <a:t>Earliest of the following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926369"/>
                  </a:ext>
                </a:extLst>
              </a:tr>
              <a:tr h="852382">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(a ) the date of issue of invoice or the last date on which he is required, under sub-section (1 ) of section 31, to issue the invoice with respect to the supply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the date of issue of invoice,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b="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IN" sz="1300">
                          <a:effectLst/>
                          <a:latin typeface="Times New Roman" panose="02020603050405020304" pitchFamily="18" charset="0"/>
                          <a:ea typeface="Times New Roman" panose="02020603050405020304" pitchFamily="18" charset="0"/>
                          <a:cs typeface="Times New Roman" panose="02020603050405020304" pitchFamily="18" charset="0"/>
                        </a:rPr>
                        <a:t>the date of execution of service,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62541"/>
                  </a:ext>
                </a:extLst>
              </a:tr>
              <a:tr h="283297">
                <a:tc>
                  <a:txBody>
                    <a:bodyPr/>
                    <a:lstStyle/>
                    <a:p>
                      <a:pPr algn="just">
                        <a:lnSpc>
                          <a:spcPct val="150000"/>
                        </a:lnSpc>
                        <a:spcAft>
                          <a:spcPts val="600"/>
                        </a:spcAft>
                      </a:pPr>
                      <a:r>
                        <a:rPr lang="en-IN" sz="1300">
                          <a:effectLst/>
                          <a:latin typeface="Times New Roman" panose="02020603050405020304" pitchFamily="18" charset="0"/>
                          <a:ea typeface="Times New Roman" panose="02020603050405020304" pitchFamily="18" charset="0"/>
                          <a:cs typeface="Times New Roman" panose="02020603050405020304" pitchFamily="18" charset="0"/>
                        </a:rPr>
                        <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a:effectLst/>
                          <a:latin typeface="Times New Roman" panose="02020603050405020304" pitchFamily="18" charset="0"/>
                          <a:ea typeface="Times New Roman" panose="02020603050405020304" pitchFamily="18" charset="0"/>
                          <a:cs typeface="Times New Roman" panose="02020603050405020304" pitchFamily="18" charset="0"/>
                        </a:rPr>
                        <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519399"/>
                  </a:ext>
                </a:extLst>
              </a:tr>
              <a:tr h="466171">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(b ) the date of receipt of payment with respect to the supply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the date of receipt of payment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the date of receipt of payment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023181"/>
                  </a:ext>
                </a:extLst>
              </a:tr>
              <a:tr h="283297">
                <a:tc>
                  <a:txBody>
                    <a:bodyPr/>
                    <a:lstStyle/>
                    <a:p>
                      <a:pPr algn="just">
                        <a:lnSpc>
                          <a:spcPct val="150000"/>
                        </a:lnSpc>
                        <a:spcAft>
                          <a:spcPts val="600"/>
                        </a:spcAft>
                      </a:pPr>
                      <a:r>
                        <a:rPr lang="en-IN" sz="1300" b="1" u="sng" dirty="0">
                          <a:effectLst/>
                          <a:latin typeface="Times New Roman" panose="02020603050405020304" pitchFamily="18" charset="0"/>
                          <a:ea typeface="Times New Roman" panose="02020603050405020304" pitchFamily="18" charset="0"/>
                          <a:cs typeface="Times New Roman" panose="02020603050405020304" pitchFamily="18" charset="0"/>
                        </a:rPr>
                        <a:t>General time limit for raising of Invoices</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6612933"/>
                  </a:ext>
                </a:extLst>
              </a:tr>
              <a:tr h="283297">
                <a:tc>
                  <a:txBody>
                    <a:bodyPr/>
                    <a:lstStyle/>
                    <a:p>
                      <a:pPr algn="just">
                        <a:lnSpc>
                          <a:spcPct val="150000"/>
                        </a:lnSpc>
                        <a:spcAft>
                          <a:spcPts val="600"/>
                        </a:spcAft>
                      </a:pPr>
                      <a:r>
                        <a:rPr lang="en-IN" sz="1300" b="1" u="sng">
                          <a:effectLst/>
                          <a:latin typeface="Times New Roman" panose="02020603050405020304" pitchFamily="18" charset="0"/>
                          <a:ea typeface="Times New Roman" panose="02020603050405020304" pitchFamily="18" charset="0"/>
                          <a:cs typeface="Times New Roman" panose="02020603050405020304" pitchFamily="18" charset="0"/>
                        </a:rPr>
                        <a:t>Supply of Goods</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b="1" u="sng" dirty="0">
                          <a:effectLst/>
                          <a:latin typeface="Times New Roman" panose="02020603050405020304" pitchFamily="18" charset="0"/>
                          <a:ea typeface="Times New Roman" panose="02020603050405020304" pitchFamily="18" charset="0"/>
                          <a:cs typeface="Times New Roman" panose="02020603050405020304" pitchFamily="18" charset="0"/>
                        </a:rPr>
                        <a:t>Supply of Services</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3373731"/>
                  </a:ext>
                </a:extLst>
              </a:tr>
              <a:tr h="1225191">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(a) before or at the time of removal of goods for supply to the recipient, where the supply involves movement of goods; </a:t>
                      </a:r>
                    </a:p>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(b) delivery of goods or making available thereof to the recipient, in any other case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before or after the provision of service but within prescribed period i.e.,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600"/>
                        </a:spcAft>
                      </a:pP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90390"/>
                  </a:ext>
                </a:extLst>
              </a:tr>
            </a:tbl>
          </a:graphicData>
        </a:graphic>
      </p:graphicFrame>
    </p:spTree>
    <p:extLst>
      <p:ext uri="{BB962C8B-B14F-4D97-AF65-F5344CB8AC3E}">
        <p14:creationId xmlns:p14="http://schemas.microsoft.com/office/powerpoint/2010/main" val="259808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4.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235</TotalTime>
  <Words>4012</Words>
  <Application>Microsoft Office PowerPoint</Application>
  <PresentationFormat>Widescreen</PresentationFormat>
  <Paragraphs>719</Paragraphs>
  <Slides>42</Slides>
  <Notes>0</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61" baseType="lpstr">
      <vt:lpstr>Arial</vt:lpstr>
      <vt:lpstr>Calibri</vt:lpstr>
      <vt:lpstr>Calibri Light</vt:lpstr>
      <vt:lpstr>Candara</vt:lpstr>
      <vt:lpstr>Century Gothic</vt:lpstr>
      <vt:lpstr>Garamond</vt:lpstr>
      <vt:lpstr>Gautami</vt:lpstr>
      <vt:lpstr>Segoe UI</vt:lpstr>
      <vt:lpstr>Segoe UI Black</vt:lpstr>
      <vt:lpstr>Symbol</vt:lpstr>
      <vt:lpstr>Times New Roman</vt:lpstr>
      <vt:lpstr>Wingdings</vt:lpstr>
      <vt:lpstr>Wingdings 3</vt:lpstr>
      <vt:lpstr>Office Theme</vt:lpstr>
      <vt:lpstr>Savon</vt:lpstr>
      <vt:lpstr>Organic</vt:lpstr>
      <vt:lpstr>1_Wisp</vt:lpstr>
      <vt:lpstr>Metropolitan</vt:lpstr>
      <vt:lpstr>Packager Shell Object</vt:lpstr>
      <vt:lpstr>PowerPoint Presentation</vt:lpstr>
      <vt:lpstr>Introduction: The GST (Goods &amp; Service Tax) Act came into existence w.e.f 01/07/2017.  Slogan of GST  → One Nation – One Tax   The taxes subsumed into GST are:     Taxes subsumed into GST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2023-12-27T11:53:51Z</dcterms:created>
  <dcterms:modified xsi:type="dcterms:W3CDTF">2024-01-08T10:42:20Z</dcterms:modified>
</cp:coreProperties>
</file>