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05" r:id="rId2"/>
    <p:sldId id="306" r:id="rId3"/>
    <p:sldId id="310" r:id="rId4"/>
    <p:sldId id="324" r:id="rId5"/>
    <p:sldId id="259" r:id="rId6"/>
    <p:sldId id="309" r:id="rId7"/>
    <p:sldId id="258" r:id="rId8"/>
    <p:sldId id="257" r:id="rId9"/>
    <p:sldId id="260" r:id="rId10"/>
    <p:sldId id="270" r:id="rId11"/>
    <p:sldId id="308" r:id="rId12"/>
    <p:sldId id="290" r:id="rId13"/>
    <p:sldId id="313" r:id="rId14"/>
    <p:sldId id="312" r:id="rId15"/>
    <p:sldId id="311" r:id="rId16"/>
    <p:sldId id="315" r:id="rId17"/>
    <p:sldId id="316" r:id="rId18"/>
    <p:sldId id="297" r:id="rId19"/>
    <p:sldId id="317" r:id="rId20"/>
    <p:sldId id="318" r:id="rId21"/>
    <p:sldId id="320" r:id="rId22"/>
    <p:sldId id="321" r:id="rId23"/>
    <p:sldId id="322" r:id="rId24"/>
    <p:sldId id="326" r:id="rId25"/>
    <p:sldId id="327" r:id="rId26"/>
    <p:sldId id="302" r:id="rId27"/>
    <p:sldId id="3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804" autoAdjust="0"/>
  </p:normalViewPr>
  <p:slideViewPr>
    <p:cSldViewPr>
      <p:cViewPr varScale="1">
        <p:scale>
          <a:sx n="99" d="100"/>
          <a:sy n="99" d="100"/>
        </p:scale>
        <p:origin x="10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91B0-387E-4F47-872D-2B3D6E32C797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D125-0C4E-4D9F-B416-FAF74FC8C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9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D125-0C4E-4D9F-B416-FAF74FC8C4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F4423-81A7-45ED-8B2F-8A3FEE87F6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140B37-FFD1-4577-A45E-C69CD66137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9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</a:rPr>
              <a:t>MRT&amp;Tr</a:t>
            </a:r>
            <a:r>
              <a:rPr lang="en-US" sz="8000" dirty="0">
                <a:solidFill>
                  <a:srgbClr val="00B050"/>
                </a:solidFill>
              </a:rPr>
              <a:t> -Vijayawada</a:t>
            </a:r>
            <a:br>
              <a:rPr lang="en-US" sz="8000" dirty="0">
                <a:solidFill>
                  <a:srgbClr val="00B050"/>
                </a:solidFill>
              </a:rPr>
            </a:br>
            <a:r>
              <a:rPr lang="en-US" sz="8000" dirty="0">
                <a:solidFill>
                  <a:srgbClr val="00B050"/>
                </a:solidFill>
              </a:rPr>
              <a:t>BY </a:t>
            </a:r>
            <a:br>
              <a:rPr lang="en-US" sz="8000" dirty="0">
                <a:solidFill>
                  <a:srgbClr val="00B050"/>
                </a:solidFill>
              </a:rPr>
            </a:br>
            <a:r>
              <a:rPr lang="en-US" sz="4400" dirty="0">
                <a:solidFill>
                  <a:srgbClr val="00B050"/>
                </a:solidFill>
              </a:rPr>
              <a:t>T </a:t>
            </a:r>
            <a:r>
              <a:rPr lang="en-US" sz="4400" dirty="0" err="1">
                <a:solidFill>
                  <a:srgbClr val="00B050"/>
                </a:solidFill>
              </a:rPr>
              <a:t>Sreemannarayana</a:t>
            </a:r>
            <a:r>
              <a:rPr lang="en-US" sz="4400" dirty="0">
                <a:solidFill>
                  <a:srgbClr val="00B050"/>
                </a:solidFill>
              </a:rPr>
              <a:t> Murthy  EE/MRT&amp;T/Vijayawada</a:t>
            </a:r>
          </a:p>
        </p:txBody>
      </p:sp>
    </p:spTree>
  </p:cSld>
  <p:clrMapOvr>
    <a:masterClrMapping/>
  </p:clrMapOvr>
  <p:transition advTm="5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Chillakallu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220 substation</a:t>
            </a:r>
          </a:p>
        </p:txBody>
      </p:sp>
      <p:pic>
        <p:nvPicPr>
          <p:cNvPr id="6146" name="Picture 2" descr="C:\Users\TSN Murthy\Downloads\chilaklu 220k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1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CPDCL network map</a:t>
            </a:r>
          </a:p>
        </p:txBody>
      </p:sp>
      <p:pic>
        <p:nvPicPr>
          <p:cNvPr id="7170" name="Picture 2" descr="C:\Users\TSN Murthy\Downloads\cpdcl 132kv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Gunadala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70582"/>
              </p:ext>
            </p:extLst>
          </p:nvPr>
        </p:nvGraphicFramePr>
        <p:xfrm>
          <a:off x="152400" y="914400"/>
          <a:ext cx="8915400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2044">
                <a:tc>
                  <a:txBody>
                    <a:bodyPr/>
                    <a:lstStyle/>
                    <a:p>
                      <a:r>
                        <a:rPr lang="en-IN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Capacity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100MVA</a:t>
                      </a:r>
                    </a:p>
                    <a:p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Alstom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15/8/2005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19/11/2014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26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160MVA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80MVA /132/33kv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Aditya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08/09/2004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408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Vijai</a:t>
                      </a:r>
                      <a:r>
                        <a:rPr lang="en-IN" baseline="0" dirty="0"/>
                        <a:t> </a:t>
                      </a:r>
                      <a:r>
                        <a:rPr lang="en-IN" baseline="0" dirty="0" err="1"/>
                        <a:t>Elec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15/05/2009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8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Gudivada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88664"/>
              </p:ext>
            </p:extLst>
          </p:nvPr>
        </p:nvGraphicFramePr>
        <p:xfrm>
          <a:off x="152400" y="1397000"/>
          <a:ext cx="8915400" cy="591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IN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160MVA 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08/01/2020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28/12/2005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160MVA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22/11/2017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29/09/2019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15/12/2015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31/5/2021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13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Konadapalli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24423"/>
              </p:ext>
            </p:extLst>
          </p:nvPr>
        </p:nvGraphicFramePr>
        <p:xfrm>
          <a:off x="1" y="761997"/>
          <a:ext cx="9067799" cy="652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8027">
                <a:tc>
                  <a:txBody>
                    <a:bodyPr/>
                    <a:lstStyle/>
                    <a:p>
                      <a:r>
                        <a:rPr lang="en-IN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26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160MVA 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10/03/2015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160MVA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23/04/2016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12/01/2017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13/12/2012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27/04/2013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94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Nunna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25453"/>
              </p:ext>
            </p:extLst>
          </p:nvPr>
        </p:nvGraphicFramePr>
        <p:xfrm>
          <a:off x="152400" y="685799"/>
          <a:ext cx="8915400" cy="603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7088">
                <a:tc>
                  <a:txBody>
                    <a:bodyPr/>
                    <a:lstStyle/>
                    <a:p>
                      <a:r>
                        <a:rPr lang="en-IN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taps/</a:t>
                      </a:r>
                    </a:p>
                    <a:p>
                      <a:r>
                        <a:rPr lang="en-IN" dirty="0"/>
                        <a:t>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01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100MVA 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07/03/2015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01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08/09/2016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01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15/04/2011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01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T&amp;R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06/12/2012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01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Aditya</a:t>
                      </a:r>
                      <a:r>
                        <a:rPr lang="en-IN" baseline="0" dirty="0"/>
                        <a:t> </a:t>
                      </a:r>
                      <a:r>
                        <a:rPr lang="en-IN" baseline="0" dirty="0" err="1"/>
                        <a:t>vidyut</a:t>
                      </a:r>
                      <a:r>
                        <a:rPr lang="en-IN" baseline="0" dirty="0"/>
                        <a:t> app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12/04/2018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83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Chillakallu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6288"/>
              </p:ext>
            </p:extLst>
          </p:nvPr>
        </p:nvGraphicFramePr>
        <p:xfrm>
          <a:off x="152400" y="685804"/>
          <a:ext cx="8915400" cy="555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95396">
                <a:tc>
                  <a:txBody>
                    <a:bodyPr/>
                    <a:lstStyle/>
                    <a:p>
                      <a:r>
                        <a:rPr lang="en-IN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taps/</a:t>
                      </a:r>
                    </a:p>
                    <a:p>
                      <a:r>
                        <a:rPr lang="en-IN" dirty="0"/>
                        <a:t>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100MVA 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12/03/1997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14/12/2000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Vijai</a:t>
                      </a:r>
                      <a:r>
                        <a:rPr lang="en-IN" dirty="0"/>
                        <a:t> </a:t>
                      </a:r>
                      <a:r>
                        <a:rPr lang="en-IN" dirty="0" err="1"/>
                        <a:t>Elec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17/02/2010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07/05/1991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31.5MVA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28/112015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224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10/16MVA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Indotech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21/12/2020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220kv </a:t>
            </a:r>
            <a:r>
              <a:rPr lang="en-US" sz="3200" dirty="0" err="1"/>
              <a:t>Nuzvid</a:t>
            </a:r>
            <a:r>
              <a:rPr lang="en-US" sz="3200" dirty="0"/>
              <a:t> Substation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80230"/>
              </p:ext>
            </p:extLst>
          </p:nvPr>
        </p:nvGraphicFramePr>
        <p:xfrm>
          <a:off x="152400" y="685799"/>
          <a:ext cx="8915400" cy="613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r>
                        <a:rPr lang="en-IN" sz="1600" dirty="0" err="1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100MVA 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20/09/2018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100MVA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20/09/2018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50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160MVA</a:t>
                      </a:r>
                    </a:p>
                    <a:p>
                      <a:r>
                        <a:rPr lang="en-IN" dirty="0"/>
                        <a:t>220/132kv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25/07/2020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Bharat </a:t>
                      </a:r>
                      <a:r>
                        <a:rPr lang="en-IN" dirty="0" err="1"/>
                        <a:t>Bijilee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30/01/2012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28/11/2004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468"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50MVA 132/33kv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PTRs in 132/33KV substations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05117"/>
              </p:ext>
            </p:extLst>
          </p:nvPr>
        </p:nvGraphicFramePr>
        <p:xfrm>
          <a:off x="-7620" y="1066800"/>
          <a:ext cx="9144000" cy="579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45482">
                <a:tc>
                  <a:txBody>
                    <a:bodyPr/>
                    <a:lstStyle/>
                    <a:p>
                      <a:r>
                        <a:rPr lang="en-IN" sz="1600" dirty="0" err="1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Name of 132KV</a:t>
                      </a:r>
                      <a:r>
                        <a:rPr lang="en-IN" sz="1600" baseline="0" dirty="0"/>
                        <a:t> substation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Capacity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66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Vijayawada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Vijai</a:t>
                      </a:r>
                      <a:r>
                        <a:rPr lang="en-US" dirty="0"/>
                        <a:t> Elec.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29/03/2013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4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14/07/2010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4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31/12/2020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466">
                <a:tc rowSpan="2"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Auto Nagar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4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14/05/2016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5">
                <a:tc rowSpan="2"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Bhavanipuram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Andrewyule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31/07/2016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4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11/08/2016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PTRs in 132/33KV substations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342368"/>
              </p:ext>
            </p:extLst>
          </p:nvPr>
        </p:nvGraphicFramePr>
        <p:xfrm>
          <a:off x="1" y="1066800"/>
          <a:ext cx="9090658" cy="585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8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37972">
                <a:tc>
                  <a:txBody>
                    <a:bodyPr/>
                    <a:lstStyle/>
                    <a:p>
                      <a:r>
                        <a:rPr lang="en-IN" sz="1600" dirty="0" err="1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Name of 132KV</a:t>
                      </a:r>
                      <a:r>
                        <a:rPr lang="en-IN" sz="1600" baseline="0" dirty="0"/>
                        <a:t> substation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Capacity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613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Konumolu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Toshib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23/07/2018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14/06/2012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613">
                <a:tc rowSpan="2"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Ganguru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</a:t>
                      </a:r>
                    </a:p>
                    <a:p>
                      <a:r>
                        <a:rPr lang="en-US" dirty="0"/>
                        <a:t>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14/05/2016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728">
                <a:tc rowSpan="2"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Pamarru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02/08/2015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11/08/2016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9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220kv </a:t>
            </a:r>
            <a:r>
              <a:rPr lang="en-US" sz="6000" dirty="0" err="1">
                <a:solidFill>
                  <a:srgbClr val="FF0000"/>
                </a:solidFill>
              </a:rPr>
              <a:t>Substatons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in 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Krishna District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886200"/>
            <a:ext cx="9144000" cy="5943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Substatons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Krishna District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81200"/>
            <a:ext cx="9144000" cy="480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1.Gunadala   220Kv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2.Gudivada   220kv </a:t>
            </a:r>
            <a:r>
              <a:rPr lang="en-US" sz="4000" b="1" dirty="0" err="1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ss</a:t>
            </a:r>
            <a:endParaRPr lang="en-US" sz="4000" b="1" dirty="0"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3.Nunna        220kv </a:t>
            </a:r>
            <a:r>
              <a:rPr lang="en-US" sz="4000" b="1" dirty="0" err="1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ss</a:t>
            </a:r>
            <a:endParaRPr lang="en-US" sz="4000" b="1" dirty="0"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4.Chillakallu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220kv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5.Kondapalli</a:t>
            </a:r>
            <a:r>
              <a:rPr lang="en-US" sz="4000" b="1" dirty="0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220kv </a:t>
            </a:r>
            <a:r>
              <a:rPr lang="en-US" sz="4000" b="1" dirty="0" err="1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ss</a:t>
            </a:r>
            <a:endParaRPr lang="en-US" sz="4000" b="1" dirty="0"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6.Nuzvid        220kv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7.A  Konduru220kv </a:t>
            </a:r>
            <a:r>
              <a:rPr lang="en-US" sz="4000" b="1" dirty="0" err="1"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PTRs in 132/33KV substations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05651"/>
              </p:ext>
            </p:extLst>
          </p:nvPr>
        </p:nvGraphicFramePr>
        <p:xfrm>
          <a:off x="1" y="1066800"/>
          <a:ext cx="9090658" cy="514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IN" sz="1600" dirty="0" err="1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Name of 132KV</a:t>
                      </a:r>
                      <a:r>
                        <a:rPr lang="en-IN" sz="1600" baseline="0" dirty="0"/>
                        <a:t> substation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Capacity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94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Machilipatnam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05/06/2018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23/10/2019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94">
                <a:tc rowSpan="2"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Chigurukota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18/07/2017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82">
                <a:tc rowSpan="2"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Avanigadda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08/08/2016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31/03/2010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37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PTRs in 132/33KV substations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861744"/>
              </p:ext>
            </p:extLst>
          </p:nvPr>
        </p:nvGraphicFramePr>
        <p:xfrm>
          <a:off x="1" y="1066800"/>
          <a:ext cx="9090658" cy="579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1913">
                <a:tc>
                  <a:txBody>
                    <a:bodyPr/>
                    <a:lstStyle/>
                    <a:p>
                      <a:r>
                        <a:rPr lang="en-IN" sz="1600" dirty="0" err="1"/>
                        <a:t>S.No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Name of 132KV</a:t>
                      </a:r>
                      <a:r>
                        <a:rPr lang="en-IN" sz="1600" baseline="0" dirty="0"/>
                        <a:t> substation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/>
                        <a:t>Capacity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Total taps/Tap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YOM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%Impedance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94"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Nandigama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05/06/2018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23/10/2019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94">
                <a:tc rowSpan="2"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Rangannagudem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Toshiba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18/07/2017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21/07/2018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82">
                <a:tc rowSpan="2"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Kambhampadu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Althom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0/08/2016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4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31/03/2010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74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06262"/>
              </p:ext>
            </p:extLst>
          </p:nvPr>
        </p:nvGraphicFramePr>
        <p:xfrm>
          <a:off x="0" y="5"/>
          <a:ext cx="9144000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0309">
                <a:tc>
                  <a:txBody>
                    <a:bodyPr/>
                    <a:lstStyle/>
                    <a:p>
                      <a:r>
                        <a:rPr lang="en-US" sz="1100" dirty="0" err="1"/>
                        <a:t>S.No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 of </a:t>
                      </a:r>
                      <a:r>
                        <a:rPr lang="en-US" sz="1100" dirty="0" err="1"/>
                        <a:t>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160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31.5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  <a:p>
                      <a:r>
                        <a:rPr lang="en-US" sz="1100" dirty="0"/>
                        <a:t>MVA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1(220KV)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Gunadala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Guduvada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Konadapally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Chillakallu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Nuzvid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7(132KV)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 Nagar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Vijayawada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Bhavanipuram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Ganguru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Konumolu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Pamarru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Machilipatnam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Chigurukota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Avanigadda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Nandigama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Rangannagudem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Kambhampadu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3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T &amp; Transformer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transformer</a:t>
            </a:r>
          </a:p>
          <a:p>
            <a:r>
              <a:rPr lang="en-US" dirty="0"/>
              <a:t>Potential transformer</a:t>
            </a:r>
          </a:p>
          <a:p>
            <a:r>
              <a:rPr lang="en-US" dirty="0"/>
              <a:t>Circuit breaker</a:t>
            </a:r>
          </a:p>
          <a:p>
            <a:r>
              <a:rPr lang="en-US" dirty="0"/>
              <a:t>Isolator</a:t>
            </a:r>
          </a:p>
          <a:p>
            <a:r>
              <a:rPr lang="en-US" dirty="0"/>
              <a:t>C&amp;R panels</a:t>
            </a:r>
          </a:p>
          <a:p>
            <a:r>
              <a:rPr lang="en-US" dirty="0"/>
              <a:t>Bus bar panels</a:t>
            </a:r>
          </a:p>
          <a:p>
            <a:r>
              <a:rPr lang="en-US" dirty="0"/>
              <a:t>Power transformer</a:t>
            </a:r>
          </a:p>
          <a:p>
            <a:r>
              <a:rPr lang="en-US" dirty="0"/>
              <a:t>Lighting Arrester</a:t>
            </a:r>
          </a:p>
        </p:txBody>
      </p:sp>
    </p:spTree>
    <p:extLst>
      <p:ext uri="{BB962C8B-B14F-4D97-AF65-F5344CB8AC3E}">
        <p14:creationId xmlns:p14="http://schemas.microsoft.com/office/powerpoint/2010/main" val="325404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CTs are used  to step down the currents to a safe  and measurable level</a:t>
            </a:r>
          </a:p>
          <a:p>
            <a:r>
              <a:rPr lang="en-US" dirty="0"/>
              <a:t>Generally currents will be stepped </a:t>
            </a:r>
            <a:r>
              <a:rPr lang="en-US" dirty="0" err="1"/>
              <a:t>diwn</a:t>
            </a:r>
            <a:r>
              <a:rPr lang="en-US" dirty="0"/>
              <a:t> to 1 amp or 5amp</a:t>
            </a:r>
          </a:p>
          <a:p>
            <a:r>
              <a:rPr lang="en-US" dirty="0"/>
              <a:t>In </a:t>
            </a:r>
            <a:r>
              <a:rPr lang="en-US" dirty="0" err="1"/>
              <a:t>APTRANSCo</a:t>
            </a:r>
            <a:r>
              <a:rPr lang="en-US" dirty="0"/>
              <a:t> substations CT with 1 amp secondary will be used.</a:t>
            </a:r>
          </a:p>
          <a:p>
            <a:r>
              <a:rPr lang="en-US" dirty="0"/>
              <a:t>CT secondary should Never be open circuited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1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on 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Insulation resistance tests (pry to earth, pry to sec core-1, pry to sec core-2,core-1 to earth,core-2 to earth,core-1 to core-2)</a:t>
            </a:r>
          </a:p>
          <a:p>
            <a:r>
              <a:rPr lang="en-US" dirty="0"/>
              <a:t>Ratio test: primary injection test: current injected in primary </a:t>
            </a:r>
            <a:r>
              <a:rPr lang="en-US" dirty="0" err="1"/>
              <a:t>wdg</a:t>
            </a:r>
            <a:r>
              <a:rPr lang="en-US" dirty="0"/>
              <a:t> and measured in secondary </a:t>
            </a:r>
            <a:r>
              <a:rPr lang="en-US" dirty="0" err="1"/>
              <a:t>wdg</a:t>
            </a:r>
            <a:endParaRPr lang="en-US" dirty="0"/>
          </a:p>
          <a:p>
            <a:r>
              <a:rPr lang="en-US" dirty="0"/>
              <a:t>Tan delta and capacitance: Maximum allowable value for new CT s is 0.7%</a:t>
            </a:r>
          </a:p>
          <a:p>
            <a:r>
              <a:rPr lang="en-US" dirty="0"/>
              <a:t>For old </a:t>
            </a:r>
            <a:r>
              <a:rPr lang="en-US" dirty="0" err="1"/>
              <a:t>cts</a:t>
            </a:r>
            <a:r>
              <a:rPr lang="en-US" dirty="0"/>
              <a:t> it is </a:t>
            </a:r>
            <a:r>
              <a:rPr lang="en-US" dirty="0" err="1"/>
              <a:t>upto</a:t>
            </a:r>
            <a:r>
              <a:rPr lang="en-US" dirty="0"/>
              <a:t> 1.7</a:t>
            </a:r>
            <a:r>
              <a:rPr lang="en-US"/>
              <a:t>% allowed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3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ic050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59508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Thank You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IN" dirty="0"/>
              <a:t>132 </a:t>
            </a:r>
            <a:r>
              <a:rPr lang="en-IN" dirty="0" err="1"/>
              <a:t>kv</a:t>
            </a:r>
            <a:r>
              <a:rPr lang="en-IN" dirty="0"/>
              <a:t>  substations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IN" sz="3600" dirty="0"/>
              <a:t>1.Auto Nagar		2.Vijayawada</a:t>
            </a:r>
          </a:p>
          <a:p>
            <a:r>
              <a:rPr lang="en-IN" sz="3600" dirty="0"/>
              <a:t>3.Bhavanipuram		4.Konumolu</a:t>
            </a:r>
          </a:p>
          <a:p>
            <a:r>
              <a:rPr lang="en-IN" sz="3600" dirty="0"/>
              <a:t>5.Rangannagudem	6.Kambhampadu</a:t>
            </a:r>
          </a:p>
          <a:p>
            <a:r>
              <a:rPr lang="en-IN" sz="3600" dirty="0"/>
              <a:t>7.Chigurukota		8.Avanigadda</a:t>
            </a:r>
          </a:p>
          <a:p>
            <a:r>
              <a:rPr lang="en-IN" sz="3600" dirty="0"/>
              <a:t>9.Pamarru			10.Machilipatnam</a:t>
            </a:r>
          </a:p>
          <a:p>
            <a:r>
              <a:rPr lang="en-IN" sz="3600" dirty="0"/>
              <a:t>11.Ganguru			12.Nandigama</a:t>
            </a:r>
          </a:p>
          <a:p>
            <a:r>
              <a:rPr lang="en-IN" sz="3600" dirty="0"/>
              <a:t>13 </a:t>
            </a:r>
            <a:r>
              <a:rPr lang="en-IN" sz="3600" dirty="0" err="1"/>
              <a:t>Narasapuram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UPcoming</a:t>
            </a:r>
            <a:r>
              <a:rPr lang="en-US" dirty="0"/>
              <a:t> sub-stations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220kv </a:t>
            </a:r>
            <a:r>
              <a:rPr lang="en-US" dirty="0" err="1"/>
              <a:t>Tiruvuru</a:t>
            </a:r>
            <a:r>
              <a:rPr lang="en-US" dirty="0"/>
              <a:t> ( in construction stage)</a:t>
            </a:r>
          </a:p>
          <a:p>
            <a:r>
              <a:rPr lang="en-US" dirty="0"/>
              <a:t>132kv </a:t>
            </a:r>
            <a:r>
              <a:rPr lang="en-US" dirty="0" err="1"/>
              <a:t>Mylavaram</a:t>
            </a:r>
            <a:r>
              <a:rPr lang="en-US" dirty="0"/>
              <a:t>( in construction stage)</a:t>
            </a:r>
          </a:p>
          <a:p>
            <a:r>
              <a:rPr lang="en-US" dirty="0"/>
              <a:t>132kv </a:t>
            </a:r>
            <a:r>
              <a:rPr lang="en-US" dirty="0" err="1"/>
              <a:t>Vuyyuru</a:t>
            </a:r>
            <a:endParaRPr lang="en-US" dirty="0"/>
          </a:p>
          <a:p>
            <a:r>
              <a:rPr lang="en-US" dirty="0"/>
              <a:t>132kv </a:t>
            </a:r>
            <a:r>
              <a:rPr lang="en-US" dirty="0" err="1"/>
              <a:t>Ramanakkapet</a:t>
            </a:r>
            <a:endParaRPr lang="en-US" dirty="0"/>
          </a:p>
          <a:p>
            <a:r>
              <a:rPr lang="en-US" dirty="0"/>
              <a:t>132kv </a:t>
            </a:r>
            <a:r>
              <a:rPr lang="en-US" dirty="0" err="1"/>
              <a:t>Buntumilli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2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Gunadala</a:t>
            </a:r>
            <a:r>
              <a:rPr lang="en-US" dirty="0"/>
              <a:t> 220kv substation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TSN Murthy\Downloads\gunadala 220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Gudivada</a:t>
            </a:r>
            <a:r>
              <a:rPr lang="en-IN" dirty="0"/>
              <a:t> 220kv substation</a:t>
            </a:r>
          </a:p>
        </p:txBody>
      </p:sp>
      <p:pic>
        <p:nvPicPr>
          <p:cNvPr id="2050" name="Picture 2" descr="C:\Users\TSN Murthy\Downloads\gudivada 220k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Nunna</a:t>
            </a:r>
            <a:r>
              <a:rPr lang="en-US" dirty="0"/>
              <a:t> 220 </a:t>
            </a:r>
            <a:r>
              <a:rPr lang="en-US" dirty="0" err="1"/>
              <a:t>kv</a:t>
            </a:r>
            <a:r>
              <a:rPr lang="en-US" dirty="0"/>
              <a:t> substation</a:t>
            </a:r>
          </a:p>
        </p:txBody>
      </p:sp>
      <p:pic>
        <p:nvPicPr>
          <p:cNvPr id="3074" name="Picture 2" descr="C:\Users\TSN Murthy\Downloads\nunna 220k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Nuzvid</a:t>
            </a:r>
            <a:r>
              <a:rPr lang="en-US" dirty="0"/>
              <a:t> 220 </a:t>
            </a:r>
            <a:r>
              <a:rPr lang="en-US" dirty="0" err="1"/>
              <a:t>substaion</a:t>
            </a:r>
            <a:endParaRPr lang="en-US" dirty="0"/>
          </a:p>
        </p:txBody>
      </p:sp>
      <p:pic>
        <p:nvPicPr>
          <p:cNvPr id="4098" name="Picture 2" descr="C:\Users\TSN Murthy\Downloads\nuziveedu 220k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Kondapalli</a:t>
            </a:r>
            <a:r>
              <a:rPr lang="en-US" dirty="0"/>
              <a:t> 220 substation</a:t>
            </a:r>
          </a:p>
        </p:txBody>
      </p:sp>
      <p:pic>
        <p:nvPicPr>
          <p:cNvPr id="5122" name="Picture 2" descr="C:\Users\TSN Murthy\Downloads\kondapalli 220kv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</TotalTime>
  <Words>1117</Words>
  <Application>Microsoft Office PowerPoint</Application>
  <PresentationFormat>On-screen Show (4:3)</PresentationFormat>
  <Paragraphs>684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Constantia</vt:lpstr>
      <vt:lpstr>Wingdings 2</vt:lpstr>
      <vt:lpstr>Flow</vt:lpstr>
      <vt:lpstr>MRT&amp;Tr -Vijayawada BY  T Sreemannarayana Murthy  EE/MRT&amp;T/Vijayawada</vt:lpstr>
      <vt:lpstr>220kv Substatons  in  Krishna District</vt:lpstr>
      <vt:lpstr>132 kv  substations </vt:lpstr>
      <vt:lpstr>UPcoming sub-stations</vt:lpstr>
      <vt:lpstr>Gunadala 220kv substation</vt:lpstr>
      <vt:lpstr>Gudivada 220kv substation</vt:lpstr>
      <vt:lpstr>Nunna 220 kv substation</vt:lpstr>
      <vt:lpstr>Nuzvid 220 substaion</vt:lpstr>
      <vt:lpstr>Kondapalli 220 substation</vt:lpstr>
      <vt:lpstr>Chillakallu 220 substation</vt:lpstr>
      <vt:lpstr>CPDCL network map</vt:lpstr>
      <vt:lpstr>220kv Gunadala Substation</vt:lpstr>
      <vt:lpstr>220kv Gudivada Substation</vt:lpstr>
      <vt:lpstr>220kv Konadapalli Substation</vt:lpstr>
      <vt:lpstr>220kv Nunna Substation</vt:lpstr>
      <vt:lpstr>220kv Chillakallu Substation</vt:lpstr>
      <vt:lpstr>220kv Nuzvid Substation</vt:lpstr>
      <vt:lpstr>PTRs in 132/33KV substations</vt:lpstr>
      <vt:lpstr>PTRs in 132/33KV substations</vt:lpstr>
      <vt:lpstr>PTRs in 132/33KV substations</vt:lpstr>
      <vt:lpstr>PTRs in 132/33KV substations</vt:lpstr>
      <vt:lpstr>PowerPoint Presentation</vt:lpstr>
      <vt:lpstr>MR T &amp; Transformer testing</vt:lpstr>
      <vt:lpstr>Current Transformer</vt:lpstr>
      <vt:lpstr>Tests on CTS</vt:lpstr>
      <vt:lpstr>PowerPoint Presentation</vt:lpstr>
      <vt:lpstr>PowerPoint Presentation</vt:lpstr>
    </vt:vector>
  </TitlesOfParts>
  <Company>HMR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132KV cable Joint Kit Inspection at shanghai</dc:title>
  <dc:creator>HMR</dc:creator>
  <cp:lastModifiedBy>BINDEM SRINIVASA RAO</cp:lastModifiedBy>
  <cp:revision>187</cp:revision>
  <dcterms:created xsi:type="dcterms:W3CDTF">2014-01-18T12:37:15Z</dcterms:created>
  <dcterms:modified xsi:type="dcterms:W3CDTF">2022-12-04T11:45:56Z</dcterms:modified>
</cp:coreProperties>
</file>