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360" r:id="rId2"/>
    <p:sldId id="256" r:id="rId3"/>
    <p:sldId id="416" r:id="rId4"/>
    <p:sldId id="361" r:id="rId5"/>
    <p:sldId id="362" r:id="rId6"/>
    <p:sldId id="393" r:id="rId7"/>
    <p:sldId id="363" r:id="rId8"/>
    <p:sldId id="364" r:id="rId9"/>
    <p:sldId id="417" r:id="rId10"/>
    <p:sldId id="365" r:id="rId11"/>
    <p:sldId id="418" r:id="rId12"/>
    <p:sldId id="367" r:id="rId13"/>
    <p:sldId id="366" r:id="rId14"/>
    <p:sldId id="368" r:id="rId15"/>
    <p:sldId id="369" r:id="rId16"/>
    <p:sldId id="402" r:id="rId17"/>
    <p:sldId id="370" r:id="rId18"/>
    <p:sldId id="371" r:id="rId19"/>
    <p:sldId id="419" r:id="rId20"/>
    <p:sldId id="420" r:id="rId21"/>
    <p:sldId id="372" r:id="rId22"/>
    <p:sldId id="373" r:id="rId23"/>
    <p:sldId id="374" r:id="rId24"/>
    <p:sldId id="403" r:id="rId25"/>
    <p:sldId id="375" r:id="rId26"/>
    <p:sldId id="404" r:id="rId27"/>
    <p:sldId id="405" r:id="rId28"/>
    <p:sldId id="376" r:id="rId29"/>
    <p:sldId id="377" r:id="rId30"/>
    <p:sldId id="415" r:id="rId31"/>
    <p:sldId id="425" r:id="rId32"/>
    <p:sldId id="407" r:id="rId33"/>
    <p:sldId id="406" r:id="rId34"/>
    <p:sldId id="379" r:id="rId35"/>
    <p:sldId id="408" r:id="rId36"/>
    <p:sldId id="421" r:id="rId37"/>
    <p:sldId id="409" r:id="rId38"/>
    <p:sldId id="410" r:id="rId39"/>
    <p:sldId id="422" r:id="rId40"/>
    <p:sldId id="380" r:id="rId41"/>
    <p:sldId id="423" r:id="rId42"/>
    <p:sldId id="424" r:id="rId43"/>
    <p:sldId id="381" r:id="rId44"/>
    <p:sldId id="382" r:id="rId45"/>
    <p:sldId id="383" r:id="rId46"/>
    <p:sldId id="411" r:id="rId47"/>
    <p:sldId id="384" r:id="rId48"/>
    <p:sldId id="412" r:id="rId49"/>
    <p:sldId id="413" r:id="rId50"/>
    <p:sldId id="414" r:id="rId51"/>
    <p:sldId id="386" r:id="rId52"/>
    <p:sldId id="438" r:id="rId53"/>
    <p:sldId id="388" r:id="rId54"/>
    <p:sldId id="389" r:id="rId55"/>
    <p:sldId id="390" r:id="rId56"/>
    <p:sldId id="391" r:id="rId57"/>
    <p:sldId id="394" r:id="rId58"/>
    <p:sldId id="397" r:id="rId59"/>
    <p:sldId id="398" r:id="rId60"/>
    <p:sldId id="399" r:id="rId61"/>
    <p:sldId id="400" r:id="rId62"/>
    <p:sldId id="401" r:id="rId63"/>
    <p:sldId id="257" r:id="rId64"/>
    <p:sldId id="259" r:id="rId65"/>
    <p:sldId id="260" r:id="rId66"/>
    <p:sldId id="261" r:id="rId67"/>
    <p:sldId id="262" r:id="rId68"/>
    <p:sldId id="263" r:id="rId69"/>
    <p:sldId id="264" r:id="rId70"/>
    <p:sldId id="265" r:id="rId71"/>
    <p:sldId id="427" r:id="rId72"/>
    <p:sldId id="428" r:id="rId73"/>
    <p:sldId id="429" r:id="rId74"/>
    <p:sldId id="430" r:id="rId75"/>
    <p:sldId id="431" r:id="rId76"/>
    <p:sldId id="432" r:id="rId77"/>
    <p:sldId id="433" r:id="rId78"/>
    <p:sldId id="434" r:id="rId79"/>
    <p:sldId id="436" r:id="rId80"/>
    <p:sldId id="435" r:id="rId81"/>
    <p:sldId id="270" r:id="rId82"/>
    <p:sldId id="426" r:id="rId83"/>
    <p:sldId id="272" r:id="rId84"/>
    <p:sldId id="285" r:id="rId85"/>
    <p:sldId id="288" r:id="rId86"/>
    <p:sldId id="289" r:id="rId87"/>
    <p:sldId id="306" r:id="rId88"/>
    <p:sldId id="307" r:id="rId89"/>
    <p:sldId id="309" r:id="rId90"/>
    <p:sldId id="310" r:id="rId91"/>
    <p:sldId id="312" r:id="rId92"/>
    <p:sldId id="437" r:id="rId9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614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09E0AA-0C81-449A-B513-ADFD82033FFC}" type="datetimeFigureOut">
              <a:rPr lang="en-US" smtClean="0"/>
              <a:pPr/>
              <a:t>10/25/2018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A5DFCB-F490-41FC-817F-BF96D30B5437}" type="slidenum">
              <a:rPr lang="en-US" smtClean="0"/>
              <a:pPr/>
              <a:t>‹#›</a:t>
            </a:fld>
            <a:endParaRPr lang="en-US"/>
          </a:p>
        </p:txBody>
      </p:sp>
    </p:spTree>
    <p:extLst>
      <p:ext uri="{BB962C8B-B14F-4D97-AF65-F5344CB8AC3E}">
        <p14:creationId xmlns:p14="http://schemas.microsoft.com/office/powerpoint/2010/main" val="243965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A5DFCB-F490-41FC-817F-BF96D30B5437}" type="slidenum">
              <a:rPr lang="en-US" smtClean="0"/>
              <a:pPr/>
              <a:t>14</a:t>
            </a:fld>
            <a:endParaRPr lang="en-US"/>
          </a:p>
        </p:txBody>
      </p:sp>
    </p:spTree>
    <p:extLst>
      <p:ext uri="{BB962C8B-B14F-4D97-AF65-F5344CB8AC3E}">
        <p14:creationId xmlns:p14="http://schemas.microsoft.com/office/powerpoint/2010/main" val="724512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2DB46C-9E80-4F49-9008-AAEAF6CF7296}" type="datetime1">
              <a:rPr lang="en-US" smtClean="0"/>
              <a:pPr/>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A4635F-4211-4C84-8B9E-76B6B1745A5C}" type="datetime1">
              <a:rPr lang="en-US" smtClean="0"/>
              <a:pPr/>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3C0E47-4307-4C91-8FE4-E9FFEE0B9B39}" type="datetime1">
              <a:rPr lang="en-US" smtClean="0"/>
              <a:pPr/>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B09A-748A-40F6-907D-83021E71E732}" type="datetime1">
              <a:rPr lang="en-US" smtClean="0"/>
              <a:pPr/>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402540-9DCF-4D09-B063-F2664988119F}" type="datetime1">
              <a:rPr lang="en-US" smtClean="0"/>
              <a:pPr/>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6BE0D6-DCA4-42AB-89DC-8CB108AA73DF}" type="datetime1">
              <a:rPr lang="en-US" smtClean="0"/>
              <a:pPr/>
              <a:t>10/25/2018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8A0288-0A73-45C3-B6BD-97571DEF029C}" type="datetime1">
              <a:rPr lang="en-US" smtClean="0"/>
              <a:pPr/>
              <a:t>10/25/2018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F42688-1FB7-45A8-ABB3-96AF2E83BAAF}" type="datetime1">
              <a:rPr lang="en-US" smtClean="0"/>
              <a:pPr/>
              <a:t>10/25/2018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7C44F7-690E-4770-A785-3BB233CC119F}" type="datetime1">
              <a:rPr lang="en-US" smtClean="0"/>
              <a:pPr/>
              <a:t>10/25/2018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CABDCD-C18B-465D-B9EB-106CAC4E7D7E}" type="datetime1">
              <a:rPr lang="en-US" smtClean="0"/>
              <a:pPr/>
              <a:t>10/25/2018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94082E-23B1-4BFB-9679-85FB3B5F2B5C}" type="datetime1">
              <a:rPr lang="en-US" smtClean="0"/>
              <a:pPr/>
              <a:t>10/25/2018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1D9954-1F1B-4D64-9CDF-413143FC26FB}" type="datetime1">
              <a:rPr lang="en-US" smtClean="0"/>
              <a:pPr/>
              <a:t>10/25/2018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p>
            <a:fld id="{C43D1E9B-7F05-40E0-BD61-BACCDB2BF27D}" type="slidenum">
              <a:rPr lang="en-US" smtClean="0"/>
              <a:pPr/>
              <a:t>1</a:t>
            </a:fld>
            <a:endParaRPr lang="en-US" smtClean="0"/>
          </a:p>
        </p:txBody>
      </p:sp>
      <p:sp>
        <p:nvSpPr>
          <p:cNvPr id="3075" name="Rectangle 3"/>
          <p:cNvSpPr>
            <a:spLocks noGrp="1" noChangeArrowheads="1"/>
          </p:cNvSpPr>
          <p:nvPr>
            <p:ph type="body" idx="1"/>
          </p:nvPr>
        </p:nvSpPr>
        <p:spPr>
          <a:xfrm>
            <a:off x="457200" y="685800"/>
            <a:ext cx="8229600" cy="5715000"/>
          </a:xfrm>
        </p:spPr>
        <p:txBody>
          <a:bodyPr/>
          <a:lstStyle/>
          <a:p>
            <a:pPr lvl="1" algn="ctr" eaLnBrk="1" hangingPunct="1">
              <a:buFontTx/>
              <a:buNone/>
            </a:pPr>
            <a:r>
              <a:rPr lang="en-US" sz="4000" b="1" dirty="0" smtClean="0">
                <a:solidFill>
                  <a:srgbClr val="FF0000"/>
                </a:solidFill>
              </a:rPr>
              <a:t>APSPDCL</a:t>
            </a:r>
          </a:p>
          <a:p>
            <a:pPr lvl="1" algn="ctr" eaLnBrk="1" hangingPunct="1">
              <a:buFontTx/>
              <a:buNone/>
            </a:pPr>
            <a:r>
              <a:rPr lang="en-US" sz="4000" b="1" dirty="0" smtClean="0">
                <a:solidFill>
                  <a:srgbClr val="FF0000"/>
                </a:solidFill>
              </a:rPr>
              <a:t>Corporate Office : </a:t>
            </a:r>
            <a:r>
              <a:rPr lang="en-US" sz="4000" b="1" dirty="0" err="1" smtClean="0">
                <a:solidFill>
                  <a:srgbClr val="FF0000"/>
                </a:solidFill>
              </a:rPr>
              <a:t>Tirupati</a:t>
            </a:r>
            <a:endParaRPr lang="en-US" sz="4000" b="1" dirty="0" smtClean="0">
              <a:solidFill>
                <a:srgbClr val="FF0000"/>
              </a:solidFill>
            </a:endParaRPr>
          </a:p>
          <a:p>
            <a:pPr lvl="1" algn="ctr" eaLnBrk="1" hangingPunct="1">
              <a:buFontTx/>
              <a:buNone/>
            </a:pPr>
            <a:r>
              <a:rPr lang="en-US" sz="4000" b="1" dirty="0" smtClean="0">
                <a:solidFill>
                  <a:srgbClr val="660066"/>
                </a:solidFill>
              </a:rPr>
              <a:t>Presentation </a:t>
            </a:r>
          </a:p>
          <a:p>
            <a:pPr lvl="1" algn="ctr" eaLnBrk="1" hangingPunct="1">
              <a:buFontTx/>
              <a:buNone/>
            </a:pPr>
            <a:r>
              <a:rPr lang="en-US" sz="4000" b="1" dirty="0" smtClean="0">
                <a:solidFill>
                  <a:srgbClr val="008000"/>
                </a:solidFill>
              </a:rPr>
              <a:t>ON</a:t>
            </a:r>
          </a:p>
          <a:p>
            <a:pPr lvl="1" algn="ctr" eaLnBrk="1" hangingPunct="1">
              <a:buFontTx/>
              <a:buNone/>
            </a:pPr>
            <a:r>
              <a:rPr lang="en-US" sz="4000" b="1" dirty="0" smtClean="0">
                <a:solidFill>
                  <a:srgbClr val="0000FF"/>
                </a:solidFill>
              </a:rPr>
              <a:t>LEGAL MATTERS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Bail </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pPr algn="just"/>
            <a:r>
              <a:rPr lang="en-US" dirty="0" smtClean="0"/>
              <a:t>Security given for the release of a criminal defendant or witness from legal custody (usually in the form of money) to secure his appearance on the day and time appointed. </a:t>
            </a:r>
          </a:p>
          <a:p>
            <a:pPr algn="just"/>
            <a:r>
              <a:rPr lang="en-US" dirty="0" smtClean="0">
                <a:solidFill>
                  <a:srgbClr val="0000FF"/>
                </a:solidFill>
              </a:rPr>
              <a:t>Money or other security </a:t>
            </a:r>
            <a:r>
              <a:rPr lang="en-US" dirty="0" smtClean="0">
                <a:solidFill>
                  <a:srgbClr val="FF0000"/>
                </a:solidFill>
              </a:rPr>
              <a:t>(such as a bail bond) </a:t>
            </a:r>
            <a:r>
              <a:rPr lang="en-US" dirty="0" smtClean="0"/>
              <a:t>provided to the court to temporarily allow a person's release from jail and assure his or her appearance in court. </a:t>
            </a:r>
          </a:p>
          <a:p>
            <a:pPr algn="just"/>
            <a:r>
              <a:rPr lang="en-US" dirty="0" smtClean="0">
                <a:solidFill>
                  <a:srgbClr val="0000FF"/>
                </a:solidFill>
              </a:rPr>
              <a:t>Bail and Bond are often used interchangeably.</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BIAS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Inclination, bent, a pre-conceived opinion or a predisposition to decide a cause or an issue a certain way.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Brief </a:t>
            </a:r>
            <a:endParaRPr lang="en-US" b="1" dirty="0">
              <a:solidFill>
                <a:srgbClr val="FF0000"/>
              </a:solidFill>
            </a:endParaRPr>
          </a:p>
        </p:txBody>
      </p:sp>
      <p:sp>
        <p:nvSpPr>
          <p:cNvPr id="3" name="Content Placeholder 2"/>
          <p:cNvSpPr>
            <a:spLocks noGrp="1"/>
          </p:cNvSpPr>
          <p:nvPr>
            <p:ph idx="1"/>
          </p:nvPr>
        </p:nvSpPr>
        <p:spPr/>
        <p:txBody>
          <a:bodyPr/>
          <a:lstStyle/>
          <a:p>
            <a:pPr algn="just"/>
            <a:r>
              <a:rPr lang="en-US" dirty="0" smtClean="0"/>
              <a:t>A written statement submitted by the lawyer for each side in a case that explains to the judges why they should decide the case or a particular part of a case in favor of that lawyer's client. </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Chambers</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A judge's office.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capital offense</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 A crime punishable by death.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case law</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The law as laid down in cases that have been decided in the decisions of the courts.</a:t>
            </a:r>
          </a:p>
          <a:p>
            <a:pPr algn="just"/>
            <a:r>
              <a:rPr lang="en-US" dirty="0" smtClean="0"/>
              <a:t>Law established by previous decisions of appellate courts, particularly the Supreme Court.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Caveat </a:t>
            </a:r>
            <a:endParaRPr lang="en-US" b="1" dirty="0">
              <a:solidFill>
                <a:srgbClr val="FF0000"/>
              </a:solidFill>
            </a:endParaRPr>
          </a:p>
        </p:txBody>
      </p:sp>
      <p:sp>
        <p:nvSpPr>
          <p:cNvPr id="3" name="Content Placeholder 2"/>
          <p:cNvSpPr>
            <a:spLocks noGrp="1"/>
          </p:cNvSpPr>
          <p:nvPr>
            <p:ph idx="1"/>
          </p:nvPr>
        </p:nvSpPr>
        <p:spPr/>
        <p:txBody>
          <a:bodyPr/>
          <a:lstStyle/>
          <a:p>
            <a:pPr algn="just"/>
            <a:r>
              <a:rPr lang="en-US" dirty="0" smtClean="0"/>
              <a:t>A caution registered with the public court to indicate to the officials that they are not to act in the matter mentioned in the caveat without first giving notice to the caveator.</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circumstantial evidence</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All evidence except eyewitness testimony.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contract</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An agreement between two or more persons that creates an obligation to do or not to do a particular thing.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CONCILIATION  </a:t>
            </a:r>
            <a:endParaRPr lang="en-US" b="1" dirty="0">
              <a:solidFill>
                <a:srgbClr val="FF0000"/>
              </a:solidFill>
            </a:endParaRPr>
          </a:p>
        </p:txBody>
      </p:sp>
      <p:sp>
        <p:nvSpPr>
          <p:cNvPr id="3" name="Content Placeholder 2"/>
          <p:cNvSpPr>
            <a:spLocks noGrp="1"/>
          </p:cNvSpPr>
          <p:nvPr>
            <p:ph idx="1"/>
          </p:nvPr>
        </p:nvSpPr>
        <p:spPr/>
        <p:txBody>
          <a:bodyPr/>
          <a:lstStyle/>
          <a:p>
            <a:pPr algn="just"/>
            <a:r>
              <a:rPr lang="en-US" dirty="0" smtClean="0"/>
              <a:t>A form of alternative dispute resolution in which the parties </a:t>
            </a:r>
            <a:r>
              <a:rPr lang="en-US" dirty="0" smtClean="0">
                <a:solidFill>
                  <a:srgbClr val="FF0000"/>
                </a:solidFill>
              </a:rPr>
              <a:t>bring their dispute to a neutral third party, </a:t>
            </a:r>
            <a:r>
              <a:rPr lang="en-US" dirty="0" smtClean="0"/>
              <a:t>who helps lower tensions, improve communications, and explore possible solutions. </a:t>
            </a:r>
          </a:p>
          <a:p>
            <a:pPr algn="just"/>
            <a:r>
              <a:rPr lang="en-US" dirty="0" smtClean="0"/>
              <a:t>Conciliation is similar to mediation, but it may be less formal.</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772400" cy="1470025"/>
          </a:xfrm>
        </p:spPr>
        <p:txBody>
          <a:bodyPr/>
          <a:lstStyle/>
          <a:p>
            <a:r>
              <a:rPr lang="en-US" b="1" dirty="0" smtClean="0">
                <a:solidFill>
                  <a:srgbClr val="FF0000"/>
                </a:solidFill>
              </a:rPr>
              <a:t>Court Matters</a:t>
            </a:r>
            <a:endParaRPr lang="en-US" b="1" dirty="0">
              <a:solidFill>
                <a:srgbClr val="FF0000"/>
              </a:solidFill>
            </a:endParaRPr>
          </a:p>
        </p:txBody>
      </p:sp>
      <p:sp>
        <p:nvSpPr>
          <p:cNvPr id="3" name="Subtitle 2"/>
          <p:cNvSpPr>
            <a:spLocks noGrp="1"/>
          </p:cNvSpPr>
          <p:nvPr>
            <p:ph type="subTitle" idx="1"/>
          </p:nvPr>
        </p:nvSpPr>
        <p:spPr>
          <a:xfrm>
            <a:off x="1371600" y="1600200"/>
            <a:ext cx="6400800" cy="4038600"/>
          </a:xfrm>
        </p:spPr>
        <p:txBody>
          <a:bodyPr>
            <a:normAutofit lnSpcReduction="10000"/>
          </a:bodyPr>
          <a:lstStyle/>
          <a:p>
            <a:pPr algn="just">
              <a:buFont typeface="Arial" pitchFamily="34" charset="0"/>
              <a:buChar char="•"/>
            </a:pPr>
            <a:r>
              <a:rPr lang="en-US" dirty="0" smtClean="0">
                <a:solidFill>
                  <a:schemeClr val="tx1"/>
                </a:solidFill>
              </a:rPr>
              <a:t>Every officer or the employee dealing with Court matters shall be well acquainted with the judicial procedure and the words relating to judicial procedure.</a:t>
            </a:r>
          </a:p>
          <a:p>
            <a:pPr algn="just"/>
            <a:endParaRPr lang="en-US" dirty="0" smtClean="0">
              <a:solidFill>
                <a:schemeClr val="tx1"/>
              </a:solidFill>
            </a:endParaRPr>
          </a:p>
          <a:p>
            <a:pPr algn="just">
              <a:buFont typeface="Arial" pitchFamily="34" charset="0"/>
              <a:buChar char="•"/>
            </a:pPr>
            <a:r>
              <a:rPr lang="en-US" dirty="0" smtClean="0">
                <a:solidFill>
                  <a:schemeClr val="tx1"/>
                </a:solidFill>
              </a:rPr>
              <a:t>The following are some of such procedures and Words.</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CORROBORATING EVIDENCE</a:t>
            </a:r>
            <a:endParaRPr lang="en-US" b="1" dirty="0">
              <a:solidFill>
                <a:srgbClr val="FF0000"/>
              </a:solidFill>
            </a:endParaRPr>
          </a:p>
        </p:txBody>
      </p:sp>
      <p:sp>
        <p:nvSpPr>
          <p:cNvPr id="3" name="Content Placeholder 2"/>
          <p:cNvSpPr>
            <a:spLocks noGrp="1"/>
          </p:cNvSpPr>
          <p:nvPr>
            <p:ph idx="1"/>
          </p:nvPr>
        </p:nvSpPr>
        <p:spPr/>
        <p:txBody>
          <a:bodyPr/>
          <a:lstStyle/>
          <a:p>
            <a:pPr algn="just"/>
            <a:r>
              <a:rPr lang="en-US" dirty="0" smtClean="0"/>
              <a:t>Supplementary evidence that tends to strengthen or confirm the initial evidence.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conviction</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A </a:t>
            </a:r>
            <a:r>
              <a:rPr lang="en-US" dirty="0" err="1" smtClean="0"/>
              <a:t>judgement</a:t>
            </a:r>
            <a:r>
              <a:rPr lang="en-US" dirty="0" smtClean="0"/>
              <a:t> of guilt against a criminal defendant.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counsel</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Legal advice; a term used to refer to lawyers in a case.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deposition</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solidFill>
                  <a:srgbClr val="FF0000"/>
                </a:solidFill>
              </a:rPr>
              <a:t>An oral statement </a:t>
            </a:r>
            <a:r>
              <a:rPr lang="en-US" dirty="0" smtClean="0"/>
              <a:t>made before an officer authorized by law to administer oaths. Such statements are often taken to examine potential witnesses, to obtain discovery, or to be used later in trial.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De novo</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To make something new; To alter.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evidence</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Information presented in testimony or in documents that is used to persuade the fact finder (judge or jury) to decide the case for one side or the other.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Ex parte</a:t>
            </a:r>
            <a:endParaRPr lang="en-US" dirty="0"/>
          </a:p>
        </p:txBody>
      </p:sp>
      <p:sp>
        <p:nvSpPr>
          <p:cNvPr id="3" name="Content Placeholder 2"/>
          <p:cNvSpPr>
            <a:spLocks noGrp="1"/>
          </p:cNvSpPr>
          <p:nvPr>
            <p:ph idx="1"/>
          </p:nvPr>
        </p:nvSpPr>
        <p:spPr/>
        <p:txBody>
          <a:bodyPr/>
          <a:lstStyle/>
          <a:p>
            <a:pPr algn="just"/>
            <a:r>
              <a:rPr lang="en-US" dirty="0" smtClean="0"/>
              <a:t>Proceedings in the absence of the other party.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Force majeure</a:t>
            </a:r>
            <a:r>
              <a:rPr lang="en-US" dirty="0" smtClean="0"/>
              <a:t> </a:t>
            </a:r>
            <a:endParaRPr lang="en-US" dirty="0"/>
          </a:p>
        </p:txBody>
      </p:sp>
      <p:sp>
        <p:nvSpPr>
          <p:cNvPr id="3" name="Content Placeholder 2"/>
          <p:cNvSpPr>
            <a:spLocks noGrp="1"/>
          </p:cNvSpPr>
          <p:nvPr>
            <p:ph idx="1"/>
          </p:nvPr>
        </p:nvSpPr>
        <p:spPr/>
        <p:txBody>
          <a:bodyPr/>
          <a:lstStyle/>
          <a:p>
            <a:pPr algn="just"/>
            <a:r>
              <a:rPr lang="en-US" dirty="0" smtClean="0"/>
              <a:t>Circumstance beyond one’s control, irresistible force or compulsion.</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hearsay</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Statements by a witness </a:t>
            </a:r>
            <a:r>
              <a:rPr lang="en-US" dirty="0" smtClean="0">
                <a:solidFill>
                  <a:srgbClr val="FF0000"/>
                </a:solidFill>
              </a:rPr>
              <a:t>who did not see or hear the incident in question </a:t>
            </a:r>
            <a:r>
              <a:rPr lang="en-US" dirty="0" smtClean="0">
                <a:solidFill>
                  <a:srgbClr val="0000FF"/>
                </a:solidFill>
              </a:rPr>
              <a:t>but heard about it from someone else.</a:t>
            </a:r>
            <a:r>
              <a:rPr lang="en-US" dirty="0" smtClean="0"/>
              <a:t> </a:t>
            </a:r>
          </a:p>
          <a:p>
            <a:pPr algn="just"/>
            <a:r>
              <a:rPr lang="en-US" dirty="0" smtClean="0"/>
              <a:t>Hearsay is usually not admissible as evidence in court.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injunction</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An order of the court prohibiting (or compelling) the performance of a specific act to prevent irreparable damage or injury.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ACQUIT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To legally certify the innocence of one charged with a crime. To set free, release or discharge from an obligation, burden or accusation. </a:t>
            </a:r>
          </a:p>
          <a:p>
            <a:r>
              <a:rPr lang="en-US" dirty="0" smtClean="0"/>
              <a:t>To find a defendant not guilty in a criminal trial.</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Interim Order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solidFill>
                  <a:srgbClr val="0000FF"/>
                </a:solidFill>
              </a:rPr>
              <a:t>A temporary court</a:t>
            </a:r>
            <a:r>
              <a:rPr lang="en-US" dirty="0" smtClean="0"/>
              <a:t> </a:t>
            </a:r>
            <a:r>
              <a:rPr lang="en-US" b="1" dirty="0" smtClean="0">
                <a:solidFill>
                  <a:srgbClr val="FF0000"/>
                </a:solidFill>
              </a:rPr>
              <a:t>order</a:t>
            </a:r>
            <a:r>
              <a:rPr lang="en-US" dirty="0" smtClean="0"/>
              <a:t>; </a:t>
            </a:r>
            <a:r>
              <a:rPr lang="en-US" dirty="0" smtClean="0">
                <a:solidFill>
                  <a:srgbClr val="0000FF"/>
                </a:solidFill>
              </a:rPr>
              <a:t>intended to be of limited duration,</a:t>
            </a:r>
            <a:r>
              <a:rPr lang="en-US" dirty="0" smtClean="0"/>
              <a:t> usually just until the court has had an opportunity of hearing the full case and make a final </a:t>
            </a:r>
            <a:r>
              <a:rPr lang="en-US" b="1" dirty="0" smtClean="0"/>
              <a:t>order</a:t>
            </a:r>
            <a:r>
              <a:rPr lang="en-US" dirty="0" smtClean="0"/>
              <a:t>.  </a:t>
            </a:r>
          </a:p>
          <a:p>
            <a:pPr algn="just"/>
            <a:r>
              <a:rPr lang="en-US" dirty="0" smtClean="0"/>
              <a:t>Any reference to an interlocutory </a:t>
            </a:r>
            <a:r>
              <a:rPr lang="en-US" b="1" dirty="0" smtClean="0"/>
              <a:t>order</a:t>
            </a:r>
            <a:r>
              <a:rPr lang="en-US" dirty="0" smtClean="0"/>
              <a:t> generally includes </a:t>
            </a:r>
            <a:r>
              <a:rPr lang="en-US" b="1" dirty="0" smtClean="0"/>
              <a:t>interim orders</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INTER ALIA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Among other things.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Intra </a:t>
            </a:r>
            <a:r>
              <a:rPr lang="en-US" b="1" dirty="0" err="1" smtClean="0">
                <a:solidFill>
                  <a:srgbClr val="FF0000"/>
                </a:solidFill>
              </a:rPr>
              <a:t>vires</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 Within the powers.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Ipso facto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By the very nature of the case.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jurisdiction</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The </a:t>
            </a:r>
            <a:r>
              <a:rPr lang="en-US" dirty="0" smtClean="0">
                <a:solidFill>
                  <a:srgbClr val="FF0000"/>
                </a:solidFill>
              </a:rPr>
              <a:t>legal authority of a court to hear and decide a case. </a:t>
            </a:r>
            <a:r>
              <a:rPr lang="en-US" dirty="0" smtClean="0"/>
              <a:t>Concurrent jurisdiction exists when two courts have simultaneous responsibility for the same case. </a:t>
            </a:r>
          </a:p>
          <a:p>
            <a:pPr algn="just"/>
            <a:r>
              <a:rPr lang="en-US" dirty="0" smtClean="0">
                <a:solidFill>
                  <a:srgbClr val="FF0000"/>
                </a:solidFill>
              </a:rPr>
              <a:t>The geographic area </a:t>
            </a:r>
            <a:r>
              <a:rPr lang="en-US" dirty="0" smtClean="0"/>
              <a:t>over which the court has authority to decide cases.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Locus </a:t>
            </a:r>
            <a:r>
              <a:rPr lang="en-US" b="1" dirty="0" err="1" smtClean="0">
                <a:solidFill>
                  <a:srgbClr val="FF0000"/>
                </a:solidFill>
              </a:rPr>
              <a:t>standi</a:t>
            </a:r>
            <a:r>
              <a:rPr lang="en-US" b="1" dirty="0" smtClean="0">
                <a:solidFill>
                  <a:srgbClr val="FF0000"/>
                </a:solidFill>
              </a:rPr>
              <a:t> </a:t>
            </a:r>
            <a:endParaRPr lang="en-US" b="1" dirty="0">
              <a:solidFill>
                <a:srgbClr val="FF0000"/>
              </a:solidFill>
            </a:endParaRPr>
          </a:p>
        </p:txBody>
      </p:sp>
      <p:sp>
        <p:nvSpPr>
          <p:cNvPr id="3" name="Content Placeholder 2"/>
          <p:cNvSpPr>
            <a:spLocks noGrp="1"/>
          </p:cNvSpPr>
          <p:nvPr>
            <p:ph idx="1"/>
          </p:nvPr>
        </p:nvSpPr>
        <p:spPr/>
        <p:txBody>
          <a:bodyPr/>
          <a:lstStyle/>
          <a:p>
            <a:pPr algn="just"/>
            <a:r>
              <a:rPr lang="en-US" dirty="0" smtClean="0"/>
              <a:t>Right of a party to an action to appear and be heard on the question before any tribunal. </a:t>
            </a:r>
          </a:p>
          <a:p>
            <a:endParaRPr lang="en-US"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MAGISTRATE </a:t>
            </a:r>
            <a:r>
              <a:rPr lang="en-US" dirty="0" smtClean="0"/>
              <a:t> </a:t>
            </a:r>
            <a:endParaRPr lang="en-US" dirty="0"/>
          </a:p>
        </p:txBody>
      </p:sp>
      <p:sp>
        <p:nvSpPr>
          <p:cNvPr id="3" name="Content Placeholder 2"/>
          <p:cNvSpPr>
            <a:spLocks noGrp="1"/>
          </p:cNvSpPr>
          <p:nvPr>
            <p:ph idx="1"/>
          </p:nvPr>
        </p:nvSpPr>
        <p:spPr/>
        <p:txBody>
          <a:bodyPr/>
          <a:lstStyle/>
          <a:p>
            <a:pPr algn="just"/>
            <a:r>
              <a:rPr lang="en-US" dirty="0" smtClean="0">
                <a:solidFill>
                  <a:srgbClr val="FF0000"/>
                </a:solidFill>
              </a:rPr>
              <a:t>Judicial officer </a:t>
            </a:r>
            <a:r>
              <a:rPr lang="en-US" dirty="0" smtClean="0"/>
              <a:t>having strictly limited jurisdiction </a:t>
            </a:r>
            <a:r>
              <a:rPr lang="en-US" dirty="0" smtClean="0">
                <a:solidFill>
                  <a:srgbClr val="0000FF"/>
                </a:solidFill>
              </a:rPr>
              <a:t>exercising some of the functions of a judge.</a:t>
            </a:r>
            <a:endParaRPr lang="en-US" dirty="0">
              <a:solidFill>
                <a:srgbClr val="0000FF"/>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Mala fide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In bad faith.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Mandamus</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A writ of command issued by a Higher Court to a Lower Court/Government/Public Authority.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MORAL TURPITUDE  </a:t>
            </a:r>
            <a:endParaRPr lang="en-US" b="1" dirty="0">
              <a:solidFill>
                <a:srgbClr val="FF0000"/>
              </a:solidFill>
            </a:endParaRPr>
          </a:p>
        </p:txBody>
      </p:sp>
      <p:sp>
        <p:nvSpPr>
          <p:cNvPr id="3" name="Content Placeholder 2"/>
          <p:cNvSpPr>
            <a:spLocks noGrp="1"/>
          </p:cNvSpPr>
          <p:nvPr>
            <p:ph idx="1"/>
          </p:nvPr>
        </p:nvSpPr>
        <p:spPr/>
        <p:txBody>
          <a:bodyPr/>
          <a:lstStyle/>
          <a:p>
            <a:pPr algn="just"/>
            <a:r>
              <a:rPr lang="en-US" b="1" dirty="0" smtClean="0">
                <a:solidFill>
                  <a:srgbClr val="FF0000"/>
                </a:solidFill>
              </a:rPr>
              <a:t>Immorality</a:t>
            </a:r>
            <a:r>
              <a:rPr lang="en-US" dirty="0" smtClean="0"/>
              <a:t>. An element of crimes inherently bad, as opposed to crimes bad merely because they are </a:t>
            </a:r>
            <a:r>
              <a:rPr lang="en-US" dirty="0" smtClean="0">
                <a:solidFill>
                  <a:srgbClr val="FF0000"/>
                </a:solidFill>
              </a:rPr>
              <a:t>forbidden by statute.</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Acquittal </a:t>
            </a:r>
            <a:endParaRPr lang="en-US" b="1" dirty="0">
              <a:solidFill>
                <a:srgbClr val="FF0000"/>
              </a:solidFill>
            </a:endParaRPr>
          </a:p>
        </p:txBody>
      </p:sp>
      <p:sp>
        <p:nvSpPr>
          <p:cNvPr id="3" name="Content Placeholder 2"/>
          <p:cNvSpPr>
            <a:spLocks noGrp="1"/>
          </p:cNvSpPr>
          <p:nvPr>
            <p:ph idx="1"/>
          </p:nvPr>
        </p:nvSpPr>
        <p:spPr/>
        <p:txBody>
          <a:bodyPr/>
          <a:lstStyle/>
          <a:p>
            <a:r>
              <a:rPr lang="en-US" b="1" dirty="0" err="1" smtClean="0"/>
              <a:t>Judgement</a:t>
            </a:r>
            <a:r>
              <a:rPr lang="en-US" b="1" dirty="0" smtClean="0"/>
              <a:t> that a criminal defendant has not been proved guilty beyond a reasonable doubt. </a:t>
            </a: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oral argument</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An opportunity for lawyers to summarize their position before the court and also to answer the judges' questions.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ORDER </a:t>
            </a:r>
            <a:endParaRPr lang="en-US" b="1" dirty="0">
              <a:solidFill>
                <a:srgbClr val="FF0000"/>
              </a:solidFill>
            </a:endParaRPr>
          </a:p>
        </p:txBody>
      </p:sp>
      <p:sp>
        <p:nvSpPr>
          <p:cNvPr id="3" name="Content Placeholder 2"/>
          <p:cNvSpPr>
            <a:spLocks noGrp="1"/>
          </p:cNvSpPr>
          <p:nvPr>
            <p:ph idx="1"/>
          </p:nvPr>
        </p:nvSpPr>
        <p:spPr/>
        <p:txBody>
          <a:bodyPr/>
          <a:lstStyle/>
          <a:p>
            <a:pPr algn="just"/>
            <a:r>
              <a:rPr lang="en-US" dirty="0" smtClean="0"/>
              <a:t>A written or verbal command from a court </a:t>
            </a:r>
            <a:r>
              <a:rPr lang="en-US" dirty="0" smtClean="0">
                <a:solidFill>
                  <a:srgbClr val="FF0000"/>
                </a:solidFill>
              </a:rPr>
              <a:t>directing or forbidding an action.</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PERJURY </a:t>
            </a:r>
            <a:endParaRPr lang="en-US" b="1" dirty="0">
              <a:solidFill>
                <a:srgbClr val="FF0000"/>
              </a:solidFill>
            </a:endParaRPr>
          </a:p>
        </p:txBody>
      </p:sp>
      <p:sp>
        <p:nvSpPr>
          <p:cNvPr id="3" name="Content Placeholder 2"/>
          <p:cNvSpPr>
            <a:spLocks noGrp="1"/>
          </p:cNvSpPr>
          <p:nvPr>
            <p:ph idx="1"/>
          </p:nvPr>
        </p:nvSpPr>
        <p:spPr/>
        <p:txBody>
          <a:bodyPr/>
          <a:lstStyle/>
          <a:p>
            <a:pPr algn="just"/>
            <a:r>
              <a:rPr lang="en-US" dirty="0" smtClean="0"/>
              <a:t>A false statement given while under oath or in a sworn affidavit.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plea</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In a criminal case, the defendant's statement pleading "guilty" or "not guilty" in answer to the charges, a declaration made in open court.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pleadings</a:t>
            </a:r>
            <a:r>
              <a:rPr lang="en-US" dirty="0" smtClean="0"/>
              <a:t> </a:t>
            </a:r>
            <a:endParaRPr lang="en-US" dirty="0"/>
          </a:p>
        </p:txBody>
      </p:sp>
      <p:sp>
        <p:nvSpPr>
          <p:cNvPr id="3" name="Content Placeholder 2"/>
          <p:cNvSpPr>
            <a:spLocks noGrp="1"/>
          </p:cNvSpPr>
          <p:nvPr>
            <p:ph idx="1"/>
          </p:nvPr>
        </p:nvSpPr>
        <p:spPr/>
        <p:txBody>
          <a:bodyPr/>
          <a:lstStyle/>
          <a:p>
            <a:pPr algn="just"/>
            <a:r>
              <a:rPr lang="en-US" dirty="0" smtClean="0"/>
              <a:t>Written statements of the parties in a </a:t>
            </a:r>
            <a:r>
              <a:rPr lang="en-US" dirty="0" smtClean="0">
                <a:solidFill>
                  <a:srgbClr val="FF0000"/>
                </a:solidFill>
              </a:rPr>
              <a:t>civil case </a:t>
            </a:r>
            <a:r>
              <a:rPr lang="en-US" dirty="0" smtClean="0"/>
              <a:t>of their positions.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precedent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solidFill>
                  <a:srgbClr val="FF0000"/>
                </a:solidFill>
              </a:rPr>
              <a:t>A court decision in an earlier case</a:t>
            </a:r>
            <a:r>
              <a:rPr lang="en-US" dirty="0" smtClean="0"/>
              <a:t> </a:t>
            </a:r>
            <a:r>
              <a:rPr lang="en-US" dirty="0" smtClean="0">
                <a:solidFill>
                  <a:srgbClr val="0000FF"/>
                </a:solidFill>
              </a:rPr>
              <a:t>with facts and law similar to a dispute currently before a court.</a:t>
            </a:r>
            <a:r>
              <a:rPr lang="en-US" dirty="0" smtClean="0"/>
              <a:t> Precedent will ordinarily govern the decision of a later similar case, unless a party can show that it was wrongly decided or that it differed in some significant way.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Prima facie</a:t>
            </a:r>
            <a:endParaRPr lang="en-US" dirty="0"/>
          </a:p>
        </p:txBody>
      </p:sp>
      <p:sp>
        <p:nvSpPr>
          <p:cNvPr id="3" name="Content Placeholder 2"/>
          <p:cNvSpPr>
            <a:spLocks noGrp="1"/>
          </p:cNvSpPr>
          <p:nvPr>
            <p:ph idx="1"/>
          </p:nvPr>
        </p:nvSpPr>
        <p:spPr/>
        <p:txBody>
          <a:bodyPr/>
          <a:lstStyle/>
          <a:p>
            <a:r>
              <a:rPr lang="en-US" dirty="0" smtClean="0"/>
              <a:t>At first sight; on the face of it.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probation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A sentencing alternative to imprisonment in which the court releases convicted defendants under supervision as long as certain conditions are observed.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Status quo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The existing state of things at any given date.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0000"/>
                </a:solidFill>
              </a:rPr>
              <a:t>Suo</a:t>
            </a:r>
            <a:r>
              <a:rPr lang="en-US" b="1" dirty="0" smtClean="0">
                <a:solidFill>
                  <a:srgbClr val="FF0000"/>
                </a:solidFill>
              </a:rPr>
              <a:t> </a:t>
            </a:r>
            <a:r>
              <a:rPr lang="en-US" b="1" dirty="0" err="1" smtClean="0">
                <a:solidFill>
                  <a:srgbClr val="FF0000"/>
                </a:solidFill>
              </a:rPr>
              <a:t>motu</a:t>
            </a:r>
            <a:endParaRPr lang="en-US" dirty="0"/>
          </a:p>
        </p:txBody>
      </p:sp>
      <p:sp>
        <p:nvSpPr>
          <p:cNvPr id="3" name="Content Placeholder 2"/>
          <p:cNvSpPr>
            <a:spLocks noGrp="1"/>
          </p:cNvSpPr>
          <p:nvPr>
            <p:ph idx="1"/>
          </p:nvPr>
        </p:nvSpPr>
        <p:spPr/>
        <p:txBody>
          <a:bodyPr/>
          <a:lstStyle/>
          <a:p>
            <a:r>
              <a:rPr lang="en-US" dirty="0" smtClean="0"/>
              <a:t>On its own motion.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Affidavit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A written statement of facts confirmed by the oath of the party making it, before a notary or officer having authority to administer oaths. </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Ultra </a:t>
            </a:r>
            <a:r>
              <a:rPr lang="en-US" b="1" dirty="0" err="1" smtClean="0">
                <a:solidFill>
                  <a:srgbClr val="FF0000"/>
                </a:solidFill>
              </a:rPr>
              <a:t>vires</a:t>
            </a:r>
            <a:r>
              <a:rPr lang="en-US" b="1" dirty="0" smtClean="0">
                <a:solidFill>
                  <a:srgbClr val="FF0000"/>
                </a:solidFill>
              </a:rPr>
              <a:t>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Beyond the scope, power </a:t>
            </a:r>
            <a:r>
              <a:rPr lang="en-US" dirty="0" err="1" smtClean="0"/>
              <a:t>o.r</a:t>
            </a:r>
            <a:r>
              <a:rPr lang="en-US" dirty="0" smtClean="0"/>
              <a:t> authority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warrant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solidFill>
                  <a:srgbClr val="FF0000"/>
                </a:solidFill>
              </a:rPr>
              <a:t>A written order directing the arrest of a party. </a:t>
            </a:r>
          </a:p>
          <a:p>
            <a:pPr algn="just"/>
            <a:r>
              <a:rPr lang="en-US" dirty="0" smtClean="0">
                <a:solidFill>
                  <a:srgbClr val="0000FF"/>
                </a:solidFill>
              </a:rPr>
              <a:t>A search warrant orders that a specific location be searched for items,</a:t>
            </a:r>
            <a:r>
              <a:rPr lang="en-US" dirty="0" smtClean="0"/>
              <a:t> which if found, can be used in court as evidence.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writ</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A formal written command, issued from the court, requiring the performance of a specific act.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Court Proceedings</a:t>
            </a:r>
            <a:endParaRPr lang="en-US" b="1" dirty="0">
              <a:solidFill>
                <a:srgbClr val="FF0000"/>
              </a:solidFill>
            </a:endParaRPr>
          </a:p>
        </p:txBody>
      </p:sp>
      <p:sp>
        <p:nvSpPr>
          <p:cNvPr id="3" name="Content Placeholder 2"/>
          <p:cNvSpPr>
            <a:spLocks noGrp="1"/>
          </p:cNvSpPr>
          <p:nvPr>
            <p:ph idx="1"/>
          </p:nvPr>
        </p:nvSpPr>
        <p:spPr/>
        <p:txBody>
          <a:bodyPr>
            <a:normAutofit/>
          </a:bodyPr>
          <a:lstStyle/>
          <a:p>
            <a:pPr>
              <a:buNone/>
            </a:pPr>
            <a:r>
              <a:rPr lang="en-US" dirty="0" smtClean="0"/>
              <a:t>Mainly </a:t>
            </a:r>
            <a:r>
              <a:rPr lang="en-US" b="1" dirty="0" smtClean="0">
                <a:solidFill>
                  <a:srgbClr val="FF0000"/>
                </a:solidFill>
              </a:rPr>
              <a:t>five</a:t>
            </a:r>
            <a:r>
              <a:rPr lang="en-US" dirty="0" smtClean="0"/>
              <a:t> Categories</a:t>
            </a:r>
          </a:p>
          <a:p>
            <a:pPr>
              <a:buNone/>
            </a:pPr>
            <a:r>
              <a:rPr lang="en-US" dirty="0" smtClean="0"/>
              <a:t>• </a:t>
            </a:r>
            <a:r>
              <a:rPr lang="en-US" dirty="0" smtClean="0">
                <a:solidFill>
                  <a:srgbClr val="FF0000"/>
                </a:solidFill>
              </a:rPr>
              <a:t>Writ Petitions before S.C. or High Court </a:t>
            </a:r>
            <a:r>
              <a:rPr lang="en-US" dirty="0" smtClean="0">
                <a:solidFill>
                  <a:srgbClr val="0000FF"/>
                </a:solidFill>
              </a:rPr>
              <a:t>(W.P.)</a:t>
            </a:r>
          </a:p>
          <a:p>
            <a:pPr>
              <a:buNone/>
            </a:pPr>
            <a:r>
              <a:rPr lang="en-US" dirty="0" smtClean="0"/>
              <a:t>•  </a:t>
            </a:r>
            <a:r>
              <a:rPr lang="en-US" dirty="0" smtClean="0">
                <a:solidFill>
                  <a:srgbClr val="FF0000"/>
                </a:solidFill>
              </a:rPr>
              <a:t>Original Suits </a:t>
            </a:r>
            <a:r>
              <a:rPr lang="en-US" dirty="0" smtClean="0">
                <a:solidFill>
                  <a:srgbClr val="0000FF"/>
                </a:solidFill>
              </a:rPr>
              <a:t>(O.S.) </a:t>
            </a:r>
            <a:r>
              <a:rPr lang="en-US" dirty="0" smtClean="0">
                <a:solidFill>
                  <a:srgbClr val="FF0000"/>
                </a:solidFill>
              </a:rPr>
              <a:t>before Civil Courts</a:t>
            </a:r>
          </a:p>
          <a:p>
            <a:pPr>
              <a:buNone/>
            </a:pPr>
            <a:r>
              <a:rPr lang="en-US" dirty="0" smtClean="0"/>
              <a:t>• </a:t>
            </a:r>
            <a:r>
              <a:rPr lang="en-US" dirty="0" smtClean="0">
                <a:solidFill>
                  <a:srgbClr val="FF0000"/>
                </a:solidFill>
              </a:rPr>
              <a:t>Proceedings before </a:t>
            </a:r>
            <a:r>
              <a:rPr lang="en-US" dirty="0" err="1" smtClean="0">
                <a:solidFill>
                  <a:srgbClr val="0000FF"/>
                </a:solidFill>
              </a:rPr>
              <a:t>Lokayukta</a:t>
            </a:r>
            <a:endParaRPr lang="en-US" dirty="0" smtClean="0">
              <a:solidFill>
                <a:srgbClr val="0000FF"/>
              </a:solidFill>
            </a:endParaRPr>
          </a:p>
          <a:p>
            <a:pPr>
              <a:buNone/>
            </a:pPr>
            <a:r>
              <a:rPr lang="en-US" dirty="0" smtClean="0"/>
              <a:t>• </a:t>
            </a:r>
            <a:r>
              <a:rPr lang="en-US" dirty="0" smtClean="0">
                <a:solidFill>
                  <a:srgbClr val="FF0000"/>
                </a:solidFill>
              </a:rPr>
              <a:t>Proceedings before </a:t>
            </a:r>
            <a:r>
              <a:rPr lang="en-US" dirty="0" smtClean="0">
                <a:solidFill>
                  <a:srgbClr val="0000FF"/>
                </a:solidFill>
              </a:rPr>
              <a:t>Human Rights Commission</a:t>
            </a:r>
          </a:p>
          <a:p>
            <a:pPr>
              <a:buNone/>
            </a:pPr>
            <a:r>
              <a:rPr lang="en-US" dirty="0" smtClean="0"/>
              <a:t>• </a:t>
            </a:r>
            <a:r>
              <a:rPr lang="en-US" dirty="0" smtClean="0"/>
              <a:t>Appeal before the </a:t>
            </a:r>
            <a:r>
              <a:rPr lang="en-US" dirty="0" smtClean="0">
                <a:solidFill>
                  <a:srgbClr val="0000FF"/>
                </a:solidFill>
              </a:rPr>
              <a:t>Information </a:t>
            </a:r>
            <a:r>
              <a:rPr lang="en-US" dirty="0" smtClean="0">
                <a:solidFill>
                  <a:srgbClr val="0000FF"/>
                </a:solidFill>
              </a:rPr>
              <a:t>Commissions</a:t>
            </a:r>
            <a:endParaRPr lang="en-US" dirty="0">
              <a:solidFill>
                <a:srgbClr val="0000FF"/>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Writ Proceedings</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algn="just"/>
            <a:r>
              <a:rPr lang="en-US" dirty="0" smtClean="0">
                <a:solidFill>
                  <a:srgbClr val="FF0000"/>
                </a:solidFill>
              </a:rPr>
              <a:t>Art. 226 </a:t>
            </a:r>
            <a:r>
              <a:rPr lang="en-US" dirty="0" smtClean="0"/>
              <a:t>of the Constitution of India empowers the </a:t>
            </a:r>
            <a:r>
              <a:rPr lang="en-US" dirty="0" smtClean="0">
                <a:solidFill>
                  <a:srgbClr val="FF0000"/>
                </a:solidFill>
              </a:rPr>
              <a:t>High Court </a:t>
            </a:r>
            <a:r>
              <a:rPr lang="en-US" dirty="0" smtClean="0"/>
              <a:t>to issue Writs of </a:t>
            </a:r>
            <a:r>
              <a:rPr lang="fr-FR" dirty="0" smtClean="0">
                <a:solidFill>
                  <a:srgbClr val="FF0000"/>
                </a:solidFill>
              </a:rPr>
              <a:t>Habeas corpus</a:t>
            </a:r>
            <a:r>
              <a:rPr lang="fr-FR" dirty="0" smtClean="0"/>
              <a:t>, </a:t>
            </a:r>
            <a:r>
              <a:rPr lang="fr-FR" dirty="0" smtClean="0">
                <a:solidFill>
                  <a:srgbClr val="0000FF"/>
                </a:solidFill>
              </a:rPr>
              <a:t>Mandamus</a:t>
            </a:r>
            <a:r>
              <a:rPr lang="fr-FR" dirty="0" smtClean="0"/>
              <a:t>, </a:t>
            </a:r>
            <a:r>
              <a:rPr lang="fr-FR" dirty="0" smtClean="0">
                <a:solidFill>
                  <a:srgbClr val="FF0000"/>
                </a:solidFill>
              </a:rPr>
              <a:t>Prohibition</a:t>
            </a:r>
            <a:r>
              <a:rPr lang="fr-FR" dirty="0" smtClean="0"/>
              <a:t>, </a:t>
            </a:r>
            <a:r>
              <a:rPr lang="fr-FR" dirty="0" smtClean="0">
                <a:solidFill>
                  <a:srgbClr val="0000FF"/>
                </a:solidFill>
              </a:rPr>
              <a:t>Quo </a:t>
            </a:r>
            <a:r>
              <a:rPr lang="en-US" dirty="0" err="1" smtClean="0">
                <a:solidFill>
                  <a:srgbClr val="0000FF"/>
                </a:solidFill>
              </a:rPr>
              <a:t>Warranto</a:t>
            </a:r>
            <a:r>
              <a:rPr lang="en-US" dirty="0" smtClean="0">
                <a:solidFill>
                  <a:srgbClr val="0000FF"/>
                </a:solidFill>
              </a:rPr>
              <a:t> </a:t>
            </a:r>
            <a:r>
              <a:rPr lang="en-US" dirty="0" smtClean="0"/>
              <a:t>and </a:t>
            </a:r>
            <a:r>
              <a:rPr lang="en-US" dirty="0" smtClean="0">
                <a:solidFill>
                  <a:srgbClr val="FF0000"/>
                </a:solidFill>
              </a:rPr>
              <a:t>Certiorari</a:t>
            </a:r>
            <a:r>
              <a:rPr lang="en-US" dirty="0" smtClean="0"/>
              <a:t>.</a:t>
            </a:r>
          </a:p>
          <a:p>
            <a:pPr algn="just">
              <a:buNone/>
            </a:pPr>
            <a:r>
              <a:rPr lang="en-US" dirty="0" smtClean="0"/>
              <a:t>• </a:t>
            </a:r>
            <a:r>
              <a:rPr lang="en-US" dirty="0" smtClean="0">
                <a:solidFill>
                  <a:srgbClr val="FF0000"/>
                </a:solidFill>
              </a:rPr>
              <a:t>Art. 32 </a:t>
            </a:r>
            <a:r>
              <a:rPr lang="en-US" dirty="0" smtClean="0"/>
              <a:t>also empowers the </a:t>
            </a:r>
            <a:r>
              <a:rPr lang="en-US" dirty="0" smtClean="0">
                <a:solidFill>
                  <a:srgbClr val="FF0000"/>
                </a:solidFill>
              </a:rPr>
              <a:t>S.C.</a:t>
            </a:r>
            <a:r>
              <a:rPr lang="en-US" dirty="0" smtClean="0"/>
              <a:t> to issue similar Writs. </a:t>
            </a:r>
          </a:p>
          <a:p>
            <a:pPr algn="just"/>
            <a:r>
              <a:rPr lang="en-US" dirty="0" smtClean="0"/>
              <a:t>A Citizen can move the </a:t>
            </a:r>
            <a:r>
              <a:rPr lang="en-US" dirty="0" smtClean="0">
                <a:solidFill>
                  <a:srgbClr val="FF0000"/>
                </a:solidFill>
              </a:rPr>
              <a:t>H.C. </a:t>
            </a:r>
            <a:r>
              <a:rPr lang="en-US" dirty="0" smtClean="0"/>
              <a:t>or </a:t>
            </a:r>
            <a:r>
              <a:rPr lang="en-US" dirty="0" smtClean="0">
                <a:solidFill>
                  <a:srgbClr val="FF0000"/>
                </a:solidFill>
              </a:rPr>
              <a:t>S.C.</a:t>
            </a:r>
            <a:r>
              <a:rPr lang="en-US" dirty="0" smtClean="0"/>
              <a:t> for enforcement of Fundamental Rights under the Constitution of India, if violated by State or any Organ of the State.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Writs are mainly five Types</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lgn="just">
              <a:buNone/>
            </a:pPr>
            <a:r>
              <a:rPr lang="en-US" dirty="0" smtClean="0">
                <a:solidFill>
                  <a:srgbClr val="FF0000"/>
                </a:solidFill>
              </a:rPr>
              <a:t>1.  Habeas Corpus: </a:t>
            </a:r>
            <a:r>
              <a:rPr lang="en-US" dirty="0" smtClean="0"/>
              <a:t>A Writ to assert Personal Liberty.</a:t>
            </a:r>
          </a:p>
          <a:p>
            <a:pPr algn="just">
              <a:buNone/>
            </a:pPr>
            <a:r>
              <a:rPr lang="en-US" dirty="0" smtClean="0"/>
              <a:t>     To Liberate a Person from illegal Custody.</a:t>
            </a:r>
          </a:p>
          <a:p>
            <a:pPr algn="just">
              <a:buNone/>
            </a:pPr>
            <a:r>
              <a:rPr lang="en-US" dirty="0" smtClean="0"/>
              <a:t>2. </a:t>
            </a:r>
            <a:r>
              <a:rPr lang="en-US" dirty="0" smtClean="0">
                <a:solidFill>
                  <a:srgbClr val="FF0000"/>
                </a:solidFill>
              </a:rPr>
              <a:t>Mandamus: </a:t>
            </a:r>
            <a:r>
              <a:rPr lang="en-US" dirty="0" smtClean="0"/>
              <a:t>A Command issued to the State or Authority requiring performance of a particular Duty.</a:t>
            </a:r>
          </a:p>
          <a:p>
            <a:pPr algn="just">
              <a:buNone/>
            </a:pPr>
            <a:r>
              <a:rPr lang="en-US" dirty="0" smtClean="0"/>
              <a:t>3. </a:t>
            </a:r>
            <a:r>
              <a:rPr lang="en-US" dirty="0" smtClean="0">
                <a:solidFill>
                  <a:srgbClr val="FF0000"/>
                </a:solidFill>
              </a:rPr>
              <a:t>Prohibition: </a:t>
            </a:r>
            <a:r>
              <a:rPr lang="en-US" dirty="0" smtClean="0"/>
              <a:t>Preventing Tribunals or Inferior Courts or Administrative Authorities from continuing their proceedings in excess or abuse of their Jurisdiction.</a:t>
            </a:r>
          </a:p>
          <a:p>
            <a:pPr algn="just">
              <a:buNone/>
            </a:pPr>
            <a:r>
              <a:rPr lang="en-US" dirty="0" smtClean="0"/>
              <a:t>4. </a:t>
            </a:r>
            <a:r>
              <a:rPr lang="en-US" dirty="0" smtClean="0">
                <a:solidFill>
                  <a:srgbClr val="FF0000"/>
                </a:solidFill>
              </a:rPr>
              <a:t>Quo </a:t>
            </a:r>
            <a:r>
              <a:rPr lang="en-US" dirty="0" err="1" smtClean="0">
                <a:solidFill>
                  <a:srgbClr val="FF0000"/>
                </a:solidFill>
              </a:rPr>
              <a:t>Warranto</a:t>
            </a:r>
            <a:r>
              <a:rPr lang="en-US" dirty="0" smtClean="0">
                <a:solidFill>
                  <a:srgbClr val="FF0000"/>
                </a:solidFill>
              </a:rPr>
              <a:t>: </a:t>
            </a:r>
            <a:r>
              <a:rPr lang="en-US" dirty="0" smtClean="0"/>
              <a:t>Enquires into the legality of the Claim to a Public Office and Ousts him from its enjoyment if the Claim is not well founded.</a:t>
            </a:r>
          </a:p>
          <a:p>
            <a:pPr algn="just">
              <a:buNone/>
            </a:pPr>
            <a:r>
              <a:rPr lang="en-US" dirty="0" smtClean="0"/>
              <a:t>5. </a:t>
            </a:r>
            <a:r>
              <a:rPr lang="en-US" dirty="0" smtClean="0">
                <a:solidFill>
                  <a:srgbClr val="FF0000"/>
                </a:solidFill>
              </a:rPr>
              <a:t>Certiorari: </a:t>
            </a:r>
            <a:r>
              <a:rPr lang="en-US" dirty="0" smtClean="0"/>
              <a:t>Judicial Control for review of inferior Courts or Tribunals and Administrative Action if Ultra </a:t>
            </a:r>
            <a:r>
              <a:rPr lang="en-US" dirty="0" err="1" smtClean="0"/>
              <a:t>Vires</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55</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Writ Procedure</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lgn="just"/>
            <a:r>
              <a:rPr lang="en-US" dirty="0" smtClean="0"/>
              <a:t>W.P.’s are filed Stating the Facts and Grounds and an affidavit is filed in their support.</a:t>
            </a:r>
          </a:p>
          <a:p>
            <a:pPr algn="just">
              <a:buNone/>
            </a:pPr>
            <a:r>
              <a:rPr lang="en-US" dirty="0" smtClean="0"/>
              <a:t>• </a:t>
            </a:r>
            <a:r>
              <a:rPr lang="en-US" b="1" dirty="0" smtClean="0">
                <a:solidFill>
                  <a:srgbClr val="FF0000"/>
                </a:solidFill>
              </a:rPr>
              <a:t>Affidavit:</a:t>
            </a:r>
            <a:r>
              <a:rPr lang="en-US" dirty="0" smtClean="0"/>
              <a:t> It is a Statement on Oath by the Deponent Stating the Facts Known Personally, based on information and on belief. </a:t>
            </a:r>
            <a:r>
              <a:rPr lang="en-US" dirty="0" smtClean="0">
                <a:solidFill>
                  <a:srgbClr val="FF0000"/>
                </a:solidFill>
              </a:rPr>
              <a:t>A Signature is affixed at the end with date and place. </a:t>
            </a:r>
            <a:r>
              <a:rPr lang="en-US" dirty="0" smtClean="0">
                <a:solidFill>
                  <a:srgbClr val="0000FF"/>
                </a:solidFill>
              </a:rPr>
              <a:t>It is to be attested by a person who is Authorized to Administer Oath and Attest.</a:t>
            </a:r>
          </a:p>
          <a:p>
            <a:pPr algn="just">
              <a:buNone/>
            </a:pPr>
            <a:r>
              <a:rPr lang="en-US" dirty="0" smtClean="0"/>
              <a:t>• </a:t>
            </a:r>
            <a:r>
              <a:rPr lang="en-US" b="1" dirty="0" smtClean="0">
                <a:solidFill>
                  <a:srgbClr val="FF0000"/>
                </a:solidFill>
              </a:rPr>
              <a:t>Counter Affidavit: </a:t>
            </a:r>
            <a:r>
              <a:rPr lang="en-US" dirty="0" smtClean="0"/>
              <a:t>The Respondent in the W.P. files a Counter Affidavit as an Answer to the averments in the W.P.</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56</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562600"/>
          </a:xfrm>
        </p:spPr>
        <p:txBody>
          <a:bodyPr>
            <a:normAutofit fontScale="92500" lnSpcReduction="10000"/>
          </a:bodyPr>
          <a:lstStyle/>
          <a:p>
            <a:pPr algn="just">
              <a:buNone/>
            </a:pPr>
            <a:r>
              <a:rPr lang="en-US" dirty="0" smtClean="0"/>
              <a:t>● </a:t>
            </a:r>
            <a:r>
              <a:rPr lang="en-US" b="1" dirty="0" smtClean="0">
                <a:solidFill>
                  <a:srgbClr val="FF0000"/>
                </a:solidFill>
              </a:rPr>
              <a:t>N.B.A </a:t>
            </a:r>
            <a:r>
              <a:rPr lang="en-US" dirty="0" smtClean="0"/>
              <a:t>: A </a:t>
            </a:r>
            <a:r>
              <a:rPr lang="en-US" b="1" dirty="0" smtClean="0">
                <a:solidFill>
                  <a:srgbClr val="FF0000"/>
                </a:solidFill>
              </a:rPr>
              <a:t>Notice before admission </a:t>
            </a:r>
            <a:r>
              <a:rPr lang="en-US" dirty="0" smtClean="0"/>
              <a:t>is given to show cause why the </a:t>
            </a:r>
            <a:r>
              <a:rPr lang="en-US" dirty="0" smtClean="0">
                <a:solidFill>
                  <a:srgbClr val="FF0000"/>
                </a:solidFill>
              </a:rPr>
              <a:t>O.A </a:t>
            </a:r>
            <a:r>
              <a:rPr lang="en-US" dirty="0" smtClean="0"/>
              <a:t>or </a:t>
            </a:r>
            <a:r>
              <a:rPr lang="en-US" dirty="0" smtClean="0">
                <a:solidFill>
                  <a:srgbClr val="FF0000"/>
                </a:solidFill>
              </a:rPr>
              <a:t>W.P</a:t>
            </a:r>
            <a:r>
              <a:rPr lang="en-US" dirty="0" smtClean="0"/>
              <a:t> should not be admitted.</a:t>
            </a:r>
          </a:p>
          <a:p>
            <a:pPr algn="just"/>
            <a:r>
              <a:rPr lang="en-US" b="1" dirty="0" smtClean="0">
                <a:solidFill>
                  <a:srgbClr val="FF0000"/>
                </a:solidFill>
              </a:rPr>
              <a:t>O.A.</a:t>
            </a:r>
            <a:r>
              <a:rPr lang="en-US" dirty="0" smtClean="0"/>
              <a:t> = </a:t>
            </a:r>
            <a:r>
              <a:rPr lang="en-US" dirty="0" smtClean="0">
                <a:solidFill>
                  <a:srgbClr val="FF0000"/>
                </a:solidFill>
              </a:rPr>
              <a:t>Original Application.</a:t>
            </a:r>
            <a:endParaRPr lang="en-US" dirty="0" smtClean="0"/>
          </a:p>
          <a:p>
            <a:pPr algn="just">
              <a:buNone/>
            </a:pPr>
            <a:r>
              <a:rPr lang="en-US" dirty="0" smtClean="0"/>
              <a:t>● </a:t>
            </a:r>
            <a:r>
              <a:rPr lang="en-US" b="1" dirty="0" smtClean="0">
                <a:solidFill>
                  <a:srgbClr val="FF0000"/>
                </a:solidFill>
              </a:rPr>
              <a:t>W.P.</a:t>
            </a:r>
            <a:r>
              <a:rPr lang="en-US" dirty="0" smtClean="0"/>
              <a:t>  = Writ Petition : Andhra Pradesh High Court</a:t>
            </a:r>
          </a:p>
          <a:p>
            <a:pPr algn="just">
              <a:buNone/>
            </a:pPr>
            <a:r>
              <a:rPr lang="en-US" dirty="0" smtClean="0"/>
              <a:t>● </a:t>
            </a:r>
            <a:r>
              <a:rPr lang="en-US" b="1" dirty="0" smtClean="0">
                <a:solidFill>
                  <a:srgbClr val="FF0000"/>
                </a:solidFill>
              </a:rPr>
              <a:t>Complaint </a:t>
            </a:r>
            <a:r>
              <a:rPr lang="en-US" dirty="0" smtClean="0"/>
              <a:t>: AP </a:t>
            </a:r>
            <a:r>
              <a:rPr lang="en-US" dirty="0" err="1" smtClean="0"/>
              <a:t>Lokayukta</a:t>
            </a:r>
            <a:r>
              <a:rPr lang="en-US" dirty="0" smtClean="0"/>
              <a:t> and </a:t>
            </a:r>
            <a:r>
              <a:rPr lang="en-US" dirty="0" err="1" smtClean="0"/>
              <a:t>Upalokayukta</a:t>
            </a:r>
            <a:endParaRPr lang="en-US" dirty="0" smtClean="0"/>
          </a:p>
          <a:p>
            <a:pPr algn="just">
              <a:buNone/>
            </a:pPr>
            <a:r>
              <a:rPr lang="en-US" dirty="0" smtClean="0"/>
              <a:t>● </a:t>
            </a:r>
            <a:r>
              <a:rPr lang="en-US" b="1" dirty="0" smtClean="0">
                <a:solidFill>
                  <a:srgbClr val="FF0000"/>
                </a:solidFill>
              </a:rPr>
              <a:t>Consumer Dispute (C.D) </a:t>
            </a:r>
            <a:r>
              <a:rPr lang="en-US" dirty="0" smtClean="0"/>
              <a:t>: District Consumer Forum</a:t>
            </a:r>
          </a:p>
          <a:p>
            <a:pPr algn="just">
              <a:buNone/>
            </a:pPr>
            <a:r>
              <a:rPr lang="en-US" dirty="0" smtClean="0"/>
              <a:t>● </a:t>
            </a:r>
            <a:r>
              <a:rPr lang="en-US" b="1" dirty="0" smtClean="0">
                <a:solidFill>
                  <a:srgbClr val="FF0000"/>
                </a:solidFill>
              </a:rPr>
              <a:t>Forum Appeal (F.A) </a:t>
            </a:r>
            <a:r>
              <a:rPr lang="en-US" dirty="0" smtClean="0"/>
              <a:t>: A.P State Consumer Forum</a:t>
            </a:r>
          </a:p>
          <a:p>
            <a:pPr algn="just">
              <a:buNone/>
            </a:pPr>
            <a:r>
              <a:rPr lang="fr-FR" dirty="0" smtClean="0"/>
              <a:t>● </a:t>
            </a:r>
            <a:r>
              <a:rPr lang="fr-FR" b="1" dirty="0" smtClean="0">
                <a:solidFill>
                  <a:srgbClr val="FF0000"/>
                </a:solidFill>
              </a:rPr>
              <a:t>Original Suit (O.S) </a:t>
            </a:r>
            <a:r>
              <a:rPr lang="fr-FR" dirty="0" smtClean="0"/>
              <a:t>: Civil Courts</a:t>
            </a:r>
          </a:p>
          <a:p>
            <a:pPr algn="just">
              <a:buNone/>
            </a:pPr>
            <a:r>
              <a:rPr lang="en-US" dirty="0" smtClean="0"/>
              <a:t>● </a:t>
            </a:r>
            <a:r>
              <a:rPr lang="en-US" b="1" dirty="0" smtClean="0">
                <a:solidFill>
                  <a:srgbClr val="FF0000"/>
                </a:solidFill>
              </a:rPr>
              <a:t>Suit Appeal (S.A) </a:t>
            </a:r>
            <a:r>
              <a:rPr lang="en-US" dirty="0" smtClean="0"/>
              <a:t>: Civil Courts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solidFill>
                  <a:srgbClr val="FF0000"/>
                </a:solidFill>
              </a:rPr>
              <a:t>Procedure to be adopted while Drafting Affidavit</a:t>
            </a:r>
            <a:endParaRPr lang="en-US" dirty="0">
              <a:solidFill>
                <a:srgbClr val="FF0000"/>
              </a:solidFill>
            </a:endParaRPr>
          </a:p>
        </p:txBody>
      </p:sp>
      <p:sp>
        <p:nvSpPr>
          <p:cNvPr id="3" name="Content Placeholder 2"/>
          <p:cNvSpPr>
            <a:spLocks noGrp="1"/>
          </p:cNvSpPr>
          <p:nvPr>
            <p:ph idx="1"/>
          </p:nvPr>
        </p:nvSpPr>
        <p:spPr>
          <a:xfrm>
            <a:off x="457200" y="1371600"/>
            <a:ext cx="8229600" cy="4953000"/>
          </a:xfrm>
        </p:spPr>
        <p:txBody>
          <a:bodyPr>
            <a:normAutofit fontScale="77500" lnSpcReduction="20000"/>
          </a:bodyPr>
          <a:lstStyle/>
          <a:p>
            <a:pPr>
              <a:buNone/>
            </a:pPr>
            <a:r>
              <a:rPr lang="en-US" dirty="0" smtClean="0"/>
              <a:t>1) An affidavit is a declaration as to facts made in writing and sworn before a Person having authority to administrator oath. Affidavit includes. Affirmation and declaration in the case of persons by law allowed affirming or declaring instead of swearing.</a:t>
            </a:r>
          </a:p>
          <a:p>
            <a:pPr>
              <a:buNone/>
            </a:pPr>
            <a:r>
              <a:rPr lang="en-US" dirty="0" smtClean="0"/>
              <a:t>2) The Text of an affidavit may reflect the personal knowledge to the deponent touching the facts of. It may be drawn on the strength of information passed on from authentic source having credibility.</a:t>
            </a:r>
          </a:p>
          <a:p>
            <a:pPr>
              <a:buNone/>
            </a:pPr>
            <a:r>
              <a:rPr lang="en-US" dirty="0" smtClean="0"/>
              <a:t>3) The contents may reflect the knowledge of the deponent with reference to records.</a:t>
            </a:r>
          </a:p>
          <a:p>
            <a:pPr>
              <a:buNone/>
            </a:pPr>
            <a:r>
              <a:rPr lang="en-US" dirty="0" smtClean="0"/>
              <a:t>4) </a:t>
            </a:r>
            <a:r>
              <a:rPr lang="en-US" dirty="0" smtClean="0">
                <a:solidFill>
                  <a:srgbClr val="FF0000"/>
                </a:solidFill>
              </a:rPr>
              <a:t>The Heading of the Affidavit should define the name of the court, </a:t>
            </a:r>
            <a:r>
              <a:rPr lang="en-US" dirty="0" smtClean="0">
                <a:solidFill>
                  <a:srgbClr val="0000FF"/>
                </a:solidFill>
              </a:rPr>
              <a:t>the no. of proceeding; </a:t>
            </a:r>
            <a:r>
              <a:rPr lang="en-US" dirty="0" smtClean="0">
                <a:solidFill>
                  <a:srgbClr val="FF0000"/>
                </a:solidFill>
              </a:rPr>
              <a:t>names of parties followed by the full description of the deponent </a:t>
            </a:r>
            <a:r>
              <a:rPr lang="en-US" dirty="0" smtClean="0"/>
              <a:t>(</a:t>
            </a:r>
            <a:r>
              <a:rPr lang="en-US" dirty="0" smtClean="0">
                <a:solidFill>
                  <a:srgbClr val="0000FF"/>
                </a:solidFill>
              </a:rPr>
              <a:t>Father’s name, Husband’s name, Age, Occupation, Residence)</a:t>
            </a:r>
            <a:endParaRPr lang="en-US" dirty="0">
              <a:solidFill>
                <a:srgbClr val="0000FF"/>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58</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fontScale="92500"/>
          </a:bodyPr>
          <a:lstStyle/>
          <a:p>
            <a:pPr>
              <a:buNone/>
            </a:pPr>
            <a:r>
              <a:rPr lang="en-US" dirty="0" smtClean="0"/>
              <a:t>5) The very first sentence of the Affidavit should trace its identity as a party in the suit</a:t>
            </a:r>
          </a:p>
          <a:p>
            <a:pPr>
              <a:buNone/>
            </a:pPr>
            <a:r>
              <a:rPr lang="en-US" dirty="0" smtClean="0"/>
              <a:t>6) After the conclusion of the Affidavit, the signature of the deponent must find place in all pages at the foot.</a:t>
            </a:r>
          </a:p>
          <a:p>
            <a:pPr>
              <a:buNone/>
            </a:pPr>
            <a:r>
              <a:rPr lang="en-US" dirty="0" smtClean="0"/>
              <a:t>7) Finally the Affidavit to be </a:t>
            </a:r>
            <a:r>
              <a:rPr lang="en-US" dirty="0" err="1" smtClean="0"/>
              <a:t>sworned</a:t>
            </a:r>
            <a:r>
              <a:rPr lang="en-US" dirty="0" smtClean="0"/>
              <a:t> by a person on having authority to administer the oath.</a:t>
            </a:r>
          </a:p>
          <a:p>
            <a:pPr>
              <a:buNone/>
            </a:pPr>
            <a:r>
              <a:rPr lang="en-US" dirty="0" smtClean="0"/>
              <a:t>8) </a:t>
            </a:r>
            <a:r>
              <a:rPr lang="en-US" dirty="0" smtClean="0">
                <a:solidFill>
                  <a:srgbClr val="FF0000"/>
                </a:solidFill>
              </a:rPr>
              <a:t>The Affidavit is drafted in the first </a:t>
            </a:r>
            <a:r>
              <a:rPr lang="en-US" dirty="0" smtClean="0">
                <a:solidFill>
                  <a:srgbClr val="0000FF"/>
                </a:solidFill>
              </a:rPr>
              <a:t>person in contrast, </a:t>
            </a:r>
            <a:r>
              <a:rPr lang="en-US" dirty="0" smtClean="0">
                <a:solidFill>
                  <a:srgbClr val="FF0000"/>
                </a:solidFill>
              </a:rPr>
              <a:t>the plaint is drafted by a third person.</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59</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solidFill>
                  <a:srgbClr val="FF0000"/>
                </a:solidFill>
              </a:rPr>
              <a:t>Affidavit</a:t>
            </a:r>
            <a:endParaRPr lang="en-US" b="1" dirty="0">
              <a:solidFill>
                <a:srgbClr val="FF0000"/>
              </a:solidFill>
            </a:endParaRPr>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pPr>
              <a:buNone/>
            </a:pPr>
            <a:r>
              <a:rPr lang="en-US" dirty="0" smtClean="0"/>
              <a:t>• In reply to Court Proceedings in W.P. a Counter</a:t>
            </a:r>
          </a:p>
          <a:p>
            <a:pPr>
              <a:buNone/>
            </a:pPr>
            <a:r>
              <a:rPr lang="en-US" dirty="0" smtClean="0"/>
              <a:t>   Affidavit is to be filed by one of the Respondents</a:t>
            </a:r>
          </a:p>
          <a:p>
            <a:pPr>
              <a:buNone/>
            </a:pPr>
            <a:r>
              <a:rPr lang="en-US" dirty="0" smtClean="0"/>
              <a:t>   or all.</a:t>
            </a:r>
          </a:p>
          <a:p>
            <a:pPr>
              <a:buNone/>
            </a:pPr>
            <a:r>
              <a:rPr lang="en-US" dirty="0" smtClean="0"/>
              <a:t>• The Affidavit shall contain all facts and Pleas that</a:t>
            </a:r>
          </a:p>
          <a:p>
            <a:pPr>
              <a:buNone/>
            </a:pPr>
            <a:r>
              <a:rPr lang="en-US" dirty="0" smtClean="0"/>
              <a:t>    are to be Projected by the Respondents.</a:t>
            </a:r>
          </a:p>
          <a:p>
            <a:pPr>
              <a:buNone/>
            </a:pPr>
            <a:r>
              <a:rPr lang="en-US" dirty="0" smtClean="0"/>
              <a:t>• </a:t>
            </a:r>
            <a:r>
              <a:rPr lang="en-US" dirty="0" smtClean="0">
                <a:solidFill>
                  <a:srgbClr val="FF0000"/>
                </a:solidFill>
              </a:rPr>
              <a:t>Facts if Known personally to the deponent, he has</a:t>
            </a:r>
          </a:p>
          <a:p>
            <a:pPr>
              <a:buNone/>
            </a:pPr>
            <a:r>
              <a:rPr lang="en-US" dirty="0" smtClean="0">
                <a:solidFill>
                  <a:srgbClr val="FF0000"/>
                </a:solidFill>
              </a:rPr>
              <a:t>    to state the same. </a:t>
            </a:r>
          </a:p>
          <a:p>
            <a:r>
              <a:rPr lang="en-US" dirty="0" smtClean="0">
                <a:solidFill>
                  <a:srgbClr val="0000FF"/>
                </a:solidFill>
              </a:rPr>
              <a:t>If facts are based on information, the source of information has to be furnished.</a:t>
            </a:r>
            <a:r>
              <a:rPr lang="en-US" dirty="0" smtClean="0">
                <a:solidFill>
                  <a:srgbClr val="3333FF"/>
                </a:solidFill>
              </a:rPr>
              <a:t> </a:t>
            </a:r>
          </a:p>
          <a:p>
            <a:r>
              <a:rPr lang="en-US" dirty="0" smtClean="0">
                <a:solidFill>
                  <a:srgbClr val="FF0000"/>
                </a:solidFill>
              </a:rPr>
              <a:t>If facts are based on belief, the grounds for belief have to be stated.</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Autofit/>
          </a:bodyPr>
          <a:lstStyle/>
          <a:p>
            <a:pPr algn="just"/>
            <a:r>
              <a:rPr lang="en-US" sz="3200" b="1" dirty="0" smtClean="0">
                <a:solidFill>
                  <a:srgbClr val="FF0000"/>
                </a:solidFill>
              </a:rPr>
              <a:t>Procedures and Principles to be followed in</a:t>
            </a:r>
            <a:br>
              <a:rPr lang="en-US" sz="3200" b="1" dirty="0" smtClean="0">
                <a:solidFill>
                  <a:srgbClr val="FF0000"/>
                </a:solidFill>
              </a:rPr>
            </a:br>
            <a:r>
              <a:rPr lang="en-US" sz="3200" b="1" dirty="0" smtClean="0">
                <a:solidFill>
                  <a:srgbClr val="FF0000"/>
                </a:solidFill>
              </a:rPr>
              <a:t>Drafting Counter Affidavits and further</a:t>
            </a:r>
            <a:br>
              <a:rPr lang="en-US" sz="3200" b="1" dirty="0" smtClean="0">
                <a:solidFill>
                  <a:srgbClr val="FF0000"/>
                </a:solidFill>
              </a:rPr>
            </a:br>
            <a:r>
              <a:rPr lang="en-US" sz="3200" b="1" dirty="0" smtClean="0">
                <a:solidFill>
                  <a:srgbClr val="FF0000"/>
                </a:solidFill>
              </a:rPr>
              <a:t>follow up Actions</a:t>
            </a:r>
            <a:r>
              <a:rPr lang="en-US" sz="3200" b="1" dirty="0" smtClean="0"/>
              <a:t> </a:t>
            </a:r>
            <a:endParaRPr lang="en-US" sz="3200"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algn="just"/>
            <a:r>
              <a:rPr lang="en-US" sz="2800" dirty="0" smtClean="0"/>
              <a:t>In all the cases of Writ Petitions against the Board and other departmental offices </a:t>
            </a:r>
            <a:r>
              <a:rPr lang="en-US" sz="2800" dirty="0" smtClean="0">
                <a:solidFill>
                  <a:srgbClr val="0000FF"/>
                </a:solidFill>
              </a:rPr>
              <a:t>where affidavits are communicated with a notice, </a:t>
            </a:r>
            <a:r>
              <a:rPr lang="en-US" sz="2800" dirty="0" smtClean="0">
                <a:solidFill>
                  <a:srgbClr val="FF0000"/>
                </a:solidFill>
              </a:rPr>
              <a:t>counter affidavits have to be filed</a:t>
            </a:r>
            <a:r>
              <a:rPr lang="en-US" sz="2800" dirty="0" smtClean="0"/>
              <a:t> </a:t>
            </a:r>
            <a:r>
              <a:rPr lang="en-US" sz="2800" b="1" dirty="0" smtClean="0">
                <a:solidFill>
                  <a:srgbClr val="FF0000"/>
                </a:solidFill>
              </a:rPr>
              <a:t>rebutting/ disproving/denying contradicting the contents raised by the petitioner </a:t>
            </a:r>
            <a:r>
              <a:rPr lang="en-US" sz="2800" dirty="0" smtClean="0">
                <a:solidFill>
                  <a:srgbClr val="0000FF"/>
                </a:solidFill>
              </a:rPr>
              <a:t>basing on the available recorded evidence.</a:t>
            </a:r>
          </a:p>
          <a:p>
            <a:r>
              <a:rPr lang="en-US" sz="2800" dirty="0" smtClean="0"/>
              <a:t>Normally the High Court will communicate a copy of the</a:t>
            </a:r>
          </a:p>
          <a:p>
            <a:pPr algn="just">
              <a:buNone/>
            </a:pPr>
            <a:r>
              <a:rPr lang="en-US" sz="2800" dirty="0" smtClean="0"/>
              <a:t>     writ petition along with a notice directing the respondent to appear personally or by advocate on the appointed day and time to show cause  why the Writ Petition should not be complied by filing the counter Affidavit.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60</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135563"/>
          </a:xfrm>
        </p:spPr>
        <p:txBody>
          <a:bodyPr>
            <a:normAutofit/>
          </a:bodyPr>
          <a:lstStyle/>
          <a:p>
            <a:pPr algn="just"/>
            <a:r>
              <a:rPr lang="en-US" b="1" dirty="0" err="1" smtClean="0">
                <a:solidFill>
                  <a:srgbClr val="FF0000"/>
                </a:solidFill>
              </a:rPr>
              <a:t>Parawise</a:t>
            </a:r>
            <a:r>
              <a:rPr lang="en-US" b="1" dirty="0" smtClean="0">
                <a:solidFill>
                  <a:srgbClr val="FF0000"/>
                </a:solidFill>
              </a:rPr>
              <a:t> remarks </a:t>
            </a:r>
            <a:r>
              <a:rPr lang="en-US" dirty="0" smtClean="0"/>
              <a:t>should be prepared without undue delay and the</a:t>
            </a:r>
          </a:p>
          <a:p>
            <a:pPr algn="just">
              <a:buNone/>
            </a:pPr>
            <a:r>
              <a:rPr lang="en-US" dirty="0" smtClean="0"/>
              <a:t>     same should be sent for the SLA along with concerned Assistant in case of urgency/Emergency. </a:t>
            </a:r>
          </a:p>
          <a:p>
            <a:pPr algn="just"/>
            <a:r>
              <a:rPr lang="en-US" dirty="0" smtClean="0"/>
              <a:t>On this the SLA will prepare the draft counter affidavit and file it in the High Court.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61</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a:bodyPr>
          <a:lstStyle/>
          <a:p>
            <a:pPr>
              <a:buNone/>
            </a:pPr>
            <a:endParaRPr lang="en-US" dirty="0" smtClean="0"/>
          </a:p>
          <a:p>
            <a:pPr algn="just"/>
            <a:r>
              <a:rPr lang="en-US" dirty="0" smtClean="0"/>
              <a:t>Finally the concerned officer (Respondent) after getting the counter affidavit filed in the court by SLA watch the stage of the case by pursuing action with SLA till the disposal of the Writ Petition and communication of the</a:t>
            </a:r>
          </a:p>
          <a:p>
            <a:pPr>
              <a:buNone/>
            </a:pPr>
            <a:r>
              <a:rPr lang="en-US" dirty="0" smtClean="0"/>
              <a:t>    order/</a:t>
            </a:r>
            <a:r>
              <a:rPr lang="en-US" dirty="0" err="1" smtClean="0"/>
              <a:t>Judgement</a:t>
            </a:r>
            <a:r>
              <a:rPr lang="en-US"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62</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Procedure on receipt of Notice /</a:t>
            </a:r>
            <a:br>
              <a:rPr lang="en-US" b="1" dirty="0" smtClean="0">
                <a:solidFill>
                  <a:srgbClr val="FF0000"/>
                </a:solidFill>
              </a:rPr>
            </a:br>
            <a:r>
              <a:rPr lang="en-US" b="1" dirty="0" smtClean="0">
                <a:solidFill>
                  <a:srgbClr val="FF0000"/>
                </a:solidFill>
              </a:rPr>
              <a:t>Summon from the court / other</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lgn="just"/>
            <a:r>
              <a:rPr lang="en-US" dirty="0" smtClean="0">
                <a:solidFill>
                  <a:srgbClr val="0000FF"/>
                </a:solidFill>
              </a:rPr>
              <a:t>On receipt of the notice, </a:t>
            </a:r>
            <a:r>
              <a:rPr lang="en-US" dirty="0" smtClean="0">
                <a:solidFill>
                  <a:srgbClr val="FF0000"/>
                </a:solidFill>
              </a:rPr>
              <a:t>case shall be examined, whether the officer is a party to the case or not.</a:t>
            </a:r>
          </a:p>
          <a:p>
            <a:pPr algn="just"/>
            <a:r>
              <a:rPr lang="en-US" dirty="0" smtClean="0">
                <a:solidFill>
                  <a:srgbClr val="FF0000"/>
                </a:solidFill>
              </a:rPr>
              <a:t>The Court may issue Notice / Summon </a:t>
            </a:r>
            <a:r>
              <a:rPr lang="en-US" dirty="0" smtClean="0"/>
              <a:t>to the Board Officers on </a:t>
            </a:r>
            <a:r>
              <a:rPr lang="en-US" dirty="0" smtClean="0">
                <a:solidFill>
                  <a:srgbClr val="FF0000"/>
                </a:solidFill>
              </a:rPr>
              <a:t>3 (three) Occasions.</a:t>
            </a:r>
          </a:p>
          <a:p>
            <a:pPr>
              <a:buNone/>
            </a:pPr>
            <a:r>
              <a:rPr lang="en-US" dirty="0" smtClean="0"/>
              <a:t>A) When the officer is </a:t>
            </a:r>
            <a:r>
              <a:rPr lang="en-US" dirty="0" smtClean="0">
                <a:solidFill>
                  <a:srgbClr val="FF0000"/>
                </a:solidFill>
              </a:rPr>
              <a:t>Respondent.</a:t>
            </a:r>
          </a:p>
          <a:p>
            <a:pPr>
              <a:buNone/>
            </a:pPr>
            <a:r>
              <a:rPr lang="en-US" dirty="0" smtClean="0"/>
              <a:t>B) When the Officer is a </a:t>
            </a:r>
            <a:r>
              <a:rPr lang="en-US" dirty="0" smtClean="0">
                <a:solidFill>
                  <a:srgbClr val="FF0000"/>
                </a:solidFill>
              </a:rPr>
              <a:t>witness to the Case.</a:t>
            </a:r>
          </a:p>
          <a:p>
            <a:pPr algn="just">
              <a:buNone/>
            </a:pPr>
            <a:r>
              <a:rPr lang="en-US" dirty="0" smtClean="0"/>
              <a:t>C) </a:t>
            </a:r>
            <a:r>
              <a:rPr lang="en-US" dirty="0" smtClean="0">
                <a:solidFill>
                  <a:srgbClr val="0000FF"/>
                </a:solidFill>
              </a:rPr>
              <a:t>When the officer has to display the Public Notice   issued by the Court, </a:t>
            </a:r>
            <a:r>
              <a:rPr lang="en-US" dirty="0" smtClean="0"/>
              <a:t>especially in</a:t>
            </a:r>
          </a:p>
          <a:p>
            <a:pPr>
              <a:buNone/>
            </a:pPr>
            <a:r>
              <a:rPr lang="en-US" dirty="0" smtClean="0"/>
              <a:t>1) </a:t>
            </a:r>
            <a:r>
              <a:rPr lang="en-US" dirty="0" smtClean="0">
                <a:solidFill>
                  <a:srgbClr val="FF0000"/>
                </a:solidFill>
              </a:rPr>
              <a:t>Cases of attachment of property </a:t>
            </a:r>
            <a:r>
              <a:rPr lang="en-US" dirty="0" smtClean="0"/>
              <a:t>&amp;</a:t>
            </a:r>
          </a:p>
          <a:p>
            <a:pPr>
              <a:buNone/>
            </a:pPr>
            <a:r>
              <a:rPr lang="en-US" dirty="0" smtClean="0"/>
              <a:t>2) </a:t>
            </a:r>
            <a:r>
              <a:rPr lang="en-US" dirty="0" smtClean="0">
                <a:solidFill>
                  <a:srgbClr val="FF0000"/>
                </a:solidFill>
              </a:rPr>
              <a:t>Sale of property.</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PROCEDURE ON RECEIPT OF</a:t>
            </a:r>
            <a:br>
              <a:rPr lang="en-US" b="1" dirty="0" smtClean="0">
                <a:solidFill>
                  <a:srgbClr val="FF0000"/>
                </a:solidFill>
              </a:rPr>
            </a:br>
            <a:r>
              <a:rPr lang="en-US" b="1" dirty="0" smtClean="0">
                <a:solidFill>
                  <a:srgbClr val="FF0000"/>
                </a:solidFill>
              </a:rPr>
              <a:t>JUDGMENTS OF THE COURT</a:t>
            </a:r>
            <a:endParaRPr lang="en-US" dirty="0">
              <a:solidFill>
                <a:srgbClr val="FF0000"/>
              </a:solidFill>
            </a:endParaRPr>
          </a:p>
        </p:txBody>
      </p:sp>
      <p:sp>
        <p:nvSpPr>
          <p:cNvPr id="3" name="Content Placeholder 2"/>
          <p:cNvSpPr>
            <a:spLocks noGrp="1"/>
          </p:cNvSpPr>
          <p:nvPr>
            <p:ph idx="1"/>
          </p:nvPr>
        </p:nvSpPr>
        <p:spPr/>
        <p:txBody>
          <a:bodyPr/>
          <a:lstStyle/>
          <a:p>
            <a:pPr>
              <a:buNone/>
            </a:pPr>
            <a:r>
              <a:rPr lang="en-US" dirty="0" smtClean="0"/>
              <a:t>On receipt of an </a:t>
            </a:r>
            <a:r>
              <a:rPr lang="en-US" dirty="0" smtClean="0">
                <a:solidFill>
                  <a:srgbClr val="FF0000"/>
                </a:solidFill>
              </a:rPr>
              <a:t>order or Judgment </a:t>
            </a:r>
            <a:r>
              <a:rPr lang="en-US" dirty="0" smtClean="0"/>
              <a:t>we shall</a:t>
            </a:r>
          </a:p>
          <a:p>
            <a:pPr>
              <a:buNone/>
            </a:pPr>
            <a:r>
              <a:rPr lang="en-US" dirty="0" smtClean="0"/>
              <a:t>examine the order, whether it is;</a:t>
            </a:r>
          </a:p>
          <a:p>
            <a:r>
              <a:rPr lang="en-US" dirty="0" smtClean="0"/>
              <a:t>a) </a:t>
            </a:r>
            <a:r>
              <a:rPr lang="en-US" dirty="0" err="1" smtClean="0"/>
              <a:t>Exparte</a:t>
            </a:r>
            <a:r>
              <a:rPr lang="en-US" dirty="0" smtClean="0"/>
              <a:t> order</a:t>
            </a:r>
          </a:p>
          <a:p>
            <a:r>
              <a:rPr lang="en-US" dirty="0" smtClean="0"/>
              <a:t>b) Interlocutory order</a:t>
            </a:r>
          </a:p>
          <a:p>
            <a:r>
              <a:rPr lang="en-US" dirty="0" smtClean="0"/>
              <a:t>c) Final order</a:t>
            </a:r>
          </a:p>
          <a:p>
            <a:pPr>
              <a:buNone/>
            </a:pPr>
            <a:r>
              <a:rPr lang="en-US" b="1" dirty="0" smtClean="0"/>
              <a:t>In the above cases the following action shall</a:t>
            </a:r>
          </a:p>
          <a:p>
            <a:pPr>
              <a:buNone/>
            </a:pPr>
            <a:r>
              <a:rPr lang="en-US" b="1" dirty="0" smtClean="0"/>
              <a:t>be taken: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a) </a:t>
            </a:r>
            <a:r>
              <a:rPr lang="en-US" b="1" dirty="0" err="1" smtClean="0">
                <a:solidFill>
                  <a:srgbClr val="FF0000"/>
                </a:solidFill>
              </a:rPr>
              <a:t>Exparte</a:t>
            </a:r>
            <a:r>
              <a:rPr lang="en-US" b="1" dirty="0" smtClean="0">
                <a:solidFill>
                  <a:srgbClr val="FF0000"/>
                </a:solidFill>
              </a:rPr>
              <a:t> order.</a:t>
            </a:r>
            <a:br>
              <a:rPr lang="en-US" b="1"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pPr>
              <a:buNone/>
            </a:pPr>
            <a:r>
              <a:rPr lang="en-US" dirty="0" err="1" smtClean="0"/>
              <a:t>Exparte</a:t>
            </a:r>
            <a:r>
              <a:rPr lang="en-US" dirty="0" smtClean="0"/>
              <a:t> means in the absence of.</a:t>
            </a:r>
          </a:p>
          <a:p>
            <a:pPr marL="514350" indent="-514350" algn="just">
              <a:buAutoNum type="arabicParenR"/>
            </a:pPr>
            <a:r>
              <a:rPr lang="en-US" dirty="0" smtClean="0">
                <a:solidFill>
                  <a:srgbClr val="FF0000"/>
                </a:solidFill>
              </a:rPr>
              <a:t>The court passes </a:t>
            </a:r>
            <a:r>
              <a:rPr lang="en-US" dirty="0" err="1" smtClean="0">
                <a:solidFill>
                  <a:srgbClr val="FF0000"/>
                </a:solidFill>
              </a:rPr>
              <a:t>exparte</a:t>
            </a:r>
            <a:r>
              <a:rPr lang="en-US" dirty="0" smtClean="0">
                <a:solidFill>
                  <a:srgbClr val="FF0000"/>
                </a:solidFill>
              </a:rPr>
              <a:t> order, if the respondent </a:t>
            </a:r>
            <a:r>
              <a:rPr lang="en-US" b="1" dirty="0" smtClean="0">
                <a:solidFill>
                  <a:srgbClr val="0000FF"/>
                </a:solidFill>
              </a:rPr>
              <a:t>fails to file Counter Affidavit / Written statement </a:t>
            </a:r>
            <a:r>
              <a:rPr lang="en-US" dirty="0" smtClean="0">
                <a:solidFill>
                  <a:srgbClr val="FF0000"/>
                </a:solidFill>
              </a:rPr>
              <a:t>within the time allowed by the court.</a:t>
            </a:r>
          </a:p>
          <a:p>
            <a:pPr marL="514350" indent="-514350" algn="just">
              <a:buNone/>
            </a:pPr>
            <a:r>
              <a:rPr lang="en-US" dirty="0" smtClean="0"/>
              <a:t>2) If the Respondent or his counsel </a:t>
            </a:r>
            <a:r>
              <a:rPr lang="en-US" b="1" dirty="0" smtClean="0">
                <a:solidFill>
                  <a:srgbClr val="FF0000"/>
                </a:solidFill>
              </a:rPr>
              <a:t>fails to appear</a:t>
            </a:r>
          </a:p>
          <a:p>
            <a:pPr>
              <a:buNone/>
            </a:pPr>
            <a:r>
              <a:rPr lang="en-US" b="1" dirty="0" smtClean="0">
                <a:solidFill>
                  <a:srgbClr val="FF0000"/>
                </a:solidFill>
              </a:rPr>
              <a:t>on the day fixed by the court.</a:t>
            </a:r>
          </a:p>
          <a:p>
            <a:pPr algn="just"/>
            <a:r>
              <a:rPr lang="en-US" dirty="0" smtClean="0"/>
              <a:t>On receipt of the </a:t>
            </a:r>
            <a:r>
              <a:rPr lang="en-US" dirty="0" err="1" smtClean="0"/>
              <a:t>exparte</a:t>
            </a:r>
            <a:r>
              <a:rPr lang="en-US" dirty="0" smtClean="0"/>
              <a:t> order</a:t>
            </a:r>
            <a:r>
              <a:rPr lang="en-US" dirty="0" smtClean="0">
                <a:solidFill>
                  <a:srgbClr val="FF0000"/>
                </a:solidFill>
              </a:rPr>
              <a:t>, the set aside petition shall be filed bringing the circumstances lead to non filing of Counter Affidavit / Written Statement or for not appearing on the date fixed by the Court.</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65</a:t>
            </a:fld>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 Interlocutory order</a:t>
            </a:r>
            <a:endParaRPr lang="en-US" dirty="0">
              <a:solidFill>
                <a:srgbClr val="FF0000"/>
              </a:solidFill>
            </a:endParaRPr>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pPr>
              <a:buNone/>
            </a:pPr>
            <a:r>
              <a:rPr lang="en-US" dirty="0" smtClean="0"/>
              <a:t>➢</a:t>
            </a:r>
            <a:r>
              <a:rPr lang="en-US" dirty="0" smtClean="0">
                <a:solidFill>
                  <a:srgbClr val="FF0000"/>
                </a:solidFill>
              </a:rPr>
              <a:t>Interlocutory means in between.</a:t>
            </a:r>
          </a:p>
          <a:p>
            <a:pPr>
              <a:buNone/>
            </a:pPr>
            <a:r>
              <a:rPr lang="en-US" dirty="0" smtClean="0"/>
              <a:t>➢The interlocutory order shall be </a:t>
            </a:r>
            <a:r>
              <a:rPr lang="en-US" dirty="0" smtClean="0">
                <a:solidFill>
                  <a:srgbClr val="FF0000"/>
                </a:solidFill>
              </a:rPr>
              <a:t>examined, </a:t>
            </a:r>
            <a:r>
              <a:rPr lang="en-US" dirty="0" smtClean="0"/>
              <a:t>whether it</a:t>
            </a:r>
          </a:p>
          <a:p>
            <a:pPr>
              <a:buNone/>
            </a:pPr>
            <a:r>
              <a:rPr lang="en-US" dirty="0" smtClean="0"/>
              <a:t>is</a:t>
            </a:r>
          </a:p>
          <a:p>
            <a:pPr>
              <a:buNone/>
            </a:pPr>
            <a:r>
              <a:rPr lang="en-US" dirty="0" err="1" smtClean="0"/>
              <a:t>i</a:t>
            </a:r>
            <a:r>
              <a:rPr lang="en-US" dirty="0" smtClean="0">
                <a:solidFill>
                  <a:srgbClr val="FF0000"/>
                </a:solidFill>
              </a:rPr>
              <a:t>. Status quo ante </a:t>
            </a:r>
            <a:r>
              <a:rPr lang="en-US" dirty="0" smtClean="0"/>
              <a:t>or</a:t>
            </a:r>
          </a:p>
          <a:p>
            <a:pPr>
              <a:buNone/>
            </a:pPr>
            <a:r>
              <a:rPr lang="en-US" dirty="0" smtClean="0"/>
              <a:t>ii. </a:t>
            </a:r>
            <a:r>
              <a:rPr lang="en-US" dirty="0" smtClean="0">
                <a:solidFill>
                  <a:srgbClr val="FF0000"/>
                </a:solidFill>
              </a:rPr>
              <a:t>Status quo as on the date of order.</a:t>
            </a:r>
          </a:p>
          <a:p>
            <a:pPr algn="just">
              <a:buNone/>
            </a:pPr>
            <a:r>
              <a:rPr lang="en-US" dirty="0" smtClean="0"/>
              <a:t>iii. </a:t>
            </a:r>
            <a:r>
              <a:rPr lang="en-US" dirty="0" smtClean="0">
                <a:solidFill>
                  <a:srgbClr val="FF0000"/>
                </a:solidFill>
              </a:rPr>
              <a:t>Status quo until the due procedure of Law is followed. </a:t>
            </a:r>
            <a:r>
              <a:rPr lang="en-US" dirty="0" smtClean="0"/>
              <a:t>In this case, </a:t>
            </a:r>
            <a:r>
              <a:rPr lang="en-US" dirty="0" smtClean="0">
                <a:solidFill>
                  <a:srgbClr val="0000FF"/>
                </a:solidFill>
              </a:rPr>
              <a:t>if the due procedure is followed </a:t>
            </a:r>
            <a:r>
              <a:rPr lang="en-US" dirty="0" smtClean="0">
                <a:solidFill>
                  <a:srgbClr val="FF0000"/>
                </a:solidFill>
              </a:rPr>
              <a:t>it may be deemed to be no status quo on the next course of action.</a:t>
            </a:r>
          </a:p>
          <a:p>
            <a:pPr algn="just"/>
            <a:r>
              <a:rPr lang="en-US" dirty="0" smtClean="0"/>
              <a:t>Duly obeying the interlocutory order, </a:t>
            </a:r>
            <a:r>
              <a:rPr lang="en-US" dirty="0" smtClean="0">
                <a:solidFill>
                  <a:srgbClr val="FF0000"/>
                </a:solidFill>
              </a:rPr>
              <a:t>the petition for vacation of the status quo shall be filed, </a:t>
            </a:r>
            <a:r>
              <a:rPr lang="en-US" dirty="0" smtClean="0"/>
              <a:t>if it is necessary.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c) Order on disposal of suit / petition</a:t>
            </a: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If the order is made by the court on disposal of case, it shall be examined whether the case is</a:t>
            </a:r>
          </a:p>
          <a:p>
            <a:pPr>
              <a:buNone/>
            </a:pPr>
            <a:r>
              <a:rPr lang="en-US" dirty="0" err="1" smtClean="0"/>
              <a:t>i</a:t>
            </a:r>
            <a:r>
              <a:rPr lang="en-US" dirty="0" smtClean="0"/>
              <a:t>. </a:t>
            </a:r>
            <a:r>
              <a:rPr lang="en-US" dirty="0" smtClean="0">
                <a:solidFill>
                  <a:srgbClr val="FF0000"/>
                </a:solidFill>
              </a:rPr>
              <a:t>Remitted for considering afresh.</a:t>
            </a:r>
          </a:p>
          <a:p>
            <a:pPr>
              <a:buNone/>
            </a:pPr>
            <a:r>
              <a:rPr lang="en-US" dirty="0" smtClean="0"/>
              <a:t>ii. </a:t>
            </a:r>
            <a:r>
              <a:rPr lang="en-US" dirty="0" smtClean="0">
                <a:solidFill>
                  <a:srgbClr val="FF0000"/>
                </a:solidFill>
              </a:rPr>
              <a:t>Petition / Suit is allowed.</a:t>
            </a:r>
          </a:p>
          <a:p>
            <a:pPr>
              <a:buNone/>
            </a:pPr>
            <a:r>
              <a:rPr lang="en-US" dirty="0" smtClean="0"/>
              <a:t>iii. </a:t>
            </a:r>
            <a:r>
              <a:rPr lang="en-US" dirty="0" smtClean="0">
                <a:solidFill>
                  <a:srgbClr val="FF0000"/>
                </a:solidFill>
              </a:rPr>
              <a:t>Dismissed.</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876800"/>
          </a:xfrm>
        </p:spPr>
        <p:txBody>
          <a:bodyPr>
            <a:normAutofit lnSpcReduction="10000"/>
          </a:bodyPr>
          <a:lstStyle/>
          <a:p>
            <a:pPr marL="571500" indent="-571500" algn="just">
              <a:buAutoNum type="romanLcPeriod"/>
            </a:pPr>
            <a:r>
              <a:rPr lang="en-US" dirty="0" smtClean="0"/>
              <a:t>If the case is </a:t>
            </a:r>
            <a:r>
              <a:rPr lang="en-US" b="1" dirty="0" smtClean="0">
                <a:solidFill>
                  <a:srgbClr val="FF0000"/>
                </a:solidFill>
              </a:rPr>
              <a:t>remitted</a:t>
            </a:r>
            <a:r>
              <a:rPr lang="en-US" dirty="0" smtClean="0"/>
              <a:t> </a:t>
            </a:r>
            <a:r>
              <a:rPr lang="en-US" dirty="0" smtClean="0">
                <a:solidFill>
                  <a:srgbClr val="FF0000"/>
                </a:solidFill>
              </a:rPr>
              <a:t>for considering afresh, </a:t>
            </a:r>
            <a:r>
              <a:rPr lang="en-US" dirty="0" smtClean="0">
                <a:solidFill>
                  <a:srgbClr val="0000FF"/>
                </a:solidFill>
              </a:rPr>
              <a:t>efforts shall be made within the time allowed by court, as early as possible.</a:t>
            </a:r>
          </a:p>
          <a:p>
            <a:pPr marL="571500" indent="-571500" algn="just">
              <a:buAutoNum type="romanLcPeriod"/>
            </a:pPr>
            <a:r>
              <a:rPr lang="en-US" b="1" dirty="0" smtClean="0">
                <a:solidFill>
                  <a:srgbClr val="0000FF"/>
                </a:solidFill>
              </a:rPr>
              <a:t>Allowing</a:t>
            </a:r>
            <a:r>
              <a:rPr lang="en-US" b="1" dirty="0" smtClean="0">
                <a:solidFill>
                  <a:srgbClr val="FF0000"/>
                </a:solidFill>
              </a:rPr>
              <a:t> </a:t>
            </a:r>
            <a:r>
              <a:rPr lang="en-US" dirty="0" smtClean="0">
                <a:solidFill>
                  <a:srgbClr val="FF0000"/>
                </a:solidFill>
              </a:rPr>
              <a:t>case means the pray of the petitioner is agreed. </a:t>
            </a:r>
            <a:r>
              <a:rPr lang="en-US" dirty="0" smtClean="0">
                <a:solidFill>
                  <a:srgbClr val="0000FF"/>
                </a:solidFill>
              </a:rPr>
              <a:t>If the case is allowed, SLA shall be addressed to file Appeal. </a:t>
            </a:r>
            <a:r>
              <a:rPr lang="en-US" dirty="0" smtClean="0">
                <a:solidFill>
                  <a:srgbClr val="FF0000"/>
                </a:solidFill>
              </a:rPr>
              <a:t>If the case is not a fit case for appeal, the order of the court shall be implemented within the time allowed for implementation as for as Practicable.</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buNone/>
            </a:pPr>
            <a:r>
              <a:rPr lang="en-US" dirty="0" smtClean="0"/>
              <a:t>iii. </a:t>
            </a:r>
            <a:r>
              <a:rPr lang="en-US" dirty="0" smtClean="0">
                <a:solidFill>
                  <a:srgbClr val="FF0000"/>
                </a:solidFill>
              </a:rPr>
              <a:t>If the case is </a:t>
            </a:r>
            <a:r>
              <a:rPr lang="en-US" b="1" dirty="0" smtClean="0">
                <a:solidFill>
                  <a:srgbClr val="FF0000"/>
                </a:solidFill>
              </a:rPr>
              <a:t>dismissed,</a:t>
            </a:r>
            <a:r>
              <a:rPr lang="en-US" dirty="0" smtClean="0"/>
              <a:t> </a:t>
            </a:r>
            <a:r>
              <a:rPr lang="en-US" dirty="0" smtClean="0">
                <a:solidFill>
                  <a:srgbClr val="0000FF"/>
                </a:solidFill>
              </a:rPr>
              <a:t>further course of action shall be taken as per Law without getting relaxed.</a:t>
            </a:r>
          </a:p>
          <a:p>
            <a:pPr algn="just">
              <a:buNone/>
            </a:pPr>
            <a:r>
              <a:rPr lang="en-US" b="1" dirty="0" smtClean="0"/>
              <a:t>Example:- In a case filed by an encroacher, </a:t>
            </a:r>
            <a:r>
              <a:rPr lang="en-US" dirty="0" smtClean="0"/>
              <a:t>if the Court dismissed the case, further course of action shall be taken for eviction immediately without any laxity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69</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Appeal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A request made after a trial, asking another court (usually the court of appeals) to decide whether the trial was conducted properly. To make such a request is "to appeal" or "to take an appeal." </a:t>
            </a:r>
          </a:p>
          <a:p>
            <a:r>
              <a:rPr lang="en-US" b="1" dirty="0" smtClean="0">
                <a:solidFill>
                  <a:srgbClr val="FF0000"/>
                </a:solidFill>
              </a:rPr>
              <a:t>One who appeals is called the appellant.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b="1" dirty="0" smtClean="0">
                <a:solidFill>
                  <a:srgbClr val="FF0000"/>
                </a:solidFill>
              </a:rPr>
              <a:t> PREPARATION OF PARAWISE REMARKS</a:t>
            </a:r>
            <a:endParaRPr lang="en-US" dirty="0">
              <a:solidFill>
                <a:srgbClr val="FF0000"/>
              </a:solidFill>
            </a:endParaRPr>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pPr>
              <a:buNone/>
            </a:pPr>
            <a:r>
              <a:rPr lang="en-US" dirty="0" smtClean="0"/>
              <a:t>❖ Brief history of the case in beginning</a:t>
            </a:r>
          </a:p>
          <a:p>
            <a:pPr>
              <a:buNone/>
            </a:pPr>
            <a:r>
              <a:rPr lang="en-US" dirty="0" smtClean="0"/>
              <a:t>❖ Chronological order of events</a:t>
            </a:r>
          </a:p>
          <a:p>
            <a:pPr>
              <a:buNone/>
            </a:pPr>
            <a:r>
              <a:rPr lang="en-US" dirty="0" smtClean="0"/>
              <a:t>❖ Putting the respondent / defendant to strict proof for</a:t>
            </a:r>
          </a:p>
          <a:p>
            <a:pPr>
              <a:buNone/>
            </a:pPr>
            <a:r>
              <a:rPr lang="en-US" dirty="0" smtClean="0"/>
              <a:t>     the allegations which are not admitted</a:t>
            </a:r>
          </a:p>
          <a:p>
            <a:pPr>
              <a:buNone/>
            </a:pPr>
            <a:r>
              <a:rPr lang="en-US" dirty="0" smtClean="0"/>
              <a:t>❖ Denying the averments based on the records</a:t>
            </a:r>
          </a:p>
          <a:p>
            <a:pPr>
              <a:buNone/>
            </a:pPr>
            <a:r>
              <a:rPr lang="en-US" dirty="0" smtClean="0"/>
              <a:t>❖ Jurisdiction of the Court</a:t>
            </a:r>
          </a:p>
          <a:p>
            <a:pPr>
              <a:buNone/>
            </a:pPr>
            <a:r>
              <a:rPr lang="en-US" dirty="0" smtClean="0"/>
              <a:t>❖ Limitation</a:t>
            </a:r>
          </a:p>
          <a:p>
            <a:pPr algn="just">
              <a:buNone/>
            </a:pPr>
            <a:r>
              <a:rPr lang="en-US" dirty="0" smtClean="0"/>
              <a:t>❖ Exhausting all available remedies (Appeal/ </a:t>
            </a:r>
          </a:p>
          <a:p>
            <a:pPr algn="just">
              <a:buNone/>
            </a:pPr>
            <a:r>
              <a:rPr lang="en-US" dirty="0" smtClean="0"/>
              <a:t>     Revision /Review)</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70</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334000"/>
          </a:xfrm>
        </p:spPr>
        <p:txBody>
          <a:bodyPr/>
          <a:lstStyle/>
          <a:p>
            <a:pPr algn="just"/>
            <a:r>
              <a:rPr lang="en-US" dirty="0" smtClean="0"/>
              <a:t>If the assertions of the applicant made in any particular </a:t>
            </a:r>
            <a:r>
              <a:rPr lang="en-US" dirty="0" err="1" smtClean="0"/>
              <a:t>para</a:t>
            </a:r>
            <a:r>
              <a:rPr lang="en-US" dirty="0" smtClean="0"/>
              <a:t> of his representation are to be </a:t>
            </a:r>
            <a:r>
              <a:rPr lang="en-US" dirty="0" smtClean="0">
                <a:solidFill>
                  <a:srgbClr val="FF0000"/>
                </a:solidFill>
              </a:rPr>
              <a:t>contradicted and denied, </a:t>
            </a:r>
            <a:r>
              <a:rPr lang="en-US" dirty="0" smtClean="0"/>
              <a:t>then begin with </a:t>
            </a:r>
            <a:r>
              <a:rPr lang="en-US" dirty="0" smtClean="0">
                <a:solidFill>
                  <a:srgbClr val="FF0000"/>
                </a:solidFill>
              </a:rPr>
              <a:t>"The</a:t>
            </a:r>
          </a:p>
          <a:p>
            <a:pPr algn="just">
              <a:buNone/>
            </a:pPr>
            <a:r>
              <a:rPr lang="en-US" dirty="0" smtClean="0">
                <a:solidFill>
                  <a:srgbClr val="FF0000"/>
                </a:solidFill>
              </a:rPr>
              <a:t>   statements of the applicant, being wrong, are denied."</a:t>
            </a:r>
            <a:r>
              <a:rPr lang="en-US" dirty="0" smtClean="0"/>
              <a:t> </a:t>
            </a:r>
            <a:r>
              <a:rPr lang="en-US" dirty="0" smtClean="0">
                <a:solidFill>
                  <a:srgbClr val="0000FF"/>
                </a:solidFill>
              </a:rPr>
              <a:t>Thereafter, elaborate and state the relevant reply to this </a:t>
            </a:r>
            <a:r>
              <a:rPr lang="en-US" dirty="0" err="1" smtClean="0">
                <a:solidFill>
                  <a:srgbClr val="0000FF"/>
                </a:solidFill>
              </a:rPr>
              <a:t>para</a:t>
            </a:r>
            <a:r>
              <a:rPr lang="en-US" dirty="0" smtClean="0">
                <a:solidFill>
                  <a:srgbClr val="0000FF"/>
                </a:solidFill>
              </a:rPr>
              <a:t>.</a:t>
            </a:r>
            <a:endParaRPr lang="en-US" dirty="0">
              <a:solidFill>
                <a:srgbClr val="0000FF"/>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71</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5105400"/>
          </a:xfrm>
        </p:spPr>
        <p:txBody>
          <a:bodyPr/>
          <a:lstStyle/>
          <a:p>
            <a:pPr algn="just"/>
            <a:r>
              <a:rPr lang="en-US" dirty="0" smtClean="0"/>
              <a:t>The </a:t>
            </a:r>
            <a:r>
              <a:rPr lang="en-US" dirty="0" smtClean="0">
                <a:solidFill>
                  <a:srgbClr val="FF0000"/>
                </a:solidFill>
              </a:rPr>
              <a:t>comments/reply</a:t>
            </a:r>
            <a:r>
              <a:rPr lang="en-US" dirty="0" smtClean="0"/>
              <a:t> of the Board should normally be </a:t>
            </a:r>
            <a:r>
              <a:rPr lang="en-US" dirty="0" smtClean="0">
                <a:solidFill>
                  <a:srgbClr val="FF0000"/>
                </a:solidFill>
              </a:rPr>
              <a:t>confined to the assertions made and the pleas raised by the applicant </a:t>
            </a:r>
            <a:r>
              <a:rPr lang="en-US" dirty="0" smtClean="0"/>
              <a:t>in particular paragraph of his representation.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72</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smtClean="0"/>
              <a:t>Normally </a:t>
            </a:r>
            <a:r>
              <a:rPr lang="en-US" dirty="0" smtClean="0">
                <a:solidFill>
                  <a:srgbClr val="FF0000"/>
                </a:solidFill>
              </a:rPr>
              <a:t>a separate sub-paragraph should be given </a:t>
            </a:r>
            <a:r>
              <a:rPr lang="en-US" dirty="0" smtClean="0"/>
              <a:t>under the same paragraph </a:t>
            </a:r>
            <a:r>
              <a:rPr lang="en-US" dirty="0" smtClean="0">
                <a:solidFill>
                  <a:srgbClr val="FF0000"/>
                </a:solidFill>
              </a:rPr>
              <a:t>for a particular part of controversy involved in the matter.</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73</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410200"/>
          </a:xfrm>
        </p:spPr>
        <p:txBody>
          <a:bodyPr>
            <a:normAutofit/>
          </a:bodyPr>
          <a:lstStyle/>
          <a:p>
            <a:pPr algn="just"/>
            <a:r>
              <a:rPr lang="en-US" dirty="0" smtClean="0"/>
              <a:t>Unnecessary facts which do not reflect upon the </a:t>
            </a:r>
            <a:r>
              <a:rPr lang="en-US" dirty="0" smtClean="0">
                <a:solidFill>
                  <a:srgbClr val="FF0000"/>
                </a:solidFill>
              </a:rPr>
              <a:t>rights and liabilities of the parties </a:t>
            </a:r>
            <a:r>
              <a:rPr lang="en-US" dirty="0" smtClean="0"/>
              <a:t>or </a:t>
            </a:r>
            <a:r>
              <a:rPr lang="en-US" dirty="0" smtClean="0">
                <a:solidFill>
                  <a:srgbClr val="FF0000"/>
                </a:solidFill>
              </a:rPr>
              <a:t>the controversies involved in the case</a:t>
            </a:r>
            <a:r>
              <a:rPr lang="en-US" dirty="0" smtClean="0"/>
              <a:t> </a:t>
            </a:r>
            <a:r>
              <a:rPr lang="en-US" b="1" dirty="0" smtClean="0">
                <a:solidFill>
                  <a:srgbClr val="FF0000"/>
                </a:solidFill>
              </a:rPr>
              <a:t>need not be stated </a:t>
            </a:r>
            <a:r>
              <a:rPr lang="en-US" dirty="0" smtClean="0"/>
              <a:t>in the comments/reply. After proper marshalling of facts, </a:t>
            </a:r>
            <a:r>
              <a:rPr lang="en-US" dirty="0" smtClean="0">
                <a:solidFill>
                  <a:srgbClr val="FF0000"/>
                </a:solidFill>
              </a:rPr>
              <a:t>only the relevant facts necessary for deciding the controversy involved should be stated.</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74</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lstStyle/>
          <a:p>
            <a:pPr algn="just"/>
            <a:r>
              <a:rPr lang="en-US" dirty="0" smtClean="0"/>
              <a:t>Writing lengthy sentences in comments/reply should normally be avoided as the same may lead to mistakes and ambiguity.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75</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p:txBody>
          <a:bodyPr/>
          <a:lstStyle/>
          <a:p>
            <a:pPr algn="just"/>
            <a:r>
              <a:rPr lang="en-US" dirty="0" smtClean="0">
                <a:solidFill>
                  <a:srgbClr val="FF0000"/>
                </a:solidFill>
              </a:rPr>
              <a:t>If any additional or special fact or plea is also relevant to the case of the applicant, </a:t>
            </a:r>
            <a:r>
              <a:rPr lang="en-US" dirty="0" smtClean="0">
                <a:solidFill>
                  <a:srgbClr val="0000FF"/>
                </a:solidFill>
              </a:rPr>
              <a:t>the same may be stated in additional </a:t>
            </a:r>
            <a:r>
              <a:rPr lang="en-US" dirty="0" err="1" smtClean="0">
                <a:solidFill>
                  <a:srgbClr val="0000FF"/>
                </a:solidFill>
              </a:rPr>
              <a:t>paras</a:t>
            </a:r>
            <a:r>
              <a:rPr lang="en-US" dirty="0" smtClean="0">
                <a:solidFill>
                  <a:srgbClr val="0000FF"/>
                </a:solidFill>
              </a:rPr>
              <a:t> under the title</a:t>
            </a:r>
            <a:r>
              <a:rPr lang="en-US" dirty="0" smtClean="0"/>
              <a:t> </a:t>
            </a:r>
            <a:r>
              <a:rPr lang="en-US" b="1" dirty="0" smtClean="0">
                <a:solidFill>
                  <a:srgbClr val="FF0000"/>
                </a:solidFill>
              </a:rPr>
              <a:t>"Additional Pleas" </a:t>
            </a:r>
            <a:r>
              <a:rPr lang="en-US" dirty="0" smtClean="0"/>
              <a:t>to be added after the </a:t>
            </a:r>
            <a:r>
              <a:rPr lang="en-US" dirty="0" err="1" smtClean="0"/>
              <a:t>parawise</a:t>
            </a:r>
            <a:r>
              <a:rPr lang="en-US" dirty="0" smtClean="0"/>
              <a:t> reply.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76</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pPr algn="just"/>
            <a:r>
              <a:rPr lang="en-US" dirty="0" smtClean="0"/>
              <a:t>Avoid repetitions.</a:t>
            </a:r>
          </a:p>
          <a:p>
            <a:pPr algn="just"/>
            <a:r>
              <a:rPr lang="en-US" dirty="0" smtClean="0"/>
              <a:t>Avoid using offending and harsh words.</a:t>
            </a:r>
          </a:p>
          <a:p>
            <a:pPr algn="just"/>
            <a:r>
              <a:rPr lang="en-US" dirty="0" smtClean="0"/>
              <a:t> Comments in reply must not be ambiguous, vague, non-speaking and cryptic. But the same should also not be unnecessarily lengthy.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77</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5181600"/>
          </a:xfrm>
        </p:spPr>
        <p:txBody>
          <a:bodyPr>
            <a:normAutofit/>
          </a:bodyPr>
          <a:lstStyle/>
          <a:p>
            <a:pPr algn="just"/>
            <a:r>
              <a:rPr lang="en-US" dirty="0" smtClean="0"/>
              <a:t>Admission of the facts and the case should be avoided in the </a:t>
            </a:r>
            <a:r>
              <a:rPr lang="en-US" dirty="0" err="1" smtClean="0"/>
              <a:t>parawise</a:t>
            </a:r>
            <a:r>
              <a:rPr lang="en-US" dirty="0" smtClean="0"/>
              <a:t> remarks as far as possible. Admission of any fact or case of the petitioner absolves him of his burden to prove that fact. However, a fact emanating from any unquestionable or authentic record should normally not be denied and in suitable cases, the same may be admitted in the </a:t>
            </a:r>
            <a:r>
              <a:rPr lang="en-US" dirty="0" err="1" smtClean="0"/>
              <a:t>parawise</a:t>
            </a:r>
            <a:r>
              <a:rPr lang="en-US" dirty="0" smtClean="0"/>
              <a:t> remarks.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78</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fontScale="90000"/>
          </a:bodyPr>
          <a:lstStyle/>
          <a:p>
            <a:r>
              <a:rPr lang="en-US" b="1" dirty="0" smtClean="0">
                <a:solidFill>
                  <a:srgbClr val="FF0000"/>
                </a:solidFill>
              </a:rPr>
              <a:t>PARAWISE  REMARKS</a:t>
            </a:r>
            <a:r>
              <a:rPr lang="en-US" dirty="0" smtClean="0">
                <a:solidFill>
                  <a:srgbClr val="FF0000"/>
                </a:solidFill>
              </a:rPr>
              <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a:xfrm>
            <a:off x="381000" y="1600201"/>
            <a:ext cx="8229600" cy="4267200"/>
          </a:xfrm>
        </p:spPr>
        <p:txBody>
          <a:bodyPr/>
          <a:lstStyle/>
          <a:p>
            <a:r>
              <a:rPr lang="en-US" dirty="0" smtClean="0"/>
              <a:t>Comments under separate </a:t>
            </a:r>
            <a:r>
              <a:rPr lang="en-US" dirty="0" err="1" smtClean="0"/>
              <a:t>paras</a:t>
            </a:r>
            <a:r>
              <a:rPr lang="en-US" dirty="0" smtClean="0"/>
              <a:t> should be prepared for each </a:t>
            </a:r>
            <a:r>
              <a:rPr lang="en-US" dirty="0" err="1" smtClean="0"/>
              <a:t>para</a:t>
            </a:r>
            <a:r>
              <a:rPr lang="en-US" dirty="0" smtClean="0"/>
              <a:t> of the representation of the applicant and each such paragraph should be numbered.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79</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Appellate </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About appeals; an appellate court has the power to review the </a:t>
            </a:r>
            <a:r>
              <a:rPr lang="en-US" dirty="0" err="1" smtClean="0"/>
              <a:t>judgement</a:t>
            </a:r>
            <a:r>
              <a:rPr lang="en-US" dirty="0" smtClean="0"/>
              <a:t> of another lower court or tribunal.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smtClean="0">
                <a:solidFill>
                  <a:srgbClr val="FF0000"/>
                </a:solidFill>
              </a:rPr>
              <a:t>Quote Sections, Rules, </a:t>
            </a:r>
            <a:r>
              <a:rPr lang="en-US" dirty="0" err="1" smtClean="0">
                <a:solidFill>
                  <a:srgbClr val="FF0000"/>
                </a:solidFill>
              </a:rPr>
              <a:t>Statutes,Regulations</a:t>
            </a:r>
            <a:r>
              <a:rPr lang="en-US" dirty="0" smtClean="0">
                <a:solidFill>
                  <a:srgbClr val="FF0000"/>
                </a:solidFill>
              </a:rPr>
              <a:t>, S.O.Os and extracts from Rulings </a:t>
            </a:r>
            <a:r>
              <a:rPr lang="en-US" dirty="0" smtClean="0"/>
              <a:t>etc., in support of the </a:t>
            </a:r>
            <a:r>
              <a:rPr lang="en-US" dirty="0" err="1" smtClean="0"/>
              <a:t>parawise</a:t>
            </a:r>
            <a:r>
              <a:rPr lang="en-US" dirty="0" smtClean="0"/>
              <a:t> </a:t>
            </a:r>
            <a:r>
              <a:rPr lang="en-US" dirty="0" err="1" smtClean="0"/>
              <a:t>remakrs</a:t>
            </a:r>
            <a:r>
              <a:rPr lang="en-US" dirty="0" smtClean="0"/>
              <a:t> and in   contradiction of the plea of the opposite party where ever necessary.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80</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solidFill>
                  <a:srgbClr val="FF0000"/>
                </a:solidFill>
              </a:rPr>
              <a:t>Role of Subordinate staff</a:t>
            </a:r>
            <a:endParaRPr lang="en-US" b="1" dirty="0">
              <a:solidFill>
                <a:srgbClr val="FF0000"/>
              </a:solidFill>
            </a:endParaRPr>
          </a:p>
        </p:txBody>
      </p:sp>
      <p:sp>
        <p:nvSpPr>
          <p:cNvPr id="3" name="Content Placeholder 2"/>
          <p:cNvSpPr>
            <a:spLocks noGrp="1"/>
          </p:cNvSpPr>
          <p:nvPr>
            <p:ph idx="1"/>
          </p:nvPr>
        </p:nvSpPr>
        <p:spPr>
          <a:xfrm>
            <a:off x="457200" y="990600"/>
            <a:ext cx="8229600" cy="5410200"/>
          </a:xfrm>
        </p:spPr>
        <p:txBody>
          <a:bodyPr>
            <a:normAutofit fontScale="92500" lnSpcReduction="20000"/>
          </a:bodyPr>
          <a:lstStyle/>
          <a:p>
            <a:pPr algn="just"/>
            <a:r>
              <a:rPr lang="en-US" dirty="0" smtClean="0"/>
              <a:t>A Legal Legend and Former Judge of Supreme Court </a:t>
            </a:r>
            <a:r>
              <a:rPr lang="en-US" dirty="0" smtClean="0">
                <a:solidFill>
                  <a:srgbClr val="FF0000"/>
                </a:solidFill>
              </a:rPr>
              <a:t>Sri Justice Krishna Ayer </a:t>
            </a:r>
            <a:r>
              <a:rPr lang="en-US" b="1" dirty="0" smtClean="0">
                <a:solidFill>
                  <a:srgbClr val="FF0000"/>
                </a:solidFill>
              </a:rPr>
              <a:t>commented</a:t>
            </a:r>
            <a:r>
              <a:rPr lang="en-US" dirty="0" smtClean="0"/>
              <a:t> that </a:t>
            </a:r>
            <a:r>
              <a:rPr lang="en-US" dirty="0" smtClean="0">
                <a:solidFill>
                  <a:srgbClr val="FF0000"/>
                </a:solidFill>
              </a:rPr>
              <a:t>if officers at the helm of affairs are aware of administrative law and observe basic principles of natural justice , birth of many babies of litigation can be avoided.</a:t>
            </a:r>
          </a:p>
          <a:p>
            <a:pPr algn="just">
              <a:buNone/>
            </a:pPr>
            <a:r>
              <a:rPr lang="en-US" dirty="0" smtClean="0"/>
              <a:t>• Experience tells that invariably office notes   generated from gross root level are accepted.</a:t>
            </a:r>
          </a:p>
          <a:p>
            <a:pPr algn="just">
              <a:buNone/>
            </a:pPr>
            <a:r>
              <a:rPr lang="en-US" dirty="0" smtClean="0"/>
              <a:t>• </a:t>
            </a:r>
            <a:r>
              <a:rPr lang="en-US" b="1" dirty="0" smtClean="0">
                <a:solidFill>
                  <a:srgbClr val="0000FF"/>
                </a:solidFill>
              </a:rPr>
              <a:t>Desirable to train the personal </a:t>
            </a:r>
            <a:r>
              <a:rPr lang="en-US" dirty="0" smtClean="0">
                <a:solidFill>
                  <a:srgbClr val="FF0000"/>
                </a:solidFill>
              </a:rPr>
              <a:t>who play prominent role in preparing the office notes.</a:t>
            </a:r>
          </a:p>
          <a:p>
            <a:pPr algn="just">
              <a:buNone/>
            </a:pPr>
            <a:r>
              <a:rPr lang="en-US" dirty="0" smtClean="0"/>
              <a:t>• They have to digest principles governing legal scrutiny while preparing the office notes.</a:t>
            </a:r>
          </a:p>
          <a:p>
            <a:pPr algn="just">
              <a:buNone/>
            </a:pPr>
            <a:r>
              <a:rPr lang="en-US" dirty="0" smtClean="0"/>
              <a:t>•  This obviates many maladies in State litigation.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81</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fontScale="90000"/>
          </a:bodyPr>
          <a:lstStyle/>
          <a:p>
            <a:r>
              <a:rPr lang="en-US" dirty="0" smtClean="0"/>
              <a:t>Communication Skills</a:t>
            </a:r>
            <a:endParaRPr lang="en-US" dirty="0"/>
          </a:p>
        </p:txBody>
      </p:sp>
      <p:sp>
        <p:nvSpPr>
          <p:cNvPr id="3" name="Content Placeholder 2"/>
          <p:cNvSpPr>
            <a:spLocks noGrp="1"/>
          </p:cNvSpPr>
          <p:nvPr>
            <p:ph idx="1"/>
          </p:nvPr>
        </p:nvSpPr>
        <p:spPr>
          <a:xfrm>
            <a:off x="457200" y="990600"/>
            <a:ext cx="8229600" cy="5334000"/>
          </a:xfrm>
        </p:spPr>
        <p:txBody>
          <a:bodyPr>
            <a:normAutofit fontScale="92500" lnSpcReduction="10000"/>
          </a:bodyPr>
          <a:lstStyle/>
          <a:p>
            <a:pPr algn="just">
              <a:buNone/>
            </a:pPr>
            <a:r>
              <a:rPr lang="en-US" dirty="0" smtClean="0"/>
              <a:t>• In Para wise remarks or affidavits or written statements use the appropriate words.</a:t>
            </a:r>
          </a:p>
          <a:p>
            <a:pPr algn="just">
              <a:buNone/>
            </a:pPr>
            <a:r>
              <a:rPr lang="en-US" dirty="0" smtClean="0"/>
              <a:t>• Desirable to state them in simple sentences</a:t>
            </a:r>
          </a:p>
          <a:p>
            <a:pPr algn="just">
              <a:buNone/>
            </a:pPr>
            <a:r>
              <a:rPr lang="en-US" dirty="0" smtClean="0"/>
              <a:t>• Use appropriate active or passive voice</a:t>
            </a:r>
          </a:p>
          <a:p>
            <a:pPr algn="just">
              <a:buNone/>
            </a:pPr>
            <a:r>
              <a:rPr lang="en-US" dirty="0" smtClean="0"/>
              <a:t>• Proper Tense is to be used.</a:t>
            </a:r>
          </a:p>
          <a:p>
            <a:pPr algn="just">
              <a:buNone/>
            </a:pPr>
            <a:r>
              <a:rPr lang="en-US" dirty="0" smtClean="0"/>
              <a:t>• Para and pages to be numbered</a:t>
            </a:r>
          </a:p>
          <a:p>
            <a:pPr algn="just">
              <a:buNone/>
            </a:pPr>
            <a:r>
              <a:rPr lang="en-US" dirty="0" smtClean="0"/>
              <a:t>• Take care of the Grammar.</a:t>
            </a:r>
          </a:p>
          <a:p>
            <a:pPr algn="just">
              <a:buNone/>
            </a:pPr>
            <a:r>
              <a:rPr lang="en-US" dirty="0" smtClean="0"/>
              <a:t>• Precision is the Priority.</a:t>
            </a:r>
          </a:p>
          <a:p>
            <a:pPr algn="just">
              <a:buNone/>
            </a:pPr>
            <a:r>
              <a:rPr lang="en-US" dirty="0" smtClean="0"/>
              <a:t>• Avoid abusive or scandalous language.</a:t>
            </a:r>
          </a:p>
          <a:p>
            <a:pPr algn="just">
              <a:buNone/>
            </a:pPr>
            <a:r>
              <a:rPr lang="en-US" dirty="0" smtClean="0"/>
              <a:t>• Avoid to exhibit prejudice.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82</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b="1" dirty="0" smtClean="0">
                <a:solidFill>
                  <a:srgbClr val="FF0000"/>
                </a:solidFill>
              </a:rPr>
              <a:t>Officers Handling Board</a:t>
            </a:r>
            <a:br>
              <a:rPr lang="en-US" b="1" dirty="0" smtClean="0">
                <a:solidFill>
                  <a:srgbClr val="FF0000"/>
                </a:solidFill>
              </a:rPr>
            </a:br>
            <a:r>
              <a:rPr lang="en-US" b="1" dirty="0" smtClean="0">
                <a:solidFill>
                  <a:srgbClr val="FF0000"/>
                </a:solidFill>
              </a:rPr>
              <a:t>Litigation</a:t>
            </a:r>
            <a:endParaRPr lang="en-US" b="1" dirty="0">
              <a:solidFill>
                <a:srgbClr val="FF0000"/>
              </a:solidFill>
            </a:endParaRPr>
          </a:p>
        </p:txBody>
      </p:sp>
      <p:sp>
        <p:nvSpPr>
          <p:cNvPr id="3" name="Content Placeholder 2"/>
          <p:cNvSpPr>
            <a:spLocks noGrp="1"/>
          </p:cNvSpPr>
          <p:nvPr>
            <p:ph idx="1"/>
          </p:nvPr>
        </p:nvSpPr>
        <p:spPr>
          <a:xfrm>
            <a:off x="457200" y="1447800"/>
            <a:ext cx="8229600" cy="4953000"/>
          </a:xfrm>
        </p:spPr>
        <p:txBody>
          <a:bodyPr>
            <a:normAutofit fontScale="92500" lnSpcReduction="10000"/>
          </a:bodyPr>
          <a:lstStyle/>
          <a:p>
            <a:pPr>
              <a:buNone/>
            </a:pPr>
            <a:r>
              <a:rPr lang="en-US" dirty="0" smtClean="0"/>
              <a:t>Posses the Following :</a:t>
            </a:r>
          </a:p>
          <a:p>
            <a:pPr>
              <a:buNone/>
            </a:pPr>
            <a:r>
              <a:rPr lang="en-US" dirty="0" smtClean="0"/>
              <a:t>1) Independent Stance and Fairness</a:t>
            </a:r>
          </a:p>
          <a:p>
            <a:pPr>
              <a:buNone/>
            </a:pPr>
            <a:r>
              <a:rPr lang="en-US" dirty="0" smtClean="0"/>
              <a:t>2) Thorough knowledge of facts</a:t>
            </a:r>
          </a:p>
          <a:p>
            <a:pPr algn="just">
              <a:buNone/>
            </a:pPr>
            <a:r>
              <a:rPr lang="en-US" dirty="0" smtClean="0"/>
              <a:t>3) Provisions of Law on the Subject and procedure prescribed</a:t>
            </a:r>
          </a:p>
          <a:p>
            <a:pPr>
              <a:buNone/>
            </a:pPr>
            <a:r>
              <a:rPr lang="en-US" dirty="0" smtClean="0"/>
              <a:t>4) Knowledge about Hierarchy of Courts and</a:t>
            </a:r>
          </a:p>
          <a:p>
            <a:pPr>
              <a:buNone/>
            </a:pPr>
            <a:r>
              <a:rPr lang="en-US" dirty="0" smtClean="0"/>
              <a:t>    their jurisdiction and way of functioning</a:t>
            </a:r>
          </a:p>
          <a:p>
            <a:pPr>
              <a:buNone/>
            </a:pPr>
            <a:r>
              <a:rPr lang="en-US" dirty="0" smtClean="0"/>
              <a:t>5) Communicating Skills</a:t>
            </a:r>
          </a:p>
          <a:p>
            <a:pPr>
              <a:buNone/>
            </a:pPr>
            <a:r>
              <a:rPr lang="en-US" dirty="0" smtClean="0"/>
              <a:t>6) Protocols to be followed before Courts and</a:t>
            </a:r>
          </a:p>
          <a:p>
            <a:pPr>
              <a:buNone/>
            </a:pPr>
            <a:r>
              <a:rPr lang="en-US" dirty="0" smtClean="0"/>
              <a:t>    Officers.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83</a:t>
            </a:fld>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solidFill>
                  <a:srgbClr val="FF0000"/>
                </a:solidFill>
              </a:rPr>
              <a:t>WRITTEN STATEMENT</a:t>
            </a:r>
            <a:endParaRPr lang="en-US" b="1" dirty="0">
              <a:solidFill>
                <a:srgbClr val="FF0000"/>
              </a:solidFill>
            </a:endParaRPr>
          </a:p>
        </p:txBody>
      </p:sp>
      <p:sp>
        <p:nvSpPr>
          <p:cNvPr id="3" name="Content Placeholder 2"/>
          <p:cNvSpPr>
            <a:spLocks noGrp="1"/>
          </p:cNvSpPr>
          <p:nvPr>
            <p:ph idx="1"/>
          </p:nvPr>
        </p:nvSpPr>
        <p:spPr>
          <a:xfrm>
            <a:off x="457200" y="1066800"/>
            <a:ext cx="8229600" cy="5257800"/>
          </a:xfrm>
        </p:spPr>
        <p:txBody>
          <a:bodyPr>
            <a:normAutofit lnSpcReduction="10000"/>
          </a:bodyPr>
          <a:lstStyle/>
          <a:p>
            <a:pPr algn="just">
              <a:buNone/>
            </a:pPr>
            <a:r>
              <a:rPr lang="en-US" dirty="0" smtClean="0"/>
              <a:t>• In civil Suits as per Civil Procedure Code respondents to file Written Statements in answer. They shall be as provided u/order 6R15 of C.P.C.</a:t>
            </a:r>
          </a:p>
          <a:p>
            <a:pPr algn="just">
              <a:buNone/>
            </a:pPr>
            <a:r>
              <a:rPr lang="en-US" dirty="0" smtClean="0"/>
              <a:t>• It can be filled by Respondent/person        </a:t>
            </a:r>
            <a:r>
              <a:rPr lang="en-US" dirty="0" err="1" smtClean="0"/>
              <a:t>authorised</a:t>
            </a:r>
            <a:r>
              <a:rPr lang="en-US" dirty="0" smtClean="0"/>
              <a:t> .</a:t>
            </a:r>
          </a:p>
          <a:p>
            <a:pPr algn="just">
              <a:buNone/>
            </a:pPr>
            <a:r>
              <a:rPr lang="en-US" dirty="0" smtClean="0"/>
              <a:t>• All averments in plaint/O.A. shall be </a:t>
            </a:r>
            <a:r>
              <a:rPr lang="en-US" dirty="0" smtClean="0">
                <a:solidFill>
                  <a:srgbClr val="FF0000"/>
                </a:solidFill>
              </a:rPr>
              <a:t>specifically admitted or denied. </a:t>
            </a:r>
            <a:r>
              <a:rPr lang="en-US" dirty="0" smtClean="0"/>
              <a:t>Other wise they will be deemed to have been admitted.</a:t>
            </a:r>
          </a:p>
          <a:p>
            <a:pPr>
              <a:buNone/>
            </a:pPr>
            <a:r>
              <a:rPr lang="en-US" dirty="0" smtClean="0"/>
              <a:t>• Shall be divided by </a:t>
            </a:r>
            <a:r>
              <a:rPr lang="en-US" dirty="0" smtClean="0">
                <a:solidFill>
                  <a:srgbClr val="FF0000"/>
                </a:solidFill>
              </a:rPr>
              <a:t>paragraphs and to be numbered.</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84</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solidFill>
                  <a:srgbClr val="FF0000"/>
                </a:solidFill>
              </a:rPr>
              <a:t>APPEALS AND REVISIONS</a:t>
            </a:r>
            <a:endParaRPr lang="en-US" b="1" dirty="0">
              <a:solidFill>
                <a:srgbClr val="FF0000"/>
              </a:solidFill>
            </a:endParaRPr>
          </a:p>
        </p:txBody>
      </p:sp>
      <p:sp>
        <p:nvSpPr>
          <p:cNvPr id="3" name="Content Placeholder 2"/>
          <p:cNvSpPr>
            <a:spLocks noGrp="1"/>
          </p:cNvSpPr>
          <p:nvPr>
            <p:ph idx="1"/>
          </p:nvPr>
        </p:nvSpPr>
        <p:spPr>
          <a:xfrm>
            <a:off x="457200" y="990600"/>
            <a:ext cx="8229600" cy="5334000"/>
          </a:xfrm>
        </p:spPr>
        <p:txBody>
          <a:bodyPr>
            <a:normAutofit fontScale="92500"/>
          </a:bodyPr>
          <a:lstStyle/>
          <a:p>
            <a:pPr algn="just">
              <a:buNone/>
            </a:pPr>
            <a:r>
              <a:rPr lang="en-US" dirty="0" smtClean="0"/>
              <a:t>• Whenever orders adverse to the interest of Board are passed, prompt action shall be taken to file Appeal or Revision as the case may be.</a:t>
            </a:r>
          </a:p>
          <a:p>
            <a:pPr algn="just">
              <a:buNone/>
            </a:pPr>
            <a:r>
              <a:rPr lang="en-US" dirty="0" smtClean="0"/>
              <a:t>• Against judgments of civil Courts and </a:t>
            </a:r>
            <a:r>
              <a:rPr lang="en-US" dirty="0" err="1" smtClean="0"/>
              <a:t>H.C.Orders</a:t>
            </a:r>
            <a:endParaRPr lang="en-US" dirty="0" smtClean="0"/>
          </a:p>
          <a:p>
            <a:pPr algn="just">
              <a:buNone/>
            </a:pPr>
            <a:r>
              <a:rPr lang="en-US" dirty="0" smtClean="0"/>
              <a:t>   an appeal lies.</a:t>
            </a:r>
          </a:p>
          <a:p>
            <a:pPr algn="just">
              <a:buNone/>
            </a:pPr>
            <a:r>
              <a:rPr lang="en-US" dirty="0" smtClean="0"/>
              <a:t>• Against Interim Order of Civil Courts and regular Orders of Tribunals only Revisions lie to H.C.</a:t>
            </a:r>
          </a:p>
          <a:p>
            <a:pPr algn="just">
              <a:buNone/>
            </a:pPr>
            <a:r>
              <a:rPr lang="en-US" dirty="0" smtClean="0"/>
              <a:t>• Against Orders of single Judge of H.C. Appeal lies</a:t>
            </a:r>
          </a:p>
          <a:p>
            <a:pPr algn="just">
              <a:buNone/>
            </a:pPr>
            <a:r>
              <a:rPr lang="en-US" dirty="0" smtClean="0"/>
              <a:t>   to Division Bench, in other cases to S.C.</a:t>
            </a:r>
          </a:p>
          <a:p>
            <a:pPr algn="just">
              <a:buNone/>
            </a:pPr>
            <a:r>
              <a:rPr lang="en-US" dirty="0" smtClean="0"/>
              <a:t>• Legal Advise is to be taken to assail them or not.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85</a:t>
            </a:fld>
            <a:endParaRPr lang="en-US"/>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solidFill>
                  <a:srgbClr val="FF0000"/>
                </a:solidFill>
              </a:rPr>
              <a:t>REVIEW OF PENDING CASES</a:t>
            </a:r>
            <a:endParaRPr lang="en-US" b="1" dirty="0">
              <a:solidFill>
                <a:srgbClr val="FF0000"/>
              </a:solidFill>
            </a:endParaRPr>
          </a:p>
        </p:txBody>
      </p:sp>
      <p:sp>
        <p:nvSpPr>
          <p:cNvPr id="3" name="Content Placeholder 2"/>
          <p:cNvSpPr>
            <a:spLocks noGrp="1"/>
          </p:cNvSpPr>
          <p:nvPr>
            <p:ph idx="1"/>
          </p:nvPr>
        </p:nvSpPr>
        <p:spPr>
          <a:xfrm>
            <a:off x="457200" y="1143000"/>
            <a:ext cx="8229600" cy="5181600"/>
          </a:xfrm>
        </p:spPr>
        <p:txBody>
          <a:bodyPr>
            <a:normAutofit/>
          </a:bodyPr>
          <a:lstStyle/>
          <a:p>
            <a:pPr algn="just">
              <a:buNone/>
            </a:pPr>
            <a:r>
              <a:rPr lang="en-US" dirty="0" smtClean="0"/>
              <a:t>• </a:t>
            </a:r>
            <a:r>
              <a:rPr lang="en-US" dirty="0" smtClean="0">
                <a:solidFill>
                  <a:srgbClr val="FF0000"/>
                </a:solidFill>
              </a:rPr>
              <a:t>Periodical Review </a:t>
            </a:r>
            <a:r>
              <a:rPr lang="en-US" dirty="0" smtClean="0"/>
              <a:t>of pending cases is to be    done</a:t>
            </a:r>
          </a:p>
          <a:p>
            <a:pPr algn="just">
              <a:buNone/>
            </a:pPr>
            <a:r>
              <a:rPr lang="en-US" dirty="0" smtClean="0"/>
              <a:t>• </a:t>
            </a:r>
            <a:r>
              <a:rPr lang="en-US" dirty="0" smtClean="0">
                <a:solidFill>
                  <a:srgbClr val="FF0000"/>
                </a:solidFill>
              </a:rPr>
              <a:t>Progress is to be monitored </a:t>
            </a:r>
            <a:r>
              <a:rPr lang="en-US" dirty="0" smtClean="0"/>
              <a:t>and </a:t>
            </a:r>
            <a:r>
              <a:rPr lang="en-US" dirty="0" smtClean="0">
                <a:solidFill>
                  <a:srgbClr val="FF0000"/>
                </a:solidFill>
              </a:rPr>
              <a:t>prompt action is to be taken for early decision </a:t>
            </a:r>
            <a:r>
              <a:rPr lang="en-US" dirty="0" smtClean="0"/>
              <a:t>or </a:t>
            </a:r>
            <a:r>
              <a:rPr lang="en-US" dirty="0" smtClean="0">
                <a:solidFill>
                  <a:srgbClr val="FF0000"/>
                </a:solidFill>
              </a:rPr>
              <a:t>to avoid delays on the part of Board.</a:t>
            </a:r>
          </a:p>
          <a:p>
            <a:pPr algn="just">
              <a:buNone/>
            </a:pPr>
            <a:r>
              <a:rPr lang="en-US" dirty="0" smtClean="0"/>
              <a:t>•</a:t>
            </a:r>
            <a:r>
              <a:rPr lang="en-US" dirty="0" smtClean="0">
                <a:solidFill>
                  <a:srgbClr val="FF0000"/>
                </a:solidFill>
              </a:rPr>
              <a:t> Database is to be created </a:t>
            </a:r>
            <a:r>
              <a:rPr lang="en-US" dirty="0" smtClean="0"/>
              <a:t>in the system (Computer) in respect of all cases together with stage and alert signals for taking next step.</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86</a:t>
            </a:fld>
            <a:endParaRPr lang="en-US"/>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b="1" dirty="0" smtClean="0"/>
              <a:t>What does the police do on receiving a complaint? </a:t>
            </a:r>
            <a:endParaRPr lang="en-US" dirty="0"/>
          </a:p>
        </p:txBody>
      </p:sp>
      <p:sp>
        <p:nvSpPr>
          <p:cNvPr id="3" name="Content Placeholder 2"/>
          <p:cNvSpPr>
            <a:spLocks noGrp="1"/>
          </p:cNvSpPr>
          <p:nvPr>
            <p:ph idx="1"/>
          </p:nvPr>
        </p:nvSpPr>
        <p:spPr>
          <a:xfrm>
            <a:off x="457200" y="1371600"/>
            <a:ext cx="8229600" cy="5105400"/>
          </a:xfrm>
        </p:spPr>
        <p:txBody>
          <a:bodyPr>
            <a:normAutofit fontScale="92500" lnSpcReduction="20000"/>
          </a:bodyPr>
          <a:lstStyle/>
          <a:p>
            <a:r>
              <a:rPr lang="en-US" dirty="0" smtClean="0"/>
              <a:t>Generally there are </a:t>
            </a:r>
            <a:r>
              <a:rPr lang="en-US" dirty="0" smtClean="0">
                <a:solidFill>
                  <a:srgbClr val="FF0000"/>
                </a:solidFill>
              </a:rPr>
              <a:t>two types of offences, </a:t>
            </a:r>
            <a:r>
              <a:rPr lang="en-US" dirty="0" smtClean="0"/>
              <a:t>namely </a:t>
            </a:r>
            <a:r>
              <a:rPr lang="en-US" b="1" dirty="0" smtClean="0">
                <a:solidFill>
                  <a:srgbClr val="FF0000"/>
                </a:solidFill>
              </a:rPr>
              <a:t>cognizable</a:t>
            </a:r>
            <a:r>
              <a:rPr lang="en-US" dirty="0" smtClean="0"/>
              <a:t> and </a:t>
            </a:r>
            <a:r>
              <a:rPr lang="en-US" b="1" dirty="0" smtClean="0"/>
              <a:t>non-cognizable</a:t>
            </a:r>
            <a:r>
              <a:rPr lang="en-US" dirty="0" smtClean="0"/>
              <a:t> Offences. </a:t>
            </a:r>
            <a:r>
              <a:rPr lang="en-US" dirty="0" smtClean="0">
                <a:solidFill>
                  <a:srgbClr val="FF0000"/>
                </a:solidFill>
              </a:rPr>
              <a:t>Cognizable cases are cases in which police can directly register cases </a:t>
            </a:r>
            <a:r>
              <a:rPr lang="en-US" dirty="0" smtClean="0"/>
              <a:t>and </a:t>
            </a:r>
            <a:r>
              <a:rPr lang="en-US" dirty="0" smtClean="0">
                <a:solidFill>
                  <a:srgbClr val="0000FF"/>
                </a:solidFill>
              </a:rPr>
              <a:t>in non-cognizable cases police cannot directly register case but require permission of the court to do so. </a:t>
            </a:r>
            <a:r>
              <a:rPr lang="en-US" dirty="0" smtClean="0">
                <a:solidFill>
                  <a:srgbClr val="FF0000"/>
                </a:solidFill>
              </a:rPr>
              <a:t>If the complaint relates to cognizable offences, police will register as case and investigate </a:t>
            </a:r>
            <a:r>
              <a:rPr lang="en-US" dirty="0" smtClean="0"/>
              <a:t>and </a:t>
            </a:r>
            <a:r>
              <a:rPr lang="en-US" dirty="0" smtClean="0">
                <a:solidFill>
                  <a:srgbClr val="FF0000"/>
                </a:solidFill>
              </a:rPr>
              <a:t>for the non-cognizable offences the informant will be directed to the court of police will send the complaint to the concerned court with a request for sanction to register cases.</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87</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What is FIR (First Information Report)?</a:t>
            </a:r>
            <a:endParaRPr lang="en-US" dirty="0">
              <a:solidFill>
                <a:srgbClr val="FF0000"/>
              </a:solidFill>
            </a:endParaRPr>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dirty="0" smtClean="0"/>
              <a:t>The substance of the complaint will be reduced to writing by the police officer to whom it is given which is called first information statement and a police form (FIR form) will be filled, </a:t>
            </a:r>
            <a:r>
              <a:rPr lang="en-US" dirty="0" smtClean="0">
                <a:solidFill>
                  <a:srgbClr val="FF0000"/>
                </a:solidFill>
              </a:rPr>
              <a:t>got signed by the informer and sent to the court without any delay.</a:t>
            </a:r>
            <a:r>
              <a:rPr lang="en-US" dirty="0" smtClean="0"/>
              <a:t> The substance of the complaint can be either be written on the FIR form itself, if the complaint is given at police stations, or separately on white paper if the informer is somewhere else other than the police station. (This is envisaged in Sec. 164 </a:t>
            </a:r>
            <a:r>
              <a:rPr lang="en-US" dirty="0" err="1" smtClean="0"/>
              <a:t>Cr.PC</a:t>
            </a:r>
            <a:r>
              <a:rPr lang="en-US" dirty="0" smtClean="0"/>
              <a:t>).</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88</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What is meant by saying “case is registered”?</a:t>
            </a:r>
            <a:endParaRPr lang="en-US" dirty="0">
              <a:solidFill>
                <a:srgbClr val="FF0000"/>
              </a:solidFill>
            </a:endParaRPr>
          </a:p>
        </p:txBody>
      </p:sp>
      <p:sp>
        <p:nvSpPr>
          <p:cNvPr id="3" name="Content Placeholder 2"/>
          <p:cNvSpPr>
            <a:spLocks noGrp="1"/>
          </p:cNvSpPr>
          <p:nvPr>
            <p:ph idx="1"/>
          </p:nvPr>
        </p:nvSpPr>
        <p:spPr/>
        <p:txBody>
          <a:bodyPr/>
          <a:lstStyle/>
          <a:p>
            <a:r>
              <a:rPr lang="en-US" b="1" dirty="0" smtClean="0">
                <a:solidFill>
                  <a:srgbClr val="FF0000"/>
                </a:solidFill>
              </a:rPr>
              <a:t>‘Case is registered’ </a:t>
            </a:r>
            <a:r>
              <a:rPr lang="en-US" dirty="0" smtClean="0"/>
              <a:t>means </a:t>
            </a:r>
            <a:r>
              <a:rPr lang="en-US" dirty="0" smtClean="0">
                <a:solidFill>
                  <a:srgbClr val="FF0000"/>
                </a:solidFill>
              </a:rPr>
              <a:t>First Information Report (FIR) has been registered</a:t>
            </a:r>
            <a:r>
              <a:rPr lang="en-US" dirty="0" smtClean="0"/>
              <a:t> on the basis of the complaint given either orally or written by the informer. This is the first step for investigation. </a:t>
            </a:r>
            <a:r>
              <a:rPr lang="en-US" dirty="0" smtClean="0">
                <a:solidFill>
                  <a:srgbClr val="FF0000"/>
                </a:solidFill>
              </a:rPr>
              <a:t>Once case is registered, the disposal authority is the court.</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89</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ARBITRATION </a:t>
            </a:r>
            <a:endParaRPr lang="en-US" b="1" dirty="0">
              <a:solidFill>
                <a:srgbClr val="FF0000"/>
              </a:solidFill>
            </a:endParaRPr>
          </a:p>
        </p:txBody>
      </p:sp>
      <p:sp>
        <p:nvSpPr>
          <p:cNvPr id="3" name="Content Placeholder 2"/>
          <p:cNvSpPr>
            <a:spLocks noGrp="1"/>
          </p:cNvSpPr>
          <p:nvPr>
            <p:ph idx="1"/>
          </p:nvPr>
        </p:nvSpPr>
        <p:spPr/>
        <p:txBody>
          <a:bodyPr/>
          <a:lstStyle/>
          <a:p>
            <a:pPr algn="just"/>
            <a:r>
              <a:rPr lang="en-US" dirty="0" smtClean="0"/>
              <a:t>The referral of a dispute to an impartial third person chosen by the parties to the dispute who agree in advance to abide by the arbitrator's </a:t>
            </a:r>
            <a:r>
              <a:rPr lang="en-US" b="1" dirty="0" smtClean="0">
                <a:solidFill>
                  <a:srgbClr val="FF0000"/>
                </a:solidFill>
              </a:rPr>
              <a:t>award</a:t>
            </a:r>
            <a:r>
              <a:rPr lang="en-US" dirty="0" smtClean="0"/>
              <a:t> issued after a hearing at which both parties have an opportunity to be heard.</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b="1" dirty="0" smtClean="0">
                <a:solidFill>
                  <a:srgbClr val="FF0000"/>
                </a:solidFill>
              </a:rPr>
              <a:t>What is charge sheet?</a:t>
            </a:r>
            <a:r>
              <a:rPr lang="en-US" dirty="0" smtClean="0">
                <a:solidFill>
                  <a:srgbClr val="FF0000"/>
                </a:solidFill>
              </a:rPr>
              <a:t> </a:t>
            </a:r>
            <a:br>
              <a:rPr lang="en-US" dirty="0" smtClean="0">
                <a:solidFill>
                  <a:srgbClr val="FF0000"/>
                </a:solidFill>
              </a:rPr>
            </a:br>
            <a:r>
              <a:rPr lang="en-US" dirty="0" smtClean="0">
                <a:solidFill>
                  <a:srgbClr val="FF0000"/>
                </a:solidFill>
              </a:rPr>
              <a:t>(173 </a:t>
            </a:r>
            <a:r>
              <a:rPr lang="en-US" dirty="0" err="1" smtClean="0">
                <a:solidFill>
                  <a:srgbClr val="FF0000"/>
                </a:solidFill>
              </a:rPr>
              <a:t>Cr.PC</a:t>
            </a:r>
            <a:r>
              <a:rPr lang="en-US" dirty="0" smtClean="0">
                <a:solidFill>
                  <a:srgbClr val="FF0000"/>
                </a:solidFill>
              </a:rPr>
              <a:t> Final report)</a:t>
            </a:r>
            <a:endParaRPr lang="en-US" dirty="0">
              <a:solidFill>
                <a:srgbClr val="FF0000"/>
              </a:solidFill>
            </a:endParaRPr>
          </a:p>
        </p:txBody>
      </p:sp>
      <p:sp>
        <p:nvSpPr>
          <p:cNvPr id="3" name="Content Placeholder 2"/>
          <p:cNvSpPr>
            <a:spLocks noGrp="1"/>
          </p:cNvSpPr>
          <p:nvPr>
            <p:ph idx="1"/>
          </p:nvPr>
        </p:nvSpPr>
        <p:spPr>
          <a:xfrm>
            <a:off x="457200" y="1524000"/>
            <a:ext cx="8229600" cy="4602163"/>
          </a:xfrm>
        </p:spPr>
        <p:txBody>
          <a:bodyPr>
            <a:normAutofit fontScale="92500" lnSpcReduction="10000"/>
          </a:bodyPr>
          <a:lstStyle/>
          <a:p>
            <a:r>
              <a:rPr lang="en-US" sz="3500" dirty="0" smtClean="0"/>
              <a:t>On investigating a case, if the investigating officer collects sufficient evidences relating to the facts and circumstances of the case to prove allegations against the accused in the case, he will prepare charge sheet implicating the accused on the strength of the true, clear and convincing evidences and the charge sheet so prepared will be preferred to the court. </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90</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What are Summons and Warrants?</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a:xfrm>
            <a:off x="457200" y="1600200"/>
            <a:ext cx="8229600" cy="4648200"/>
          </a:xfrm>
        </p:spPr>
        <p:txBody>
          <a:bodyPr>
            <a:normAutofit fontScale="85000" lnSpcReduction="20000"/>
          </a:bodyPr>
          <a:lstStyle/>
          <a:p>
            <a:r>
              <a:rPr lang="en-US" dirty="0" smtClean="0"/>
              <a:t>When the presence of a person needed by the court in connection with any matter under inquiry, the court issues </a:t>
            </a:r>
            <a:r>
              <a:rPr lang="en-US" b="1" dirty="0" smtClean="0">
                <a:solidFill>
                  <a:srgbClr val="FF0000"/>
                </a:solidFill>
              </a:rPr>
              <a:t>summons</a:t>
            </a:r>
            <a:r>
              <a:rPr lang="en-US" dirty="0" smtClean="0"/>
              <a:t> to the concerned person in which a direction is given to the party to appear before the court on a specified date and time.</a:t>
            </a:r>
            <a:r>
              <a:rPr lang="en-US" dirty="0" smtClean="0">
                <a:solidFill>
                  <a:srgbClr val="FF0000"/>
                </a:solidFill>
              </a:rPr>
              <a:t> (61 </a:t>
            </a:r>
            <a:r>
              <a:rPr lang="en-US" dirty="0" err="1" smtClean="0">
                <a:solidFill>
                  <a:srgbClr val="FF0000"/>
                </a:solidFill>
              </a:rPr>
              <a:t>Cr.PC</a:t>
            </a:r>
            <a:r>
              <a:rPr lang="en-US" dirty="0" smtClean="0">
                <a:solidFill>
                  <a:srgbClr val="FF0000"/>
                </a:solidFill>
              </a:rPr>
              <a:t>)</a:t>
            </a:r>
            <a:r>
              <a:rPr lang="en-US" dirty="0" smtClean="0"/>
              <a:t/>
            </a:r>
            <a:br>
              <a:rPr lang="en-US" dirty="0" smtClean="0"/>
            </a:br>
            <a:r>
              <a:rPr lang="en-US" dirty="0" smtClean="0"/>
              <a:t/>
            </a:r>
            <a:br>
              <a:rPr lang="en-US" dirty="0" smtClean="0"/>
            </a:br>
            <a:r>
              <a:rPr lang="en-US" dirty="0" smtClean="0"/>
              <a:t>It is a direction by a court either to a police officer or to any other person to arrest the person against whom the </a:t>
            </a:r>
            <a:r>
              <a:rPr lang="en-US" b="1" dirty="0" smtClean="0">
                <a:solidFill>
                  <a:srgbClr val="FF0000"/>
                </a:solidFill>
              </a:rPr>
              <a:t>warrant</a:t>
            </a:r>
            <a:r>
              <a:rPr lang="en-US" dirty="0" smtClean="0"/>
              <a:t> of arrest issued and produce him before the court. Arrest can be effected either by word, touch or using minimum force sufficient to confine the person. Warrants (70 </a:t>
            </a:r>
            <a:r>
              <a:rPr lang="en-US" dirty="0" err="1" smtClean="0"/>
              <a:t>Cr.PC</a:t>
            </a:r>
            <a:r>
              <a:rPr lang="en-US" dirty="0" smtClean="0"/>
              <a:t>)</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91</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5"/>
          <p:cNvSpPr>
            <a:spLocks noGrp="1"/>
          </p:cNvSpPr>
          <p:nvPr>
            <p:ph type="sldNum" sz="quarter" idx="12"/>
          </p:nvPr>
        </p:nvSpPr>
        <p:spPr>
          <a:noFill/>
        </p:spPr>
        <p:txBody>
          <a:bodyPr/>
          <a:lstStyle/>
          <a:p>
            <a:fld id="{54F2BCD9-D0ED-4D0A-9BEE-22C2C7FF32D0}" type="slidenum">
              <a:rPr lang="en-US" smtClean="0"/>
              <a:pPr/>
              <a:t>92</a:t>
            </a:fld>
            <a:endParaRPr lang="en-US" smtClean="0"/>
          </a:p>
        </p:txBody>
      </p:sp>
      <p:sp>
        <p:nvSpPr>
          <p:cNvPr id="1028" name="Rectangle 2"/>
          <p:cNvSpPr>
            <a:spLocks noGrp="1" noChangeArrowheads="1"/>
          </p:cNvSpPr>
          <p:nvPr>
            <p:ph type="body" idx="1"/>
          </p:nvPr>
        </p:nvSpPr>
        <p:spPr>
          <a:xfrm>
            <a:off x="457200" y="4700588"/>
            <a:ext cx="8229600" cy="1090612"/>
          </a:xfrm>
        </p:spPr>
        <p:txBody>
          <a:bodyPr/>
          <a:lstStyle/>
          <a:p>
            <a:pPr algn="ctr">
              <a:lnSpc>
                <a:spcPct val="90000"/>
              </a:lnSpc>
              <a:spcBef>
                <a:spcPct val="0"/>
              </a:spcBef>
              <a:buFontTx/>
              <a:buNone/>
            </a:pPr>
            <a:r>
              <a:rPr lang="en-US" sz="6000" b="1" smtClean="0">
                <a:solidFill>
                  <a:srgbClr val="0000E6"/>
                </a:solidFill>
              </a:rPr>
              <a:t>THANK YOU</a:t>
            </a:r>
            <a:endParaRPr lang="en-US" b="1" smtClean="0">
              <a:solidFill>
                <a:srgbClr val="0000E6"/>
              </a:solidFill>
            </a:endParaRPr>
          </a:p>
        </p:txBody>
      </p:sp>
      <p:graphicFrame>
        <p:nvGraphicFramePr>
          <p:cNvPr id="1026" name="Object 3"/>
          <p:cNvGraphicFramePr>
            <a:graphicFrameLocks noGrp="1" noChangeAspect="1"/>
          </p:cNvGraphicFramePr>
          <p:nvPr>
            <p:ph type="title"/>
          </p:nvPr>
        </p:nvGraphicFramePr>
        <p:xfrm>
          <a:off x="609600" y="304800"/>
          <a:ext cx="7696200" cy="3733800"/>
        </p:xfrm>
        <a:graphic>
          <a:graphicData uri="http://schemas.openxmlformats.org/presentationml/2006/ole">
            <mc:AlternateContent xmlns:mc="http://schemas.openxmlformats.org/markup-compatibility/2006">
              <mc:Choice xmlns:v="urn:schemas-microsoft-com:vml" Requires="v">
                <p:oleObj spid="_x0000_s1028" name="Clip" r:id="rId3" imgW="5349600" imgH="2911320" progId="">
                  <p:embed/>
                </p:oleObj>
              </mc:Choice>
              <mc:Fallback>
                <p:oleObj name="Clip" r:id="rId3" imgW="5349600" imgH="2911320" progId="">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04800"/>
                        <a:ext cx="7696200" cy="373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TotalTime>
  <Words>4055</Words>
  <Application>Microsoft Office PowerPoint</Application>
  <PresentationFormat>On-screen Show (4:3)</PresentationFormat>
  <Paragraphs>386</Paragraphs>
  <Slides>92</Slides>
  <Notes>1</Notes>
  <HiddenSlides>26</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92</vt:i4>
      </vt:variant>
    </vt:vector>
  </HeadingPairs>
  <TitlesOfParts>
    <vt:vector size="96" baseType="lpstr">
      <vt:lpstr>Arial</vt:lpstr>
      <vt:lpstr>Calibri</vt:lpstr>
      <vt:lpstr>Office Theme</vt:lpstr>
      <vt:lpstr>Clip</vt:lpstr>
      <vt:lpstr>PowerPoint Presentation</vt:lpstr>
      <vt:lpstr>Court Matters</vt:lpstr>
      <vt:lpstr>ACQUIT  </vt:lpstr>
      <vt:lpstr>Acquittal </vt:lpstr>
      <vt:lpstr>Affidavit </vt:lpstr>
      <vt:lpstr>Affidavit</vt:lpstr>
      <vt:lpstr>Appeal </vt:lpstr>
      <vt:lpstr>Appellate </vt:lpstr>
      <vt:lpstr>ARBITRATION </vt:lpstr>
      <vt:lpstr>Bail </vt:lpstr>
      <vt:lpstr>BIAS </vt:lpstr>
      <vt:lpstr>Brief </vt:lpstr>
      <vt:lpstr>Chambers </vt:lpstr>
      <vt:lpstr>capital offense</vt:lpstr>
      <vt:lpstr>case law </vt:lpstr>
      <vt:lpstr>Caveat </vt:lpstr>
      <vt:lpstr>circumstantial evidence </vt:lpstr>
      <vt:lpstr>contract </vt:lpstr>
      <vt:lpstr>CONCILIATION  </vt:lpstr>
      <vt:lpstr>CORROBORATING EVIDENCE</vt:lpstr>
      <vt:lpstr>conviction </vt:lpstr>
      <vt:lpstr>counsel </vt:lpstr>
      <vt:lpstr>deposition </vt:lpstr>
      <vt:lpstr>De novo</vt:lpstr>
      <vt:lpstr>evidence </vt:lpstr>
      <vt:lpstr>Ex parte</vt:lpstr>
      <vt:lpstr>Force majeure </vt:lpstr>
      <vt:lpstr>hearsay </vt:lpstr>
      <vt:lpstr>injunction </vt:lpstr>
      <vt:lpstr>Interim Order </vt:lpstr>
      <vt:lpstr>INTER ALIA </vt:lpstr>
      <vt:lpstr>Intra vires</vt:lpstr>
      <vt:lpstr>Ipso facto </vt:lpstr>
      <vt:lpstr>jurisdiction </vt:lpstr>
      <vt:lpstr>Locus standi </vt:lpstr>
      <vt:lpstr>MAGISTRATE  </vt:lpstr>
      <vt:lpstr>Mala fide </vt:lpstr>
      <vt:lpstr>Mandamus </vt:lpstr>
      <vt:lpstr>MORAL TURPITUDE  </vt:lpstr>
      <vt:lpstr>oral argument </vt:lpstr>
      <vt:lpstr>ORDER </vt:lpstr>
      <vt:lpstr>PERJURY </vt:lpstr>
      <vt:lpstr>plea </vt:lpstr>
      <vt:lpstr>pleadings </vt:lpstr>
      <vt:lpstr>precedent </vt:lpstr>
      <vt:lpstr>Prima facie</vt:lpstr>
      <vt:lpstr>probation </vt:lpstr>
      <vt:lpstr>Status quo </vt:lpstr>
      <vt:lpstr>Suo motu</vt:lpstr>
      <vt:lpstr>Ultra vires </vt:lpstr>
      <vt:lpstr>warrant </vt:lpstr>
      <vt:lpstr>writ </vt:lpstr>
      <vt:lpstr>Court Proceedings</vt:lpstr>
      <vt:lpstr>Writ Proceedings</vt:lpstr>
      <vt:lpstr>Writs are mainly five Types</vt:lpstr>
      <vt:lpstr>Writ Procedure</vt:lpstr>
      <vt:lpstr>PowerPoint Presentation</vt:lpstr>
      <vt:lpstr>Procedure to be adopted while Drafting Affidavit</vt:lpstr>
      <vt:lpstr>PowerPoint Presentation</vt:lpstr>
      <vt:lpstr>Procedures and Principles to be followed in Drafting Counter Affidavits and further follow up Actions </vt:lpstr>
      <vt:lpstr>PowerPoint Presentation</vt:lpstr>
      <vt:lpstr>PowerPoint Presentation</vt:lpstr>
      <vt:lpstr>Procedure on receipt of Notice / Summon from the court / other</vt:lpstr>
      <vt:lpstr>PROCEDURE ON RECEIPT OF JUDGMENTS OF THE COURT</vt:lpstr>
      <vt:lpstr>a) Exparte order. </vt:lpstr>
      <vt:lpstr>b) Interlocutory order</vt:lpstr>
      <vt:lpstr>c) Order on disposal of suit / petition</vt:lpstr>
      <vt:lpstr>PowerPoint Presentation</vt:lpstr>
      <vt:lpstr>PowerPoint Presentation</vt:lpstr>
      <vt:lpstr> PREPARATION OF PARAWISE REMARKS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PARAWISE  REMARKS </vt:lpstr>
      <vt:lpstr>PowerPoint Presentation</vt:lpstr>
      <vt:lpstr>Role of Subordinate staff</vt:lpstr>
      <vt:lpstr>Communication Skills</vt:lpstr>
      <vt:lpstr>Officers Handling Board Litigation</vt:lpstr>
      <vt:lpstr>WRITTEN STATEMENT</vt:lpstr>
      <vt:lpstr>APPEALS AND REVISIONS</vt:lpstr>
      <vt:lpstr>REVIEW OF PENDING CASES</vt:lpstr>
      <vt:lpstr>What does the police do on receiving a complaint? </vt:lpstr>
      <vt:lpstr>What is FIR (First Information Report)?</vt:lpstr>
      <vt:lpstr>What is meant by saying “case is registered”?</vt:lpstr>
      <vt:lpstr>What is charge sheet?  (173 Cr.PC Final report)</vt:lpstr>
      <vt:lpstr>What are Summons and Warrants?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Court Matters</dc:title>
  <dc:creator>User</dc:creator>
  <cp:lastModifiedBy>Administrator</cp:lastModifiedBy>
  <cp:revision>71</cp:revision>
  <dcterms:created xsi:type="dcterms:W3CDTF">2006-08-16T00:00:00Z</dcterms:created>
  <dcterms:modified xsi:type="dcterms:W3CDTF">2018-10-25T04:10:34Z</dcterms:modified>
</cp:coreProperties>
</file>