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theme/theme5.xml" ContentType="application/vnd.openxmlformats-officedocument.theme+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theme/theme6.xml" ContentType="application/vnd.openxmlformats-officedocument.theme+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theme/theme7.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8" r:id="rId2"/>
    <p:sldMasterId id="2147483702" r:id="rId3"/>
    <p:sldMasterId id="2147483714" r:id="rId4"/>
    <p:sldMasterId id="2147483726" r:id="rId5"/>
    <p:sldMasterId id="2147483767" r:id="rId6"/>
    <p:sldMasterId id="2147483791" r:id="rId7"/>
  </p:sldMasterIdLst>
  <p:sldIdLst>
    <p:sldId id="256" r:id="rId8"/>
    <p:sldId id="257" r:id="rId9"/>
    <p:sldId id="264" r:id="rId10"/>
    <p:sldId id="259" r:id="rId11"/>
    <p:sldId id="279" r:id="rId12"/>
    <p:sldId id="280" r:id="rId13"/>
    <p:sldId id="265" r:id="rId14"/>
    <p:sldId id="260" r:id="rId15"/>
    <p:sldId id="261" r:id="rId16"/>
    <p:sldId id="281" r:id="rId17"/>
    <p:sldId id="282" r:id="rId18"/>
    <p:sldId id="262" r:id="rId19"/>
    <p:sldId id="267" r:id="rId20"/>
    <p:sldId id="268" r:id="rId21"/>
    <p:sldId id="269" r:id="rId22"/>
    <p:sldId id="270" r:id="rId23"/>
    <p:sldId id="271" r:id="rId24"/>
    <p:sldId id="273" r:id="rId25"/>
    <p:sldId id="266" r:id="rId26"/>
    <p:sldId id="263" r:id="rId27"/>
    <p:sldId id="274" r:id="rId28"/>
    <p:sldId id="277" r:id="rId29"/>
    <p:sldId id="276" r:id="rId30"/>
    <p:sldId id="278"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tle slide" id="{FBF3AB87-AAF1-403C-8B9C-5DE8957D031C}">
          <p14:sldIdLst>
            <p14:sldId id="256"/>
            <p14:sldId id="257"/>
            <p14:sldId id="264"/>
            <p14:sldId id="259"/>
            <p14:sldId id="279"/>
            <p14:sldId id="280"/>
            <p14:sldId id="265"/>
            <p14:sldId id="260"/>
            <p14:sldId id="261"/>
            <p14:sldId id="281"/>
            <p14:sldId id="282"/>
            <p14:sldId id="262"/>
            <p14:sldId id="267"/>
            <p14:sldId id="268"/>
            <p14:sldId id="269"/>
            <p14:sldId id="270"/>
            <p14:sldId id="271"/>
            <p14:sldId id="273"/>
            <p14:sldId id="266"/>
            <p14:sldId id="263"/>
            <p14:sldId id="274"/>
            <p14:sldId id="277"/>
            <p14:sldId id="276"/>
            <p14:sldId id="278"/>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 Type="http://schemas.openxmlformats.org/officeDocument/2006/relationships/slideMaster" Target="slideMasters/slideMaster3.xml"/><Relationship Id="rId21" Type="http://schemas.openxmlformats.org/officeDocument/2006/relationships/slide" Target="slides/slide14.xml"/><Relationship Id="rId34" Type="http://schemas.openxmlformats.org/officeDocument/2006/relationships/theme" Target="theme/theme1.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presProps" Target="presProps.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tableStyles" Target="tableStyles.xml"/><Relationship Id="rId8" Type="http://schemas.openxmlformats.org/officeDocument/2006/relationships/slide" Target="slides/slid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EF1EC32-A513-4599-9BAB-5BCED1BD547D}"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A37DA818-8CC2-46DA-A5A4-C3F83873BADE}">
      <dgm:prSet/>
      <dgm:spPr>
        <a:ln w="38100">
          <a:solidFill>
            <a:schemeClr val="accent5">
              <a:lumMod val="50000"/>
            </a:schemeClr>
          </a:solidFill>
        </a:ln>
      </dgm:spPr>
      <dgm:t>
        <a:bodyPr/>
        <a:lstStyle/>
        <a:p>
          <a:pPr rtl="0"/>
          <a:r>
            <a:rPr lang="en-IN" i="1" dirty="0" smtClean="0"/>
            <a:t>PPT on Income Tax provisions for F.Y 2023-24</a:t>
          </a:r>
          <a:endParaRPr lang="en-IN" dirty="0"/>
        </a:p>
      </dgm:t>
    </dgm:pt>
    <dgm:pt modelId="{8623184B-F109-47DA-BE27-CB7D99FD74AB}" type="parTrans" cxnId="{80C4E12C-F168-4397-87AD-3A3794A72FE9}">
      <dgm:prSet/>
      <dgm:spPr/>
      <dgm:t>
        <a:bodyPr/>
        <a:lstStyle/>
        <a:p>
          <a:endParaRPr lang="en-US"/>
        </a:p>
      </dgm:t>
    </dgm:pt>
    <dgm:pt modelId="{AC78E886-A5E7-4EAB-A365-DE127AF74B33}" type="sibTrans" cxnId="{80C4E12C-F168-4397-87AD-3A3794A72FE9}">
      <dgm:prSet/>
      <dgm:spPr/>
      <dgm:t>
        <a:bodyPr/>
        <a:lstStyle/>
        <a:p>
          <a:endParaRPr lang="en-US"/>
        </a:p>
      </dgm:t>
    </dgm:pt>
    <dgm:pt modelId="{E2E4113F-FA1E-4E6A-A9E4-86ED23E17E2A}" type="pres">
      <dgm:prSet presAssocID="{7EF1EC32-A513-4599-9BAB-5BCED1BD547D}" presName="linear" presStyleCnt="0">
        <dgm:presLayoutVars>
          <dgm:animLvl val="lvl"/>
          <dgm:resizeHandles val="exact"/>
        </dgm:presLayoutVars>
      </dgm:prSet>
      <dgm:spPr/>
      <dgm:t>
        <a:bodyPr/>
        <a:lstStyle/>
        <a:p>
          <a:endParaRPr lang="en-US"/>
        </a:p>
      </dgm:t>
    </dgm:pt>
    <dgm:pt modelId="{970BC539-C2E7-4E39-A48E-128DCD1DF5C4}" type="pres">
      <dgm:prSet presAssocID="{A37DA818-8CC2-46DA-A5A4-C3F83873BADE}" presName="parentText" presStyleLbl="node1" presStyleIdx="0" presStyleCnt="1" custScaleY="163502">
        <dgm:presLayoutVars>
          <dgm:chMax val="0"/>
          <dgm:bulletEnabled val="1"/>
        </dgm:presLayoutVars>
      </dgm:prSet>
      <dgm:spPr/>
      <dgm:t>
        <a:bodyPr/>
        <a:lstStyle/>
        <a:p>
          <a:endParaRPr lang="en-US"/>
        </a:p>
      </dgm:t>
    </dgm:pt>
  </dgm:ptLst>
  <dgm:cxnLst>
    <dgm:cxn modelId="{80C4E12C-F168-4397-87AD-3A3794A72FE9}" srcId="{7EF1EC32-A513-4599-9BAB-5BCED1BD547D}" destId="{A37DA818-8CC2-46DA-A5A4-C3F83873BADE}" srcOrd="0" destOrd="0" parTransId="{8623184B-F109-47DA-BE27-CB7D99FD74AB}" sibTransId="{AC78E886-A5E7-4EAB-A365-DE127AF74B33}"/>
    <dgm:cxn modelId="{77722BC8-0F51-4E12-92C8-3F9743C32D55}" type="presOf" srcId="{7EF1EC32-A513-4599-9BAB-5BCED1BD547D}" destId="{E2E4113F-FA1E-4E6A-A9E4-86ED23E17E2A}" srcOrd="0" destOrd="0" presId="urn:microsoft.com/office/officeart/2005/8/layout/vList2"/>
    <dgm:cxn modelId="{19D4246A-EAC5-4E57-AD05-358CCF3A0E70}" type="presOf" srcId="{A37DA818-8CC2-46DA-A5A4-C3F83873BADE}" destId="{970BC539-C2E7-4E39-A48E-128DCD1DF5C4}" srcOrd="0" destOrd="0" presId="urn:microsoft.com/office/officeart/2005/8/layout/vList2"/>
    <dgm:cxn modelId="{8534B5B4-32AC-4B58-82C7-B2030A023F0F}" type="presParOf" srcId="{E2E4113F-FA1E-4E6A-A9E4-86ED23E17E2A}" destId="{970BC539-C2E7-4E39-A48E-128DCD1DF5C4}"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0BC539-C2E7-4E39-A48E-128DCD1DF5C4}">
      <dsp:nvSpPr>
        <dsp:cNvPr id="0" name=""/>
        <dsp:cNvSpPr/>
      </dsp:nvSpPr>
      <dsp:spPr>
        <a:xfrm>
          <a:off x="0" y="0"/>
          <a:ext cx="9144000" cy="1490206"/>
        </a:xfrm>
        <a:prstGeom prst="roundRect">
          <a:avLst/>
        </a:prstGeom>
        <a:solidFill>
          <a:schemeClr val="accent1">
            <a:hueOff val="0"/>
            <a:satOff val="0"/>
            <a:lumOff val="0"/>
            <a:alphaOff val="0"/>
          </a:schemeClr>
        </a:solidFill>
        <a:ln w="38100" cap="flat" cmpd="sng" algn="ctr">
          <a:solidFill>
            <a:schemeClr val="accent5">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lvl="0" algn="l" defTabSz="1689100" rtl="0">
            <a:lnSpc>
              <a:spcPct val="90000"/>
            </a:lnSpc>
            <a:spcBef>
              <a:spcPct val="0"/>
            </a:spcBef>
            <a:spcAft>
              <a:spcPct val="35000"/>
            </a:spcAft>
          </a:pPr>
          <a:r>
            <a:rPr lang="en-IN" sz="3800" i="1" kern="1200" dirty="0" smtClean="0"/>
            <a:t>PPT on Income Tax provisions for F.Y 2023-24</a:t>
          </a:r>
          <a:endParaRPr lang="en-IN" sz="3800" kern="1200" dirty="0"/>
        </a:p>
      </dsp:txBody>
      <dsp:txXfrm>
        <a:off x="72746" y="72746"/>
        <a:ext cx="8998508" cy="1344714"/>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A5B0C348-5C3E-4700-A588-F5666570B2E5}" type="datetimeFigureOut">
              <a:rPr lang="en-IN" smtClean="0"/>
              <a:t>08-01-2024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7CF16E0-35BB-4069-9DA9-E7C65442BE85}" type="slidenum">
              <a:rPr lang="en-IN" smtClean="0"/>
              <a:t>‹#›</a:t>
            </a:fld>
            <a:endParaRPr lang="en-IN"/>
          </a:p>
        </p:txBody>
      </p:sp>
    </p:spTree>
    <p:extLst>
      <p:ext uri="{BB962C8B-B14F-4D97-AF65-F5344CB8AC3E}">
        <p14:creationId xmlns:p14="http://schemas.microsoft.com/office/powerpoint/2010/main" val="41688878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A5B0C348-5C3E-4700-A588-F5666570B2E5}" type="datetimeFigureOut">
              <a:rPr lang="en-IN" smtClean="0"/>
              <a:t>08-01-2024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7CF16E0-35BB-4069-9DA9-E7C65442BE85}" type="slidenum">
              <a:rPr lang="en-IN" smtClean="0"/>
              <a:t>‹#›</a:t>
            </a:fld>
            <a:endParaRPr lang="en-IN"/>
          </a:p>
        </p:txBody>
      </p:sp>
    </p:spTree>
    <p:extLst>
      <p:ext uri="{BB962C8B-B14F-4D97-AF65-F5344CB8AC3E}">
        <p14:creationId xmlns:p14="http://schemas.microsoft.com/office/powerpoint/2010/main" val="5633999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A5B0C348-5C3E-4700-A588-F5666570B2E5}" type="datetimeFigureOut">
              <a:rPr lang="en-IN" smtClean="0"/>
              <a:t>08-01-2024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7CF16E0-35BB-4069-9DA9-E7C65442BE85}" type="slidenum">
              <a:rPr lang="en-IN" smtClean="0"/>
              <a:t>‹#›</a:t>
            </a:fld>
            <a:endParaRPr lang="en-IN"/>
          </a:p>
        </p:txBody>
      </p:sp>
    </p:spTree>
    <p:extLst>
      <p:ext uri="{BB962C8B-B14F-4D97-AF65-F5344CB8AC3E}">
        <p14:creationId xmlns:p14="http://schemas.microsoft.com/office/powerpoint/2010/main" val="3274152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smtClean="0"/>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5B0C348-5C3E-4700-A588-F5666570B2E5}" type="datetimeFigureOut">
              <a:rPr lang="en-IN" smtClean="0"/>
              <a:t>08-01-2024</a:t>
            </a:fld>
            <a:endParaRPr lang="en-IN"/>
          </a:p>
        </p:txBody>
      </p:sp>
      <p:sp>
        <p:nvSpPr>
          <p:cNvPr id="5" name="Footer Placeholder 4"/>
          <p:cNvSpPr>
            <a:spLocks noGrp="1"/>
          </p:cNvSpPr>
          <p:nvPr>
            <p:ph type="ftr" sz="quarter" idx="11"/>
          </p:nvPr>
        </p:nvSpPr>
        <p:spPr>
          <a:xfrm>
            <a:off x="2416500" y="329307"/>
            <a:ext cx="4973915" cy="309201"/>
          </a:xfrm>
        </p:spPr>
        <p:txBody>
          <a:bodyPr/>
          <a:lstStyle/>
          <a:p>
            <a:endParaRPr lang="en-IN"/>
          </a:p>
        </p:txBody>
      </p:sp>
      <p:sp>
        <p:nvSpPr>
          <p:cNvPr id="6" name="Slide Number Placeholder 5"/>
          <p:cNvSpPr>
            <a:spLocks noGrp="1"/>
          </p:cNvSpPr>
          <p:nvPr>
            <p:ph type="sldNum" sz="quarter" idx="12"/>
          </p:nvPr>
        </p:nvSpPr>
        <p:spPr>
          <a:xfrm>
            <a:off x="1437664" y="798973"/>
            <a:ext cx="811019" cy="503578"/>
          </a:xfrm>
        </p:spPr>
        <p:txBody>
          <a:bodyPr/>
          <a:lstStyle/>
          <a:p>
            <a:fld id="{57CF16E0-35BB-4069-9DA9-E7C65442BE85}" type="slidenum">
              <a:rPr lang="en-IN" smtClean="0"/>
              <a:t>‹#›</a:t>
            </a:fld>
            <a:endParaRPr lang="en-IN"/>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665037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5B0C348-5C3E-4700-A588-F5666570B2E5}" type="datetimeFigureOut">
              <a:rPr lang="en-IN" smtClean="0"/>
              <a:t>08-01-2024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7CF16E0-35BB-4069-9DA9-E7C65442BE85}" type="slidenum">
              <a:rPr lang="en-IN" smtClean="0"/>
              <a:t>‹#›</a:t>
            </a:fld>
            <a:endParaRPr lang="en-IN"/>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028807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5B0C348-5C3E-4700-A588-F5666570B2E5}" type="datetimeFigureOut">
              <a:rPr lang="en-IN" smtClean="0"/>
              <a:t>08-01-2024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7CF16E0-35BB-4069-9DA9-E7C65442BE85}" type="slidenum">
              <a:rPr lang="en-IN" smtClean="0"/>
              <a:t>‹#›</a:t>
            </a:fld>
            <a:endParaRPr lang="en-IN"/>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864726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5B0C348-5C3E-4700-A588-F5666570B2E5}" type="datetimeFigureOut">
              <a:rPr lang="en-IN" smtClean="0"/>
              <a:t>08-01-2024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7CF16E0-35BB-4069-9DA9-E7C65442BE85}" type="slidenum">
              <a:rPr lang="en-IN" smtClean="0"/>
              <a:t>‹#›</a:t>
            </a:fld>
            <a:endParaRPr lang="en-IN"/>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462995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5B0C348-5C3E-4700-A588-F5666570B2E5}" type="datetimeFigureOut">
              <a:rPr lang="en-IN" smtClean="0"/>
              <a:t>08-01-2024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57CF16E0-35BB-4069-9DA9-E7C65442BE85}" type="slidenum">
              <a:rPr lang="en-IN" smtClean="0"/>
              <a:t>‹#›</a:t>
            </a:fld>
            <a:endParaRPr lang="en-IN"/>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449152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5B0C348-5C3E-4700-A588-F5666570B2E5}" type="datetimeFigureOut">
              <a:rPr lang="en-IN" smtClean="0"/>
              <a:t>08-01-2024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57CF16E0-35BB-4069-9DA9-E7C65442BE85}" type="slidenum">
              <a:rPr lang="en-IN" smtClean="0"/>
              <a:t>‹#›</a:t>
            </a:fld>
            <a:endParaRPr lang="en-IN"/>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4916194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B0C348-5C3E-4700-A588-F5666570B2E5}" type="datetimeFigureOut">
              <a:rPr lang="en-IN" smtClean="0"/>
              <a:t>08-01-2024</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57CF16E0-35BB-4069-9DA9-E7C65442BE85}" type="slidenum">
              <a:rPr lang="en-IN" smtClean="0"/>
              <a:t>‹#›</a:t>
            </a:fld>
            <a:endParaRPr lang="en-IN"/>
          </a:p>
        </p:txBody>
      </p:sp>
    </p:spTree>
    <p:extLst>
      <p:ext uri="{BB962C8B-B14F-4D97-AF65-F5344CB8AC3E}">
        <p14:creationId xmlns:p14="http://schemas.microsoft.com/office/powerpoint/2010/main" val="20282859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smtClean="0"/>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5B0C348-5C3E-4700-A588-F5666570B2E5}" type="datetimeFigureOut">
              <a:rPr lang="en-IN" smtClean="0"/>
              <a:t>08-01-2024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7CF16E0-35BB-4069-9DA9-E7C65442BE85}" type="slidenum">
              <a:rPr lang="en-IN" smtClean="0"/>
              <a:t>‹#›</a:t>
            </a:fld>
            <a:endParaRPr lang="en-IN"/>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800248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A5B0C348-5C3E-4700-A588-F5666570B2E5}" type="datetimeFigureOut">
              <a:rPr lang="en-IN" smtClean="0"/>
              <a:t>08-01-2024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7CF16E0-35BB-4069-9DA9-E7C65442BE85}" type="slidenum">
              <a:rPr lang="en-IN" smtClean="0"/>
              <a:t>‹#›</a:t>
            </a:fld>
            <a:endParaRPr lang="en-IN"/>
          </a:p>
        </p:txBody>
      </p:sp>
    </p:spTree>
    <p:extLst>
      <p:ext uri="{BB962C8B-B14F-4D97-AF65-F5344CB8AC3E}">
        <p14:creationId xmlns:p14="http://schemas.microsoft.com/office/powerpoint/2010/main" val="224661833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A5B0C348-5C3E-4700-A588-F5666570B2E5}" type="datetimeFigureOut">
              <a:rPr lang="en-IN" smtClean="0"/>
              <a:t>08-01-2024</a:t>
            </a:fld>
            <a:endParaRPr lang="en-IN"/>
          </a:p>
        </p:txBody>
      </p:sp>
      <p:sp>
        <p:nvSpPr>
          <p:cNvPr id="6" name="Footer Placeholder 5"/>
          <p:cNvSpPr>
            <a:spLocks noGrp="1"/>
          </p:cNvSpPr>
          <p:nvPr>
            <p:ph type="ftr" sz="quarter" idx="11"/>
          </p:nvPr>
        </p:nvSpPr>
        <p:spPr>
          <a:xfrm>
            <a:off x="1447382" y="318640"/>
            <a:ext cx="5541004" cy="320931"/>
          </a:xfrm>
        </p:spPr>
        <p:txBody>
          <a:bodyPr/>
          <a:lstStyle/>
          <a:p>
            <a:endParaRPr lang="en-IN"/>
          </a:p>
        </p:txBody>
      </p:sp>
      <p:sp>
        <p:nvSpPr>
          <p:cNvPr id="7" name="Slide Number Placeholder 6"/>
          <p:cNvSpPr>
            <a:spLocks noGrp="1"/>
          </p:cNvSpPr>
          <p:nvPr>
            <p:ph type="sldNum" sz="quarter" idx="12"/>
          </p:nvPr>
        </p:nvSpPr>
        <p:spPr/>
        <p:txBody>
          <a:bodyPr/>
          <a:lstStyle/>
          <a:p>
            <a:fld id="{57CF16E0-35BB-4069-9DA9-E7C65442BE85}" type="slidenum">
              <a:rPr lang="en-IN" smtClean="0"/>
              <a:t>‹#›</a:t>
            </a:fld>
            <a:endParaRPr lang="en-IN"/>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1750586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5B0C348-5C3E-4700-A588-F5666570B2E5}" type="datetimeFigureOut">
              <a:rPr lang="en-IN" smtClean="0"/>
              <a:t>08-01-2024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7CF16E0-35BB-4069-9DA9-E7C65442BE85}" type="slidenum">
              <a:rPr lang="en-IN" smtClean="0"/>
              <a:t>‹#›</a:t>
            </a:fld>
            <a:endParaRPr lang="en-IN"/>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2659748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5B0C348-5C3E-4700-A588-F5666570B2E5}" type="datetimeFigureOut">
              <a:rPr lang="en-IN" smtClean="0"/>
              <a:t>08-01-2024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7CF16E0-35BB-4069-9DA9-E7C65442BE85}" type="slidenum">
              <a:rPr lang="en-IN" smtClean="0"/>
              <a:t>‹#›</a:t>
            </a:fld>
            <a:endParaRPr lang="en-IN"/>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1300508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5B0C348-5C3E-4700-A588-F5666570B2E5}" type="datetimeFigureOut">
              <a:rPr lang="en-IN" smtClean="0"/>
              <a:t>08-01-2024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7CF16E0-35BB-4069-9DA9-E7C65442BE85}" type="slidenum">
              <a:rPr lang="en-IN" smtClean="0"/>
              <a:t>‹#›</a:t>
            </a:fld>
            <a:endParaRPr lang="en-IN"/>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2181590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5B0C348-5C3E-4700-A588-F5666570B2E5}" type="datetimeFigureOut">
              <a:rPr lang="en-IN" smtClean="0"/>
              <a:t>08-01-2024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7CF16E0-35BB-4069-9DA9-E7C65442BE85}" type="slidenum">
              <a:rPr lang="en-IN" smtClean="0"/>
              <a:t>‹#›</a:t>
            </a:fld>
            <a:endParaRPr lang="en-IN"/>
          </a:p>
        </p:txBody>
      </p:sp>
    </p:spTree>
    <p:extLst>
      <p:ext uri="{BB962C8B-B14F-4D97-AF65-F5344CB8AC3E}">
        <p14:creationId xmlns:p14="http://schemas.microsoft.com/office/powerpoint/2010/main" val="352924947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5B0C348-5C3E-4700-A588-F5666570B2E5}" type="datetimeFigureOut">
              <a:rPr lang="en-IN" smtClean="0"/>
              <a:t>08-01-2024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7CF16E0-35BB-4069-9DA9-E7C65442BE85}" type="slidenum">
              <a:rPr lang="en-IN" smtClean="0"/>
              <a:t>‹#›</a:t>
            </a:fld>
            <a:endParaRPr lang="en-IN"/>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4428547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5B0C348-5C3E-4700-A588-F5666570B2E5}" type="datetimeFigureOut">
              <a:rPr lang="en-IN" smtClean="0"/>
              <a:t>08-01-2024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7CF16E0-35BB-4069-9DA9-E7C65442BE85}" type="slidenum">
              <a:rPr lang="en-IN" smtClean="0"/>
              <a:t>‹#›</a:t>
            </a:fld>
            <a:endParaRPr lang="en-IN"/>
          </a:p>
        </p:txBody>
      </p:sp>
    </p:spTree>
    <p:extLst>
      <p:ext uri="{BB962C8B-B14F-4D97-AF65-F5344CB8AC3E}">
        <p14:creationId xmlns:p14="http://schemas.microsoft.com/office/powerpoint/2010/main" val="11209861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5B0C348-5C3E-4700-A588-F5666570B2E5}" type="datetimeFigureOut">
              <a:rPr lang="en-IN" smtClean="0"/>
              <a:t>08-01-2024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57CF16E0-35BB-4069-9DA9-E7C65442BE85}" type="slidenum">
              <a:rPr lang="en-IN" smtClean="0"/>
              <a:t>‹#›</a:t>
            </a:fld>
            <a:endParaRPr lang="en-IN"/>
          </a:p>
        </p:txBody>
      </p:sp>
    </p:spTree>
    <p:extLst>
      <p:ext uri="{BB962C8B-B14F-4D97-AF65-F5344CB8AC3E}">
        <p14:creationId xmlns:p14="http://schemas.microsoft.com/office/powerpoint/2010/main" val="311073607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5B0C348-5C3E-4700-A588-F5666570B2E5}" type="datetimeFigureOut">
              <a:rPr lang="en-IN" smtClean="0"/>
              <a:t>08-01-2024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57CF16E0-35BB-4069-9DA9-E7C65442BE85}" type="slidenum">
              <a:rPr lang="en-IN" smtClean="0"/>
              <a:t>‹#›</a:t>
            </a:fld>
            <a:endParaRPr lang="en-IN"/>
          </a:p>
        </p:txBody>
      </p:sp>
    </p:spTree>
    <p:extLst>
      <p:ext uri="{BB962C8B-B14F-4D97-AF65-F5344CB8AC3E}">
        <p14:creationId xmlns:p14="http://schemas.microsoft.com/office/powerpoint/2010/main" val="46973917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A5B0C348-5C3E-4700-A588-F5666570B2E5}" type="datetimeFigureOut">
              <a:rPr lang="en-IN" smtClean="0"/>
              <a:t>08-01-2024</a:t>
            </a:fld>
            <a:endParaRPr lang="en-IN"/>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IN"/>
          </a:p>
        </p:txBody>
      </p:sp>
      <p:sp>
        <p:nvSpPr>
          <p:cNvPr id="9" name="Slide Number Placeholder 8"/>
          <p:cNvSpPr>
            <a:spLocks noGrp="1"/>
          </p:cNvSpPr>
          <p:nvPr>
            <p:ph type="sldNum" sz="quarter" idx="12"/>
          </p:nvPr>
        </p:nvSpPr>
        <p:spPr/>
        <p:txBody>
          <a:bodyPr/>
          <a:lstStyle/>
          <a:p>
            <a:fld id="{57CF16E0-35BB-4069-9DA9-E7C65442BE85}" type="slidenum">
              <a:rPr lang="en-IN" smtClean="0"/>
              <a:t>‹#›</a:t>
            </a:fld>
            <a:endParaRPr lang="en-IN"/>
          </a:p>
        </p:txBody>
      </p:sp>
    </p:spTree>
    <p:extLst>
      <p:ext uri="{BB962C8B-B14F-4D97-AF65-F5344CB8AC3E}">
        <p14:creationId xmlns:p14="http://schemas.microsoft.com/office/powerpoint/2010/main" val="12989569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5B0C348-5C3E-4700-A588-F5666570B2E5}" type="datetimeFigureOut">
              <a:rPr lang="en-IN" smtClean="0"/>
              <a:t>08-01-2024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7CF16E0-35BB-4069-9DA9-E7C65442BE85}" type="slidenum">
              <a:rPr lang="en-IN" smtClean="0"/>
              <a:t>‹#›</a:t>
            </a:fld>
            <a:endParaRPr lang="en-IN"/>
          </a:p>
        </p:txBody>
      </p:sp>
    </p:spTree>
    <p:extLst>
      <p:ext uri="{BB962C8B-B14F-4D97-AF65-F5344CB8AC3E}">
        <p14:creationId xmlns:p14="http://schemas.microsoft.com/office/powerpoint/2010/main" val="424587159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A5B0C348-5C3E-4700-A588-F5666570B2E5}" type="datetimeFigureOut">
              <a:rPr lang="en-IN" smtClean="0"/>
              <a:t>08-01-2024</a:t>
            </a:fld>
            <a:endParaRPr lang="en-IN"/>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IN"/>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57CF16E0-35BB-4069-9DA9-E7C65442BE85}" type="slidenum">
              <a:rPr lang="en-IN" smtClean="0"/>
              <a:t>‹#›</a:t>
            </a:fld>
            <a:endParaRPr lang="en-IN"/>
          </a:p>
        </p:txBody>
      </p:sp>
    </p:spTree>
    <p:extLst>
      <p:ext uri="{BB962C8B-B14F-4D97-AF65-F5344CB8AC3E}">
        <p14:creationId xmlns:p14="http://schemas.microsoft.com/office/powerpoint/2010/main" val="411174775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A5B0C348-5C3E-4700-A588-F5666570B2E5}" type="datetimeFigureOut">
              <a:rPr lang="en-IN" smtClean="0"/>
              <a:t>08-01-2024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7CF16E0-35BB-4069-9DA9-E7C65442BE85}" type="slidenum">
              <a:rPr lang="en-IN" smtClean="0"/>
              <a:t>‹#›</a:t>
            </a:fld>
            <a:endParaRPr lang="en-IN"/>
          </a:p>
        </p:txBody>
      </p:sp>
    </p:spTree>
    <p:extLst>
      <p:ext uri="{BB962C8B-B14F-4D97-AF65-F5344CB8AC3E}">
        <p14:creationId xmlns:p14="http://schemas.microsoft.com/office/powerpoint/2010/main" val="38682510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5B0C348-5C3E-4700-A588-F5666570B2E5}" type="datetimeFigureOut">
              <a:rPr lang="en-IN" smtClean="0"/>
              <a:t>08-01-2024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7CF16E0-35BB-4069-9DA9-E7C65442BE85}" type="slidenum">
              <a:rPr lang="en-IN" smtClean="0"/>
              <a:t>‹#›</a:t>
            </a:fld>
            <a:endParaRPr lang="en-IN"/>
          </a:p>
        </p:txBody>
      </p:sp>
    </p:spTree>
    <p:extLst>
      <p:ext uri="{BB962C8B-B14F-4D97-AF65-F5344CB8AC3E}">
        <p14:creationId xmlns:p14="http://schemas.microsoft.com/office/powerpoint/2010/main" val="51098315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5B0C348-5C3E-4700-A588-F5666570B2E5}" type="datetimeFigureOut">
              <a:rPr lang="en-IN" smtClean="0"/>
              <a:t>08-01-2024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7CF16E0-35BB-4069-9DA9-E7C65442BE85}" type="slidenum">
              <a:rPr lang="en-IN" smtClean="0"/>
              <a:t>‹#›</a:t>
            </a:fld>
            <a:endParaRPr lang="en-IN"/>
          </a:p>
        </p:txBody>
      </p:sp>
    </p:spTree>
    <p:extLst>
      <p:ext uri="{BB962C8B-B14F-4D97-AF65-F5344CB8AC3E}">
        <p14:creationId xmlns:p14="http://schemas.microsoft.com/office/powerpoint/2010/main" val="403583423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5B0C348-5C3E-4700-A588-F5666570B2E5}" type="datetimeFigureOut">
              <a:rPr lang="en-IN" smtClean="0"/>
              <a:t>08-01-2024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7CF16E0-35BB-4069-9DA9-E7C65442BE85}" type="slidenum">
              <a:rPr lang="en-IN" smtClean="0"/>
              <a:t>‹#›</a:t>
            </a:fld>
            <a:endParaRPr lang="en-IN"/>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8037173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5B0C348-5C3E-4700-A588-F5666570B2E5}" type="datetimeFigureOut">
              <a:rPr lang="en-IN" smtClean="0"/>
              <a:t>08-01-2024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7CF16E0-35BB-4069-9DA9-E7C65442BE85}" type="slidenum">
              <a:rPr lang="en-IN" smtClean="0"/>
              <a:t>‹#›</a:t>
            </a:fld>
            <a:endParaRPr lang="en-IN"/>
          </a:p>
        </p:txBody>
      </p:sp>
    </p:spTree>
    <p:extLst>
      <p:ext uri="{BB962C8B-B14F-4D97-AF65-F5344CB8AC3E}">
        <p14:creationId xmlns:p14="http://schemas.microsoft.com/office/powerpoint/2010/main" val="113495239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5B0C348-5C3E-4700-A588-F5666570B2E5}" type="datetimeFigureOut">
              <a:rPr lang="en-IN" smtClean="0"/>
              <a:t>08-01-2024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7CF16E0-35BB-4069-9DA9-E7C65442BE85}" type="slidenum">
              <a:rPr lang="en-IN" smtClean="0"/>
              <a:t>‹#›</a:t>
            </a:fld>
            <a:endParaRPr lang="en-IN"/>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2191918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5B0C348-5C3E-4700-A588-F5666570B2E5}" type="datetimeFigureOut">
              <a:rPr lang="en-IN" smtClean="0"/>
              <a:t>08-01-2024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7CF16E0-35BB-4069-9DA9-E7C65442BE85}" type="slidenum">
              <a:rPr lang="en-IN" smtClean="0"/>
              <a:t>‹#›</a:t>
            </a:fld>
            <a:endParaRPr lang="en-IN"/>
          </a:p>
        </p:txBody>
      </p:sp>
    </p:spTree>
    <p:extLst>
      <p:ext uri="{BB962C8B-B14F-4D97-AF65-F5344CB8AC3E}">
        <p14:creationId xmlns:p14="http://schemas.microsoft.com/office/powerpoint/2010/main" val="324449527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5B0C348-5C3E-4700-A588-F5666570B2E5}" type="datetimeFigureOut">
              <a:rPr lang="en-IN" smtClean="0"/>
              <a:t>08-01-2024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57CF16E0-35BB-4069-9DA9-E7C65442BE85}" type="slidenum">
              <a:rPr lang="en-IN" smtClean="0"/>
              <a:t>‹#›</a:t>
            </a:fld>
            <a:endParaRPr lang="en-IN"/>
          </a:p>
        </p:txBody>
      </p:sp>
    </p:spTree>
    <p:extLst>
      <p:ext uri="{BB962C8B-B14F-4D97-AF65-F5344CB8AC3E}">
        <p14:creationId xmlns:p14="http://schemas.microsoft.com/office/powerpoint/2010/main" val="164512454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5B0C348-5C3E-4700-A588-F5666570B2E5}" type="datetimeFigureOut">
              <a:rPr lang="en-IN" smtClean="0"/>
              <a:t>08-01-2024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57CF16E0-35BB-4069-9DA9-E7C65442BE85}" type="slidenum">
              <a:rPr lang="en-IN" smtClean="0"/>
              <a:t>‹#›</a:t>
            </a:fld>
            <a:endParaRPr lang="en-IN"/>
          </a:p>
        </p:txBody>
      </p:sp>
    </p:spTree>
    <p:extLst>
      <p:ext uri="{BB962C8B-B14F-4D97-AF65-F5344CB8AC3E}">
        <p14:creationId xmlns:p14="http://schemas.microsoft.com/office/powerpoint/2010/main" val="27167496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A5B0C348-5C3E-4700-A588-F5666570B2E5}" type="datetimeFigureOut">
              <a:rPr lang="en-IN" smtClean="0"/>
              <a:t>08-01-2024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7CF16E0-35BB-4069-9DA9-E7C65442BE85}" type="slidenum">
              <a:rPr lang="en-IN" smtClean="0"/>
              <a:t>‹#›</a:t>
            </a:fld>
            <a:endParaRPr lang="en-IN"/>
          </a:p>
        </p:txBody>
      </p:sp>
    </p:spTree>
    <p:extLst>
      <p:ext uri="{BB962C8B-B14F-4D97-AF65-F5344CB8AC3E}">
        <p14:creationId xmlns:p14="http://schemas.microsoft.com/office/powerpoint/2010/main" val="92216623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A5B0C348-5C3E-4700-A588-F5666570B2E5}" type="datetimeFigureOut">
              <a:rPr lang="en-IN" smtClean="0"/>
              <a:t>08-01-2024</a:t>
            </a:fld>
            <a:endParaRPr lang="en-IN"/>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IN"/>
          </a:p>
        </p:txBody>
      </p:sp>
      <p:sp>
        <p:nvSpPr>
          <p:cNvPr id="9" name="Slide Number Placeholder 8"/>
          <p:cNvSpPr>
            <a:spLocks noGrp="1"/>
          </p:cNvSpPr>
          <p:nvPr>
            <p:ph type="sldNum" sz="quarter" idx="12"/>
          </p:nvPr>
        </p:nvSpPr>
        <p:spPr/>
        <p:txBody>
          <a:bodyPr/>
          <a:lstStyle/>
          <a:p>
            <a:fld id="{57CF16E0-35BB-4069-9DA9-E7C65442BE85}" type="slidenum">
              <a:rPr lang="en-IN" smtClean="0"/>
              <a:t>‹#›</a:t>
            </a:fld>
            <a:endParaRPr lang="en-IN"/>
          </a:p>
        </p:txBody>
      </p:sp>
    </p:spTree>
    <p:extLst>
      <p:ext uri="{BB962C8B-B14F-4D97-AF65-F5344CB8AC3E}">
        <p14:creationId xmlns:p14="http://schemas.microsoft.com/office/powerpoint/2010/main" val="247356365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A5B0C348-5C3E-4700-A588-F5666570B2E5}" type="datetimeFigureOut">
              <a:rPr lang="en-IN" smtClean="0"/>
              <a:t>08-01-2024</a:t>
            </a:fld>
            <a:endParaRPr lang="en-IN"/>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IN"/>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57CF16E0-35BB-4069-9DA9-E7C65442BE85}" type="slidenum">
              <a:rPr lang="en-IN" smtClean="0"/>
              <a:t>‹#›</a:t>
            </a:fld>
            <a:endParaRPr lang="en-IN"/>
          </a:p>
        </p:txBody>
      </p:sp>
    </p:spTree>
    <p:extLst>
      <p:ext uri="{BB962C8B-B14F-4D97-AF65-F5344CB8AC3E}">
        <p14:creationId xmlns:p14="http://schemas.microsoft.com/office/powerpoint/2010/main" val="301673820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A5B0C348-5C3E-4700-A588-F5666570B2E5}" type="datetimeFigureOut">
              <a:rPr lang="en-IN" smtClean="0"/>
              <a:t>08-01-2024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7CF16E0-35BB-4069-9DA9-E7C65442BE85}" type="slidenum">
              <a:rPr lang="en-IN" smtClean="0"/>
              <a:t>‹#›</a:t>
            </a:fld>
            <a:endParaRPr lang="en-IN"/>
          </a:p>
        </p:txBody>
      </p:sp>
    </p:spTree>
    <p:extLst>
      <p:ext uri="{BB962C8B-B14F-4D97-AF65-F5344CB8AC3E}">
        <p14:creationId xmlns:p14="http://schemas.microsoft.com/office/powerpoint/2010/main" val="413018454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5B0C348-5C3E-4700-A588-F5666570B2E5}" type="datetimeFigureOut">
              <a:rPr lang="en-IN" smtClean="0"/>
              <a:t>08-01-2024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7CF16E0-35BB-4069-9DA9-E7C65442BE85}" type="slidenum">
              <a:rPr lang="en-IN" smtClean="0"/>
              <a:t>‹#›</a:t>
            </a:fld>
            <a:endParaRPr lang="en-IN"/>
          </a:p>
        </p:txBody>
      </p:sp>
    </p:spTree>
    <p:extLst>
      <p:ext uri="{BB962C8B-B14F-4D97-AF65-F5344CB8AC3E}">
        <p14:creationId xmlns:p14="http://schemas.microsoft.com/office/powerpoint/2010/main" val="154740605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5B0C348-5C3E-4700-A588-F5666570B2E5}" type="datetimeFigureOut">
              <a:rPr lang="en-IN" smtClean="0"/>
              <a:t>08-01-2024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7CF16E0-35BB-4069-9DA9-E7C65442BE85}" type="slidenum">
              <a:rPr lang="en-IN" smtClean="0"/>
              <a:t>‹#›</a:t>
            </a:fld>
            <a:endParaRPr lang="en-IN"/>
          </a:p>
        </p:txBody>
      </p:sp>
    </p:spTree>
    <p:extLst>
      <p:ext uri="{BB962C8B-B14F-4D97-AF65-F5344CB8AC3E}">
        <p14:creationId xmlns:p14="http://schemas.microsoft.com/office/powerpoint/2010/main" val="144394755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5B0C348-5C3E-4700-A588-F5666570B2E5}" type="datetimeFigureOut">
              <a:rPr lang="en-IN" smtClean="0"/>
              <a:t>08-01-2024</a:t>
            </a:fld>
            <a:endParaRPr lang="en-IN"/>
          </a:p>
        </p:txBody>
      </p:sp>
      <p:sp>
        <p:nvSpPr>
          <p:cNvPr id="5" name="Footer Placeholder 4"/>
          <p:cNvSpPr>
            <a:spLocks noGrp="1"/>
          </p:cNvSpPr>
          <p:nvPr>
            <p:ph type="ftr" sz="quarter" idx="11"/>
          </p:nvPr>
        </p:nvSpPr>
        <p:spPr/>
        <p:txBody>
          <a:bodyPr/>
          <a:lstStyle/>
          <a:p>
            <a:endParaRPr lang="en-IN"/>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57CF16E0-35BB-4069-9DA9-E7C65442BE85}" type="slidenum">
              <a:rPr lang="en-IN" smtClean="0"/>
              <a:t>‹#›</a:t>
            </a:fld>
            <a:endParaRPr lang="en-IN"/>
          </a:p>
        </p:txBody>
      </p:sp>
    </p:spTree>
    <p:extLst>
      <p:ext uri="{BB962C8B-B14F-4D97-AF65-F5344CB8AC3E}">
        <p14:creationId xmlns:p14="http://schemas.microsoft.com/office/powerpoint/2010/main" val="3255627162"/>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5B0C348-5C3E-4700-A588-F5666570B2E5}" type="datetimeFigureOut">
              <a:rPr lang="en-IN" smtClean="0"/>
              <a:t>08-01-2024</a:t>
            </a:fld>
            <a:endParaRPr lang="en-IN"/>
          </a:p>
        </p:txBody>
      </p:sp>
      <p:sp>
        <p:nvSpPr>
          <p:cNvPr id="5" name="Footer Placeholder 4"/>
          <p:cNvSpPr>
            <a:spLocks noGrp="1"/>
          </p:cNvSpPr>
          <p:nvPr>
            <p:ph type="ftr" sz="quarter" idx="11"/>
          </p:nvPr>
        </p:nvSpPr>
        <p:spPr/>
        <p:txBody>
          <a:bodyPr/>
          <a:lstStyle/>
          <a:p>
            <a:endParaRPr lang="en-IN"/>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7CF16E0-35BB-4069-9DA9-E7C65442BE85}" type="slidenum">
              <a:rPr lang="en-IN" smtClean="0"/>
              <a:t>‹#›</a:t>
            </a:fld>
            <a:endParaRPr lang="en-IN"/>
          </a:p>
        </p:txBody>
      </p:sp>
    </p:spTree>
    <p:extLst>
      <p:ext uri="{BB962C8B-B14F-4D97-AF65-F5344CB8AC3E}">
        <p14:creationId xmlns:p14="http://schemas.microsoft.com/office/powerpoint/2010/main" val="69413487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5B0C348-5C3E-4700-A588-F5666570B2E5}" type="datetimeFigureOut">
              <a:rPr lang="en-IN" smtClean="0"/>
              <a:t>08-01-2024</a:t>
            </a:fld>
            <a:endParaRPr lang="en-IN"/>
          </a:p>
        </p:txBody>
      </p:sp>
      <p:sp>
        <p:nvSpPr>
          <p:cNvPr id="5" name="Footer Placeholder 4"/>
          <p:cNvSpPr>
            <a:spLocks noGrp="1"/>
          </p:cNvSpPr>
          <p:nvPr>
            <p:ph type="ftr" sz="quarter" idx="11"/>
          </p:nvPr>
        </p:nvSpPr>
        <p:spPr/>
        <p:txBody>
          <a:bodyPr/>
          <a:lstStyle/>
          <a:p>
            <a:endParaRPr lang="en-IN"/>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7CF16E0-35BB-4069-9DA9-E7C65442BE85}" type="slidenum">
              <a:rPr lang="en-IN" smtClean="0"/>
              <a:t>‹#›</a:t>
            </a:fld>
            <a:endParaRPr lang="en-IN"/>
          </a:p>
        </p:txBody>
      </p:sp>
    </p:spTree>
    <p:extLst>
      <p:ext uri="{BB962C8B-B14F-4D97-AF65-F5344CB8AC3E}">
        <p14:creationId xmlns:p14="http://schemas.microsoft.com/office/powerpoint/2010/main" val="349672648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5B0C348-5C3E-4700-A588-F5666570B2E5}" type="datetimeFigureOut">
              <a:rPr lang="en-IN" smtClean="0"/>
              <a:t>08-01-2024</a:t>
            </a:fld>
            <a:endParaRPr lang="en-IN"/>
          </a:p>
        </p:txBody>
      </p:sp>
      <p:sp>
        <p:nvSpPr>
          <p:cNvPr id="6" name="Footer Placeholder 5"/>
          <p:cNvSpPr>
            <a:spLocks noGrp="1"/>
          </p:cNvSpPr>
          <p:nvPr>
            <p:ph type="ftr" sz="quarter" idx="11"/>
          </p:nvPr>
        </p:nvSpPr>
        <p:spPr/>
        <p:txBody>
          <a:bodyPr/>
          <a:lstStyle/>
          <a:p>
            <a:endParaRPr lang="en-IN"/>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57CF16E0-35BB-4069-9DA9-E7C65442BE85}" type="slidenum">
              <a:rPr lang="en-IN" smtClean="0"/>
              <a:t>‹#›</a:t>
            </a:fld>
            <a:endParaRPr lang="en-IN"/>
          </a:p>
        </p:txBody>
      </p:sp>
    </p:spTree>
    <p:extLst>
      <p:ext uri="{BB962C8B-B14F-4D97-AF65-F5344CB8AC3E}">
        <p14:creationId xmlns:p14="http://schemas.microsoft.com/office/powerpoint/2010/main" val="267143677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5B0C348-5C3E-4700-A588-F5666570B2E5}" type="datetimeFigureOut">
              <a:rPr lang="en-IN" smtClean="0"/>
              <a:t>08-01-2024</a:t>
            </a:fld>
            <a:endParaRPr lang="en-IN"/>
          </a:p>
        </p:txBody>
      </p:sp>
      <p:sp>
        <p:nvSpPr>
          <p:cNvPr id="8" name="Footer Placeholder 7"/>
          <p:cNvSpPr>
            <a:spLocks noGrp="1"/>
          </p:cNvSpPr>
          <p:nvPr>
            <p:ph type="ftr" sz="quarter" idx="11"/>
          </p:nvPr>
        </p:nvSpPr>
        <p:spPr/>
        <p:txBody>
          <a:bodyPr/>
          <a:lstStyle/>
          <a:p>
            <a:endParaRPr lang="en-IN"/>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7CF16E0-35BB-4069-9DA9-E7C65442BE85}" type="slidenum">
              <a:rPr lang="en-IN" smtClean="0"/>
              <a:t>‹#›</a:t>
            </a:fld>
            <a:endParaRPr lang="en-IN"/>
          </a:p>
        </p:txBody>
      </p:sp>
    </p:spTree>
    <p:extLst>
      <p:ext uri="{BB962C8B-B14F-4D97-AF65-F5344CB8AC3E}">
        <p14:creationId xmlns:p14="http://schemas.microsoft.com/office/powerpoint/2010/main" val="15631122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A5B0C348-5C3E-4700-A588-F5666570B2E5}" type="datetimeFigureOut">
              <a:rPr lang="en-IN" smtClean="0"/>
              <a:t>08-01-2024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57CF16E0-35BB-4069-9DA9-E7C65442BE85}" type="slidenum">
              <a:rPr lang="en-IN" smtClean="0"/>
              <a:t>‹#›</a:t>
            </a:fld>
            <a:endParaRPr lang="en-IN"/>
          </a:p>
        </p:txBody>
      </p:sp>
    </p:spTree>
    <p:extLst>
      <p:ext uri="{BB962C8B-B14F-4D97-AF65-F5344CB8AC3E}">
        <p14:creationId xmlns:p14="http://schemas.microsoft.com/office/powerpoint/2010/main" val="183242907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5B0C348-5C3E-4700-A588-F5666570B2E5}" type="datetimeFigureOut">
              <a:rPr lang="en-IN" smtClean="0"/>
              <a:t>08-01-2024</a:t>
            </a:fld>
            <a:endParaRPr lang="en-IN"/>
          </a:p>
        </p:txBody>
      </p:sp>
      <p:sp>
        <p:nvSpPr>
          <p:cNvPr id="4" name="Footer Placeholder 3"/>
          <p:cNvSpPr>
            <a:spLocks noGrp="1"/>
          </p:cNvSpPr>
          <p:nvPr>
            <p:ph type="ftr" sz="quarter" idx="11"/>
          </p:nvPr>
        </p:nvSpPr>
        <p:spPr/>
        <p:txBody>
          <a:bodyPr/>
          <a:lstStyle/>
          <a:p>
            <a:endParaRPr lang="en-IN"/>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7CF16E0-35BB-4069-9DA9-E7C65442BE85}" type="slidenum">
              <a:rPr lang="en-IN" smtClean="0"/>
              <a:t>‹#›</a:t>
            </a:fld>
            <a:endParaRPr lang="en-IN"/>
          </a:p>
        </p:txBody>
      </p:sp>
    </p:spTree>
    <p:extLst>
      <p:ext uri="{BB962C8B-B14F-4D97-AF65-F5344CB8AC3E}">
        <p14:creationId xmlns:p14="http://schemas.microsoft.com/office/powerpoint/2010/main" val="37245927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B0C348-5C3E-4700-A588-F5666570B2E5}" type="datetimeFigureOut">
              <a:rPr lang="en-IN" smtClean="0"/>
              <a:t>08-01-2024</a:t>
            </a:fld>
            <a:endParaRPr lang="en-IN"/>
          </a:p>
        </p:txBody>
      </p:sp>
      <p:sp>
        <p:nvSpPr>
          <p:cNvPr id="3" name="Footer Placeholder 2"/>
          <p:cNvSpPr>
            <a:spLocks noGrp="1"/>
          </p:cNvSpPr>
          <p:nvPr>
            <p:ph type="ftr" sz="quarter" idx="11"/>
          </p:nvPr>
        </p:nvSpPr>
        <p:spPr/>
        <p:txBody>
          <a:bodyPr/>
          <a:lstStyle/>
          <a:p>
            <a:endParaRPr lang="en-IN"/>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7CF16E0-35BB-4069-9DA9-E7C65442BE85}" type="slidenum">
              <a:rPr lang="en-IN" smtClean="0"/>
              <a:t>‹#›</a:t>
            </a:fld>
            <a:endParaRPr lang="en-IN"/>
          </a:p>
        </p:txBody>
      </p:sp>
    </p:spTree>
    <p:extLst>
      <p:ext uri="{BB962C8B-B14F-4D97-AF65-F5344CB8AC3E}">
        <p14:creationId xmlns:p14="http://schemas.microsoft.com/office/powerpoint/2010/main" val="2313636369"/>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A5B0C348-5C3E-4700-A588-F5666570B2E5}" type="datetimeFigureOut">
              <a:rPr lang="en-IN" smtClean="0"/>
              <a:t>08-01-2024</a:t>
            </a:fld>
            <a:endParaRPr lang="en-IN"/>
          </a:p>
        </p:txBody>
      </p:sp>
      <p:sp>
        <p:nvSpPr>
          <p:cNvPr id="6" name="Footer Placeholder 5"/>
          <p:cNvSpPr>
            <a:spLocks noGrp="1"/>
          </p:cNvSpPr>
          <p:nvPr>
            <p:ph type="ftr" sz="quarter" idx="11"/>
          </p:nvPr>
        </p:nvSpPr>
        <p:spPr/>
        <p:txBody>
          <a:bodyPr/>
          <a:lstStyle/>
          <a:p>
            <a:endParaRPr lang="en-IN"/>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7CF16E0-35BB-4069-9DA9-E7C65442BE85}" type="slidenum">
              <a:rPr lang="en-IN" smtClean="0"/>
              <a:t>‹#›</a:t>
            </a:fld>
            <a:endParaRPr lang="en-IN"/>
          </a:p>
        </p:txBody>
      </p:sp>
    </p:spTree>
    <p:extLst>
      <p:ext uri="{BB962C8B-B14F-4D97-AF65-F5344CB8AC3E}">
        <p14:creationId xmlns:p14="http://schemas.microsoft.com/office/powerpoint/2010/main" val="197656569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A5B0C348-5C3E-4700-A588-F5666570B2E5}" type="datetimeFigureOut">
              <a:rPr lang="en-IN" smtClean="0"/>
              <a:t>08-01-2024</a:t>
            </a:fld>
            <a:endParaRPr lang="en-IN"/>
          </a:p>
        </p:txBody>
      </p:sp>
      <p:sp>
        <p:nvSpPr>
          <p:cNvPr id="6" name="Footer Placeholder 5"/>
          <p:cNvSpPr>
            <a:spLocks noGrp="1"/>
          </p:cNvSpPr>
          <p:nvPr>
            <p:ph type="ftr" sz="quarter" idx="11"/>
          </p:nvPr>
        </p:nvSpPr>
        <p:spPr/>
        <p:txBody>
          <a:bodyPr/>
          <a:lstStyle/>
          <a:p>
            <a:endParaRPr lang="en-IN"/>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7CF16E0-35BB-4069-9DA9-E7C65442BE85}" type="slidenum">
              <a:rPr lang="en-IN" smtClean="0"/>
              <a:t>‹#›</a:t>
            </a:fld>
            <a:endParaRPr lang="en-IN"/>
          </a:p>
        </p:txBody>
      </p:sp>
    </p:spTree>
    <p:extLst>
      <p:ext uri="{BB962C8B-B14F-4D97-AF65-F5344CB8AC3E}">
        <p14:creationId xmlns:p14="http://schemas.microsoft.com/office/powerpoint/2010/main" val="392385923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5B0C348-5C3E-4700-A588-F5666570B2E5}" type="datetimeFigureOut">
              <a:rPr lang="en-IN" smtClean="0"/>
              <a:t>08-01-2024</a:t>
            </a:fld>
            <a:endParaRPr lang="en-IN"/>
          </a:p>
        </p:txBody>
      </p:sp>
      <p:sp>
        <p:nvSpPr>
          <p:cNvPr id="5" name="Footer Placeholder 4"/>
          <p:cNvSpPr>
            <a:spLocks noGrp="1"/>
          </p:cNvSpPr>
          <p:nvPr>
            <p:ph type="ftr" sz="quarter" idx="11"/>
          </p:nvPr>
        </p:nvSpPr>
        <p:spPr/>
        <p:txBody>
          <a:bodyPr/>
          <a:lstStyle/>
          <a:p>
            <a:endParaRPr lang="en-IN"/>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7CF16E0-35BB-4069-9DA9-E7C65442BE85}" type="slidenum">
              <a:rPr lang="en-IN" smtClean="0"/>
              <a:t>‹#›</a:t>
            </a:fld>
            <a:endParaRPr lang="en-IN"/>
          </a:p>
        </p:txBody>
      </p:sp>
    </p:spTree>
    <p:extLst>
      <p:ext uri="{BB962C8B-B14F-4D97-AF65-F5344CB8AC3E}">
        <p14:creationId xmlns:p14="http://schemas.microsoft.com/office/powerpoint/2010/main" val="1396162542"/>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5B0C348-5C3E-4700-A588-F5666570B2E5}" type="datetimeFigureOut">
              <a:rPr lang="en-IN" smtClean="0"/>
              <a:t>08-01-2024</a:t>
            </a:fld>
            <a:endParaRPr lang="en-IN"/>
          </a:p>
        </p:txBody>
      </p:sp>
      <p:sp>
        <p:nvSpPr>
          <p:cNvPr id="5" name="Footer Placeholder 4"/>
          <p:cNvSpPr>
            <a:spLocks noGrp="1"/>
          </p:cNvSpPr>
          <p:nvPr>
            <p:ph type="ftr" sz="quarter" idx="11"/>
          </p:nvPr>
        </p:nvSpPr>
        <p:spPr/>
        <p:txBody>
          <a:bodyPr/>
          <a:lstStyle/>
          <a:p>
            <a:endParaRPr lang="en-IN"/>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7CF16E0-35BB-4069-9DA9-E7C65442BE85}" type="slidenum">
              <a:rPr lang="en-IN" smtClean="0"/>
              <a:t>‹#›</a:t>
            </a:fld>
            <a:endParaRPr lang="en-IN"/>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784384815"/>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A5B0C348-5C3E-4700-A588-F5666570B2E5}" type="datetimeFigureOut">
              <a:rPr lang="en-IN" smtClean="0"/>
              <a:t>08-01-2024</a:t>
            </a:fld>
            <a:endParaRPr lang="en-IN"/>
          </a:p>
        </p:txBody>
      </p:sp>
      <p:sp>
        <p:nvSpPr>
          <p:cNvPr id="6" name="Footer Placeholder 5"/>
          <p:cNvSpPr>
            <a:spLocks noGrp="1"/>
          </p:cNvSpPr>
          <p:nvPr>
            <p:ph type="ftr" sz="quarter" idx="11"/>
          </p:nvPr>
        </p:nvSpPr>
        <p:spPr/>
        <p:txBody>
          <a:bodyPr/>
          <a:lstStyle/>
          <a:p>
            <a:endParaRPr lang="en-IN"/>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7CF16E0-35BB-4069-9DA9-E7C65442BE85}" type="slidenum">
              <a:rPr lang="en-IN" smtClean="0"/>
              <a:t>‹#›</a:t>
            </a:fld>
            <a:endParaRPr lang="en-IN"/>
          </a:p>
        </p:txBody>
      </p:sp>
    </p:spTree>
    <p:extLst>
      <p:ext uri="{BB962C8B-B14F-4D97-AF65-F5344CB8AC3E}">
        <p14:creationId xmlns:p14="http://schemas.microsoft.com/office/powerpoint/2010/main" val="3681148079"/>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A5B0C348-5C3E-4700-A588-F5666570B2E5}" type="datetimeFigureOut">
              <a:rPr lang="en-IN" smtClean="0"/>
              <a:t>08-01-2024</a:t>
            </a:fld>
            <a:endParaRPr lang="en-IN"/>
          </a:p>
        </p:txBody>
      </p:sp>
      <p:sp>
        <p:nvSpPr>
          <p:cNvPr id="6" name="Footer Placeholder 5"/>
          <p:cNvSpPr>
            <a:spLocks noGrp="1"/>
          </p:cNvSpPr>
          <p:nvPr>
            <p:ph type="ftr" sz="quarter" idx="11"/>
          </p:nvPr>
        </p:nvSpPr>
        <p:spPr/>
        <p:txBody>
          <a:bodyPr/>
          <a:lstStyle/>
          <a:p>
            <a:endParaRPr lang="en-IN"/>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7CF16E0-35BB-4069-9DA9-E7C65442BE85}" type="slidenum">
              <a:rPr lang="en-IN" smtClean="0"/>
              <a:t>‹#›</a:t>
            </a:fld>
            <a:endParaRPr lang="en-IN"/>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22083170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A5B0C348-5C3E-4700-A588-F5666570B2E5}" type="datetimeFigureOut">
              <a:rPr lang="en-IN" smtClean="0"/>
              <a:t>08-01-2024</a:t>
            </a:fld>
            <a:endParaRPr lang="en-IN"/>
          </a:p>
        </p:txBody>
      </p:sp>
      <p:sp>
        <p:nvSpPr>
          <p:cNvPr id="6" name="Footer Placeholder 5"/>
          <p:cNvSpPr>
            <a:spLocks noGrp="1"/>
          </p:cNvSpPr>
          <p:nvPr>
            <p:ph type="ftr" sz="quarter" idx="11"/>
          </p:nvPr>
        </p:nvSpPr>
        <p:spPr/>
        <p:txBody>
          <a:bodyPr/>
          <a:lstStyle/>
          <a:p>
            <a:endParaRPr lang="en-IN"/>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7CF16E0-35BB-4069-9DA9-E7C65442BE85}" type="slidenum">
              <a:rPr lang="en-IN" smtClean="0"/>
              <a:t>‹#›</a:t>
            </a:fld>
            <a:endParaRPr lang="en-IN"/>
          </a:p>
        </p:txBody>
      </p:sp>
    </p:spTree>
    <p:extLst>
      <p:ext uri="{BB962C8B-B14F-4D97-AF65-F5344CB8AC3E}">
        <p14:creationId xmlns:p14="http://schemas.microsoft.com/office/powerpoint/2010/main" val="2276949522"/>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5B0C348-5C3E-4700-A588-F5666570B2E5}" type="datetimeFigureOut">
              <a:rPr lang="en-IN" smtClean="0"/>
              <a:t>08-01-2024</a:t>
            </a:fld>
            <a:endParaRPr lang="en-IN"/>
          </a:p>
        </p:txBody>
      </p:sp>
      <p:sp>
        <p:nvSpPr>
          <p:cNvPr id="5" name="Footer Placeholder 4"/>
          <p:cNvSpPr>
            <a:spLocks noGrp="1"/>
          </p:cNvSpPr>
          <p:nvPr>
            <p:ph type="ftr" sz="quarter" idx="11"/>
          </p:nvPr>
        </p:nvSpPr>
        <p:spPr/>
        <p:txBody>
          <a:bodyPr/>
          <a:lstStyle/>
          <a:p>
            <a:endParaRPr lang="en-IN"/>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7CF16E0-35BB-4069-9DA9-E7C65442BE85}" type="slidenum">
              <a:rPr lang="en-IN" smtClean="0"/>
              <a:t>‹#›</a:t>
            </a:fld>
            <a:endParaRPr lang="en-IN"/>
          </a:p>
        </p:txBody>
      </p:sp>
    </p:spTree>
    <p:extLst>
      <p:ext uri="{BB962C8B-B14F-4D97-AF65-F5344CB8AC3E}">
        <p14:creationId xmlns:p14="http://schemas.microsoft.com/office/powerpoint/2010/main" val="31833727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A5B0C348-5C3E-4700-A588-F5666570B2E5}" type="datetimeFigureOut">
              <a:rPr lang="en-IN" smtClean="0"/>
              <a:t>08-01-2024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57CF16E0-35BB-4069-9DA9-E7C65442BE85}" type="slidenum">
              <a:rPr lang="en-IN" smtClean="0"/>
              <a:t>‹#›</a:t>
            </a:fld>
            <a:endParaRPr lang="en-IN"/>
          </a:p>
        </p:txBody>
      </p:sp>
    </p:spTree>
    <p:extLst>
      <p:ext uri="{BB962C8B-B14F-4D97-AF65-F5344CB8AC3E}">
        <p14:creationId xmlns:p14="http://schemas.microsoft.com/office/powerpoint/2010/main" val="3464448310"/>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5B0C348-5C3E-4700-A588-F5666570B2E5}" type="datetimeFigureOut">
              <a:rPr lang="en-IN" smtClean="0"/>
              <a:t>08-01-2024</a:t>
            </a:fld>
            <a:endParaRPr lang="en-IN"/>
          </a:p>
        </p:txBody>
      </p:sp>
      <p:sp>
        <p:nvSpPr>
          <p:cNvPr id="5" name="Footer Placeholder 4"/>
          <p:cNvSpPr>
            <a:spLocks noGrp="1"/>
          </p:cNvSpPr>
          <p:nvPr>
            <p:ph type="ftr" sz="quarter" idx="11"/>
          </p:nvPr>
        </p:nvSpPr>
        <p:spPr/>
        <p:txBody>
          <a:bodyPr/>
          <a:lstStyle/>
          <a:p>
            <a:endParaRPr lang="en-IN"/>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7CF16E0-35BB-4069-9DA9-E7C65442BE85}" type="slidenum">
              <a:rPr lang="en-IN" smtClean="0"/>
              <a:t>‹#›</a:t>
            </a:fld>
            <a:endParaRPr lang="en-IN"/>
          </a:p>
        </p:txBody>
      </p:sp>
    </p:spTree>
    <p:extLst>
      <p:ext uri="{BB962C8B-B14F-4D97-AF65-F5344CB8AC3E}">
        <p14:creationId xmlns:p14="http://schemas.microsoft.com/office/powerpoint/2010/main" val="319061482"/>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A5B0C348-5C3E-4700-A588-F5666570B2E5}" type="datetimeFigureOut">
              <a:rPr lang="en-IN" smtClean="0"/>
              <a:t>08-01-2024</a:t>
            </a:fld>
            <a:endParaRPr lang="en-IN"/>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en-IN"/>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57CF16E0-35BB-4069-9DA9-E7C65442BE85}" type="slidenum">
              <a:rPr lang="en-IN" smtClean="0"/>
              <a:t>‹#›</a:t>
            </a:fld>
            <a:endParaRPr lang="en-IN"/>
          </a:p>
        </p:txBody>
      </p:sp>
    </p:spTree>
    <p:extLst>
      <p:ext uri="{BB962C8B-B14F-4D97-AF65-F5344CB8AC3E}">
        <p14:creationId xmlns:p14="http://schemas.microsoft.com/office/powerpoint/2010/main" val="1468018261"/>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5B0C348-5C3E-4700-A588-F5666570B2E5}" type="datetimeFigureOut">
              <a:rPr lang="en-IN" smtClean="0"/>
              <a:t>08-01-2024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7CF16E0-35BB-4069-9DA9-E7C65442BE85}" type="slidenum">
              <a:rPr lang="en-IN" smtClean="0"/>
              <a:t>‹#›</a:t>
            </a:fld>
            <a:endParaRPr lang="en-IN"/>
          </a:p>
        </p:txBody>
      </p:sp>
    </p:spTree>
    <p:extLst>
      <p:ext uri="{BB962C8B-B14F-4D97-AF65-F5344CB8AC3E}">
        <p14:creationId xmlns:p14="http://schemas.microsoft.com/office/powerpoint/2010/main" val="1618174961"/>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5B0C348-5C3E-4700-A588-F5666570B2E5}" type="datetimeFigureOut">
              <a:rPr lang="en-IN" smtClean="0"/>
              <a:t>08-01-2024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7CF16E0-35BB-4069-9DA9-E7C65442BE85}" type="slidenum">
              <a:rPr lang="en-IN" smtClean="0"/>
              <a:t>‹#›</a:t>
            </a:fld>
            <a:endParaRPr lang="en-IN"/>
          </a:p>
        </p:txBody>
      </p:sp>
    </p:spTree>
    <p:extLst>
      <p:ext uri="{BB962C8B-B14F-4D97-AF65-F5344CB8AC3E}">
        <p14:creationId xmlns:p14="http://schemas.microsoft.com/office/powerpoint/2010/main" val="1362661327"/>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5B0C348-5C3E-4700-A588-F5666570B2E5}" type="datetimeFigureOut">
              <a:rPr lang="en-IN" smtClean="0"/>
              <a:t>08-01-2024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7CF16E0-35BB-4069-9DA9-E7C65442BE85}" type="slidenum">
              <a:rPr lang="en-IN" smtClean="0"/>
              <a:t>‹#›</a:t>
            </a:fld>
            <a:endParaRPr lang="en-IN"/>
          </a:p>
        </p:txBody>
      </p:sp>
    </p:spTree>
    <p:extLst>
      <p:ext uri="{BB962C8B-B14F-4D97-AF65-F5344CB8AC3E}">
        <p14:creationId xmlns:p14="http://schemas.microsoft.com/office/powerpoint/2010/main" val="1215832875"/>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5B0C348-5C3E-4700-A588-F5666570B2E5}" type="datetimeFigureOut">
              <a:rPr lang="en-IN" smtClean="0"/>
              <a:t>08-01-2024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57CF16E0-35BB-4069-9DA9-E7C65442BE85}" type="slidenum">
              <a:rPr lang="en-IN" smtClean="0"/>
              <a:t>‹#›</a:t>
            </a:fld>
            <a:endParaRPr lang="en-IN"/>
          </a:p>
        </p:txBody>
      </p:sp>
    </p:spTree>
    <p:extLst>
      <p:ext uri="{BB962C8B-B14F-4D97-AF65-F5344CB8AC3E}">
        <p14:creationId xmlns:p14="http://schemas.microsoft.com/office/powerpoint/2010/main" val="3382140186"/>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5B0C348-5C3E-4700-A588-F5666570B2E5}" type="datetimeFigureOut">
              <a:rPr lang="en-IN" smtClean="0"/>
              <a:t>08-01-2024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57CF16E0-35BB-4069-9DA9-E7C65442BE85}" type="slidenum">
              <a:rPr lang="en-IN" smtClean="0"/>
              <a:t>‹#›</a:t>
            </a:fld>
            <a:endParaRPr lang="en-IN"/>
          </a:p>
        </p:txBody>
      </p:sp>
    </p:spTree>
    <p:extLst>
      <p:ext uri="{BB962C8B-B14F-4D97-AF65-F5344CB8AC3E}">
        <p14:creationId xmlns:p14="http://schemas.microsoft.com/office/powerpoint/2010/main" val="1706621170"/>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B0C348-5C3E-4700-A588-F5666570B2E5}" type="datetimeFigureOut">
              <a:rPr lang="en-IN" smtClean="0"/>
              <a:t>08-01-2024</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57CF16E0-35BB-4069-9DA9-E7C65442BE85}" type="slidenum">
              <a:rPr lang="en-IN" smtClean="0"/>
              <a:t>‹#›</a:t>
            </a:fld>
            <a:endParaRPr lang="en-IN"/>
          </a:p>
        </p:txBody>
      </p:sp>
    </p:spTree>
    <p:extLst>
      <p:ext uri="{BB962C8B-B14F-4D97-AF65-F5344CB8AC3E}">
        <p14:creationId xmlns:p14="http://schemas.microsoft.com/office/powerpoint/2010/main" val="3975854652"/>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n-US" smtClean="0"/>
              <a:t>Edit Master text styles</a:t>
            </a:r>
          </a:p>
        </p:txBody>
      </p:sp>
      <p:sp>
        <p:nvSpPr>
          <p:cNvPr id="5" name="Date Placeholder 4"/>
          <p:cNvSpPr>
            <a:spLocks noGrp="1"/>
          </p:cNvSpPr>
          <p:nvPr>
            <p:ph type="dt" sz="half" idx="10"/>
          </p:nvPr>
        </p:nvSpPr>
        <p:spPr/>
        <p:txBody>
          <a:bodyPr/>
          <a:lstStyle/>
          <a:p>
            <a:fld id="{A5B0C348-5C3E-4700-A588-F5666570B2E5}" type="datetimeFigureOut">
              <a:rPr lang="en-IN" smtClean="0"/>
              <a:t>08-01-2024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57CF16E0-35BB-4069-9DA9-E7C65442BE85}" type="slidenum">
              <a:rPr lang="en-IN" smtClean="0"/>
              <a:t>‹#›</a:t>
            </a:fld>
            <a:endParaRPr lang="en-IN"/>
          </a:p>
        </p:txBody>
      </p:sp>
    </p:spTree>
    <p:extLst>
      <p:ext uri="{BB962C8B-B14F-4D97-AF65-F5344CB8AC3E}">
        <p14:creationId xmlns:p14="http://schemas.microsoft.com/office/powerpoint/2010/main" val="2024575189"/>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12192000" cy="5330952"/>
          </a:xfrm>
          <a:solidFill>
            <a:schemeClr val="accent1">
              <a:lumMod val="40000"/>
              <a:lumOff val="60000"/>
            </a:schemeClr>
          </a:solid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A5B0C348-5C3E-4700-A588-F5666570B2E5}" type="datetimeFigureOut">
              <a:rPr lang="en-IN" smtClean="0"/>
              <a:t>08-01-2024</a:t>
            </a:fld>
            <a:endParaRPr lang="en-IN"/>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en-IN"/>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57CF16E0-35BB-4069-9DA9-E7C65442BE85}" type="slidenum">
              <a:rPr lang="en-IN" smtClean="0"/>
              <a:t>‹#›</a:t>
            </a:fld>
            <a:endParaRPr lang="en-IN"/>
          </a:p>
        </p:txBody>
      </p:sp>
    </p:spTree>
    <p:extLst>
      <p:ext uri="{BB962C8B-B14F-4D97-AF65-F5344CB8AC3E}">
        <p14:creationId xmlns:p14="http://schemas.microsoft.com/office/powerpoint/2010/main" val="3844315858"/>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B0C348-5C3E-4700-A588-F5666570B2E5}" type="datetimeFigureOut">
              <a:rPr lang="en-IN" smtClean="0"/>
              <a:t>08-01-2024</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57CF16E0-35BB-4069-9DA9-E7C65442BE85}" type="slidenum">
              <a:rPr lang="en-IN" smtClean="0"/>
              <a:t>‹#›</a:t>
            </a:fld>
            <a:endParaRPr lang="en-IN"/>
          </a:p>
        </p:txBody>
      </p:sp>
    </p:spTree>
    <p:extLst>
      <p:ext uri="{BB962C8B-B14F-4D97-AF65-F5344CB8AC3E}">
        <p14:creationId xmlns:p14="http://schemas.microsoft.com/office/powerpoint/2010/main" val="1330855716"/>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5B0C348-5C3E-4700-A588-F5666570B2E5}" type="datetimeFigureOut">
              <a:rPr lang="en-IN" smtClean="0"/>
              <a:t>08-01-2024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7CF16E0-35BB-4069-9DA9-E7C65442BE85}" type="slidenum">
              <a:rPr lang="en-IN" smtClean="0"/>
              <a:t>‹#›</a:t>
            </a:fld>
            <a:endParaRPr lang="en-IN"/>
          </a:p>
        </p:txBody>
      </p:sp>
    </p:spTree>
    <p:extLst>
      <p:ext uri="{BB962C8B-B14F-4D97-AF65-F5344CB8AC3E}">
        <p14:creationId xmlns:p14="http://schemas.microsoft.com/office/powerpoint/2010/main" val="779947783"/>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5B0C348-5C3E-4700-A588-F5666570B2E5}" type="datetimeFigureOut">
              <a:rPr lang="en-IN" smtClean="0"/>
              <a:t>08-01-2024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7CF16E0-35BB-4069-9DA9-E7C65442BE85}" type="slidenum">
              <a:rPr lang="en-IN" smtClean="0"/>
              <a:t>‹#›</a:t>
            </a:fld>
            <a:endParaRPr lang="en-IN"/>
          </a:p>
        </p:txBody>
      </p:sp>
    </p:spTree>
    <p:extLst>
      <p:ext uri="{BB962C8B-B14F-4D97-AF65-F5344CB8AC3E}">
        <p14:creationId xmlns:p14="http://schemas.microsoft.com/office/powerpoint/2010/main" val="440548570"/>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6" name="Rectangle 15"/>
          <p:cNvSpPr/>
          <p:nvPr/>
        </p:nvSpPr>
        <p:spPr>
          <a:xfrm>
            <a:off x="1" y="0"/>
            <a:ext cx="12192000" cy="6858000"/>
          </a:xfrm>
          <a:prstGeom prst="rect">
            <a:avLst/>
          </a:prstGeom>
          <a:blipFill dpi="0" rotWithShape="1">
            <a:blip r:embed="rId2">
              <a:alphaModFix amt="40000"/>
              <a:duotone>
                <a:schemeClr val="accent1">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2">
                    <a:lumMod val="7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rgbClr val="FFFFFF"/>
                </a:solidFill>
                <a:latin typeface="+mn-lt"/>
              </a:defRPr>
            </a:lvl1pPr>
          </a:lstStyle>
          <a:p>
            <a:fld id="{A5B0C348-5C3E-4700-A588-F5666570B2E5}" type="datetimeFigureOut">
              <a:rPr lang="en-IN" smtClean="0"/>
              <a:t>08-01-2024</a:t>
            </a:fld>
            <a:endParaRPr lang="en-IN"/>
          </a:p>
        </p:txBody>
      </p:sp>
      <p:sp>
        <p:nvSpPr>
          <p:cNvPr id="21" name="Footer Placeholder 20"/>
          <p:cNvSpPr>
            <a:spLocks noGrp="1"/>
          </p:cNvSpPr>
          <p:nvPr>
            <p:ph type="ftr" sz="quarter" idx="11"/>
          </p:nvPr>
        </p:nvSpPr>
        <p:spPr>
          <a:xfrm>
            <a:off x="1453896" y="5212080"/>
            <a:ext cx="5905500" cy="228600"/>
          </a:xfrm>
        </p:spPr>
        <p:txBody>
          <a:bodyPr/>
          <a:lstStyle>
            <a:lvl1pPr algn="l">
              <a:defRPr>
                <a:solidFill>
                  <a:schemeClr val="tx1">
                    <a:lumMod val="75000"/>
                    <a:lumOff val="25000"/>
                  </a:schemeClr>
                </a:solidFill>
              </a:defRPr>
            </a:lvl1pPr>
          </a:lstStyle>
          <a:p>
            <a:endParaRPr lang="en-IN"/>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57CF16E0-35BB-4069-9DA9-E7C65442BE85}" type="slidenum">
              <a:rPr lang="en-IN" smtClean="0"/>
              <a:t>‹#›</a:t>
            </a:fld>
            <a:endParaRPr lang="en-IN"/>
          </a:p>
        </p:txBody>
      </p:sp>
    </p:spTree>
    <p:extLst>
      <p:ext uri="{BB962C8B-B14F-4D97-AF65-F5344CB8AC3E}">
        <p14:creationId xmlns:p14="http://schemas.microsoft.com/office/powerpoint/2010/main" val="3732435075"/>
      </p:ext>
    </p:extLst>
  </p:cSld>
  <p:clrMapOvr>
    <a:overrideClrMapping bg1="lt1" tx1="dk1" bg2="lt2" tx2="dk2" accent1="accent1" accent2="accent2" accent3="accent3" accent4="accent4" accent5="accent5" accent6="accent6" hlink="hlink" folHlink="folHlink"/>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5B0C348-5C3E-4700-A588-F5666570B2E5}" type="datetimeFigureOut">
              <a:rPr lang="en-IN" smtClean="0"/>
              <a:t>08-01-2024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7CF16E0-35BB-4069-9DA9-E7C65442BE85}" type="slidenum">
              <a:rPr lang="en-IN" smtClean="0"/>
              <a:t>‹#›</a:t>
            </a:fld>
            <a:endParaRPr lang="en-IN"/>
          </a:p>
        </p:txBody>
      </p:sp>
    </p:spTree>
    <p:extLst>
      <p:ext uri="{BB962C8B-B14F-4D97-AF65-F5344CB8AC3E}">
        <p14:creationId xmlns:p14="http://schemas.microsoft.com/office/powerpoint/2010/main" val="974747625"/>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16" name="Rectangle 15"/>
          <p:cNvSpPr/>
          <p:nvPr/>
        </p:nvSpPr>
        <p:spPr>
          <a:xfrm>
            <a:off x="11784" y="0"/>
            <a:ext cx="12192000" cy="6858000"/>
          </a:xfrm>
          <a:prstGeom prst="rect">
            <a:avLst/>
          </a:prstGeom>
          <a:blipFill dpi="0" rotWithShape="1">
            <a:blip r:embed="rId2">
              <a:alphaModFix amt="40000"/>
              <a:duotone>
                <a:schemeClr val="accent2">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tabLst>
                <a:tab pos="2633663" algn="l"/>
              </a:tabLst>
              <a:defRPr sz="1600">
                <a:solidFill>
                  <a:schemeClr val="tx2"/>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rgbClr val="FFFFFF"/>
                </a:solidFill>
                <a:latin typeface="+mn-lt"/>
                <a:ea typeface="+mn-ea"/>
                <a:cs typeface="+mn-cs"/>
              </a:defRPr>
            </a:lvl1pPr>
          </a:lstStyle>
          <a:p>
            <a:fld id="{A5B0C348-5C3E-4700-A588-F5666570B2E5}" type="datetimeFigureOut">
              <a:rPr lang="en-IN" smtClean="0"/>
              <a:t>08-01-2024</a:t>
            </a:fld>
            <a:endParaRPr lang="en-IN"/>
          </a:p>
        </p:txBody>
      </p:sp>
      <p:sp>
        <p:nvSpPr>
          <p:cNvPr id="5" name="Footer Placeholder 4"/>
          <p:cNvSpPr>
            <a:spLocks noGrp="1"/>
          </p:cNvSpPr>
          <p:nvPr>
            <p:ph type="ftr" sz="quarter" idx="11"/>
          </p:nvPr>
        </p:nvSpPr>
        <p:spPr>
          <a:xfrm>
            <a:off x="1453896" y="5212080"/>
            <a:ext cx="5907024" cy="228600"/>
          </a:xfrm>
        </p:spPr>
        <p:txBody>
          <a:bodyPr/>
          <a:lstStyle>
            <a:lvl1pPr algn="l">
              <a:defRPr/>
            </a:lvl1pPr>
          </a:lstStyle>
          <a:p>
            <a:endParaRPr lang="en-IN"/>
          </a:p>
        </p:txBody>
      </p:sp>
      <p:sp>
        <p:nvSpPr>
          <p:cNvPr id="6" name="Slide Number Placeholder 5"/>
          <p:cNvSpPr>
            <a:spLocks noGrp="1"/>
          </p:cNvSpPr>
          <p:nvPr>
            <p:ph type="sldNum" sz="quarter" idx="12"/>
          </p:nvPr>
        </p:nvSpPr>
        <p:spPr>
          <a:xfrm>
            <a:off x="8604504" y="5212080"/>
            <a:ext cx="2112264" cy="228600"/>
          </a:xfrm>
        </p:spPr>
        <p:txBody>
          <a:bodyPr/>
          <a:lstStyle/>
          <a:p>
            <a:fld id="{57CF16E0-35BB-4069-9DA9-E7C65442BE85}" type="slidenum">
              <a:rPr lang="en-IN" smtClean="0"/>
              <a:t>‹#›</a:t>
            </a:fld>
            <a:endParaRPr lang="en-IN"/>
          </a:p>
        </p:txBody>
      </p:sp>
    </p:spTree>
    <p:extLst>
      <p:ext uri="{BB962C8B-B14F-4D97-AF65-F5344CB8AC3E}">
        <p14:creationId xmlns:p14="http://schemas.microsoft.com/office/powerpoint/2010/main" val="2034316905"/>
      </p:ext>
    </p:extLst>
  </p:cSld>
  <p:clrMapOvr>
    <a:overrideClrMapping bg1="lt1" tx1="dk1" bg2="lt2" tx2="dk2" accent1="accent1" accent2="accent2" accent3="accent3" accent4="accent4" accent5="accent5" accent6="accent6" hlink="hlink" folHlink="folHlink"/>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5B0C348-5C3E-4700-A588-F5666570B2E5}" type="datetimeFigureOut">
              <a:rPr lang="en-IN" smtClean="0"/>
              <a:t>08-01-2024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7CF16E0-35BB-4069-9DA9-E7C65442BE85}" type="slidenum">
              <a:rPr lang="en-IN" smtClean="0"/>
              <a:t>‹#›</a:t>
            </a:fld>
            <a:endParaRPr lang="en-IN"/>
          </a:p>
        </p:txBody>
      </p:sp>
    </p:spTree>
    <p:extLst>
      <p:ext uri="{BB962C8B-B14F-4D97-AF65-F5344CB8AC3E}">
        <p14:creationId xmlns:p14="http://schemas.microsoft.com/office/powerpoint/2010/main" val="1296906281"/>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800" b="0">
                <a:solidFill>
                  <a:schemeClr val="tx2"/>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800" b="0">
                <a:solidFill>
                  <a:schemeClr val="tx2"/>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5B0C348-5C3E-4700-A588-F5666570B2E5}" type="datetimeFigureOut">
              <a:rPr lang="en-IN" smtClean="0"/>
              <a:t>08-01-2024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57CF16E0-35BB-4069-9DA9-E7C65442BE85}" type="slidenum">
              <a:rPr lang="en-IN" smtClean="0"/>
              <a:t>‹#›</a:t>
            </a:fld>
            <a:endParaRPr lang="en-IN"/>
          </a:p>
        </p:txBody>
      </p:sp>
    </p:spTree>
    <p:extLst>
      <p:ext uri="{BB962C8B-B14F-4D97-AF65-F5344CB8AC3E}">
        <p14:creationId xmlns:p14="http://schemas.microsoft.com/office/powerpoint/2010/main" val="1941898587"/>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5B0C348-5C3E-4700-A588-F5666570B2E5}" type="datetimeFigureOut">
              <a:rPr lang="en-IN" smtClean="0"/>
              <a:t>08-01-2024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57CF16E0-35BB-4069-9DA9-E7C65442BE85}" type="slidenum">
              <a:rPr lang="en-IN" smtClean="0"/>
              <a:t>‹#›</a:t>
            </a:fld>
            <a:endParaRPr lang="en-IN"/>
          </a:p>
        </p:txBody>
      </p:sp>
    </p:spTree>
    <p:extLst>
      <p:ext uri="{BB962C8B-B14F-4D97-AF65-F5344CB8AC3E}">
        <p14:creationId xmlns:p14="http://schemas.microsoft.com/office/powerpoint/2010/main" val="843277490"/>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B0C348-5C3E-4700-A588-F5666570B2E5}" type="datetimeFigureOut">
              <a:rPr lang="en-IN" smtClean="0"/>
              <a:t>08-01-2024</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57CF16E0-35BB-4069-9DA9-E7C65442BE85}" type="slidenum">
              <a:rPr lang="en-IN" smtClean="0"/>
              <a:t>‹#›</a:t>
            </a:fld>
            <a:endParaRPr lang="en-IN"/>
          </a:p>
        </p:txBody>
      </p:sp>
    </p:spTree>
    <p:extLst>
      <p:ext uri="{BB962C8B-B14F-4D97-AF65-F5344CB8AC3E}">
        <p14:creationId xmlns:p14="http://schemas.microsoft.com/office/powerpoint/2010/main" val="1571170349"/>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ectangle 14"/>
          <p:cNvSpPr/>
          <p:nvPr/>
        </p:nvSpPr>
        <p:spPr>
          <a:xfrm>
            <a:off x="9020386" y="237744"/>
            <a:ext cx="2926080"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chemeClr val="tx1"/>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A5B0C348-5C3E-4700-A588-F5666570B2E5}" type="datetimeFigureOut">
              <a:rPr lang="en-IN" smtClean="0"/>
              <a:t>08-01-2024</a:t>
            </a:fld>
            <a:endParaRPr lang="en-IN"/>
          </a:p>
        </p:txBody>
      </p:sp>
      <p:sp>
        <p:nvSpPr>
          <p:cNvPr id="9" name="Footer Placeholder 8"/>
          <p:cNvSpPr>
            <a:spLocks noGrp="1"/>
          </p:cNvSpPr>
          <p:nvPr>
            <p:ph type="ftr" sz="quarter" idx="11"/>
          </p:nvPr>
        </p:nvSpPr>
        <p:spPr/>
        <p:txBody>
          <a:bodyPr/>
          <a:lstStyle>
            <a:lvl1pPr algn="r">
              <a:defRPr/>
            </a:lvl1pPr>
          </a:lstStyle>
          <a:p>
            <a:endParaRPr lang="en-IN"/>
          </a:p>
        </p:txBody>
      </p:sp>
      <p:sp>
        <p:nvSpPr>
          <p:cNvPr id="11" name="Slide Number Placeholder 10"/>
          <p:cNvSpPr>
            <a:spLocks noGrp="1"/>
          </p:cNvSpPr>
          <p:nvPr>
            <p:ph type="sldNum" sz="quarter" idx="12"/>
          </p:nvPr>
        </p:nvSpPr>
        <p:spPr>
          <a:xfrm>
            <a:off x="10396728" y="6227064"/>
            <a:ext cx="1463040" cy="256032"/>
          </a:xfrm>
        </p:spPr>
        <p:txBody>
          <a:bodyPr/>
          <a:lstStyle/>
          <a:p>
            <a:fld id="{57CF16E0-35BB-4069-9DA9-E7C65442BE85}" type="slidenum">
              <a:rPr lang="en-IN" smtClean="0"/>
              <a:t>‹#›</a:t>
            </a:fld>
            <a:endParaRPr lang="en-IN"/>
          </a:p>
        </p:txBody>
      </p:sp>
      <p:sp>
        <p:nvSpPr>
          <p:cNvPr id="12" name="Rectangle 11"/>
          <p:cNvSpPr/>
          <p:nvPr/>
        </p:nvSpPr>
        <p:spPr>
          <a:xfrm>
            <a:off x="9157546" y="374904"/>
            <a:ext cx="2651760"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204830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5B0C348-5C3E-4700-A588-F5666570B2E5}" type="datetimeFigureOut">
              <a:rPr lang="en-IN" smtClean="0"/>
              <a:t>08-01-2024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7CF16E0-35BB-4069-9DA9-E7C65442BE85}" type="slidenum">
              <a:rPr lang="en-IN" smtClean="0"/>
              <a:t>‹#›</a:t>
            </a:fld>
            <a:endParaRPr lang="en-IN"/>
          </a:p>
        </p:txBody>
      </p:sp>
    </p:spTree>
    <p:extLst>
      <p:ext uri="{BB962C8B-B14F-4D97-AF65-F5344CB8AC3E}">
        <p14:creationId xmlns:p14="http://schemas.microsoft.com/office/powerpoint/2010/main" val="3000274398"/>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chemeClr val="tx1"/>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6">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9050" dist="6350" dir="2700000" algn="tl" rotWithShape="0">
                    <a:prstClr val="black">
                      <a:alpha val="40000"/>
                    </a:prstClr>
                  </a:outerShdw>
                </a:effectLst>
              </a:defRPr>
            </a:lvl1pPr>
          </a:lstStyle>
          <a:p>
            <a:fld id="{A5B0C348-5C3E-4700-A588-F5666570B2E5}" type="datetimeFigureOut">
              <a:rPr lang="en-IN" smtClean="0"/>
              <a:t>08-01-2024</a:t>
            </a:fld>
            <a:endParaRPr lang="en-IN"/>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endParaRPr lang="en-IN"/>
          </a:p>
        </p:txBody>
      </p:sp>
      <p:sp>
        <p:nvSpPr>
          <p:cNvPr id="7" name="Slide Number Placeholder 6"/>
          <p:cNvSpPr>
            <a:spLocks noGrp="1"/>
          </p:cNvSpPr>
          <p:nvPr>
            <p:ph type="sldNum" sz="quarter" idx="12"/>
          </p:nvPr>
        </p:nvSpPr>
        <p:spPr>
          <a:xfrm>
            <a:off x="10396728" y="6227064"/>
            <a:ext cx="1463040" cy="256032"/>
          </a:xfrm>
        </p:spPr>
        <p:txBody>
          <a:bodyPr/>
          <a:lstStyle/>
          <a:p>
            <a:fld id="{57CF16E0-35BB-4069-9DA9-E7C65442BE85}" type="slidenum">
              <a:rPr lang="en-IN" smtClean="0"/>
              <a:t>‹#›</a:t>
            </a:fld>
            <a:endParaRPr lang="en-IN"/>
          </a:p>
        </p:txBody>
      </p:sp>
      <p:sp>
        <p:nvSpPr>
          <p:cNvPr id="10" name="Rectangle 9"/>
          <p:cNvSpPr/>
          <p:nvPr/>
        </p:nvSpPr>
        <p:spPr>
          <a:xfrm>
            <a:off x="9157546" y="374904"/>
            <a:ext cx="2651760"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094812170"/>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5B0C348-5C3E-4700-A588-F5666570B2E5}" type="datetimeFigureOut">
              <a:rPr lang="en-IN" smtClean="0"/>
              <a:t>08-01-2024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7CF16E0-35BB-4069-9DA9-E7C65442BE85}" type="slidenum">
              <a:rPr lang="en-IN" smtClean="0"/>
              <a:t>‹#›</a:t>
            </a:fld>
            <a:endParaRPr lang="en-IN"/>
          </a:p>
        </p:txBody>
      </p:sp>
    </p:spTree>
    <p:extLst>
      <p:ext uri="{BB962C8B-B14F-4D97-AF65-F5344CB8AC3E}">
        <p14:creationId xmlns:p14="http://schemas.microsoft.com/office/powerpoint/2010/main" val="137384565"/>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5B0C348-5C3E-4700-A588-F5666570B2E5}" type="datetimeFigureOut">
              <a:rPr lang="en-IN" smtClean="0"/>
              <a:t>08-01-2024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7CF16E0-35BB-4069-9DA9-E7C65442BE85}" type="slidenum">
              <a:rPr lang="en-IN" smtClean="0"/>
              <a:t>‹#›</a:t>
            </a:fld>
            <a:endParaRPr lang="en-IN"/>
          </a:p>
        </p:txBody>
      </p:sp>
    </p:spTree>
    <p:extLst>
      <p:ext uri="{BB962C8B-B14F-4D97-AF65-F5344CB8AC3E}">
        <p14:creationId xmlns:p14="http://schemas.microsoft.com/office/powerpoint/2010/main" val="33930774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5B0C348-5C3E-4700-A588-F5666570B2E5}" type="datetimeFigureOut">
              <a:rPr lang="en-IN" smtClean="0"/>
              <a:t>08-01-2024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7CF16E0-35BB-4069-9DA9-E7C65442BE85}" type="slidenum">
              <a:rPr lang="en-IN" smtClean="0"/>
              <a:t>‹#›</a:t>
            </a:fld>
            <a:endParaRPr lang="en-IN"/>
          </a:p>
        </p:txBody>
      </p:sp>
    </p:spTree>
    <p:extLst>
      <p:ext uri="{BB962C8B-B14F-4D97-AF65-F5344CB8AC3E}">
        <p14:creationId xmlns:p14="http://schemas.microsoft.com/office/powerpoint/2010/main" val="8140625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slideLayout" Target="../slideLayouts/slideLayout57.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slideLayout" Target="../slideLayouts/slideLayout56.xml"/><Relationship Id="rId17" Type="http://schemas.openxmlformats.org/officeDocument/2006/relationships/theme" Target="../theme/theme5.xml"/><Relationship Id="rId2" Type="http://schemas.openxmlformats.org/officeDocument/2006/relationships/slideLayout" Target="../slideLayouts/slideLayout46.xml"/><Relationship Id="rId16" Type="http://schemas.openxmlformats.org/officeDocument/2006/relationships/slideLayout" Target="../slideLayouts/slideLayout60.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5" Type="http://schemas.openxmlformats.org/officeDocument/2006/relationships/slideLayout" Target="../slideLayouts/slideLayout5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 Id="rId14" Type="http://schemas.openxmlformats.org/officeDocument/2006/relationships/slideLayout" Target="../slideLayouts/slideLayout58.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8.xml"/><Relationship Id="rId3" Type="http://schemas.openxmlformats.org/officeDocument/2006/relationships/slideLayout" Target="../slideLayouts/slideLayout63.xml"/><Relationship Id="rId7" Type="http://schemas.openxmlformats.org/officeDocument/2006/relationships/slideLayout" Target="../slideLayouts/slideLayout67.xml"/><Relationship Id="rId12" Type="http://schemas.openxmlformats.org/officeDocument/2006/relationships/theme" Target="../theme/theme6.xml"/><Relationship Id="rId2" Type="http://schemas.openxmlformats.org/officeDocument/2006/relationships/slideLayout" Target="../slideLayouts/slideLayout62.xml"/><Relationship Id="rId1" Type="http://schemas.openxmlformats.org/officeDocument/2006/relationships/slideLayout" Target="../slideLayouts/slideLayout61.xml"/><Relationship Id="rId6" Type="http://schemas.openxmlformats.org/officeDocument/2006/relationships/slideLayout" Target="../slideLayouts/slideLayout66.xml"/><Relationship Id="rId11" Type="http://schemas.openxmlformats.org/officeDocument/2006/relationships/slideLayout" Target="../slideLayouts/slideLayout71.xml"/><Relationship Id="rId5" Type="http://schemas.openxmlformats.org/officeDocument/2006/relationships/slideLayout" Target="../slideLayouts/slideLayout65.xml"/><Relationship Id="rId10" Type="http://schemas.openxmlformats.org/officeDocument/2006/relationships/slideLayout" Target="../slideLayouts/slideLayout70.xml"/><Relationship Id="rId4" Type="http://schemas.openxmlformats.org/officeDocument/2006/relationships/slideLayout" Target="../slideLayouts/slideLayout64.xml"/><Relationship Id="rId9" Type="http://schemas.openxmlformats.org/officeDocument/2006/relationships/slideLayout" Target="../slideLayouts/slideLayout69.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9.xml"/><Relationship Id="rId3" Type="http://schemas.openxmlformats.org/officeDocument/2006/relationships/slideLayout" Target="../slideLayouts/slideLayout74.xml"/><Relationship Id="rId7" Type="http://schemas.openxmlformats.org/officeDocument/2006/relationships/slideLayout" Target="../slideLayouts/slideLayout78.xml"/><Relationship Id="rId12" Type="http://schemas.openxmlformats.org/officeDocument/2006/relationships/theme" Target="../theme/theme7.xml"/><Relationship Id="rId2" Type="http://schemas.openxmlformats.org/officeDocument/2006/relationships/slideLayout" Target="../slideLayouts/slideLayout73.xml"/><Relationship Id="rId1" Type="http://schemas.openxmlformats.org/officeDocument/2006/relationships/slideLayout" Target="../slideLayouts/slideLayout72.xml"/><Relationship Id="rId6" Type="http://schemas.openxmlformats.org/officeDocument/2006/relationships/slideLayout" Target="../slideLayouts/slideLayout77.xml"/><Relationship Id="rId11" Type="http://schemas.openxmlformats.org/officeDocument/2006/relationships/slideLayout" Target="../slideLayouts/slideLayout82.xml"/><Relationship Id="rId5" Type="http://schemas.openxmlformats.org/officeDocument/2006/relationships/slideLayout" Target="../slideLayouts/slideLayout76.xml"/><Relationship Id="rId10" Type="http://schemas.openxmlformats.org/officeDocument/2006/relationships/slideLayout" Target="../slideLayouts/slideLayout81.xml"/><Relationship Id="rId4" Type="http://schemas.openxmlformats.org/officeDocument/2006/relationships/slideLayout" Target="../slideLayouts/slideLayout75.xml"/><Relationship Id="rId9" Type="http://schemas.openxmlformats.org/officeDocument/2006/relationships/slideLayout" Target="../slideLayouts/slideLayout8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B0C348-5C3E-4700-A588-F5666570B2E5}" type="datetimeFigureOut">
              <a:rPr lang="en-IN" smtClean="0"/>
              <a:t>08-01-2024</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CF16E0-35BB-4069-9DA9-E7C65442BE85}" type="slidenum">
              <a:rPr lang="en-IN" smtClean="0"/>
              <a:t>‹#›</a:t>
            </a:fld>
            <a:endParaRPr lang="en-IN"/>
          </a:p>
        </p:txBody>
      </p:sp>
    </p:spTree>
    <p:extLst>
      <p:ext uri="{BB962C8B-B14F-4D97-AF65-F5344CB8AC3E}">
        <p14:creationId xmlns:p14="http://schemas.microsoft.com/office/powerpoint/2010/main" val="6106294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A5B0C348-5C3E-4700-A588-F5666570B2E5}" type="datetimeFigureOut">
              <a:rPr lang="en-IN" smtClean="0"/>
              <a:t>08-01-2024</a:t>
            </a:fld>
            <a:endParaRPr lang="en-IN"/>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57CF16E0-35BB-4069-9DA9-E7C65442BE85}" type="slidenum">
              <a:rPr lang="en-IN" smtClean="0"/>
              <a:t>‹#›</a:t>
            </a:fld>
            <a:endParaRPr lang="en-IN"/>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20461845"/>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A5B0C348-5C3E-4700-A588-F5666570B2E5}" type="datetimeFigureOut">
              <a:rPr lang="en-IN" smtClean="0"/>
              <a:t>08-01-2024</a:t>
            </a:fld>
            <a:endParaRPr lang="en-IN"/>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IN"/>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57CF16E0-35BB-4069-9DA9-E7C65442BE85}" type="slidenum">
              <a:rPr lang="en-IN" smtClean="0"/>
              <a:t>‹#›</a:t>
            </a:fld>
            <a:endParaRPr lang="en-IN"/>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31413605"/>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A5B0C348-5C3E-4700-A588-F5666570B2E5}" type="datetimeFigureOut">
              <a:rPr lang="en-IN" smtClean="0"/>
              <a:t>08-01-2024</a:t>
            </a:fld>
            <a:endParaRPr lang="en-IN"/>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IN"/>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57CF16E0-35BB-4069-9DA9-E7C65442BE85}" type="slidenum">
              <a:rPr lang="en-IN" smtClean="0"/>
              <a:t>‹#›</a:t>
            </a:fld>
            <a:endParaRPr lang="en-IN"/>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37233339"/>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A5B0C348-5C3E-4700-A588-F5666570B2E5}" type="datetimeFigureOut">
              <a:rPr lang="en-IN" smtClean="0"/>
              <a:t>08-01-2024</a:t>
            </a:fld>
            <a:endParaRPr lang="en-IN"/>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57CF16E0-35BB-4069-9DA9-E7C65442BE85}" type="slidenum">
              <a:rPr lang="en-IN" smtClean="0"/>
              <a:t>‹#›</a:t>
            </a:fld>
            <a:endParaRPr lang="en-IN"/>
          </a:p>
        </p:txBody>
      </p:sp>
    </p:spTree>
    <p:extLst>
      <p:ext uri="{BB962C8B-B14F-4D97-AF65-F5344CB8AC3E}">
        <p14:creationId xmlns:p14="http://schemas.microsoft.com/office/powerpoint/2010/main" val="153866471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 id="2147483739" r:id="rId13"/>
    <p:sldLayoutId id="2147483740" r:id="rId14"/>
    <p:sldLayoutId id="2147483741" r:id="rId15"/>
    <p:sldLayoutId id="2147483742"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A5B0C348-5C3E-4700-A588-F5666570B2E5}" type="datetimeFigureOut">
              <a:rPr lang="en-IN" smtClean="0"/>
              <a:t>08-01-2024</a:t>
            </a:fld>
            <a:endParaRPr lang="en-IN"/>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en-IN"/>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57CF16E0-35BB-4069-9DA9-E7C65442BE85}" type="slidenum">
              <a:rPr lang="en-IN" smtClean="0"/>
              <a:t>‹#›</a:t>
            </a:fld>
            <a:endParaRPr lang="en-IN"/>
          </a:p>
        </p:txBody>
      </p:sp>
    </p:spTree>
    <p:extLst>
      <p:ext uri="{BB962C8B-B14F-4D97-AF65-F5344CB8AC3E}">
        <p14:creationId xmlns:p14="http://schemas.microsoft.com/office/powerpoint/2010/main" val="46872943"/>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Lst>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89464" y="6214535"/>
            <a:ext cx="2743200" cy="256032"/>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5B0C348-5C3E-4700-A588-F5666570B2E5}" type="datetimeFigureOut">
              <a:rPr lang="en-IN" smtClean="0"/>
              <a:t>08-01-2024</a:t>
            </a:fld>
            <a:endParaRPr lang="en-IN"/>
          </a:p>
        </p:txBody>
      </p:sp>
      <p:sp>
        <p:nvSpPr>
          <p:cNvPr id="5" name="Footer Placeholder 4"/>
          <p:cNvSpPr>
            <a:spLocks noGrp="1"/>
          </p:cNvSpPr>
          <p:nvPr>
            <p:ph type="ftr" sz="quarter" idx="3"/>
          </p:nvPr>
        </p:nvSpPr>
        <p:spPr>
          <a:xfrm>
            <a:off x="3489960" y="6214535"/>
            <a:ext cx="5212080" cy="256032"/>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IN"/>
          </a:p>
        </p:txBody>
      </p:sp>
      <p:sp>
        <p:nvSpPr>
          <p:cNvPr id="6" name="Slide Number Placeholder 5"/>
          <p:cNvSpPr>
            <a:spLocks noGrp="1"/>
          </p:cNvSpPr>
          <p:nvPr>
            <p:ph type="sldNum" sz="quarter" idx="4"/>
          </p:nvPr>
        </p:nvSpPr>
        <p:spPr>
          <a:xfrm>
            <a:off x="10348535" y="6214535"/>
            <a:ext cx="1463040" cy="256032"/>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57CF16E0-35BB-4069-9DA9-E7C65442BE85}" type="slidenum">
              <a:rPr lang="en-IN" smtClean="0"/>
              <a:t>‹#›</a:t>
            </a:fld>
            <a:endParaRPr lang="en-IN"/>
          </a:p>
        </p:txBody>
      </p:sp>
      <p:sp>
        <p:nvSpPr>
          <p:cNvPr id="8" name="Rectangle 7"/>
          <p:cNvSpPr/>
          <p:nvPr/>
        </p:nvSpPr>
        <p:spPr>
          <a:xfrm>
            <a:off x="371856" y="374904"/>
            <a:ext cx="11448288" cy="6108192"/>
          </a:xfrm>
          <a:prstGeom prst="rect">
            <a:avLst/>
          </a:prstGeom>
          <a:noFill/>
          <a:ln w="6350" cap="sq" cmpd="sng" algn="ctr">
            <a:solidFill>
              <a:schemeClr val="tx1">
                <a:lumMod val="75000"/>
                <a:lumOff val="25000"/>
              </a:schemeClr>
            </a:solidFill>
            <a:prstDash val="solid"/>
            <a:miter lim="800000"/>
          </a:ln>
          <a:effectLst/>
        </p:spPr>
      </p:sp>
    </p:spTree>
    <p:extLst>
      <p:ext uri="{BB962C8B-B14F-4D97-AF65-F5344CB8AC3E}">
        <p14:creationId xmlns:p14="http://schemas.microsoft.com/office/powerpoint/2010/main" val="3968242634"/>
      </p:ext>
    </p:extLst>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 id="2147483795" r:id="rId4"/>
    <p:sldLayoutId id="2147483796" r:id="rId5"/>
    <p:sldLayoutId id="2147483797" r:id="rId6"/>
    <p:sldLayoutId id="2147483798" r:id="rId7"/>
    <p:sldLayoutId id="2147483799" r:id="rId8"/>
    <p:sldLayoutId id="2147483800" r:id="rId9"/>
    <p:sldLayoutId id="2147483801" r:id="rId10"/>
    <p:sldLayoutId id="2147483802"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8.xml"/></Relationships>
</file>

<file path=ppt/slides/_rels/slide8.xml.rels><?xml version="1.0" encoding="UTF-8" standalone="yes"?>
<Relationships xmlns="http://schemas.openxmlformats.org/package/2006/relationships"><Relationship Id="rId3" Type="http://schemas.openxmlformats.org/officeDocument/2006/relationships/hyperlink" Target="https://tax2win.in/guide/deductions#Section-80CCC" TargetMode="External"/><Relationship Id="rId7" Type="http://schemas.openxmlformats.org/officeDocument/2006/relationships/hyperlink" Target="https://tax2win.in/guide/deductions#Section-80DD" TargetMode="External"/><Relationship Id="rId2" Type="http://schemas.openxmlformats.org/officeDocument/2006/relationships/hyperlink" Target="https://tax2win.in/guide/deductions#Section-80C" TargetMode="External"/><Relationship Id="rId1" Type="http://schemas.openxmlformats.org/officeDocument/2006/relationships/slideLayout" Target="../slideLayouts/slideLayout29.xml"/><Relationship Id="rId6" Type="http://schemas.openxmlformats.org/officeDocument/2006/relationships/hyperlink" Target="https://tax2win.in/guide/deductions#Section-80D" TargetMode="External"/><Relationship Id="rId5" Type="http://schemas.openxmlformats.org/officeDocument/2006/relationships/hyperlink" Target="https://tax2win.in/guide/deductions#Section-80CCD-1B" TargetMode="External"/><Relationship Id="rId4" Type="http://schemas.openxmlformats.org/officeDocument/2006/relationships/hyperlink" Target="https://tax2win.in/guide/deductions#Section-80CCD" TargetMode="External"/></Relationships>
</file>

<file path=ppt/slides/_rels/slide9.xml.rels><?xml version="1.0" encoding="UTF-8" standalone="yes"?>
<Relationships xmlns="http://schemas.openxmlformats.org/package/2006/relationships"><Relationship Id="rId8" Type="http://schemas.openxmlformats.org/officeDocument/2006/relationships/hyperlink" Target="https://tax2win.in/guide/deductions#Section-80U" TargetMode="External"/><Relationship Id="rId3" Type="http://schemas.openxmlformats.org/officeDocument/2006/relationships/hyperlink" Target="https://tax2win.in/guide/deductions#Section-80EE" TargetMode="External"/><Relationship Id="rId7" Type="http://schemas.openxmlformats.org/officeDocument/2006/relationships/hyperlink" Target="https://tax2win.in/guide/deductions#Section-80TTB" TargetMode="External"/><Relationship Id="rId2" Type="http://schemas.openxmlformats.org/officeDocument/2006/relationships/hyperlink" Target="https://tax2win.in/guide/deductions#Section-80E" TargetMode="External"/><Relationship Id="rId1" Type="http://schemas.openxmlformats.org/officeDocument/2006/relationships/slideLayout" Target="../slideLayouts/slideLayout40.xml"/><Relationship Id="rId6" Type="http://schemas.openxmlformats.org/officeDocument/2006/relationships/hyperlink" Target="https://tax2win.in/guide/deductions#Section-80TTA" TargetMode="External"/><Relationship Id="rId5" Type="http://schemas.openxmlformats.org/officeDocument/2006/relationships/hyperlink" Target="https://tax2win.in/guide/deductions#Section-80GG" TargetMode="External"/><Relationship Id="rId4" Type="http://schemas.openxmlformats.org/officeDocument/2006/relationships/hyperlink" Target="https://tax2win.in/guide/deductions#Section-80EEA"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3627734194"/>
              </p:ext>
            </p:extLst>
          </p:nvPr>
        </p:nvGraphicFramePr>
        <p:xfrm>
          <a:off x="1524000" y="1122363"/>
          <a:ext cx="9144000" cy="149020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ubtitle 2"/>
          <p:cNvSpPr>
            <a:spLocks noGrp="1"/>
          </p:cNvSpPr>
          <p:nvPr>
            <p:ph type="subTitle" idx="1"/>
          </p:nvPr>
        </p:nvSpPr>
        <p:spPr>
          <a:xfrm>
            <a:off x="2457994" y="3540034"/>
            <a:ext cx="7276011" cy="2351314"/>
          </a:xfrm>
          <a:prstGeom prst="round2DiagRect">
            <a:avLst/>
          </a:prstGeom>
          <a:solidFill>
            <a:schemeClr val="accent6">
              <a:lumMod val="60000"/>
              <a:lumOff val="40000"/>
            </a:schemeClr>
          </a:solidFill>
          <a:ln w="63500" cap="rnd">
            <a:gradFill flip="none" rotWithShape="1">
              <a:gsLst>
                <a:gs pos="0">
                  <a:schemeClr val="accent6">
                    <a:lumMod val="89000"/>
                  </a:schemeClr>
                </a:gs>
                <a:gs pos="23000">
                  <a:schemeClr val="accent6">
                    <a:lumMod val="89000"/>
                  </a:schemeClr>
                </a:gs>
                <a:gs pos="69000">
                  <a:schemeClr val="accent6">
                    <a:lumMod val="75000"/>
                  </a:schemeClr>
                </a:gs>
                <a:gs pos="97000">
                  <a:schemeClr val="accent6">
                    <a:lumMod val="70000"/>
                  </a:schemeClr>
                </a:gs>
              </a:gsLst>
              <a:path path="circle">
                <a:fillToRect l="50000" t="50000" r="50000" b="50000"/>
              </a:path>
              <a:tileRect/>
            </a:gradFill>
            <a:round/>
          </a:ln>
        </p:spPr>
        <p:style>
          <a:lnRef idx="1">
            <a:schemeClr val="accent3"/>
          </a:lnRef>
          <a:fillRef idx="2">
            <a:schemeClr val="accent3"/>
          </a:fillRef>
          <a:effectRef idx="1">
            <a:schemeClr val="accent3"/>
          </a:effectRef>
          <a:fontRef idx="minor">
            <a:schemeClr val="dk1"/>
          </a:fontRef>
        </p:style>
        <p:txBody>
          <a:bodyPr anchor="ctr">
            <a:normAutofit fontScale="92500" lnSpcReduction="20000"/>
          </a:bodyPr>
          <a:lstStyle/>
          <a:p>
            <a:r>
              <a:rPr lang="en-IN" sz="3500" b="1" i="1" dirty="0" smtClean="0">
                <a:solidFill>
                  <a:srgbClr val="7030A0"/>
                </a:solidFill>
                <a:latin typeface="Times New Roman" panose="02020603050405020304" pitchFamily="18" charset="0"/>
                <a:cs typeface="Times New Roman" panose="02020603050405020304" pitchFamily="18" charset="0"/>
              </a:rPr>
              <a:t>By</a:t>
            </a:r>
          </a:p>
          <a:p>
            <a:r>
              <a:rPr lang="en-IN" sz="2700" b="1" i="1" dirty="0" err="1" smtClean="0">
                <a:solidFill>
                  <a:srgbClr val="0070C0"/>
                </a:solidFill>
                <a:latin typeface="Times New Roman" panose="02020603050405020304" pitchFamily="18" charset="0"/>
                <a:cs typeface="Times New Roman" panose="02020603050405020304" pitchFamily="18" charset="0"/>
              </a:rPr>
              <a:t>Smt.Mullapudi</a:t>
            </a:r>
            <a:r>
              <a:rPr lang="en-IN" sz="2700" b="1" i="1" dirty="0" smtClean="0">
                <a:solidFill>
                  <a:srgbClr val="0070C0"/>
                </a:solidFill>
                <a:latin typeface="Times New Roman" panose="02020603050405020304" pitchFamily="18" charset="0"/>
                <a:cs typeface="Times New Roman" panose="02020603050405020304" pitchFamily="18" charset="0"/>
              </a:rPr>
              <a:t> </a:t>
            </a:r>
            <a:r>
              <a:rPr lang="en-IN" sz="2700" b="1" i="1" dirty="0" err="1" smtClean="0">
                <a:solidFill>
                  <a:srgbClr val="0070C0"/>
                </a:solidFill>
                <a:latin typeface="Times New Roman" panose="02020603050405020304" pitchFamily="18" charset="0"/>
                <a:cs typeface="Times New Roman" panose="02020603050405020304" pitchFamily="18" charset="0"/>
              </a:rPr>
              <a:t>Sravanthi</a:t>
            </a:r>
            <a:r>
              <a:rPr lang="en-IN" sz="2700" b="1" i="1" dirty="0" smtClean="0">
                <a:solidFill>
                  <a:srgbClr val="0070C0"/>
                </a:solidFill>
                <a:latin typeface="Times New Roman" panose="02020603050405020304" pitchFamily="18" charset="0"/>
                <a:cs typeface="Times New Roman" panose="02020603050405020304" pitchFamily="18" charset="0"/>
              </a:rPr>
              <a:t>, ACMA, </a:t>
            </a:r>
            <a:r>
              <a:rPr lang="en-IN" sz="2700" b="1" i="1" dirty="0" err="1" smtClean="0">
                <a:solidFill>
                  <a:srgbClr val="0070C0"/>
                </a:solidFill>
                <a:latin typeface="Times New Roman" panose="02020603050405020304" pitchFamily="18" charset="0"/>
                <a:cs typeface="Times New Roman" panose="02020603050405020304" pitchFamily="18" charset="0"/>
              </a:rPr>
              <a:t>B.Com</a:t>
            </a:r>
            <a:r>
              <a:rPr lang="en-IN" sz="2700" b="1" i="1" dirty="0" smtClean="0">
                <a:solidFill>
                  <a:srgbClr val="0070C0"/>
                </a:solidFill>
                <a:latin typeface="Times New Roman" panose="02020603050405020304" pitchFamily="18" charset="0"/>
                <a:cs typeface="Times New Roman" panose="02020603050405020304" pitchFamily="18" charset="0"/>
              </a:rPr>
              <a:t>(Tax)</a:t>
            </a:r>
          </a:p>
          <a:p>
            <a:r>
              <a:rPr lang="en-IN" sz="2700" b="1" i="1" dirty="0" smtClean="0">
                <a:solidFill>
                  <a:srgbClr val="0070C0"/>
                </a:solidFill>
                <a:latin typeface="Times New Roman" panose="02020603050405020304" pitchFamily="18" charset="0"/>
                <a:cs typeface="Times New Roman" panose="02020603050405020304" pitchFamily="18" charset="0"/>
              </a:rPr>
              <a:t>AAO / APTRANSCO</a:t>
            </a:r>
          </a:p>
          <a:p>
            <a:r>
              <a:rPr lang="en-IN" sz="2700" b="1" i="1" dirty="0" smtClean="0">
                <a:solidFill>
                  <a:schemeClr val="accent2">
                    <a:lumMod val="50000"/>
                  </a:schemeClr>
                </a:solidFill>
                <a:latin typeface="Times New Roman" panose="02020603050405020304" pitchFamily="18" charset="0"/>
                <a:cs typeface="Times New Roman" panose="02020603050405020304" pitchFamily="18" charset="0"/>
              </a:rPr>
              <a:t>Mob: 9177286990</a:t>
            </a:r>
          </a:p>
          <a:p>
            <a:r>
              <a:rPr lang="en-IN" sz="2700" b="1" i="1" dirty="0" smtClean="0">
                <a:solidFill>
                  <a:schemeClr val="accent2">
                    <a:lumMod val="50000"/>
                  </a:schemeClr>
                </a:solidFill>
                <a:latin typeface="Times New Roman" panose="02020603050405020304" pitchFamily="18" charset="0"/>
                <a:cs typeface="Times New Roman" panose="02020603050405020304" pitchFamily="18" charset="0"/>
              </a:rPr>
              <a:t>E-Mail: sravanthi.cwa@gmail.com</a:t>
            </a:r>
            <a:endParaRPr lang="en-IN" sz="3500" dirty="0" smtClean="0">
              <a:solidFill>
                <a:schemeClr val="accent2">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40881598"/>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2625634" y="1188720"/>
            <a:ext cx="7406640" cy="4336869"/>
          </a:xfrm>
          <a:prstGeom prst="ellipse">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3000" dirty="0" smtClean="0">
                <a:solidFill>
                  <a:srgbClr val="7030A0"/>
                </a:solidFill>
                <a:latin typeface="Times New Roman" panose="02020603050405020304" pitchFamily="18" charset="0"/>
                <a:cs typeface="Times New Roman" panose="02020603050405020304" pitchFamily="18" charset="0"/>
              </a:rPr>
              <a:t>Deductions allowable from Gross Total </a:t>
            </a:r>
            <a:r>
              <a:rPr lang="en-IN" sz="3000" dirty="0" smtClean="0">
                <a:solidFill>
                  <a:srgbClr val="7030A0"/>
                </a:solidFill>
                <a:latin typeface="Times New Roman" panose="02020603050405020304" pitchFamily="18" charset="0"/>
                <a:cs typeface="Times New Roman" panose="02020603050405020304" pitchFamily="18" charset="0"/>
              </a:rPr>
              <a:t>Income in new tax regime U/s 115BAC</a:t>
            </a:r>
            <a:endParaRPr lang="en-IN" sz="3000" dirty="0">
              <a:solidFill>
                <a:srgbClr val="7030A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97466959"/>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92628" y="616020"/>
            <a:ext cx="10289177" cy="646331"/>
          </a:xfrm>
          <a:prstGeom prst="rect">
            <a:avLst/>
          </a:prstGeom>
        </p:spPr>
        <p:txBody>
          <a:bodyPr wrap="square" anchor="ctr">
            <a:spAutoFit/>
          </a:bodyPr>
          <a:lstStyle/>
          <a:p>
            <a:pPr algn="just"/>
            <a:r>
              <a:rPr lang="en-US" b="1" u="sng" dirty="0" smtClean="0">
                <a:solidFill>
                  <a:srgbClr val="C00000"/>
                </a:solidFill>
                <a:latin typeface="Times New Roman" panose="02020603050405020304" pitchFamily="18" charset="0"/>
                <a:cs typeface="Times New Roman" panose="02020603050405020304" pitchFamily="18" charset="0"/>
              </a:rPr>
              <a:t>Deductions or exemptions allowable under New </a:t>
            </a:r>
            <a:r>
              <a:rPr lang="en-US" b="1" u="sng" dirty="0">
                <a:solidFill>
                  <a:srgbClr val="C00000"/>
                </a:solidFill>
                <a:latin typeface="Times New Roman" panose="02020603050405020304" pitchFamily="18" charset="0"/>
                <a:cs typeface="Times New Roman" panose="02020603050405020304" pitchFamily="18" charset="0"/>
              </a:rPr>
              <a:t>tax regime (also known as alternative tax regime) </a:t>
            </a:r>
            <a:r>
              <a:rPr lang="en-US" b="1" u="sng" dirty="0" smtClean="0">
                <a:solidFill>
                  <a:srgbClr val="C00000"/>
                </a:solidFill>
                <a:latin typeface="Times New Roman" panose="02020603050405020304" pitchFamily="18" charset="0"/>
                <a:cs typeface="Times New Roman" panose="02020603050405020304" pitchFamily="18" charset="0"/>
              </a:rPr>
              <a:t>for </a:t>
            </a:r>
            <a:r>
              <a:rPr lang="en-US" b="1" u="sng" dirty="0">
                <a:solidFill>
                  <a:srgbClr val="C00000"/>
                </a:solidFill>
                <a:latin typeface="Times New Roman" panose="02020603050405020304" pitchFamily="18" charset="0"/>
                <a:cs typeface="Times New Roman" panose="02020603050405020304" pitchFamily="18" charset="0"/>
              </a:rPr>
              <a:t>the Assessment Year </a:t>
            </a:r>
            <a:r>
              <a:rPr lang="en-US" b="1" u="sng" dirty="0" smtClean="0">
                <a:solidFill>
                  <a:srgbClr val="C00000"/>
                </a:solidFill>
                <a:latin typeface="Times New Roman" panose="02020603050405020304" pitchFamily="18" charset="0"/>
                <a:cs typeface="Times New Roman" panose="02020603050405020304" pitchFamily="18" charset="0"/>
              </a:rPr>
              <a:t>2023-24 for an </a:t>
            </a:r>
            <a:r>
              <a:rPr lang="en-US" b="1" u="sng" dirty="0">
                <a:solidFill>
                  <a:srgbClr val="C00000"/>
                </a:solidFill>
                <a:latin typeface="Times New Roman" panose="02020603050405020304" pitchFamily="18" charset="0"/>
                <a:cs typeface="Times New Roman" panose="02020603050405020304" pitchFamily="18" charset="0"/>
              </a:rPr>
              <a:t>individual or HUF </a:t>
            </a:r>
            <a:r>
              <a:rPr lang="en-US" b="1" u="sng" dirty="0" smtClean="0">
                <a:solidFill>
                  <a:srgbClr val="C00000"/>
                </a:solidFill>
                <a:latin typeface="Times New Roman" panose="02020603050405020304" pitchFamily="18" charset="0"/>
                <a:cs typeface="Times New Roman" panose="02020603050405020304" pitchFamily="18" charset="0"/>
              </a:rPr>
              <a:t>under</a:t>
            </a:r>
            <a:r>
              <a:rPr lang="en-US" b="1" u="sng" dirty="0">
                <a:solidFill>
                  <a:srgbClr val="C00000"/>
                </a:solidFill>
                <a:latin typeface="Times New Roman" panose="02020603050405020304" pitchFamily="18" charset="0"/>
                <a:cs typeface="Times New Roman" panose="02020603050405020304" pitchFamily="18" charset="0"/>
              </a:rPr>
              <a:t> Section </a:t>
            </a:r>
            <a:r>
              <a:rPr lang="en-US" b="1" u="sng" dirty="0" smtClean="0">
                <a:solidFill>
                  <a:srgbClr val="C00000"/>
                </a:solidFill>
                <a:latin typeface="Times New Roman" panose="02020603050405020304" pitchFamily="18" charset="0"/>
                <a:cs typeface="Times New Roman" panose="02020603050405020304" pitchFamily="18" charset="0"/>
              </a:rPr>
              <a:t>115BAC </a:t>
            </a:r>
            <a:r>
              <a:rPr lang="en-IN" b="1" u="sng" dirty="0" smtClean="0">
                <a:solidFill>
                  <a:srgbClr val="C00000"/>
                </a:solidFill>
              </a:rPr>
              <a:t>: </a:t>
            </a:r>
            <a:endParaRPr lang="en-IN" b="1" u="sng" dirty="0"/>
          </a:p>
        </p:txBody>
      </p:sp>
      <p:graphicFrame>
        <p:nvGraphicFramePr>
          <p:cNvPr id="3" name="Table 2"/>
          <p:cNvGraphicFramePr>
            <a:graphicFrameLocks noGrp="1"/>
          </p:cNvGraphicFramePr>
          <p:nvPr>
            <p:extLst>
              <p:ext uri="{D42A27DB-BD31-4B8C-83A1-F6EECF244321}">
                <p14:modId xmlns:p14="http://schemas.microsoft.com/office/powerpoint/2010/main" val="2433676254"/>
              </p:ext>
            </p:extLst>
          </p:nvPr>
        </p:nvGraphicFramePr>
        <p:xfrm>
          <a:off x="1973216" y="1451186"/>
          <a:ext cx="8128000" cy="4955540"/>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1014774714"/>
                    </a:ext>
                  </a:extLst>
                </a:gridCol>
              </a:tblGrid>
              <a:tr h="370840">
                <a:tc>
                  <a:txBody>
                    <a:bodyPr/>
                    <a:lstStyle/>
                    <a:p>
                      <a:pPr algn="l" fontAlgn="ctr"/>
                      <a:r>
                        <a:rPr lang="en-US" sz="1600" b="0" i="0" u="none" strike="noStrike" dirty="0">
                          <a:solidFill>
                            <a:srgbClr val="002060"/>
                          </a:solidFill>
                          <a:effectLst/>
                          <a:latin typeface="Times New Roman" panose="02020603050405020304" pitchFamily="18" charset="0"/>
                        </a:rPr>
                        <a:t>1. Transport allowances in case of a specially-abled person.</a:t>
                      </a:r>
                    </a:p>
                  </a:txBody>
                  <a:tcPr marL="85725" marR="9525" marT="9525" marB="0" anchor="ctr">
                    <a:solidFill>
                      <a:schemeClr val="tx2">
                        <a:lumMod val="40000"/>
                        <a:lumOff val="60000"/>
                      </a:schemeClr>
                    </a:solidFill>
                  </a:tcPr>
                </a:tc>
                <a:extLst>
                  <a:ext uri="{0D108BD9-81ED-4DB2-BD59-A6C34878D82A}">
                    <a16:rowId xmlns:a16="http://schemas.microsoft.com/office/drawing/2014/main" val="3853292453"/>
                  </a:ext>
                </a:extLst>
              </a:tr>
              <a:tr h="370840">
                <a:tc>
                  <a:txBody>
                    <a:bodyPr/>
                    <a:lstStyle/>
                    <a:p>
                      <a:pPr algn="l" fontAlgn="ctr"/>
                      <a:r>
                        <a:rPr lang="en-US" sz="1600" b="0" i="0" u="none" strike="noStrike" dirty="0">
                          <a:solidFill>
                            <a:srgbClr val="002060"/>
                          </a:solidFill>
                          <a:effectLst/>
                          <a:latin typeface="Times New Roman" panose="02020603050405020304" pitchFamily="18" charset="0"/>
                        </a:rPr>
                        <a:t>2. Conveyance allowance received to meet the conveyance expenditure incurred as part of the employment.</a:t>
                      </a:r>
                    </a:p>
                  </a:txBody>
                  <a:tcPr marL="85725" marR="9525" marT="9525" marB="0" anchor="ctr">
                    <a:solidFill>
                      <a:schemeClr val="tx2">
                        <a:lumMod val="40000"/>
                        <a:lumOff val="60000"/>
                      </a:schemeClr>
                    </a:solidFill>
                  </a:tcPr>
                </a:tc>
                <a:extLst>
                  <a:ext uri="{0D108BD9-81ED-4DB2-BD59-A6C34878D82A}">
                    <a16:rowId xmlns:a16="http://schemas.microsoft.com/office/drawing/2014/main" val="3717758489"/>
                  </a:ext>
                </a:extLst>
              </a:tr>
              <a:tr h="370840">
                <a:tc>
                  <a:txBody>
                    <a:bodyPr/>
                    <a:lstStyle/>
                    <a:p>
                      <a:pPr algn="l" fontAlgn="ctr"/>
                      <a:r>
                        <a:rPr lang="en-US" sz="1600" b="0" i="0" u="none" strike="noStrike" dirty="0">
                          <a:solidFill>
                            <a:srgbClr val="002060"/>
                          </a:solidFill>
                          <a:effectLst/>
                          <a:latin typeface="Times New Roman" panose="02020603050405020304" pitchFamily="18" charset="0"/>
                        </a:rPr>
                        <a:t>3. Any compensation received to meet the cost of travel on tour or transfer.</a:t>
                      </a:r>
                    </a:p>
                  </a:txBody>
                  <a:tcPr marL="85725" marR="9525" marT="9525" marB="0" anchor="ctr">
                    <a:solidFill>
                      <a:schemeClr val="tx2">
                        <a:lumMod val="40000"/>
                        <a:lumOff val="60000"/>
                      </a:schemeClr>
                    </a:solidFill>
                  </a:tcPr>
                </a:tc>
                <a:extLst>
                  <a:ext uri="{0D108BD9-81ED-4DB2-BD59-A6C34878D82A}">
                    <a16:rowId xmlns:a16="http://schemas.microsoft.com/office/drawing/2014/main" val="2223687061"/>
                  </a:ext>
                </a:extLst>
              </a:tr>
              <a:tr h="370840">
                <a:tc>
                  <a:txBody>
                    <a:bodyPr/>
                    <a:lstStyle/>
                    <a:p>
                      <a:pPr algn="l" fontAlgn="ctr"/>
                      <a:r>
                        <a:rPr lang="en-US" sz="1600" b="0" i="0" u="none" strike="noStrike" dirty="0">
                          <a:solidFill>
                            <a:srgbClr val="002060"/>
                          </a:solidFill>
                          <a:effectLst/>
                          <a:latin typeface="Times New Roman" panose="02020603050405020304" pitchFamily="18" charset="0"/>
                        </a:rPr>
                        <a:t>4. Daily allowance received to meet the ordinary regular charges or expenditure you incur on account of absence from his regular place of duty.</a:t>
                      </a:r>
                    </a:p>
                  </a:txBody>
                  <a:tcPr marL="85725" marR="9525" marT="9525" marB="0" anchor="ctr">
                    <a:solidFill>
                      <a:schemeClr val="tx2">
                        <a:lumMod val="40000"/>
                        <a:lumOff val="60000"/>
                      </a:schemeClr>
                    </a:solidFill>
                  </a:tcPr>
                </a:tc>
                <a:extLst>
                  <a:ext uri="{0D108BD9-81ED-4DB2-BD59-A6C34878D82A}">
                    <a16:rowId xmlns:a16="http://schemas.microsoft.com/office/drawing/2014/main" val="2440031173"/>
                  </a:ext>
                </a:extLst>
              </a:tr>
              <a:tr h="370840">
                <a:tc>
                  <a:txBody>
                    <a:bodyPr/>
                    <a:lstStyle/>
                    <a:p>
                      <a:pPr algn="l" fontAlgn="ctr"/>
                      <a:r>
                        <a:rPr lang="en-US" sz="1600" b="0" i="0" u="none" strike="noStrike" dirty="0">
                          <a:solidFill>
                            <a:srgbClr val="002060"/>
                          </a:solidFill>
                          <a:effectLst/>
                          <a:latin typeface="Times New Roman" panose="02020603050405020304" pitchFamily="18" charset="0"/>
                        </a:rPr>
                        <a:t>5. Perquisites for official purposes</a:t>
                      </a:r>
                    </a:p>
                  </a:txBody>
                  <a:tcPr marL="85725" marR="9525" marT="9525" marB="0" anchor="ctr">
                    <a:solidFill>
                      <a:schemeClr val="tx2">
                        <a:lumMod val="40000"/>
                        <a:lumOff val="60000"/>
                      </a:schemeClr>
                    </a:solidFill>
                  </a:tcPr>
                </a:tc>
                <a:extLst>
                  <a:ext uri="{0D108BD9-81ED-4DB2-BD59-A6C34878D82A}">
                    <a16:rowId xmlns:a16="http://schemas.microsoft.com/office/drawing/2014/main" val="1245948827"/>
                  </a:ext>
                </a:extLst>
              </a:tr>
              <a:tr h="370840">
                <a:tc>
                  <a:txBody>
                    <a:bodyPr/>
                    <a:lstStyle/>
                    <a:p>
                      <a:pPr algn="l" fontAlgn="ctr"/>
                      <a:r>
                        <a:rPr lang="en-US" sz="1600" b="0" i="0" u="none" strike="noStrike" dirty="0">
                          <a:solidFill>
                            <a:srgbClr val="002060"/>
                          </a:solidFill>
                          <a:effectLst/>
                          <a:latin typeface="Times New Roman" panose="02020603050405020304" pitchFamily="18" charset="0"/>
                        </a:rPr>
                        <a:t>6. Exemption on voluntary retirement 10(10C), gratuity u/s 10(10) and Leave encashment u/s 10(10AA)</a:t>
                      </a:r>
                    </a:p>
                  </a:txBody>
                  <a:tcPr marL="85725" marR="9525" marT="9525" marB="0" anchor="ctr">
                    <a:solidFill>
                      <a:schemeClr val="tx2">
                        <a:lumMod val="40000"/>
                        <a:lumOff val="60000"/>
                      </a:schemeClr>
                    </a:solidFill>
                  </a:tcPr>
                </a:tc>
                <a:extLst>
                  <a:ext uri="{0D108BD9-81ED-4DB2-BD59-A6C34878D82A}">
                    <a16:rowId xmlns:a16="http://schemas.microsoft.com/office/drawing/2014/main" val="3965170715"/>
                  </a:ext>
                </a:extLst>
              </a:tr>
              <a:tr h="370840">
                <a:tc>
                  <a:txBody>
                    <a:bodyPr/>
                    <a:lstStyle/>
                    <a:p>
                      <a:pPr algn="l" fontAlgn="ctr"/>
                      <a:r>
                        <a:rPr lang="en-US" sz="1600" b="0" i="0" u="none" strike="noStrike" dirty="0">
                          <a:solidFill>
                            <a:srgbClr val="002060"/>
                          </a:solidFill>
                          <a:effectLst/>
                          <a:latin typeface="Times New Roman" panose="02020603050405020304" pitchFamily="18" charset="0"/>
                        </a:rPr>
                        <a:t>7. Interest on Home Loan on let-out property (Section 24)</a:t>
                      </a:r>
                    </a:p>
                  </a:txBody>
                  <a:tcPr marL="85725" marR="9525" marT="9525" marB="0" anchor="ctr">
                    <a:solidFill>
                      <a:schemeClr val="tx2">
                        <a:lumMod val="40000"/>
                        <a:lumOff val="60000"/>
                      </a:schemeClr>
                    </a:solidFill>
                  </a:tcPr>
                </a:tc>
                <a:extLst>
                  <a:ext uri="{0D108BD9-81ED-4DB2-BD59-A6C34878D82A}">
                    <a16:rowId xmlns:a16="http://schemas.microsoft.com/office/drawing/2014/main" val="3284599585"/>
                  </a:ext>
                </a:extLst>
              </a:tr>
              <a:tr h="370840">
                <a:tc>
                  <a:txBody>
                    <a:bodyPr/>
                    <a:lstStyle/>
                    <a:p>
                      <a:pPr algn="l" fontAlgn="ctr"/>
                      <a:r>
                        <a:rPr lang="en-US" sz="1600" b="0" i="0" u="none" strike="noStrike" dirty="0">
                          <a:solidFill>
                            <a:srgbClr val="002060"/>
                          </a:solidFill>
                          <a:effectLst/>
                          <a:latin typeface="Times New Roman" panose="02020603050405020304" pitchFamily="18" charset="0"/>
                        </a:rPr>
                        <a:t>8. Gifts up to </a:t>
                      </a:r>
                      <a:r>
                        <a:rPr lang="en-US" sz="1600" b="0" i="0" u="none" strike="noStrike" dirty="0" err="1">
                          <a:solidFill>
                            <a:srgbClr val="002060"/>
                          </a:solidFill>
                          <a:effectLst/>
                          <a:latin typeface="Times New Roman" panose="02020603050405020304" pitchFamily="18" charset="0"/>
                        </a:rPr>
                        <a:t>Rs</a:t>
                      </a:r>
                      <a:r>
                        <a:rPr lang="en-US" sz="1600" b="0" i="0" u="none" strike="noStrike" dirty="0">
                          <a:solidFill>
                            <a:srgbClr val="002060"/>
                          </a:solidFill>
                          <a:effectLst/>
                          <a:latin typeface="Times New Roman" panose="02020603050405020304" pitchFamily="18" charset="0"/>
                        </a:rPr>
                        <a:t> 50,000</a:t>
                      </a:r>
                    </a:p>
                  </a:txBody>
                  <a:tcPr marL="85725" marR="9525" marT="9525" marB="0" anchor="ctr">
                    <a:solidFill>
                      <a:schemeClr val="tx2">
                        <a:lumMod val="40000"/>
                        <a:lumOff val="60000"/>
                      </a:schemeClr>
                    </a:solidFill>
                  </a:tcPr>
                </a:tc>
                <a:extLst>
                  <a:ext uri="{0D108BD9-81ED-4DB2-BD59-A6C34878D82A}">
                    <a16:rowId xmlns:a16="http://schemas.microsoft.com/office/drawing/2014/main" val="3451985138"/>
                  </a:ext>
                </a:extLst>
              </a:tr>
              <a:tr h="370840">
                <a:tc>
                  <a:txBody>
                    <a:bodyPr/>
                    <a:lstStyle/>
                    <a:p>
                      <a:pPr algn="l" fontAlgn="ctr"/>
                      <a:r>
                        <a:rPr lang="en-US" sz="1600" b="0" i="0" u="none" strike="noStrike" dirty="0">
                          <a:solidFill>
                            <a:srgbClr val="002060"/>
                          </a:solidFill>
                          <a:effectLst/>
                          <a:latin typeface="Times New Roman" panose="02020603050405020304" pitchFamily="18" charset="0"/>
                        </a:rPr>
                        <a:t>9. Deduction for employer’s contribution to NPS account [Section 80CCD(2)]</a:t>
                      </a:r>
                    </a:p>
                  </a:txBody>
                  <a:tcPr marL="85725" marR="9525" marT="9525" marB="0" anchor="ctr">
                    <a:solidFill>
                      <a:schemeClr val="tx2">
                        <a:lumMod val="40000"/>
                        <a:lumOff val="60000"/>
                      </a:schemeClr>
                    </a:solidFill>
                  </a:tcPr>
                </a:tc>
                <a:extLst>
                  <a:ext uri="{0D108BD9-81ED-4DB2-BD59-A6C34878D82A}">
                    <a16:rowId xmlns:a16="http://schemas.microsoft.com/office/drawing/2014/main" val="2339195268"/>
                  </a:ext>
                </a:extLst>
              </a:tr>
              <a:tr h="370840">
                <a:tc>
                  <a:txBody>
                    <a:bodyPr/>
                    <a:lstStyle/>
                    <a:p>
                      <a:pPr algn="l" fontAlgn="ctr"/>
                      <a:r>
                        <a:rPr lang="en-US" sz="1600" b="0" i="0" u="none" strike="noStrike" dirty="0">
                          <a:solidFill>
                            <a:srgbClr val="002060"/>
                          </a:solidFill>
                          <a:effectLst/>
                          <a:latin typeface="Times New Roman" panose="02020603050405020304" pitchFamily="18" charset="0"/>
                        </a:rPr>
                        <a:t>10. Deduction for additional employee cost (Section 80JJA)</a:t>
                      </a:r>
                    </a:p>
                  </a:txBody>
                  <a:tcPr marL="85725" marR="9525" marT="9525" marB="0" anchor="ctr">
                    <a:solidFill>
                      <a:schemeClr val="tx2">
                        <a:lumMod val="40000"/>
                        <a:lumOff val="60000"/>
                      </a:schemeClr>
                    </a:solidFill>
                  </a:tcPr>
                </a:tc>
                <a:extLst>
                  <a:ext uri="{0D108BD9-81ED-4DB2-BD59-A6C34878D82A}">
                    <a16:rowId xmlns:a16="http://schemas.microsoft.com/office/drawing/2014/main" val="4273354117"/>
                  </a:ext>
                </a:extLst>
              </a:tr>
              <a:tr h="370840">
                <a:tc>
                  <a:txBody>
                    <a:bodyPr/>
                    <a:lstStyle/>
                    <a:p>
                      <a:pPr algn="l" fontAlgn="ctr"/>
                      <a:r>
                        <a:rPr lang="en-US" sz="1600" b="1" i="0" u="none" strike="noStrike" dirty="0">
                          <a:solidFill>
                            <a:srgbClr val="002060"/>
                          </a:solidFill>
                          <a:effectLst/>
                          <a:latin typeface="Times New Roman" panose="02020603050405020304" pitchFamily="18" charset="0"/>
                        </a:rPr>
                        <a:t>11. Budget 2023 introduced a standard deduction of </a:t>
                      </a:r>
                      <a:r>
                        <a:rPr lang="en-US" sz="1600" b="1" i="0" u="none" strike="noStrike" dirty="0" err="1">
                          <a:solidFill>
                            <a:srgbClr val="002060"/>
                          </a:solidFill>
                          <a:effectLst/>
                          <a:latin typeface="Times New Roman" panose="02020603050405020304" pitchFamily="18" charset="0"/>
                        </a:rPr>
                        <a:t>Rs</a:t>
                      </a:r>
                      <a:r>
                        <a:rPr lang="en-US" sz="1600" b="1" i="0" u="none" strike="noStrike" dirty="0">
                          <a:solidFill>
                            <a:srgbClr val="002060"/>
                          </a:solidFill>
                          <a:effectLst/>
                          <a:latin typeface="Times New Roman" panose="02020603050405020304" pitchFamily="18" charset="0"/>
                        </a:rPr>
                        <a:t> 50,000 under New Tax Regime applicable from FY 2023-24</a:t>
                      </a:r>
                    </a:p>
                  </a:txBody>
                  <a:tcPr marL="85725" marR="9525" marT="9525" marB="0" anchor="ctr">
                    <a:solidFill>
                      <a:schemeClr val="tx2">
                        <a:lumMod val="40000"/>
                        <a:lumOff val="60000"/>
                      </a:schemeClr>
                    </a:solidFill>
                  </a:tcPr>
                </a:tc>
                <a:extLst>
                  <a:ext uri="{0D108BD9-81ED-4DB2-BD59-A6C34878D82A}">
                    <a16:rowId xmlns:a16="http://schemas.microsoft.com/office/drawing/2014/main" val="1595898535"/>
                  </a:ext>
                </a:extLst>
              </a:tr>
              <a:tr h="370840">
                <a:tc>
                  <a:txBody>
                    <a:bodyPr/>
                    <a:lstStyle/>
                    <a:p>
                      <a:pPr algn="l" fontAlgn="ctr"/>
                      <a:r>
                        <a:rPr lang="en-US" sz="1600" b="1" i="0" u="none" strike="noStrike" dirty="0">
                          <a:solidFill>
                            <a:srgbClr val="002060"/>
                          </a:solidFill>
                          <a:effectLst/>
                          <a:latin typeface="Times New Roman" panose="02020603050405020304" pitchFamily="18" charset="0"/>
                        </a:rPr>
                        <a:t>12. Budget 2023 also introduced deduction under Section 57(</a:t>
                      </a:r>
                      <a:r>
                        <a:rPr lang="en-US" sz="1600" b="1" i="0" u="none" strike="noStrike" dirty="0" err="1">
                          <a:solidFill>
                            <a:srgbClr val="002060"/>
                          </a:solidFill>
                          <a:effectLst/>
                          <a:latin typeface="Times New Roman" panose="02020603050405020304" pitchFamily="18" charset="0"/>
                        </a:rPr>
                        <a:t>iia</a:t>
                      </a:r>
                      <a:r>
                        <a:rPr lang="en-US" sz="1600" b="1" i="0" u="none" strike="noStrike" dirty="0">
                          <a:solidFill>
                            <a:srgbClr val="002060"/>
                          </a:solidFill>
                          <a:effectLst/>
                          <a:latin typeface="Times New Roman" panose="02020603050405020304" pitchFamily="18" charset="0"/>
                        </a:rPr>
                        <a:t>) of family pension income</a:t>
                      </a:r>
                    </a:p>
                  </a:txBody>
                  <a:tcPr marL="85725" marR="9525" marT="9525" marB="0" anchor="ctr">
                    <a:solidFill>
                      <a:schemeClr val="tx2">
                        <a:lumMod val="40000"/>
                        <a:lumOff val="60000"/>
                      </a:schemeClr>
                    </a:solidFill>
                  </a:tcPr>
                </a:tc>
                <a:extLst>
                  <a:ext uri="{0D108BD9-81ED-4DB2-BD59-A6C34878D82A}">
                    <a16:rowId xmlns:a16="http://schemas.microsoft.com/office/drawing/2014/main" val="3524817718"/>
                  </a:ext>
                </a:extLst>
              </a:tr>
            </a:tbl>
          </a:graphicData>
        </a:graphic>
      </p:graphicFrame>
    </p:spTree>
    <p:extLst>
      <p:ext uri="{BB962C8B-B14F-4D97-AF65-F5344CB8AC3E}">
        <p14:creationId xmlns:p14="http://schemas.microsoft.com/office/powerpoint/2010/main" val="263698805"/>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540243916"/>
              </p:ext>
            </p:extLst>
          </p:nvPr>
        </p:nvGraphicFramePr>
        <p:xfrm>
          <a:off x="2032000" y="719666"/>
          <a:ext cx="8128000" cy="148336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1519777259"/>
                    </a:ext>
                  </a:extLst>
                </a:gridCol>
                <a:gridCol w="4064000">
                  <a:extLst>
                    <a:ext uri="{9D8B030D-6E8A-4147-A177-3AD203B41FA5}">
                      <a16:colId xmlns:a16="http://schemas.microsoft.com/office/drawing/2014/main" val="2771986532"/>
                    </a:ext>
                  </a:extLst>
                </a:gridCol>
              </a:tblGrid>
              <a:tr h="370840">
                <a:tc>
                  <a:txBody>
                    <a:bodyPr/>
                    <a:lstStyle/>
                    <a:p>
                      <a:r>
                        <a:rPr lang="en-IN" dirty="0" smtClean="0"/>
                        <a:t>Particulars</a:t>
                      </a:r>
                      <a:endParaRPr lang="en-IN" dirty="0"/>
                    </a:p>
                  </a:txBody>
                  <a:tcPr/>
                </a:tc>
                <a:tc>
                  <a:txBody>
                    <a:bodyPr/>
                    <a:lstStyle/>
                    <a:p>
                      <a:r>
                        <a:rPr lang="en-IN" dirty="0" smtClean="0"/>
                        <a:t>Amount</a:t>
                      </a:r>
                      <a:endParaRPr lang="en-IN" dirty="0"/>
                    </a:p>
                  </a:txBody>
                  <a:tcPr/>
                </a:tc>
                <a:extLst>
                  <a:ext uri="{0D108BD9-81ED-4DB2-BD59-A6C34878D82A}">
                    <a16:rowId xmlns:a16="http://schemas.microsoft.com/office/drawing/2014/main" val="4003495647"/>
                  </a:ext>
                </a:extLst>
              </a:tr>
              <a:tr h="370840">
                <a:tc>
                  <a:txBody>
                    <a:bodyPr/>
                    <a:lstStyle/>
                    <a:p>
                      <a:pPr algn="l" fontAlgn="b"/>
                      <a:r>
                        <a:rPr lang="en-IN" sz="1400" b="0" i="0" u="none" strike="noStrike" dirty="0">
                          <a:solidFill>
                            <a:srgbClr val="000000"/>
                          </a:solidFill>
                          <a:effectLst/>
                          <a:latin typeface="Times New Roman" panose="02020603050405020304" pitchFamily="18" charset="0"/>
                          <a:cs typeface="Times New Roman" panose="02020603050405020304" pitchFamily="18" charset="0"/>
                        </a:rPr>
                        <a:t>Gross Total Income</a:t>
                      </a:r>
                    </a:p>
                  </a:txBody>
                  <a:tcPr marL="9525" marR="9525" marT="9525" marB="0" anchor="b"/>
                </a:tc>
                <a:tc>
                  <a:txBody>
                    <a:bodyPr/>
                    <a:lstStyle/>
                    <a:p>
                      <a:r>
                        <a:rPr lang="en-IN" dirty="0" smtClean="0"/>
                        <a:t>xxx</a:t>
                      </a:r>
                      <a:r>
                        <a:rPr lang="en-IN" baseline="0" dirty="0" smtClean="0"/>
                        <a:t> </a:t>
                      </a:r>
                      <a:endParaRPr lang="en-IN" dirty="0"/>
                    </a:p>
                  </a:txBody>
                  <a:tcPr/>
                </a:tc>
                <a:extLst>
                  <a:ext uri="{0D108BD9-81ED-4DB2-BD59-A6C34878D82A}">
                    <a16:rowId xmlns:a16="http://schemas.microsoft.com/office/drawing/2014/main" val="2653921132"/>
                  </a:ext>
                </a:extLst>
              </a:tr>
              <a:tr h="370840">
                <a:tc>
                  <a:txBody>
                    <a:bodyPr/>
                    <a:lstStyle/>
                    <a:p>
                      <a:pPr algn="l" fontAlgn="b"/>
                      <a:r>
                        <a:rPr lang="en-IN" sz="1400" b="0" i="0" u="none" strike="noStrike" dirty="0">
                          <a:solidFill>
                            <a:srgbClr val="000000"/>
                          </a:solidFill>
                          <a:effectLst/>
                          <a:latin typeface="Times New Roman" panose="02020603050405020304" pitchFamily="18" charset="0"/>
                          <a:cs typeface="Times New Roman" panose="02020603050405020304" pitchFamily="18" charset="0"/>
                        </a:rPr>
                        <a:t>Less: </a:t>
                      </a:r>
                      <a:r>
                        <a:rPr lang="en-IN" sz="1400" b="0" i="0" u="none" strike="noStrike" dirty="0" err="1">
                          <a:solidFill>
                            <a:srgbClr val="000000"/>
                          </a:solidFill>
                          <a:effectLst/>
                          <a:latin typeface="Times New Roman" panose="02020603050405020304" pitchFamily="18" charset="0"/>
                          <a:cs typeface="Times New Roman" panose="02020603050405020304" pitchFamily="18" charset="0"/>
                        </a:rPr>
                        <a:t>Dedcutions</a:t>
                      </a:r>
                      <a:endParaRPr lang="en-IN"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r>
                        <a:rPr lang="en-IN" dirty="0" smtClean="0"/>
                        <a:t>xxx</a:t>
                      </a:r>
                      <a:endParaRPr lang="en-IN" dirty="0"/>
                    </a:p>
                  </a:txBody>
                  <a:tcPr/>
                </a:tc>
                <a:extLst>
                  <a:ext uri="{0D108BD9-81ED-4DB2-BD59-A6C34878D82A}">
                    <a16:rowId xmlns:a16="http://schemas.microsoft.com/office/drawing/2014/main" val="2289417215"/>
                  </a:ext>
                </a:extLst>
              </a:tr>
              <a:tr h="370840">
                <a:tc>
                  <a:txBody>
                    <a:bodyPr/>
                    <a:lstStyle/>
                    <a:p>
                      <a:pPr algn="l" fontAlgn="b"/>
                      <a:r>
                        <a:rPr lang="en-IN" sz="1400" b="0" i="0" u="none" strike="noStrike" dirty="0">
                          <a:solidFill>
                            <a:srgbClr val="000000"/>
                          </a:solidFill>
                          <a:effectLst/>
                          <a:latin typeface="Times New Roman" panose="02020603050405020304" pitchFamily="18" charset="0"/>
                          <a:cs typeface="Times New Roman" panose="02020603050405020304" pitchFamily="18" charset="0"/>
                        </a:rPr>
                        <a:t>Net Total Income</a:t>
                      </a:r>
                    </a:p>
                  </a:txBody>
                  <a:tcPr marL="9525" marR="9525" marT="9525" marB="0" anchor="b"/>
                </a:tc>
                <a:tc>
                  <a:txBody>
                    <a:bodyPr/>
                    <a:lstStyle/>
                    <a:p>
                      <a:r>
                        <a:rPr lang="en-IN" dirty="0" smtClean="0"/>
                        <a:t>xxx</a:t>
                      </a:r>
                      <a:endParaRPr lang="en-IN" dirty="0"/>
                    </a:p>
                  </a:txBody>
                  <a:tcPr/>
                </a:tc>
                <a:extLst>
                  <a:ext uri="{0D108BD9-81ED-4DB2-BD59-A6C34878D82A}">
                    <a16:rowId xmlns:a16="http://schemas.microsoft.com/office/drawing/2014/main" val="171340512"/>
                  </a:ext>
                </a:extLst>
              </a:tr>
            </a:tbl>
          </a:graphicData>
        </a:graphic>
      </p:graphicFrame>
    </p:spTree>
    <p:extLst>
      <p:ext uri="{BB962C8B-B14F-4D97-AF65-F5344CB8AC3E}">
        <p14:creationId xmlns:p14="http://schemas.microsoft.com/office/powerpoint/2010/main" val="4289300454"/>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2625634" y="1188720"/>
            <a:ext cx="7406640" cy="4336869"/>
          </a:xfrm>
          <a:prstGeom prst="ellipse">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3000" dirty="0" smtClean="0">
                <a:solidFill>
                  <a:srgbClr val="7030A0"/>
                </a:solidFill>
                <a:latin typeface="Times New Roman" panose="02020603050405020304" pitchFamily="18" charset="0"/>
                <a:cs typeface="Times New Roman" panose="02020603050405020304" pitchFamily="18" charset="0"/>
              </a:rPr>
              <a:t>Computation of Tax on Total Income for F.Y 2023-24</a:t>
            </a:r>
            <a:endParaRPr lang="en-IN" sz="3000" dirty="0">
              <a:solidFill>
                <a:srgbClr val="7030A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92227754"/>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594"/>
            <a:ext cx="10058400" cy="5666766"/>
          </a:xfrm>
        </p:spPr>
        <p:txBody>
          <a:bodyPr anchor="t">
            <a:normAutofit/>
          </a:bodyPr>
          <a:lstStyle/>
          <a:p>
            <a:r>
              <a:rPr lang="en-IN" sz="3000" b="1" u="sng" dirty="0" smtClean="0">
                <a:solidFill>
                  <a:srgbClr val="C00000"/>
                </a:solidFill>
                <a:latin typeface="Times New Roman" panose="02020603050405020304" pitchFamily="18" charset="0"/>
                <a:cs typeface="Times New Roman" panose="02020603050405020304" pitchFamily="18" charset="0"/>
              </a:rPr>
              <a:t>Tax Slabs under old Tax regime:</a:t>
            </a:r>
            <a:r>
              <a:rPr lang="en-IN" dirty="0" smtClean="0"/>
              <a:t/>
            </a:r>
            <a:br>
              <a:rPr lang="en-IN" dirty="0" smtClean="0"/>
            </a:br>
            <a:endParaRPr lang="en-IN" dirty="0"/>
          </a:p>
        </p:txBody>
      </p:sp>
      <p:graphicFrame>
        <p:nvGraphicFramePr>
          <p:cNvPr id="3" name="Table 2"/>
          <p:cNvGraphicFramePr>
            <a:graphicFrameLocks noGrp="1"/>
          </p:cNvGraphicFramePr>
          <p:nvPr>
            <p:extLst>
              <p:ext uri="{D42A27DB-BD31-4B8C-83A1-F6EECF244321}">
                <p14:modId xmlns:p14="http://schemas.microsoft.com/office/powerpoint/2010/main" val="522249149"/>
              </p:ext>
            </p:extLst>
          </p:nvPr>
        </p:nvGraphicFramePr>
        <p:xfrm>
          <a:off x="1907177" y="1459023"/>
          <a:ext cx="5525589" cy="3674682"/>
        </p:xfrm>
        <a:graphic>
          <a:graphicData uri="http://schemas.openxmlformats.org/drawingml/2006/table">
            <a:tbl>
              <a:tblPr>
                <a:tableStyleId>{5C22544A-7EE6-4342-B048-85BDC9FD1C3A}</a:tableStyleId>
              </a:tblPr>
              <a:tblGrid>
                <a:gridCol w="2513252">
                  <a:extLst>
                    <a:ext uri="{9D8B030D-6E8A-4147-A177-3AD203B41FA5}">
                      <a16:colId xmlns:a16="http://schemas.microsoft.com/office/drawing/2014/main" val="962184879"/>
                    </a:ext>
                  </a:extLst>
                </a:gridCol>
                <a:gridCol w="3012337">
                  <a:extLst>
                    <a:ext uri="{9D8B030D-6E8A-4147-A177-3AD203B41FA5}">
                      <a16:colId xmlns:a16="http://schemas.microsoft.com/office/drawing/2014/main" val="3874883758"/>
                    </a:ext>
                  </a:extLst>
                </a:gridCol>
              </a:tblGrid>
              <a:tr h="918670">
                <a:tc>
                  <a:txBody>
                    <a:bodyPr/>
                    <a:lstStyle/>
                    <a:p>
                      <a:pPr algn="ctr" fontAlgn="t"/>
                      <a:r>
                        <a:rPr lang="en-IN" sz="2000" u="none" strike="noStrike" dirty="0">
                          <a:effectLst/>
                          <a:latin typeface="Times New Roman" panose="02020603050405020304" pitchFamily="18" charset="0"/>
                          <a:cs typeface="Times New Roman" panose="02020603050405020304" pitchFamily="18" charset="0"/>
                        </a:rPr>
                        <a:t>Net Income Range</a:t>
                      </a:r>
                      <a:endParaRPr lang="en-IN" sz="2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solidFill>
                      <a:srgbClr val="00B0F0"/>
                    </a:solidFill>
                  </a:tcPr>
                </a:tc>
                <a:tc>
                  <a:txBody>
                    <a:bodyPr/>
                    <a:lstStyle/>
                    <a:p>
                      <a:pPr algn="ctr" fontAlgn="t"/>
                      <a:r>
                        <a:rPr lang="en-IN" sz="2000" u="none" strike="noStrike" dirty="0">
                          <a:effectLst/>
                          <a:latin typeface="Times New Roman" panose="02020603050405020304" pitchFamily="18" charset="0"/>
                          <a:cs typeface="Times New Roman" panose="02020603050405020304" pitchFamily="18" charset="0"/>
                        </a:rPr>
                        <a:t>Rate of Income-tax</a:t>
                      </a:r>
                      <a:endParaRPr lang="en-IN" sz="2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solidFill>
                      <a:srgbClr val="00B0F0"/>
                    </a:solidFill>
                  </a:tcPr>
                </a:tc>
                <a:extLst>
                  <a:ext uri="{0D108BD9-81ED-4DB2-BD59-A6C34878D82A}">
                    <a16:rowId xmlns:a16="http://schemas.microsoft.com/office/drawing/2014/main" val="2755922167"/>
                  </a:ext>
                </a:extLst>
              </a:tr>
              <a:tr h="459336">
                <a:tc>
                  <a:txBody>
                    <a:bodyPr/>
                    <a:lstStyle/>
                    <a:p>
                      <a:pPr algn="l" fontAlgn="t"/>
                      <a:r>
                        <a:rPr lang="en-IN" sz="2000" u="none" strike="noStrike" dirty="0">
                          <a:effectLst/>
                          <a:latin typeface="Times New Roman" panose="02020603050405020304" pitchFamily="18" charset="0"/>
                          <a:cs typeface="Times New Roman" panose="02020603050405020304" pitchFamily="18" charset="0"/>
                        </a:rPr>
                        <a:t>Up to </a:t>
                      </a:r>
                      <a:r>
                        <a:rPr lang="en-IN" sz="2000" u="none" strike="noStrike" dirty="0" err="1">
                          <a:effectLst/>
                          <a:latin typeface="Times New Roman" panose="02020603050405020304" pitchFamily="18" charset="0"/>
                          <a:cs typeface="Times New Roman" panose="02020603050405020304" pitchFamily="18" charset="0"/>
                        </a:rPr>
                        <a:t>Rs</a:t>
                      </a:r>
                      <a:r>
                        <a:rPr lang="en-IN" sz="2000" u="none" strike="noStrike" dirty="0">
                          <a:effectLst/>
                          <a:latin typeface="Times New Roman" panose="02020603050405020304" pitchFamily="18" charset="0"/>
                          <a:cs typeface="Times New Roman" panose="02020603050405020304" pitchFamily="18" charset="0"/>
                        </a:rPr>
                        <a:t>. 2,50,000</a:t>
                      </a:r>
                      <a:endParaRPr lang="en-IN" sz="2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tc>
                <a:tc>
                  <a:txBody>
                    <a:bodyPr/>
                    <a:lstStyle/>
                    <a:p>
                      <a:pPr algn="ctr" fontAlgn="t"/>
                      <a:r>
                        <a:rPr lang="en-IN" sz="2000" u="none" strike="noStrike" dirty="0">
                          <a:effectLst/>
                          <a:latin typeface="Times New Roman" panose="02020603050405020304" pitchFamily="18" charset="0"/>
                          <a:cs typeface="Times New Roman" panose="02020603050405020304" pitchFamily="18" charset="0"/>
                        </a:rPr>
                        <a:t>-</a:t>
                      </a:r>
                      <a:endParaRPr lang="en-IN" sz="2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tc>
                <a:extLst>
                  <a:ext uri="{0D108BD9-81ED-4DB2-BD59-A6C34878D82A}">
                    <a16:rowId xmlns:a16="http://schemas.microsoft.com/office/drawing/2014/main" val="1807732864"/>
                  </a:ext>
                </a:extLst>
              </a:tr>
              <a:tr h="918670">
                <a:tc>
                  <a:txBody>
                    <a:bodyPr/>
                    <a:lstStyle/>
                    <a:p>
                      <a:pPr algn="l" fontAlgn="t"/>
                      <a:r>
                        <a:rPr lang="en-US" sz="2000" u="none" strike="noStrike">
                          <a:effectLst/>
                          <a:latin typeface="Times New Roman" panose="02020603050405020304" pitchFamily="18" charset="0"/>
                          <a:cs typeface="Times New Roman" panose="02020603050405020304" pitchFamily="18" charset="0"/>
                        </a:rPr>
                        <a:t>Rs. 2,50,000 to Rs. 5,00,000</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tc>
                <a:tc>
                  <a:txBody>
                    <a:bodyPr/>
                    <a:lstStyle/>
                    <a:p>
                      <a:pPr algn="ctr" fontAlgn="t"/>
                      <a:r>
                        <a:rPr lang="en-IN" sz="2000" u="none" strike="noStrike" dirty="0">
                          <a:effectLst/>
                          <a:latin typeface="Times New Roman" panose="02020603050405020304" pitchFamily="18" charset="0"/>
                          <a:cs typeface="Times New Roman" panose="02020603050405020304" pitchFamily="18" charset="0"/>
                        </a:rPr>
                        <a:t>5%</a:t>
                      </a:r>
                      <a:endParaRPr lang="en-IN" sz="2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tc>
                <a:extLst>
                  <a:ext uri="{0D108BD9-81ED-4DB2-BD59-A6C34878D82A}">
                    <a16:rowId xmlns:a16="http://schemas.microsoft.com/office/drawing/2014/main" val="847363442"/>
                  </a:ext>
                </a:extLst>
              </a:tr>
              <a:tr h="918670">
                <a:tc>
                  <a:txBody>
                    <a:bodyPr/>
                    <a:lstStyle/>
                    <a:p>
                      <a:pPr algn="l" fontAlgn="t"/>
                      <a:r>
                        <a:rPr lang="en-US" sz="2000" u="none" strike="noStrike">
                          <a:effectLst/>
                          <a:latin typeface="Times New Roman" panose="02020603050405020304" pitchFamily="18" charset="0"/>
                          <a:cs typeface="Times New Roman" panose="02020603050405020304" pitchFamily="18" charset="0"/>
                        </a:rPr>
                        <a:t>Rs. 5,00,000 to Rs. 10,00,000</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tc>
                <a:tc>
                  <a:txBody>
                    <a:bodyPr/>
                    <a:lstStyle/>
                    <a:p>
                      <a:pPr algn="ctr" fontAlgn="t"/>
                      <a:r>
                        <a:rPr lang="en-IN" sz="2000" u="none" strike="noStrike" dirty="0">
                          <a:effectLst/>
                          <a:latin typeface="Times New Roman" panose="02020603050405020304" pitchFamily="18" charset="0"/>
                          <a:cs typeface="Times New Roman" panose="02020603050405020304" pitchFamily="18" charset="0"/>
                        </a:rPr>
                        <a:t>20%</a:t>
                      </a:r>
                      <a:endParaRPr lang="en-IN" sz="2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tc>
                <a:extLst>
                  <a:ext uri="{0D108BD9-81ED-4DB2-BD59-A6C34878D82A}">
                    <a16:rowId xmlns:a16="http://schemas.microsoft.com/office/drawing/2014/main" val="3063341695"/>
                  </a:ext>
                </a:extLst>
              </a:tr>
              <a:tr h="459336">
                <a:tc>
                  <a:txBody>
                    <a:bodyPr/>
                    <a:lstStyle/>
                    <a:p>
                      <a:pPr algn="l" fontAlgn="t"/>
                      <a:r>
                        <a:rPr lang="en-IN" sz="2000" u="none" strike="noStrike">
                          <a:effectLst/>
                          <a:latin typeface="Times New Roman" panose="02020603050405020304" pitchFamily="18" charset="0"/>
                          <a:cs typeface="Times New Roman" panose="02020603050405020304" pitchFamily="18" charset="0"/>
                        </a:rPr>
                        <a:t>Above Rs. 10,00,000</a:t>
                      </a:r>
                      <a:endParaRPr lang="en-IN" sz="20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tc>
                <a:tc>
                  <a:txBody>
                    <a:bodyPr/>
                    <a:lstStyle/>
                    <a:p>
                      <a:pPr algn="ctr" fontAlgn="t"/>
                      <a:r>
                        <a:rPr lang="en-IN" sz="2000" u="none" strike="noStrike" dirty="0">
                          <a:effectLst/>
                          <a:latin typeface="Times New Roman" panose="02020603050405020304" pitchFamily="18" charset="0"/>
                          <a:cs typeface="Times New Roman" panose="02020603050405020304" pitchFamily="18" charset="0"/>
                        </a:rPr>
                        <a:t>30%</a:t>
                      </a:r>
                      <a:endParaRPr lang="en-IN" sz="2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tc>
                <a:extLst>
                  <a:ext uri="{0D108BD9-81ED-4DB2-BD59-A6C34878D82A}">
                    <a16:rowId xmlns:a16="http://schemas.microsoft.com/office/drawing/2014/main" val="1777745410"/>
                  </a:ext>
                </a:extLst>
              </a:tr>
            </a:tbl>
          </a:graphicData>
        </a:graphic>
      </p:graphicFrame>
    </p:spTree>
    <p:extLst>
      <p:ext uri="{BB962C8B-B14F-4D97-AF65-F5344CB8AC3E}">
        <p14:creationId xmlns:p14="http://schemas.microsoft.com/office/powerpoint/2010/main" val="4234905244"/>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28057" y="551154"/>
            <a:ext cx="10058400" cy="5666766"/>
          </a:xfrm>
        </p:spPr>
        <p:txBody>
          <a:bodyPr anchor="t">
            <a:normAutofit/>
          </a:bodyPr>
          <a:lstStyle/>
          <a:p>
            <a:pPr algn="just"/>
            <a:r>
              <a:rPr lang="en-US" sz="3000" u="sng" dirty="0" smtClean="0">
                <a:solidFill>
                  <a:srgbClr val="C00000"/>
                </a:solidFill>
                <a:latin typeface="Times New Roman" panose="02020603050405020304" pitchFamily="18" charset="0"/>
                <a:cs typeface="Times New Roman" panose="02020603050405020304" pitchFamily="18" charset="0"/>
              </a:rPr>
              <a:t>New tax regime (also known as alternative tax regime) </a:t>
            </a:r>
            <a:r>
              <a:rPr lang="en-US" sz="3000" u="sng" dirty="0" smtClean="0">
                <a:solidFill>
                  <a:srgbClr val="C00000"/>
                </a:solidFill>
                <a:latin typeface="Times New Roman" panose="02020603050405020304" pitchFamily="18" charset="0"/>
                <a:cs typeface="Times New Roman" panose="02020603050405020304" pitchFamily="18" charset="0"/>
              </a:rPr>
              <a:t>for </a:t>
            </a:r>
            <a:r>
              <a:rPr lang="en-US" sz="3000" u="sng" dirty="0" smtClean="0">
                <a:solidFill>
                  <a:srgbClr val="C00000"/>
                </a:solidFill>
                <a:latin typeface="Times New Roman" panose="02020603050405020304" pitchFamily="18" charset="0"/>
                <a:cs typeface="Times New Roman" panose="02020603050405020304" pitchFamily="18" charset="0"/>
              </a:rPr>
              <a:t>the Assessment Year 2023-24. An individual or </a:t>
            </a:r>
            <a:r>
              <a:rPr lang="en-US" sz="3000" u="sng" dirty="0">
                <a:solidFill>
                  <a:srgbClr val="C00000"/>
                </a:solidFill>
                <a:latin typeface="Times New Roman" panose="02020603050405020304" pitchFamily="18" charset="0"/>
                <a:cs typeface="Times New Roman" panose="02020603050405020304" pitchFamily="18" charset="0"/>
              </a:rPr>
              <a:t>HUF has to exercise the option under Section 115BAC(5) </a:t>
            </a:r>
            <a:r>
              <a:rPr lang="en-US" sz="3000" u="sng" dirty="0" smtClean="0">
                <a:solidFill>
                  <a:srgbClr val="C00000"/>
                </a:solidFill>
                <a:latin typeface="Times New Roman" panose="02020603050405020304" pitchFamily="18" charset="0"/>
                <a:cs typeface="Times New Roman" panose="02020603050405020304" pitchFamily="18" charset="0"/>
              </a:rPr>
              <a:t>to avail its benefit</a:t>
            </a:r>
            <a:r>
              <a:rPr lang="en-US" sz="3000" dirty="0">
                <a:solidFill>
                  <a:srgbClr val="C00000"/>
                </a:solidFill>
              </a:rPr>
              <a:t>.</a:t>
            </a:r>
            <a:r>
              <a:rPr lang="en-IN" sz="3000" dirty="0" smtClean="0">
                <a:solidFill>
                  <a:srgbClr val="C00000"/>
                </a:solidFill>
              </a:rPr>
              <a:t>: </a:t>
            </a:r>
            <a:r>
              <a:rPr lang="en-IN" dirty="0" smtClean="0"/>
              <a:t/>
            </a:r>
            <a:br>
              <a:rPr lang="en-IN" dirty="0" smtClean="0"/>
            </a:br>
            <a:r>
              <a:rPr lang="en-IN" dirty="0" smtClean="0"/>
              <a:t/>
            </a:r>
            <a:br>
              <a:rPr lang="en-IN" dirty="0" smtClean="0"/>
            </a:br>
            <a:endParaRPr lang="en-IN" dirty="0"/>
          </a:p>
        </p:txBody>
      </p:sp>
      <p:graphicFrame>
        <p:nvGraphicFramePr>
          <p:cNvPr id="4" name="Table 3"/>
          <p:cNvGraphicFramePr>
            <a:graphicFrameLocks noGrp="1"/>
          </p:cNvGraphicFramePr>
          <p:nvPr>
            <p:extLst>
              <p:ext uri="{D42A27DB-BD31-4B8C-83A1-F6EECF244321}">
                <p14:modId xmlns:p14="http://schemas.microsoft.com/office/powerpoint/2010/main" val="1774977361"/>
              </p:ext>
            </p:extLst>
          </p:nvPr>
        </p:nvGraphicFramePr>
        <p:xfrm>
          <a:off x="2325189" y="2586446"/>
          <a:ext cx="5055325" cy="3264353"/>
        </p:xfrm>
        <a:graphic>
          <a:graphicData uri="http://schemas.openxmlformats.org/drawingml/2006/table">
            <a:tbl>
              <a:tblPr>
                <a:tableStyleId>{5C22544A-7EE6-4342-B048-85BDC9FD1C3A}</a:tableStyleId>
              </a:tblPr>
              <a:tblGrid>
                <a:gridCol w="3777272">
                  <a:extLst>
                    <a:ext uri="{9D8B030D-6E8A-4147-A177-3AD203B41FA5}">
                      <a16:colId xmlns:a16="http://schemas.microsoft.com/office/drawing/2014/main" val="34932047"/>
                    </a:ext>
                  </a:extLst>
                </a:gridCol>
                <a:gridCol w="1278053">
                  <a:extLst>
                    <a:ext uri="{9D8B030D-6E8A-4147-A177-3AD203B41FA5}">
                      <a16:colId xmlns:a16="http://schemas.microsoft.com/office/drawing/2014/main" val="1990983875"/>
                    </a:ext>
                  </a:extLst>
                </a:gridCol>
              </a:tblGrid>
              <a:tr h="587828">
                <a:tc>
                  <a:txBody>
                    <a:bodyPr/>
                    <a:lstStyle/>
                    <a:p>
                      <a:pPr algn="l" fontAlgn="t"/>
                      <a:r>
                        <a:rPr lang="en-IN" sz="2000" u="none" strike="noStrike" dirty="0">
                          <a:effectLst/>
                          <a:latin typeface="Times New Roman" panose="02020603050405020304" pitchFamily="18" charset="0"/>
                          <a:cs typeface="Times New Roman" panose="02020603050405020304" pitchFamily="18" charset="0"/>
                        </a:rPr>
                        <a:t>Net Income Range</a:t>
                      </a:r>
                      <a:endParaRPr lang="en-IN" sz="2000" b="1" i="1"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solidFill>
                      <a:srgbClr val="00B0F0"/>
                    </a:solidFill>
                  </a:tcPr>
                </a:tc>
                <a:tc>
                  <a:txBody>
                    <a:bodyPr/>
                    <a:lstStyle/>
                    <a:p>
                      <a:pPr algn="ctr" fontAlgn="t"/>
                      <a:r>
                        <a:rPr lang="en-IN" sz="2000" u="none" strike="noStrike" dirty="0">
                          <a:effectLst/>
                          <a:latin typeface="Times New Roman" panose="02020603050405020304" pitchFamily="18" charset="0"/>
                          <a:cs typeface="Times New Roman" panose="02020603050405020304" pitchFamily="18" charset="0"/>
                        </a:rPr>
                        <a:t>Tax rate</a:t>
                      </a:r>
                      <a:endParaRPr lang="en-IN" sz="2000" b="1" i="1"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solidFill>
                      <a:srgbClr val="00B0F0"/>
                    </a:solidFill>
                  </a:tcPr>
                </a:tc>
                <a:extLst>
                  <a:ext uri="{0D108BD9-81ED-4DB2-BD59-A6C34878D82A}">
                    <a16:rowId xmlns:a16="http://schemas.microsoft.com/office/drawing/2014/main" val="2086655580"/>
                  </a:ext>
                </a:extLst>
              </a:tr>
              <a:tr h="238125">
                <a:tc>
                  <a:txBody>
                    <a:bodyPr/>
                    <a:lstStyle/>
                    <a:p>
                      <a:pPr algn="l" fontAlgn="t"/>
                      <a:r>
                        <a:rPr lang="en-IN" sz="2000" u="none" strike="noStrike" dirty="0" err="1">
                          <a:effectLst/>
                          <a:latin typeface="Times New Roman" panose="02020603050405020304" pitchFamily="18" charset="0"/>
                          <a:cs typeface="Times New Roman" panose="02020603050405020304" pitchFamily="18" charset="0"/>
                        </a:rPr>
                        <a:t>Upto</a:t>
                      </a:r>
                      <a:r>
                        <a:rPr lang="en-IN" sz="2000" u="none" strike="noStrike" dirty="0">
                          <a:effectLst/>
                          <a:latin typeface="Times New Roman" panose="02020603050405020304" pitchFamily="18" charset="0"/>
                          <a:cs typeface="Times New Roman" panose="02020603050405020304" pitchFamily="18" charset="0"/>
                        </a:rPr>
                        <a:t> </a:t>
                      </a:r>
                      <a:r>
                        <a:rPr lang="en-IN" sz="2000" u="none" strike="noStrike" dirty="0" err="1">
                          <a:effectLst/>
                          <a:latin typeface="Times New Roman" panose="02020603050405020304" pitchFamily="18" charset="0"/>
                          <a:cs typeface="Times New Roman" panose="02020603050405020304" pitchFamily="18" charset="0"/>
                        </a:rPr>
                        <a:t>Rs</a:t>
                      </a:r>
                      <a:r>
                        <a:rPr lang="en-IN" sz="2000" u="none" strike="noStrike" dirty="0">
                          <a:effectLst/>
                          <a:latin typeface="Times New Roman" panose="02020603050405020304" pitchFamily="18" charset="0"/>
                          <a:cs typeface="Times New Roman" panose="02020603050405020304" pitchFamily="18" charset="0"/>
                        </a:rPr>
                        <a:t>. 3,00,000</a:t>
                      </a:r>
                      <a:endParaRPr lang="en-IN" sz="2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tc>
                <a:tc>
                  <a:txBody>
                    <a:bodyPr/>
                    <a:lstStyle/>
                    <a:p>
                      <a:pPr algn="ctr" fontAlgn="t"/>
                      <a:r>
                        <a:rPr lang="en-IN" sz="2000" u="none" strike="noStrike" dirty="0">
                          <a:effectLst/>
                          <a:latin typeface="Times New Roman" panose="02020603050405020304" pitchFamily="18" charset="0"/>
                          <a:cs typeface="Times New Roman" panose="02020603050405020304" pitchFamily="18" charset="0"/>
                        </a:rPr>
                        <a:t>Nil</a:t>
                      </a:r>
                      <a:endParaRPr lang="en-IN" sz="2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tc>
                <a:extLst>
                  <a:ext uri="{0D108BD9-81ED-4DB2-BD59-A6C34878D82A}">
                    <a16:rowId xmlns:a16="http://schemas.microsoft.com/office/drawing/2014/main" val="3892947774"/>
                  </a:ext>
                </a:extLst>
              </a:tr>
              <a:tr h="476250">
                <a:tc>
                  <a:txBody>
                    <a:bodyPr/>
                    <a:lstStyle/>
                    <a:p>
                      <a:pPr algn="l" fontAlgn="t"/>
                      <a:r>
                        <a:rPr lang="en-US" sz="2000" u="none" strike="noStrike" dirty="0">
                          <a:effectLst/>
                          <a:latin typeface="Times New Roman" panose="02020603050405020304" pitchFamily="18" charset="0"/>
                          <a:cs typeface="Times New Roman" panose="02020603050405020304" pitchFamily="18" charset="0"/>
                        </a:rPr>
                        <a:t>From </a:t>
                      </a:r>
                      <a:r>
                        <a:rPr lang="en-US" sz="2000" u="none" strike="noStrike" dirty="0" err="1">
                          <a:effectLst/>
                          <a:latin typeface="Times New Roman" panose="02020603050405020304" pitchFamily="18" charset="0"/>
                          <a:cs typeface="Times New Roman" panose="02020603050405020304" pitchFamily="18" charset="0"/>
                        </a:rPr>
                        <a:t>Rs</a:t>
                      </a:r>
                      <a:r>
                        <a:rPr lang="en-US" sz="2000" u="none" strike="noStrike" dirty="0">
                          <a:effectLst/>
                          <a:latin typeface="Times New Roman" panose="02020603050405020304" pitchFamily="18" charset="0"/>
                          <a:cs typeface="Times New Roman" panose="02020603050405020304" pitchFamily="18" charset="0"/>
                        </a:rPr>
                        <a:t>. 3,00,001 to </a:t>
                      </a:r>
                      <a:r>
                        <a:rPr lang="en-US" sz="2000" u="none" strike="noStrike" dirty="0" err="1">
                          <a:effectLst/>
                          <a:latin typeface="Times New Roman" panose="02020603050405020304" pitchFamily="18" charset="0"/>
                          <a:cs typeface="Times New Roman" panose="02020603050405020304" pitchFamily="18" charset="0"/>
                        </a:rPr>
                        <a:t>Rs</a:t>
                      </a:r>
                      <a:r>
                        <a:rPr lang="en-US" sz="2000" u="none" strike="noStrike" dirty="0">
                          <a:effectLst/>
                          <a:latin typeface="Times New Roman" panose="02020603050405020304" pitchFamily="18" charset="0"/>
                          <a:cs typeface="Times New Roman" panose="02020603050405020304" pitchFamily="18" charset="0"/>
                        </a:rPr>
                        <a:t>. 6,00,000</a:t>
                      </a:r>
                      <a:endParaRPr lang="en-US" sz="2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tc>
                <a:tc>
                  <a:txBody>
                    <a:bodyPr/>
                    <a:lstStyle/>
                    <a:p>
                      <a:pPr algn="ctr" fontAlgn="t"/>
                      <a:r>
                        <a:rPr lang="en-IN" sz="2000" u="none" strike="noStrike" dirty="0">
                          <a:effectLst/>
                          <a:latin typeface="Times New Roman" panose="02020603050405020304" pitchFamily="18" charset="0"/>
                          <a:cs typeface="Times New Roman" panose="02020603050405020304" pitchFamily="18" charset="0"/>
                        </a:rPr>
                        <a:t>5%</a:t>
                      </a:r>
                      <a:endParaRPr lang="en-IN" sz="2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tc>
                <a:extLst>
                  <a:ext uri="{0D108BD9-81ED-4DB2-BD59-A6C34878D82A}">
                    <a16:rowId xmlns:a16="http://schemas.microsoft.com/office/drawing/2014/main" val="466114114"/>
                  </a:ext>
                </a:extLst>
              </a:tr>
              <a:tr h="476250">
                <a:tc>
                  <a:txBody>
                    <a:bodyPr/>
                    <a:lstStyle/>
                    <a:p>
                      <a:pPr algn="l" fontAlgn="t"/>
                      <a:r>
                        <a:rPr lang="en-US" sz="2000" u="none" strike="noStrike">
                          <a:effectLst/>
                          <a:latin typeface="Times New Roman" panose="02020603050405020304" pitchFamily="18" charset="0"/>
                          <a:cs typeface="Times New Roman" panose="02020603050405020304" pitchFamily="18" charset="0"/>
                        </a:rPr>
                        <a:t>From Rs. 6,00,001 to Rs.9,00,000</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tc>
                <a:tc>
                  <a:txBody>
                    <a:bodyPr/>
                    <a:lstStyle/>
                    <a:p>
                      <a:pPr algn="ctr" fontAlgn="t"/>
                      <a:r>
                        <a:rPr lang="en-IN" sz="2000" u="none" strike="noStrike" dirty="0">
                          <a:effectLst/>
                          <a:latin typeface="Times New Roman" panose="02020603050405020304" pitchFamily="18" charset="0"/>
                          <a:cs typeface="Times New Roman" panose="02020603050405020304" pitchFamily="18" charset="0"/>
                        </a:rPr>
                        <a:t>10%</a:t>
                      </a:r>
                      <a:endParaRPr lang="en-IN" sz="2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tc>
                <a:extLst>
                  <a:ext uri="{0D108BD9-81ED-4DB2-BD59-A6C34878D82A}">
                    <a16:rowId xmlns:a16="http://schemas.microsoft.com/office/drawing/2014/main" val="3597929177"/>
                  </a:ext>
                </a:extLst>
              </a:tr>
              <a:tr h="476250">
                <a:tc>
                  <a:txBody>
                    <a:bodyPr/>
                    <a:lstStyle/>
                    <a:p>
                      <a:pPr algn="l" fontAlgn="t"/>
                      <a:r>
                        <a:rPr lang="en-US" sz="2000" u="none" strike="noStrike">
                          <a:effectLst/>
                          <a:latin typeface="Times New Roman" panose="02020603050405020304" pitchFamily="18" charset="0"/>
                          <a:cs typeface="Times New Roman" panose="02020603050405020304" pitchFamily="18" charset="0"/>
                        </a:rPr>
                        <a:t>From Rs. 9,00,001 to Rs. 12,00,000</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tc>
                <a:tc>
                  <a:txBody>
                    <a:bodyPr/>
                    <a:lstStyle/>
                    <a:p>
                      <a:pPr algn="ctr" fontAlgn="t"/>
                      <a:r>
                        <a:rPr lang="en-IN" sz="2000" u="none" strike="noStrike" dirty="0">
                          <a:effectLst/>
                          <a:latin typeface="Times New Roman" panose="02020603050405020304" pitchFamily="18" charset="0"/>
                          <a:cs typeface="Times New Roman" panose="02020603050405020304" pitchFamily="18" charset="0"/>
                        </a:rPr>
                        <a:t>15%</a:t>
                      </a:r>
                      <a:endParaRPr lang="en-IN" sz="2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tc>
                <a:extLst>
                  <a:ext uri="{0D108BD9-81ED-4DB2-BD59-A6C34878D82A}">
                    <a16:rowId xmlns:a16="http://schemas.microsoft.com/office/drawing/2014/main" val="1498552523"/>
                  </a:ext>
                </a:extLst>
              </a:tr>
              <a:tr h="476250">
                <a:tc>
                  <a:txBody>
                    <a:bodyPr/>
                    <a:lstStyle/>
                    <a:p>
                      <a:pPr algn="l" fontAlgn="t"/>
                      <a:r>
                        <a:rPr lang="en-US" sz="2000" u="none" strike="noStrike">
                          <a:effectLst/>
                          <a:latin typeface="Times New Roman" panose="02020603050405020304" pitchFamily="18" charset="0"/>
                          <a:cs typeface="Times New Roman" panose="02020603050405020304" pitchFamily="18" charset="0"/>
                        </a:rPr>
                        <a:t>From Rs. 12,00,001 to Rs. 15,00,000</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tc>
                <a:tc>
                  <a:txBody>
                    <a:bodyPr/>
                    <a:lstStyle/>
                    <a:p>
                      <a:pPr algn="ctr" fontAlgn="t"/>
                      <a:r>
                        <a:rPr lang="en-IN" sz="2000" u="none" strike="noStrike" dirty="0">
                          <a:effectLst/>
                          <a:latin typeface="Times New Roman" panose="02020603050405020304" pitchFamily="18" charset="0"/>
                          <a:cs typeface="Times New Roman" panose="02020603050405020304" pitchFamily="18" charset="0"/>
                        </a:rPr>
                        <a:t>20%</a:t>
                      </a:r>
                      <a:endParaRPr lang="en-IN" sz="2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tc>
                <a:extLst>
                  <a:ext uri="{0D108BD9-81ED-4DB2-BD59-A6C34878D82A}">
                    <a16:rowId xmlns:a16="http://schemas.microsoft.com/office/drawing/2014/main" val="925773308"/>
                  </a:ext>
                </a:extLst>
              </a:tr>
              <a:tr h="238125">
                <a:tc>
                  <a:txBody>
                    <a:bodyPr/>
                    <a:lstStyle/>
                    <a:p>
                      <a:pPr algn="l" fontAlgn="t"/>
                      <a:r>
                        <a:rPr lang="en-IN" sz="2000" u="none" strike="noStrike">
                          <a:effectLst/>
                          <a:latin typeface="Times New Roman" panose="02020603050405020304" pitchFamily="18" charset="0"/>
                          <a:cs typeface="Times New Roman" panose="02020603050405020304" pitchFamily="18" charset="0"/>
                        </a:rPr>
                        <a:t>Above Rs. 15,00,000</a:t>
                      </a:r>
                      <a:endParaRPr lang="en-IN" sz="20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tc>
                <a:tc>
                  <a:txBody>
                    <a:bodyPr/>
                    <a:lstStyle/>
                    <a:p>
                      <a:pPr algn="ctr" fontAlgn="t"/>
                      <a:r>
                        <a:rPr lang="en-IN" sz="2000" u="none" strike="noStrike" dirty="0">
                          <a:effectLst/>
                          <a:latin typeface="Times New Roman" panose="02020603050405020304" pitchFamily="18" charset="0"/>
                          <a:cs typeface="Times New Roman" panose="02020603050405020304" pitchFamily="18" charset="0"/>
                        </a:rPr>
                        <a:t>30%</a:t>
                      </a:r>
                      <a:endParaRPr lang="en-IN" sz="2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tc>
                <a:extLst>
                  <a:ext uri="{0D108BD9-81ED-4DB2-BD59-A6C34878D82A}">
                    <a16:rowId xmlns:a16="http://schemas.microsoft.com/office/drawing/2014/main" val="3428050264"/>
                  </a:ext>
                </a:extLst>
              </a:tr>
            </a:tbl>
          </a:graphicData>
        </a:graphic>
      </p:graphicFrame>
    </p:spTree>
    <p:extLst>
      <p:ext uri="{BB962C8B-B14F-4D97-AF65-F5344CB8AC3E}">
        <p14:creationId xmlns:p14="http://schemas.microsoft.com/office/powerpoint/2010/main" val="902388227"/>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28057" y="551154"/>
            <a:ext cx="10058400" cy="5666766"/>
          </a:xfrm>
        </p:spPr>
        <p:txBody>
          <a:bodyPr anchor="t">
            <a:normAutofit/>
          </a:bodyPr>
          <a:lstStyle/>
          <a:p>
            <a:r>
              <a:rPr lang="en-IN" b="1" u="sng" dirty="0" smtClean="0">
                <a:solidFill>
                  <a:srgbClr val="C00000"/>
                </a:solidFill>
              </a:rPr>
              <a:t>Add:</a:t>
            </a:r>
            <a:br>
              <a:rPr lang="en-IN" b="1" u="sng" dirty="0" smtClean="0">
                <a:solidFill>
                  <a:srgbClr val="C00000"/>
                </a:solidFill>
              </a:rPr>
            </a:br>
            <a:r>
              <a:rPr lang="en-IN" dirty="0" smtClean="0"/>
              <a:t/>
            </a:r>
            <a:br>
              <a:rPr lang="en-IN" dirty="0" smtClean="0"/>
            </a:br>
            <a:endParaRPr lang="en-IN" dirty="0"/>
          </a:p>
        </p:txBody>
      </p:sp>
      <p:graphicFrame>
        <p:nvGraphicFramePr>
          <p:cNvPr id="5" name="Table 4"/>
          <p:cNvGraphicFramePr>
            <a:graphicFrameLocks noGrp="1"/>
          </p:cNvGraphicFramePr>
          <p:nvPr>
            <p:extLst>
              <p:ext uri="{D42A27DB-BD31-4B8C-83A1-F6EECF244321}">
                <p14:modId xmlns:p14="http://schemas.microsoft.com/office/powerpoint/2010/main" val="3962121897"/>
              </p:ext>
            </p:extLst>
          </p:nvPr>
        </p:nvGraphicFramePr>
        <p:xfrm>
          <a:off x="1328056" y="1593669"/>
          <a:ext cx="7763692" cy="3762103"/>
        </p:xfrm>
        <a:graphic>
          <a:graphicData uri="http://schemas.openxmlformats.org/drawingml/2006/table">
            <a:tbl>
              <a:tblPr>
                <a:tableStyleId>{5C22544A-7EE6-4342-B048-85BDC9FD1C3A}</a:tableStyleId>
              </a:tblPr>
              <a:tblGrid>
                <a:gridCol w="2411191">
                  <a:extLst>
                    <a:ext uri="{9D8B030D-6E8A-4147-A177-3AD203B41FA5}">
                      <a16:colId xmlns:a16="http://schemas.microsoft.com/office/drawing/2014/main" val="521158328"/>
                    </a:ext>
                  </a:extLst>
                </a:gridCol>
                <a:gridCol w="2890008">
                  <a:extLst>
                    <a:ext uri="{9D8B030D-6E8A-4147-A177-3AD203B41FA5}">
                      <a16:colId xmlns:a16="http://schemas.microsoft.com/office/drawing/2014/main" val="1647145616"/>
                    </a:ext>
                  </a:extLst>
                </a:gridCol>
                <a:gridCol w="820831">
                  <a:extLst>
                    <a:ext uri="{9D8B030D-6E8A-4147-A177-3AD203B41FA5}">
                      <a16:colId xmlns:a16="http://schemas.microsoft.com/office/drawing/2014/main" val="3976049233"/>
                    </a:ext>
                  </a:extLst>
                </a:gridCol>
                <a:gridCol w="820831">
                  <a:extLst>
                    <a:ext uri="{9D8B030D-6E8A-4147-A177-3AD203B41FA5}">
                      <a16:colId xmlns:a16="http://schemas.microsoft.com/office/drawing/2014/main" val="687885170"/>
                    </a:ext>
                  </a:extLst>
                </a:gridCol>
                <a:gridCol w="820831">
                  <a:extLst>
                    <a:ext uri="{9D8B030D-6E8A-4147-A177-3AD203B41FA5}">
                      <a16:colId xmlns:a16="http://schemas.microsoft.com/office/drawing/2014/main" val="913276412"/>
                    </a:ext>
                  </a:extLst>
                </a:gridCol>
              </a:tblGrid>
              <a:tr h="940526">
                <a:tc gridSpan="5">
                  <a:txBody>
                    <a:bodyPr/>
                    <a:lstStyle/>
                    <a:p>
                      <a:pPr algn="l" fontAlgn="ctr"/>
                      <a:r>
                        <a:rPr lang="en-US" sz="1400" u="none" strike="noStrike" dirty="0">
                          <a:effectLst/>
                        </a:rPr>
                        <a:t>a. Surcharge : Surcharge is levied on the amount of income-tax at following rates if total income of an </a:t>
                      </a:r>
                      <a:r>
                        <a:rPr lang="en-US" sz="1400" u="none" strike="noStrike" dirty="0" err="1">
                          <a:effectLst/>
                        </a:rPr>
                        <a:t>assessee</a:t>
                      </a:r>
                      <a:r>
                        <a:rPr lang="en-US" sz="1400" u="none" strike="noStrike" dirty="0">
                          <a:effectLst/>
                        </a:rPr>
                        <a:t> exceeds specified limits:-</a:t>
                      </a:r>
                      <a:endParaRPr lang="en-US" sz="1400" b="0" i="1" u="none" strike="noStrike" dirty="0">
                        <a:solidFill>
                          <a:srgbClr val="000000"/>
                        </a:solidFill>
                        <a:effectLst/>
                        <a:latin typeface="Times New Roman" panose="02020603050405020304" pitchFamily="18" charset="0"/>
                      </a:endParaRPr>
                    </a:p>
                  </a:txBody>
                  <a:tcPr marL="9525" marR="9525"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2174494090"/>
                  </a:ext>
                </a:extLst>
              </a:tr>
              <a:tr h="1588726">
                <a:tc>
                  <a:txBody>
                    <a:bodyPr/>
                    <a:lstStyle/>
                    <a:p>
                      <a:pPr algn="l" fontAlgn="ctr"/>
                      <a:r>
                        <a:rPr lang="en-IN" sz="1400" u="none" strike="noStrike" dirty="0">
                          <a:effectLst/>
                        </a:rPr>
                        <a:t>Range of Income</a:t>
                      </a:r>
                      <a:endParaRPr lang="en-IN" sz="1400" b="1" i="1" u="none" strike="noStrike" dirty="0">
                        <a:solidFill>
                          <a:srgbClr val="000000"/>
                        </a:solidFill>
                        <a:effectLst/>
                        <a:latin typeface="Times New Roman" panose="02020603050405020304" pitchFamily="18" charset="0"/>
                      </a:endParaRPr>
                    </a:p>
                  </a:txBody>
                  <a:tcPr marL="9525" marR="9525" marT="9525" marB="0" anchor="ctr"/>
                </a:tc>
                <a:tc>
                  <a:txBody>
                    <a:bodyPr/>
                    <a:lstStyle/>
                    <a:p>
                      <a:pPr algn="ctr" fontAlgn="t"/>
                      <a:r>
                        <a:rPr lang="en-US" sz="1400" u="none" strike="noStrike" dirty="0" err="1">
                          <a:effectLst/>
                        </a:rPr>
                        <a:t>Rs</a:t>
                      </a:r>
                      <a:r>
                        <a:rPr lang="en-US" sz="1400" u="none" strike="noStrike" dirty="0">
                          <a:effectLst/>
                        </a:rPr>
                        <a:t>. 50 Lakhs to </a:t>
                      </a:r>
                      <a:r>
                        <a:rPr lang="en-US" sz="1400" u="none" strike="noStrike" dirty="0" err="1">
                          <a:effectLst/>
                        </a:rPr>
                        <a:t>Rs</a:t>
                      </a:r>
                      <a:r>
                        <a:rPr lang="en-US" sz="1400" u="none" strike="noStrike" dirty="0">
                          <a:effectLst/>
                        </a:rPr>
                        <a:t>. 1 Crore</a:t>
                      </a:r>
                      <a:endParaRPr lang="en-US" sz="1400" b="0" i="1" u="none" strike="noStrike" dirty="0">
                        <a:solidFill>
                          <a:srgbClr val="000000"/>
                        </a:solidFill>
                        <a:effectLst/>
                        <a:latin typeface="Times New Roman" panose="02020603050405020304" pitchFamily="18" charset="0"/>
                      </a:endParaRPr>
                    </a:p>
                  </a:txBody>
                  <a:tcPr marL="9525" marR="9525" marT="9525" marB="0"/>
                </a:tc>
                <a:tc>
                  <a:txBody>
                    <a:bodyPr/>
                    <a:lstStyle/>
                    <a:p>
                      <a:pPr algn="ctr" fontAlgn="t"/>
                      <a:r>
                        <a:rPr lang="en-US" sz="1400" u="none" strike="noStrike" dirty="0" err="1">
                          <a:effectLst/>
                        </a:rPr>
                        <a:t>Rs</a:t>
                      </a:r>
                      <a:r>
                        <a:rPr lang="en-US" sz="1400" u="none" strike="noStrike" dirty="0">
                          <a:effectLst/>
                        </a:rPr>
                        <a:t>. 1 Crore to </a:t>
                      </a:r>
                      <a:r>
                        <a:rPr lang="en-US" sz="1400" u="none" strike="noStrike" dirty="0" err="1">
                          <a:effectLst/>
                        </a:rPr>
                        <a:t>Rs</a:t>
                      </a:r>
                      <a:r>
                        <a:rPr lang="en-US" sz="1400" u="none" strike="noStrike" dirty="0">
                          <a:effectLst/>
                        </a:rPr>
                        <a:t>. 2 Crores</a:t>
                      </a:r>
                      <a:endParaRPr lang="en-US" sz="1400" b="0" i="1" u="none" strike="noStrike" dirty="0">
                        <a:solidFill>
                          <a:srgbClr val="000000"/>
                        </a:solidFill>
                        <a:effectLst/>
                        <a:latin typeface="Times New Roman" panose="02020603050405020304" pitchFamily="18" charset="0"/>
                      </a:endParaRPr>
                    </a:p>
                  </a:txBody>
                  <a:tcPr marL="9525" marR="9525" marT="9525" marB="0"/>
                </a:tc>
                <a:tc>
                  <a:txBody>
                    <a:bodyPr/>
                    <a:lstStyle/>
                    <a:p>
                      <a:pPr algn="ctr" fontAlgn="t"/>
                      <a:r>
                        <a:rPr lang="en-US" sz="1400" u="none" strike="noStrike" dirty="0" err="1">
                          <a:effectLst/>
                        </a:rPr>
                        <a:t>Rs</a:t>
                      </a:r>
                      <a:r>
                        <a:rPr lang="en-US" sz="1400" u="none" strike="noStrike" dirty="0">
                          <a:effectLst/>
                        </a:rPr>
                        <a:t>. 2 Crores to </a:t>
                      </a:r>
                      <a:r>
                        <a:rPr lang="en-US" sz="1400" u="none" strike="noStrike" dirty="0" err="1">
                          <a:effectLst/>
                        </a:rPr>
                        <a:t>Rs</a:t>
                      </a:r>
                      <a:r>
                        <a:rPr lang="en-US" sz="1400" u="none" strike="noStrike" dirty="0">
                          <a:effectLst/>
                        </a:rPr>
                        <a:t>. 5 Crores</a:t>
                      </a:r>
                      <a:endParaRPr lang="en-US" sz="1400" b="0" i="1" u="none" strike="noStrike" dirty="0">
                        <a:solidFill>
                          <a:srgbClr val="000000"/>
                        </a:solidFill>
                        <a:effectLst/>
                        <a:latin typeface="Times New Roman" panose="02020603050405020304" pitchFamily="18" charset="0"/>
                      </a:endParaRPr>
                    </a:p>
                  </a:txBody>
                  <a:tcPr marL="9525" marR="9525" marT="9525" marB="0"/>
                </a:tc>
                <a:tc>
                  <a:txBody>
                    <a:bodyPr/>
                    <a:lstStyle/>
                    <a:p>
                      <a:pPr algn="ctr" fontAlgn="t"/>
                      <a:r>
                        <a:rPr lang="en-IN" sz="1400" u="none" strike="noStrike" dirty="0">
                          <a:effectLst/>
                        </a:rPr>
                        <a:t>above </a:t>
                      </a:r>
                      <a:r>
                        <a:rPr lang="en-IN" sz="1400" u="none" strike="noStrike" dirty="0" err="1">
                          <a:effectLst/>
                        </a:rPr>
                        <a:t>Rs</a:t>
                      </a:r>
                      <a:r>
                        <a:rPr lang="en-IN" sz="1400" u="none" strike="noStrike" dirty="0">
                          <a:effectLst/>
                        </a:rPr>
                        <a:t>. 5 crore</a:t>
                      </a:r>
                      <a:endParaRPr lang="en-IN" sz="1400" b="0" i="1" u="none" strike="noStrike" dirty="0">
                        <a:solidFill>
                          <a:srgbClr val="000000"/>
                        </a:solidFill>
                        <a:effectLst/>
                        <a:latin typeface="Times New Roman" panose="02020603050405020304" pitchFamily="18" charset="0"/>
                      </a:endParaRPr>
                    </a:p>
                  </a:txBody>
                  <a:tcPr marL="9525" marR="9525" marT="9525" marB="0"/>
                </a:tc>
                <a:extLst>
                  <a:ext uri="{0D108BD9-81ED-4DB2-BD59-A6C34878D82A}">
                    <a16:rowId xmlns:a16="http://schemas.microsoft.com/office/drawing/2014/main" val="4000399135"/>
                  </a:ext>
                </a:extLst>
              </a:tr>
              <a:tr h="330455">
                <a:tc>
                  <a:txBody>
                    <a:bodyPr/>
                    <a:lstStyle/>
                    <a:p>
                      <a:pPr algn="l" fontAlgn="ctr"/>
                      <a:r>
                        <a:rPr lang="en-IN" sz="1400" u="none" strike="noStrike">
                          <a:effectLst/>
                        </a:rPr>
                        <a:t>Rate of Surcharge</a:t>
                      </a:r>
                      <a:endParaRPr lang="en-IN" sz="1400" b="1" i="1"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t"/>
                      <a:r>
                        <a:rPr lang="en-IN" sz="1400" u="none" strike="noStrike">
                          <a:effectLst/>
                        </a:rPr>
                        <a:t>10%</a:t>
                      </a:r>
                      <a:endParaRPr lang="en-IN" sz="1400" b="0" i="1" u="none" strike="noStrike">
                        <a:solidFill>
                          <a:srgbClr val="000000"/>
                        </a:solidFill>
                        <a:effectLst/>
                        <a:latin typeface="Times New Roman" panose="02020603050405020304" pitchFamily="18" charset="0"/>
                      </a:endParaRPr>
                    </a:p>
                  </a:txBody>
                  <a:tcPr marL="9525" marR="9525" marT="9525" marB="0"/>
                </a:tc>
                <a:tc>
                  <a:txBody>
                    <a:bodyPr/>
                    <a:lstStyle/>
                    <a:p>
                      <a:pPr algn="ctr" fontAlgn="t"/>
                      <a:r>
                        <a:rPr lang="en-IN" sz="1400" u="none" strike="noStrike">
                          <a:effectLst/>
                        </a:rPr>
                        <a:t>15%</a:t>
                      </a:r>
                      <a:endParaRPr lang="en-IN" sz="1400" b="0" i="1" u="none" strike="noStrike">
                        <a:solidFill>
                          <a:srgbClr val="000000"/>
                        </a:solidFill>
                        <a:effectLst/>
                        <a:latin typeface="Times New Roman" panose="02020603050405020304" pitchFamily="18" charset="0"/>
                      </a:endParaRPr>
                    </a:p>
                  </a:txBody>
                  <a:tcPr marL="9525" marR="9525" marT="9525" marB="0"/>
                </a:tc>
                <a:tc>
                  <a:txBody>
                    <a:bodyPr/>
                    <a:lstStyle/>
                    <a:p>
                      <a:pPr algn="ctr" fontAlgn="t"/>
                      <a:r>
                        <a:rPr lang="en-IN" sz="1400" u="none" strike="noStrike">
                          <a:effectLst/>
                        </a:rPr>
                        <a:t>25%</a:t>
                      </a:r>
                      <a:endParaRPr lang="en-IN" sz="1400" b="0" i="1" u="none" strike="noStrike">
                        <a:solidFill>
                          <a:srgbClr val="000000"/>
                        </a:solidFill>
                        <a:effectLst/>
                        <a:latin typeface="Times New Roman" panose="02020603050405020304" pitchFamily="18" charset="0"/>
                      </a:endParaRPr>
                    </a:p>
                  </a:txBody>
                  <a:tcPr marL="9525" marR="9525" marT="9525" marB="0"/>
                </a:tc>
                <a:tc>
                  <a:txBody>
                    <a:bodyPr/>
                    <a:lstStyle/>
                    <a:p>
                      <a:pPr algn="ctr" fontAlgn="t"/>
                      <a:r>
                        <a:rPr lang="en-IN" sz="1400" u="none" strike="noStrike" dirty="0">
                          <a:effectLst/>
                        </a:rPr>
                        <a:t>37%</a:t>
                      </a:r>
                      <a:endParaRPr lang="en-IN" sz="1400" b="0" i="1" u="none" strike="noStrike" dirty="0">
                        <a:solidFill>
                          <a:srgbClr val="000000"/>
                        </a:solidFill>
                        <a:effectLst/>
                        <a:latin typeface="Times New Roman" panose="02020603050405020304" pitchFamily="18" charset="0"/>
                      </a:endParaRPr>
                    </a:p>
                  </a:txBody>
                  <a:tcPr marL="9525" marR="9525" marT="9525" marB="0"/>
                </a:tc>
                <a:extLst>
                  <a:ext uri="{0D108BD9-81ED-4DB2-BD59-A6C34878D82A}">
                    <a16:rowId xmlns:a16="http://schemas.microsoft.com/office/drawing/2014/main" val="703092068"/>
                  </a:ext>
                </a:extLst>
              </a:tr>
              <a:tr h="902396">
                <a:tc gridSpan="5">
                  <a:txBody>
                    <a:bodyPr/>
                    <a:lstStyle/>
                    <a:p>
                      <a:pPr algn="l" fontAlgn="b"/>
                      <a:r>
                        <a:rPr lang="en-US" sz="1400" u="none" strike="noStrike" dirty="0">
                          <a:effectLst/>
                        </a:rPr>
                        <a:t>b. Health and Education </a:t>
                      </a:r>
                      <a:r>
                        <a:rPr lang="en-US" sz="1400" u="none" strike="noStrike" dirty="0" err="1">
                          <a:effectLst/>
                        </a:rPr>
                        <a:t>Cess</a:t>
                      </a:r>
                      <a:r>
                        <a:rPr lang="en-US" sz="1400" u="none" strike="noStrike" dirty="0">
                          <a:effectLst/>
                        </a:rPr>
                        <a:t> : Health and Education </a:t>
                      </a:r>
                      <a:r>
                        <a:rPr lang="en-US" sz="1400" u="none" strike="noStrike" dirty="0" err="1">
                          <a:effectLst/>
                        </a:rPr>
                        <a:t>Cess</a:t>
                      </a:r>
                      <a:r>
                        <a:rPr lang="en-US" sz="1400" u="none" strike="noStrike" dirty="0">
                          <a:effectLst/>
                        </a:rPr>
                        <a:t> is levied at the rate of 4% on the amount of income-tax plus surcharge.</a:t>
                      </a:r>
                      <a:endParaRPr lang="en-US" sz="1400" b="0" i="1" u="none" strike="noStrike" dirty="0">
                        <a:solidFill>
                          <a:srgbClr val="000000"/>
                        </a:solidFill>
                        <a:effectLst/>
                        <a:latin typeface="Times New Roman" panose="02020603050405020304" pitchFamily="18" charset="0"/>
                      </a:endParaRPr>
                    </a:p>
                  </a:txBody>
                  <a:tcPr marL="9525" marR="9525" marT="9525" marB="0" anchor="b"/>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3459274208"/>
                  </a:ext>
                </a:extLst>
              </a:tr>
            </a:tbl>
          </a:graphicData>
        </a:graphic>
      </p:graphicFrame>
    </p:spTree>
    <p:extLst>
      <p:ext uri="{BB962C8B-B14F-4D97-AF65-F5344CB8AC3E}">
        <p14:creationId xmlns:p14="http://schemas.microsoft.com/office/powerpoint/2010/main" val="1594117240"/>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28057" y="551154"/>
            <a:ext cx="10058400" cy="5666766"/>
          </a:xfrm>
        </p:spPr>
        <p:txBody>
          <a:bodyPr numCol="3" anchor="t">
            <a:normAutofit fontScale="90000"/>
          </a:bodyPr>
          <a:lstStyle/>
          <a:p>
            <a:pPr marL="685800" indent="-685800">
              <a:buFont typeface="Wingdings" panose="05000000000000000000" pitchFamily="2" charset="2"/>
              <a:buChar char="q"/>
            </a:pPr>
            <a:r>
              <a:rPr lang="en-IN" b="1" u="sng" dirty="0" smtClean="0">
                <a:solidFill>
                  <a:srgbClr val="C00000"/>
                </a:solidFill>
                <a:latin typeface="Times New Roman" panose="02020603050405020304" pitchFamily="18" charset="0"/>
                <a:cs typeface="Times New Roman" panose="02020603050405020304" pitchFamily="18" charset="0"/>
              </a:rPr>
              <a:t>Rebate U/s 87A :</a:t>
            </a:r>
            <a:br>
              <a:rPr lang="en-IN" b="1" u="sng" dirty="0" smtClean="0">
                <a:solidFill>
                  <a:srgbClr val="C00000"/>
                </a:solidFill>
                <a:latin typeface="Times New Roman" panose="02020603050405020304" pitchFamily="18" charset="0"/>
                <a:cs typeface="Times New Roman" panose="02020603050405020304" pitchFamily="18" charset="0"/>
              </a:rPr>
            </a:br>
            <a:r>
              <a:rPr lang="en-IN" dirty="0">
                <a:solidFill>
                  <a:srgbClr val="C00000"/>
                </a:solidFill>
                <a:latin typeface="Times New Roman" panose="02020603050405020304" pitchFamily="18" charset="0"/>
                <a:cs typeface="Times New Roman" panose="02020603050405020304" pitchFamily="18" charset="0"/>
              </a:rPr>
              <a:t/>
            </a:r>
            <a:br>
              <a:rPr lang="en-IN" dirty="0">
                <a:solidFill>
                  <a:srgbClr val="C00000"/>
                </a:solidFill>
                <a:latin typeface="Times New Roman" panose="02020603050405020304" pitchFamily="18" charset="0"/>
                <a:cs typeface="Times New Roman" panose="02020603050405020304" pitchFamily="18" charset="0"/>
              </a:rPr>
            </a:br>
            <a:r>
              <a:rPr lang="en-IN" sz="2200" dirty="0" smtClean="0">
                <a:solidFill>
                  <a:schemeClr val="tx1"/>
                </a:solidFill>
                <a:latin typeface="Times New Roman" panose="02020603050405020304" pitchFamily="18" charset="0"/>
                <a:cs typeface="Times New Roman" panose="02020603050405020304" pitchFamily="18" charset="0"/>
              </a:rPr>
              <a:t>1. </a:t>
            </a:r>
            <a:r>
              <a:rPr lang="en-US" sz="2200" dirty="0" smtClean="0">
                <a:solidFill>
                  <a:schemeClr val="tx1"/>
                </a:solidFill>
                <a:latin typeface="Times New Roman" panose="02020603050405020304" pitchFamily="18" charset="0"/>
                <a:cs typeface="Times New Roman" panose="02020603050405020304" pitchFamily="18" charset="0"/>
              </a:rPr>
              <a:t>A resident individual (whose net income does not exceed </a:t>
            </a:r>
            <a:r>
              <a:rPr lang="en-US" sz="2200" dirty="0" err="1" smtClean="0">
                <a:solidFill>
                  <a:schemeClr val="tx1"/>
                </a:solidFill>
                <a:latin typeface="Times New Roman" panose="02020603050405020304" pitchFamily="18" charset="0"/>
                <a:cs typeface="Times New Roman" panose="02020603050405020304" pitchFamily="18" charset="0"/>
              </a:rPr>
              <a:t>Rs</a:t>
            </a:r>
            <a:r>
              <a:rPr lang="en-US" sz="2200" dirty="0" smtClean="0">
                <a:solidFill>
                  <a:schemeClr val="tx1"/>
                </a:solidFill>
                <a:latin typeface="Times New Roman" panose="02020603050405020304" pitchFamily="18" charset="0"/>
                <a:cs typeface="Times New Roman" panose="02020603050405020304" pitchFamily="18" charset="0"/>
              </a:rPr>
              <a:t>. 5,00,000) can avail rebate under section 87A. It is deductible from income-tax before calculating education </a:t>
            </a:r>
            <a:r>
              <a:rPr lang="en-US" sz="2200" dirty="0" err="1" smtClean="0">
                <a:solidFill>
                  <a:schemeClr val="tx1"/>
                </a:solidFill>
                <a:latin typeface="Times New Roman" panose="02020603050405020304" pitchFamily="18" charset="0"/>
                <a:cs typeface="Times New Roman" panose="02020603050405020304" pitchFamily="18" charset="0"/>
              </a:rPr>
              <a:t>cess</a:t>
            </a:r>
            <a:r>
              <a:rPr lang="en-US" sz="2200" dirty="0" smtClean="0">
                <a:solidFill>
                  <a:schemeClr val="tx1"/>
                </a:solidFill>
                <a:latin typeface="Times New Roman" panose="02020603050405020304" pitchFamily="18" charset="0"/>
                <a:cs typeface="Times New Roman" panose="02020603050405020304" pitchFamily="18" charset="0"/>
              </a:rPr>
              <a:t>. The amount of rebate is 100 per cent of income-tax or </a:t>
            </a:r>
            <a:r>
              <a:rPr lang="en-US" sz="2200" dirty="0" err="1" smtClean="0">
                <a:solidFill>
                  <a:schemeClr val="tx1"/>
                </a:solidFill>
                <a:latin typeface="Times New Roman" panose="02020603050405020304" pitchFamily="18" charset="0"/>
                <a:cs typeface="Times New Roman" panose="02020603050405020304" pitchFamily="18" charset="0"/>
              </a:rPr>
              <a:t>Rs</a:t>
            </a:r>
            <a:r>
              <a:rPr lang="en-US" sz="2200" dirty="0" smtClean="0">
                <a:solidFill>
                  <a:schemeClr val="tx1"/>
                </a:solidFill>
                <a:latin typeface="Times New Roman" panose="02020603050405020304" pitchFamily="18" charset="0"/>
                <a:cs typeface="Times New Roman" panose="02020603050405020304" pitchFamily="18" charset="0"/>
              </a:rPr>
              <a:t>. 12,500, whichever is less.</a:t>
            </a:r>
            <a:br>
              <a:rPr lang="en-US" sz="2200" dirty="0" smtClean="0">
                <a:solidFill>
                  <a:schemeClr val="tx1"/>
                </a:solidFill>
                <a:latin typeface="Times New Roman" panose="02020603050405020304" pitchFamily="18" charset="0"/>
                <a:cs typeface="Times New Roman" panose="02020603050405020304" pitchFamily="18" charset="0"/>
              </a:rPr>
            </a:br>
            <a:r>
              <a:rPr lang="en-US" sz="2200" dirty="0">
                <a:solidFill>
                  <a:schemeClr val="tx1"/>
                </a:solidFill>
                <a:latin typeface="Times New Roman" panose="02020603050405020304" pitchFamily="18" charset="0"/>
                <a:cs typeface="Times New Roman" panose="02020603050405020304" pitchFamily="18" charset="0"/>
              </a:rPr>
              <a:t/>
            </a:r>
            <a:br>
              <a:rPr lang="en-US" sz="2200" dirty="0">
                <a:solidFill>
                  <a:schemeClr val="tx1"/>
                </a:solidFill>
                <a:latin typeface="Times New Roman" panose="02020603050405020304" pitchFamily="18" charset="0"/>
                <a:cs typeface="Times New Roman" panose="02020603050405020304" pitchFamily="18" charset="0"/>
              </a:rPr>
            </a:br>
            <a:r>
              <a:rPr lang="en-US" sz="2200" dirty="0" smtClean="0">
                <a:solidFill>
                  <a:schemeClr val="tx1"/>
                </a:solidFill>
                <a:latin typeface="Times New Roman" panose="02020603050405020304" pitchFamily="18" charset="0"/>
                <a:cs typeface="Times New Roman" panose="02020603050405020304" pitchFamily="18" charset="0"/>
              </a:rPr>
              <a:t/>
            </a:r>
            <a:br>
              <a:rPr lang="en-US" sz="2200" dirty="0" smtClean="0">
                <a:solidFill>
                  <a:schemeClr val="tx1"/>
                </a:solidFill>
                <a:latin typeface="Times New Roman" panose="02020603050405020304" pitchFamily="18" charset="0"/>
                <a:cs typeface="Times New Roman" panose="02020603050405020304" pitchFamily="18" charset="0"/>
              </a:rPr>
            </a:br>
            <a:r>
              <a:rPr lang="en-US" sz="2200" dirty="0">
                <a:solidFill>
                  <a:schemeClr val="tx1"/>
                </a:solidFill>
                <a:latin typeface="Times New Roman" panose="02020603050405020304" pitchFamily="18" charset="0"/>
                <a:cs typeface="Times New Roman" panose="02020603050405020304" pitchFamily="18" charset="0"/>
              </a:rPr>
              <a:t/>
            </a:r>
            <a:br>
              <a:rPr lang="en-US" sz="2200" dirty="0">
                <a:solidFill>
                  <a:schemeClr val="tx1"/>
                </a:solidFill>
                <a:latin typeface="Times New Roman" panose="02020603050405020304" pitchFamily="18" charset="0"/>
                <a:cs typeface="Times New Roman" panose="02020603050405020304" pitchFamily="18" charset="0"/>
              </a:rPr>
            </a:br>
            <a:r>
              <a:rPr lang="en-US" sz="2200" dirty="0" smtClean="0">
                <a:solidFill>
                  <a:schemeClr val="tx1"/>
                </a:solidFill>
                <a:latin typeface="Times New Roman" panose="02020603050405020304" pitchFamily="18" charset="0"/>
                <a:cs typeface="Times New Roman" panose="02020603050405020304" pitchFamily="18" charset="0"/>
              </a:rPr>
              <a:t/>
            </a:r>
            <a:br>
              <a:rPr lang="en-US" sz="2200" dirty="0" smtClean="0">
                <a:solidFill>
                  <a:schemeClr val="tx1"/>
                </a:solidFill>
                <a:latin typeface="Times New Roman" panose="02020603050405020304" pitchFamily="18" charset="0"/>
                <a:cs typeface="Times New Roman" panose="02020603050405020304" pitchFamily="18" charset="0"/>
              </a:rPr>
            </a:br>
            <a:r>
              <a:rPr lang="en-US" sz="2200" dirty="0">
                <a:solidFill>
                  <a:schemeClr val="tx1"/>
                </a:solidFill>
                <a:latin typeface="Times New Roman" panose="02020603050405020304" pitchFamily="18" charset="0"/>
                <a:cs typeface="Times New Roman" panose="02020603050405020304" pitchFamily="18" charset="0"/>
              </a:rPr>
              <a:t/>
            </a:r>
            <a:br>
              <a:rPr lang="en-US" sz="2200" dirty="0">
                <a:solidFill>
                  <a:schemeClr val="tx1"/>
                </a:solidFill>
                <a:latin typeface="Times New Roman" panose="02020603050405020304" pitchFamily="18" charset="0"/>
                <a:cs typeface="Times New Roman" panose="02020603050405020304" pitchFamily="18" charset="0"/>
              </a:rPr>
            </a:br>
            <a:r>
              <a:rPr lang="en-US" sz="2200" dirty="0" smtClean="0">
                <a:solidFill>
                  <a:schemeClr val="tx1"/>
                </a:solidFill>
                <a:latin typeface="Times New Roman" panose="02020603050405020304" pitchFamily="18" charset="0"/>
                <a:cs typeface="Times New Roman" panose="02020603050405020304" pitchFamily="18" charset="0"/>
              </a:rPr>
              <a:t/>
            </a:r>
            <a:br>
              <a:rPr lang="en-US" sz="2200" dirty="0" smtClean="0">
                <a:solidFill>
                  <a:schemeClr val="tx1"/>
                </a:solidFill>
                <a:latin typeface="Times New Roman" panose="02020603050405020304" pitchFamily="18" charset="0"/>
                <a:cs typeface="Times New Roman" panose="02020603050405020304" pitchFamily="18" charset="0"/>
              </a:rPr>
            </a:br>
            <a:r>
              <a:rPr lang="en-US" sz="2200" dirty="0" smtClean="0">
                <a:solidFill>
                  <a:schemeClr val="tx1"/>
                </a:solidFill>
                <a:latin typeface="Times New Roman" panose="02020603050405020304" pitchFamily="18" charset="0"/>
                <a:cs typeface="Times New Roman" panose="02020603050405020304" pitchFamily="18" charset="0"/>
              </a:rPr>
              <a:t/>
            </a:r>
            <a:br>
              <a:rPr lang="en-US" sz="2200" dirty="0" smtClean="0">
                <a:solidFill>
                  <a:schemeClr val="tx1"/>
                </a:solidFill>
                <a:latin typeface="Times New Roman" panose="02020603050405020304" pitchFamily="18" charset="0"/>
                <a:cs typeface="Times New Roman" panose="02020603050405020304" pitchFamily="18" charset="0"/>
              </a:rPr>
            </a:br>
            <a:r>
              <a:rPr lang="en-US" sz="2200" dirty="0" smtClean="0">
                <a:solidFill>
                  <a:schemeClr val="tx1"/>
                </a:solidFill>
                <a:latin typeface="Times New Roman" panose="02020603050405020304" pitchFamily="18" charset="0"/>
                <a:cs typeface="Times New Roman" panose="02020603050405020304" pitchFamily="18" charset="0"/>
              </a:rPr>
              <a:t>2.	From Assessment Year 2024-25, a maximum rebate of </a:t>
            </a:r>
            <a:r>
              <a:rPr lang="en-US" sz="2200" dirty="0" err="1" smtClean="0">
                <a:solidFill>
                  <a:schemeClr val="tx1"/>
                </a:solidFill>
                <a:latin typeface="Times New Roman" panose="02020603050405020304" pitchFamily="18" charset="0"/>
                <a:cs typeface="Times New Roman" panose="02020603050405020304" pitchFamily="18" charset="0"/>
              </a:rPr>
              <a:t>Rs</a:t>
            </a:r>
            <a:r>
              <a:rPr lang="en-US" sz="2200" dirty="0" smtClean="0">
                <a:solidFill>
                  <a:schemeClr val="tx1"/>
                </a:solidFill>
                <a:latin typeface="Times New Roman" panose="02020603050405020304" pitchFamily="18" charset="0"/>
                <a:cs typeface="Times New Roman" panose="02020603050405020304" pitchFamily="18" charset="0"/>
              </a:rPr>
              <a:t>. 25,000 is allowed under section 87A, if the total income of a resident individual, who is opting for the new tax scheme under Section 115BAC(1A), is up to </a:t>
            </a:r>
            <a:r>
              <a:rPr lang="en-US" sz="2200" dirty="0" err="1" smtClean="0">
                <a:solidFill>
                  <a:schemeClr val="tx1"/>
                </a:solidFill>
                <a:latin typeface="Times New Roman" panose="02020603050405020304" pitchFamily="18" charset="0"/>
                <a:cs typeface="Times New Roman" panose="02020603050405020304" pitchFamily="18" charset="0"/>
              </a:rPr>
              <a:t>Rs</a:t>
            </a:r>
            <a:r>
              <a:rPr lang="en-US" sz="2200" dirty="0" smtClean="0">
                <a:solidFill>
                  <a:schemeClr val="tx1"/>
                </a:solidFill>
                <a:latin typeface="Times New Roman" panose="02020603050405020304" pitchFamily="18" charset="0"/>
                <a:cs typeface="Times New Roman" panose="02020603050405020304" pitchFamily="18" charset="0"/>
              </a:rPr>
              <a:t>. 7,00,000.</a:t>
            </a:r>
            <a:br>
              <a:rPr lang="en-US" sz="2200" dirty="0" smtClean="0">
                <a:solidFill>
                  <a:schemeClr val="tx1"/>
                </a:solidFill>
                <a:latin typeface="Times New Roman" panose="02020603050405020304" pitchFamily="18" charset="0"/>
                <a:cs typeface="Times New Roman" panose="02020603050405020304" pitchFamily="18" charset="0"/>
              </a:rPr>
            </a:br>
            <a:r>
              <a:rPr lang="en-US" sz="2200" dirty="0">
                <a:solidFill>
                  <a:schemeClr val="tx1"/>
                </a:solidFill>
                <a:latin typeface="Times New Roman" panose="02020603050405020304" pitchFamily="18" charset="0"/>
                <a:cs typeface="Times New Roman" panose="02020603050405020304" pitchFamily="18" charset="0"/>
              </a:rPr>
              <a:t/>
            </a:r>
            <a:br>
              <a:rPr lang="en-US" sz="2200" dirty="0">
                <a:solidFill>
                  <a:schemeClr val="tx1"/>
                </a:solidFill>
                <a:latin typeface="Times New Roman" panose="02020603050405020304" pitchFamily="18" charset="0"/>
                <a:cs typeface="Times New Roman" panose="02020603050405020304" pitchFamily="18" charset="0"/>
              </a:rPr>
            </a:br>
            <a:r>
              <a:rPr lang="en-US" sz="2200" dirty="0" smtClean="0">
                <a:solidFill>
                  <a:schemeClr val="tx1"/>
                </a:solidFill>
                <a:latin typeface="Times New Roman" panose="02020603050405020304" pitchFamily="18" charset="0"/>
                <a:cs typeface="Times New Roman" panose="02020603050405020304" pitchFamily="18" charset="0"/>
              </a:rPr>
              <a:t/>
            </a:r>
            <a:br>
              <a:rPr lang="en-US" sz="2200" dirty="0" smtClean="0">
                <a:solidFill>
                  <a:schemeClr val="tx1"/>
                </a:solidFill>
                <a:latin typeface="Times New Roman" panose="02020603050405020304" pitchFamily="18" charset="0"/>
                <a:cs typeface="Times New Roman" panose="02020603050405020304" pitchFamily="18" charset="0"/>
              </a:rPr>
            </a:br>
            <a:r>
              <a:rPr lang="en-US" sz="2200" dirty="0">
                <a:solidFill>
                  <a:schemeClr val="tx1"/>
                </a:solidFill>
                <a:latin typeface="Times New Roman" panose="02020603050405020304" pitchFamily="18" charset="0"/>
                <a:cs typeface="Times New Roman" panose="02020603050405020304" pitchFamily="18" charset="0"/>
              </a:rPr>
              <a:t/>
            </a:r>
            <a:br>
              <a:rPr lang="en-US" sz="2200" dirty="0">
                <a:solidFill>
                  <a:schemeClr val="tx1"/>
                </a:solidFill>
                <a:latin typeface="Times New Roman" panose="02020603050405020304" pitchFamily="18" charset="0"/>
                <a:cs typeface="Times New Roman" panose="02020603050405020304" pitchFamily="18" charset="0"/>
              </a:rPr>
            </a:br>
            <a:r>
              <a:rPr lang="en-US" sz="2200" dirty="0" smtClean="0">
                <a:solidFill>
                  <a:schemeClr val="tx1"/>
                </a:solidFill>
                <a:latin typeface="Times New Roman" panose="02020603050405020304" pitchFamily="18" charset="0"/>
                <a:cs typeface="Times New Roman" panose="02020603050405020304" pitchFamily="18" charset="0"/>
              </a:rPr>
              <a:t/>
            </a:r>
            <a:br>
              <a:rPr lang="en-US" sz="2200" dirty="0" smtClean="0">
                <a:solidFill>
                  <a:schemeClr val="tx1"/>
                </a:solidFill>
                <a:latin typeface="Times New Roman" panose="02020603050405020304" pitchFamily="18" charset="0"/>
                <a:cs typeface="Times New Roman" panose="02020603050405020304" pitchFamily="18" charset="0"/>
              </a:rPr>
            </a:br>
            <a:r>
              <a:rPr lang="en-US" sz="2200" dirty="0">
                <a:solidFill>
                  <a:schemeClr val="tx1"/>
                </a:solidFill>
                <a:latin typeface="Times New Roman" panose="02020603050405020304" pitchFamily="18" charset="0"/>
                <a:cs typeface="Times New Roman" panose="02020603050405020304" pitchFamily="18" charset="0"/>
              </a:rPr>
              <a:t/>
            </a:r>
            <a:br>
              <a:rPr lang="en-US" sz="2200" dirty="0">
                <a:solidFill>
                  <a:schemeClr val="tx1"/>
                </a:solidFill>
                <a:latin typeface="Times New Roman" panose="02020603050405020304" pitchFamily="18" charset="0"/>
                <a:cs typeface="Times New Roman" panose="02020603050405020304" pitchFamily="18" charset="0"/>
              </a:rPr>
            </a:br>
            <a:r>
              <a:rPr lang="en-US" sz="2200" dirty="0" smtClean="0">
                <a:solidFill>
                  <a:schemeClr val="tx1"/>
                </a:solidFill>
                <a:latin typeface="Times New Roman" panose="02020603050405020304" pitchFamily="18" charset="0"/>
                <a:cs typeface="Times New Roman" panose="02020603050405020304" pitchFamily="18" charset="0"/>
              </a:rPr>
              <a:t/>
            </a:r>
            <a:br>
              <a:rPr lang="en-US" sz="2200" dirty="0" smtClean="0">
                <a:solidFill>
                  <a:schemeClr val="tx1"/>
                </a:solidFill>
                <a:latin typeface="Times New Roman" panose="02020603050405020304" pitchFamily="18" charset="0"/>
                <a:cs typeface="Times New Roman" panose="02020603050405020304" pitchFamily="18" charset="0"/>
              </a:rPr>
            </a:br>
            <a:r>
              <a:rPr lang="en-US" sz="2200" dirty="0">
                <a:solidFill>
                  <a:schemeClr val="tx1"/>
                </a:solidFill>
                <a:latin typeface="Times New Roman" panose="02020603050405020304" pitchFamily="18" charset="0"/>
                <a:cs typeface="Times New Roman" panose="02020603050405020304" pitchFamily="18" charset="0"/>
              </a:rPr>
              <a:t/>
            </a:r>
            <a:br>
              <a:rPr lang="en-US" sz="2200" dirty="0">
                <a:solidFill>
                  <a:schemeClr val="tx1"/>
                </a:solidFill>
                <a:latin typeface="Times New Roman" panose="02020603050405020304" pitchFamily="18" charset="0"/>
                <a:cs typeface="Times New Roman" panose="02020603050405020304" pitchFamily="18" charset="0"/>
              </a:rPr>
            </a:br>
            <a:r>
              <a:rPr lang="en-US" sz="2200" dirty="0" smtClean="0">
                <a:solidFill>
                  <a:schemeClr val="tx1"/>
                </a:solidFill>
                <a:latin typeface="Times New Roman" panose="02020603050405020304" pitchFamily="18" charset="0"/>
                <a:cs typeface="Times New Roman" panose="02020603050405020304" pitchFamily="18" charset="0"/>
              </a:rPr>
              <a:t/>
            </a:r>
            <a:br>
              <a:rPr lang="en-US" sz="2200" dirty="0" smtClean="0">
                <a:solidFill>
                  <a:schemeClr val="tx1"/>
                </a:solidFill>
                <a:latin typeface="Times New Roman" panose="02020603050405020304" pitchFamily="18" charset="0"/>
                <a:cs typeface="Times New Roman" panose="02020603050405020304" pitchFamily="18" charset="0"/>
              </a:rPr>
            </a:br>
            <a:r>
              <a:rPr lang="en-US" sz="2200" dirty="0">
                <a:solidFill>
                  <a:schemeClr val="tx1"/>
                </a:solidFill>
                <a:latin typeface="Times New Roman" panose="02020603050405020304" pitchFamily="18" charset="0"/>
                <a:cs typeface="Times New Roman" panose="02020603050405020304" pitchFamily="18" charset="0"/>
              </a:rPr>
              <a:t/>
            </a:r>
            <a:br>
              <a:rPr lang="en-US" sz="2200" dirty="0">
                <a:solidFill>
                  <a:schemeClr val="tx1"/>
                </a:solidFill>
                <a:latin typeface="Times New Roman" panose="02020603050405020304" pitchFamily="18" charset="0"/>
                <a:cs typeface="Times New Roman" panose="02020603050405020304" pitchFamily="18" charset="0"/>
              </a:rPr>
            </a:br>
            <a:r>
              <a:rPr lang="en-US" sz="2200" dirty="0" smtClean="0">
                <a:solidFill>
                  <a:schemeClr val="tx1"/>
                </a:solidFill>
                <a:latin typeface="Times New Roman" panose="02020603050405020304" pitchFamily="18" charset="0"/>
                <a:cs typeface="Times New Roman" panose="02020603050405020304" pitchFamily="18" charset="0"/>
              </a:rPr>
              <a:t/>
            </a:r>
            <a:br>
              <a:rPr lang="en-US" sz="2200" dirty="0" smtClean="0">
                <a:solidFill>
                  <a:schemeClr val="tx1"/>
                </a:solidFill>
                <a:latin typeface="Times New Roman" panose="02020603050405020304" pitchFamily="18" charset="0"/>
                <a:cs typeface="Times New Roman" panose="02020603050405020304" pitchFamily="18" charset="0"/>
              </a:rPr>
            </a:br>
            <a:r>
              <a:rPr lang="en-US" sz="2200" dirty="0">
                <a:solidFill>
                  <a:schemeClr val="tx1"/>
                </a:solidFill>
                <a:latin typeface="Times New Roman" panose="02020603050405020304" pitchFamily="18" charset="0"/>
                <a:cs typeface="Times New Roman" panose="02020603050405020304" pitchFamily="18" charset="0"/>
              </a:rPr>
              <a:t/>
            </a:r>
            <a:br>
              <a:rPr lang="en-US" sz="2200" dirty="0">
                <a:solidFill>
                  <a:schemeClr val="tx1"/>
                </a:solidFill>
                <a:latin typeface="Times New Roman" panose="02020603050405020304" pitchFamily="18" charset="0"/>
                <a:cs typeface="Times New Roman" panose="02020603050405020304" pitchFamily="18" charset="0"/>
              </a:rPr>
            </a:br>
            <a:r>
              <a:rPr lang="en-US" sz="2200" dirty="0" smtClean="0">
                <a:solidFill>
                  <a:schemeClr val="tx1"/>
                </a:solidFill>
                <a:latin typeface="Times New Roman" panose="02020603050405020304" pitchFamily="18" charset="0"/>
                <a:cs typeface="Times New Roman" panose="02020603050405020304" pitchFamily="18" charset="0"/>
              </a:rPr>
              <a:t/>
            </a:r>
            <a:br>
              <a:rPr lang="en-US" sz="2200" dirty="0" smtClean="0">
                <a:solidFill>
                  <a:schemeClr val="tx1"/>
                </a:solidFill>
                <a:latin typeface="Times New Roman" panose="02020603050405020304" pitchFamily="18" charset="0"/>
                <a:cs typeface="Times New Roman" panose="02020603050405020304" pitchFamily="18" charset="0"/>
              </a:rPr>
            </a:br>
            <a:r>
              <a:rPr lang="en-US" sz="2200" dirty="0">
                <a:solidFill>
                  <a:schemeClr val="tx1"/>
                </a:solidFill>
                <a:latin typeface="Times New Roman" panose="02020603050405020304" pitchFamily="18" charset="0"/>
                <a:cs typeface="Times New Roman" panose="02020603050405020304" pitchFamily="18" charset="0"/>
              </a:rPr>
              <a:t/>
            </a:r>
            <a:br>
              <a:rPr lang="en-US" sz="2200" dirty="0">
                <a:solidFill>
                  <a:schemeClr val="tx1"/>
                </a:solidFill>
                <a:latin typeface="Times New Roman" panose="02020603050405020304" pitchFamily="18" charset="0"/>
                <a:cs typeface="Times New Roman" panose="02020603050405020304" pitchFamily="18" charset="0"/>
              </a:rPr>
            </a:br>
            <a:r>
              <a:rPr lang="en-US" sz="2200" dirty="0" smtClean="0">
                <a:solidFill>
                  <a:schemeClr val="tx1"/>
                </a:solidFill>
                <a:latin typeface="Times New Roman" panose="02020603050405020304" pitchFamily="18" charset="0"/>
                <a:cs typeface="Times New Roman" panose="02020603050405020304" pitchFamily="18" charset="0"/>
              </a:rPr>
              <a:t/>
            </a:r>
            <a:br>
              <a:rPr lang="en-US" sz="2200" dirty="0" smtClean="0">
                <a:solidFill>
                  <a:schemeClr val="tx1"/>
                </a:solidFill>
                <a:latin typeface="Times New Roman" panose="02020603050405020304" pitchFamily="18" charset="0"/>
                <a:cs typeface="Times New Roman" panose="02020603050405020304" pitchFamily="18" charset="0"/>
              </a:rPr>
            </a:br>
            <a:r>
              <a:rPr lang="en-US" sz="2200" dirty="0" smtClean="0">
                <a:solidFill>
                  <a:schemeClr val="tx1"/>
                </a:solidFill>
                <a:latin typeface="Times New Roman" panose="02020603050405020304" pitchFamily="18" charset="0"/>
                <a:cs typeface="Times New Roman" panose="02020603050405020304" pitchFamily="18" charset="0"/>
              </a:rPr>
              <a:t/>
            </a:r>
            <a:br>
              <a:rPr lang="en-US" sz="2200" dirty="0" smtClean="0">
                <a:solidFill>
                  <a:schemeClr val="tx1"/>
                </a:solidFill>
                <a:latin typeface="Times New Roman" panose="02020603050405020304" pitchFamily="18" charset="0"/>
                <a:cs typeface="Times New Roman" panose="02020603050405020304" pitchFamily="18" charset="0"/>
              </a:rPr>
            </a:br>
            <a:r>
              <a:rPr lang="en-US" sz="2200" dirty="0" smtClean="0">
                <a:solidFill>
                  <a:schemeClr val="tx1"/>
                </a:solidFill>
                <a:latin typeface="Times New Roman" panose="02020603050405020304" pitchFamily="18" charset="0"/>
                <a:cs typeface="Times New Roman" panose="02020603050405020304" pitchFamily="18" charset="0"/>
              </a:rPr>
              <a:t>3. Further, if the total income of the resident individual opting section 115BAC(1A) exceeds </a:t>
            </a:r>
            <a:r>
              <a:rPr lang="en-US" sz="2200" dirty="0" err="1" smtClean="0">
                <a:solidFill>
                  <a:schemeClr val="tx1"/>
                </a:solidFill>
                <a:latin typeface="Times New Roman" panose="02020603050405020304" pitchFamily="18" charset="0"/>
                <a:cs typeface="Times New Roman" panose="02020603050405020304" pitchFamily="18" charset="0"/>
              </a:rPr>
              <a:t>Rs</a:t>
            </a:r>
            <a:r>
              <a:rPr lang="en-US" sz="2200" dirty="0" smtClean="0">
                <a:solidFill>
                  <a:schemeClr val="tx1"/>
                </a:solidFill>
                <a:latin typeface="Times New Roman" panose="02020603050405020304" pitchFamily="18" charset="0"/>
                <a:cs typeface="Times New Roman" panose="02020603050405020304" pitchFamily="18" charset="0"/>
              </a:rPr>
              <a:t>. 7,00,000 and the tax payable on such income exceeds the difference between the total income and </a:t>
            </a:r>
            <a:r>
              <a:rPr lang="en-US" sz="2200" dirty="0" err="1" smtClean="0">
                <a:solidFill>
                  <a:schemeClr val="tx1"/>
                </a:solidFill>
                <a:latin typeface="Times New Roman" panose="02020603050405020304" pitchFamily="18" charset="0"/>
                <a:cs typeface="Times New Roman" panose="02020603050405020304" pitchFamily="18" charset="0"/>
              </a:rPr>
              <a:t>Rs</a:t>
            </a:r>
            <a:r>
              <a:rPr lang="en-US" sz="2200" dirty="0" smtClean="0">
                <a:solidFill>
                  <a:schemeClr val="tx1"/>
                </a:solidFill>
                <a:latin typeface="Times New Roman" panose="02020603050405020304" pitchFamily="18" charset="0"/>
                <a:cs typeface="Times New Roman" panose="02020603050405020304" pitchFamily="18" charset="0"/>
              </a:rPr>
              <a:t>. 7,00,000, he can claim a rebate with marginal relief to the extent of the difference between the tax payable on such total income and the amount of income by which it exceeds </a:t>
            </a:r>
            <a:r>
              <a:rPr lang="en-US" sz="2200" dirty="0" err="1" smtClean="0">
                <a:solidFill>
                  <a:schemeClr val="tx1"/>
                </a:solidFill>
                <a:latin typeface="Times New Roman" panose="02020603050405020304" pitchFamily="18" charset="0"/>
                <a:cs typeface="Times New Roman" panose="02020603050405020304" pitchFamily="18" charset="0"/>
              </a:rPr>
              <a:t>Rs</a:t>
            </a:r>
            <a:r>
              <a:rPr lang="en-US" sz="2200" dirty="0" smtClean="0">
                <a:solidFill>
                  <a:schemeClr val="tx1"/>
                </a:solidFill>
                <a:latin typeface="Times New Roman" panose="02020603050405020304" pitchFamily="18" charset="0"/>
                <a:cs typeface="Times New Roman" panose="02020603050405020304" pitchFamily="18" charset="0"/>
              </a:rPr>
              <a:t>. 7,00,000</a:t>
            </a:r>
            <a:r>
              <a:rPr lang="en-IN" b="1" u="sng" dirty="0" smtClean="0">
                <a:solidFill>
                  <a:srgbClr val="C00000"/>
                </a:solidFill>
                <a:latin typeface="Times New Roman" panose="02020603050405020304" pitchFamily="18" charset="0"/>
                <a:cs typeface="Times New Roman" panose="02020603050405020304" pitchFamily="18" charset="0"/>
              </a:rPr>
              <a:t/>
            </a:r>
            <a:br>
              <a:rPr lang="en-IN" b="1" u="sng" dirty="0" smtClean="0">
                <a:solidFill>
                  <a:srgbClr val="C00000"/>
                </a:solidFill>
                <a:latin typeface="Times New Roman" panose="02020603050405020304" pitchFamily="18" charset="0"/>
                <a:cs typeface="Times New Roman" panose="02020603050405020304" pitchFamily="18" charset="0"/>
              </a:rPr>
            </a:br>
            <a:r>
              <a:rPr lang="en-IN" dirty="0" smtClean="0"/>
              <a:t/>
            </a:r>
            <a:br>
              <a:rPr lang="en-IN" dirty="0" smtClean="0"/>
            </a:br>
            <a:endParaRPr lang="en-IN" dirty="0"/>
          </a:p>
        </p:txBody>
      </p:sp>
    </p:spTree>
    <p:extLst>
      <p:ext uri="{BB962C8B-B14F-4D97-AF65-F5344CB8AC3E}">
        <p14:creationId xmlns:p14="http://schemas.microsoft.com/office/powerpoint/2010/main" val="3572656001"/>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571500" indent="-571500">
              <a:buFont typeface="Wingdings" panose="05000000000000000000" pitchFamily="2" charset="2"/>
              <a:buChar char="q"/>
            </a:pPr>
            <a:r>
              <a:rPr lang="en-IN" b="1" u="sng" dirty="0">
                <a:solidFill>
                  <a:srgbClr val="C00000"/>
                </a:solidFill>
                <a:latin typeface="Times New Roman" panose="02020603050405020304" pitchFamily="18" charset="0"/>
                <a:cs typeface="Times New Roman" panose="02020603050405020304" pitchFamily="18" charset="0"/>
              </a:rPr>
              <a:t>Marginal Relief :</a:t>
            </a:r>
            <a:br>
              <a:rPr lang="en-IN" b="1" u="sng" dirty="0">
                <a:solidFill>
                  <a:srgbClr val="C00000"/>
                </a:solidFill>
                <a:latin typeface="Times New Roman" panose="02020603050405020304" pitchFamily="18" charset="0"/>
                <a:cs typeface="Times New Roman" panose="02020603050405020304" pitchFamily="18" charset="0"/>
              </a:rPr>
            </a:br>
            <a:endParaRPr lang="en-IN" dirty="0"/>
          </a:p>
        </p:txBody>
      </p:sp>
      <p:sp>
        <p:nvSpPr>
          <p:cNvPr id="3" name="Content Placeholder 2"/>
          <p:cNvSpPr>
            <a:spLocks noGrp="1"/>
          </p:cNvSpPr>
          <p:nvPr>
            <p:ph idx="1"/>
          </p:nvPr>
        </p:nvSpPr>
        <p:spPr>
          <a:xfrm>
            <a:off x="838200" y="1825625"/>
            <a:ext cx="10515600" cy="4183289"/>
          </a:xfrm>
        </p:spPr>
        <p:txBody>
          <a:bodyPr>
            <a:normAutofit fontScale="25000" lnSpcReduction="20000"/>
          </a:bodyPr>
          <a:lstStyle/>
          <a:p>
            <a:pPr marL="0" indent="0" algn="just">
              <a:buNone/>
            </a:pPr>
            <a:r>
              <a:rPr lang="en-US" dirty="0" smtClean="0">
                <a:latin typeface="Times New Roman" panose="02020603050405020304" pitchFamily="18" charset="0"/>
                <a:cs typeface="Times New Roman" panose="02020603050405020304" pitchFamily="18" charset="0"/>
              </a:rPr>
              <a:t>ii. </a:t>
            </a:r>
            <a:r>
              <a:rPr lang="en-US" sz="8000" dirty="0" smtClean="0">
                <a:latin typeface="Times New Roman" panose="02020603050405020304" pitchFamily="18" charset="0"/>
                <a:cs typeface="Times New Roman" panose="02020603050405020304" pitchFamily="18" charset="0"/>
              </a:rPr>
              <a:t>in </a:t>
            </a:r>
            <a:r>
              <a:rPr lang="en-US" sz="8000" dirty="0">
                <a:latin typeface="Times New Roman" panose="02020603050405020304" pitchFamily="18" charset="0"/>
                <a:cs typeface="Times New Roman" panose="02020603050405020304" pitchFamily="18" charset="0"/>
              </a:rPr>
              <a:t>case where net income exceeds </a:t>
            </a:r>
            <a:r>
              <a:rPr lang="en-US" sz="8000" dirty="0" err="1">
                <a:latin typeface="Times New Roman" panose="02020603050405020304" pitchFamily="18" charset="0"/>
                <a:cs typeface="Times New Roman" panose="02020603050405020304" pitchFamily="18" charset="0"/>
              </a:rPr>
              <a:t>Rs</a:t>
            </a:r>
            <a:r>
              <a:rPr lang="en-US" sz="8000" dirty="0">
                <a:latin typeface="Times New Roman" panose="02020603050405020304" pitchFamily="18" charset="0"/>
                <a:cs typeface="Times New Roman" panose="02020603050405020304" pitchFamily="18" charset="0"/>
              </a:rPr>
              <a:t>. 50 lakh but doesn't exceed </a:t>
            </a:r>
            <a:r>
              <a:rPr lang="en-US" sz="8000" dirty="0" err="1">
                <a:latin typeface="Times New Roman" panose="02020603050405020304" pitchFamily="18" charset="0"/>
                <a:cs typeface="Times New Roman" panose="02020603050405020304" pitchFamily="18" charset="0"/>
              </a:rPr>
              <a:t>Rs</a:t>
            </a:r>
            <a:r>
              <a:rPr lang="en-US" sz="8000" dirty="0">
                <a:latin typeface="Times New Roman" panose="02020603050405020304" pitchFamily="18" charset="0"/>
                <a:cs typeface="Times New Roman" panose="02020603050405020304" pitchFamily="18" charset="0"/>
              </a:rPr>
              <a:t>. 1 Crore, the amount payable as income tax and surcharge shall not exceed the total amount payable as income tax on total income of </a:t>
            </a:r>
            <a:r>
              <a:rPr lang="en-US" sz="8000" dirty="0" err="1">
                <a:latin typeface="Times New Roman" panose="02020603050405020304" pitchFamily="18" charset="0"/>
                <a:cs typeface="Times New Roman" panose="02020603050405020304" pitchFamily="18" charset="0"/>
              </a:rPr>
              <a:t>Rs</a:t>
            </a:r>
            <a:r>
              <a:rPr lang="en-US" sz="8000" dirty="0">
                <a:latin typeface="Times New Roman" panose="02020603050405020304" pitchFamily="18" charset="0"/>
                <a:cs typeface="Times New Roman" panose="02020603050405020304" pitchFamily="18" charset="0"/>
              </a:rPr>
              <a:t> 50 Lakh by more than the amount of income that exceeds </a:t>
            </a:r>
            <a:r>
              <a:rPr lang="en-US" sz="8000" dirty="0" err="1">
                <a:latin typeface="Times New Roman" panose="02020603050405020304" pitchFamily="18" charset="0"/>
                <a:cs typeface="Times New Roman" panose="02020603050405020304" pitchFamily="18" charset="0"/>
              </a:rPr>
              <a:t>Rs</a:t>
            </a:r>
            <a:r>
              <a:rPr lang="en-US" sz="8000" dirty="0">
                <a:latin typeface="Times New Roman" panose="02020603050405020304" pitchFamily="18" charset="0"/>
                <a:cs typeface="Times New Roman" panose="02020603050405020304" pitchFamily="18" charset="0"/>
              </a:rPr>
              <a:t> 50 Lakhs</a:t>
            </a:r>
            <a:r>
              <a:rPr lang="en-US" sz="8000" dirty="0" smtClean="0">
                <a:latin typeface="Times New Roman" panose="02020603050405020304" pitchFamily="18" charset="0"/>
                <a:cs typeface="Times New Roman" panose="02020603050405020304" pitchFamily="18" charset="0"/>
              </a:rPr>
              <a:t>.</a:t>
            </a:r>
          </a:p>
          <a:p>
            <a:pPr marL="0" indent="0" algn="just">
              <a:buNone/>
            </a:pPr>
            <a:r>
              <a:rPr lang="en-US" sz="8000" dirty="0">
                <a:latin typeface="Times New Roman" panose="02020603050405020304" pitchFamily="18" charset="0"/>
                <a:cs typeface="Times New Roman" panose="02020603050405020304" pitchFamily="18" charset="0"/>
              </a:rPr>
              <a:t> ii.  in case where net income exceeds </a:t>
            </a:r>
            <a:r>
              <a:rPr lang="en-US" sz="8000" dirty="0" err="1">
                <a:latin typeface="Times New Roman" panose="02020603050405020304" pitchFamily="18" charset="0"/>
                <a:cs typeface="Times New Roman" panose="02020603050405020304" pitchFamily="18" charset="0"/>
              </a:rPr>
              <a:t>Rs</a:t>
            </a:r>
            <a:r>
              <a:rPr lang="en-US" sz="8000" dirty="0">
                <a:latin typeface="Times New Roman" panose="02020603050405020304" pitchFamily="18" charset="0"/>
                <a:cs typeface="Times New Roman" panose="02020603050405020304" pitchFamily="18" charset="0"/>
              </a:rPr>
              <a:t>. 1 crore but doesn't exceed </a:t>
            </a:r>
            <a:r>
              <a:rPr lang="en-US" sz="8000" dirty="0" err="1">
                <a:latin typeface="Times New Roman" panose="02020603050405020304" pitchFamily="18" charset="0"/>
                <a:cs typeface="Times New Roman" panose="02020603050405020304" pitchFamily="18" charset="0"/>
              </a:rPr>
              <a:t>Rs</a:t>
            </a:r>
            <a:r>
              <a:rPr lang="en-US" sz="8000" dirty="0">
                <a:latin typeface="Times New Roman" panose="02020603050405020304" pitchFamily="18" charset="0"/>
                <a:cs typeface="Times New Roman" panose="02020603050405020304" pitchFamily="18" charset="0"/>
              </a:rPr>
              <a:t>. 2 crore, marginal relief shall be available from surcharge in such a manner that the amount payable as income tax and surcharge shall not exceed the total amount payable as income-tax on total income of </a:t>
            </a:r>
            <a:r>
              <a:rPr lang="en-US" sz="8000" dirty="0" err="1">
                <a:latin typeface="Times New Roman" panose="02020603050405020304" pitchFamily="18" charset="0"/>
                <a:cs typeface="Times New Roman" panose="02020603050405020304" pitchFamily="18" charset="0"/>
              </a:rPr>
              <a:t>Rs</a:t>
            </a:r>
            <a:r>
              <a:rPr lang="en-US" sz="8000" dirty="0">
                <a:latin typeface="Times New Roman" panose="02020603050405020304" pitchFamily="18" charset="0"/>
                <a:cs typeface="Times New Roman" panose="02020603050405020304" pitchFamily="18" charset="0"/>
              </a:rPr>
              <a:t>. 1 crore by more than the amount of income that exceeds </a:t>
            </a:r>
            <a:r>
              <a:rPr lang="en-US" sz="8000" dirty="0" err="1">
                <a:latin typeface="Times New Roman" panose="02020603050405020304" pitchFamily="18" charset="0"/>
                <a:cs typeface="Times New Roman" panose="02020603050405020304" pitchFamily="18" charset="0"/>
              </a:rPr>
              <a:t>Rs</a:t>
            </a:r>
            <a:r>
              <a:rPr lang="en-US" sz="8000" dirty="0">
                <a:latin typeface="Times New Roman" panose="02020603050405020304" pitchFamily="18" charset="0"/>
                <a:cs typeface="Times New Roman" panose="02020603050405020304" pitchFamily="18" charset="0"/>
              </a:rPr>
              <a:t>. 1 crore</a:t>
            </a:r>
            <a:r>
              <a:rPr lang="en-US" sz="8000" dirty="0" smtClean="0">
                <a:latin typeface="Times New Roman" panose="02020603050405020304" pitchFamily="18" charset="0"/>
                <a:cs typeface="Times New Roman" panose="02020603050405020304" pitchFamily="18" charset="0"/>
              </a:rPr>
              <a:t>.</a:t>
            </a:r>
          </a:p>
          <a:p>
            <a:pPr marL="0" indent="0" algn="just">
              <a:buNone/>
            </a:pPr>
            <a:r>
              <a:rPr lang="en-US" sz="8000" dirty="0" smtClean="0">
                <a:latin typeface="Times New Roman" panose="02020603050405020304" pitchFamily="18" charset="0"/>
                <a:cs typeface="Times New Roman" panose="02020603050405020304" pitchFamily="18" charset="0"/>
              </a:rPr>
              <a:t>iii</a:t>
            </a:r>
            <a:r>
              <a:rPr lang="en-US" sz="8000" dirty="0">
                <a:latin typeface="Times New Roman" panose="02020603050405020304" pitchFamily="18" charset="0"/>
                <a:cs typeface="Times New Roman" panose="02020603050405020304" pitchFamily="18" charset="0"/>
              </a:rPr>
              <a:t>.  in case where net income exceeds </a:t>
            </a:r>
            <a:r>
              <a:rPr lang="en-US" sz="8000" dirty="0" err="1">
                <a:latin typeface="Times New Roman" panose="02020603050405020304" pitchFamily="18" charset="0"/>
                <a:cs typeface="Times New Roman" panose="02020603050405020304" pitchFamily="18" charset="0"/>
              </a:rPr>
              <a:t>Rs</a:t>
            </a:r>
            <a:r>
              <a:rPr lang="en-US" sz="8000" dirty="0">
                <a:latin typeface="Times New Roman" panose="02020603050405020304" pitchFamily="18" charset="0"/>
                <a:cs typeface="Times New Roman" panose="02020603050405020304" pitchFamily="18" charset="0"/>
              </a:rPr>
              <a:t>. 2 crores but doesn't exceed </a:t>
            </a:r>
            <a:r>
              <a:rPr lang="en-US" sz="8000" dirty="0" err="1">
                <a:latin typeface="Times New Roman" panose="02020603050405020304" pitchFamily="18" charset="0"/>
                <a:cs typeface="Times New Roman" panose="02020603050405020304" pitchFamily="18" charset="0"/>
              </a:rPr>
              <a:t>Rs</a:t>
            </a:r>
            <a:r>
              <a:rPr lang="en-US" sz="8000" dirty="0">
                <a:latin typeface="Times New Roman" panose="02020603050405020304" pitchFamily="18" charset="0"/>
                <a:cs typeface="Times New Roman" panose="02020603050405020304" pitchFamily="18" charset="0"/>
              </a:rPr>
              <a:t>. 5 crores, marginal relief shall be available from surcharge in such a manner that the amount payable as income tax and surcharge shall not exceed the total amount payable as income-tax on total income of </a:t>
            </a:r>
            <a:r>
              <a:rPr lang="en-US" sz="8000" dirty="0" err="1">
                <a:latin typeface="Times New Roman" panose="02020603050405020304" pitchFamily="18" charset="0"/>
                <a:cs typeface="Times New Roman" panose="02020603050405020304" pitchFamily="18" charset="0"/>
              </a:rPr>
              <a:t>Rs</a:t>
            </a:r>
            <a:r>
              <a:rPr lang="en-US" sz="8000" dirty="0">
                <a:latin typeface="Times New Roman" panose="02020603050405020304" pitchFamily="18" charset="0"/>
                <a:cs typeface="Times New Roman" panose="02020603050405020304" pitchFamily="18" charset="0"/>
              </a:rPr>
              <a:t>. 2 crores by more than the amount of income that exceeds </a:t>
            </a:r>
            <a:r>
              <a:rPr lang="en-US" sz="8000" dirty="0" err="1">
                <a:latin typeface="Times New Roman" panose="02020603050405020304" pitchFamily="18" charset="0"/>
                <a:cs typeface="Times New Roman" panose="02020603050405020304" pitchFamily="18" charset="0"/>
              </a:rPr>
              <a:t>Rs</a:t>
            </a:r>
            <a:r>
              <a:rPr lang="en-US" sz="8000" dirty="0">
                <a:latin typeface="Times New Roman" panose="02020603050405020304" pitchFamily="18" charset="0"/>
                <a:cs typeface="Times New Roman" panose="02020603050405020304" pitchFamily="18" charset="0"/>
              </a:rPr>
              <a:t>. 2 crores</a:t>
            </a:r>
            <a:r>
              <a:rPr lang="en-US" sz="8000" dirty="0" smtClean="0">
                <a:latin typeface="Times New Roman" panose="02020603050405020304" pitchFamily="18" charset="0"/>
                <a:cs typeface="Times New Roman" panose="02020603050405020304" pitchFamily="18" charset="0"/>
              </a:rPr>
              <a:t>.</a:t>
            </a:r>
          </a:p>
          <a:p>
            <a:pPr marL="0" indent="0" algn="just">
              <a:buNone/>
            </a:pPr>
            <a:r>
              <a:rPr lang="en-US" sz="8000" dirty="0">
                <a:latin typeface="Times New Roman" panose="02020603050405020304" pitchFamily="18" charset="0"/>
                <a:cs typeface="Times New Roman" panose="02020603050405020304" pitchFamily="18" charset="0"/>
              </a:rPr>
              <a:t/>
            </a:r>
            <a:br>
              <a:rPr lang="en-US" sz="8000" dirty="0">
                <a:latin typeface="Times New Roman" panose="02020603050405020304" pitchFamily="18" charset="0"/>
                <a:cs typeface="Times New Roman" panose="02020603050405020304" pitchFamily="18" charset="0"/>
              </a:rPr>
            </a:br>
            <a:r>
              <a:rPr lang="en-US" sz="8000" dirty="0">
                <a:latin typeface="Times New Roman" panose="02020603050405020304" pitchFamily="18" charset="0"/>
                <a:cs typeface="Times New Roman" panose="02020603050405020304" pitchFamily="18" charset="0"/>
              </a:rPr>
              <a:t>iv.  in case where net income exceeds </a:t>
            </a:r>
            <a:r>
              <a:rPr lang="en-US" sz="8000" dirty="0" err="1">
                <a:latin typeface="Times New Roman" panose="02020603050405020304" pitchFamily="18" charset="0"/>
                <a:cs typeface="Times New Roman" panose="02020603050405020304" pitchFamily="18" charset="0"/>
              </a:rPr>
              <a:t>Rs</a:t>
            </a:r>
            <a:r>
              <a:rPr lang="en-US" sz="8000" dirty="0">
                <a:latin typeface="Times New Roman" panose="02020603050405020304" pitchFamily="18" charset="0"/>
                <a:cs typeface="Times New Roman" panose="02020603050405020304" pitchFamily="18" charset="0"/>
              </a:rPr>
              <a:t>. 5 crores, marginal relief shall be available from surcharge in such a manner that the amount payable as income tax and surcharge shall not exceed the total amount payable as income-tax on total income of </a:t>
            </a:r>
            <a:r>
              <a:rPr lang="en-US" sz="8000" dirty="0" err="1">
                <a:latin typeface="Times New Roman" panose="02020603050405020304" pitchFamily="18" charset="0"/>
                <a:cs typeface="Times New Roman" panose="02020603050405020304" pitchFamily="18" charset="0"/>
              </a:rPr>
              <a:t>Rs</a:t>
            </a:r>
            <a:r>
              <a:rPr lang="en-US" sz="8000" dirty="0">
                <a:latin typeface="Times New Roman" panose="02020603050405020304" pitchFamily="18" charset="0"/>
                <a:cs typeface="Times New Roman" panose="02020603050405020304" pitchFamily="18" charset="0"/>
              </a:rPr>
              <a:t>. 5 crores by more than the amount of income that exceeds </a:t>
            </a:r>
            <a:r>
              <a:rPr lang="en-US" sz="8000" dirty="0" err="1">
                <a:latin typeface="Times New Roman" panose="02020603050405020304" pitchFamily="18" charset="0"/>
                <a:cs typeface="Times New Roman" panose="02020603050405020304" pitchFamily="18" charset="0"/>
              </a:rPr>
              <a:t>Rs</a:t>
            </a:r>
            <a:r>
              <a:rPr lang="en-US" sz="8000" dirty="0">
                <a:latin typeface="Times New Roman" panose="02020603050405020304" pitchFamily="18" charset="0"/>
                <a:cs typeface="Times New Roman" panose="02020603050405020304" pitchFamily="18" charset="0"/>
              </a:rPr>
              <a:t>. 5 crores</a:t>
            </a:r>
            <a:r>
              <a:rPr lang="en-US" sz="8000" dirty="0" smtClean="0">
                <a:latin typeface="Times New Roman" panose="02020603050405020304" pitchFamily="18" charset="0"/>
                <a:cs typeface="Times New Roman" panose="02020603050405020304" pitchFamily="18" charset="0"/>
              </a:rPr>
              <a:t>.</a:t>
            </a:r>
          </a:p>
          <a:p>
            <a:pPr marL="0" indent="0" algn="just">
              <a:buNone/>
            </a:pP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r>
              <a:rPr lang="en-IN" dirty="0"/>
              <a:t/>
            </a:r>
            <a:br>
              <a:rPr lang="en-IN" dirty="0"/>
            </a:br>
            <a:endParaRPr lang="en-IN" dirty="0"/>
          </a:p>
        </p:txBody>
      </p:sp>
    </p:spTree>
    <p:extLst>
      <p:ext uri="{BB962C8B-B14F-4D97-AF65-F5344CB8AC3E}">
        <p14:creationId xmlns:p14="http://schemas.microsoft.com/office/powerpoint/2010/main" val="1067471730"/>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2625634" y="1188720"/>
            <a:ext cx="7406640" cy="4336869"/>
          </a:xfrm>
          <a:prstGeom prst="ellipse">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3000" dirty="0" smtClean="0">
                <a:solidFill>
                  <a:srgbClr val="7030A0"/>
                </a:solidFill>
                <a:latin typeface="Times New Roman" panose="02020603050405020304" pitchFamily="18" charset="0"/>
                <a:cs typeface="Times New Roman" panose="02020603050405020304" pitchFamily="18" charset="0"/>
              </a:rPr>
              <a:t>TDS Rate Chart for F.Y 2023-24</a:t>
            </a:r>
            <a:endParaRPr lang="en-IN" sz="3000" dirty="0">
              <a:solidFill>
                <a:srgbClr val="7030A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89722149"/>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283869"/>
          </a:xfrm>
        </p:spPr>
        <p:txBody>
          <a:bodyPr anchor="t">
            <a:normAutofit/>
          </a:bodyPr>
          <a:lstStyle/>
          <a:p>
            <a:pPr algn="just"/>
            <a:r>
              <a:rPr lang="en-US" sz="3000" dirty="0" smtClean="0">
                <a:latin typeface="Times New Roman" panose="02020603050405020304" pitchFamily="18" charset="0"/>
                <a:cs typeface="Times New Roman" panose="02020603050405020304" pitchFamily="18" charset="0"/>
              </a:rPr>
              <a:t> </a:t>
            </a:r>
            <a:r>
              <a:rPr lang="en-US" sz="3000" b="1" dirty="0">
                <a:solidFill>
                  <a:srgbClr val="00B0F0"/>
                </a:solidFill>
                <a:latin typeface="Times New Roman" panose="02020603050405020304" pitchFamily="18" charset="0"/>
                <a:cs typeface="Times New Roman" panose="02020603050405020304" pitchFamily="18" charset="0"/>
              </a:rPr>
              <a:t>Calculation of taxable salary income (Old Tax Regime vis-à-vis New Tax Regime of Section 115BAC) </a:t>
            </a:r>
            <a:r>
              <a:rPr lang="en-US" sz="3000" b="1" dirty="0" smtClean="0">
                <a:latin typeface="Times New Roman" panose="02020603050405020304" pitchFamily="18" charset="0"/>
                <a:cs typeface="Times New Roman" panose="02020603050405020304" pitchFamily="18" charset="0"/>
              </a:rPr>
              <a:t/>
            </a:r>
            <a:br>
              <a:rPr lang="en-US" sz="3000" b="1" dirty="0" smtClean="0">
                <a:latin typeface="Times New Roman" panose="02020603050405020304" pitchFamily="18" charset="0"/>
                <a:cs typeface="Times New Roman" panose="02020603050405020304" pitchFamily="18" charset="0"/>
              </a:rPr>
            </a:br>
            <a:r>
              <a:rPr lang="en-IN" sz="3000" dirty="0">
                <a:latin typeface="Times New Roman" panose="02020603050405020304" pitchFamily="18" charset="0"/>
                <a:cs typeface="Times New Roman" panose="02020603050405020304" pitchFamily="18" charset="0"/>
              </a:rPr>
              <a:t/>
            </a:r>
            <a:br>
              <a:rPr lang="en-IN" sz="3000" dirty="0">
                <a:latin typeface="Times New Roman" panose="02020603050405020304" pitchFamily="18" charset="0"/>
                <a:cs typeface="Times New Roman" panose="02020603050405020304" pitchFamily="18" charset="0"/>
              </a:rPr>
            </a:br>
            <a:r>
              <a:rPr lang="en-US" sz="3000" dirty="0">
                <a:latin typeface="Times New Roman" panose="02020603050405020304" pitchFamily="18" charset="0"/>
                <a:cs typeface="Times New Roman" panose="02020603050405020304" pitchFamily="18" charset="0"/>
              </a:rPr>
              <a:t> </a:t>
            </a:r>
            <a:r>
              <a:rPr lang="en-US" sz="3000" dirty="0" smtClean="0">
                <a:latin typeface="Times New Roman" panose="02020603050405020304" pitchFamily="18" charset="0"/>
                <a:cs typeface="Times New Roman" panose="02020603050405020304" pitchFamily="18" charset="0"/>
              </a:rPr>
              <a:t>	</a:t>
            </a:r>
            <a:r>
              <a:rPr lang="en-US" sz="2500" dirty="0" smtClean="0">
                <a:solidFill>
                  <a:schemeClr val="accent2">
                    <a:lumMod val="75000"/>
                  </a:schemeClr>
                </a:solidFill>
                <a:latin typeface="Times New Roman" panose="02020603050405020304" pitchFamily="18" charset="0"/>
                <a:cs typeface="Times New Roman" panose="02020603050405020304" pitchFamily="18" charset="0"/>
              </a:rPr>
              <a:t>the income under the head salary shall be taxable on a due basis or receipt basis, whichever is earlier. salary due from an employer to an employee, even if it is not paid during the year, shall be chargeable to tax. </a:t>
            </a:r>
            <a:endParaRPr lang="en-IN" sz="2500" dirty="0">
              <a:solidFill>
                <a:schemeClr val="accent2">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49852302"/>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descr="https://assets1.cleartax-cdn.com/finfo/wg-utils/retool/c783e14b-0e27-4b10-a784-40bd925acdda.png"/>
          <p:cNvSpPr>
            <a:spLocks noChangeAspect="1" noChangeArrowheads="1"/>
          </p:cNvSpPr>
          <p:nvPr/>
        </p:nvSpPr>
        <p:spPr bwMode="auto">
          <a:xfrm>
            <a:off x="63500" y="-1365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graphicFrame>
        <p:nvGraphicFramePr>
          <p:cNvPr id="3" name="Table 2"/>
          <p:cNvGraphicFramePr>
            <a:graphicFrameLocks noGrp="1"/>
          </p:cNvGraphicFramePr>
          <p:nvPr>
            <p:extLst>
              <p:ext uri="{D42A27DB-BD31-4B8C-83A1-F6EECF244321}">
                <p14:modId xmlns:p14="http://schemas.microsoft.com/office/powerpoint/2010/main" val="28251572"/>
              </p:ext>
            </p:extLst>
          </p:nvPr>
        </p:nvGraphicFramePr>
        <p:xfrm>
          <a:off x="1384663" y="168275"/>
          <a:ext cx="9444448" cy="6454594"/>
        </p:xfrm>
        <a:graphic>
          <a:graphicData uri="http://schemas.openxmlformats.org/drawingml/2006/table">
            <a:tbl>
              <a:tblPr firstRow="1" bandRow="1">
                <a:tableStyleId>{5C22544A-7EE6-4342-B048-85BDC9FD1C3A}</a:tableStyleId>
              </a:tblPr>
              <a:tblGrid>
                <a:gridCol w="2361112">
                  <a:extLst>
                    <a:ext uri="{9D8B030D-6E8A-4147-A177-3AD203B41FA5}">
                      <a16:colId xmlns:a16="http://schemas.microsoft.com/office/drawing/2014/main" val="3103491092"/>
                    </a:ext>
                  </a:extLst>
                </a:gridCol>
                <a:gridCol w="2361112">
                  <a:extLst>
                    <a:ext uri="{9D8B030D-6E8A-4147-A177-3AD203B41FA5}">
                      <a16:colId xmlns:a16="http://schemas.microsoft.com/office/drawing/2014/main" val="370911429"/>
                    </a:ext>
                  </a:extLst>
                </a:gridCol>
                <a:gridCol w="2361112">
                  <a:extLst>
                    <a:ext uri="{9D8B030D-6E8A-4147-A177-3AD203B41FA5}">
                      <a16:colId xmlns:a16="http://schemas.microsoft.com/office/drawing/2014/main" val="1676837892"/>
                    </a:ext>
                  </a:extLst>
                </a:gridCol>
                <a:gridCol w="2361112">
                  <a:extLst>
                    <a:ext uri="{9D8B030D-6E8A-4147-A177-3AD203B41FA5}">
                      <a16:colId xmlns:a16="http://schemas.microsoft.com/office/drawing/2014/main" val="3801171119"/>
                    </a:ext>
                  </a:extLst>
                </a:gridCol>
              </a:tblGrid>
              <a:tr h="385034">
                <a:tc>
                  <a:txBody>
                    <a:bodyPr/>
                    <a:lstStyle/>
                    <a:p>
                      <a:pPr algn="l" fontAlgn="ctr"/>
                      <a:r>
                        <a:rPr lang="en-IN" sz="1100" b="0" i="0" u="none" strike="noStrike" dirty="0">
                          <a:solidFill>
                            <a:srgbClr val="333333"/>
                          </a:solidFill>
                          <a:effectLst/>
                          <a:latin typeface="Times New Roman" panose="02020603050405020304" pitchFamily="18" charset="0"/>
                        </a:rPr>
                        <a:t>Section</a:t>
                      </a:r>
                    </a:p>
                  </a:txBody>
                  <a:tcPr marL="85725" marR="9525" marT="9525" marB="0" anchor="ctr"/>
                </a:tc>
                <a:tc>
                  <a:txBody>
                    <a:bodyPr/>
                    <a:lstStyle/>
                    <a:p>
                      <a:pPr algn="l" fontAlgn="ctr"/>
                      <a:r>
                        <a:rPr lang="en-IN" sz="1100" b="0" i="0" u="none" strike="noStrike">
                          <a:solidFill>
                            <a:srgbClr val="333333"/>
                          </a:solidFill>
                          <a:effectLst/>
                          <a:latin typeface="Times New Roman" panose="02020603050405020304" pitchFamily="18" charset="0"/>
                        </a:rPr>
                        <a:t>Nature of transaction</a:t>
                      </a:r>
                    </a:p>
                  </a:txBody>
                  <a:tcPr marL="85725" marR="9525" marT="9525" marB="0" anchor="ctr"/>
                </a:tc>
                <a:tc>
                  <a:txBody>
                    <a:bodyPr/>
                    <a:lstStyle/>
                    <a:p>
                      <a:pPr algn="l" fontAlgn="ctr"/>
                      <a:r>
                        <a:rPr lang="en-IN" sz="1100" b="0" i="0" u="none" strike="noStrike">
                          <a:solidFill>
                            <a:srgbClr val="333333"/>
                          </a:solidFill>
                          <a:effectLst/>
                          <a:latin typeface="Times New Roman" panose="02020603050405020304" pitchFamily="18" charset="0"/>
                        </a:rPr>
                        <a:t>Threshold Limit (Rs)</a:t>
                      </a:r>
                    </a:p>
                  </a:txBody>
                  <a:tcPr marL="85725" marR="9525" marT="9525" marB="0" anchor="ctr"/>
                </a:tc>
                <a:tc>
                  <a:txBody>
                    <a:bodyPr/>
                    <a:lstStyle/>
                    <a:p>
                      <a:pPr algn="l" fontAlgn="ctr"/>
                      <a:r>
                        <a:rPr lang="en-IN" sz="1100" b="0" i="0" u="none" strike="noStrike">
                          <a:solidFill>
                            <a:srgbClr val="333333"/>
                          </a:solidFill>
                          <a:effectLst/>
                          <a:latin typeface="Times New Roman" panose="02020603050405020304" pitchFamily="18" charset="0"/>
                        </a:rPr>
                        <a:t>TDS Rate</a:t>
                      </a:r>
                    </a:p>
                  </a:txBody>
                  <a:tcPr marL="85725" marR="9525" marT="9525" marB="0" anchor="ctr"/>
                </a:tc>
                <a:extLst>
                  <a:ext uri="{0D108BD9-81ED-4DB2-BD59-A6C34878D82A}">
                    <a16:rowId xmlns:a16="http://schemas.microsoft.com/office/drawing/2014/main" val="3031154021"/>
                  </a:ext>
                </a:extLst>
              </a:tr>
              <a:tr h="385034">
                <a:tc>
                  <a:txBody>
                    <a:bodyPr/>
                    <a:lstStyle/>
                    <a:p>
                      <a:pPr algn="l" fontAlgn="ctr"/>
                      <a:r>
                        <a:rPr lang="en-IN" sz="1100" b="0" i="0" u="none" strike="noStrike">
                          <a:solidFill>
                            <a:srgbClr val="333333"/>
                          </a:solidFill>
                          <a:effectLst/>
                          <a:latin typeface="Times New Roman" panose="02020603050405020304" pitchFamily="18" charset="0"/>
                        </a:rPr>
                        <a:t>192</a:t>
                      </a:r>
                    </a:p>
                  </a:txBody>
                  <a:tcPr marL="85725" marR="9525" marT="9525" marB="0" anchor="ctr"/>
                </a:tc>
                <a:tc>
                  <a:txBody>
                    <a:bodyPr/>
                    <a:lstStyle/>
                    <a:p>
                      <a:pPr algn="l" fontAlgn="ctr"/>
                      <a:r>
                        <a:rPr lang="en-IN" sz="1100" b="0" i="0" u="none" strike="noStrike">
                          <a:solidFill>
                            <a:srgbClr val="333333"/>
                          </a:solidFill>
                          <a:effectLst/>
                          <a:latin typeface="Times New Roman" panose="02020603050405020304" pitchFamily="18" charset="0"/>
                        </a:rPr>
                        <a:t>Salary</a:t>
                      </a:r>
                    </a:p>
                  </a:txBody>
                  <a:tcPr marL="85725" marR="9525" marT="9525" marB="0" anchor="ctr"/>
                </a:tc>
                <a:tc>
                  <a:txBody>
                    <a:bodyPr/>
                    <a:lstStyle/>
                    <a:p>
                      <a:pPr algn="l" fontAlgn="ctr"/>
                      <a:r>
                        <a:rPr lang="en-IN" sz="1100" b="0" i="0" u="none" strike="noStrike">
                          <a:solidFill>
                            <a:srgbClr val="333333"/>
                          </a:solidFill>
                          <a:effectLst/>
                          <a:latin typeface="Times New Roman" panose="02020603050405020304" pitchFamily="18" charset="0"/>
                        </a:rPr>
                        <a:t>Basic exemption limit</a:t>
                      </a:r>
                    </a:p>
                  </a:txBody>
                  <a:tcPr marL="85725" marR="9525" marT="9525" marB="0" anchor="ctr"/>
                </a:tc>
                <a:tc>
                  <a:txBody>
                    <a:bodyPr/>
                    <a:lstStyle/>
                    <a:p>
                      <a:pPr algn="l" fontAlgn="ctr"/>
                      <a:r>
                        <a:rPr lang="en-IN" sz="1100" b="0" i="0" u="none" strike="noStrike">
                          <a:solidFill>
                            <a:srgbClr val="333333"/>
                          </a:solidFill>
                          <a:effectLst/>
                          <a:latin typeface="Times New Roman" panose="02020603050405020304" pitchFamily="18" charset="0"/>
                        </a:rPr>
                        <a:t>As per applicable slab rates</a:t>
                      </a:r>
                    </a:p>
                  </a:txBody>
                  <a:tcPr marL="85725" marR="9525" marT="9525" marB="0" anchor="ctr"/>
                </a:tc>
                <a:extLst>
                  <a:ext uri="{0D108BD9-81ED-4DB2-BD59-A6C34878D82A}">
                    <a16:rowId xmlns:a16="http://schemas.microsoft.com/office/drawing/2014/main" val="2569217059"/>
                  </a:ext>
                </a:extLst>
              </a:tr>
              <a:tr h="385034">
                <a:tc rowSpan="2">
                  <a:txBody>
                    <a:bodyPr/>
                    <a:lstStyle/>
                    <a:p>
                      <a:pPr algn="l" fontAlgn="ctr"/>
                      <a:r>
                        <a:rPr lang="en-IN" sz="1100" b="0" i="0" u="none" strike="noStrike">
                          <a:solidFill>
                            <a:srgbClr val="333333"/>
                          </a:solidFill>
                          <a:effectLst/>
                          <a:latin typeface="Times New Roman" panose="02020603050405020304" pitchFamily="18" charset="0"/>
                        </a:rPr>
                        <a:t>194C</a:t>
                      </a:r>
                    </a:p>
                  </a:txBody>
                  <a:tcPr marL="85725" marR="9525" marT="9525" marB="0" anchor="ctr"/>
                </a:tc>
                <a:tc rowSpan="2">
                  <a:txBody>
                    <a:bodyPr/>
                    <a:lstStyle/>
                    <a:p>
                      <a:pPr algn="l" fontAlgn="ctr"/>
                      <a:r>
                        <a:rPr lang="en-IN" sz="1100" b="0" i="0" u="none" strike="noStrike">
                          <a:solidFill>
                            <a:srgbClr val="333333"/>
                          </a:solidFill>
                          <a:effectLst/>
                          <a:latin typeface="Times New Roman" panose="02020603050405020304" pitchFamily="18" charset="0"/>
                        </a:rPr>
                        <a:t>Payment done to subcontractor/contractor</a:t>
                      </a:r>
                    </a:p>
                  </a:txBody>
                  <a:tcPr marL="85725" marR="9525" marT="9525" marB="0" anchor="ctr"/>
                </a:tc>
                <a:tc>
                  <a:txBody>
                    <a:bodyPr/>
                    <a:lstStyle/>
                    <a:p>
                      <a:pPr algn="l" fontAlgn="ctr"/>
                      <a:r>
                        <a:rPr lang="en-IN" sz="1100" b="0" i="0" u="none" strike="noStrike">
                          <a:solidFill>
                            <a:srgbClr val="333333"/>
                          </a:solidFill>
                          <a:effectLst/>
                          <a:latin typeface="Times New Roman" panose="02020603050405020304" pitchFamily="18" charset="0"/>
                        </a:rPr>
                        <a:t>Single transaction- 30,000</a:t>
                      </a:r>
                    </a:p>
                  </a:txBody>
                  <a:tcPr marL="85725" marR="9525" marT="9525" marB="0" anchor="ctr"/>
                </a:tc>
                <a:tc>
                  <a:txBody>
                    <a:bodyPr/>
                    <a:lstStyle/>
                    <a:p>
                      <a:pPr algn="l" fontAlgn="ctr"/>
                      <a:r>
                        <a:rPr lang="en-IN" sz="1100" b="0" i="0" u="none" strike="noStrike">
                          <a:solidFill>
                            <a:srgbClr val="333333"/>
                          </a:solidFill>
                          <a:effectLst/>
                          <a:latin typeface="Times New Roman" panose="02020603050405020304" pitchFamily="18" charset="0"/>
                        </a:rPr>
                        <a:t>HUF/Individuals: 1%</a:t>
                      </a:r>
                    </a:p>
                  </a:txBody>
                  <a:tcPr marL="85725" marR="9525" marT="9525" marB="0" anchor="ctr"/>
                </a:tc>
                <a:extLst>
                  <a:ext uri="{0D108BD9-81ED-4DB2-BD59-A6C34878D82A}">
                    <a16:rowId xmlns:a16="http://schemas.microsoft.com/office/drawing/2014/main" val="2034740625"/>
                  </a:ext>
                </a:extLst>
              </a:tr>
              <a:tr h="385034">
                <a:tc vMerge="1">
                  <a:txBody>
                    <a:bodyPr/>
                    <a:lstStyle/>
                    <a:p>
                      <a:endParaRPr lang="en-IN"/>
                    </a:p>
                  </a:txBody>
                  <a:tcPr/>
                </a:tc>
                <a:tc vMerge="1">
                  <a:txBody>
                    <a:bodyPr/>
                    <a:lstStyle/>
                    <a:p>
                      <a:endParaRPr lang="en-IN"/>
                    </a:p>
                  </a:txBody>
                  <a:tcPr/>
                </a:tc>
                <a:tc>
                  <a:txBody>
                    <a:bodyPr/>
                    <a:lstStyle/>
                    <a:p>
                      <a:pPr algn="l" fontAlgn="ctr"/>
                      <a:r>
                        <a:rPr lang="en-IN" sz="1100" b="0" i="0" u="none" strike="noStrike">
                          <a:solidFill>
                            <a:srgbClr val="333333"/>
                          </a:solidFill>
                          <a:effectLst/>
                          <a:latin typeface="Times New Roman" panose="02020603050405020304" pitchFamily="18" charset="0"/>
                        </a:rPr>
                        <a:t>Aggregate transactions- 1,00,000</a:t>
                      </a:r>
                    </a:p>
                  </a:txBody>
                  <a:tcPr marL="85725" marR="9525" marT="9525" marB="0" anchor="ctr"/>
                </a:tc>
                <a:tc>
                  <a:txBody>
                    <a:bodyPr/>
                    <a:lstStyle/>
                    <a:p>
                      <a:pPr algn="l" fontAlgn="ctr"/>
                      <a:r>
                        <a:rPr lang="en-IN" sz="1100" b="0" i="0" u="none" strike="noStrike">
                          <a:solidFill>
                            <a:srgbClr val="333333"/>
                          </a:solidFill>
                          <a:effectLst/>
                          <a:latin typeface="Times New Roman" panose="02020603050405020304" pitchFamily="18" charset="0"/>
                        </a:rPr>
                        <a:t>Others: 2%</a:t>
                      </a:r>
                    </a:p>
                  </a:txBody>
                  <a:tcPr marL="85725" marR="9525" marT="9525" marB="0" anchor="ctr"/>
                </a:tc>
                <a:extLst>
                  <a:ext uri="{0D108BD9-81ED-4DB2-BD59-A6C34878D82A}">
                    <a16:rowId xmlns:a16="http://schemas.microsoft.com/office/drawing/2014/main" val="2722546179"/>
                  </a:ext>
                </a:extLst>
              </a:tr>
              <a:tr h="385034">
                <a:tc>
                  <a:txBody>
                    <a:bodyPr/>
                    <a:lstStyle/>
                    <a:p>
                      <a:pPr algn="l" fontAlgn="ctr"/>
                      <a:r>
                        <a:rPr lang="en-IN" sz="1100" b="0" i="0" u="none" strike="noStrike">
                          <a:solidFill>
                            <a:srgbClr val="333333"/>
                          </a:solidFill>
                          <a:effectLst/>
                          <a:latin typeface="Times New Roman" panose="02020603050405020304" pitchFamily="18" charset="0"/>
                        </a:rPr>
                        <a:t>194-I</a:t>
                      </a:r>
                    </a:p>
                  </a:txBody>
                  <a:tcPr marL="85725" marR="9525" marT="9525" marB="0" anchor="ctr"/>
                </a:tc>
                <a:tc>
                  <a:txBody>
                    <a:bodyPr/>
                    <a:lstStyle/>
                    <a:p>
                      <a:pPr algn="l" fontAlgn="ctr"/>
                      <a:r>
                        <a:rPr lang="en-IN" sz="1100" b="0" i="0" u="none" strike="noStrike">
                          <a:solidFill>
                            <a:srgbClr val="333333"/>
                          </a:solidFill>
                          <a:effectLst/>
                          <a:latin typeface="Times New Roman" panose="02020603050405020304" pitchFamily="18" charset="0"/>
                        </a:rPr>
                        <a:t>Rent:</a:t>
                      </a:r>
                    </a:p>
                  </a:txBody>
                  <a:tcPr marL="85725" marR="9525" marT="9525" marB="0" anchor="ctr"/>
                </a:tc>
                <a:tc>
                  <a:txBody>
                    <a:bodyPr/>
                    <a:lstStyle/>
                    <a:p>
                      <a:pPr algn="l" fontAlgn="t"/>
                      <a:r>
                        <a:rPr lang="en-IN" sz="1100" b="0" i="0" u="none" strike="noStrike">
                          <a:solidFill>
                            <a:srgbClr val="000000"/>
                          </a:solidFill>
                          <a:effectLst/>
                          <a:latin typeface="Calibri" panose="020F0502020204030204" pitchFamily="34" charset="0"/>
                        </a:rPr>
                        <a:t> </a:t>
                      </a:r>
                    </a:p>
                  </a:txBody>
                  <a:tcPr marL="85725" marR="9525" marT="9525" marB="0"/>
                </a:tc>
                <a:tc>
                  <a:txBody>
                    <a:bodyPr/>
                    <a:lstStyle/>
                    <a:p>
                      <a:pPr algn="l" fontAlgn="t"/>
                      <a:r>
                        <a:rPr lang="en-IN" sz="1100" b="0" i="0" u="none" strike="noStrike">
                          <a:solidFill>
                            <a:srgbClr val="000000"/>
                          </a:solidFill>
                          <a:effectLst/>
                          <a:latin typeface="Calibri" panose="020F0502020204030204" pitchFamily="34" charset="0"/>
                        </a:rPr>
                        <a:t> </a:t>
                      </a:r>
                    </a:p>
                  </a:txBody>
                  <a:tcPr marL="85725" marR="9525" marT="9525" marB="0"/>
                </a:tc>
                <a:extLst>
                  <a:ext uri="{0D108BD9-81ED-4DB2-BD59-A6C34878D82A}">
                    <a16:rowId xmlns:a16="http://schemas.microsoft.com/office/drawing/2014/main" val="175081262"/>
                  </a:ext>
                </a:extLst>
              </a:tr>
              <a:tr h="385034">
                <a:tc>
                  <a:txBody>
                    <a:bodyPr/>
                    <a:lstStyle/>
                    <a:p>
                      <a:pPr algn="l" fontAlgn="t"/>
                      <a:r>
                        <a:rPr lang="en-IN" sz="1100" b="0" i="0" u="none" strike="noStrike">
                          <a:solidFill>
                            <a:srgbClr val="000000"/>
                          </a:solidFill>
                          <a:effectLst/>
                          <a:latin typeface="Calibri" panose="020F0502020204030204" pitchFamily="34" charset="0"/>
                        </a:rPr>
                        <a:t> </a:t>
                      </a:r>
                    </a:p>
                  </a:txBody>
                  <a:tcPr marL="85725" marR="9525" marT="9525" marB="0"/>
                </a:tc>
                <a:tc>
                  <a:txBody>
                    <a:bodyPr/>
                    <a:lstStyle/>
                    <a:p>
                      <a:pPr algn="l" fontAlgn="ctr"/>
                      <a:r>
                        <a:rPr lang="en-IN" sz="1100" b="0" i="0" u="none" strike="noStrike">
                          <a:solidFill>
                            <a:srgbClr val="333333"/>
                          </a:solidFill>
                          <a:effectLst/>
                          <a:latin typeface="Times New Roman" panose="02020603050405020304" pitchFamily="18" charset="0"/>
                        </a:rPr>
                        <a:t>194-I(a) plant and machinery</a:t>
                      </a:r>
                    </a:p>
                  </a:txBody>
                  <a:tcPr marL="85725" marR="9525" marT="9525" marB="0" anchor="ctr"/>
                </a:tc>
                <a:tc>
                  <a:txBody>
                    <a:bodyPr/>
                    <a:lstStyle/>
                    <a:p>
                      <a:pPr algn="l" fontAlgn="ctr"/>
                      <a:r>
                        <a:rPr lang="en-IN" sz="1100" b="0" i="0" u="none" strike="noStrike">
                          <a:solidFill>
                            <a:srgbClr val="333333"/>
                          </a:solidFill>
                          <a:effectLst/>
                          <a:latin typeface="Times New Roman" panose="02020603050405020304" pitchFamily="18" charset="0"/>
                        </a:rPr>
                        <a:t>2,40,000</a:t>
                      </a:r>
                    </a:p>
                  </a:txBody>
                  <a:tcPr marL="85725" marR="9525" marT="9525" marB="0" anchor="ctr"/>
                </a:tc>
                <a:tc>
                  <a:txBody>
                    <a:bodyPr/>
                    <a:lstStyle/>
                    <a:p>
                      <a:pPr algn="l" fontAlgn="ctr"/>
                      <a:r>
                        <a:rPr lang="en-IN" sz="1100" b="0" i="0" u="none" strike="noStrike">
                          <a:solidFill>
                            <a:srgbClr val="333333"/>
                          </a:solidFill>
                          <a:effectLst/>
                          <a:latin typeface="Times New Roman" panose="02020603050405020304" pitchFamily="18" charset="0"/>
                        </a:rPr>
                        <a:t>2%</a:t>
                      </a:r>
                    </a:p>
                  </a:txBody>
                  <a:tcPr marL="85725" marR="9525" marT="9525" marB="0" anchor="ctr"/>
                </a:tc>
                <a:extLst>
                  <a:ext uri="{0D108BD9-81ED-4DB2-BD59-A6C34878D82A}">
                    <a16:rowId xmlns:a16="http://schemas.microsoft.com/office/drawing/2014/main" val="2928815516"/>
                  </a:ext>
                </a:extLst>
              </a:tr>
              <a:tr h="385034">
                <a:tc>
                  <a:txBody>
                    <a:bodyPr/>
                    <a:lstStyle/>
                    <a:p>
                      <a:pPr algn="l" fontAlgn="t"/>
                      <a:r>
                        <a:rPr lang="en-IN" sz="1100" b="0" i="0" u="none" strike="noStrike">
                          <a:solidFill>
                            <a:srgbClr val="000000"/>
                          </a:solidFill>
                          <a:effectLst/>
                          <a:latin typeface="Calibri" panose="020F0502020204030204" pitchFamily="34" charset="0"/>
                        </a:rPr>
                        <a:t> </a:t>
                      </a:r>
                    </a:p>
                  </a:txBody>
                  <a:tcPr marL="85725" marR="9525" marT="9525" marB="0"/>
                </a:tc>
                <a:tc>
                  <a:txBody>
                    <a:bodyPr/>
                    <a:lstStyle/>
                    <a:p>
                      <a:pPr algn="l" fontAlgn="ctr"/>
                      <a:r>
                        <a:rPr lang="en-IN" sz="1100" b="0" i="0" u="none" strike="noStrike">
                          <a:solidFill>
                            <a:srgbClr val="333333"/>
                          </a:solidFill>
                          <a:effectLst/>
                          <a:latin typeface="Times New Roman" panose="02020603050405020304" pitchFamily="18" charset="0"/>
                        </a:rPr>
                        <a:t>194-I(b) land/building/furniture/fitting</a:t>
                      </a:r>
                    </a:p>
                  </a:txBody>
                  <a:tcPr marL="85725" marR="9525" marT="9525" marB="0" anchor="ctr"/>
                </a:tc>
                <a:tc>
                  <a:txBody>
                    <a:bodyPr/>
                    <a:lstStyle/>
                    <a:p>
                      <a:pPr algn="l" fontAlgn="ctr"/>
                      <a:r>
                        <a:rPr lang="en-IN" sz="1100" b="0" i="0" u="none" strike="noStrike">
                          <a:solidFill>
                            <a:srgbClr val="333333"/>
                          </a:solidFill>
                          <a:effectLst/>
                          <a:latin typeface="Times New Roman" panose="02020603050405020304" pitchFamily="18" charset="0"/>
                        </a:rPr>
                        <a:t>2,40,000</a:t>
                      </a:r>
                    </a:p>
                  </a:txBody>
                  <a:tcPr marL="85725" marR="9525" marT="9525" marB="0" anchor="ctr"/>
                </a:tc>
                <a:tc>
                  <a:txBody>
                    <a:bodyPr/>
                    <a:lstStyle/>
                    <a:p>
                      <a:pPr algn="l" fontAlgn="ctr"/>
                      <a:r>
                        <a:rPr lang="en-IN" sz="1100" b="0" i="0" u="none" strike="noStrike">
                          <a:solidFill>
                            <a:srgbClr val="333333"/>
                          </a:solidFill>
                          <a:effectLst/>
                          <a:latin typeface="Times New Roman" panose="02020603050405020304" pitchFamily="18" charset="0"/>
                        </a:rPr>
                        <a:t>10%</a:t>
                      </a:r>
                    </a:p>
                  </a:txBody>
                  <a:tcPr marL="85725" marR="9525" marT="9525" marB="0" anchor="ctr"/>
                </a:tc>
                <a:extLst>
                  <a:ext uri="{0D108BD9-81ED-4DB2-BD59-A6C34878D82A}">
                    <a16:rowId xmlns:a16="http://schemas.microsoft.com/office/drawing/2014/main" val="3767165438"/>
                  </a:ext>
                </a:extLst>
              </a:tr>
              <a:tr h="385034">
                <a:tc>
                  <a:txBody>
                    <a:bodyPr/>
                    <a:lstStyle/>
                    <a:p>
                      <a:pPr algn="l" fontAlgn="ctr"/>
                      <a:r>
                        <a:rPr lang="en-IN" sz="1100" b="0" i="0" u="none" strike="noStrike">
                          <a:solidFill>
                            <a:srgbClr val="333333"/>
                          </a:solidFill>
                          <a:effectLst/>
                          <a:latin typeface="Times New Roman" panose="02020603050405020304" pitchFamily="18" charset="0"/>
                        </a:rPr>
                        <a:t>194-IA</a:t>
                      </a:r>
                    </a:p>
                  </a:txBody>
                  <a:tcPr marL="85725" marR="9525" marT="9525" marB="0" anchor="ctr"/>
                </a:tc>
                <a:tc>
                  <a:txBody>
                    <a:bodyPr/>
                    <a:lstStyle/>
                    <a:p>
                      <a:pPr algn="l" fontAlgn="ctr"/>
                      <a:r>
                        <a:rPr lang="en-IN" sz="1100" b="0" i="0" u="none" strike="noStrike">
                          <a:solidFill>
                            <a:srgbClr val="333333"/>
                          </a:solidFill>
                          <a:effectLst/>
                          <a:latin typeface="Times New Roman" panose="02020603050405020304" pitchFamily="18" charset="0"/>
                        </a:rPr>
                        <a:t>Payment on transfer of immovable property except agricultural land</a:t>
                      </a:r>
                    </a:p>
                  </a:txBody>
                  <a:tcPr marL="85725" marR="9525" marT="9525" marB="0" anchor="ctr"/>
                </a:tc>
                <a:tc>
                  <a:txBody>
                    <a:bodyPr/>
                    <a:lstStyle/>
                    <a:p>
                      <a:pPr algn="l" fontAlgn="ctr"/>
                      <a:r>
                        <a:rPr lang="en-IN" sz="1100" b="0" i="0" u="none" strike="noStrike">
                          <a:solidFill>
                            <a:srgbClr val="333333"/>
                          </a:solidFill>
                          <a:effectLst/>
                          <a:latin typeface="Times New Roman" panose="02020603050405020304" pitchFamily="18" charset="0"/>
                        </a:rPr>
                        <a:t>50,00,000</a:t>
                      </a:r>
                    </a:p>
                  </a:txBody>
                  <a:tcPr marL="85725" marR="9525" marT="9525" marB="0" anchor="ctr"/>
                </a:tc>
                <a:tc>
                  <a:txBody>
                    <a:bodyPr/>
                    <a:lstStyle/>
                    <a:p>
                      <a:pPr algn="l" fontAlgn="ctr"/>
                      <a:r>
                        <a:rPr lang="en-IN" sz="1100" b="0" i="0" u="none" strike="noStrike">
                          <a:solidFill>
                            <a:srgbClr val="333333"/>
                          </a:solidFill>
                          <a:effectLst/>
                          <a:latin typeface="Times New Roman" panose="02020603050405020304" pitchFamily="18" charset="0"/>
                        </a:rPr>
                        <a:t>1%</a:t>
                      </a:r>
                    </a:p>
                  </a:txBody>
                  <a:tcPr marL="85725" marR="9525" marT="9525" marB="0" anchor="ctr"/>
                </a:tc>
                <a:extLst>
                  <a:ext uri="{0D108BD9-81ED-4DB2-BD59-A6C34878D82A}">
                    <a16:rowId xmlns:a16="http://schemas.microsoft.com/office/drawing/2014/main" val="2050927151"/>
                  </a:ext>
                </a:extLst>
              </a:tr>
              <a:tr h="385034">
                <a:tc>
                  <a:txBody>
                    <a:bodyPr/>
                    <a:lstStyle/>
                    <a:p>
                      <a:pPr algn="l" fontAlgn="ctr"/>
                      <a:r>
                        <a:rPr lang="en-IN" sz="1100" b="0" i="0" u="none" strike="noStrike">
                          <a:solidFill>
                            <a:srgbClr val="333333"/>
                          </a:solidFill>
                          <a:effectLst/>
                          <a:latin typeface="Times New Roman" panose="02020603050405020304" pitchFamily="18" charset="0"/>
                        </a:rPr>
                        <a:t>194-IB</a:t>
                      </a:r>
                    </a:p>
                  </a:txBody>
                  <a:tcPr marL="85725" marR="9525" marT="9525" marB="0" anchor="ctr"/>
                </a:tc>
                <a:tc>
                  <a:txBody>
                    <a:bodyPr/>
                    <a:lstStyle/>
                    <a:p>
                      <a:pPr algn="l" fontAlgn="ctr"/>
                      <a:r>
                        <a:rPr lang="en-IN" sz="1100" b="0" i="0" u="none" strike="noStrike">
                          <a:solidFill>
                            <a:srgbClr val="333333"/>
                          </a:solidFill>
                          <a:effectLst/>
                          <a:latin typeface="Times New Roman" panose="02020603050405020304" pitchFamily="18" charset="0"/>
                        </a:rPr>
                        <a:t>Rent paid by HUF/Individual who is not required to conduct tax audit</a:t>
                      </a:r>
                    </a:p>
                  </a:txBody>
                  <a:tcPr marL="85725" marR="9525" marT="9525" marB="0" anchor="ctr"/>
                </a:tc>
                <a:tc>
                  <a:txBody>
                    <a:bodyPr/>
                    <a:lstStyle/>
                    <a:p>
                      <a:pPr algn="l" fontAlgn="ctr"/>
                      <a:r>
                        <a:rPr lang="en-IN" sz="1100" b="0" i="0" u="none" strike="noStrike">
                          <a:solidFill>
                            <a:srgbClr val="333333"/>
                          </a:solidFill>
                          <a:effectLst/>
                          <a:latin typeface="Times New Roman" panose="02020603050405020304" pitchFamily="18" charset="0"/>
                        </a:rPr>
                        <a:t>50,000 per month</a:t>
                      </a:r>
                    </a:p>
                  </a:txBody>
                  <a:tcPr marL="85725" marR="9525" marT="9525" marB="0" anchor="ctr"/>
                </a:tc>
                <a:tc>
                  <a:txBody>
                    <a:bodyPr/>
                    <a:lstStyle/>
                    <a:p>
                      <a:pPr algn="l" fontAlgn="ctr"/>
                      <a:r>
                        <a:rPr lang="en-IN" sz="1100" b="0" i="0" u="none" strike="noStrike">
                          <a:solidFill>
                            <a:srgbClr val="333333"/>
                          </a:solidFill>
                          <a:effectLst/>
                          <a:latin typeface="Times New Roman" panose="02020603050405020304" pitchFamily="18" charset="0"/>
                        </a:rPr>
                        <a:t>5%</a:t>
                      </a:r>
                    </a:p>
                  </a:txBody>
                  <a:tcPr marL="85725" marR="9525" marT="9525" marB="0" anchor="ctr"/>
                </a:tc>
                <a:extLst>
                  <a:ext uri="{0D108BD9-81ED-4DB2-BD59-A6C34878D82A}">
                    <a16:rowId xmlns:a16="http://schemas.microsoft.com/office/drawing/2014/main" val="2385564100"/>
                  </a:ext>
                </a:extLst>
              </a:tr>
              <a:tr h="385034">
                <a:tc rowSpan="4">
                  <a:txBody>
                    <a:bodyPr/>
                    <a:lstStyle/>
                    <a:p>
                      <a:pPr algn="l" fontAlgn="ctr"/>
                      <a:r>
                        <a:rPr lang="en-IN" sz="1100" b="0" i="0" u="none" strike="noStrike">
                          <a:solidFill>
                            <a:srgbClr val="333333"/>
                          </a:solidFill>
                          <a:effectLst/>
                          <a:latin typeface="Times New Roman" panose="02020603050405020304" pitchFamily="18" charset="0"/>
                        </a:rPr>
                        <a:t>194J</a:t>
                      </a:r>
                    </a:p>
                  </a:txBody>
                  <a:tcPr marL="85725" marR="9525" marT="9525" marB="0" anchor="ctr"/>
                </a:tc>
                <a:tc>
                  <a:txBody>
                    <a:bodyPr/>
                    <a:lstStyle/>
                    <a:p>
                      <a:pPr algn="l" fontAlgn="ctr"/>
                      <a:r>
                        <a:rPr lang="en-IN" sz="1100" b="0" i="0" u="none" strike="noStrike">
                          <a:solidFill>
                            <a:srgbClr val="333333"/>
                          </a:solidFill>
                          <a:effectLst/>
                          <a:latin typeface="Times New Roman" panose="02020603050405020304" pitchFamily="18" charset="0"/>
                        </a:rPr>
                        <a:t>Fees paid for -</a:t>
                      </a:r>
                    </a:p>
                  </a:txBody>
                  <a:tcPr marL="85725" marR="9525" marT="9525" marB="0" anchor="ctr"/>
                </a:tc>
                <a:tc>
                  <a:txBody>
                    <a:bodyPr/>
                    <a:lstStyle/>
                    <a:p>
                      <a:pPr algn="l" fontAlgn="ctr"/>
                      <a:r>
                        <a:rPr lang="en-IN" sz="1100" b="0" i="0" u="none" strike="noStrike">
                          <a:solidFill>
                            <a:srgbClr val="333333"/>
                          </a:solidFill>
                          <a:effectLst/>
                          <a:latin typeface="Times New Roman" panose="02020603050405020304" pitchFamily="18" charset="0"/>
                        </a:rPr>
                        <a:t>30,000</a:t>
                      </a:r>
                    </a:p>
                  </a:txBody>
                  <a:tcPr marL="85725" marR="9525" marT="9525" marB="0" anchor="ctr"/>
                </a:tc>
                <a:tc>
                  <a:txBody>
                    <a:bodyPr/>
                    <a:lstStyle/>
                    <a:p>
                      <a:pPr algn="l" fontAlgn="ctr"/>
                      <a:r>
                        <a:rPr lang="en-IN" sz="1100" b="0" i="0" u="none" strike="noStrike">
                          <a:solidFill>
                            <a:srgbClr val="333333"/>
                          </a:solidFill>
                          <a:effectLst/>
                          <a:latin typeface="Times New Roman" panose="02020603050405020304" pitchFamily="18" charset="0"/>
                        </a:rPr>
                        <a:t>2%</a:t>
                      </a:r>
                    </a:p>
                  </a:txBody>
                  <a:tcPr marL="85725" marR="9525" marT="9525" marB="0" anchor="ctr"/>
                </a:tc>
                <a:extLst>
                  <a:ext uri="{0D108BD9-81ED-4DB2-BD59-A6C34878D82A}">
                    <a16:rowId xmlns:a16="http://schemas.microsoft.com/office/drawing/2014/main" val="1320462559"/>
                  </a:ext>
                </a:extLst>
              </a:tr>
              <a:tr h="385034">
                <a:tc vMerge="1">
                  <a:txBody>
                    <a:bodyPr/>
                    <a:lstStyle/>
                    <a:p>
                      <a:endParaRPr lang="en-IN"/>
                    </a:p>
                  </a:txBody>
                  <a:tcPr/>
                </a:tc>
                <a:tc>
                  <a:txBody>
                    <a:bodyPr/>
                    <a:lstStyle/>
                    <a:p>
                      <a:pPr algn="l" fontAlgn="ctr"/>
                      <a:r>
                        <a:rPr lang="en-IN" sz="1100" b="0" i="0" u="none" strike="noStrike">
                          <a:solidFill>
                            <a:srgbClr val="000000"/>
                          </a:solidFill>
                          <a:effectLst/>
                          <a:latin typeface="Calibri" panose="020F0502020204030204" pitchFamily="34" charset="0"/>
                        </a:rPr>
                        <a:t> </a:t>
                      </a:r>
                    </a:p>
                  </a:txBody>
                  <a:tcPr marL="171450" marR="9525" marT="9525" marB="0" anchor="ctr"/>
                </a:tc>
                <a:tc>
                  <a:txBody>
                    <a:bodyPr/>
                    <a:lstStyle/>
                    <a:p>
                      <a:pPr algn="l" fontAlgn="ctr"/>
                      <a:r>
                        <a:rPr lang="en-IN" sz="1100" b="0" i="0" u="none" strike="noStrike">
                          <a:solidFill>
                            <a:srgbClr val="333333"/>
                          </a:solidFill>
                          <a:effectLst/>
                          <a:latin typeface="Times New Roman" panose="02020603050405020304" pitchFamily="18" charset="0"/>
                        </a:rPr>
                        <a:t>30,000</a:t>
                      </a:r>
                    </a:p>
                  </a:txBody>
                  <a:tcPr marL="85725" marR="9525" marT="9525" marB="0" anchor="ctr"/>
                </a:tc>
                <a:tc>
                  <a:txBody>
                    <a:bodyPr/>
                    <a:lstStyle/>
                    <a:p>
                      <a:pPr algn="l" fontAlgn="ctr"/>
                      <a:r>
                        <a:rPr lang="en-IN" sz="1100" b="0" i="0" u="none" strike="noStrike">
                          <a:solidFill>
                            <a:srgbClr val="333333"/>
                          </a:solidFill>
                          <a:effectLst/>
                          <a:latin typeface="Times New Roman" panose="02020603050405020304" pitchFamily="18" charset="0"/>
                        </a:rPr>
                        <a:t>2%</a:t>
                      </a:r>
                    </a:p>
                  </a:txBody>
                  <a:tcPr marL="85725" marR="9525" marT="9525" marB="0" anchor="ctr"/>
                </a:tc>
                <a:extLst>
                  <a:ext uri="{0D108BD9-81ED-4DB2-BD59-A6C34878D82A}">
                    <a16:rowId xmlns:a16="http://schemas.microsoft.com/office/drawing/2014/main" val="1159982920"/>
                  </a:ext>
                </a:extLst>
              </a:tr>
              <a:tr h="385034">
                <a:tc vMerge="1">
                  <a:txBody>
                    <a:bodyPr/>
                    <a:lstStyle/>
                    <a:p>
                      <a:endParaRPr lang="en-IN"/>
                    </a:p>
                  </a:txBody>
                  <a:tcPr/>
                </a:tc>
                <a:tc>
                  <a:txBody>
                    <a:bodyPr/>
                    <a:lstStyle/>
                    <a:p>
                      <a:pPr algn="l" fontAlgn="ctr"/>
                      <a:r>
                        <a:rPr lang="en-IN" sz="1100" b="0" i="0" u="none" strike="noStrike">
                          <a:solidFill>
                            <a:srgbClr val="314259"/>
                          </a:solidFill>
                          <a:effectLst/>
                          <a:latin typeface="Times New Roman" panose="02020603050405020304" pitchFamily="18" charset="0"/>
                        </a:rPr>
                        <a:t>Technical services</a:t>
                      </a:r>
                    </a:p>
                  </a:txBody>
                  <a:tcPr marL="171450" marR="9525" marT="9525" marB="0" anchor="ctr"/>
                </a:tc>
                <a:tc>
                  <a:txBody>
                    <a:bodyPr/>
                    <a:lstStyle/>
                    <a:p>
                      <a:pPr algn="l" fontAlgn="t"/>
                      <a:r>
                        <a:rPr lang="en-IN" sz="1100" b="0" i="0" u="none" strike="noStrike">
                          <a:solidFill>
                            <a:srgbClr val="000000"/>
                          </a:solidFill>
                          <a:effectLst/>
                          <a:latin typeface="Calibri" panose="020F0502020204030204" pitchFamily="34" charset="0"/>
                        </a:rPr>
                        <a:t> </a:t>
                      </a:r>
                    </a:p>
                  </a:txBody>
                  <a:tcPr marL="85725" marR="9525" marT="9525" marB="0"/>
                </a:tc>
                <a:tc>
                  <a:txBody>
                    <a:bodyPr/>
                    <a:lstStyle/>
                    <a:p>
                      <a:pPr algn="l" fontAlgn="t"/>
                      <a:r>
                        <a:rPr lang="en-IN" sz="1100" b="0" i="0" u="none" strike="noStrike">
                          <a:solidFill>
                            <a:srgbClr val="000000"/>
                          </a:solidFill>
                          <a:effectLst/>
                          <a:latin typeface="Calibri" panose="020F0502020204030204" pitchFamily="34" charset="0"/>
                        </a:rPr>
                        <a:t> </a:t>
                      </a:r>
                    </a:p>
                  </a:txBody>
                  <a:tcPr marL="85725" marR="9525" marT="9525" marB="0"/>
                </a:tc>
                <a:extLst>
                  <a:ext uri="{0D108BD9-81ED-4DB2-BD59-A6C34878D82A}">
                    <a16:rowId xmlns:a16="http://schemas.microsoft.com/office/drawing/2014/main" val="1803212742"/>
                  </a:ext>
                </a:extLst>
              </a:tr>
              <a:tr h="532059">
                <a:tc vMerge="1">
                  <a:txBody>
                    <a:bodyPr/>
                    <a:lstStyle/>
                    <a:p>
                      <a:endParaRPr lang="en-IN"/>
                    </a:p>
                  </a:txBody>
                  <a:tcPr/>
                </a:tc>
                <a:tc>
                  <a:txBody>
                    <a:bodyPr/>
                    <a:lstStyle/>
                    <a:p>
                      <a:pPr algn="l" fontAlgn="ctr"/>
                      <a:r>
                        <a:rPr lang="en-IN" sz="1100" b="0" i="0" u="none" strike="noStrike">
                          <a:solidFill>
                            <a:srgbClr val="314259"/>
                          </a:solidFill>
                          <a:effectLst/>
                          <a:latin typeface="Times New Roman" panose="02020603050405020304" pitchFamily="18" charset="0"/>
                        </a:rPr>
                        <a:t>Royalty in the nature of consideration for sale, distribution or exhibition of cinematographic films</a:t>
                      </a:r>
                    </a:p>
                  </a:txBody>
                  <a:tcPr marL="171450" marR="9525" marT="9525" marB="0" anchor="ctr"/>
                </a:tc>
                <a:tc>
                  <a:txBody>
                    <a:bodyPr/>
                    <a:lstStyle/>
                    <a:p>
                      <a:pPr algn="l" fontAlgn="t"/>
                      <a:r>
                        <a:rPr lang="en-IN" sz="1100" b="0" i="0" u="none" strike="noStrike">
                          <a:solidFill>
                            <a:srgbClr val="000000"/>
                          </a:solidFill>
                          <a:effectLst/>
                          <a:latin typeface="Calibri" panose="020F0502020204030204" pitchFamily="34" charset="0"/>
                        </a:rPr>
                        <a:t> </a:t>
                      </a:r>
                    </a:p>
                  </a:txBody>
                  <a:tcPr marL="85725" marR="9525" marT="9525" marB="0"/>
                </a:tc>
                <a:tc>
                  <a:txBody>
                    <a:bodyPr/>
                    <a:lstStyle/>
                    <a:p>
                      <a:pPr algn="l" fontAlgn="t"/>
                      <a:r>
                        <a:rPr lang="en-IN" sz="1100" b="0" i="0" u="none" strike="noStrike">
                          <a:solidFill>
                            <a:srgbClr val="000000"/>
                          </a:solidFill>
                          <a:effectLst/>
                          <a:latin typeface="Calibri" panose="020F0502020204030204" pitchFamily="34" charset="0"/>
                        </a:rPr>
                        <a:t> </a:t>
                      </a:r>
                    </a:p>
                  </a:txBody>
                  <a:tcPr marL="85725" marR="9525" marT="9525" marB="0"/>
                </a:tc>
                <a:extLst>
                  <a:ext uri="{0D108BD9-81ED-4DB2-BD59-A6C34878D82A}">
                    <a16:rowId xmlns:a16="http://schemas.microsoft.com/office/drawing/2014/main" val="3508348964"/>
                  </a:ext>
                </a:extLst>
              </a:tr>
              <a:tr h="385034">
                <a:tc>
                  <a:txBody>
                    <a:bodyPr/>
                    <a:lstStyle/>
                    <a:p>
                      <a:pPr algn="l" fontAlgn="ctr"/>
                      <a:r>
                        <a:rPr lang="en-IN" sz="1100" b="0" i="0" u="none" strike="noStrike">
                          <a:solidFill>
                            <a:srgbClr val="333333"/>
                          </a:solidFill>
                          <a:effectLst/>
                          <a:latin typeface="Times New Roman" panose="02020603050405020304" pitchFamily="18" charset="0"/>
                        </a:rPr>
                        <a:t>194J</a:t>
                      </a:r>
                    </a:p>
                  </a:txBody>
                  <a:tcPr marL="85725" marR="9525" marT="9525" marB="0" anchor="ctr"/>
                </a:tc>
                <a:tc>
                  <a:txBody>
                    <a:bodyPr/>
                    <a:lstStyle/>
                    <a:p>
                      <a:pPr algn="l" fontAlgn="ctr"/>
                      <a:r>
                        <a:rPr lang="en-IN" sz="1100" b="0" i="0" u="none" strike="noStrike">
                          <a:solidFill>
                            <a:srgbClr val="333333"/>
                          </a:solidFill>
                          <a:effectLst/>
                          <a:latin typeface="Times New Roman" panose="02020603050405020304" pitchFamily="18" charset="0"/>
                        </a:rPr>
                        <a:t>Fees paid for any other professional services or technical service</a:t>
                      </a:r>
                    </a:p>
                  </a:txBody>
                  <a:tcPr marL="85725" marR="9525" marT="9525" marB="0" anchor="ctr"/>
                </a:tc>
                <a:tc>
                  <a:txBody>
                    <a:bodyPr/>
                    <a:lstStyle/>
                    <a:p>
                      <a:pPr algn="l" fontAlgn="ctr"/>
                      <a:r>
                        <a:rPr lang="en-IN" sz="1100" b="0" i="0" u="none" strike="noStrike">
                          <a:solidFill>
                            <a:srgbClr val="333333"/>
                          </a:solidFill>
                          <a:effectLst/>
                          <a:latin typeface="Times New Roman" panose="02020603050405020304" pitchFamily="18" charset="0"/>
                        </a:rPr>
                        <a:t>30,000</a:t>
                      </a:r>
                    </a:p>
                  </a:txBody>
                  <a:tcPr marL="85725" marR="9525" marT="9525" marB="0" anchor="ctr"/>
                </a:tc>
                <a:tc>
                  <a:txBody>
                    <a:bodyPr/>
                    <a:lstStyle/>
                    <a:p>
                      <a:pPr algn="l" fontAlgn="ctr"/>
                      <a:r>
                        <a:rPr lang="en-IN" sz="1100" b="0" i="0" u="none" strike="noStrike">
                          <a:solidFill>
                            <a:srgbClr val="333333"/>
                          </a:solidFill>
                          <a:effectLst/>
                          <a:latin typeface="Times New Roman" panose="02020603050405020304" pitchFamily="18" charset="0"/>
                        </a:rPr>
                        <a:t>10%</a:t>
                      </a:r>
                    </a:p>
                  </a:txBody>
                  <a:tcPr marL="85725" marR="9525" marT="9525" marB="0" anchor="ctr"/>
                </a:tc>
                <a:extLst>
                  <a:ext uri="{0D108BD9-81ED-4DB2-BD59-A6C34878D82A}">
                    <a16:rowId xmlns:a16="http://schemas.microsoft.com/office/drawing/2014/main" val="3575871059"/>
                  </a:ext>
                </a:extLst>
              </a:tr>
              <a:tr h="532059">
                <a:tc>
                  <a:txBody>
                    <a:bodyPr/>
                    <a:lstStyle/>
                    <a:p>
                      <a:pPr algn="l" fontAlgn="ctr"/>
                      <a:r>
                        <a:rPr lang="en-IN" sz="1100" b="0" i="0" u="none" strike="noStrike">
                          <a:solidFill>
                            <a:srgbClr val="333333"/>
                          </a:solidFill>
                          <a:effectLst/>
                          <a:latin typeface="Times New Roman" panose="02020603050405020304" pitchFamily="18" charset="0"/>
                        </a:rPr>
                        <a:t>194N</a:t>
                      </a:r>
                    </a:p>
                  </a:txBody>
                  <a:tcPr marL="85725" marR="9525" marT="9525" marB="0" anchor="ctr"/>
                </a:tc>
                <a:tc>
                  <a:txBody>
                    <a:bodyPr/>
                    <a:lstStyle/>
                    <a:p>
                      <a:pPr algn="l" fontAlgn="ctr"/>
                      <a:r>
                        <a:rPr lang="en-IN" sz="1100" b="0" i="0" u="none" strike="noStrike">
                          <a:solidFill>
                            <a:srgbClr val="333333"/>
                          </a:solidFill>
                          <a:effectLst/>
                          <a:latin typeface="Times New Roman" panose="02020603050405020304" pitchFamily="18" charset="0"/>
                        </a:rPr>
                        <a:t>Amount exceeding 1 crore (exceeding 20 lakhs for people not filing ITR for previous 3 years)</a:t>
                      </a:r>
                    </a:p>
                  </a:txBody>
                  <a:tcPr marL="85725" marR="9525" marT="9525" marB="0" anchor="ctr"/>
                </a:tc>
                <a:tc>
                  <a:txBody>
                    <a:bodyPr/>
                    <a:lstStyle/>
                    <a:p>
                      <a:pPr algn="l" fontAlgn="ctr"/>
                      <a:r>
                        <a:rPr lang="en-IN" sz="1100" b="0" i="0" u="none" strike="noStrike">
                          <a:solidFill>
                            <a:srgbClr val="333333"/>
                          </a:solidFill>
                          <a:effectLst/>
                          <a:latin typeface="Times New Roman" panose="02020603050405020304" pitchFamily="18" charset="0"/>
                        </a:rPr>
                        <a:t>1 crore</a:t>
                      </a:r>
                    </a:p>
                  </a:txBody>
                  <a:tcPr marL="85725" marR="9525" marT="9525" marB="0" anchor="ctr"/>
                </a:tc>
                <a:tc>
                  <a:txBody>
                    <a:bodyPr/>
                    <a:lstStyle/>
                    <a:p>
                      <a:pPr algn="l" fontAlgn="ctr"/>
                      <a:r>
                        <a:rPr lang="en-IN" sz="1100" b="0" i="0" u="none" strike="noStrike" dirty="0">
                          <a:solidFill>
                            <a:srgbClr val="333333"/>
                          </a:solidFill>
                          <a:effectLst/>
                          <a:latin typeface="Times New Roman" panose="02020603050405020304" pitchFamily="18" charset="0"/>
                        </a:rPr>
                        <a:t>2%</a:t>
                      </a:r>
                    </a:p>
                  </a:txBody>
                  <a:tcPr marL="85725" marR="9525" marT="9525" marB="0" anchor="ctr"/>
                </a:tc>
                <a:extLst>
                  <a:ext uri="{0D108BD9-81ED-4DB2-BD59-A6C34878D82A}">
                    <a16:rowId xmlns:a16="http://schemas.microsoft.com/office/drawing/2014/main" val="3070150685"/>
                  </a:ext>
                </a:extLst>
              </a:tr>
              <a:tr h="385034">
                <a:tc>
                  <a:txBody>
                    <a:bodyPr/>
                    <a:lstStyle/>
                    <a:p>
                      <a:pPr algn="l" fontAlgn="ctr"/>
                      <a:r>
                        <a:rPr lang="en-IN" sz="1100" b="0" i="0" u="none" strike="noStrike">
                          <a:solidFill>
                            <a:srgbClr val="333333"/>
                          </a:solidFill>
                          <a:effectLst/>
                          <a:latin typeface="Times New Roman" panose="02020603050405020304" pitchFamily="18" charset="0"/>
                        </a:rPr>
                        <a:t>194Q</a:t>
                      </a:r>
                    </a:p>
                  </a:txBody>
                  <a:tcPr marL="85725" marR="9525" marT="9525" marB="0" anchor="ctr"/>
                </a:tc>
                <a:tc>
                  <a:txBody>
                    <a:bodyPr/>
                    <a:lstStyle/>
                    <a:p>
                      <a:pPr algn="l" fontAlgn="ctr"/>
                      <a:r>
                        <a:rPr lang="en-IN" sz="1100" b="0" i="0" u="none" strike="noStrike">
                          <a:solidFill>
                            <a:srgbClr val="333333"/>
                          </a:solidFill>
                          <a:effectLst/>
                          <a:latin typeface="Times New Roman" panose="02020603050405020304" pitchFamily="18" charset="0"/>
                        </a:rPr>
                        <a:t>Purchase of goods after 1.07.2021</a:t>
                      </a:r>
                    </a:p>
                  </a:txBody>
                  <a:tcPr marL="85725" marR="9525" marT="9525" marB="0" anchor="ctr"/>
                </a:tc>
                <a:tc>
                  <a:txBody>
                    <a:bodyPr/>
                    <a:lstStyle/>
                    <a:p>
                      <a:pPr algn="l" fontAlgn="ctr"/>
                      <a:r>
                        <a:rPr lang="en-IN" sz="1100" b="0" i="0" u="none" strike="noStrike">
                          <a:solidFill>
                            <a:srgbClr val="333333"/>
                          </a:solidFill>
                          <a:effectLst/>
                          <a:latin typeface="Times New Roman" panose="02020603050405020304" pitchFamily="18" charset="0"/>
                        </a:rPr>
                        <a:t>50,00,000</a:t>
                      </a:r>
                    </a:p>
                  </a:txBody>
                  <a:tcPr marL="85725" marR="9525" marT="9525" marB="0" anchor="ctr"/>
                </a:tc>
                <a:tc>
                  <a:txBody>
                    <a:bodyPr/>
                    <a:lstStyle/>
                    <a:p>
                      <a:pPr algn="l" fontAlgn="ctr"/>
                      <a:r>
                        <a:rPr lang="en-IN" sz="1100" b="0" i="0" u="none" strike="noStrike" dirty="0">
                          <a:solidFill>
                            <a:srgbClr val="333333"/>
                          </a:solidFill>
                          <a:effectLst/>
                          <a:latin typeface="Times New Roman" panose="02020603050405020304" pitchFamily="18" charset="0"/>
                        </a:rPr>
                        <a:t>0.10%</a:t>
                      </a:r>
                    </a:p>
                  </a:txBody>
                  <a:tcPr marL="85725" marR="9525" marT="9525" marB="0" anchor="ctr"/>
                </a:tc>
                <a:extLst>
                  <a:ext uri="{0D108BD9-81ED-4DB2-BD59-A6C34878D82A}">
                    <a16:rowId xmlns:a16="http://schemas.microsoft.com/office/drawing/2014/main" val="1737472603"/>
                  </a:ext>
                </a:extLst>
              </a:tr>
            </a:tbl>
          </a:graphicData>
        </a:graphic>
      </p:graphicFrame>
    </p:spTree>
    <p:extLst>
      <p:ext uri="{BB962C8B-B14F-4D97-AF65-F5344CB8AC3E}">
        <p14:creationId xmlns:p14="http://schemas.microsoft.com/office/powerpoint/2010/main" val="2732194877"/>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sz="4000" b="1" u="sng" dirty="0">
                <a:solidFill>
                  <a:srgbClr val="C00000"/>
                </a:solidFill>
                <a:latin typeface="Times New Roman" panose="02020603050405020304" pitchFamily="18" charset="0"/>
                <a:cs typeface="Times New Roman" panose="02020603050405020304" pitchFamily="18" charset="0"/>
              </a:rPr>
              <a:t>TDS Payment Due Dates</a:t>
            </a:r>
            <a:r>
              <a:rPr lang="en-IN" b="1" dirty="0"/>
              <a:t/>
            </a:r>
            <a:br>
              <a:rPr lang="en-IN" b="1" dirty="0"/>
            </a:br>
            <a:endParaRPr lang="en-IN"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47042902"/>
              </p:ext>
            </p:extLst>
          </p:nvPr>
        </p:nvGraphicFramePr>
        <p:xfrm>
          <a:off x="2168434" y="1423853"/>
          <a:ext cx="7798526" cy="5212081"/>
        </p:xfrm>
        <a:graphic>
          <a:graphicData uri="http://schemas.openxmlformats.org/drawingml/2006/table">
            <a:tbl>
              <a:tblPr>
                <a:tableStyleId>{5C22544A-7EE6-4342-B048-85BDC9FD1C3A}</a:tableStyleId>
              </a:tblPr>
              <a:tblGrid>
                <a:gridCol w="1804899">
                  <a:extLst>
                    <a:ext uri="{9D8B030D-6E8A-4147-A177-3AD203B41FA5}">
                      <a16:colId xmlns:a16="http://schemas.microsoft.com/office/drawing/2014/main" val="3225504356"/>
                    </a:ext>
                  </a:extLst>
                </a:gridCol>
                <a:gridCol w="1804899">
                  <a:extLst>
                    <a:ext uri="{9D8B030D-6E8A-4147-A177-3AD203B41FA5}">
                      <a16:colId xmlns:a16="http://schemas.microsoft.com/office/drawing/2014/main" val="424322312"/>
                    </a:ext>
                  </a:extLst>
                </a:gridCol>
                <a:gridCol w="2094364">
                  <a:extLst>
                    <a:ext uri="{9D8B030D-6E8A-4147-A177-3AD203B41FA5}">
                      <a16:colId xmlns:a16="http://schemas.microsoft.com/office/drawing/2014/main" val="4137884173"/>
                    </a:ext>
                  </a:extLst>
                </a:gridCol>
                <a:gridCol w="2094364">
                  <a:extLst>
                    <a:ext uri="{9D8B030D-6E8A-4147-A177-3AD203B41FA5}">
                      <a16:colId xmlns:a16="http://schemas.microsoft.com/office/drawing/2014/main" val="927968859"/>
                    </a:ext>
                  </a:extLst>
                </a:gridCol>
              </a:tblGrid>
              <a:tr h="594122">
                <a:tc rowSpan="2">
                  <a:txBody>
                    <a:bodyPr/>
                    <a:lstStyle/>
                    <a:p>
                      <a:pPr algn="ctr" fontAlgn="ctr"/>
                      <a:r>
                        <a:rPr lang="en-IN" sz="900" u="none" strike="noStrike">
                          <a:effectLst/>
                        </a:rPr>
                        <a:t>Quarter ending</a:t>
                      </a:r>
                      <a:endParaRPr lang="en-IN" sz="900" b="1" i="0" u="none" strike="noStrike">
                        <a:solidFill>
                          <a:srgbClr val="314259"/>
                        </a:solidFill>
                        <a:effectLst/>
                        <a:latin typeface="Times New Roman" panose="02020603050405020304" pitchFamily="18" charset="0"/>
                      </a:endParaRPr>
                    </a:p>
                  </a:txBody>
                  <a:tcPr marL="7515" marR="7515" marT="7515" marB="0" anchor="ctr"/>
                </a:tc>
                <a:tc rowSpan="2">
                  <a:txBody>
                    <a:bodyPr/>
                    <a:lstStyle/>
                    <a:p>
                      <a:pPr algn="ctr" fontAlgn="ctr"/>
                      <a:r>
                        <a:rPr lang="en-IN" sz="900" u="none" strike="noStrike" dirty="0">
                          <a:effectLst/>
                        </a:rPr>
                        <a:t>Month of deduction</a:t>
                      </a:r>
                      <a:endParaRPr lang="en-IN" sz="900" b="1" i="0" u="none" strike="noStrike" dirty="0">
                        <a:solidFill>
                          <a:srgbClr val="314259"/>
                        </a:solidFill>
                        <a:effectLst/>
                        <a:latin typeface="Times New Roman" panose="02020603050405020304" pitchFamily="18" charset="0"/>
                      </a:endParaRPr>
                    </a:p>
                  </a:txBody>
                  <a:tcPr marL="7515" marR="7515" marT="7515" marB="0" anchor="ctr"/>
                </a:tc>
                <a:tc>
                  <a:txBody>
                    <a:bodyPr/>
                    <a:lstStyle/>
                    <a:p>
                      <a:pPr algn="ctr" fontAlgn="ctr"/>
                      <a:r>
                        <a:rPr lang="en-IN" sz="900" u="none" strike="noStrike">
                          <a:effectLst/>
                        </a:rPr>
                        <a:t>Due dates for depositing TDS  </a:t>
                      </a:r>
                      <a:endParaRPr lang="en-IN" sz="900" b="1" i="0" u="none" strike="noStrike">
                        <a:solidFill>
                          <a:srgbClr val="314259"/>
                        </a:solidFill>
                        <a:effectLst/>
                        <a:latin typeface="Times New Roman" panose="02020603050405020304" pitchFamily="18" charset="0"/>
                      </a:endParaRPr>
                    </a:p>
                  </a:txBody>
                  <a:tcPr marL="7515" marR="7515" marT="7515" marB="0" anchor="ctr"/>
                </a:tc>
                <a:tc>
                  <a:txBody>
                    <a:bodyPr/>
                    <a:lstStyle/>
                    <a:p>
                      <a:pPr algn="ctr" fontAlgn="ctr"/>
                      <a:r>
                        <a:rPr lang="en-IN" sz="900" u="none" strike="noStrike">
                          <a:effectLst/>
                        </a:rPr>
                        <a:t>TDS Return Due Date </a:t>
                      </a:r>
                      <a:endParaRPr lang="en-IN" sz="900" b="1" i="0" u="none" strike="noStrike">
                        <a:solidFill>
                          <a:srgbClr val="314259"/>
                        </a:solidFill>
                        <a:effectLst/>
                        <a:latin typeface="Times New Roman" panose="02020603050405020304" pitchFamily="18" charset="0"/>
                      </a:endParaRPr>
                    </a:p>
                  </a:txBody>
                  <a:tcPr marL="7515" marR="7515" marT="7515" marB="0" anchor="ctr"/>
                </a:tc>
                <a:extLst>
                  <a:ext uri="{0D108BD9-81ED-4DB2-BD59-A6C34878D82A}">
                    <a16:rowId xmlns:a16="http://schemas.microsoft.com/office/drawing/2014/main" val="3256768218"/>
                  </a:ext>
                </a:extLst>
              </a:tr>
              <a:tr h="387079">
                <a:tc vMerge="1">
                  <a:txBody>
                    <a:bodyPr/>
                    <a:lstStyle/>
                    <a:p>
                      <a:endParaRPr lang="en-IN"/>
                    </a:p>
                  </a:txBody>
                  <a:tcPr/>
                </a:tc>
                <a:tc vMerge="1">
                  <a:txBody>
                    <a:bodyPr/>
                    <a:lstStyle/>
                    <a:p>
                      <a:endParaRPr lang="en-IN"/>
                    </a:p>
                  </a:txBody>
                  <a:tcPr/>
                </a:tc>
                <a:tc>
                  <a:txBody>
                    <a:bodyPr/>
                    <a:lstStyle/>
                    <a:p>
                      <a:pPr algn="ctr" fontAlgn="ctr"/>
                      <a:r>
                        <a:rPr lang="en-IN" sz="900" u="none" strike="noStrike">
                          <a:effectLst/>
                        </a:rPr>
                        <a:t>(FY 2023-24)*</a:t>
                      </a:r>
                      <a:endParaRPr lang="en-IN" sz="900" b="1" i="0" u="none" strike="noStrike">
                        <a:solidFill>
                          <a:srgbClr val="314259"/>
                        </a:solidFill>
                        <a:effectLst/>
                        <a:latin typeface="Times New Roman" panose="02020603050405020304" pitchFamily="18" charset="0"/>
                      </a:endParaRPr>
                    </a:p>
                  </a:txBody>
                  <a:tcPr marL="7515" marR="7515" marT="7515" marB="0" anchor="ctr"/>
                </a:tc>
                <a:tc>
                  <a:txBody>
                    <a:bodyPr/>
                    <a:lstStyle/>
                    <a:p>
                      <a:pPr algn="ctr" fontAlgn="ctr"/>
                      <a:r>
                        <a:rPr lang="en-IN" sz="900" u="none" strike="noStrike">
                          <a:effectLst/>
                        </a:rPr>
                        <a:t>(FY 2023-24)</a:t>
                      </a:r>
                      <a:endParaRPr lang="en-IN" sz="900" b="1" i="0" u="none" strike="noStrike">
                        <a:solidFill>
                          <a:srgbClr val="314259"/>
                        </a:solidFill>
                        <a:effectLst/>
                        <a:latin typeface="Times New Roman" panose="02020603050405020304" pitchFamily="18" charset="0"/>
                      </a:endParaRPr>
                    </a:p>
                  </a:txBody>
                  <a:tcPr marL="7515" marR="7515" marT="7515" marB="0" anchor="ctr"/>
                </a:tc>
                <a:extLst>
                  <a:ext uri="{0D108BD9-81ED-4DB2-BD59-A6C34878D82A}">
                    <a16:rowId xmlns:a16="http://schemas.microsoft.com/office/drawing/2014/main" val="2100608937"/>
                  </a:ext>
                </a:extLst>
              </a:tr>
              <a:tr h="189040">
                <a:tc rowSpan="3">
                  <a:txBody>
                    <a:bodyPr/>
                    <a:lstStyle/>
                    <a:p>
                      <a:pPr algn="l" fontAlgn="ctr"/>
                      <a:r>
                        <a:rPr lang="en-IN" sz="900" u="none" strike="noStrike">
                          <a:effectLst/>
                        </a:rPr>
                        <a:t>30th June 2023</a:t>
                      </a:r>
                      <a:endParaRPr lang="en-IN" sz="900" b="1" i="0" u="none" strike="noStrike">
                        <a:solidFill>
                          <a:srgbClr val="314259"/>
                        </a:solidFill>
                        <a:effectLst/>
                        <a:latin typeface="Times New Roman" panose="02020603050405020304" pitchFamily="18" charset="0"/>
                      </a:endParaRPr>
                    </a:p>
                  </a:txBody>
                  <a:tcPr marL="67637" marR="7515" marT="7515" marB="0" anchor="ctr"/>
                </a:tc>
                <a:tc>
                  <a:txBody>
                    <a:bodyPr/>
                    <a:lstStyle/>
                    <a:p>
                      <a:pPr algn="l" fontAlgn="ctr"/>
                      <a:r>
                        <a:rPr lang="en-IN" sz="900" u="none" strike="noStrike">
                          <a:effectLst/>
                        </a:rPr>
                        <a:t>Apr-23</a:t>
                      </a:r>
                      <a:endParaRPr lang="en-IN" sz="900" b="1" i="0" u="none" strike="noStrike">
                        <a:solidFill>
                          <a:srgbClr val="314259"/>
                        </a:solidFill>
                        <a:effectLst/>
                        <a:latin typeface="Times New Roman" panose="02020603050405020304" pitchFamily="18" charset="0"/>
                      </a:endParaRPr>
                    </a:p>
                  </a:txBody>
                  <a:tcPr marL="67637" marR="7515" marT="7515" marB="0" anchor="ctr"/>
                </a:tc>
                <a:tc>
                  <a:txBody>
                    <a:bodyPr/>
                    <a:lstStyle/>
                    <a:p>
                      <a:pPr algn="l" fontAlgn="ctr"/>
                      <a:r>
                        <a:rPr lang="en-IN" sz="900" u="none" strike="noStrike">
                          <a:effectLst/>
                        </a:rPr>
                        <a:t>7th May 2023</a:t>
                      </a:r>
                      <a:endParaRPr lang="en-IN" sz="900" b="1" i="0" u="none" strike="noStrike">
                        <a:solidFill>
                          <a:srgbClr val="314259"/>
                        </a:solidFill>
                        <a:effectLst/>
                        <a:latin typeface="Times New Roman" panose="02020603050405020304" pitchFamily="18" charset="0"/>
                      </a:endParaRPr>
                    </a:p>
                  </a:txBody>
                  <a:tcPr marL="67637" marR="7515" marT="7515" marB="0" anchor="ctr"/>
                </a:tc>
                <a:tc rowSpan="3">
                  <a:txBody>
                    <a:bodyPr/>
                    <a:lstStyle/>
                    <a:p>
                      <a:pPr algn="l" fontAlgn="ctr"/>
                      <a:r>
                        <a:rPr lang="en-IN" sz="900" u="none" strike="noStrike">
                          <a:effectLst/>
                        </a:rPr>
                        <a:t>31st July 2023</a:t>
                      </a:r>
                      <a:endParaRPr lang="en-IN" sz="900" b="1" i="0" u="none" strike="noStrike">
                        <a:solidFill>
                          <a:srgbClr val="314259"/>
                        </a:solidFill>
                        <a:effectLst/>
                        <a:latin typeface="Times New Roman" panose="02020603050405020304" pitchFamily="18" charset="0"/>
                      </a:endParaRPr>
                    </a:p>
                  </a:txBody>
                  <a:tcPr marL="67637" marR="7515" marT="7515" marB="0" anchor="ctr"/>
                </a:tc>
                <a:extLst>
                  <a:ext uri="{0D108BD9-81ED-4DB2-BD59-A6C34878D82A}">
                    <a16:rowId xmlns:a16="http://schemas.microsoft.com/office/drawing/2014/main" val="2676020035"/>
                  </a:ext>
                </a:extLst>
              </a:tr>
              <a:tr h="189040">
                <a:tc vMerge="1">
                  <a:txBody>
                    <a:bodyPr/>
                    <a:lstStyle/>
                    <a:p>
                      <a:endParaRPr lang="en-IN"/>
                    </a:p>
                  </a:txBody>
                  <a:tcPr/>
                </a:tc>
                <a:tc>
                  <a:txBody>
                    <a:bodyPr/>
                    <a:lstStyle/>
                    <a:p>
                      <a:pPr algn="l" fontAlgn="ctr"/>
                      <a:r>
                        <a:rPr lang="en-IN" sz="900" u="none" strike="noStrike" dirty="0">
                          <a:effectLst/>
                        </a:rPr>
                        <a:t>May-23</a:t>
                      </a:r>
                      <a:endParaRPr lang="en-IN" sz="900" b="0" i="0" u="none" strike="noStrike" dirty="0">
                        <a:solidFill>
                          <a:srgbClr val="314259"/>
                        </a:solidFill>
                        <a:effectLst/>
                        <a:latin typeface="Times New Roman" panose="02020603050405020304" pitchFamily="18" charset="0"/>
                      </a:endParaRPr>
                    </a:p>
                  </a:txBody>
                  <a:tcPr marL="67637" marR="7515" marT="7515" marB="0" anchor="ctr"/>
                </a:tc>
                <a:tc>
                  <a:txBody>
                    <a:bodyPr/>
                    <a:lstStyle/>
                    <a:p>
                      <a:pPr algn="l" fontAlgn="ctr"/>
                      <a:r>
                        <a:rPr lang="en-IN" sz="900" u="none" strike="noStrike">
                          <a:effectLst/>
                        </a:rPr>
                        <a:t>7th June 2023</a:t>
                      </a:r>
                      <a:endParaRPr lang="en-IN" sz="900" b="0" i="0" u="none" strike="noStrike">
                        <a:solidFill>
                          <a:srgbClr val="314259"/>
                        </a:solidFill>
                        <a:effectLst/>
                        <a:latin typeface="Times New Roman" panose="02020603050405020304" pitchFamily="18" charset="0"/>
                      </a:endParaRPr>
                    </a:p>
                  </a:txBody>
                  <a:tcPr marL="67637" marR="7515" marT="7515" marB="0" anchor="ctr"/>
                </a:tc>
                <a:tc vMerge="1">
                  <a:txBody>
                    <a:bodyPr/>
                    <a:lstStyle/>
                    <a:p>
                      <a:endParaRPr lang="en-IN"/>
                    </a:p>
                  </a:txBody>
                  <a:tcPr/>
                </a:tc>
                <a:extLst>
                  <a:ext uri="{0D108BD9-81ED-4DB2-BD59-A6C34878D82A}">
                    <a16:rowId xmlns:a16="http://schemas.microsoft.com/office/drawing/2014/main" val="3566443996"/>
                  </a:ext>
                </a:extLst>
              </a:tr>
              <a:tr h="189040">
                <a:tc vMerge="1">
                  <a:txBody>
                    <a:bodyPr/>
                    <a:lstStyle/>
                    <a:p>
                      <a:endParaRPr lang="en-IN"/>
                    </a:p>
                  </a:txBody>
                  <a:tcPr/>
                </a:tc>
                <a:tc>
                  <a:txBody>
                    <a:bodyPr/>
                    <a:lstStyle/>
                    <a:p>
                      <a:pPr algn="l" fontAlgn="ctr"/>
                      <a:r>
                        <a:rPr lang="en-IN" sz="900" u="none" strike="noStrike" dirty="0">
                          <a:effectLst/>
                        </a:rPr>
                        <a:t>Jun-23</a:t>
                      </a:r>
                      <a:endParaRPr lang="en-IN" sz="900" b="0" i="0" u="none" strike="noStrike" dirty="0">
                        <a:solidFill>
                          <a:srgbClr val="314259"/>
                        </a:solidFill>
                        <a:effectLst/>
                        <a:latin typeface="Times New Roman" panose="02020603050405020304" pitchFamily="18" charset="0"/>
                      </a:endParaRPr>
                    </a:p>
                  </a:txBody>
                  <a:tcPr marL="67637" marR="7515" marT="7515" marB="0" anchor="ctr"/>
                </a:tc>
                <a:tc>
                  <a:txBody>
                    <a:bodyPr/>
                    <a:lstStyle/>
                    <a:p>
                      <a:pPr algn="l" fontAlgn="ctr"/>
                      <a:r>
                        <a:rPr lang="en-IN" sz="900" u="none" strike="noStrike">
                          <a:effectLst/>
                        </a:rPr>
                        <a:t>7th July 2023</a:t>
                      </a:r>
                      <a:endParaRPr lang="en-IN" sz="900" b="0" i="0" u="none" strike="noStrike">
                        <a:solidFill>
                          <a:srgbClr val="314259"/>
                        </a:solidFill>
                        <a:effectLst/>
                        <a:latin typeface="Times New Roman" panose="02020603050405020304" pitchFamily="18" charset="0"/>
                      </a:endParaRPr>
                    </a:p>
                  </a:txBody>
                  <a:tcPr marL="67637" marR="7515" marT="7515" marB="0" anchor="ctr"/>
                </a:tc>
                <a:tc vMerge="1">
                  <a:txBody>
                    <a:bodyPr/>
                    <a:lstStyle/>
                    <a:p>
                      <a:endParaRPr lang="en-IN"/>
                    </a:p>
                  </a:txBody>
                  <a:tcPr/>
                </a:tc>
                <a:extLst>
                  <a:ext uri="{0D108BD9-81ED-4DB2-BD59-A6C34878D82A}">
                    <a16:rowId xmlns:a16="http://schemas.microsoft.com/office/drawing/2014/main" val="2183569807"/>
                  </a:ext>
                </a:extLst>
              </a:tr>
              <a:tr h="189040">
                <a:tc rowSpan="3">
                  <a:txBody>
                    <a:bodyPr/>
                    <a:lstStyle/>
                    <a:p>
                      <a:pPr algn="l" fontAlgn="ctr"/>
                      <a:r>
                        <a:rPr lang="en-IN" sz="900" u="none" strike="noStrike">
                          <a:effectLst/>
                        </a:rPr>
                        <a:t>30th September 2023</a:t>
                      </a:r>
                      <a:endParaRPr lang="en-IN" sz="900" b="0" i="0" u="none" strike="noStrike">
                        <a:solidFill>
                          <a:srgbClr val="314259"/>
                        </a:solidFill>
                        <a:effectLst/>
                        <a:latin typeface="Times New Roman" panose="02020603050405020304" pitchFamily="18" charset="0"/>
                      </a:endParaRPr>
                    </a:p>
                  </a:txBody>
                  <a:tcPr marL="67637" marR="7515" marT="7515" marB="0" anchor="ctr"/>
                </a:tc>
                <a:tc>
                  <a:txBody>
                    <a:bodyPr/>
                    <a:lstStyle/>
                    <a:p>
                      <a:pPr algn="l" fontAlgn="ctr"/>
                      <a:r>
                        <a:rPr lang="en-IN" sz="900" u="none" strike="noStrike">
                          <a:effectLst/>
                        </a:rPr>
                        <a:t>Jul-23</a:t>
                      </a:r>
                      <a:endParaRPr lang="en-IN" sz="900" b="0" i="0" u="none" strike="noStrike">
                        <a:solidFill>
                          <a:srgbClr val="314259"/>
                        </a:solidFill>
                        <a:effectLst/>
                        <a:latin typeface="Times New Roman" panose="02020603050405020304" pitchFamily="18" charset="0"/>
                      </a:endParaRPr>
                    </a:p>
                  </a:txBody>
                  <a:tcPr marL="67637" marR="7515" marT="7515" marB="0" anchor="ctr"/>
                </a:tc>
                <a:tc>
                  <a:txBody>
                    <a:bodyPr/>
                    <a:lstStyle/>
                    <a:p>
                      <a:pPr algn="l" fontAlgn="ctr"/>
                      <a:r>
                        <a:rPr lang="en-IN" sz="900" u="none" strike="noStrike">
                          <a:effectLst/>
                        </a:rPr>
                        <a:t>7th August 2023</a:t>
                      </a:r>
                      <a:endParaRPr lang="en-IN" sz="900" b="0" i="0" u="none" strike="noStrike">
                        <a:solidFill>
                          <a:srgbClr val="314259"/>
                        </a:solidFill>
                        <a:effectLst/>
                        <a:latin typeface="Times New Roman" panose="02020603050405020304" pitchFamily="18" charset="0"/>
                      </a:endParaRPr>
                    </a:p>
                  </a:txBody>
                  <a:tcPr marL="67637" marR="7515" marT="7515" marB="0" anchor="ctr"/>
                </a:tc>
                <a:tc rowSpan="3">
                  <a:txBody>
                    <a:bodyPr/>
                    <a:lstStyle/>
                    <a:p>
                      <a:pPr algn="l" fontAlgn="ctr"/>
                      <a:r>
                        <a:rPr lang="en-IN" sz="900" u="none" strike="noStrike">
                          <a:effectLst/>
                        </a:rPr>
                        <a:t>31st October 2023</a:t>
                      </a:r>
                      <a:endParaRPr lang="en-IN" sz="900" b="0" i="0" u="none" strike="noStrike">
                        <a:solidFill>
                          <a:srgbClr val="314259"/>
                        </a:solidFill>
                        <a:effectLst/>
                        <a:latin typeface="Times New Roman" panose="02020603050405020304" pitchFamily="18" charset="0"/>
                      </a:endParaRPr>
                    </a:p>
                  </a:txBody>
                  <a:tcPr marL="67637" marR="7515" marT="7515" marB="0" anchor="ctr"/>
                </a:tc>
                <a:extLst>
                  <a:ext uri="{0D108BD9-81ED-4DB2-BD59-A6C34878D82A}">
                    <a16:rowId xmlns:a16="http://schemas.microsoft.com/office/drawing/2014/main" val="2129587980"/>
                  </a:ext>
                </a:extLst>
              </a:tr>
              <a:tr h="378078">
                <a:tc vMerge="1">
                  <a:txBody>
                    <a:bodyPr/>
                    <a:lstStyle/>
                    <a:p>
                      <a:endParaRPr lang="en-IN"/>
                    </a:p>
                  </a:txBody>
                  <a:tcPr/>
                </a:tc>
                <a:tc>
                  <a:txBody>
                    <a:bodyPr/>
                    <a:lstStyle/>
                    <a:p>
                      <a:pPr algn="l" fontAlgn="ctr"/>
                      <a:r>
                        <a:rPr lang="en-IN" sz="900" u="none" strike="noStrike">
                          <a:effectLst/>
                        </a:rPr>
                        <a:t>Aug-23</a:t>
                      </a:r>
                      <a:endParaRPr lang="en-IN" sz="900" b="0" i="0" u="none" strike="noStrike">
                        <a:solidFill>
                          <a:srgbClr val="314259"/>
                        </a:solidFill>
                        <a:effectLst/>
                        <a:latin typeface="Times New Roman" panose="02020603050405020304" pitchFamily="18" charset="0"/>
                      </a:endParaRPr>
                    </a:p>
                  </a:txBody>
                  <a:tcPr marL="67637" marR="7515" marT="7515" marB="0" anchor="ctr"/>
                </a:tc>
                <a:tc>
                  <a:txBody>
                    <a:bodyPr/>
                    <a:lstStyle/>
                    <a:p>
                      <a:pPr algn="l" fontAlgn="ctr"/>
                      <a:r>
                        <a:rPr lang="en-IN" sz="900" u="none" strike="noStrike">
                          <a:effectLst/>
                        </a:rPr>
                        <a:t>7th September 2023</a:t>
                      </a:r>
                      <a:endParaRPr lang="en-IN" sz="900" b="0" i="0" u="none" strike="noStrike">
                        <a:solidFill>
                          <a:srgbClr val="314259"/>
                        </a:solidFill>
                        <a:effectLst/>
                        <a:latin typeface="Times New Roman" panose="02020603050405020304" pitchFamily="18" charset="0"/>
                      </a:endParaRPr>
                    </a:p>
                  </a:txBody>
                  <a:tcPr marL="67637" marR="7515" marT="7515" marB="0" anchor="ctr"/>
                </a:tc>
                <a:tc vMerge="1">
                  <a:txBody>
                    <a:bodyPr/>
                    <a:lstStyle/>
                    <a:p>
                      <a:endParaRPr lang="en-IN"/>
                    </a:p>
                  </a:txBody>
                  <a:tcPr/>
                </a:tc>
                <a:extLst>
                  <a:ext uri="{0D108BD9-81ED-4DB2-BD59-A6C34878D82A}">
                    <a16:rowId xmlns:a16="http://schemas.microsoft.com/office/drawing/2014/main" val="1614505409"/>
                  </a:ext>
                </a:extLst>
              </a:tr>
              <a:tr h="189040">
                <a:tc vMerge="1">
                  <a:txBody>
                    <a:bodyPr/>
                    <a:lstStyle/>
                    <a:p>
                      <a:endParaRPr lang="en-IN"/>
                    </a:p>
                  </a:txBody>
                  <a:tcPr/>
                </a:tc>
                <a:tc>
                  <a:txBody>
                    <a:bodyPr/>
                    <a:lstStyle/>
                    <a:p>
                      <a:pPr algn="l" fontAlgn="ctr"/>
                      <a:r>
                        <a:rPr lang="en-IN" sz="900" u="none" strike="noStrike">
                          <a:effectLst/>
                        </a:rPr>
                        <a:t>Sep-23</a:t>
                      </a:r>
                      <a:endParaRPr lang="en-IN" sz="900" b="0" i="0" u="none" strike="noStrike">
                        <a:solidFill>
                          <a:srgbClr val="314259"/>
                        </a:solidFill>
                        <a:effectLst/>
                        <a:latin typeface="Times New Roman" panose="02020603050405020304" pitchFamily="18" charset="0"/>
                      </a:endParaRPr>
                    </a:p>
                  </a:txBody>
                  <a:tcPr marL="67637" marR="7515" marT="7515" marB="0" anchor="ctr"/>
                </a:tc>
                <a:tc>
                  <a:txBody>
                    <a:bodyPr/>
                    <a:lstStyle/>
                    <a:p>
                      <a:pPr algn="l" fontAlgn="ctr"/>
                      <a:r>
                        <a:rPr lang="en-IN" sz="900" u="none" strike="noStrike">
                          <a:effectLst/>
                        </a:rPr>
                        <a:t>7th October 2023</a:t>
                      </a:r>
                      <a:endParaRPr lang="en-IN" sz="900" b="0" i="0" u="none" strike="noStrike">
                        <a:solidFill>
                          <a:srgbClr val="314259"/>
                        </a:solidFill>
                        <a:effectLst/>
                        <a:latin typeface="Times New Roman" panose="02020603050405020304" pitchFamily="18" charset="0"/>
                      </a:endParaRPr>
                    </a:p>
                  </a:txBody>
                  <a:tcPr marL="67637" marR="7515" marT="7515" marB="0" anchor="ctr"/>
                </a:tc>
                <a:tc vMerge="1">
                  <a:txBody>
                    <a:bodyPr/>
                    <a:lstStyle/>
                    <a:p>
                      <a:endParaRPr lang="en-IN"/>
                    </a:p>
                  </a:txBody>
                  <a:tcPr/>
                </a:tc>
                <a:extLst>
                  <a:ext uri="{0D108BD9-81ED-4DB2-BD59-A6C34878D82A}">
                    <a16:rowId xmlns:a16="http://schemas.microsoft.com/office/drawing/2014/main" val="3342408769"/>
                  </a:ext>
                </a:extLst>
              </a:tr>
              <a:tr h="378078">
                <a:tc rowSpan="3">
                  <a:txBody>
                    <a:bodyPr/>
                    <a:lstStyle/>
                    <a:p>
                      <a:pPr algn="l" fontAlgn="ctr"/>
                      <a:r>
                        <a:rPr lang="en-IN" sz="900" u="none" strike="noStrike">
                          <a:effectLst/>
                        </a:rPr>
                        <a:t>31st December 2023</a:t>
                      </a:r>
                      <a:endParaRPr lang="en-IN" sz="900" b="0" i="0" u="none" strike="noStrike">
                        <a:solidFill>
                          <a:srgbClr val="314259"/>
                        </a:solidFill>
                        <a:effectLst/>
                        <a:latin typeface="Times New Roman" panose="02020603050405020304" pitchFamily="18" charset="0"/>
                      </a:endParaRPr>
                    </a:p>
                  </a:txBody>
                  <a:tcPr marL="67637" marR="7515" marT="7515" marB="0" anchor="ctr"/>
                </a:tc>
                <a:tc>
                  <a:txBody>
                    <a:bodyPr/>
                    <a:lstStyle/>
                    <a:p>
                      <a:pPr algn="l" fontAlgn="ctr"/>
                      <a:r>
                        <a:rPr lang="en-IN" sz="900" u="none" strike="noStrike">
                          <a:effectLst/>
                        </a:rPr>
                        <a:t>Oct-23</a:t>
                      </a:r>
                      <a:endParaRPr lang="en-IN" sz="900" b="0" i="0" u="none" strike="noStrike">
                        <a:solidFill>
                          <a:srgbClr val="314259"/>
                        </a:solidFill>
                        <a:effectLst/>
                        <a:latin typeface="Times New Roman" panose="02020603050405020304" pitchFamily="18" charset="0"/>
                      </a:endParaRPr>
                    </a:p>
                  </a:txBody>
                  <a:tcPr marL="67637" marR="7515" marT="7515" marB="0" anchor="ctr"/>
                </a:tc>
                <a:tc>
                  <a:txBody>
                    <a:bodyPr/>
                    <a:lstStyle/>
                    <a:p>
                      <a:pPr algn="l" fontAlgn="ctr"/>
                      <a:r>
                        <a:rPr lang="en-IN" sz="900" u="none" strike="noStrike">
                          <a:effectLst/>
                        </a:rPr>
                        <a:t>7th November 2023</a:t>
                      </a:r>
                      <a:endParaRPr lang="en-IN" sz="900" b="0" i="0" u="none" strike="noStrike">
                        <a:solidFill>
                          <a:srgbClr val="314259"/>
                        </a:solidFill>
                        <a:effectLst/>
                        <a:latin typeface="Times New Roman" panose="02020603050405020304" pitchFamily="18" charset="0"/>
                      </a:endParaRPr>
                    </a:p>
                  </a:txBody>
                  <a:tcPr marL="67637" marR="7515" marT="7515" marB="0" anchor="ctr"/>
                </a:tc>
                <a:tc rowSpan="3">
                  <a:txBody>
                    <a:bodyPr/>
                    <a:lstStyle/>
                    <a:p>
                      <a:pPr algn="l" fontAlgn="ctr"/>
                      <a:r>
                        <a:rPr lang="en-IN" sz="900" u="none" strike="noStrike">
                          <a:effectLst/>
                        </a:rPr>
                        <a:t>31st January 2024</a:t>
                      </a:r>
                      <a:endParaRPr lang="en-IN" sz="900" b="0" i="0" u="none" strike="noStrike">
                        <a:solidFill>
                          <a:srgbClr val="314259"/>
                        </a:solidFill>
                        <a:effectLst/>
                        <a:latin typeface="Times New Roman" panose="02020603050405020304" pitchFamily="18" charset="0"/>
                      </a:endParaRPr>
                    </a:p>
                  </a:txBody>
                  <a:tcPr marL="67637" marR="7515" marT="7515" marB="0" anchor="ctr"/>
                </a:tc>
                <a:extLst>
                  <a:ext uri="{0D108BD9-81ED-4DB2-BD59-A6C34878D82A}">
                    <a16:rowId xmlns:a16="http://schemas.microsoft.com/office/drawing/2014/main" val="1101812857"/>
                  </a:ext>
                </a:extLst>
              </a:tr>
              <a:tr h="189040">
                <a:tc vMerge="1">
                  <a:txBody>
                    <a:bodyPr/>
                    <a:lstStyle/>
                    <a:p>
                      <a:endParaRPr lang="en-IN"/>
                    </a:p>
                  </a:txBody>
                  <a:tcPr/>
                </a:tc>
                <a:tc>
                  <a:txBody>
                    <a:bodyPr/>
                    <a:lstStyle/>
                    <a:p>
                      <a:pPr algn="l" fontAlgn="ctr"/>
                      <a:r>
                        <a:rPr lang="en-IN" sz="900" u="none" strike="noStrike">
                          <a:effectLst/>
                        </a:rPr>
                        <a:t>Nov-23</a:t>
                      </a:r>
                      <a:endParaRPr lang="en-IN" sz="900" b="0" i="0" u="none" strike="noStrike">
                        <a:solidFill>
                          <a:srgbClr val="314259"/>
                        </a:solidFill>
                        <a:effectLst/>
                        <a:latin typeface="Times New Roman" panose="02020603050405020304" pitchFamily="18" charset="0"/>
                      </a:endParaRPr>
                    </a:p>
                  </a:txBody>
                  <a:tcPr marL="67637" marR="7515" marT="7515" marB="0" anchor="ctr"/>
                </a:tc>
                <a:tc>
                  <a:txBody>
                    <a:bodyPr/>
                    <a:lstStyle/>
                    <a:p>
                      <a:pPr algn="l" fontAlgn="ctr"/>
                      <a:r>
                        <a:rPr lang="en-IN" sz="900" u="none" strike="noStrike">
                          <a:effectLst/>
                        </a:rPr>
                        <a:t>7th December 2023</a:t>
                      </a:r>
                      <a:endParaRPr lang="en-IN" sz="900" b="0" i="0" u="none" strike="noStrike">
                        <a:solidFill>
                          <a:srgbClr val="314259"/>
                        </a:solidFill>
                        <a:effectLst/>
                        <a:latin typeface="Times New Roman" panose="02020603050405020304" pitchFamily="18" charset="0"/>
                      </a:endParaRPr>
                    </a:p>
                  </a:txBody>
                  <a:tcPr marL="67637" marR="7515" marT="7515" marB="0" anchor="ctr"/>
                </a:tc>
                <a:tc vMerge="1">
                  <a:txBody>
                    <a:bodyPr/>
                    <a:lstStyle/>
                    <a:p>
                      <a:endParaRPr lang="en-IN"/>
                    </a:p>
                  </a:txBody>
                  <a:tcPr/>
                </a:tc>
                <a:extLst>
                  <a:ext uri="{0D108BD9-81ED-4DB2-BD59-A6C34878D82A}">
                    <a16:rowId xmlns:a16="http://schemas.microsoft.com/office/drawing/2014/main" val="309390259"/>
                  </a:ext>
                </a:extLst>
              </a:tr>
              <a:tr h="189040">
                <a:tc vMerge="1">
                  <a:txBody>
                    <a:bodyPr/>
                    <a:lstStyle/>
                    <a:p>
                      <a:endParaRPr lang="en-IN"/>
                    </a:p>
                  </a:txBody>
                  <a:tcPr/>
                </a:tc>
                <a:tc>
                  <a:txBody>
                    <a:bodyPr/>
                    <a:lstStyle/>
                    <a:p>
                      <a:pPr algn="l" fontAlgn="ctr"/>
                      <a:r>
                        <a:rPr lang="en-IN" sz="900" u="none" strike="noStrike">
                          <a:effectLst/>
                        </a:rPr>
                        <a:t>Dec-23</a:t>
                      </a:r>
                      <a:endParaRPr lang="en-IN" sz="900" b="0" i="0" u="none" strike="noStrike">
                        <a:solidFill>
                          <a:srgbClr val="314259"/>
                        </a:solidFill>
                        <a:effectLst/>
                        <a:latin typeface="Times New Roman" panose="02020603050405020304" pitchFamily="18" charset="0"/>
                      </a:endParaRPr>
                    </a:p>
                  </a:txBody>
                  <a:tcPr marL="67637" marR="7515" marT="7515" marB="0" anchor="ctr"/>
                </a:tc>
                <a:tc>
                  <a:txBody>
                    <a:bodyPr/>
                    <a:lstStyle/>
                    <a:p>
                      <a:pPr algn="l" fontAlgn="ctr"/>
                      <a:r>
                        <a:rPr lang="en-IN" sz="900" u="none" strike="noStrike">
                          <a:effectLst/>
                        </a:rPr>
                        <a:t>7th January 2023</a:t>
                      </a:r>
                      <a:endParaRPr lang="en-IN" sz="900" b="0" i="0" u="none" strike="noStrike">
                        <a:solidFill>
                          <a:srgbClr val="314259"/>
                        </a:solidFill>
                        <a:effectLst/>
                        <a:latin typeface="Times New Roman" panose="02020603050405020304" pitchFamily="18" charset="0"/>
                      </a:endParaRPr>
                    </a:p>
                  </a:txBody>
                  <a:tcPr marL="67637" marR="7515" marT="7515" marB="0" anchor="ctr"/>
                </a:tc>
                <a:tc vMerge="1">
                  <a:txBody>
                    <a:bodyPr/>
                    <a:lstStyle/>
                    <a:p>
                      <a:endParaRPr lang="en-IN"/>
                    </a:p>
                  </a:txBody>
                  <a:tcPr/>
                </a:tc>
                <a:extLst>
                  <a:ext uri="{0D108BD9-81ED-4DB2-BD59-A6C34878D82A}">
                    <a16:rowId xmlns:a16="http://schemas.microsoft.com/office/drawing/2014/main" val="1257943173"/>
                  </a:ext>
                </a:extLst>
              </a:tr>
              <a:tr h="189040">
                <a:tc rowSpan="4">
                  <a:txBody>
                    <a:bodyPr/>
                    <a:lstStyle/>
                    <a:p>
                      <a:pPr algn="l" fontAlgn="ctr"/>
                      <a:r>
                        <a:rPr lang="en-IN" sz="900" u="none" strike="noStrike">
                          <a:effectLst/>
                        </a:rPr>
                        <a:t>31st March 2024</a:t>
                      </a:r>
                      <a:endParaRPr lang="en-IN" sz="900" b="0" i="0" u="none" strike="noStrike">
                        <a:solidFill>
                          <a:srgbClr val="314259"/>
                        </a:solidFill>
                        <a:effectLst/>
                        <a:latin typeface="Times New Roman" panose="02020603050405020304" pitchFamily="18" charset="0"/>
                      </a:endParaRPr>
                    </a:p>
                  </a:txBody>
                  <a:tcPr marL="67637" marR="7515" marT="7515" marB="0" anchor="ctr"/>
                </a:tc>
                <a:tc>
                  <a:txBody>
                    <a:bodyPr/>
                    <a:lstStyle/>
                    <a:p>
                      <a:pPr algn="l" fontAlgn="ctr"/>
                      <a:r>
                        <a:rPr lang="en-IN" sz="900" u="none" strike="noStrike">
                          <a:effectLst/>
                        </a:rPr>
                        <a:t>Jan-24</a:t>
                      </a:r>
                      <a:endParaRPr lang="en-IN" sz="900" b="0" i="0" u="none" strike="noStrike">
                        <a:solidFill>
                          <a:srgbClr val="314259"/>
                        </a:solidFill>
                        <a:effectLst/>
                        <a:latin typeface="Times New Roman" panose="02020603050405020304" pitchFamily="18" charset="0"/>
                      </a:endParaRPr>
                    </a:p>
                  </a:txBody>
                  <a:tcPr marL="67637" marR="7515" marT="7515" marB="0" anchor="ctr"/>
                </a:tc>
                <a:tc>
                  <a:txBody>
                    <a:bodyPr/>
                    <a:lstStyle/>
                    <a:p>
                      <a:pPr algn="l" fontAlgn="ctr"/>
                      <a:r>
                        <a:rPr lang="en-IN" sz="900" u="none" strike="noStrike">
                          <a:effectLst/>
                        </a:rPr>
                        <a:t>7th February 2024</a:t>
                      </a:r>
                      <a:endParaRPr lang="en-IN" sz="900" b="0" i="0" u="none" strike="noStrike">
                        <a:solidFill>
                          <a:srgbClr val="314259"/>
                        </a:solidFill>
                        <a:effectLst/>
                        <a:latin typeface="Times New Roman" panose="02020603050405020304" pitchFamily="18" charset="0"/>
                      </a:endParaRPr>
                    </a:p>
                  </a:txBody>
                  <a:tcPr marL="67637" marR="7515" marT="7515" marB="0" anchor="ctr"/>
                </a:tc>
                <a:tc rowSpan="4">
                  <a:txBody>
                    <a:bodyPr/>
                    <a:lstStyle/>
                    <a:p>
                      <a:pPr algn="l" fontAlgn="ctr"/>
                      <a:r>
                        <a:rPr lang="en-IN" sz="900" u="none" strike="noStrike">
                          <a:effectLst/>
                        </a:rPr>
                        <a:t>31st May 2024</a:t>
                      </a:r>
                      <a:endParaRPr lang="en-IN" sz="900" b="0" i="0" u="none" strike="noStrike">
                        <a:solidFill>
                          <a:srgbClr val="314259"/>
                        </a:solidFill>
                        <a:effectLst/>
                        <a:latin typeface="Times New Roman" panose="02020603050405020304" pitchFamily="18" charset="0"/>
                      </a:endParaRPr>
                    </a:p>
                  </a:txBody>
                  <a:tcPr marL="67637" marR="7515" marT="7515" marB="0" anchor="ctr"/>
                </a:tc>
                <a:extLst>
                  <a:ext uri="{0D108BD9-81ED-4DB2-BD59-A6C34878D82A}">
                    <a16:rowId xmlns:a16="http://schemas.microsoft.com/office/drawing/2014/main" val="2193309728"/>
                  </a:ext>
                </a:extLst>
              </a:tr>
              <a:tr h="189040">
                <a:tc vMerge="1">
                  <a:txBody>
                    <a:bodyPr/>
                    <a:lstStyle/>
                    <a:p>
                      <a:endParaRPr lang="en-IN"/>
                    </a:p>
                  </a:txBody>
                  <a:tcPr/>
                </a:tc>
                <a:tc>
                  <a:txBody>
                    <a:bodyPr/>
                    <a:lstStyle/>
                    <a:p>
                      <a:pPr algn="l" fontAlgn="ctr"/>
                      <a:r>
                        <a:rPr lang="en-IN" sz="900" u="none" strike="noStrike">
                          <a:effectLst/>
                        </a:rPr>
                        <a:t>Feb-24</a:t>
                      </a:r>
                      <a:endParaRPr lang="en-IN" sz="900" b="0" i="0" u="none" strike="noStrike">
                        <a:solidFill>
                          <a:srgbClr val="314259"/>
                        </a:solidFill>
                        <a:effectLst/>
                        <a:latin typeface="Times New Roman" panose="02020603050405020304" pitchFamily="18" charset="0"/>
                      </a:endParaRPr>
                    </a:p>
                  </a:txBody>
                  <a:tcPr marL="67637" marR="7515" marT="7515" marB="0" anchor="ctr"/>
                </a:tc>
                <a:tc>
                  <a:txBody>
                    <a:bodyPr/>
                    <a:lstStyle/>
                    <a:p>
                      <a:pPr algn="l" fontAlgn="ctr"/>
                      <a:r>
                        <a:rPr lang="en-IN" sz="900" u="none" strike="noStrike">
                          <a:effectLst/>
                        </a:rPr>
                        <a:t>7th March 2024</a:t>
                      </a:r>
                      <a:endParaRPr lang="en-IN" sz="900" b="0" i="0" u="none" strike="noStrike">
                        <a:solidFill>
                          <a:srgbClr val="314259"/>
                        </a:solidFill>
                        <a:effectLst/>
                        <a:latin typeface="Times New Roman" panose="02020603050405020304" pitchFamily="18" charset="0"/>
                      </a:endParaRPr>
                    </a:p>
                  </a:txBody>
                  <a:tcPr marL="67637" marR="7515" marT="7515" marB="0" anchor="ctr"/>
                </a:tc>
                <a:tc vMerge="1">
                  <a:txBody>
                    <a:bodyPr/>
                    <a:lstStyle/>
                    <a:p>
                      <a:endParaRPr lang="en-IN"/>
                    </a:p>
                  </a:txBody>
                  <a:tcPr/>
                </a:tc>
                <a:extLst>
                  <a:ext uri="{0D108BD9-81ED-4DB2-BD59-A6C34878D82A}">
                    <a16:rowId xmlns:a16="http://schemas.microsoft.com/office/drawing/2014/main" val="3038121543"/>
                  </a:ext>
                </a:extLst>
              </a:tr>
              <a:tr h="567116">
                <a:tc vMerge="1">
                  <a:txBody>
                    <a:bodyPr/>
                    <a:lstStyle/>
                    <a:p>
                      <a:endParaRPr lang="en-IN"/>
                    </a:p>
                  </a:txBody>
                  <a:tcPr/>
                </a:tc>
                <a:tc rowSpan="2">
                  <a:txBody>
                    <a:bodyPr/>
                    <a:lstStyle/>
                    <a:p>
                      <a:pPr algn="l" fontAlgn="ctr"/>
                      <a:r>
                        <a:rPr lang="en-IN" sz="900" u="none" strike="noStrike">
                          <a:effectLst/>
                        </a:rPr>
                        <a:t>Mar-24</a:t>
                      </a:r>
                      <a:endParaRPr lang="en-IN" sz="900" b="0" i="0" u="none" strike="noStrike">
                        <a:solidFill>
                          <a:srgbClr val="314259"/>
                        </a:solidFill>
                        <a:effectLst/>
                        <a:latin typeface="Times New Roman" panose="02020603050405020304" pitchFamily="18" charset="0"/>
                      </a:endParaRPr>
                    </a:p>
                  </a:txBody>
                  <a:tcPr marL="67637" marR="7515" marT="7515" marB="0" anchor="ctr"/>
                </a:tc>
                <a:tc>
                  <a:txBody>
                    <a:bodyPr/>
                    <a:lstStyle/>
                    <a:p>
                      <a:pPr algn="l" fontAlgn="ctr"/>
                      <a:r>
                        <a:rPr lang="en-US" sz="900" u="none" strike="noStrike">
                          <a:effectLst/>
                        </a:rPr>
                        <a:t>7th April 2024 (for tax deducted by govt. office)</a:t>
                      </a:r>
                      <a:endParaRPr lang="en-US" sz="900" b="0" i="0" u="none" strike="noStrike">
                        <a:solidFill>
                          <a:srgbClr val="314259"/>
                        </a:solidFill>
                        <a:effectLst/>
                        <a:latin typeface="Times New Roman" panose="02020603050405020304" pitchFamily="18" charset="0"/>
                      </a:endParaRPr>
                    </a:p>
                  </a:txBody>
                  <a:tcPr marL="67637" marR="7515" marT="7515" marB="0" anchor="ctr"/>
                </a:tc>
                <a:tc vMerge="1">
                  <a:txBody>
                    <a:bodyPr/>
                    <a:lstStyle/>
                    <a:p>
                      <a:endParaRPr lang="en-IN"/>
                    </a:p>
                  </a:txBody>
                  <a:tcPr/>
                </a:tc>
                <a:extLst>
                  <a:ext uri="{0D108BD9-81ED-4DB2-BD59-A6C34878D82A}">
                    <a16:rowId xmlns:a16="http://schemas.microsoft.com/office/drawing/2014/main" val="2542178918"/>
                  </a:ext>
                </a:extLst>
              </a:tr>
              <a:tr h="378078">
                <a:tc vMerge="1">
                  <a:txBody>
                    <a:bodyPr/>
                    <a:lstStyle/>
                    <a:p>
                      <a:endParaRPr lang="en-IN"/>
                    </a:p>
                  </a:txBody>
                  <a:tcPr/>
                </a:tc>
                <a:tc vMerge="1">
                  <a:txBody>
                    <a:bodyPr/>
                    <a:lstStyle/>
                    <a:p>
                      <a:endParaRPr lang="en-IN"/>
                    </a:p>
                  </a:txBody>
                  <a:tcPr/>
                </a:tc>
                <a:tc>
                  <a:txBody>
                    <a:bodyPr/>
                    <a:lstStyle/>
                    <a:p>
                      <a:pPr algn="l" fontAlgn="ctr"/>
                      <a:r>
                        <a:rPr lang="en-US" sz="900" u="none" strike="noStrike">
                          <a:effectLst/>
                        </a:rPr>
                        <a:t>30th April 2024 (for other deductors)</a:t>
                      </a:r>
                      <a:endParaRPr lang="en-US" sz="900" b="0" i="0" u="none" strike="noStrike">
                        <a:solidFill>
                          <a:srgbClr val="314259"/>
                        </a:solidFill>
                        <a:effectLst/>
                        <a:latin typeface="Times New Roman" panose="02020603050405020304" pitchFamily="18" charset="0"/>
                      </a:endParaRPr>
                    </a:p>
                  </a:txBody>
                  <a:tcPr marL="67637" marR="7515" marT="7515" marB="0" anchor="ctr"/>
                </a:tc>
                <a:tc vMerge="1">
                  <a:txBody>
                    <a:bodyPr/>
                    <a:lstStyle/>
                    <a:p>
                      <a:endParaRPr lang="en-IN"/>
                    </a:p>
                  </a:txBody>
                  <a:tcPr/>
                </a:tc>
                <a:extLst>
                  <a:ext uri="{0D108BD9-81ED-4DB2-BD59-A6C34878D82A}">
                    <a16:rowId xmlns:a16="http://schemas.microsoft.com/office/drawing/2014/main" val="1586959803"/>
                  </a:ext>
                </a:extLst>
              </a:tr>
              <a:tr h="828170">
                <a:tc gridSpan="4">
                  <a:txBody>
                    <a:bodyPr/>
                    <a:lstStyle/>
                    <a:p>
                      <a:pPr algn="ctr" fontAlgn="ctr"/>
                      <a:r>
                        <a:rPr lang="en-US" sz="900" u="none" strike="noStrike" dirty="0">
                          <a:effectLst/>
                        </a:rPr>
                        <a:t>*All sums deducted in accordance with the provisions of Chapter XVII-B by an office of the Government without challan (Treasury Challan) should be deposited on the same day of deduction. Only for tax deducted by the government office during the month of March 2024 should be deposited by 7th April 2024.</a:t>
                      </a:r>
                      <a:endParaRPr lang="en-US" sz="900" b="0" i="1" u="none" strike="noStrike" dirty="0">
                        <a:solidFill>
                          <a:srgbClr val="314259"/>
                        </a:solidFill>
                        <a:effectLst/>
                        <a:latin typeface="Times New Roman" panose="02020603050405020304" pitchFamily="18" charset="0"/>
                      </a:endParaRPr>
                    </a:p>
                  </a:txBody>
                  <a:tcPr marL="7515" marR="7515" marT="7515" marB="0" anchor="ctr"/>
                </a:tc>
                <a:tc hMerge="1">
                  <a:txBody>
                    <a:bodyPr/>
                    <a:lstStyle/>
                    <a:p>
                      <a:endParaRPr lang="en-IN"/>
                    </a:p>
                  </a:txBody>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113234060"/>
                  </a:ext>
                </a:extLst>
              </a:tr>
            </a:tbl>
          </a:graphicData>
        </a:graphic>
      </p:graphicFrame>
    </p:spTree>
    <p:extLst>
      <p:ext uri="{BB962C8B-B14F-4D97-AF65-F5344CB8AC3E}">
        <p14:creationId xmlns:p14="http://schemas.microsoft.com/office/powerpoint/2010/main" val="3602941652"/>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4000" b="1" u="sng" dirty="0" smtClean="0">
                <a:solidFill>
                  <a:srgbClr val="C00000"/>
                </a:solidFill>
                <a:latin typeface="Times New Roman" panose="02020603050405020304" pitchFamily="18" charset="0"/>
                <a:cs typeface="Times New Roman" panose="02020603050405020304" pitchFamily="18" charset="0"/>
              </a:rPr>
              <a:t>Types of TDS Returns</a:t>
            </a:r>
            <a:endParaRPr lang="en-IN" sz="4000" b="1" u="sng" dirty="0">
              <a:solidFill>
                <a:srgbClr val="C00000"/>
              </a:solidFill>
              <a:latin typeface="Times New Roman" panose="02020603050405020304" pitchFamily="18" charset="0"/>
              <a:cs typeface="Times New Roman" panose="02020603050405020304" pitchFamily="18"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996499064"/>
              </p:ext>
            </p:extLst>
          </p:nvPr>
        </p:nvGraphicFramePr>
        <p:xfrm>
          <a:off x="1214846" y="1567543"/>
          <a:ext cx="8765176" cy="4846320"/>
        </p:xfrm>
        <a:graphic>
          <a:graphicData uri="http://schemas.openxmlformats.org/drawingml/2006/table">
            <a:tbl>
              <a:tblPr>
                <a:tableStyleId>{5C22544A-7EE6-4342-B048-85BDC9FD1C3A}</a:tableStyleId>
              </a:tblPr>
              <a:tblGrid>
                <a:gridCol w="1083337">
                  <a:extLst>
                    <a:ext uri="{9D8B030D-6E8A-4147-A177-3AD203B41FA5}">
                      <a16:colId xmlns:a16="http://schemas.microsoft.com/office/drawing/2014/main" val="2330024887"/>
                    </a:ext>
                  </a:extLst>
                </a:gridCol>
                <a:gridCol w="2560613">
                  <a:extLst>
                    <a:ext uri="{9D8B030D-6E8A-4147-A177-3AD203B41FA5}">
                      <a16:colId xmlns:a16="http://schemas.microsoft.com/office/drawing/2014/main" val="69075820"/>
                    </a:ext>
                  </a:extLst>
                </a:gridCol>
                <a:gridCol w="2560613">
                  <a:extLst>
                    <a:ext uri="{9D8B030D-6E8A-4147-A177-3AD203B41FA5}">
                      <a16:colId xmlns:a16="http://schemas.microsoft.com/office/drawing/2014/main" val="3974567746"/>
                    </a:ext>
                  </a:extLst>
                </a:gridCol>
                <a:gridCol w="2560613">
                  <a:extLst>
                    <a:ext uri="{9D8B030D-6E8A-4147-A177-3AD203B41FA5}">
                      <a16:colId xmlns:a16="http://schemas.microsoft.com/office/drawing/2014/main" val="4172692670"/>
                    </a:ext>
                  </a:extLst>
                </a:gridCol>
              </a:tblGrid>
              <a:tr h="452726">
                <a:tc>
                  <a:txBody>
                    <a:bodyPr/>
                    <a:lstStyle/>
                    <a:p>
                      <a:pPr algn="l" fontAlgn="t"/>
                      <a:r>
                        <a:rPr lang="en-IN" sz="1200" u="none" strike="noStrike" dirty="0" smtClean="0">
                          <a:effectLst/>
                        </a:rPr>
                        <a:t>  Form </a:t>
                      </a:r>
                      <a:r>
                        <a:rPr lang="en-IN" sz="1200" u="none" strike="noStrike" dirty="0">
                          <a:effectLst/>
                        </a:rPr>
                        <a:t>No</a:t>
                      </a:r>
                      <a:endParaRPr lang="en-IN" sz="1200" b="1" i="0" u="none" strike="noStrike" dirty="0">
                        <a:solidFill>
                          <a:srgbClr val="424345"/>
                        </a:solidFill>
                        <a:effectLst/>
                        <a:latin typeface="Times New Roman" panose="02020603050405020304" pitchFamily="18" charset="0"/>
                      </a:endParaRPr>
                    </a:p>
                  </a:txBody>
                  <a:tcPr marL="9525" marR="9525" marT="9525" marB="0"/>
                </a:tc>
                <a:tc>
                  <a:txBody>
                    <a:bodyPr/>
                    <a:lstStyle/>
                    <a:p>
                      <a:pPr algn="l" fontAlgn="t"/>
                      <a:r>
                        <a:rPr lang="en-IN" sz="1200" u="none" strike="noStrike">
                          <a:effectLst/>
                        </a:rPr>
                        <a:t>Particulars</a:t>
                      </a:r>
                      <a:endParaRPr lang="en-IN" sz="1200" b="1" i="0" u="none" strike="noStrike">
                        <a:solidFill>
                          <a:srgbClr val="424345"/>
                        </a:solidFill>
                        <a:effectLst/>
                        <a:latin typeface="Times New Roman" panose="02020603050405020304" pitchFamily="18" charset="0"/>
                      </a:endParaRPr>
                    </a:p>
                  </a:txBody>
                  <a:tcPr marL="9525" marR="9525" marT="9525" marB="0"/>
                </a:tc>
                <a:tc>
                  <a:txBody>
                    <a:bodyPr/>
                    <a:lstStyle/>
                    <a:p>
                      <a:pPr algn="l" fontAlgn="t"/>
                      <a:r>
                        <a:rPr lang="en-IN" sz="1200" u="none" strike="noStrike">
                          <a:effectLst/>
                        </a:rPr>
                        <a:t>Periodicity</a:t>
                      </a:r>
                      <a:endParaRPr lang="en-IN" sz="1200" b="1" i="0" u="none" strike="noStrike">
                        <a:solidFill>
                          <a:srgbClr val="424345"/>
                        </a:solidFill>
                        <a:effectLst/>
                        <a:latin typeface="Times New Roman" panose="02020603050405020304" pitchFamily="18" charset="0"/>
                      </a:endParaRPr>
                    </a:p>
                  </a:txBody>
                  <a:tcPr marL="9525" marR="9525" marT="9525" marB="0"/>
                </a:tc>
                <a:tc>
                  <a:txBody>
                    <a:bodyPr/>
                    <a:lstStyle/>
                    <a:p>
                      <a:pPr algn="l" fontAlgn="t"/>
                      <a:r>
                        <a:rPr lang="en-IN" sz="1200" u="none" strike="noStrike">
                          <a:effectLst/>
                        </a:rPr>
                        <a:t>TDS Certificate</a:t>
                      </a:r>
                      <a:endParaRPr lang="en-IN" sz="1200" b="1" i="0" u="none" strike="noStrike">
                        <a:solidFill>
                          <a:srgbClr val="424345"/>
                        </a:solidFill>
                        <a:effectLst/>
                        <a:latin typeface="Times New Roman" panose="02020603050405020304" pitchFamily="18" charset="0"/>
                      </a:endParaRPr>
                    </a:p>
                  </a:txBody>
                  <a:tcPr marL="9525" marR="9525" marT="9525" marB="0"/>
                </a:tc>
                <a:extLst>
                  <a:ext uri="{0D108BD9-81ED-4DB2-BD59-A6C34878D82A}">
                    <a16:rowId xmlns:a16="http://schemas.microsoft.com/office/drawing/2014/main" val="456753845"/>
                  </a:ext>
                </a:extLst>
              </a:tr>
              <a:tr h="1677240">
                <a:tc>
                  <a:txBody>
                    <a:bodyPr/>
                    <a:lstStyle/>
                    <a:p>
                      <a:pPr algn="l" fontAlgn="t"/>
                      <a:r>
                        <a:rPr lang="en-IN" sz="1200" u="none" strike="noStrike" dirty="0" smtClean="0">
                          <a:effectLst/>
                        </a:rPr>
                        <a:t>  Form </a:t>
                      </a:r>
                      <a:r>
                        <a:rPr lang="en-IN" sz="1200" u="none" strike="noStrike" dirty="0">
                          <a:effectLst/>
                        </a:rPr>
                        <a:t>24Q</a:t>
                      </a:r>
                      <a:endParaRPr lang="en-IN" sz="1200" b="0" i="0" u="none" strike="noStrike" dirty="0">
                        <a:solidFill>
                          <a:srgbClr val="424345"/>
                        </a:solidFill>
                        <a:effectLst/>
                        <a:latin typeface="Times New Roman" panose="02020603050405020304" pitchFamily="18" charset="0"/>
                      </a:endParaRPr>
                    </a:p>
                  </a:txBody>
                  <a:tcPr marL="9525" marR="9525" marT="9525" marB="0"/>
                </a:tc>
                <a:tc>
                  <a:txBody>
                    <a:bodyPr/>
                    <a:lstStyle/>
                    <a:p>
                      <a:pPr algn="l" fontAlgn="t"/>
                      <a:r>
                        <a:rPr lang="en-US" sz="1200" u="none" strike="noStrike">
                          <a:effectLst/>
                        </a:rPr>
                        <a:t>Quarterly statement for tax deducted at source from “Salaries”</a:t>
                      </a:r>
                      <a:endParaRPr lang="en-US" sz="1200" b="0" i="0" u="none" strike="noStrike">
                        <a:solidFill>
                          <a:srgbClr val="424345"/>
                        </a:solidFill>
                        <a:effectLst/>
                        <a:latin typeface="Times New Roman" panose="02020603050405020304" pitchFamily="18" charset="0"/>
                      </a:endParaRPr>
                    </a:p>
                  </a:txBody>
                  <a:tcPr marL="9525" marR="9525" marT="9525" marB="0"/>
                </a:tc>
                <a:tc>
                  <a:txBody>
                    <a:bodyPr/>
                    <a:lstStyle/>
                    <a:p>
                      <a:pPr algn="l" fontAlgn="t"/>
                      <a:r>
                        <a:rPr lang="en-IN" sz="1200" u="none" strike="noStrike">
                          <a:effectLst/>
                        </a:rPr>
                        <a:t>Quarterly</a:t>
                      </a:r>
                      <a:endParaRPr lang="en-IN" sz="1200" b="0" i="0" u="none" strike="noStrike">
                        <a:solidFill>
                          <a:srgbClr val="424345"/>
                        </a:solidFill>
                        <a:effectLst/>
                        <a:latin typeface="Times New Roman" panose="02020603050405020304" pitchFamily="18" charset="0"/>
                      </a:endParaRPr>
                    </a:p>
                  </a:txBody>
                  <a:tcPr marL="9525" marR="9525" marT="9525" marB="0"/>
                </a:tc>
                <a:tc>
                  <a:txBody>
                    <a:bodyPr/>
                    <a:lstStyle/>
                    <a:p>
                      <a:pPr algn="l" fontAlgn="b"/>
                      <a:r>
                        <a:rPr lang="en-US" sz="1200" u="none" strike="noStrike" dirty="0" smtClean="0">
                          <a:effectLst/>
                        </a:rPr>
                        <a:t>Form-16 </a:t>
                      </a:r>
                      <a:r>
                        <a:rPr lang="en-US" sz="1200" u="none" strike="noStrike" dirty="0">
                          <a:effectLst/>
                        </a:rPr>
                        <a:t>(to be issued annually on or before 15th June of the assessment year for which the income tax return is being filed</a:t>
                      </a:r>
                      <a:endParaRPr lang="en-US" sz="1200" b="0" i="0" u="none" strike="noStrike" dirty="0">
                        <a:solidFill>
                          <a:srgbClr val="000000"/>
                        </a:solidFill>
                        <a:effectLst/>
                        <a:latin typeface="Times New Roman" panose="02020603050405020304" pitchFamily="18" charset="0"/>
                      </a:endParaRPr>
                    </a:p>
                  </a:txBody>
                  <a:tcPr marL="9525" marR="9525" marT="9525" marB="0"/>
                </a:tc>
                <a:extLst>
                  <a:ext uri="{0D108BD9-81ED-4DB2-BD59-A6C34878D82A}">
                    <a16:rowId xmlns:a16="http://schemas.microsoft.com/office/drawing/2014/main" val="2944081112"/>
                  </a:ext>
                </a:extLst>
              </a:tr>
              <a:tr h="1358177">
                <a:tc>
                  <a:txBody>
                    <a:bodyPr/>
                    <a:lstStyle/>
                    <a:p>
                      <a:pPr algn="l" fontAlgn="t"/>
                      <a:r>
                        <a:rPr lang="en-IN" sz="1200" u="none" strike="noStrike" dirty="0" smtClean="0">
                          <a:effectLst/>
                        </a:rPr>
                        <a:t>  Form </a:t>
                      </a:r>
                      <a:r>
                        <a:rPr lang="en-IN" sz="1200" u="none" strike="noStrike" dirty="0">
                          <a:effectLst/>
                        </a:rPr>
                        <a:t>26Q</a:t>
                      </a:r>
                      <a:endParaRPr lang="en-IN" sz="1200" b="0" i="0" u="none" strike="noStrike" dirty="0">
                        <a:solidFill>
                          <a:srgbClr val="424345"/>
                        </a:solidFill>
                        <a:effectLst/>
                        <a:latin typeface="Times New Roman" panose="02020603050405020304" pitchFamily="18" charset="0"/>
                      </a:endParaRPr>
                    </a:p>
                  </a:txBody>
                  <a:tcPr marL="9525" marR="9525" marT="9525" marB="0"/>
                </a:tc>
                <a:tc>
                  <a:txBody>
                    <a:bodyPr/>
                    <a:lstStyle/>
                    <a:p>
                      <a:pPr algn="l" fontAlgn="t"/>
                      <a:r>
                        <a:rPr lang="en-US" sz="1200" u="none" strike="noStrike">
                          <a:effectLst/>
                        </a:rPr>
                        <a:t>Quarterly statement of tax deducted at source in respect of all payments other than “Salaries”</a:t>
                      </a:r>
                      <a:endParaRPr lang="en-US" sz="1200" b="0" i="0" u="none" strike="noStrike">
                        <a:solidFill>
                          <a:srgbClr val="424345"/>
                        </a:solidFill>
                        <a:effectLst/>
                        <a:latin typeface="Times New Roman" panose="02020603050405020304" pitchFamily="18" charset="0"/>
                      </a:endParaRPr>
                    </a:p>
                  </a:txBody>
                  <a:tcPr marL="9525" marR="9525" marT="9525" marB="0"/>
                </a:tc>
                <a:tc>
                  <a:txBody>
                    <a:bodyPr/>
                    <a:lstStyle/>
                    <a:p>
                      <a:pPr algn="l" fontAlgn="t"/>
                      <a:r>
                        <a:rPr lang="en-IN" sz="1200" u="none" strike="noStrike">
                          <a:effectLst/>
                        </a:rPr>
                        <a:t>Quarterly</a:t>
                      </a:r>
                      <a:endParaRPr lang="en-IN" sz="1200" b="0" i="0" u="none" strike="noStrike">
                        <a:solidFill>
                          <a:srgbClr val="424345"/>
                        </a:solidFill>
                        <a:effectLst/>
                        <a:latin typeface="Times New Roman" panose="02020603050405020304" pitchFamily="18" charset="0"/>
                      </a:endParaRPr>
                    </a:p>
                  </a:txBody>
                  <a:tcPr marL="9525" marR="9525" marT="9525" marB="0"/>
                </a:tc>
                <a:tc>
                  <a:txBody>
                    <a:bodyPr/>
                    <a:lstStyle/>
                    <a:p>
                      <a:pPr algn="l" fontAlgn="b"/>
                      <a:r>
                        <a:rPr lang="en-US" sz="1200" u="none" strike="noStrike" dirty="0">
                          <a:effectLst/>
                        </a:rPr>
                        <a:t>Form-16A (To be issued Quarterly within 15 days from the due date of furnishing of the TDS Statement)</a:t>
                      </a:r>
                      <a:endParaRPr lang="en-US" sz="1200" b="0" i="0" u="none" strike="noStrike" dirty="0">
                        <a:solidFill>
                          <a:srgbClr val="000000"/>
                        </a:solidFill>
                        <a:effectLst/>
                        <a:latin typeface="Times New Roman" panose="02020603050405020304" pitchFamily="18" charset="0"/>
                      </a:endParaRPr>
                    </a:p>
                  </a:txBody>
                  <a:tcPr marL="9525" marR="9525" marT="9525" marB="0"/>
                </a:tc>
                <a:extLst>
                  <a:ext uri="{0D108BD9-81ED-4DB2-BD59-A6C34878D82A}">
                    <a16:rowId xmlns:a16="http://schemas.microsoft.com/office/drawing/2014/main" val="2582285387"/>
                  </a:ext>
                </a:extLst>
              </a:tr>
              <a:tr h="1358177">
                <a:tc>
                  <a:txBody>
                    <a:bodyPr/>
                    <a:lstStyle/>
                    <a:p>
                      <a:pPr algn="l" fontAlgn="t"/>
                      <a:r>
                        <a:rPr lang="en-IN" sz="1200" u="none" strike="noStrike" dirty="0" smtClean="0">
                          <a:effectLst/>
                        </a:rPr>
                        <a:t>  Form </a:t>
                      </a:r>
                      <a:r>
                        <a:rPr lang="en-IN" sz="1200" u="none" strike="noStrike" dirty="0">
                          <a:effectLst/>
                        </a:rPr>
                        <a:t>27EQ</a:t>
                      </a:r>
                      <a:endParaRPr lang="en-IN" sz="1200" b="0" i="0" u="none" strike="noStrike" dirty="0">
                        <a:solidFill>
                          <a:srgbClr val="424345"/>
                        </a:solidFill>
                        <a:effectLst/>
                        <a:latin typeface="Times New Roman" panose="02020603050405020304" pitchFamily="18" charset="0"/>
                      </a:endParaRPr>
                    </a:p>
                  </a:txBody>
                  <a:tcPr marL="9525" marR="9525" marT="9525" marB="0"/>
                </a:tc>
                <a:tc>
                  <a:txBody>
                    <a:bodyPr/>
                    <a:lstStyle/>
                    <a:p>
                      <a:pPr algn="l" fontAlgn="t"/>
                      <a:r>
                        <a:rPr lang="en-US" sz="1200" u="none" strike="noStrike">
                          <a:effectLst/>
                        </a:rPr>
                        <a:t>Quarterly statement of collection of tax at source</a:t>
                      </a:r>
                      <a:endParaRPr lang="en-US" sz="1200" b="0" i="0" u="none" strike="noStrike">
                        <a:solidFill>
                          <a:srgbClr val="424345"/>
                        </a:solidFill>
                        <a:effectLst/>
                        <a:latin typeface="Times New Roman" panose="02020603050405020304" pitchFamily="18" charset="0"/>
                      </a:endParaRPr>
                    </a:p>
                  </a:txBody>
                  <a:tcPr marL="9525" marR="9525" marT="9525" marB="0"/>
                </a:tc>
                <a:tc>
                  <a:txBody>
                    <a:bodyPr/>
                    <a:lstStyle/>
                    <a:p>
                      <a:pPr algn="l" fontAlgn="t"/>
                      <a:r>
                        <a:rPr lang="en-IN" sz="1200" u="none" strike="noStrike">
                          <a:effectLst/>
                        </a:rPr>
                        <a:t>Quarterly</a:t>
                      </a:r>
                      <a:endParaRPr lang="en-IN" sz="1200" b="0" i="0" u="none" strike="noStrike">
                        <a:solidFill>
                          <a:srgbClr val="424345"/>
                        </a:solidFill>
                        <a:effectLst/>
                        <a:latin typeface="Times New Roman" panose="02020603050405020304" pitchFamily="18" charset="0"/>
                      </a:endParaRPr>
                    </a:p>
                  </a:txBody>
                  <a:tcPr marL="9525" marR="9525" marT="9525" marB="0"/>
                </a:tc>
                <a:tc>
                  <a:txBody>
                    <a:bodyPr/>
                    <a:lstStyle/>
                    <a:p>
                      <a:pPr algn="l" fontAlgn="b"/>
                      <a:r>
                        <a:rPr lang="en-US" sz="1200" u="none" strike="noStrike" dirty="0">
                          <a:effectLst/>
                        </a:rPr>
                        <a:t>Form-27D (To be issued Quarterly within 15 days from the due date of furnishing of the TDS Statement)</a:t>
                      </a:r>
                      <a:endParaRPr lang="en-US" sz="1200" b="0" i="0" u="none" strike="noStrike" dirty="0">
                        <a:solidFill>
                          <a:srgbClr val="000000"/>
                        </a:solidFill>
                        <a:effectLst/>
                        <a:latin typeface="Times New Roman" panose="02020603050405020304" pitchFamily="18" charset="0"/>
                      </a:endParaRPr>
                    </a:p>
                  </a:txBody>
                  <a:tcPr marL="9525" marR="9525" marT="9525" marB="0"/>
                </a:tc>
                <a:extLst>
                  <a:ext uri="{0D108BD9-81ED-4DB2-BD59-A6C34878D82A}">
                    <a16:rowId xmlns:a16="http://schemas.microsoft.com/office/drawing/2014/main" val="858879003"/>
                  </a:ext>
                </a:extLst>
              </a:tr>
            </a:tbl>
          </a:graphicData>
        </a:graphic>
      </p:graphicFrame>
    </p:spTree>
    <p:extLst>
      <p:ext uri="{BB962C8B-B14F-4D97-AF65-F5344CB8AC3E}">
        <p14:creationId xmlns:p14="http://schemas.microsoft.com/office/powerpoint/2010/main" val="1208102456"/>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4"/>
            <a:ext cx="10058400" cy="889054"/>
          </a:xfrm>
        </p:spPr>
        <p:txBody>
          <a:bodyPr anchor="ctr">
            <a:normAutofit fontScale="90000"/>
          </a:bodyPr>
          <a:lstStyle/>
          <a:p>
            <a:r>
              <a:rPr lang="en-US" b="1" dirty="0" smtClean="0"/>
              <a:t/>
            </a:r>
            <a:br>
              <a:rPr lang="en-US" b="1" dirty="0" smtClean="0"/>
            </a:br>
            <a:r>
              <a:rPr lang="en-US" b="1" dirty="0" smtClean="0"/>
              <a:t/>
            </a:r>
            <a:br>
              <a:rPr lang="en-US" b="1" dirty="0" smtClean="0"/>
            </a:br>
            <a:r>
              <a:rPr lang="en-US" sz="4400" b="1" u="sng" dirty="0" smtClean="0">
                <a:solidFill>
                  <a:srgbClr val="C00000"/>
                </a:solidFill>
                <a:latin typeface="Times New Roman" panose="02020603050405020304" pitchFamily="18" charset="0"/>
                <a:cs typeface="Times New Roman" panose="02020603050405020304" pitchFamily="18" charset="0"/>
              </a:rPr>
              <a:t>Interest </a:t>
            </a:r>
            <a:r>
              <a:rPr lang="en-US" sz="4400" b="1" u="sng" dirty="0">
                <a:solidFill>
                  <a:srgbClr val="C00000"/>
                </a:solidFill>
                <a:latin typeface="Times New Roman" panose="02020603050405020304" pitchFamily="18" charset="0"/>
                <a:cs typeface="Times New Roman" panose="02020603050405020304" pitchFamily="18" charset="0"/>
              </a:rPr>
              <a:t>on Late Deposit of TDS</a:t>
            </a:r>
            <a:r>
              <a:rPr lang="en-US" u="sng" dirty="0">
                <a:solidFill>
                  <a:srgbClr val="C00000"/>
                </a:solidFill>
                <a:latin typeface="Times New Roman" panose="02020603050405020304" pitchFamily="18" charset="0"/>
                <a:cs typeface="Times New Roman" panose="02020603050405020304" pitchFamily="18" charset="0"/>
              </a:rPr>
              <a:t/>
            </a:r>
            <a:br>
              <a:rPr lang="en-US" u="sng" dirty="0">
                <a:solidFill>
                  <a:srgbClr val="C00000"/>
                </a:solidFill>
                <a:latin typeface="Times New Roman" panose="02020603050405020304" pitchFamily="18" charset="0"/>
                <a:cs typeface="Times New Roman" panose="02020603050405020304" pitchFamily="18" charset="0"/>
              </a:rPr>
            </a:br>
            <a:r>
              <a:rPr lang="en-IN" b="1" dirty="0"/>
              <a:t/>
            </a:r>
            <a:br>
              <a:rPr lang="en-IN" b="1" dirty="0"/>
            </a:br>
            <a:endParaRPr lang="en-IN"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326297099"/>
              </p:ext>
            </p:extLst>
          </p:nvPr>
        </p:nvGraphicFramePr>
        <p:xfrm>
          <a:off x="1604962" y="2168433"/>
          <a:ext cx="9302523" cy="3749042"/>
        </p:xfrm>
        <a:graphic>
          <a:graphicData uri="http://schemas.openxmlformats.org/drawingml/2006/table">
            <a:tbl>
              <a:tblPr>
                <a:tableStyleId>{5C22544A-7EE6-4342-B048-85BDC9FD1C3A}</a:tableStyleId>
              </a:tblPr>
              <a:tblGrid>
                <a:gridCol w="1149750">
                  <a:extLst>
                    <a:ext uri="{9D8B030D-6E8A-4147-A177-3AD203B41FA5}">
                      <a16:colId xmlns:a16="http://schemas.microsoft.com/office/drawing/2014/main" val="94167545"/>
                    </a:ext>
                  </a:extLst>
                </a:gridCol>
                <a:gridCol w="2717591">
                  <a:extLst>
                    <a:ext uri="{9D8B030D-6E8A-4147-A177-3AD203B41FA5}">
                      <a16:colId xmlns:a16="http://schemas.microsoft.com/office/drawing/2014/main" val="1516606542"/>
                    </a:ext>
                  </a:extLst>
                </a:gridCol>
                <a:gridCol w="2717591">
                  <a:extLst>
                    <a:ext uri="{9D8B030D-6E8A-4147-A177-3AD203B41FA5}">
                      <a16:colId xmlns:a16="http://schemas.microsoft.com/office/drawing/2014/main" val="3073328483"/>
                    </a:ext>
                  </a:extLst>
                </a:gridCol>
                <a:gridCol w="2717591">
                  <a:extLst>
                    <a:ext uri="{9D8B030D-6E8A-4147-A177-3AD203B41FA5}">
                      <a16:colId xmlns:a16="http://schemas.microsoft.com/office/drawing/2014/main" val="4287163456"/>
                    </a:ext>
                  </a:extLst>
                </a:gridCol>
              </a:tblGrid>
              <a:tr h="428462">
                <a:tc>
                  <a:txBody>
                    <a:bodyPr/>
                    <a:lstStyle/>
                    <a:p>
                      <a:pPr algn="ctr" fontAlgn="ctr"/>
                      <a:r>
                        <a:rPr lang="en-IN" sz="1200" u="none" strike="noStrike">
                          <a:effectLst/>
                        </a:rPr>
                        <a:t>Section</a:t>
                      </a:r>
                      <a:endParaRPr lang="en-IN" sz="1200" b="1" i="0" u="none" strike="noStrike">
                        <a:solidFill>
                          <a:srgbClr val="314259"/>
                        </a:solidFill>
                        <a:effectLst/>
                        <a:latin typeface="Times New Roman" panose="02020603050405020304" pitchFamily="18" charset="0"/>
                      </a:endParaRPr>
                    </a:p>
                  </a:txBody>
                  <a:tcPr marL="9525" marR="9525" marT="9525" marB="0" anchor="ctr"/>
                </a:tc>
                <a:tc>
                  <a:txBody>
                    <a:bodyPr/>
                    <a:lstStyle/>
                    <a:p>
                      <a:pPr algn="ctr" fontAlgn="ctr"/>
                      <a:r>
                        <a:rPr lang="en-IN" sz="1200" u="none" strike="noStrike">
                          <a:effectLst/>
                        </a:rPr>
                        <a:t>Nature of Default</a:t>
                      </a:r>
                      <a:endParaRPr lang="en-IN" sz="1200" b="1" i="0" u="none" strike="noStrike">
                        <a:solidFill>
                          <a:srgbClr val="314259"/>
                        </a:solidFill>
                        <a:effectLst/>
                        <a:latin typeface="Times New Roman" panose="02020603050405020304" pitchFamily="18" charset="0"/>
                      </a:endParaRPr>
                    </a:p>
                  </a:txBody>
                  <a:tcPr marL="9525" marR="9525" marT="9525" marB="0" anchor="ctr"/>
                </a:tc>
                <a:tc>
                  <a:txBody>
                    <a:bodyPr/>
                    <a:lstStyle/>
                    <a:p>
                      <a:pPr algn="ctr" fontAlgn="ctr"/>
                      <a:r>
                        <a:rPr lang="en-US" sz="1200" u="none" strike="noStrike" dirty="0">
                          <a:effectLst/>
                        </a:rPr>
                        <a:t>Interest subject to TDS/TCS amount</a:t>
                      </a:r>
                      <a:endParaRPr lang="en-US" sz="1200" b="1" i="0" u="none" strike="noStrike" dirty="0">
                        <a:solidFill>
                          <a:srgbClr val="314259"/>
                        </a:solidFill>
                        <a:effectLst/>
                        <a:latin typeface="Times New Roman" panose="02020603050405020304" pitchFamily="18" charset="0"/>
                      </a:endParaRPr>
                    </a:p>
                  </a:txBody>
                  <a:tcPr marL="9525" marR="9525" marT="9525" marB="0" anchor="ctr"/>
                </a:tc>
                <a:tc>
                  <a:txBody>
                    <a:bodyPr/>
                    <a:lstStyle/>
                    <a:p>
                      <a:pPr algn="ctr" fontAlgn="ctr"/>
                      <a:r>
                        <a:rPr lang="en-US" sz="1200" u="none" strike="noStrike">
                          <a:effectLst/>
                        </a:rPr>
                        <a:t>Period for which interest is to be paid</a:t>
                      </a:r>
                      <a:endParaRPr lang="en-US" sz="1200" b="1" i="0" u="none" strike="noStrike">
                        <a:solidFill>
                          <a:srgbClr val="314259"/>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3690215420"/>
                  </a:ext>
                </a:extLst>
              </a:tr>
              <a:tr h="1106860">
                <a:tc>
                  <a:txBody>
                    <a:bodyPr/>
                    <a:lstStyle/>
                    <a:p>
                      <a:pPr algn="l" fontAlgn="ctr"/>
                      <a:r>
                        <a:rPr lang="en-IN" sz="1200" u="none" strike="noStrike">
                          <a:effectLst/>
                        </a:rPr>
                        <a:t>201(1A)(i)</a:t>
                      </a:r>
                      <a:endParaRPr lang="en-IN" sz="1200" b="0" i="0" u="none" strike="noStrike">
                        <a:solidFill>
                          <a:srgbClr val="314259"/>
                        </a:solidFill>
                        <a:effectLst/>
                        <a:latin typeface="Times New Roman" panose="02020603050405020304" pitchFamily="18" charset="0"/>
                      </a:endParaRPr>
                    </a:p>
                  </a:txBody>
                  <a:tcPr marL="85725" marR="9525" marT="9525" marB="0" anchor="ctr"/>
                </a:tc>
                <a:tc>
                  <a:txBody>
                    <a:bodyPr/>
                    <a:lstStyle/>
                    <a:p>
                      <a:pPr algn="l" fontAlgn="ctr"/>
                      <a:r>
                        <a:rPr lang="en-IN" sz="1200" u="none" strike="noStrike">
                          <a:effectLst/>
                        </a:rPr>
                        <a:t>TDS not deducted (fully/partly)</a:t>
                      </a:r>
                      <a:endParaRPr lang="en-IN" sz="1200" b="0" i="0" u="none" strike="noStrike">
                        <a:solidFill>
                          <a:srgbClr val="314259"/>
                        </a:solidFill>
                        <a:effectLst/>
                        <a:latin typeface="Times New Roman" panose="02020603050405020304" pitchFamily="18" charset="0"/>
                      </a:endParaRPr>
                    </a:p>
                  </a:txBody>
                  <a:tcPr marL="85725" marR="9525" marT="9525" marB="0" anchor="ctr"/>
                </a:tc>
                <a:tc>
                  <a:txBody>
                    <a:bodyPr/>
                    <a:lstStyle/>
                    <a:p>
                      <a:pPr algn="l" fontAlgn="ctr"/>
                      <a:r>
                        <a:rPr lang="en-IN" sz="1200" u="none" strike="noStrike">
                          <a:effectLst/>
                        </a:rPr>
                        <a:t>1% per month</a:t>
                      </a:r>
                      <a:endParaRPr lang="en-IN" sz="1200" b="0" i="0" u="none" strike="noStrike">
                        <a:solidFill>
                          <a:srgbClr val="314259"/>
                        </a:solidFill>
                        <a:effectLst/>
                        <a:latin typeface="Times New Roman" panose="02020603050405020304" pitchFamily="18" charset="0"/>
                      </a:endParaRPr>
                    </a:p>
                  </a:txBody>
                  <a:tcPr marL="85725" marR="9525" marT="9525" marB="0" anchor="ctr"/>
                </a:tc>
                <a:tc>
                  <a:txBody>
                    <a:bodyPr/>
                    <a:lstStyle/>
                    <a:p>
                      <a:pPr algn="l" fontAlgn="ctr"/>
                      <a:r>
                        <a:rPr lang="en-US" sz="1200" u="none" strike="noStrike">
                          <a:effectLst/>
                        </a:rPr>
                        <a:t>From the date on which tax is deductible to the date on which tax is actually deducted.</a:t>
                      </a:r>
                      <a:endParaRPr lang="en-US" sz="1200" b="0" i="0" u="none" strike="noStrike">
                        <a:solidFill>
                          <a:srgbClr val="314259"/>
                        </a:solidFill>
                        <a:effectLst/>
                        <a:latin typeface="Times New Roman" panose="02020603050405020304" pitchFamily="18" charset="0"/>
                      </a:endParaRPr>
                    </a:p>
                  </a:txBody>
                  <a:tcPr marL="85725" marR="9525" marT="9525" marB="0" anchor="ctr"/>
                </a:tc>
                <a:extLst>
                  <a:ext uri="{0D108BD9-81ED-4DB2-BD59-A6C34878D82A}">
                    <a16:rowId xmlns:a16="http://schemas.microsoft.com/office/drawing/2014/main" val="2712927884"/>
                  </a:ext>
                </a:extLst>
              </a:tr>
              <a:tr h="1106860">
                <a:tc>
                  <a:txBody>
                    <a:bodyPr/>
                    <a:lstStyle/>
                    <a:p>
                      <a:pPr algn="l" fontAlgn="ctr"/>
                      <a:r>
                        <a:rPr lang="en-IN" sz="1200" u="none" strike="noStrike">
                          <a:effectLst/>
                        </a:rPr>
                        <a:t>201(1A)(ii)</a:t>
                      </a:r>
                      <a:endParaRPr lang="en-IN" sz="1200" b="0" i="0" u="none" strike="noStrike">
                        <a:solidFill>
                          <a:srgbClr val="314259"/>
                        </a:solidFill>
                        <a:effectLst/>
                        <a:latin typeface="Times New Roman" panose="02020603050405020304" pitchFamily="18" charset="0"/>
                      </a:endParaRPr>
                    </a:p>
                  </a:txBody>
                  <a:tcPr marL="85725" marR="9525" marT="9525" marB="0" anchor="ctr"/>
                </a:tc>
                <a:tc>
                  <a:txBody>
                    <a:bodyPr/>
                    <a:lstStyle/>
                    <a:p>
                      <a:pPr algn="l" fontAlgn="ctr"/>
                      <a:r>
                        <a:rPr lang="en-US" sz="1200" u="none" strike="noStrike" dirty="0">
                          <a:effectLst/>
                        </a:rPr>
                        <a:t>TDS not deposited to the government after deduction (fully or partly)</a:t>
                      </a:r>
                      <a:endParaRPr lang="en-US" sz="1200" b="0" i="0" u="none" strike="noStrike" dirty="0">
                        <a:solidFill>
                          <a:srgbClr val="314259"/>
                        </a:solidFill>
                        <a:effectLst/>
                        <a:latin typeface="Times New Roman" panose="02020603050405020304" pitchFamily="18" charset="0"/>
                      </a:endParaRPr>
                    </a:p>
                  </a:txBody>
                  <a:tcPr marL="85725" marR="9525" marT="9525" marB="0" anchor="ctr"/>
                </a:tc>
                <a:tc>
                  <a:txBody>
                    <a:bodyPr/>
                    <a:lstStyle/>
                    <a:p>
                      <a:pPr algn="l" fontAlgn="ctr"/>
                      <a:r>
                        <a:rPr lang="en-IN" sz="1200" u="none" strike="noStrike">
                          <a:effectLst/>
                        </a:rPr>
                        <a:t>1.5% per month</a:t>
                      </a:r>
                      <a:endParaRPr lang="en-IN" sz="1200" b="0" i="0" u="none" strike="noStrike">
                        <a:solidFill>
                          <a:srgbClr val="314259"/>
                        </a:solidFill>
                        <a:effectLst/>
                        <a:latin typeface="Times New Roman" panose="02020603050405020304" pitchFamily="18" charset="0"/>
                      </a:endParaRPr>
                    </a:p>
                  </a:txBody>
                  <a:tcPr marL="85725" marR="9525" marT="9525" marB="0" anchor="ctr"/>
                </a:tc>
                <a:tc>
                  <a:txBody>
                    <a:bodyPr/>
                    <a:lstStyle/>
                    <a:p>
                      <a:pPr algn="l" fontAlgn="ctr"/>
                      <a:r>
                        <a:rPr lang="en-US" sz="1200" u="none" strike="noStrike" dirty="0">
                          <a:effectLst/>
                        </a:rPr>
                        <a:t>From the date of tax deduction to the date of deposit</a:t>
                      </a:r>
                      <a:endParaRPr lang="en-US" sz="1200" b="0" i="0" u="none" strike="noStrike" dirty="0">
                        <a:solidFill>
                          <a:srgbClr val="314259"/>
                        </a:solidFill>
                        <a:effectLst/>
                        <a:latin typeface="Times New Roman" panose="02020603050405020304" pitchFamily="18" charset="0"/>
                      </a:endParaRPr>
                    </a:p>
                  </a:txBody>
                  <a:tcPr marL="85725" marR="9525" marT="9525" marB="0" anchor="ctr"/>
                </a:tc>
                <a:extLst>
                  <a:ext uri="{0D108BD9-81ED-4DB2-BD59-A6C34878D82A}">
                    <a16:rowId xmlns:a16="http://schemas.microsoft.com/office/drawing/2014/main" val="1871584411"/>
                  </a:ext>
                </a:extLst>
              </a:tr>
              <a:tr h="1106860">
                <a:tc gridSpan="4">
                  <a:txBody>
                    <a:bodyPr/>
                    <a:lstStyle/>
                    <a:p>
                      <a:pPr algn="l" fontAlgn="ctr"/>
                      <a:r>
                        <a:rPr lang="en-US" sz="1800" b="1" i="0" kern="1200" dirty="0" smtClean="0">
                          <a:solidFill>
                            <a:schemeClr val="dk1"/>
                          </a:solidFill>
                          <a:effectLst/>
                          <a:latin typeface="+mn-lt"/>
                          <a:ea typeface="+mn-ea"/>
                          <a:cs typeface="+mn-cs"/>
                        </a:rPr>
                        <a:t>Note: The above interest should be paid before filing of TDS return.</a:t>
                      </a:r>
                      <a:endParaRPr lang="en-IN" sz="1200" b="0" i="0" u="none" strike="noStrike" dirty="0">
                        <a:solidFill>
                          <a:srgbClr val="314259"/>
                        </a:solidFill>
                        <a:effectLst/>
                        <a:latin typeface="Times New Roman" panose="02020603050405020304" pitchFamily="18" charset="0"/>
                      </a:endParaRPr>
                    </a:p>
                  </a:txBody>
                  <a:tcPr marL="85725" marR="9525" marT="9525" marB="0" anchor="ctr"/>
                </a:tc>
                <a:tc hMerge="1">
                  <a:txBody>
                    <a:bodyPr/>
                    <a:lstStyle/>
                    <a:p>
                      <a:pPr algn="l" fontAlgn="ctr"/>
                      <a:endParaRPr lang="en-US" sz="1200" b="0" i="0" u="none" strike="noStrike" dirty="0">
                        <a:solidFill>
                          <a:srgbClr val="314259"/>
                        </a:solidFill>
                        <a:effectLst/>
                        <a:latin typeface="Times New Roman" panose="02020603050405020304" pitchFamily="18" charset="0"/>
                      </a:endParaRPr>
                    </a:p>
                  </a:txBody>
                  <a:tcPr marL="85725" marR="9525" marT="9525" marB="0" anchor="ctr"/>
                </a:tc>
                <a:tc hMerge="1">
                  <a:txBody>
                    <a:bodyPr/>
                    <a:lstStyle/>
                    <a:p>
                      <a:pPr algn="l" fontAlgn="ctr"/>
                      <a:endParaRPr lang="en-IN" sz="1200" b="0" i="0" u="none" strike="noStrike" dirty="0">
                        <a:solidFill>
                          <a:srgbClr val="314259"/>
                        </a:solidFill>
                        <a:effectLst/>
                        <a:latin typeface="Times New Roman" panose="02020603050405020304" pitchFamily="18" charset="0"/>
                      </a:endParaRPr>
                    </a:p>
                  </a:txBody>
                  <a:tcPr marL="85725" marR="9525" marT="9525" marB="0" anchor="ctr"/>
                </a:tc>
                <a:tc hMerge="1">
                  <a:txBody>
                    <a:bodyPr/>
                    <a:lstStyle/>
                    <a:p>
                      <a:pPr algn="l" fontAlgn="ctr"/>
                      <a:endParaRPr lang="en-US" sz="1200" b="0" i="0" u="none" strike="noStrike" dirty="0">
                        <a:solidFill>
                          <a:srgbClr val="314259"/>
                        </a:solidFill>
                        <a:effectLst/>
                        <a:latin typeface="Times New Roman" panose="02020603050405020304" pitchFamily="18" charset="0"/>
                      </a:endParaRPr>
                    </a:p>
                  </a:txBody>
                  <a:tcPr marL="85725" marR="9525" marT="9525" marB="0" anchor="ctr"/>
                </a:tc>
                <a:extLst>
                  <a:ext uri="{0D108BD9-81ED-4DB2-BD59-A6C34878D82A}">
                    <a16:rowId xmlns:a16="http://schemas.microsoft.com/office/drawing/2014/main" val="55945925"/>
                  </a:ext>
                </a:extLst>
              </a:tr>
            </a:tbl>
          </a:graphicData>
        </a:graphic>
      </p:graphicFrame>
    </p:spTree>
    <p:extLst>
      <p:ext uri="{BB962C8B-B14F-4D97-AF65-F5344CB8AC3E}">
        <p14:creationId xmlns:p14="http://schemas.microsoft.com/office/powerpoint/2010/main" val="222743466"/>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4"/>
            <a:ext cx="10058400" cy="889054"/>
          </a:xfrm>
        </p:spPr>
        <p:txBody>
          <a:bodyPr anchor="ctr">
            <a:normAutofit fontScale="90000"/>
          </a:bodyPr>
          <a:lstStyle/>
          <a:p>
            <a:r>
              <a:rPr lang="en-US" b="1" dirty="0" smtClean="0"/>
              <a:t/>
            </a:r>
            <a:br>
              <a:rPr lang="en-US" b="1" dirty="0" smtClean="0"/>
            </a:br>
            <a:r>
              <a:rPr lang="en-US" b="1" dirty="0" smtClean="0"/>
              <a:t/>
            </a:r>
            <a:br>
              <a:rPr lang="en-US" b="1" dirty="0" smtClean="0"/>
            </a:br>
            <a:r>
              <a:rPr lang="en-US" sz="4400" b="1" u="sng" dirty="0" smtClean="0">
                <a:solidFill>
                  <a:srgbClr val="C00000"/>
                </a:solidFill>
                <a:latin typeface="Times New Roman" panose="02020603050405020304" pitchFamily="18" charset="0"/>
                <a:cs typeface="Times New Roman" panose="02020603050405020304" pitchFamily="18" charset="0"/>
              </a:rPr>
              <a:t>Challans under Income Tax</a:t>
            </a:r>
            <a:r>
              <a:rPr lang="en-US" u="sng" dirty="0">
                <a:solidFill>
                  <a:srgbClr val="C00000"/>
                </a:solidFill>
                <a:latin typeface="Times New Roman" panose="02020603050405020304" pitchFamily="18" charset="0"/>
                <a:cs typeface="Times New Roman" panose="02020603050405020304" pitchFamily="18" charset="0"/>
              </a:rPr>
              <a:t/>
            </a:r>
            <a:br>
              <a:rPr lang="en-US" u="sng" dirty="0">
                <a:solidFill>
                  <a:srgbClr val="C00000"/>
                </a:solidFill>
                <a:latin typeface="Times New Roman" panose="02020603050405020304" pitchFamily="18" charset="0"/>
                <a:cs typeface="Times New Roman" panose="02020603050405020304" pitchFamily="18" charset="0"/>
              </a:rPr>
            </a:br>
            <a:r>
              <a:rPr lang="en-IN" b="1" dirty="0"/>
              <a:t/>
            </a:r>
            <a:br>
              <a:rPr lang="en-IN" b="1" dirty="0"/>
            </a:br>
            <a:endParaRPr lang="en-IN"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30089722"/>
              </p:ext>
            </p:extLst>
          </p:nvPr>
        </p:nvGraphicFramePr>
        <p:xfrm>
          <a:off x="1280159" y="2050868"/>
          <a:ext cx="9679578" cy="3461658"/>
        </p:xfrm>
        <a:graphic>
          <a:graphicData uri="http://schemas.openxmlformats.org/drawingml/2006/table">
            <a:tbl>
              <a:tblPr>
                <a:tableStyleId>{5C22544A-7EE6-4342-B048-85BDC9FD1C3A}</a:tableStyleId>
              </a:tblPr>
              <a:tblGrid>
                <a:gridCol w="4839789">
                  <a:extLst>
                    <a:ext uri="{9D8B030D-6E8A-4147-A177-3AD203B41FA5}">
                      <a16:colId xmlns:a16="http://schemas.microsoft.com/office/drawing/2014/main" val="1102932779"/>
                    </a:ext>
                  </a:extLst>
                </a:gridCol>
                <a:gridCol w="4839789">
                  <a:extLst>
                    <a:ext uri="{9D8B030D-6E8A-4147-A177-3AD203B41FA5}">
                      <a16:colId xmlns:a16="http://schemas.microsoft.com/office/drawing/2014/main" val="1523763965"/>
                    </a:ext>
                  </a:extLst>
                </a:gridCol>
              </a:tblGrid>
              <a:tr h="1730829">
                <a:tc>
                  <a:txBody>
                    <a:bodyPr/>
                    <a:lstStyle/>
                    <a:p>
                      <a:pPr algn="ctr" fontAlgn="ctr"/>
                      <a:r>
                        <a:rPr lang="en-IN" sz="2000" b="1" u="none" strike="noStrike" dirty="0">
                          <a:effectLst/>
                          <a:latin typeface="Times New Roman" panose="02020603050405020304" pitchFamily="18" charset="0"/>
                          <a:cs typeface="Times New Roman" panose="02020603050405020304" pitchFamily="18" charset="0"/>
                        </a:rPr>
                        <a:t>Challan 280</a:t>
                      </a:r>
                      <a:endParaRPr lang="en-IN" sz="2000" b="1" i="0" u="none" strike="noStrike" dirty="0">
                        <a:solidFill>
                          <a:srgbClr val="FFFFFF"/>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en-IN" sz="2000" b="1" u="none" strike="noStrike" dirty="0">
                          <a:effectLst/>
                          <a:latin typeface="Times New Roman" panose="02020603050405020304" pitchFamily="18" charset="0"/>
                          <a:cs typeface="Times New Roman" panose="02020603050405020304" pitchFamily="18" charset="0"/>
                        </a:rPr>
                        <a:t>Challan 281</a:t>
                      </a:r>
                      <a:endParaRPr lang="en-IN" sz="2000" b="1" i="0" u="none" strike="noStrike" dirty="0">
                        <a:solidFill>
                          <a:srgbClr val="FFFFFF"/>
                        </a:solidFill>
                        <a:effectLst/>
                        <a:latin typeface="Times New Roman" panose="02020603050405020304" pitchFamily="18" charset="0"/>
                        <a:cs typeface="Times New Roman" panose="02020603050405020304" pitchFamily="18" charset="0"/>
                      </a:endParaRPr>
                    </a:p>
                  </a:txBody>
                  <a:tcPr marL="9525" marR="9525" marT="9525" marB="0" anchor="ctr"/>
                </a:tc>
                <a:extLst>
                  <a:ext uri="{0D108BD9-81ED-4DB2-BD59-A6C34878D82A}">
                    <a16:rowId xmlns:a16="http://schemas.microsoft.com/office/drawing/2014/main" val="350129464"/>
                  </a:ext>
                </a:extLst>
              </a:tr>
              <a:tr h="1730829">
                <a:tc>
                  <a:txBody>
                    <a:bodyPr/>
                    <a:lstStyle/>
                    <a:p>
                      <a:pPr algn="just" fontAlgn="ctr"/>
                      <a:r>
                        <a:rPr lang="en-US" sz="2000" u="none" strike="noStrike" dirty="0">
                          <a:effectLst/>
                          <a:latin typeface="Times New Roman" panose="02020603050405020304" pitchFamily="18" charset="0"/>
                          <a:cs typeface="Times New Roman" panose="02020603050405020304" pitchFamily="18" charset="0"/>
                        </a:rPr>
                        <a:t>For the payment of advance tax, self-assessment tax, tax on regular assessment, surtax, tax on distributed profits of domestic company and tax on distributed income to unit holders. </a:t>
                      </a:r>
                      <a:endParaRPr lang="en-US" sz="2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just" fontAlgn="ctr"/>
                      <a:r>
                        <a:rPr lang="en-US" sz="2000" u="none" strike="noStrike" dirty="0">
                          <a:effectLst/>
                          <a:latin typeface="Times New Roman" panose="02020603050405020304" pitchFamily="18" charset="0"/>
                          <a:cs typeface="Times New Roman" panose="02020603050405020304" pitchFamily="18" charset="0"/>
                        </a:rPr>
                        <a:t>For depositing Tax Deducted at Source (TDS) and Tax Collected at Source (TCS) to the Income Tax department.</a:t>
                      </a:r>
                      <a:endParaRPr lang="en-US" sz="2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extLst>
                  <a:ext uri="{0D108BD9-81ED-4DB2-BD59-A6C34878D82A}">
                    <a16:rowId xmlns:a16="http://schemas.microsoft.com/office/drawing/2014/main" val="142289476"/>
                  </a:ext>
                </a:extLst>
              </a:tr>
            </a:tbl>
          </a:graphicData>
        </a:graphic>
      </p:graphicFrame>
    </p:spTree>
    <p:extLst>
      <p:ext uri="{BB962C8B-B14F-4D97-AF65-F5344CB8AC3E}">
        <p14:creationId xmlns:p14="http://schemas.microsoft.com/office/powerpoint/2010/main" val="1626760555"/>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2625634" y="1188720"/>
            <a:ext cx="7406640" cy="4336869"/>
          </a:xfrm>
          <a:prstGeom prst="ellipse">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3000" dirty="0" smtClean="0">
                <a:solidFill>
                  <a:srgbClr val="7030A0"/>
                </a:solidFill>
                <a:latin typeface="Times New Roman" panose="02020603050405020304" pitchFamily="18" charset="0"/>
                <a:cs typeface="Times New Roman" panose="02020603050405020304" pitchFamily="18" charset="0"/>
              </a:rPr>
              <a:t>Computation of Gross Total Income </a:t>
            </a:r>
            <a:endParaRPr lang="en-IN" sz="3000" dirty="0">
              <a:solidFill>
                <a:srgbClr val="7030A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92448559"/>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4102749017"/>
              </p:ext>
            </p:extLst>
          </p:nvPr>
        </p:nvGraphicFramePr>
        <p:xfrm>
          <a:off x="1188720" y="-28303"/>
          <a:ext cx="9039497" cy="7650480"/>
        </p:xfrm>
        <a:graphic>
          <a:graphicData uri="http://schemas.openxmlformats.org/drawingml/2006/table">
            <a:tbl>
              <a:tblPr firstRow="1" bandRow="1">
                <a:tableStyleId>{5C22544A-7EE6-4342-B048-85BDC9FD1C3A}</a:tableStyleId>
              </a:tblPr>
              <a:tblGrid>
                <a:gridCol w="5201746">
                  <a:extLst>
                    <a:ext uri="{9D8B030D-6E8A-4147-A177-3AD203B41FA5}">
                      <a16:colId xmlns:a16="http://schemas.microsoft.com/office/drawing/2014/main" val="3594615656"/>
                    </a:ext>
                  </a:extLst>
                </a:gridCol>
                <a:gridCol w="1956700">
                  <a:extLst>
                    <a:ext uri="{9D8B030D-6E8A-4147-A177-3AD203B41FA5}">
                      <a16:colId xmlns:a16="http://schemas.microsoft.com/office/drawing/2014/main" val="2541048851"/>
                    </a:ext>
                  </a:extLst>
                </a:gridCol>
                <a:gridCol w="1881051">
                  <a:extLst>
                    <a:ext uri="{9D8B030D-6E8A-4147-A177-3AD203B41FA5}">
                      <a16:colId xmlns:a16="http://schemas.microsoft.com/office/drawing/2014/main" val="3547415421"/>
                    </a:ext>
                  </a:extLst>
                </a:gridCol>
              </a:tblGrid>
              <a:tr h="347130">
                <a:tc>
                  <a:txBody>
                    <a:bodyPr/>
                    <a:lstStyle/>
                    <a:p>
                      <a:r>
                        <a:rPr lang="en-IN" dirty="0" smtClean="0"/>
                        <a:t>Particulars</a:t>
                      </a:r>
                      <a:endParaRPr lang="en-IN" dirty="0"/>
                    </a:p>
                  </a:txBody>
                  <a:tcPr/>
                </a:tc>
                <a:tc>
                  <a:txBody>
                    <a:bodyPr/>
                    <a:lstStyle/>
                    <a:p>
                      <a:r>
                        <a:rPr lang="en-IN" dirty="0" smtClean="0"/>
                        <a:t>Amount</a:t>
                      </a:r>
                      <a:endParaRPr lang="en-IN" dirty="0"/>
                    </a:p>
                  </a:txBody>
                  <a:tcPr/>
                </a:tc>
                <a:tc>
                  <a:txBody>
                    <a:bodyPr/>
                    <a:lstStyle/>
                    <a:p>
                      <a:r>
                        <a:rPr lang="en-IN" dirty="0" smtClean="0"/>
                        <a:t>Amount</a:t>
                      </a:r>
                      <a:endParaRPr lang="en-IN" dirty="0"/>
                    </a:p>
                  </a:txBody>
                  <a:tcPr/>
                </a:tc>
                <a:extLst>
                  <a:ext uri="{0D108BD9-81ED-4DB2-BD59-A6C34878D82A}">
                    <a16:rowId xmlns:a16="http://schemas.microsoft.com/office/drawing/2014/main" val="1660138397"/>
                  </a:ext>
                </a:extLst>
              </a:tr>
              <a:tr h="5791848">
                <a:tc>
                  <a:txBody>
                    <a:bodyPr/>
                    <a:lstStyle/>
                    <a:p>
                      <a:r>
                        <a:rPr lang="en-IN" sz="1600" b="1" u="sng" dirty="0" smtClean="0">
                          <a:latin typeface="Times New Roman" panose="02020603050405020304" pitchFamily="18" charset="0"/>
                          <a:cs typeface="Times New Roman" panose="02020603050405020304" pitchFamily="18" charset="0"/>
                        </a:rPr>
                        <a:t>Income from</a:t>
                      </a:r>
                      <a:r>
                        <a:rPr lang="en-IN" sz="1600" b="1" u="sng" baseline="0" dirty="0" smtClean="0">
                          <a:latin typeface="Times New Roman" panose="02020603050405020304" pitchFamily="18" charset="0"/>
                          <a:cs typeface="Times New Roman" panose="02020603050405020304" pitchFamily="18" charset="0"/>
                        </a:rPr>
                        <a:t> Salary :</a:t>
                      </a:r>
                      <a:endParaRPr lang="en-IN" sz="1600" b="1" u="sng" dirty="0" smtClean="0">
                        <a:latin typeface="Times New Roman" panose="02020603050405020304" pitchFamily="18" charset="0"/>
                        <a:cs typeface="Times New Roman" panose="02020603050405020304" pitchFamily="18" charset="0"/>
                      </a:endParaRPr>
                    </a:p>
                    <a:p>
                      <a:r>
                        <a:rPr lang="en-IN" sz="1600" i="1" dirty="0" smtClean="0">
                          <a:latin typeface="Times New Roman" panose="02020603050405020304" pitchFamily="18" charset="0"/>
                          <a:cs typeface="Times New Roman" panose="02020603050405020304" pitchFamily="18" charset="0"/>
                        </a:rPr>
                        <a:t>Add: Additions </a:t>
                      </a:r>
                      <a:r>
                        <a:rPr lang="en-IN" sz="1600" dirty="0" smtClean="0">
                          <a:latin typeface="Times New Roman" panose="02020603050405020304" pitchFamily="18" charset="0"/>
                          <a:cs typeface="Times New Roman" panose="02020603050405020304" pitchFamily="18" charset="0"/>
                        </a:rPr>
                        <a:t>	</a:t>
                      </a:r>
                      <a:br>
                        <a:rPr lang="en-IN" sz="1600" dirty="0" smtClean="0">
                          <a:latin typeface="Times New Roman" panose="02020603050405020304" pitchFamily="18" charset="0"/>
                          <a:cs typeface="Times New Roman" panose="02020603050405020304" pitchFamily="18" charset="0"/>
                        </a:rPr>
                      </a:br>
                      <a:r>
                        <a:rPr lang="en-IN" sz="1600" i="1" dirty="0" smtClean="0">
                          <a:latin typeface="Times New Roman" panose="02020603050405020304" pitchFamily="18" charset="0"/>
                          <a:cs typeface="Times New Roman" panose="02020603050405020304" pitchFamily="18" charset="0"/>
                        </a:rPr>
                        <a:t>a) Allowances </a:t>
                      </a:r>
                      <a:r>
                        <a:rPr lang="en-IN" sz="1600" dirty="0" smtClean="0">
                          <a:latin typeface="Times New Roman" panose="02020603050405020304" pitchFamily="18" charset="0"/>
                          <a:cs typeface="Times New Roman" panose="02020603050405020304" pitchFamily="18" charset="0"/>
                        </a:rPr>
                        <a:t>	</a:t>
                      </a:r>
                    </a:p>
                    <a:p>
                      <a:r>
                        <a:rPr lang="en-IN" sz="1600" i="1" dirty="0" smtClean="0">
                          <a:latin typeface="Times New Roman" panose="02020603050405020304" pitchFamily="18" charset="0"/>
                          <a:cs typeface="Times New Roman" panose="02020603050405020304" pitchFamily="18" charset="0"/>
                        </a:rPr>
                        <a:t>b) Perquisites </a:t>
                      </a:r>
                    </a:p>
                    <a:p>
                      <a:r>
                        <a:rPr lang="en-US" sz="1600" i="1" dirty="0" smtClean="0">
                          <a:latin typeface="Times New Roman" panose="02020603050405020304" pitchFamily="18" charset="0"/>
                          <a:cs typeface="Times New Roman" panose="02020603050405020304" pitchFamily="18" charset="0"/>
                        </a:rPr>
                        <a:t>c) Profit in Lieu of Salary </a:t>
                      </a:r>
                      <a:r>
                        <a:rPr lang="en-US" sz="1600" dirty="0" smtClean="0">
                          <a:latin typeface="Times New Roman" panose="02020603050405020304" pitchFamily="18" charset="0"/>
                          <a:cs typeface="Times New Roman" panose="02020603050405020304" pitchFamily="18" charset="0"/>
                        </a:rPr>
                        <a:t/>
                      </a:r>
                      <a:br>
                        <a:rPr lang="en-US" sz="1600" dirty="0" smtClean="0">
                          <a:latin typeface="Times New Roman" panose="02020603050405020304" pitchFamily="18" charset="0"/>
                          <a:cs typeface="Times New Roman" panose="02020603050405020304" pitchFamily="18" charset="0"/>
                        </a:rPr>
                      </a:br>
                      <a:r>
                        <a:rPr lang="en-IN" sz="1600" i="1" dirty="0" smtClean="0">
                          <a:latin typeface="Times New Roman" panose="02020603050405020304" pitchFamily="18" charset="0"/>
                          <a:cs typeface="Times New Roman" panose="02020603050405020304" pitchFamily="18" charset="0"/>
                        </a:rPr>
                        <a:t>d) </a:t>
                      </a:r>
                      <a:r>
                        <a:rPr lang="en-IN" sz="1600" dirty="0" smtClean="0">
                          <a:latin typeface="Times New Roman" panose="02020603050405020304" pitchFamily="18" charset="0"/>
                          <a:cs typeface="Times New Roman" panose="02020603050405020304" pitchFamily="18" charset="0"/>
                        </a:rPr>
                        <a:t>Retirement benefits </a:t>
                      </a:r>
                      <a:br>
                        <a:rPr lang="en-IN" sz="1600" dirty="0" smtClean="0">
                          <a:latin typeface="Times New Roman" panose="02020603050405020304" pitchFamily="18" charset="0"/>
                          <a:cs typeface="Times New Roman" panose="02020603050405020304" pitchFamily="18" charset="0"/>
                        </a:rPr>
                      </a:br>
                      <a:r>
                        <a:rPr lang="en-IN" sz="1600" i="1" dirty="0" smtClean="0">
                          <a:latin typeface="Times New Roman" panose="02020603050405020304" pitchFamily="18" charset="0"/>
                          <a:cs typeface="Times New Roman" panose="02020603050405020304" pitchFamily="18" charset="0"/>
                        </a:rPr>
                        <a:t>e) Pension </a:t>
                      </a:r>
                      <a:r>
                        <a:rPr lang="en-IN" sz="1600" dirty="0" smtClean="0">
                          <a:latin typeface="Times New Roman" panose="02020603050405020304" pitchFamily="18" charset="0"/>
                          <a:cs typeface="Times New Roman" panose="02020603050405020304" pitchFamily="18" charset="0"/>
                        </a:rPr>
                        <a:t>	</a:t>
                      </a:r>
                      <a:br>
                        <a:rPr lang="en-IN" sz="1600" dirty="0" smtClean="0">
                          <a:latin typeface="Times New Roman" panose="02020603050405020304" pitchFamily="18" charset="0"/>
                          <a:cs typeface="Times New Roman" panose="02020603050405020304" pitchFamily="18" charset="0"/>
                        </a:rPr>
                      </a:br>
                      <a:r>
                        <a:rPr lang="en-IN" sz="1600" i="1" dirty="0" smtClean="0">
                          <a:latin typeface="Times New Roman" panose="02020603050405020304" pitchFamily="18" charset="0"/>
                          <a:cs typeface="Times New Roman" panose="02020603050405020304" pitchFamily="18" charset="0"/>
                        </a:rPr>
                        <a:t>Less: Deductions </a:t>
                      </a:r>
                      <a:r>
                        <a:rPr lang="en-IN" sz="1600" dirty="0" smtClean="0">
                          <a:latin typeface="Times New Roman" panose="02020603050405020304" pitchFamily="18" charset="0"/>
                          <a:cs typeface="Times New Roman" panose="02020603050405020304" pitchFamily="18" charset="0"/>
                        </a:rPr>
                        <a:t>	</a:t>
                      </a:r>
                      <a:br>
                        <a:rPr lang="en-IN" sz="1600" dirty="0" smtClean="0">
                          <a:latin typeface="Times New Roman" panose="02020603050405020304" pitchFamily="18" charset="0"/>
                          <a:cs typeface="Times New Roman" panose="02020603050405020304" pitchFamily="18" charset="0"/>
                        </a:rPr>
                      </a:br>
                      <a:r>
                        <a:rPr lang="en-IN" sz="1600" dirty="0" smtClean="0">
                          <a:latin typeface="Times New Roman" panose="02020603050405020304" pitchFamily="18" charset="0"/>
                          <a:cs typeface="Times New Roman" panose="02020603050405020304" pitchFamily="18" charset="0"/>
                        </a:rPr>
                        <a:t>a) Entertainment Allowance 	</a:t>
                      </a:r>
                      <a:br>
                        <a:rPr lang="en-IN" sz="1600" dirty="0" smtClean="0">
                          <a:latin typeface="Times New Roman" panose="02020603050405020304" pitchFamily="18" charset="0"/>
                          <a:cs typeface="Times New Roman" panose="02020603050405020304" pitchFamily="18" charset="0"/>
                        </a:rPr>
                      </a:br>
                      <a:r>
                        <a:rPr lang="en-IN" sz="1600" dirty="0" smtClean="0">
                          <a:latin typeface="Times New Roman" panose="02020603050405020304" pitchFamily="18" charset="0"/>
                          <a:cs typeface="Times New Roman" panose="02020603050405020304" pitchFamily="18" charset="0"/>
                        </a:rPr>
                        <a:t>b) Employment Tax </a:t>
                      </a:r>
                      <a:br>
                        <a:rPr lang="en-IN" sz="1600" dirty="0" smtClean="0">
                          <a:latin typeface="Times New Roman" panose="02020603050405020304" pitchFamily="18" charset="0"/>
                          <a:cs typeface="Times New Roman" panose="02020603050405020304" pitchFamily="18" charset="0"/>
                        </a:rPr>
                      </a:br>
                      <a:r>
                        <a:rPr lang="en-IN" sz="1600" i="1" dirty="0" smtClean="0">
                          <a:latin typeface="Times New Roman" panose="02020603050405020304" pitchFamily="18" charset="0"/>
                          <a:cs typeface="Times New Roman" panose="02020603050405020304" pitchFamily="18" charset="0"/>
                        </a:rPr>
                        <a:t>c) Standard Deduction </a:t>
                      </a:r>
                      <a:r>
                        <a:rPr lang="en-IN" sz="1600" dirty="0" smtClean="0">
                          <a:latin typeface="Times New Roman" panose="02020603050405020304" pitchFamily="18" charset="0"/>
                          <a:cs typeface="Times New Roman" panose="02020603050405020304" pitchFamily="18" charset="0"/>
                        </a:rPr>
                        <a:t> </a:t>
                      </a:r>
                      <a:endParaRPr lang="en-IN" sz="1600" dirty="0" smtClean="0">
                        <a:latin typeface="Times New Roman" panose="02020603050405020304" pitchFamily="18" charset="0"/>
                        <a:cs typeface="Times New Roman" panose="02020603050405020304" pitchFamily="18" charset="0"/>
                      </a:endParaRPr>
                    </a:p>
                    <a:p>
                      <a:r>
                        <a:rPr lang="en-IN" sz="1600" dirty="0" smtClean="0">
                          <a:latin typeface="Times New Roman" panose="02020603050405020304" pitchFamily="18" charset="0"/>
                          <a:cs typeface="Times New Roman" panose="02020603050405020304" pitchFamily="18" charset="0"/>
                        </a:rPr>
                        <a:t>d) Professional</a:t>
                      </a:r>
                      <a:r>
                        <a:rPr lang="en-IN" sz="1600" baseline="0" dirty="0" smtClean="0">
                          <a:latin typeface="Times New Roman" panose="02020603050405020304" pitchFamily="18" charset="0"/>
                          <a:cs typeface="Times New Roman" panose="02020603050405020304" pitchFamily="18" charset="0"/>
                        </a:rPr>
                        <a:t> </a:t>
                      </a:r>
                      <a:r>
                        <a:rPr lang="en-IN" sz="1600" dirty="0" smtClean="0">
                          <a:latin typeface="Times New Roman" panose="02020603050405020304" pitchFamily="18" charset="0"/>
                          <a:cs typeface="Times New Roman" panose="02020603050405020304" pitchFamily="18" charset="0"/>
                        </a:rPr>
                        <a:t>Tax</a:t>
                      </a:r>
                    </a:p>
                    <a:p>
                      <a:r>
                        <a:rPr lang="en-IN" sz="1600" dirty="0" smtClean="0">
                          <a:latin typeface="Times New Roman" panose="02020603050405020304" pitchFamily="18" charset="0"/>
                          <a:cs typeface="Times New Roman" panose="02020603050405020304" pitchFamily="18" charset="0"/>
                        </a:rPr>
                        <a:t>e) HRS U/s 10(13)A</a:t>
                      </a:r>
                      <a:r>
                        <a:rPr lang="en-IN" sz="1600" dirty="0" smtClean="0">
                          <a:latin typeface="Times New Roman" panose="02020603050405020304" pitchFamily="18" charset="0"/>
                          <a:cs typeface="Times New Roman" panose="02020603050405020304" pitchFamily="18" charset="0"/>
                        </a:rPr>
                        <a:t/>
                      </a:r>
                      <a:br>
                        <a:rPr lang="en-IN" sz="1600" dirty="0" smtClean="0">
                          <a:latin typeface="Times New Roman" panose="02020603050405020304" pitchFamily="18" charset="0"/>
                          <a:cs typeface="Times New Roman" panose="02020603050405020304" pitchFamily="18" charset="0"/>
                        </a:rPr>
                      </a:br>
                      <a:r>
                        <a:rPr lang="en-US" sz="1600" b="1" u="sng" dirty="0" smtClean="0">
                          <a:latin typeface="Times New Roman" panose="02020603050405020304" pitchFamily="18" charset="0"/>
                          <a:cs typeface="Times New Roman" panose="02020603050405020304" pitchFamily="18" charset="0"/>
                        </a:rPr>
                        <a:t>Income from House Property :</a:t>
                      </a:r>
                      <a:r>
                        <a:rPr lang="en-US" sz="1600" dirty="0" smtClean="0">
                          <a:latin typeface="Times New Roman" panose="02020603050405020304" pitchFamily="18" charset="0"/>
                          <a:cs typeface="Times New Roman" panose="02020603050405020304" pitchFamily="18" charset="0"/>
                        </a:rPr>
                        <a:t/>
                      </a:r>
                      <a:br>
                        <a:rPr lang="en-US" sz="1600" dirty="0" smtClean="0">
                          <a:latin typeface="Times New Roman" panose="02020603050405020304" pitchFamily="18" charset="0"/>
                          <a:cs typeface="Times New Roman" panose="02020603050405020304" pitchFamily="18" charset="0"/>
                        </a:rPr>
                      </a:br>
                      <a:r>
                        <a:rPr lang="en-US" sz="1600" dirty="0" smtClean="0">
                          <a:latin typeface="Times New Roman" panose="02020603050405020304" pitchFamily="18" charset="0"/>
                          <a:cs typeface="Times New Roman" panose="02020603050405020304" pitchFamily="18" charset="0"/>
                        </a:rPr>
                        <a:t>Gross Annual Value	</a:t>
                      </a:r>
                    </a:p>
                    <a:p>
                      <a:r>
                        <a:rPr lang="en-US" sz="1600" dirty="0" smtClean="0">
                          <a:latin typeface="Times New Roman" panose="02020603050405020304" pitchFamily="18" charset="0"/>
                          <a:cs typeface="Times New Roman" panose="02020603050405020304" pitchFamily="18" charset="0"/>
                        </a:rPr>
                        <a:t>Less: </a:t>
                      </a:r>
                      <a:r>
                        <a:rPr lang="en-US" sz="1600" dirty="0" err="1" smtClean="0">
                          <a:latin typeface="Times New Roman" panose="02020603050405020304" pitchFamily="18" charset="0"/>
                          <a:cs typeface="Times New Roman" panose="02020603050405020304" pitchFamily="18" charset="0"/>
                        </a:rPr>
                        <a:t>Muncipal</a:t>
                      </a:r>
                      <a:r>
                        <a:rPr lang="en-US" sz="1600" dirty="0" smtClean="0">
                          <a:latin typeface="Times New Roman" panose="02020603050405020304" pitchFamily="18" charset="0"/>
                          <a:cs typeface="Times New Roman" panose="02020603050405020304" pitchFamily="18" charset="0"/>
                        </a:rPr>
                        <a:t> Taxes</a:t>
                      </a:r>
                      <a:br>
                        <a:rPr lang="en-US" sz="1600" dirty="0" smtClean="0">
                          <a:latin typeface="Times New Roman" panose="02020603050405020304" pitchFamily="18" charset="0"/>
                          <a:cs typeface="Times New Roman" panose="02020603050405020304" pitchFamily="18" charset="0"/>
                        </a:rPr>
                      </a:br>
                      <a:r>
                        <a:rPr lang="en-US" sz="1600" dirty="0" smtClean="0">
                          <a:latin typeface="Times New Roman" panose="02020603050405020304" pitchFamily="18" charset="0"/>
                          <a:cs typeface="Times New Roman" panose="02020603050405020304" pitchFamily="18" charset="0"/>
                        </a:rPr>
                        <a:t>Net Annual Value (NAV)</a:t>
                      </a:r>
                      <a:br>
                        <a:rPr lang="en-US" sz="1600" dirty="0" smtClean="0">
                          <a:latin typeface="Times New Roman" panose="02020603050405020304" pitchFamily="18" charset="0"/>
                          <a:cs typeface="Times New Roman" panose="02020603050405020304" pitchFamily="18" charset="0"/>
                        </a:rPr>
                      </a:br>
                      <a:r>
                        <a:rPr lang="en-US" sz="1600" dirty="0" smtClean="0">
                          <a:latin typeface="Times New Roman" panose="02020603050405020304" pitchFamily="18" charset="0"/>
                          <a:cs typeface="Times New Roman" panose="02020603050405020304" pitchFamily="18" charset="0"/>
                        </a:rPr>
                        <a:t>(in case of self occupied property: </a:t>
                      </a:r>
                      <a:br>
                        <a:rPr lang="en-US" sz="1600" dirty="0" smtClean="0">
                          <a:latin typeface="Times New Roman" panose="02020603050405020304" pitchFamily="18" charset="0"/>
                          <a:cs typeface="Times New Roman" panose="02020603050405020304" pitchFamily="18" charset="0"/>
                        </a:rPr>
                      </a:br>
                      <a:r>
                        <a:rPr lang="en-US" sz="1600" dirty="0" smtClean="0">
                          <a:latin typeface="Times New Roman" panose="02020603050405020304" pitchFamily="18" charset="0"/>
                          <a:cs typeface="Times New Roman" panose="02020603050405020304" pitchFamily="18" charset="0"/>
                        </a:rPr>
                        <a:t>Net annual value = 0)</a:t>
                      </a:r>
                      <a:br>
                        <a:rPr lang="en-US" sz="1600" dirty="0" smtClean="0">
                          <a:latin typeface="Times New Roman" panose="02020603050405020304" pitchFamily="18" charset="0"/>
                          <a:cs typeface="Times New Roman" panose="02020603050405020304" pitchFamily="18" charset="0"/>
                        </a:rPr>
                      </a:br>
                      <a:r>
                        <a:rPr lang="en-US" sz="1600" dirty="0" smtClean="0">
                          <a:latin typeface="Times New Roman" panose="02020603050405020304" pitchFamily="18" charset="0"/>
                          <a:cs typeface="Times New Roman" panose="02020603050405020304" pitchFamily="18" charset="0"/>
                        </a:rPr>
                        <a:t>Less: Standard Deduction U/s 24(a)  @ 30% of NAV          Interest on Borrowed capital u/s 24(b) 		</a:t>
                      </a:r>
                    </a:p>
                    <a:p>
                      <a:r>
                        <a:rPr lang="en-US" sz="1600" b="0" dirty="0" smtClean="0">
                          <a:latin typeface="Times New Roman" panose="02020603050405020304" pitchFamily="18" charset="0"/>
                          <a:cs typeface="Times New Roman" panose="02020603050405020304" pitchFamily="18" charset="0"/>
                        </a:rPr>
                        <a:t>(Subject to Max. of Rs.2,00,000/-)</a:t>
                      </a:r>
                    </a:p>
                    <a:p>
                      <a:r>
                        <a:rPr lang="en-US" sz="1600" b="1" u="sng" dirty="0" smtClean="0">
                          <a:latin typeface="Times New Roman" panose="02020603050405020304" pitchFamily="18" charset="0"/>
                          <a:cs typeface="Times New Roman" panose="02020603050405020304" pitchFamily="18" charset="0"/>
                        </a:rPr>
                        <a:t>Income</a:t>
                      </a:r>
                      <a:r>
                        <a:rPr lang="en-US" sz="1600" b="1" u="sng" baseline="0" dirty="0" smtClean="0">
                          <a:latin typeface="Times New Roman" panose="02020603050405020304" pitchFamily="18" charset="0"/>
                          <a:cs typeface="Times New Roman" panose="02020603050405020304" pitchFamily="18" charset="0"/>
                        </a:rPr>
                        <a:t> from Other Sources :</a:t>
                      </a:r>
                    </a:p>
                    <a:p>
                      <a:r>
                        <a:rPr lang="en-US" sz="1600" baseline="0" dirty="0" smtClean="0">
                          <a:latin typeface="Times New Roman" panose="02020603050405020304" pitchFamily="18" charset="0"/>
                          <a:cs typeface="Times New Roman" panose="02020603050405020304" pitchFamily="18" charset="0"/>
                        </a:rPr>
                        <a:t>Interest from Banks</a:t>
                      </a:r>
                    </a:p>
                    <a:p>
                      <a:r>
                        <a:rPr lang="en-US" sz="1600" baseline="0" dirty="0" smtClean="0">
                          <a:latin typeface="Times New Roman" panose="02020603050405020304" pitchFamily="18" charset="0"/>
                          <a:cs typeface="Times New Roman" panose="02020603050405020304" pitchFamily="18" charset="0"/>
                        </a:rPr>
                        <a:t>Dividend </a:t>
                      </a:r>
                      <a:r>
                        <a:rPr lang="en-US" sz="1600" baseline="0" dirty="0" smtClean="0">
                          <a:latin typeface="Times New Roman" panose="02020603050405020304" pitchFamily="18" charset="0"/>
                          <a:cs typeface="Times New Roman" panose="02020603050405020304" pitchFamily="18" charset="0"/>
                        </a:rPr>
                        <a:t>Income</a:t>
                      </a:r>
                    </a:p>
                    <a:p>
                      <a:r>
                        <a:rPr lang="en-US" sz="1600" baseline="0" dirty="0" smtClean="0">
                          <a:latin typeface="Times New Roman" panose="02020603050405020304" pitchFamily="18" charset="0"/>
                          <a:cs typeface="Times New Roman" panose="02020603050405020304" pitchFamily="18" charset="0"/>
                        </a:rPr>
                        <a:t>Family Pension </a:t>
                      </a:r>
                      <a:endParaRPr lang="en-US" sz="1600" baseline="0" dirty="0" smtClean="0">
                        <a:latin typeface="Times New Roman" panose="02020603050405020304" pitchFamily="18" charset="0"/>
                        <a:cs typeface="Times New Roman" panose="02020603050405020304" pitchFamily="18" charset="0"/>
                      </a:endParaRPr>
                    </a:p>
                    <a:p>
                      <a:r>
                        <a:rPr lang="en-US" sz="1600" b="1" u="sng" baseline="0" dirty="0" smtClean="0">
                          <a:latin typeface="Times New Roman" panose="02020603050405020304" pitchFamily="18" charset="0"/>
                          <a:cs typeface="Times New Roman" panose="02020603050405020304" pitchFamily="18" charset="0"/>
                        </a:rPr>
                        <a:t>Gross Total Income :</a:t>
                      </a:r>
                      <a:endParaRPr lang="en-IN" sz="1600" b="1" u="sng" dirty="0">
                        <a:latin typeface="Times New Roman" panose="02020603050405020304" pitchFamily="18" charset="0"/>
                        <a:cs typeface="Times New Roman" panose="02020603050405020304" pitchFamily="18" charset="0"/>
                      </a:endParaRPr>
                    </a:p>
                  </a:txBody>
                  <a:tcPr/>
                </a:tc>
                <a:tc>
                  <a:txBody>
                    <a:bodyPr/>
                    <a:lstStyle/>
                    <a:p>
                      <a:endParaRPr lang="en-IN" sz="1600" dirty="0" smtClean="0">
                        <a:latin typeface="Times New Roman" panose="02020603050405020304" pitchFamily="18" charset="0"/>
                        <a:cs typeface="Times New Roman" panose="02020603050405020304" pitchFamily="18" charset="0"/>
                      </a:endParaRPr>
                    </a:p>
                    <a:p>
                      <a:endParaRPr lang="en-IN" sz="1600" dirty="0" smtClean="0">
                        <a:latin typeface="Times New Roman" panose="02020603050405020304" pitchFamily="18" charset="0"/>
                        <a:cs typeface="Times New Roman" panose="02020603050405020304" pitchFamily="18" charset="0"/>
                      </a:endParaRPr>
                    </a:p>
                    <a:p>
                      <a:r>
                        <a:rPr lang="en-IN" sz="1600" dirty="0" smtClean="0">
                          <a:latin typeface="Times New Roman" panose="02020603050405020304" pitchFamily="18" charset="0"/>
                          <a:cs typeface="Times New Roman" panose="02020603050405020304" pitchFamily="18" charset="0"/>
                        </a:rPr>
                        <a:t>xxx</a:t>
                      </a:r>
                    </a:p>
                    <a:p>
                      <a:r>
                        <a:rPr lang="en-IN" sz="1600" dirty="0" smtClean="0">
                          <a:latin typeface="Times New Roman" panose="02020603050405020304" pitchFamily="18" charset="0"/>
                          <a:cs typeface="Times New Roman" panose="02020603050405020304" pitchFamily="18" charset="0"/>
                        </a:rPr>
                        <a:t>xxx</a:t>
                      </a:r>
                    </a:p>
                    <a:p>
                      <a:r>
                        <a:rPr lang="en-IN" sz="1600" dirty="0" smtClean="0">
                          <a:latin typeface="Times New Roman" panose="02020603050405020304" pitchFamily="18" charset="0"/>
                          <a:cs typeface="Times New Roman" panose="02020603050405020304" pitchFamily="18" charset="0"/>
                        </a:rPr>
                        <a:t>xxx</a:t>
                      </a:r>
                    </a:p>
                    <a:p>
                      <a:r>
                        <a:rPr lang="en-IN" sz="1600" dirty="0" smtClean="0">
                          <a:latin typeface="Times New Roman" panose="02020603050405020304" pitchFamily="18" charset="0"/>
                          <a:cs typeface="Times New Roman" panose="02020603050405020304" pitchFamily="18" charset="0"/>
                        </a:rPr>
                        <a:t>xxx</a:t>
                      </a:r>
                    </a:p>
                    <a:p>
                      <a:r>
                        <a:rPr lang="en-IN" sz="1600" u="sng" dirty="0" smtClean="0">
                          <a:latin typeface="Times New Roman" panose="02020603050405020304" pitchFamily="18" charset="0"/>
                          <a:cs typeface="Times New Roman" panose="02020603050405020304" pitchFamily="18" charset="0"/>
                        </a:rPr>
                        <a:t>xxx</a:t>
                      </a:r>
                    </a:p>
                    <a:p>
                      <a:endParaRPr lang="en-IN" sz="1600" dirty="0" smtClean="0">
                        <a:latin typeface="Times New Roman" panose="02020603050405020304" pitchFamily="18" charset="0"/>
                        <a:cs typeface="Times New Roman" panose="02020603050405020304" pitchFamily="18" charset="0"/>
                      </a:endParaRPr>
                    </a:p>
                    <a:p>
                      <a:r>
                        <a:rPr lang="en-IN" sz="1600" dirty="0" smtClean="0">
                          <a:latin typeface="Times New Roman" panose="02020603050405020304" pitchFamily="18" charset="0"/>
                          <a:cs typeface="Times New Roman" panose="02020603050405020304" pitchFamily="18" charset="0"/>
                        </a:rPr>
                        <a:t>xxx</a:t>
                      </a:r>
                    </a:p>
                    <a:p>
                      <a:r>
                        <a:rPr lang="en-IN" sz="1600" dirty="0" smtClean="0">
                          <a:latin typeface="Times New Roman" panose="02020603050405020304" pitchFamily="18" charset="0"/>
                          <a:cs typeface="Times New Roman" panose="02020603050405020304" pitchFamily="18" charset="0"/>
                        </a:rPr>
                        <a:t>xxx</a:t>
                      </a:r>
                    </a:p>
                    <a:p>
                      <a:r>
                        <a:rPr lang="en-IN" sz="1600" u="none" dirty="0" smtClean="0">
                          <a:latin typeface="Times New Roman" panose="02020603050405020304" pitchFamily="18" charset="0"/>
                          <a:cs typeface="Times New Roman" panose="02020603050405020304" pitchFamily="18" charset="0"/>
                        </a:rPr>
                        <a:t>xxx</a:t>
                      </a:r>
                    </a:p>
                    <a:p>
                      <a:r>
                        <a:rPr lang="en-IN" sz="1600" u="none" dirty="0" smtClean="0">
                          <a:latin typeface="Times New Roman" panose="02020603050405020304" pitchFamily="18" charset="0"/>
                          <a:cs typeface="Times New Roman" panose="02020603050405020304" pitchFamily="18" charset="0"/>
                        </a:rPr>
                        <a:t>xxx</a:t>
                      </a:r>
                    </a:p>
                    <a:p>
                      <a:r>
                        <a:rPr lang="en-IN" sz="1600" u="sng" dirty="0" smtClean="0">
                          <a:latin typeface="Times New Roman" panose="02020603050405020304" pitchFamily="18" charset="0"/>
                          <a:cs typeface="Times New Roman" panose="02020603050405020304" pitchFamily="18" charset="0"/>
                        </a:rPr>
                        <a:t>xxx</a:t>
                      </a:r>
                    </a:p>
                    <a:p>
                      <a:endParaRPr lang="en-IN" sz="1600" u="sng" dirty="0" smtClean="0">
                        <a:latin typeface="Times New Roman" panose="02020603050405020304" pitchFamily="18" charset="0"/>
                        <a:cs typeface="Times New Roman" panose="02020603050405020304" pitchFamily="18" charset="0"/>
                      </a:endParaRPr>
                    </a:p>
                    <a:p>
                      <a:endParaRPr lang="en-IN" sz="1600" dirty="0" smtClean="0">
                        <a:latin typeface="Times New Roman" panose="02020603050405020304" pitchFamily="18" charset="0"/>
                        <a:cs typeface="Times New Roman" panose="02020603050405020304" pitchFamily="18" charset="0"/>
                      </a:endParaRPr>
                    </a:p>
                    <a:p>
                      <a:r>
                        <a:rPr lang="en-IN" sz="1600" dirty="0" smtClean="0">
                          <a:latin typeface="Times New Roman" panose="02020603050405020304" pitchFamily="18" charset="0"/>
                          <a:cs typeface="Times New Roman" panose="02020603050405020304" pitchFamily="18" charset="0"/>
                        </a:rPr>
                        <a:t>xxx</a:t>
                      </a:r>
                    </a:p>
                    <a:p>
                      <a:r>
                        <a:rPr lang="en-IN" sz="1600" dirty="0" smtClean="0">
                          <a:latin typeface="Times New Roman" panose="02020603050405020304" pitchFamily="18" charset="0"/>
                          <a:cs typeface="Times New Roman" panose="02020603050405020304" pitchFamily="18" charset="0"/>
                        </a:rPr>
                        <a:t>xxx</a:t>
                      </a:r>
                    </a:p>
                    <a:p>
                      <a:r>
                        <a:rPr lang="en-IN" sz="1600" u="sng" dirty="0" smtClean="0">
                          <a:latin typeface="Times New Roman" panose="02020603050405020304" pitchFamily="18" charset="0"/>
                          <a:cs typeface="Times New Roman" panose="02020603050405020304" pitchFamily="18" charset="0"/>
                        </a:rPr>
                        <a:t>xxx</a:t>
                      </a:r>
                    </a:p>
                    <a:p>
                      <a:r>
                        <a:rPr lang="en-IN" sz="1600" dirty="0" smtClean="0">
                          <a:latin typeface="Times New Roman" panose="02020603050405020304" pitchFamily="18" charset="0"/>
                          <a:cs typeface="Times New Roman" panose="02020603050405020304" pitchFamily="18" charset="0"/>
                        </a:rPr>
                        <a:t>xxx </a:t>
                      </a:r>
                    </a:p>
                    <a:p>
                      <a:r>
                        <a:rPr lang="en-IN" sz="1600" dirty="0" smtClean="0">
                          <a:latin typeface="Times New Roman" panose="02020603050405020304" pitchFamily="18" charset="0"/>
                          <a:cs typeface="Times New Roman" panose="02020603050405020304" pitchFamily="18" charset="0"/>
                        </a:rPr>
                        <a:t>xxx</a:t>
                      </a:r>
                    </a:p>
                    <a:p>
                      <a:r>
                        <a:rPr lang="en-IN" sz="1600" dirty="0" smtClean="0">
                          <a:latin typeface="Times New Roman" panose="02020603050405020304" pitchFamily="18" charset="0"/>
                          <a:cs typeface="Times New Roman" panose="02020603050405020304" pitchFamily="18" charset="0"/>
                        </a:rPr>
                        <a:t>xxx</a:t>
                      </a:r>
                    </a:p>
                    <a:p>
                      <a:r>
                        <a:rPr lang="en-IN" sz="1600" u="sng" dirty="0" smtClean="0">
                          <a:latin typeface="Times New Roman" panose="02020603050405020304" pitchFamily="18" charset="0"/>
                          <a:cs typeface="Times New Roman" panose="02020603050405020304" pitchFamily="18" charset="0"/>
                        </a:rPr>
                        <a:t>Xxx</a:t>
                      </a:r>
                    </a:p>
                    <a:p>
                      <a:endParaRPr lang="en-IN" sz="1600" u="sng" dirty="0" smtClean="0">
                        <a:latin typeface="Times New Roman" panose="02020603050405020304" pitchFamily="18" charset="0"/>
                        <a:cs typeface="Times New Roman" panose="02020603050405020304" pitchFamily="18" charset="0"/>
                      </a:endParaRPr>
                    </a:p>
                    <a:p>
                      <a:r>
                        <a:rPr lang="en-IN" sz="1600" u="none" dirty="0" smtClean="0">
                          <a:latin typeface="Times New Roman" panose="02020603050405020304" pitchFamily="18" charset="0"/>
                          <a:cs typeface="Times New Roman" panose="02020603050405020304" pitchFamily="18" charset="0"/>
                        </a:rPr>
                        <a:t>xxx</a:t>
                      </a:r>
                    </a:p>
                    <a:p>
                      <a:r>
                        <a:rPr lang="en-IN" sz="1600" u="none" dirty="0" smtClean="0">
                          <a:latin typeface="Times New Roman" panose="02020603050405020304" pitchFamily="18" charset="0"/>
                          <a:cs typeface="Times New Roman" panose="02020603050405020304" pitchFamily="18" charset="0"/>
                        </a:rPr>
                        <a:t>xxx</a:t>
                      </a:r>
                    </a:p>
                    <a:p>
                      <a:r>
                        <a:rPr lang="en-IN" sz="1600" u="sng" dirty="0" smtClean="0">
                          <a:latin typeface="Times New Roman" panose="02020603050405020304" pitchFamily="18" charset="0"/>
                          <a:cs typeface="Times New Roman" panose="02020603050405020304" pitchFamily="18" charset="0"/>
                        </a:rPr>
                        <a:t>xxx</a:t>
                      </a:r>
                      <a:endParaRPr lang="en-IN" sz="1600" u="sng" dirty="0" smtClean="0">
                        <a:latin typeface="Times New Roman" panose="02020603050405020304" pitchFamily="18" charset="0"/>
                        <a:cs typeface="Times New Roman" panose="02020603050405020304" pitchFamily="18" charset="0"/>
                      </a:endParaRPr>
                    </a:p>
                    <a:p>
                      <a:endParaRPr lang="en-IN" sz="1600" u="sng" dirty="0">
                        <a:latin typeface="Times New Roman" panose="02020603050405020304" pitchFamily="18" charset="0"/>
                        <a:cs typeface="Times New Roman" panose="02020603050405020304" pitchFamily="18" charset="0"/>
                      </a:endParaRPr>
                    </a:p>
                  </a:txBody>
                  <a:tcPr/>
                </a:tc>
                <a:tc>
                  <a:txBody>
                    <a:bodyPr/>
                    <a:lstStyle/>
                    <a:p>
                      <a:endParaRPr lang="en-IN" sz="1600" dirty="0" smtClean="0">
                        <a:latin typeface="Times New Roman" panose="02020603050405020304" pitchFamily="18" charset="0"/>
                        <a:cs typeface="Times New Roman" panose="02020603050405020304" pitchFamily="18" charset="0"/>
                      </a:endParaRPr>
                    </a:p>
                    <a:p>
                      <a:r>
                        <a:rPr lang="en-IN" sz="1600" dirty="0" smtClean="0">
                          <a:latin typeface="Times New Roman" panose="02020603050405020304" pitchFamily="18" charset="0"/>
                          <a:cs typeface="Times New Roman" panose="02020603050405020304" pitchFamily="18" charset="0"/>
                        </a:rPr>
                        <a:t>xxx</a:t>
                      </a:r>
                      <a:r>
                        <a:rPr lang="en-IN" sz="1600" baseline="0" dirty="0" smtClean="0">
                          <a:latin typeface="Times New Roman" panose="02020603050405020304" pitchFamily="18" charset="0"/>
                          <a:cs typeface="Times New Roman" panose="02020603050405020304" pitchFamily="18" charset="0"/>
                        </a:rPr>
                        <a:t> </a:t>
                      </a:r>
                      <a:endParaRPr lang="en-IN" sz="1600" baseline="0" dirty="0" smtClean="0">
                        <a:latin typeface="Times New Roman" panose="02020603050405020304" pitchFamily="18" charset="0"/>
                        <a:cs typeface="Times New Roman" panose="02020603050405020304" pitchFamily="18" charset="0"/>
                      </a:endParaRPr>
                    </a:p>
                    <a:p>
                      <a:endParaRPr lang="en-IN" sz="1600" baseline="0" dirty="0" smtClean="0">
                        <a:latin typeface="Times New Roman" panose="02020603050405020304" pitchFamily="18" charset="0"/>
                        <a:cs typeface="Times New Roman" panose="02020603050405020304" pitchFamily="18" charset="0"/>
                      </a:endParaRPr>
                    </a:p>
                    <a:p>
                      <a:endParaRPr lang="en-IN" sz="1600" baseline="0" dirty="0" smtClean="0">
                        <a:latin typeface="Times New Roman" panose="02020603050405020304" pitchFamily="18" charset="0"/>
                        <a:cs typeface="Times New Roman" panose="02020603050405020304" pitchFamily="18" charset="0"/>
                      </a:endParaRPr>
                    </a:p>
                    <a:p>
                      <a:endParaRPr lang="en-IN" sz="1600" baseline="0" dirty="0" smtClean="0">
                        <a:latin typeface="Times New Roman" panose="02020603050405020304" pitchFamily="18" charset="0"/>
                        <a:cs typeface="Times New Roman" panose="02020603050405020304" pitchFamily="18" charset="0"/>
                      </a:endParaRPr>
                    </a:p>
                    <a:p>
                      <a:endParaRPr lang="en-IN" sz="1600" baseline="0" dirty="0" smtClean="0">
                        <a:latin typeface="Times New Roman" panose="02020603050405020304" pitchFamily="18" charset="0"/>
                        <a:cs typeface="Times New Roman" panose="02020603050405020304" pitchFamily="18" charset="0"/>
                      </a:endParaRPr>
                    </a:p>
                    <a:p>
                      <a:r>
                        <a:rPr lang="en-IN" sz="1600" baseline="0" dirty="0" smtClean="0">
                          <a:latin typeface="Times New Roman" panose="02020603050405020304" pitchFamily="18" charset="0"/>
                          <a:cs typeface="Times New Roman" panose="02020603050405020304" pitchFamily="18" charset="0"/>
                        </a:rPr>
                        <a:t>xxx</a:t>
                      </a:r>
                      <a:endParaRPr lang="en-IN" sz="1600" baseline="0" dirty="0" smtClean="0">
                        <a:latin typeface="Times New Roman" panose="02020603050405020304" pitchFamily="18" charset="0"/>
                        <a:cs typeface="Times New Roman" panose="02020603050405020304" pitchFamily="18" charset="0"/>
                      </a:endParaRPr>
                    </a:p>
                    <a:p>
                      <a:endParaRPr lang="en-IN" sz="1600" baseline="0" dirty="0" smtClean="0">
                        <a:latin typeface="Times New Roman" panose="02020603050405020304" pitchFamily="18" charset="0"/>
                        <a:cs typeface="Times New Roman" panose="02020603050405020304" pitchFamily="18" charset="0"/>
                      </a:endParaRPr>
                    </a:p>
                    <a:p>
                      <a:endParaRPr lang="en-IN" sz="1600" baseline="0" dirty="0" smtClean="0">
                        <a:latin typeface="Times New Roman" panose="02020603050405020304" pitchFamily="18" charset="0"/>
                        <a:cs typeface="Times New Roman" panose="02020603050405020304" pitchFamily="18" charset="0"/>
                      </a:endParaRPr>
                    </a:p>
                    <a:p>
                      <a:endParaRPr lang="en-IN" sz="1600" baseline="0" dirty="0" smtClean="0">
                        <a:latin typeface="Times New Roman" panose="02020603050405020304" pitchFamily="18" charset="0"/>
                        <a:cs typeface="Times New Roman" panose="02020603050405020304" pitchFamily="18" charset="0"/>
                      </a:endParaRPr>
                    </a:p>
                    <a:p>
                      <a:endParaRPr lang="en-IN" sz="1600" baseline="0" dirty="0" smtClean="0">
                        <a:latin typeface="Times New Roman" panose="02020603050405020304" pitchFamily="18" charset="0"/>
                        <a:cs typeface="Times New Roman" panose="02020603050405020304" pitchFamily="18" charset="0"/>
                      </a:endParaRPr>
                    </a:p>
                    <a:p>
                      <a:endParaRPr lang="en-IN" sz="1600" baseline="0" dirty="0" smtClean="0">
                        <a:latin typeface="Times New Roman" panose="02020603050405020304" pitchFamily="18" charset="0"/>
                        <a:cs typeface="Times New Roman" panose="02020603050405020304" pitchFamily="18" charset="0"/>
                      </a:endParaRPr>
                    </a:p>
                    <a:p>
                      <a:r>
                        <a:rPr lang="en-IN" sz="1600" baseline="0" dirty="0" smtClean="0">
                          <a:latin typeface="Times New Roman" panose="02020603050405020304" pitchFamily="18" charset="0"/>
                          <a:cs typeface="Times New Roman" panose="02020603050405020304" pitchFamily="18" charset="0"/>
                        </a:rPr>
                        <a:t>xxx </a:t>
                      </a:r>
                      <a:endParaRPr lang="en-IN" sz="1600" baseline="0" dirty="0" smtClean="0">
                        <a:latin typeface="Times New Roman" panose="02020603050405020304" pitchFamily="18" charset="0"/>
                        <a:cs typeface="Times New Roman" panose="02020603050405020304" pitchFamily="18" charset="0"/>
                      </a:endParaRPr>
                    </a:p>
                    <a:p>
                      <a:endParaRPr lang="en-IN" sz="1600" baseline="0" dirty="0" smtClean="0">
                        <a:latin typeface="Times New Roman" panose="02020603050405020304" pitchFamily="18" charset="0"/>
                        <a:cs typeface="Times New Roman" panose="02020603050405020304" pitchFamily="18" charset="0"/>
                      </a:endParaRPr>
                    </a:p>
                    <a:p>
                      <a:endParaRPr lang="en-IN" sz="1600" baseline="0" dirty="0" smtClean="0">
                        <a:latin typeface="Times New Roman" panose="02020603050405020304" pitchFamily="18" charset="0"/>
                        <a:cs typeface="Times New Roman" panose="02020603050405020304" pitchFamily="18" charset="0"/>
                      </a:endParaRPr>
                    </a:p>
                    <a:p>
                      <a:endParaRPr lang="en-IN" sz="1600" dirty="0" smtClean="0">
                        <a:latin typeface="Times New Roman" panose="02020603050405020304" pitchFamily="18" charset="0"/>
                        <a:cs typeface="Times New Roman" panose="02020603050405020304" pitchFamily="18" charset="0"/>
                      </a:endParaRPr>
                    </a:p>
                    <a:p>
                      <a:endParaRPr lang="en-IN" sz="1600" dirty="0" smtClean="0">
                        <a:latin typeface="Times New Roman" panose="02020603050405020304" pitchFamily="18" charset="0"/>
                        <a:cs typeface="Times New Roman" panose="02020603050405020304" pitchFamily="18" charset="0"/>
                      </a:endParaRPr>
                    </a:p>
                    <a:p>
                      <a:endParaRPr lang="en-IN" sz="1600" dirty="0" smtClean="0">
                        <a:latin typeface="Times New Roman" panose="02020603050405020304" pitchFamily="18" charset="0"/>
                        <a:cs typeface="Times New Roman" panose="02020603050405020304" pitchFamily="18" charset="0"/>
                      </a:endParaRPr>
                    </a:p>
                    <a:p>
                      <a:endParaRPr lang="en-IN" sz="1600" dirty="0" smtClean="0">
                        <a:latin typeface="Times New Roman" panose="02020603050405020304" pitchFamily="18" charset="0"/>
                        <a:cs typeface="Times New Roman" panose="02020603050405020304" pitchFamily="18" charset="0"/>
                      </a:endParaRPr>
                    </a:p>
                    <a:p>
                      <a:endParaRPr lang="en-IN" sz="1600" dirty="0" smtClean="0">
                        <a:latin typeface="Times New Roman" panose="02020603050405020304" pitchFamily="18" charset="0"/>
                        <a:cs typeface="Times New Roman" panose="02020603050405020304" pitchFamily="18" charset="0"/>
                      </a:endParaRPr>
                    </a:p>
                    <a:p>
                      <a:endParaRPr lang="en-IN" sz="1600" dirty="0" smtClean="0">
                        <a:latin typeface="Times New Roman" panose="02020603050405020304" pitchFamily="18" charset="0"/>
                        <a:cs typeface="Times New Roman" panose="02020603050405020304" pitchFamily="18" charset="0"/>
                      </a:endParaRPr>
                    </a:p>
                    <a:p>
                      <a:r>
                        <a:rPr lang="en-IN" sz="1600" dirty="0" smtClean="0">
                          <a:latin typeface="Times New Roman" panose="02020603050405020304" pitchFamily="18" charset="0"/>
                          <a:cs typeface="Times New Roman" panose="02020603050405020304" pitchFamily="18" charset="0"/>
                        </a:rPr>
                        <a:t>Xxx</a:t>
                      </a:r>
                    </a:p>
                    <a:p>
                      <a:endParaRPr lang="en-IN" sz="1600" dirty="0" smtClean="0">
                        <a:latin typeface="Times New Roman" panose="02020603050405020304" pitchFamily="18" charset="0"/>
                        <a:cs typeface="Times New Roman" panose="02020603050405020304" pitchFamily="18" charset="0"/>
                      </a:endParaRPr>
                    </a:p>
                    <a:p>
                      <a:endParaRPr lang="en-IN" sz="1600" u="sng" dirty="0" smtClean="0">
                        <a:latin typeface="Times New Roman" panose="02020603050405020304" pitchFamily="18" charset="0"/>
                        <a:cs typeface="Times New Roman" panose="02020603050405020304" pitchFamily="18" charset="0"/>
                      </a:endParaRPr>
                    </a:p>
                    <a:p>
                      <a:endParaRPr lang="en-IN" sz="1600" u="sng" dirty="0" smtClean="0">
                        <a:latin typeface="Times New Roman" panose="02020603050405020304" pitchFamily="18" charset="0"/>
                        <a:cs typeface="Times New Roman" panose="02020603050405020304" pitchFamily="18" charset="0"/>
                      </a:endParaRPr>
                    </a:p>
                    <a:p>
                      <a:r>
                        <a:rPr lang="en-IN" sz="1600" u="sng" dirty="0" smtClean="0">
                          <a:latin typeface="Times New Roman" panose="02020603050405020304" pitchFamily="18" charset="0"/>
                          <a:cs typeface="Times New Roman" panose="02020603050405020304" pitchFamily="18" charset="0"/>
                        </a:rPr>
                        <a:t>Xxx</a:t>
                      </a:r>
                      <a:endParaRPr lang="en-IN" sz="1600" u="sng" dirty="0" smtClean="0">
                        <a:latin typeface="Times New Roman" panose="02020603050405020304" pitchFamily="18" charset="0"/>
                        <a:cs typeface="Times New Roman" panose="02020603050405020304" pitchFamily="18" charset="0"/>
                      </a:endParaRPr>
                    </a:p>
                    <a:p>
                      <a:r>
                        <a:rPr lang="en-IN" sz="1600" u="sng" dirty="0" smtClean="0">
                          <a:latin typeface="Times New Roman" panose="02020603050405020304" pitchFamily="18" charset="0"/>
                          <a:cs typeface="Times New Roman" panose="02020603050405020304" pitchFamily="18" charset="0"/>
                        </a:rPr>
                        <a:t>XXX</a:t>
                      </a:r>
                    </a:p>
                    <a:p>
                      <a:endParaRPr lang="en-IN" sz="1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558192175"/>
                  </a:ext>
                </a:extLst>
              </a:tr>
              <a:tr h="342375">
                <a:tc gridSpan="3">
                  <a:txBody>
                    <a:bodyPr/>
                    <a:lstStyle/>
                    <a:p>
                      <a:endParaRPr lang="en-IN" dirty="0"/>
                    </a:p>
                  </a:txBody>
                  <a:tcPr/>
                </a:tc>
                <a:tc hMerge="1">
                  <a:txBody>
                    <a:bodyPr/>
                    <a:lstStyle/>
                    <a:p>
                      <a:endParaRPr lang="en-IN" dirty="0"/>
                    </a:p>
                  </a:txBody>
                  <a:tcPr/>
                </a:tc>
                <a:tc hMerge="1">
                  <a:txBody>
                    <a:bodyPr/>
                    <a:lstStyle/>
                    <a:p>
                      <a:endParaRPr lang="en-IN" dirty="0"/>
                    </a:p>
                  </a:txBody>
                  <a:tcPr/>
                </a:tc>
                <a:extLst>
                  <a:ext uri="{0D108BD9-81ED-4DB2-BD59-A6C34878D82A}">
                    <a16:rowId xmlns:a16="http://schemas.microsoft.com/office/drawing/2014/main" val="872271281"/>
                  </a:ext>
                </a:extLst>
              </a:tr>
            </a:tbl>
          </a:graphicData>
        </a:graphic>
      </p:graphicFrame>
    </p:spTree>
    <p:extLst>
      <p:ext uri="{BB962C8B-B14F-4D97-AF65-F5344CB8AC3E}">
        <p14:creationId xmlns:p14="http://schemas.microsoft.com/office/powerpoint/2010/main" val="829990001"/>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92182" y="271195"/>
            <a:ext cx="10589623" cy="861774"/>
          </a:xfrm>
          <a:prstGeom prst="rect">
            <a:avLst/>
          </a:prstGeom>
        </p:spPr>
        <p:txBody>
          <a:bodyPr wrap="square">
            <a:spAutoFit/>
          </a:bodyPr>
          <a:lstStyle/>
          <a:p>
            <a:r>
              <a:rPr lang="en-IN" sz="2500" b="1" u="sng" dirty="0">
                <a:solidFill>
                  <a:srgbClr val="7030A0"/>
                </a:solidFill>
                <a:latin typeface="Times New Roman" panose="02020603050405020304" pitchFamily="18" charset="0"/>
                <a:cs typeface="Times New Roman" panose="02020603050405020304" pitchFamily="18" charset="0"/>
              </a:rPr>
              <a:t>The lowest of the following amounts can be claimed as HRA </a:t>
            </a:r>
            <a:r>
              <a:rPr lang="en-IN" sz="2500" b="1" u="sng" dirty="0" smtClean="0">
                <a:solidFill>
                  <a:srgbClr val="7030A0"/>
                </a:solidFill>
                <a:latin typeface="Times New Roman" panose="02020603050405020304" pitchFamily="18" charset="0"/>
                <a:cs typeface="Times New Roman" panose="02020603050405020304" pitchFamily="18" charset="0"/>
              </a:rPr>
              <a:t>exemption U/s 10(13)A </a:t>
            </a:r>
            <a:r>
              <a:rPr lang="en-IN" sz="2500" dirty="0" smtClean="0">
                <a:latin typeface="Times New Roman" panose="02020603050405020304" pitchFamily="18" charset="0"/>
                <a:cs typeface="Times New Roman" panose="02020603050405020304" pitchFamily="18" charset="0"/>
              </a:rPr>
              <a:t>:</a:t>
            </a:r>
            <a:endParaRPr lang="en-IN" sz="2500" dirty="0">
              <a:latin typeface="Times New Roman" panose="02020603050405020304" pitchFamily="18" charset="0"/>
              <a:cs typeface="Times New Roman" panose="02020603050405020304"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1368635540"/>
              </p:ext>
            </p:extLst>
          </p:nvPr>
        </p:nvGraphicFramePr>
        <p:xfrm>
          <a:off x="1953623" y="1660191"/>
          <a:ext cx="8128000" cy="2026920"/>
        </p:xfrm>
        <a:graphic>
          <a:graphicData uri="http://schemas.openxmlformats.org/drawingml/2006/table">
            <a:tbl>
              <a:tblPr firstRow="1" bandRow="1">
                <a:tableStyleId>{5C22544A-7EE6-4342-B048-85BDC9FD1C3A}</a:tableStyleId>
              </a:tblPr>
              <a:tblGrid>
                <a:gridCol w="1246777">
                  <a:extLst>
                    <a:ext uri="{9D8B030D-6E8A-4147-A177-3AD203B41FA5}">
                      <a16:colId xmlns:a16="http://schemas.microsoft.com/office/drawing/2014/main" val="2060023216"/>
                    </a:ext>
                  </a:extLst>
                </a:gridCol>
                <a:gridCol w="6881223">
                  <a:extLst>
                    <a:ext uri="{9D8B030D-6E8A-4147-A177-3AD203B41FA5}">
                      <a16:colId xmlns:a16="http://schemas.microsoft.com/office/drawing/2014/main" val="3827117131"/>
                    </a:ext>
                  </a:extLst>
                </a:gridCol>
              </a:tblGrid>
              <a:tr h="370840">
                <a:tc>
                  <a:txBody>
                    <a:bodyPr/>
                    <a:lstStyle/>
                    <a:p>
                      <a:r>
                        <a:rPr lang="en-IN" dirty="0" smtClean="0"/>
                        <a:t>S.No.</a:t>
                      </a:r>
                      <a:endParaRPr lang="en-IN" dirty="0"/>
                    </a:p>
                  </a:txBody>
                  <a:tcPr/>
                </a:tc>
                <a:tc>
                  <a:txBody>
                    <a:bodyPr/>
                    <a:lstStyle/>
                    <a:p>
                      <a:r>
                        <a:rPr lang="en-IN" dirty="0" smtClean="0"/>
                        <a:t>Description</a:t>
                      </a:r>
                      <a:endParaRPr lang="en-IN" dirty="0"/>
                    </a:p>
                  </a:txBody>
                  <a:tcPr/>
                </a:tc>
                <a:extLst>
                  <a:ext uri="{0D108BD9-81ED-4DB2-BD59-A6C34878D82A}">
                    <a16:rowId xmlns:a16="http://schemas.microsoft.com/office/drawing/2014/main" val="4052525259"/>
                  </a:ext>
                </a:extLst>
              </a:tr>
              <a:tr h="370840">
                <a:tc>
                  <a:txBody>
                    <a:bodyPr/>
                    <a:lstStyle/>
                    <a:p>
                      <a:r>
                        <a:rPr lang="en-IN" dirty="0" smtClean="0"/>
                        <a:t>1</a:t>
                      </a:r>
                      <a:endParaRPr lang="en-IN" dirty="0"/>
                    </a:p>
                  </a:txBody>
                  <a:tcPr/>
                </a:tc>
                <a:tc>
                  <a:txBody>
                    <a:bodyPr/>
                    <a:lstStyle/>
                    <a:p>
                      <a:r>
                        <a:rPr lang="en-IN" dirty="0" smtClean="0"/>
                        <a:t>Actual HRA received</a:t>
                      </a:r>
                      <a:endParaRPr lang="en-IN" dirty="0"/>
                    </a:p>
                  </a:txBody>
                  <a:tcPr/>
                </a:tc>
                <a:extLst>
                  <a:ext uri="{0D108BD9-81ED-4DB2-BD59-A6C34878D82A}">
                    <a16:rowId xmlns:a16="http://schemas.microsoft.com/office/drawing/2014/main" val="3895499422"/>
                  </a:ext>
                </a:extLst>
              </a:tr>
              <a:tr h="370840">
                <a:tc>
                  <a:txBody>
                    <a:bodyPr/>
                    <a:lstStyle/>
                    <a:p>
                      <a:r>
                        <a:rPr lang="en-IN" dirty="0" smtClean="0"/>
                        <a:t>2</a:t>
                      </a:r>
                      <a:endParaRPr lang="en-IN" dirty="0"/>
                    </a:p>
                  </a:txBody>
                  <a:tcPr/>
                </a:tc>
                <a:tc>
                  <a:txBody>
                    <a:bodyPr/>
                    <a:lstStyle/>
                    <a:p>
                      <a:r>
                        <a:rPr lang="en-US" dirty="0" smtClean="0"/>
                        <a:t>50% of [basic salary + DA] for those living in metro cities (Delhi, Kolkata, Mumbai or Chennai) or </a:t>
                      </a:r>
                    </a:p>
                    <a:p>
                      <a:r>
                        <a:rPr lang="en-US" dirty="0" smtClean="0"/>
                        <a:t>40% of [basic salary + DA] for those living in non-metros</a:t>
                      </a:r>
                      <a:endParaRPr lang="en-IN" dirty="0"/>
                    </a:p>
                  </a:txBody>
                  <a:tcPr/>
                </a:tc>
                <a:extLst>
                  <a:ext uri="{0D108BD9-81ED-4DB2-BD59-A6C34878D82A}">
                    <a16:rowId xmlns:a16="http://schemas.microsoft.com/office/drawing/2014/main" val="3428027793"/>
                  </a:ext>
                </a:extLst>
              </a:tr>
              <a:tr h="370840">
                <a:tc>
                  <a:txBody>
                    <a:bodyPr/>
                    <a:lstStyle/>
                    <a:p>
                      <a:r>
                        <a:rPr lang="en-IN" dirty="0" smtClean="0"/>
                        <a:t>3</a:t>
                      </a:r>
                      <a:endParaRPr lang="en-IN" dirty="0"/>
                    </a:p>
                  </a:txBody>
                  <a:tcPr/>
                </a:tc>
                <a:tc>
                  <a:txBody>
                    <a:bodyPr/>
                    <a:lstStyle/>
                    <a:p>
                      <a:r>
                        <a:rPr lang="en-US" dirty="0" smtClean="0"/>
                        <a:t>Actual rent paid (-) 10% of basic salary + DA</a:t>
                      </a:r>
                      <a:endParaRPr lang="en-IN" dirty="0"/>
                    </a:p>
                  </a:txBody>
                  <a:tcPr/>
                </a:tc>
                <a:extLst>
                  <a:ext uri="{0D108BD9-81ED-4DB2-BD59-A6C34878D82A}">
                    <a16:rowId xmlns:a16="http://schemas.microsoft.com/office/drawing/2014/main" val="3869848064"/>
                  </a:ext>
                </a:extLst>
              </a:tr>
            </a:tbl>
          </a:graphicData>
        </a:graphic>
      </p:graphicFrame>
    </p:spTree>
    <p:extLst>
      <p:ext uri="{BB962C8B-B14F-4D97-AF65-F5344CB8AC3E}">
        <p14:creationId xmlns:p14="http://schemas.microsoft.com/office/powerpoint/2010/main" val="1675979442"/>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92182" y="271195"/>
            <a:ext cx="10589623" cy="477054"/>
          </a:xfrm>
          <a:prstGeom prst="rect">
            <a:avLst/>
          </a:prstGeom>
        </p:spPr>
        <p:txBody>
          <a:bodyPr wrap="square">
            <a:spAutoFit/>
          </a:bodyPr>
          <a:lstStyle/>
          <a:p>
            <a:r>
              <a:rPr lang="en-IN" sz="2500" b="1" u="sng" dirty="0">
                <a:solidFill>
                  <a:srgbClr val="7030A0"/>
                </a:solidFill>
                <a:latin typeface="Times New Roman" panose="02020603050405020304" pitchFamily="18" charset="0"/>
                <a:cs typeface="Times New Roman" panose="02020603050405020304" pitchFamily="18" charset="0"/>
              </a:rPr>
              <a:t>The </a:t>
            </a:r>
            <a:r>
              <a:rPr lang="en-IN" sz="2500" b="1" u="sng" dirty="0" smtClean="0">
                <a:solidFill>
                  <a:srgbClr val="7030A0"/>
                </a:solidFill>
                <a:latin typeface="Times New Roman" panose="02020603050405020304" pitchFamily="18" charset="0"/>
                <a:cs typeface="Times New Roman" panose="02020603050405020304" pitchFamily="18" charset="0"/>
              </a:rPr>
              <a:t>standard deduction allowable from Family pension U/s 57(</a:t>
            </a:r>
            <a:r>
              <a:rPr lang="en-IN" sz="2500" b="1" u="sng" dirty="0" err="1" smtClean="0">
                <a:solidFill>
                  <a:srgbClr val="7030A0"/>
                </a:solidFill>
                <a:latin typeface="Times New Roman" panose="02020603050405020304" pitchFamily="18" charset="0"/>
                <a:cs typeface="Times New Roman" panose="02020603050405020304" pitchFamily="18" charset="0"/>
              </a:rPr>
              <a:t>iia</a:t>
            </a:r>
            <a:r>
              <a:rPr lang="en-IN" sz="2500" b="1" u="sng" dirty="0" smtClean="0">
                <a:solidFill>
                  <a:srgbClr val="7030A0"/>
                </a:solidFill>
                <a:latin typeface="Times New Roman" panose="02020603050405020304" pitchFamily="18" charset="0"/>
                <a:cs typeface="Times New Roman" panose="02020603050405020304" pitchFamily="18" charset="0"/>
              </a:rPr>
              <a:t>)</a:t>
            </a:r>
            <a:r>
              <a:rPr lang="en-IN" sz="2500" dirty="0" smtClean="0">
                <a:latin typeface="Times New Roman" panose="02020603050405020304" pitchFamily="18" charset="0"/>
                <a:cs typeface="Times New Roman" panose="02020603050405020304" pitchFamily="18" charset="0"/>
              </a:rPr>
              <a:t>:</a:t>
            </a:r>
            <a:endParaRPr lang="en-IN" sz="2500" dirty="0">
              <a:latin typeface="Times New Roman" panose="02020603050405020304" pitchFamily="18" charset="0"/>
              <a:cs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2639115791"/>
              </p:ext>
            </p:extLst>
          </p:nvPr>
        </p:nvGraphicFramePr>
        <p:xfrm>
          <a:off x="1763486" y="1790819"/>
          <a:ext cx="8383451" cy="1997409"/>
        </p:xfrm>
        <a:graphic>
          <a:graphicData uri="http://schemas.openxmlformats.org/drawingml/2006/table">
            <a:tbl>
              <a:tblPr firstRow="1" bandRow="1">
                <a:tableStyleId>{5C22544A-7EE6-4342-B048-85BDC9FD1C3A}</a:tableStyleId>
              </a:tblPr>
              <a:tblGrid>
                <a:gridCol w="8383451">
                  <a:extLst>
                    <a:ext uri="{9D8B030D-6E8A-4147-A177-3AD203B41FA5}">
                      <a16:colId xmlns:a16="http://schemas.microsoft.com/office/drawing/2014/main" val="2723755628"/>
                    </a:ext>
                  </a:extLst>
                </a:gridCol>
              </a:tblGrid>
              <a:tr h="1997409">
                <a:tc>
                  <a:txBody>
                    <a:bodyPr/>
                    <a:lstStyle/>
                    <a:p>
                      <a:r>
                        <a:rPr lang="en-IN" sz="2500" dirty="0" smtClean="0">
                          <a:latin typeface="Times New Roman" panose="02020603050405020304" pitchFamily="18" charset="0"/>
                          <a:cs typeface="Times New Roman" panose="02020603050405020304" pitchFamily="18" charset="0"/>
                        </a:rPr>
                        <a:t>1/3</a:t>
                      </a:r>
                      <a:r>
                        <a:rPr lang="en-IN" sz="2500" baseline="0" dirty="0" smtClean="0">
                          <a:latin typeface="Times New Roman" panose="02020603050405020304" pitchFamily="18" charset="0"/>
                          <a:cs typeface="Times New Roman" panose="02020603050405020304" pitchFamily="18" charset="0"/>
                        </a:rPr>
                        <a:t> of pension subject to maximum of Rs.15,000 will be allowed as standard deduction from family pension</a:t>
                      </a:r>
                      <a:endParaRPr lang="en-IN" sz="2500" dirty="0">
                        <a:latin typeface="Times New Roman" panose="02020603050405020304" pitchFamily="18" charset="0"/>
                        <a:cs typeface="Times New Roman" panose="02020603050405020304" pitchFamily="18" charset="0"/>
                      </a:endParaRPr>
                    </a:p>
                  </a:txBody>
                  <a:tcPr anchor="ctr">
                    <a:solidFill>
                      <a:schemeClr val="accent1">
                        <a:lumMod val="60000"/>
                        <a:lumOff val="40000"/>
                      </a:schemeClr>
                    </a:solidFill>
                  </a:tcPr>
                </a:tc>
                <a:extLst>
                  <a:ext uri="{0D108BD9-81ED-4DB2-BD59-A6C34878D82A}">
                    <a16:rowId xmlns:a16="http://schemas.microsoft.com/office/drawing/2014/main" val="3995508843"/>
                  </a:ext>
                </a:extLst>
              </a:tr>
            </a:tbl>
          </a:graphicData>
        </a:graphic>
      </p:graphicFrame>
    </p:spTree>
    <p:extLst>
      <p:ext uri="{BB962C8B-B14F-4D97-AF65-F5344CB8AC3E}">
        <p14:creationId xmlns:p14="http://schemas.microsoft.com/office/powerpoint/2010/main" val="1497307478"/>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2625634" y="1188720"/>
            <a:ext cx="7406640" cy="4336869"/>
          </a:xfrm>
          <a:prstGeom prst="ellipse">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3000" dirty="0" smtClean="0">
                <a:solidFill>
                  <a:srgbClr val="7030A0"/>
                </a:solidFill>
                <a:latin typeface="Times New Roman" panose="02020603050405020304" pitchFamily="18" charset="0"/>
                <a:cs typeface="Times New Roman" panose="02020603050405020304" pitchFamily="18" charset="0"/>
              </a:rPr>
              <a:t>Deductions allowable from Gross Total Income</a:t>
            </a:r>
            <a:endParaRPr lang="en-IN" sz="3000" dirty="0">
              <a:solidFill>
                <a:srgbClr val="7030A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5838148"/>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3394982969"/>
              </p:ext>
            </p:extLst>
          </p:nvPr>
        </p:nvGraphicFramePr>
        <p:xfrm>
          <a:off x="1123405" y="130629"/>
          <a:ext cx="9914709" cy="5898610"/>
        </p:xfrm>
        <a:graphic>
          <a:graphicData uri="http://schemas.openxmlformats.org/drawingml/2006/table">
            <a:tbl>
              <a:tblPr firstRow="1" bandRow="1">
                <a:tableStyleId>{5C22544A-7EE6-4342-B048-85BDC9FD1C3A}</a:tableStyleId>
              </a:tblPr>
              <a:tblGrid>
                <a:gridCol w="2478677">
                  <a:extLst>
                    <a:ext uri="{9D8B030D-6E8A-4147-A177-3AD203B41FA5}">
                      <a16:colId xmlns:a16="http://schemas.microsoft.com/office/drawing/2014/main" val="3258428808"/>
                    </a:ext>
                  </a:extLst>
                </a:gridCol>
                <a:gridCol w="3112227">
                  <a:extLst>
                    <a:ext uri="{9D8B030D-6E8A-4147-A177-3AD203B41FA5}">
                      <a16:colId xmlns:a16="http://schemas.microsoft.com/office/drawing/2014/main" val="2667272596"/>
                    </a:ext>
                  </a:extLst>
                </a:gridCol>
                <a:gridCol w="1449977">
                  <a:extLst>
                    <a:ext uri="{9D8B030D-6E8A-4147-A177-3AD203B41FA5}">
                      <a16:colId xmlns:a16="http://schemas.microsoft.com/office/drawing/2014/main" val="243047014"/>
                    </a:ext>
                  </a:extLst>
                </a:gridCol>
                <a:gridCol w="2873828">
                  <a:extLst>
                    <a:ext uri="{9D8B030D-6E8A-4147-A177-3AD203B41FA5}">
                      <a16:colId xmlns:a16="http://schemas.microsoft.com/office/drawing/2014/main" val="3426095944"/>
                    </a:ext>
                  </a:extLst>
                </a:gridCol>
              </a:tblGrid>
              <a:tr h="681525">
                <a:tc>
                  <a:txBody>
                    <a:bodyPr/>
                    <a:lstStyle/>
                    <a:p>
                      <a:pPr algn="l" fontAlgn="ctr"/>
                      <a:r>
                        <a:rPr lang="en-IN" sz="1300" b="0" i="0" u="none" strike="noStrike" dirty="0">
                          <a:solidFill>
                            <a:srgbClr val="333333"/>
                          </a:solidFill>
                          <a:effectLst/>
                          <a:latin typeface="Times New Roman" panose="02020603050405020304" pitchFamily="18" charset="0"/>
                        </a:rPr>
                        <a:t>Sections</a:t>
                      </a:r>
                    </a:p>
                  </a:txBody>
                  <a:tcPr marL="9525" marR="9525" marT="9525" marB="0" anchor="ctr"/>
                </a:tc>
                <a:tc>
                  <a:txBody>
                    <a:bodyPr/>
                    <a:lstStyle/>
                    <a:p>
                      <a:pPr algn="l" fontAlgn="ctr"/>
                      <a:r>
                        <a:rPr lang="en-US" sz="1300" b="0" i="0" u="none" strike="noStrike" dirty="0">
                          <a:solidFill>
                            <a:srgbClr val="333333"/>
                          </a:solidFill>
                          <a:effectLst/>
                          <a:latin typeface="Times New Roman" panose="02020603050405020304" pitchFamily="18" charset="0"/>
                        </a:rPr>
                        <a:t>Income Tax Deduction for FY 2023-24(AY 2024-25)</a:t>
                      </a:r>
                    </a:p>
                  </a:txBody>
                  <a:tcPr marL="9525" marR="9525" marT="9525" marB="0" anchor="ctr"/>
                </a:tc>
                <a:tc>
                  <a:txBody>
                    <a:bodyPr/>
                    <a:lstStyle/>
                    <a:p>
                      <a:pPr algn="l" fontAlgn="ctr"/>
                      <a:r>
                        <a:rPr lang="en-IN" sz="1300" b="0" i="0" u="none" strike="noStrike" dirty="0">
                          <a:solidFill>
                            <a:srgbClr val="333333"/>
                          </a:solidFill>
                          <a:effectLst/>
                          <a:latin typeface="Times New Roman" panose="02020603050405020304" pitchFamily="18" charset="0"/>
                        </a:rPr>
                        <a:t>Eligible person</a:t>
                      </a:r>
                    </a:p>
                  </a:txBody>
                  <a:tcPr marL="9525" marR="9525" marT="9525" marB="0" anchor="ctr"/>
                </a:tc>
                <a:tc>
                  <a:txBody>
                    <a:bodyPr/>
                    <a:lstStyle/>
                    <a:p>
                      <a:pPr algn="l" fontAlgn="ctr"/>
                      <a:r>
                        <a:rPr lang="en-IN" sz="1300" b="0" i="0" u="none" strike="noStrike" dirty="0">
                          <a:solidFill>
                            <a:srgbClr val="333333"/>
                          </a:solidFill>
                          <a:effectLst/>
                          <a:latin typeface="Times New Roman" panose="02020603050405020304" pitchFamily="18" charset="0"/>
                        </a:rPr>
                        <a:t>Maximum deduction available for FY 2023-24(AY 2024-25)</a:t>
                      </a:r>
                    </a:p>
                  </a:txBody>
                  <a:tcPr marL="9525" marR="9525" marT="9525" marB="0" anchor="ctr"/>
                </a:tc>
                <a:extLst>
                  <a:ext uri="{0D108BD9-81ED-4DB2-BD59-A6C34878D82A}">
                    <a16:rowId xmlns:a16="http://schemas.microsoft.com/office/drawing/2014/main" val="3672249985"/>
                  </a:ext>
                </a:extLst>
              </a:tr>
              <a:tr h="389062">
                <a:tc rowSpan="3">
                  <a:txBody>
                    <a:bodyPr/>
                    <a:lstStyle/>
                    <a:p>
                      <a:pPr algn="l" fontAlgn="ctr"/>
                      <a:r>
                        <a:rPr lang="en-IN" sz="1300" b="0" i="0" u="sng" strike="noStrike">
                          <a:solidFill>
                            <a:srgbClr val="000000"/>
                          </a:solidFill>
                          <a:effectLst/>
                          <a:latin typeface="Times New Roman" panose="02020603050405020304" pitchFamily="18" charset="0"/>
                          <a:hlinkClick r:id="rId2"/>
                        </a:rPr>
                        <a:t>Section 80C</a:t>
                      </a:r>
                      <a:endParaRPr lang="en-IN" sz="1300" b="0" i="0" u="sng" strike="noStrike">
                        <a:solidFill>
                          <a:srgbClr val="000000"/>
                        </a:solidFill>
                        <a:effectLst/>
                        <a:latin typeface="Times New Roman" panose="02020603050405020304" pitchFamily="18" charset="0"/>
                      </a:endParaRPr>
                    </a:p>
                  </a:txBody>
                  <a:tcPr marL="9525" marR="9525" marT="9525" marB="0" anchor="ctr"/>
                </a:tc>
                <a:tc rowSpan="3">
                  <a:txBody>
                    <a:bodyPr/>
                    <a:lstStyle/>
                    <a:p>
                      <a:pPr algn="l" fontAlgn="ctr"/>
                      <a:r>
                        <a:rPr lang="en-US" sz="1300" b="0" i="0" u="none" strike="noStrike" dirty="0">
                          <a:solidFill>
                            <a:srgbClr val="333333"/>
                          </a:solidFill>
                          <a:effectLst/>
                          <a:latin typeface="Times New Roman" panose="02020603050405020304" pitchFamily="18" charset="0"/>
                        </a:rPr>
                        <a:t>Investing into very common and popular investment options like LIC, PPF, </a:t>
                      </a:r>
                      <a:r>
                        <a:rPr lang="en-US" sz="1300" b="0" i="0" u="none" strike="noStrike" dirty="0" err="1">
                          <a:solidFill>
                            <a:srgbClr val="333333"/>
                          </a:solidFill>
                          <a:effectLst/>
                          <a:latin typeface="Times New Roman" panose="02020603050405020304" pitchFamily="18" charset="0"/>
                        </a:rPr>
                        <a:t>Sukanya</a:t>
                      </a:r>
                      <a:r>
                        <a:rPr lang="en-US" sz="1300" b="0" i="0" u="none" strike="noStrike" dirty="0">
                          <a:solidFill>
                            <a:srgbClr val="333333"/>
                          </a:solidFill>
                          <a:effectLst/>
                          <a:latin typeface="Times New Roman" panose="02020603050405020304" pitchFamily="18" charset="0"/>
                        </a:rPr>
                        <a:t> </a:t>
                      </a:r>
                      <a:r>
                        <a:rPr lang="en-US" sz="1300" b="0" i="0" u="none" strike="noStrike" dirty="0" err="1">
                          <a:solidFill>
                            <a:srgbClr val="333333"/>
                          </a:solidFill>
                          <a:effectLst/>
                          <a:latin typeface="Times New Roman" panose="02020603050405020304" pitchFamily="18" charset="0"/>
                        </a:rPr>
                        <a:t>Samriddhi</a:t>
                      </a:r>
                      <a:r>
                        <a:rPr lang="en-US" sz="1300" b="0" i="0" u="none" strike="noStrike" dirty="0">
                          <a:solidFill>
                            <a:srgbClr val="333333"/>
                          </a:solidFill>
                          <a:effectLst/>
                          <a:latin typeface="Times New Roman" panose="02020603050405020304" pitchFamily="18" charset="0"/>
                        </a:rPr>
                        <a:t> Account, Mutual Funds, FD, child tuition fee, ULIP, </a:t>
                      </a:r>
                      <a:r>
                        <a:rPr lang="en-US" sz="1300" b="0" i="0" u="none" strike="noStrike" dirty="0" err="1">
                          <a:solidFill>
                            <a:srgbClr val="333333"/>
                          </a:solidFill>
                          <a:effectLst/>
                          <a:latin typeface="Times New Roman" panose="02020603050405020304" pitchFamily="18" charset="0"/>
                        </a:rPr>
                        <a:t>etc</a:t>
                      </a:r>
                      <a:endParaRPr lang="en-US" sz="1300" b="0" i="0" u="none" strike="noStrike" dirty="0">
                        <a:solidFill>
                          <a:srgbClr val="333333"/>
                        </a:solidFill>
                        <a:effectLst/>
                        <a:latin typeface="Times New Roman" panose="02020603050405020304" pitchFamily="18" charset="0"/>
                      </a:endParaRPr>
                    </a:p>
                  </a:txBody>
                  <a:tcPr marL="9525" marR="9525" marT="9525" marB="0" anchor="ctr"/>
                </a:tc>
                <a:tc>
                  <a:txBody>
                    <a:bodyPr/>
                    <a:lstStyle/>
                    <a:p>
                      <a:pPr algn="l" fontAlgn="ctr"/>
                      <a:r>
                        <a:rPr lang="en-IN" sz="1300" b="0" i="0" u="none" strike="noStrike">
                          <a:solidFill>
                            <a:srgbClr val="333333"/>
                          </a:solidFill>
                          <a:effectLst/>
                          <a:latin typeface="Times New Roman" panose="02020603050405020304" pitchFamily="18" charset="0"/>
                        </a:rPr>
                        <a:t>Individual</a:t>
                      </a:r>
                    </a:p>
                  </a:txBody>
                  <a:tcPr marL="9525" marR="9525" marT="9525" marB="0" anchor="ctr"/>
                </a:tc>
                <a:tc rowSpan="5">
                  <a:txBody>
                    <a:bodyPr/>
                    <a:lstStyle/>
                    <a:p>
                      <a:pPr algn="l" fontAlgn="ctr"/>
                      <a:r>
                        <a:rPr lang="en-IN" sz="1300" b="0" i="0" u="none" strike="noStrike" dirty="0" err="1">
                          <a:solidFill>
                            <a:srgbClr val="333333"/>
                          </a:solidFill>
                          <a:effectLst/>
                          <a:latin typeface="Times New Roman" panose="02020603050405020304" pitchFamily="18" charset="0"/>
                        </a:rPr>
                        <a:t>Upto</a:t>
                      </a:r>
                      <a:r>
                        <a:rPr lang="en-IN" sz="1300" b="0" i="0" u="none" strike="noStrike" dirty="0">
                          <a:solidFill>
                            <a:srgbClr val="333333"/>
                          </a:solidFill>
                          <a:effectLst/>
                          <a:latin typeface="Times New Roman" panose="02020603050405020304" pitchFamily="18" charset="0"/>
                        </a:rPr>
                        <a:t> </a:t>
                      </a:r>
                      <a:r>
                        <a:rPr lang="en-IN" sz="1300" b="0" i="0" u="none" strike="noStrike" dirty="0" err="1">
                          <a:solidFill>
                            <a:srgbClr val="333333"/>
                          </a:solidFill>
                          <a:effectLst/>
                          <a:latin typeface="Times New Roman" panose="02020603050405020304" pitchFamily="18" charset="0"/>
                        </a:rPr>
                        <a:t>Rs</a:t>
                      </a:r>
                      <a:r>
                        <a:rPr lang="en-IN" sz="1300" b="0" i="0" u="none" strike="noStrike" dirty="0">
                          <a:solidFill>
                            <a:srgbClr val="333333"/>
                          </a:solidFill>
                          <a:effectLst/>
                          <a:latin typeface="Times New Roman" panose="02020603050405020304" pitchFamily="18" charset="0"/>
                        </a:rPr>
                        <a:t> 1,50,000</a:t>
                      </a:r>
                    </a:p>
                  </a:txBody>
                  <a:tcPr marL="9525" marR="9525" marT="9525" marB="0" anchor="ctr"/>
                </a:tc>
                <a:extLst>
                  <a:ext uri="{0D108BD9-81ED-4DB2-BD59-A6C34878D82A}">
                    <a16:rowId xmlns:a16="http://schemas.microsoft.com/office/drawing/2014/main" val="2207543172"/>
                  </a:ext>
                </a:extLst>
              </a:tr>
              <a:tr h="389062">
                <a:tc vMerge="1">
                  <a:txBody>
                    <a:bodyPr/>
                    <a:lstStyle/>
                    <a:p>
                      <a:endParaRPr lang="en-IN"/>
                    </a:p>
                  </a:txBody>
                  <a:tcPr/>
                </a:tc>
                <a:tc vMerge="1">
                  <a:txBody>
                    <a:bodyPr/>
                    <a:lstStyle/>
                    <a:p>
                      <a:endParaRPr lang="en-IN"/>
                    </a:p>
                  </a:txBody>
                  <a:tcPr/>
                </a:tc>
                <a:tc>
                  <a:txBody>
                    <a:bodyPr/>
                    <a:lstStyle/>
                    <a:p>
                      <a:pPr algn="l" fontAlgn="ctr"/>
                      <a:r>
                        <a:rPr lang="en-IN" sz="1300" b="0" i="0" u="none" strike="noStrike">
                          <a:solidFill>
                            <a:srgbClr val="333333"/>
                          </a:solidFill>
                          <a:effectLst/>
                          <a:latin typeface="Times New Roman" panose="02020603050405020304" pitchFamily="18" charset="0"/>
                        </a:rPr>
                        <a:t>Or</a:t>
                      </a:r>
                    </a:p>
                  </a:txBody>
                  <a:tcPr marL="9525" marR="9525" marT="9525" marB="0" anchor="ctr"/>
                </a:tc>
                <a:tc vMerge="1">
                  <a:txBody>
                    <a:bodyPr/>
                    <a:lstStyle/>
                    <a:p>
                      <a:endParaRPr lang="en-IN"/>
                    </a:p>
                  </a:txBody>
                  <a:tcPr/>
                </a:tc>
                <a:extLst>
                  <a:ext uri="{0D108BD9-81ED-4DB2-BD59-A6C34878D82A}">
                    <a16:rowId xmlns:a16="http://schemas.microsoft.com/office/drawing/2014/main" val="1693230611"/>
                  </a:ext>
                </a:extLst>
              </a:tr>
              <a:tr h="68705">
                <a:tc vMerge="1">
                  <a:txBody>
                    <a:bodyPr/>
                    <a:lstStyle/>
                    <a:p>
                      <a:endParaRPr lang="en-IN"/>
                    </a:p>
                  </a:txBody>
                  <a:tcPr/>
                </a:tc>
                <a:tc vMerge="1">
                  <a:txBody>
                    <a:bodyPr/>
                    <a:lstStyle/>
                    <a:p>
                      <a:endParaRPr lang="en-IN"/>
                    </a:p>
                  </a:txBody>
                  <a:tcPr/>
                </a:tc>
                <a:tc>
                  <a:txBody>
                    <a:bodyPr/>
                    <a:lstStyle/>
                    <a:p>
                      <a:pPr algn="l" fontAlgn="ctr"/>
                      <a:r>
                        <a:rPr lang="en-IN" sz="1300" b="0" i="0" u="none" strike="noStrike">
                          <a:solidFill>
                            <a:srgbClr val="333333"/>
                          </a:solidFill>
                          <a:effectLst/>
                          <a:latin typeface="Times New Roman" panose="02020603050405020304" pitchFamily="18" charset="0"/>
                        </a:rPr>
                        <a:t>HUF</a:t>
                      </a:r>
                    </a:p>
                  </a:txBody>
                  <a:tcPr marL="9525" marR="9525" marT="9525" marB="0" anchor="ctr"/>
                </a:tc>
                <a:tc vMerge="1">
                  <a:txBody>
                    <a:bodyPr/>
                    <a:lstStyle/>
                    <a:p>
                      <a:endParaRPr lang="en-IN"/>
                    </a:p>
                  </a:txBody>
                  <a:tcPr/>
                </a:tc>
                <a:extLst>
                  <a:ext uri="{0D108BD9-81ED-4DB2-BD59-A6C34878D82A}">
                    <a16:rowId xmlns:a16="http://schemas.microsoft.com/office/drawing/2014/main" val="1485381009"/>
                  </a:ext>
                </a:extLst>
              </a:tr>
              <a:tr h="457681">
                <a:tc>
                  <a:txBody>
                    <a:bodyPr/>
                    <a:lstStyle/>
                    <a:p>
                      <a:pPr algn="l" fontAlgn="ctr"/>
                      <a:r>
                        <a:rPr lang="en-IN" sz="1300" b="0" i="0" u="sng" strike="noStrike">
                          <a:solidFill>
                            <a:srgbClr val="000000"/>
                          </a:solidFill>
                          <a:effectLst/>
                          <a:latin typeface="Times New Roman" panose="02020603050405020304" pitchFamily="18" charset="0"/>
                          <a:hlinkClick r:id="rId3"/>
                        </a:rPr>
                        <a:t>Section 80CCC</a:t>
                      </a:r>
                      <a:endParaRPr lang="en-IN" sz="1300" b="0" i="0" u="sng" strike="noStrike">
                        <a:solidFill>
                          <a:srgbClr val="000000"/>
                        </a:solidFill>
                        <a:effectLst/>
                        <a:latin typeface="Times New Roman" panose="02020603050405020304" pitchFamily="18" charset="0"/>
                      </a:endParaRPr>
                    </a:p>
                  </a:txBody>
                  <a:tcPr marL="9525" marR="9525" marT="9525" marB="0" anchor="ctr"/>
                </a:tc>
                <a:tc>
                  <a:txBody>
                    <a:bodyPr/>
                    <a:lstStyle/>
                    <a:p>
                      <a:pPr algn="l" fontAlgn="ctr"/>
                      <a:r>
                        <a:rPr lang="en-IN" sz="1300" b="0" i="0" u="none" strike="noStrike" dirty="0">
                          <a:solidFill>
                            <a:srgbClr val="333333"/>
                          </a:solidFill>
                          <a:effectLst/>
                          <a:latin typeface="Times New Roman" panose="02020603050405020304" pitchFamily="18" charset="0"/>
                        </a:rPr>
                        <a:t>Investment in Pension Funds</a:t>
                      </a:r>
                    </a:p>
                  </a:txBody>
                  <a:tcPr marL="9525" marR="9525" marT="9525" marB="0" anchor="ctr"/>
                </a:tc>
                <a:tc>
                  <a:txBody>
                    <a:bodyPr/>
                    <a:lstStyle/>
                    <a:p>
                      <a:pPr algn="l" fontAlgn="ctr"/>
                      <a:r>
                        <a:rPr lang="en-IN" sz="1300" b="0" i="0" u="none" strike="noStrike">
                          <a:solidFill>
                            <a:srgbClr val="333333"/>
                          </a:solidFill>
                          <a:effectLst/>
                          <a:latin typeface="Times New Roman" panose="02020603050405020304" pitchFamily="18" charset="0"/>
                        </a:rPr>
                        <a:t>Individuals</a:t>
                      </a:r>
                    </a:p>
                  </a:txBody>
                  <a:tcPr marL="9525" marR="9525" marT="9525" marB="0" anchor="ctr"/>
                </a:tc>
                <a:tc vMerge="1">
                  <a:txBody>
                    <a:bodyPr/>
                    <a:lstStyle/>
                    <a:p>
                      <a:endParaRPr lang="en-IN"/>
                    </a:p>
                  </a:txBody>
                  <a:tcPr/>
                </a:tc>
                <a:extLst>
                  <a:ext uri="{0D108BD9-81ED-4DB2-BD59-A6C34878D82A}">
                    <a16:rowId xmlns:a16="http://schemas.microsoft.com/office/drawing/2014/main" val="3236587004"/>
                  </a:ext>
                </a:extLst>
              </a:tr>
              <a:tr h="681525">
                <a:tc>
                  <a:txBody>
                    <a:bodyPr/>
                    <a:lstStyle/>
                    <a:p>
                      <a:pPr algn="l" fontAlgn="ctr"/>
                      <a:r>
                        <a:rPr lang="en-IN" sz="1300" b="0" i="0" u="sng" strike="noStrike">
                          <a:solidFill>
                            <a:srgbClr val="000000"/>
                          </a:solidFill>
                          <a:effectLst/>
                          <a:latin typeface="Times New Roman" panose="02020603050405020304" pitchFamily="18" charset="0"/>
                          <a:hlinkClick r:id="rId4"/>
                        </a:rPr>
                        <a:t>Section 80CCD (1)</a:t>
                      </a:r>
                      <a:endParaRPr lang="en-IN" sz="1300" b="0" i="0" u="sng" strike="noStrike">
                        <a:solidFill>
                          <a:srgbClr val="000000"/>
                        </a:solidFill>
                        <a:effectLst/>
                        <a:latin typeface="Times New Roman" panose="02020603050405020304" pitchFamily="18" charset="0"/>
                      </a:endParaRPr>
                    </a:p>
                  </a:txBody>
                  <a:tcPr marL="9525" marR="9525" marT="9525" marB="0" anchor="ctr"/>
                </a:tc>
                <a:tc>
                  <a:txBody>
                    <a:bodyPr/>
                    <a:lstStyle/>
                    <a:p>
                      <a:pPr algn="l" fontAlgn="ctr"/>
                      <a:r>
                        <a:rPr lang="en-US" sz="1300" b="0" i="0" u="none" strike="noStrike" dirty="0">
                          <a:solidFill>
                            <a:srgbClr val="333333"/>
                          </a:solidFill>
                          <a:effectLst/>
                          <a:latin typeface="Times New Roman" panose="02020603050405020304" pitchFamily="18" charset="0"/>
                        </a:rPr>
                        <a:t>Atal Pension </a:t>
                      </a:r>
                      <a:r>
                        <a:rPr lang="en-US" sz="1300" b="0" i="0" u="none" strike="noStrike" dirty="0" err="1">
                          <a:solidFill>
                            <a:srgbClr val="333333"/>
                          </a:solidFill>
                          <a:effectLst/>
                          <a:latin typeface="Times New Roman" panose="02020603050405020304" pitchFamily="18" charset="0"/>
                        </a:rPr>
                        <a:t>Yojana</a:t>
                      </a:r>
                      <a:r>
                        <a:rPr lang="en-US" sz="1300" b="0" i="0" u="none" strike="noStrike" dirty="0">
                          <a:solidFill>
                            <a:srgbClr val="333333"/>
                          </a:solidFill>
                          <a:effectLst/>
                          <a:latin typeface="Times New Roman" panose="02020603050405020304" pitchFamily="18" charset="0"/>
                        </a:rPr>
                        <a:t> and National Pension Scheme Contribution</a:t>
                      </a:r>
                    </a:p>
                  </a:txBody>
                  <a:tcPr marL="9525" marR="9525" marT="9525" marB="0" anchor="ctr"/>
                </a:tc>
                <a:tc>
                  <a:txBody>
                    <a:bodyPr/>
                    <a:lstStyle/>
                    <a:p>
                      <a:pPr algn="l" fontAlgn="ctr"/>
                      <a:r>
                        <a:rPr lang="en-IN" sz="1300" b="0" i="0" u="none" strike="noStrike" dirty="0">
                          <a:solidFill>
                            <a:srgbClr val="333333"/>
                          </a:solidFill>
                          <a:effectLst/>
                          <a:latin typeface="Times New Roman" panose="02020603050405020304" pitchFamily="18" charset="0"/>
                        </a:rPr>
                        <a:t>Individuals</a:t>
                      </a:r>
                    </a:p>
                  </a:txBody>
                  <a:tcPr marL="9525" marR="9525" marT="9525" marB="0" anchor="ctr"/>
                </a:tc>
                <a:tc vMerge="1">
                  <a:txBody>
                    <a:bodyPr/>
                    <a:lstStyle/>
                    <a:p>
                      <a:endParaRPr lang="en-IN"/>
                    </a:p>
                  </a:txBody>
                  <a:tcPr/>
                </a:tc>
                <a:extLst>
                  <a:ext uri="{0D108BD9-81ED-4DB2-BD59-A6C34878D82A}">
                    <a16:rowId xmlns:a16="http://schemas.microsoft.com/office/drawing/2014/main" val="2717674672"/>
                  </a:ext>
                </a:extLst>
              </a:tr>
              <a:tr h="563717">
                <a:tc>
                  <a:txBody>
                    <a:bodyPr/>
                    <a:lstStyle/>
                    <a:p>
                      <a:pPr algn="l" fontAlgn="ctr"/>
                      <a:r>
                        <a:rPr lang="en-IN" sz="1300" b="0" i="0" u="sng" strike="noStrike">
                          <a:solidFill>
                            <a:srgbClr val="000000"/>
                          </a:solidFill>
                          <a:effectLst/>
                          <a:latin typeface="Times New Roman" panose="02020603050405020304" pitchFamily="18" charset="0"/>
                          <a:hlinkClick r:id="rId5"/>
                        </a:rPr>
                        <a:t>Section 80CCD(1B)</a:t>
                      </a:r>
                      <a:endParaRPr lang="en-IN" sz="1300" b="0" i="0" u="sng" strike="noStrike">
                        <a:solidFill>
                          <a:srgbClr val="000000"/>
                        </a:solidFill>
                        <a:effectLst/>
                        <a:latin typeface="Times New Roman" panose="02020603050405020304" pitchFamily="18" charset="0"/>
                      </a:endParaRPr>
                    </a:p>
                  </a:txBody>
                  <a:tcPr marL="9525" marR="9525" marT="9525" marB="0" anchor="ctr"/>
                </a:tc>
                <a:tc>
                  <a:txBody>
                    <a:bodyPr/>
                    <a:lstStyle/>
                    <a:p>
                      <a:pPr algn="l" fontAlgn="ctr"/>
                      <a:r>
                        <a:rPr lang="en-US" sz="1300" b="0" i="0" u="none" strike="noStrike" dirty="0">
                          <a:solidFill>
                            <a:srgbClr val="333333"/>
                          </a:solidFill>
                          <a:effectLst/>
                          <a:latin typeface="Times New Roman" panose="02020603050405020304" pitchFamily="18" charset="0"/>
                        </a:rPr>
                        <a:t>Atal Pension </a:t>
                      </a:r>
                      <a:r>
                        <a:rPr lang="en-US" sz="1300" b="0" i="0" u="none" strike="noStrike" dirty="0" err="1">
                          <a:solidFill>
                            <a:srgbClr val="333333"/>
                          </a:solidFill>
                          <a:effectLst/>
                          <a:latin typeface="Times New Roman" panose="02020603050405020304" pitchFamily="18" charset="0"/>
                        </a:rPr>
                        <a:t>Yojana</a:t>
                      </a:r>
                      <a:r>
                        <a:rPr lang="en-US" sz="1300" b="0" i="0" u="none" strike="noStrike" dirty="0">
                          <a:solidFill>
                            <a:srgbClr val="333333"/>
                          </a:solidFill>
                          <a:effectLst/>
                          <a:latin typeface="Times New Roman" panose="02020603050405020304" pitchFamily="18" charset="0"/>
                        </a:rPr>
                        <a:t> and National Pension </a:t>
                      </a:r>
                      <a:r>
                        <a:rPr lang="en-US" sz="1300" b="0" i="0" u="none" strike="noStrike" dirty="0" err="1">
                          <a:solidFill>
                            <a:srgbClr val="333333"/>
                          </a:solidFill>
                          <a:effectLst/>
                          <a:latin typeface="Times New Roman" panose="02020603050405020304" pitchFamily="18" charset="0"/>
                        </a:rPr>
                        <a:t>SchemeContribution</a:t>
                      </a:r>
                      <a:r>
                        <a:rPr lang="en-US" sz="1300" b="0" i="0" u="none" strike="noStrike" dirty="0">
                          <a:solidFill>
                            <a:srgbClr val="333333"/>
                          </a:solidFill>
                          <a:effectLst/>
                          <a:latin typeface="Times New Roman" panose="02020603050405020304" pitchFamily="18" charset="0"/>
                        </a:rPr>
                        <a:t> (additional deduction)</a:t>
                      </a:r>
                    </a:p>
                  </a:txBody>
                  <a:tcPr marL="9525" marR="9525" marT="9525" marB="0" anchor="ctr"/>
                </a:tc>
                <a:tc>
                  <a:txBody>
                    <a:bodyPr/>
                    <a:lstStyle/>
                    <a:p>
                      <a:pPr algn="l" fontAlgn="ctr"/>
                      <a:r>
                        <a:rPr lang="en-IN" sz="1300" b="0" i="0" u="none" strike="noStrike">
                          <a:solidFill>
                            <a:srgbClr val="333333"/>
                          </a:solidFill>
                          <a:effectLst/>
                          <a:latin typeface="Times New Roman" panose="02020603050405020304" pitchFamily="18" charset="0"/>
                        </a:rPr>
                        <a:t>Individuals</a:t>
                      </a:r>
                    </a:p>
                  </a:txBody>
                  <a:tcPr marL="9525" marR="9525" marT="9525" marB="0" anchor="ctr"/>
                </a:tc>
                <a:tc>
                  <a:txBody>
                    <a:bodyPr/>
                    <a:lstStyle/>
                    <a:p>
                      <a:pPr algn="l" fontAlgn="ctr"/>
                      <a:r>
                        <a:rPr lang="en-IN" sz="1300" b="0" i="0" u="none" strike="noStrike" dirty="0" err="1">
                          <a:solidFill>
                            <a:srgbClr val="333333"/>
                          </a:solidFill>
                          <a:effectLst/>
                          <a:latin typeface="Times New Roman" panose="02020603050405020304" pitchFamily="18" charset="0"/>
                        </a:rPr>
                        <a:t>Upto</a:t>
                      </a:r>
                      <a:r>
                        <a:rPr lang="en-IN" sz="1300" b="0" i="0" u="none" strike="noStrike" dirty="0">
                          <a:solidFill>
                            <a:srgbClr val="333333"/>
                          </a:solidFill>
                          <a:effectLst/>
                          <a:latin typeface="Times New Roman" panose="02020603050405020304" pitchFamily="18" charset="0"/>
                        </a:rPr>
                        <a:t> </a:t>
                      </a:r>
                      <a:r>
                        <a:rPr lang="en-IN" sz="1300" b="0" i="0" u="none" strike="noStrike" dirty="0" err="1">
                          <a:solidFill>
                            <a:srgbClr val="333333"/>
                          </a:solidFill>
                          <a:effectLst/>
                          <a:latin typeface="Times New Roman" panose="02020603050405020304" pitchFamily="18" charset="0"/>
                        </a:rPr>
                        <a:t>Rs</a:t>
                      </a:r>
                      <a:r>
                        <a:rPr lang="en-IN" sz="1300" b="0" i="0" u="none" strike="noStrike" dirty="0">
                          <a:solidFill>
                            <a:srgbClr val="333333"/>
                          </a:solidFill>
                          <a:effectLst/>
                          <a:latin typeface="Times New Roman" panose="02020603050405020304" pitchFamily="18" charset="0"/>
                        </a:rPr>
                        <a:t> </a:t>
                      </a:r>
                      <a:r>
                        <a:rPr lang="en-IN" sz="1300" b="0" i="0" u="none" strike="noStrike" dirty="0" smtClean="0">
                          <a:solidFill>
                            <a:srgbClr val="333333"/>
                          </a:solidFill>
                          <a:effectLst/>
                          <a:latin typeface="Times New Roman" panose="02020603050405020304" pitchFamily="18" charset="0"/>
                        </a:rPr>
                        <a:t>50,000 </a:t>
                      </a:r>
                      <a:endParaRPr lang="en-IN" sz="1300" b="0" i="0" u="none" strike="noStrike" dirty="0">
                        <a:solidFill>
                          <a:srgbClr val="333333"/>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25295592"/>
                  </a:ext>
                </a:extLst>
              </a:tr>
              <a:tr h="389062">
                <a:tc rowSpan="3">
                  <a:txBody>
                    <a:bodyPr/>
                    <a:lstStyle/>
                    <a:p>
                      <a:pPr algn="l" fontAlgn="ctr"/>
                      <a:r>
                        <a:rPr lang="en-IN" sz="1300" b="0" i="0" u="sng" strike="noStrike">
                          <a:solidFill>
                            <a:srgbClr val="000000"/>
                          </a:solidFill>
                          <a:effectLst/>
                          <a:latin typeface="Times New Roman" panose="02020603050405020304" pitchFamily="18" charset="0"/>
                          <a:hlinkClick r:id="rId6"/>
                        </a:rPr>
                        <a:t>Section 80D</a:t>
                      </a:r>
                      <a:endParaRPr lang="en-IN" sz="1300" b="0" i="0" u="sng" strike="noStrike">
                        <a:solidFill>
                          <a:srgbClr val="000000"/>
                        </a:solidFill>
                        <a:effectLst/>
                        <a:latin typeface="Times New Roman" panose="02020603050405020304" pitchFamily="18" charset="0"/>
                      </a:endParaRPr>
                    </a:p>
                  </a:txBody>
                  <a:tcPr marL="9525" marR="9525" marT="9525" marB="0" anchor="ctr"/>
                </a:tc>
                <a:tc rowSpan="3">
                  <a:txBody>
                    <a:bodyPr/>
                    <a:lstStyle/>
                    <a:p>
                      <a:pPr algn="l" fontAlgn="ctr"/>
                      <a:r>
                        <a:rPr lang="en-US" sz="1300" b="0" i="0" u="none" strike="noStrike" dirty="0">
                          <a:solidFill>
                            <a:srgbClr val="333333"/>
                          </a:solidFill>
                          <a:effectLst/>
                          <a:latin typeface="Times New Roman" panose="02020603050405020304" pitchFamily="18" charset="0"/>
                        </a:rPr>
                        <a:t>Medical Insurance Premium, preventive health checkup and Medical Expenditure</a:t>
                      </a:r>
                    </a:p>
                  </a:txBody>
                  <a:tcPr marL="9525" marR="9525" marT="9525" marB="0" anchor="ctr"/>
                </a:tc>
                <a:tc>
                  <a:txBody>
                    <a:bodyPr/>
                    <a:lstStyle/>
                    <a:p>
                      <a:pPr algn="l" fontAlgn="ctr"/>
                      <a:r>
                        <a:rPr lang="en-IN" sz="1300" b="0" i="0" u="none" strike="noStrike">
                          <a:solidFill>
                            <a:srgbClr val="333333"/>
                          </a:solidFill>
                          <a:effectLst/>
                          <a:latin typeface="Times New Roman" panose="02020603050405020304" pitchFamily="18" charset="0"/>
                        </a:rPr>
                        <a:t>Individual</a:t>
                      </a:r>
                    </a:p>
                  </a:txBody>
                  <a:tcPr marL="9525" marR="9525" marT="9525" marB="0" anchor="ctr"/>
                </a:tc>
                <a:tc rowSpan="3">
                  <a:txBody>
                    <a:bodyPr/>
                    <a:lstStyle/>
                    <a:p>
                      <a:pPr algn="l" fontAlgn="ctr"/>
                      <a:r>
                        <a:rPr lang="en-IN" sz="1300" b="0" i="0" u="none" strike="noStrike" dirty="0" err="1">
                          <a:solidFill>
                            <a:srgbClr val="333333"/>
                          </a:solidFill>
                          <a:effectLst/>
                          <a:latin typeface="Times New Roman" panose="02020603050405020304" pitchFamily="18" charset="0"/>
                        </a:rPr>
                        <a:t>Upto</a:t>
                      </a:r>
                      <a:r>
                        <a:rPr lang="en-IN" sz="1300" b="0" i="0" u="none" strike="noStrike" dirty="0">
                          <a:solidFill>
                            <a:srgbClr val="333333"/>
                          </a:solidFill>
                          <a:effectLst/>
                          <a:latin typeface="Times New Roman" panose="02020603050405020304" pitchFamily="18" charset="0"/>
                        </a:rPr>
                        <a:t> </a:t>
                      </a:r>
                      <a:r>
                        <a:rPr lang="en-IN" sz="1300" b="0" i="0" u="none" strike="noStrike" dirty="0" err="1">
                          <a:solidFill>
                            <a:srgbClr val="333333"/>
                          </a:solidFill>
                          <a:effectLst/>
                          <a:latin typeface="Times New Roman" panose="02020603050405020304" pitchFamily="18" charset="0"/>
                        </a:rPr>
                        <a:t>Rs</a:t>
                      </a:r>
                      <a:r>
                        <a:rPr lang="en-IN" sz="1300" b="0" i="0" u="none" strike="noStrike" dirty="0">
                          <a:solidFill>
                            <a:srgbClr val="333333"/>
                          </a:solidFill>
                          <a:effectLst/>
                          <a:latin typeface="Times New Roman" panose="02020603050405020304" pitchFamily="18" charset="0"/>
                        </a:rPr>
                        <a:t> </a:t>
                      </a:r>
                      <a:r>
                        <a:rPr lang="en-IN" sz="1300" b="0" i="0" u="none" strike="noStrike" dirty="0" smtClean="0">
                          <a:solidFill>
                            <a:srgbClr val="333333"/>
                          </a:solidFill>
                          <a:effectLst/>
                          <a:latin typeface="Times New Roman" panose="02020603050405020304" pitchFamily="18" charset="0"/>
                        </a:rPr>
                        <a:t>50,000 (including parents) (Rs.1,00,000/- for senior citizens including for</a:t>
                      </a:r>
                      <a:r>
                        <a:rPr lang="en-IN" sz="1300" b="0" i="0" u="none" strike="noStrike" baseline="0" dirty="0" smtClean="0">
                          <a:solidFill>
                            <a:srgbClr val="333333"/>
                          </a:solidFill>
                          <a:effectLst/>
                          <a:latin typeface="Times New Roman" panose="02020603050405020304" pitchFamily="18" charset="0"/>
                        </a:rPr>
                        <a:t> parents)</a:t>
                      </a:r>
                    </a:p>
                    <a:p>
                      <a:pPr algn="l" fontAlgn="ctr"/>
                      <a:r>
                        <a:rPr lang="en-IN" sz="1300" b="0" i="0" u="none" strike="noStrike" baseline="0" dirty="0" smtClean="0">
                          <a:solidFill>
                            <a:srgbClr val="333333"/>
                          </a:solidFill>
                          <a:effectLst/>
                          <a:latin typeface="Times New Roman" panose="02020603050405020304" pitchFamily="18" charset="0"/>
                        </a:rPr>
                        <a:t>*including of Rs.5,000/- towards preventive health </a:t>
                      </a:r>
                      <a:r>
                        <a:rPr lang="en-IN" sz="1300" b="0" i="0" u="none" strike="noStrike" baseline="0" dirty="0" err="1" smtClean="0">
                          <a:solidFill>
                            <a:srgbClr val="333333"/>
                          </a:solidFill>
                          <a:effectLst/>
                          <a:latin typeface="Times New Roman" panose="02020603050405020304" pitchFamily="18" charset="0"/>
                        </a:rPr>
                        <a:t>checkup</a:t>
                      </a:r>
                      <a:endParaRPr lang="en-IN" sz="1300" b="0" i="0" u="none" strike="noStrike" dirty="0">
                        <a:solidFill>
                          <a:srgbClr val="333333"/>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3609196258"/>
                  </a:ext>
                </a:extLst>
              </a:tr>
              <a:tr h="389062">
                <a:tc vMerge="1">
                  <a:txBody>
                    <a:bodyPr/>
                    <a:lstStyle/>
                    <a:p>
                      <a:endParaRPr lang="en-IN"/>
                    </a:p>
                  </a:txBody>
                  <a:tcPr/>
                </a:tc>
                <a:tc vMerge="1">
                  <a:txBody>
                    <a:bodyPr/>
                    <a:lstStyle/>
                    <a:p>
                      <a:endParaRPr lang="en-IN"/>
                    </a:p>
                  </a:txBody>
                  <a:tcPr/>
                </a:tc>
                <a:tc>
                  <a:txBody>
                    <a:bodyPr/>
                    <a:lstStyle/>
                    <a:p>
                      <a:pPr algn="l" fontAlgn="ctr"/>
                      <a:r>
                        <a:rPr lang="en-IN" sz="1300" b="0" i="0" u="none" strike="noStrike">
                          <a:solidFill>
                            <a:srgbClr val="333333"/>
                          </a:solidFill>
                          <a:effectLst/>
                          <a:latin typeface="Times New Roman" panose="02020603050405020304" pitchFamily="18" charset="0"/>
                        </a:rPr>
                        <a:t>Or</a:t>
                      </a:r>
                    </a:p>
                  </a:txBody>
                  <a:tcPr marL="9525" marR="9525" marT="9525" marB="0" anchor="ctr"/>
                </a:tc>
                <a:tc vMerge="1">
                  <a:txBody>
                    <a:bodyPr/>
                    <a:lstStyle/>
                    <a:p>
                      <a:endParaRPr lang="en-IN"/>
                    </a:p>
                  </a:txBody>
                  <a:tcPr/>
                </a:tc>
                <a:extLst>
                  <a:ext uri="{0D108BD9-81ED-4DB2-BD59-A6C34878D82A}">
                    <a16:rowId xmlns:a16="http://schemas.microsoft.com/office/drawing/2014/main" val="71368862"/>
                  </a:ext>
                </a:extLst>
              </a:tr>
              <a:tr h="0">
                <a:tc vMerge="1">
                  <a:txBody>
                    <a:bodyPr/>
                    <a:lstStyle/>
                    <a:p>
                      <a:endParaRPr lang="en-IN"/>
                    </a:p>
                  </a:txBody>
                  <a:tcPr/>
                </a:tc>
                <a:tc vMerge="1">
                  <a:txBody>
                    <a:bodyPr/>
                    <a:lstStyle/>
                    <a:p>
                      <a:endParaRPr lang="en-IN"/>
                    </a:p>
                  </a:txBody>
                  <a:tcPr/>
                </a:tc>
                <a:tc>
                  <a:txBody>
                    <a:bodyPr/>
                    <a:lstStyle/>
                    <a:p>
                      <a:pPr algn="l" fontAlgn="ctr"/>
                      <a:r>
                        <a:rPr lang="en-IN" sz="1300" b="0" i="0" u="none" strike="noStrike">
                          <a:solidFill>
                            <a:srgbClr val="333333"/>
                          </a:solidFill>
                          <a:effectLst/>
                          <a:latin typeface="Times New Roman" panose="02020603050405020304" pitchFamily="18" charset="0"/>
                        </a:rPr>
                        <a:t>HUF</a:t>
                      </a:r>
                    </a:p>
                  </a:txBody>
                  <a:tcPr marL="9525" marR="9525" marT="9525" marB="0" anchor="ctr"/>
                </a:tc>
                <a:tc vMerge="1">
                  <a:txBody>
                    <a:bodyPr/>
                    <a:lstStyle/>
                    <a:p>
                      <a:endParaRPr lang="en-IN"/>
                    </a:p>
                  </a:txBody>
                  <a:tcPr/>
                </a:tc>
                <a:extLst>
                  <a:ext uri="{0D108BD9-81ED-4DB2-BD59-A6C34878D82A}">
                    <a16:rowId xmlns:a16="http://schemas.microsoft.com/office/drawing/2014/main" val="903629644"/>
                  </a:ext>
                </a:extLst>
              </a:tr>
              <a:tr h="681525">
                <a:tc rowSpan="3">
                  <a:txBody>
                    <a:bodyPr/>
                    <a:lstStyle/>
                    <a:p>
                      <a:pPr algn="l" fontAlgn="ctr"/>
                      <a:r>
                        <a:rPr lang="en-IN" sz="1300" b="0" i="0" u="sng" strike="noStrike">
                          <a:solidFill>
                            <a:srgbClr val="000000"/>
                          </a:solidFill>
                          <a:effectLst/>
                          <a:latin typeface="Times New Roman" panose="02020603050405020304" pitchFamily="18" charset="0"/>
                          <a:hlinkClick r:id="rId7"/>
                        </a:rPr>
                        <a:t>Section 80DD</a:t>
                      </a:r>
                      <a:endParaRPr lang="en-IN" sz="1300" b="0" i="0" u="sng" strike="noStrike">
                        <a:solidFill>
                          <a:srgbClr val="000000"/>
                        </a:solidFill>
                        <a:effectLst/>
                        <a:latin typeface="Times New Roman" panose="02020603050405020304" pitchFamily="18" charset="0"/>
                      </a:endParaRPr>
                    </a:p>
                  </a:txBody>
                  <a:tcPr marL="9525" marR="9525" marT="9525" marB="0" anchor="ctr"/>
                </a:tc>
                <a:tc rowSpan="3">
                  <a:txBody>
                    <a:bodyPr/>
                    <a:lstStyle/>
                    <a:p>
                      <a:pPr algn="l" fontAlgn="ctr"/>
                      <a:r>
                        <a:rPr lang="en-US" sz="1300" b="0" i="0" u="none" strike="noStrike" dirty="0">
                          <a:solidFill>
                            <a:srgbClr val="333333"/>
                          </a:solidFill>
                          <a:effectLst/>
                          <a:latin typeface="Times New Roman" panose="02020603050405020304" pitchFamily="18" charset="0"/>
                        </a:rPr>
                        <a:t>Medical Treatment of a Dependent with Disability</a:t>
                      </a:r>
                    </a:p>
                  </a:txBody>
                  <a:tcPr marL="9525" marR="9525" marT="9525" marB="0" anchor="ctr"/>
                </a:tc>
                <a:tc>
                  <a:txBody>
                    <a:bodyPr/>
                    <a:lstStyle/>
                    <a:p>
                      <a:pPr algn="l" fontAlgn="ctr"/>
                      <a:r>
                        <a:rPr lang="en-IN" sz="1300" b="0" i="0" u="none" strike="noStrike">
                          <a:solidFill>
                            <a:srgbClr val="333333"/>
                          </a:solidFill>
                          <a:effectLst/>
                          <a:latin typeface="Times New Roman" panose="02020603050405020304" pitchFamily="18" charset="0"/>
                        </a:rPr>
                        <a:t>Individual</a:t>
                      </a:r>
                    </a:p>
                  </a:txBody>
                  <a:tcPr marL="9525" marR="9525" marT="9525" marB="0" anchor="ctr"/>
                </a:tc>
                <a:tc>
                  <a:txBody>
                    <a:bodyPr/>
                    <a:lstStyle/>
                    <a:p>
                      <a:pPr algn="l" fontAlgn="ctr"/>
                      <a:r>
                        <a:rPr lang="en-US" sz="1300" b="0" i="0" u="none" strike="noStrike">
                          <a:solidFill>
                            <a:srgbClr val="333333"/>
                          </a:solidFill>
                          <a:effectLst/>
                          <a:latin typeface="Times New Roman" panose="02020603050405020304" pitchFamily="18" charset="0"/>
                        </a:rPr>
                        <a:t>Normal Disability (atleast 40% or more but less than 80%): Rs 75000/-</a:t>
                      </a:r>
                    </a:p>
                  </a:txBody>
                  <a:tcPr marL="9525" marR="9525" marT="9525" marB="0" anchor="ctr"/>
                </a:tc>
                <a:extLst>
                  <a:ext uri="{0D108BD9-81ED-4DB2-BD59-A6C34878D82A}">
                    <a16:rowId xmlns:a16="http://schemas.microsoft.com/office/drawing/2014/main" val="2120155304"/>
                  </a:ext>
                </a:extLst>
              </a:tr>
              <a:tr h="457681">
                <a:tc vMerge="1">
                  <a:txBody>
                    <a:bodyPr/>
                    <a:lstStyle/>
                    <a:p>
                      <a:endParaRPr lang="en-IN"/>
                    </a:p>
                  </a:txBody>
                  <a:tcPr/>
                </a:tc>
                <a:tc vMerge="1">
                  <a:txBody>
                    <a:bodyPr/>
                    <a:lstStyle/>
                    <a:p>
                      <a:endParaRPr lang="en-IN"/>
                    </a:p>
                  </a:txBody>
                  <a:tcPr/>
                </a:tc>
                <a:tc>
                  <a:txBody>
                    <a:bodyPr/>
                    <a:lstStyle/>
                    <a:p>
                      <a:pPr algn="l" fontAlgn="ctr"/>
                      <a:r>
                        <a:rPr lang="en-IN" sz="1300" b="0" i="0" u="none" strike="noStrike">
                          <a:solidFill>
                            <a:srgbClr val="333333"/>
                          </a:solidFill>
                          <a:effectLst/>
                          <a:latin typeface="Times New Roman" panose="02020603050405020304" pitchFamily="18" charset="0"/>
                        </a:rPr>
                        <a:t>Or</a:t>
                      </a:r>
                    </a:p>
                  </a:txBody>
                  <a:tcPr marL="9525" marR="9525" marT="9525" marB="0" anchor="ctr"/>
                </a:tc>
                <a:tc>
                  <a:txBody>
                    <a:bodyPr/>
                    <a:lstStyle/>
                    <a:p>
                      <a:pPr algn="l" fontAlgn="ctr"/>
                      <a:r>
                        <a:rPr lang="en-US" sz="1300" b="0" i="0" u="none" strike="noStrike">
                          <a:solidFill>
                            <a:srgbClr val="333333"/>
                          </a:solidFill>
                          <a:effectLst/>
                          <a:latin typeface="Times New Roman" panose="02020603050405020304" pitchFamily="18" charset="0"/>
                        </a:rPr>
                        <a:t>Severe Disability (atleast 80% or more) : Rs 125000/-</a:t>
                      </a:r>
                    </a:p>
                  </a:txBody>
                  <a:tcPr marL="9525" marR="9525" marT="9525" marB="0" anchor="ctr"/>
                </a:tc>
                <a:extLst>
                  <a:ext uri="{0D108BD9-81ED-4DB2-BD59-A6C34878D82A}">
                    <a16:rowId xmlns:a16="http://schemas.microsoft.com/office/drawing/2014/main" val="4172163994"/>
                  </a:ext>
                </a:extLst>
              </a:tr>
              <a:tr h="389062">
                <a:tc vMerge="1">
                  <a:txBody>
                    <a:bodyPr/>
                    <a:lstStyle/>
                    <a:p>
                      <a:endParaRPr lang="en-IN"/>
                    </a:p>
                  </a:txBody>
                  <a:tcPr/>
                </a:tc>
                <a:tc vMerge="1">
                  <a:txBody>
                    <a:bodyPr/>
                    <a:lstStyle/>
                    <a:p>
                      <a:endParaRPr lang="en-IN"/>
                    </a:p>
                  </a:txBody>
                  <a:tcPr/>
                </a:tc>
                <a:tc>
                  <a:txBody>
                    <a:bodyPr/>
                    <a:lstStyle/>
                    <a:p>
                      <a:pPr algn="l" fontAlgn="ctr"/>
                      <a:r>
                        <a:rPr lang="en-IN" sz="1300" b="0" i="0" u="none" strike="noStrike" dirty="0">
                          <a:solidFill>
                            <a:srgbClr val="333333"/>
                          </a:solidFill>
                          <a:effectLst/>
                          <a:latin typeface="Times New Roman" panose="02020603050405020304" pitchFamily="18" charset="0"/>
                        </a:rPr>
                        <a:t>HUF</a:t>
                      </a:r>
                    </a:p>
                  </a:txBody>
                  <a:tcPr marL="9525" marR="9525" marT="9525" marB="0" anchor="ctr"/>
                </a:tc>
                <a:tc>
                  <a:txBody>
                    <a:bodyPr/>
                    <a:lstStyle/>
                    <a:p>
                      <a:pPr algn="l" fontAlgn="ctr"/>
                      <a:r>
                        <a:rPr lang="en-IN" sz="1300" b="0" i="0" u="none" strike="noStrike" dirty="0">
                          <a:solidFill>
                            <a:srgbClr val="333333"/>
                          </a:solidFill>
                          <a:effectLst/>
                          <a:latin typeface="Times New Roman" panose="02020603050405020304" pitchFamily="18" charset="0"/>
                        </a:rPr>
                        <a:t> </a:t>
                      </a:r>
                    </a:p>
                  </a:txBody>
                  <a:tcPr marL="9525" marR="9525" marT="9525" marB="0" anchor="ctr"/>
                </a:tc>
                <a:extLst>
                  <a:ext uri="{0D108BD9-81ED-4DB2-BD59-A6C34878D82A}">
                    <a16:rowId xmlns:a16="http://schemas.microsoft.com/office/drawing/2014/main" val="4026490659"/>
                  </a:ext>
                </a:extLst>
              </a:tr>
            </a:tbl>
          </a:graphicData>
        </a:graphic>
      </p:graphicFrame>
    </p:spTree>
    <p:extLst>
      <p:ext uri="{BB962C8B-B14F-4D97-AF65-F5344CB8AC3E}">
        <p14:creationId xmlns:p14="http://schemas.microsoft.com/office/powerpoint/2010/main" val="3951229143"/>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688076981"/>
              </p:ext>
            </p:extLst>
          </p:nvPr>
        </p:nvGraphicFramePr>
        <p:xfrm>
          <a:off x="1045029" y="-13787"/>
          <a:ext cx="9911730" cy="6653101"/>
        </p:xfrm>
        <a:graphic>
          <a:graphicData uri="http://schemas.openxmlformats.org/drawingml/2006/table">
            <a:tbl>
              <a:tblPr firstRow="1" bandRow="1">
                <a:tableStyleId>{5C22544A-7EE6-4342-B048-85BDC9FD1C3A}</a:tableStyleId>
              </a:tblPr>
              <a:tblGrid>
                <a:gridCol w="1517102">
                  <a:extLst>
                    <a:ext uri="{9D8B030D-6E8A-4147-A177-3AD203B41FA5}">
                      <a16:colId xmlns:a16="http://schemas.microsoft.com/office/drawing/2014/main" val="83870551"/>
                    </a:ext>
                  </a:extLst>
                </a:gridCol>
                <a:gridCol w="2730784">
                  <a:extLst>
                    <a:ext uri="{9D8B030D-6E8A-4147-A177-3AD203B41FA5}">
                      <a16:colId xmlns:a16="http://schemas.microsoft.com/office/drawing/2014/main" val="79076474"/>
                    </a:ext>
                  </a:extLst>
                </a:gridCol>
                <a:gridCol w="1937342">
                  <a:extLst>
                    <a:ext uri="{9D8B030D-6E8A-4147-A177-3AD203B41FA5}">
                      <a16:colId xmlns:a16="http://schemas.microsoft.com/office/drawing/2014/main" val="395028886"/>
                    </a:ext>
                  </a:extLst>
                </a:gridCol>
                <a:gridCol w="3726502">
                  <a:extLst>
                    <a:ext uri="{9D8B030D-6E8A-4147-A177-3AD203B41FA5}">
                      <a16:colId xmlns:a16="http://schemas.microsoft.com/office/drawing/2014/main" val="3313500075"/>
                    </a:ext>
                  </a:extLst>
                </a:gridCol>
              </a:tblGrid>
              <a:tr h="381282">
                <a:tc>
                  <a:txBody>
                    <a:bodyPr/>
                    <a:lstStyle/>
                    <a:p>
                      <a:pPr algn="l" fontAlgn="ctr"/>
                      <a:r>
                        <a:rPr lang="en-IN" sz="1300" b="0" i="0" u="none" strike="noStrike" dirty="0">
                          <a:solidFill>
                            <a:srgbClr val="333333"/>
                          </a:solidFill>
                          <a:effectLst/>
                          <a:latin typeface="Times New Roman" panose="02020603050405020304" pitchFamily="18" charset="0"/>
                        </a:rPr>
                        <a:t>Sections</a:t>
                      </a:r>
                    </a:p>
                  </a:txBody>
                  <a:tcPr marL="9525" marR="9525" marT="9525" marB="0" anchor="ctr"/>
                </a:tc>
                <a:tc>
                  <a:txBody>
                    <a:bodyPr/>
                    <a:lstStyle/>
                    <a:p>
                      <a:pPr algn="l" fontAlgn="ctr"/>
                      <a:r>
                        <a:rPr lang="en-US" sz="1300" b="0" i="0" u="none" strike="noStrike" dirty="0">
                          <a:solidFill>
                            <a:srgbClr val="333333"/>
                          </a:solidFill>
                          <a:effectLst/>
                          <a:latin typeface="Times New Roman" panose="02020603050405020304" pitchFamily="18" charset="0"/>
                        </a:rPr>
                        <a:t>Income Tax Deduction for FY 2023-24(AY 2024-25)</a:t>
                      </a:r>
                    </a:p>
                  </a:txBody>
                  <a:tcPr marL="9525" marR="9525" marT="9525" marB="0" anchor="ctr"/>
                </a:tc>
                <a:tc>
                  <a:txBody>
                    <a:bodyPr/>
                    <a:lstStyle/>
                    <a:p>
                      <a:pPr algn="l" fontAlgn="ctr"/>
                      <a:r>
                        <a:rPr lang="en-IN" sz="1300" b="0" i="0" u="none" strike="noStrike" dirty="0">
                          <a:solidFill>
                            <a:srgbClr val="333333"/>
                          </a:solidFill>
                          <a:effectLst/>
                          <a:latin typeface="Times New Roman" panose="02020603050405020304" pitchFamily="18" charset="0"/>
                        </a:rPr>
                        <a:t>Eligible person</a:t>
                      </a:r>
                    </a:p>
                  </a:txBody>
                  <a:tcPr marL="9525" marR="9525" marT="9525" marB="0" anchor="ctr"/>
                </a:tc>
                <a:tc>
                  <a:txBody>
                    <a:bodyPr/>
                    <a:lstStyle/>
                    <a:p>
                      <a:pPr algn="l" fontAlgn="ctr"/>
                      <a:r>
                        <a:rPr lang="en-IN" sz="1300" b="0" i="0" u="none" strike="noStrike" dirty="0">
                          <a:solidFill>
                            <a:srgbClr val="333333"/>
                          </a:solidFill>
                          <a:effectLst/>
                          <a:latin typeface="Times New Roman" panose="02020603050405020304" pitchFamily="18" charset="0"/>
                        </a:rPr>
                        <a:t>Maximum deduction available for FY 2023-24(AY 2024-25)</a:t>
                      </a:r>
                    </a:p>
                  </a:txBody>
                  <a:tcPr marL="9525" marR="9525" marT="9525" marB="0" anchor="ctr"/>
                </a:tc>
                <a:extLst>
                  <a:ext uri="{0D108BD9-81ED-4DB2-BD59-A6C34878D82A}">
                    <a16:rowId xmlns:a16="http://schemas.microsoft.com/office/drawing/2014/main" val="302738572"/>
                  </a:ext>
                </a:extLst>
              </a:tr>
              <a:tr h="567447">
                <a:tc>
                  <a:txBody>
                    <a:bodyPr/>
                    <a:lstStyle/>
                    <a:p>
                      <a:pPr algn="l" fontAlgn="ctr"/>
                      <a:r>
                        <a:rPr lang="en-IN" sz="1300" b="0" i="0" u="sng" strike="noStrike">
                          <a:solidFill>
                            <a:srgbClr val="000000"/>
                          </a:solidFill>
                          <a:effectLst/>
                          <a:latin typeface="Times New Roman" panose="02020603050405020304" pitchFamily="18" charset="0"/>
                          <a:hlinkClick r:id="rId2"/>
                        </a:rPr>
                        <a:t>Section 80E</a:t>
                      </a:r>
                      <a:endParaRPr lang="en-IN" sz="1300" b="0" i="0" u="sng" strike="noStrike">
                        <a:solidFill>
                          <a:srgbClr val="000000"/>
                        </a:solidFill>
                        <a:effectLst/>
                        <a:latin typeface="Times New Roman" panose="02020603050405020304" pitchFamily="18" charset="0"/>
                      </a:endParaRPr>
                    </a:p>
                  </a:txBody>
                  <a:tcPr marL="9525" marR="9525" marT="9525" marB="0" anchor="ctr"/>
                </a:tc>
                <a:tc>
                  <a:txBody>
                    <a:bodyPr/>
                    <a:lstStyle/>
                    <a:p>
                      <a:pPr algn="l" fontAlgn="ctr"/>
                      <a:r>
                        <a:rPr lang="en-US" sz="1300" b="0" i="0" u="none" strike="noStrike">
                          <a:solidFill>
                            <a:srgbClr val="333333"/>
                          </a:solidFill>
                          <a:effectLst/>
                          <a:latin typeface="Times New Roman" panose="02020603050405020304" pitchFamily="18" charset="0"/>
                        </a:rPr>
                        <a:t>Interest paid on Loan taken for Higher Education</a:t>
                      </a:r>
                    </a:p>
                  </a:txBody>
                  <a:tcPr marL="9525" marR="9525" marT="9525" marB="0" anchor="ctr"/>
                </a:tc>
                <a:tc>
                  <a:txBody>
                    <a:bodyPr/>
                    <a:lstStyle/>
                    <a:p>
                      <a:pPr algn="l" fontAlgn="ctr"/>
                      <a:r>
                        <a:rPr lang="en-IN" sz="1300" b="0" i="0" u="none" strike="noStrike">
                          <a:solidFill>
                            <a:srgbClr val="333333"/>
                          </a:solidFill>
                          <a:effectLst/>
                          <a:latin typeface="Times New Roman" panose="02020603050405020304" pitchFamily="18" charset="0"/>
                        </a:rPr>
                        <a:t>Individual</a:t>
                      </a:r>
                    </a:p>
                  </a:txBody>
                  <a:tcPr marL="9525" marR="9525" marT="9525" marB="0" anchor="ctr"/>
                </a:tc>
                <a:tc>
                  <a:txBody>
                    <a:bodyPr/>
                    <a:lstStyle/>
                    <a:p>
                      <a:pPr algn="l" fontAlgn="ctr"/>
                      <a:r>
                        <a:rPr lang="en-US" sz="1300" b="0" i="0" u="none" strike="noStrike" dirty="0">
                          <a:solidFill>
                            <a:srgbClr val="333333"/>
                          </a:solidFill>
                          <a:effectLst/>
                          <a:latin typeface="Times New Roman" panose="02020603050405020304" pitchFamily="18" charset="0"/>
                        </a:rPr>
                        <a:t>No limit (Any amount of interest paid on education loan</a:t>
                      </a:r>
                      <a:r>
                        <a:rPr lang="en-US" sz="1300" b="0" i="0" u="none" strike="noStrike" dirty="0" smtClean="0">
                          <a:solidFill>
                            <a:srgbClr val="333333"/>
                          </a:solidFill>
                          <a:effectLst/>
                          <a:latin typeface="Times New Roman" panose="02020603050405020304" pitchFamily="18" charset="0"/>
                        </a:rPr>
                        <a:t>) </a:t>
                      </a:r>
                      <a:r>
                        <a:rPr lang="en-US" sz="1300" b="0" i="0" u="none" strike="noStrike" dirty="0" err="1" smtClean="0">
                          <a:solidFill>
                            <a:srgbClr val="333333"/>
                          </a:solidFill>
                          <a:effectLst/>
                          <a:latin typeface="Times New Roman" panose="02020603050405020304" pitchFamily="18" charset="0"/>
                        </a:rPr>
                        <a:t>upto</a:t>
                      </a:r>
                      <a:r>
                        <a:rPr lang="en-US" sz="1300" b="0" i="0" u="none" strike="noStrike" dirty="0" smtClean="0">
                          <a:solidFill>
                            <a:srgbClr val="333333"/>
                          </a:solidFill>
                          <a:effectLst/>
                          <a:latin typeface="Times New Roman" panose="02020603050405020304" pitchFamily="18" charset="0"/>
                        </a:rPr>
                        <a:t> </a:t>
                      </a:r>
                      <a:r>
                        <a:rPr lang="en-US" sz="1300" b="0" i="0" u="none" strike="noStrike" dirty="0">
                          <a:solidFill>
                            <a:srgbClr val="333333"/>
                          </a:solidFill>
                          <a:effectLst/>
                          <a:latin typeface="Times New Roman" panose="02020603050405020304" pitchFamily="18" charset="0"/>
                        </a:rPr>
                        <a:t>8 assessment </a:t>
                      </a:r>
                      <a:r>
                        <a:rPr lang="en-US" sz="1300" b="0" i="0" u="none" strike="noStrike" dirty="0" smtClean="0">
                          <a:solidFill>
                            <a:srgbClr val="333333"/>
                          </a:solidFill>
                          <a:effectLst/>
                          <a:latin typeface="Times New Roman" panose="02020603050405020304" pitchFamily="18" charset="0"/>
                        </a:rPr>
                        <a:t>years from the year of re-payment or closing</a:t>
                      </a:r>
                      <a:r>
                        <a:rPr lang="en-US" sz="1300" b="0" i="0" u="none" strike="noStrike" baseline="0" dirty="0" smtClean="0">
                          <a:solidFill>
                            <a:srgbClr val="333333"/>
                          </a:solidFill>
                          <a:effectLst/>
                          <a:latin typeface="Times New Roman" panose="02020603050405020304" pitchFamily="18" charset="0"/>
                        </a:rPr>
                        <a:t> period WEL</a:t>
                      </a:r>
                      <a:r>
                        <a:rPr lang="en-US" sz="1300" b="0" i="0" u="none" strike="noStrike" dirty="0" smtClean="0">
                          <a:solidFill>
                            <a:srgbClr val="333333"/>
                          </a:solidFill>
                          <a:effectLst/>
                          <a:latin typeface="Times New Roman" panose="02020603050405020304" pitchFamily="18" charset="0"/>
                        </a:rPr>
                        <a:t>.</a:t>
                      </a:r>
                      <a:endParaRPr lang="en-US" sz="1300" b="0" i="0" u="none" strike="noStrike" dirty="0">
                        <a:solidFill>
                          <a:srgbClr val="333333"/>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800078482"/>
                  </a:ext>
                </a:extLst>
              </a:tr>
              <a:tr h="753613">
                <a:tc>
                  <a:txBody>
                    <a:bodyPr/>
                    <a:lstStyle/>
                    <a:p>
                      <a:pPr algn="l" fontAlgn="ctr"/>
                      <a:r>
                        <a:rPr lang="en-IN" sz="1300" b="0" i="0" u="sng" strike="noStrike">
                          <a:solidFill>
                            <a:srgbClr val="000000"/>
                          </a:solidFill>
                          <a:effectLst/>
                          <a:latin typeface="Times New Roman" panose="02020603050405020304" pitchFamily="18" charset="0"/>
                          <a:hlinkClick r:id="rId3"/>
                        </a:rPr>
                        <a:t>Section 80EE</a:t>
                      </a:r>
                      <a:endParaRPr lang="en-IN" sz="1300" b="0" i="0" u="sng" strike="noStrike">
                        <a:solidFill>
                          <a:srgbClr val="000000"/>
                        </a:solidFill>
                        <a:effectLst/>
                        <a:latin typeface="Times New Roman" panose="02020603050405020304" pitchFamily="18" charset="0"/>
                      </a:endParaRPr>
                    </a:p>
                  </a:txBody>
                  <a:tcPr marL="9525" marR="9525" marT="9525" marB="0" anchor="ctr"/>
                </a:tc>
                <a:tc>
                  <a:txBody>
                    <a:bodyPr/>
                    <a:lstStyle/>
                    <a:p>
                      <a:pPr algn="l" fontAlgn="ctr"/>
                      <a:r>
                        <a:rPr lang="en-US" sz="1300" b="0" i="0" u="none" strike="noStrike">
                          <a:solidFill>
                            <a:srgbClr val="333333"/>
                          </a:solidFill>
                          <a:effectLst/>
                          <a:latin typeface="Times New Roman" panose="02020603050405020304" pitchFamily="18" charset="0"/>
                        </a:rPr>
                        <a:t>Interest paid on Housing Loan</a:t>
                      </a:r>
                    </a:p>
                  </a:txBody>
                  <a:tcPr marL="9525" marR="9525" marT="9525" marB="0" anchor="ctr"/>
                </a:tc>
                <a:tc>
                  <a:txBody>
                    <a:bodyPr/>
                    <a:lstStyle/>
                    <a:p>
                      <a:pPr algn="l" fontAlgn="ctr"/>
                      <a:r>
                        <a:rPr lang="en-IN" sz="1300" b="0" i="0" u="none" strike="noStrike">
                          <a:solidFill>
                            <a:srgbClr val="333333"/>
                          </a:solidFill>
                          <a:effectLst/>
                          <a:latin typeface="Times New Roman" panose="02020603050405020304" pitchFamily="18" charset="0"/>
                        </a:rPr>
                        <a:t>Individual</a:t>
                      </a:r>
                    </a:p>
                  </a:txBody>
                  <a:tcPr marL="9525" marR="9525" marT="9525" marB="0" anchor="ctr"/>
                </a:tc>
                <a:tc>
                  <a:txBody>
                    <a:bodyPr/>
                    <a:lstStyle/>
                    <a:p>
                      <a:pPr algn="l" fontAlgn="ctr"/>
                      <a:r>
                        <a:rPr lang="en-US" sz="1300" b="0" i="0" u="none" strike="noStrike" dirty="0" err="1">
                          <a:solidFill>
                            <a:srgbClr val="333333"/>
                          </a:solidFill>
                          <a:effectLst/>
                          <a:latin typeface="Times New Roman" panose="02020603050405020304" pitchFamily="18" charset="0"/>
                        </a:rPr>
                        <a:t>Upto</a:t>
                      </a:r>
                      <a:r>
                        <a:rPr lang="en-US" sz="1300" b="0" i="0" u="none" strike="noStrike" dirty="0">
                          <a:solidFill>
                            <a:srgbClr val="333333"/>
                          </a:solidFill>
                          <a:effectLst/>
                          <a:latin typeface="Times New Roman" panose="02020603050405020304" pitchFamily="18" charset="0"/>
                        </a:rPr>
                        <a:t> </a:t>
                      </a:r>
                      <a:r>
                        <a:rPr lang="en-US" sz="1300" b="0" i="0" u="none" strike="noStrike" dirty="0" err="1">
                          <a:solidFill>
                            <a:srgbClr val="333333"/>
                          </a:solidFill>
                          <a:effectLst/>
                          <a:latin typeface="Times New Roman" panose="02020603050405020304" pitchFamily="18" charset="0"/>
                        </a:rPr>
                        <a:t>Rs</a:t>
                      </a:r>
                      <a:r>
                        <a:rPr lang="en-US" sz="1300" b="0" i="0" u="none" strike="noStrike" dirty="0">
                          <a:solidFill>
                            <a:srgbClr val="333333"/>
                          </a:solidFill>
                          <a:effectLst/>
                          <a:latin typeface="Times New Roman" panose="02020603050405020304" pitchFamily="18" charset="0"/>
                        </a:rPr>
                        <a:t> 50,000 subject to some </a:t>
                      </a:r>
                      <a:r>
                        <a:rPr lang="en-US" sz="1300" b="0" i="0" u="none" strike="noStrike" dirty="0" smtClean="0">
                          <a:solidFill>
                            <a:srgbClr val="333333"/>
                          </a:solidFill>
                          <a:effectLst/>
                          <a:latin typeface="Times New Roman" panose="02020603050405020304" pitchFamily="18" charset="0"/>
                        </a:rPr>
                        <a:t>conditions</a:t>
                      </a:r>
                    </a:p>
                    <a:p>
                      <a:pPr algn="l" fontAlgn="ctr"/>
                      <a:r>
                        <a:rPr lang="en-US" sz="1300" b="0" i="0" u="none" strike="noStrike" dirty="0" smtClean="0">
                          <a:solidFill>
                            <a:srgbClr val="333333"/>
                          </a:solidFill>
                          <a:effectLst/>
                          <a:latin typeface="Times New Roman" panose="02020603050405020304" pitchFamily="18" charset="0"/>
                        </a:rPr>
                        <a:t> (</a:t>
                      </a:r>
                      <a:r>
                        <a:rPr lang="en-US" sz="1300" b="0" i="0" u="none" strike="noStrike" kern="1200" dirty="0" smtClean="0">
                          <a:solidFill>
                            <a:srgbClr val="333333"/>
                          </a:solidFill>
                          <a:effectLst/>
                          <a:latin typeface="Times New Roman" panose="02020603050405020304" pitchFamily="18" charset="0"/>
                          <a:ea typeface="+mn-ea"/>
                          <a:cs typeface="+mn-cs"/>
                        </a:rPr>
                        <a:t>applicable for loans sanctioned between 1st April 2016 and 31st March 2017)</a:t>
                      </a:r>
                      <a:br>
                        <a:rPr lang="en-US" sz="1300" b="0" i="0" u="none" strike="noStrike" kern="1200" dirty="0" smtClean="0">
                          <a:solidFill>
                            <a:srgbClr val="333333"/>
                          </a:solidFill>
                          <a:effectLst/>
                          <a:latin typeface="Times New Roman" panose="02020603050405020304" pitchFamily="18" charset="0"/>
                          <a:ea typeface="+mn-ea"/>
                          <a:cs typeface="+mn-cs"/>
                        </a:rPr>
                      </a:br>
                      <a:endParaRPr lang="en-US" sz="1300" b="0" i="0" u="none" strike="noStrike" kern="1200" dirty="0">
                        <a:solidFill>
                          <a:srgbClr val="333333"/>
                        </a:solidFill>
                        <a:effectLst/>
                        <a:latin typeface="Times New Roman" panose="02020603050405020304" pitchFamily="18" charset="0"/>
                        <a:ea typeface="+mn-ea"/>
                        <a:cs typeface="+mn-cs"/>
                      </a:endParaRPr>
                    </a:p>
                  </a:txBody>
                  <a:tcPr marL="9525" marR="9525" marT="9525" marB="0" anchor="ctr"/>
                </a:tc>
                <a:extLst>
                  <a:ext uri="{0D108BD9-81ED-4DB2-BD59-A6C34878D82A}">
                    <a16:rowId xmlns:a16="http://schemas.microsoft.com/office/drawing/2014/main" val="1379020121"/>
                  </a:ext>
                </a:extLst>
              </a:tr>
              <a:tr h="753613">
                <a:tc>
                  <a:txBody>
                    <a:bodyPr/>
                    <a:lstStyle/>
                    <a:p>
                      <a:pPr algn="l" fontAlgn="ctr"/>
                      <a:r>
                        <a:rPr lang="en-IN" sz="1300" b="0" i="0" u="sng" strike="noStrike">
                          <a:solidFill>
                            <a:srgbClr val="000000"/>
                          </a:solidFill>
                          <a:effectLst/>
                          <a:latin typeface="Times New Roman" panose="02020603050405020304" pitchFamily="18" charset="0"/>
                          <a:hlinkClick r:id="rId4"/>
                        </a:rPr>
                        <a:t>Section 80EEA</a:t>
                      </a:r>
                      <a:endParaRPr lang="en-IN" sz="1300" b="0" i="0" u="sng" strike="noStrike">
                        <a:solidFill>
                          <a:srgbClr val="000000"/>
                        </a:solidFill>
                        <a:effectLst/>
                        <a:latin typeface="Times New Roman" panose="02020603050405020304" pitchFamily="18" charset="0"/>
                      </a:endParaRPr>
                    </a:p>
                  </a:txBody>
                  <a:tcPr marL="9525" marR="9525" marT="9525" marB="0" anchor="ctr"/>
                </a:tc>
                <a:tc>
                  <a:txBody>
                    <a:bodyPr/>
                    <a:lstStyle/>
                    <a:p>
                      <a:pPr algn="l" fontAlgn="ctr"/>
                      <a:r>
                        <a:rPr lang="en-US" sz="1300" b="0" i="0" u="none" strike="noStrike">
                          <a:solidFill>
                            <a:srgbClr val="333333"/>
                          </a:solidFill>
                          <a:effectLst/>
                          <a:latin typeface="Times New Roman" panose="02020603050405020304" pitchFamily="18" charset="0"/>
                        </a:rPr>
                        <a:t>Interest Paid on Housing Loan</a:t>
                      </a:r>
                    </a:p>
                  </a:txBody>
                  <a:tcPr marL="9525" marR="9525" marT="9525" marB="0" anchor="ctr"/>
                </a:tc>
                <a:tc>
                  <a:txBody>
                    <a:bodyPr/>
                    <a:lstStyle/>
                    <a:p>
                      <a:pPr algn="l" fontAlgn="ctr"/>
                      <a:r>
                        <a:rPr lang="en-IN" sz="1300" b="0" i="0" u="none" strike="noStrike">
                          <a:solidFill>
                            <a:srgbClr val="333333"/>
                          </a:solidFill>
                          <a:effectLst/>
                          <a:latin typeface="Times New Roman" panose="02020603050405020304" pitchFamily="18" charset="0"/>
                        </a:rPr>
                        <a:t>Individual</a:t>
                      </a:r>
                    </a:p>
                  </a:txBody>
                  <a:tcPr marL="9525" marR="9525" marT="9525" marB="0" anchor="ctr"/>
                </a:tc>
                <a:tc>
                  <a:txBody>
                    <a:bodyPr/>
                    <a:lstStyle/>
                    <a:p>
                      <a:pPr algn="l" fontAlgn="ctr"/>
                      <a:r>
                        <a:rPr lang="en-US" sz="1300" b="0" i="0" u="none" strike="noStrike" dirty="0" err="1">
                          <a:solidFill>
                            <a:srgbClr val="333333"/>
                          </a:solidFill>
                          <a:effectLst/>
                          <a:latin typeface="Times New Roman" panose="02020603050405020304" pitchFamily="18" charset="0"/>
                        </a:rPr>
                        <a:t>Upto</a:t>
                      </a:r>
                      <a:r>
                        <a:rPr lang="en-US" sz="1300" b="0" i="0" u="none" strike="noStrike" dirty="0">
                          <a:solidFill>
                            <a:srgbClr val="333333"/>
                          </a:solidFill>
                          <a:effectLst/>
                          <a:latin typeface="Times New Roman" panose="02020603050405020304" pitchFamily="18" charset="0"/>
                        </a:rPr>
                        <a:t> </a:t>
                      </a:r>
                      <a:r>
                        <a:rPr lang="en-US" sz="1300" b="0" i="0" u="none" strike="noStrike" dirty="0" err="1">
                          <a:solidFill>
                            <a:srgbClr val="333333"/>
                          </a:solidFill>
                          <a:effectLst/>
                          <a:latin typeface="Times New Roman" panose="02020603050405020304" pitchFamily="18" charset="0"/>
                        </a:rPr>
                        <a:t>Rs</a:t>
                      </a:r>
                      <a:r>
                        <a:rPr lang="en-US" sz="1300" b="0" i="0" u="none" strike="noStrike" dirty="0">
                          <a:solidFill>
                            <a:srgbClr val="333333"/>
                          </a:solidFill>
                          <a:effectLst/>
                          <a:latin typeface="Times New Roman" panose="02020603050405020304" pitchFamily="18" charset="0"/>
                        </a:rPr>
                        <a:t> 1,50,000/- subject to some </a:t>
                      </a:r>
                      <a:r>
                        <a:rPr lang="en-US" sz="1300" b="0" i="0" u="none" strike="noStrike" dirty="0" smtClean="0">
                          <a:solidFill>
                            <a:srgbClr val="333333"/>
                          </a:solidFill>
                          <a:effectLst/>
                          <a:latin typeface="Times New Roman" panose="02020603050405020304" pitchFamily="18" charset="0"/>
                        </a:rPr>
                        <a:t>conditions (</a:t>
                      </a:r>
                      <a:r>
                        <a:rPr lang="en-US" sz="1300" b="0" i="0" u="none" strike="noStrike" kern="1200" dirty="0" smtClean="0">
                          <a:solidFill>
                            <a:srgbClr val="333333"/>
                          </a:solidFill>
                          <a:effectLst/>
                          <a:latin typeface="Times New Roman" panose="02020603050405020304" pitchFamily="18" charset="0"/>
                          <a:ea typeface="+mn-ea"/>
                          <a:cs typeface="+mn-cs"/>
                        </a:rPr>
                        <a:t>applicable for loans sanctioned between 1st April 2019 and 31st March 2022)</a:t>
                      </a:r>
                      <a:br>
                        <a:rPr lang="en-US" sz="1300" b="0" i="0" u="none" strike="noStrike" kern="1200" dirty="0" smtClean="0">
                          <a:solidFill>
                            <a:srgbClr val="333333"/>
                          </a:solidFill>
                          <a:effectLst/>
                          <a:latin typeface="Times New Roman" panose="02020603050405020304" pitchFamily="18" charset="0"/>
                          <a:ea typeface="+mn-ea"/>
                          <a:cs typeface="+mn-cs"/>
                        </a:rPr>
                      </a:br>
                      <a:endParaRPr lang="en-US" sz="1300" b="0" i="0" u="none" strike="noStrike" dirty="0">
                        <a:solidFill>
                          <a:srgbClr val="333333"/>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2756858046"/>
                  </a:ext>
                </a:extLst>
              </a:tr>
              <a:tr h="381282">
                <a:tc rowSpan="2">
                  <a:txBody>
                    <a:bodyPr/>
                    <a:lstStyle/>
                    <a:p>
                      <a:pPr algn="l" fontAlgn="ctr"/>
                      <a:r>
                        <a:rPr lang="en-IN" sz="1300" b="0" i="0" u="sng" strike="noStrike">
                          <a:solidFill>
                            <a:srgbClr val="000000"/>
                          </a:solidFill>
                          <a:effectLst/>
                          <a:latin typeface="Times New Roman" panose="02020603050405020304" pitchFamily="18" charset="0"/>
                        </a:rPr>
                        <a:t>Section 80G</a:t>
                      </a:r>
                    </a:p>
                  </a:txBody>
                  <a:tcPr marL="9525" marR="9525" marT="9525" marB="0" anchor="ctr"/>
                </a:tc>
                <a:tc rowSpan="2">
                  <a:txBody>
                    <a:bodyPr/>
                    <a:lstStyle/>
                    <a:p>
                      <a:pPr algn="l" fontAlgn="ctr"/>
                      <a:r>
                        <a:rPr lang="en-US" sz="1300" b="0" i="0" u="none" strike="noStrike" dirty="0">
                          <a:solidFill>
                            <a:srgbClr val="333333"/>
                          </a:solidFill>
                          <a:effectLst/>
                          <a:latin typeface="Times New Roman" panose="02020603050405020304" pitchFamily="18" charset="0"/>
                        </a:rPr>
                        <a:t>Donation to specified funds/institutions. Institutions</a:t>
                      </a:r>
                    </a:p>
                  </a:txBody>
                  <a:tcPr marL="9525" marR="9525" marT="9525" marB="0" anchor="ctr"/>
                </a:tc>
                <a:tc rowSpan="2">
                  <a:txBody>
                    <a:bodyPr/>
                    <a:lstStyle/>
                    <a:p>
                      <a:pPr algn="l" fontAlgn="ctr"/>
                      <a:r>
                        <a:rPr lang="en-US" sz="1300" b="0" i="0" u="none" strike="noStrike" dirty="0">
                          <a:solidFill>
                            <a:srgbClr val="333333"/>
                          </a:solidFill>
                          <a:effectLst/>
                          <a:latin typeface="Times New Roman" panose="02020603050405020304" pitchFamily="18" charset="0"/>
                        </a:rPr>
                        <a:t>All </a:t>
                      </a:r>
                      <a:r>
                        <a:rPr lang="en-US" sz="1300" b="0" i="0" u="none" strike="noStrike" dirty="0" err="1">
                          <a:solidFill>
                            <a:srgbClr val="333333"/>
                          </a:solidFill>
                          <a:effectLst/>
                          <a:latin typeface="Times New Roman" panose="02020603050405020304" pitchFamily="18" charset="0"/>
                        </a:rPr>
                        <a:t>Assessee</a:t>
                      </a:r>
                      <a:r>
                        <a:rPr lang="en-US" sz="1300" b="0" i="0" u="none" strike="noStrike" dirty="0">
                          <a:solidFill>
                            <a:srgbClr val="333333"/>
                          </a:solidFill>
                          <a:effectLst/>
                          <a:latin typeface="Times New Roman" panose="02020603050405020304" pitchFamily="18" charset="0"/>
                        </a:rPr>
                        <a:t> (Individual, HUF, Company, </a:t>
                      </a:r>
                      <a:r>
                        <a:rPr lang="en-US" sz="1300" b="0" i="0" u="none" strike="noStrike" dirty="0" err="1">
                          <a:solidFill>
                            <a:srgbClr val="333333"/>
                          </a:solidFill>
                          <a:effectLst/>
                          <a:latin typeface="Times New Roman" panose="02020603050405020304" pitchFamily="18" charset="0"/>
                        </a:rPr>
                        <a:t>etc</a:t>
                      </a:r>
                      <a:r>
                        <a:rPr lang="en-US" sz="1300" b="0" i="0" u="none" strike="noStrike" dirty="0">
                          <a:solidFill>
                            <a:srgbClr val="333333"/>
                          </a:solidFill>
                          <a:effectLst/>
                          <a:latin typeface="Times New Roman" panose="02020603050405020304" pitchFamily="18" charset="0"/>
                        </a:rPr>
                        <a:t>)</a:t>
                      </a:r>
                    </a:p>
                  </a:txBody>
                  <a:tcPr marL="9525" marR="9525" marT="9525" marB="0" anchor="ctr"/>
                </a:tc>
                <a:tc>
                  <a:txBody>
                    <a:bodyPr/>
                    <a:lstStyle/>
                    <a:p>
                      <a:pPr algn="l" fontAlgn="ctr"/>
                      <a:r>
                        <a:rPr lang="en-US" sz="1300" b="0" i="0" u="none" strike="noStrike">
                          <a:solidFill>
                            <a:srgbClr val="333333"/>
                          </a:solidFill>
                          <a:effectLst/>
                          <a:latin typeface="Times New Roman" panose="02020603050405020304" pitchFamily="18" charset="0"/>
                        </a:rPr>
                        <a:t>100% or 50% of the Donated amount or Qualifying limit,</a:t>
                      </a:r>
                    </a:p>
                  </a:txBody>
                  <a:tcPr marL="9525" marR="9525" marT="9525" marB="0" anchor="ctr"/>
                </a:tc>
                <a:extLst>
                  <a:ext uri="{0D108BD9-81ED-4DB2-BD59-A6C34878D82A}">
                    <a16:rowId xmlns:a16="http://schemas.microsoft.com/office/drawing/2014/main" val="1558948127"/>
                  </a:ext>
                </a:extLst>
              </a:tr>
              <a:tr h="356717">
                <a:tc vMerge="1">
                  <a:txBody>
                    <a:bodyPr/>
                    <a:lstStyle/>
                    <a:p>
                      <a:endParaRPr lang="en-IN"/>
                    </a:p>
                  </a:txBody>
                  <a:tcPr/>
                </a:tc>
                <a:tc vMerge="1">
                  <a:txBody>
                    <a:bodyPr/>
                    <a:lstStyle/>
                    <a:p>
                      <a:endParaRPr lang="en-IN"/>
                    </a:p>
                  </a:txBody>
                  <a:tcPr/>
                </a:tc>
                <a:tc vMerge="1">
                  <a:txBody>
                    <a:bodyPr/>
                    <a:lstStyle/>
                    <a:p>
                      <a:endParaRPr lang="en-IN"/>
                    </a:p>
                  </a:txBody>
                  <a:tcPr/>
                </a:tc>
                <a:tc>
                  <a:txBody>
                    <a:bodyPr/>
                    <a:lstStyle/>
                    <a:p>
                      <a:pPr algn="l" fontAlgn="ctr"/>
                      <a:r>
                        <a:rPr lang="en-US" sz="1300" b="0" i="0" u="none" strike="noStrike">
                          <a:solidFill>
                            <a:srgbClr val="333333"/>
                          </a:solidFill>
                          <a:effectLst/>
                          <a:latin typeface="Times New Roman" panose="02020603050405020304" pitchFamily="18" charset="0"/>
                        </a:rPr>
                        <a:t>Allowed donation in cash upto Rs.2000/-</a:t>
                      </a:r>
                    </a:p>
                  </a:txBody>
                  <a:tcPr marL="9525" marR="9525" marT="9525" marB="0" anchor="ctr"/>
                </a:tc>
                <a:extLst>
                  <a:ext uri="{0D108BD9-81ED-4DB2-BD59-A6C34878D82A}">
                    <a16:rowId xmlns:a16="http://schemas.microsoft.com/office/drawing/2014/main" val="2909147921"/>
                  </a:ext>
                </a:extLst>
              </a:tr>
              <a:tr h="326015">
                <a:tc rowSpan="4">
                  <a:txBody>
                    <a:bodyPr/>
                    <a:lstStyle/>
                    <a:p>
                      <a:pPr algn="l" fontAlgn="ctr"/>
                      <a:r>
                        <a:rPr lang="en-IN" sz="1300" b="0" i="0" u="sng" strike="noStrike">
                          <a:solidFill>
                            <a:srgbClr val="000000"/>
                          </a:solidFill>
                          <a:effectLst/>
                          <a:latin typeface="Times New Roman" panose="02020603050405020304" pitchFamily="18" charset="0"/>
                          <a:hlinkClick r:id="rId5"/>
                        </a:rPr>
                        <a:t>Section 80GG</a:t>
                      </a:r>
                      <a:endParaRPr lang="en-IN" sz="1300" b="0" i="0" u="sng" strike="noStrike">
                        <a:solidFill>
                          <a:srgbClr val="000000"/>
                        </a:solidFill>
                        <a:effectLst/>
                        <a:latin typeface="Times New Roman" panose="02020603050405020304" pitchFamily="18" charset="0"/>
                      </a:endParaRPr>
                    </a:p>
                  </a:txBody>
                  <a:tcPr marL="9525" marR="9525" marT="9525" marB="0" anchor="ctr"/>
                </a:tc>
                <a:tc rowSpan="4">
                  <a:txBody>
                    <a:bodyPr/>
                    <a:lstStyle/>
                    <a:p>
                      <a:pPr algn="l" fontAlgn="ctr"/>
                      <a:r>
                        <a:rPr lang="en-US" sz="1300" b="0" i="0" u="none" strike="noStrike" dirty="0">
                          <a:solidFill>
                            <a:srgbClr val="333333"/>
                          </a:solidFill>
                          <a:effectLst/>
                          <a:latin typeface="Times New Roman" panose="02020603050405020304" pitchFamily="18" charset="0"/>
                        </a:rPr>
                        <a:t>Income Tax Deduction for House Rent Paid</a:t>
                      </a:r>
                    </a:p>
                  </a:txBody>
                  <a:tcPr marL="9525" marR="9525" marT="9525" marB="0" anchor="ctr"/>
                </a:tc>
                <a:tc rowSpan="4">
                  <a:txBody>
                    <a:bodyPr/>
                    <a:lstStyle/>
                    <a:p>
                      <a:pPr algn="l" fontAlgn="ctr"/>
                      <a:r>
                        <a:rPr lang="en-IN" sz="1300" b="0" i="0" u="none" strike="noStrike" dirty="0">
                          <a:solidFill>
                            <a:srgbClr val="333333"/>
                          </a:solidFill>
                          <a:effectLst/>
                          <a:latin typeface="Times New Roman" panose="02020603050405020304" pitchFamily="18" charset="0"/>
                        </a:rPr>
                        <a:t>Individual</a:t>
                      </a:r>
                    </a:p>
                  </a:txBody>
                  <a:tcPr marL="9525" marR="9525" marT="9525" marB="0" anchor="ctr"/>
                </a:tc>
                <a:tc>
                  <a:txBody>
                    <a:bodyPr/>
                    <a:lstStyle/>
                    <a:p>
                      <a:pPr algn="l" fontAlgn="ctr"/>
                      <a:r>
                        <a:rPr lang="en-IN" sz="1300" b="0" i="0" u="none" strike="noStrike">
                          <a:solidFill>
                            <a:srgbClr val="333333"/>
                          </a:solidFill>
                          <a:effectLst/>
                          <a:latin typeface="Times New Roman" panose="02020603050405020304" pitchFamily="18" charset="0"/>
                        </a:rPr>
                        <a:t>Rs. 5000 per month</a:t>
                      </a:r>
                    </a:p>
                  </a:txBody>
                  <a:tcPr marL="9525" marR="9525" marT="9525" marB="0" anchor="ctr"/>
                </a:tc>
                <a:extLst>
                  <a:ext uri="{0D108BD9-81ED-4DB2-BD59-A6C34878D82A}">
                    <a16:rowId xmlns:a16="http://schemas.microsoft.com/office/drawing/2014/main" val="2654054766"/>
                  </a:ext>
                </a:extLst>
              </a:tr>
              <a:tr h="326015">
                <a:tc vMerge="1">
                  <a:txBody>
                    <a:bodyPr/>
                    <a:lstStyle/>
                    <a:p>
                      <a:endParaRPr lang="en-IN"/>
                    </a:p>
                  </a:txBody>
                  <a:tcPr/>
                </a:tc>
                <a:tc vMerge="1">
                  <a:txBody>
                    <a:bodyPr/>
                    <a:lstStyle/>
                    <a:p>
                      <a:endParaRPr lang="en-IN"/>
                    </a:p>
                  </a:txBody>
                  <a:tcPr/>
                </a:tc>
                <a:tc vMerge="1">
                  <a:txBody>
                    <a:bodyPr/>
                    <a:lstStyle/>
                    <a:p>
                      <a:endParaRPr lang="en-IN"/>
                    </a:p>
                  </a:txBody>
                  <a:tcPr/>
                </a:tc>
                <a:tc>
                  <a:txBody>
                    <a:bodyPr/>
                    <a:lstStyle/>
                    <a:p>
                      <a:pPr algn="l" fontAlgn="ctr"/>
                      <a:r>
                        <a:rPr lang="en-US" sz="1300" b="0" i="0" u="none" strike="noStrike">
                          <a:solidFill>
                            <a:srgbClr val="333333"/>
                          </a:solidFill>
                          <a:effectLst/>
                          <a:latin typeface="Times New Roman" panose="02020603050405020304" pitchFamily="18" charset="0"/>
                        </a:rPr>
                        <a:t>25% of Adjusted Total Income</a:t>
                      </a:r>
                    </a:p>
                  </a:txBody>
                  <a:tcPr marL="9525" marR="9525" marT="9525" marB="0" anchor="ctr"/>
                </a:tc>
                <a:extLst>
                  <a:ext uri="{0D108BD9-81ED-4DB2-BD59-A6C34878D82A}">
                    <a16:rowId xmlns:a16="http://schemas.microsoft.com/office/drawing/2014/main" val="3524018091"/>
                  </a:ext>
                </a:extLst>
              </a:tr>
              <a:tr h="356717">
                <a:tc vMerge="1">
                  <a:txBody>
                    <a:bodyPr/>
                    <a:lstStyle/>
                    <a:p>
                      <a:endParaRPr lang="en-IN"/>
                    </a:p>
                  </a:txBody>
                  <a:tcPr/>
                </a:tc>
                <a:tc vMerge="1">
                  <a:txBody>
                    <a:bodyPr/>
                    <a:lstStyle/>
                    <a:p>
                      <a:endParaRPr lang="en-IN"/>
                    </a:p>
                  </a:txBody>
                  <a:tcPr/>
                </a:tc>
                <a:tc vMerge="1">
                  <a:txBody>
                    <a:bodyPr/>
                    <a:lstStyle/>
                    <a:p>
                      <a:endParaRPr lang="en-IN"/>
                    </a:p>
                  </a:txBody>
                  <a:tcPr/>
                </a:tc>
                <a:tc>
                  <a:txBody>
                    <a:bodyPr/>
                    <a:lstStyle/>
                    <a:p>
                      <a:pPr algn="l" fontAlgn="ctr"/>
                      <a:r>
                        <a:rPr lang="en-US" sz="1300" b="0" i="0" u="none" strike="noStrike">
                          <a:solidFill>
                            <a:srgbClr val="333333"/>
                          </a:solidFill>
                          <a:effectLst/>
                          <a:latin typeface="Times New Roman" panose="02020603050405020304" pitchFamily="18" charset="0"/>
                        </a:rPr>
                        <a:t>Rent paid - 10% of Adjusted Total Income</a:t>
                      </a:r>
                    </a:p>
                  </a:txBody>
                  <a:tcPr marL="9525" marR="9525" marT="9525" marB="0" anchor="ctr"/>
                </a:tc>
                <a:extLst>
                  <a:ext uri="{0D108BD9-81ED-4DB2-BD59-A6C34878D82A}">
                    <a16:rowId xmlns:a16="http://schemas.microsoft.com/office/drawing/2014/main" val="1887827958"/>
                  </a:ext>
                </a:extLst>
              </a:tr>
              <a:tr h="326015">
                <a:tc vMerge="1">
                  <a:txBody>
                    <a:bodyPr/>
                    <a:lstStyle/>
                    <a:p>
                      <a:endParaRPr lang="en-IN"/>
                    </a:p>
                  </a:txBody>
                  <a:tcPr/>
                </a:tc>
                <a:tc vMerge="1">
                  <a:txBody>
                    <a:bodyPr/>
                    <a:lstStyle/>
                    <a:p>
                      <a:endParaRPr lang="en-IN"/>
                    </a:p>
                  </a:txBody>
                  <a:tcPr/>
                </a:tc>
                <a:tc vMerge="1">
                  <a:txBody>
                    <a:bodyPr/>
                    <a:lstStyle/>
                    <a:p>
                      <a:endParaRPr lang="en-IN"/>
                    </a:p>
                  </a:txBody>
                  <a:tcPr/>
                </a:tc>
                <a:tc>
                  <a:txBody>
                    <a:bodyPr/>
                    <a:lstStyle/>
                    <a:p>
                      <a:pPr algn="l" fontAlgn="ctr"/>
                      <a:r>
                        <a:rPr lang="en-IN" sz="1300" b="0" i="0" u="none" strike="noStrike">
                          <a:solidFill>
                            <a:srgbClr val="333333"/>
                          </a:solidFill>
                          <a:effectLst/>
                          <a:latin typeface="Times New Roman" panose="02020603050405020304" pitchFamily="18" charset="0"/>
                        </a:rPr>
                        <a:t>- whichever is lower</a:t>
                      </a:r>
                    </a:p>
                  </a:txBody>
                  <a:tcPr marL="9525" marR="9525" marT="9525" marB="0" anchor="ctr"/>
                </a:tc>
                <a:extLst>
                  <a:ext uri="{0D108BD9-81ED-4DB2-BD59-A6C34878D82A}">
                    <a16:rowId xmlns:a16="http://schemas.microsoft.com/office/drawing/2014/main" val="1119487681"/>
                  </a:ext>
                </a:extLst>
              </a:tr>
              <a:tr h="326015">
                <a:tc>
                  <a:txBody>
                    <a:bodyPr/>
                    <a:lstStyle/>
                    <a:p>
                      <a:pPr algn="l" fontAlgn="ctr"/>
                      <a:r>
                        <a:rPr lang="en-IN" sz="1200" b="0" i="0" u="sng" strike="noStrike">
                          <a:solidFill>
                            <a:srgbClr val="000000"/>
                          </a:solidFill>
                          <a:effectLst/>
                          <a:latin typeface="Times New Roman" panose="02020603050405020304" pitchFamily="18" charset="0"/>
                          <a:hlinkClick r:id="rId6"/>
                        </a:rPr>
                        <a:t>Section 80TTA</a:t>
                      </a:r>
                      <a:endParaRPr lang="en-IN" sz="1200" b="0" i="0" u="sng" strike="noStrike">
                        <a:solidFill>
                          <a:srgbClr val="000000"/>
                        </a:solidFill>
                        <a:effectLst/>
                        <a:latin typeface="Times New Roman" panose="02020603050405020304" pitchFamily="18" charset="0"/>
                      </a:endParaRPr>
                    </a:p>
                  </a:txBody>
                  <a:tcPr marL="9525" marR="9525" marT="9525" marB="0" anchor="ctr"/>
                </a:tc>
                <a:tc>
                  <a:txBody>
                    <a:bodyPr/>
                    <a:lstStyle/>
                    <a:p>
                      <a:pPr algn="l" fontAlgn="ctr"/>
                      <a:r>
                        <a:rPr lang="en-US" sz="1200" b="0" i="0" u="none" strike="noStrike">
                          <a:solidFill>
                            <a:srgbClr val="333333"/>
                          </a:solidFill>
                          <a:effectLst/>
                          <a:latin typeface="Times New Roman" panose="02020603050405020304" pitchFamily="18" charset="0"/>
                        </a:rPr>
                        <a:t>Interest earned on Savings Accounts</a:t>
                      </a:r>
                    </a:p>
                  </a:txBody>
                  <a:tcPr marL="9525" marR="9525" marT="9525" marB="0" anchor="ctr"/>
                </a:tc>
                <a:tc>
                  <a:txBody>
                    <a:bodyPr/>
                    <a:lstStyle/>
                    <a:p>
                      <a:pPr algn="l" fontAlgn="ctr"/>
                      <a:r>
                        <a:rPr lang="en-IN" sz="1200" b="0" i="0" u="none" strike="noStrike">
                          <a:solidFill>
                            <a:srgbClr val="333333"/>
                          </a:solidFill>
                          <a:effectLst/>
                          <a:latin typeface="Times New Roman" panose="02020603050405020304" pitchFamily="18" charset="0"/>
                        </a:rPr>
                        <a:t>Individual</a:t>
                      </a:r>
                    </a:p>
                  </a:txBody>
                  <a:tcPr marL="9525" marR="9525" marT="9525" marB="0" anchor="ctr"/>
                </a:tc>
                <a:tc>
                  <a:txBody>
                    <a:bodyPr/>
                    <a:lstStyle/>
                    <a:p>
                      <a:pPr algn="l" fontAlgn="ctr"/>
                      <a:r>
                        <a:rPr lang="en-IN" sz="1200" b="0" i="0" u="none" strike="noStrike">
                          <a:solidFill>
                            <a:srgbClr val="333333"/>
                          </a:solidFill>
                          <a:effectLst/>
                          <a:latin typeface="Times New Roman" panose="02020603050405020304" pitchFamily="18" charset="0"/>
                        </a:rPr>
                        <a:t>Upto Rs 10,000/-</a:t>
                      </a:r>
                    </a:p>
                  </a:txBody>
                  <a:tcPr marL="9525" marR="9525" marT="9525" marB="0" anchor="ctr"/>
                </a:tc>
                <a:extLst>
                  <a:ext uri="{0D108BD9-81ED-4DB2-BD59-A6C34878D82A}">
                    <a16:rowId xmlns:a16="http://schemas.microsoft.com/office/drawing/2014/main" val="868052684"/>
                  </a:ext>
                </a:extLst>
              </a:tr>
              <a:tr h="352641">
                <a:tc>
                  <a:txBody>
                    <a:bodyPr/>
                    <a:lstStyle/>
                    <a:p>
                      <a:pPr algn="l" fontAlgn="ctr"/>
                      <a:r>
                        <a:rPr lang="en-IN" sz="1200" b="0" i="0" u="sng" strike="noStrike">
                          <a:solidFill>
                            <a:srgbClr val="000000"/>
                          </a:solidFill>
                          <a:effectLst/>
                          <a:latin typeface="Times New Roman" panose="02020603050405020304" pitchFamily="18" charset="0"/>
                          <a:hlinkClick r:id="rId7"/>
                        </a:rPr>
                        <a:t>Section 80TTB</a:t>
                      </a:r>
                      <a:endParaRPr lang="en-IN" sz="1200" b="0" i="0" u="sng" strike="noStrike">
                        <a:solidFill>
                          <a:srgbClr val="000000"/>
                        </a:solidFill>
                        <a:effectLst/>
                        <a:latin typeface="Times New Roman" panose="02020603050405020304" pitchFamily="18" charset="0"/>
                      </a:endParaRPr>
                    </a:p>
                  </a:txBody>
                  <a:tcPr marL="9525" marR="9525" marT="9525" marB="0" anchor="ctr"/>
                </a:tc>
                <a:tc>
                  <a:txBody>
                    <a:bodyPr/>
                    <a:lstStyle/>
                    <a:p>
                      <a:pPr algn="l" fontAlgn="ctr"/>
                      <a:r>
                        <a:rPr lang="en-US" sz="1200" b="0" i="0" u="none" strike="noStrike">
                          <a:solidFill>
                            <a:srgbClr val="333333"/>
                          </a:solidFill>
                          <a:effectLst/>
                          <a:latin typeface="Times New Roman" panose="02020603050405020304" pitchFamily="18" charset="0"/>
                        </a:rPr>
                        <a:t>Interest Income earned on deposits(Savings/ FDs)</a:t>
                      </a:r>
                    </a:p>
                  </a:txBody>
                  <a:tcPr marL="9525" marR="9525" marT="9525" marB="0" anchor="ctr"/>
                </a:tc>
                <a:tc>
                  <a:txBody>
                    <a:bodyPr/>
                    <a:lstStyle/>
                    <a:p>
                      <a:pPr algn="l" fontAlgn="ctr"/>
                      <a:r>
                        <a:rPr lang="en-US" sz="1200" b="0" i="0" u="none" strike="noStrike">
                          <a:solidFill>
                            <a:srgbClr val="333333"/>
                          </a:solidFill>
                          <a:effectLst/>
                          <a:latin typeface="Times New Roman" panose="02020603050405020304" pitchFamily="18" charset="0"/>
                        </a:rPr>
                        <a:t>Individual (60 yrs or above)</a:t>
                      </a:r>
                    </a:p>
                  </a:txBody>
                  <a:tcPr marL="9525" marR="9525" marT="9525" marB="0" anchor="ctr"/>
                </a:tc>
                <a:tc>
                  <a:txBody>
                    <a:bodyPr/>
                    <a:lstStyle/>
                    <a:p>
                      <a:pPr algn="l" fontAlgn="ctr"/>
                      <a:r>
                        <a:rPr lang="en-IN" sz="1200" b="0" i="0" u="none" strike="noStrike">
                          <a:solidFill>
                            <a:srgbClr val="333333"/>
                          </a:solidFill>
                          <a:effectLst/>
                          <a:latin typeface="Times New Roman" panose="02020603050405020304" pitchFamily="18" charset="0"/>
                        </a:rPr>
                        <a:t>Upto Rs 50,000/-</a:t>
                      </a:r>
                    </a:p>
                  </a:txBody>
                  <a:tcPr marL="9525" marR="9525" marT="9525" marB="0" anchor="ctr"/>
                </a:tc>
                <a:extLst>
                  <a:ext uri="{0D108BD9-81ED-4DB2-BD59-A6C34878D82A}">
                    <a16:rowId xmlns:a16="http://schemas.microsoft.com/office/drawing/2014/main" val="465560083"/>
                  </a:ext>
                </a:extLst>
              </a:tr>
              <a:tr h="326015">
                <a:tc rowSpan="2">
                  <a:txBody>
                    <a:bodyPr/>
                    <a:lstStyle/>
                    <a:p>
                      <a:pPr algn="l" fontAlgn="ctr"/>
                      <a:r>
                        <a:rPr lang="en-IN" sz="1200" b="0" i="0" u="sng" strike="noStrike">
                          <a:solidFill>
                            <a:srgbClr val="000000"/>
                          </a:solidFill>
                          <a:effectLst/>
                          <a:latin typeface="Times New Roman" panose="02020603050405020304" pitchFamily="18" charset="0"/>
                          <a:hlinkClick r:id="rId8"/>
                        </a:rPr>
                        <a:t>Section 80U</a:t>
                      </a:r>
                      <a:endParaRPr lang="en-IN" sz="1200" b="0" i="0" u="sng" strike="noStrike">
                        <a:solidFill>
                          <a:srgbClr val="000000"/>
                        </a:solidFill>
                        <a:effectLst/>
                        <a:latin typeface="Times New Roman" panose="02020603050405020304" pitchFamily="18" charset="0"/>
                      </a:endParaRPr>
                    </a:p>
                  </a:txBody>
                  <a:tcPr marL="9525" marR="9525" marT="9525" marB="0" anchor="ctr"/>
                </a:tc>
                <a:tc rowSpan="2">
                  <a:txBody>
                    <a:bodyPr/>
                    <a:lstStyle/>
                    <a:p>
                      <a:pPr algn="l" fontAlgn="ctr"/>
                      <a:r>
                        <a:rPr lang="en-IN" sz="1200" b="0" i="0" u="none" strike="noStrike">
                          <a:solidFill>
                            <a:srgbClr val="333333"/>
                          </a:solidFill>
                          <a:effectLst/>
                          <a:latin typeface="Times New Roman" panose="02020603050405020304" pitchFamily="18" charset="0"/>
                        </a:rPr>
                        <a:t>Disabled Individuals</a:t>
                      </a:r>
                    </a:p>
                  </a:txBody>
                  <a:tcPr marL="9525" marR="9525" marT="9525" marB="0" anchor="ctr"/>
                </a:tc>
                <a:tc rowSpan="2">
                  <a:txBody>
                    <a:bodyPr/>
                    <a:lstStyle/>
                    <a:p>
                      <a:pPr algn="l" fontAlgn="ctr"/>
                      <a:r>
                        <a:rPr lang="en-IN" sz="1200" b="0" i="0" u="none" strike="noStrike">
                          <a:solidFill>
                            <a:srgbClr val="333333"/>
                          </a:solidFill>
                          <a:effectLst/>
                          <a:latin typeface="Times New Roman" panose="02020603050405020304" pitchFamily="18" charset="0"/>
                        </a:rPr>
                        <a:t>Individuals</a:t>
                      </a:r>
                    </a:p>
                  </a:txBody>
                  <a:tcPr marL="9525" marR="9525" marT="9525" marB="0" anchor="ctr"/>
                </a:tc>
                <a:tc>
                  <a:txBody>
                    <a:bodyPr/>
                    <a:lstStyle/>
                    <a:p>
                      <a:pPr algn="l" fontAlgn="ctr"/>
                      <a:r>
                        <a:rPr lang="en-IN" sz="1200" b="0" i="0" u="none" strike="noStrike">
                          <a:solidFill>
                            <a:srgbClr val="333333"/>
                          </a:solidFill>
                          <a:effectLst/>
                          <a:latin typeface="Times New Roman" panose="02020603050405020304" pitchFamily="18" charset="0"/>
                        </a:rPr>
                        <a:t>Normal Disability: Rs. 75,000/-</a:t>
                      </a:r>
                    </a:p>
                  </a:txBody>
                  <a:tcPr marL="9525" marR="9525" marT="9525" marB="0" anchor="ctr"/>
                </a:tc>
                <a:extLst>
                  <a:ext uri="{0D108BD9-81ED-4DB2-BD59-A6C34878D82A}">
                    <a16:rowId xmlns:a16="http://schemas.microsoft.com/office/drawing/2014/main" val="634151371"/>
                  </a:ext>
                </a:extLst>
              </a:tr>
              <a:tr h="356717">
                <a:tc vMerge="1">
                  <a:txBody>
                    <a:bodyPr/>
                    <a:lstStyle/>
                    <a:p>
                      <a:endParaRPr lang="en-IN"/>
                    </a:p>
                  </a:txBody>
                  <a:tcPr/>
                </a:tc>
                <a:tc vMerge="1">
                  <a:txBody>
                    <a:bodyPr/>
                    <a:lstStyle/>
                    <a:p>
                      <a:endParaRPr lang="en-IN"/>
                    </a:p>
                  </a:txBody>
                  <a:tcPr/>
                </a:tc>
                <a:tc vMerge="1">
                  <a:txBody>
                    <a:bodyPr/>
                    <a:lstStyle/>
                    <a:p>
                      <a:endParaRPr lang="en-IN"/>
                    </a:p>
                  </a:txBody>
                  <a:tcPr/>
                </a:tc>
                <a:tc>
                  <a:txBody>
                    <a:bodyPr/>
                    <a:lstStyle/>
                    <a:p>
                      <a:pPr algn="l" fontAlgn="ctr"/>
                      <a:r>
                        <a:rPr lang="en-IN" sz="1200" b="0" i="0" u="none" strike="noStrike">
                          <a:solidFill>
                            <a:srgbClr val="333333"/>
                          </a:solidFill>
                          <a:effectLst/>
                          <a:latin typeface="Times New Roman" panose="02020603050405020304" pitchFamily="18" charset="0"/>
                        </a:rPr>
                        <a:t>Severe Disability: Rs. 1,25,000/-</a:t>
                      </a:r>
                    </a:p>
                  </a:txBody>
                  <a:tcPr marL="9525" marR="9525" marT="9525" marB="0" anchor="ctr"/>
                </a:tc>
                <a:extLst>
                  <a:ext uri="{0D108BD9-81ED-4DB2-BD59-A6C34878D82A}">
                    <a16:rowId xmlns:a16="http://schemas.microsoft.com/office/drawing/2014/main" val="1037733543"/>
                  </a:ext>
                </a:extLst>
              </a:tr>
              <a:tr h="180796">
                <a:tc>
                  <a:txBody>
                    <a:bodyPr/>
                    <a:lstStyle/>
                    <a:p>
                      <a:pPr algn="l" fontAlgn="ctr"/>
                      <a:endParaRPr lang="en-IN" sz="1200" b="0" i="0" u="sng" strike="noStrike" dirty="0">
                        <a:solidFill>
                          <a:srgbClr val="000000"/>
                        </a:solidFill>
                        <a:effectLst/>
                        <a:latin typeface="Times New Roman" panose="02020603050405020304" pitchFamily="18" charset="0"/>
                      </a:endParaRPr>
                    </a:p>
                  </a:txBody>
                  <a:tcPr marL="9525" marR="9525" marT="9525" marB="0" anchor="ctr"/>
                </a:tc>
                <a:tc>
                  <a:txBody>
                    <a:bodyPr/>
                    <a:lstStyle/>
                    <a:p>
                      <a:pPr algn="l" fontAlgn="ctr"/>
                      <a:endParaRPr lang="en-US" sz="1200" b="0" i="0" u="none" strike="noStrike">
                        <a:solidFill>
                          <a:srgbClr val="333333"/>
                        </a:solidFill>
                        <a:effectLst/>
                        <a:latin typeface="Times New Roman" panose="02020603050405020304" pitchFamily="18" charset="0"/>
                      </a:endParaRPr>
                    </a:p>
                  </a:txBody>
                  <a:tcPr marL="9525" marR="9525" marT="9525" marB="0" anchor="ctr"/>
                </a:tc>
                <a:tc>
                  <a:txBody>
                    <a:bodyPr/>
                    <a:lstStyle/>
                    <a:p>
                      <a:pPr algn="l" fontAlgn="ctr"/>
                      <a:endParaRPr lang="en-IN" sz="1200" b="0" i="0" u="none" strike="noStrike">
                        <a:solidFill>
                          <a:srgbClr val="333333"/>
                        </a:solidFill>
                        <a:effectLst/>
                        <a:latin typeface="Times New Roman" panose="02020603050405020304" pitchFamily="18" charset="0"/>
                      </a:endParaRPr>
                    </a:p>
                  </a:txBody>
                  <a:tcPr marL="9525" marR="9525" marT="9525" marB="0" anchor="ctr"/>
                </a:tc>
                <a:tc>
                  <a:txBody>
                    <a:bodyPr/>
                    <a:lstStyle/>
                    <a:p>
                      <a:pPr algn="l" fontAlgn="ctr"/>
                      <a:endParaRPr lang="en-IN" sz="1200" b="0" i="0" u="none" strike="noStrike" dirty="0">
                        <a:solidFill>
                          <a:srgbClr val="333333"/>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1487286576"/>
                  </a:ext>
                </a:extLst>
              </a:tr>
              <a:tr h="343691">
                <a:tc>
                  <a:txBody>
                    <a:bodyPr/>
                    <a:lstStyle/>
                    <a:p>
                      <a:endParaRPr lang="en-IN"/>
                    </a:p>
                  </a:txBody>
                  <a:tcPr/>
                </a:tc>
                <a:tc>
                  <a:txBody>
                    <a:bodyPr/>
                    <a:lstStyle/>
                    <a:p>
                      <a:endParaRPr lang="en-IN"/>
                    </a:p>
                  </a:txBody>
                  <a:tcPr/>
                </a:tc>
                <a:tc>
                  <a:txBody>
                    <a:bodyPr/>
                    <a:lstStyle/>
                    <a:p>
                      <a:endParaRPr lang="en-IN"/>
                    </a:p>
                  </a:txBody>
                  <a:tcPr/>
                </a:tc>
                <a:tc>
                  <a:txBody>
                    <a:bodyPr/>
                    <a:lstStyle/>
                    <a:p>
                      <a:pPr algn="l" fontAlgn="ctr"/>
                      <a:endParaRPr lang="en-IN" sz="1300" b="0" i="0" u="none" strike="noStrike" dirty="0">
                        <a:solidFill>
                          <a:srgbClr val="333333"/>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1424643052"/>
                  </a:ext>
                </a:extLst>
              </a:tr>
            </a:tbl>
          </a:graphicData>
        </a:graphic>
      </p:graphicFrame>
    </p:spTree>
    <p:extLst>
      <p:ext uri="{BB962C8B-B14F-4D97-AF65-F5344CB8AC3E}">
        <p14:creationId xmlns:p14="http://schemas.microsoft.com/office/powerpoint/2010/main" val="3373106924"/>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theme/_rels/theme7.xml.rels><?xml version="1.0" encoding="UTF-8" standalone="yes"?>
<Relationships xmlns="http://schemas.openxmlformats.org/package/2006/relationships"><Relationship Id="rId1" Type="http://schemas.openxmlformats.org/officeDocument/2006/relationships/image" Target="../media/image3.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3.xml><?xml version="1.0" encoding="utf-8"?>
<a:theme xmlns:a="http://schemas.openxmlformats.org/drawingml/2006/main" name="1_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4.xml><?xml version="1.0" encoding="utf-8"?>
<a:theme xmlns:a="http://schemas.openxmlformats.org/drawingml/2006/main" name="2_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5.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6.xml><?xml version="1.0" encoding="utf-8"?>
<a:theme xmlns:a="http://schemas.openxmlformats.org/drawingml/2006/main" name="Metropolitan">
  <a:themeElements>
    <a:clrScheme name="Metropolitan">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ppt/theme/theme7.xml><?xml version="1.0" encoding="utf-8"?>
<a:theme xmlns:a="http://schemas.openxmlformats.org/drawingml/2006/main" name="Savon">
  <a:themeElements>
    <a:clrScheme name="Savon">
      <a:dk1>
        <a:sysClr val="windowText" lastClr="000000"/>
      </a:dk1>
      <a:lt1>
        <a:sysClr val="window" lastClr="FFFFFF"/>
      </a:lt1>
      <a:dk2>
        <a:srgbClr val="736059"/>
      </a:dk2>
      <a:lt2>
        <a:srgbClr val="E7E0C7"/>
      </a:lt2>
      <a:accent1>
        <a:srgbClr val="92B0C8"/>
      </a:accent1>
      <a:accent2>
        <a:srgbClr val="E37C3D"/>
      </a:accent2>
      <a:accent3>
        <a:srgbClr val="A5AB81"/>
      </a:accent3>
      <a:accent4>
        <a:srgbClr val="E9B635"/>
      </a:accent4>
      <a:accent5>
        <a:srgbClr val="7BA79D"/>
      </a:accent5>
      <a:accent6>
        <a:srgbClr val="968C8C"/>
      </a:accent6>
      <a:hlink>
        <a:srgbClr val="F7A115"/>
      </a:hlink>
      <a:folHlink>
        <a:srgbClr val="969696"/>
      </a:folHlink>
    </a:clrScheme>
    <a:fontScheme name="Savon">
      <a:majorFont>
        <a:latin typeface="Garamond"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aramond"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3F20CFC1-E34F-405B-AA49-5BE0E194F1B3}"/>
    </a:ext>
  </a:extLst>
</a:theme>
</file>

<file path=docProps/app.xml><?xml version="1.0" encoding="utf-8"?>
<Properties xmlns="http://schemas.openxmlformats.org/officeDocument/2006/extended-properties" xmlns:vt="http://schemas.openxmlformats.org/officeDocument/2006/docPropsVTypes">
  <Template>Organic</Template>
  <TotalTime>401</TotalTime>
  <Words>1639</Words>
  <Application>Microsoft Office PowerPoint</Application>
  <PresentationFormat>Widescreen</PresentationFormat>
  <Paragraphs>373</Paragraphs>
  <Slides>24</Slides>
  <Notes>0</Notes>
  <HiddenSlides>0</HiddenSlides>
  <MMClips>0</MMClips>
  <ScaleCrop>false</ScaleCrop>
  <HeadingPairs>
    <vt:vector size="6" baseType="variant">
      <vt:variant>
        <vt:lpstr>Fonts Used</vt:lpstr>
      </vt:variant>
      <vt:variant>
        <vt:i4>9</vt:i4>
      </vt:variant>
      <vt:variant>
        <vt:lpstr>Theme</vt:lpstr>
      </vt:variant>
      <vt:variant>
        <vt:i4>7</vt:i4>
      </vt:variant>
      <vt:variant>
        <vt:lpstr>Slide Titles</vt:lpstr>
      </vt:variant>
      <vt:variant>
        <vt:i4>24</vt:i4>
      </vt:variant>
    </vt:vector>
  </HeadingPairs>
  <TitlesOfParts>
    <vt:vector size="40" baseType="lpstr">
      <vt:lpstr>Arial</vt:lpstr>
      <vt:lpstr>Calibri</vt:lpstr>
      <vt:lpstr>Calibri Light</vt:lpstr>
      <vt:lpstr>Century Gothic</vt:lpstr>
      <vt:lpstr>Garamond</vt:lpstr>
      <vt:lpstr>Gill Sans MT</vt:lpstr>
      <vt:lpstr>Times New Roman</vt:lpstr>
      <vt:lpstr>Wingdings</vt:lpstr>
      <vt:lpstr>Wingdings 3</vt:lpstr>
      <vt:lpstr>Office Theme</vt:lpstr>
      <vt:lpstr>Gallery</vt:lpstr>
      <vt:lpstr>1_Retrospect</vt:lpstr>
      <vt:lpstr>2_Retrospect</vt:lpstr>
      <vt:lpstr>Wisp</vt:lpstr>
      <vt:lpstr>Metropolitan</vt:lpstr>
      <vt:lpstr>Savon</vt:lpstr>
      <vt:lpstr>PowerPoint Presentation</vt:lpstr>
      <vt:lpstr> Calculation of taxable salary income (Old Tax Regime vis-à-vis New Tax Regime of Section 115BAC)     the income under the head salary shall be taxable on a due basis or receipt basis, whichever is earlier. salary due from an employer to an employee, even if it is not paid during the year, shall be chargeable to tax.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Tax Slabs under old Tax regime: </vt:lpstr>
      <vt:lpstr>New tax regime (also known as alternative tax regime) for the Assessment Year 2023-24. An individual or HUF has to exercise the option under Section 115BAC(5) to avail its benefit.:   </vt:lpstr>
      <vt:lpstr>Add:  </vt:lpstr>
      <vt:lpstr>Rebate U/s 87A :  1. A resident individual (whose net income does not exceed Rs. 5,00,000) can avail rebate under section 87A. It is deductible from income-tax before calculating education cess. The amount of rebate is 100 per cent of income-tax or Rs. 12,500, whichever is less.        2. From Assessment Year 2024-25, a maximum rebate of Rs. 25,000 is allowed under section 87A, if the total income of a resident individual, who is opting for the new tax scheme under Section 115BAC(1A), is up to Rs. 7,00,000.                3. Further, if the total income of the resident individual opting section 115BAC(1A) exceeds Rs. 7,00,000 and the tax payable on such income exceeds the difference between the total income and Rs. 7,00,000, he can claim a rebate with marginal relief to the extent of the difference between the tax payable on such total income and the amount of income by which it exceeds Rs. 7,00,000  </vt:lpstr>
      <vt:lpstr>Marginal Relief : </vt:lpstr>
      <vt:lpstr>PowerPoint Presentation</vt:lpstr>
      <vt:lpstr>PowerPoint Presentation</vt:lpstr>
      <vt:lpstr>TDS Payment Due Dates </vt:lpstr>
      <vt:lpstr>Types of TDS Returns</vt:lpstr>
      <vt:lpstr>  Interest on Late Deposit of TDS  </vt:lpstr>
      <vt:lpstr>  Challans under Income Tax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51</cp:revision>
  <dcterms:created xsi:type="dcterms:W3CDTF">2023-12-27T11:53:51Z</dcterms:created>
  <dcterms:modified xsi:type="dcterms:W3CDTF">2024-01-08T11:52:23Z</dcterms:modified>
</cp:coreProperties>
</file>