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79" r:id="rId1"/>
  </p:sldMasterIdLst>
  <p:notesMasterIdLst>
    <p:notesMasterId r:id="rId60"/>
  </p:notesMasterIdLst>
  <p:sldIdLst>
    <p:sldId id="330" r:id="rId2"/>
    <p:sldId id="257" r:id="rId3"/>
    <p:sldId id="256" r:id="rId4"/>
    <p:sldId id="333" r:id="rId5"/>
    <p:sldId id="349" r:id="rId6"/>
    <p:sldId id="369" r:id="rId7"/>
    <p:sldId id="395" r:id="rId8"/>
    <p:sldId id="392" r:id="rId9"/>
    <p:sldId id="377" r:id="rId10"/>
    <p:sldId id="371" r:id="rId11"/>
    <p:sldId id="376" r:id="rId12"/>
    <p:sldId id="380" r:id="rId13"/>
    <p:sldId id="368" r:id="rId14"/>
    <p:sldId id="394" r:id="rId15"/>
    <p:sldId id="382" r:id="rId16"/>
    <p:sldId id="383" r:id="rId17"/>
    <p:sldId id="402" r:id="rId18"/>
    <p:sldId id="381" r:id="rId19"/>
    <p:sldId id="401" r:id="rId20"/>
    <p:sldId id="404" r:id="rId21"/>
    <p:sldId id="405" r:id="rId22"/>
    <p:sldId id="409" r:id="rId23"/>
    <p:sldId id="406" r:id="rId24"/>
    <p:sldId id="410" r:id="rId25"/>
    <p:sldId id="407" r:id="rId26"/>
    <p:sldId id="408" r:id="rId27"/>
    <p:sldId id="411" r:id="rId28"/>
    <p:sldId id="370" r:id="rId29"/>
    <p:sldId id="386" r:id="rId30"/>
    <p:sldId id="399" r:id="rId31"/>
    <p:sldId id="375" r:id="rId32"/>
    <p:sldId id="372" r:id="rId33"/>
    <p:sldId id="373" r:id="rId34"/>
    <p:sldId id="385" r:id="rId35"/>
    <p:sldId id="400" r:id="rId36"/>
    <p:sldId id="348" r:id="rId37"/>
    <p:sldId id="363" r:id="rId38"/>
    <p:sldId id="360" r:id="rId39"/>
    <p:sldId id="361" r:id="rId40"/>
    <p:sldId id="362" r:id="rId41"/>
    <p:sldId id="387" r:id="rId42"/>
    <p:sldId id="359" r:id="rId43"/>
    <p:sldId id="389" r:id="rId44"/>
    <p:sldId id="390" r:id="rId45"/>
    <p:sldId id="391" r:id="rId46"/>
    <p:sldId id="388" r:id="rId47"/>
    <p:sldId id="350" r:id="rId48"/>
    <p:sldId id="351" r:id="rId49"/>
    <p:sldId id="352" r:id="rId50"/>
    <p:sldId id="353" r:id="rId51"/>
    <p:sldId id="354" r:id="rId52"/>
    <p:sldId id="355" r:id="rId53"/>
    <p:sldId id="356" r:id="rId54"/>
    <p:sldId id="357" r:id="rId55"/>
    <p:sldId id="358" r:id="rId56"/>
    <p:sldId id="276" r:id="rId57"/>
    <p:sldId id="403" r:id="rId58"/>
    <p:sldId id="32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0085"/>
    <a:srgbClr val="4DC58D"/>
    <a:srgbClr val="531578"/>
    <a:srgbClr val="D2006E"/>
    <a:srgbClr val="609FDB"/>
    <a:srgbClr val="6D2077"/>
    <a:srgbClr val="300E4B"/>
    <a:srgbClr val="DD9FE5"/>
    <a:srgbClr val="483698"/>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742" autoAdjust="0"/>
    <p:restoredTop sz="86377" autoAdjust="0"/>
  </p:normalViewPr>
  <p:slideViewPr>
    <p:cSldViewPr>
      <p:cViewPr varScale="1">
        <p:scale>
          <a:sx n="54" d="100"/>
          <a:sy n="54" d="100"/>
        </p:scale>
        <p:origin x="936" y="44"/>
      </p:cViewPr>
      <p:guideLst>
        <p:guide orient="horz" pos="2160"/>
        <p:guide pos="2880"/>
      </p:guideLst>
    </p:cSldViewPr>
  </p:slideViewPr>
  <p:outlineViewPr>
    <p:cViewPr>
      <p:scale>
        <a:sx n="33" d="100"/>
        <a:sy n="33" d="100"/>
      </p:scale>
      <p:origin x="0" y="3774"/>
    </p:cViewPr>
  </p:outlineViewPr>
  <p:notesTextViewPr>
    <p:cViewPr>
      <p:scale>
        <a:sx n="100" d="100"/>
        <a:sy n="100" d="100"/>
      </p:scale>
      <p:origin x="0" y="0"/>
    </p:cViewPr>
  </p:notesTextViewPr>
  <p:sorterViewPr>
    <p:cViewPr varScale="1">
      <p:scale>
        <a:sx n="1" d="1"/>
        <a:sy n="1" d="1"/>
      </p:scale>
      <p:origin x="0" y="-13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E8A4B-4617-43DC-B340-570E3E8B3E8E}" type="doc">
      <dgm:prSet loTypeId="urn:microsoft.com/office/officeart/2005/8/layout/process1" loCatId="process" qsTypeId="urn:microsoft.com/office/officeart/2005/8/quickstyle/simple1" qsCatId="simple" csTypeId="urn:microsoft.com/office/officeart/2005/8/colors/colorful5" csCatId="colorful" phldr="1"/>
      <dgm:spPr/>
    </dgm:pt>
    <dgm:pt modelId="{4F5C2BD1-3EE3-4AAD-823C-C1D101D6BAC2}">
      <dgm:prSet phldrT="[Text]" custT="1"/>
      <dgm:spPr/>
      <dgm:t>
        <a:bodyPr/>
        <a:lstStyle/>
        <a:p>
          <a:r>
            <a:rPr lang="en-IN" sz="2000" dirty="0">
              <a:latin typeface="Tw Cen MT" panose="020B0602020104020603" pitchFamily="34" charset="0"/>
            </a:rPr>
            <a:t>Generation</a:t>
          </a:r>
        </a:p>
      </dgm:t>
    </dgm:pt>
    <dgm:pt modelId="{51144648-FD11-49C8-9C28-E18FBFBD2728}" type="parTrans" cxnId="{964DF844-6594-4F30-8ABB-6ECBC5EB0AC6}">
      <dgm:prSet/>
      <dgm:spPr/>
      <dgm:t>
        <a:bodyPr/>
        <a:lstStyle/>
        <a:p>
          <a:endParaRPr lang="en-IN" sz="2000">
            <a:latin typeface="Tw Cen MT" panose="020B0602020104020603" pitchFamily="34" charset="0"/>
          </a:endParaRPr>
        </a:p>
      </dgm:t>
    </dgm:pt>
    <dgm:pt modelId="{149DB4BE-E326-4CBF-975A-5F4CC0D0C9B0}" type="sibTrans" cxnId="{964DF844-6594-4F30-8ABB-6ECBC5EB0AC6}">
      <dgm:prSet custT="1"/>
      <dgm:spPr/>
      <dgm:t>
        <a:bodyPr/>
        <a:lstStyle/>
        <a:p>
          <a:endParaRPr lang="en-IN" sz="2000" dirty="0">
            <a:latin typeface="Tw Cen MT" panose="020B0602020104020603" pitchFamily="34" charset="0"/>
          </a:endParaRPr>
        </a:p>
      </dgm:t>
    </dgm:pt>
    <dgm:pt modelId="{F98E3B3A-21AF-4FEA-92B8-45628824922A}">
      <dgm:prSet phldrT="[Text]" custT="1"/>
      <dgm:spPr/>
      <dgm:t>
        <a:bodyPr/>
        <a:lstStyle/>
        <a:p>
          <a:r>
            <a:rPr lang="en-IN" sz="2000" dirty="0">
              <a:latin typeface="Tw Cen MT" panose="020B0602020104020603" pitchFamily="34" charset="0"/>
            </a:rPr>
            <a:t>Transmission</a:t>
          </a:r>
        </a:p>
      </dgm:t>
    </dgm:pt>
    <dgm:pt modelId="{7B0DEE29-CB29-4B26-A76B-8AC5D7056E69}" type="parTrans" cxnId="{6B5101D6-6805-4B01-94D5-1A24E3AFC818}">
      <dgm:prSet/>
      <dgm:spPr/>
      <dgm:t>
        <a:bodyPr/>
        <a:lstStyle/>
        <a:p>
          <a:endParaRPr lang="en-IN" sz="2000">
            <a:latin typeface="Tw Cen MT" panose="020B0602020104020603" pitchFamily="34" charset="0"/>
          </a:endParaRPr>
        </a:p>
      </dgm:t>
    </dgm:pt>
    <dgm:pt modelId="{CE6E62CE-FE79-46B4-A351-831D24CA02B9}" type="sibTrans" cxnId="{6B5101D6-6805-4B01-94D5-1A24E3AFC818}">
      <dgm:prSet custT="1"/>
      <dgm:spPr/>
      <dgm:t>
        <a:bodyPr/>
        <a:lstStyle/>
        <a:p>
          <a:endParaRPr lang="en-IN" sz="2000" dirty="0">
            <a:latin typeface="Tw Cen MT" panose="020B0602020104020603" pitchFamily="34" charset="0"/>
          </a:endParaRPr>
        </a:p>
      </dgm:t>
    </dgm:pt>
    <dgm:pt modelId="{207A094F-8EB2-4D10-9EC6-3A389C20CEA0}">
      <dgm:prSet phldrT="[Text]" custT="1"/>
      <dgm:spPr/>
      <dgm:t>
        <a:bodyPr/>
        <a:lstStyle/>
        <a:p>
          <a:r>
            <a:rPr lang="en-IN" sz="2000" dirty="0">
              <a:latin typeface="Tw Cen MT" panose="020B0602020104020603" pitchFamily="34" charset="0"/>
            </a:rPr>
            <a:t>Distribution</a:t>
          </a:r>
        </a:p>
      </dgm:t>
    </dgm:pt>
    <dgm:pt modelId="{A4AD21E1-52B6-466E-884D-602CC5FD0F69}" type="parTrans" cxnId="{4C07091D-CB83-4B45-A216-FE43B21A71F6}">
      <dgm:prSet/>
      <dgm:spPr/>
      <dgm:t>
        <a:bodyPr/>
        <a:lstStyle/>
        <a:p>
          <a:endParaRPr lang="en-IN" sz="2000">
            <a:latin typeface="Tw Cen MT" panose="020B0602020104020603" pitchFamily="34" charset="0"/>
          </a:endParaRPr>
        </a:p>
      </dgm:t>
    </dgm:pt>
    <dgm:pt modelId="{F8E511C9-327A-4BDA-A9D0-D4D5B389AE5E}" type="sibTrans" cxnId="{4C07091D-CB83-4B45-A216-FE43B21A71F6}">
      <dgm:prSet/>
      <dgm:spPr/>
      <dgm:t>
        <a:bodyPr/>
        <a:lstStyle/>
        <a:p>
          <a:endParaRPr lang="en-IN" sz="2000">
            <a:latin typeface="Tw Cen MT" panose="020B0602020104020603" pitchFamily="34" charset="0"/>
          </a:endParaRPr>
        </a:p>
      </dgm:t>
    </dgm:pt>
    <dgm:pt modelId="{F42C44D3-5F8F-441E-BFAA-0B2464526F11}" type="pres">
      <dgm:prSet presAssocID="{4E6E8A4B-4617-43DC-B340-570E3E8B3E8E}" presName="Name0" presStyleCnt="0">
        <dgm:presLayoutVars>
          <dgm:dir/>
          <dgm:resizeHandles val="exact"/>
        </dgm:presLayoutVars>
      </dgm:prSet>
      <dgm:spPr/>
    </dgm:pt>
    <dgm:pt modelId="{1459AF86-6748-4069-AE78-4954ED074218}" type="pres">
      <dgm:prSet presAssocID="{4F5C2BD1-3EE3-4AAD-823C-C1D101D6BAC2}" presName="node" presStyleLbl="node1" presStyleIdx="0" presStyleCnt="3">
        <dgm:presLayoutVars>
          <dgm:bulletEnabled val="1"/>
        </dgm:presLayoutVars>
      </dgm:prSet>
      <dgm:spPr/>
    </dgm:pt>
    <dgm:pt modelId="{0925F50A-C3C9-4332-AA8D-FE42A29D4240}" type="pres">
      <dgm:prSet presAssocID="{149DB4BE-E326-4CBF-975A-5F4CC0D0C9B0}" presName="sibTrans" presStyleLbl="sibTrans2D1" presStyleIdx="0" presStyleCnt="2"/>
      <dgm:spPr/>
    </dgm:pt>
    <dgm:pt modelId="{D876BB8E-60AC-4795-9268-77900B50F41B}" type="pres">
      <dgm:prSet presAssocID="{149DB4BE-E326-4CBF-975A-5F4CC0D0C9B0}" presName="connectorText" presStyleLbl="sibTrans2D1" presStyleIdx="0" presStyleCnt="2"/>
      <dgm:spPr/>
    </dgm:pt>
    <dgm:pt modelId="{C16F1ECE-86F9-4433-8786-59C98C2EF143}" type="pres">
      <dgm:prSet presAssocID="{F98E3B3A-21AF-4FEA-92B8-45628824922A}" presName="node" presStyleLbl="node1" presStyleIdx="1" presStyleCnt="3">
        <dgm:presLayoutVars>
          <dgm:bulletEnabled val="1"/>
        </dgm:presLayoutVars>
      </dgm:prSet>
      <dgm:spPr/>
    </dgm:pt>
    <dgm:pt modelId="{07C2AAD0-795A-45FF-88CC-57DFE53014BB}" type="pres">
      <dgm:prSet presAssocID="{CE6E62CE-FE79-46B4-A351-831D24CA02B9}" presName="sibTrans" presStyleLbl="sibTrans2D1" presStyleIdx="1" presStyleCnt="2"/>
      <dgm:spPr/>
    </dgm:pt>
    <dgm:pt modelId="{90F681A2-6ECC-46A8-BAA2-E238F3BDA99D}" type="pres">
      <dgm:prSet presAssocID="{CE6E62CE-FE79-46B4-A351-831D24CA02B9}" presName="connectorText" presStyleLbl="sibTrans2D1" presStyleIdx="1" presStyleCnt="2"/>
      <dgm:spPr/>
    </dgm:pt>
    <dgm:pt modelId="{D38344F4-108C-48A7-BF9D-D300E789303B}" type="pres">
      <dgm:prSet presAssocID="{207A094F-8EB2-4D10-9EC6-3A389C20CEA0}" presName="node" presStyleLbl="node1" presStyleIdx="2" presStyleCnt="3">
        <dgm:presLayoutVars>
          <dgm:bulletEnabled val="1"/>
        </dgm:presLayoutVars>
      </dgm:prSet>
      <dgm:spPr/>
    </dgm:pt>
  </dgm:ptLst>
  <dgm:cxnLst>
    <dgm:cxn modelId="{4C07091D-CB83-4B45-A216-FE43B21A71F6}" srcId="{4E6E8A4B-4617-43DC-B340-570E3E8B3E8E}" destId="{207A094F-8EB2-4D10-9EC6-3A389C20CEA0}" srcOrd="2" destOrd="0" parTransId="{A4AD21E1-52B6-466E-884D-602CC5FD0F69}" sibTransId="{F8E511C9-327A-4BDA-A9D0-D4D5B389AE5E}"/>
    <dgm:cxn modelId="{E287E15D-F448-4FA8-9803-73AA89DC4A20}" type="presOf" srcId="{F98E3B3A-21AF-4FEA-92B8-45628824922A}" destId="{C16F1ECE-86F9-4433-8786-59C98C2EF143}" srcOrd="0" destOrd="0" presId="urn:microsoft.com/office/officeart/2005/8/layout/process1"/>
    <dgm:cxn modelId="{964DF844-6594-4F30-8ABB-6ECBC5EB0AC6}" srcId="{4E6E8A4B-4617-43DC-B340-570E3E8B3E8E}" destId="{4F5C2BD1-3EE3-4AAD-823C-C1D101D6BAC2}" srcOrd="0" destOrd="0" parTransId="{51144648-FD11-49C8-9C28-E18FBFBD2728}" sibTransId="{149DB4BE-E326-4CBF-975A-5F4CC0D0C9B0}"/>
    <dgm:cxn modelId="{EC1B8D69-D391-4848-8DC4-8F374AA45F5D}" type="presOf" srcId="{CE6E62CE-FE79-46B4-A351-831D24CA02B9}" destId="{07C2AAD0-795A-45FF-88CC-57DFE53014BB}" srcOrd="0" destOrd="0" presId="urn:microsoft.com/office/officeart/2005/8/layout/process1"/>
    <dgm:cxn modelId="{93E1B47C-E505-4746-9C6D-FF9DC5EB6AC1}" type="presOf" srcId="{207A094F-8EB2-4D10-9EC6-3A389C20CEA0}" destId="{D38344F4-108C-48A7-BF9D-D300E789303B}" srcOrd="0" destOrd="0" presId="urn:microsoft.com/office/officeart/2005/8/layout/process1"/>
    <dgm:cxn modelId="{ACADAF8B-6488-49AC-9633-220766FB8B03}" type="presOf" srcId="{4F5C2BD1-3EE3-4AAD-823C-C1D101D6BAC2}" destId="{1459AF86-6748-4069-AE78-4954ED074218}" srcOrd="0" destOrd="0" presId="urn:microsoft.com/office/officeart/2005/8/layout/process1"/>
    <dgm:cxn modelId="{6DBDCFA6-B31A-42A2-B8A2-C994CB1B5D58}" type="presOf" srcId="{149DB4BE-E326-4CBF-975A-5F4CC0D0C9B0}" destId="{D876BB8E-60AC-4795-9268-77900B50F41B}" srcOrd="1" destOrd="0" presId="urn:microsoft.com/office/officeart/2005/8/layout/process1"/>
    <dgm:cxn modelId="{6B5101D6-6805-4B01-94D5-1A24E3AFC818}" srcId="{4E6E8A4B-4617-43DC-B340-570E3E8B3E8E}" destId="{F98E3B3A-21AF-4FEA-92B8-45628824922A}" srcOrd="1" destOrd="0" parTransId="{7B0DEE29-CB29-4B26-A76B-8AC5D7056E69}" sibTransId="{CE6E62CE-FE79-46B4-A351-831D24CA02B9}"/>
    <dgm:cxn modelId="{8524C1E7-9B51-4367-8D14-884C5CB0EA2B}" type="presOf" srcId="{4E6E8A4B-4617-43DC-B340-570E3E8B3E8E}" destId="{F42C44D3-5F8F-441E-BFAA-0B2464526F11}" srcOrd="0" destOrd="0" presId="urn:microsoft.com/office/officeart/2005/8/layout/process1"/>
    <dgm:cxn modelId="{2358EFE7-3E42-4DEF-90E0-E4987D129261}" type="presOf" srcId="{CE6E62CE-FE79-46B4-A351-831D24CA02B9}" destId="{90F681A2-6ECC-46A8-BAA2-E238F3BDA99D}" srcOrd="1" destOrd="0" presId="urn:microsoft.com/office/officeart/2005/8/layout/process1"/>
    <dgm:cxn modelId="{B0EDBCFA-325F-4131-A837-CF0A02E1E986}" type="presOf" srcId="{149DB4BE-E326-4CBF-975A-5F4CC0D0C9B0}" destId="{0925F50A-C3C9-4332-AA8D-FE42A29D4240}" srcOrd="0" destOrd="0" presId="urn:microsoft.com/office/officeart/2005/8/layout/process1"/>
    <dgm:cxn modelId="{57B9B535-FEEE-4226-9E8B-2558DCED6431}" type="presParOf" srcId="{F42C44D3-5F8F-441E-BFAA-0B2464526F11}" destId="{1459AF86-6748-4069-AE78-4954ED074218}" srcOrd="0" destOrd="0" presId="urn:microsoft.com/office/officeart/2005/8/layout/process1"/>
    <dgm:cxn modelId="{CD558CE9-A83F-473B-8FBB-D4F1F0BEE06A}" type="presParOf" srcId="{F42C44D3-5F8F-441E-BFAA-0B2464526F11}" destId="{0925F50A-C3C9-4332-AA8D-FE42A29D4240}" srcOrd="1" destOrd="0" presId="urn:microsoft.com/office/officeart/2005/8/layout/process1"/>
    <dgm:cxn modelId="{BE046A5B-BDEC-427E-B1A7-0539E6F93F1B}" type="presParOf" srcId="{0925F50A-C3C9-4332-AA8D-FE42A29D4240}" destId="{D876BB8E-60AC-4795-9268-77900B50F41B}" srcOrd="0" destOrd="0" presId="urn:microsoft.com/office/officeart/2005/8/layout/process1"/>
    <dgm:cxn modelId="{5F504B57-6133-4364-B028-832B4B79FAD4}" type="presParOf" srcId="{F42C44D3-5F8F-441E-BFAA-0B2464526F11}" destId="{C16F1ECE-86F9-4433-8786-59C98C2EF143}" srcOrd="2" destOrd="0" presId="urn:microsoft.com/office/officeart/2005/8/layout/process1"/>
    <dgm:cxn modelId="{D6CFD8CA-5EDD-4405-A546-88EE06E67E56}" type="presParOf" srcId="{F42C44D3-5F8F-441E-BFAA-0B2464526F11}" destId="{07C2AAD0-795A-45FF-88CC-57DFE53014BB}" srcOrd="3" destOrd="0" presId="urn:microsoft.com/office/officeart/2005/8/layout/process1"/>
    <dgm:cxn modelId="{DBEB54E0-C6E2-43AA-945C-365275DBE835}" type="presParOf" srcId="{07C2AAD0-795A-45FF-88CC-57DFE53014BB}" destId="{90F681A2-6ECC-46A8-BAA2-E238F3BDA99D}" srcOrd="0" destOrd="0" presId="urn:microsoft.com/office/officeart/2005/8/layout/process1"/>
    <dgm:cxn modelId="{A2FA094D-1C00-459C-908F-202166FF1C0C}" type="presParOf" srcId="{F42C44D3-5F8F-441E-BFAA-0B2464526F11}" destId="{D38344F4-108C-48A7-BF9D-D300E789303B}"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9B8E17-D603-4FD8-B469-F0AE765E791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D0D3639-CEAC-48BC-A712-EA1014285626}">
      <dgm:prSet phldrT="[Text]" custT="1"/>
      <dgm:spPr/>
      <dgm:t>
        <a:bodyPr/>
        <a:lstStyle/>
        <a:p>
          <a:r>
            <a:rPr lang="en-US" sz="2100" dirty="0"/>
            <a:t>Identify the contract with the customers.</a:t>
          </a:r>
        </a:p>
      </dgm:t>
    </dgm:pt>
    <dgm:pt modelId="{C479CA5A-980F-4F51-B07D-8EA1C209028B}" type="parTrans" cxnId="{86C6AA8A-629F-4B35-B36D-4517A0F04CE1}">
      <dgm:prSet/>
      <dgm:spPr/>
      <dgm:t>
        <a:bodyPr/>
        <a:lstStyle/>
        <a:p>
          <a:endParaRPr lang="en-US"/>
        </a:p>
      </dgm:t>
    </dgm:pt>
    <dgm:pt modelId="{E05F0D04-D003-4128-8854-3DC7779F6D12}" type="sibTrans" cxnId="{86C6AA8A-629F-4B35-B36D-4517A0F04CE1}">
      <dgm:prSet/>
      <dgm:spPr/>
      <dgm:t>
        <a:bodyPr/>
        <a:lstStyle/>
        <a:p>
          <a:endParaRPr lang="en-US"/>
        </a:p>
      </dgm:t>
    </dgm:pt>
    <dgm:pt modelId="{A4BABBDA-2AEF-4878-B78B-C958DB407FEA}">
      <dgm:prSet phldrT="[Text]"/>
      <dgm:spPr/>
      <dgm:t>
        <a:bodyPr/>
        <a:lstStyle/>
        <a:p>
          <a:r>
            <a:rPr lang="en-US" dirty="0"/>
            <a:t>Identify separate performance obligation in contract	.</a:t>
          </a:r>
        </a:p>
      </dgm:t>
    </dgm:pt>
    <dgm:pt modelId="{851E5F64-AE0E-4FFD-A2A1-64B7566A3F37}" type="parTrans" cxnId="{5C5DB446-E386-4C80-A7F9-04F310FFAED4}">
      <dgm:prSet/>
      <dgm:spPr/>
      <dgm:t>
        <a:bodyPr/>
        <a:lstStyle/>
        <a:p>
          <a:endParaRPr lang="en-US"/>
        </a:p>
      </dgm:t>
    </dgm:pt>
    <dgm:pt modelId="{AE3B34AA-B3FD-4B8F-864A-680730983665}" type="sibTrans" cxnId="{5C5DB446-E386-4C80-A7F9-04F310FFAED4}">
      <dgm:prSet/>
      <dgm:spPr/>
      <dgm:t>
        <a:bodyPr/>
        <a:lstStyle/>
        <a:p>
          <a:endParaRPr lang="en-US"/>
        </a:p>
      </dgm:t>
    </dgm:pt>
    <dgm:pt modelId="{085B6E6A-19DE-43F3-A742-76F129FE62D5}">
      <dgm:prSet phldrT="[Text]"/>
      <dgm:spPr/>
      <dgm:t>
        <a:bodyPr/>
        <a:lstStyle/>
        <a:p>
          <a:r>
            <a:rPr lang="en-US" dirty="0"/>
            <a:t>Determine the transaction price.</a:t>
          </a:r>
        </a:p>
      </dgm:t>
    </dgm:pt>
    <dgm:pt modelId="{A49F0654-8D16-48D0-AD0F-A8F32903D4C7}" type="parTrans" cxnId="{01981CE3-872D-494C-893B-43CA476FDD4A}">
      <dgm:prSet/>
      <dgm:spPr/>
      <dgm:t>
        <a:bodyPr/>
        <a:lstStyle/>
        <a:p>
          <a:endParaRPr lang="en-US"/>
        </a:p>
      </dgm:t>
    </dgm:pt>
    <dgm:pt modelId="{E8FBA248-8905-43E5-A0F0-91C2DE797879}" type="sibTrans" cxnId="{01981CE3-872D-494C-893B-43CA476FDD4A}">
      <dgm:prSet/>
      <dgm:spPr/>
      <dgm:t>
        <a:bodyPr/>
        <a:lstStyle/>
        <a:p>
          <a:endParaRPr lang="en-US"/>
        </a:p>
      </dgm:t>
    </dgm:pt>
    <dgm:pt modelId="{38EE4B95-0024-4F99-A743-2D15BCF0B3E2}">
      <dgm:prSet phldrT="[Text]"/>
      <dgm:spPr/>
      <dgm:t>
        <a:bodyPr/>
        <a:lstStyle/>
        <a:p>
          <a:r>
            <a:rPr lang="en-US" dirty="0"/>
            <a:t>Allocate the transaction price to separate POs</a:t>
          </a:r>
        </a:p>
      </dgm:t>
    </dgm:pt>
    <dgm:pt modelId="{A5D6BDA5-99CB-4149-B1A1-1784E483D566}" type="parTrans" cxnId="{D8C6A362-4150-4F81-89CA-037A90514472}">
      <dgm:prSet/>
      <dgm:spPr/>
      <dgm:t>
        <a:bodyPr/>
        <a:lstStyle/>
        <a:p>
          <a:endParaRPr lang="en-US"/>
        </a:p>
      </dgm:t>
    </dgm:pt>
    <dgm:pt modelId="{1FA4532D-B8A9-488E-8162-F7C76552A6DD}" type="sibTrans" cxnId="{D8C6A362-4150-4F81-89CA-037A90514472}">
      <dgm:prSet/>
      <dgm:spPr/>
      <dgm:t>
        <a:bodyPr/>
        <a:lstStyle/>
        <a:p>
          <a:endParaRPr lang="en-US"/>
        </a:p>
      </dgm:t>
    </dgm:pt>
    <dgm:pt modelId="{CA98A5E8-E616-4EE2-8FDE-0415FFBD1EFB}">
      <dgm:prSet phldrT="[Text]"/>
      <dgm:spPr/>
      <dgm:t>
        <a:bodyPr/>
        <a:lstStyle/>
        <a:p>
          <a:r>
            <a:rPr lang="en-US" dirty="0"/>
            <a:t>Recognize revenue when the entity satisfies a PO</a:t>
          </a:r>
        </a:p>
      </dgm:t>
    </dgm:pt>
    <dgm:pt modelId="{54C55FF9-09DB-4BB4-9876-2B2C6BC58CE3}" type="parTrans" cxnId="{A70FB98D-8C41-4C54-AB04-1317AFC6F5BA}">
      <dgm:prSet/>
      <dgm:spPr/>
      <dgm:t>
        <a:bodyPr/>
        <a:lstStyle/>
        <a:p>
          <a:endParaRPr lang="en-US"/>
        </a:p>
      </dgm:t>
    </dgm:pt>
    <dgm:pt modelId="{FF500B96-EEB5-48B7-A69C-C340C51103BE}" type="sibTrans" cxnId="{A70FB98D-8C41-4C54-AB04-1317AFC6F5BA}">
      <dgm:prSet/>
      <dgm:spPr/>
      <dgm:t>
        <a:bodyPr/>
        <a:lstStyle/>
        <a:p>
          <a:endParaRPr lang="en-US"/>
        </a:p>
      </dgm:t>
    </dgm:pt>
    <dgm:pt modelId="{ADD0F6A3-71BE-4752-812A-9DE15703C588}" type="pres">
      <dgm:prSet presAssocID="{C19B8E17-D603-4FD8-B469-F0AE765E7916}" presName="diagram" presStyleCnt="0">
        <dgm:presLayoutVars>
          <dgm:dir/>
          <dgm:resizeHandles val="exact"/>
        </dgm:presLayoutVars>
      </dgm:prSet>
      <dgm:spPr/>
    </dgm:pt>
    <dgm:pt modelId="{43305787-871F-46D3-9633-5C0948C45627}" type="pres">
      <dgm:prSet presAssocID="{0D0D3639-CEAC-48BC-A712-EA1014285626}" presName="node" presStyleLbl="node1" presStyleIdx="0" presStyleCnt="5">
        <dgm:presLayoutVars>
          <dgm:bulletEnabled val="1"/>
        </dgm:presLayoutVars>
      </dgm:prSet>
      <dgm:spPr/>
    </dgm:pt>
    <dgm:pt modelId="{4629A200-708B-433F-BF2A-01D0304FF12C}" type="pres">
      <dgm:prSet presAssocID="{E05F0D04-D003-4128-8854-3DC7779F6D12}" presName="sibTrans" presStyleCnt="0"/>
      <dgm:spPr/>
    </dgm:pt>
    <dgm:pt modelId="{9444F10F-5B9D-412A-B5CF-4D2E78B7AA3D}" type="pres">
      <dgm:prSet presAssocID="{A4BABBDA-2AEF-4878-B78B-C958DB407FEA}" presName="node" presStyleLbl="node1" presStyleIdx="1" presStyleCnt="5">
        <dgm:presLayoutVars>
          <dgm:bulletEnabled val="1"/>
        </dgm:presLayoutVars>
      </dgm:prSet>
      <dgm:spPr/>
    </dgm:pt>
    <dgm:pt modelId="{17F26C82-928C-4B08-A612-1264AD0B0D07}" type="pres">
      <dgm:prSet presAssocID="{AE3B34AA-B3FD-4B8F-864A-680730983665}" presName="sibTrans" presStyleCnt="0"/>
      <dgm:spPr/>
    </dgm:pt>
    <dgm:pt modelId="{21BDEC1B-5F51-4C38-ADF6-735EAAB8D2C5}" type="pres">
      <dgm:prSet presAssocID="{085B6E6A-19DE-43F3-A742-76F129FE62D5}" presName="node" presStyleLbl="node1" presStyleIdx="2" presStyleCnt="5" custLinFactNeighborX="-550" custLinFactNeighborY="1698">
        <dgm:presLayoutVars>
          <dgm:bulletEnabled val="1"/>
        </dgm:presLayoutVars>
      </dgm:prSet>
      <dgm:spPr/>
    </dgm:pt>
    <dgm:pt modelId="{E327D902-57D0-45C3-8572-DC48D4E2386F}" type="pres">
      <dgm:prSet presAssocID="{E8FBA248-8905-43E5-A0F0-91C2DE797879}" presName="sibTrans" presStyleCnt="0"/>
      <dgm:spPr/>
    </dgm:pt>
    <dgm:pt modelId="{B8F2B2FA-2B94-481F-B29A-BBE3E290E0E1}" type="pres">
      <dgm:prSet presAssocID="{38EE4B95-0024-4F99-A743-2D15BCF0B3E2}" presName="node" presStyleLbl="node1" presStyleIdx="3" presStyleCnt="5">
        <dgm:presLayoutVars>
          <dgm:bulletEnabled val="1"/>
        </dgm:presLayoutVars>
      </dgm:prSet>
      <dgm:spPr/>
    </dgm:pt>
    <dgm:pt modelId="{34DA1B87-FB0B-4628-AE3F-843F771728F2}" type="pres">
      <dgm:prSet presAssocID="{1FA4532D-B8A9-488E-8162-F7C76552A6DD}" presName="sibTrans" presStyleCnt="0"/>
      <dgm:spPr/>
    </dgm:pt>
    <dgm:pt modelId="{7E26A375-EEBF-413E-A35D-0E65669C597A}" type="pres">
      <dgm:prSet presAssocID="{CA98A5E8-E616-4EE2-8FDE-0415FFBD1EFB}" presName="node" presStyleLbl="node1" presStyleIdx="4" presStyleCnt="5">
        <dgm:presLayoutVars>
          <dgm:bulletEnabled val="1"/>
        </dgm:presLayoutVars>
      </dgm:prSet>
      <dgm:spPr/>
    </dgm:pt>
  </dgm:ptLst>
  <dgm:cxnLst>
    <dgm:cxn modelId="{BAE3A01F-9CAE-494C-86B4-578659134D4A}" type="presOf" srcId="{CA98A5E8-E616-4EE2-8FDE-0415FFBD1EFB}" destId="{7E26A375-EEBF-413E-A35D-0E65669C597A}" srcOrd="0" destOrd="0" presId="urn:microsoft.com/office/officeart/2005/8/layout/default"/>
    <dgm:cxn modelId="{D8C6A362-4150-4F81-89CA-037A90514472}" srcId="{C19B8E17-D603-4FD8-B469-F0AE765E7916}" destId="{38EE4B95-0024-4F99-A743-2D15BCF0B3E2}" srcOrd="3" destOrd="0" parTransId="{A5D6BDA5-99CB-4149-B1A1-1784E483D566}" sibTransId="{1FA4532D-B8A9-488E-8162-F7C76552A6DD}"/>
    <dgm:cxn modelId="{5C5DB446-E386-4C80-A7F9-04F310FFAED4}" srcId="{C19B8E17-D603-4FD8-B469-F0AE765E7916}" destId="{A4BABBDA-2AEF-4878-B78B-C958DB407FEA}" srcOrd="1" destOrd="0" parTransId="{851E5F64-AE0E-4FFD-A2A1-64B7566A3F37}" sibTransId="{AE3B34AA-B3FD-4B8F-864A-680730983665}"/>
    <dgm:cxn modelId="{86C6AA8A-629F-4B35-B36D-4517A0F04CE1}" srcId="{C19B8E17-D603-4FD8-B469-F0AE765E7916}" destId="{0D0D3639-CEAC-48BC-A712-EA1014285626}" srcOrd="0" destOrd="0" parTransId="{C479CA5A-980F-4F51-B07D-8EA1C209028B}" sibTransId="{E05F0D04-D003-4128-8854-3DC7779F6D12}"/>
    <dgm:cxn modelId="{A70FB98D-8C41-4C54-AB04-1317AFC6F5BA}" srcId="{C19B8E17-D603-4FD8-B469-F0AE765E7916}" destId="{CA98A5E8-E616-4EE2-8FDE-0415FFBD1EFB}" srcOrd="4" destOrd="0" parTransId="{54C55FF9-09DB-4BB4-9876-2B2C6BC58CE3}" sibTransId="{FF500B96-EEB5-48B7-A69C-C340C51103BE}"/>
    <dgm:cxn modelId="{F3F2559A-E370-4AE8-A13A-7A41A80D7EAA}" type="presOf" srcId="{085B6E6A-19DE-43F3-A742-76F129FE62D5}" destId="{21BDEC1B-5F51-4C38-ADF6-735EAAB8D2C5}" srcOrd="0" destOrd="0" presId="urn:microsoft.com/office/officeart/2005/8/layout/default"/>
    <dgm:cxn modelId="{4DE0B2A1-6CE9-4DE3-B806-B2321C6A53F0}" type="presOf" srcId="{38EE4B95-0024-4F99-A743-2D15BCF0B3E2}" destId="{B8F2B2FA-2B94-481F-B29A-BBE3E290E0E1}" srcOrd="0" destOrd="0" presId="urn:microsoft.com/office/officeart/2005/8/layout/default"/>
    <dgm:cxn modelId="{244D86CF-798A-4C78-B28B-F2269A6E7CB1}" type="presOf" srcId="{C19B8E17-D603-4FD8-B469-F0AE765E7916}" destId="{ADD0F6A3-71BE-4752-812A-9DE15703C588}" srcOrd="0" destOrd="0" presId="urn:microsoft.com/office/officeart/2005/8/layout/default"/>
    <dgm:cxn modelId="{321760DE-C876-48BE-BDBE-081FFE2227B3}" type="presOf" srcId="{A4BABBDA-2AEF-4878-B78B-C958DB407FEA}" destId="{9444F10F-5B9D-412A-B5CF-4D2E78B7AA3D}" srcOrd="0" destOrd="0" presId="urn:microsoft.com/office/officeart/2005/8/layout/default"/>
    <dgm:cxn modelId="{01981CE3-872D-494C-893B-43CA476FDD4A}" srcId="{C19B8E17-D603-4FD8-B469-F0AE765E7916}" destId="{085B6E6A-19DE-43F3-A742-76F129FE62D5}" srcOrd="2" destOrd="0" parTransId="{A49F0654-8D16-48D0-AD0F-A8F32903D4C7}" sibTransId="{E8FBA248-8905-43E5-A0F0-91C2DE797879}"/>
    <dgm:cxn modelId="{4E96F2E6-BCF1-448B-931C-63AA3D7847B1}" type="presOf" srcId="{0D0D3639-CEAC-48BC-A712-EA1014285626}" destId="{43305787-871F-46D3-9633-5C0948C45627}" srcOrd="0" destOrd="0" presId="urn:microsoft.com/office/officeart/2005/8/layout/default"/>
    <dgm:cxn modelId="{53536BD1-F0C4-4649-8869-7BE35E052547}" type="presParOf" srcId="{ADD0F6A3-71BE-4752-812A-9DE15703C588}" destId="{43305787-871F-46D3-9633-5C0948C45627}" srcOrd="0" destOrd="0" presId="urn:microsoft.com/office/officeart/2005/8/layout/default"/>
    <dgm:cxn modelId="{AC75046F-E6B2-423A-97B4-B441CCA5E888}" type="presParOf" srcId="{ADD0F6A3-71BE-4752-812A-9DE15703C588}" destId="{4629A200-708B-433F-BF2A-01D0304FF12C}" srcOrd="1" destOrd="0" presId="urn:microsoft.com/office/officeart/2005/8/layout/default"/>
    <dgm:cxn modelId="{A92768DF-54EC-40E9-BE28-85EAF37F7ADC}" type="presParOf" srcId="{ADD0F6A3-71BE-4752-812A-9DE15703C588}" destId="{9444F10F-5B9D-412A-B5CF-4D2E78B7AA3D}" srcOrd="2" destOrd="0" presId="urn:microsoft.com/office/officeart/2005/8/layout/default"/>
    <dgm:cxn modelId="{5B8CC172-A025-4CC5-B34F-EE8575AB51FE}" type="presParOf" srcId="{ADD0F6A3-71BE-4752-812A-9DE15703C588}" destId="{17F26C82-928C-4B08-A612-1264AD0B0D07}" srcOrd="3" destOrd="0" presId="urn:microsoft.com/office/officeart/2005/8/layout/default"/>
    <dgm:cxn modelId="{45929286-A0A8-4E29-9C34-956DF0A61AD4}" type="presParOf" srcId="{ADD0F6A3-71BE-4752-812A-9DE15703C588}" destId="{21BDEC1B-5F51-4C38-ADF6-735EAAB8D2C5}" srcOrd="4" destOrd="0" presId="urn:microsoft.com/office/officeart/2005/8/layout/default"/>
    <dgm:cxn modelId="{D0FD1E63-7284-49EA-9C7A-5B966403D455}" type="presParOf" srcId="{ADD0F6A3-71BE-4752-812A-9DE15703C588}" destId="{E327D902-57D0-45C3-8572-DC48D4E2386F}" srcOrd="5" destOrd="0" presId="urn:microsoft.com/office/officeart/2005/8/layout/default"/>
    <dgm:cxn modelId="{A228B532-B144-46F2-99BB-5C1633430519}" type="presParOf" srcId="{ADD0F6A3-71BE-4752-812A-9DE15703C588}" destId="{B8F2B2FA-2B94-481F-B29A-BBE3E290E0E1}" srcOrd="6" destOrd="0" presId="urn:microsoft.com/office/officeart/2005/8/layout/default"/>
    <dgm:cxn modelId="{30954C3F-6FA0-4B71-B6F4-A63601DC7606}" type="presParOf" srcId="{ADD0F6A3-71BE-4752-812A-9DE15703C588}" destId="{34DA1B87-FB0B-4628-AE3F-843F771728F2}" srcOrd="7" destOrd="0" presId="urn:microsoft.com/office/officeart/2005/8/layout/default"/>
    <dgm:cxn modelId="{78B08A2F-3868-4409-9E72-5871969FA96F}" type="presParOf" srcId="{ADD0F6A3-71BE-4752-812A-9DE15703C588}" destId="{7E26A375-EEBF-413E-A35D-0E65669C597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9B8E17-D603-4FD8-B469-F0AE765E7916}"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0D0D3639-CEAC-48BC-A712-EA1014285626}">
      <dgm:prSet phldrT="[Text]" custT="1"/>
      <dgm:spPr/>
      <dgm:t>
        <a:bodyPr/>
        <a:lstStyle/>
        <a:p>
          <a:r>
            <a:rPr lang="en-US" sz="1800" dirty="0">
              <a:latin typeface="Tw Cen MT" panose="020B0602020104020603" pitchFamily="34" charset="0"/>
            </a:rPr>
            <a:t>Parties to the contract have approved the contract.</a:t>
          </a:r>
        </a:p>
      </dgm:t>
    </dgm:pt>
    <dgm:pt modelId="{C479CA5A-980F-4F51-B07D-8EA1C209028B}" type="parTrans" cxnId="{86C6AA8A-629F-4B35-B36D-4517A0F04CE1}">
      <dgm:prSet/>
      <dgm:spPr/>
      <dgm:t>
        <a:bodyPr/>
        <a:lstStyle/>
        <a:p>
          <a:endParaRPr lang="en-US"/>
        </a:p>
      </dgm:t>
    </dgm:pt>
    <dgm:pt modelId="{E05F0D04-D003-4128-8854-3DC7779F6D12}" type="sibTrans" cxnId="{86C6AA8A-629F-4B35-B36D-4517A0F04CE1}">
      <dgm:prSet phldrT="1"/>
      <dgm:spPr/>
      <dgm:t>
        <a:bodyPr/>
        <a:lstStyle/>
        <a:p>
          <a:r>
            <a:rPr lang="en-US"/>
            <a:t>1</a:t>
          </a:r>
        </a:p>
      </dgm:t>
    </dgm:pt>
    <dgm:pt modelId="{A4BABBDA-2AEF-4878-B78B-C958DB407FEA}">
      <dgm:prSet phldrT="[Text]" custT="1"/>
      <dgm:spPr/>
      <dgm:t>
        <a:bodyPr/>
        <a:lstStyle/>
        <a:p>
          <a:r>
            <a:rPr lang="en-US" sz="1800" dirty="0">
              <a:latin typeface="Tw Cen MT" panose="020B0602020104020603" pitchFamily="34" charset="0"/>
            </a:rPr>
            <a:t>each party’s rights can be identified.</a:t>
          </a:r>
        </a:p>
      </dgm:t>
    </dgm:pt>
    <dgm:pt modelId="{851E5F64-AE0E-4FFD-A2A1-64B7566A3F37}" type="parTrans" cxnId="{5C5DB446-E386-4C80-A7F9-04F310FFAED4}">
      <dgm:prSet/>
      <dgm:spPr/>
      <dgm:t>
        <a:bodyPr/>
        <a:lstStyle/>
        <a:p>
          <a:endParaRPr lang="en-US"/>
        </a:p>
      </dgm:t>
    </dgm:pt>
    <dgm:pt modelId="{AE3B34AA-B3FD-4B8F-864A-680730983665}" type="sibTrans" cxnId="{5C5DB446-E386-4C80-A7F9-04F310FFAED4}">
      <dgm:prSet phldrT="2"/>
      <dgm:spPr/>
      <dgm:t>
        <a:bodyPr/>
        <a:lstStyle/>
        <a:p>
          <a:r>
            <a:rPr lang="en-US"/>
            <a:t>2</a:t>
          </a:r>
        </a:p>
      </dgm:t>
    </dgm:pt>
    <dgm:pt modelId="{085B6E6A-19DE-43F3-A742-76F129FE62D5}">
      <dgm:prSet phldrT="[Text]" custT="1"/>
      <dgm:spPr/>
      <dgm:t>
        <a:bodyPr/>
        <a:lstStyle/>
        <a:p>
          <a:r>
            <a:rPr lang="en-US" sz="1800" dirty="0">
              <a:latin typeface="Tw Cen MT" panose="020B0602020104020603" pitchFamily="34" charset="0"/>
            </a:rPr>
            <a:t>Payment terms for the goods or services to be transferred.</a:t>
          </a:r>
        </a:p>
      </dgm:t>
    </dgm:pt>
    <dgm:pt modelId="{A49F0654-8D16-48D0-AD0F-A8F32903D4C7}" type="parTrans" cxnId="{01981CE3-872D-494C-893B-43CA476FDD4A}">
      <dgm:prSet/>
      <dgm:spPr/>
      <dgm:t>
        <a:bodyPr/>
        <a:lstStyle/>
        <a:p>
          <a:endParaRPr lang="en-US"/>
        </a:p>
      </dgm:t>
    </dgm:pt>
    <dgm:pt modelId="{E8FBA248-8905-43E5-A0F0-91C2DE797879}" type="sibTrans" cxnId="{01981CE3-872D-494C-893B-43CA476FDD4A}">
      <dgm:prSet phldrT="3"/>
      <dgm:spPr/>
      <dgm:t>
        <a:bodyPr/>
        <a:lstStyle/>
        <a:p>
          <a:r>
            <a:rPr lang="en-US"/>
            <a:t>3</a:t>
          </a:r>
        </a:p>
      </dgm:t>
    </dgm:pt>
    <dgm:pt modelId="{38EE4B95-0024-4F99-A743-2D15BCF0B3E2}">
      <dgm:prSet phldrT="[Text]" custT="1"/>
      <dgm:spPr/>
      <dgm:t>
        <a:bodyPr/>
        <a:lstStyle/>
        <a:p>
          <a:r>
            <a:rPr lang="en-US" sz="1800" dirty="0">
              <a:latin typeface="Tw Cen MT" panose="020B0602020104020603" pitchFamily="34" charset="0"/>
            </a:rPr>
            <a:t>Contract has commercial substance.</a:t>
          </a:r>
        </a:p>
      </dgm:t>
    </dgm:pt>
    <dgm:pt modelId="{A5D6BDA5-99CB-4149-B1A1-1784E483D566}" type="parTrans" cxnId="{D8C6A362-4150-4F81-89CA-037A90514472}">
      <dgm:prSet/>
      <dgm:spPr/>
      <dgm:t>
        <a:bodyPr/>
        <a:lstStyle/>
        <a:p>
          <a:endParaRPr lang="en-US"/>
        </a:p>
      </dgm:t>
    </dgm:pt>
    <dgm:pt modelId="{1FA4532D-B8A9-488E-8162-F7C76552A6DD}" type="sibTrans" cxnId="{D8C6A362-4150-4F81-89CA-037A90514472}">
      <dgm:prSet phldrT="4"/>
      <dgm:spPr/>
      <dgm:t>
        <a:bodyPr/>
        <a:lstStyle/>
        <a:p>
          <a:r>
            <a:rPr lang="en-US"/>
            <a:t>4</a:t>
          </a:r>
        </a:p>
      </dgm:t>
    </dgm:pt>
    <dgm:pt modelId="{CA98A5E8-E616-4EE2-8FDE-0415FFBD1EFB}">
      <dgm:prSet phldrT="[Text]" custT="1"/>
      <dgm:spPr/>
      <dgm:t>
        <a:bodyPr/>
        <a:lstStyle/>
        <a:p>
          <a:r>
            <a:rPr lang="en-US" sz="1800" dirty="0">
              <a:latin typeface="Tw Cen MT" panose="020B0602020104020603" pitchFamily="34" charset="0"/>
            </a:rPr>
            <a:t>It is probable that entity will collect the consideration.</a:t>
          </a:r>
        </a:p>
      </dgm:t>
    </dgm:pt>
    <dgm:pt modelId="{54C55FF9-09DB-4BB4-9876-2B2C6BC58CE3}" type="parTrans" cxnId="{A70FB98D-8C41-4C54-AB04-1317AFC6F5BA}">
      <dgm:prSet/>
      <dgm:spPr/>
      <dgm:t>
        <a:bodyPr/>
        <a:lstStyle/>
        <a:p>
          <a:endParaRPr lang="en-US"/>
        </a:p>
      </dgm:t>
    </dgm:pt>
    <dgm:pt modelId="{FF500B96-EEB5-48B7-A69C-C340C51103BE}" type="sibTrans" cxnId="{A70FB98D-8C41-4C54-AB04-1317AFC6F5BA}">
      <dgm:prSet phldrT="5"/>
      <dgm:spPr/>
      <dgm:t>
        <a:bodyPr/>
        <a:lstStyle/>
        <a:p>
          <a:r>
            <a:rPr lang="en-US"/>
            <a:t>5</a:t>
          </a:r>
        </a:p>
      </dgm:t>
    </dgm:pt>
    <dgm:pt modelId="{B4AC2311-DEEE-45BF-BA97-302EC3FA162A}" type="pres">
      <dgm:prSet presAssocID="{C19B8E17-D603-4FD8-B469-F0AE765E7916}" presName="linearFlow" presStyleCnt="0">
        <dgm:presLayoutVars>
          <dgm:dir/>
          <dgm:animLvl val="lvl"/>
          <dgm:resizeHandles val="exact"/>
        </dgm:presLayoutVars>
      </dgm:prSet>
      <dgm:spPr/>
    </dgm:pt>
    <dgm:pt modelId="{10966CD6-B8D2-4273-BBC7-D213545DA046}" type="pres">
      <dgm:prSet presAssocID="{0D0D3639-CEAC-48BC-A712-EA1014285626}" presName="compositeNode" presStyleCnt="0"/>
      <dgm:spPr/>
    </dgm:pt>
    <dgm:pt modelId="{2CF97B33-8F86-4875-809D-3173711A49EB}" type="pres">
      <dgm:prSet presAssocID="{0D0D3639-CEAC-48BC-A712-EA1014285626}" presName="parTx" presStyleLbl="node1" presStyleIdx="0" presStyleCnt="0">
        <dgm:presLayoutVars>
          <dgm:chMax val="0"/>
          <dgm:chPref val="0"/>
          <dgm:bulletEnabled val="1"/>
        </dgm:presLayoutVars>
      </dgm:prSet>
      <dgm:spPr/>
    </dgm:pt>
    <dgm:pt modelId="{FDDBA441-7EAD-456E-BEA5-5AA3F9C35CCE}" type="pres">
      <dgm:prSet presAssocID="{0D0D3639-CEAC-48BC-A712-EA1014285626}" presName="parSh" presStyleCnt="0"/>
      <dgm:spPr/>
    </dgm:pt>
    <dgm:pt modelId="{3DA6B266-318F-44E8-B9AD-7973AE7BC950}" type="pres">
      <dgm:prSet presAssocID="{0D0D3639-CEAC-48BC-A712-EA1014285626}" presName="lineNode" presStyleLbl="alignAccFollowNode1" presStyleIdx="0" presStyleCnt="15"/>
      <dgm:spPr/>
    </dgm:pt>
    <dgm:pt modelId="{7B6F2A26-6C59-4DF7-BAD9-F3D76DAAFF4C}" type="pres">
      <dgm:prSet presAssocID="{0D0D3639-CEAC-48BC-A712-EA1014285626}" presName="lineArrowNode" presStyleLbl="alignAccFollowNode1" presStyleIdx="1" presStyleCnt="15"/>
      <dgm:spPr/>
    </dgm:pt>
    <dgm:pt modelId="{5E619802-D1CB-4653-BFAB-3DB268A673FE}" type="pres">
      <dgm:prSet presAssocID="{E05F0D04-D003-4128-8854-3DC7779F6D12}" presName="sibTransNodeCircle" presStyleLbl="alignNode1" presStyleIdx="0" presStyleCnt="5">
        <dgm:presLayoutVars>
          <dgm:chMax val="0"/>
          <dgm:bulletEnabled/>
        </dgm:presLayoutVars>
      </dgm:prSet>
      <dgm:spPr/>
    </dgm:pt>
    <dgm:pt modelId="{9FC00E62-5CB6-4CCF-93C4-BC72A4A081F9}" type="pres">
      <dgm:prSet presAssocID="{E05F0D04-D003-4128-8854-3DC7779F6D12}" presName="spacerBetweenCircleAndCallout" presStyleCnt="0">
        <dgm:presLayoutVars/>
      </dgm:prSet>
      <dgm:spPr/>
    </dgm:pt>
    <dgm:pt modelId="{998EBB62-0839-4125-956B-8ECD8C01B170}" type="pres">
      <dgm:prSet presAssocID="{0D0D3639-CEAC-48BC-A712-EA1014285626}" presName="nodeText" presStyleLbl="alignAccFollowNode1" presStyleIdx="2" presStyleCnt="15">
        <dgm:presLayoutVars>
          <dgm:bulletEnabled val="1"/>
        </dgm:presLayoutVars>
      </dgm:prSet>
      <dgm:spPr/>
    </dgm:pt>
    <dgm:pt modelId="{9A8965D3-601D-49D4-9702-ED2C75F8C580}" type="pres">
      <dgm:prSet presAssocID="{E05F0D04-D003-4128-8854-3DC7779F6D12}" presName="sibTransComposite" presStyleCnt="0"/>
      <dgm:spPr/>
    </dgm:pt>
    <dgm:pt modelId="{A9E13D7D-3160-40D1-A892-EE8CD4C580AB}" type="pres">
      <dgm:prSet presAssocID="{A4BABBDA-2AEF-4878-B78B-C958DB407FEA}" presName="compositeNode" presStyleCnt="0"/>
      <dgm:spPr/>
    </dgm:pt>
    <dgm:pt modelId="{D97505CE-CAB3-46A6-A68A-ECDEB36B3402}" type="pres">
      <dgm:prSet presAssocID="{A4BABBDA-2AEF-4878-B78B-C958DB407FEA}" presName="parTx" presStyleLbl="node1" presStyleIdx="0" presStyleCnt="0">
        <dgm:presLayoutVars>
          <dgm:chMax val="0"/>
          <dgm:chPref val="0"/>
          <dgm:bulletEnabled val="1"/>
        </dgm:presLayoutVars>
      </dgm:prSet>
      <dgm:spPr/>
    </dgm:pt>
    <dgm:pt modelId="{63E82C6C-1880-4FA5-824E-5EF9D8DFF85E}" type="pres">
      <dgm:prSet presAssocID="{A4BABBDA-2AEF-4878-B78B-C958DB407FEA}" presName="parSh" presStyleCnt="0"/>
      <dgm:spPr/>
    </dgm:pt>
    <dgm:pt modelId="{D4FECCAE-421B-4665-B55B-9CD1A9813E6F}" type="pres">
      <dgm:prSet presAssocID="{A4BABBDA-2AEF-4878-B78B-C958DB407FEA}" presName="lineNode" presStyleLbl="alignAccFollowNode1" presStyleIdx="3" presStyleCnt="15"/>
      <dgm:spPr/>
    </dgm:pt>
    <dgm:pt modelId="{2E416A0E-FFC1-458C-B2E6-143411CB3CB4}" type="pres">
      <dgm:prSet presAssocID="{A4BABBDA-2AEF-4878-B78B-C958DB407FEA}" presName="lineArrowNode" presStyleLbl="alignAccFollowNode1" presStyleIdx="4" presStyleCnt="15"/>
      <dgm:spPr/>
    </dgm:pt>
    <dgm:pt modelId="{F84B7520-0B9F-4804-B0C8-D16FDD1F8BE2}" type="pres">
      <dgm:prSet presAssocID="{AE3B34AA-B3FD-4B8F-864A-680730983665}" presName="sibTransNodeCircle" presStyleLbl="alignNode1" presStyleIdx="1" presStyleCnt="5">
        <dgm:presLayoutVars>
          <dgm:chMax val="0"/>
          <dgm:bulletEnabled/>
        </dgm:presLayoutVars>
      </dgm:prSet>
      <dgm:spPr/>
    </dgm:pt>
    <dgm:pt modelId="{8C863675-F1F8-4B12-9671-AF94117EBE45}" type="pres">
      <dgm:prSet presAssocID="{AE3B34AA-B3FD-4B8F-864A-680730983665}" presName="spacerBetweenCircleAndCallout" presStyleCnt="0">
        <dgm:presLayoutVars/>
      </dgm:prSet>
      <dgm:spPr/>
    </dgm:pt>
    <dgm:pt modelId="{9EB0330C-8C43-45B3-8B2A-401E601848DD}" type="pres">
      <dgm:prSet presAssocID="{A4BABBDA-2AEF-4878-B78B-C958DB407FEA}" presName="nodeText" presStyleLbl="alignAccFollowNode1" presStyleIdx="5" presStyleCnt="15">
        <dgm:presLayoutVars>
          <dgm:bulletEnabled val="1"/>
        </dgm:presLayoutVars>
      </dgm:prSet>
      <dgm:spPr/>
    </dgm:pt>
    <dgm:pt modelId="{BBEA5BDD-2563-4F6D-A796-0AB86534652F}" type="pres">
      <dgm:prSet presAssocID="{AE3B34AA-B3FD-4B8F-864A-680730983665}" presName="sibTransComposite" presStyleCnt="0"/>
      <dgm:spPr/>
    </dgm:pt>
    <dgm:pt modelId="{44011F06-D86F-43C5-B4FE-59B4A3163FA7}" type="pres">
      <dgm:prSet presAssocID="{085B6E6A-19DE-43F3-A742-76F129FE62D5}" presName="compositeNode" presStyleCnt="0"/>
      <dgm:spPr/>
    </dgm:pt>
    <dgm:pt modelId="{54336A36-927E-4118-AD85-93DA6415EC23}" type="pres">
      <dgm:prSet presAssocID="{085B6E6A-19DE-43F3-A742-76F129FE62D5}" presName="parTx" presStyleLbl="node1" presStyleIdx="0" presStyleCnt="0">
        <dgm:presLayoutVars>
          <dgm:chMax val="0"/>
          <dgm:chPref val="0"/>
          <dgm:bulletEnabled val="1"/>
        </dgm:presLayoutVars>
      </dgm:prSet>
      <dgm:spPr/>
    </dgm:pt>
    <dgm:pt modelId="{56AC6679-97E0-4FD2-80E6-D067B71F2666}" type="pres">
      <dgm:prSet presAssocID="{085B6E6A-19DE-43F3-A742-76F129FE62D5}" presName="parSh" presStyleCnt="0"/>
      <dgm:spPr/>
    </dgm:pt>
    <dgm:pt modelId="{0B44392C-8A2D-4E66-9AF5-5E43688D5372}" type="pres">
      <dgm:prSet presAssocID="{085B6E6A-19DE-43F3-A742-76F129FE62D5}" presName="lineNode" presStyleLbl="alignAccFollowNode1" presStyleIdx="6" presStyleCnt="15"/>
      <dgm:spPr/>
    </dgm:pt>
    <dgm:pt modelId="{1E06179D-C388-49C4-A2C6-B3F4DE5B0B48}" type="pres">
      <dgm:prSet presAssocID="{085B6E6A-19DE-43F3-A742-76F129FE62D5}" presName="lineArrowNode" presStyleLbl="alignAccFollowNode1" presStyleIdx="7" presStyleCnt="15"/>
      <dgm:spPr/>
    </dgm:pt>
    <dgm:pt modelId="{7B84D8EE-1AB1-400F-8519-EA09E98CFBF7}" type="pres">
      <dgm:prSet presAssocID="{E8FBA248-8905-43E5-A0F0-91C2DE797879}" presName="sibTransNodeCircle" presStyleLbl="alignNode1" presStyleIdx="2" presStyleCnt="5">
        <dgm:presLayoutVars>
          <dgm:chMax val="0"/>
          <dgm:bulletEnabled/>
        </dgm:presLayoutVars>
      </dgm:prSet>
      <dgm:spPr/>
    </dgm:pt>
    <dgm:pt modelId="{76858BC2-6824-40EC-8237-D42933CC5A4B}" type="pres">
      <dgm:prSet presAssocID="{E8FBA248-8905-43E5-A0F0-91C2DE797879}" presName="spacerBetweenCircleAndCallout" presStyleCnt="0">
        <dgm:presLayoutVars/>
      </dgm:prSet>
      <dgm:spPr/>
    </dgm:pt>
    <dgm:pt modelId="{48A736A8-0B4A-4FEB-8831-F320C8FD2687}" type="pres">
      <dgm:prSet presAssocID="{085B6E6A-19DE-43F3-A742-76F129FE62D5}" presName="nodeText" presStyleLbl="alignAccFollowNode1" presStyleIdx="8" presStyleCnt="15">
        <dgm:presLayoutVars>
          <dgm:bulletEnabled val="1"/>
        </dgm:presLayoutVars>
      </dgm:prSet>
      <dgm:spPr/>
    </dgm:pt>
    <dgm:pt modelId="{88958A62-1D7D-4C1C-9CE5-F6735AE12674}" type="pres">
      <dgm:prSet presAssocID="{E8FBA248-8905-43E5-A0F0-91C2DE797879}" presName="sibTransComposite" presStyleCnt="0"/>
      <dgm:spPr/>
    </dgm:pt>
    <dgm:pt modelId="{2EC374BE-087D-4260-89AF-67042F6E5821}" type="pres">
      <dgm:prSet presAssocID="{38EE4B95-0024-4F99-A743-2D15BCF0B3E2}" presName="compositeNode" presStyleCnt="0"/>
      <dgm:spPr/>
    </dgm:pt>
    <dgm:pt modelId="{95621D78-0EF3-4D1B-A2A8-5D94E8EFEEC0}" type="pres">
      <dgm:prSet presAssocID="{38EE4B95-0024-4F99-A743-2D15BCF0B3E2}" presName="parTx" presStyleLbl="node1" presStyleIdx="0" presStyleCnt="0">
        <dgm:presLayoutVars>
          <dgm:chMax val="0"/>
          <dgm:chPref val="0"/>
          <dgm:bulletEnabled val="1"/>
        </dgm:presLayoutVars>
      </dgm:prSet>
      <dgm:spPr/>
    </dgm:pt>
    <dgm:pt modelId="{F4F72DC8-C77B-4B1F-810A-92EA67020541}" type="pres">
      <dgm:prSet presAssocID="{38EE4B95-0024-4F99-A743-2D15BCF0B3E2}" presName="parSh" presStyleCnt="0"/>
      <dgm:spPr/>
    </dgm:pt>
    <dgm:pt modelId="{C44CC772-109D-4C19-A4E1-B7C7B590DC8C}" type="pres">
      <dgm:prSet presAssocID="{38EE4B95-0024-4F99-A743-2D15BCF0B3E2}" presName="lineNode" presStyleLbl="alignAccFollowNode1" presStyleIdx="9" presStyleCnt="15"/>
      <dgm:spPr/>
    </dgm:pt>
    <dgm:pt modelId="{48CCF020-FBCA-4039-B352-44189175A8A6}" type="pres">
      <dgm:prSet presAssocID="{38EE4B95-0024-4F99-A743-2D15BCF0B3E2}" presName="lineArrowNode" presStyleLbl="alignAccFollowNode1" presStyleIdx="10" presStyleCnt="15"/>
      <dgm:spPr/>
    </dgm:pt>
    <dgm:pt modelId="{ACD39BA7-18DF-4A84-9107-6A49264BC354}" type="pres">
      <dgm:prSet presAssocID="{1FA4532D-B8A9-488E-8162-F7C76552A6DD}" presName="sibTransNodeCircle" presStyleLbl="alignNode1" presStyleIdx="3" presStyleCnt="5">
        <dgm:presLayoutVars>
          <dgm:chMax val="0"/>
          <dgm:bulletEnabled/>
        </dgm:presLayoutVars>
      </dgm:prSet>
      <dgm:spPr/>
    </dgm:pt>
    <dgm:pt modelId="{8CB83109-B636-43A8-A712-43AC7BB4DB7B}" type="pres">
      <dgm:prSet presAssocID="{1FA4532D-B8A9-488E-8162-F7C76552A6DD}" presName="spacerBetweenCircleAndCallout" presStyleCnt="0">
        <dgm:presLayoutVars/>
      </dgm:prSet>
      <dgm:spPr/>
    </dgm:pt>
    <dgm:pt modelId="{D7ED3C83-B75E-4D7E-B50E-8B08BA7DB062}" type="pres">
      <dgm:prSet presAssocID="{38EE4B95-0024-4F99-A743-2D15BCF0B3E2}" presName="nodeText" presStyleLbl="alignAccFollowNode1" presStyleIdx="11" presStyleCnt="15">
        <dgm:presLayoutVars>
          <dgm:bulletEnabled val="1"/>
        </dgm:presLayoutVars>
      </dgm:prSet>
      <dgm:spPr/>
    </dgm:pt>
    <dgm:pt modelId="{A7508D95-FDE8-4FBA-AD9B-D4714A732B42}" type="pres">
      <dgm:prSet presAssocID="{1FA4532D-B8A9-488E-8162-F7C76552A6DD}" presName="sibTransComposite" presStyleCnt="0"/>
      <dgm:spPr/>
    </dgm:pt>
    <dgm:pt modelId="{1B6209A5-A0D9-4D9F-90DE-7A808AFE9385}" type="pres">
      <dgm:prSet presAssocID="{CA98A5E8-E616-4EE2-8FDE-0415FFBD1EFB}" presName="compositeNode" presStyleCnt="0"/>
      <dgm:spPr/>
    </dgm:pt>
    <dgm:pt modelId="{2E7E6D91-86C5-4244-9366-908BB89E3F24}" type="pres">
      <dgm:prSet presAssocID="{CA98A5E8-E616-4EE2-8FDE-0415FFBD1EFB}" presName="parTx" presStyleLbl="node1" presStyleIdx="0" presStyleCnt="0">
        <dgm:presLayoutVars>
          <dgm:chMax val="0"/>
          <dgm:chPref val="0"/>
          <dgm:bulletEnabled val="1"/>
        </dgm:presLayoutVars>
      </dgm:prSet>
      <dgm:spPr/>
    </dgm:pt>
    <dgm:pt modelId="{D76E5E15-4498-4AAF-82B8-61B45AE2185D}" type="pres">
      <dgm:prSet presAssocID="{CA98A5E8-E616-4EE2-8FDE-0415FFBD1EFB}" presName="parSh" presStyleCnt="0"/>
      <dgm:spPr/>
    </dgm:pt>
    <dgm:pt modelId="{00556A60-5AA2-484F-8500-C5F4867734FD}" type="pres">
      <dgm:prSet presAssocID="{CA98A5E8-E616-4EE2-8FDE-0415FFBD1EFB}" presName="lineNode" presStyleLbl="alignAccFollowNode1" presStyleIdx="12" presStyleCnt="15"/>
      <dgm:spPr/>
    </dgm:pt>
    <dgm:pt modelId="{7CAF825C-62CE-4DCD-9215-41054698C2EE}" type="pres">
      <dgm:prSet presAssocID="{CA98A5E8-E616-4EE2-8FDE-0415FFBD1EFB}" presName="lineArrowNode" presStyleLbl="alignAccFollowNode1" presStyleIdx="13" presStyleCnt="15"/>
      <dgm:spPr/>
    </dgm:pt>
    <dgm:pt modelId="{3E06A921-C974-4AEC-ACF3-AA3FB53E9DFC}" type="pres">
      <dgm:prSet presAssocID="{FF500B96-EEB5-48B7-A69C-C340C51103BE}" presName="sibTransNodeCircle" presStyleLbl="alignNode1" presStyleIdx="4" presStyleCnt="5">
        <dgm:presLayoutVars>
          <dgm:chMax val="0"/>
          <dgm:bulletEnabled/>
        </dgm:presLayoutVars>
      </dgm:prSet>
      <dgm:spPr/>
    </dgm:pt>
    <dgm:pt modelId="{F367E670-F98E-4F4C-B13D-341E2E1D1BC1}" type="pres">
      <dgm:prSet presAssocID="{FF500B96-EEB5-48B7-A69C-C340C51103BE}" presName="spacerBetweenCircleAndCallout" presStyleCnt="0">
        <dgm:presLayoutVars/>
      </dgm:prSet>
      <dgm:spPr/>
    </dgm:pt>
    <dgm:pt modelId="{99DEDCAD-FCDE-4B49-97AB-429DEBB44D53}" type="pres">
      <dgm:prSet presAssocID="{CA98A5E8-E616-4EE2-8FDE-0415FFBD1EFB}" presName="nodeText" presStyleLbl="alignAccFollowNode1" presStyleIdx="14" presStyleCnt="15">
        <dgm:presLayoutVars>
          <dgm:bulletEnabled val="1"/>
        </dgm:presLayoutVars>
      </dgm:prSet>
      <dgm:spPr/>
    </dgm:pt>
  </dgm:ptLst>
  <dgm:cxnLst>
    <dgm:cxn modelId="{6EABDC12-9597-49D4-B490-B3F4BAF16186}" type="presOf" srcId="{38EE4B95-0024-4F99-A743-2D15BCF0B3E2}" destId="{D7ED3C83-B75E-4D7E-B50E-8B08BA7DB062}" srcOrd="0" destOrd="0" presId="urn:microsoft.com/office/officeart/2016/7/layout/LinearArrowProcessNumbered"/>
    <dgm:cxn modelId="{E9BD5832-5225-468B-8F09-F6E882F614A3}" type="presOf" srcId="{E05F0D04-D003-4128-8854-3DC7779F6D12}" destId="{5E619802-D1CB-4653-BFAB-3DB268A673FE}" srcOrd="0" destOrd="0" presId="urn:microsoft.com/office/officeart/2016/7/layout/LinearArrowProcessNumbered"/>
    <dgm:cxn modelId="{16BBD834-5C3F-4739-B6E9-65EFE2D863A9}" type="presOf" srcId="{CA98A5E8-E616-4EE2-8FDE-0415FFBD1EFB}" destId="{99DEDCAD-FCDE-4B49-97AB-429DEBB44D53}" srcOrd="0" destOrd="0" presId="urn:microsoft.com/office/officeart/2016/7/layout/LinearArrowProcessNumbered"/>
    <dgm:cxn modelId="{0819F337-B2D1-447E-B0C0-2CC89809F6C2}" type="presOf" srcId="{085B6E6A-19DE-43F3-A742-76F129FE62D5}" destId="{48A736A8-0B4A-4FEB-8831-F320C8FD2687}" srcOrd="0" destOrd="0" presId="urn:microsoft.com/office/officeart/2016/7/layout/LinearArrowProcessNumbered"/>
    <dgm:cxn modelId="{B1E90C3A-26CE-4371-AF1C-D66228C019FB}" type="presOf" srcId="{FF500B96-EEB5-48B7-A69C-C340C51103BE}" destId="{3E06A921-C974-4AEC-ACF3-AA3FB53E9DFC}" srcOrd="0" destOrd="0" presId="urn:microsoft.com/office/officeart/2016/7/layout/LinearArrowProcessNumbered"/>
    <dgm:cxn modelId="{D8C6A362-4150-4F81-89CA-037A90514472}" srcId="{C19B8E17-D603-4FD8-B469-F0AE765E7916}" destId="{38EE4B95-0024-4F99-A743-2D15BCF0B3E2}" srcOrd="3" destOrd="0" parTransId="{A5D6BDA5-99CB-4149-B1A1-1784E483D566}" sibTransId="{1FA4532D-B8A9-488E-8162-F7C76552A6DD}"/>
    <dgm:cxn modelId="{5C5DB446-E386-4C80-A7F9-04F310FFAED4}" srcId="{C19B8E17-D603-4FD8-B469-F0AE765E7916}" destId="{A4BABBDA-2AEF-4878-B78B-C958DB407FEA}" srcOrd="1" destOrd="0" parTransId="{851E5F64-AE0E-4FFD-A2A1-64B7566A3F37}" sibTransId="{AE3B34AA-B3FD-4B8F-864A-680730983665}"/>
    <dgm:cxn modelId="{172CD94D-AFC8-42E3-99CA-9B73535D203F}" type="presOf" srcId="{A4BABBDA-2AEF-4878-B78B-C958DB407FEA}" destId="{9EB0330C-8C43-45B3-8B2A-401E601848DD}" srcOrd="0" destOrd="0" presId="urn:microsoft.com/office/officeart/2016/7/layout/LinearArrowProcessNumbered"/>
    <dgm:cxn modelId="{D04B6B87-F989-41B7-A5C6-12167FA75FAE}" type="presOf" srcId="{1FA4532D-B8A9-488E-8162-F7C76552A6DD}" destId="{ACD39BA7-18DF-4A84-9107-6A49264BC354}" srcOrd="0" destOrd="0" presId="urn:microsoft.com/office/officeart/2016/7/layout/LinearArrowProcessNumbered"/>
    <dgm:cxn modelId="{86C6AA8A-629F-4B35-B36D-4517A0F04CE1}" srcId="{C19B8E17-D603-4FD8-B469-F0AE765E7916}" destId="{0D0D3639-CEAC-48BC-A712-EA1014285626}" srcOrd="0" destOrd="0" parTransId="{C479CA5A-980F-4F51-B07D-8EA1C209028B}" sibTransId="{E05F0D04-D003-4128-8854-3DC7779F6D12}"/>
    <dgm:cxn modelId="{A70FB98D-8C41-4C54-AB04-1317AFC6F5BA}" srcId="{C19B8E17-D603-4FD8-B469-F0AE765E7916}" destId="{CA98A5E8-E616-4EE2-8FDE-0415FFBD1EFB}" srcOrd="4" destOrd="0" parTransId="{54C55FF9-09DB-4BB4-9876-2B2C6BC58CE3}" sibTransId="{FF500B96-EEB5-48B7-A69C-C340C51103BE}"/>
    <dgm:cxn modelId="{CD490CAC-14EB-4383-B8D9-000E630FA4C5}" type="presOf" srcId="{0D0D3639-CEAC-48BC-A712-EA1014285626}" destId="{998EBB62-0839-4125-956B-8ECD8C01B170}" srcOrd="0" destOrd="0" presId="urn:microsoft.com/office/officeart/2016/7/layout/LinearArrowProcessNumbered"/>
    <dgm:cxn modelId="{EBBF8AB2-6403-4D28-B620-3CD34E51BE57}" type="presOf" srcId="{E8FBA248-8905-43E5-A0F0-91C2DE797879}" destId="{7B84D8EE-1AB1-400F-8519-EA09E98CFBF7}" srcOrd="0" destOrd="0" presId="urn:microsoft.com/office/officeart/2016/7/layout/LinearArrowProcessNumbered"/>
    <dgm:cxn modelId="{799534D0-62FB-4E74-ACEF-DF64233B7E75}" type="presOf" srcId="{AE3B34AA-B3FD-4B8F-864A-680730983665}" destId="{F84B7520-0B9F-4804-B0C8-D16FDD1F8BE2}" srcOrd="0" destOrd="0" presId="urn:microsoft.com/office/officeart/2016/7/layout/LinearArrowProcessNumbered"/>
    <dgm:cxn modelId="{CBEFA0E1-ECB9-4196-BD5E-150BBB085D56}" type="presOf" srcId="{C19B8E17-D603-4FD8-B469-F0AE765E7916}" destId="{B4AC2311-DEEE-45BF-BA97-302EC3FA162A}" srcOrd="0" destOrd="0" presId="urn:microsoft.com/office/officeart/2016/7/layout/LinearArrowProcessNumbered"/>
    <dgm:cxn modelId="{01981CE3-872D-494C-893B-43CA476FDD4A}" srcId="{C19B8E17-D603-4FD8-B469-F0AE765E7916}" destId="{085B6E6A-19DE-43F3-A742-76F129FE62D5}" srcOrd="2" destOrd="0" parTransId="{A49F0654-8D16-48D0-AD0F-A8F32903D4C7}" sibTransId="{E8FBA248-8905-43E5-A0F0-91C2DE797879}"/>
    <dgm:cxn modelId="{484AEB3E-C263-4AA9-B92C-F43F2EEC48D3}" type="presParOf" srcId="{B4AC2311-DEEE-45BF-BA97-302EC3FA162A}" destId="{10966CD6-B8D2-4273-BBC7-D213545DA046}" srcOrd="0" destOrd="0" presId="urn:microsoft.com/office/officeart/2016/7/layout/LinearArrowProcessNumbered"/>
    <dgm:cxn modelId="{60309D61-5B09-4EE4-8A56-6E6D3AA0DA51}" type="presParOf" srcId="{10966CD6-B8D2-4273-BBC7-D213545DA046}" destId="{2CF97B33-8F86-4875-809D-3173711A49EB}" srcOrd="0" destOrd="0" presId="urn:microsoft.com/office/officeart/2016/7/layout/LinearArrowProcessNumbered"/>
    <dgm:cxn modelId="{D0B7BED4-34D7-4910-AF69-B01899BBCBFF}" type="presParOf" srcId="{10966CD6-B8D2-4273-BBC7-D213545DA046}" destId="{FDDBA441-7EAD-456E-BEA5-5AA3F9C35CCE}" srcOrd="1" destOrd="0" presId="urn:microsoft.com/office/officeart/2016/7/layout/LinearArrowProcessNumbered"/>
    <dgm:cxn modelId="{95BEA4E3-B1D3-4E5F-906D-67D29859C6C3}" type="presParOf" srcId="{FDDBA441-7EAD-456E-BEA5-5AA3F9C35CCE}" destId="{3DA6B266-318F-44E8-B9AD-7973AE7BC950}" srcOrd="0" destOrd="0" presId="urn:microsoft.com/office/officeart/2016/7/layout/LinearArrowProcessNumbered"/>
    <dgm:cxn modelId="{9DA47934-F877-4AD3-922D-15C065C1CD8C}" type="presParOf" srcId="{FDDBA441-7EAD-456E-BEA5-5AA3F9C35CCE}" destId="{7B6F2A26-6C59-4DF7-BAD9-F3D76DAAFF4C}" srcOrd="1" destOrd="0" presId="urn:microsoft.com/office/officeart/2016/7/layout/LinearArrowProcessNumbered"/>
    <dgm:cxn modelId="{B587B3C2-1C68-4BED-984B-7057B04A9856}" type="presParOf" srcId="{FDDBA441-7EAD-456E-BEA5-5AA3F9C35CCE}" destId="{5E619802-D1CB-4653-BFAB-3DB268A673FE}" srcOrd="2" destOrd="0" presId="urn:microsoft.com/office/officeart/2016/7/layout/LinearArrowProcessNumbered"/>
    <dgm:cxn modelId="{C173D772-8AA4-4480-95D9-30095D4FAAE5}" type="presParOf" srcId="{FDDBA441-7EAD-456E-BEA5-5AA3F9C35CCE}" destId="{9FC00E62-5CB6-4CCF-93C4-BC72A4A081F9}" srcOrd="3" destOrd="0" presId="urn:microsoft.com/office/officeart/2016/7/layout/LinearArrowProcessNumbered"/>
    <dgm:cxn modelId="{B0C779AB-D713-4F1C-818B-98E4B6CB07DE}" type="presParOf" srcId="{10966CD6-B8D2-4273-BBC7-D213545DA046}" destId="{998EBB62-0839-4125-956B-8ECD8C01B170}" srcOrd="2" destOrd="0" presId="urn:microsoft.com/office/officeart/2016/7/layout/LinearArrowProcessNumbered"/>
    <dgm:cxn modelId="{2593E284-3B8F-4915-85CB-96490A701000}" type="presParOf" srcId="{B4AC2311-DEEE-45BF-BA97-302EC3FA162A}" destId="{9A8965D3-601D-49D4-9702-ED2C75F8C580}" srcOrd="1" destOrd="0" presId="urn:microsoft.com/office/officeart/2016/7/layout/LinearArrowProcessNumbered"/>
    <dgm:cxn modelId="{A666A1D5-6921-4DE6-9E3B-4AB802D210DF}" type="presParOf" srcId="{B4AC2311-DEEE-45BF-BA97-302EC3FA162A}" destId="{A9E13D7D-3160-40D1-A892-EE8CD4C580AB}" srcOrd="2" destOrd="0" presId="urn:microsoft.com/office/officeart/2016/7/layout/LinearArrowProcessNumbered"/>
    <dgm:cxn modelId="{D54BD673-94B9-493B-B109-662B5FC139FD}" type="presParOf" srcId="{A9E13D7D-3160-40D1-A892-EE8CD4C580AB}" destId="{D97505CE-CAB3-46A6-A68A-ECDEB36B3402}" srcOrd="0" destOrd="0" presId="urn:microsoft.com/office/officeart/2016/7/layout/LinearArrowProcessNumbered"/>
    <dgm:cxn modelId="{D5DFFA5C-F108-42A8-82F6-F8135F38C157}" type="presParOf" srcId="{A9E13D7D-3160-40D1-A892-EE8CD4C580AB}" destId="{63E82C6C-1880-4FA5-824E-5EF9D8DFF85E}" srcOrd="1" destOrd="0" presId="urn:microsoft.com/office/officeart/2016/7/layout/LinearArrowProcessNumbered"/>
    <dgm:cxn modelId="{FE813186-E922-406E-B39E-2DBAFF5006D2}" type="presParOf" srcId="{63E82C6C-1880-4FA5-824E-5EF9D8DFF85E}" destId="{D4FECCAE-421B-4665-B55B-9CD1A9813E6F}" srcOrd="0" destOrd="0" presId="urn:microsoft.com/office/officeart/2016/7/layout/LinearArrowProcessNumbered"/>
    <dgm:cxn modelId="{43EF825D-5B50-4400-B933-BDF334D35D16}" type="presParOf" srcId="{63E82C6C-1880-4FA5-824E-5EF9D8DFF85E}" destId="{2E416A0E-FFC1-458C-B2E6-143411CB3CB4}" srcOrd="1" destOrd="0" presId="urn:microsoft.com/office/officeart/2016/7/layout/LinearArrowProcessNumbered"/>
    <dgm:cxn modelId="{6E5B40C7-C7E0-4097-A359-710E01E11481}" type="presParOf" srcId="{63E82C6C-1880-4FA5-824E-5EF9D8DFF85E}" destId="{F84B7520-0B9F-4804-B0C8-D16FDD1F8BE2}" srcOrd="2" destOrd="0" presId="urn:microsoft.com/office/officeart/2016/7/layout/LinearArrowProcessNumbered"/>
    <dgm:cxn modelId="{E56CD23A-8845-4391-A97E-AD72FA9C6E6B}" type="presParOf" srcId="{63E82C6C-1880-4FA5-824E-5EF9D8DFF85E}" destId="{8C863675-F1F8-4B12-9671-AF94117EBE45}" srcOrd="3" destOrd="0" presId="urn:microsoft.com/office/officeart/2016/7/layout/LinearArrowProcessNumbered"/>
    <dgm:cxn modelId="{C9F599D6-97C0-4EEF-8077-24E11074403E}" type="presParOf" srcId="{A9E13D7D-3160-40D1-A892-EE8CD4C580AB}" destId="{9EB0330C-8C43-45B3-8B2A-401E601848DD}" srcOrd="2" destOrd="0" presId="urn:microsoft.com/office/officeart/2016/7/layout/LinearArrowProcessNumbered"/>
    <dgm:cxn modelId="{54B344BB-764A-43FF-B056-437961DB5D8E}" type="presParOf" srcId="{B4AC2311-DEEE-45BF-BA97-302EC3FA162A}" destId="{BBEA5BDD-2563-4F6D-A796-0AB86534652F}" srcOrd="3" destOrd="0" presId="urn:microsoft.com/office/officeart/2016/7/layout/LinearArrowProcessNumbered"/>
    <dgm:cxn modelId="{4D784BA5-046A-43E6-BD62-4327041B8F15}" type="presParOf" srcId="{B4AC2311-DEEE-45BF-BA97-302EC3FA162A}" destId="{44011F06-D86F-43C5-B4FE-59B4A3163FA7}" srcOrd="4" destOrd="0" presId="urn:microsoft.com/office/officeart/2016/7/layout/LinearArrowProcessNumbered"/>
    <dgm:cxn modelId="{B4B8DFB9-4AE4-4F38-89BD-B6FF5BB7CEE0}" type="presParOf" srcId="{44011F06-D86F-43C5-B4FE-59B4A3163FA7}" destId="{54336A36-927E-4118-AD85-93DA6415EC23}" srcOrd="0" destOrd="0" presId="urn:microsoft.com/office/officeart/2016/7/layout/LinearArrowProcessNumbered"/>
    <dgm:cxn modelId="{45A1FB81-1160-41F2-AF08-8CA0BB01E110}" type="presParOf" srcId="{44011F06-D86F-43C5-B4FE-59B4A3163FA7}" destId="{56AC6679-97E0-4FD2-80E6-D067B71F2666}" srcOrd="1" destOrd="0" presId="urn:microsoft.com/office/officeart/2016/7/layout/LinearArrowProcessNumbered"/>
    <dgm:cxn modelId="{1E9321D5-0F51-4C33-8875-2732D74C177D}" type="presParOf" srcId="{56AC6679-97E0-4FD2-80E6-D067B71F2666}" destId="{0B44392C-8A2D-4E66-9AF5-5E43688D5372}" srcOrd="0" destOrd="0" presId="urn:microsoft.com/office/officeart/2016/7/layout/LinearArrowProcessNumbered"/>
    <dgm:cxn modelId="{323B8244-90D3-478F-9A09-282EF211398E}" type="presParOf" srcId="{56AC6679-97E0-4FD2-80E6-D067B71F2666}" destId="{1E06179D-C388-49C4-A2C6-B3F4DE5B0B48}" srcOrd="1" destOrd="0" presId="urn:microsoft.com/office/officeart/2016/7/layout/LinearArrowProcessNumbered"/>
    <dgm:cxn modelId="{623FF43B-8944-4945-A326-11AFB4A2AE50}" type="presParOf" srcId="{56AC6679-97E0-4FD2-80E6-D067B71F2666}" destId="{7B84D8EE-1AB1-400F-8519-EA09E98CFBF7}" srcOrd="2" destOrd="0" presId="urn:microsoft.com/office/officeart/2016/7/layout/LinearArrowProcessNumbered"/>
    <dgm:cxn modelId="{09874E7B-36EF-4429-87D9-4B02CE223B49}" type="presParOf" srcId="{56AC6679-97E0-4FD2-80E6-D067B71F2666}" destId="{76858BC2-6824-40EC-8237-D42933CC5A4B}" srcOrd="3" destOrd="0" presId="urn:microsoft.com/office/officeart/2016/7/layout/LinearArrowProcessNumbered"/>
    <dgm:cxn modelId="{7C434ED5-118B-46FF-BF86-30084A14DDB4}" type="presParOf" srcId="{44011F06-D86F-43C5-B4FE-59B4A3163FA7}" destId="{48A736A8-0B4A-4FEB-8831-F320C8FD2687}" srcOrd="2" destOrd="0" presId="urn:microsoft.com/office/officeart/2016/7/layout/LinearArrowProcessNumbered"/>
    <dgm:cxn modelId="{6AEF2A7B-6E67-490C-B79A-026AA6DEB0A7}" type="presParOf" srcId="{B4AC2311-DEEE-45BF-BA97-302EC3FA162A}" destId="{88958A62-1D7D-4C1C-9CE5-F6735AE12674}" srcOrd="5" destOrd="0" presId="urn:microsoft.com/office/officeart/2016/7/layout/LinearArrowProcessNumbered"/>
    <dgm:cxn modelId="{4D04CE7E-A117-4FB5-B5AA-652BD0149808}" type="presParOf" srcId="{B4AC2311-DEEE-45BF-BA97-302EC3FA162A}" destId="{2EC374BE-087D-4260-89AF-67042F6E5821}" srcOrd="6" destOrd="0" presId="urn:microsoft.com/office/officeart/2016/7/layout/LinearArrowProcessNumbered"/>
    <dgm:cxn modelId="{EC738390-E23A-47C3-96BD-6AC4F98DFA9D}" type="presParOf" srcId="{2EC374BE-087D-4260-89AF-67042F6E5821}" destId="{95621D78-0EF3-4D1B-A2A8-5D94E8EFEEC0}" srcOrd="0" destOrd="0" presId="urn:microsoft.com/office/officeart/2016/7/layout/LinearArrowProcessNumbered"/>
    <dgm:cxn modelId="{25591013-82E1-406A-B31C-C437F096231B}" type="presParOf" srcId="{2EC374BE-087D-4260-89AF-67042F6E5821}" destId="{F4F72DC8-C77B-4B1F-810A-92EA67020541}" srcOrd="1" destOrd="0" presId="urn:microsoft.com/office/officeart/2016/7/layout/LinearArrowProcessNumbered"/>
    <dgm:cxn modelId="{85C7AAFF-7C83-4B64-84AF-609C111001AE}" type="presParOf" srcId="{F4F72DC8-C77B-4B1F-810A-92EA67020541}" destId="{C44CC772-109D-4C19-A4E1-B7C7B590DC8C}" srcOrd="0" destOrd="0" presId="urn:microsoft.com/office/officeart/2016/7/layout/LinearArrowProcessNumbered"/>
    <dgm:cxn modelId="{C563182C-B507-4FB7-BD5A-4CEE363C7E67}" type="presParOf" srcId="{F4F72DC8-C77B-4B1F-810A-92EA67020541}" destId="{48CCF020-FBCA-4039-B352-44189175A8A6}" srcOrd="1" destOrd="0" presId="urn:microsoft.com/office/officeart/2016/7/layout/LinearArrowProcessNumbered"/>
    <dgm:cxn modelId="{6C5EA3AA-E1B0-45A0-82D9-163B13D363CA}" type="presParOf" srcId="{F4F72DC8-C77B-4B1F-810A-92EA67020541}" destId="{ACD39BA7-18DF-4A84-9107-6A49264BC354}" srcOrd="2" destOrd="0" presId="urn:microsoft.com/office/officeart/2016/7/layout/LinearArrowProcessNumbered"/>
    <dgm:cxn modelId="{5A96F8E2-D5A6-4C5F-A64B-B0D51E9DB45D}" type="presParOf" srcId="{F4F72DC8-C77B-4B1F-810A-92EA67020541}" destId="{8CB83109-B636-43A8-A712-43AC7BB4DB7B}" srcOrd="3" destOrd="0" presId="urn:microsoft.com/office/officeart/2016/7/layout/LinearArrowProcessNumbered"/>
    <dgm:cxn modelId="{3BF80575-65E6-4DE9-A1E2-F0A158565FDD}" type="presParOf" srcId="{2EC374BE-087D-4260-89AF-67042F6E5821}" destId="{D7ED3C83-B75E-4D7E-B50E-8B08BA7DB062}" srcOrd="2" destOrd="0" presId="urn:microsoft.com/office/officeart/2016/7/layout/LinearArrowProcessNumbered"/>
    <dgm:cxn modelId="{D8258093-A378-4401-8250-0EB2C1BB02BF}" type="presParOf" srcId="{B4AC2311-DEEE-45BF-BA97-302EC3FA162A}" destId="{A7508D95-FDE8-4FBA-AD9B-D4714A732B42}" srcOrd="7" destOrd="0" presId="urn:microsoft.com/office/officeart/2016/7/layout/LinearArrowProcessNumbered"/>
    <dgm:cxn modelId="{43F26798-4555-4EDE-9C29-38F674E9283C}" type="presParOf" srcId="{B4AC2311-DEEE-45BF-BA97-302EC3FA162A}" destId="{1B6209A5-A0D9-4D9F-90DE-7A808AFE9385}" srcOrd="8" destOrd="0" presId="urn:microsoft.com/office/officeart/2016/7/layout/LinearArrowProcessNumbered"/>
    <dgm:cxn modelId="{FA64791D-A9EB-429E-8B37-587D847C9962}" type="presParOf" srcId="{1B6209A5-A0D9-4D9F-90DE-7A808AFE9385}" destId="{2E7E6D91-86C5-4244-9366-908BB89E3F24}" srcOrd="0" destOrd="0" presId="urn:microsoft.com/office/officeart/2016/7/layout/LinearArrowProcessNumbered"/>
    <dgm:cxn modelId="{FF1A8270-4B14-4CE5-8165-070B241BCDAF}" type="presParOf" srcId="{1B6209A5-A0D9-4D9F-90DE-7A808AFE9385}" destId="{D76E5E15-4498-4AAF-82B8-61B45AE2185D}" srcOrd="1" destOrd="0" presId="urn:microsoft.com/office/officeart/2016/7/layout/LinearArrowProcessNumbered"/>
    <dgm:cxn modelId="{B2EE3D13-6524-4F5D-82AE-993B79D47A00}" type="presParOf" srcId="{D76E5E15-4498-4AAF-82B8-61B45AE2185D}" destId="{00556A60-5AA2-484F-8500-C5F4867734FD}" srcOrd="0" destOrd="0" presId="urn:microsoft.com/office/officeart/2016/7/layout/LinearArrowProcessNumbered"/>
    <dgm:cxn modelId="{AF192F35-1205-4399-8C3D-4651248CACF1}" type="presParOf" srcId="{D76E5E15-4498-4AAF-82B8-61B45AE2185D}" destId="{7CAF825C-62CE-4DCD-9215-41054698C2EE}" srcOrd="1" destOrd="0" presId="urn:microsoft.com/office/officeart/2016/7/layout/LinearArrowProcessNumbered"/>
    <dgm:cxn modelId="{A0AE5F43-60B2-4D4E-8BEA-3CE7B8D49002}" type="presParOf" srcId="{D76E5E15-4498-4AAF-82B8-61B45AE2185D}" destId="{3E06A921-C974-4AEC-ACF3-AA3FB53E9DFC}" srcOrd="2" destOrd="0" presId="urn:microsoft.com/office/officeart/2016/7/layout/LinearArrowProcessNumbered"/>
    <dgm:cxn modelId="{1E920D69-9F7D-43F2-8B44-16B5F0C6F1ED}" type="presParOf" srcId="{D76E5E15-4498-4AAF-82B8-61B45AE2185D}" destId="{F367E670-F98E-4F4C-B13D-341E2E1D1BC1}" srcOrd="3" destOrd="0" presId="urn:microsoft.com/office/officeart/2016/7/layout/LinearArrowProcessNumbered"/>
    <dgm:cxn modelId="{EF967ABE-60F6-4343-B140-68D72D201C24}" type="presParOf" srcId="{1B6209A5-A0D9-4D9F-90DE-7A808AFE9385}" destId="{99DEDCAD-FCDE-4B49-97AB-429DEBB44D53}"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9B8E17-D603-4FD8-B469-F0AE765E791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D0D3639-CEAC-48BC-A712-EA1014285626}">
      <dgm:prSet phldrT="[Text]" custT="1"/>
      <dgm:spPr/>
      <dgm:t>
        <a:bodyPr/>
        <a:lstStyle/>
        <a:p>
          <a:r>
            <a:rPr lang="en-US" sz="1800" dirty="0">
              <a:latin typeface="Tw Cen MT" panose="020B0602020104020603" pitchFamily="34" charset="0"/>
            </a:rPr>
            <a:t>The customer can benefit from the goods or services on its own or in conjunction with other readily available resources.</a:t>
          </a:r>
        </a:p>
      </dgm:t>
    </dgm:pt>
    <dgm:pt modelId="{C479CA5A-980F-4F51-B07D-8EA1C209028B}" type="parTrans" cxnId="{86C6AA8A-629F-4B35-B36D-4517A0F04CE1}">
      <dgm:prSet/>
      <dgm:spPr/>
      <dgm:t>
        <a:bodyPr/>
        <a:lstStyle/>
        <a:p>
          <a:endParaRPr lang="en-US"/>
        </a:p>
      </dgm:t>
    </dgm:pt>
    <dgm:pt modelId="{E05F0D04-D003-4128-8854-3DC7779F6D12}" type="sibTrans" cxnId="{86C6AA8A-629F-4B35-B36D-4517A0F04CE1}">
      <dgm:prSet phldrT="1"/>
      <dgm:spPr/>
      <dgm:t>
        <a:bodyPr/>
        <a:lstStyle/>
        <a:p>
          <a:endParaRPr lang="en-US"/>
        </a:p>
      </dgm:t>
    </dgm:pt>
    <dgm:pt modelId="{A4BABBDA-2AEF-4878-B78B-C958DB407FEA}">
      <dgm:prSet phldrT="[Text]" custT="1"/>
      <dgm:spPr/>
      <dgm:t>
        <a:bodyPr/>
        <a:lstStyle/>
        <a:p>
          <a:r>
            <a:rPr lang="en-US" sz="1800" dirty="0">
              <a:latin typeface="Tw Cen MT" panose="020B0602020104020603" pitchFamily="34" charset="0"/>
            </a:rPr>
            <a:t>The entity’s promise to transfer the good or service to the customer is separately identifiable from other promises in the contract.</a:t>
          </a:r>
        </a:p>
      </dgm:t>
    </dgm:pt>
    <dgm:pt modelId="{851E5F64-AE0E-4FFD-A2A1-64B7566A3F37}" type="parTrans" cxnId="{5C5DB446-E386-4C80-A7F9-04F310FFAED4}">
      <dgm:prSet/>
      <dgm:spPr/>
      <dgm:t>
        <a:bodyPr/>
        <a:lstStyle/>
        <a:p>
          <a:endParaRPr lang="en-US"/>
        </a:p>
      </dgm:t>
    </dgm:pt>
    <dgm:pt modelId="{AE3B34AA-B3FD-4B8F-864A-680730983665}" type="sibTrans" cxnId="{5C5DB446-E386-4C80-A7F9-04F310FFAED4}">
      <dgm:prSet phldrT="2"/>
      <dgm:spPr/>
      <dgm:t>
        <a:bodyPr/>
        <a:lstStyle/>
        <a:p>
          <a:endParaRPr lang="en-US"/>
        </a:p>
      </dgm:t>
    </dgm:pt>
    <dgm:pt modelId="{DB5C4725-B698-4812-8087-9EE9E4133F5A}" type="pres">
      <dgm:prSet presAssocID="{C19B8E17-D603-4FD8-B469-F0AE765E7916}" presName="linear" presStyleCnt="0">
        <dgm:presLayoutVars>
          <dgm:animLvl val="lvl"/>
          <dgm:resizeHandles val="exact"/>
        </dgm:presLayoutVars>
      </dgm:prSet>
      <dgm:spPr/>
    </dgm:pt>
    <dgm:pt modelId="{F063C709-1747-42B2-A98F-6A599C11764A}" type="pres">
      <dgm:prSet presAssocID="{0D0D3639-CEAC-48BC-A712-EA1014285626}" presName="parentText" presStyleLbl="node1" presStyleIdx="0" presStyleCnt="2">
        <dgm:presLayoutVars>
          <dgm:chMax val="0"/>
          <dgm:bulletEnabled val="1"/>
        </dgm:presLayoutVars>
      </dgm:prSet>
      <dgm:spPr/>
    </dgm:pt>
    <dgm:pt modelId="{577F30BB-53C6-4B17-A7CC-0653B68ED5F7}" type="pres">
      <dgm:prSet presAssocID="{E05F0D04-D003-4128-8854-3DC7779F6D12}" presName="spacer" presStyleCnt="0"/>
      <dgm:spPr/>
    </dgm:pt>
    <dgm:pt modelId="{2B1CECE7-A365-4413-904A-C617546DFC2C}" type="pres">
      <dgm:prSet presAssocID="{A4BABBDA-2AEF-4878-B78B-C958DB407FEA}" presName="parentText" presStyleLbl="node1" presStyleIdx="1" presStyleCnt="2" custLinFactNeighborX="-6" custLinFactNeighborY="-21462">
        <dgm:presLayoutVars>
          <dgm:chMax val="0"/>
          <dgm:bulletEnabled val="1"/>
        </dgm:presLayoutVars>
      </dgm:prSet>
      <dgm:spPr/>
    </dgm:pt>
  </dgm:ptLst>
  <dgm:cxnLst>
    <dgm:cxn modelId="{5C5DB446-E386-4C80-A7F9-04F310FFAED4}" srcId="{C19B8E17-D603-4FD8-B469-F0AE765E7916}" destId="{A4BABBDA-2AEF-4878-B78B-C958DB407FEA}" srcOrd="1" destOrd="0" parTransId="{851E5F64-AE0E-4FFD-A2A1-64B7566A3F37}" sibTransId="{AE3B34AA-B3FD-4B8F-864A-680730983665}"/>
    <dgm:cxn modelId="{03693E4C-597C-4091-AE63-4EE0208BA7AF}" type="presOf" srcId="{0D0D3639-CEAC-48BC-A712-EA1014285626}" destId="{F063C709-1747-42B2-A98F-6A599C11764A}" srcOrd="0" destOrd="0" presId="urn:microsoft.com/office/officeart/2005/8/layout/vList2"/>
    <dgm:cxn modelId="{86C6AA8A-629F-4B35-B36D-4517A0F04CE1}" srcId="{C19B8E17-D603-4FD8-B469-F0AE765E7916}" destId="{0D0D3639-CEAC-48BC-A712-EA1014285626}" srcOrd="0" destOrd="0" parTransId="{C479CA5A-980F-4F51-B07D-8EA1C209028B}" sibTransId="{E05F0D04-D003-4128-8854-3DC7779F6D12}"/>
    <dgm:cxn modelId="{9F5AD4D4-0D16-4B74-974B-56E53E3F5E81}" type="presOf" srcId="{C19B8E17-D603-4FD8-B469-F0AE765E7916}" destId="{DB5C4725-B698-4812-8087-9EE9E4133F5A}" srcOrd="0" destOrd="0" presId="urn:microsoft.com/office/officeart/2005/8/layout/vList2"/>
    <dgm:cxn modelId="{637A07FB-02A8-4ADB-9BF2-1B625C00F100}" type="presOf" srcId="{A4BABBDA-2AEF-4878-B78B-C958DB407FEA}" destId="{2B1CECE7-A365-4413-904A-C617546DFC2C}" srcOrd="0" destOrd="0" presId="urn:microsoft.com/office/officeart/2005/8/layout/vList2"/>
    <dgm:cxn modelId="{CCF63054-0762-4AB5-AB15-5AAE6AE4F39A}" type="presParOf" srcId="{DB5C4725-B698-4812-8087-9EE9E4133F5A}" destId="{F063C709-1747-42B2-A98F-6A599C11764A}" srcOrd="0" destOrd="0" presId="urn:microsoft.com/office/officeart/2005/8/layout/vList2"/>
    <dgm:cxn modelId="{240EAB1C-9A44-41AA-BE26-C5E19D102826}" type="presParOf" srcId="{DB5C4725-B698-4812-8087-9EE9E4133F5A}" destId="{577F30BB-53C6-4B17-A7CC-0653B68ED5F7}" srcOrd="1" destOrd="0" presId="urn:microsoft.com/office/officeart/2005/8/layout/vList2"/>
    <dgm:cxn modelId="{162D27EC-F9A3-4A08-A538-F0F2159B0074}" type="presParOf" srcId="{DB5C4725-B698-4812-8087-9EE9E4133F5A}" destId="{2B1CECE7-A365-4413-904A-C617546DFC2C}"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9B8E17-D603-4FD8-B469-F0AE765E791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0D0D3639-CEAC-48BC-A712-EA1014285626}">
      <dgm:prSet phldrT="[Text]" custT="1"/>
      <dgm:spPr/>
      <dgm:t>
        <a:bodyPr/>
        <a:lstStyle/>
        <a:p>
          <a:r>
            <a:rPr lang="en-US" sz="1800" dirty="0">
              <a:latin typeface="Tw Cen MT" panose="020B0602020104020603" pitchFamily="34" charset="0"/>
            </a:rPr>
            <a:t>Variable Consideration i.e., discount, rebate, refunds, concessions, performance bonuses or other similar items.</a:t>
          </a:r>
        </a:p>
      </dgm:t>
    </dgm:pt>
    <dgm:pt modelId="{C479CA5A-980F-4F51-B07D-8EA1C209028B}" type="parTrans" cxnId="{86C6AA8A-629F-4B35-B36D-4517A0F04CE1}">
      <dgm:prSet/>
      <dgm:spPr/>
      <dgm:t>
        <a:bodyPr/>
        <a:lstStyle/>
        <a:p>
          <a:endParaRPr lang="en-US"/>
        </a:p>
      </dgm:t>
    </dgm:pt>
    <dgm:pt modelId="{E05F0D04-D003-4128-8854-3DC7779F6D12}" type="sibTrans" cxnId="{86C6AA8A-629F-4B35-B36D-4517A0F04CE1}">
      <dgm:prSet phldrT="1"/>
      <dgm:spPr/>
      <dgm:t>
        <a:bodyPr/>
        <a:lstStyle/>
        <a:p>
          <a:endParaRPr lang="en-US"/>
        </a:p>
      </dgm:t>
    </dgm:pt>
    <dgm:pt modelId="{A4BABBDA-2AEF-4878-B78B-C958DB407FEA}">
      <dgm:prSet phldrT="[Text]" custT="1"/>
      <dgm:spPr/>
      <dgm:t>
        <a:bodyPr/>
        <a:lstStyle/>
        <a:p>
          <a:r>
            <a:rPr lang="en-US" sz="1800" dirty="0">
              <a:latin typeface="Tw Cen MT" panose="020B0602020104020603" pitchFamily="34" charset="0"/>
            </a:rPr>
            <a:t>Existence of a significant financial component in the contract.</a:t>
          </a:r>
        </a:p>
      </dgm:t>
    </dgm:pt>
    <dgm:pt modelId="{851E5F64-AE0E-4FFD-A2A1-64B7566A3F37}" type="parTrans" cxnId="{5C5DB446-E386-4C80-A7F9-04F310FFAED4}">
      <dgm:prSet/>
      <dgm:spPr/>
      <dgm:t>
        <a:bodyPr/>
        <a:lstStyle/>
        <a:p>
          <a:endParaRPr lang="en-US"/>
        </a:p>
      </dgm:t>
    </dgm:pt>
    <dgm:pt modelId="{AE3B34AA-B3FD-4B8F-864A-680730983665}" type="sibTrans" cxnId="{5C5DB446-E386-4C80-A7F9-04F310FFAED4}">
      <dgm:prSet phldrT="2"/>
      <dgm:spPr/>
      <dgm:t>
        <a:bodyPr/>
        <a:lstStyle/>
        <a:p>
          <a:endParaRPr lang="en-US"/>
        </a:p>
      </dgm:t>
    </dgm:pt>
    <dgm:pt modelId="{992D5DC7-FA4B-4B84-AB5B-19CC8946998E}" type="pres">
      <dgm:prSet presAssocID="{C19B8E17-D603-4FD8-B469-F0AE765E7916}" presName="hierChild1" presStyleCnt="0">
        <dgm:presLayoutVars>
          <dgm:chPref val="1"/>
          <dgm:dir/>
          <dgm:animOne val="branch"/>
          <dgm:animLvl val="lvl"/>
          <dgm:resizeHandles/>
        </dgm:presLayoutVars>
      </dgm:prSet>
      <dgm:spPr/>
    </dgm:pt>
    <dgm:pt modelId="{565BC329-81FD-4297-9907-34CFD82117C7}" type="pres">
      <dgm:prSet presAssocID="{0D0D3639-CEAC-48BC-A712-EA1014285626}" presName="hierRoot1" presStyleCnt="0"/>
      <dgm:spPr/>
    </dgm:pt>
    <dgm:pt modelId="{CA33B67E-238E-4E16-B3BB-00AA8EF94B08}" type="pres">
      <dgm:prSet presAssocID="{0D0D3639-CEAC-48BC-A712-EA1014285626}" presName="composite" presStyleCnt="0"/>
      <dgm:spPr/>
    </dgm:pt>
    <dgm:pt modelId="{EC38380D-CCE7-4CF6-8894-25F851456832}" type="pres">
      <dgm:prSet presAssocID="{0D0D3639-CEAC-48BC-A712-EA1014285626}" presName="background" presStyleLbl="node0" presStyleIdx="0" presStyleCnt="2"/>
      <dgm:spPr/>
    </dgm:pt>
    <dgm:pt modelId="{CAB7422C-6011-4F7E-A0AD-A3DD2F75A9F5}" type="pres">
      <dgm:prSet presAssocID="{0D0D3639-CEAC-48BC-A712-EA1014285626}" presName="text" presStyleLbl="fgAcc0" presStyleIdx="0" presStyleCnt="2">
        <dgm:presLayoutVars>
          <dgm:chPref val="3"/>
        </dgm:presLayoutVars>
      </dgm:prSet>
      <dgm:spPr/>
    </dgm:pt>
    <dgm:pt modelId="{0F770DF7-E587-4F8D-AE0D-0BDD8FADA3A7}" type="pres">
      <dgm:prSet presAssocID="{0D0D3639-CEAC-48BC-A712-EA1014285626}" presName="hierChild2" presStyleCnt="0"/>
      <dgm:spPr/>
    </dgm:pt>
    <dgm:pt modelId="{6F268F93-8C48-40EB-9AA3-FC832A7ADF13}" type="pres">
      <dgm:prSet presAssocID="{A4BABBDA-2AEF-4878-B78B-C958DB407FEA}" presName="hierRoot1" presStyleCnt="0"/>
      <dgm:spPr/>
    </dgm:pt>
    <dgm:pt modelId="{A3D2807A-1742-4F6E-BABF-222A897C3417}" type="pres">
      <dgm:prSet presAssocID="{A4BABBDA-2AEF-4878-B78B-C958DB407FEA}" presName="composite" presStyleCnt="0"/>
      <dgm:spPr/>
    </dgm:pt>
    <dgm:pt modelId="{0BDB5E7D-1A89-4261-BD85-C1AEBF5A8602}" type="pres">
      <dgm:prSet presAssocID="{A4BABBDA-2AEF-4878-B78B-C958DB407FEA}" presName="background" presStyleLbl="node0" presStyleIdx="1" presStyleCnt="2"/>
      <dgm:spPr/>
    </dgm:pt>
    <dgm:pt modelId="{4D198018-4820-44B7-9D76-9DB4A47C62AE}" type="pres">
      <dgm:prSet presAssocID="{A4BABBDA-2AEF-4878-B78B-C958DB407FEA}" presName="text" presStyleLbl="fgAcc0" presStyleIdx="1" presStyleCnt="2">
        <dgm:presLayoutVars>
          <dgm:chPref val="3"/>
        </dgm:presLayoutVars>
      </dgm:prSet>
      <dgm:spPr/>
    </dgm:pt>
    <dgm:pt modelId="{BD09170A-A06A-43D3-90A7-F36B82312171}" type="pres">
      <dgm:prSet presAssocID="{A4BABBDA-2AEF-4878-B78B-C958DB407FEA}" presName="hierChild2" presStyleCnt="0"/>
      <dgm:spPr/>
    </dgm:pt>
  </dgm:ptLst>
  <dgm:cxnLst>
    <dgm:cxn modelId="{9BB6100F-5033-40B8-98AE-961E2B55BABA}" type="presOf" srcId="{0D0D3639-CEAC-48BC-A712-EA1014285626}" destId="{CAB7422C-6011-4F7E-A0AD-A3DD2F75A9F5}" srcOrd="0" destOrd="0" presId="urn:microsoft.com/office/officeart/2005/8/layout/hierarchy1"/>
    <dgm:cxn modelId="{5C871444-799C-47D9-AA42-EA356F74D220}" type="presOf" srcId="{C19B8E17-D603-4FD8-B469-F0AE765E7916}" destId="{992D5DC7-FA4B-4B84-AB5B-19CC8946998E}" srcOrd="0" destOrd="0" presId="urn:microsoft.com/office/officeart/2005/8/layout/hierarchy1"/>
    <dgm:cxn modelId="{5C5DB446-E386-4C80-A7F9-04F310FFAED4}" srcId="{C19B8E17-D603-4FD8-B469-F0AE765E7916}" destId="{A4BABBDA-2AEF-4878-B78B-C958DB407FEA}" srcOrd="1" destOrd="0" parTransId="{851E5F64-AE0E-4FFD-A2A1-64B7566A3F37}" sibTransId="{AE3B34AA-B3FD-4B8F-864A-680730983665}"/>
    <dgm:cxn modelId="{BB5F614B-7882-4386-A53D-4AB3D8AB228D}" type="presOf" srcId="{A4BABBDA-2AEF-4878-B78B-C958DB407FEA}" destId="{4D198018-4820-44B7-9D76-9DB4A47C62AE}" srcOrd="0" destOrd="0" presId="urn:microsoft.com/office/officeart/2005/8/layout/hierarchy1"/>
    <dgm:cxn modelId="{86C6AA8A-629F-4B35-B36D-4517A0F04CE1}" srcId="{C19B8E17-D603-4FD8-B469-F0AE765E7916}" destId="{0D0D3639-CEAC-48BC-A712-EA1014285626}" srcOrd="0" destOrd="0" parTransId="{C479CA5A-980F-4F51-B07D-8EA1C209028B}" sibTransId="{E05F0D04-D003-4128-8854-3DC7779F6D12}"/>
    <dgm:cxn modelId="{0D93CE15-A038-4067-82D6-975F7507B8DD}" type="presParOf" srcId="{992D5DC7-FA4B-4B84-AB5B-19CC8946998E}" destId="{565BC329-81FD-4297-9907-34CFD82117C7}" srcOrd="0" destOrd="0" presId="urn:microsoft.com/office/officeart/2005/8/layout/hierarchy1"/>
    <dgm:cxn modelId="{7D4FBE16-B514-4FED-A31D-A28680B4786E}" type="presParOf" srcId="{565BC329-81FD-4297-9907-34CFD82117C7}" destId="{CA33B67E-238E-4E16-B3BB-00AA8EF94B08}" srcOrd="0" destOrd="0" presId="urn:microsoft.com/office/officeart/2005/8/layout/hierarchy1"/>
    <dgm:cxn modelId="{FF41B69E-E741-4D76-85A5-EE8F0EDFB7B9}" type="presParOf" srcId="{CA33B67E-238E-4E16-B3BB-00AA8EF94B08}" destId="{EC38380D-CCE7-4CF6-8894-25F851456832}" srcOrd="0" destOrd="0" presId="urn:microsoft.com/office/officeart/2005/8/layout/hierarchy1"/>
    <dgm:cxn modelId="{0D095BC7-4849-463B-8CCC-0864604111E4}" type="presParOf" srcId="{CA33B67E-238E-4E16-B3BB-00AA8EF94B08}" destId="{CAB7422C-6011-4F7E-A0AD-A3DD2F75A9F5}" srcOrd="1" destOrd="0" presId="urn:microsoft.com/office/officeart/2005/8/layout/hierarchy1"/>
    <dgm:cxn modelId="{B0166938-0D04-423E-BDB1-0B42BFB3A321}" type="presParOf" srcId="{565BC329-81FD-4297-9907-34CFD82117C7}" destId="{0F770DF7-E587-4F8D-AE0D-0BDD8FADA3A7}" srcOrd="1" destOrd="0" presId="urn:microsoft.com/office/officeart/2005/8/layout/hierarchy1"/>
    <dgm:cxn modelId="{A40C5D2C-5BFA-415A-8D06-FC0FBDAED1D0}" type="presParOf" srcId="{992D5DC7-FA4B-4B84-AB5B-19CC8946998E}" destId="{6F268F93-8C48-40EB-9AA3-FC832A7ADF13}" srcOrd="1" destOrd="0" presId="urn:microsoft.com/office/officeart/2005/8/layout/hierarchy1"/>
    <dgm:cxn modelId="{83B79DCF-1022-4DD5-8B0C-87F5003A69DA}" type="presParOf" srcId="{6F268F93-8C48-40EB-9AA3-FC832A7ADF13}" destId="{A3D2807A-1742-4F6E-BABF-222A897C3417}" srcOrd="0" destOrd="0" presId="urn:microsoft.com/office/officeart/2005/8/layout/hierarchy1"/>
    <dgm:cxn modelId="{B15B01F8-8C7A-4102-8DC6-C63D90EA484A}" type="presParOf" srcId="{A3D2807A-1742-4F6E-BABF-222A897C3417}" destId="{0BDB5E7D-1A89-4261-BD85-C1AEBF5A8602}" srcOrd="0" destOrd="0" presId="urn:microsoft.com/office/officeart/2005/8/layout/hierarchy1"/>
    <dgm:cxn modelId="{55E0C5CB-C1F6-4F03-9FF4-E0192C25FEF9}" type="presParOf" srcId="{A3D2807A-1742-4F6E-BABF-222A897C3417}" destId="{4D198018-4820-44B7-9D76-9DB4A47C62AE}" srcOrd="1" destOrd="0" presId="urn:microsoft.com/office/officeart/2005/8/layout/hierarchy1"/>
    <dgm:cxn modelId="{20CFEF05-05C1-46D5-9209-3BAEBC2EEA36}" type="presParOf" srcId="{6F268F93-8C48-40EB-9AA3-FC832A7ADF13}" destId="{BD09170A-A06A-43D3-90A7-F36B8231217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19B8E17-D603-4FD8-B469-F0AE765E7916}"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0D0D3639-CEAC-48BC-A712-EA1014285626}">
      <dgm:prSet phldrT="[Text]" custT="1"/>
      <dgm:spPr/>
      <dgm:t>
        <a:bodyPr/>
        <a:lstStyle/>
        <a:p>
          <a:r>
            <a:rPr lang="en-US" sz="1800" dirty="0">
              <a:latin typeface="Tw Cen MT" panose="020B0602020104020603" pitchFamily="34" charset="0"/>
            </a:rPr>
            <a:t>Adjusted market assessment approach.</a:t>
          </a:r>
        </a:p>
      </dgm:t>
    </dgm:pt>
    <dgm:pt modelId="{C479CA5A-980F-4F51-B07D-8EA1C209028B}" type="parTrans" cxnId="{86C6AA8A-629F-4B35-B36D-4517A0F04CE1}">
      <dgm:prSet/>
      <dgm:spPr/>
      <dgm:t>
        <a:bodyPr/>
        <a:lstStyle/>
        <a:p>
          <a:endParaRPr lang="en-US"/>
        </a:p>
      </dgm:t>
    </dgm:pt>
    <dgm:pt modelId="{E05F0D04-D003-4128-8854-3DC7779F6D12}" type="sibTrans" cxnId="{86C6AA8A-629F-4B35-B36D-4517A0F04CE1}">
      <dgm:prSet phldrT="1"/>
      <dgm:spPr/>
      <dgm:t>
        <a:bodyPr/>
        <a:lstStyle/>
        <a:p>
          <a:r>
            <a:rPr lang="en-US"/>
            <a:t>1</a:t>
          </a:r>
        </a:p>
      </dgm:t>
    </dgm:pt>
    <dgm:pt modelId="{A4BABBDA-2AEF-4878-B78B-C958DB407FEA}">
      <dgm:prSet phldrT="[Text]" custT="1"/>
      <dgm:spPr/>
      <dgm:t>
        <a:bodyPr/>
        <a:lstStyle/>
        <a:p>
          <a:r>
            <a:rPr lang="en-US" sz="1800" dirty="0">
              <a:latin typeface="Tw Cen MT" panose="020B0602020104020603" pitchFamily="34" charset="0"/>
            </a:rPr>
            <a:t>Expected cost plus a margin approach.</a:t>
          </a:r>
        </a:p>
      </dgm:t>
    </dgm:pt>
    <dgm:pt modelId="{851E5F64-AE0E-4FFD-A2A1-64B7566A3F37}" type="parTrans" cxnId="{5C5DB446-E386-4C80-A7F9-04F310FFAED4}">
      <dgm:prSet/>
      <dgm:spPr/>
      <dgm:t>
        <a:bodyPr/>
        <a:lstStyle/>
        <a:p>
          <a:endParaRPr lang="en-US"/>
        </a:p>
      </dgm:t>
    </dgm:pt>
    <dgm:pt modelId="{AE3B34AA-B3FD-4B8F-864A-680730983665}" type="sibTrans" cxnId="{5C5DB446-E386-4C80-A7F9-04F310FFAED4}">
      <dgm:prSet phldrT="2"/>
      <dgm:spPr/>
      <dgm:t>
        <a:bodyPr/>
        <a:lstStyle/>
        <a:p>
          <a:r>
            <a:rPr lang="en-US"/>
            <a:t>2</a:t>
          </a:r>
        </a:p>
      </dgm:t>
    </dgm:pt>
    <dgm:pt modelId="{085B6E6A-19DE-43F3-A742-76F129FE62D5}">
      <dgm:prSet phldrT="[Text]" custT="1"/>
      <dgm:spPr/>
      <dgm:t>
        <a:bodyPr/>
        <a:lstStyle/>
        <a:p>
          <a:r>
            <a:rPr lang="en-US" sz="1800" dirty="0">
              <a:latin typeface="Tw Cen MT" panose="020B0602020104020603" pitchFamily="34" charset="0"/>
            </a:rPr>
            <a:t>Residual approach (only permissible in limited circumstances.)</a:t>
          </a:r>
        </a:p>
      </dgm:t>
    </dgm:pt>
    <dgm:pt modelId="{A49F0654-8D16-48D0-AD0F-A8F32903D4C7}" type="parTrans" cxnId="{01981CE3-872D-494C-893B-43CA476FDD4A}">
      <dgm:prSet/>
      <dgm:spPr/>
      <dgm:t>
        <a:bodyPr/>
        <a:lstStyle/>
        <a:p>
          <a:endParaRPr lang="en-US"/>
        </a:p>
      </dgm:t>
    </dgm:pt>
    <dgm:pt modelId="{E8FBA248-8905-43E5-A0F0-91C2DE797879}" type="sibTrans" cxnId="{01981CE3-872D-494C-893B-43CA476FDD4A}">
      <dgm:prSet phldrT="3"/>
      <dgm:spPr/>
      <dgm:t>
        <a:bodyPr/>
        <a:lstStyle/>
        <a:p>
          <a:r>
            <a:rPr lang="en-US"/>
            <a:t>3</a:t>
          </a:r>
        </a:p>
      </dgm:t>
    </dgm:pt>
    <dgm:pt modelId="{00B62AB5-86C8-4DC1-8BF8-6A08D1C0B8D6}" type="pres">
      <dgm:prSet presAssocID="{C19B8E17-D603-4FD8-B469-F0AE765E7916}" presName="Name0" presStyleCnt="0">
        <dgm:presLayoutVars>
          <dgm:animLvl val="lvl"/>
          <dgm:resizeHandles val="exact"/>
        </dgm:presLayoutVars>
      </dgm:prSet>
      <dgm:spPr/>
    </dgm:pt>
    <dgm:pt modelId="{164A0A1E-B723-4262-A285-8C8C47A17731}" type="pres">
      <dgm:prSet presAssocID="{0D0D3639-CEAC-48BC-A712-EA1014285626}" presName="compositeNode" presStyleCnt="0">
        <dgm:presLayoutVars>
          <dgm:bulletEnabled val="1"/>
        </dgm:presLayoutVars>
      </dgm:prSet>
      <dgm:spPr/>
    </dgm:pt>
    <dgm:pt modelId="{B8EA1339-4B34-4C69-928C-9D60B8CC2697}" type="pres">
      <dgm:prSet presAssocID="{0D0D3639-CEAC-48BC-A712-EA1014285626}" presName="bgRect" presStyleLbl="bgAccFollowNode1" presStyleIdx="0" presStyleCnt="3"/>
      <dgm:spPr/>
    </dgm:pt>
    <dgm:pt modelId="{40A53C55-81C9-44DE-9A09-06A76B2A2126}" type="pres">
      <dgm:prSet presAssocID="{E05F0D04-D003-4128-8854-3DC7779F6D12}" presName="sibTransNodeCircle" presStyleLbl="alignNode1" presStyleIdx="0" presStyleCnt="6">
        <dgm:presLayoutVars>
          <dgm:chMax val="0"/>
          <dgm:bulletEnabled/>
        </dgm:presLayoutVars>
      </dgm:prSet>
      <dgm:spPr/>
    </dgm:pt>
    <dgm:pt modelId="{CF0545D4-83F7-4830-9812-99742965AC22}" type="pres">
      <dgm:prSet presAssocID="{0D0D3639-CEAC-48BC-A712-EA1014285626}" presName="bottomLine" presStyleLbl="alignNode1" presStyleIdx="1" presStyleCnt="6">
        <dgm:presLayoutVars/>
      </dgm:prSet>
      <dgm:spPr/>
    </dgm:pt>
    <dgm:pt modelId="{64E713C5-DFF3-4775-BC10-8B95613D0DA1}" type="pres">
      <dgm:prSet presAssocID="{0D0D3639-CEAC-48BC-A712-EA1014285626}" presName="nodeText" presStyleLbl="bgAccFollowNode1" presStyleIdx="0" presStyleCnt="3">
        <dgm:presLayoutVars>
          <dgm:bulletEnabled val="1"/>
        </dgm:presLayoutVars>
      </dgm:prSet>
      <dgm:spPr/>
    </dgm:pt>
    <dgm:pt modelId="{AFDE44A5-51CF-4128-8B96-743FF829B294}" type="pres">
      <dgm:prSet presAssocID="{E05F0D04-D003-4128-8854-3DC7779F6D12}" presName="sibTrans" presStyleCnt="0"/>
      <dgm:spPr/>
    </dgm:pt>
    <dgm:pt modelId="{B461D2A3-7453-4865-B815-4ABCA807FC11}" type="pres">
      <dgm:prSet presAssocID="{A4BABBDA-2AEF-4878-B78B-C958DB407FEA}" presName="compositeNode" presStyleCnt="0">
        <dgm:presLayoutVars>
          <dgm:bulletEnabled val="1"/>
        </dgm:presLayoutVars>
      </dgm:prSet>
      <dgm:spPr/>
    </dgm:pt>
    <dgm:pt modelId="{E41ED967-66DE-48A3-959B-1A023D6039BB}" type="pres">
      <dgm:prSet presAssocID="{A4BABBDA-2AEF-4878-B78B-C958DB407FEA}" presName="bgRect" presStyleLbl="bgAccFollowNode1" presStyleIdx="1" presStyleCnt="3"/>
      <dgm:spPr/>
    </dgm:pt>
    <dgm:pt modelId="{7E537A7A-1781-402D-B2F1-953093CA6F9A}" type="pres">
      <dgm:prSet presAssocID="{AE3B34AA-B3FD-4B8F-864A-680730983665}" presName="sibTransNodeCircle" presStyleLbl="alignNode1" presStyleIdx="2" presStyleCnt="6">
        <dgm:presLayoutVars>
          <dgm:chMax val="0"/>
          <dgm:bulletEnabled/>
        </dgm:presLayoutVars>
      </dgm:prSet>
      <dgm:spPr/>
    </dgm:pt>
    <dgm:pt modelId="{F5E40C5A-9246-4C76-B8BB-E136C1E193E1}" type="pres">
      <dgm:prSet presAssocID="{A4BABBDA-2AEF-4878-B78B-C958DB407FEA}" presName="bottomLine" presStyleLbl="alignNode1" presStyleIdx="3" presStyleCnt="6">
        <dgm:presLayoutVars/>
      </dgm:prSet>
      <dgm:spPr/>
    </dgm:pt>
    <dgm:pt modelId="{8FF29A33-2EF5-4778-80D8-CD4DDA383C8F}" type="pres">
      <dgm:prSet presAssocID="{A4BABBDA-2AEF-4878-B78B-C958DB407FEA}" presName="nodeText" presStyleLbl="bgAccFollowNode1" presStyleIdx="1" presStyleCnt="3">
        <dgm:presLayoutVars>
          <dgm:bulletEnabled val="1"/>
        </dgm:presLayoutVars>
      </dgm:prSet>
      <dgm:spPr/>
    </dgm:pt>
    <dgm:pt modelId="{B9FE9025-09FA-4BD8-A81C-C0A045263C58}" type="pres">
      <dgm:prSet presAssocID="{AE3B34AA-B3FD-4B8F-864A-680730983665}" presName="sibTrans" presStyleCnt="0"/>
      <dgm:spPr/>
    </dgm:pt>
    <dgm:pt modelId="{9FEF9D9A-DEFD-483C-BD0A-48D8C74FE599}" type="pres">
      <dgm:prSet presAssocID="{085B6E6A-19DE-43F3-A742-76F129FE62D5}" presName="compositeNode" presStyleCnt="0">
        <dgm:presLayoutVars>
          <dgm:bulletEnabled val="1"/>
        </dgm:presLayoutVars>
      </dgm:prSet>
      <dgm:spPr/>
    </dgm:pt>
    <dgm:pt modelId="{069BEE78-EBD0-49A7-BC87-5F1B9783982C}" type="pres">
      <dgm:prSet presAssocID="{085B6E6A-19DE-43F3-A742-76F129FE62D5}" presName="bgRect" presStyleLbl="bgAccFollowNode1" presStyleIdx="2" presStyleCnt="3"/>
      <dgm:spPr/>
    </dgm:pt>
    <dgm:pt modelId="{7B7C8CCB-CDA0-4679-ABE5-2525F09322A3}" type="pres">
      <dgm:prSet presAssocID="{E8FBA248-8905-43E5-A0F0-91C2DE797879}" presName="sibTransNodeCircle" presStyleLbl="alignNode1" presStyleIdx="4" presStyleCnt="6">
        <dgm:presLayoutVars>
          <dgm:chMax val="0"/>
          <dgm:bulletEnabled/>
        </dgm:presLayoutVars>
      </dgm:prSet>
      <dgm:spPr/>
    </dgm:pt>
    <dgm:pt modelId="{EA101272-BA15-46EC-9C5A-81284D3CF39A}" type="pres">
      <dgm:prSet presAssocID="{085B6E6A-19DE-43F3-A742-76F129FE62D5}" presName="bottomLine" presStyleLbl="alignNode1" presStyleIdx="5" presStyleCnt="6">
        <dgm:presLayoutVars/>
      </dgm:prSet>
      <dgm:spPr/>
    </dgm:pt>
    <dgm:pt modelId="{056D6252-974F-4256-B3EB-E4BA69F3FB00}" type="pres">
      <dgm:prSet presAssocID="{085B6E6A-19DE-43F3-A742-76F129FE62D5}" presName="nodeText" presStyleLbl="bgAccFollowNode1" presStyleIdx="2" presStyleCnt="3">
        <dgm:presLayoutVars>
          <dgm:bulletEnabled val="1"/>
        </dgm:presLayoutVars>
      </dgm:prSet>
      <dgm:spPr/>
    </dgm:pt>
  </dgm:ptLst>
  <dgm:cxnLst>
    <dgm:cxn modelId="{B7D8E825-B365-47D0-8A03-97C4C3A636F5}" type="presOf" srcId="{E05F0D04-D003-4128-8854-3DC7779F6D12}" destId="{40A53C55-81C9-44DE-9A09-06A76B2A2126}" srcOrd="0" destOrd="0" presId="urn:microsoft.com/office/officeart/2016/7/layout/BasicLinearProcessNumbered"/>
    <dgm:cxn modelId="{0CD0A638-AB48-4EC3-A52D-16EFA00B95F7}" type="presOf" srcId="{C19B8E17-D603-4FD8-B469-F0AE765E7916}" destId="{00B62AB5-86C8-4DC1-8BF8-6A08D1C0B8D6}" srcOrd="0" destOrd="0" presId="urn:microsoft.com/office/officeart/2016/7/layout/BasicLinearProcessNumbered"/>
    <dgm:cxn modelId="{5C5DB446-E386-4C80-A7F9-04F310FFAED4}" srcId="{C19B8E17-D603-4FD8-B469-F0AE765E7916}" destId="{A4BABBDA-2AEF-4878-B78B-C958DB407FEA}" srcOrd="1" destOrd="0" parTransId="{851E5F64-AE0E-4FFD-A2A1-64B7566A3F37}" sibTransId="{AE3B34AA-B3FD-4B8F-864A-680730983665}"/>
    <dgm:cxn modelId="{9FBE6247-39E7-4E75-953D-2F8B3998BB75}" type="presOf" srcId="{085B6E6A-19DE-43F3-A742-76F129FE62D5}" destId="{069BEE78-EBD0-49A7-BC87-5F1B9783982C}" srcOrd="0" destOrd="0" presId="urn:microsoft.com/office/officeart/2016/7/layout/BasicLinearProcessNumbered"/>
    <dgm:cxn modelId="{08C8BA67-C270-4B85-A007-652B96F296D4}" type="presOf" srcId="{A4BABBDA-2AEF-4878-B78B-C958DB407FEA}" destId="{E41ED967-66DE-48A3-959B-1A023D6039BB}" srcOrd="0" destOrd="0" presId="urn:microsoft.com/office/officeart/2016/7/layout/BasicLinearProcessNumbered"/>
    <dgm:cxn modelId="{5770FC4D-0ED2-4226-B259-71B43F081184}" type="presOf" srcId="{0D0D3639-CEAC-48BC-A712-EA1014285626}" destId="{64E713C5-DFF3-4775-BC10-8B95613D0DA1}" srcOrd="1" destOrd="0" presId="urn:microsoft.com/office/officeart/2016/7/layout/BasicLinearProcessNumbered"/>
    <dgm:cxn modelId="{A069DD6E-9B84-4316-A92F-D9B22EDEC60D}" type="presOf" srcId="{085B6E6A-19DE-43F3-A742-76F129FE62D5}" destId="{056D6252-974F-4256-B3EB-E4BA69F3FB00}" srcOrd="1" destOrd="0" presId="urn:microsoft.com/office/officeart/2016/7/layout/BasicLinearProcessNumbered"/>
    <dgm:cxn modelId="{C6286D77-60C0-443B-832C-C9BF658B54B5}" type="presOf" srcId="{0D0D3639-CEAC-48BC-A712-EA1014285626}" destId="{B8EA1339-4B34-4C69-928C-9D60B8CC2697}" srcOrd="0" destOrd="0" presId="urn:microsoft.com/office/officeart/2016/7/layout/BasicLinearProcessNumbered"/>
    <dgm:cxn modelId="{86C6AA8A-629F-4B35-B36D-4517A0F04CE1}" srcId="{C19B8E17-D603-4FD8-B469-F0AE765E7916}" destId="{0D0D3639-CEAC-48BC-A712-EA1014285626}" srcOrd="0" destOrd="0" parTransId="{C479CA5A-980F-4F51-B07D-8EA1C209028B}" sibTransId="{E05F0D04-D003-4128-8854-3DC7779F6D12}"/>
    <dgm:cxn modelId="{97C52295-422D-4D1D-8ED9-CA25310C2AF7}" type="presOf" srcId="{A4BABBDA-2AEF-4878-B78B-C958DB407FEA}" destId="{8FF29A33-2EF5-4778-80D8-CD4DDA383C8F}" srcOrd="1" destOrd="0" presId="urn:microsoft.com/office/officeart/2016/7/layout/BasicLinearProcessNumbered"/>
    <dgm:cxn modelId="{7F6FA6DE-5D2A-468C-848C-B4180C913774}" type="presOf" srcId="{AE3B34AA-B3FD-4B8F-864A-680730983665}" destId="{7E537A7A-1781-402D-B2F1-953093CA6F9A}" srcOrd="0" destOrd="0" presId="urn:microsoft.com/office/officeart/2016/7/layout/BasicLinearProcessNumbered"/>
    <dgm:cxn modelId="{01981CE3-872D-494C-893B-43CA476FDD4A}" srcId="{C19B8E17-D603-4FD8-B469-F0AE765E7916}" destId="{085B6E6A-19DE-43F3-A742-76F129FE62D5}" srcOrd="2" destOrd="0" parTransId="{A49F0654-8D16-48D0-AD0F-A8F32903D4C7}" sibTransId="{E8FBA248-8905-43E5-A0F0-91C2DE797879}"/>
    <dgm:cxn modelId="{AD3F22EE-40A8-47F0-9491-CAB44E1EF46E}" type="presOf" srcId="{E8FBA248-8905-43E5-A0F0-91C2DE797879}" destId="{7B7C8CCB-CDA0-4679-ABE5-2525F09322A3}" srcOrd="0" destOrd="0" presId="urn:microsoft.com/office/officeart/2016/7/layout/BasicLinearProcessNumbered"/>
    <dgm:cxn modelId="{D5D1DF29-3C04-4F81-B141-512EC3807EA9}" type="presParOf" srcId="{00B62AB5-86C8-4DC1-8BF8-6A08D1C0B8D6}" destId="{164A0A1E-B723-4262-A285-8C8C47A17731}" srcOrd="0" destOrd="0" presId="urn:microsoft.com/office/officeart/2016/7/layout/BasicLinearProcessNumbered"/>
    <dgm:cxn modelId="{3609B77E-746A-4D04-A3AA-1686AAC9FAEA}" type="presParOf" srcId="{164A0A1E-B723-4262-A285-8C8C47A17731}" destId="{B8EA1339-4B34-4C69-928C-9D60B8CC2697}" srcOrd="0" destOrd="0" presId="urn:microsoft.com/office/officeart/2016/7/layout/BasicLinearProcessNumbered"/>
    <dgm:cxn modelId="{9334054D-E3A8-416E-B0EA-2FA8B6BBB645}" type="presParOf" srcId="{164A0A1E-B723-4262-A285-8C8C47A17731}" destId="{40A53C55-81C9-44DE-9A09-06A76B2A2126}" srcOrd="1" destOrd="0" presId="urn:microsoft.com/office/officeart/2016/7/layout/BasicLinearProcessNumbered"/>
    <dgm:cxn modelId="{1FB2E307-0390-4678-B72A-0A941207AB14}" type="presParOf" srcId="{164A0A1E-B723-4262-A285-8C8C47A17731}" destId="{CF0545D4-83F7-4830-9812-99742965AC22}" srcOrd="2" destOrd="0" presId="urn:microsoft.com/office/officeart/2016/7/layout/BasicLinearProcessNumbered"/>
    <dgm:cxn modelId="{F9067462-9A9E-4838-BEC5-BD0E36975485}" type="presParOf" srcId="{164A0A1E-B723-4262-A285-8C8C47A17731}" destId="{64E713C5-DFF3-4775-BC10-8B95613D0DA1}" srcOrd="3" destOrd="0" presId="urn:microsoft.com/office/officeart/2016/7/layout/BasicLinearProcessNumbered"/>
    <dgm:cxn modelId="{CECE9795-52DF-4DBD-9D87-674B1BCECB00}" type="presParOf" srcId="{00B62AB5-86C8-4DC1-8BF8-6A08D1C0B8D6}" destId="{AFDE44A5-51CF-4128-8B96-743FF829B294}" srcOrd="1" destOrd="0" presId="urn:microsoft.com/office/officeart/2016/7/layout/BasicLinearProcessNumbered"/>
    <dgm:cxn modelId="{B1ADAA8F-67B2-4A1E-8E02-BD2CB7319C83}" type="presParOf" srcId="{00B62AB5-86C8-4DC1-8BF8-6A08D1C0B8D6}" destId="{B461D2A3-7453-4865-B815-4ABCA807FC11}" srcOrd="2" destOrd="0" presId="urn:microsoft.com/office/officeart/2016/7/layout/BasicLinearProcessNumbered"/>
    <dgm:cxn modelId="{6625719E-D3E3-4555-A2A3-77C5CFD79971}" type="presParOf" srcId="{B461D2A3-7453-4865-B815-4ABCA807FC11}" destId="{E41ED967-66DE-48A3-959B-1A023D6039BB}" srcOrd="0" destOrd="0" presId="urn:microsoft.com/office/officeart/2016/7/layout/BasicLinearProcessNumbered"/>
    <dgm:cxn modelId="{F007C94C-04FB-4580-BC04-179B1FA21066}" type="presParOf" srcId="{B461D2A3-7453-4865-B815-4ABCA807FC11}" destId="{7E537A7A-1781-402D-B2F1-953093CA6F9A}" srcOrd="1" destOrd="0" presId="urn:microsoft.com/office/officeart/2016/7/layout/BasicLinearProcessNumbered"/>
    <dgm:cxn modelId="{286190D6-C514-428E-86F4-2CF9370329AD}" type="presParOf" srcId="{B461D2A3-7453-4865-B815-4ABCA807FC11}" destId="{F5E40C5A-9246-4C76-B8BB-E136C1E193E1}" srcOrd="2" destOrd="0" presId="urn:microsoft.com/office/officeart/2016/7/layout/BasicLinearProcessNumbered"/>
    <dgm:cxn modelId="{79EAF27E-297C-4B47-BA13-82B694D59E95}" type="presParOf" srcId="{B461D2A3-7453-4865-B815-4ABCA807FC11}" destId="{8FF29A33-2EF5-4778-80D8-CD4DDA383C8F}" srcOrd="3" destOrd="0" presId="urn:microsoft.com/office/officeart/2016/7/layout/BasicLinearProcessNumbered"/>
    <dgm:cxn modelId="{39508994-A7FA-4E6A-A430-83FEA935A281}" type="presParOf" srcId="{00B62AB5-86C8-4DC1-8BF8-6A08D1C0B8D6}" destId="{B9FE9025-09FA-4BD8-A81C-C0A045263C58}" srcOrd="3" destOrd="0" presId="urn:microsoft.com/office/officeart/2016/7/layout/BasicLinearProcessNumbered"/>
    <dgm:cxn modelId="{E335F9A8-F0DF-457B-8A57-AAC02825645D}" type="presParOf" srcId="{00B62AB5-86C8-4DC1-8BF8-6A08D1C0B8D6}" destId="{9FEF9D9A-DEFD-483C-BD0A-48D8C74FE599}" srcOrd="4" destOrd="0" presId="urn:microsoft.com/office/officeart/2016/7/layout/BasicLinearProcessNumbered"/>
    <dgm:cxn modelId="{6B45F27C-820D-464F-B52A-556D1C18D153}" type="presParOf" srcId="{9FEF9D9A-DEFD-483C-BD0A-48D8C74FE599}" destId="{069BEE78-EBD0-49A7-BC87-5F1B9783982C}" srcOrd="0" destOrd="0" presId="urn:microsoft.com/office/officeart/2016/7/layout/BasicLinearProcessNumbered"/>
    <dgm:cxn modelId="{EB667D56-5F4C-4ED5-B39F-19F19C1FBCAD}" type="presParOf" srcId="{9FEF9D9A-DEFD-483C-BD0A-48D8C74FE599}" destId="{7B7C8CCB-CDA0-4679-ABE5-2525F09322A3}" srcOrd="1" destOrd="0" presId="urn:microsoft.com/office/officeart/2016/7/layout/BasicLinearProcessNumbered"/>
    <dgm:cxn modelId="{B7E3FFE5-1F5D-4DEC-ACF4-AFEC0DF4D8B3}" type="presParOf" srcId="{9FEF9D9A-DEFD-483C-BD0A-48D8C74FE599}" destId="{EA101272-BA15-46EC-9C5A-81284D3CF39A}" srcOrd="2" destOrd="0" presId="urn:microsoft.com/office/officeart/2016/7/layout/BasicLinearProcessNumbered"/>
    <dgm:cxn modelId="{C7AAE96A-73B4-40F4-8E26-D0B642BB5327}" type="presParOf" srcId="{9FEF9D9A-DEFD-483C-BD0A-48D8C74FE599}" destId="{056D6252-974F-4256-B3EB-E4BA69F3FB00}"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9B8E17-D603-4FD8-B469-F0AE765E791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D0D3639-CEAC-48BC-A712-EA1014285626}">
      <dgm:prSet phldrT="[Text]" custT="1"/>
      <dgm:spPr/>
      <dgm:t>
        <a:bodyPr/>
        <a:lstStyle/>
        <a:p>
          <a:r>
            <a:rPr lang="en-US" sz="1800" dirty="0">
              <a:latin typeface="Tw Cen MT" panose="020B0602020104020603" pitchFamily="34" charset="0"/>
            </a:rPr>
            <a:t>Simultaneously receives and consumes all of the benefits provided.</a:t>
          </a:r>
        </a:p>
      </dgm:t>
    </dgm:pt>
    <dgm:pt modelId="{C479CA5A-980F-4F51-B07D-8EA1C209028B}" type="parTrans" cxnId="{86C6AA8A-629F-4B35-B36D-4517A0F04CE1}">
      <dgm:prSet/>
      <dgm:spPr/>
      <dgm:t>
        <a:bodyPr/>
        <a:lstStyle/>
        <a:p>
          <a:endParaRPr lang="en-US"/>
        </a:p>
      </dgm:t>
    </dgm:pt>
    <dgm:pt modelId="{E05F0D04-D003-4128-8854-3DC7779F6D12}" type="sibTrans" cxnId="{86C6AA8A-629F-4B35-B36D-4517A0F04CE1}">
      <dgm:prSet phldrT="1"/>
      <dgm:spPr/>
      <dgm:t>
        <a:bodyPr/>
        <a:lstStyle/>
        <a:p>
          <a:endParaRPr lang="en-US"/>
        </a:p>
      </dgm:t>
    </dgm:pt>
    <dgm:pt modelId="{A4BABBDA-2AEF-4878-B78B-C958DB407FEA}">
      <dgm:prSet phldrT="[Text]" custT="1"/>
      <dgm:spPr/>
      <dgm:t>
        <a:bodyPr/>
        <a:lstStyle/>
        <a:p>
          <a:r>
            <a:rPr lang="en-US" sz="1800" dirty="0">
              <a:latin typeface="Tw Cen MT" panose="020B0602020104020603" pitchFamily="34" charset="0"/>
            </a:rPr>
            <a:t>Entity performance creates or enhances an asset customer controls</a:t>
          </a:r>
        </a:p>
      </dgm:t>
    </dgm:pt>
    <dgm:pt modelId="{851E5F64-AE0E-4FFD-A2A1-64B7566A3F37}" type="parTrans" cxnId="{5C5DB446-E386-4C80-A7F9-04F310FFAED4}">
      <dgm:prSet/>
      <dgm:spPr/>
      <dgm:t>
        <a:bodyPr/>
        <a:lstStyle/>
        <a:p>
          <a:endParaRPr lang="en-US"/>
        </a:p>
      </dgm:t>
    </dgm:pt>
    <dgm:pt modelId="{AE3B34AA-B3FD-4B8F-864A-680730983665}" type="sibTrans" cxnId="{5C5DB446-E386-4C80-A7F9-04F310FFAED4}">
      <dgm:prSet phldrT="2"/>
      <dgm:spPr/>
      <dgm:t>
        <a:bodyPr/>
        <a:lstStyle/>
        <a:p>
          <a:endParaRPr lang="en-US"/>
        </a:p>
      </dgm:t>
    </dgm:pt>
    <dgm:pt modelId="{085B6E6A-19DE-43F3-A742-76F129FE62D5}">
      <dgm:prSet phldrT="[Text]" custT="1"/>
      <dgm:spPr/>
      <dgm:t>
        <a:bodyPr/>
        <a:lstStyle/>
        <a:p>
          <a:r>
            <a:rPr lang="en-US" sz="1800" dirty="0">
              <a:latin typeface="Tw Cen MT" panose="020B0602020104020603" pitchFamily="34" charset="0"/>
            </a:rPr>
            <a:t>Asset doesn’t have alternative use and entity has an enforceable right to payment for performance completed till date.</a:t>
          </a:r>
        </a:p>
      </dgm:t>
    </dgm:pt>
    <dgm:pt modelId="{A49F0654-8D16-48D0-AD0F-A8F32903D4C7}" type="parTrans" cxnId="{01981CE3-872D-494C-893B-43CA476FDD4A}">
      <dgm:prSet/>
      <dgm:spPr/>
      <dgm:t>
        <a:bodyPr/>
        <a:lstStyle/>
        <a:p>
          <a:endParaRPr lang="en-US"/>
        </a:p>
      </dgm:t>
    </dgm:pt>
    <dgm:pt modelId="{E8FBA248-8905-43E5-A0F0-91C2DE797879}" type="sibTrans" cxnId="{01981CE3-872D-494C-893B-43CA476FDD4A}">
      <dgm:prSet phldrT="3"/>
      <dgm:spPr/>
      <dgm:t>
        <a:bodyPr/>
        <a:lstStyle/>
        <a:p>
          <a:endParaRPr lang="en-US"/>
        </a:p>
      </dgm:t>
    </dgm:pt>
    <dgm:pt modelId="{F8A88B89-2049-415E-BA87-B4826A5359CA}" type="pres">
      <dgm:prSet presAssocID="{C19B8E17-D603-4FD8-B469-F0AE765E7916}" presName="linear" presStyleCnt="0">
        <dgm:presLayoutVars>
          <dgm:animLvl val="lvl"/>
          <dgm:resizeHandles val="exact"/>
        </dgm:presLayoutVars>
      </dgm:prSet>
      <dgm:spPr/>
    </dgm:pt>
    <dgm:pt modelId="{433E4CC9-B307-4885-8682-EDDC55D01A4D}" type="pres">
      <dgm:prSet presAssocID="{0D0D3639-CEAC-48BC-A712-EA1014285626}" presName="parentText" presStyleLbl="node1" presStyleIdx="0" presStyleCnt="3" custLinFactNeighborY="-8453">
        <dgm:presLayoutVars>
          <dgm:chMax val="0"/>
          <dgm:bulletEnabled val="1"/>
        </dgm:presLayoutVars>
      </dgm:prSet>
      <dgm:spPr/>
    </dgm:pt>
    <dgm:pt modelId="{C5D4AA14-432F-4FD0-A5FD-1B072ED92A83}" type="pres">
      <dgm:prSet presAssocID="{E05F0D04-D003-4128-8854-3DC7779F6D12}" presName="spacer" presStyleCnt="0"/>
      <dgm:spPr/>
    </dgm:pt>
    <dgm:pt modelId="{6D445F06-A709-4329-B96D-FF2FBDEC3FEB}" type="pres">
      <dgm:prSet presAssocID="{A4BABBDA-2AEF-4878-B78B-C958DB407FEA}" presName="parentText" presStyleLbl="node1" presStyleIdx="1" presStyleCnt="3">
        <dgm:presLayoutVars>
          <dgm:chMax val="0"/>
          <dgm:bulletEnabled val="1"/>
        </dgm:presLayoutVars>
      </dgm:prSet>
      <dgm:spPr/>
    </dgm:pt>
    <dgm:pt modelId="{CBAFA4F0-E5D7-4289-B60A-133B084892FB}" type="pres">
      <dgm:prSet presAssocID="{AE3B34AA-B3FD-4B8F-864A-680730983665}" presName="spacer" presStyleCnt="0"/>
      <dgm:spPr/>
    </dgm:pt>
    <dgm:pt modelId="{C10C7B38-9B92-4F62-B77C-50CC5ECEA537}" type="pres">
      <dgm:prSet presAssocID="{085B6E6A-19DE-43F3-A742-76F129FE62D5}" presName="parentText" presStyleLbl="node1" presStyleIdx="2" presStyleCnt="3">
        <dgm:presLayoutVars>
          <dgm:chMax val="0"/>
          <dgm:bulletEnabled val="1"/>
        </dgm:presLayoutVars>
      </dgm:prSet>
      <dgm:spPr/>
    </dgm:pt>
  </dgm:ptLst>
  <dgm:cxnLst>
    <dgm:cxn modelId="{E5E84000-2410-4CA6-943A-31A564272BFC}" type="presOf" srcId="{A4BABBDA-2AEF-4878-B78B-C958DB407FEA}" destId="{6D445F06-A709-4329-B96D-FF2FBDEC3FEB}" srcOrd="0" destOrd="0" presId="urn:microsoft.com/office/officeart/2005/8/layout/vList2"/>
    <dgm:cxn modelId="{4F87283A-E273-49FC-ADBB-6CF10CDE605A}" type="presOf" srcId="{C19B8E17-D603-4FD8-B469-F0AE765E7916}" destId="{F8A88B89-2049-415E-BA87-B4826A5359CA}" srcOrd="0" destOrd="0" presId="urn:microsoft.com/office/officeart/2005/8/layout/vList2"/>
    <dgm:cxn modelId="{5C5DB446-E386-4C80-A7F9-04F310FFAED4}" srcId="{C19B8E17-D603-4FD8-B469-F0AE765E7916}" destId="{A4BABBDA-2AEF-4878-B78B-C958DB407FEA}" srcOrd="1" destOrd="0" parTransId="{851E5F64-AE0E-4FFD-A2A1-64B7566A3F37}" sibTransId="{AE3B34AA-B3FD-4B8F-864A-680730983665}"/>
    <dgm:cxn modelId="{CB522A47-E18C-4B76-A673-E0866EC0B7B1}" type="presOf" srcId="{085B6E6A-19DE-43F3-A742-76F129FE62D5}" destId="{C10C7B38-9B92-4F62-B77C-50CC5ECEA537}" srcOrd="0" destOrd="0" presId="urn:microsoft.com/office/officeart/2005/8/layout/vList2"/>
    <dgm:cxn modelId="{1F0AB749-5A83-4394-86F9-6087A12AED81}" type="presOf" srcId="{0D0D3639-CEAC-48BC-A712-EA1014285626}" destId="{433E4CC9-B307-4885-8682-EDDC55D01A4D}" srcOrd="0" destOrd="0" presId="urn:microsoft.com/office/officeart/2005/8/layout/vList2"/>
    <dgm:cxn modelId="{86C6AA8A-629F-4B35-B36D-4517A0F04CE1}" srcId="{C19B8E17-D603-4FD8-B469-F0AE765E7916}" destId="{0D0D3639-CEAC-48BC-A712-EA1014285626}" srcOrd="0" destOrd="0" parTransId="{C479CA5A-980F-4F51-B07D-8EA1C209028B}" sibTransId="{E05F0D04-D003-4128-8854-3DC7779F6D12}"/>
    <dgm:cxn modelId="{01981CE3-872D-494C-893B-43CA476FDD4A}" srcId="{C19B8E17-D603-4FD8-B469-F0AE765E7916}" destId="{085B6E6A-19DE-43F3-A742-76F129FE62D5}" srcOrd="2" destOrd="0" parTransId="{A49F0654-8D16-48D0-AD0F-A8F32903D4C7}" sibTransId="{E8FBA248-8905-43E5-A0F0-91C2DE797879}"/>
    <dgm:cxn modelId="{12EE6701-AA1A-4965-9B80-396DB4669C6C}" type="presParOf" srcId="{F8A88B89-2049-415E-BA87-B4826A5359CA}" destId="{433E4CC9-B307-4885-8682-EDDC55D01A4D}" srcOrd="0" destOrd="0" presId="urn:microsoft.com/office/officeart/2005/8/layout/vList2"/>
    <dgm:cxn modelId="{1960D7D5-4448-450C-8B95-86870FF39F48}" type="presParOf" srcId="{F8A88B89-2049-415E-BA87-B4826A5359CA}" destId="{C5D4AA14-432F-4FD0-A5FD-1B072ED92A83}" srcOrd="1" destOrd="0" presId="urn:microsoft.com/office/officeart/2005/8/layout/vList2"/>
    <dgm:cxn modelId="{1BCF4E12-3AD6-49B9-9010-952AE2002AFE}" type="presParOf" srcId="{F8A88B89-2049-415E-BA87-B4826A5359CA}" destId="{6D445F06-A709-4329-B96D-FF2FBDEC3FEB}" srcOrd="2" destOrd="0" presId="urn:microsoft.com/office/officeart/2005/8/layout/vList2"/>
    <dgm:cxn modelId="{16B672FD-465D-4C4D-9C08-177F3333289E}" type="presParOf" srcId="{F8A88B89-2049-415E-BA87-B4826A5359CA}" destId="{CBAFA4F0-E5D7-4289-B60A-133B084892FB}" srcOrd="3" destOrd="0" presId="urn:microsoft.com/office/officeart/2005/8/layout/vList2"/>
    <dgm:cxn modelId="{C1AD91A2-D87E-43F6-98F2-6714A7D7BFDE}" type="presParOf" srcId="{F8A88B89-2049-415E-BA87-B4826A5359CA}" destId="{C10C7B38-9B92-4F62-B77C-50CC5ECEA53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42B4092-0249-4D44-9983-37AEDFC6C15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N"/>
        </a:p>
      </dgm:t>
    </dgm:pt>
    <dgm:pt modelId="{34E013D8-ACE9-465B-BF04-C54BD01C47E5}">
      <dgm:prSet phldrT="[Text]" custT="1"/>
      <dgm:spPr/>
      <dgm:t>
        <a:bodyPr/>
        <a:lstStyle/>
        <a:p>
          <a:r>
            <a:rPr lang="en-IN" sz="1800" dirty="0">
              <a:latin typeface="Tw Cen MT" panose="020B0602020104020603" pitchFamily="34" charset="0"/>
            </a:rPr>
            <a:t>Financial Asset Model</a:t>
          </a:r>
        </a:p>
      </dgm:t>
    </dgm:pt>
    <dgm:pt modelId="{BD9E9B10-5DE9-4F5E-A772-4A7B501B00C5}" type="parTrans" cxnId="{46DD1802-D62F-480D-ADBA-E0AC4C23427B}">
      <dgm:prSet/>
      <dgm:spPr/>
      <dgm:t>
        <a:bodyPr/>
        <a:lstStyle/>
        <a:p>
          <a:endParaRPr lang="en-IN"/>
        </a:p>
      </dgm:t>
    </dgm:pt>
    <dgm:pt modelId="{C76139BA-8CC2-478A-AA4B-277FCCF6E259}" type="sibTrans" cxnId="{46DD1802-D62F-480D-ADBA-E0AC4C23427B}">
      <dgm:prSet/>
      <dgm:spPr/>
      <dgm:t>
        <a:bodyPr/>
        <a:lstStyle/>
        <a:p>
          <a:endParaRPr lang="en-IN"/>
        </a:p>
      </dgm:t>
    </dgm:pt>
    <dgm:pt modelId="{B139F0CF-797D-45F2-A404-4D87DA29A0F9}">
      <dgm:prSet phldrT="[Text]" custT="1"/>
      <dgm:spPr/>
      <dgm:t>
        <a:bodyPr/>
        <a:lstStyle/>
        <a:p>
          <a:r>
            <a:rPr lang="en-IN" sz="1800" dirty="0">
              <a:latin typeface="Tw Cen MT" panose="020B0602020104020603" pitchFamily="34" charset="0"/>
            </a:rPr>
            <a:t>Intangible Asset Model</a:t>
          </a:r>
        </a:p>
      </dgm:t>
    </dgm:pt>
    <dgm:pt modelId="{C412D005-4E98-45AC-855C-4B038B9B5F64}" type="parTrans" cxnId="{C00710E1-829D-4D06-8A7C-9B970F2483CC}">
      <dgm:prSet/>
      <dgm:spPr/>
      <dgm:t>
        <a:bodyPr/>
        <a:lstStyle/>
        <a:p>
          <a:endParaRPr lang="en-IN"/>
        </a:p>
      </dgm:t>
    </dgm:pt>
    <dgm:pt modelId="{463F1FE5-8F37-446C-A146-230DAB0F4A3F}" type="sibTrans" cxnId="{C00710E1-829D-4D06-8A7C-9B970F2483CC}">
      <dgm:prSet/>
      <dgm:spPr/>
      <dgm:t>
        <a:bodyPr/>
        <a:lstStyle/>
        <a:p>
          <a:endParaRPr lang="en-IN"/>
        </a:p>
      </dgm:t>
    </dgm:pt>
    <dgm:pt modelId="{BD97F51B-C736-4909-81DC-7C247C32E89F}">
      <dgm:prSet phldrT="[Text]" custT="1"/>
      <dgm:spPr/>
      <dgm:t>
        <a:bodyPr/>
        <a:lstStyle/>
        <a:p>
          <a:r>
            <a:rPr lang="en-IN" sz="1800" dirty="0">
              <a:latin typeface="Tw Cen MT" panose="020B0602020104020603" pitchFamily="34" charset="0"/>
            </a:rPr>
            <a:t>Unconditional right to received cash from grantor</a:t>
          </a:r>
        </a:p>
      </dgm:t>
    </dgm:pt>
    <dgm:pt modelId="{99ECE024-BFA6-4AF6-BD69-26FB121B6592}" type="parTrans" cxnId="{8360E218-AB9C-4796-A36A-77623DBDA4BC}">
      <dgm:prSet/>
      <dgm:spPr/>
      <dgm:t>
        <a:bodyPr/>
        <a:lstStyle/>
        <a:p>
          <a:endParaRPr lang="en-US"/>
        </a:p>
      </dgm:t>
    </dgm:pt>
    <dgm:pt modelId="{A89643A6-7717-4A23-9AE6-DEE145F2B74E}" type="sibTrans" cxnId="{8360E218-AB9C-4796-A36A-77623DBDA4BC}">
      <dgm:prSet/>
      <dgm:spPr/>
      <dgm:t>
        <a:bodyPr/>
        <a:lstStyle/>
        <a:p>
          <a:endParaRPr lang="en-US"/>
        </a:p>
      </dgm:t>
    </dgm:pt>
    <dgm:pt modelId="{484C4EAD-2D0F-4A25-A2B0-38D0038459D0}">
      <dgm:prSet phldrT="[Text]" custT="1"/>
      <dgm:spPr/>
      <dgm:t>
        <a:bodyPr/>
        <a:lstStyle/>
        <a:p>
          <a:r>
            <a:rPr lang="en-IN" sz="1800" dirty="0">
              <a:latin typeface="Tw Cen MT" panose="020B0602020104020603" pitchFamily="34" charset="0"/>
            </a:rPr>
            <a:t>Recognition of FA Receivable</a:t>
          </a:r>
        </a:p>
      </dgm:t>
    </dgm:pt>
    <dgm:pt modelId="{6340E629-0B68-4B65-9615-8AD70FD400E9}" type="parTrans" cxnId="{4E4AB2C7-1CEE-4305-958A-B2303505293B}">
      <dgm:prSet/>
      <dgm:spPr/>
      <dgm:t>
        <a:bodyPr/>
        <a:lstStyle/>
        <a:p>
          <a:endParaRPr lang="en-US"/>
        </a:p>
      </dgm:t>
    </dgm:pt>
    <dgm:pt modelId="{90BAEBED-4AEC-4048-BCA2-7C183B6E2C4B}" type="sibTrans" cxnId="{4E4AB2C7-1CEE-4305-958A-B2303505293B}">
      <dgm:prSet/>
      <dgm:spPr/>
      <dgm:t>
        <a:bodyPr/>
        <a:lstStyle/>
        <a:p>
          <a:endParaRPr lang="en-US"/>
        </a:p>
      </dgm:t>
    </dgm:pt>
    <dgm:pt modelId="{22783B78-1F33-4C72-9CC6-059A7054C3BE}">
      <dgm:prSet phldrT="[Text]" custT="1"/>
      <dgm:spPr/>
      <dgm:t>
        <a:bodyPr/>
        <a:lstStyle/>
        <a:p>
          <a:r>
            <a:rPr lang="en-IN" sz="1800" dirty="0">
              <a:latin typeface="Tw Cen MT" panose="020B0602020104020603" pitchFamily="34" charset="0"/>
            </a:rPr>
            <a:t>Applicability of Financial Instrument standards</a:t>
          </a:r>
        </a:p>
      </dgm:t>
    </dgm:pt>
    <dgm:pt modelId="{720B7B68-6FBE-4D0C-A75A-108D8479B5D9}" type="parTrans" cxnId="{3E4853AD-7C4B-493C-B792-91925015DB7A}">
      <dgm:prSet/>
      <dgm:spPr/>
      <dgm:t>
        <a:bodyPr/>
        <a:lstStyle/>
        <a:p>
          <a:endParaRPr lang="en-US"/>
        </a:p>
      </dgm:t>
    </dgm:pt>
    <dgm:pt modelId="{48D20D44-13FE-4BDA-A404-DE44B5227035}" type="sibTrans" cxnId="{3E4853AD-7C4B-493C-B792-91925015DB7A}">
      <dgm:prSet/>
      <dgm:spPr/>
      <dgm:t>
        <a:bodyPr/>
        <a:lstStyle/>
        <a:p>
          <a:endParaRPr lang="en-US"/>
        </a:p>
      </dgm:t>
    </dgm:pt>
    <dgm:pt modelId="{64DEECC4-8F2C-40B2-876C-5D761FC96878}">
      <dgm:prSet phldrT="[Text]" custT="1"/>
      <dgm:spPr/>
      <dgm:t>
        <a:bodyPr/>
        <a:lstStyle/>
        <a:p>
          <a:r>
            <a:rPr lang="en-IN" sz="1800" dirty="0">
              <a:latin typeface="Tw Cen MT" panose="020B0602020104020603" pitchFamily="34" charset="0"/>
            </a:rPr>
            <a:t>The operator is granted IA</a:t>
          </a:r>
        </a:p>
      </dgm:t>
    </dgm:pt>
    <dgm:pt modelId="{D0F122A3-41A8-4C16-8889-1CF2C121A9A3}" type="parTrans" cxnId="{2152D7F8-7DB1-4A37-ACF0-CE3103B0390C}">
      <dgm:prSet/>
      <dgm:spPr/>
      <dgm:t>
        <a:bodyPr/>
        <a:lstStyle/>
        <a:p>
          <a:endParaRPr lang="en-US"/>
        </a:p>
      </dgm:t>
    </dgm:pt>
    <dgm:pt modelId="{EFCAAFD1-F180-4EBD-BBBF-8CBF33BF12ED}" type="sibTrans" cxnId="{2152D7F8-7DB1-4A37-ACF0-CE3103B0390C}">
      <dgm:prSet/>
      <dgm:spPr/>
      <dgm:t>
        <a:bodyPr/>
        <a:lstStyle/>
        <a:p>
          <a:endParaRPr lang="en-US"/>
        </a:p>
      </dgm:t>
    </dgm:pt>
    <dgm:pt modelId="{B3DDC3BA-9D46-4823-A77F-F9FECA04742F}">
      <dgm:prSet phldrT="[Text]" custT="1"/>
      <dgm:spPr/>
      <dgm:t>
        <a:bodyPr/>
        <a:lstStyle/>
        <a:p>
          <a:r>
            <a:rPr lang="en-IN" sz="1800" dirty="0">
              <a:latin typeface="Tw Cen MT" panose="020B0602020104020603" pitchFamily="34" charset="0"/>
            </a:rPr>
            <a:t>Recognition of IA</a:t>
          </a:r>
        </a:p>
      </dgm:t>
    </dgm:pt>
    <dgm:pt modelId="{93C98DF3-E4A7-401E-8593-10BF9AEFDCE1}" type="parTrans" cxnId="{7E16AE74-D05A-49AB-9A31-0CD9CCECC9FB}">
      <dgm:prSet/>
      <dgm:spPr/>
      <dgm:t>
        <a:bodyPr/>
        <a:lstStyle/>
        <a:p>
          <a:endParaRPr lang="en-US"/>
        </a:p>
      </dgm:t>
    </dgm:pt>
    <dgm:pt modelId="{D9D6621E-9635-4783-A761-7B790B818053}" type="sibTrans" cxnId="{7E16AE74-D05A-49AB-9A31-0CD9CCECC9FB}">
      <dgm:prSet/>
      <dgm:spPr/>
      <dgm:t>
        <a:bodyPr/>
        <a:lstStyle/>
        <a:p>
          <a:endParaRPr lang="en-US"/>
        </a:p>
      </dgm:t>
    </dgm:pt>
    <dgm:pt modelId="{DA44108F-6497-4281-B6C6-ED35EC518322}">
      <dgm:prSet phldrT="[Text]" custT="1"/>
      <dgm:spPr/>
      <dgm:t>
        <a:bodyPr/>
        <a:lstStyle/>
        <a:p>
          <a:r>
            <a:rPr lang="en-IN" sz="1800" dirty="0">
              <a:latin typeface="Tw Cen MT" panose="020B0602020104020603" pitchFamily="34" charset="0"/>
            </a:rPr>
            <a:t>IA is amortised over the term period.</a:t>
          </a:r>
        </a:p>
      </dgm:t>
    </dgm:pt>
    <dgm:pt modelId="{44AF66F2-4718-4344-AF72-44FD0E18DF67}" type="parTrans" cxnId="{5DDDB3C8-A61A-429F-A8C1-F6B5918A53C2}">
      <dgm:prSet/>
      <dgm:spPr/>
      <dgm:t>
        <a:bodyPr/>
        <a:lstStyle/>
        <a:p>
          <a:endParaRPr lang="en-US"/>
        </a:p>
      </dgm:t>
    </dgm:pt>
    <dgm:pt modelId="{0D2FEE70-6D54-4A1C-B308-1C30765EEA43}" type="sibTrans" cxnId="{5DDDB3C8-A61A-429F-A8C1-F6B5918A53C2}">
      <dgm:prSet/>
      <dgm:spPr/>
      <dgm:t>
        <a:bodyPr/>
        <a:lstStyle/>
        <a:p>
          <a:endParaRPr lang="en-US"/>
        </a:p>
      </dgm:t>
    </dgm:pt>
    <dgm:pt modelId="{9F6C9370-F987-427C-B992-A7FC81BF7A6F}" type="pres">
      <dgm:prSet presAssocID="{042B4092-0249-4D44-9983-37AEDFC6C150}" presName="Name0" presStyleCnt="0">
        <dgm:presLayoutVars>
          <dgm:dir/>
          <dgm:animLvl val="lvl"/>
          <dgm:resizeHandles val="exact"/>
        </dgm:presLayoutVars>
      </dgm:prSet>
      <dgm:spPr/>
    </dgm:pt>
    <dgm:pt modelId="{B16ECA64-EB30-4FE7-B36D-01383E05647F}" type="pres">
      <dgm:prSet presAssocID="{34E013D8-ACE9-465B-BF04-C54BD01C47E5}" presName="composite" presStyleCnt="0"/>
      <dgm:spPr/>
    </dgm:pt>
    <dgm:pt modelId="{7B934ABC-600C-4F6F-A92C-D63C2FE5977C}" type="pres">
      <dgm:prSet presAssocID="{34E013D8-ACE9-465B-BF04-C54BD01C47E5}" presName="parTx" presStyleLbl="alignNode1" presStyleIdx="0" presStyleCnt="2">
        <dgm:presLayoutVars>
          <dgm:chMax val="0"/>
          <dgm:chPref val="0"/>
          <dgm:bulletEnabled val="1"/>
        </dgm:presLayoutVars>
      </dgm:prSet>
      <dgm:spPr/>
    </dgm:pt>
    <dgm:pt modelId="{CA82844C-34AD-4F74-8827-9647C55E3D86}" type="pres">
      <dgm:prSet presAssocID="{34E013D8-ACE9-465B-BF04-C54BD01C47E5}" presName="desTx" presStyleLbl="alignAccFollowNode1" presStyleIdx="0" presStyleCnt="2">
        <dgm:presLayoutVars>
          <dgm:bulletEnabled val="1"/>
        </dgm:presLayoutVars>
      </dgm:prSet>
      <dgm:spPr/>
    </dgm:pt>
    <dgm:pt modelId="{2A583445-FE6B-485E-B972-C3B2C619A2E4}" type="pres">
      <dgm:prSet presAssocID="{C76139BA-8CC2-478A-AA4B-277FCCF6E259}" presName="space" presStyleCnt="0"/>
      <dgm:spPr/>
    </dgm:pt>
    <dgm:pt modelId="{F3C4783A-3D74-443E-8FE8-F1AFB236019F}" type="pres">
      <dgm:prSet presAssocID="{B139F0CF-797D-45F2-A404-4D87DA29A0F9}" presName="composite" presStyleCnt="0"/>
      <dgm:spPr/>
    </dgm:pt>
    <dgm:pt modelId="{385B7036-EB3B-461E-ABC0-7AADA03CFDEA}" type="pres">
      <dgm:prSet presAssocID="{B139F0CF-797D-45F2-A404-4D87DA29A0F9}" presName="parTx" presStyleLbl="alignNode1" presStyleIdx="1" presStyleCnt="2">
        <dgm:presLayoutVars>
          <dgm:chMax val="0"/>
          <dgm:chPref val="0"/>
          <dgm:bulletEnabled val="1"/>
        </dgm:presLayoutVars>
      </dgm:prSet>
      <dgm:spPr/>
    </dgm:pt>
    <dgm:pt modelId="{AB8978D8-73C2-485E-A503-9FE9849D94CE}" type="pres">
      <dgm:prSet presAssocID="{B139F0CF-797D-45F2-A404-4D87DA29A0F9}" presName="desTx" presStyleLbl="alignAccFollowNode1" presStyleIdx="1" presStyleCnt="2">
        <dgm:presLayoutVars>
          <dgm:bulletEnabled val="1"/>
        </dgm:presLayoutVars>
      </dgm:prSet>
      <dgm:spPr/>
    </dgm:pt>
  </dgm:ptLst>
  <dgm:cxnLst>
    <dgm:cxn modelId="{46DD1802-D62F-480D-ADBA-E0AC4C23427B}" srcId="{042B4092-0249-4D44-9983-37AEDFC6C150}" destId="{34E013D8-ACE9-465B-BF04-C54BD01C47E5}" srcOrd="0" destOrd="0" parTransId="{BD9E9B10-5DE9-4F5E-A772-4A7B501B00C5}" sibTransId="{C76139BA-8CC2-478A-AA4B-277FCCF6E259}"/>
    <dgm:cxn modelId="{DA547606-62C0-4541-A91B-EC418A7E2A4C}" type="presOf" srcId="{484C4EAD-2D0F-4A25-A2B0-38D0038459D0}" destId="{CA82844C-34AD-4F74-8827-9647C55E3D86}" srcOrd="0" destOrd="1" presId="urn:microsoft.com/office/officeart/2005/8/layout/hList1"/>
    <dgm:cxn modelId="{8360E218-AB9C-4796-A36A-77623DBDA4BC}" srcId="{34E013D8-ACE9-465B-BF04-C54BD01C47E5}" destId="{BD97F51B-C736-4909-81DC-7C247C32E89F}" srcOrd="0" destOrd="0" parTransId="{99ECE024-BFA6-4AF6-BD69-26FB121B6592}" sibTransId="{A89643A6-7717-4A23-9AE6-DEE145F2B74E}"/>
    <dgm:cxn modelId="{EEE9802F-95DD-4425-90E6-1E5CD0F87E92}" type="presOf" srcId="{34E013D8-ACE9-465B-BF04-C54BD01C47E5}" destId="{7B934ABC-600C-4F6F-A92C-D63C2FE5977C}" srcOrd="0" destOrd="0" presId="urn:microsoft.com/office/officeart/2005/8/layout/hList1"/>
    <dgm:cxn modelId="{F1789C3A-16D6-4523-9244-81177DF8EFF5}" type="presOf" srcId="{64DEECC4-8F2C-40B2-876C-5D761FC96878}" destId="{AB8978D8-73C2-485E-A503-9FE9849D94CE}" srcOrd="0" destOrd="0" presId="urn:microsoft.com/office/officeart/2005/8/layout/hList1"/>
    <dgm:cxn modelId="{75A3583F-2D8D-48E6-90A0-909EE2789135}" type="presOf" srcId="{22783B78-1F33-4C72-9CC6-059A7054C3BE}" destId="{CA82844C-34AD-4F74-8827-9647C55E3D86}" srcOrd="0" destOrd="2" presId="urn:microsoft.com/office/officeart/2005/8/layout/hList1"/>
    <dgm:cxn modelId="{D227A769-D695-4878-BFE1-E782385EAC1B}" type="presOf" srcId="{042B4092-0249-4D44-9983-37AEDFC6C150}" destId="{9F6C9370-F987-427C-B992-A7FC81BF7A6F}" srcOrd="0" destOrd="0" presId="urn:microsoft.com/office/officeart/2005/8/layout/hList1"/>
    <dgm:cxn modelId="{7E16AE74-D05A-49AB-9A31-0CD9CCECC9FB}" srcId="{B139F0CF-797D-45F2-A404-4D87DA29A0F9}" destId="{B3DDC3BA-9D46-4823-A77F-F9FECA04742F}" srcOrd="1" destOrd="0" parTransId="{93C98DF3-E4A7-401E-8593-10BF9AEFDCE1}" sibTransId="{D9D6621E-9635-4783-A761-7B790B818053}"/>
    <dgm:cxn modelId="{8A35DE8B-39EA-4937-B93E-2487BD9C784E}" type="presOf" srcId="{BD97F51B-C736-4909-81DC-7C247C32E89F}" destId="{CA82844C-34AD-4F74-8827-9647C55E3D86}" srcOrd="0" destOrd="0" presId="urn:microsoft.com/office/officeart/2005/8/layout/hList1"/>
    <dgm:cxn modelId="{3E4853AD-7C4B-493C-B792-91925015DB7A}" srcId="{34E013D8-ACE9-465B-BF04-C54BD01C47E5}" destId="{22783B78-1F33-4C72-9CC6-059A7054C3BE}" srcOrd="2" destOrd="0" parTransId="{720B7B68-6FBE-4D0C-A75A-108D8479B5D9}" sibTransId="{48D20D44-13FE-4BDA-A404-DE44B5227035}"/>
    <dgm:cxn modelId="{902EBBBC-CD90-414A-97D3-FDF3B8DA3051}" type="presOf" srcId="{B139F0CF-797D-45F2-A404-4D87DA29A0F9}" destId="{385B7036-EB3B-461E-ABC0-7AADA03CFDEA}" srcOrd="0" destOrd="0" presId="urn:microsoft.com/office/officeart/2005/8/layout/hList1"/>
    <dgm:cxn modelId="{4E4AB2C7-1CEE-4305-958A-B2303505293B}" srcId="{34E013D8-ACE9-465B-BF04-C54BD01C47E5}" destId="{484C4EAD-2D0F-4A25-A2B0-38D0038459D0}" srcOrd="1" destOrd="0" parTransId="{6340E629-0B68-4B65-9615-8AD70FD400E9}" sibTransId="{90BAEBED-4AEC-4048-BCA2-7C183B6E2C4B}"/>
    <dgm:cxn modelId="{5DDDB3C8-A61A-429F-A8C1-F6B5918A53C2}" srcId="{B139F0CF-797D-45F2-A404-4D87DA29A0F9}" destId="{DA44108F-6497-4281-B6C6-ED35EC518322}" srcOrd="2" destOrd="0" parTransId="{44AF66F2-4718-4344-AF72-44FD0E18DF67}" sibTransId="{0D2FEE70-6D54-4A1C-B308-1C30765EEA43}"/>
    <dgm:cxn modelId="{7E495CCE-1BA0-43B6-94D8-9A12EAB115A8}" type="presOf" srcId="{B3DDC3BA-9D46-4823-A77F-F9FECA04742F}" destId="{AB8978D8-73C2-485E-A503-9FE9849D94CE}" srcOrd="0" destOrd="1" presId="urn:microsoft.com/office/officeart/2005/8/layout/hList1"/>
    <dgm:cxn modelId="{9F3C28DC-BAC3-4849-A288-C788A6100C89}" type="presOf" srcId="{DA44108F-6497-4281-B6C6-ED35EC518322}" destId="{AB8978D8-73C2-485E-A503-9FE9849D94CE}" srcOrd="0" destOrd="2" presId="urn:microsoft.com/office/officeart/2005/8/layout/hList1"/>
    <dgm:cxn modelId="{C00710E1-829D-4D06-8A7C-9B970F2483CC}" srcId="{042B4092-0249-4D44-9983-37AEDFC6C150}" destId="{B139F0CF-797D-45F2-A404-4D87DA29A0F9}" srcOrd="1" destOrd="0" parTransId="{C412D005-4E98-45AC-855C-4B038B9B5F64}" sibTransId="{463F1FE5-8F37-446C-A146-230DAB0F4A3F}"/>
    <dgm:cxn modelId="{2152D7F8-7DB1-4A37-ACF0-CE3103B0390C}" srcId="{B139F0CF-797D-45F2-A404-4D87DA29A0F9}" destId="{64DEECC4-8F2C-40B2-876C-5D761FC96878}" srcOrd="0" destOrd="0" parTransId="{D0F122A3-41A8-4C16-8889-1CF2C121A9A3}" sibTransId="{EFCAAFD1-F180-4EBD-BBBF-8CBF33BF12ED}"/>
    <dgm:cxn modelId="{289A33BB-C104-41A5-B81E-F6B0D4464B89}" type="presParOf" srcId="{9F6C9370-F987-427C-B992-A7FC81BF7A6F}" destId="{B16ECA64-EB30-4FE7-B36D-01383E05647F}" srcOrd="0" destOrd="0" presId="urn:microsoft.com/office/officeart/2005/8/layout/hList1"/>
    <dgm:cxn modelId="{FE1CFE79-A71F-484F-8522-DFCACE814A1F}" type="presParOf" srcId="{B16ECA64-EB30-4FE7-B36D-01383E05647F}" destId="{7B934ABC-600C-4F6F-A92C-D63C2FE5977C}" srcOrd="0" destOrd="0" presId="urn:microsoft.com/office/officeart/2005/8/layout/hList1"/>
    <dgm:cxn modelId="{812D2D4A-F461-4A8E-95CB-DCE144C1FF9B}" type="presParOf" srcId="{B16ECA64-EB30-4FE7-B36D-01383E05647F}" destId="{CA82844C-34AD-4F74-8827-9647C55E3D86}" srcOrd="1" destOrd="0" presId="urn:microsoft.com/office/officeart/2005/8/layout/hList1"/>
    <dgm:cxn modelId="{EEF87083-5776-4768-B40E-10E2FC3A07A7}" type="presParOf" srcId="{9F6C9370-F987-427C-B992-A7FC81BF7A6F}" destId="{2A583445-FE6B-485E-B972-C3B2C619A2E4}" srcOrd="1" destOrd="0" presId="urn:microsoft.com/office/officeart/2005/8/layout/hList1"/>
    <dgm:cxn modelId="{55A344D5-6C46-4169-8B64-DCCAC0065FC3}" type="presParOf" srcId="{9F6C9370-F987-427C-B992-A7FC81BF7A6F}" destId="{F3C4783A-3D74-443E-8FE8-F1AFB236019F}" srcOrd="2" destOrd="0" presId="urn:microsoft.com/office/officeart/2005/8/layout/hList1"/>
    <dgm:cxn modelId="{06CEEEEC-4F7A-4AA8-B7B2-6E828FAAB56F}" type="presParOf" srcId="{F3C4783A-3D74-443E-8FE8-F1AFB236019F}" destId="{385B7036-EB3B-461E-ABC0-7AADA03CFDEA}" srcOrd="0" destOrd="0" presId="urn:microsoft.com/office/officeart/2005/8/layout/hList1"/>
    <dgm:cxn modelId="{2539E68B-43B4-4663-B04F-BC1895442BA8}" type="presParOf" srcId="{F3C4783A-3D74-443E-8FE8-F1AFB236019F}" destId="{AB8978D8-73C2-485E-A503-9FE9849D94C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489486-BE07-4CB3-B972-4F5539206225}" type="doc">
      <dgm:prSet loTypeId="urn:microsoft.com/office/officeart/2005/8/layout/pyramid2" loCatId="list" qsTypeId="urn:microsoft.com/office/officeart/2005/8/quickstyle/simple1" qsCatId="simple" csTypeId="urn:microsoft.com/office/officeart/2005/8/colors/accent6_2" csCatId="accent6" phldr="1"/>
      <dgm:spPr/>
    </dgm:pt>
    <dgm:pt modelId="{D564E15A-95C5-4F76-AA42-B5DBBADF6D4A}">
      <dgm:prSet phldrT="[Text]"/>
      <dgm:spPr/>
      <dgm:t>
        <a:bodyPr/>
        <a:lstStyle/>
        <a:p>
          <a:r>
            <a:rPr lang="en-IN" dirty="0"/>
            <a:t>Depreciation</a:t>
          </a:r>
        </a:p>
      </dgm:t>
    </dgm:pt>
    <dgm:pt modelId="{EE1CD1B7-3B6E-4DFC-87E3-C8C05D719D17}" type="parTrans" cxnId="{E4E166F2-4D45-434B-80F6-2B04C318AB43}">
      <dgm:prSet/>
      <dgm:spPr/>
      <dgm:t>
        <a:bodyPr/>
        <a:lstStyle/>
        <a:p>
          <a:endParaRPr lang="en-IN"/>
        </a:p>
      </dgm:t>
    </dgm:pt>
    <dgm:pt modelId="{BF306E86-DC70-44E7-8A00-0A99EE85357F}" type="sibTrans" cxnId="{E4E166F2-4D45-434B-80F6-2B04C318AB43}">
      <dgm:prSet/>
      <dgm:spPr/>
      <dgm:t>
        <a:bodyPr/>
        <a:lstStyle/>
        <a:p>
          <a:endParaRPr lang="en-IN"/>
        </a:p>
      </dgm:t>
    </dgm:pt>
    <dgm:pt modelId="{7392928B-72AE-4927-B095-DAB94AFE8627}">
      <dgm:prSet phldrT="[Text]"/>
      <dgm:spPr/>
      <dgm:t>
        <a:bodyPr/>
        <a:lstStyle/>
        <a:p>
          <a:r>
            <a:rPr lang="en-IN" dirty="0"/>
            <a:t>Repairs &amp; Maintenance</a:t>
          </a:r>
        </a:p>
      </dgm:t>
    </dgm:pt>
    <dgm:pt modelId="{E535ECD6-92BD-4607-97BA-72DACE9CC497}" type="parTrans" cxnId="{FE40FB31-3D0E-4C63-B1AA-1BC9449DBFB9}">
      <dgm:prSet/>
      <dgm:spPr/>
      <dgm:t>
        <a:bodyPr/>
        <a:lstStyle/>
        <a:p>
          <a:endParaRPr lang="en-IN"/>
        </a:p>
      </dgm:t>
    </dgm:pt>
    <dgm:pt modelId="{F0854470-53AC-4E20-8172-41B15727995A}" type="sibTrans" cxnId="{FE40FB31-3D0E-4C63-B1AA-1BC9449DBFB9}">
      <dgm:prSet/>
      <dgm:spPr/>
      <dgm:t>
        <a:bodyPr/>
        <a:lstStyle/>
        <a:p>
          <a:endParaRPr lang="en-IN"/>
        </a:p>
      </dgm:t>
    </dgm:pt>
    <dgm:pt modelId="{F3F35B73-12B2-4369-AC96-9E2FBF99E31A}" type="pres">
      <dgm:prSet presAssocID="{F3489486-BE07-4CB3-B972-4F5539206225}" presName="compositeShape" presStyleCnt="0">
        <dgm:presLayoutVars>
          <dgm:dir/>
          <dgm:resizeHandles/>
        </dgm:presLayoutVars>
      </dgm:prSet>
      <dgm:spPr/>
    </dgm:pt>
    <dgm:pt modelId="{E32102A8-1FEF-4A82-9B8D-02D2E5847A0F}" type="pres">
      <dgm:prSet presAssocID="{F3489486-BE07-4CB3-B972-4F5539206225}" presName="pyramid" presStyleLbl="node1" presStyleIdx="0" presStyleCnt="1" custLinFactNeighborX="1984" custLinFactNeighborY="7910"/>
      <dgm:spPr/>
    </dgm:pt>
    <dgm:pt modelId="{AC0AD837-8DAA-4D3A-BA1B-4E3CD0D2B55C}" type="pres">
      <dgm:prSet presAssocID="{F3489486-BE07-4CB3-B972-4F5539206225}" presName="theList" presStyleCnt="0"/>
      <dgm:spPr/>
    </dgm:pt>
    <dgm:pt modelId="{D42DE0C0-10DD-4BC8-8901-985CA5AD5D1D}" type="pres">
      <dgm:prSet presAssocID="{D564E15A-95C5-4F76-AA42-B5DBBADF6D4A}" presName="aNode" presStyleLbl="fgAcc1" presStyleIdx="0" presStyleCnt="2">
        <dgm:presLayoutVars>
          <dgm:bulletEnabled val="1"/>
        </dgm:presLayoutVars>
      </dgm:prSet>
      <dgm:spPr/>
    </dgm:pt>
    <dgm:pt modelId="{3E43DE8B-AE16-453D-AF22-E140E90F1E2D}" type="pres">
      <dgm:prSet presAssocID="{D564E15A-95C5-4F76-AA42-B5DBBADF6D4A}" presName="aSpace" presStyleCnt="0"/>
      <dgm:spPr/>
    </dgm:pt>
    <dgm:pt modelId="{8D335D9E-E680-4FDF-9515-3A662619ED74}" type="pres">
      <dgm:prSet presAssocID="{7392928B-72AE-4927-B095-DAB94AFE8627}" presName="aNode" presStyleLbl="fgAcc1" presStyleIdx="1" presStyleCnt="2">
        <dgm:presLayoutVars>
          <dgm:bulletEnabled val="1"/>
        </dgm:presLayoutVars>
      </dgm:prSet>
      <dgm:spPr/>
    </dgm:pt>
    <dgm:pt modelId="{994B9B4B-E7E2-4C4A-BBD6-1E7F7DFDABCD}" type="pres">
      <dgm:prSet presAssocID="{7392928B-72AE-4927-B095-DAB94AFE8627}" presName="aSpace" presStyleCnt="0"/>
      <dgm:spPr/>
    </dgm:pt>
  </dgm:ptLst>
  <dgm:cxnLst>
    <dgm:cxn modelId="{E9B6EC05-38B8-4900-9DB5-C821F09E231E}" type="presOf" srcId="{D564E15A-95C5-4F76-AA42-B5DBBADF6D4A}" destId="{D42DE0C0-10DD-4BC8-8901-985CA5AD5D1D}" srcOrd="0" destOrd="0" presId="urn:microsoft.com/office/officeart/2005/8/layout/pyramid2"/>
    <dgm:cxn modelId="{FE40FB31-3D0E-4C63-B1AA-1BC9449DBFB9}" srcId="{F3489486-BE07-4CB3-B972-4F5539206225}" destId="{7392928B-72AE-4927-B095-DAB94AFE8627}" srcOrd="1" destOrd="0" parTransId="{E535ECD6-92BD-4607-97BA-72DACE9CC497}" sibTransId="{F0854470-53AC-4E20-8172-41B15727995A}"/>
    <dgm:cxn modelId="{61B4649C-D134-473A-8A12-EC3238DCFBAF}" type="presOf" srcId="{F3489486-BE07-4CB3-B972-4F5539206225}" destId="{F3F35B73-12B2-4369-AC96-9E2FBF99E31A}" srcOrd="0" destOrd="0" presId="urn:microsoft.com/office/officeart/2005/8/layout/pyramid2"/>
    <dgm:cxn modelId="{2E3B07EF-6A5A-4843-A5A3-092C00527814}" type="presOf" srcId="{7392928B-72AE-4927-B095-DAB94AFE8627}" destId="{8D335D9E-E680-4FDF-9515-3A662619ED74}" srcOrd="0" destOrd="0" presId="urn:microsoft.com/office/officeart/2005/8/layout/pyramid2"/>
    <dgm:cxn modelId="{E4E166F2-4D45-434B-80F6-2B04C318AB43}" srcId="{F3489486-BE07-4CB3-B972-4F5539206225}" destId="{D564E15A-95C5-4F76-AA42-B5DBBADF6D4A}" srcOrd="0" destOrd="0" parTransId="{EE1CD1B7-3B6E-4DFC-87E3-C8C05D719D17}" sibTransId="{BF306E86-DC70-44E7-8A00-0A99EE85357F}"/>
    <dgm:cxn modelId="{24D2F5B5-C2DA-485B-8CCB-183C8ADE5D70}" type="presParOf" srcId="{F3F35B73-12B2-4369-AC96-9E2FBF99E31A}" destId="{E32102A8-1FEF-4A82-9B8D-02D2E5847A0F}" srcOrd="0" destOrd="0" presId="urn:microsoft.com/office/officeart/2005/8/layout/pyramid2"/>
    <dgm:cxn modelId="{6AE64E7C-4790-42F1-A246-A8A68B437F96}" type="presParOf" srcId="{F3F35B73-12B2-4369-AC96-9E2FBF99E31A}" destId="{AC0AD837-8DAA-4D3A-BA1B-4E3CD0D2B55C}" srcOrd="1" destOrd="0" presId="urn:microsoft.com/office/officeart/2005/8/layout/pyramid2"/>
    <dgm:cxn modelId="{F11C2E1C-ED99-4385-A269-75D06B8095A4}" type="presParOf" srcId="{AC0AD837-8DAA-4D3A-BA1B-4E3CD0D2B55C}" destId="{D42DE0C0-10DD-4BC8-8901-985CA5AD5D1D}" srcOrd="0" destOrd="0" presId="urn:microsoft.com/office/officeart/2005/8/layout/pyramid2"/>
    <dgm:cxn modelId="{F3B0D0F3-70DA-4C68-8CA5-FC2002B657B7}" type="presParOf" srcId="{AC0AD837-8DAA-4D3A-BA1B-4E3CD0D2B55C}" destId="{3E43DE8B-AE16-453D-AF22-E140E90F1E2D}" srcOrd="1" destOrd="0" presId="urn:microsoft.com/office/officeart/2005/8/layout/pyramid2"/>
    <dgm:cxn modelId="{6E2E3848-88B3-468C-9BD5-0C95FE8A0B94}" type="presParOf" srcId="{AC0AD837-8DAA-4D3A-BA1B-4E3CD0D2B55C}" destId="{8D335D9E-E680-4FDF-9515-3A662619ED74}" srcOrd="2" destOrd="0" presId="urn:microsoft.com/office/officeart/2005/8/layout/pyramid2"/>
    <dgm:cxn modelId="{0E03FB54-E1AF-4ABE-9E13-97F146DEBDF6}" type="presParOf" srcId="{AC0AD837-8DAA-4D3A-BA1B-4E3CD0D2B55C}" destId="{994B9B4B-E7E2-4C4A-BBD6-1E7F7DFDABCD}" srcOrd="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78C416A-C080-4370-860A-C0958966F088}" type="doc">
      <dgm:prSet loTypeId="urn:microsoft.com/office/officeart/2005/8/layout/architecture" loCatId="relationship" qsTypeId="urn:microsoft.com/office/officeart/2005/8/quickstyle/simple3" qsCatId="simple" csTypeId="urn:microsoft.com/office/officeart/2005/8/colors/colorful5" csCatId="colorful" phldr="1"/>
      <dgm:spPr/>
      <dgm:t>
        <a:bodyPr/>
        <a:lstStyle/>
        <a:p>
          <a:endParaRPr lang="en-IN"/>
        </a:p>
      </dgm:t>
    </dgm:pt>
    <dgm:pt modelId="{C84E0D43-A20D-4F66-9FAD-DE9A6CBBF538}">
      <dgm:prSet custT="1"/>
      <dgm:spPr/>
      <dgm:t>
        <a:bodyPr/>
        <a:lstStyle/>
        <a:p>
          <a:pPr algn="ctr"/>
          <a:r>
            <a:rPr lang="en-US" sz="1600" dirty="0">
              <a:latin typeface="Tw Cen MT" panose="020B0602020104020603" pitchFamily="34" charset="0"/>
            </a:rPr>
            <a:t>Cost records are maintained on regular basis to </a:t>
          </a:r>
        </a:p>
        <a:p>
          <a:pPr algn="ctr"/>
          <a:r>
            <a:rPr lang="en-US" sz="1600" dirty="0">
              <a:latin typeface="Tw Cen MT" panose="020B0602020104020603" pitchFamily="34" charset="0"/>
            </a:rPr>
            <a:t>a. Monitor per unit cost of operations b. Monitor cost of sales </a:t>
          </a:r>
        </a:p>
        <a:p>
          <a:pPr algn="ctr"/>
          <a:r>
            <a:rPr lang="en-US" sz="1600" dirty="0">
              <a:latin typeface="Tw Cen MT" panose="020B0602020104020603" pitchFamily="34" charset="0"/>
            </a:rPr>
            <a:t>c. Appropriately allocate expenses across units, overheads, core, non-core and other activities</a:t>
          </a:r>
          <a:endParaRPr lang="en-IN" sz="1600" dirty="0">
            <a:latin typeface="Tw Cen MT" panose="020B0602020104020603" pitchFamily="34" charset="0"/>
          </a:endParaRPr>
        </a:p>
      </dgm:t>
    </dgm:pt>
    <dgm:pt modelId="{29EFC5BC-F391-48E2-8E23-1CF68766F96F}" type="parTrans" cxnId="{82524C60-268C-42CE-B898-D24CEB7A0751}">
      <dgm:prSet/>
      <dgm:spPr/>
      <dgm:t>
        <a:bodyPr/>
        <a:lstStyle/>
        <a:p>
          <a:endParaRPr lang="en-IN" sz="1600">
            <a:latin typeface="Tw Cen MT" panose="020B0602020104020603" pitchFamily="34" charset="0"/>
          </a:endParaRPr>
        </a:p>
      </dgm:t>
    </dgm:pt>
    <dgm:pt modelId="{11CDA37E-45B9-41C5-A4C8-DFA468C3FF27}" type="sibTrans" cxnId="{82524C60-268C-42CE-B898-D24CEB7A0751}">
      <dgm:prSet/>
      <dgm:spPr/>
      <dgm:t>
        <a:bodyPr/>
        <a:lstStyle/>
        <a:p>
          <a:endParaRPr lang="en-IN" sz="1600">
            <a:latin typeface="Tw Cen MT" panose="020B0602020104020603" pitchFamily="34" charset="0"/>
          </a:endParaRPr>
        </a:p>
      </dgm:t>
    </dgm:pt>
    <dgm:pt modelId="{11834514-B70C-416F-BD6F-E0613251FA38}">
      <dgm:prSet custT="1"/>
      <dgm:spPr/>
      <dgm:t>
        <a:bodyPr/>
        <a:lstStyle/>
        <a:p>
          <a:r>
            <a:rPr lang="en-US" sz="1600" dirty="0">
              <a:latin typeface="Tw Cen MT" panose="020B0602020104020603" pitchFamily="34" charset="0"/>
            </a:rPr>
            <a:t>To reconcile cost records and cost statements with the audited financial statements for the financial year specifically indicating expenses or incomes not considered in the cost records or statements so as to ensure accuracy and to reconcile the profit.</a:t>
          </a:r>
          <a:endParaRPr lang="en-IN" sz="1600" dirty="0">
            <a:latin typeface="Tw Cen MT" panose="020B0602020104020603" pitchFamily="34" charset="0"/>
          </a:endParaRPr>
        </a:p>
      </dgm:t>
    </dgm:pt>
    <dgm:pt modelId="{1F8AE28E-CA8C-4FAA-B944-8E571FDA0908}" type="parTrans" cxnId="{A9BCEE00-F5AB-4ABD-9ED7-F96C3D6EA2C1}">
      <dgm:prSet/>
      <dgm:spPr/>
      <dgm:t>
        <a:bodyPr/>
        <a:lstStyle/>
        <a:p>
          <a:endParaRPr lang="en-IN" sz="1600">
            <a:latin typeface="Tw Cen MT" panose="020B0602020104020603" pitchFamily="34" charset="0"/>
          </a:endParaRPr>
        </a:p>
      </dgm:t>
    </dgm:pt>
    <dgm:pt modelId="{031A968A-9740-47D2-9779-7E5C75C42C78}" type="sibTrans" cxnId="{A9BCEE00-F5AB-4ABD-9ED7-F96C3D6EA2C1}">
      <dgm:prSet/>
      <dgm:spPr/>
      <dgm:t>
        <a:bodyPr/>
        <a:lstStyle/>
        <a:p>
          <a:endParaRPr lang="en-IN" sz="1600">
            <a:latin typeface="Tw Cen MT" panose="020B0602020104020603" pitchFamily="34" charset="0"/>
          </a:endParaRPr>
        </a:p>
      </dgm:t>
    </dgm:pt>
    <dgm:pt modelId="{2F54FE2F-7A6C-4838-944E-B820C7DA502A}">
      <dgm:prSet custT="1"/>
      <dgm:spPr/>
      <dgm:t>
        <a:bodyPr/>
        <a:lstStyle/>
        <a:p>
          <a:r>
            <a:rPr lang="en-US" sz="1600" dirty="0">
              <a:latin typeface="Tw Cen MT" panose="020B0602020104020603" pitchFamily="34" charset="0"/>
            </a:rPr>
            <a:t>To ensure preservation of cost records, cost statements and reconciliation statements, maintained for a period as defined by the statutory guidelines from time to time in relevant form.</a:t>
          </a:r>
          <a:endParaRPr lang="en-IN" sz="1600" dirty="0">
            <a:latin typeface="Tw Cen MT" panose="020B0602020104020603" pitchFamily="34" charset="0"/>
          </a:endParaRPr>
        </a:p>
      </dgm:t>
    </dgm:pt>
    <dgm:pt modelId="{00CCBEF3-2FE7-4180-9F31-4E7E7BED9E7A}" type="parTrans" cxnId="{41F3AE98-16CA-452D-9562-A78DDD9F426C}">
      <dgm:prSet/>
      <dgm:spPr/>
      <dgm:t>
        <a:bodyPr/>
        <a:lstStyle/>
        <a:p>
          <a:endParaRPr lang="en-IN" sz="1600">
            <a:latin typeface="Tw Cen MT" panose="020B0602020104020603" pitchFamily="34" charset="0"/>
          </a:endParaRPr>
        </a:p>
      </dgm:t>
    </dgm:pt>
    <dgm:pt modelId="{D614D1A8-8FD9-4B9D-BB1C-763930104CAD}" type="sibTrans" cxnId="{41F3AE98-16CA-452D-9562-A78DDD9F426C}">
      <dgm:prSet/>
      <dgm:spPr/>
      <dgm:t>
        <a:bodyPr/>
        <a:lstStyle/>
        <a:p>
          <a:endParaRPr lang="en-IN" sz="1600">
            <a:latin typeface="Tw Cen MT" panose="020B0602020104020603" pitchFamily="34" charset="0"/>
          </a:endParaRPr>
        </a:p>
      </dgm:t>
    </dgm:pt>
    <dgm:pt modelId="{17AD17AF-09F8-4391-8C10-A66C79E4E3B1}">
      <dgm:prSet custT="1"/>
      <dgm:spPr/>
      <dgm:t>
        <a:bodyPr/>
        <a:lstStyle/>
        <a:p>
          <a:r>
            <a:rPr lang="en-US" sz="1600" dirty="0">
              <a:latin typeface="Tw Cen MT" panose="020B0602020104020603" pitchFamily="34" charset="0"/>
            </a:rPr>
            <a:t>To ensure cost records and the books of accounts so maintained contain particulars as defined by the latest statutory requirements in the relevant form to facilitate preparation and submission of Compliance Report and relevant annexure. </a:t>
          </a:r>
          <a:endParaRPr lang="en-IN" sz="1600" dirty="0">
            <a:latin typeface="Tw Cen MT" panose="020B0602020104020603" pitchFamily="34" charset="0"/>
          </a:endParaRPr>
        </a:p>
      </dgm:t>
    </dgm:pt>
    <dgm:pt modelId="{907B9982-9C67-447F-85A1-97DC21E45CB9}" type="parTrans" cxnId="{3D98E64A-0387-4B0B-9985-AD91A14DA4FE}">
      <dgm:prSet/>
      <dgm:spPr/>
      <dgm:t>
        <a:bodyPr/>
        <a:lstStyle/>
        <a:p>
          <a:endParaRPr lang="en-IN" sz="1600">
            <a:latin typeface="Tw Cen MT" panose="020B0602020104020603" pitchFamily="34" charset="0"/>
          </a:endParaRPr>
        </a:p>
      </dgm:t>
    </dgm:pt>
    <dgm:pt modelId="{17A05435-73C7-4675-B020-B8A475026071}" type="sibTrans" cxnId="{3D98E64A-0387-4B0B-9985-AD91A14DA4FE}">
      <dgm:prSet/>
      <dgm:spPr/>
      <dgm:t>
        <a:bodyPr/>
        <a:lstStyle/>
        <a:p>
          <a:endParaRPr lang="en-IN" sz="1600">
            <a:latin typeface="Tw Cen MT" panose="020B0602020104020603" pitchFamily="34" charset="0"/>
          </a:endParaRPr>
        </a:p>
      </dgm:t>
    </dgm:pt>
    <dgm:pt modelId="{9F43D797-9F02-4C28-8FF1-53BF3792A145}" type="pres">
      <dgm:prSet presAssocID="{578C416A-C080-4370-860A-C0958966F088}" presName="Name0" presStyleCnt="0">
        <dgm:presLayoutVars>
          <dgm:chPref val="1"/>
          <dgm:dir/>
          <dgm:animOne val="branch"/>
          <dgm:animLvl val="lvl"/>
          <dgm:resizeHandles/>
        </dgm:presLayoutVars>
      </dgm:prSet>
      <dgm:spPr/>
    </dgm:pt>
    <dgm:pt modelId="{B11D78B7-919A-4C95-AE4D-9D22ACC6923A}" type="pres">
      <dgm:prSet presAssocID="{C84E0D43-A20D-4F66-9FAD-DE9A6CBBF538}" presName="vertOne" presStyleCnt="0"/>
      <dgm:spPr/>
    </dgm:pt>
    <dgm:pt modelId="{512879A5-CAD7-4FBC-8D76-EF857E903E9B}" type="pres">
      <dgm:prSet presAssocID="{C84E0D43-A20D-4F66-9FAD-DE9A6CBBF538}" presName="txOne" presStyleLbl="node0" presStyleIdx="0" presStyleCnt="4">
        <dgm:presLayoutVars>
          <dgm:chPref val="3"/>
        </dgm:presLayoutVars>
      </dgm:prSet>
      <dgm:spPr/>
    </dgm:pt>
    <dgm:pt modelId="{E8460544-7BCF-4174-A4BF-BF0A9B59046D}" type="pres">
      <dgm:prSet presAssocID="{C84E0D43-A20D-4F66-9FAD-DE9A6CBBF538}" presName="horzOne" presStyleCnt="0"/>
      <dgm:spPr/>
    </dgm:pt>
    <dgm:pt modelId="{07E4D40A-EF12-4505-8822-4B395D18B006}" type="pres">
      <dgm:prSet presAssocID="{11CDA37E-45B9-41C5-A4C8-DFA468C3FF27}" presName="sibSpaceOne" presStyleCnt="0"/>
      <dgm:spPr/>
    </dgm:pt>
    <dgm:pt modelId="{D44459D6-EA9A-448D-B063-EC69AB0D317F}" type="pres">
      <dgm:prSet presAssocID="{17AD17AF-09F8-4391-8C10-A66C79E4E3B1}" presName="vertOne" presStyleCnt="0"/>
      <dgm:spPr/>
    </dgm:pt>
    <dgm:pt modelId="{17BBF97F-A225-46ED-8469-F178EB9E83C3}" type="pres">
      <dgm:prSet presAssocID="{17AD17AF-09F8-4391-8C10-A66C79E4E3B1}" presName="txOne" presStyleLbl="node0" presStyleIdx="1" presStyleCnt="4">
        <dgm:presLayoutVars>
          <dgm:chPref val="3"/>
        </dgm:presLayoutVars>
      </dgm:prSet>
      <dgm:spPr/>
    </dgm:pt>
    <dgm:pt modelId="{53EAC85A-A182-4D12-9845-682247637220}" type="pres">
      <dgm:prSet presAssocID="{17AD17AF-09F8-4391-8C10-A66C79E4E3B1}" presName="horzOne" presStyleCnt="0"/>
      <dgm:spPr/>
    </dgm:pt>
    <dgm:pt modelId="{7683ED3A-6178-4ECB-A606-B7E3E72188AA}" type="pres">
      <dgm:prSet presAssocID="{17A05435-73C7-4675-B020-B8A475026071}" presName="sibSpaceOne" presStyleCnt="0"/>
      <dgm:spPr/>
    </dgm:pt>
    <dgm:pt modelId="{74183778-C6E7-4EEC-8A6C-F612C1390E53}" type="pres">
      <dgm:prSet presAssocID="{11834514-B70C-416F-BD6F-E0613251FA38}" presName="vertOne" presStyleCnt="0"/>
      <dgm:spPr/>
    </dgm:pt>
    <dgm:pt modelId="{95FE638A-7EBA-4A08-B647-E89F95024CC7}" type="pres">
      <dgm:prSet presAssocID="{11834514-B70C-416F-BD6F-E0613251FA38}" presName="txOne" presStyleLbl="node0" presStyleIdx="2" presStyleCnt="4">
        <dgm:presLayoutVars>
          <dgm:chPref val="3"/>
        </dgm:presLayoutVars>
      </dgm:prSet>
      <dgm:spPr/>
    </dgm:pt>
    <dgm:pt modelId="{4CCBC099-4B24-4BCE-AE12-7D8A197E4CD1}" type="pres">
      <dgm:prSet presAssocID="{11834514-B70C-416F-BD6F-E0613251FA38}" presName="horzOne" presStyleCnt="0"/>
      <dgm:spPr/>
    </dgm:pt>
    <dgm:pt modelId="{BBE46BCB-5512-4B9A-9B97-B11BE6642ACA}" type="pres">
      <dgm:prSet presAssocID="{031A968A-9740-47D2-9779-7E5C75C42C78}" presName="sibSpaceOne" presStyleCnt="0"/>
      <dgm:spPr/>
    </dgm:pt>
    <dgm:pt modelId="{5AC94D41-A872-49C4-8904-3909631CEA60}" type="pres">
      <dgm:prSet presAssocID="{2F54FE2F-7A6C-4838-944E-B820C7DA502A}" presName="vertOne" presStyleCnt="0"/>
      <dgm:spPr/>
    </dgm:pt>
    <dgm:pt modelId="{96291F5E-08A1-4F5F-AC63-FB6ACCAD9F69}" type="pres">
      <dgm:prSet presAssocID="{2F54FE2F-7A6C-4838-944E-B820C7DA502A}" presName="txOne" presStyleLbl="node0" presStyleIdx="3" presStyleCnt="4">
        <dgm:presLayoutVars>
          <dgm:chPref val="3"/>
        </dgm:presLayoutVars>
      </dgm:prSet>
      <dgm:spPr/>
    </dgm:pt>
    <dgm:pt modelId="{2B3C2B00-FD77-4897-A699-3EC02619D750}" type="pres">
      <dgm:prSet presAssocID="{2F54FE2F-7A6C-4838-944E-B820C7DA502A}" presName="horzOne" presStyleCnt="0"/>
      <dgm:spPr/>
    </dgm:pt>
  </dgm:ptLst>
  <dgm:cxnLst>
    <dgm:cxn modelId="{A9BCEE00-F5AB-4ABD-9ED7-F96C3D6EA2C1}" srcId="{578C416A-C080-4370-860A-C0958966F088}" destId="{11834514-B70C-416F-BD6F-E0613251FA38}" srcOrd="2" destOrd="0" parTransId="{1F8AE28E-CA8C-4FAA-B944-8E571FDA0908}" sibTransId="{031A968A-9740-47D2-9779-7E5C75C42C78}"/>
    <dgm:cxn modelId="{6F9F1B2D-6F31-4E33-ADAA-F7B4381D0FE9}" type="presOf" srcId="{17AD17AF-09F8-4391-8C10-A66C79E4E3B1}" destId="{17BBF97F-A225-46ED-8469-F178EB9E83C3}" srcOrd="0" destOrd="0" presId="urn:microsoft.com/office/officeart/2005/8/layout/architecture"/>
    <dgm:cxn modelId="{82524C60-268C-42CE-B898-D24CEB7A0751}" srcId="{578C416A-C080-4370-860A-C0958966F088}" destId="{C84E0D43-A20D-4F66-9FAD-DE9A6CBBF538}" srcOrd="0" destOrd="0" parTransId="{29EFC5BC-F391-48E2-8E23-1CF68766F96F}" sibTransId="{11CDA37E-45B9-41C5-A4C8-DFA468C3FF27}"/>
    <dgm:cxn modelId="{3D98E64A-0387-4B0B-9985-AD91A14DA4FE}" srcId="{578C416A-C080-4370-860A-C0958966F088}" destId="{17AD17AF-09F8-4391-8C10-A66C79E4E3B1}" srcOrd="1" destOrd="0" parTransId="{907B9982-9C67-447F-85A1-97DC21E45CB9}" sibTransId="{17A05435-73C7-4675-B020-B8A475026071}"/>
    <dgm:cxn modelId="{D71E3A7C-D7B7-497B-A777-E61703AB46F9}" type="presOf" srcId="{2F54FE2F-7A6C-4838-944E-B820C7DA502A}" destId="{96291F5E-08A1-4F5F-AC63-FB6ACCAD9F69}" srcOrd="0" destOrd="0" presId="urn:microsoft.com/office/officeart/2005/8/layout/architecture"/>
    <dgm:cxn modelId="{95522880-9DFA-415D-A132-3772C6CFE20E}" type="presOf" srcId="{11834514-B70C-416F-BD6F-E0613251FA38}" destId="{95FE638A-7EBA-4A08-B647-E89F95024CC7}" srcOrd="0" destOrd="0" presId="urn:microsoft.com/office/officeart/2005/8/layout/architecture"/>
    <dgm:cxn modelId="{41F3AE98-16CA-452D-9562-A78DDD9F426C}" srcId="{578C416A-C080-4370-860A-C0958966F088}" destId="{2F54FE2F-7A6C-4838-944E-B820C7DA502A}" srcOrd="3" destOrd="0" parTransId="{00CCBEF3-2FE7-4180-9F31-4E7E7BED9E7A}" sibTransId="{D614D1A8-8FD9-4B9D-BB1C-763930104CAD}"/>
    <dgm:cxn modelId="{2A2277C8-9769-474C-9954-E39F8EB12D71}" type="presOf" srcId="{578C416A-C080-4370-860A-C0958966F088}" destId="{9F43D797-9F02-4C28-8FF1-53BF3792A145}" srcOrd="0" destOrd="0" presId="urn:microsoft.com/office/officeart/2005/8/layout/architecture"/>
    <dgm:cxn modelId="{6B2FA0F8-83D7-4BA6-9F8E-3AB1DE8E006A}" type="presOf" srcId="{C84E0D43-A20D-4F66-9FAD-DE9A6CBBF538}" destId="{512879A5-CAD7-4FBC-8D76-EF857E903E9B}" srcOrd="0" destOrd="0" presId="urn:microsoft.com/office/officeart/2005/8/layout/architecture"/>
    <dgm:cxn modelId="{05686489-4CD4-4084-AB6B-EFC194135278}" type="presParOf" srcId="{9F43D797-9F02-4C28-8FF1-53BF3792A145}" destId="{B11D78B7-919A-4C95-AE4D-9D22ACC6923A}" srcOrd="0" destOrd="0" presId="urn:microsoft.com/office/officeart/2005/8/layout/architecture"/>
    <dgm:cxn modelId="{3105D3E6-06F9-41A0-8FA2-8157DE8356F4}" type="presParOf" srcId="{B11D78B7-919A-4C95-AE4D-9D22ACC6923A}" destId="{512879A5-CAD7-4FBC-8D76-EF857E903E9B}" srcOrd="0" destOrd="0" presId="urn:microsoft.com/office/officeart/2005/8/layout/architecture"/>
    <dgm:cxn modelId="{ADDCF855-96BB-479F-BBE9-B2F4C53E1FEE}" type="presParOf" srcId="{B11D78B7-919A-4C95-AE4D-9D22ACC6923A}" destId="{E8460544-7BCF-4174-A4BF-BF0A9B59046D}" srcOrd="1" destOrd="0" presId="urn:microsoft.com/office/officeart/2005/8/layout/architecture"/>
    <dgm:cxn modelId="{E9F60396-2DD6-4751-9549-CD2336FF5D76}" type="presParOf" srcId="{9F43D797-9F02-4C28-8FF1-53BF3792A145}" destId="{07E4D40A-EF12-4505-8822-4B395D18B006}" srcOrd="1" destOrd="0" presId="urn:microsoft.com/office/officeart/2005/8/layout/architecture"/>
    <dgm:cxn modelId="{E7C6D003-9F4E-4D3F-A2E1-89891F3D2050}" type="presParOf" srcId="{9F43D797-9F02-4C28-8FF1-53BF3792A145}" destId="{D44459D6-EA9A-448D-B063-EC69AB0D317F}" srcOrd="2" destOrd="0" presId="urn:microsoft.com/office/officeart/2005/8/layout/architecture"/>
    <dgm:cxn modelId="{FB9B7753-8449-4F2B-A257-CDC2296971AD}" type="presParOf" srcId="{D44459D6-EA9A-448D-B063-EC69AB0D317F}" destId="{17BBF97F-A225-46ED-8469-F178EB9E83C3}" srcOrd="0" destOrd="0" presId="urn:microsoft.com/office/officeart/2005/8/layout/architecture"/>
    <dgm:cxn modelId="{BDD0EE96-A69D-4047-96BA-0AF3EE430F9D}" type="presParOf" srcId="{D44459D6-EA9A-448D-B063-EC69AB0D317F}" destId="{53EAC85A-A182-4D12-9845-682247637220}" srcOrd="1" destOrd="0" presId="urn:microsoft.com/office/officeart/2005/8/layout/architecture"/>
    <dgm:cxn modelId="{DEF5A11F-C179-495F-9DAF-2AB3D243510F}" type="presParOf" srcId="{9F43D797-9F02-4C28-8FF1-53BF3792A145}" destId="{7683ED3A-6178-4ECB-A606-B7E3E72188AA}" srcOrd="3" destOrd="0" presId="urn:microsoft.com/office/officeart/2005/8/layout/architecture"/>
    <dgm:cxn modelId="{B9FDCEDB-D874-4218-9F8B-B72C5C0E251A}" type="presParOf" srcId="{9F43D797-9F02-4C28-8FF1-53BF3792A145}" destId="{74183778-C6E7-4EEC-8A6C-F612C1390E53}" srcOrd="4" destOrd="0" presId="urn:microsoft.com/office/officeart/2005/8/layout/architecture"/>
    <dgm:cxn modelId="{D980367C-50C2-46A7-A682-097B2A7DA29B}" type="presParOf" srcId="{74183778-C6E7-4EEC-8A6C-F612C1390E53}" destId="{95FE638A-7EBA-4A08-B647-E89F95024CC7}" srcOrd="0" destOrd="0" presId="urn:microsoft.com/office/officeart/2005/8/layout/architecture"/>
    <dgm:cxn modelId="{A6AED327-90B6-45DD-B7EC-9601CE3C3E13}" type="presParOf" srcId="{74183778-C6E7-4EEC-8A6C-F612C1390E53}" destId="{4CCBC099-4B24-4BCE-AE12-7D8A197E4CD1}" srcOrd="1" destOrd="0" presId="urn:microsoft.com/office/officeart/2005/8/layout/architecture"/>
    <dgm:cxn modelId="{25E9D41B-60BC-4ECF-9B51-48D2FA899A63}" type="presParOf" srcId="{9F43D797-9F02-4C28-8FF1-53BF3792A145}" destId="{BBE46BCB-5512-4B9A-9B97-B11BE6642ACA}" srcOrd="5" destOrd="0" presId="urn:microsoft.com/office/officeart/2005/8/layout/architecture"/>
    <dgm:cxn modelId="{DC17CF67-C429-4015-A411-69E69478A502}" type="presParOf" srcId="{9F43D797-9F02-4C28-8FF1-53BF3792A145}" destId="{5AC94D41-A872-49C4-8904-3909631CEA60}" srcOrd="6" destOrd="0" presId="urn:microsoft.com/office/officeart/2005/8/layout/architecture"/>
    <dgm:cxn modelId="{81CDCE15-F3C3-451D-8A77-68C0B0152F6C}" type="presParOf" srcId="{5AC94D41-A872-49C4-8904-3909631CEA60}" destId="{96291F5E-08A1-4F5F-AC63-FB6ACCAD9F69}" srcOrd="0" destOrd="0" presId="urn:microsoft.com/office/officeart/2005/8/layout/architecture"/>
    <dgm:cxn modelId="{B88C850A-7E82-47FF-B813-D4D065DEC4FB}" type="presParOf" srcId="{5AC94D41-A872-49C4-8904-3909631CEA60}" destId="{2B3C2B00-FD77-4897-A699-3EC02619D750}" srcOrd="1" destOrd="0" presId="urn:microsoft.com/office/officeart/2005/8/layout/architecture"/>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83715034-749C-48BF-89FE-1670C2942CC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IN"/>
        </a:p>
      </dgm:t>
    </dgm:pt>
    <dgm:pt modelId="{E4492C35-F21A-4953-AFB7-A4B61E55D95E}">
      <dgm:prSet/>
      <dgm:spPr/>
      <dgm:t>
        <a:bodyPr/>
        <a:lstStyle/>
        <a:p>
          <a:r>
            <a:rPr lang="en-US" b="0" i="0" dirty="0">
              <a:latin typeface="Tw Cen MT" panose="020B0602020104020603" pitchFamily="34" charset="0"/>
            </a:rPr>
            <a:t>In traditional accounting, the profit and loss is derived by deducting expenses from income whereas in cost accounting the motive is to be cost effective by reducing costs of process, production or project.</a:t>
          </a:r>
          <a:endParaRPr lang="en-IN" dirty="0">
            <a:latin typeface="Tw Cen MT" panose="020B0602020104020603" pitchFamily="34" charset="0"/>
          </a:endParaRPr>
        </a:p>
      </dgm:t>
    </dgm:pt>
    <dgm:pt modelId="{3184A0EA-FE2B-495B-871B-6DB7C88D8DC6}" type="parTrans" cxnId="{ACA3B8EC-5C87-4ABC-86F9-1A915B64B83F}">
      <dgm:prSet/>
      <dgm:spPr/>
      <dgm:t>
        <a:bodyPr/>
        <a:lstStyle/>
        <a:p>
          <a:endParaRPr lang="en-IN">
            <a:latin typeface="Tw Cen MT" panose="020B0602020104020603" pitchFamily="34" charset="0"/>
          </a:endParaRPr>
        </a:p>
      </dgm:t>
    </dgm:pt>
    <dgm:pt modelId="{13F3B1CC-13EB-48AF-9194-5FE222FC0D9F}" type="sibTrans" cxnId="{ACA3B8EC-5C87-4ABC-86F9-1A915B64B83F}">
      <dgm:prSet/>
      <dgm:spPr/>
      <dgm:t>
        <a:bodyPr/>
        <a:lstStyle/>
        <a:p>
          <a:endParaRPr lang="en-IN">
            <a:latin typeface="Tw Cen MT" panose="020B0602020104020603" pitchFamily="34" charset="0"/>
          </a:endParaRPr>
        </a:p>
      </dgm:t>
    </dgm:pt>
    <dgm:pt modelId="{7B06A3C0-6140-4D14-8C3A-C851E96D5970}">
      <dgm:prSet/>
      <dgm:spPr/>
      <dgm:t>
        <a:bodyPr/>
        <a:lstStyle/>
        <a:p>
          <a:r>
            <a:rPr lang="en-US" b="0" i="0" dirty="0">
              <a:latin typeface="Tw Cen MT" panose="020B0602020104020603" pitchFamily="34" charset="0"/>
            </a:rPr>
            <a:t>Financial accounting views an organization in entirety whereas cost accounting segregates the organization into various processes, projects or production units.  </a:t>
          </a:r>
          <a:endParaRPr lang="en-IN" dirty="0">
            <a:latin typeface="Tw Cen MT" panose="020B0602020104020603" pitchFamily="34" charset="0"/>
          </a:endParaRPr>
        </a:p>
      </dgm:t>
    </dgm:pt>
    <dgm:pt modelId="{96CD3E20-102C-49AE-AEFC-80D6CA474673}" type="parTrans" cxnId="{BAAA3246-C983-4C72-934B-16B361F16C8B}">
      <dgm:prSet/>
      <dgm:spPr/>
      <dgm:t>
        <a:bodyPr/>
        <a:lstStyle/>
        <a:p>
          <a:endParaRPr lang="en-IN">
            <a:latin typeface="Tw Cen MT" panose="020B0602020104020603" pitchFamily="34" charset="0"/>
          </a:endParaRPr>
        </a:p>
      </dgm:t>
    </dgm:pt>
    <dgm:pt modelId="{C5910912-B589-487E-A727-3B84443E99CF}" type="sibTrans" cxnId="{BAAA3246-C983-4C72-934B-16B361F16C8B}">
      <dgm:prSet/>
      <dgm:spPr/>
      <dgm:t>
        <a:bodyPr/>
        <a:lstStyle/>
        <a:p>
          <a:endParaRPr lang="en-IN">
            <a:latin typeface="Tw Cen MT" panose="020B0602020104020603" pitchFamily="34" charset="0"/>
          </a:endParaRPr>
        </a:p>
      </dgm:t>
    </dgm:pt>
    <dgm:pt modelId="{0A0FC0C2-F7BF-4C51-AE39-E78E23128AE0}">
      <dgm:prSet/>
      <dgm:spPr/>
      <dgm:t>
        <a:bodyPr/>
        <a:lstStyle/>
        <a:p>
          <a:r>
            <a:rPr lang="en-US" b="0" i="0" dirty="0">
              <a:latin typeface="Tw Cen MT" panose="020B0602020104020603" pitchFamily="34" charset="0"/>
            </a:rPr>
            <a:t>Financial accounting is used to present the position of the organization to its stakeholders whereas cost accounting is used for internal review of costs.</a:t>
          </a:r>
          <a:endParaRPr lang="en-IN" dirty="0">
            <a:latin typeface="Tw Cen MT" panose="020B0602020104020603" pitchFamily="34" charset="0"/>
          </a:endParaRPr>
        </a:p>
      </dgm:t>
    </dgm:pt>
    <dgm:pt modelId="{D1C65755-C904-4EAC-8553-414B500C9105}" type="parTrans" cxnId="{AC0E48B9-CF9E-4218-8C2B-41DA095DCB10}">
      <dgm:prSet/>
      <dgm:spPr/>
      <dgm:t>
        <a:bodyPr/>
        <a:lstStyle/>
        <a:p>
          <a:endParaRPr lang="en-IN">
            <a:latin typeface="Tw Cen MT" panose="020B0602020104020603" pitchFamily="34" charset="0"/>
          </a:endParaRPr>
        </a:p>
      </dgm:t>
    </dgm:pt>
    <dgm:pt modelId="{C25794DE-5B86-4EAF-AACF-96EFC07B19EA}" type="sibTrans" cxnId="{AC0E48B9-CF9E-4218-8C2B-41DA095DCB10}">
      <dgm:prSet/>
      <dgm:spPr/>
      <dgm:t>
        <a:bodyPr/>
        <a:lstStyle/>
        <a:p>
          <a:endParaRPr lang="en-IN">
            <a:latin typeface="Tw Cen MT" panose="020B0602020104020603" pitchFamily="34" charset="0"/>
          </a:endParaRPr>
        </a:p>
      </dgm:t>
    </dgm:pt>
    <dgm:pt modelId="{1E72F51E-8930-409D-B49E-CDA8DAA67BD2}">
      <dgm:prSet/>
      <dgm:spPr/>
      <dgm:t>
        <a:bodyPr/>
        <a:lstStyle/>
        <a:p>
          <a:r>
            <a:rPr lang="en-US" b="0" i="0" dirty="0">
              <a:latin typeface="Tw Cen MT" panose="020B0602020104020603" pitchFamily="34" charset="0"/>
            </a:rPr>
            <a:t>Financial accounting is uniform across various businesses, however, cost accounting methods vary based on the type of business.</a:t>
          </a:r>
          <a:endParaRPr lang="en-IN" dirty="0">
            <a:latin typeface="Tw Cen MT" panose="020B0602020104020603" pitchFamily="34" charset="0"/>
          </a:endParaRPr>
        </a:p>
      </dgm:t>
    </dgm:pt>
    <dgm:pt modelId="{DE6D3C09-36F9-492D-9AEE-9D7B06A4E29C}" type="parTrans" cxnId="{BB5DDBCB-0EAB-407D-BD73-6AE565ABBDEA}">
      <dgm:prSet/>
      <dgm:spPr/>
      <dgm:t>
        <a:bodyPr/>
        <a:lstStyle/>
        <a:p>
          <a:endParaRPr lang="en-IN">
            <a:latin typeface="Tw Cen MT" panose="020B0602020104020603" pitchFamily="34" charset="0"/>
          </a:endParaRPr>
        </a:p>
      </dgm:t>
    </dgm:pt>
    <dgm:pt modelId="{5B738B21-11EF-443F-A148-EF8CCAEB7223}" type="sibTrans" cxnId="{BB5DDBCB-0EAB-407D-BD73-6AE565ABBDEA}">
      <dgm:prSet/>
      <dgm:spPr/>
      <dgm:t>
        <a:bodyPr/>
        <a:lstStyle/>
        <a:p>
          <a:endParaRPr lang="en-IN">
            <a:latin typeface="Tw Cen MT" panose="020B0602020104020603" pitchFamily="34" charset="0"/>
          </a:endParaRPr>
        </a:p>
      </dgm:t>
    </dgm:pt>
    <dgm:pt modelId="{5266CEB6-C62A-4DE4-B676-1D46DD71C73C}" type="pres">
      <dgm:prSet presAssocID="{83715034-749C-48BF-89FE-1670C2942CCC}" presName="linear" presStyleCnt="0">
        <dgm:presLayoutVars>
          <dgm:animLvl val="lvl"/>
          <dgm:resizeHandles val="exact"/>
        </dgm:presLayoutVars>
      </dgm:prSet>
      <dgm:spPr/>
    </dgm:pt>
    <dgm:pt modelId="{189D90D2-1610-47F7-91CA-BAC74E4EFF02}" type="pres">
      <dgm:prSet presAssocID="{E4492C35-F21A-4953-AFB7-A4B61E55D95E}" presName="parentText" presStyleLbl="node1" presStyleIdx="0" presStyleCnt="4">
        <dgm:presLayoutVars>
          <dgm:chMax val="0"/>
          <dgm:bulletEnabled val="1"/>
        </dgm:presLayoutVars>
      </dgm:prSet>
      <dgm:spPr/>
    </dgm:pt>
    <dgm:pt modelId="{1E3781FB-5175-4DD7-BFDD-4F4E5907A512}" type="pres">
      <dgm:prSet presAssocID="{13F3B1CC-13EB-48AF-9194-5FE222FC0D9F}" presName="spacer" presStyleCnt="0"/>
      <dgm:spPr/>
    </dgm:pt>
    <dgm:pt modelId="{82A14DDF-1C29-4C31-8F9D-53AA1A58FF49}" type="pres">
      <dgm:prSet presAssocID="{7B06A3C0-6140-4D14-8C3A-C851E96D5970}" presName="parentText" presStyleLbl="node1" presStyleIdx="1" presStyleCnt="4">
        <dgm:presLayoutVars>
          <dgm:chMax val="0"/>
          <dgm:bulletEnabled val="1"/>
        </dgm:presLayoutVars>
      </dgm:prSet>
      <dgm:spPr/>
    </dgm:pt>
    <dgm:pt modelId="{D151FCB7-FC97-490F-A519-1B27CD6B46D4}" type="pres">
      <dgm:prSet presAssocID="{C5910912-B589-487E-A727-3B84443E99CF}" presName="spacer" presStyleCnt="0"/>
      <dgm:spPr/>
    </dgm:pt>
    <dgm:pt modelId="{7D4E6534-E8E2-45F8-B54B-1AAFC05B0974}" type="pres">
      <dgm:prSet presAssocID="{0A0FC0C2-F7BF-4C51-AE39-E78E23128AE0}" presName="parentText" presStyleLbl="node1" presStyleIdx="2" presStyleCnt="4">
        <dgm:presLayoutVars>
          <dgm:chMax val="0"/>
          <dgm:bulletEnabled val="1"/>
        </dgm:presLayoutVars>
      </dgm:prSet>
      <dgm:spPr/>
    </dgm:pt>
    <dgm:pt modelId="{67E8B1D9-DE81-4581-AB32-48C1E59C75DA}" type="pres">
      <dgm:prSet presAssocID="{C25794DE-5B86-4EAF-AACF-96EFC07B19EA}" presName="spacer" presStyleCnt="0"/>
      <dgm:spPr/>
    </dgm:pt>
    <dgm:pt modelId="{1407C63F-8F65-4089-8444-559E62A605DE}" type="pres">
      <dgm:prSet presAssocID="{1E72F51E-8930-409D-B49E-CDA8DAA67BD2}" presName="parentText" presStyleLbl="node1" presStyleIdx="3" presStyleCnt="4">
        <dgm:presLayoutVars>
          <dgm:chMax val="0"/>
          <dgm:bulletEnabled val="1"/>
        </dgm:presLayoutVars>
      </dgm:prSet>
      <dgm:spPr/>
    </dgm:pt>
  </dgm:ptLst>
  <dgm:cxnLst>
    <dgm:cxn modelId="{B1F52E27-C4B9-4FD0-9B9D-B82F374E95D6}" type="presOf" srcId="{E4492C35-F21A-4953-AFB7-A4B61E55D95E}" destId="{189D90D2-1610-47F7-91CA-BAC74E4EFF02}" srcOrd="0" destOrd="0" presId="urn:microsoft.com/office/officeart/2005/8/layout/vList2"/>
    <dgm:cxn modelId="{BAAA3246-C983-4C72-934B-16B361F16C8B}" srcId="{83715034-749C-48BF-89FE-1670C2942CCC}" destId="{7B06A3C0-6140-4D14-8C3A-C851E96D5970}" srcOrd="1" destOrd="0" parTransId="{96CD3E20-102C-49AE-AEFC-80D6CA474673}" sibTransId="{C5910912-B589-487E-A727-3B84443E99CF}"/>
    <dgm:cxn modelId="{C1ED9355-803D-4072-9DFC-8C2C4748383C}" type="presOf" srcId="{7B06A3C0-6140-4D14-8C3A-C851E96D5970}" destId="{82A14DDF-1C29-4C31-8F9D-53AA1A58FF49}" srcOrd="0" destOrd="0" presId="urn:microsoft.com/office/officeart/2005/8/layout/vList2"/>
    <dgm:cxn modelId="{1724998C-D512-45F1-990B-C067758717AB}" type="presOf" srcId="{1E72F51E-8930-409D-B49E-CDA8DAA67BD2}" destId="{1407C63F-8F65-4089-8444-559E62A605DE}" srcOrd="0" destOrd="0" presId="urn:microsoft.com/office/officeart/2005/8/layout/vList2"/>
    <dgm:cxn modelId="{AD5D1D9F-F626-4C78-9A00-FE8C2DDD968B}" type="presOf" srcId="{83715034-749C-48BF-89FE-1670C2942CCC}" destId="{5266CEB6-C62A-4DE4-B676-1D46DD71C73C}" srcOrd="0" destOrd="0" presId="urn:microsoft.com/office/officeart/2005/8/layout/vList2"/>
    <dgm:cxn modelId="{A78B57B6-2018-4C3C-8A49-B26A7BE6DC74}" type="presOf" srcId="{0A0FC0C2-F7BF-4C51-AE39-E78E23128AE0}" destId="{7D4E6534-E8E2-45F8-B54B-1AAFC05B0974}" srcOrd="0" destOrd="0" presId="urn:microsoft.com/office/officeart/2005/8/layout/vList2"/>
    <dgm:cxn modelId="{AC0E48B9-CF9E-4218-8C2B-41DA095DCB10}" srcId="{83715034-749C-48BF-89FE-1670C2942CCC}" destId="{0A0FC0C2-F7BF-4C51-AE39-E78E23128AE0}" srcOrd="2" destOrd="0" parTransId="{D1C65755-C904-4EAC-8553-414B500C9105}" sibTransId="{C25794DE-5B86-4EAF-AACF-96EFC07B19EA}"/>
    <dgm:cxn modelId="{BB5DDBCB-0EAB-407D-BD73-6AE565ABBDEA}" srcId="{83715034-749C-48BF-89FE-1670C2942CCC}" destId="{1E72F51E-8930-409D-B49E-CDA8DAA67BD2}" srcOrd="3" destOrd="0" parTransId="{DE6D3C09-36F9-492D-9AEE-9D7B06A4E29C}" sibTransId="{5B738B21-11EF-443F-A148-EF8CCAEB7223}"/>
    <dgm:cxn modelId="{ACA3B8EC-5C87-4ABC-86F9-1A915B64B83F}" srcId="{83715034-749C-48BF-89FE-1670C2942CCC}" destId="{E4492C35-F21A-4953-AFB7-A4B61E55D95E}" srcOrd="0" destOrd="0" parTransId="{3184A0EA-FE2B-495B-871B-6DB7C88D8DC6}" sibTransId="{13F3B1CC-13EB-48AF-9194-5FE222FC0D9F}"/>
    <dgm:cxn modelId="{6763A113-B842-45D6-8B08-F0391B8F2E91}" type="presParOf" srcId="{5266CEB6-C62A-4DE4-B676-1D46DD71C73C}" destId="{189D90D2-1610-47F7-91CA-BAC74E4EFF02}" srcOrd="0" destOrd="0" presId="urn:microsoft.com/office/officeart/2005/8/layout/vList2"/>
    <dgm:cxn modelId="{04EF4387-016B-4818-9D0F-B57B8F143B44}" type="presParOf" srcId="{5266CEB6-C62A-4DE4-B676-1D46DD71C73C}" destId="{1E3781FB-5175-4DD7-BFDD-4F4E5907A512}" srcOrd="1" destOrd="0" presId="urn:microsoft.com/office/officeart/2005/8/layout/vList2"/>
    <dgm:cxn modelId="{4E419B4D-788D-4111-A46B-4AF93234946D}" type="presParOf" srcId="{5266CEB6-C62A-4DE4-B676-1D46DD71C73C}" destId="{82A14DDF-1C29-4C31-8F9D-53AA1A58FF49}" srcOrd="2" destOrd="0" presId="urn:microsoft.com/office/officeart/2005/8/layout/vList2"/>
    <dgm:cxn modelId="{90EFE3C7-8757-4FE6-B7DE-7D75C6C30A02}" type="presParOf" srcId="{5266CEB6-C62A-4DE4-B676-1D46DD71C73C}" destId="{D151FCB7-FC97-490F-A519-1B27CD6B46D4}" srcOrd="3" destOrd="0" presId="urn:microsoft.com/office/officeart/2005/8/layout/vList2"/>
    <dgm:cxn modelId="{B9337D28-7E48-478F-8A66-DB52D54BA92B}" type="presParOf" srcId="{5266CEB6-C62A-4DE4-B676-1D46DD71C73C}" destId="{7D4E6534-E8E2-45F8-B54B-1AAFC05B0974}" srcOrd="4" destOrd="0" presId="urn:microsoft.com/office/officeart/2005/8/layout/vList2"/>
    <dgm:cxn modelId="{7561E562-F726-496D-A69F-BD4193858F29}" type="presParOf" srcId="{5266CEB6-C62A-4DE4-B676-1D46DD71C73C}" destId="{67E8B1D9-DE81-4581-AB32-48C1E59C75DA}" srcOrd="5" destOrd="0" presId="urn:microsoft.com/office/officeart/2005/8/layout/vList2"/>
    <dgm:cxn modelId="{FAAA2D46-26A3-4D57-BC85-A39BB30D6505}" type="presParOf" srcId="{5266CEB6-C62A-4DE4-B676-1D46DD71C73C}" destId="{1407C63F-8F65-4089-8444-559E62A605D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70A8C-DFB2-4940-90DF-DFDB27908A6E}" type="doc">
      <dgm:prSet loTypeId="urn:microsoft.com/office/officeart/2005/8/layout/hChevron3" loCatId="process" qsTypeId="urn:microsoft.com/office/officeart/2005/8/quickstyle/simple1" qsCatId="simple" csTypeId="urn:microsoft.com/office/officeart/2005/8/colors/colorful5" csCatId="colorful" phldr="1"/>
      <dgm:spPr/>
    </dgm:pt>
    <dgm:pt modelId="{B97CBA09-F728-48F7-9013-4281BFB16F41}">
      <dgm:prSet phldrT="[Text]" custT="1"/>
      <dgm:spPr/>
      <dgm:t>
        <a:bodyPr/>
        <a:lstStyle/>
        <a:p>
          <a:r>
            <a:rPr lang="en-IN" sz="2000" dirty="0">
              <a:latin typeface="Tw Cen MT" panose="020B0602020104020603" pitchFamily="34" charset="0"/>
            </a:rPr>
            <a:t>Generation	</a:t>
          </a:r>
        </a:p>
      </dgm:t>
    </dgm:pt>
    <dgm:pt modelId="{50FE743E-DF8D-40CB-8180-6F5DE0415D6F}" type="parTrans" cxnId="{7AFEA5DA-C9BC-4534-9E2A-56B5C0F8657C}">
      <dgm:prSet/>
      <dgm:spPr/>
      <dgm:t>
        <a:bodyPr/>
        <a:lstStyle/>
        <a:p>
          <a:endParaRPr lang="en-IN"/>
        </a:p>
      </dgm:t>
    </dgm:pt>
    <dgm:pt modelId="{BD88B35D-C393-407C-8C05-770593AF0E63}" type="sibTrans" cxnId="{7AFEA5DA-C9BC-4534-9E2A-56B5C0F8657C}">
      <dgm:prSet/>
      <dgm:spPr/>
      <dgm:t>
        <a:bodyPr/>
        <a:lstStyle/>
        <a:p>
          <a:endParaRPr lang="en-IN"/>
        </a:p>
      </dgm:t>
    </dgm:pt>
    <dgm:pt modelId="{2DE066D1-7CA8-4479-9A72-6EA92BE027ED}">
      <dgm:prSet phldrT="[Text]" custT="1"/>
      <dgm:spPr/>
      <dgm:t>
        <a:bodyPr/>
        <a:lstStyle/>
        <a:p>
          <a:r>
            <a:rPr lang="en-IN" sz="2000" dirty="0">
              <a:latin typeface="Tw Cen MT" panose="020B0602020104020603" pitchFamily="34" charset="0"/>
            </a:rPr>
            <a:t>Transmission</a:t>
          </a:r>
        </a:p>
      </dgm:t>
    </dgm:pt>
    <dgm:pt modelId="{4FA4EB88-BCB8-4A77-9284-029BEE939C93}" type="parTrans" cxnId="{C71B6F06-FC1B-4968-97F6-212C613D0E89}">
      <dgm:prSet/>
      <dgm:spPr/>
      <dgm:t>
        <a:bodyPr/>
        <a:lstStyle/>
        <a:p>
          <a:endParaRPr lang="en-IN"/>
        </a:p>
      </dgm:t>
    </dgm:pt>
    <dgm:pt modelId="{87F9FA62-75D5-4A4D-8E7F-3FA6C633F023}" type="sibTrans" cxnId="{C71B6F06-FC1B-4968-97F6-212C613D0E89}">
      <dgm:prSet/>
      <dgm:spPr/>
      <dgm:t>
        <a:bodyPr/>
        <a:lstStyle/>
        <a:p>
          <a:endParaRPr lang="en-IN"/>
        </a:p>
      </dgm:t>
    </dgm:pt>
    <dgm:pt modelId="{499451EC-80EE-4CD8-86C9-8D179DEEB0A6}">
      <dgm:prSet phldrT="[Text]" custT="1"/>
      <dgm:spPr/>
      <dgm:t>
        <a:bodyPr/>
        <a:lstStyle/>
        <a:p>
          <a:r>
            <a:rPr lang="en-IN" sz="2000" dirty="0">
              <a:latin typeface="Tw Cen MT" panose="020B0602020104020603" pitchFamily="34" charset="0"/>
            </a:rPr>
            <a:t>Distribution</a:t>
          </a:r>
        </a:p>
      </dgm:t>
    </dgm:pt>
    <dgm:pt modelId="{EAFAE782-8514-49F5-83E0-BE7A52424AD4}" type="parTrans" cxnId="{8101A9CD-8A89-479A-BC2D-7B829552EA76}">
      <dgm:prSet/>
      <dgm:spPr/>
      <dgm:t>
        <a:bodyPr/>
        <a:lstStyle/>
        <a:p>
          <a:endParaRPr lang="en-IN"/>
        </a:p>
      </dgm:t>
    </dgm:pt>
    <dgm:pt modelId="{349DC101-BFDC-462C-B8CB-CC2FD9EB4170}" type="sibTrans" cxnId="{8101A9CD-8A89-479A-BC2D-7B829552EA76}">
      <dgm:prSet/>
      <dgm:spPr/>
      <dgm:t>
        <a:bodyPr/>
        <a:lstStyle/>
        <a:p>
          <a:endParaRPr lang="en-IN"/>
        </a:p>
      </dgm:t>
    </dgm:pt>
    <dgm:pt modelId="{7D5B539A-A5FA-4B2A-8D00-940CDFFA2A29}" type="pres">
      <dgm:prSet presAssocID="{EB870A8C-DFB2-4940-90DF-DFDB27908A6E}" presName="Name0" presStyleCnt="0">
        <dgm:presLayoutVars>
          <dgm:dir/>
          <dgm:resizeHandles val="exact"/>
        </dgm:presLayoutVars>
      </dgm:prSet>
      <dgm:spPr/>
    </dgm:pt>
    <dgm:pt modelId="{EEC45106-679A-41F1-81C2-105249E52D94}" type="pres">
      <dgm:prSet presAssocID="{B97CBA09-F728-48F7-9013-4281BFB16F41}" presName="parTxOnly" presStyleLbl="node1" presStyleIdx="0" presStyleCnt="3" custLinFactNeighborX="9450">
        <dgm:presLayoutVars>
          <dgm:bulletEnabled val="1"/>
        </dgm:presLayoutVars>
      </dgm:prSet>
      <dgm:spPr/>
    </dgm:pt>
    <dgm:pt modelId="{1F46D6F7-D996-4120-BA14-A704293724CB}" type="pres">
      <dgm:prSet presAssocID="{BD88B35D-C393-407C-8C05-770593AF0E63}" presName="parSpace" presStyleCnt="0"/>
      <dgm:spPr/>
    </dgm:pt>
    <dgm:pt modelId="{FD138E7F-5143-4D65-AC0B-D9DFE3001DBF}" type="pres">
      <dgm:prSet presAssocID="{2DE066D1-7CA8-4479-9A72-6EA92BE027ED}" presName="parTxOnly" presStyleLbl="node1" presStyleIdx="1" presStyleCnt="3">
        <dgm:presLayoutVars>
          <dgm:bulletEnabled val="1"/>
        </dgm:presLayoutVars>
      </dgm:prSet>
      <dgm:spPr/>
    </dgm:pt>
    <dgm:pt modelId="{A1D6A521-135E-478D-A4A5-C76D887E78DA}" type="pres">
      <dgm:prSet presAssocID="{87F9FA62-75D5-4A4D-8E7F-3FA6C633F023}" presName="parSpace" presStyleCnt="0"/>
      <dgm:spPr/>
    </dgm:pt>
    <dgm:pt modelId="{95B6D446-8B3A-45C3-98B4-868E25144B37}" type="pres">
      <dgm:prSet presAssocID="{499451EC-80EE-4CD8-86C9-8D179DEEB0A6}" presName="parTxOnly" presStyleLbl="node1" presStyleIdx="2" presStyleCnt="3">
        <dgm:presLayoutVars>
          <dgm:bulletEnabled val="1"/>
        </dgm:presLayoutVars>
      </dgm:prSet>
      <dgm:spPr/>
    </dgm:pt>
  </dgm:ptLst>
  <dgm:cxnLst>
    <dgm:cxn modelId="{C71B6F06-FC1B-4968-97F6-212C613D0E89}" srcId="{EB870A8C-DFB2-4940-90DF-DFDB27908A6E}" destId="{2DE066D1-7CA8-4479-9A72-6EA92BE027ED}" srcOrd="1" destOrd="0" parTransId="{4FA4EB88-BCB8-4A77-9284-029BEE939C93}" sibTransId="{87F9FA62-75D5-4A4D-8E7F-3FA6C633F023}"/>
    <dgm:cxn modelId="{E24DC306-D9E3-4764-A0BE-99CE1D7AECC0}" type="presOf" srcId="{B97CBA09-F728-48F7-9013-4281BFB16F41}" destId="{EEC45106-679A-41F1-81C2-105249E52D94}" srcOrd="0" destOrd="0" presId="urn:microsoft.com/office/officeart/2005/8/layout/hChevron3"/>
    <dgm:cxn modelId="{D9C9E44D-F644-4577-965F-B1EF76BCB275}" type="presOf" srcId="{2DE066D1-7CA8-4479-9A72-6EA92BE027ED}" destId="{FD138E7F-5143-4D65-AC0B-D9DFE3001DBF}" srcOrd="0" destOrd="0" presId="urn:microsoft.com/office/officeart/2005/8/layout/hChevron3"/>
    <dgm:cxn modelId="{8101A9CD-8A89-479A-BC2D-7B829552EA76}" srcId="{EB870A8C-DFB2-4940-90DF-DFDB27908A6E}" destId="{499451EC-80EE-4CD8-86C9-8D179DEEB0A6}" srcOrd="2" destOrd="0" parTransId="{EAFAE782-8514-49F5-83E0-BE7A52424AD4}" sibTransId="{349DC101-BFDC-462C-B8CB-CC2FD9EB4170}"/>
    <dgm:cxn modelId="{92584DD4-4FF3-4CBE-BEB0-FC78292AA426}" type="presOf" srcId="{EB870A8C-DFB2-4940-90DF-DFDB27908A6E}" destId="{7D5B539A-A5FA-4B2A-8D00-940CDFFA2A29}" srcOrd="0" destOrd="0" presId="urn:microsoft.com/office/officeart/2005/8/layout/hChevron3"/>
    <dgm:cxn modelId="{7AFEA5DA-C9BC-4534-9E2A-56B5C0F8657C}" srcId="{EB870A8C-DFB2-4940-90DF-DFDB27908A6E}" destId="{B97CBA09-F728-48F7-9013-4281BFB16F41}" srcOrd="0" destOrd="0" parTransId="{50FE743E-DF8D-40CB-8180-6F5DE0415D6F}" sibTransId="{BD88B35D-C393-407C-8C05-770593AF0E63}"/>
    <dgm:cxn modelId="{5C93D1FA-F36A-439F-96BE-3DE710097628}" type="presOf" srcId="{499451EC-80EE-4CD8-86C9-8D179DEEB0A6}" destId="{95B6D446-8B3A-45C3-98B4-868E25144B37}" srcOrd="0" destOrd="0" presId="urn:microsoft.com/office/officeart/2005/8/layout/hChevron3"/>
    <dgm:cxn modelId="{5F73DA10-845F-49A8-91C4-F31C91CE4AE7}" type="presParOf" srcId="{7D5B539A-A5FA-4B2A-8D00-940CDFFA2A29}" destId="{EEC45106-679A-41F1-81C2-105249E52D94}" srcOrd="0" destOrd="0" presId="urn:microsoft.com/office/officeart/2005/8/layout/hChevron3"/>
    <dgm:cxn modelId="{8167F9C7-A602-47F9-874F-FDCE7EFC6F4A}" type="presParOf" srcId="{7D5B539A-A5FA-4B2A-8D00-940CDFFA2A29}" destId="{1F46D6F7-D996-4120-BA14-A704293724CB}" srcOrd="1" destOrd="0" presId="urn:microsoft.com/office/officeart/2005/8/layout/hChevron3"/>
    <dgm:cxn modelId="{CBF80B8A-C211-44D6-94B8-EB986DB31722}" type="presParOf" srcId="{7D5B539A-A5FA-4B2A-8D00-940CDFFA2A29}" destId="{FD138E7F-5143-4D65-AC0B-D9DFE3001DBF}" srcOrd="2" destOrd="0" presId="urn:microsoft.com/office/officeart/2005/8/layout/hChevron3"/>
    <dgm:cxn modelId="{B11F7546-96FF-42DF-AD78-8DDDD03848C6}" type="presParOf" srcId="{7D5B539A-A5FA-4B2A-8D00-940CDFFA2A29}" destId="{A1D6A521-135E-478D-A4A5-C76D887E78DA}" srcOrd="3" destOrd="0" presId="urn:microsoft.com/office/officeart/2005/8/layout/hChevron3"/>
    <dgm:cxn modelId="{972F2F2F-CAD7-4BD5-B435-73E96BCB5D94}" type="presParOf" srcId="{7D5B539A-A5FA-4B2A-8D00-940CDFFA2A29}" destId="{95B6D446-8B3A-45C3-98B4-868E25144B37}"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67D180C-AEBE-4E75-A379-B2684FAB9A28}" type="doc">
      <dgm:prSet loTypeId="urn:microsoft.com/office/officeart/2005/8/layout/pyramid2" loCatId="list" qsTypeId="urn:microsoft.com/office/officeart/2005/8/quickstyle/simple1" qsCatId="simple" csTypeId="urn:microsoft.com/office/officeart/2005/8/colors/accent6_5" csCatId="accent6" phldr="1"/>
      <dgm:spPr/>
    </dgm:pt>
    <dgm:pt modelId="{EF2C0D28-5DE3-45A5-A12B-DC54004E7CD1}">
      <dgm:prSet phldrT="[Text]"/>
      <dgm:spPr/>
      <dgm:t>
        <a:bodyPr/>
        <a:lstStyle/>
        <a:p>
          <a:r>
            <a:rPr lang="en-IN" dirty="0">
              <a:latin typeface="Tw Cen MT" panose="020B0602020104020603" pitchFamily="34" charset="0"/>
            </a:rPr>
            <a:t>Cost Records</a:t>
          </a:r>
        </a:p>
      </dgm:t>
    </dgm:pt>
    <dgm:pt modelId="{C5D478CA-1C64-40C8-BF48-E544EA56EAA8}" type="parTrans" cxnId="{2A639345-95F7-443A-9C33-183F4C7E7C96}">
      <dgm:prSet/>
      <dgm:spPr/>
      <dgm:t>
        <a:bodyPr/>
        <a:lstStyle/>
        <a:p>
          <a:endParaRPr lang="en-IN">
            <a:latin typeface="Tw Cen MT" panose="020B0602020104020603" pitchFamily="34" charset="0"/>
          </a:endParaRPr>
        </a:p>
      </dgm:t>
    </dgm:pt>
    <dgm:pt modelId="{3820FD0F-3098-4C82-B146-C58B619C43EF}" type="sibTrans" cxnId="{2A639345-95F7-443A-9C33-183F4C7E7C96}">
      <dgm:prSet/>
      <dgm:spPr/>
      <dgm:t>
        <a:bodyPr/>
        <a:lstStyle/>
        <a:p>
          <a:endParaRPr lang="en-IN">
            <a:latin typeface="Tw Cen MT" panose="020B0602020104020603" pitchFamily="34" charset="0"/>
          </a:endParaRPr>
        </a:p>
      </dgm:t>
    </dgm:pt>
    <dgm:pt modelId="{732ACC9C-90EA-41D2-B889-6AB7CD4BF6D2}">
      <dgm:prSet phldrT="[Text]"/>
      <dgm:spPr/>
      <dgm:t>
        <a:bodyPr/>
        <a:lstStyle/>
        <a:p>
          <a:r>
            <a:rPr lang="en-IN" dirty="0">
              <a:latin typeface="Tw Cen MT" panose="020B0602020104020603" pitchFamily="34" charset="0"/>
            </a:rPr>
            <a:t>Cost Audit</a:t>
          </a:r>
        </a:p>
      </dgm:t>
    </dgm:pt>
    <dgm:pt modelId="{F49F4E88-A43D-4AE3-8D1A-E79192ACE0EA}" type="parTrans" cxnId="{93C9C1A2-7CD6-4CA3-BD4E-3C83BB06AB49}">
      <dgm:prSet/>
      <dgm:spPr/>
      <dgm:t>
        <a:bodyPr/>
        <a:lstStyle/>
        <a:p>
          <a:endParaRPr lang="en-IN">
            <a:latin typeface="Tw Cen MT" panose="020B0602020104020603" pitchFamily="34" charset="0"/>
          </a:endParaRPr>
        </a:p>
      </dgm:t>
    </dgm:pt>
    <dgm:pt modelId="{BC11198F-14F4-43F3-90A5-8C12B8001F0F}" type="sibTrans" cxnId="{93C9C1A2-7CD6-4CA3-BD4E-3C83BB06AB49}">
      <dgm:prSet/>
      <dgm:spPr/>
      <dgm:t>
        <a:bodyPr/>
        <a:lstStyle/>
        <a:p>
          <a:endParaRPr lang="en-IN">
            <a:latin typeface="Tw Cen MT" panose="020B0602020104020603" pitchFamily="34" charset="0"/>
          </a:endParaRPr>
        </a:p>
      </dgm:t>
    </dgm:pt>
    <dgm:pt modelId="{FC9EFB21-F392-46A9-AD0A-F00FDA6066CA}">
      <dgm:prSet phldrT="[Text]"/>
      <dgm:spPr/>
      <dgm:t>
        <a:bodyPr/>
        <a:lstStyle/>
        <a:p>
          <a:r>
            <a:rPr lang="en-IN" dirty="0">
              <a:latin typeface="Tw Cen MT" panose="020B0602020104020603" pitchFamily="34" charset="0"/>
            </a:rPr>
            <a:t>CRA -1 (Form of Cost Records)</a:t>
          </a:r>
        </a:p>
      </dgm:t>
    </dgm:pt>
    <dgm:pt modelId="{C1581CEE-88DF-42D0-A4B5-31302E6D7222}" type="parTrans" cxnId="{A1A62E4D-414D-410E-9BF3-A3D61DEBCB01}">
      <dgm:prSet/>
      <dgm:spPr/>
      <dgm:t>
        <a:bodyPr/>
        <a:lstStyle/>
        <a:p>
          <a:endParaRPr lang="en-IN">
            <a:latin typeface="Tw Cen MT" panose="020B0602020104020603" pitchFamily="34" charset="0"/>
          </a:endParaRPr>
        </a:p>
      </dgm:t>
    </dgm:pt>
    <dgm:pt modelId="{42960E96-B136-4756-B4B5-830FC00285F4}" type="sibTrans" cxnId="{A1A62E4D-414D-410E-9BF3-A3D61DEBCB01}">
      <dgm:prSet/>
      <dgm:spPr/>
      <dgm:t>
        <a:bodyPr/>
        <a:lstStyle/>
        <a:p>
          <a:endParaRPr lang="en-IN">
            <a:latin typeface="Tw Cen MT" panose="020B0602020104020603" pitchFamily="34" charset="0"/>
          </a:endParaRPr>
        </a:p>
      </dgm:t>
    </dgm:pt>
    <dgm:pt modelId="{BEAD23EA-0C8E-4104-BDA4-3A8E0D780E2D}">
      <dgm:prSet phldrT="[Text]"/>
      <dgm:spPr/>
      <dgm:t>
        <a:bodyPr/>
        <a:lstStyle/>
        <a:p>
          <a:r>
            <a:rPr lang="en-IN" dirty="0">
              <a:latin typeface="Tw Cen MT" panose="020B0602020104020603" pitchFamily="34" charset="0"/>
            </a:rPr>
            <a:t>CRA – 2 (Appointment of Cost Auditor)</a:t>
          </a:r>
        </a:p>
      </dgm:t>
    </dgm:pt>
    <dgm:pt modelId="{B20F1893-E825-4876-B8FA-713687119CAF}" type="parTrans" cxnId="{FAF8C450-18D3-4E82-8826-083FE0AD6620}">
      <dgm:prSet/>
      <dgm:spPr/>
      <dgm:t>
        <a:bodyPr/>
        <a:lstStyle/>
        <a:p>
          <a:endParaRPr lang="en-IN">
            <a:latin typeface="Tw Cen MT" panose="020B0602020104020603" pitchFamily="34" charset="0"/>
          </a:endParaRPr>
        </a:p>
      </dgm:t>
    </dgm:pt>
    <dgm:pt modelId="{16DD0B74-DDCA-4841-AB3E-26C2B34BCD6B}" type="sibTrans" cxnId="{FAF8C450-18D3-4E82-8826-083FE0AD6620}">
      <dgm:prSet/>
      <dgm:spPr/>
      <dgm:t>
        <a:bodyPr/>
        <a:lstStyle/>
        <a:p>
          <a:endParaRPr lang="en-IN">
            <a:latin typeface="Tw Cen MT" panose="020B0602020104020603" pitchFamily="34" charset="0"/>
          </a:endParaRPr>
        </a:p>
      </dgm:t>
    </dgm:pt>
    <dgm:pt modelId="{D4A0E7A2-FA60-4E10-B493-F487AB2907A7}">
      <dgm:prSet phldrT="[Text]"/>
      <dgm:spPr/>
      <dgm:t>
        <a:bodyPr/>
        <a:lstStyle/>
        <a:p>
          <a:r>
            <a:rPr lang="en-IN" dirty="0">
              <a:latin typeface="Tw Cen MT" panose="020B0602020104020603" pitchFamily="34" charset="0"/>
            </a:rPr>
            <a:t>CRA – 3 (Cost Audit Report)</a:t>
          </a:r>
        </a:p>
      </dgm:t>
    </dgm:pt>
    <dgm:pt modelId="{6887285A-3069-469E-946D-39D97DB8CCBD}" type="parTrans" cxnId="{C9DB78A3-46F4-49EB-B9A9-B86B9484DAB5}">
      <dgm:prSet/>
      <dgm:spPr/>
      <dgm:t>
        <a:bodyPr/>
        <a:lstStyle/>
        <a:p>
          <a:endParaRPr lang="en-IN">
            <a:latin typeface="Tw Cen MT" panose="020B0602020104020603" pitchFamily="34" charset="0"/>
          </a:endParaRPr>
        </a:p>
      </dgm:t>
    </dgm:pt>
    <dgm:pt modelId="{D1126A5A-0648-4D02-8DC2-443A85305231}" type="sibTrans" cxnId="{C9DB78A3-46F4-49EB-B9A9-B86B9484DAB5}">
      <dgm:prSet/>
      <dgm:spPr/>
      <dgm:t>
        <a:bodyPr/>
        <a:lstStyle/>
        <a:p>
          <a:endParaRPr lang="en-IN">
            <a:latin typeface="Tw Cen MT" panose="020B0602020104020603" pitchFamily="34" charset="0"/>
          </a:endParaRPr>
        </a:p>
      </dgm:t>
    </dgm:pt>
    <dgm:pt modelId="{CA25DB05-0A9F-4E1F-B5C6-6939EB028E5D}">
      <dgm:prSet phldrT="[Text]"/>
      <dgm:spPr/>
      <dgm:t>
        <a:bodyPr/>
        <a:lstStyle/>
        <a:p>
          <a:r>
            <a:rPr lang="en-IN" dirty="0">
              <a:latin typeface="Tw Cen MT" panose="020B0602020104020603" pitchFamily="34" charset="0"/>
            </a:rPr>
            <a:t>CRA – 4 (Filing of Cost Audit Report)</a:t>
          </a:r>
        </a:p>
      </dgm:t>
    </dgm:pt>
    <dgm:pt modelId="{F65046FA-7437-4DEE-A032-B0F4FFE86F2B}" type="parTrans" cxnId="{388416D6-46A9-45C6-AEE8-E3E89895FCF5}">
      <dgm:prSet/>
      <dgm:spPr/>
      <dgm:t>
        <a:bodyPr/>
        <a:lstStyle/>
        <a:p>
          <a:endParaRPr lang="en-IN">
            <a:latin typeface="Tw Cen MT" panose="020B0602020104020603" pitchFamily="34" charset="0"/>
          </a:endParaRPr>
        </a:p>
      </dgm:t>
    </dgm:pt>
    <dgm:pt modelId="{F64BA18B-8016-41D3-96F1-DD541887CC6B}" type="sibTrans" cxnId="{388416D6-46A9-45C6-AEE8-E3E89895FCF5}">
      <dgm:prSet/>
      <dgm:spPr/>
      <dgm:t>
        <a:bodyPr/>
        <a:lstStyle/>
        <a:p>
          <a:endParaRPr lang="en-IN">
            <a:latin typeface="Tw Cen MT" panose="020B0602020104020603" pitchFamily="34" charset="0"/>
          </a:endParaRPr>
        </a:p>
      </dgm:t>
    </dgm:pt>
    <dgm:pt modelId="{52935999-3516-45DB-8FA2-03BC0AF0EF23}" type="pres">
      <dgm:prSet presAssocID="{167D180C-AEBE-4E75-A379-B2684FAB9A28}" presName="compositeShape" presStyleCnt="0">
        <dgm:presLayoutVars>
          <dgm:dir/>
          <dgm:resizeHandles/>
        </dgm:presLayoutVars>
      </dgm:prSet>
      <dgm:spPr/>
    </dgm:pt>
    <dgm:pt modelId="{37AD145C-0A4A-47F4-A332-DAACF7374033}" type="pres">
      <dgm:prSet presAssocID="{167D180C-AEBE-4E75-A379-B2684FAB9A28}" presName="pyramid" presStyleLbl="node1" presStyleIdx="0" presStyleCnt="1"/>
      <dgm:spPr/>
    </dgm:pt>
    <dgm:pt modelId="{B4133792-C2B8-4985-AB4D-F13A37F1FC4A}" type="pres">
      <dgm:prSet presAssocID="{167D180C-AEBE-4E75-A379-B2684FAB9A28}" presName="theList" presStyleCnt="0"/>
      <dgm:spPr/>
    </dgm:pt>
    <dgm:pt modelId="{2D3227DD-BA37-4319-9435-7C08CC49B4B9}" type="pres">
      <dgm:prSet presAssocID="{EF2C0D28-5DE3-45A5-A12B-DC54004E7CD1}" presName="aNode" presStyleLbl="fgAcc1" presStyleIdx="0" presStyleCnt="6">
        <dgm:presLayoutVars>
          <dgm:bulletEnabled val="1"/>
        </dgm:presLayoutVars>
      </dgm:prSet>
      <dgm:spPr/>
    </dgm:pt>
    <dgm:pt modelId="{99807B1E-D842-4306-9C95-547F6CEBED7B}" type="pres">
      <dgm:prSet presAssocID="{EF2C0D28-5DE3-45A5-A12B-DC54004E7CD1}" presName="aSpace" presStyleCnt="0"/>
      <dgm:spPr/>
    </dgm:pt>
    <dgm:pt modelId="{16BE8D51-2721-4FB5-9675-9C5661AB233F}" type="pres">
      <dgm:prSet presAssocID="{732ACC9C-90EA-41D2-B889-6AB7CD4BF6D2}" presName="aNode" presStyleLbl="fgAcc1" presStyleIdx="1" presStyleCnt="6">
        <dgm:presLayoutVars>
          <dgm:bulletEnabled val="1"/>
        </dgm:presLayoutVars>
      </dgm:prSet>
      <dgm:spPr/>
    </dgm:pt>
    <dgm:pt modelId="{B9C26995-2048-4004-9FA9-D03CC3914DD5}" type="pres">
      <dgm:prSet presAssocID="{732ACC9C-90EA-41D2-B889-6AB7CD4BF6D2}" presName="aSpace" presStyleCnt="0"/>
      <dgm:spPr/>
    </dgm:pt>
    <dgm:pt modelId="{7E2EA7E5-0318-425A-A3E0-4115B9D016D9}" type="pres">
      <dgm:prSet presAssocID="{FC9EFB21-F392-46A9-AD0A-F00FDA6066CA}" presName="aNode" presStyleLbl="fgAcc1" presStyleIdx="2" presStyleCnt="6">
        <dgm:presLayoutVars>
          <dgm:bulletEnabled val="1"/>
        </dgm:presLayoutVars>
      </dgm:prSet>
      <dgm:spPr/>
    </dgm:pt>
    <dgm:pt modelId="{2DBF9691-F8F9-4060-9724-C148BBB9899D}" type="pres">
      <dgm:prSet presAssocID="{FC9EFB21-F392-46A9-AD0A-F00FDA6066CA}" presName="aSpace" presStyleCnt="0"/>
      <dgm:spPr/>
    </dgm:pt>
    <dgm:pt modelId="{F68E4ED6-D9F8-4723-AA6B-DD0103844AFD}" type="pres">
      <dgm:prSet presAssocID="{BEAD23EA-0C8E-4104-BDA4-3A8E0D780E2D}" presName="aNode" presStyleLbl="fgAcc1" presStyleIdx="3" presStyleCnt="6">
        <dgm:presLayoutVars>
          <dgm:bulletEnabled val="1"/>
        </dgm:presLayoutVars>
      </dgm:prSet>
      <dgm:spPr/>
    </dgm:pt>
    <dgm:pt modelId="{D6ADBD28-B764-4F82-A542-5CC160E1D0F8}" type="pres">
      <dgm:prSet presAssocID="{BEAD23EA-0C8E-4104-BDA4-3A8E0D780E2D}" presName="aSpace" presStyleCnt="0"/>
      <dgm:spPr/>
    </dgm:pt>
    <dgm:pt modelId="{8DBAB79A-296C-4C81-B750-4B296441F476}" type="pres">
      <dgm:prSet presAssocID="{D4A0E7A2-FA60-4E10-B493-F487AB2907A7}" presName="aNode" presStyleLbl="fgAcc1" presStyleIdx="4" presStyleCnt="6">
        <dgm:presLayoutVars>
          <dgm:bulletEnabled val="1"/>
        </dgm:presLayoutVars>
      </dgm:prSet>
      <dgm:spPr/>
    </dgm:pt>
    <dgm:pt modelId="{E4B3BA2C-8D45-4D2F-B70A-948052382C62}" type="pres">
      <dgm:prSet presAssocID="{D4A0E7A2-FA60-4E10-B493-F487AB2907A7}" presName="aSpace" presStyleCnt="0"/>
      <dgm:spPr/>
    </dgm:pt>
    <dgm:pt modelId="{5F192780-CF01-4C4F-8D67-8DFFF02E311F}" type="pres">
      <dgm:prSet presAssocID="{CA25DB05-0A9F-4E1F-B5C6-6939EB028E5D}" presName="aNode" presStyleLbl="fgAcc1" presStyleIdx="5" presStyleCnt="6">
        <dgm:presLayoutVars>
          <dgm:bulletEnabled val="1"/>
        </dgm:presLayoutVars>
      </dgm:prSet>
      <dgm:spPr/>
    </dgm:pt>
    <dgm:pt modelId="{286B34D3-7FC2-4C71-90B3-995B871BD477}" type="pres">
      <dgm:prSet presAssocID="{CA25DB05-0A9F-4E1F-B5C6-6939EB028E5D}" presName="aSpace" presStyleCnt="0"/>
      <dgm:spPr/>
    </dgm:pt>
  </dgm:ptLst>
  <dgm:cxnLst>
    <dgm:cxn modelId="{92EA2308-7A77-406A-8EBE-152F8F55261A}" type="presOf" srcId="{FC9EFB21-F392-46A9-AD0A-F00FDA6066CA}" destId="{7E2EA7E5-0318-425A-A3E0-4115B9D016D9}" srcOrd="0" destOrd="0" presId="urn:microsoft.com/office/officeart/2005/8/layout/pyramid2"/>
    <dgm:cxn modelId="{2A639345-95F7-443A-9C33-183F4C7E7C96}" srcId="{167D180C-AEBE-4E75-A379-B2684FAB9A28}" destId="{EF2C0D28-5DE3-45A5-A12B-DC54004E7CD1}" srcOrd="0" destOrd="0" parTransId="{C5D478CA-1C64-40C8-BF48-E544EA56EAA8}" sibTransId="{3820FD0F-3098-4C82-B146-C58B619C43EF}"/>
    <dgm:cxn modelId="{0E6DD267-DCF7-4374-8510-8C8D541F630C}" type="presOf" srcId="{CA25DB05-0A9F-4E1F-B5C6-6939EB028E5D}" destId="{5F192780-CF01-4C4F-8D67-8DFFF02E311F}" srcOrd="0" destOrd="0" presId="urn:microsoft.com/office/officeart/2005/8/layout/pyramid2"/>
    <dgm:cxn modelId="{225FDE4B-1ACD-4652-96C5-9C2D4D444219}" type="presOf" srcId="{D4A0E7A2-FA60-4E10-B493-F487AB2907A7}" destId="{8DBAB79A-296C-4C81-B750-4B296441F476}" srcOrd="0" destOrd="0" presId="urn:microsoft.com/office/officeart/2005/8/layout/pyramid2"/>
    <dgm:cxn modelId="{A1A62E4D-414D-410E-9BF3-A3D61DEBCB01}" srcId="{167D180C-AEBE-4E75-A379-B2684FAB9A28}" destId="{FC9EFB21-F392-46A9-AD0A-F00FDA6066CA}" srcOrd="2" destOrd="0" parTransId="{C1581CEE-88DF-42D0-A4B5-31302E6D7222}" sibTransId="{42960E96-B136-4756-B4B5-830FC00285F4}"/>
    <dgm:cxn modelId="{FAF8C450-18D3-4E82-8826-083FE0AD6620}" srcId="{167D180C-AEBE-4E75-A379-B2684FAB9A28}" destId="{BEAD23EA-0C8E-4104-BDA4-3A8E0D780E2D}" srcOrd="3" destOrd="0" parTransId="{B20F1893-E825-4876-B8FA-713687119CAF}" sibTransId="{16DD0B74-DDCA-4841-AB3E-26C2B34BCD6B}"/>
    <dgm:cxn modelId="{B03E1385-9652-4373-B8A9-57853C35C8BB}" type="presOf" srcId="{EF2C0D28-5DE3-45A5-A12B-DC54004E7CD1}" destId="{2D3227DD-BA37-4319-9435-7C08CC49B4B9}" srcOrd="0" destOrd="0" presId="urn:microsoft.com/office/officeart/2005/8/layout/pyramid2"/>
    <dgm:cxn modelId="{7183AAA2-24BC-40A6-8640-588C51F4E8E5}" type="presOf" srcId="{732ACC9C-90EA-41D2-B889-6AB7CD4BF6D2}" destId="{16BE8D51-2721-4FB5-9675-9C5661AB233F}" srcOrd="0" destOrd="0" presId="urn:microsoft.com/office/officeart/2005/8/layout/pyramid2"/>
    <dgm:cxn modelId="{93C9C1A2-7CD6-4CA3-BD4E-3C83BB06AB49}" srcId="{167D180C-AEBE-4E75-A379-B2684FAB9A28}" destId="{732ACC9C-90EA-41D2-B889-6AB7CD4BF6D2}" srcOrd="1" destOrd="0" parTransId="{F49F4E88-A43D-4AE3-8D1A-E79192ACE0EA}" sibTransId="{BC11198F-14F4-43F3-90A5-8C12B8001F0F}"/>
    <dgm:cxn modelId="{C9DB78A3-46F4-49EB-B9A9-B86B9484DAB5}" srcId="{167D180C-AEBE-4E75-A379-B2684FAB9A28}" destId="{D4A0E7A2-FA60-4E10-B493-F487AB2907A7}" srcOrd="4" destOrd="0" parTransId="{6887285A-3069-469E-946D-39D97DB8CCBD}" sibTransId="{D1126A5A-0648-4D02-8DC2-443A85305231}"/>
    <dgm:cxn modelId="{C846AAB1-0625-4ED9-B83D-555B81CAFD7A}" type="presOf" srcId="{167D180C-AEBE-4E75-A379-B2684FAB9A28}" destId="{52935999-3516-45DB-8FA2-03BC0AF0EF23}" srcOrd="0" destOrd="0" presId="urn:microsoft.com/office/officeart/2005/8/layout/pyramid2"/>
    <dgm:cxn modelId="{89D8A1D1-7E42-41BC-8A38-CDBA8D0AC0CD}" type="presOf" srcId="{BEAD23EA-0C8E-4104-BDA4-3A8E0D780E2D}" destId="{F68E4ED6-D9F8-4723-AA6B-DD0103844AFD}" srcOrd="0" destOrd="0" presId="urn:microsoft.com/office/officeart/2005/8/layout/pyramid2"/>
    <dgm:cxn modelId="{388416D6-46A9-45C6-AEE8-E3E89895FCF5}" srcId="{167D180C-AEBE-4E75-A379-B2684FAB9A28}" destId="{CA25DB05-0A9F-4E1F-B5C6-6939EB028E5D}" srcOrd="5" destOrd="0" parTransId="{F65046FA-7437-4DEE-A032-B0F4FFE86F2B}" sibTransId="{F64BA18B-8016-41D3-96F1-DD541887CC6B}"/>
    <dgm:cxn modelId="{0A6A9270-73CF-4AEF-B96A-EA0D00B8007E}" type="presParOf" srcId="{52935999-3516-45DB-8FA2-03BC0AF0EF23}" destId="{37AD145C-0A4A-47F4-A332-DAACF7374033}" srcOrd="0" destOrd="0" presId="urn:microsoft.com/office/officeart/2005/8/layout/pyramid2"/>
    <dgm:cxn modelId="{2FE0CC15-24F6-49F2-8567-F88E8265BB1A}" type="presParOf" srcId="{52935999-3516-45DB-8FA2-03BC0AF0EF23}" destId="{B4133792-C2B8-4985-AB4D-F13A37F1FC4A}" srcOrd="1" destOrd="0" presId="urn:microsoft.com/office/officeart/2005/8/layout/pyramid2"/>
    <dgm:cxn modelId="{AE5689DD-C53F-46DE-92F2-55F8F7A55278}" type="presParOf" srcId="{B4133792-C2B8-4985-AB4D-F13A37F1FC4A}" destId="{2D3227DD-BA37-4319-9435-7C08CC49B4B9}" srcOrd="0" destOrd="0" presId="urn:microsoft.com/office/officeart/2005/8/layout/pyramid2"/>
    <dgm:cxn modelId="{BCAB81D9-C1F8-4768-B684-29EAE7572A68}" type="presParOf" srcId="{B4133792-C2B8-4985-AB4D-F13A37F1FC4A}" destId="{99807B1E-D842-4306-9C95-547F6CEBED7B}" srcOrd="1" destOrd="0" presId="urn:microsoft.com/office/officeart/2005/8/layout/pyramid2"/>
    <dgm:cxn modelId="{87E10944-7C4B-4B05-B054-27599B52E1AC}" type="presParOf" srcId="{B4133792-C2B8-4985-AB4D-F13A37F1FC4A}" destId="{16BE8D51-2721-4FB5-9675-9C5661AB233F}" srcOrd="2" destOrd="0" presId="urn:microsoft.com/office/officeart/2005/8/layout/pyramid2"/>
    <dgm:cxn modelId="{5CFE24BB-51B0-4754-BE2C-3ED8FFC8409C}" type="presParOf" srcId="{B4133792-C2B8-4985-AB4D-F13A37F1FC4A}" destId="{B9C26995-2048-4004-9FA9-D03CC3914DD5}" srcOrd="3" destOrd="0" presId="urn:microsoft.com/office/officeart/2005/8/layout/pyramid2"/>
    <dgm:cxn modelId="{90C56FE9-EBA0-4A1D-8476-7EF838E3207D}" type="presParOf" srcId="{B4133792-C2B8-4985-AB4D-F13A37F1FC4A}" destId="{7E2EA7E5-0318-425A-A3E0-4115B9D016D9}" srcOrd="4" destOrd="0" presId="urn:microsoft.com/office/officeart/2005/8/layout/pyramid2"/>
    <dgm:cxn modelId="{06586FE8-4FF2-4998-B53F-DE2C9F667092}" type="presParOf" srcId="{B4133792-C2B8-4985-AB4D-F13A37F1FC4A}" destId="{2DBF9691-F8F9-4060-9724-C148BBB9899D}" srcOrd="5" destOrd="0" presId="urn:microsoft.com/office/officeart/2005/8/layout/pyramid2"/>
    <dgm:cxn modelId="{A23EEB1A-13DF-4ED8-869E-BA73F619FB19}" type="presParOf" srcId="{B4133792-C2B8-4985-AB4D-F13A37F1FC4A}" destId="{F68E4ED6-D9F8-4723-AA6B-DD0103844AFD}" srcOrd="6" destOrd="0" presId="urn:microsoft.com/office/officeart/2005/8/layout/pyramid2"/>
    <dgm:cxn modelId="{52C4C741-DEDA-45A1-89AB-E8BB137F945D}" type="presParOf" srcId="{B4133792-C2B8-4985-AB4D-F13A37F1FC4A}" destId="{D6ADBD28-B764-4F82-A542-5CC160E1D0F8}" srcOrd="7" destOrd="0" presId="urn:microsoft.com/office/officeart/2005/8/layout/pyramid2"/>
    <dgm:cxn modelId="{9E0C852C-D6CA-4291-A51A-E2B4925E7FE2}" type="presParOf" srcId="{B4133792-C2B8-4985-AB4D-F13A37F1FC4A}" destId="{8DBAB79A-296C-4C81-B750-4B296441F476}" srcOrd="8" destOrd="0" presId="urn:microsoft.com/office/officeart/2005/8/layout/pyramid2"/>
    <dgm:cxn modelId="{3757E966-7DE0-4458-81F1-F6F3B17F1D10}" type="presParOf" srcId="{B4133792-C2B8-4985-AB4D-F13A37F1FC4A}" destId="{E4B3BA2C-8D45-4D2F-B70A-948052382C62}" srcOrd="9" destOrd="0" presId="urn:microsoft.com/office/officeart/2005/8/layout/pyramid2"/>
    <dgm:cxn modelId="{36866C09-E937-4FEA-906D-514C1859CC8B}" type="presParOf" srcId="{B4133792-C2B8-4985-AB4D-F13A37F1FC4A}" destId="{5F192780-CF01-4C4F-8D67-8DFFF02E311F}" srcOrd="10" destOrd="0" presId="urn:microsoft.com/office/officeart/2005/8/layout/pyramid2"/>
    <dgm:cxn modelId="{CA5E9B39-AE80-4B62-8328-46E14643596D}" type="presParOf" srcId="{B4133792-C2B8-4985-AB4D-F13A37F1FC4A}" destId="{286B34D3-7FC2-4C71-90B3-995B871BD477}" srcOrd="11"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99FF1E-8970-4EE2-94E1-16CCB8D4FC58}"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IN"/>
        </a:p>
      </dgm:t>
    </dgm:pt>
    <dgm:pt modelId="{36A0B880-7171-4E9A-A46D-A6B5D0A9C3FF}">
      <dgm:prSet phldrT="[Text]" custT="1"/>
      <dgm:spPr/>
      <dgm:t>
        <a:bodyPr/>
        <a:lstStyle/>
        <a:p>
          <a:r>
            <a:rPr lang="en-IN" sz="2000" dirty="0">
              <a:latin typeface="Tw Cen MT" panose="020B0602020104020603" pitchFamily="34" charset="0"/>
            </a:rPr>
            <a:t>Types of control</a:t>
          </a:r>
        </a:p>
      </dgm:t>
    </dgm:pt>
    <dgm:pt modelId="{7A39793A-90B2-4FC3-9E32-6D26FB1971CE}" type="parTrans" cxnId="{89BCB81F-045C-49BD-889B-E46545A47856}">
      <dgm:prSet/>
      <dgm:spPr/>
      <dgm:t>
        <a:bodyPr/>
        <a:lstStyle/>
        <a:p>
          <a:endParaRPr lang="en-IN" sz="2000">
            <a:latin typeface="Tw Cen MT" panose="020B0602020104020603" pitchFamily="34" charset="0"/>
          </a:endParaRPr>
        </a:p>
      </dgm:t>
    </dgm:pt>
    <dgm:pt modelId="{729C0DD3-C7EA-49AC-86B2-119551266A4B}" type="sibTrans" cxnId="{89BCB81F-045C-49BD-889B-E46545A47856}">
      <dgm:prSet/>
      <dgm:spPr/>
      <dgm:t>
        <a:bodyPr/>
        <a:lstStyle/>
        <a:p>
          <a:endParaRPr lang="en-IN" sz="2000">
            <a:latin typeface="Tw Cen MT" panose="020B0602020104020603" pitchFamily="34" charset="0"/>
          </a:endParaRPr>
        </a:p>
      </dgm:t>
    </dgm:pt>
    <dgm:pt modelId="{AA833B34-9FD6-4E38-BCDB-424FA7E8681E}">
      <dgm:prSet phldrT="[Text]" custT="1"/>
      <dgm:spPr/>
      <dgm:t>
        <a:bodyPr/>
        <a:lstStyle/>
        <a:p>
          <a:r>
            <a:rPr lang="en-IN" sz="2000" dirty="0">
              <a:latin typeface="Tw Cen MT" panose="020B0602020104020603" pitchFamily="34" charset="0"/>
            </a:rPr>
            <a:t>Internal Audit Function</a:t>
          </a:r>
        </a:p>
      </dgm:t>
    </dgm:pt>
    <dgm:pt modelId="{E565DFE7-5DFF-4230-B22C-261F8226E2E9}" type="parTrans" cxnId="{07AD58AE-51E5-4B13-9D4F-CCE30356B6EB}">
      <dgm:prSet/>
      <dgm:spPr/>
      <dgm:t>
        <a:bodyPr/>
        <a:lstStyle/>
        <a:p>
          <a:endParaRPr lang="en-IN" sz="2000">
            <a:latin typeface="Tw Cen MT" panose="020B0602020104020603" pitchFamily="34" charset="0"/>
          </a:endParaRPr>
        </a:p>
      </dgm:t>
    </dgm:pt>
    <dgm:pt modelId="{368A913F-F1DA-4FA2-ACD4-04CDC4F742A4}" type="sibTrans" cxnId="{07AD58AE-51E5-4B13-9D4F-CCE30356B6EB}">
      <dgm:prSet/>
      <dgm:spPr/>
      <dgm:t>
        <a:bodyPr/>
        <a:lstStyle/>
        <a:p>
          <a:endParaRPr lang="en-IN" sz="2000">
            <a:latin typeface="Tw Cen MT" panose="020B0602020104020603" pitchFamily="34" charset="0"/>
          </a:endParaRPr>
        </a:p>
      </dgm:t>
    </dgm:pt>
    <dgm:pt modelId="{EDD90C33-312E-4970-A4DA-CCC60102875D}">
      <dgm:prSet phldrT="[Text]" custT="1"/>
      <dgm:spPr/>
      <dgm:t>
        <a:bodyPr/>
        <a:lstStyle/>
        <a:p>
          <a:r>
            <a:rPr lang="en-IN" sz="2000" dirty="0">
              <a:latin typeface="Tw Cen MT" panose="020B0602020104020603" pitchFamily="34" charset="0"/>
            </a:rPr>
            <a:t>Division of duties</a:t>
          </a:r>
        </a:p>
      </dgm:t>
    </dgm:pt>
    <dgm:pt modelId="{82A810EC-63C1-4202-9C78-2B798A7584F0}" type="parTrans" cxnId="{79DD49F7-ADCD-4451-BE6C-F64B73C7FC1C}">
      <dgm:prSet/>
      <dgm:spPr/>
      <dgm:t>
        <a:bodyPr/>
        <a:lstStyle/>
        <a:p>
          <a:endParaRPr lang="en-IN" sz="2000">
            <a:latin typeface="Tw Cen MT" panose="020B0602020104020603" pitchFamily="34" charset="0"/>
          </a:endParaRPr>
        </a:p>
      </dgm:t>
    </dgm:pt>
    <dgm:pt modelId="{7E56674A-CB0C-40EE-9F6A-E8F3781FF62A}" type="sibTrans" cxnId="{79DD49F7-ADCD-4451-BE6C-F64B73C7FC1C}">
      <dgm:prSet/>
      <dgm:spPr/>
      <dgm:t>
        <a:bodyPr/>
        <a:lstStyle/>
        <a:p>
          <a:endParaRPr lang="en-IN" sz="2000">
            <a:latin typeface="Tw Cen MT" panose="020B0602020104020603" pitchFamily="34" charset="0"/>
          </a:endParaRPr>
        </a:p>
      </dgm:t>
    </dgm:pt>
    <dgm:pt modelId="{E3DFD887-4E33-46D7-85D2-F374E4618F4D}">
      <dgm:prSet phldrT="[Text]" custT="1"/>
      <dgm:spPr/>
      <dgm:t>
        <a:bodyPr/>
        <a:lstStyle/>
        <a:p>
          <a:r>
            <a:rPr lang="en-IN" sz="2000" dirty="0">
              <a:latin typeface="Tw Cen MT" panose="020B0602020104020603" pitchFamily="34" charset="0"/>
            </a:rPr>
            <a:t>Supervision of work</a:t>
          </a:r>
        </a:p>
      </dgm:t>
    </dgm:pt>
    <dgm:pt modelId="{C5DBDCA0-D597-4951-A7D9-6BBA84136907}" type="parTrans" cxnId="{8F8EE896-CC43-4C1B-AC1B-B9E7998F0AF3}">
      <dgm:prSet/>
      <dgm:spPr/>
      <dgm:t>
        <a:bodyPr/>
        <a:lstStyle/>
        <a:p>
          <a:endParaRPr lang="en-IN" sz="2000">
            <a:latin typeface="Tw Cen MT" panose="020B0602020104020603" pitchFamily="34" charset="0"/>
          </a:endParaRPr>
        </a:p>
      </dgm:t>
    </dgm:pt>
    <dgm:pt modelId="{D47BC70E-B21B-4B8E-AEA7-B845E2A626FF}" type="sibTrans" cxnId="{8F8EE896-CC43-4C1B-AC1B-B9E7998F0AF3}">
      <dgm:prSet/>
      <dgm:spPr/>
      <dgm:t>
        <a:bodyPr/>
        <a:lstStyle/>
        <a:p>
          <a:endParaRPr lang="en-IN" sz="2000">
            <a:latin typeface="Tw Cen MT" panose="020B0602020104020603" pitchFamily="34" charset="0"/>
          </a:endParaRPr>
        </a:p>
      </dgm:t>
    </dgm:pt>
    <dgm:pt modelId="{E6C17739-234D-45A8-A6ED-897253ED5FE9}" type="pres">
      <dgm:prSet presAssocID="{EF99FF1E-8970-4EE2-94E1-16CCB8D4FC58}" presName="cycle" presStyleCnt="0">
        <dgm:presLayoutVars>
          <dgm:chMax val="1"/>
          <dgm:dir/>
          <dgm:animLvl val="ctr"/>
          <dgm:resizeHandles val="exact"/>
        </dgm:presLayoutVars>
      </dgm:prSet>
      <dgm:spPr/>
    </dgm:pt>
    <dgm:pt modelId="{DD7DB211-8063-40EF-89AA-CC5F578B412D}" type="pres">
      <dgm:prSet presAssocID="{36A0B880-7171-4E9A-A46D-A6B5D0A9C3FF}" presName="centerShape" presStyleLbl="node0" presStyleIdx="0" presStyleCnt="1"/>
      <dgm:spPr/>
    </dgm:pt>
    <dgm:pt modelId="{3037EF86-F891-494F-A28A-DC24BF674850}" type="pres">
      <dgm:prSet presAssocID="{E565DFE7-5DFF-4230-B22C-261F8226E2E9}" presName="parTrans" presStyleLbl="bgSibTrans2D1" presStyleIdx="0" presStyleCnt="3"/>
      <dgm:spPr/>
    </dgm:pt>
    <dgm:pt modelId="{B82D85D7-6C60-433B-A341-05925A3FCB32}" type="pres">
      <dgm:prSet presAssocID="{AA833B34-9FD6-4E38-BCDB-424FA7E8681E}" presName="node" presStyleLbl="node1" presStyleIdx="0" presStyleCnt="3">
        <dgm:presLayoutVars>
          <dgm:bulletEnabled val="1"/>
        </dgm:presLayoutVars>
      </dgm:prSet>
      <dgm:spPr/>
    </dgm:pt>
    <dgm:pt modelId="{704C753B-A495-4BDA-B0D3-CECCFF00B2C6}" type="pres">
      <dgm:prSet presAssocID="{82A810EC-63C1-4202-9C78-2B798A7584F0}" presName="parTrans" presStyleLbl="bgSibTrans2D1" presStyleIdx="1" presStyleCnt="3"/>
      <dgm:spPr/>
    </dgm:pt>
    <dgm:pt modelId="{41BDE15C-D7CE-4CCF-9874-CB0FA34D30DE}" type="pres">
      <dgm:prSet presAssocID="{EDD90C33-312E-4970-A4DA-CCC60102875D}" presName="node" presStyleLbl="node1" presStyleIdx="1" presStyleCnt="3">
        <dgm:presLayoutVars>
          <dgm:bulletEnabled val="1"/>
        </dgm:presLayoutVars>
      </dgm:prSet>
      <dgm:spPr/>
    </dgm:pt>
    <dgm:pt modelId="{C7B9DABA-6D99-4A40-BCD5-8E82256A4622}" type="pres">
      <dgm:prSet presAssocID="{C5DBDCA0-D597-4951-A7D9-6BBA84136907}" presName="parTrans" presStyleLbl="bgSibTrans2D1" presStyleIdx="2" presStyleCnt="3"/>
      <dgm:spPr/>
    </dgm:pt>
    <dgm:pt modelId="{D6A4F02C-71CF-40C9-A1C6-B010952B1D00}" type="pres">
      <dgm:prSet presAssocID="{E3DFD887-4E33-46D7-85D2-F374E4618F4D}" presName="node" presStyleLbl="node1" presStyleIdx="2" presStyleCnt="3">
        <dgm:presLayoutVars>
          <dgm:bulletEnabled val="1"/>
        </dgm:presLayoutVars>
      </dgm:prSet>
      <dgm:spPr/>
    </dgm:pt>
  </dgm:ptLst>
  <dgm:cxnLst>
    <dgm:cxn modelId="{A72F5903-46A5-4654-8D04-0AEA93194768}" type="presOf" srcId="{E3DFD887-4E33-46D7-85D2-F374E4618F4D}" destId="{D6A4F02C-71CF-40C9-A1C6-B010952B1D00}" srcOrd="0" destOrd="0" presId="urn:microsoft.com/office/officeart/2005/8/layout/radial4"/>
    <dgm:cxn modelId="{89BCB81F-045C-49BD-889B-E46545A47856}" srcId="{EF99FF1E-8970-4EE2-94E1-16CCB8D4FC58}" destId="{36A0B880-7171-4E9A-A46D-A6B5D0A9C3FF}" srcOrd="0" destOrd="0" parTransId="{7A39793A-90B2-4FC3-9E32-6D26FB1971CE}" sibTransId="{729C0DD3-C7EA-49AC-86B2-119551266A4B}"/>
    <dgm:cxn modelId="{10924329-7567-49A0-9A8B-9A258C5C4A86}" type="presOf" srcId="{EDD90C33-312E-4970-A4DA-CCC60102875D}" destId="{41BDE15C-D7CE-4CCF-9874-CB0FA34D30DE}" srcOrd="0" destOrd="0" presId="urn:microsoft.com/office/officeart/2005/8/layout/radial4"/>
    <dgm:cxn modelId="{39551A34-1883-47AB-B199-8072A9F77127}" type="presOf" srcId="{C5DBDCA0-D597-4951-A7D9-6BBA84136907}" destId="{C7B9DABA-6D99-4A40-BCD5-8E82256A4622}" srcOrd="0" destOrd="0" presId="urn:microsoft.com/office/officeart/2005/8/layout/radial4"/>
    <dgm:cxn modelId="{F5C19967-69DF-4D54-A2BF-D6912E22297E}" type="presOf" srcId="{EF99FF1E-8970-4EE2-94E1-16CCB8D4FC58}" destId="{E6C17739-234D-45A8-A6ED-897253ED5FE9}" srcOrd="0" destOrd="0" presId="urn:microsoft.com/office/officeart/2005/8/layout/radial4"/>
    <dgm:cxn modelId="{8609426F-5986-4807-82C4-E9A13EFCCDDD}" type="presOf" srcId="{36A0B880-7171-4E9A-A46D-A6B5D0A9C3FF}" destId="{DD7DB211-8063-40EF-89AA-CC5F578B412D}" srcOrd="0" destOrd="0" presId="urn:microsoft.com/office/officeart/2005/8/layout/radial4"/>
    <dgm:cxn modelId="{2B73E173-43FF-45A5-9D96-1915BD4D8FD7}" type="presOf" srcId="{82A810EC-63C1-4202-9C78-2B798A7584F0}" destId="{704C753B-A495-4BDA-B0D3-CECCFF00B2C6}" srcOrd="0" destOrd="0" presId="urn:microsoft.com/office/officeart/2005/8/layout/radial4"/>
    <dgm:cxn modelId="{F0A05596-6514-45D1-9503-24F2F339FD2C}" type="presOf" srcId="{E565DFE7-5DFF-4230-B22C-261F8226E2E9}" destId="{3037EF86-F891-494F-A28A-DC24BF674850}" srcOrd="0" destOrd="0" presId="urn:microsoft.com/office/officeart/2005/8/layout/radial4"/>
    <dgm:cxn modelId="{8F8EE896-CC43-4C1B-AC1B-B9E7998F0AF3}" srcId="{36A0B880-7171-4E9A-A46D-A6B5D0A9C3FF}" destId="{E3DFD887-4E33-46D7-85D2-F374E4618F4D}" srcOrd="2" destOrd="0" parTransId="{C5DBDCA0-D597-4951-A7D9-6BBA84136907}" sibTransId="{D47BC70E-B21B-4B8E-AEA7-B845E2A626FF}"/>
    <dgm:cxn modelId="{A0E560AE-4B8A-4163-B5D8-5F95BEF6A273}" type="presOf" srcId="{AA833B34-9FD6-4E38-BCDB-424FA7E8681E}" destId="{B82D85D7-6C60-433B-A341-05925A3FCB32}" srcOrd="0" destOrd="0" presId="urn:microsoft.com/office/officeart/2005/8/layout/radial4"/>
    <dgm:cxn modelId="{07AD58AE-51E5-4B13-9D4F-CCE30356B6EB}" srcId="{36A0B880-7171-4E9A-A46D-A6B5D0A9C3FF}" destId="{AA833B34-9FD6-4E38-BCDB-424FA7E8681E}" srcOrd="0" destOrd="0" parTransId="{E565DFE7-5DFF-4230-B22C-261F8226E2E9}" sibTransId="{368A913F-F1DA-4FA2-ACD4-04CDC4F742A4}"/>
    <dgm:cxn modelId="{79DD49F7-ADCD-4451-BE6C-F64B73C7FC1C}" srcId="{36A0B880-7171-4E9A-A46D-A6B5D0A9C3FF}" destId="{EDD90C33-312E-4970-A4DA-CCC60102875D}" srcOrd="1" destOrd="0" parTransId="{82A810EC-63C1-4202-9C78-2B798A7584F0}" sibTransId="{7E56674A-CB0C-40EE-9F6A-E8F3781FF62A}"/>
    <dgm:cxn modelId="{B36FB413-7B36-4B51-BD31-4F51A3EBFD60}" type="presParOf" srcId="{E6C17739-234D-45A8-A6ED-897253ED5FE9}" destId="{DD7DB211-8063-40EF-89AA-CC5F578B412D}" srcOrd="0" destOrd="0" presId="urn:microsoft.com/office/officeart/2005/8/layout/radial4"/>
    <dgm:cxn modelId="{251F7E26-4199-4907-9C4C-C3C310F3F962}" type="presParOf" srcId="{E6C17739-234D-45A8-A6ED-897253ED5FE9}" destId="{3037EF86-F891-494F-A28A-DC24BF674850}" srcOrd="1" destOrd="0" presId="urn:microsoft.com/office/officeart/2005/8/layout/radial4"/>
    <dgm:cxn modelId="{708EA3BD-ADDC-436F-9B6B-9A912E062E22}" type="presParOf" srcId="{E6C17739-234D-45A8-A6ED-897253ED5FE9}" destId="{B82D85D7-6C60-433B-A341-05925A3FCB32}" srcOrd="2" destOrd="0" presId="urn:microsoft.com/office/officeart/2005/8/layout/radial4"/>
    <dgm:cxn modelId="{BE2A7ECD-C9D5-4E11-A064-B44AE26CA117}" type="presParOf" srcId="{E6C17739-234D-45A8-A6ED-897253ED5FE9}" destId="{704C753B-A495-4BDA-B0D3-CECCFF00B2C6}" srcOrd="3" destOrd="0" presId="urn:microsoft.com/office/officeart/2005/8/layout/radial4"/>
    <dgm:cxn modelId="{9F04BE6B-9AD8-4E7D-8A37-94D49C9647B1}" type="presParOf" srcId="{E6C17739-234D-45A8-A6ED-897253ED5FE9}" destId="{41BDE15C-D7CE-4CCF-9874-CB0FA34D30DE}" srcOrd="4" destOrd="0" presId="urn:microsoft.com/office/officeart/2005/8/layout/radial4"/>
    <dgm:cxn modelId="{DD83A901-58DD-4835-8557-749DBE84A52A}" type="presParOf" srcId="{E6C17739-234D-45A8-A6ED-897253ED5FE9}" destId="{C7B9DABA-6D99-4A40-BCD5-8E82256A4622}" srcOrd="5" destOrd="0" presId="urn:microsoft.com/office/officeart/2005/8/layout/radial4"/>
    <dgm:cxn modelId="{053CEB2A-121D-48AC-A6C4-D50E5087975E}" type="presParOf" srcId="{E6C17739-234D-45A8-A6ED-897253ED5FE9}" destId="{D6A4F02C-71CF-40C9-A1C6-B010952B1D00}"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8AA426A-5A33-4AD0-B7DF-AA458C2BB50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IN"/>
        </a:p>
      </dgm:t>
    </dgm:pt>
    <dgm:pt modelId="{8B4D1D08-E252-4ABF-9729-C0ADCF250356}">
      <dgm:prSet/>
      <dgm:spPr/>
      <dgm:t>
        <a:bodyPr/>
        <a:lstStyle/>
        <a:p>
          <a:r>
            <a:rPr lang="en-US" b="0" i="0" baseline="0" dirty="0">
              <a:latin typeface="Tw Cen MT" panose="020B0602020104020603" pitchFamily="34" charset="0"/>
            </a:rPr>
            <a:t>1) The asset should be safeguarded and restricted to authorized person only. </a:t>
          </a:r>
          <a:endParaRPr lang="en-IN" dirty="0">
            <a:latin typeface="Tw Cen MT" panose="020B0602020104020603" pitchFamily="34" charset="0"/>
          </a:endParaRPr>
        </a:p>
      </dgm:t>
    </dgm:pt>
    <dgm:pt modelId="{D405A7C9-37CB-40E4-9E93-B25B55ADAAC8}" type="parTrans" cxnId="{94C10980-5103-47BA-B791-50D4B3E1DA3C}">
      <dgm:prSet/>
      <dgm:spPr/>
      <dgm:t>
        <a:bodyPr/>
        <a:lstStyle/>
        <a:p>
          <a:endParaRPr lang="en-IN">
            <a:latin typeface="Tw Cen MT" panose="020B0602020104020603" pitchFamily="34" charset="0"/>
          </a:endParaRPr>
        </a:p>
      </dgm:t>
    </dgm:pt>
    <dgm:pt modelId="{1B33BF37-9AD6-4184-8521-0C83D87F162D}" type="sibTrans" cxnId="{94C10980-5103-47BA-B791-50D4B3E1DA3C}">
      <dgm:prSet/>
      <dgm:spPr/>
      <dgm:t>
        <a:bodyPr/>
        <a:lstStyle/>
        <a:p>
          <a:endParaRPr lang="en-IN">
            <a:latin typeface="Tw Cen MT" panose="020B0602020104020603" pitchFamily="34" charset="0"/>
          </a:endParaRPr>
        </a:p>
      </dgm:t>
    </dgm:pt>
    <dgm:pt modelId="{5E9C8CD7-B49B-4096-AF18-B89C59520CF2}">
      <dgm:prSet/>
      <dgm:spPr/>
      <dgm:t>
        <a:bodyPr/>
        <a:lstStyle/>
        <a:p>
          <a:r>
            <a:rPr lang="en-US" b="0" i="0" baseline="0" dirty="0">
              <a:latin typeface="Tw Cen MT" panose="020B0602020104020603" pitchFamily="34" charset="0"/>
            </a:rPr>
            <a:t>2) Every stage of work should require documentation. </a:t>
          </a:r>
          <a:endParaRPr lang="en-IN" dirty="0">
            <a:latin typeface="Tw Cen MT" panose="020B0602020104020603" pitchFamily="34" charset="0"/>
          </a:endParaRPr>
        </a:p>
      </dgm:t>
    </dgm:pt>
    <dgm:pt modelId="{EB268214-3FEA-44E5-A2AC-EC3A13C00064}" type="parTrans" cxnId="{C94902F2-4A50-4DE3-BA7D-A4427A15A3D8}">
      <dgm:prSet/>
      <dgm:spPr/>
      <dgm:t>
        <a:bodyPr/>
        <a:lstStyle/>
        <a:p>
          <a:endParaRPr lang="en-IN">
            <a:latin typeface="Tw Cen MT" panose="020B0602020104020603" pitchFamily="34" charset="0"/>
          </a:endParaRPr>
        </a:p>
      </dgm:t>
    </dgm:pt>
    <dgm:pt modelId="{AE039496-5224-4062-9C1D-8C62887E3193}" type="sibTrans" cxnId="{C94902F2-4A50-4DE3-BA7D-A4427A15A3D8}">
      <dgm:prSet/>
      <dgm:spPr/>
      <dgm:t>
        <a:bodyPr/>
        <a:lstStyle/>
        <a:p>
          <a:endParaRPr lang="en-IN">
            <a:latin typeface="Tw Cen MT" panose="020B0602020104020603" pitchFamily="34" charset="0"/>
          </a:endParaRPr>
        </a:p>
      </dgm:t>
    </dgm:pt>
    <dgm:pt modelId="{6161EBE5-FC39-4A3E-8E09-8C833C063EC5}">
      <dgm:prSet/>
      <dgm:spPr/>
      <dgm:t>
        <a:bodyPr/>
        <a:lstStyle/>
        <a:p>
          <a:r>
            <a:rPr lang="en-US" b="0" i="0" baseline="0" dirty="0">
              <a:latin typeface="Tw Cen MT" panose="020B0602020104020603" pitchFamily="34" charset="0"/>
            </a:rPr>
            <a:t>3) There should be proper division of responsibility of work. </a:t>
          </a:r>
          <a:endParaRPr lang="en-IN" dirty="0">
            <a:latin typeface="Tw Cen MT" panose="020B0602020104020603" pitchFamily="34" charset="0"/>
          </a:endParaRPr>
        </a:p>
      </dgm:t>
    </dgm:pt>
    <dgm:pt modelId="{643F1255-160F-40BE-B63B-E255BAD86414}" type="parTrans" cxnId="{944750B0-A864-42FA-90FE-16033A8B5D9C}">
      <dgm:prSet/>
      <dgm:spPr/>
      <dgm:t>
        <a:bodyPr/>
        <a:lstStyle/>
        <a:p>
          <a:endParaRPr lang="en-IN">
            <a:latin typeface="Tw Cen MT" panose="020B0602020104020603" pitchFamily="34" charset="0"/>
          </a:endParaRPr>
        </a:p>
      </dgm:t>
    </dgm:pt>
    <dgm:pt modelId="{20E6B7A3-9D98-4FCB-A86A-E8497333DC0E}" type="sibTrans" cxnId="{944750B0-A864-42FA-90FE-16033A8B5D9C}">
      <dgm:prSet/>
      <dgm:spPr/>
      <dgm:t>
        <a:bodyPr/>
        <a:lstStyle/>
        <a:p>
          <a:endParaRPr lang="en-IN">
            <a:latin typeface="Tw Cen MT" panose="020B0602020104020603" pitchFamily="34" charset="0"/>
          </a:endParaRPr>
        </a:p>
      </dgm:t>
    </dgm:pt>
    <dgm:pt modelId="{9D7D0BEF-DC6E-4726-9704-BD509A967474}">
      <dgm:prSet/>
      <dgm:spPr/>
      <dgm:t>
        <a:bodyPr/>
        <a:lstStyle/>
        <a:p>
          <a:r>
            <a:rPr lang="en-US" b="0" i="0" baseline="0" dirty="0">
              <a:latin typeface="Tw Cen MT" panose="020B0602020104020603" pitchFamily="34" charset="0"/>
            </a:rPr>
            <a:t>4) Maximization of profits by minimizing wastages &amp; losses. </a:t>
          </a:r>
          <a:endParaRPr lang="en-IN" dirty="0">
            <a:latin typeface="Tw Cen MT" panose="020B0602020104020603" pitchFamily="34" charset="0"/>
          </a:endParaRPr>
        </a:p>
      </dgm:t>
    </dgm:pt>
    <dgm:pt modelId="{653B9445-EEF6-4044-ABB0-E7B479D180C1}" type="parTrans" cxnId="{E661C316-2C97-4D36-8D74-0193A682099E}">
      <dgm:prSet/>
      <dgm:spPr/>
      <dgm:t>
        <a:bodyPr/>
        <a:lstStyle/>
        <a:p>
          <a:endParaRPr lang="en-IN">
            <a:latin typeface="Tw Cen MT" panose="020B0602020104020603" pitchFamily="34" charset="0"/>
          </a:endParaRPr>
        </a:p>
      </dgm:t>
    </dgm:pt>
    <dgm:pt modelId="{23C2A000-2344-4045-A72A-97BB44F3D79C}" type="sibTrans" cxnId="{E661C316-2C97-4D36-8D74-0193A682099E}">
      <dgm:prSet/>
      <dgm:spPr/>
      <dgm:t>
        <a:bodyPr/>
        <a:lstStyle/>
        <a:p>
          <a:endParaRPr lang="en-IN">
            <a:latin typeface="Tw Cen MT" panose="020B0602020104020603" pitchFamily="34" charset="0"/>
          </a:endParaRPr>
        </a:p>
      </dgm:t>
    </dgm:pt>
    <dgm:pt modelId="{E805C7BC-CFF0-48B3-875A-D89CDF4E3876}">
      <dgm:prSet/>
      <dgm:spPr/>
      <dgm:t>
        <a:bodyPr/>
        <a:lstStyle/>
        <a:p>
          <a:r>
            <a:rPr lang="en-US" b="0" i="0" baseline="0" dirty="0">
              <a:latin typeface="Tw Cen MT" panose="020B0602020104020603" pitchFamily="34" charset="0"/>
            </a:rPr>
            <a:t>5) Providing work flow at every stage. </a:t>
          </a:r>
          <a:endParaRPr lang="en-IN" dirty="0">
            <a:latin typeface="Tw Cen MT" panose="020B0602020104020603" pitchFamily="34" charset="0"/>
          </a:endParaRPr>
        </a:p>
      </dgm:t>
    </dgm:pt>
    <dgm:pt modelId="{5E11977A-88E0-4D40-8086-23A8855BB544}" type="parTrans" cxnId="{4826BE36-5FAE-4831-A80D-BE18E87BCF14}">
      <dgm:prSet/>
      <dgm:spPr/>
      <dgm:t>
        <a:bodyPr/>
        <a:lstStyle/>
        <a:p>
          <a:endParaRPr lang="en-IN">
            <a:latin typeface="Tw Cen MT" panose="020B0602020104020603" pitchFamily="34" charset="0"/>
          </a:endParaRPr>
        </a:p>
      </dgm:t>
    </dgm:pt>
    <dgm:pt modelId="{475983B6-DE5D-40DF-BB7C-892167192958}" type="sibTrans" cxnId="{4826BE36-5FAE-4831-A80D-BE18E87BCF14}">
      <dgm:prSet/>
      <dgm:spPr/>
      <dgm:t>
        <a:bodyPr/>
        <a:lstStyle/>
        <a:p>
          <a:endParaRPr lang="en-IN">
            <a:latin typeface="Tw Cen MT" panose="020B0602020104020603" pitchFamily="34" charset="0"/>
          </a:endParaRPr>
        </a:p>
      </dgm:t>
    </dgm:pt>
    <dgm:pt modelId="{FB6FDEAF-9B71-4254-A58E-04715907224C}">
      <dgm:prSet/>
      <dgm:spPr/>
      <dgm:t>
        <a:bodyPr/>
        <a:lstStyle/>
        <a:p>
          <a:r>
            <a:rPr lang="en-US" b="0" i="0" baseline="0" dirty="0">
              <a:latin typeface="Tw Cen MT" panose="020B0602020104020603" pitchFamily="34" charset="0"/>
            </a:rPr>
            <a:t>6) Right information should be available at right time at right place. </a:t>
          </a:r>
          <a:endParaRPr lang="en-IN" dirty="0">
            <a:latin typeface="Tw Cen MT" panose="020B0602020104020603" pitchFamily="34" charset="0"/>
          </a:endParaRPr>
        </a:p>
      </dgm:t>
    </dgm:pt>
    <dgm:pt modelId="{34122D92-952F-44E7-B20A-ADCA3C6D3E99}" type="parTrans" cxnId="{698073F3-C956-4E18-88E8-F20B94975FDB}">
      <dgm:prSet/>
      <dgm:spPr/>
      <dgm:t>
        <a:bodyPr/>
        <a:lstStyle/>
        <a:p>
          <a:endParaRPr lang="en-IN">
            <a:latin typeface="Tw Cen MT" panose="020B0602020104020603" pitchFamily="34" charset="0"/>
          </a:endParaRPr>
        </a:p>
      </dgm:t>
    </dgm:pt>
    <dgm:pt modelId="{5E38AF34-9543-435A-A942-1B3F483539E6}" type="sibTrans" cxnId="{698073F3-C956-4E18-88E8-F20B94975FDB}">
      <dgm:prSet/>
      <dgm:spPr/>
      <dgm:t>
        <a:bodyPr/>
        <a:lstStyle/>
        <a:p>
          <a:endParaRPr lang="en-IN">
            <a:latin typeface="Tw Cen MT" panose="020B0602020104020603" pitchFamily="34" charset="0"/>
          </a:endParaRPr>
        </a:p>
      </dgm:t>
    </dgm:pt>
    <dgm:pt modelId="{22B29D53-6881-457A-A76D-9E86AEC45DB7}">
      <dgm:prSet/>
      <dgm:spPr/>
      <dgm:t>
        <a:bodyPr/>
        <a:lstStyle/>
        <a:p>
          <a:r>
            <a:rPr lang="en-US" b="0" i="0" baseline="0" dirty="0">
              <a:latin typeface="Tw Cen MT" panose="020B0602020104020603" pitchFamily="34" charset="0"/>
            </a:rPr>
            <a:t>7) The transactions should be recorded in appropriate manner as per the accounting policies and practices as applicable. </a:t>
          </a:r>
          <a:endParaRPr lang="en-IN" dirty="0">
            <a:latin typeface="Tw Cen MT" panose="020B0602020104020603" pitchFamily="34" charset="0"/>
          </a:endParaRPr>
        </a:p>
      </dgm:t>
    </dgm:pt>
    <dgm:pt modelId="{B3A4D991-EF70-464A-9135-4687D56618F5}" type="parTrans" cxnId="{8E123DF9-A777-4133-9475-F514549D78DF}">
      <dgm:prSet/>
      <dgm:spPr/>
      <dgm:t>
        <a:bodyPr/>
        <a:lstStyle/>
        <a:p>
          <a:endParaRPr lang="en-IN">
            <a:latin typeface="Tw Cen MT" panose="020B0602020104020603" pitchFamily="34" charset="0"/>
          </a:endParaRPr>
        </a:p>
      </dgm:t>
    </dgm:pt>
    <dgm:pt modelId="{4B0F3636-CBFC-4B01-838C-289D0D474FA7}" type="sibTrans" cxnId="{8E123DF9-A777-4133-9475-F514549D78DF}">
      <dgm:prSet/>
      <dgm:spPr/>
      <dgm:t>
        <a:bodyPr/>
        <a:lstStyle/>
        <a:p>
          <a:endParaRPr lang="en-IN">
            <a:latin typeface="Tw Cen MT" panose="020B0602020104020603" pitchFamily="34" charset="0"/>
          </a:endParaRPr>
        </a:p>
      </dgm:t>
    </dgm:pt>
    <dgm:pt modelId="{3583B42B-DFBE-4D6C-B061-2B51C713EB21}">
      <dgm:prSet/>
      <dgm:spPr/>
      <dgm:t>
        <a:bodyPr/>
        <a:lstStyle/>
        <a:p>
          <a:r>
            <a:rPr lang="en-US" b="0" i="0" baseline="0" dirty="0">
              <a:latin typeface="Tw Cen MT" panose="020B0602020104020603" pitchFamily="34" charset="0"/>
            </a:rPr>
            <a:t>8) Separately maintaining transactions of different periods in their respective accounting periods. </a:t>
          </a:r>
          <a:endParaRPr lang="en-IN" dirty="0">
            <a:latin typeface="Tw Cen MT" panose="020B0602020104020603" pitchFamily="34" charset="0"/>
          </a:endParaRPr>
        </a:p>
      </dgm:t>
    </dgm:pt>
    <dgm:pt modelId="{0E14DC4B-CB34-4ED9-85F2-C75A41256344}" type="parTrans" cxnId="{2654F573-C973-4ACD-AE47-0216904C78C5}">
      <dgm:prSet/>
      <dgm:spPr/>
      <dgm:t>
        <a:bodyPr/>
        <a:lstStyle/>
        <a:p>
          <a:endParaRPr lang="en-IN">
            <a:latin typeface="Tw Cen MT" panose="020B0602020104020603" pitchFamily="34" charset="0"/>
          </a:endParaRPr>
        </a:p>
      </dgm:t>
    </dgm:pt>
    <dgm:pt modelId="{9C77A02D-1515-4209-AE41-D10A8843E628}" type="sibTrans" cxnId="{2654F573-C973-4ACD-AE47-0216904C78C5}">
      <dgm:prSet/>
      <dgm:spPr/>
      <dgm:t>
        <a:bodyPr/>
        <a:lstStyle/>
        <a:p>
          <a:endParaRPr lang="en-IN">
            <a:latin typeface="Tw Cen MT" panose="020B0602020104020603" pitchFamily="34" charset="0"/>
          </a:endParaRPr>
        </a:p>
      </dgm:t>
    </dgm:pt>
    <dgm:pt modelId="{8797784B-4980-4217-9837-5FB8B58F54BF}" type="pres">
      <dgm:prSet presAssocID="{08AA426A-5A33-4AD0-B7DF-AA458C2BB509}" presName="linear" presStyleCnt="0">
        <dgm:presLayoutVars>
          <dgm:animLvl val="lvl"/>
          <dgm:resizeHandles val="exact"/>
        </dgm:presLayoutVars>
      </dgm:prSet>
      <dgm:spPr/>
    </dgm:pt>
    <dgm:pt modelId="{82A1731B-F749-47A7-846A-93413B782104}" type="pres">
      <dgm:prSet presAssocID="{8B4D1D08-E252-4ABF-9729-C0ADCF250356}" presName="parentText" presStyleLbl="node1" presStyleIdx="0" presStyleCnt="8">
        <dgm:presLayoutVars>
          <dgm:chMax val="0"/>
          <dgm:bulletEnabled val="1"/>
        </dgm:presLayoutVars>
      </dgm:prSet>
      <dgm:spPr/>
    </dgm:pt>
    <dgm:pt modelId="{35CC1914-30C6-4A83-8B2C-A097102AAEF7}" type="pres">
      <dgm:prSet presAssocID="{1B33BF37-9AD6-4184-8521-0C83D87F162D}" presName="spacer" presStyleCnt="0"/>
      <dgm:spPr/>
    </dgm:pt>
    <dgm:pt modelId="{4821A8FC-8250-4A67-B78F-7C0E2806EFC3}" type="pres">
      <dgm:prSet presAssocID="{5E9C8CD7-B49B-4096-AF18-B89C59520CF2}" presName="parentText" presStyleLbl="node1" presStyleIdx="1" presStyleCnt="8">
        <dgm:presLayoutVars>
          <dgm:chMax val="0"/>
          <dgm:bulletEnabled val="1"/>
        </dgm:presLayoutVars>
      </dgm:prSet>
      <dgm:spPr/>
    </dgm:pt>
    <dgm:pt modelId="{C1511A75-7985-4C43-BC8B-D4829AB4B9A5}" type="pres">
      <dgm:prSet presAssocID="{AE039496-5224-4062-9C1D-8C62887E3193}" presName="spacer" presStyleCnt="0"/>
      <dgm:spPr/>
    </dgm:pt>
    <dgm:pt modelId="{A12F9722-2689-4004-B2B5-FE89AAE9A76C}" type="pres">
      <dgm:prSet presAssocID="{6161EBE5-FC39-4A3E-8E09-8C833C063EC5}" presName="parentText" presStyleLbl="node1" presStyleIdx="2" presStyleCnt="8">
        <dgm:presLayoutVars>
          <dgm:chMax val="0"/>
          <dgm:bulletEnabled val="1"/>
        </dgm:presLayoutVars>
      </dgm:prSet>
      <dgm:spPr/>
    </dgm:pt>
    <dgm:pt modelId="{68FCF5D7-46F7-4D44-A7A7-4B4DF3DAA6A4}" type="pres">
      <dgm:prSet presAssocID="{20E6B7A3-9D98-4FCB-A86A-E8497333DC0E}" presName="spacer" presStyleCnt="0"/>
      <dgm:spPr/>
    </dgm:pt>
    <dgm:pt modelId="{B86DA770-393F-4135-BF38-5F46C1BD4D6A}" type="pres">
      <dgm:prSet presAssocID="{9D7D0BEF-DC6E-4726-9704-BD509A967474}" presName="parentText" presStyleLbl="node1" presStyleIdx="3" presStyleCnt="8">
        <dgm:presLayoutVars>
          <dgm:chMax val="0"/>
          <dgm:bulletEnabled val="1"/>
        </dgm:presLayoutVars>
      </dgm:prSet>
      <dgm:spPr/>
    </dgm:pt>
    <dgm:pt modelId="{C7E28962-E4E3-484F-8353-6BA4B90C63A5}" type="pres">
      <dgm:prSet presAssocID="{23C2A000-2344-4045-A72A-97BB44F3D79C}" presName="spacer" presStyleCnt="0"/>
      <dgm:spPr/>
    </dgm:pt>
    <dgm:pt modelId="{AA835123-197F-4782-A07B-C14420174864}" type="pres">
      <dgm:prSet presAssocID="{E805C7BC-CFF0-48B3-875A-D89CDF4E3876}" presName="parentText" presStyleLbl="node1" presStyleIdx="4" presStyleCnt="8">
        <dgm:presLayoutVars>
          <dgm:chMax val="0"/>
          <dgm:bulletEnabled val="1"/>
        </dgm:presLayoutVars>
      </dgm:prSet>
      <dgm:spPr/>
    </dgm:pt>
    <dgm:pt modelId="{7FFC8DAC-A9C3-456B-AC46-AC28006BF529}" type="pres">
      <dgm:prSet presAssocID="{475983B6-DE5D-40DF-BB7C-892167192958}" presName="spacer" presStyleCnt="0"/>
      <dgm:spPr/>
    </dgm:pt>
    <dgm:pt modelId="{6C63F2CD-E92B-4723-8C22-3FF4864EFCD7}" type="pres">
      <dgm:prSet presAssocID="{FB6FDEAF-9B71-4254-A58E-04715907224C}" presName="parentText" presStyleLbl="node1" presStyleIdx="5" presStyleCnt="8">
        <dgm:presLayoutVars>
          <dgm:chMax val="0"/>
          <dgm:bulletEnabled val="1"/>
        </dgm:presLayoutVars>
      </dgm:prSet>
      <dgm:spPr/>
    </dgm:pt>
    <dgm:pt modelId="{F945E504-E1BB-4972-8927-76CF3BA12BC9}" type="pres">
      <dgm:prSet presAssocID="{5E38AF34-9543-435A-A942-1B3F483539E6}" presName="spacer" presStyleCnt="0"/>
      <dgm:spPr/>
    </dgm:pt>
    <dgm:pt modelId="{21C3FE06-76C9-4721-AC67-DBE46ABBE450}" type="pres">
      <dgm:prSet presAssocID="{22B29D53-6881-457A-A76D-9E86AEC45DB7}" presName="parentText" presStyleLbl="node1" presStyleIdx="6" presStyleCnt="8">
        <dgm:presLayoutVars>
          <dgm:chMax val="0"/>
          <dgm:bulletEnabled val="1"/>
        </dgm:presLayoutVars>
      </dgm:prSet>
      <dgm:spPr/>
    </dgm:pt>
    <dgm:pt modelId="{BF395903-B5A8-47C1-8426-C6D6B0DDC296}" type="pres">
      <dgm:prSet presAssocID="{4B0F3636-CBFC-4B01-838C-289D0D474FA7}" presName="spacer" presStyleCnt="0"/>
      <dgm:spPr/>
    </dgm:pt>
    <dgm:pt modelId="{0E72E994-0F1B-4DA2-9014-6118920546AC}" type="pres">
      <dgm:prSet presAssocID="{3583B42B-DFBE-4D6C-B061-2B51C713EB21}" presName="parentText" presStyleLbl="node1" presStyleIdx="7" presStyleCnt="8">
        <dgm:presLayoutVars>
          <dgm:chMax val="0"/>
          <dgm:bulletEnabled val="1"/>
        </dgm:presLayoutVars>
      </dgm:prSet>
      <dgm:spPr/>
    </dgm:pt>
  </dgm:ptLst>
  <dgm:cxnLst>
    <dgm:cxn modelId="{FE07F000-D137-4D68-9240-78C52E9E2759}" type="presOf" srcId="{08AA426A-5A33-4AD0-B7DF-AA458C2BB509}" destId="{8797784B-4980-4217-9837-5FB8B58F54BF}" srcOrd="0" destOrd="0" presId="urn:microsoft.com/office/officeart/2005/8/layout/vList2"/>
    <dgm:cxn modelId="{E661C316-2C97-4D36-8D74-0193A682099E}" srcId="{08AA426A-5A33-4AD0-B7DF-AA458C2BB509}" destId="{9D7D0BEF-DC6E-4726-9704-BD509A967474}" srcOrd="3" destOrd="0" parTransId="{653B9445-EEF6-4044-ABB0-E7B479D180C1}" sibTransId="{23C2A000-2344-4045-A72A-97BB44F3D79C}"/>
    <dgm:cxn modelId="{E8447B1B-F4A5-42F9-8116-EB00265F8666}" type="presOf" srcId="{6161EBE5-FC39-4A3E-8E09-8C833C063EC5}" destId="{A12F9722-2689-4004-B2B5-FE89AAE9A76C}" srcOrd="0" destOrd="0" presId="urn:microsoft.com/office/officeart/2005/8/layout/vList2"/>
    <dgm:cxn modelId="{4826BE36-5FAE-4831-A80D-BE18E87BCF14}" srcId="{08AA426A-5A33-4AD0-B7DF-AA458C2BB509}" destId="{E805C7BC-CFF0-48B3-875A-D89CDF4E3876}" srcOrd="4" destOrd="0" parTransId="{5E11977A-88E0-4D40-8086-23A8855BB544}" sibTransId="{475983B6-DE5D-40DF-BB7C-892167192958}"/>
    <dgm:cxn modelId="{E2D8533C-ECE6-4236-8C4F-ACD788D05F98}" type="presOf" srcId="{9D7D0BEF-DC6E-4726-9704-BD509A967474}" destId="{B86DA770-393F-4135-BF38-5F46C1BD4D6A}" srcOrd="0" destOrd="0" presId="urn:microsoft.com/office/officeart/2005/8/layout/vList2"/>
    <dgm:cxn modelId="{A15A8D68-8D0D-451E-BA6B-8A955BFAEC00}" type="presOf" srcId="{5E9C8CD7-B49B-4096-AF18-B89C59520CF2}" destId="{4821A8FC-8250-4A67-B78F-7C0E2806EFC3}" srcOrd="0" destOrd="0" presId="urn:microsoft.com/office/officeart/2005/8/layout/vList2"/>
    <dgm:cxn modelId="{5D585F6E-B17C-49BD-AF8D-441F227E3D20}" type="presOf" srcId="{3583B42B-DFBE-4D6C-B061-2B51C713EB21}" destId="{0E72E994-0F1B-4DA2-9014-6118920546AC}" srcOrd="0" destOrd="0" presId="urn:microsoft.com/office/officeart/2005/8/layout/vList2"/>
    <dgm:cxn modelId="{2654F573-C973-4ACD-AE47-0216904C78C5}" srcId="{08AA426A-5A33-4AD0-B7DF-AA458C2BB509}" destId="{3583B42B-DFBE-4D6C-B061-2B51C713EB21}" srcOrd="7" destOrd="0" parTransId="{0E14DC4B-CB34-4ED9-85F2-C75A41256344}" sibTransId="{9C77A02D-1515-4209-AE41-D10A8843E628}"/>
    <dgm:cxn modelId="{147B7C55-792A-4897-9E4B-F994273B597C}" type="presOf" srcId="{22B29D53-6881-457A-A76D-9E86AEC45DB7}" destId="{21C3FE06-76C9-4721-AC67-DBE46ABBE450}" srcOrd="0" destOrd="0" presId="urn:microsoft.com/office/officeart/2005/8/layout/vList2"/>
    <dgm:cxn modelId="{D5D6E659-AA56-41C2-A3E1-DC5939BB7A80}" type="presOf" srcId="{E805C7BC-CFF0-48B3-875A-D89CDF4E3876}" destId="{AA835123-197F-4782-A07B-C14420174864}" srcOrd="0" destOrd="0" presId="urn:microsoft.com/office/officeart/2005/8/layout/vList2"/>
    <dgm:cxn modelId="{94C10980-5103-47BA-B791-50D4B3E1DA3C}" srcId="{08AA426A-5A33-4AD0-B7DF-AA458C2BB509}" destId="{8B4D1D08-E252-4ABF-9729-C0ADCF250356}" srcOrd="0" destOrd="0" parTransId="{D405A7C9-37CB-40E4-9E93-B25B55ADAAC8}" sibTransId="{1B33BF37-9AD6-4184-8521-0C83D87F162D}"/>
    <dgm:cxn modelId="{944750B0-A864-42FA-90FE-16033A8B5D9C}" srcId="{08AA426A-5A33-4AD0-B7DF-AA458C2BB509}" destId="{6161EBE5-FC39-4A3E-8E09-8C833C063EC5}" srcOrd="2" destOrd="0" parTransId="{643F1255-160F-40BE-B63B-E255BAD86414}" sibTransId="{20E6B7A3-9D98-4FCB-A86A-E8497333DC0E}"/>
    <dgm:cxn modelId="{88573CC5-B133-4921-B8D8-04353294DE59}" type="presOf" srcId="{FB6FDEAF-9B71-4254-A58E-04715907224C}" destId="{6C63F2CD-E92B-4723-8C22-3FF4864EFCD7}" srcOrd="0" destOrd="0" presId="urn:microsoft.com/office/officeart/2005/8/layout/vList2"/>
    <dgm:cxn modelId="{C94902F2-4A50-4DE3-BA7D-A4427A15A3D8}" srcId="{08AA426A-5A33-4AD0-B7DF-AA458C2BB509}" destId="{5E9C8CD7-B49B-4096-AF18-B89C59520CF2}" srcOrd="1" destOrd="0" parTransId="{EB268214-3FEA-44E5-A2AC-EC3A13C00064}" sibTransId="{AE039496-5224-4062-9C1D-8C62887E3193}"/>
    <dgm:cxn modelId="{698073F3-C956-4E18-88E8-F20B94975FDB}" srcId="{08AA426A-5A33-4AD0-B7DF-AA458C2BB509}" destId="{FB6FDEAF-9B71-4254-A58E-04715907224C}" srcOrd="5" destOrd="0" parTransId="{34122D92-952F-44E7-B20A-ADCA3C6D3E99}" sibTransId="{5E38AF34-9543-435A-A942-1B3F483539E6}"/>
    <dgm:cxn modelId="{D2A9ADF3-3C36-465B-A18B-229F9ECAA497}" type="presOf" srcId="{8B4D1D08-E252-4ABF-9729-C0ADCF250356}" destId="{82A1731B-F749-47A7-846A-93413B782104}" srcOrd="0" destOrd="0" presId="urn:microsoft.com/office/officeart/2005/8/layout/vList2"/>
    <dgm:cxn modelId="{8E123DF9-A777-4133-9475-F514549D78DF}" srcId="{08AA426A-5A33-4AD0-B7DF-AA458C2BB509}" destId="{22B29D53-6881-457A-A76D-9E86AEC45DB7}" srcOrd="6" destOrd="0" parTransId="{B3A4D991-EF70-464A-9135-4687D56618F5}" sibTransId="{4B0F3636-CBFC-4B01-838C-289D0D474FA7}"/>
    <dgm:cxn modelId="{AC9DDA36-7E82-4CAA-B740-9B014A2B5A56}" type="presParOf" srcId="{8797784B-4980-4217-9837-5FB8B58F54BF}" destId="{82A1731B-F749-47A7-846A-93413B782104}" srcOrd="0" destOrd="0" presId="urn:microsoft.com/office/officeart/2005/8/layout/vList2"/>
    <dgm:cxn modelId="{70F2E39D-919E-41CF-AD99-0FBE57A9042E}" type="presParOf" srcId="{8797784B-4980-4217-9837-5FB8B58F54BF}" destId="{35CC1914-30C6-4A83-8B2C-A097102AAEF7}" srcOrd="1" destOrd="0" presId="urn:microsoft.com/office/officeart/2005/8/layout/vList2"/>
    <dgm:cxn modelId="{BCF74462-4BE2-49C7-9A78-39A479971345}" type="presParOf" srcId="{8797784B-4980-4217-9837-5FB8B58F54BF}" destId="{4821A8FC-8250-4A67-B78F-7C0E2806EFC3}" srcOrd="2" destOrd="0" presId="urn:microsoft.com/office/officeart/2005/8/layout/vList2"/>
    <dgm:cxn modelId="{E8BBE6CD-DD07-4A24-8673-350EEB25C4A0}" type="presParOf" srcId="{8797784B-4980-4217-9837-5FB8B58F54BF}" destId="{C1511A75-7985-4C43-BC8B-D4829AB4B9A5}" srcOrd="3" destOrd="0" presId="urn:microsoft.com/office/officeart/2005/8/layout/vList2"/>
    <dgm:cxn modelId="{A4E47A55-CCC2-48C8-9ABB-C71287353B0D}" type="presParOf" srcId="{8797784B-4980-4217-9837-5FB8B58F54BF}" destId="{A12F9722-2689-4004-B2B5-FE89AAE9A76C}" srcOrd="4" destOrd="0" presId="urn:microsoft.com/office/officeart/2005/8/layout/vList2"/>
    <dgm:cxn modelId="{B5C36C24-BC90-4717-9EB4-D567BF1CAFA2}" type="presParOf" srcId="{8797784B-4980-4217-9837-5FB8B58F54BF}" destId="{68FCF5D7-46F7-4D44-A7A7-4B4DF3DAA6A4}" srcOrd="5" destOrd="0" presId="urn:microsoft.com/office/officeart/2005/8/layout/vList2"/>
    <dgm:cxn modelId="{A2A7BBCE-F916-4A6E-B7DC-799A8C833C69}" type="presParOf" srcId="{8797784B-4980-4217-9837-5FB8B58F54BF}" destId="{B86DA770-393F-4135-BF38-5F46C1BD4D6A}" srcOrd="6" destOrd="0" presId="urn:microsoft.com/office/officeart/2005/8/layout/vList2"/>
    <dgm:cxn modelId="{12EA08D1-928D-46DF-9237-CD32899B06B9}" type="presParOf" srcId="{8797784B-4980-4217-9837-5FB8B58F54BF}" destId="{C7E28962-E4E3-484F-8353-6BA4B90C63A5}" srcOrd="7" destOrd="0" presId="urn:microsoft.com/office/officeart/2005/8/layout/vList2"/>
    <dgm:cxn modelId="{21DE2013-EDC8-49B5-9051-02DB2E7BB599}" type="presParOf" srcId="{8797784B-4980-4217-9837-5FB8B58F54BF}" destId="{AA835123-197F-4782-A07B-C14420174864}" srcOrd="8" destOrd="0" presId="urn:microsoft.com/office/officeart/2005/8/layout/vList2"/>
    <dgm:cxn modelId="{1BDB206F-FF27-47DB-8A55-791F0CAC5F89}" type="presParOf" srcId="{8797784B-4980-4217-9837-5FB8B58F54BF}" destId="{7FFC8DAC-A9C3-456B-AC46-AC28006BF529}" srcOrd="9" destOrd="0" presId="urn:microsoft.com/office/officeart/2005/8/layout/vList2"/>
    <dgm:cxn modelId="{581D281A-1415-4338-AE59-C147CC222C59}" type="presParOf" srcId="{8797784B-4980-4217-9837-5FB8B58F54BF}" destId="{6C63F2CD-E92B-4723-8C22-3FF4864EFCD7}" srcOrd="10" destOrd="0" presId="urn:microsoft.com/office/officeart/2005/8/layout/vList2"/>
    <dgm:cxn modelId="{B887E402-FB3F-4417-BEE9-810CDBA68F07}" type="presParOf" srcId="{8797784B-4980-4217-9837-5FB8B58F54BF}" destId="{F945E504-E1BB-4972-8927-76CF3BA12BC9}" srcOrd="11" destOrd="0" presId="urn:microsoft.com/office/officeart/2005/8/layout/vList2"/>
    <dgm:cxn modelId="{23B18BF2-B37D-428C-9A69-6980FFAF3F4A}" type="presParOf" srcId="{8797784B-4980-4217-9837-5FB8B58F54BF}" destId="{21C3FE06-76C9-4721-AC67-DBE46ABBE450}" srcOrd="12" destOrd="0" presId="urn:microsoft.com/office/officeart/2005/8/layout/vList2"/>
    <dgm:cxn modelId="{31AE716C-2AF9-40DF-803E-1AE53947182C}" type="presParOf" srcId="{8797784B-4980-4217-9837-5FB8B58F54BF}" destId="{BF395903-B5A8-47C1-8426-C6D6B0DDC296}" srcOrd="13" destOrd="0" presId="urn:microsoft.com/office/officeart/2005/8/layout/vList2"/>
    <dgm:cxn modelId="{B4B1AD25-666E-426D-8070-D07A81D0B762}" type="presParOf" srcId="{8797784B-4980-4217-9837-5FB8B58F54BF}" destId="{0E72E994-0F1B-4DA2-9014-6118920546AC}"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DAC9BE5-60E9-4FA0-A113-EF43D2DE83F2}"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N"/>
        </a:p>
      </dgm:t>
    </dgm:pt>
    <dgm:pt modelId="{835A089D-19F8-436A-9AC6-76CBE70EC9C6}">
      <dgm:prSet phldrT="[Text]"/>
      <dgm:spPr/>
      <dgm:t>
        <a:bodyPr/>
        <a:lstStyle/>
        <a:p>
          <a:r>
            <a:rPr lang="en-IN" dirty="0">
              <a:latin typeface="Tw Cen MT" panose="020B0602020104020603" pitchFamily="34" charset="0"/>
            </a:rPr>
            <a:t>Material consumption records</a:t>
          </a:r>
        </a:p>
      </dgm:t>
    </dgm:pt>
    <dgm:pt modelId="{D2CB4618-A68A-43B4-8438-FDA6A8AD2212}" type="parTrans" cxnId="{6E301BBF-73EE-48E1-9BFB-48CFFE9559A9}">
      <dgm:prSet/>
      <dgm:spPr/>
      <dgm:t>
        <a:bodyPr/>
        <a:lstStyle/>
        <a:p>
          <a:endParaRPr lang="en-IN">
            <a:latin typeface="Tw Cen MT" panose="020B0602020104020603" pitchFamily="34" charset="0"/>
          </a:endParaRPr>
        </a:p>
      </dgm:t>
    </dgm:pt>
    <dgm:pt modelId="{09FE53D1-2470-4A9E-AED6-3D940A52E507}" type="sibTrans" cxnId="{6E301BBF-73EE-48E1-9BFB-48CFFE9559A9}">
      <dgm:prSet/>
      <dgm:spPr/>
      <dgm:t>
        <a:bodyPr/>
        <a:lstStyle/>
        <a:p>
          <a:endParaRPr lang="en-IN">
            <a:latin typeface="Tw Cen MT" panose="020B0602020104020603" pitchFamily="34" charset="0"/>
          </a:endParaRPr>
        </a:p>
      </dgm:t>
    </dgm:pt>
    <dgm:pt modelId="{0962999F-4C25-4054-91F1-551353F79D93}">
      <dgm:prSet phldrT="[Text]"/>
      <dgm:spPr/>
      <dgm:t>
        <a:bodyPr/>
        <a:lstStyle/>
        <a:p>
          <a:pPr marL="0" indent="0">
            <a:buNone/>
          </a:pPr>
          <a:r>
            <a:rPr lang="en-US" dirty="0">
              <a:latin typeface="Tw Cen MT" panose="020B0602020104020603" pitchFamily="34" charset="0"/>
            </a:rPr>
            <a:t>All details relating to receipts, issues and balances of all types of materials are required to be maintained.</a:t>
          </a:r>
          <a:endParaRPr lang="en-IN" dirty="0">
            <a:latin typeface="Tw Cen MT" panose="020B0602020104020603" pitchFamily="34" charset="0"/>
          </a:endParaRPr>
        </a:p>
      </dgm:t>
    </dgm:pt>
    <dgm:pt modelId="{EAFAB52A-52DA-4A68-A839-51808B0D415D}" type="parTrans" cxnId="{83085B1A-E5D5-4ADF-A4AA-BDBBF0E0A5E1}">
      <dgm:prSet/>
      <dgm:spPr/>
      <dgm:t>
        <a:bodyPr/>
        <a:lstStyle/>
        <a:p>
          <a:endParaRPr lang="en-IN">
            <a:latin typeface="Tw Cen MT" panose="020B0602020104020603" pitchFamily="34" charset="0"/>
          </a:endParaRPr>
        </a:p>
      </dgm:t>
    </dgm:pt>
    <dgm:pt modelId="{B81DEC2A-5C56-4F27-8891-D690ABB77EED}" type="sibTrans" cxnId="{83085B1A-E5D5-4ADF-A4AA-BDBBF0E0A5E1}">
      <dgm:prSet/>
      <dgm:spPr/>
      <dgm:t>
        <a:bodyPr/>
        <a:lstStyle/>
        <a:p>
          <a:endParaRPr lang="en-IN">
            <a:latin typeface="Tw Cen MT" panose="020B0602020104020603" pitchFamily="34" charset="0"/>
          </a:endParaRPr>
        </a:p>
      </dgm:t>
    </dgm:pt>
    <dgm:pt modelId="{59CB3D1F-CFD8-4300-9387-E825EC28F892}">
      <dgm:prSet phldrT="[Text]"/>
      <dgm:spPr/>
      <dgm:t>
        <a:bodyPr/>
        <a:lstStyle/>
        <a:p>
          <a:r>
            <a:rPr lang="en-IN" dirty="0">
              <a:latin typeface="Tw Cen MT" panose="020B0602020104020603" pitchFamily="34" charset="0"/>
            </a:rPr>
            <a:t>Salaries and Wages</a:t>
          </a:r>
        </a:p>
      </dgm:t>
    </dgm:pt>
    <dgm:pt modelId="{7A08E0F9-D9B5-4F38-B262-15CB131DA708}" type="parTrans" cxnId="{D6DF0B2C-1F0E-447C-8E31-99F26A7CBC7B}">
      <dgm:prSet/>
      <dgm:spPr/>
      <dgm:t>
        <a:bodyPr/>
        <a:lstStyle/>
        <a:p>
          <a:endParaRPr lang="en-IN">
            <a:latin typeface="Tw Cen MT" panose="020B0602020104020603" pitchFamily="34" charset="0"/>
          </a:endParaRPr>
        </a:p>
      </dgm:t>
    </dgm:pt>
    <dgm:pt modelId="{1502687C-8F4A-44CF-8BC4-A35D79B83E03}" type="sibTrans" cxnId="{D6DF0B2C-1F0E-447C-8E31-99F26A7CBC7B}">
      <dgm:prSet/>
      <dgm:spPr/>
      <dgm:t>
        <a:bodyPr/>
        <a:lstStyle/>
        <a:p>
          <a:endParaRPr lang="en-IN">
            <a:latin typeface="Tw Cen MT" panose="020B0602020104020603" pitchFamily="34" charset="0"/>
          </a:endParaRPr>
        </a:p>
      </dgm:t>
    </dgm:pt>
    <dgm:pt modelId="{A6105FC4-C4A6-44E7-85C7-1A1257081083}">
      <dgm:prSet phldrT="[Text]"/>
      <dgm:spPr/>
      <dgm:t>
        <a:bodyPr/>
        <a:lstStyle/>
        <a:p>
          <a:pPr marL="0" indent="0">
            <a:buNone/>
          </a:pPr>
          <a:r>
            <a:rPr lang="en-US" dirty="0">
              <a:latin typeface="Tw Cen MT" panose="020B0602020104020603" pitchFamily="34" charset="0"/>
            </a:rPr>
            <a:t>Records containing details such as direct labour, indirect labour, cost of office staff, management remuneration, idle labour time, etc. should be available</a:t>
          </a:r>
          <a:endParaRPr lang="en-IN" dirty="0">
            <a:latin typeface="Tw Cen MT" panose="020B0602020104020603" pitchFamily="34" charset="0"/>
          </a:endParaRPr>
        </a:p>
      </dgm:t>
    </dgm:pt>
    <dgm:pt modelId="{24E408F5-A6D4-4037-9FE2-EBA0D48669E6}" type="parTrans" cxnId="{8EA1728F-5ED5-4D4D-93B4-ADEB4A5A11D2}">
      <dgm:prSet/>
      <dgm:spPr/>
      <dgm:t>
        <a:bodyPr/>
        <a:lstStyle/>
        <a:p>
          <a:endParaRPr lang="en-IN">
            <a:latin typeface="Tw Cen MT" panose="020B0602020104020603" pitchFamily="34" charset="0"/>
          </a:endParaRPr>
        </a:p>
      </dgm:t>
    </dgm:pt>
    <dgm:pt modelId="{7C61B814-7A3C-4E38-9157-438EF3C440A8}" type="sibTrans" cxnId="{8EA1728F-5ED5-4D4D-93B4-ADEB4A5A11D2}">
      <dgm:prSet/>
      <dgm:spPr/>
      <dgm:t>
        <a:bodyPr/>
        <a:lstStyle/>
        <a:p>
          <a:endParaRPr lang="en-IN">
            <a:latin typeface="Tw Cen MT" panose="020B0602020104020603" pitchFamily="34" charset="0"/>
          </a:endParaRPr>
        </a:p>
      </dgm:t>
    </dgm:pt>
    <dgm:pt modelId="{70E90313-0541-4840-9052-0EA7910F4DD3}">
      <dgm:prSet phldrT="[Text]"/>
      <dgm:spPr/>
      <dgm:t>
        <a:bodyPr/>
        <a:lstStyle/>
        <a:p>
          <a:r>
            <a:rPr lang="en-IN" dirty="0">
              <a:latin typeface="Tw Cen MT" panose="020B0602020104020603" pitchFamily="34" charset="0"/>
            </a:rPr>
            <a:t>Service Department Expenses</a:t>
          </a:r>
        </a:p>
      </dgm:t>
    </dgm:pt>
    <dgm:pt modelId="{1C813D7C-BBB2-45B7-A015-8364FFD51CA5}" type="parTrans" cxnId="{62CBEE37-5D88-463C-94B8-F558F5B68750}">
      <dgm:prSet/>
      <dgm:spPr/>
      <dgm:t>
        <a:bodyPr/>
        <a:lstStyle/>
        <a:p>
          <a:endParaRPr lang="en-IN">
            <a:latin typeface="Tw Cen MT" panose="020B0602020104020603" pitchFamily="34" charset="0"/>
          </a:endParaRPr>
        </a:p>
      </dgm:t>
    </dgm:pt>
    <dgm:pt modelId="{BAD146E8-678E-45B9-805B-24E2E9EE6C1A}" type="sibTrans" cxnId="{62CBEE37-5D88-463C-94B8-F558F5B68750}">
      <dgm:prSet/>
      <dgm:spPr/>
      <dgm:t>
        <a:bodyPr/>
        <a:lstStyle/>
        <a:p>
          <a:endParaRPr lang="en-IN">
            <a:latin typeface="Tw Cen MT" panose="020B0602020104020603" pitchFamily="34" charset="0"/>
          </a:endParaRPr>
        </a:p>
      </dgm:t>
    </dgm:pt>
    <dgm:pt modelId="{02FE7DE5-319D-4D71-8F5A-ACCA1D021143}">
      <dgm:prSet phldrT="[Text]"/>
      <dgm:spPr/>
      <dgm:t>
        <a:bodyPr/>
        <a:lstStyle/>
        <a:p>
          <a:pPr marL="0" indent="0">
            <a:buNone/>
          </a:pPr>
          <a:r>
            <a:rPr lang="en-US" dirty="0">
              <a:latin typeface="Tw Cen MT" panose="020B0602020104020603" pitchFamily="34" charset="0"/>
            </a:rPr>
            <a:t>Details relating to costs incurred for service departments and details of quantity of services provided by various service departments to production and other departments should be available. </a:t>
          </a:r>
          <a:endParaRPr lang="en-IN" dirty="0">
            <a:latin typeface="Tw Cen MT" panose="020B0602020104020603" pitchFamily="34" charset="0"/>
          </a:endParaRPr>
        </a:p>
      </dgm:t>
    </dgm:pt>
    <dgm:pt modelId="{C6AC0BD6-8DCD-4A1A-B5C3-306C878C900D}" type="parTrans" cxnId="{17FF452F-0BF5-430B-80F7-6E19CDCCAF27}">
      <dgm:prSet/>
      <dgm:spPr/>
      <dgm:t>
        <a:bodyPr/>
        <a:lstStyle/>
        <a:p>
          <a:endParaRPr lang="en-IN">
            <a:latin typeface="Tw Cen MT" panose="020B0602020104020603" pitchFamily="34" charset="0"/>
          </a:endParaRPr>
        </a:p>
      </dgm:t>
    </dgm:pt>
    <dgm:pt modelId="{42BF0090-02F9-4D84-976E-1021E60408D8}" type="sibTrans" cxnId="{17FF452F-0BF5-430B-80F7-6E19CDCCAF27}">
      <dgm:prSet/>
      <dgm:spPr/>
      <dgm:t>
        <a:bodyPr/>
        <a:lstStyle/>
        <a:p>
          <a:endParaRPr lang="en-IN">
            <a:latin typeface="Tw Cen MT" panose="020B0602020104020603" pitchFamily="34" charset="0"/>
          </a:endParaRPr>
        </a:p>
      </dgm:t>
    </dgm:pt>
    <dgm:pt modelId="{A54D85D6-9497-4AF3-9DE7-2098AC617A25}">
      <dgm:prSet/>
      <dgm:spPr/>
      <dgm:t>
        <a:bodyPr/>
        <a:lstStyle/>
        <a:p>
          <a:r>
            <a:rPr lang="en-IN" dirty="0">
              <a:latin typeface="Tw Cen MT" panose="020B0602020104020603" pitchFamily="34" charset="0"/>
            </a:rPr>
            <a:t>Details relating to Utilities</a:t>
          </a:r>
        </a:p>
      </dgm:t>
    </dgm:pt>
    <dgm:pt modelId="{BDC1493D-2CD4-417D-BB0E-D33D09829579}" type="parTrans" cxnId="{627C8106-6C06-4ECB-B112-0A3C48A4581D}">
      <dgm:prSet/>
      <dgm:spPr/>
      <dgm:t>
        <a:bodyPr/>
        <a:lstStyle/>
        <a:p>
          <a:endParaRPr lang="en-IN">
            <a:latin typeface="Tw Cen MT" panose="020B0602020104020603" pitchFamily="34" charset="0"/>
          </a:endParaRPr>
        </a:p>
      </dgm:t>
    </dgm:pt>
    <dgm:pt modelId="{54732BC0-6998-4ED3-B4C2-23758CAA4956}" type="sibTrans" cxnId="{627C8106-6C06-4ECB-B112-0A3C48A4581D}">
      <dgm:prSet/>
      <dgm:spPr/>
      <dgm:t>
        <a:bodyPr/>
        <a:lstStyle/>
        <a:p>
          <a:endParaRPr lang="en-IN">
            <a:latin typeface="Tw Cen MT" panose="020B0602020104020603" pitchFamily="34" charset="0"/>
          </a:endParaRPr>
        </a:p>
      </dgm:t>
    </dgm:pt>
    <dgm:pt modelId="{634CFE70-6B47-4FF4-9389-179B08727C96}">
      <dgm:prSet/>
      <dgm:spPr/>
      <dgm:t>
        <a:bodyPr/>
        <a:lstStyle/>
        <a:p>
          <a:pPr marL="0" indent="0">
            <a:buNone/>
          </a:pPr>
          <a:r>
            <a:rPr lang="en-US" dirty="0">
              <a:latin typeface="Tw Cen MT" panose="020B0602020104020603" pitchFamily="34" charset="0"/>
            </a:rPr>
            <a:t>Utilities such as Water collection, Water Treatment, Steam, Coal Handling Plant (CHP), Oil Handling Plant (OHP), etc. with quantities of input and output of each utility and costs incurred for each utility.</a:t>
          </a:r>
          <a:endParaRPr lang="en-IN" dirty="0">
            <a:latin typeface="Tw Cen MT" panose="020B0602020104020603" pitchFamily="34" charset="0"/>
          </a:endParaRPr>
        </a:p>
      </dgm:t>
    </dgm:pt>
    <dgm:pt modelId="{4572ACC8-71C7-47DC-A36A-B431571AC17A}" type="parTrans" cxnId="{E519DD67-6417-48D8-8342-FEAB8C477E58}">
      <dgm:prSet/>
      <dgm:spPr/>
      <dgm:t>
        <a:bodyPr/>
        <a:lstStyle/>
        <a:p>
          <a:endParaRPr lang="en-IN">
            <a:latin typeface="Tw Cen MT" panose="020B0602020104020603" pitchFamily="34" charset="0"/>
          </a:endParaRPr>
        </a:p>
      </dgm:t>
    </dgm:pt>
    <dgm:pt modelId="{2AFE6A34-9D28-4071-A300-B2ACB39A9B4A}" type="sibTrans" cxnId="{E519DD67-6417-48D8-8342-FEAB8C477E58}">
      <dgm:prSet/>
      <dgm:spPr/>
      <dgm:t>
        <a:bodyPr/>
        <a:lstStyle/>
        <a:p>
          <a:endParaRPr lang="en-IN">
            <a:latin typeface="Tw Cen MT" panose="020B0602020104020603" pitchFamily="34" charset="0"/>
          </a:endParaRPr>
        </a:p>
      </dgm:t>
    </dgm:pt>
    <dgm:pt modelId="{FFEE6A9D-20C2-4FE6-B203-BE70D9C556BE}" type="pres">
      <dgm:prSet presAssocID="{EDAC9BE5-60E9-4FA0-A113-EF43D2DE83F2}" presName="Name0" presStyleCnt="0">
        <dgm:presLayoutVars>
          <dgm:dir/>
          <dgm:animLvl val="lvl"/>
          <dgm:resizeHandles val="exact"/>
        </dgm:presLayoutVars>
      </dgm:prSet>
      <dgm:spPr/>
    </dgm:pt>
    <dgm:pt modelId="{7361DDE1-8A1E-4AFE-9B57-33985B516571}" type="pres">
      <dgm:prSet presAssocID="{835A089D-19F8-436A-9AC6-76CBE70EC9C6}" presName="composite" presStyleCnt="0"/>
      <dgm:spPr/>
    </dgm:pt>
    <dgm:pt modelId="{F2FC71ED-E77C-44EC-B9E4-5EF5F02F4CBE}" type="pres">
      <dgm:prSet presAssocID="{835A089D-19F8-436A-9AC6-76CBE70EC9C6}" presName="parTx" presStyleLbl="alignNode1" presStyleIdx="0" presStyleCnt="4">
        <dgm:presLayoutVars>
          <dgm:chMax val="0"/>
          <dgm:chPref val="0"/>
          <dgm:bulletEnabled val="1"/>
        </dgm:presLayoutVars>
      </dgm:prSet>
      <dgm:spPr/>
    </dgm:pt>
    <dgm:pt modelId="{D1E63E33-DF39-489A-9B02-437A44F544E8}" type="pres">
      <dgm:prSet presAssocID="{835A089D-19F8-436A-9AC6-76CBE70EC9C6}" presName="desTx" presStyleLbl="alignAccFollowNode1" presStyleIdx="0" presStyleCnt="4">
        <dgm:presLayoutVars>
          <dgm:bulletEnabled val="1"/>
        </dgm:presLayoutVars>
      </dgm:prSet>
      <dgm:spPr/>
    </dgm:pt>
    <dgm:pt modelId="{C85D0D27-FB43-4A50-81B7-4DD4D0129F28}" type="pres">
      <dgm:prSet presAssocID="{09FE53D1-2470-4A9E-AED6-3D940A52E507}" presName="space" presStyleCnt="0"/>
      <dgm:spPr/>
    </dgm:pt>
    <dgm:pt modelId="{F39D2447-11A2-40C7-B8D6-2C9EAD5AB4FC}" type="pres">
      <dgm:prSet presAssocID="{59CB3D1F-CFD8-4300-9387-E825EC28F892}" presName="composite" presStyleCnt="0"/>
      <dgm:spPr/>
    </dgm:pt>
    <dgm:pt modelId="{A0BC2C86-CF12-48AA-AF90-89CC3E2F3BAA}" type="pres">
      <dgm:prSet presAssocID="{59CB3D1F-CFD8-4300-9387-E825EC28F892}" presName="parTx" presStyleLbl="alignNode1" presStyleIdx="1" presStyleCnt="4">
        <dgm:presLayoutVars>
          <dgm:chMax val="0"/>
          <dgm:chPref val="0"/>
          <dgm:bulletEnabled val="1"/>
        </dgm:presLayoutVars>
      </dgm:prSet>
      <dgm:spPr/>
    </dgm:pt>
    <dgm:pt modelId="{D7040B10-C1B3-4103-816C-410A682944A3}" type="pres">
      <dgm:prSet presAssocID="{59CB3D1F-CFD8-4300-9387-E825EC28F892}" presName="desTx" presStyleLbl="alignAccFollowNode1" presStyleIdx="1" presStyleCnt="4">
        <dgm:presLayoutVars>
          <dgm:bulletEnabled val="1"/>
        </dgm:presLayoutVars>
      </dgm:prSet>
      <dgm:spPr/>
    </dgm:pt>
    <dgm:pt modelId="{8FAB64B7-EDBE-4148-B9A9-B8BF40054DD0}" type="pres">
      <dgm:prSet presAssocID="{1502687C-8F4A-44CF-8BC4-A35D79B83E03}" presName="space" presStyleCnt="0"/>
      <dgm:spPr/>
    </dgm:pt>
    <dgm:pt modelId="{586B0C7B-86FF-4D63-B123-3C08A5276DCF}" type="pres">
      <dgm:prSet presAssocID="{70E90313-0541-4840-9052-0EA7910F4DD3}" presName="composite" presStyleCnt="0"/>
      <dgm:spPr/>
    </dgm:pt>
    <dgm:pt modelId="{6E94B559-B8BC-4A4F-BA37-9B14A64AE1B4}" type="pres">
      <dgm:prSet presAssocID="{70E90313-0541-4840-9052-0EA7910F4DD3}" presName="parTx" presStyleLbl="alignNode1" presStyleIdx="2" presStyleCnt="4">
        <dgm:presLayoutVars>
          <dgm:chMax val="0"/>
          <dgm:chPref val="0"/>
          <dgm:bulletEnabled val="1"/>
        </dgm:presLayoutVars>
      </dgm:prSet>
      <dgm:spPr/>
    </dgm:pt>
    <dgm:pt modelId="{0CB179BF-F949-4AB0-BDDC-133B98D93F45}" type="pres">
      <dgm:prSet presAssocID="{70E90313-0541-4840-9052-0EA7910F4DD3}" presName="desTx" presStyleLbl="alignAccFollowNode1" presStyleIdx="2" presStyleCnt="4">
        <dgm:presLayoutVars>
          <dgm:bulletEnabled val="1"/>
        </dgm:presLayoutVars>
      </dgm:prSet>
      <dgm:spPr/>
    </dgm:pt>
    <dgm:pt modelId="{2B9FE31F-0531-4901-9164-721B747A92A3}" type="pres">
      <dgm:prSet presAssocID="{BAD146E8-678E-45B9-805B-24E2E9EE6C1A}" presName="space" presStyleCnt="0"/>
      <dgm:spPr/>
    </dgm:pt>
    <dgm:pt modelId="{0801BE04-29EE-44E6-B494-22CF462FDA89}" type="pres">
      <dgm:prSet presAssocID="{A54D85D6-9497-4AF3-9DE7-2098AC617A25}" presName="composite" presStyleCnt="0"/>
      <dgm:spPr/>
    </dgm:pt>
    <dgm:pt modelId="{9CAE21F6-E968-4C4F-A0BA-A632CFC82FC8}" type="pres">
      <dgm:prSet presAssocID="{A54D85D6-9497-4AF3-9DE7-2098AC617A25}" presName="parTx" presStyleLbl="alignNode1" presStyleIdx="3" presStyleCnt="4">
        <dgm:presLayoutVars>
          <dgm:chMax val="0"/>
          <dgm:chPref val="0"/>
          <dgm:bulletEnabled val="1"/>
        </dgm:presLayoutVars>
      </dgm:prSet>
      <dgm:spPr/>
    </dgm:pt>
    <dgm:pt modelId="{DB9611B5-403F-49CA-9CCA-0F378FAE4DA2}" type="pres">
      <dgm:prSet presAssocID="{A54D85D6-9497-4AF3-9DE7-2098AC617A25}" presName="desTx" presStyleLbl="alignAccFollowNode1" presStyleIdx="3" presStyleCnt="4">
        <dgm:presLayoutVars>
          <dgm:bulletEnabled val="1"/>
        </dgm:presLayoutVars>
      </dgm:prSet>
      <dgm:spPr/>
    </dgm:pt>
  </dgm:ptLst>
  <dgm:cxnLst>
    <dgm:cxn modelId="{627C8106-6C06-4ECB-B112-0A3C48A4581D}" srcId="{EDAC9BE5-60E9-4FA0-A113-EF43D2DE83F2}" destId="{A54D85D6-9497-4AF3-9DE7-2098AC617A25}" srcOrd="3" destOrd="0" parTransId="{BDC1493D-2CD4-417D-BB0E-D33D09829579}" sibTransId="{54732BC0-6998-4ED3-B4C2-23758CAA4956}"/>
    <dgm:cxn modelId="{83085B1A-E5D5-4ADF-A4AA-BDBBF0E0A5E1}" srcId="{835A089D-19F8-436A-9AC6-76CBE70EC9C6}" destId="{0962999F-4C25-4054-91F1-551353F79D93}" srcOrd="0" destOrd="0" parTransId="{EAFAB52A-52DA-4A68-A839-51808B0D415D}" sibTransId="{B81DEC2A-5C56-4F27-8891-D690ABB77EED}"/>
    <dgm:cxn modelId="{D6DF0B2C-1F0E-447C-8E31-99F26A7CBC7B}" srcId="{EDAC9BE5-60E9-4FA0-A113-EF43D2DE83F2}" destId="{59CB3D1F-CFD8-4300-9387-E825EC28F892}" srcOrd="1" destOrd="0" parTransId="{7A08E0F9-D9B5-4F38-B262-15CB131DA708}" sibTransId="{1502687C-8F4A-44CF-8BC4-A35D79B83E03}"/>
    <dgm:cxn modelId="{17FF452F-0BF5-430B-80F7-6E19CDCCAF27}" srcId="{70E90313-0541-4840-9052-0EA7910F4DD3}" destId="{02FE7DE5-319D-4D71-8F5A-ACCA1D021143}" srcOrd="0" destOrd="0" parTransId="{C6AC0BD6-8DCD-4A1A-B5C3-306C878C900D}" sibTransId="{42BF0090-02F9-4D84-976E-1021E60408D8}"/>
    <dgm:cxn modelId="{62CBEE37-5D88-463C-94B8-F558F5B68750}" srcId="{EDAC9BE5-60E9-4FA0-A113-EF43D2DE83F2}" destId="{70E90313-0541-4840-9052-0EA7910F4DD3}" srcOrd="2" destOrd="0" parTransId="{1C813D7C-BBB2-45B7-A015-8364FFD51CA5}" sibTransId="{BAD146E8-678E-45B9-805B-24E2E9EE6C1A}"/>
    <dgm:cxn modelId="{D02ECD64-0490-4B5F-8008-5E7E1FDC6737}" type="presOf" srcId="{59CB3D1F-CFD8-4300-9387-E825EC28F892}" destId="{A0BC2C86-CF12-48AA-AF90-89CC3E2F3BAA}" srcOrd="0" destOrd="0" presId="urn:microsoft.com/office/officeart/2005/8/layout/hList1"/>
    <dgm:cxn modelId="{B1245647-4739-4BE9-B345-4FE0DD063DDA}" type="presOf" srcId="{835A089D-19F8-436A-9AC6-76CBE70EC9C6}" destId="{F2FC71ED-E77C-44EC-B9E4-5EF5F02F4CBE}" srcOrd="0" destOrd="0" presId="urn:microsoft.com/office/officeart/2005/8/layout/hList1"/>
    <dgm:cxn modelId="{E519DD67-6417-48D8-8342-FEAB8C477E58}" srcId="{A54D85D6-9497-4AF3-9DE7-2098AC617A25}" destId="{634CFE70-6B47-4FF4-9389-179B08727C96}" srcOrd="0" destOrd="0" parTransId="{4572ACC8-71C7-47DC-A36A-B431571AC17A}" sibTransId="{2AFE6A34-9D28-4071-A300-B2ACB39A9B4A}"/>
    <dgm:cxn modelId="{BF7A2B8B-B25C-42F0-94CF-3B7CA9BFF023}" type="presOf" srcId="{A6105FC4-C4A6-44E7-85C7-1A1257081083}" destId="{D7040B10-C1B3-4103-816C-410A682944A3}" srcOrd="0" destOrd="0" presId="urn:microsoft.com/office/officeart/2005/8/layout/hList1"/>
    <dgm:cxn modelId="{224C2B8D-542D-4BE7-A8F5-BB886627B52A}" type="presOf" srcId="{02FE7DE5-319D-4D71-8F5A-ACCA1D021143}" destId="{0CB179BF-F949-4AB0-BDDC-133B98D93F45}" srcOrd="0" destOrd="0" presId="urn:microsoft.com/office/officeart/2005/8/layout/hList1"/>
    <dgm:cxn modelId="{8EA1728F-5ED5-4D4D-93B4-ADEB4A5A11D2}" srcId="{59CB3D1F-CFD8-4300-9387-E825EC28F892}" destId="{A6105FC4-C4A6-44E7-85C7-1A1257081083}" srcOrd="0" destOrd="0" parTransId="{24E408F5-A6D4-4037-9FE2-EBA0D48669E6}" sibTransId="{7C61B814-7A3C-4E38-9157-438EF3C440A8}"/>
    <dgm:cxn modelId="{6E301BBF-73EE-48E1-9BFB-48CFFE9559A9}" srcId="{EDAC9BE5-60E9-4FA0-A113-EF43D2DE83F2}" destId="{835A089D-19F8-436A-9AC6-76CBE70EC9C6}" srcOrd="0" destOrd="0" parTransId="{D2CB4618-A68A-43B4-8438-FDA6A8AD2212}" sibTransId="{09FE53D1-2470-4A9E-AED6-3D940A52E507}"/>
    <dgm:cxn modelId="{DB64D7C1-4965-48B2-B694-539E73650B5B}" type="presOf" srcId="{634CFE70-6B47-4FF4-9389-179B08727C96}" destId="{DB9611B5-403F-49CA-9CCA-0F378FAE4DA2}" srcOrd="0" destOrd="0" presId="urn:microsoft.com/office/officeart/2005/8/layout/hList1"/>
    <dgm:cxn modelId="{50B762C3-DA20-44DF-98E9-02F4FF408390}" type="presOf" srcId="{70E90313-0541-4840-9052-0EA7910F4DD3}" destId="{6E94B559-B8BC-4A4F-BA37-9B14A64AE1B4}" srcOrd="0" destOrd="0" presId="urn:microsoft.com/office/officeart/2005/8/layout/hList1"/>
    <dgm:cxn modelId="{51EF29E3-C445-474A-86C3-24E9EFDFACB9}" type="presOf" srcId="{EDAC9BE5-60E9-4FA0-A113-EF43D2DE83F2}" destId="{FFEE6A9D-20C2-4FE6-B203-BE70D9C556BE}" srcOrd="0" destOrd="0" presId="urn:microsoft.com/office/officeart/2005/8/layout/hList1"/>
    <dgm:cxn modelId="{A79876EF-06A6-425D-B06F-181A871601F4}" type="presOf" srcId="{0962999F-4C25-4054-91F1-551353F79D93}" destId="{D1E63E33-DF39-489A-9B02-437A44F544E8}" srcOrd="0" destOrd="0" presId="urn:microsoft.com/office/officeart/2005/8/layout/hList1"/>
    <dgm:cxn modelId="{661B95F1-601F-4E9F-975A-180015BB835F}" type="presOf" srcId="{A54D85D6-9497-4AF3-9DE7-2098AC617A25}" destId="{9CAE21F6-E968-4C4F-A0BA-A632CFC82FC8}" srcOrd="0" destOrd="0" presId="urn:microsoft.com/office/officeart/2005/8/layout/hList1"/>
    <dgm:cxn modelId="{0896A3F2-5C96-4980-B606-F71D48BF9669}" type="presParOf" srcId="{FFEE6A9D-20C2-4FE6-B203-BE70D9C556BE}" destId="{7361DDE1-8A1E-4AFE-9B57-33985B516571}" srcOrd="0" destOrd="0" presId="urn:microsoft.com/office/officeart/2005/8/layout/hList1"/>
    <dgm:cxn modelId="{75035EC1-9F69-4F20-A3A9-162889B87E61}" type="presParOf" srcId="{7361DDE1-8A1E-4AFE-9B57-33985B516571}" destId="{F2FC71ED-E77C-44EC-B9E4-5EF5F02F4CBE}" srcOrd="0" destOrd="0" presId="urn:microsoft.com/office/officeart/2005/8/layout/hList1"/>
    <dgm:cxn modelId="{839ECD0E-C669-47E5-902D-407CF74444A7}" type="presParOf" srcId="{7361DDE1-8A1E-4AFE-9B57-33985B516571}" destId="{D1E63E33-DF39-489A-9B02-437A44F544E8}" srcOrd="1" destOrd="0" presId="urn:microsoft.com/office/officeart/2005/8/layout/hList1"/>
    <dgm:cxn modelId="{5263A4B9-4131-4DDD-A2EC-2D777DB4511C}" type="presParOf" srcId="{FFEE6A9D-20C2-4FE6-B203-BE70D9C556BE}" destId="{C85D0D27-FB43-4A50-81B7-4DD4D0129F28}" srcOrd="1" destOrd="0" presId="urn:microsoft.com/office/officeart/2005/8/layout/hList1"/>
    <dgm:cxn modelId="{0A936600-D880-43CD-A3A5-965ECE526583}" type="presParOf" srcId="{FFEE6A9D-20C2-4FE6-B203-BE70D9C556BE}" destId="{F39D2447-11A2-40C7-B8D6-2C9EAD5AB4FC}" srcOrd="2" destOrd="0" presId="urn:microsoft.com/office/officeart/2005/8/layout/hList1"/>
    <dgm:cxn modelId="{EDA5073F-B194-41D0-829C-D7BE451BCE91}" type="presParOf" srcId="{F39D2447-11A2-40C7-B8D6-2C9EAD5AB4FC}" destId="{A0BC2C86-CF12-48AA-AF90-89CC3E2F3BAA}" srcOrd="0" destOrd="0" presId="urn:microsoft.com/office/officeart/2005/8/layout/hList1"/>
    <dgm:cxn modelId="{A4B34041-2A2E-4592-86C1-F5FD181AB802}" type="presParOf" srcId="{F39D2447-11A2-40C7-B8D6-2C9EAD5AB4FC}" destId="{D7040B10-C1B3-4103-816C-410A682944A3}" srcOrd="1" destOrd="0" presId="urn:microsoft.com/office/officeart/2005/8/layout/hList1"/>
    <dgm:cxn modelId="{ED3F43E8-E041-4806-9B80-1EB69BF982A4}" type="presParOf" srcId="{FFEE6A9D-20C2-4FE6-B203-BE70D9C556BE}" destId="{8FAB64B7-EDBE-4148-B9A9-B8BF40054DD0}" srcOrd="3" destOrd="0" presId="urn:microsoft.com/office/officeart/2005/8/layout/hList1"/>
    <dgm:cxn modelId="{BA18AA93-17EE-46C1-B025-10EE555A8823}" type="presParOf" srcId="{FFEE6A9D-20C2-4FE6-B203-BE70D9C556BE}" destId="{586B0C7B-86FF-4D63-B123-3C08A5276DCF}" srcOrd="4" destOrd="0" presId="urn:microsoft.com/office/officeart/2005/8/layout/hList1"/>
    <dgm:cxn modelId="{AE6C3DD7-28EE-41CB-A97D-DB743DE626AE}" type="presParOf" srcId="{586B0C7B-86FF-4D63-B123-3C08A5276DCF}" destId="{6E94B559-B8BC-4A4F-BA37-9B14A64AE1B4}" srcOrd="0" destOrd="0" presId="urn:microsoft.com/office/officeart/2005/8/layout/hList1"/>
    <dgm:cxn modelId="{57C839AF-C02C-4A7C-A48A-108A3D1B36D9}" type="presParOf" srcId="{586B0C7B-86FF-4D63-B123-3C08A5276DCF}" destId="{0CB179BF-F949-4AB0-BDDC-133B98D93F45}" srcOrd="1" destOrd="0" presId="urn:microsoft.com/office/officeart/2005/8/layout/hList1"/>
    <dgm:cxn modelId="{E24C641E-217B-4FCB-A7A7-05DE472E9751}" type="presParOf" srcId="{FFEE6A9D-20C2-4FE6-B203-BE70D9C556BE}" destId="{2B9FE31F-0531-4901-9164-721B747A92A3}" srcOrd="5" destOrd="0" presId="urn:microsoft.com/office/officeart/2005/8/layout/hList1"/>
    <dgm:cxn modelId="{CA6A547A-6902-45F8-BFB4-395CF61FF04D}" type="presParOf" srcId="{FFEE6A9D-20C2-4FE6-B203-BE70D9C556BE}" destId="{0801BE04-29EE-44E6-B494-22CF462FDA89}" srcOrd="6" destOrd="0" presId="urn:microsoft.com/office/officeart/2005/8/layout/hList1"/>
    <dgm:cxn modelId="{CAFE9856-4DA4-499D-BCBA-F2214A00C72A}" type="presParOf" srcId="{0801BE04-29EE-44E6-B494-22CF462FDA89}" destId="{9CAE21F6-E968-4C4F-A0BA-A632CFC82FC8}" srcOrd="0" destOrd="0" presId="urn:microsoft.com/office/officeart/2005/8/layout/hList1"/>
    <dgm:cxn modelId="{E0AB9702-DD26-4384-B1B3-D55AB77FA201}" type="presParOf" srcId="{0801BE04-29EE-44E6-B494-22CF462FDA89}" destId="{DB9611B5-403F-49CA-9CCA-0F378FAE4DA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5037ED1-F0A5-4E3C-8ABC-86B283CAB7C3}" type="doc">
      <dgm:prSet loTypeId="urn:microsoft.com/office/officeart/2005/8/layout/process1" loCatId="process" qsTypeId="urn:microsoft.com/office/officeart/2005/8/quickstyle/simple1" qsCatId="simple" csTypeId="urn:microsoft.com/office/officeart/2005/8/colors/colorful5" csCatId="colorful" phldr="1"/>
      <dgm:spPr/>
    </dgm:pt>
    <dgm:pt modelId="{D02F15E1-EF3E-4F52-848A-2287E4AA8218}">
      <dgm:prSet phldrT="[Text]"/>
      <dgm:spPr/>
      <dgm:t>
        <a:bodyPr/>
        <a:lstStyle/>
        <a:p>
          <a:r>
            <a:rPr lang="en-US" b="0" i="0" u="none" strike="noStrike" baseline="0" dirty="0">
              <a:latin typeface="Tw Cen MT" panose="020B0602020104020603" pitchFamily="34" charset="0"/>
            </a:rPr>
            <a:t>ENVIRONMENTAL</a:t>
          </a:r>
          <a:endParaRPr lang="en-IN" dirty="0"/>
        </a:p>
      </dgm:t>
    </dgm:pt>
    <dgm:pt modelId="{75F47577-043F-48D0-8A7A-D141579511FF}" type="parTrans" cxnId="{A8626D83-866F-41D0-8EC5-F48E8B2F8C0D}">
      <dgm:prSet/>
      <dgm:spPr/>
      <dgm:t>
        <a:bodyPr/>
        <a:lstStyle/>
        <a:p>
          <a:endParaRPr lang="en-IN"/>
        </a:p>
      </dgm:t>
    </dgm:pt>
    <dgm:pt modelId="{E476DBDC-EE0E-407F-AAD0-5BCD63FA8D83}" type="sibTrans" cxnId="{A8626D83-866F-41D0-8EC5-F48E8B2F8C0D}">
      <dgm:prSet/>
      <dgm:spPr/>
      <dgm:t>
        <a:bodyPr/>
        <a:lstStyle/>
        <a:p>
          <a:endParaRPr lang="en-IN" dirty="0"/>
        </a:p>
      </dgm:t>
    </dgm:pt>
    <dgm:pt modelId="{7FC78F60-02FA-42D2-B6F0-E93CBAAB3048}">
      <dgm:prSet phldrT="[Text]"/>
      <dgm:spPr/>
      <dgm:t>
        <a:bodyPr/>
        <a:lstStyle/>
        <a:p>
          <a:r>
            <a:rPr lang="en-US" b="0" i="0" u="none" strike="noStrike" baseline="0" dirty="0">
              <a:latin typeface="Tw Cen MT" panose="020B0602020104020603" pitchFamily="34" charset="0"/>
            </a:rPr>
            <a:t>SOCIAL</a:t>
          </a:r>
          <a:endParaRPr lang="en-IN" dirty="0"/>
        </a:p>
      </dgm:t>
    </dgm:pt>
    <dgm:pt modelId="{6889E328-4EFB-4485-843C-3F495A2C3318}" type="parTrans" cxnId="{AE7CB4AD-9D50-4303-81B4-0466D1BB9DF9}">
      <dgm:prSet/>
      <dgm:spPr/>
      <dgm:t>
        <a:bodyPr/>
        <a:lstStyle/>
        <a:p>
          <a:endParaRPr lang="en-IN"/>
        </a:p>
      </dgm:t>
    </dgm:pt>
    <dgm:pt modelId="{39E53004-4AE8-4E5B-8AC4-331EEAA7A45F}" type="sibTrans" cxnId="{AE7CB4AD-9D50-4303-81B4-0466D1BB9DF9}">
      <dgm:prSet/>
      <dgm:spPr/>
      <dgm:t>
        <a:bodyPr/>
        <a:lstStyle/>
        <a:p>
          <a:endParaRPr lang="en-IN" dirty="0"/>
        </a:p>
      </dgm:t>
    </dgm:pt>
    <dgm:pt modelId="{F4CA0B83-A885-4262-A0AA-48A2D4D7EFE5}">
      <dgm:prSet phldrT="[Text]"/>
      <dgm:spPr/>
      <dgm:t>
        <a:bodyPr/>
        <a:lstStyle/>
        <a:p>
          <a:r>
            <a:rPr lang="en-US" b="0" i="0" u="none" strike="noStrike" baseline="0" dirty="0">
              <a:latin typeface="Tw Cen MT" panose="020B0602020104020603" pitchFamily="34" charset="0"/>
            </a:rPr>
            <a:t>GOVERNANCE</a:t>
          </a:r>
          <a:endParaRPr lang="en-IN" dirty="0"/>
        </a:p>
      </dgm:t>
    </dgm:pt>
    <dgm:pt modelId="{41D52011-921E-4D6F-9D43-79826F9A3258}" type="parTrans" cxnId="{D2005564-E3CB-4C17-AF8F-30BE2D3AF9F6}">
      <dgm:prSet/>
      <dgm:spPr/>
      <dgm:t>
        <a:bodyPr/>
        <a:lstStyle/>
        <a:p>
          <a:endParaRPr lang="en-IN"/>
        </a:p>
      </dgm:t>
    </dgm:pt>
    <dgm:pt modelId="{B22EBA2D-108F-4379-BEF0-1B740703DD7C}" type="sibTrans" cxnId="{D2005564-E3CB-4C17-AF8F-30BE2D3AF9F6}">
      <dgm:prSet/>
      <dgm:spPr/>
      <dgm:t>
        <a:bodyPr/>
        <a:lstStyle/>
        <a:p>
          <a:endParaRPr lang="en-IN"/>
        </a:p>
      </dgm:t>
    </dgm:pt>
    <dgm:pt modelId="{2FD08E61-EAF6-44BC-8F2E-7F875B6EE77D}" type="pres">
      <dgm:prSet presAssocID="{75037ED1-F0A5-4E3C-8ABC-86B283CAB7C3}" presName="Name0" presStyleCnt="0">
        <dgm:presLayoutVars>
          <dgm:dir/>
          <dgm:resizeHandles val="exact"/>
        </dgm:presLayoutVars>
      </dgm:prSet>
      <dgm:spPr/>
    </dgm:pt>
    <dgm:pt modelId="{96DF977B-BF57-4F8D-9601-A9AED8F63913}" type="pres">
      <dgm:prSet presAssocID="{D02F15E1-EF3E-4F52-848A-2287E4AA8218}" presName="node" presStyleLbl="node1" presStyleIdx="0" presStyleCnt="3">
        <dgm:presLayoutVars>
          <dgm:bulletEnabled val="1"/>
        </dgm:presLayoutVars>
      </dgm:prSet>
      <dgm:spPr/>
    </dgm:pt>
    <dgm:pt modelId="{5DB8156E-BB73-4018-8BBF-27BDAFCE44BA}" type="pres">
      <dgm:prSet presAssocID="{E476DBDC-EE0E-407F-AAD0-5BCD63FA8D83}" presName="sibTrans" presStyleLbl="sibTrans2D1" presStyleIdx="0" presStyleCnt="2"/>
      <dgm:spPr/>
    </dgm:pt>
    <dgm:pt modelId="{0E8C744F-D6E8-466B-84B8-F5546D0DB4A5}" type="pres">
      <dgm:prSet presAssocID="{E476DBDC-EE0E-407F-AAD0-5BCD63FA8D83}" presName="connectorText" presStyleLbl="sibTrans2D1" presStyleIdx="0" presStyleCnt="2"/>
      <dgm:spPr/>
    </dgm:pt>
    <dgm:pt modelId="{26BCB899-7748-4825-A6EA-71A66A36E792}" type="pres">
      <dgm:prSet presAssocID="{7FC78F60-02FA-42D2-B6F0-E93CBAAB3048}" presName="node" presStyleLbl="node1" presStyleIdx="1" presStyleCnt="3">
        <dgm:presLayoutVars>
          <dgm:bulletEnabled val="1"/>
        </dgm:presLayoutVars>
      </dgm:prSet>
      <dgm:spPr/>
    </dgm:pt>
    <dgm:pt modelId="{8E759097-CCCC-4194-8D9E-BF3A236E8FB9}" type="pres">
      <dgm:prSet presAssocID="{39E53004-4AE8-4E5B-8AC4-331EEAA7A45F}" presName="sibTrans" presStyleLbl="sibTrans2D1" presStyleIdx="1" presStyleCnt="2"/>
      <dgm:spPr/>
    </dgm:pt>
    <dgm:pt modelId="{C71B08A1-006E-4592-AD50-3CA6BB4A5A95}" type="pres">
      <dgm:prSet presAssocID="{39E53004-4AE8-4E5B-8AC4-331EEAA7A45F}" presName="connectorText" presStyleLbl="sibTrans2D1" presStyleIdx="1" presStyleCnt="2"/>
      <dgm:spPr/>
    </dgm:pt>
    <dgm:pt modelId="{641F9C18-C13B-45AC-A50D-1428B265D020}" type="pres">
      <dgm:prSet presAssocID="{F4CA0B83-A885-4262-A0AA-48A2D4D7EFE5}" presName="node" presStyleLbl="node1" presStyleIdx="2" presStyleCnt="3">
        <dgm:presLayoutVars>
          <dgm:bulletEnabled val="1"/>
        </dgm:presLayoutVars>
      </dgm:prSet>
      <dgm:spPr/>
    </dgm:pt>
  </dgm:ptLst>
  <dgm:cxnLst>
    <dgm:cxn modelId="{CE551500-8CF4-471C-8CBE-DEFAAE664366}" type="presOf" srcId="{7FC78F60-02FA-42D2-B6F0-E93CBAAB3048}" destId="{26BCB899-7748-4825-A6EA-71A66A36E792}" srcOrd="0" destOrd="0" presId="urn:microsoft.com/office/officeart/2005/8/layout/process1"/>
    <dgm:cxn modelId="{7A83E801-F96C-4C29-AB87-3765035965AD}" type="presOf" srcId="{75037ED1-F0A5-4E3C-8ABC-86B283CAB7C3}" destId="{2FD08E61-EAF6-44BC-8F2E-7F875B6EE77D}" srcOrd="0" destOrd="0" presId="urn:microsoft.com/office/officeart/2005/8/layout/process1"/>
    <dgm:cxn modelId="{7B491935-C4F2-4358-BB2C-1C2D9DE0F355}" type="presOf" srcId="{F4CA0B83-A885-4262-A0AA-48A2D4D7EFE5}" destId="{641F9C18-C13B-45AC-A50D-1428B265D020}" srcOrd="0" destOrd="0" presId="urn:microsoft.com/office/officeart/2005/8/layout/process1"/>
    <dgm:cxn modelId="{B6C71638-176D-4127-9CF5-F7D6A1FB4A3A}" type="presOf" srcId="{D02F15E1-EF3E-4F52-848A-2287E4AA8218}" destId="{96DF977B-BF57-4F8D-9601-A9AED8F63913}" srcOrd="0" destOrd="0" presId="urn:microsoft.com/office/officeart/2005/8/layout/process1"/>
    <dgm:cxn modelId="{D2005564-E3CB-4C17-AF8F-30BE2D3AF9F6}" srcId="{75037ED1-F0A5-4E3C-8ABC-86B283CAB7C3}" destId="{F4CA0B83-A885-4262-A0AA-48A2D4D7EFE5}" srcOrd="2" destOrd="0" parTransId="{41D52011-921E-4D6F-9D43-79826F9A3258}" sibTransId="{B22EBA2D-108F-4379-BEF0-1B740703DD7C}"/>
    <dgm:cxn modelId="{BE5F8A46-9FBA-47F2-9EE9-9BD2B1D16331}" type="presOf" srcId="{39E53004-4AE8-4E5B-8AC4-331EEAA7A45F}" destId="{8E759097-CCCC-4194-8D9E-BF3A236E8FB9}" srcOrd="0" destOrd="0" presId="urn:microsoft.com/office/officeart/2005/8/layout/process1"/>
    <dgm:cxn modelId="{30FFC47E-FBF8-46E0-95CA-478FF09E7D3A}" type="presOf" srcId="{E476DBDC-EE0E-407F-AAD0-5BCD63FA8D83}" destId="{0E8C744F-D6E8-466B-84B8-F5546D0DB4A5}" srcOrd="1" destOrd="0" presId="urn:microsoft.com/office/officeart/2005/8/layout/process1"/>
    <dgm:cxn modelId="{A8626D83-866F-41D0-8EC5-F48E8B2F8C0D}" srcId="{75037ED1-F0A5-4E3C-8ABC-86B283CAB7C3}" destId="{D02F15E1-EF3E-4F52-848A-2287E4AA8218}" srcOrd="0" destOrd="0" parTransId="{75F47577-043F-48D0-8A7A-D141579511FF}" sibTransId="{E476DBDC-EE0E-407F-AAD0-5BCD63FA8D83}"/>
    <dgm:cxn modelId="{77E83B86-BC5F-485D-B240-763CAC232DA9}" type="presOf" srcId="{E476DBDC-EE0E-407F-AAD0-5BCD63FA8D83}" destId="{5DB8156E-BB73-4018-8BBF-27BDAFCE44BA}" srcOrd="0" destOrd="0" presId="urn:microsoft.com/office/officeart/2005/8/layout/process1"/>
    <dgm:cxn modelId="{AE7CB4AD-9D50-4303-81B4-0466D1BB9DF9}" srcId="{75037ED1-F0A5-4E3C-8ABC-86B283CAB7C3}" destId="{7FC78F60-02FA-42D2-B6F0-E93CBAAB3048}" srcOrd="1" destOrd="0" parTransId="{6889E328-4EFB-4485-843C-3F495A2C3318}" sibTransId="{39E53004-4AE8-4E5B-8AC4-331EEAA7A45F}"/>
    <dgm:cxn modelId="{CBC181EB-71B8-4CF8-A5B2-095836ECFC21}" type="presOf" srcId="{39E53004-4AE8-4E5B-8AC4-331EEAA7A45F}" destId="{C71B08A1-006E-4592-AD50-3CA6BB4A5A95}" srcOrd="1" destOrd="0" presId="urn:microsoft.com/office/officeart/2005/8/layout/process1"/>
    <dgm:cxn modelId="{D8ADA36C-37B9-448B-8DC1-2A2508CD5F20}" type="presParOf" srcId="{2FD08E61-EAF6-44BC-8F2E-7F875B6EE77D}" destId="{96DF977B-BF57-4F8D-9601-A9AED8F63913}" srcOrd="0" destOrd="0" presId="urn:microsoft.com/office/officeart/2005/8/layout/process1"/>
    <dgm:cxn modelId="{BC9D1715-AE80-443C-B772-8D512CB1FD48}" type="presParOf" srcId="{2FD08E61-EAF6-44BC-8F2E-7F875B6EE77D}" destId="{5DB8156E-BB73-4018-8BBF-27BDAFCE44BA}" srcOrd="1" destOrd="0" presId="urn:microsoft.com/office/officeart/2005/8/layout/process1"/>
    <dgm:cxn modelId="{9A980CFF-8634-4CB8-A497-728805600652}" type="presParOf" srcId="{5DB8156E-BB73-4018-8BBF-27BDAFCE44BA}" destId="{0E8C744F-D6E8-466B-84B8-F5546D0DB4A5}" srcOrd="0" destOrd="0" presId="urn:microsoft.com/office/officeart/2005/8/layout/process1"/>
    <dgm:cxn modelId="{B64FD18F-F370-47BB-ADBE-CA1E0E469FDA}" type="presParOf" srcId="{2FD08E61-EAF6-44BC-8F2E-7F875B6EE77D}" destId="{26BCB899-7748-4825-A6EA-71A66A36E792}" srcOrd="2" destOrd="0" presId="urn:microsoft.com/office/officeart/2005/8/layout/process1"/>
    <dgm:cxn modelId="{44441AA5-9890-4E64-80A6-8AACAAAFAC94}" type="presParOf" srcId="{2FD08E61-EAF6-44BC-8F2E-7F875B6EE77D}" destId="{8E759097-CCCC-4194-8D9E-BF3A236E8FB9}" srcOrd="3" destOrd="0" presId="urn:microsoft.com/office/officeart/2005/8/layout/process1"/>
    <dgm:cxn modelId="{81B2C35E-A1BB-49B0-8252-AEE1846B282B}" type="presParOf" srcId="{8E759097-CCCC-4194-8D9E-BF3A236E8FB9}" destId="{C71B08A1-006E-4592-AD50-3CA6BB4A5A95}" srcOrd="0" destOrd="0" presId="urn:microsoft.com/office/officeart/2005/8/layout/process1"/>
    <dgm:cxn modelId="{7400093D-BF57-4FF3-9762-CCD6BA086D9D}" type="presParOf" srcId="{2FD08E61-EAF6-44BC-8F2E-7F875B6EE77D}" destId="{641F9C18-C13B-45AC-A50D-1428B265D020}"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166DC91-01DF-4A33-B28E-69CB86A65F5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IN"/>
        </a:p>
      </dgm:t>
    </dgm:pt>
    <dgm:pt modelId="{C765D6C8-8766-48D6-8F55-08895A77E283}">
      <dgm:prSet custT="1"/>
      <dgm:spPr/>
      <dgm:t>
        <a:bodyPr/>
        <a:lstStyle/>
        <a:p>
          <a:pPr marL="82550" indent="0" algn="just">
            <a:tabLst>
              <a:tab pos="6911975" algn="l"/>
            </a:tabLst>
          </a:pPr>
          <a:r>
            <a:rPr lang="en-US" sz="1600" b="0" i="0" baseline="0" dirty="0">
              <a:latin typeface="Tw Cen MT" panose="020B0602020104020603" pitchFamily="34" charset="0"/>
            </a:rPr>
            <a:t>Improve the quality of information available to providers of financial capital to enable a more efficient and productive allocation of capital.</a:t>
          </a:r>
          <a:endParaRPr lang="en-IN" sz="1600" dirty="0">
            <a:latin typeface="Tw Cen MT" panose="020B0602020104020603" pitchFamily="34" charset="0"/>
          </a:endParaRPr>
        </a:p>
      </dgm:t>
    </dgm:pt>
    <dgm:pt modelId="{01844930-6A2B-434E-B5B5-B120C59257DB}" type="parTrans" cxnId="{CF9E2862-F4EF-4350-A2DE-A479EE012929}">
      <dgm:prSet/>
      <dgm:spPr/>
      <dgm:t>
        <a:bodyPr/>
        <a:lstStyle/>
        <a:p>
          <a:pPr algn="just"/>
          <a:endParaRPr lang="en-IN" sz="2000">
            <a:latin typeface="Tw Cen MT" panose="020B0602020104020603" pitchFamily="34" charset="0"/>
          </a:endParaRPr>
        </a:p>
      </dgm:t>
    </dgm:pt>
    <dgm:pt modelId="{34196473-EF6C-41BD-8CE6-1A3193CDABCA}" type="sibTrans" cxnId="{CF9E2862-F4EF-4350-A2DE-A479EE012929}">
      <dgm:prSet/>
      <dgm:spPr/>
      <dgm:t>
        <a:bodyPr/>
        <a:lstStyle/>
        <a:p>
          <a:pPr algn="just"/>
          <a:endParaRPr lang="en-IN" sz="2000">
            <a:latin typeface="Tw Cen MT" panose="020B0602020104020603" pitchFamily="34" charset="0"/>
          </a:endParaRPr>
        </a:p>
      </dgm:t>
    </dgm:pt>
    <dgm:pt modelId="{9AC3EC8E-47CD-4613-B7C1-29B9A0C026FA}">
      <dgm:prSet custT="1"/>
      <dgm:spPr/>
      <dgm:t>
        <a:bodyPr/>
        <a:lstStyle/>
        <a:p>
          <a:pPr marL="82550" indent="0" algn="just"/>
          <a:r>
            <a:rPr lang="en-US" sz="1600" b="0" i="0" baseline="0" dirty="0">
              <a:latin typeface="Tw Cen MT" panose="020B0602020104020603" pitchFamily="34" charset="0"/>
            </a:rPr>
            <a:t>Promote a more cohesive and efficient approach to corporate reporting that draws on different reporting strands and communicates the full range of factors that materially affect the ability of an organization to create value over time.</a:t>
          </a:r>
          <a:endParaRPr lang="en-IN" sz="1600" dirty="0">
            <a:latin typeface="Tw Cen MT" panose="020B0602020104020603" pitchFamily="34" charset="0"/>
          </a:endParaRPr>
        </a:p>
      </dgm:t>
    </dgm:pt>
    <dgm:pt modelId="{693FECEB-74F5-476B-87F8-3D9D1D2AFB4F}" type="parTrans" cxnId="{2BF1B0F2-5C95-4970-A9D8-9B1AA83DBC7D}">
      <dgm:prSet/>
      <dgm:spPr/>
      <dgm:t>
        <a:bodyPr/>
        <a:lstStyle/>
        <a:p>
          <a:pPr algn="just"/>
          <a:endParaRPr lang="en-IN" sz="2000">
            <a:latin typeface="Tw Cen MT" panose="020B0602020104020603" pitchFamily="34" charset="0"/>
          </a:endParaRPr>
        </a:p>
      </dgm:t>
    </dgm:pt>
    <dgm:pt modelId="{553B98C1-BECA-43C6-83BA-382D05D3AA01}" type="sibTrans" cxnId="{2BF1B0F2-5C95-4970-A9D8-9B1AA83DBC7D}">
      <dgm:prSet/>
      <dgm:spPr/>
      <dgm:t>
        <a:bodyPr/>
        <a:lstStyle/>
        <a:p>
          <a:pPr algn="just"/>
          <a:endParaRPr lang="en-IN" sz="2000">
            <a:latin typeface="Tw Cen MT" panose="020B0602020104020603" pitchFamily="34" charset="0"/>
          </a:endParaRPr>
        </a:p>
      </dgm:t>
    </dgm:pt>
    <dgm:pt modelId="{94F27F8A-15C2-4875-A093-7255AAB9F536}">
      <dgm:prSet custT="1"/>
      <dgm:spPr/>
      <dgm:t>
        <a:bodyPr/>
        <a:lstStyle/>
        <a:p>
          <a:pPr marL="82550" indent="0" algn="just"/>
          <a:r>
            <a:rPr lang="en-US" sz="1600" b="0" i="0" baseline="0" dirty="0">
              <a:latin typeface="Tw Cen MT" panose="020B0602020104020603" pitchFamily="34" charset="0"/>
            </a:rPr>
            <a:t>Enhance accountability and stewardship for the broad base of capitals (financial, manufactured, intellectual, human, social and relationship, and natural) and promote </a:t>
          </a:r>
          <a:r>
            <a:rPr lang="en-IN" sz="1600" b="0" i="0" baseline="0" dirty="0">
              <a:latin typeface="Tw Cen MT" panose="020B0602020104020603" pitchFamily="34" charset="0"/>
            </a:rPr>
            <a:t>understanding of their independencies.</a:t>
          </a:r>
          <a:endParaRPr lang="en-IN" sz="1600" dirty="0">
            <a:latin typeface="Tw Cen MT" panose="020B0602020104020603" pitchFamily="34" charset="0"/>
          </a:endParaRPr>
        </a:p>
      </dgm:t>
    </dgm:pt>
    <dgm:pt modelId="{B1F3B877-8AE0-404F-B913-CA44EF83619B}" type="parTrans" cxnId="{529A32FA-9CFA-4438-BD7F-BEB2341B6CA8}">
      <dgm:prSet/>
      <dgm:spPr/>
      <dgm:t>
        <a:bodyPr/>
        <a:lstStyle/>
        <a:p>
          <a:pPr algn="just"/>
          <a:endParaRPr lang="en-IN" sz="2000">
            <a:latin typeface="Tw Cen MT" panose="020B0602020104020603" pitchFamily="34" charset="0"/>
          </a:endParaRPr>
        </a:p>
      </dgm:t>
    </dgm:pt>
    <dgm:pt modelId="{BEC60BF7-EE9C-4FEE-9A8A-35AC1501E697}" type="sibTrans" cxnId="{529A32FA-9CFA-4438-BD7F-BEB2341B6CA8}">
      <dgm:prSet/>
      <dgm:spPr/>
      <dgm:t>
        <a:bodyPr/>
        <a:lstStyle/>
        <a:p>
          <a:pPr algn="just"/>
          <a:endParaRPr lang="en-IN" sz="2000">
            <a:latin typeface="Tw Cen MT" panose="020B0602020104020603" pitchFamily="34" charset="0"/>
          </a:endParaRPr>
        </a:p>
      </dgm:t>
    </dgm:pt>
    <dgm:pt modelId="{5B47428E-D1BA-4AD6-AAB9-F4EA77724B9F}">
      <dgm:prSet custT="1"/>
      <dgm:spPr/>
      <dgm:t>
        <a:bodyPr/>
        <a:lstStyle/>
        <a:p>
          <a:pPr marL="82550" indent="0" algn="just"/>
          <a:r>
            <a:rPr lang="en-US" sz="1600" b="0" i="0" baseline="0" dirty="0">
              <a:latin typeface="Tw Cen MT" panose="020B0602020104020603" pitchFamily="34" charset="0"/>
            </a:rPr>
            <a:t>Support integrated thinking, decision-making and actions that focus on the creation of value over the short, medium and long term.</a:t>
          </a:r>
          <a:endParaRPr lang="en-IN" sz="1600" dirty="0">
            <a:latin typeface="Tw Cen MT" panose="020B0602020104020603" pitchFamily="34" charset="0"/>
          </a:endParaRPr>
        </a:p>
      </dgm:t>
    </dgm:pt>
    <dgm:pt modelId="{02729BA5-4BF9-450C-A7FC-7DC3C00624E7}" type="parTrans" cxnId="{027A53BB-3892-4569-B09D-79FED0112AE2}">
      <dgm:prSet/>
      <dgm:spPr/>
      <dgm:t>
        <a:bodyPr/>
        <a:lstStyle/>
        <a:p>
          <a:pPr algn="just"/>
          <a:endParaRPr lang="en-IN" sz="2000">
            <a:latin typeface="Tw Cen MT" panose="020B0602020104020603" pitchFamily="34" charset="0"/>
          </a:endParaRPr>
        </a:p>
      </dgm:t>
    </dgm:pt>
    <dgm:pt modelId="{1F579B48-4030-40F4-99B6-06169BC64C48}" type="sibTrans" cxnId="{027A53BB-3892-4569-B09D-79FED0112AE2}">
      <dgm:prSet/>
      <dgm:spPr/>
      <dgm:t>
        <a:bodyPr/>
        <a:lstStyle/>
        <a:p>
          <a:pPr algn="just"/>
          <a:endParaRPr lang="en-IN" sz="2000">
            <a:latin typeface="Tw Cen MT" panose="020B0602020104020603" pitchFamily="34" charset="0"/>
          </a:endParaRPr>
        </a:p>
      </dgm:t>
    </dgm:pt>
    <dgm:pt modelId="{7FE2486F-6E83-4625-A3F2-8B87C15F34B0}" type="pres">
      <dgm:prSet presAssocID="{7166DC91-01DF-4A33-B28E-69CB86A65F51}" presName="linear" presStyleCnt="0">
        <dgm:presLayoutVars>
          <dgm:animLvl val="lvl"/>
          <dgm:resizeHandles val="exact"/>
        </dgm:presLayoutVars>
      </dgm:prSet>
      <dgm:spPr/>
    </dgm:pt>
    <dgm:pt modelId="{EDF4D098-AD8B-4E42-8A90-4FF94C049BAC}" type="pres">
      <dgm:prSet presAssocID="{C765D6C8-8766-48D6-8F55-08895A77E283}" presName="parentText" presStyleLbl="node1" presStyleIdx="0" presStyleCnt="4">
        <dgm:presLayoutVars>
          <dgm:chMax val="0"/>
          <dgm:bulletEnabled val="1"/>
        </dgm:presLayoutVars>
      </dgm:prSet>
      <dgm:spPr/>
    </dgm:pt>
    <dgm:pt modelId="{3CB16934-F73B-4F28-990B-B51ED052D138}" type="pres">
      <dgm:prSet presAssocID="{34196473-EF6C-41BD-8CE6-1A3193CDABCA}" presName="spacer" presStyleCnt="0"/>
      <dgm:spPr/>
    </dgm:pt>
    <dgm:pt modelId="{977DCA58-66F5-4380-880B-07DB4B933D87}" type="pres">
      <dgm:prSet presAssocID="{9AC3EC8E-47CD-4613-B7C1-29B9A0C026FA}" presName="parentText" presStyleLbl="node1" presStyleIdx="1" presStyleCnt="4">
        <dgm:presLayoutVars>
          <dgm:chMax val="0"/>
          <dgm:bulletEnabled val="1"/>
        </dgm:presLayoutVars>
      </dgm:prSet>
      <dgm:spPr/>
    </dgm:pt>
    <dgm:pt modelId="{99BE2CDA-2F0F-4AB3-B74E-6076D963084F}" type="pres">
      <dgm:prSet presAssocID="{553B98C1-BECA-43C6-83BA-382D05D3AA01}" presName="spacer" presStyleCnt="0"/>
      <dgm:spPr/>
    </dgm:pt>
    <dgm:pt modelId="{4BCFC04D-6C1F-4D8B-A1E1-E359125016E7}" type="pres">
      <dgm:prSet presAssocID="{94F27F8A-15C2-4875-A093-7255AAB9F536}" presName="parentText" presStyleLbl="node1" presStyleIdx="2" presStyleCnt="4">
        <dgm:presLayoutVars>
          <dgm:chMax val="0"/>
          <dgm:bulletEnabled val="1"/>
        </dgm:presLayoutVars>
      </dgm:prSet>
      <dgm:spPr/>
    </dgm:pt>
    <dgm:pt modelId="{26B95FCD-4C40-4087-A78D-8891FA787CB9}" type="pres">
      <dgm:prSet presAssocID="{BEC60BF7-EE9C-4FEE-9A8A-35AC1501E697}" presName="spacer" presStyleCnt="0"/>
      <dgm:spPr/>
    </dgm:pt>
    <dgm:pt modelId="{956D6A6D-0FA6-4019-88BA-78A3E163E994}" type="pres">
      <dgm:prSet presAssocID="{5B47428E-D1BA-4AD6-AAB9-F4EA77724B9F}" presName="parentText" presStyleLbl="node1" presStyleIdx="3" presStyleCnt="4" custLinFactY="107" custLinFactNeighborX="-445" custLinFactNeighborY="100000">
        <dgm:presLayoutVars>
          <dgm:chMax val="0"/>
          <dgm:bulletEnabled val="1"/>
        </dgm:presLayoutVars>
      </dgm:prSet>
      <dgm:spPr/>
    </dgm:pt>
  </dgm:ptLst>
  <dgm:cxnLst>
    <dgm:cxn modelId="{E68B732A-9B3B-48D4-BA72-A3FE7D791BAF}" type="presOf" srcId="{7166DC91-01DF-4A33-B28E-69CB86A65F51}" destId="{7FE2486F-6E83-4625-A3F2-8B87C15F34B0}" srcOrd="0" destOrd="0" presId="urn:microsoft.com/office/officeart/2005/8/layout/vList2"/>
    <dgm:cxn modelId="{0A9ECB32-9D73-43D6-B832-987314ED4D59}" type="presOf" srcId="{9AC3EC8E-47CD-4613-B7C1-29B9A0C026FA}" destId="{977DCA58-66F5-4380-880B-07DB4B933D87}" srcOrd="0" destOrd="0" presId="urn:microsoft.com/office/officeart/2005/8/layout/vList2"/>
    <dgm:cxn modelId="{CF9E2862-F4EF-4350-A2DE-A479EE012929}" srcId="{7166DC91-01DF-4A33-B28E-69CB86A65F51}" destId="{C765D6C8-8766-48D6-8F55-08895A77E283}" srcOrd="0" destOrd="0" parTransId="{01844930-6A2B-434E-B5B5-B120C59257DB}" sibTransId="{34196473-EF6C-41BD-8CE6-1A3193CDABCA}"/>
    <dgm:cxn modelId="{4453778F-2E12-4289-AEC2-6885FAFB6533}" type="presOf" srcId="{94F27F8A-15C2-4875-A093-7255AAB9F536}" destId="{4BCFC04D-6C1F-4D8B-A1E1-E359125016E7}" srcOrd="0" destOrd="0" presId="urn:microsoft.com/office/officeart/2005/8/layout/vList2"/>
    <dgm:cxn modelId="{027A53BB-3892-4569-B09D-79FED0112AE2}" srcId="{7166DC91-01DF-4A33-B28E-69CB86A65F51}" destId="{5B47428E-D1BA-4AD6-AAB9-F4EA77724B9F}" srcOrd="3" destOrd="0" parTransId="{02729BA5-4BF9-450C-A7FC-7DC3C00624E7}" sibTransId="{1F579B48-4030-40F4-99B6-06169BC64C48}"/>
    <dgm:cxn modelId="{032EFEC9-C819-42A3-9188-42207D2A8775}" type="presOf" srcId="{5B47428E-D1BA-4AD6-AAB9-F4EA77724B9F}" destId="{956D6A6D-0FA6-4019-88BA-78A3E163E994}" srcOrd="0" destOrd="0" presId="urn:microsoft.com/office/officeart/2005/8/layout/vList2"/>
    <dgm:cxn modelId="{2BF1B0F2-5C95-4970-A9D8-9B1AA83DBC7D}" srcId="{7166DC91-01DF-4A33-B28E-69CB86A65F51}" destId="{9AC3EC8E-47CD-4613-B7C1-29B9A0C026FA}" srcOrd="1" destOrd="0" parTransId="{693FECEB-74F5-476B-87F8-3D9D1D2AFB4F}" sibTransId="{553B98C1-BECA-43C6-83BA-382D05D3AA01}"/>
    <dgm:cxn modelId="{B89A50F6-523E-4570-9EA7-F1FC529DE56C}" type="presOf" srcId="{C765D6C8-8766-48D6-8F55-08895A77E283}" destId="{EDF4D098-AD8B-4E42-8A90-4FF94C049BAC}" srcOrd="0" destOrd="0" presId="urn:microsoft.com/office/officeart/2005/8/layout/vList2"/>
    <dgm:cxn modelId="{529A32FA-9CFA-4438-BD7F-BEB2341B6CA8}" srcId="{7166DC91-01DF-4A33-B28E-69CB86A65F51}" destId="{94F27F8A-15C2-4875-A093-7255AAB9F536}" srcOrd="2" destOrd="0" parTransId="{B1F3B877-8AE0-404F-B913-CA44EF83619B}" sibTransId="{BEC60BF7-EE9C-4FEE-9A8A-35AC1501E697}"/>
    <dgm:cxn modelId="{BEA4A408-2D3D-4E4B-9030-B7C58A8D03E1}" type="presParOf" srcId="{7FE2486F-6E83-4625-A3F2-8B87C15F34B0}" destId="{EDF4D098-AD8B-4E42-8A90-4FF94C049BAC}" srcOrd="0" destOrd="0" presId="urn:microsoft.com/office/officeart/2005/8/layout/vList2"/>
    <dgm:cxn modelId="{88E0773C-E5B7-4952-BAFA-7E87BD105796}" type="presParOf" srcId="{7FE2486F-6E83-4625-A3F2-8B87C15F34B0}" destId="{3CB16934-F73B-4F28-990B-B51ED052D138}" srcOrd="1" destOrd="0" presId="urn:microsoft.com/office/officeart/2005/8/layout/vList2"/>
    <dgm:cxn modelId="{7E8B6A1E-9C4B-4790-8166-C2D209FD5025}" type="presParOf" srcId="{7FE2486F-6E83-4625-A3F2-8B87C15F34B0}" destId="{977DCA58-66F5-4380-880B-07DB4B933D87}" srcOrd="2" destOrd="0" presId="urn:microsoft.com/office/officeart/2005/8/layout/vList2"/>
    <dgm:cxn modelId="{65FF427F-DB47-4FBF-91DE-8ABA89E85526}" type="presParOf" srcId="{7FE2486F-6E83-4625-A3F2-8B87C15F34B0}" destId="{99BE2CDA-2F0F-4AB3-B74E-6076D963084F}" srcOrd="3" destOrd="0" presId="urn:microsoft.com/office/officeart/2005/8/layout/vList2"/>
    <dgm:cxn modelId="{346475A3-675D-486F-9300-6DD5D7F58989}" type="presParOf" srcId="{7FE2486F-6E83-4625-A3F2-8B87C15F34B0}" destId="{4BCFC04D-6C1F-4D8B-A1E1-E359125016E7}" srcOrd="4" destOrd="0" presId="urn:microsoft.com/office/officeart/2005/8/layout/vList2"/>
    <dgm:cxn modelId="{F1239942-6602-4ACE-B02E-38C7612EC8F9}" type="presParOf" srcId="{7FE2486F-6E83-4625-A3F2-8B87C15F34B0}" destId="{26B95FCD-4C40-4087-A78D-8891FA787CB9}" srcOrd="5" destOrd="0" presId="urn:microsoft.com/office/officeart/2005/8/layout/vList2"/>
    <dgm:cxn modelId="{E856FD7E-A436-47B5-9183-9F28D2F0B8B0}" type="presParOf" srcId="{7FE2486F-6E83-4625-A3F2-8B87C15F34B0}" destId="{956D6A6D-0FA6-4019-88BA-78A3E163E99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F3282BA-9293-4820-AC15-BCC31CC52235}"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IN"/>
        </a:p>
      </dgm:t>
    </dgm:pt>
    <dgm:pt modelId="{0E86E7EB-D9CE-4C8F-B689-EC78647201E6}">
      <dgm:prSet phldrT="[Text]" custT="1"/>
      <dgm:spPr/>
      <dgm:t>
        <a:bodyPr/>
        <a:lstStyle/>
        <a:p>
          <a:r>
            <a:rPr lang="en-IN" sz="1700" dirty="0">
              <a:latin typeface="Tw Cen MT" panose="020B0602020104020603" pitchFamily="34" charset="0"/>
            </a:rPr>
            <a:t>2009</a:t>
          </a:r>
        </a:p>
      </dgm:t>
    </dgm:pt>
    <dgm:pt modelId="{6DA50E1A-D071-44D0-8CE0-05D3479BB490}" type="parTrans" cxnId="{ECCD099C-0EF7-46DB-AAA2-39D669AF3095}">
      <dgm:prSet/>
      <dgm:spPr/>
      <dgm:t>
        <a:bodyPr/>
        <a:lstStyle/>
        <a:p>
          <a:endParaRPr lang="en-IN" sz="1700">
            <a:latin typeface="Tw Cen MT" panose="020B0602020104020603" pitchFamily="34" charset="0"/>
          </a:endParaRPr>
        </a:p>
      </dgm:t>
    </dgm:pt>
    <dgm:pt modelId="{1F28F69A-A642-4035-AE2B-F05700D63604}" type="sibTrans" cxnId="{ECCD099C-0EF7-46DB-AAA2-39D669AF3095}">
      <dgm:prSet/>
      <dgm:spPr/>
      <dgm:t>
        <a:bodyPr/>
        <a:lstStyle/>
        <a:p>
          <a:endParaRPr lang="en-IN" sz="1700">
            <a:latin typeface="Tw Cen MT" panose="020B0602020104020603" pitchFamily="34" charset="0"/>
          </a:endParaRPr>
        </a:p>
      </dgm:t>
    </dgm:pt>
    <dgm:pt modelId="{440F1DD5-8AB4-4FF6-B98B-3C99B8D0D38A}">
      <dgm:prSet phldrT="[Text]" custT="1"/>
      <dgm:spPr/>
      <dgm:t>
        <a:bodyPr/>
        <a:lstStyle/>
        <a:p>
          <a:pPr>
            <a:buNone/>
          </a:pPr>
          <a:r>
            <a:rPr lang="en-US" sz="1700" dirty="0">
              <a:latin typeface="Tw Cen MT" panose="020B0602020104020603" pitchFamily="34" charset="0"/>
            </a:rPr>
            <a:t>Corporate Social Responsibility Voluntary Guidelines 2009 (Introduced By MCA)</a:t>
          </a:r>
          <a:endParaRPr lang="en-IN" sz="1700" dirty="0">
            <a:latin typeface="Tw Cen MT" panose="020B0602020104020603" pitchFamily="34" charset="0"/>
          </a:endParaRPr>
        </a:p>
      </dgm:t>
    </dgm:pt>
    <dgm:pt modelId="{517E6D6B-34DF-4D35-B63A-C8F48E70032E}" type="parTrans" cxnId="{DCB27950-A851-40D6-A61D-3EEB5464A7B4}">
      <dgm:prSet/>
      <dgm:spPr/>
      <dgm:t>
        <a:bodyPr/>
        <a:lstStyle/>
        <a:p>
          <a:endParaRPr lang="en-IN" sz="1700">
            <a:latin typeface="Tw Cen MT" panose="020B0602020104020603" pitchFamily="34" charset="0"/>
          </a:endParaRPr>
        </a:p>
      </dgm:t>
    </dgm:pt>
    <dgm:pt modelId="{B817728A-39C4-47C6-8A64-7DD814DF7ECD}" type="sibTrans" cxnId="{DCB27950-A851-40D6-A61D-3EEB5464A7B4}">
      <dgm:prSet/>
      <dgm:spPr/>
      <dgm:t>
        <a:bodyPr/>
        <a:lstStyle/>
        <a:p>
          <a:endParaRPr lang="en-IN" sz="1700">
            <a:latin typeface="Tw Cen MT" panose="020B0602020104020603" pitchFamily="34" charset="0"/>
          </a:endParaRPr>
        </a:p>
      </dgm:t>
    </dgm:pt>
    <dgm:pt modelId="{78E861EA-3123-4D75-866C-6BAC5A50405B}">
      <dgm:prSet phldrT="[Text]" custT="1"/>
      <dgm:spPr/>
      <dgm:t>
        <a:bodyPr/>
        <a:lstStyle/>
        <a:p>
          <a:r>
            <a:rPr lang="en-IN" sz="1700" dirty="0">
              <a:latin typeface="Tw Cen MT" panose="020B0602020104020603" pitchFamily="34" charset="0"/>
            </a:rPr>
            <a:t>2011</a:t>
          </a:r>
        </a:p>
      </dgm:t>
    </dgm:pt>
    <dgm:pt modelId="{809B26DD-4863-4E91-BCAC-06AC4224F4E8}" type="parTrans" cxnId="{89C8EF0E-0A44-4F4B-8ACE-D81B7A55D116}">
      <dgm:prSet/>
      <dgm:spPr/>
      <dgm:t>
        <a:bodyPr/>
        <a:lstStyle/>
        <a:p>
          <a:endParaRPr lang="en-IN" sz="1700">
            <a:latin typeface="Tw Cen MT" panose="020B0602020104020603" pitchFamily="34" charset="0"/>
          </a:endParaRPr>
        </a:p>
      </dgm:t>
    </dgm:pt>
    <dgm:pt modelId="{9C3154AF-9C64-4964-AC87-74D0488B57FA}" type="sibTrans" cxnId="{89C8EF0E-0A44-4F4B-8ACE-D81B7A55D116}">
      <dgm:prSet/>
      <dgm:spPr/>
      <dgm:t>
        <a:bodyPr/>
        <a:lstStyle/>
        <a:p>
          <a:endParaRPr lang="en-IN" sz="1700">
            <a:latin typeface="Tw Cen MT" panose="020B0602020104020603" pitchFamily="34" charset="0"/>
          </a:endParaRPr>
        </a:p>
      </dgm:t>
    </dgm:pt>
    <dgm:pt modelId="{24BF9681-8C14-4693-958F-9240A2C4C906}">
      <dgm:prSet phldrT="[Text]" custT="1"/>
      <dgm:spPr/>
      <dgm:t>
        <a:bodyPr/>
        <a:lstStyle/>
        <a:p>
          <a:pPr marL="0" indent="0">
            <a:buNone/>
          </a:pPr>
          <a:r>
            <a:rPr lang="en-US" sz="1700" dirty="0">
              <a:latin typeface="Tw Cen MT" panose="020B0602020104020603" pitchFamily="34" charset="0"/>
            </a:rPr>
            <a:t>National Voluntary Guidelines on Social, Environmental and Economic </a:t>
          </a:r>
          <a:r>
            <a:rPr lang="en-IN" sz="1700" dirty="0">
              <a:latin typeface="Tw Cen MT" panose="020B0602020104020603" pitchFamily="34" charset="0"/>
            </a:rPr>
            <a:t>Responsibilities of Business’. (MCA)</a:t>
          </a:r>
        </a:p>
      </dgm:t>
    </dgm:pt>
    <dgm:pt modelId="{0527F7F0-C613-4F3C-B6C7-9B484D24C96D}" type="parTrans" cxnId="{CB722694-1CB4-427E-B005-0D91E8973528}">
      <dgm:prSet/>
      <dgm:spPr/>
      <dgm:t>
        <a:bodyPr/>
        <a:lstStyle/>
        <a:p>
          <a:endParaRPr lang="en-IN" sz="1700">
            <a:latin typeface="Tw Cen MT" panose="020B0602020104020603" pitchFamily="34" charset="0"/>
          </a:endParaRPr>
        </a:p>
      </dgm:t>
    </dgm:pt>
    <dgm:pt modelId="{2F477EFB-A1F3-46DB-B0D8-E672F621B2A5}" type="sibTrans" cxnId="{CB722694-1CB4-427E-B005-0D91E8973528}">
      <dgm:prSet/>
      <dgm:spPr/>
      <dgm:t>
        <a:bodyPr/>
        <a:lstStyle/>
        <a:p>
          <a:endParaRPr lang="en-IN" sz="1700">
            <a:latin typeface="Tw Cen MT" panose="020B0602020104020603" pitchFamily="34" charset="0"/>
          </a:endParaRPr>
        </a:p>
      </dgm:t>
    </dgm:pt>
    <dgm:pt modelId="{D0260AE5-C2A7-4AED-8E9F-733CEAF8E7D5}">
      <dgm:prSet phldrT="[Text]" custT="1"/>
      <dgm:spPr/>
      <dgm:t>
        <a:bodyPr/>
        <a:lstStyle/>
        <a:p>
          <a:r>
            <a:rPr lang="en-IN" sz="1700" dirty="0">
              <a:latin typeface="Tw Cen MT" panose="020B0602020104020603" pitchFamily="34" charset="0"/>
            </a:rPr>
            <a:t>2012</a:t>
          </a:r>
        </a:p>
      </dgm:t>
    </dgm:pt>
    <dgm:pt modelId="{F8A7CE46-F969-43B3-8ED3-3CC804B11769}" type="parTrans" cxnId="{45F01CBF-8816-497B-BB05-7FC9CD3DE7C0}">
      <dgm:prSet/>
      <dgm:spPr/>
      <dgm:t>
        <a:bodyPr/>
        <a:lstStyle/>
        <a:p>
          <a:endParaRPr lang="en-IN" sz="1700">
            <a:latin typeface="Tw Cen MT" panose="020B0602020104020603" pitchFamily="34" charset="0"/>
          </a:endParaRPr>
        </a:p>
      </dgm:t>
    </dgm:pt>
    <dgm:pt modelId="{6A948C27-9604-43F0-8915-B607A3CEE9E2}" type="sibTrans" cxnId="{45F01CBF-8816-497B-BB05-7FC9CD3DE7C0}">
      <dgm:prSet/>
      <dgm:spPr/>
      <dgm:t>
        <a:bodyPr/>
        <a:lstStyle/>
        <a:p>
          <a:endParaRPr lang="en-IN" sz="1700">
            <a:latin typeface="Tw Cen MT" panose="020B0602020104020603" pitchFamily="34" charset="0"/>
          </a:endParaRPr>
        </a:p>
      </dgm:t>
    </dgm:pt>
    <dgm:pt modelId="{422C0263-AAF8-44A4-9E57-FD0120B6BA72}">
      <dgm:prSet phldrT="[Text]" custT="1"/>
      <dgm:spPr/>
      <dgm:t>
        <a:bodyPr/>
        <a:lstStyle/>
        <a:p>
          <a:pPr>
            <a:buNone/>
          </a:pPr>
          <a:r>
            <a:rPr lang="en-US" sz="1700" dirty="0">
              <a:latin typeface="Tw Cen MT" panose="020B0602020104020603" pitchFamily="34" charset="0"/>
            </a:rPr>
            <a:t>SEBI mandates top 100 listed entities to file BRR</a:t>
          </a:r>
          <a:endParaRPr lang="en-IN" sz="1700" dirty="0">
            <a:latin typeface="Tw Cen MT" panose="020B0602020104020603" pitchFamily="34" charset="0"/>
          </a:endParaRPr>
        </a:p>
      </dgm:t>
    </dgm:pt>
    <dgm:pt modelId="{A84A9037-DA03-42AD-8349-856B703D1AB6}" type="parTrans" cxnId="{112F3D7D-C85E-42B9-9CE5-9F32F44D82F8}">
      <dgm:prSet/>
      <dgm:spPr/>
      <dgm:t>
        <a:bodyPr/>
        <a:lstStyle/>
        <a:p>
          <a:endParaRPr lang="en-IN" sz="1700">
            <a:latin typeface="Tw Cen MT" panose="020B0602020104020603" pitchFamily="34" charset="0"/>
          </a:endParaRPr>
        </a:p>
      </dgm:t>
    </dgm:pt>
    <dgm:pt modelId="{DAA09B9C-769A-41DC-AC00-6FA6E853686C}" type="sibTrans" cxnId="{112F3D7D-C85E-42B9-9CE5-9F32F44D82F8}">
      <dgm:prSet/>
      <dgm:spPr/>
      <dgm:t>
        <a:bodyPr/>
        <a:lstStyle/>
        <a:p>
          <a:endParaRPr lang="en-IN" sz="1700">
            <a:latin typeface="Tw Cen MT" panose="020B0602020104020603" pitchFamily="34" charset="0"/>
          </a:endParaRPr>
        </a:p>
      </dgm:t>
    </dgm:pt>
    <dgm:pt modelId="{E0C61217-8B02-4F73-A4CC-BF0121932E23}">
      <dgm:prSet custT="1"/>
      <dgm:spPr/>
      <dgm:t>
        <a:bodyPr/>
        <a:lstStyle/>
        <a:p>
          <a:r>
            <a:rPr lang="en-IN" sz="1700" dirty="0">
              <a:latin typeface="Tw Cen MT" panose="020B0602020104020603" pitchFamily="34" charset="0"/>
            </a:rPr>
            <a:t>2013</a:t>
          </a:r>
        </a:p>
      </dgm:t>
    </dgm:pt>
    <dgm:pt modelId="{8A05F77E-9AA5-4A60-8F87-322FF3807A78}" type="parTrans" cxnId="{732817AF-C5A7-4896-BA87-89364DF52490}">
      <dgm:prSet/>
      <dgm:spPr/>
      <dgm:t>
        <a:bodyPr/>
        <a:lstStyle/>
        <a:p>
          <a:endParaRPr lang="en-IN" sz="1700">
            <a:latin typeface="Tw Cen MT" panose="020B0602020104020603" pitchFamily="34" charset="0"/>
          </a:endParaRPr>
        </a:p>
      </dgm:t>
    </dgm:pt>
    <dgm:pt modelId="{862799B9-7F17-4D01-9353-654D58700C13}" type="sibTrans" cxnId="{732817AF-C5A7-4896-BA87-89364DF52490}">
      <dgm:prSet/>
      <dgm:spPr/>
      <dgm:t>
        <a:bodyPr/>
        <a:lstStyle/>
        <a:p>
          <a:endParaRPr lang="en-IN" sz="1700">
            <a:latin typeface="Tw Cen MT" panose="020B0602020104020603" pitchFamily="34" charset="0"/>
          </a:endParaRPr>
        </a:p>
      </dgm:t>
    </dgm:pt>
    <dgm:pt modelId="{C8C68B6E-4EEF-4865-8953-8FBD77A045B1}">
      <dgm:prSet custT="1"/>
      <dgm:spPr/>
      <dgm:t>
        <a:bodyPr/>
        <a:lstStyle/>
        <a:p>
          <a:r>
            <a:rPr lang="en-IN" sz="1700" dirty="0">
              <a:latin typeface="Tw Cen MT" panose="020B0602020104020603" pitchFamily="34" charset="0"/>
            </a:rPr>
            <a:t>2015</a:t>
          </a:r>
        </a:p>
      </dgm:t>
    </dgm:pt>
    <dgm:pt modelId="{BEC519E9-04A9-4569-90DD-B73148D9DE47}" type="parTrans" cxnId="{16F9E0C9-0D11-4B71-A2AE-A4047239FD80}">
      <dgm:prSet/>
      <dgm:spPr/>
      <dgm:t>
        <a:bodyPr/>
        <a:lstStyle/>
        <a:p>
          <a:endParaRPr lang="en-IN" sz="1700">
            <a:latin typeface="Tw Cen MT" panose="020B0602020104020603" pitchFamily="34" charset="0"/>
          </a:endParaRPr>
        </a:p>
      </dgm:t>
    </dgm:pt>
    <dgm:pt modelId="{F7600600-9F53-489B-92BB-D30516D9C8E4}" type="sibTrans" cxnId="{16F9E0C9-0D11-4B71-A2AE-A4047239FD80}">
      <dgm:prSet/>
      <dgm:spPr/>
      <dgm:t>
        <a:bodyPr/>
        <a:lstStyle/>
        <a:p>
          <a:endParaRPr lang="en-IN" sz="1700">
            <a:latin typeface="Tw Cen MT" panose="020B0602020104020603" pitchFamily="34" charset="0"/>
          </a:endParaRPr>
        </a:p>
      </dgm:t>
    </dgm:pt>
    <dgm:pt modelId="{0E999D5B-F530-4BAD-96D5-92821CF49DCE}">
      <dgm:prSet custT="1"/>
      <dgm:spPr/>
      <dgm:t>
        <a:bodyPr/>
        <a:lstStyle/>
        <a:p>
          <a:r>
            <a:rPr lang="en-IN" sz="1700" dirty="0">
              <a:latin typeface="Tw Cen MT" panose="020B0602020104020603" pitchFamily="34" charset="0"/>
            </a:rPr>
            <a:t>2019</a:t>
          </a:r>
        </a:p>
      </dgm:t>
    </dgm:pt>
    <dgm:pt modelId="{0D9C020F-4D99-40BF-B577-D0BDFCBE5BFF}" type="parTrans" cxnId="{93CA4728-49C8-4280-828A-9D5AAAABF773}">
      <dgm:prSet/>
      <dgm:spPr/>
      <dgm:t>
        <a:bodyPr/>
        <a:lstStyle/>
        <a:p>
          <a:endParaRPr lang="en-IN" sz="1700">
            <a:latin typeface="Tw Cen MT" panose="020B0602020104020603" pitchFamily="34" charset="0"/>
          </a:endParaRPr>
        </a:p>
      </dgm:t>
    </dgm:pt>
    <dgm:pt modelId="{C7346A19-5FAA-4B96-ADA8-85475259CD7B}" type="sibTrans" cxnId="{93CA4728-49C8-4280-828A-9D5AAAABF773}">
      <dgm:prSet/>
      <dgm:spPr/>
      <dgm:t>
        <a:bodyPr/>
        <a:lstStyle/>
        <a:p>
          <a:endParaRPr lang="en-IN" sz="1700">
            <a:latin typeface="Tw Cen MT" panose="020B0602020104020603" pitchFamily="34" charset="0"/>
          </a:endParaRPr>
        </a:p>
      </dgm:t>
    </dgm:pt>
    <dgm:pt modelId="{EC7C979A-35CE-460F-9348-111DDDE278C3}">
      <dgm:prSet custT="1"/>
      <dgm:spPr/>
      <dgm:t>
        <a:bodyPr/>
        <a:lstStyle/>
        <a:p>
          <a:pPr marL="0" indent="0">
            <a:buNone/>
          </a:pPr>
          <a:r>
            <a:rPr lang="en-US" sz="1700" dirty="0">
              <a:latin typeface="Tw Cen MT" panose="020B0602020104020603" pitchFamily="34" charset="0"/>
            </a:rPr>
            <a:t>Introduction of Provision under Companies Act 2013, for spending on Corporate Social Responsibility and its Reporting in the Annual Report.</a:t>
          </a:r>
          <a:endParaRPr lang="en-IN" sz="1700" dirty="0">
            <a:latin typeface="Tw Cen MT" panose="020B0602020104020603" pitchFamily="34" charset="0"/>
          </a:endParaRPr>
        </a:p>
      </dgm:t>
    </dgm:pt>
    <dgm:pt modelId="{CEA42283-2BAB-4538-BC7F-A478F1B0A110}" type="parTrans" cxnId="{5524416A-3179-41C9-AC11-1B5676A757FE}">
      <dgm:prSet/>
      <dgm:spPr/>
      <dgm:t>
        <a:bodyPr/>
        <a:lstStyle/>
        <a:p>
          <a:endParaRPr lang="en-IN" sz="1700">
            <a:latin typeface="Tw Cen MT" panose="020B0602020104020603" pitchFamily="34" charset="0"/>
          </a:endParaRPr>
        </a:p>
      </dgm:t>
    </dgm:pt>
    <dgm:pt modelId="{1BDE4BDC-BB39-4E00-AFE9-CC5D5661D83C}" type="sibTrans" cxnId="{5524416A-3179-41C9-AC11-1B5676A757FE}">
      <dgm:prSet/>
      <dgm:spPr/>
      <dgm:t>
        <a:bodyPr/>
        <a:lstStyle/>
        <a:p>
          <a:endParaRPr lang="en-IN" sz="1700">
            <a:latin typeface="Tw Cen MT" panose="020B0602020104020603" pitchFamily="34" charset="0"/>
          </a:endParaRPr>
        </a:p>
      </dgm:t>
    </dgm:pt>
    <dgm:pt modelId="{29AA9766-D2DB-43AD-9C43-DBD0AFD8066B}">
      <dgm:prSet custT="1"/>
      <dgm:spPr/>
      <dgm:t>
        <a:bodyPr/>
        <a:lstStyle/>
        <a:p>
          <a:pPr marL="0" indent="0">
            <a:buNone/>
          </a:pPr>
          <a:r>
            <a:rPr lang="en-US" sz="1700" dirty="0">
              <a:latin typeface="Tw Cen MT" panose="020B0602020104020603" pitchFamily="34" charset="0"/>
            </a:rPr>
            <a:t>BRR became part of SEBI (Listing Obligations and Disclosure Requirements) </a:t>
          </a:r>
          <a:r>
            <a:rPr lang="en-IN" sz="1700" dirty="0">
              <a:latin typeface="Tw Cen MT" panose="020B0602020104020603" pitchFamily="34" charset="0"/>
            </a:rPr>
            <a:t>Regulations, 2015</a:t>
          </a:r>
        </a:p>
      </dgm:t>
    </dgm:pt>
    <dgm:pt modelId="{66E54BD5-B1AC-4151-AB66-708FA9EE51C3}" type="parTrans" cxnId="{056ECD55-8438-4A67-A44C-147CE0FE1B28}">
      <dgm:prSet/>
      <dgm:spPr/>
      <dgm:t>
        <a:bodyPr/>
        <a:lstStyle/>
        <a:p>
          <a:endParaRPr lang="en-IN" sz="1700">
            <a:latin typeface="Tw Cen MT" panose="020B0602020104020603" pitchFamily="34" charset="0"/>
          </a:endParaRPr>
        </a:p>
      </dgm:t>
    </dgm:pt>
    <dgm:pt modelId="{6CA94B23-0E3B-41E5-8BCC-88856965E9E3}" type="sibTrans" cxnId="{056ECD55-8438-4A67-A44C-147CE0FE1B28}">
      <dgm:prSet/>
      <dgm:spPr/>
      <dgm:t>
        <a:bodyPr/>
        <a:lstStyle/>
        <a:p>
          <a:endParaRPr lang="en-IN" sz="1700">
            <a:latin typeface="Tw Cen MT" panose="020B0602020104020603" pitchFamily="34" charset="0"/>
          </a:endParaRPr>
        </a:p>
      </dgm:t>
    </dgm:pt>
    <dgm:pt modelId="{6E7F4179-9891-449C-8468-620A059AAE4D}">
      <dgm:prSet custT="1"/>
      <dgm:spPr/>
      <dgm:t>
        <a:bodyPr/>
        <a:lstStyle/>
        <a:p>
          <a:pPr>
            <a:buNone/>
          </a:pPr>
          <a:r>
            <a:rPr lang="en-US" sz="1700" dirty="0">
              <a:latin typeface="Tw Cen MT" panose="020B0602020104020603" pitchFamily="34" charset="0"/>
            </a:rPr>
            <a:t>BRR became mandatory for top 1000 listed companies</a:t>
          </a:r>
          <a:endParaRPr lang="en-IN" sz="1700" dirty="0">
            <a:latin typeface="Tw Cen MT" panose="020B0602020104020603" pitchFamily="34" charset="0"/>
          </a:endParaRPr>
        </a:p>
      </dgm:t>
    </dgm:pt>
    <dgm:pt modelId="{284195DF-49BB-4A9A-98C5-CDAC9D5C3FAE}" type="parTrans" cxnId="{4D193801-1889-426F-A4F5-B9C8C2FF9024}">
      <dgm:prSet/>
      <dgm:spPr/>
      <dgm:t>
        <a:bodyPr/>
        <a:lstStyle/>
        <a:p>
          <a:endParaRPr lang="en-IN" sz="1700">
            <a:latin typeface="Tw Cen MT" panose="020B0602020104020603" pitchFamily="34" charset="0"/>
          </a:endParaRPr>
        </a:p>
      </dgm:t>
    </dgm:pt>
    <dgm:pt modelId="{272432D3-85B4-40A7-918A-BECD5F747C80}" type="sibTrans" cxnId="{4D193801-1889-426F-A4F5-B9C8C2FF9024}">
      <dgm:prSet/>
      <dgm:spPr/>
      <dgm:t>
        <a:bodyPr/>
        <a:lstStyle/>
        <a:p>
          <a:endParaRPr lang="en-IN" sz="1700">
            <a:latin typeface="Tw Cen MT" panose="020B0602020104020603" pitchFamily="34" charset="0"/>
          </a:endParaRPr>
        </a:p>
      </dgm:t>
    </dgm:pt>
    <dgm:pt modelId="{34625220-6F8F-4C03-B590-F298226F61D1}">
      <dgm:prSet custT="1"/>
      <dgm:spPr/>
      <dgm:t>
        <a:bodyPr/>
        <a:lstStyle/>
        <a:p>
          <a:r>
            <a:rPr lang="en-IN" sz="1700" dirty="0">
              <a:latin typeface="Tw Cen MT" panose="020B0602020104020603" pitchFamily="34" charset="0"/>
            </a:rPr>
            <a:t>2021</a:t>
          </a:r>
        </a:p>
      </dgm:t>
    </dgm:pt>
    <dgm:pt modelId="{8313FEFC-FAAD-41A1-9D18-F2D5780A0486}" type="parTrans" cxnId="{7B39C4EA-0FBE-4F96-99AC-20263FD0793F}">
      <dgm:prSet/>
      <dgm:spPr/>
      <dgm:t>
        <a:bodyPr/>
        <a:lstStyle/>
        <a:p>
          <a:endParaRPr lang="en-IN" sz="1700">
            <a:latin typeface="Tw Cen MT" panose="020B0602020104020603" pitchFamily="34" charset="0"/>
          </a:endParaRPr>
        </a:p>
      </dgm:t>
    </dgm:pt>
    <dgm:pt modelId="{DEC59159-B944-4F3A-993C-B014C8886C01}" type="sibTrans" cxnId="{7B39C4EA-0FBE-4F96-99AC-20263FD0793F}">
      <dgm:prSet/>
      <dgm:spPr/>
      <dgm:t>
        <a:bodyPr/>
        <a:lstStyle/>
        <a:p>
          <a:endParaRPr lang="en-IN" sz="1700">
            <a:latin typeface="Tw Cen MT" panose="020B0602020104020603" pitchFamily="34" charset="0"/>
          </a:endParaRPr>
        </a:p>
      </dgm:t>
    </dgm:pt>
    <dgm:pt modelId="{D8977A30-E1F7-4053-8B37-3CF65A0B2F08}">
      <dgm:prSet custT="1"/>
      <dgm:spPr/>
      <dgm:t>
        <a:bodyPr/>
        <a:lstStyle/>
        <a:p>
          <a:pPr marL="0" indent="0">
            <a:buNone/>
          </a:pPr>
          <a:r>
            <a:rPr lang="en-US" sz="1700" dirty="0">
              <a:latin typeface="Tw Cen MT" panose="020B0602020104020603" pitchFamily="34" charset="0"/>
            </a:rPr>
            <a:t>New reporting requirements on ESG parameters called the Business Responsibility </a:t>
          </a:r>
          <a:r>
            <a:rPr lang="en-IN" sz="1700" dirty="0">
              <a:latin typeface="Tw Cen MT" panose="020B0602020104020603" pitchFamily="34" charset="0"/>
            </a:rPr>
            <a:t>and Sustainability Report (BRSR).</a:t>
          </a:r>
        </a:p>
      </dgm:t>
    </dgm:pt>
    <dgm:pt modelId="{93763DB7-485D-4707-9619-612627B7E11F}" type="parTrans" cxnId="{63A57ACF-F525-4DC8-A939-C23AF6124A02}">
      <dgm:prSet/>
      <dgm:spPr/>
      <dgm:t>
        <a:bodyPr/>
        <a:lstStyle/>
        <a:p>
          <a:endParaRPr lang="en-IN" sz="1700">
            <a:latin typeface="Tw Cen MT" panose="020B0602020104020603" pitchFamily="34" charset="0"/>
          </a:endParaRPr>
        </a:p>
      </dgm:t>
    </dgm:pt>
    <dgm:pt modelId="{6DD6ECF1-F780-4DEF-8694-9CEC11357F99}" type="sibTrans" cxnId="{63A57ACF-F525-4DC8-A939-C23AF6124A02}">
      <dgm:prSet/>
      <dgm:spPr/>
      <dgm:t>
        <a:bodyPr/>
        <a:lstStyle/>
        <a:p>
          <a:endParaRPr lang="en-IN" sz="1700">
            <a:latin typeface="Tw Cen MT" panose="020B0602020104020603" pitchFamily="34" charset="0"/>
          </a:endParaRPr>
        </a:p>
      </dgm:t>
    </dgm:pt>
    <dgm:pt modelId="{552F6459-E379-4B02-AE7D-92A2F22AA6E6}" type="pres">
      <dgm:prSet presAssocID="{2F3282BA-9293-4820-AC15-BCC31CC52235}" presName="linearFlow" presStyleCnt="0">
        <dgm:presLayoutVars>
          <dgm:dir/>
          <dgm:animLvl val="lvl"/>
          <dgm:resizeHandles val="exact"/>
        </dgm:presLayoutVars>
      </dgm:prSet>
      <dgm:spPr/>
    </dgm:pt>
    <dgm:pt modelId="{44DE98ED-B816-493F-88C8-83F2FBF93A29}" type="pres">
      <dgm:prSet presAssocID="{0E86E7EB-D9CE-4C8F-B689-EC78647201E6}" presName="composite" presStyleCnt="0"/>
      <dgm:spPr/>
    </dgm:pt>
    <dgm:pt modelId="{AC8A6F23-31E2-422A-89F1-83690AEA52B0}" type="pres">
      <dgm:prSet presAssocID="{0E86E7EB-D9CE-4C8F-B689-EC78647201E6}" presName="parentText" presStyleLbl="alignNode1" presStyleIdx="0" presStyleCnt="7">
        <dgm:presLayoutVars>
          <dgm:chMax val="1"/>
          <dgm:bulletEnabled val="1"/>
        </dgm:presLayoutVars>
      </dgm:prSet>
      <dgm:spPr/>
    </dgm:pt>
    <dgm:pt modelId="{0E0ABE0F-990C-460A-931E-3A2128D735FF}" type="pres">
      <dgm:prSet presAssocID="{0E86E7EB-D9CE-4C8F-B689-EC78647201E6}" presName="descendantText" presStyleLbl="alignAcc1" presStyleIdx="0" presStyleCnt="7">
        <dgm:presLayoutVars>
          <dgm:bulletEnabled val="1"/>
        </dgm:presLayoutVars>
      </dgm:prSet>
      <dgm:spPr/>
    </dgm:pt>
    <dgm:pt modelId="{D8937DDE-C37C-47B0-8BC6-94D1C49DA511}" type="pres">
      <dgm:prSet presAssocID="{1F28F69A-A642-4035-AE2B-F05700D63604}" presName="sp" presStyleCnt="0"/>
      <dgm:spPr/>
    </dgm:pt>
    <dgm:pt modelId="{B859B87D-392F-42C0-A919-9B8179A95E71}" type="pres">
      <dgm:prSet presAssocID="{78E861EA-3123-4D75-866C-6BAC5A50405B}" presName="composite" presStyleCnt="0"/>
      <dgm:spPr/>
    </dgm:pt>
    <dgm:pt modelId="{1B5378D2-1877-4FAB-A139-D850429D8EF4}" type="pres">
      <dgm:prSet presAssocID="{78E861EA-3123-4D75-866C-6BAC5A50405B}" presName="parentText" presStyleLbl="alignNode1" presStyleIdx="1" presStyleCnt="7">
        <dgm:presLayoutVars>
          <dgm:chMax val="1"/>
          <dgm:bulletEnabled val="1"/>
        </dgm:presLayoutVars>
      </dgm:prSet>
      <dgm:spPr/>
    </dgm:pt>
    <dgm:pt modelId="{F31EFD43-6841-4E5F-BFF3-B2FCAE4DD1A7}" type="pres">
      <dgm:prSet presAssocID="{78E861EA-3123-4D75-866C-6BAC5A50405B}" presName="descendantText" presStyleLbl="alignAcc1" presStyleIdx="1" presStyleCnt="7">
        <dgm:presLayoutVars>
          <dgm:bulletEnabled val="1"/>
        </dgm:presLayoutVars>
      </dgm:prSet>
      <dgm:spPr/>
    </dgm:pt>
    <dgm:pt modelId="{F5F88AE8-2D1F-49FB-B360-38579CD3CB02}" type="pres">
      <dgm:prSet presAssocID="{9C3154AF-9C64-4964-AC87-74D0488B57FA}" presName="sp" presStyleCnt="0"/>
      <dgm:spPr/>
    </dgm:pt>
    <dgm:pt modelId="{94552F04-FE8B-4EA1-ADB0-3AF62681700C}" type="pres">
      <dgm:prSet presAssocID="{D0260AE5-C2A7-4AED-8E9F-733CEAF8E7D5}" presName="composite" presStyleCnt="0"/>
      <dgm:spPr/>
    </dgm:pt>
    <dgm:pt modelId="{76374901-9AB8-42E6-9DAA-41C5B6F8C2BF}" type="pres">
      <dgm:prSet presAssocID="{D0260AE5-C2A7-4AED-8E9F-733CEAF8E7D5}" presName="parentText" presStyleLbl="alignNode1" presStyleIdx="2" presStyleCnt="7">
        <dgm:presLayoutVars>
          <dgm:chMax val="1"/>
          <dgm:bulletEnabled val="1"/>
        </dgm:presLayoutVars>
      </dgm:prSet>
      <dgm:spPr/>
    </dgm:pt>
    <dgm:pt modelId="{2426EB7D-DA8B-4E5A-879F-D473F4A8D4D2}" type="pres">
      <dgm:prSet presAssocID="{D0260AE5-C2A7-4AED-8E9F-733CEAF8E7D5}" presName="descendantText" presStyleLbl="alignAcc1" presStyleIdx="2" presStyleCnt="7" custLinFactNeighborX="0" custLinFactNeighborY="0">
        <dgm:presLayoutVars>
          <dgm:bulletEnabled val="1"/>
        </dgm:presLayoutVars>
      </dgm:prSet>
      <dgm:spPr/>
    </dgm:pt>
    <dgm:pt modelId="{9255427D-A444-4F89-AC0F-6D61E1EBED04}" type="pres">
      <dgm:prSet presAssocID="{6A948C27-9604-43F0-8915-B607A3CEE9E2}" presName="sp" presStyleCnt="0"/>
      <dgm:spPr/>
    </dgm:pt>
    <dgm:pt modelId="{48774B04-99E4-4E7E-8A41-E81472E3221E}" type="pres">
      <dgm:prSet presAssocID="{E0C61217-8B02-4F73-A4CC-BF0121932E23}" presName="composite" presStyleCnt="0"/>
      <dgm:spPr/>
    </dgm:pt>
    <dgm:pt modelId="{DCBED120-7F69-4F45-80FB-8F6F638461BB}" type="pres">
      <dgm:prSet presAssocID="{E0C61217-8B02-4F73-A4CC-BF0121932E23}" presName="parentText" presStyleLbl="alignNode1" presStyleIdx="3" presStyleCnt="7" custLinFactNeighborY="0">
        <dgm:presLayoutVars>
          <dgm:chMax val="1"/>
          <dgm:bulletEnabled val="1"/>
        </dgm:presLayoutVars>
      </dgm:prSet>
      <dgm:spPr/>
    </dgm:pt>
    <dgm:pt modelId="{38B08B2C-4276-4DDE-A0C4-E95A017AF437}" type="pres">
      <dgm:prSet presAssocID="{E0C61217-8B02-4F73-A4CC-BF0121932E23}" presName="descendantText" presStyleLbl="alignAcc1" presStyleIdx="3" presStyleCnt="7" custLinFactNeighborY="0">
        <dgm:presLayoutVars>
          <dgm:bulletEnabled val="1"/>
        </dgm:presLayoutVars>
      </dgm:prSet>
      <dgm:spPr/>
    </dgm:pt>
    <dgm:pt modelId="{B81E536B-364E-43B2-988E-F7E0D1372E3F}" type="pres">
      <dgm:prSet presAssocID="{862799B9-7F17-4D01-9353-654D58700C13}" presName="sp" presStyleCnt="0"/>
      <dgm:spPr/>
    </dgm:pt>
    <dgm:pt modelId="{B4D9F331-9583-493A-A0FA-61DB25365E58}" type="pres">
      <dgm:prSet presAssocID="{C8C68B6E-4EEF-4865-8953-8FBD77A045B1}" presName="composite" presStyleCnt="0"/>
      <dgm:spPr/>
    </dgm:pt>
    <dgm:pt modelId="{3B80CE91-472D-4AFD-9008-305580E3D042}" type="pres">
      <dgm:prSet presAssocID="{C8C68B6E-4EEF-4865-8953-8FBD77A045B1}" presName="parentText" presStyleLbl="alignNode1" presStyleIdx="4" presStyleCnt="7" custLinFactNeighborY="0">
        <dgm:presLayoutVars>
          <dgm:chMax val="1"/>
          <dgm:bulletEnabled val="1"/>
        </dgm:presLayoutVars>
      </dgm:prSet>
      <dgm:spPr/>
    </dgm:pt>
    <dgm:pt modelId="{914D742F-B199-4787-B6AE-0F876BF41ABD}" type="pres">
      <dgm:prSet presAssocID="{C8C68B6E-4EEF-4865-8953-8FBD77A045B1}" presName="descendantText" presStyleLbl="alignAcc1" presStyleIdx="4" presStyleCnt="7">
        <dgm:presLayoutVars>
          <dgm:bulletEnabled val="1"/>
        </dgm:presLayoutVars>
      </dgm:prSet>
      <dgm:spPr/>
    </dgm:pt>
    <dgm:pt modelId="{EE89F249-B43E-435B-8126-15D46CC757C4}" type="pres">
      <dgm:prSet presAssocID="{F7600600-9F53-489B-92BB-D30516D9C8E4}" presName="sp" presStyleCnt="0"/>
      <dgm:spPr/>
    </dgm:pt>
    <dgm:pt modelId="{CB27BD29-BC19-476F-9015-A407E5372EFB}" type="pres">
      <dgm:prSet presAssocID="{0E999D5B-F530-4BAD-96D5-92821CF49DCE}" presName="composite" presStyleCnt="0"/>
      <dgm:spPr/>
    </dgm:pt>
    <dgm:pt modelId="{6B707E93-72C3-448B-8856-ED73E2C089C1}" type="pres">
      <dgm:prSet presAssocID="{0E999D5B-F530-4BAD-96D5-92821CF49DCE}" presName="parentText" presStyleLbl="alignNode1" presStyleIdx="5" presStyleCnt="7" custLinFactNeighborY="0">
        <dgm:presLayoutVars>
          <dgm:chMax val="1"/>
          <dgm:bulletEnabled val="1"/>
        </dgm:presLayoutVars>
      </dgm:prSet>
      <dgm:spPr/>
    </dgm:pt>
    <dgm:pt modelId="{54C46962-B3DE-45B7-B2F2-2C7120C9D9EE}" type="pres">
      <dgm:prSet presAssocID="{0E999D5B-F530-4BAD-96D5-92821CF49DCE}" presName="descendantText" presStyleLbl="alignAcc1" presStyleIdx="5" presStyleCnt="7">
        <dgm:presLayoutVars>
          <dgm:bulletEnabled val="1"/>
        </dgm:presLayoutVars>
      </dgm:prSet>
      <dgm:spPr/>
    </dgm:pt>
    <dgm:pt modelId="{9FC211EA-DF82-4074-B97C-5E39A3327DEE}" type="pres">
      <dgm:prSet presAssocID="{C7346A19-5FAA-4B96-ADA8-85475259CD7B}" presName="sp" presStyleCnt="0"/>
      <dgm:spPr/>
    </dgm:pt>
    <dgm:pt modelId="{F98A6749-A3A3-4FBC-8054-AE323774C2C5}" type="pres">
      <dgm:prSet presAssocID="{34625220-6F8F-4C03-B590-F298226F61D1}" presName="composite" presStyleCnt="0"/>
      <dgm:spPr/>
    </dgm:pt>
    <dgm:pt modelId="{EE2B2231-63F9-4791-AD7C-E8D58596C0CE}" type="pres">
      <dgm:prSet presAssocID="{34625220-6F8F-4C03-B590-F298226F61D1}" presName="parentText" presStyleLbl="alignNode1" presStyleIdx="6" presStyleCnt="7">
        <dgm:presLayoutVars>
          <dgm:chMax val="1"/>
          <dgm:bulletEnabled val="1"/>
        </dgm:presLayoutVars>
      </dgm:prSet>
      <dgm:spPr/>
    </dgm:pt>
    <dgm:pt modelId="{F48656D0-ED8B-4779-8723-F92255349ECE}" type="pres">
      <dgm:prSet presAssocID="{34625220-6F8F-4C03-B590-F298226F61D1}" presName="descendantText" presStyleLbl="alignAcc1" presStyleIdx="6" presStyleCnt="7">
        <dgm:presLayoutVars>
          <dgm:bulletEnabled val="1"/>
        </dgm:presLayoutVars>
      </dgm:prSet>
      <dgm:spPr/>
    </dgm:pt>
  </dgm:ptLst>
  <dgm:cxnLst>
    <dgm:cxn modelId="{4D193801-1889-426F-A4F5-B9C8C2FF9024}" srcId="{0E999D5B-F530-4BAD-96D5-92821CF49DCE}" destId="{6E7F4179-9891-449C-8468-620A059AAE4D}" srcOrd="0" destOrd="0" parTransId="{284195DF-49BB-4A9A-98C5-CDAC9D5C3FAE}" sibTransId="{272432D3-85B4-40A7-918A-BECD5F747C80}"/>
    <dgm:cxn modelId="{89C8EF0E-0A44-4F4B-8ACE-D81B7A55D116}" srcId="{2F3282BA-9293-4820-AC15-BCC31CC52235}" destId="{78E861EA-3123-4D75-866C-6BAC5A50405B}" srcOrd="1" destOrd="0" parTransId="{809B26DD-4863-4E91-BCAC-06AC4224F4E8}" sibTransId="{9C3154AF-9C64-4964-AC87-74D0488B57FA}"/>
    <dgm:cxn modelId="{67EFD221-8AEB-49C7-8DD8-33DED43BFCFD}" type="presOf" srcId="{0E999D5B-F530-4BAD-96D5-92821CF49DCE}" destId="{6B707E93-72C3-448B-8856-ED73E2C089C1}" srcOrd="0" destOrd="0" presId="urn:microsoft.com/office/officeart/2005/8/layout/chevron2"/>
    <dgm:cxn modelId="{93CA4728-49C8-4280-828A-9D5AAAABF773}" srcId="{2F3282BA-9293-4820-AC15-BCC31CC52235}" destId="{0E999D5B-F530-4BAD-96D5-92821CF49DCE}" srcOrd="5" destOrd="0" parTransId="{0D9C020F-4D99-40BF-B577-D0BDFCBE5BFF}" sibTransId="{C7346A19-5FAA-4B96-ADA8-85475259CD7B}"/>
    <dgm:cxn modelId="{48A62137-0F55-4195-B18E-C34065ADEA2A}" type="presOf" srcId="{0E86E7EB-D9CE-4C8F-B689-EC78647201E6}" destId="{AC8A6F23-31E2-422A-89F1-83690AEA52B0}" srcOrd="0" destOrd="0" presId="urn:microsoft.com/office/officeart/2005/8/layout/chevron2"/>
    <dgm:cxn modelId="{207AAB5F-B675-407F-A967-63684392FED2}" type="presOf" srcId="{EC7C979A-35CE-460F-9348-111DDDE278C3}" destId="{38B08B2C-4276-4DDE-A0C4-E95A017AF437}" srcOrd="0" destOrd="0" presId="urn:microsoft.com/office/officeart/2005/8/layout/chevron2"/>
    <dgm:cxn modelId="{4D76E146-E891-4A93-A26F-75DF5105BEA8}" type="presOf" srcId="{D0260AE5-C2A7-4AED-8E9F-733CEAF8E7D5}" destId="{76374901-9AB8-42E6-9DAA-41C5B6F8C2BF}" srcOrd="0" destOrd="0" presId="urn:microsoft.com/office/officeart/2005/8/layout/chevron2"/>
    <dgm:cxn modelId="{55F28F48-6B89-4D5D-96E9-D2565A4F97B1}" type="presOf" srcId="{34625220-6F8F-4C03-B590-F298226F61D1}" destId="{EE2B2231-63F9-4791-AD7C-E8D58596C0CE}" srcOrd="0" destOrd="0" presId="urn:microsoft.com/office/officeart/2005/8/layout/chevron2"/>
    <dgm:cxn modelId="{5524416A-3179-41C9-AC11-1B5676A757FE}" srcId="{E0C61217-8B02-4F73-A4CC-BF0121932E23}" destId="{EC7C979A-35CE-460F-9348-111DDDE278C3}" srcOrd="0" destOrd="0" parTransId="{CEA42283-2BAB-4538-BC7F-A478F1B0A110}" sibTransId="{1BDE4BDC-BB39-4E00-AFE9-CC5D5661D83C}"/>
    <dgm:cxn modelId="{126E836A-2C95-43E2-8EA8-990E57CB4877}" type="presOf" srcId="{422C0263-AAF8-44A4-9E57-FD0120B6BA72}" destId="{2426EB7D-DA8B-4E5A-879F-D473F4A8D4D2}" srcOrd="0" destOrd="0" presId="urn:microsoft.com/office/officeart/2005/8/layout/chevron2"/>
    <dgm:cxn modelId="{DCB27950-A851-40D6-A61D-3EEB5464A7B4}" srcId="{0E86E7EB-D9CE-4C8F-B689-EC78647201E6}" destId="{440F1DD5-8AB4-4FF6-B98B-3C99B8D0D38A}" srcOrd="0" destOrd="0" parTransId="{517E6D6B-34DF-4D35-B63A-C8F48E70032E}" sibTransId="{B817728A-39C4-47C6-8A64-7DD814DF7ECD}"/>
    <dgm:cxn modelId="{056ECD55-8438-4A67-A44C-147CE0FE1B28}" srcId="{C8C68B6E-4EEF-4865-8953-8FBD77A045B1}" destId="{29AA9766-D2DB-43AD-9C43-DBD0AFD8066B}" srcOrd="0" destOrd="0" parTransId="{66E54BD5-B1AC-4151-AB66-708FA9EE51C3}" sibTransId="{6CA94B23-0E3B-41E5-8BCC-88856965E9E3}"/>
    <dgm:cxn modelId="{112F3D7D-C85E-42B9-9CE5-9F32F44D82F8}" srcId="{D0260AE5-C2A7-4AED-8E9F-733CEAF8E7D5}" destId="{422C0263-AAF8-44A4-9E57-FD0120B6BA72}" srcOrd="0" destOrd="0" parTransId="{A84A9037-DA03-42AD-8349-856B703D1AB6}" sibTransId="{DAA09B9C-769A-41DC-AC00-6FA6E853686C}"/>
    <dgm:cxn modelId="{64254E85-02FA-4516-B0E3-CAEC3B211A1E}" type="presOf" srcId="{78E861EA-3123-4D75-866C-6BAC5A50405B}" destId="{1B5378D2-1877-4FAB-A139-D850429D8EF4}" srcOrd="0" destOrd="0" presId="urn:microsoft.com/office/officeart/2005/8/layout/chevron2"/>
    <dgm:cxn modelId="{CB722694-1CB4-427E-B005-0D91E8973528}" srcId="{78E861EA-3123-4D75-866C-6BAC5A50405B}" destId="{24BF9681-8C14-4693-958F-9240A2C4C906}" srcOrd="0" destOrd="0" parTransId="{0527F7F0-C613-4F3C-B6C7-9B484D24C96D}" sibTransId="{2F477EFB-A1F3-46DB-B0D8-E672F621B2A5}"/>
    <dgm:cxn modelId="{ECCD099C-0EF7-46DB-AAA2-39D669AF3095}" srcId="{2F3282BA-9293-4820-AC15-BCC31CC52235}" destId="{0E86E7EB-D9CE-4C8F-B689-EC78647201E6}" srcOrd="0" destOrd="0" parTransId="{6DA50E1A-D071-44D0-8CE0-05D3479BB490}" sibTransId="{1F28F69A-A642-4035-AE2B-F05700D63604}"/>
    <dgm:cxn modelId="{732817AF-C5A7-4896-BA87-89364DF52490}" srcId="{2F3282BA-9293-4820-AC15-BCC31CC52235}" destId="{E0C61217-8B02-4F73-A4CC-BF0121932E23}" srcOrd="3" destOrd="0" parTransId="{8A05F77E-9AA5-4A60-8F87-322FF3807A78}" sibTransId="{862799B9-7F17-4D01-9353-654D58700C13}"/>
    <dgm:cxn modelId="{4F6C04B6-5736-484F-8445-C3FF3FCE591A}" type="presOf" srcId="{29AA9766-D2DB-43AD-9C43-DBD0AFD8066B}" destId="{914D742F-B199-4787-B6AE-0F876BF41ABD}" srcOrd="0" destOrd="0" presId="urn:microsoft.com/office/officeart/2005/8/layout/chevron2"/>
    <dgm:cxn modelId="{1442BEBC-2DA6-4B3C-8747-32FE1922D867}" type="presOf" srcId="{E0C61217-8B02-4F73-A4CC-BF0121932E23}" destId="{DCBED120-7F69-4F45-80FB-8F6F638461BB}" srcOrd="0" destOrd="0" presId="urn:microsoft.com/office/officeart/2005/8/layout/chevron2"/>
    <dgm:cxn modelId="{45F01CBF-8816-497B-BB05-7FC9CD3DE7C0}" srcId="{2F3282BA-9293-4820-AC15-BCC31CC52235}" destId="{D0260AE5-C2A7-4AED-8E9F-733CEAF8E7D5}" srcOrd="2" destOrd="0" parTransId="{F8A7CE46-F969-43B3-8ED3-3CC804B11769}" sibTransId="{6A948C27-9604-43F0-8915-B607A3CEE9E2}"/>
    <dgm:cxn modelId="{54D0CBC1-122E-41B7-AFAD-070D1B7F58BA}" type="presOf" srcId="{6E7F4179-9891-449C-8468-620A059AAE4D}" destId="{54C46962-B3DE-45B7-B2F2-2C7120C9D9EE}" srcOrd="0" destOrd="0" presId="urn:microsoft.com/office/officeart/2005/8/layout/chevron2"/>
    <dgm:cxn modelId="{16F9E0C9-0D11-4B71-A2AE-A4047239FD80}" srcId="{2F3282BA-9293-4820-AC15-BCC31CC52235}" destId="{C8C68B6E-4EEF-4865-8953-8FBD77A045B1}" srcOrd="4" destOrd="0" parTransId="{BEC519E9-04A9-4569-90DD-B73148D9DE47}" sibTransId="{F7600600-9F53-489B-92BB-D30516D9C8E4}"/>
    <dgm:cxn modelId="{662E59CD-9AED-4608-BCA2-1DCA19DF2DBD}" type="presOf" srcId="{D8977A30-E1F7-4053-8B37-3CF65A0B2F08}" destId="{F48656D0-ED8B-4779-8723-F92255349ECE}" srcOrd="0" destOrd="0" presId="urn:microsoft.com/office/officeart/2005/8/layout/chevron2"/>
    <dgm:cxn modelId="{63A57ACF-F525-4DC8-A939-C23AF6124A02}" srcId="{34625220-6F8F-4C03-B590-F298226F61D1}" destId="{D8977A30-E1F7-4053-8B37-3CF65A0B2F08}" srcOrd="0" destOrd="0" parTransId="{93763DB7-485D-4707-9619-612627B7E11F}" sibTransId="{6DD6ECF1-F780-4DEF-8694-9CEC11357F99}"/>
    <dgm:cxn modelId="{22FE09D3-9452-4AA1-9095-0A486D414BFD}" type="presOf" srcId="{440F1DD5-8AB4-4FF6-B98B-3C99B8D0D38A}" destId="{0E0ABE0F-990C-460A-931E-3A2128D735FF}" srcOrd="0" destOrd="0" presId="urn:microsoft.com/office/officeart/2005/8/layout/chevron2"/>
    <dgm:cxn modelId="{C23260E7-68F0-4EC6-9E5D-BB50B2CC0C18}" type="presOf" srcId="{C8C68B6E-4EEF-4865-8953-8FBD77A045B1}" destId="{3B80CE91-472D-4AFD-9008-305580E3D042}" srcOrd="0" destOrd="0" presId="urn:microsoft.com/office/officeart/2005/8/layout/chevron2"/>
    <dgm:cxn modelId="{10EF5DEA-A2CF-42F5-AA84-097463C9E006}" type="presOf" srcId="{2F3282BA-9293-4820-AC15-BCC31CC52235}" destId="{552F6459-E379-4B02-AE7D-92A2F22AA6E6}" srcOrd="0" destOrd="0" presId="urn:microsoft.com/office/officeart/2005/8/layout/chevron2"/>
    <dgm:cxn modelId="{7B39C4EA-0FBE-4F96-99AC-20263FD0793F}" srcId="{2F3282BA-9293-4820-AC15-BCC31CC52235}" destId="{34625220-6F8F-4C03-B590-F298226F61D1}" srcOrd="6" destOrd="0" parTransId="{8313FEFC-FAAD-41A1-9D18-F2D5780A0486}" sibTransId="{DEC59159-B944-4F3A-993C-B014C8886C01}"/>
    <dgm:cxn modelId="{6F9C80EB-B782-47E6-959A-903AE8C3A73A}" type="presOf" srcId="{24BF9681-8C14-4693-958F-9240A2C4C906}" destId="{F31EFD43-6841-4E5F-BFF3-B2FCAE4DD1A7}" srcOrd="0" destOrd="0" presId="urn:microsoft.com/office/officeart/2005/8/layout/chevron2"/>
    <dgm:cxn modelId="{875FC8C8-CC6B-41AE-9E1A-141C29A41468}" type="presParOf" srcId="{552F6459-E379-4B02-AE7D-92A2F22AA6E6}" destId="{44DE98ED-B816-493F-88C8-83F2FBF93A29}" srcOrd="0" destOrd="0" presId="urn:microsoft.com/office/officeart/2005/8/layout/chevron2"/>
    <dgm:cxn modelId="{1626F8DC-818D-44B5-AEA4-41CBBF594A88}" type="presParOf" srcId="{44DE98ED-B816-493F-88C8-83F2FBF93A29}" destId="{AC8A6F23-31E2-422A-89F1-83690AEA52B0}" srcOrd="0" destOrd="0" presId="urn:microsoft.com/office/officeart/2005/8/layout/chevron2"/>
    <dgm:cxn modelId="{E9EB2D48-F6F1-484C-A8DF-FC3D50527922}" type="presParOf" srcId="{44DE98ED-B816-493F-88C8-83F2FBF93A29}" destId="{0E0ABE0F-990C-460A-931E-3A2128D735FF}" srcOrd="1" destOrd="0" presId="urn:microsoft.com/office/officeart/2005/8/layout/chevron2"/>
    <dgm:cxn modelId="{76C425D4-D39C-42CC-8862-63F1F5CCF023}" type="presParOf" srcId="{552F6459-E379-4B02-AE7D-92A2F22AA6E6}" destId="{D8937DDE-C37C-47B0-8BC6-94D1C49DA511}" srcOrd="1" destOrd="0" presId="urn:microsoft.com/office/officeart/2005/8/layout/chevron2"/>
    <dgm:cxn modelId="{321BA6F5-68A8-4B3D-99A7-19A7C4028967}" type="presParOf" srcId="{552F6459-E379-4B02-AE7D-92A2F22AA6E6}" destId="{B859B87D-392F-42C0-A919-9B8179A95E71}" srcOrd="2" destOrd="0" presId="urn:microsoft.com/office/officeart/2005/8/layout/chevron2"/>
    <dgm:cxn modelId="{A1CA13CE-B14E-4553-9AE6-0CB92A20BE07}" type="presParOf" srcId="{B859B87D-392F-42C0-A919-9B8179A95E71}" destId="{1B5378D2-1877-4FAB-A139-D850429D8EF4}" srcOrd="0" destOrd="0" presId="urn:microsoft.com/office/officeart/2005/8/layout/chevron2"/>
    <dgm:cxn modelId="{5BCBD5BE-627E-4674-A424-0F2F7BC47099}" type="presParOf" srcId="{B859B87D-392F-42C0-A919-9B8179A95E71}" destId="{F31EFD43-6841-4E5F-BFF3-B2FCAE4DD1A7}" srcOrd="1" destOrd="0" presId="urn:microsoft.com/office/officeart/2005/8/layout/chevron2"/>
    <dgm:cxn modelId="{9F236708-2B34-4A58-9B9F-0E65B7E6B067}" type="presParOf" srcId="{552F6459-E379-4B02-AE7D-92A2F22AA6E6}" destId="{F5F88AE8-2D1F-49FB-B360-38579CD3CB02}" srcOrd="3" destOrd="0" presId="urn:microsoft.com/office/officeart/2005/8/layout/chevron2"/>
    <dgm:cxn modelId="{EEB8B69C-E347-4734-BA32-8033AAFCE411}" type="presParOf" srcId="{552F6459-E379-4B02-AE7D-92A2F22AA6E6}" destId="{94552F04-FE8B-4EA1-ADB0-3AF62681700C}" srcOrd="4" destOrd="0" presId="urn:microsoft.com/office/officeart/2005/8/layout/chevron2"/>
    <dgm:cxn modelId="{D1B8B15F-D008-49D1-ABF9-3FE2F4053B24}" type="presParOf" srcId="{94552F04-FE8B-4EA1-ADB0-3AF62681700C}" destId="{76374901-9AB8-42E6-9DAA-41C5B6F8C2BF}" srcOrd="0" destOrd="0" presId="urn:microsoft.com/office/officeart/2005/8/layout/chevron2"/>
    <dgm:cxn modelId="{1B8BA02C-EB4A-4EB1-9A4C-2C348DDED324}" type="presParOf" srcId="{94552F04-FE8B-4EA1-ADB0-3AF62681700C}" destId="{2426EB7D-DA8B-4E5A-879F-D473F4A8D4D2}" srcOrd="1" destOrd="0" presId="urn:microsoft.com/office/officeart/2005/8/layout/chevron2"/>
    <dgm:cxn modelId="{3EEA8A4B-5F79-433C-8F79-C26E4DB79B24}" type="presParOf" srcId="{552F6459-E379-4B02-AE7D-92A2F22AA6E6}" destId="{9255427D-A444-4F89-AC0F-6D61E1EBED04}" srcOrd="5" destOrd="0" presId="urn:microsoft.com/office/officeart/2005/8/layout/chevron2"/>
    <dgm:cxn modelId="{B520C216-A5D7-4808-802E-ED69A09FD5C1}" type="presParOf" srcId="{552F6459-E379-4B02-AE7D-92A2F22AA6E6}" destId="{48774B04-99E4-4E7E-8A41-E81472E3221E}" srcOrd="6" destOrd="0" presId="urn:microsoft.com/office/officeart/2005/8/layout/chevron2"/>
    <dgm:cxn modelId="{30B2A2F2-A44A-444B-9A39-B6F8333B3865}" type="presParOf" srcId="{48774B04-99E4-4E7E-8A41-E81472E3221E}" destId="{DCBED120-7F69-4F45-80FB-8F6F638461BB}" srcOrd="0" destOrd="0" presId="urn:microsoft.com/office/officeart/2005/8/layout/chevron2"/>
    <dgm:cxn modelId="{E88FC475-CA34-4FBC-9335-FE684EE12320}" type="presParOf" srcId="{48774B04-99E4-4E7E-8A41-E81472E3221E}" destId="{38B08B2C-4276-4DDE-A0C4-E95A017AF437}" srcOrd="1" destOrd="0" presId="urn:microsoft.com/office/officeart/2005/8/layout/chevron2"/>
    <dgm:cxn modelId="{3089489A-786C-4808-B003-CD4782E825D2}" type="presParOf" srcId="{552F6459-E379-4B02-AE7D-92A2F22AA6E6}" destId="{B81E536B-364E-43B2-988E-F7E0D1372E3F}" srcOrd="7" destOrd="0" presId="urn:microsoft.com/office/officeart/2005/8/layout/chevron2"/>
    <dgm:cxn modelId="{6B157094-E1B3-47C3-9321-0DF6F675B10D}" type="presParOf" srcId="{552F6459-E379-4B02-AE7D-92A2F22AA6E6}" destId="{B4D9F331-9583-493A-A0FA-61DB25365E58}" srcOrd="8" destOrd="0" presId="urn:microsoft.com/office/officeart/2005/8/layout/chevron2"/>
    <dgm:cxn modelId="{140D3454-53D0-4148-821D-295F239268A8}" type="presParOf" srcId="{B4D9F331-9583-493A-A0FA-61DB25365E58}" destId="{3B80CE91-472D-4AFD-9008-305580E3D042}" srcOrd="0" destOrd="0" presId="urn:microsoft.com/office/officeart/2005/8/layout/chevron2"/>
    <dgm:cxn modelId="{81A4347B-FA21-4481-894F-56E640300BA2}" type="presParOf" srcId="{B4D9F331-9583-493A-A0FA-61DB25365E58}" destId="{914D742F-B199-4787-B6AE-0F876BF41ABD}" srcOrd="1" destOrd="0" presId="urn:microsoft.com/office/officeart/2005/8/layout/chevron2"/>
    <dgm:cxn modelId="{B9E497C5-6DD5-4E8B-A9ED-2B6356280321}" type="presParOf" srcId="{552F6459-E379-4B02-AE7D-92A2F22AA6E6}" destId="{EE89F249-B43E-435B-8126-15D46CC757C4}" srcOrd="9" destOrd="0" presId="urn:microsoft.com/office/officeart/2005/8/layout/chevron2"/>
    <dgm:cxn modelId="{676B6053-F788-4E31-BE8D-E778D64F0521}" type="presParOf" srcId="{552F6459-E379-4B02-AE7D-92A2F22AA6E6}" destId="{CB27BD29-BC19-476F-9015-A407E5372EFB}" srcOrd="10" destOrd="0" presId="urn:microsoft.com/office/officeart/2005/8/layout/chevron2"/>
    <dgm:cxn modelId="{EFB4B4C8-7D3E-40A9-A1ED-BD60380E5770}" type="presParOf" srcId="{CB27BD29-BC19-476F-9015-A407E5372EFB}" destId="{6B707E93-72C3-448B-8856-ED73E2C089C1}" srcOrd="0" destOrd="0" presId="urn:microsoft.com/office/officeart/2005/8/layout/chevron2"/>
    <dgm:cxn modelId="{022E7EC4-8BBE-4084-B731-573A3F8E15D4}" type="presParOf" srcId="{CB27BD29-BC19-476F-9015-A407E5372EFB}" destId="{54C46962-B3DE-45B7-B2F2-2C7120C9D9EE}" srcOrd="1" destOrd="0" presId="urn:microsoft.com/office/officeart/2005/8/layout/chevron2"/>
    <dgm:cxn modelId="{2FC982B2-9615-4B7B-8D55-7E2FA32CA3C1}" type="presParOf" srcId="{552F6459-E379-4B02-AE7D-92A2F22AA6E6}" destId="{9FC211EA-DF82-4074-B97C-5E39A3327DEE}" srcOrd="11" destOrd="0" presId="urn:microsoft.com/office/officeart/2005/8/layout/chevron2"/>
    <dgm:cxn modelId="{45B270B7-E2A2-43EE-BDC5-A23BAEF7B6B3}" type="presParOf" srcId="{552F6459-E379-4B02-AE7D-92A2F22AA6E6}" destId="{F98A6749-A3A3-4FBC-8054-AE323774C2C5}" srcOrd="12" destOrd="0" presId="urn:microsoft.com/office/officeart/2005/8/layout/chevron2"/>
    <dgm:cxn modelId="{85F4A252-52F3-4F68-B7CA-1BE9E68A1F27}" type="presParOf" srcId="{F98A6749-A3A3-4FBC-8054-AE323774C2C5}" destId="{EE2B2231-63F9-4791-AD7C-E8D58596C0CE}" srcOrd="0" destOrd="0" presId="urn:microsoft.com/office/officeart/2005/8/layout/chevron2"/>
    <dgm:cxn modelId="{B0193524-E9D4-4B79-AC26-18D281D11219}" type="presParOf" srcId="{F98A6749-A3A3-4FBC-8054-AE323774C2C5}" destId="{F48656D0-ED8B-4779-8723-F92255349EC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0FCED48-EB7B-46B5-9E6E-DAE4EF825645}"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IN"/>
        </a:p>
      </dgm:t>
    </dgm:pt>
    <dgm:pt modelId="{D30CC197-B599-441D-B77E-E30E68EFFA1C}">
      <dgm:prSet phldrT="[Text]" custT="1"/>
      <dgm:spPr>
        <a:solidFill>
          <a:schemeClr val="accent1">
            <a:lumMod val="75000"/>
          </a:schemeClr>
        </a:solidFill>
      </dgm:spPr>
      <dgm:t>
        <a:bodyPr/>
        <a:lstStyle/>
        <a:p>
          <a:r>
            <a:rPr lang="en-IN" sz="1600" b="1" dirty="0">
              <a:latin typeface="Tw Cen MT" panose="020B0602020104020603" pitchFamily="34" charset="0"/>
            </a:rPr>
            <a:t>BRSR Format</a:t>
          </a:r>
        </a:p>
      </dgm:t>
    </dgm:pt>
    <dgm:pt modelId="{1C61A6A7-C323-49B6-BF7A-EC788981D4A2}" type="parTrans" cxnId="{69D83B50-9585-4811-BB96-26D2AF268E77}">
      <dgm:prSet/>
      <dgm:spPr/>
      <dgm:t>
        <a:bodyPr/>
        <a:lstStyle/>
        <a:p>
          <a:endParaRPr lang="en-IN" sz="2400">
            <a:latin typeface="Tw Cen MT" panose="020B0602020104020603" pitchFamily="34" charset="0"/>
          </a:endParaRPr>
        </a:p>
      </dgm:t>
    </dgm:pt>
    <dgm:pt modelId="{AA016F8F-4E83-4152-B919-F15F1C46180D}" type="sibTrans" cxnId="{69D83B50-9585-4811-BB96-26D2AF268E77}">
      <dgm:prSet/>
      <dgm:spPr/>
      <dgm:t>
        <a:bodyPr/>
        <a:lstStyle/>
        <a:p>
          <a:endParaRPr lang="en-IN" sz="2400">
            <a:latin typeface="Tw Cen MT" panose="020B0602020104020603" pitchFamily="34" charset="0"/>
          </a:endParaRPr>
        </a:p>
      </dgm:t>
    </dgm:pt>
    <dgm:pt modelId="{7CFA8C3A-36B1-4E5A-A6D4-67B4569BF8DA}">
      <dgm:prSet phldrT="[Text]" custT="1"/>
      <dgm:spPr/>
      <dgm:t>
        <a:bodyPr/>
        <a:lstStyle/>
        <a:p>
          <a:r>
            <a:rPr lang="en-IN" sz="1500" b="1" dirty="0">
              <a:latin typeface="Tw Cen MT" panose="020B0602020104020603" pitchFamily="34" charset="0"/>
            </a:rPr>
            <a:t>Section A</a:t>
          </a:r>
        </a:p>
        <a:p>
          <a:r>
            <a:rPr lang="en-IN" sz="1500" dirty="0">
              <a:latin typeface="Tw Cen MT" panose="020B0602020104020603" pitchFamily="34" charset="0"/>
            </a:rPr>
            <a:t>General Disclosures</a:t>
          </a:r>
        </a:p>
      </dgm:t>
    </dgm:pt>
    <dgm:pt modelId="{48672B91-80B8-441C-B260-89EC21BEE88E}" type="parTrans" cxnId="{71A94B04-AF43-422B-91F4-E6526506C191}">
      <dgm:prSet/>
      <dgm:spPr/>
      <dgm:t>
        <a:bodyPr/>
        <a:lstStyle/>
        <a:p>
          <a:endParaRPr lang="en-IN" sz="2400">
            <a:latin typeface="Tw Cen MT" panose="020B0602020104020603" pitchFamily="34" charset="0"/>
          </a:endParaRPr>
        </a:p>
      </dgm:t>
    </dgm:pt>
    <dgm:pt modelId="{AD880886-B986-4145-BEE5-6C648EEFB3CC}" type="sibTrans" cxnId="{71A94B04-AF43-422B-91F4-E6526506C191}">
      <dgm:prSet/>
      <dgm:spPr/>
      <dgm:t>
        <a:bodyPr/>
        <a:lstStyle/>
        <a:p>
          <a:endParaRPr lang="en-IN" sz="2400">
            <a:latin typeface="Tw Cen MT" panose="020B0602020104020603" pitchFamily="34" charset="0"/>
          </a:endParaRPr>
        </a:p>
      </dgm:t>
    </dgm:pt>
    <dgm:pt modelId="{876A89AE-6B88-4205-B75E-61D81B6BC5E4}">
      <dgm:prSet phldrT="[Text]" custT="1"/>
      <dgm:spPr/>
      <dgm:t>
        <a:bodyPr/>
        <a:lstStyle/>
        <a:p>
          <a:r>
            <a:rPr lang="en-IN" sz="1500" b="1" dirty="0">
              <a:latin typeface="Tw Cen MT" panose="020B0602020104020603" pitchFamily="34" charset="0"/>
            </a:rPr>
            <a:t>Section B</a:t>
          </a:r>
        </a:p>
        <a:p>
          <a:r>
            <a:rPr lang="en-IN" sz="1500" dirty="0">
              <a:latin typeface="Tw Cen MT" panose="020B0602020104020603" pitchFamily="34" charset="0"/>
            </a:rPr>
            <a:t>Management &amp; Process Disclosures</a:t>
          </a:r>
        </a:p>
      </dgm:t>
    </dgm:pt>
    <dgm:pt modelId="{6CEEDE38-620B-45EC-B9BC-9DB63B3D8A77}" type="parTrans" cxnId="{E183E2AF-A79F-46B1-B843-60943C3B52C4}">
      <dgm:prSet/>
      <dgm:spPr/>
      <dgm:t>
        <a:bodyPr/>
        <a:lstStyle/>
        <a:p>
          <a:endParaRPr lang="en-IN" sz="2400">
            <a:latin typeface="Tw Cen MT" panose="020B0602020104020603" pitchFamily="34" charset="0"/>
          </a:endParaRPr>
        </a:p>
      </dgm:t>
    </dgm:pt>
    <dgm:pt modelId="{08DA7F6B-D80D-4472-997D-2F7B9FFDDF17}" type="sibTrans" cxnId="{E183E2AF-A79F-46B1-B843-60943C3B52C4}">
      <dgm:prSet/>
      <dgm:spPr/>
      <dgm:t>
        <a:bodyPr/>
        <a:lstStyle/>
        <a:p>
          <a:endParaRPr lang="en-IN" sz="2400">
            <a:latin typeface="Tw Cen MT" panose="020B0602020104020603" pitchFamily="34" charset="0"/>
          </a:endParaRPr>
        </a:p>
      </dgm:t>
    </dgm:pt>
    <dgm:pt modelId="{4DEDD3EE-3771-4087-BC3F-293F039B1028}">
      <dgm:prSet phldrT="[Text]" custT="1"/>
      <dgm:spPr/>
      <dgm:t>
        <a:bodyPr/>
        <a:lstStyle/>
        <a:p>
          <a:r>
            <a:rPr lang="en-IN" sz="1500" b="1" dirty="0">
              <a:latin typeface="Tw Cen MT" panose="020B0602020104020603" pitchFamily="34" charset="0"/>
            </a:rPr>
            <a:t>Section C</a:t>
          </a:r>
        </a:p>
        <a:p>
          <a:r>
            <a:rPr lang="en-IN" sz="1500" dirty="0">
              <a:latin typeface="Tw Cen MT" panose="020B0602020104020603" pitchFamily="34" charset="0"/>
            </a:rPr>
            <a:t>Principle-wise Performance Disclosures</a:t>
          </a:r>
        </a:p>
      </dgm:t>
    </dgm:pt>
    <dgm:pt modelId="{1D90D14F-32FA-49DE-B623-E67585E07BD7}" type="parTrans" cxnId="{DE8BA545-7F5D-41B6-8FDA-B25E5CB07085}">
      <dgm:prSet/>
      <dgm:spPr/>
      <dgm:t>
        <a:bodyPr/>
        <a:lstStyle/>
        <a:p>
          <a:endParaRPr lang="en-IN" sz="2400">
            <a:latin typeface="Tw Cen MT" panose="020B0602020104020603" pitchFamily="34" charset="0"/>
          </a:endParaRPr>
        </a:p>
      </dgm:t>
    </dgm:pt>
    <dgm:pt modelId="{8B3EE44E-202B-4A55-BC1C-C8489CD84643}" type="sibTrans" cxnId="{DE8BA545-7F5D-41B6-8FDA-B25E5CB07085}">
      <dgm:prSet/>
      <dgm:spPr/>
      <dgm:t>
        <a:bodyPr/>
        <a:lstStyle/>
        <a:p>
          <a:endParaRPr lang="en-IN" sz="2400">
            <a:latin typeface="Tw Cen MT" panose="020B0602020104020603" pitchFamily="34" charset="0"/>
          </a:endParaRPr>
        </a:p>
      </dgm:t>
    </dgm:pt>
    <dgm:pt modelId="{59760F09-69D1-4C77-99F9-1C7C457F7557}">
      <dgm:prSet custT="1"/>
      <dgm:spPr/>
      <dgm:t>
        <a:bodyPr/>
        <a:lstStyle/>
        <a:p>
          <a:r>
            <a:rPr lang="en-IN" sz="1400" dirty="0">
              <a:latin typeface="Tw Cen MT" panose="020B0602020104020603" pitchFamily="34" charset="0"/>
            </a:rPr>
            <a:t>Essential indicators (Mandatory)</a:t>
          </a:r>
        </a:p>
      </dgm:t>
    </dgm:pt>
    <dgm:pt modelId="{BEA36197-BE1F-4FC0-8C3A-F39AD22D11A2}" type="parTrans" cxnId="{9E636ECE-1701-451B-B803-4BAE971D8D09}">
      <dgm:prSet/>
      <dgm:spPr/>
      <dgm:t>
        <a:bodyPr/>
        <a:lstStyle/>
        <a:p>
          <a:endParaRPr lang="en-IN" sz="2400">
            <a:latin typeface="Tw Cen MT" panose="020B0602020104020603" pitchFamily="34" charset="0"/>
          </a:endParaRPr>
        </a:p>
      </dgm:t>
    </dgm:pt>
    <dgm:pt modelId="{93A6A6FC-935F-4BE5-B7B4-EA1F57E7AA6B}" type="sibTrans" cxnId="{9E636ECE-1701-451B-B803-4BAE971D8D09}">
      <dgm:prSet/>
      <dgm:spPr/>
      <dgm:t>
        <a:bodyPr/>
        <a:lstStyle/>
        <a:p>
          <a:endParaRPr lang="en-IN" sz="2400">
            <a:latin typeface="Tw Cen MT" panose="020B0602020104020603" pitchFamily="34" charset="0"/>
          </a:endParaRPr>
        </a:p>
      </dgm:t>
    </dgm:pt>
    <dgm:pt modelId="{7393B6A7-ECFE-4882-9B3D-F9EA45641BB4}">
      <dgm:prSet custT="1"/>
      <dgm:spPr/>
      <dgm:t>
        <a:bodyPr/>
        <a:lstStyle/>
        <a:p>
          <a:r>
            <a:rPr lang="en-IN" sz="1400" dirty="0">
              <a:latin typeface="Tw Cen MT" panose="020B0602020104020603" pitchFamily="34" charset="0"/>
            </a:rPr>
            <a:t>Leadership</a:t>
          </a:r>
        </a:p>
        <a:p>
          <a:r>
            <a:rPr lang="en-IN" sz="1400" dirty="0">
              <a:latin typeface="Tw Cen MT" panose="020B0602020104020603" pitchFamily="34" charset="0"/>
            </a:rPr>
            <a:t>indicators</a:t>
          </a:r>
        </a:p>
        <a:p>
          <a:r>
            <a:rPr lang="en-IN" sz="1400" dirty="0">
              <a:latin typeface="Tw Cen MT" panose="020B0602020104020603" pitchFamily="34" charset="0"/>
            </a:rPr>
            <a:t>(Voluntary)</a:t>
          </a:r>
        </a:p>
      </dgm:t>
    </dgm:pt>
    <dgm:pt modelId="{BEB8C4D0-49F1-4737-B81E-AAF147FAA178}" type="parTrans" cxnId="{64C5A4AC-7520-4EA6-9556-623EDB0FBF5C}">
      <dgm:prSet/>
      <dgm:spPr/>
      <dgm:t>
        <a:bodyPr/>
        <a:lstStyle/>
        <a:p>
          <a:endParaRPr lang="en-IN" sz="2400">
            <a:latin typeface="Tw Cen MT" panose="020B0602020104020603" pitchFamily="34" charset="0"/>
          </a:endParaRPr>
        </a:p>
      </dgm:t>
    </dgm:pt>
    <dgm:pt modelId="{5B03E2A9-9FED-4174-87C5-FF1222E7DAFB}" type="sibTrans" cxnId="{64C5A4AC-7520-4EA6-9556-623EDB0FBF5C}">
      <dgm:prSet/>
      <dgm:spPr/>
      <dgm:t>
        <a:bodyPr/>
        <a:lstStyle/>
        <a:p>
          <a:endParaRPr lang="en-IN" sz="2400">
            <a:latin typeface="Tw Cen MT" panose="020B0602020104020603" pitchFamily="34" charset="0"/>
          </a:endParaRPr>
        </a:p>
      </dgm:t>
    </dgm:pt>
    <dgm:pt modelId="{C5523264-DBE7-43F1-9CB1-4A01167B5B99}" type="pres">
      <dgm:prSet presAssocID="{F0FCED48-EB7B-46B5-9E6E-DAE4EF825645}" presName="hierChild1" presStyleCnt="0">
        <dgm:presLayoutVars>
          <dgm:orgChart val="1"/>
          <dgm:chPref val="1"/>
          <dgm:dir/>
          <dgm:animOne val="branch"/>
          <dgm:animLvl val="lvl"/>
          <dgm:resizeHandles/>
        </dgm:presLayoutVars>
      </dgm:prSet>
      <dgm:spPr/>
    </dgm:pt>
    <dgm:pt modelId="{58760536-DA9B-443A-9F9B-C2F089F6CDB8}" type="pres">
      <dgm:prSet presAssocID="{D30CC197-B599-441D-B77E-E30E68EFFA1C}" presName="hierRoot1" presStyleCnt="0">
        <dgm:presLayoutVars>
          <dgm:hierBranch val="init"/>
        </dgm:presLayoutVars>
      </dgm:prSet>
      <dgm:spPr/>
    </dgm:pt>
    <dgm:pt modelId="{ABD7D422-2350-4253-AFEA-8E78D1AD0609}" type="pres">
      <dgm:prSet presAssocID="{D30CC197-B599-441D-B77E-E30E68EFFA1C}" presName="rootComposite1" presStyleCnt="0"/>
      <dgm:spPr/>
    </dgm:pt>
    <dgm:pt modelId="{436D160C-852B-4133-BE7E-2B677793FBC1}" type="pres">
      <dgm:prSet presAssocID="{D30CC197-B599-441D-B77E-E30E68EFFA1C}" presName="rootText1" presStyleLbl="node0" presStyleIdx="0" presStyleCnt="1">
        <dgm:presLayoutVars>
          <dgm:chPref val="3"/>
        </dgm:presLayoutVars>
      </dgm:prSet>
      <dgm:spPr/>
    </dgm:pt>
    <dgm:pt modelId="{E9234ECC-BFFF-4437-853D-560E818E412A}" type="pres">
      <dgm:prSet presAssocID="{D30CC197-B599-441D-B77E-E30E68EFFA1C}" presName="rootConnector1" presStyleLbl="node1" presStyleIdx="0" presStyleCnt="0"/>
      <dgm:spPr/>
    </dgm:pt>
    <dgm:pt modelId="{80A32D7B-B7D6-4E7E-AB5C-44D221759052}" type="pres">
      <dgm:prSet presAssocID="{D30CC197-B599-441D-B77E-E30E68EFFA1C}" presName="hierChild2" presStyleCnt="0"/>
      <dgm:spPr/>
    </dgm:pt>
    <dgm:pt modelId="{6C2C390D-6CFA-40BC-8805-2EE45FC72000}" type="pres">
      <dgm:prSet presAssocID="{48672B91-80B8-441C-B260-89EC21BEE88E}" presName="Name37" presStyleLbl="parChTrans1D2" presStyleIdx="0" presStyleCnt="3"/>
      <dgm:spPr/>
    </dgm:pt>
    <dgm:pt modelId="{4CCAFEBA-96AB-4499-951E-3DA04DCED61A}" type="pres">
      <dgm:prSet presAssocID="{7CFA8C3A-36B1-4E5A-A6D4-67B4569BF8DA}" presName="hierRoot2" presStyleCnt="0">
        <dgm:presLayoutVars>
          <dgm:hierBranch val="init"/>
        </dgm:presLayoutVars>
      </dgm:prSet>
      <dgm:spPr/>
    </dgm:pt>
    <dgm:pt modelId="{655CE685-ABA9-4F9B-A8E8-AD91078D6A3A}" type="pres">
      <dgm:prSet presAssocID="{7CFA8C3A-36B1-4E5A-A6D4-67B4569BF8DA}" presName="rootComposite" presStyleCnt="0"/>
      <dgm:spPr/>
    </dgm:pt>
    <dgm:pt modelId="{AF0EF7AE-EEB7-47D8-BE64-24A47AECF283}" type="pres">
      <dgm:prSet presAssocID="{7CFA8C3A-36B1-4E5A-A6D4-67B4569BF8DA}" presName="rootText" presStyleLbl="node2" presStyleIdx="0" presStyleCnt="3" custScaleX="155648">
        <dgm:presLayoutVars>
          <dgm:chPref val="3"/>
        </dgm:presLayoutVars>
      </dgm:prSet>
      <dgm:spPr/>
    </dgm:pt>
    <dgm:pt modelId="{D52F406D-84C4-4B73-876D-B526F4919C56}" type="pres">
      <dgm:prSet presAssocID="{7CFA8C3A-36B1-4E5A-A6D4-67B4569BF8DA}" presName="rootConnector" presStyleLbl="node2" presStyleIdx="0" presStyleCnt="3"/>
      <dgm:spPr/>
    </dgm:pt>
    <dgm:pt modelId="{BFF712D8-15B0-49D8-8C1E-916E8207F28E}" type="pres">
      <dgm:prSet presAssocID="{7CFA8C3A-36B1-4E5A-A6D4-67B4569BF8DA}" presName="hierChild4" presStyleCnt="0"/>
      <dgm:spPr/>
    </dgm:pt>
    <dgm:pt modelId="{3CF5B076-476B-425D-9511-49F9A5842ABB}" type="pres">
      <dgm:prSet presAssocID="{7CFA8C3A-36B1-4E5A-A6D4-67B4569BF8DA}" presName="hierChild5" presStyleCnt="0"/>
      <dgm:spPr/>
    </dgm:pt>
    <dgm:pt modelId="{5CE0860A-DD6B-482A-8B40-5E5475C5FFE5}" type="pres">
      <dgm:prSet presAssocID="{6CEEDE38-620B-45EC-B9BC-9DB63B3D8A77}" presName="Name37" presStyleLbl="parChTrans1D2" presStyleIdx="1" presStyleCnt="3"/>
      <dgm:spPr/>
    </dgm:pt>
    <dgm:pt modelId="{F722AE7E-F2BA-4C93-AA4F-89437CA2486A}" type="pres">
      <dgm:prSet presAssocID="{876A89AE-6B88-4205-B75E-61D81B6BC5E4}" presName="hierRoot2" presStyleCnt="0">
        <dgm:presLayoutVars>
          <dgm:hierBranch val="init"/>
        </dgm:presLayoutVars>
      </dgm:prSet>
      <dgm:spPr/>
    </dgm:pt>
    <dgm:pt modelId="{70FCA6D5-DBB6-456D-89D8-6A92B963E9D5}" type="pres">
      <dgm:prSet presAssocID="{876A89AE-6B88-4205-B75E-61D81B6BC5E4}" presName="rootComposite" presStyleCnt="0"/>
      <dgm:spPr/>
    </dgm:pt>
    <dgm:pt modelId="{C511F596-51B0-4E98-B32E-F07ADA71C3B0}" type="pres">
      <dgm:prSet presAssocID="{876A89AE-6B88-4205-B75E-61D81B6BC5E4}" presName="rootText" presStyleLbl="node2" presStyleIdx="1" presStyleCnt="3" custScaleX="161001">
        <dgm:presLayoutVars>
          <dgm:chPref val="3"/>
        </dgm:presLayoutVars>
      </dgm:prSet>
      <dgm:spPr/>
    </dgm:pt>
    <dgm:pt modelId="{896AA77C-12C7-42CB-9714-014AF8FC3E7A}" type="pres">
      <dgm:prSet presAssocID="{876A89AE-6B88-4205-B75E-61D81B6BC5E4}" presName="rootConnector" presStyleLbl="node2" presStyleIdx="1" presStyleCnt="3"/>
      <dgm:spPr/>
    </dgm:pt>
    <dgm:pt modelId="{3DDF1313-DAE1-4A7B-8642-5C0BC9D0F1BB}" type="pres">
      <dgm:prSet presAssocID="{876A89AE-6B88-4205-B75E-61D81B6BC5E4}" presName="hierChild4" presStyleCnt="0"/>
      <dgm:spPr/>
    </dgm:pt>
    <dgm:pt modelId="{1BF17407-7AB7-441D-9EC6-D3565FAC36A8}" type="pres">
      <dgm:prSet presAssocID="{876A89AE-6B88-4205-B75E-61D81B6BC5E4}" presName="hierChild5" presStyleCnt="0"/>
      <dgm:spPr/>
    </dgm:pt>
    <dgm:pt modelId="{1CDDA2FF-1EE6-4A06-A57D-F99F9C81BABD}" type="pres">
      <dgm:prSet presAssocID="{1D90D14F-32FA-49DE-B623-E67585E07BD7}" presName="Name37" presStyleLbl="parChTrans1D2" presStyleIdx="2" presStyleCnt="3"/>
      <dgm:spPr/>
    </dgm:pt>
    <dgm:pt modelId="{B814BF93-9AAB-4F5F-BF53-7F1A51B17603}" type="pres">
      <dgm:prSet presAssocID="{4DEDD3EE-3771-4087-BC3F-293F039B1028}" presName="hierRoot2" presStyleCnt="0">
        <dgm:presLayoutVars>
          <dgm:hierBranch val="init"/>
        </dgm:presLayoutVars>
      </dgm:prSet>
      <dgm:spPr/>
    </dgm:pt>
    <dgm:pt modelId="{31EFCD22-39AE-421F-9E0A-13BBB1E097C5}" type="pres">
      <dgm:prSet presAssocID="{4DEDD3EE-3771-4087-BC3F-293F039B1028}" presName="rootComposite" presStyleCnt="0"/>
      <dgm:spPr/>
    </dgm:pt>
    <dgm:pt modelId="{DFC4CFEF-B772-4F33-B49B-38EFEC5AC1C6}" type="pres">
      <dgm:prSet presAssocID="{4DEDD3EE-3771-4087-BC3F-293F039B1028}" presName="rootText" presStyleLbl="node2" presStyleIdx="2" presStyleCnt="3" custScaleX="144269">
        <dgm:presLayoutVars>
          <dgm:chPref val="3"/>
        </dgm:presLayoutVars>
      </dgm:prSet>
      <dgm:spPr/>
    </dgm:pt>
    <dgm:pt modelId="{BF9276EF-FCAE-469A-95DE-C3883DDDAE6E}" type="pres">
      <dgm:prSet presAssocID="{4DEDD3EE-3771-4087-BC3F-293F039B1028}" presName="rootConnector" presStyleLbl="node2" presStyleIdx="2" presStyleCnt="3"/>
      <dgm:spPr/>
    </dgm:pt>
    <dgm:pt modelId="{934B4022-1938-40F9-9802-EF6A3F7A54E8}" type="pres">
      <dgm:prSet presAssocID="{4DEDD3EE-3771-4087-BC3F-293F039B1028}" presName="hierChild4" presStyleCnt="0"/>
      <dgm:spPr/>
    </dgm:pt>
    <dgm:pt modelId="{22FD4C36-4AFD-444A-87BA-F7C0CD15ACDE}" type="pres">
      <dgm:prSet presAssocID="{BEA36197-BE1F-4FC0-8C3A-F39AD22D11A2}" presName="Name37" presStyleLbl="parChTrans1D3" presStyleIdx="0" presStyleCnt="2"/>
      <dgm:spPr/>
    </dgm:pt>
    <dgm:pt modelId="{0BD80860-68D9-46AD-942E-4DE030E34190}" type="pres">
      <dgm:prSet presAssocID="{59760F09-69D1-4C77-99F9-1C7C457F7557}" presName="hierRoot2" presStyleCnt="0">
        <dgm:presLayoutVars>
          <dgm:hierBranch val="init"/>
        </dgm:presLayoutVars>
      </dgm:prSet>
      <dgm:spPr/>
    </dgm:pt>
    <dgm:pt modelId="{802F2C20-6B12-4DFF-B21C-2EDF55BD4E5B}" type="pres">
      <dgm:prSet presAssocID="{59760F09-69D1-4C77-99F9-1C7C457F7557}" presName="rootComposite" presStyleCnt="0"/>
      <dgm:spPr/>
    </dgm:pt>
    <dgm:pt modelId="{61ED8A2B-E5FA-4C99-880F-CA982ED2FDEE}" type="pres">
      <dgm:prSet presAssocID="{59760F09-69D1-4C77-99F9-1C7C457F7557}" presName="rootText" presStyleLbl="node3" presStyleIdx="0" presStyleCnt="2" custScaleX="121377">
        <dgm:presLayoutVars>
          <dgm:chPref val="3"/>
        </dgm:presLayoutVars>
      </dgm:prSet>
      <dgm:spPr/>
    </dgm:pt>
    <dgm:pt modelId="{EB2B02E4-FE47-4388-B9C1-B38B055B7B2D}" type="pres">
      <dgm:prSet presAssocID="{59760F09-69D1-4C77-99F9-1C7C457F7557}" presName="rootConnector" presStyleLbl="node3" presStyleIdx="0" presStyleCnt="2"/>
      <dgm:spPr/>
    </dgm:pt>
    <dgm:pt modelId="{C70FB37B-1DCC-47E7-A073-6C454CD0F0E5}" type="pres">
      <dgm:prSet presAssocID="{59760F09-69D1-4C77-99F9-1C7C457F7557}" presName="hierChild4" presStyleCnt="0"/>
      <dgm:spPr/>
    </dgm:pt>
    <dgm:pt modelId="{0A28E884-D87E-45F9-9954-4E74AAEB6F18}" type="pres">
      <dgm:prSet presAssocID="{59760F09-69D1-4C77-99F9-1C7C457F7557}" presName="hierChild5" presStyleCnt="0"/>
      <dgm:spPr/>
    </dgm:pt>
    <dgm:pt modelId="{0CB4BADB-6D8F-4AE4-A518-9304675A2009}" type="pres">
      <dgm:prSet presAssocID="{BEB8C4D0-49F1-4737-B81E-AAF147FAA178}" presName="Name37" presStyleLbl="parChTrans1D3" presStyleIdx="1" presStyleCnt="2"/>
      <dgm:spPr/>
    </dgm:pt>
    <dgm:pt modelId="{4165A52B-F41E-4BF3-AA7A-DDCC17AEEFA2}" type="pres">
      <dgm:prSet presAssocID="{7393B6A7-ECFE-4882-9B3D-F9EA45641BB4}" presName="hierRoot2" presStyleCnt="0">
        <dgm:presLayoutVars>
          <dgm:hierBranch val="init"/>
        </dgm:presLayoutVars>
      </dgm:prSet>
      <dgm:spPr/>
    </dgm:pt>
    <dgm:pt modelId="{01389D27-8356-4A04-8556-DAD980239499}" type="pres">
      <dgm:prSet presAssocID="{7393B6A7-ECFE-4882-9B3D-F9EA45641BB4}" presName="rootComposite" presStyleCnt="0"/>
      <dgm:spPr/>
    </dgm:pt>
    <dgm:pt modelId="{7D1B0789-EB95-43C6-92DD-478A48C2781E}" type="pres">
      <dgm:prSet presAssocID="{7393B6A7-ECFE-4882-9B3D-F9EA45641BB4}" presName="rootText" presStyleLbl="node3" presStyleIdx="1" presStyleCnt="2" custScaleX="120709">
        <dgm:presLayoutVars>
          <dgm:chPref val="3"/>
        </dgm:presLayoutVars>
      </dgm:prSet>
      <dgm:spPr/>
    </dgm:pt>
    <dgm:pt modelId="{8924F9FE-D09D-4B2E-B21F-C5EDFF1DC0C3}" type="pres">
      <dgm:prSet presAssocID="{7393B6A7-ECFE-4882-9B3D-F9EA45641BB4}" presName="rootConnector" presStyleLbl="node3" presStyleIdx="1" presStyleCnt="2"/>
      <dgm:spPr/>
    </dgm:pt>
    <dgm:pt modelId="{51FF7C14-BEB3-4461-9748-0906DBC29BEE}" type="pres">
      <dgm:prSet presAssocID="{7393B6A7-ECFE-4882-9B3D-F9EA45641BB4}" presName="hierChild4" presStyleCnt="0"/>
      <dgm:spPr/>
    </dgm:pt>
    <dgm:pt modelId="{DDD4FA47-0B9C-48EA-AE60-66504CE3FBEA}" type="pres">
      <dgm:prSet presAssocID="{7393B6A7-ECFE-4882-9B3D-F9EA45641BB4}" presName="hierChild5" presStyleCnt="0"/>
      <dgm:spPr/>
    </dgm:pt>
    <dgm:pt modelId="{D7ED7EFB-5B53-4FFB-AFF0-882450D6694B}" type="pres">
      <dgm:prSet presAssocID="{4DEDD3EE-3771-4087-BC3F-293F039B1028}" presName="hierChild5" presStyleCnt="0"/>
      <dgm:spPr/>
    </dgm:pt>
    <dgm:pt modelId="{8814647D-2A21-47CF-AE8C-C766553159C9}" type="pres">
      <dgm:prSet presAssocID="{D30CC197-B599-441D-B77E-E30E68EFFA1C}" presName="hierChild3" presStyleCnt="0"/>
      <dgm:spPr/>
    </dgm:pt>
  </dgm:ptLst>
  <dgm:cxnLst>
    <dgm:cxn modelId="{71A94B04-AF43-422B-91F4-E6526506C191}" srcId="{D30CC197-B599-441D-B77E-E30E68EFFA1C}" destId="{7CFA8C3A-36B1-4E5A-A6D4-67B4569BF8DA}" srcOrd="0" destOrd="0" parTransId="{48672B91-80B8-441C-B260-89EC21BEE88E}" sibTransId="{AD880886-B986-4145-BEE5-6C648EEFB3CC}"/>
    <dgm:cxn modelId="{18B1B00A-1D3B-491E-B4A5-D4A221BA96F0}" type="presOf" srcId="{4DEDD3EE-3771-4087-BC3F-293F039B1028}" destId="{DFC4CFEF-B772-4F33-B49B-38EFEC5AC1C6}" srcOrd="0" destOrd="0" presId="urn:microsoft.com/office/officeart/2005/8/layout/orgChart1"/>
    <dgm:cxn modelId="{D6BA0E19-234D-4C9B-ADEF-6D1C9EBF346E}" type="presOf" srcId="{BEB8C4D0-49F1-4737-B81E-AAF147FAA178}" destId="{0CB4BADB-6D8F-4AE4-A518-9304675A2009}" srcOrd="0" destOrd="0" presId="urn:microsoft.com/office/officeart/2005/8/layout/orgChart1"/>
    <dgm:cxn modelId="{F895E121-5D3A-4E34-A2A4-DD02A3680C5F}" type="presOf" srcId="{59760F09-69D1-4C77-99F9-1C7C457F7557}" destId="{EB2B02E4-FE47-4388-B9C1-B38B055B7B2D}" srcOrd="1" destOrd="0" presId="urn:microsoft.com/office/officeart/2005/8/layout/orgChart1"/>
    <dgm:cxn modelId="{F8CA743E-BD1F-4898-A61D-8214B5B0DC9B}" type="presOf" srcId="{7CFA8C3A-36B1-4E5A-A6D4-67B4569BF8DA}" destId="{D52F406D-84C4-4B73-876D-B526F4919C56}" srcOrd="1" destOrd="0" presId="urn:microsoft.com/office/officeart/2005/8/layout/orgChart1"/>
    <dgm:cxn modelId="{47F2CB5E-D1E5-49F8-B128-7A45E49904F1}" type="presOf" srcId="{D30CC197-B599-441D-B77E-E30E68EFFA1C}" destId="{436D160C-852B-4133-BE7E-2B677793FBC1}" srcOrd="0" destOrd="0" presId="urn:microsoft.com/office/officeart/2005/8/layout/orgChart1"/>
    <dgm:cxn modelId="{DE8BA545-7F5D-41B6-8FDA-B25E5CB07085}" srcId="{D30CC197-B599-441D-B77E-E30E68EFFA1C}" destId="{4DEDD3EE-3771-4087-BC3F-293F039B1028}" srcOrd="2" destOrd="0" parTransId="{1D90D14F-32FA-49DE-B623-E67585E07BD7}" sibTransId="{8B3EE44E-202B-4A55-BC1C-C8489CD84643}"/>
    <dgm:cxn modelId="{5B99EE65-EEEF-40D2-9F46-DA452D836764}" type="presOf" srcId="{7393B6A7-ECFE-4882-9B3D-F9EA45641BB4}" destId="{7D1B0789-EB95-43C6-92DD-478A48C2781E}" srcOrd="0" destOrd="0" presId="urn:microsoft.com/office/officeart/2005/8/layout/orgChart1"/>
    <dgm:cxn modelId="{669FC94C-3DA0-457A-AE89-CCC4E4AEE2A4}" type="presOf" srcId="{F0FCED48-EB7B-46B5-9E6E-DAE4EF825645}" destId="{C5523264-DBE7-43F1-9CB1-4A01167B5B99}" srcOrd="0" destOrd="0" presId="urn:microsoft.com/office/officeart/2005/8/layout/orgChart1"/>
    <dgm:cxn modelId="{69D83B50-9585-4811-BB96-26D2AF268E77}" srcId="{F0FCED48-EB7B-46B5-9E6E-DAE4EF825645}" destId="{D30CC197-B599-441D-B77E-E30E68EFFA1C}" srcOrd="0" destOrd="0" parTransId="{1C61A6A7-C323-49B6-BF7A-EC788981D4A2}" sibTransId="{AA016F8F-4E83-4152-B919-F15F1C46180D}"/>
    <dgm:cxn modelId="{AC5C508A-FFAC-4965-A1F7-EA6F7F49F819}" type="presOf" srcId="{D30CC197-B599-441D-B77E-E30E68EFFA1C}" destId="{E9234ECC-BFFF-4437-853D-560E818E412A}" srcOrd="1" destOrd="0" presId="urn:microsoft.com/office/officeart/2005/8/layout/orgChart1"/>
    <dgm:cxn modelId="{CBA3CC96-E0B6-4E56-A3CE-20B2D71B7776}" type="presOf" srcId="{876A89AE-6B88-4205-B75E-61D81B6BC5E4}" destId="{896AA77C-12C7-42CB-9714-014AF8FC3E7A}" srcOrd="1" destOrd="0" presId="urn:microsoft.com/office/officeart/2005/8/layout/orgChart1"/>
    <dgm:cxn modelId="{17052D97-2EC7-4C12-BD49-BF70FD18DD16}" type="presOf" srcId="{1D90D14F-32FA-49DE-B623-E67585E07BD7}" destId="{1CDDA2FF-1EE6-4A06-A57D-F99F9C81BABD}" srcOrd="0" destOrd="0" presId="urn:microsoft.com/office/officeart/2005/8/layout/orgChart1"/>
    <dgm:cxn modelId="{77C8C5A0-F0CD-494C-ACA4-FD3EDB987F91}" type="presOf" srcId="{59760F09-69D1-4C77-99F9-1C7C457F7557}" destId="{61ED8A2B-E5FA-4C99-880F-CA982ED2FDEE}" srcOrd="0" destOrd="0" presId="urn:microsoft.com/office/officeart/2005/8/layout/orgChart1"/>
    <dgm:cxn modelId="{64C5A4AC-7520-4EA6-9556-623EDB0FBF5C}" srcId="{4DEDD3EE-3771-4087-BC3F-293F039B1028}" destId="{7393B6A7-ECFE-4882-9B3D-F9EA45641BB4}" srcOrd="1" destOrd="0" parTransId="{BEB8C4D0-49F1-4737-B81E-AAF147FAA178}" sibTransId="{5B03E2A9-9FED-4174-87C5-FF1222E7DAFB}"/>
    <dgm:cxn modelId="{E183E2AF-A79F-46B1-B843-60943C3B52C4}" srcId="{D30CC197-B599-441D-B77E-E30E68EFFA1C}" destId="{876A89AE-6B88-4205-B75E-61D81B6BC5E4}" srcOrd="1" destOrd="0" parTransId="{6CEEDE38-620B-45EC-B9BC-9DB63B3D8A77}" sibTransId="{08DA7F6B-D80D-4472-997D-2F7B9FFDDF17}"/>
    <dgm:cxn modelId="{D53BD1B1-BFEC-418F-B675-4425DED8CB92}" type="presOf" srcId="{48672B91-80B8-441C-B260-89EC21BEE88E}" destId="{6C2C390D-6CFA-40BC-8805-2EE45FC72000}" srcOrd="0" destOrd="0" presId="urn:microsoft.com/office/officeart/2005/8/layout/orgChart1"/>
    <dgm:cxn modelId="{61EE70BD-46C3-4D7A-8252-9D94A68BE378}" type="presOf" srcId="{876A89AE-6B88-4205-B75E-61D81B6BC5E4}" destId="{C511F596-51B0-4E98-B32E-F07ADA71C3B0}" srcOrd="0" destOrd="0" presId="urn:microsoft.com/office/officeart/2005/8/layout/orgChart1"/>
    <dgm:cxn modelId="{36E58EC7-2146-4597-8948-754829CCAF83}" type="presOf" srcId="{7CFA8C3A-36B1-4E5A-A6D4-67B4569BF8DA}" destId="{AF0EF7AE-EEB7-47D8-BE64-24A47AECF283}" srcOrd="0" destOrd="0" presId="urn:microsoft.com/office/officeart/2005/8/layout/orgChart1"/>
    <dgm:cxn modelId="{9E636ECE-1701-451B-B803-4BAE971D8D09}" srcId="{4DEDD3EE-3771-4087-BC3F-293F039B1028}" destId="{59760F09-69D1-4C77-99F9-1C7C457F7557}" srcOrd="0" destOrd="0" parTransId="{BEA36197-BE1F-4FC0-8C3A-F39AD22D11A2}" sibTransId="{93A6A6FC-935F-4BE5-B7B4-EA1F57E7AA6B}"/>
    <dgm:cxn modelId="{F11895E8-C595-4386-9563-A4675712159A}" type="presOf" srcId="{BEA36197-BE1F-4FC0-8C3A-F39AD22D11A2}" destId="{22FD4C36-4AFD-444A-87BA-F7C0CD15ACDE}" srcOrd="0" destOrd="0" presId="urn:microsoft.com/office/officeart/2005/8/layout/orgChart1"/>
    <dgm:cxn modelId="{CF780AF5-B667-4E57-9FFA-F6ED29977679}" type="presOf" srcId="{7393B6A7-ECFE-4882-9B3D-F9EA45641BB4}" destId="{8924F9FE-D09D-4B2E-B21F-C5EDFF1DC0C3}" srcOrd="1" destOrd="0" presId="urn:microsoft.com/office/officeart/2005/8/layout/orgChart1"/>
    <dgm:cxn modelId="{D15A19F6-DD09-4AA0-955F-BEA43879EDAF}" type="presOf" srcId="{4DEDD3EE-3771-4087-BC3F-293F039B1028}" destId="{BF9276EF-FCAE-469A-95DE-C3883DDDAE6E}" srcOrd="1" destOrd="0" presId="urn:microsoft.com/office/officeart/2005/8/layout/orgChart1"/>
    <dgm:cxn modelId="{4B6AD9F8-03C5-463C-8704-CC05DC830B26}" type="presOf" srcId="{6CEEDE38-620B-45EC-B9BC-9DB63B3D8A77}" destId="{5CE0860A-DD6B-482A-8B40-5E5475C5FFE5}" srcOrd="0" destOrd="0" presId="urn:microsoft.com/office/officeart/2005/8/layout/orgChart1"/>
    <dgm:cxn modelId="{26B01CE8-E188-4AFE-9CB5-741FA1D60CC5}" type="presParOf" srcId="{C5523264-DBE7-43F1-9CB1-4A01167B5B99}" destId="{58760536-DA9B-443A-9F9B-C2F089F6CDB8}" srcOrd="0" destOrd="0" presId="urn:microsoft.com/office/officeart/2005/8/layout/orgChart1"/>
    <dgm:cxn modelId="{84F63832-65CF-499B-BC8E-7D34EFB206D9}" type="presParOf" srcId="{58760536-DA9B-443A-9F9B-C2F089F6CDB8}" destId="{ABD7D422-2350-4253-AFEA-8E78D1AD0609}" srcOrd="0" destOrd="0" presId="urn:microsoft.com/office/officeart/2005/8/layout/orgChart1"/>
    <dgm:cxn modelId="{3BCDE5EB-2D0F-4E12-9F9C-E479CC35B4C9}" type="presParOf" srcId="{ABD7D422-2350-4253-AFEA-8E78D1AD0609}" destId="{436D160C-852B-4133-BE7E-2B677793FBC1}" srcOrd="0" destOrd="0" presId="urn:microsoft.com/office/officeart/2005/8/layout/orgChart1"/>
    <dgm:cxn modelId="{C231F50E-5568-4C48-958E-AC2DF842BE42}" type="presParOf" srcId="{ABD7D422-2350-4253-AFEA-8E78D1AD0609}" destId="{E9234ECC-BFFF-4437-853D-560E818E412A}" srcOrd="1" destOrd="0" presId="urn:microsoft.com/office/officeart/2005/8/layout/orgChart1"/>
    <dgm:cxn modelId="{9761B2EB-E491-4B0D-9A75-B73ED191AE2A}" type="presParOf" srcId="{58760536-DA9B-443A-9F9B-C2F089F6CDB8}" destId="{80A32D7B-B7D6-4E7E-AB5C-44D221759052}" srcOrd="1" destOrd="0" presId="urn:microsoft.com/office/officeart/2005/8/layout/orgChart1"/>
    <dgm:cxn modelId="{07778134-DA64-4329-BBA0-FB655736A231}" type="presParOf" srcId="{80A32D7B-B7D6-4E7E-AB5C-44D221759052}" destId="{6C2C390D-6CFA-40BC-8805-2EE45FC72000}" srcOrd="0" destOrd="0" presId="urn:microsoft.com/office/officeart/2005/8/layout/orgChart1"/>
    <dgm:cxn modelId="{E2D5FC7F-22C0-45EF-A981-7B1B25504BC0}" type="presParOf" srcId="{80A32D7B-B7D6-4E7E-AB5C-44D221759052}" destId="{4CCAFEBA-96AB-4499-951E-3DA04DCED61A}" srcOrd="1" destOrd="0" presId="urn:microsoft.com/office/officeart/2005/8/layout/orgChart1"/>
    <dgm:cxn modelId="{CB3CC99C-A84F-4610-9AB1-BA6D3BC4F26D}" type="presParOf" srcId="{4CCAFEBA-96AB-4499-951E-3DA04DCED61A}" destId="{655CE685-ABA9-4F9B-A8E8-AD91078D6A3A}" srcOrd="0" destOrd="0" presId="urn:microsoft.com/office/officeart/2005/8/layout/orgChart1"/>
    <dgm:cxn modelId="{32F947A7-973A-4A24-847A-F169C0009DB8}" type="presParOf" srcId="{655CE685-ABA9-4F9B-A8E8-AD91078D6A3A}" destId="{AF0EF7AE-EEB7-47D8-BE64-24A47AECF283}" srcOrd="0" destOrd="0" presId="urn:microsoft.com/office/officeart/2005/8/layout/orgChart1"/>
    <dgm:cxn modelId="{CB8F43A2-BE58-466E-8038-FBD1CE46BD33}" type="presParOf" srcId="{655CE685-ABA9-4F9B-A8E8-AD91078D6A3A}" destId="{D52F406D-84C4-4B73-876D-B526F4919C56}" srcOrd="1" destOrd="0" presId="urn:microsoft.com/office/officeart/2005/8/layout/orgChart1"/>
    <dgm:cxn modelId="{69E32E3C-E3DB-4DA0-A8A6-1CC61E8C0C06}" type="presParOf" srcId="{4CCAFEBA-96AB-4499-951E-3DA04DCED61A}" destId="{BFF712D8-15B0-49D8-8C1E-916E8207F28E}" srcOrd="1" destOrd="0" presId="urn:microsoft.com/office/officeart/2005/8/layout/orgChart1"/>
    <dgm:cxn modelId="{70CDD1BA-D01D-476E-9B81-C5F9BFFE0098}" type="presParOf" srcId="{4CCAFEBA-96AB-4499-951E-3DA04DCED61A}" destId="{3CF5B076-476B-425D-9511-49F9A5842ABB}" srcOrd="2" destOrd="0" presId="urn:microsoft.com/office/officeart/2005/8/layout/orgChart1"/>
    <dgm:cxn modelId="{A7DDDDB9-0EF4-416C-87D2-7F383DA1CF99}" type="presParOf" srcId="{80A32D7B-B7D6-4E7E-AB5C-44D221759052}" destId="{5CE0860A-DD6B-482A-8B40-5E5475C5FFE5}" srcOrd="2" destOrd="0" presId="urn:microsoft.com/office/officeart/2005/8/layout/orgChart1"/>
    <dgm:cxn modelId="{2F4CEF46-B10C-4F89-A993-6B20B3FE0E25}" type="presParOf" srcId="{80A32D7B-B7D6-4E7E-AB5C-44D221759052}" destId="{F722AE7E-F2BA-4C93-AA4F-89437CA2486A}" srcOrd="3" destOrd="0" presId="urn:microsoft.com/office/officeart/2005/8/layout/orgChart1"/>
    <dgm:cxn modelId="{BA6E7AAC-B3D9-4E7C-B4B7-8E7ACD6CD9AA}" type="presParOf" srcId="{F722AE7E-F2BA-4C93-AA4F-89437CA2486A}" destId="{70FCA6D5-DBB6-456D-89D8-6A92B963E9D5}" srcOrd="0" destOrd="0" presId="urn:microsoft.com/office/officeart/2005/8/layout/orgChart1"/>
    <dgm:cxn modelId="{E5B0FB19-84C9-4FC5-B459-7CA8423E4046}" type="presParOf" srcId="{70FCA6D5-DBB6-456D-89D8-6A92B963E9D5}" destId="{C511F596-51B0-4E98-B32E-F07ADA71C3B0}" srcOrd="0" destOrd="0" presId="urn:microsoft.com/office/officeart/2005/8/layout/orgChart1"/>
    <dgm:cxn modelId="{E48562DA-B64C-4F69-8FE7-8813FF5076A9}" type="presParOf" srcId="{70FCA6D5-DBB6-456D-89D8-6A92B963E9D5}" destId="{896AA77C-12C7-42CB-9714-014AF8FC3E7A}" srcOrd="1" destOrd="0" presId="urn:microsoft.com/office/officeart/2005/8/layout/orgChart1"/>
    <dgm:cxn modelId="{6F8A9D3D-3E73-44C2-9E50-065E6EB84F28}" type="presParOf" srcId="{F722AE7E-F2BA-4C93-AA4F-89437CA2486A}" destId="{3DDF1313-DAE1-4A7B-8642-5C0BC9D0F1BB}" srcOrd="1" destOrd="0" presId="urn:microsoft.com/office/officeart/2005/8/layout/orgChart1"/>
    <dgm:cxn modelId="{6E5C3CBE-0B64-4C8F-B38B-7DF0162407D9}" type="presParOf" srcId="{F722AE7E-F2BA-4C93-AA4F-89437CA2486A}" destId="{1BF17407-7AB7-441D-9EC6-D3565FAC36A8}" srcOrd="2" destOrd="0" presId="urn:microsoft.com/office/officeart/2005/8/layout/orgChart1"/>
    <dgm:cxn modelId="{5020501E-805D-46DB-B5F2-6139341B84BC}" type="presParOf" srcId="{80A32D7B-B7D6-4E7E-AB5C-44D221759052}" destId="{1CDDA2FF-1EE6-4A06-A57D-F99F9C81BABD}" srcOrd="4" destOrd="0" presId="urn:microsoft.com/office/officeart/2005/8/layout/orgChart1"/>
    <dgm:cxn modelId="{45E1F558-955F-4121-A3C5-D6EAFA698471}" type="presParOf" srcId="{80A32D7B-B7D6-4E7E-AB5C-44D221759052}" destId="{B814BF93-9AAB-4F5F-BF53-7F1A51B17603}" srcOrd="5" destOrd="0" presId="urn:microsoft.com/office/officeart/2005/8/layout/orgChart1"/>
    <dgm:cxn modelId="{5B615F0F-40DA-4127-AA90-35CC5EE7000C}" type="presParOf" srcId="{B814BF93-9AAB-4F5F-BF53-7F1A51B17603}" destId="{31EFCD22-39AE-421F-9E0A-13BBB1E097C5}" srcOrd="0" destOrd="0" presId="urn:microsoft.com/office/officeart/2005/8/layout/orgChart1"/>
    <dgm:cxn modelId="{B7630464-37F0-4179-94ED-C763E1033E26}" type="presParOf" srcId="{31EFCD22-39AE-421F-9E0A-13BBB1E097C5}" destId="{DFC4CFEF-B772-4F33-B49B-38EFEC5AC1C6}" srcOrd="0" destOrd="0" presId="urn:microsoft.com/office/officeart/2005/8/layout/orgChart1"/>
    <dgm:cxn modelId="{170AB9F7-49D8-48CD-BA17-B4F4B6F2B98F}" type="presParOf" srcId="{31EFCD22-39AE-421F-9E0A-13BBB1E097C5}" destId="{BF9276EF-FCAE-469A-95DE-C3883DDDAE6E}" srcOrd="1" destOrd="0" presId="urn:microsoft.com/office/officeart/2005/8/layout/orgChart1"/>
    <dgm:cxn modelId="{C0C88400-14B9-4458-BAF8-65B989A44A93}" type="presParOf" srcId="{B814BF93-9AAB-4F5F-BF53-7F1A51B17603}" destId="{934B4022-1938-40F9-9802-EF6A3F7A54E8}" srcOrd="1" destOrd="0" presId="urn:microsoft.com/office/officeart/2005/8/layout/orgChart1"/>
    <dgm:cxn modelId="{FC2F96D8-2CFB-41F5-BEDF-D0F48A1D4FE2}" type="presParOf" srcId="{934B4022-1938-40F9-9802-EF6A3F7A54E8}" destId="{22FD4C36-4AFD-444A-87BA-F7C0CD15ACDE}" srcOrd="0" destOrd="0" presId="urn:microsoft.com/office/officeart/2005/8/layout/orgChart1"/>
    <dgm:cxn modelId="{874930AE-6B2A-4B27-B623-B00B297E230C}" type="presParOf" srcId="{934B4022-1938-40F9-9802-EF6A3F7A54E8}" destId="{0BD80860-68D9-46AD-942E-4DE030E34190}" srcOrd="1" destOrd="0" presId="urn:microsoft.com/office/officeart/2005/8/layout/orgChart1"/>
    <dgm:cxn modelId="{D1E2E5B2-FF11-47A6-B0B3-72F3835B21D9}" type="presParOf" srcId="{0BD80860-68D9-46AD-942E-4DE030E34190}" destId="{802F2C20-6B12-4DFF-B21C-2EDF55BD4E5B}" srcOrd="0" destOrd="0" presId="urn:microsoft.com/office/officeart/2005/8/layout/orgChart1"/>
    <dgm:cxn modelId="{712832CA-5C3D-4512-92EC-F0C233F0CD40}" type="presParOf" srcId="{802F2C20-6B12-4DFF-B21C-2EDF55BD4E5B}" destId="{61ED8A2B-E5FA-4C99-880F-CA982ED2FDEE}" srcOrd="0" destOrd="0" presId="urn:microsoft.com/office/officeart/2005/8/layout/orgChart1"/>
    <dgm:cxn modelId="{1880A373-2671-4C3F-9CBA-B60ACA6D7E0A}" type="presParOf" srcId="{802F2C20-6B12-4DFF-B21C-2EDF55BD4E5B}" destId="{EB2B02E4-FE47-4388-B9C1-B38B055B7B2D}" srcOrd="1" destOrd="0" presId="urn:microsoft.com/office/officeart/2005/8/layout/orgChart1"/>
    <dgm:cxn modelId="{6D27381E-7D3C-4AF3-AA05-D578445294F6}" type="presParOf" srcId="{0BD80860-68D9-46AD-942E-4DE030E34190}" destId="{C70FB37B-1DCC-47E7-A073-6C454CD0F0E5}" srcOrd="1" destOrd="0" presId="urn:microsoft.com/office/officeart/2005/8/layout/orgChart1"/>
    <dgm:cxn modelId="{3D15DCC7-2A02-4BC7-A86F-B471900B33DE}" type="presParOf" srcId="{0BD80860-68D9-46AD-942E-4DE030E34190}" destId="{0A28E884-D87E-45F9-9954-4E74AAEB6F18}" srcOrd="2" destOrd="0" presId="urn:microsoft.com/office/officeart/2005/8/layout/orgChart1"/>
    <dgm:cxn modelId="{F26AE301-1A4A-4B6D-8427-65D3203DA1EC}" type="presParOf" srcId="{934B4022-1938-40F9-9802-EF6A3F7A54E8}" destId="{0CB4BADB-6D8F-4AE4-A518-9304675A2009}" srcOrd="2" destOrd="0" presId="urn:microsoft.com/office/officeart/2005/8/layout/orgChart1"/>
    <dgm:cxn modelId="{FFDF80B0-8855-4EC2-86EE-0B878A68B5DB}" type="presParOf" srcId="{934B4022-1938-40F9-9802-EF6A3F7A54E8}" destId="{4165A52B-F41E-4BF3-AA7A-DDCC17AEEFA2}" srcOrd="3" destOrd="0" presId="urn:microsoft.com/office/officeart/2005/8/layout/orgChart1"/>
    <dgm:cxn modelId="{CCA85A03-3578-47AC-936D-64C1463D97D1}" type="presParOf" srcId="{4165A52B-F41E-4BF3-AA7A-DDCC17AEEFA2}" destId="{01389D27-8356-4A04-8556-DAD980239499}" srcOrd="0" destOrd="0" presId="urn:microsoft.com/office/officeart/2005/8/layout/orgChart1"/>
    <dgm:cxn modelId="{540AF7C8-E314-45BE-B555-4DB957596B5C}" type="presParOf" srcId="{01389D27-8356-4A04-8556-DAD980239499}" destId="{7D1B0789-EB95-43C6-92DD-478A48C2781E}" srcOrd="0" destOrd="0" presId="urn:microsoft.com/office/officeart/2005/8/layout/orgChart1"/>
    <dgm:cxn modelId="{111B16FF-2039-4EEF-B9F6-624666CF70AC}" type="presParOf" srcId="{01389D27-8356-4A04-8556-DAD980239499}" destId="{8924F9FE-D09D-4B2E-B21F-C5EDFF1DC0C3}" srcOrd="1" destOrd="0" presId="urn:microsoft.com/office/officeart/2005/8/layout/orgChart1"/>
    <dgm:cxn modelId="{71D627C5-7F31-44C9-9891-68FFD0966242}" type="presParOf" srcId="{4165A52B-F41E-4BF3-AA7A-DDCC17AEEFA2}" destId="{51FF7C14-BEB3-4461-9748-0906DBC29BEE}" srcOrd="1" destOrd="0" presId="urn:microsoft.com/office/officeart/2005/8/layout/orgChart1"/>
    <dgm:cxn modelId="{10F7857E-862D-48B3-ACF5-A013A07A0C81}" type="presParOf" srcId="{4165A52B-F41E-4BF3-AA7A-DDCC17AEEFA2}" destId="{DDD4FA47-0B9C-48EA-AE60-66504CE3FBEA}" srcOrd="2" destOrd="0" presId="urn:microsoft.com/office/officeart/2005/8/layout/orgChart1"/>
    <dgm:cxn modelId="{E875DBA6-BEE3-41FC-9356-5737D81880B5}" type="presParOf" srcId="{B814BF93-9AAB-4F5F-BF53-7F1A51B17603}" destId="{D7ED7EFB-5B53-4FFB-AFF0-882450D6694B}" srcOrd="2" destOrd="0" presId="urn:microsoft.com/office/officeart/2005/8/layout/orgChart1"/>
    <dgm:cxn modelId="{D82CC3F6-551E-4322-A755-F28EEF35C5EE}" type="presParOf" srcId="{58760536-DA9B-443A-9F9B-C2F089F6CDB8}" destId="{8814647D-2A21-47CF-AE8C-C766553159C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15E202B-1D66-431C-8735-423D9A8DBC96}"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IN"/>
        </a:p>
      </dgm:t>
    </dgm:pt>
    <dgm:pt modelId="{EDF00E76-FFAC-42DA-B83E-B63E26C41CE3}">
      <dgm:prSet phldrT="[Text]" custT="1"/>
      <dgm:spPr/>
      <dgm:t>
        <a:bodyPr/>
        <a:lstStyle/>
        <a:p>
          <a:r>
            <a:rPr lang="en-IN" sz="1500" b="1" dirty="0">
              <a:latin typeface="Tw Cen MT" panose="020B0602020104020603" pitchFamily="34" charset="0"/>
            </a:rPr>
            <a:t>SECTION A: </a:t>
          </a:r>
        </a:p>
        <a:p>
          <a:r>
            <a:rPr lang="en-IN" sz="1500" b="0" dirty="0">
              <a:latin typeface="Tw Cen MT" panose="020B0602020104020603" pitchFamily="34" charset="0"/>
            </a:rPr>
            <a:t>GENERAL DISCLOSURES</a:t>
          </a:r>
        </a:p>
      </dgm:t>
    </dgm:pt>
    <dgm:pt modelId="{3BF7619E-D8F5-4712-BF17-FF1EDA246935}" type="parTrans" cxnId="{86091E21-5321-4835-A368-B9D0E57E62DA}">
      <dgm:prSet/>
      <dgm:spPr/>
      <dgm:t>
        <a:bodyPr/>
        <a:lstStyle/>
        <a:p>
          <a:endParaRPr lang="en-IN"/>
        </a:p>
      </dgm:t>
    </dgm:pt>
    <dgm:pt modelId="{B2FAC623-79B6-4E92-B329-DFEAE45FD8B3}" type="sibTrans" cxnId="{86091E21-5321-4835-A368-B9D0E57E62DA}">
      <dgm:prSet/>
      <dgm:spPr/>
      <dgm:t>
        <a:bodyPr/>
        <a:lstStyle/>
        <a:p>
          <a:endParaRPr lang="en-IN"/>
        </a:p>
      </dgm:t>
    </dgm:pt>
    <dgm:pt modelId="{38AF7E5B-1D3D-4CD6-AAF9-0517455C83E4}">
      <dgm:prSet phldrT="[Text]" custT="1"/>
      <dgm:spPr/>
      <dgm:t>
        <a:bodyPr/>
        <a:lstStyle/>
        <a:p>
          <a:r>
            <a:rPr lang="en-US" sz="1600" dirty="0">
              <a:latin typeface="Tw Cen MT" panose="020B0602020104020603" pitchFamily="34" charset="0"/>
            </a:rPr>
            <a:t>Details of the listed entity</a:t>
          </a:r>
          <a:endParaRPr lang="en-IN" sz="1600" dirty="0">
            <a:latin typeface="Tw Cen MT" panose="020B0602020104020603" pitchFamily="34" charset="0"/>
          </a:endParaRPr>
        </a:p>
      </dgm:t>
    </dgm:pt>
    <dgm:pt modelId="{232F4170-D5D8-456B-927B-C7E877C9EDD8}" type="parTrans" cxnId="{0E6A6801-2EFC-447D-82F5-5149F0E64F1C}">
      <dgm:prSet/>
      <dgm:spPr/>
      <dgm:t>
        <a:bodyPr/>
        <a:lstStyle/>
        <a:p>
          <a:endParaRPr lang="en-IN"/>
        </a:p>
      </dgm:t>
    </dgm:pt>
    <dgm:pt modelId="{3EBE594E-3F50-414F-B97E-9E9E69639948}" type="sibTrans" cxnId="{0E6A6801-2EFC-447D-82F5-5149F0E64F1C}">
      <dgm:prSet/>
      <dgm:spPr/>
      <dgm:t>
        <a:bodyPr/>
        <a:lstStyle/>
        <a:p>
          <a:endParaRPr lang="en-IN"/>
        </a:p>
      </dgm:t>
    </dgm:pt>
    <dgm:pt modelId="{47A5EF52-49CD-4619-BBAB-E8E8DEA5E933}">
      <dgm:prSet phldrT="[Text]" custT="1"/>
      <dgm:spPr/>
      <dgm:t>
        <a:bodyPr/>
        <a:lstStyle/>
        <a:p>
          <a:r>
            <a:rPr lang="en-US" sz="1500" b="1" dirty="0">
              <a:latin typeface="Tw Cen MT" panose="020B0602020104020603" pitchFamily="34" charset="0"/>
            </a:rPr>
            <a:t>SECTION B: </a:t>
          </a:r>
        </a:p>
        <a:p>
          <a:r>
            <a:rPr lang="en-US" sz="1500" b="0" dirty="0">
              <a:latin typeface="Tw Cen MT" panose="020B0602020104020603" pitchFamily="34" charset="0"/>
            </a:rPr>
            <a:t>MANAGEMENT AND PROCESS DISCLOSURES</a:t>
          </a:r>
          <a:endParaRPr lang="en-IN" sz="1500" b="0" dirty="0">
            <a:latin typeface="Tw Cen MT" panose="020B0602020104020603" pitchFamily="34" charset="0"/>
          </a:endParaRPr>
        </a:p>
      </dgm:t>
    </dgm:pt>
    <dgm:pt modelId="{7A78DE9A-D26C-497E-A695-786387C2B836}" type="parTrans" cxnId="{1E4948D4-A437-412A-99A4-2B220E6CACD3}">
      <dgm:prSet/>
      <dgm:spPr/>
      <dgm:t>
        <a:bodyPr/>
        <a:lstStyle/>
        <a:p>
          <a:endParaRPr lang="en-IN"/>
        </a:p>
      </dgm:t>
    </dgm:pt>
    <dgm:pt modelId="{4F975BE1-983C-4B6E-9F4A-58626131CD9F}" type="sibTrans" cxnId="{1E4948D4-A437-412A-99A4-2B220E6CACD3}">
      <dgm:prSet/>
      <dgm:spPr/>
      <dgm:t>
        <a:bodyPr/>
        <a:lstStyle/>
        <a:p>
          <a:endParaRPr lang="en-IN"/>
        </a:p>
      </dgm:t>
    </dgm:pt>
    <dgm:pt modelId="{C6AA8E93-7BA1-47EC-B052-D23E69B428F6}">
      <dgm:prSet phldrT="[Text]" custT="1"/>
      <dgm:spPr/>
      <dgm:t>
        <a:bodyPr/>
        <a:lstStyle/>
        <a:p>
          <a:pPr marL="0" indent="0" algn="just">
            <a:buNone/>
          </a:pPr>
          <a:r>
            <a:rPr lang="en-US" sz="1600" dirty="0">
              <a:latin typeface="Tw Cen MT" panose="020B0602020104020603" pitchFamily="34" charset="0"/>
            </a:rPr>
            <a:t>This section is aimed at helping businesses demonstrate the structures, policies, and processes put in place towards adopting the NGRBC </a:t>
          </a:r>
          <a:r>
            <a:rPr lang="en-IN" sz="1600" dirty="0">
              <a:latin typeface="Tw Cen MT" panose="020B0602020104020603" pitchFamily="34" charset="0"/>
            </a:rPr>
            <a:t>Principles and Core Elements.</a:t>
          </a:r>
        </a:p>
      </dgm:t>
    </dgm:pt>
    <dgm:pt modelId="{643D4ADF-B4EF-42B4-BDE3-E98C347D1E7C}" type="parTrans" cxnId="{5E9DFFB5-CA1E-44F8-AEF2-970860A01786}">
      <dgm:prSet/>
      <dgm:spPr/>
      <dgm:t>
        <a:bodyPr/>
        <a:lstStyle/>
        <a:p>
          <a:endParaRPr lang="en-IN"/>
        </a:p>
      </dgm:t>
    </dgm:pt>
    <dgm:pt modelId="{09E63078-BEA7-4B56-AB79-A3CA56BDBD5D}" type="sibTrans" cxnId="{5E9DFFB5-CA1E-44F8-AEF2-970860A01786}">
      <dgm:prSet/>
      <dgm:spPr/>
      <dgm:t>
        <a:bodyPr/>
        <a:lstStyle/>
        <a:p>
          <a:endParaRPr lang="en-IN"/>
        </a:p>
      </dgm:t>
    </dgm:pt>
    <dgm:pt modelId="{14F70B08-E24B-43BF-BC62-2497F41B9187}">
      <dgm:prSet phldrT="[Text]" custT="1"/>
      <dgm:spPr/>
      <dgm:t>
        <a:bodyPr/>
        <a:lstStyle/>
        <a:p>
          <a:r>
            <a:rPr lang="en-IN" sz="1500" b="1" dirty="0">
              <a:latin typeface="Tw Cen MT" panose="020B0602020104020603" pitchFamily="34" charset="0"/>
            </a:rPr>
            <a:t>SECTION C: </a:t>
          </a:r>
        </a:p>
        <a:p>
          <a:r>
            <a:rPr lang="en-IN" sz="1500" b="0" dirty="0">
              <a:latin typeface="Tw Cen MT" panose="020B0602020104020603" pitchFamily="34" charset="0"/>
            </a:rPr>
            <a:t>PRINCIPLE WISE PERFORMANCE DISCLOSURE</a:t>
          </a:r>
        </a:p>
      </dgm:t>
    </dgm:pt>
    <dgm:pt modelId="{9D63A665-F838-4023-B15A-EC65D6B77CA1}" type="parTrans" cxnId="{DAC51A6A-FD4D-4FD5-9F79-85C2328BB0BE}">
      <dgm:prSet/>
      <dgm:spPr/>
      <dgm:t>
        <a:bodyPr/>
        <a:lstStyle/>
        <a:p>
          <a:endParaRPr lang="en-IN"/>
        </a:p>
      </dgm:t>
    </dgm:pt>
    <dgm:pt modelId="{9914B7E4-F6AB-4067-94C2-F78B52C6A711}" type="sibTrans" cxnId="{DAC51A6A-FD4D-4FD5-9F79-85C2328BB0BE}">
      <dgm:prSet/>
      <dgm:spPr/>
      <dgm:t>
        <a:bodyPr/>
        <a:lstStyle/>
        <a:p>
          <a:endParaRPr lang="en-IN"/>
        </a:p>
      </dgm:t>
    </dgm:pt>
    <dgm:pt modelId="{1E6E4FFC-FA16-433C-9458-F2BB3D651872}">
      <dgm:prSet phldrT="[Text]" custT="1"/>
      <dgm:spPr/>
      <dgm:t>
        <a:bodyPr/>
        <a:lstStyle/>
        <a:p>
          <a:pPr marL="0" indent="0" algn="just">
            <a:buNone/>
          </a:pPr>
          <a:r>
            <a:rPr lang="en-US" sz="1600" dirty="0">
              <a:latin typeface="Tw Cen MT" panose="020B0602020104020603" pitchFamily="34" charset="0"/>
            </a:rPr>
            <a:t>This section is aimed at helping entities demonstrate their performance in integrating the Principles and Core Elements with key processes and decisions. The information sought is categorized as “Essential” and “Leadership”.  Essential (Mandatory) Leadership (Voluntary)</a:t>
          </a:r>
          <a:endParaRPr lang="en-IN" sz="1600" dirty="0">
            <a:latin typeface="Tw Cen MT" panose="020B0602020104020603" pitchFamily="34" charset="0"/>
          </a:endParaRPr>
        </a:p>
      </dgm:t>
    </dgm:pt>
    <dgm:pt modelId="{4FC465E8-E1BD-4451-961B-33FC514D9FFC}" type="parTrans" cxnId="{D6A6A6B6-8AD3-449A-841C-139FF3B5F2AD}">
      <dgm:prSet/>
      <dgm:spPr/>
      <dgm:t>
        <a:bodyPr/>
        <a:lstStyle/>
        <a:p>
          <a:endParaRPr lang="en-IN"/>
        </a:p>
      </dgm:t>
    </dgm:pt>
    <dgm:pt modelId="{9A615B6D-56CF-4FB3-BCFC-B9BBABD313D0}" type="sibTrans" cxnId="{D6A6A6B6-8AD3-449A-841C-139FF3B5F2AD}">
      <dgm:prSet/>
      <dgm:spPr/>
      <dgm:t>
        <a:bodyPr/>
        <a:lstStyle/>
        <a:p>
          <a:endParaRPr lang="en-IN"/>
        </a:p>
      </dgm:t>
    </dgm:pt>
    <dgm:pt modelId="{F89AA09E-23EF-4163-840F-7D156D8D7A38}">
      <dgm:prSet custT="1"/>
      <dgm:spPr/>
      <dgm:t>
        <a:bodyPr/>
        <a:lstStyle/>
        <a:p>
          <a:r>
            <a:rPr lang="en-IN" sz="1600" dirty="0">
              <a:latin typeface="Tw Cen MT" panose="020B0602020104020603" pitchFamily="34" charset="0"/>
            </a:rPr>
            <a:t>Products/services</a:t>
          </a:r>
        </a:p>
      </dgm:t>
    </dgm:pt>
    <dgm:pt modelId="{555F4D75-00E9-4B7A-A6AC-93F3C2599F51}" type="parTrans" cxnId="{AB8A8754-A0A4-4602-8207-38486E11F08A}">
      <dgm:prSet/>
      <dgm:spPr/>
      <dgm:t>
        <a:bodyPr/>
        <a:lstStyle/>
        <a:p>
          <a:endParaRPr lang="en-IN"/>
        </a:p>
      </dgm:t>
    </dgm:pt>
    <dgm:pt modelId="{DC7FB2E7-01DD-463F-9AB3-9FBD3BB5E009}" type="sibTrans" cxnId="{AB8A8754-A0A4-4602-8207-38486E11F08A}">
      <dgm:prSet/>
      <dgm:spPr/>
      <dgm:t>
        <a:bodyPr/>
        <a:lstStyle/>
        <a:p>
          <a:endParaRPr lang="en-IN"/>
        </a:p>
      </dgm:t>
    </dgm:pt>
    <dgm:pt modelId="{6FC0AA16-781A-4C61-9BB5-4BF5A5E7098D}">
      <dgm:prSet custT="1"/>
      <dgm:spPr/>
      <dgm:t>
        <a:bodyPr/>
        <a:lstStyle/>
        <a:p>
          <a:r>
            <a:rPr lang="en-IN" sz="1600" dirty="0">
              <a:latin typeface="Tw Cen MT" panose="020B0602020104020603" pitchFamily="34" charset="0"/>
            </a:rPr>
            <a:t>Operations</a:t>
          </a:r>
        </a:p>
      </dgm:t>
    </dgm:pt>
    <dgm:pt modelId="{60A7E8BE-DE6B-42F6-A28A-E74CE3D6C117}" type="parTrans" cxnId="{807F608A-CA08-419F-A2EB-8CAA9F5B8F86}">
      <dgm:prSet/>
      <dgm:spPr/>
      <dgm:t>
        <a:bodyPr/>
        <a:lstStyle/>
        <a:p>
          <a:endParaRPr lang="en-IN"/>
        </a:p>
      </dgm:t>
    </dgm:pt>
    <dgm:pt modelId="{DC8B06D6-342C-4142-97E5-36847C192371}" type="sibTrans" cxnId="{807F608A-CA08-419F-A2EB-8CAA9F5B8F86}">
      <dgm:prSet/>
      <dgm:spPr/>
      <dgm:t>
        <a:bodyPr/>
        <a:lstStyle/>
        <a:p>
          <a:endParaRPr lang="en-IN"/>
        </a:p>
      </dgm:t>
    </dgm:pt>
    <dgm:pt modelId="{F932C1B6-CF95-4592-A331-7E24CAEAE940}">
      <dgm:prSet custT="1"/>
      <dgm:spPr/>
      <dgm:t>
        <a:bodyPr/>
        <a:lstStyle/>
        <a:p>
          <a:r>
            <a:rPr lang="en-IN" sz="1600" dirty="0">
              <a:latin typeface="Tw Cen MT" panose="020B0602020104020603" pitchFamily="34" charset="0"/>
            </a:rPr>
            <a:t>Employees</a:t>
          </a:r>
        </a:p>
      </dgm:t>
    </dgm:pt>
    <dgm:pt modelId="{1B9DC9D3-B055-4198-A2E1-80A4DBACBB55}" type="parTrans" cxnId="{A1BF01CB-88FB-40DC-8EAC-F0B7CBB45C82}">
      <dgm:prSet/>
      <dgm:spPr/>
      <dgm:t>
        <a:bodyPr/>
        <a:lstStyle/>
        <a:p>
          <a:endParaRPr lang="en-IN"/>
        </a:p>
      </dgm:t>
    </dgm:pt>
    <dgm:pt modelId="{5957B543-A08F-442C-B5E6-F3C0463805F6}" type="sibTrans" cxnId="{A1BF01CB-88FB-40DC-8EAC-F0B7CBB45C82}">
      <dgm:prSet/>
      <dgm:spPr/>
      <dgm:t>
        <a:bodyPr/>
        <a:lstStyle/>
        <a:p>
          <a:endParaRPr lang="en-IN"/>
        </a:p>
      </dgm:t>
    </dgm:pt>
    <dgm:pt modelId="{97368B34-9365-4765-AA0A-C23D61837DC8}">
      <dgm:prSet custT="1"/>
      <dgm:spPr/>
      <dgm:t>
        <a:bodyPr/>
        <a:lstStyle/>
        <a:p>
          <a:r>
            <a:rPr lang="en-US" sz="1600" dirty="0">
              <a:latin typeface="Tw Cen MT" panose="020B0602020104020603" pitchFamily="34" charset="0"/>
            </a:rPr>
            <a:t>Holding, Subsidiary and Associate Companies (including joint ventures)</a:t>
          </a:r>
          <a:endParaRPr lang="en-IN" sz="1600" dirty="0">
            <a:latin typeface="Tw Cen MT" panose="020B0602020104020603" pitchFamily="34" charset="0"/>
          </a:endParaRPr>
        </a:p>
      </dgm:t>
    </dgm:pt>
    <dgm:pt modelId="{C927719A-ED43-4DCD-B555-B52000B076E6}" type="parTrans" cxnId="{F1C04782-B134-4B44-951E-CC38786F8437}">
      <dgm:prSet/>
      <dgm:spPr/>
      <dgm:t>
        <a:bodyPr/>
        <a:lstStyle/>
        <a:p>
          <a:endParaRPr lang="en-IN"/>
        </a:p>
      </dgm:t>
    </dgm:pt>
    <dgm:pt modelId="{6331CBBD-A4D5-4C9E-B34B-1F59E09DBE8D}" type="sibTrans" cxnId="{F1C04782-B134-4B44-951E-CC38786F8437}">
      <dgm:prSet/>
      <dgm:spPr/>
      <dgm:t>
        <a:bodyPr/>
        <a:lstStyle/>
        <a:p>
          <a:endParaRPr lang="en-IN"/>
        </a:p>
      </dgm:t>
    </dgm:pt>
    <dgm:pt modelId="{4A9F2834-46C0-4D17-BF76-12B13E71D1AE}">
      <dgm:prSet custT="1"/>
      <dgm:spPr/>
      <dgm:t>
        <a:bodyPr/>
        <a:lstStyle/>
        <a:p>
          <a:r>
            <a:rPr lang="en-IN" sz="1600" dirty="0">
              <a:latin typeface="Tw Cen MT" panose="020B0602020104020603" pitchFamily="34" charset="0"/>
            </a:rPr>
            <a:t>CSR Details</a:t>
          </a:r>
        </a:p>
      </dgm:t>
    </dgm:pt>
    <dgm:pt modelId="{117CDEA3-7CA0-4B06-8D77-664FA945170D}" type="parTrans" cxnId="{1510E7F2-F954-4389-9D58-5815ED0889AD}">
      <dgm:prSet/>
      <dgm:spPr/>
      <dgm:t>
        <a:bodyPr/>
        <a:lstStyle/>
        <a:p>
          <a:endParaRPr lang="en-IN"/>
        </a:p>
      </dgm:t>
    </dgm:pt>
    <dgm:pt modelId="{98513AB3-242F-44F2-A558-15CAF53023E0}" type="sibTrans" cxnId="{1510E7F2-F954-4389-9D58-5815ED0889AD}">
      <dgm:prSet/>
      <dgm:spPr/>
      <dgm:t>
        <a:bodyPr/>
        <a:lstStyle/>
        <a:p>
          <a:endParaRPr lang="en-IN"/>
        </a:p>
      </dgm:t>
    </dgm:pt>
    <dgm:pt modelId="{B1C2C135-A2C9-41B7-91F8-F33E9CDDCA1F}">
      <dgm:prSet custT="1"/>
      <dgm:spPr/>
      <dgm:t>
        <a:bodyPr/>
        <a:lstStyle/>
        <a:p>
          <a:r>
            <a:rPr lang="en-IN" sz="1600" dirty="0">
              <a:latin typeface="Tw Cen MT" panose="020B0602020104020603" pitchFamily="34" charset="0"/>
            </a:rPr>
            <a:t>Transparency and Disclosures Compliances</a:t>
          </a:r>
        </a:p>
      </dgm:t>
    </dgm:pt>
    <dgm:pt modelId="{FBFE1969-3C9D-439E-8075-3BC16A84ADF3}" type="parTrans" cxnId="{2CDF43F4-60AF-4FC4-9DCA-655547379711}">
      <dgm:prSet/>
      <dgm:spPr/>
      <dgm:t>
        <a:bodyPr/>
        <a:lstStyle/>
        <a:p>
          <a:endParaRPr lang="en-IN"/>
        </a:p>
      </dgm:t>
    </dgm:pt>
    <dgm:pt modelId="{48A94F32-302E-4871-8309-E39FFE8D16E7}" type="sibTrans" cxnId="{2CDF43F4-60AF-4FC4-9DCA-655547379711}">
      <dgm:prSet/>
      <dgm:spPr/>
      <dgm:t>
        <a:bodyPr/>
        <a:lstStyle/>
        <a:p>
          <a:endParaRPr lang="en-IN"/>
        </a:p>
      </dgm:t>
    </dgm:pt>
    <dgm:pt modelId="{B383A361-0437-4D64-B338-861AB7855F8B}" type="pres">
      <dgm:prSet presAssocID="{F15E202B-1D66-431C-8735-423D9A8DBC96}" presName="Name0" presStyleCnt="0">
        <dgm:presLayoutVars>
          <dgm:dir/>
          <dgm:animLvl val="lvl"/>
          <dgm:resizeHandles val="exact"/>
        </dgm:presLayoutVars>
      </dgm:prSet>
      <dgm:spPr/>
    </dgm:pt>
    <dgm:pt modelId="{341D1D07-789F-4140-B16C-C625756D1216}" type="pres">
      <dgm:prSet presAssocID="{EDF00E76-FFAC-42DA-B83E-B63E26C41CE3}" presName="composite" presStyleCnt="0"/>
      <dgm:spPr/>
    </dgm:pt>
    <dgm:pt modelId="{0AFAA9CD-2416-49B0-9116-9663DC5CD08C}" type="pres">
      <dgm:prSet presAssocID="{EDF00E76-FFAC-42DA-B83E-B63E26C41CE3}" presName="parTx" presStyleLbl="alignNode1" presStyleIdx="0" presStyleCnt="3">
        <dgm:presLayoutVars>
          <dgm:chMax val="0"/>
          <dgm:chPref val="0"/>
          <dgm:bulletEnabled val="1"/>
        </dgm:presLayoutVars>
      </dgm:prSet>
      <dgm:spPr/>
    </dgm:pt>
    <dgm:pt modelId="{DD6102E2-1514-4441-B89B-65B10C82CC65}" type="pres">
      <dgm:prSet presAssocID="{EDF00E76-FFAC-42DA-B83E-B63E26C41CE3}" presName="desTx" presStyleLbl="alignAccFollowNode1" presStyleIdx="0" presStyleCnt="3">
        <dgm:presLayoutVars>
          <dgm:bulletEnabled val="1"/>
        </dgm:presLayoutVars>
      </dgm:prSet>
      <dgm:spPr/>
    </dgm:pt>
    <dgm:pt modelId="{498FC685-491B-40E6-B644-C26E19834F5B}" type="pres">
      <dgm:prSet presAssocID="{B2FAC623-79B6-4E92-B329-DFEAE45FD8B3}" presName="space" presStyleCnt="0"/>
      <dgm:spPr/>
    </dgm:pt>
    <dgm:pt modelId="{9CCC74DD-AAF6-4E8A-BB8E-F1F1E416FBDC}" type="pres">
      <dgm:prSet presAssocID="{47A5EF52-49CD-4619-BBAB-E8E8DEA5E933}" presName="composite" presStyleCnt="0"/>
      <dgm:spPr/>
    </dgm:pt>
    <dgm:pt modelId="{D737E55B-5C24-4FF9-9E71-A4D88D4DFB4D}" type="pres">
      <dgm:prSet presAssocID="{47A5EF52-49CD-4619-BBAB-E8E8DEA5E933}" presName="parTx" presStyleLbl="alignNode1" presStyleIdx="1" presStyleCnt="3">
        <dgm:presLayoutVars>
          <dgm:chMax val="0"/>
          <dgm:chPref val="0"/>
          <dgm:bulletEnabled val="1"/>
        </dgm:presLayoutVars>
      </dgm:prSet>
      <dgm:spPr/>
    </dgm:pt>
    <dgm:pt modelId="{CBAA4C22-6C9D-4370-A3B0-53DDDDD6977B}" type="pres">
      <dgm:prSet presAssocID="{47A5EF52-49CD-4619-BBAB-E8E8DEA5E933}" presName="desTx" presStyleLbl="alignAccFollowNode1" presStyleIdx="1" presStyleCnt="3" custLinFactNeighborX="0" custLinFactNeighborY="-77">
        <dgm:presLayoutVars>
          <dgm:bulletEnabled val="1"/>
        </dgm:presLayoutVars>
      </dgm:prSet>
      <dgm:spPr/>
    </dgm:pt>
    <dgm:pt modelId="{11F4DDDD-706B-404E-8CED-BAE1CC4ECB87}" type="pres">
      <dgm:prSet presAssocID="{4F975BE1-983C-4B6E-9F4A-58626131CD9F}" presName="space" presStyleCnt="0"/>
      <dgm:spPr/>
    </dgm:pt>
    <dgm:pt modelId="{A2837C96-8AA8-4815-B34B-D456CDDDA723}" type="pres">
      <dgm:prSet presAssocID="{14F70B08-E24B-43BF-BC62-2497F41B9187}" presName="composite" presStyleCnt="0"/>
      <dgm:spPr/>
    </dgm:pt>
    <dgm:pt modelId="{E7BA7074-77F7-4B2E-8EC8-78C8069D74F6}" type="pres">
      <dgm:prSet presAssocID="{14F70B08-E24B-43BF-BC62-2497F41B9187}" presName="parTx" presStyleLbl="alignNode1" presStyleIdx="2" presStyleCnt="3">
        <dgm:presLayoutVars>
          <dgm:chMax val="0"/>
          <dgm:chPref val="0"/>
          <dgm:bulletEnabled val="1"/>
        </dgm:presLayoutVars>
      </dgm:prSet>
      <dgm:spPr/>
    </dgm:pt>
    <dgm:pt modelId="{D0F517FA-0EF4-498E-8477-993F35A2612F}" type="pres">
      <dgm:prSet presAssocID="{14F70B08-E24B-43BF-BC62-2497F41B9187}" presName="desTx" presStyleLbl="alignAccFollowNode1" presStyleIdx="2" presStyleCnt="3">
        <dgm:presLayoutVars>
          <dgm:bulletEnabled val="1"/>
        </dgm:presLayoutVars>
      </dgm:prSet>
      <dgm:spPr/>
    </dgm:pt>
  </dgm:ptLst>
  <dgm:cxnLst>
    <dgm:cxn modelId="{0E6A6801-2EFC-447D-82F5-5149F0E64F1C}" srcId="{EDF00E76-FFAC-42DA-B83E-B63E26C41CE3}" destId="{38AF7E5B-1D3D-4CD6-AAF9-0517455C83E4}" srcOrd="0" destOrd="0" parTransId="{232F4170-D5D8-456B-927B-C7E877C9EDD8}" sibTransId="{3EBE594E-3F50-414F-B97E-9E9E69639948}"/>
    <dgm:cxn modelId="{86091E21-5321-4835-A368-B9D0E57E62DA}" srcId="{F15E202B-1D66-431C-8735-423D9A8DBC96}" destId="{EDF00E76-FFAC-42DA-B83E-B63E26C41CE3}" srcOrd="0" destOrd="0" parTransId="{3BF7619E-D8F5-4712-BF17-FF1EDA246935}" sibTransId="{B2FAC623-79B6-4E92-B329-DFEAE45FD8B3}"/>
    <dgm:cxn modelId="{D613022F-F7F9-439A-A10B-7B4A94F7E831}" type="presOf" srcId="{F932C1B6-CF95-4592-A331-7E24CAEAE940}" destId="{DD6102E2-1514-4441-B89B-65B10C82CC65}" srcOrd="0" destOrd="3" presId="urn:microsoft.com/office/officeart/2005/8/layout/hList1"/>
    <dgm:cxn modelId="{25FCBD3D-3D23-4E17-9787-B4A509177F10}" type="presOf" srcId="{14F70B08-E24B-43BF-BC62-2497F41B9187}" destId="{E7BA7074-77F7-4B2E-8EC8-78C8069D74F6}" srcOrd="0" destOrd="0" presId="urn:microsoft.com/office/officeart/2005/8/layout/hList1"/>
    <dgm:cxn modelId="{0ECF3943-E648-4C28-8F8C-AF4034F3C915}" type="presOf" srcId="{47A5EF52-49CD-4619-BBAB-E8E8DEA5E933}" destId="{D737E55B-5C24-4FF9-9E71-A4D88D4DFB4D}" srcOrd="0" destOrd="0" presId="urn:microsoft.com/office/officeart/2005/8/layout/hList1"/>
    <dgm:cxn modelId="{23DC6E67-3573-4727-96E4-203C640792EA}" type="presOf" srcId="{97368B34-9365-4765-AA0A-C23D61837DC8}" destId="{DD6102E2-1514-4441-B89B-65B10C82CC65}" srcOrd="0" destOrd="4" presId="urn:microsoft.com/office/officeart/2005/8/layout/hList1"/>
    <dgm:cxn modelId="{DAC51A6A-FD4D-4FD5-9F79-85C2328BB0BE}" srcId="{F15E202B-1D66-431C-8735-423D9A8DBC96}" destId="{14F70B08-E24B-43BF-BC62-2497F41B9187}" srcOrd="2" destOrd="0" parTransId="{9D63A665-F838-4023-B15A-EC65D6B77CA1}" sibTransId="{9914B7E4-F6AB-4067-94C2-F78B52C6A711}"/>
    <dgm:cxn modelId="{5CB9F453-5155-48F6-BEBB-0EBDE576635F}" type="presOf" srcId="{6FC0AA16-781A-4C61-9BB5-4BF5A5E7098D}" destId="{DD6102E2-1514-4441-B89B-65B10C82CC65}" srcOrd="0" destOrd="2" presId="urn:microsoft.com/office/officeart/2005/8/layout/hList1"/>
    <dgm:cxn modelId="{BD910B74-F2C7-474E-AF54-FE5BC7CD5FAD}" type="presOf" srcId="{38AF7E5B-1D3D-4CD6-AAF9-0517455C83E4}" destId="{DD6102E2-1514-4441-B89B-65B10C82CC65}" srcOrd="0" destOrd="0" presId="urn:microsoft.com/office/officeart/2005/8/layout/hList1"/>
    <dgm:cxn modelId="{AB8A8754-A0A4-4602-8207-38486E11F08A}" srcId="{EDF00E76-FFAC-42DA-B83E-B63E26C41CE3}" destId="{F89AA09E-23EF-4163-840F-7D156D8D7A38}" srcOrd="1" destOrd="0" parTransId="{555F4D75-00E9-4B7A-A6AC-93F3C2599F51}" sibTransId="{DC7FB2E7-01DD-463F-9AB3-9FBD3BB5E009}"/>
    <dgm:cxn modelId="{EC5F0958-01BE-4E99-96DA-84946B6AEC7E}" type="presOf" srcId="{4A9F2834-46C0-4D17-BF76-12B13E71D1AE}" destId="{DD6102E2-1514-4441-B89B-65B10C82CC65}" srcOrd="0" destOrd="5" presId="urn:microsoft.com/office/officeart/2005/8/layout/hList1"/>
    <dgm:cxn modelId="{CC25C479-52CD-4AA3-BE14-9CD565F86175}" type="presOf" srcId="{C6AA8E93-7BA1-47EC-B052-D23E69B428F6}" destId="{CBAA4C22-6C9D-4370-A3B0-53DDDDD6977B}" srcOrd="0" destOrd="0" presId="urn:microsoft.com/office/officeart/2005/8/layout/hList1"/>
    <dgm:cxn modelId="{F1C04782-B134-4B44-951E-CC38786F8437}" srcId="{EDF00E76-FFAC-42DA-B83E-B63E26C41CE3}" destId="{97368B34-9365-4765-AA0A-C23D61837DC8}" srcOrd="4" destOrd="0" parTransId="{C927719A-ED43-4DCD-B555-B52000B076E6}" sibTransId="{6331CBBD-A4D5-4C9E-B34B-1F59E09DBE8D}"/>
    <dgm:cxn modelId="{807F608A-CA08-419F-A2EB-8CAA9F5B8F86}" srcId="{EDF00E76-FFAC-42DA-B83E-B63E26C41CE3}" destId="{6FC0AA16-781A-4C61-9BB5-4BF5A5E7098D}" srcOrd="2" destOrd="0" parTransId="{60A7E8BE-DE6B-42F6-A28A-E74CE3D6C117}" sibTransId="{DC8B06D6-342C-4142-97E5-36847C192371}"/>
    <dgm:cxn modelId="{A9C57193-F53B-415F-8A70-C53734DE61EC}" type="presOf" srcId="{F89AA09E-23EF-4163-840F-7D156D8D7A38}" destId="{DD6102E2-1514-4441-B89B-65B10C82CC65}" srcOrd="0" destOrd="1" presId="urn:microsoft.com/office/officeart/2005/8/layout/hList1"/>
    <dgm:cxn modelId="{FB6E38A1-3412-4623-A404-35305ADAEE2A}" type="presOf" srcId="{B1C2C135-A2C9-41B7-91F8-F33E9CDDCA1F}" destId="{DD6102E2-1514-4441-B89B-65B10C82CC65}" srcOrd="0" destOrd="6" presId="urn:microsoft.com/office/officeart/2005/8/layout/hList1"/>
    <dgm:cxn modelId="{939C08A4-3661-48C3-81F3-9F43EC2D1D3E}" type="presOf" srcId="{1E6E4FFC-FA16-433C-9458-F2BB3D651872}" destId="{D0F517FA-0EF4-498E-8477-993F35A2612F}" srcOrd="0" destOrd="0" presId="urn:microsoft.com/office/officeart/2005/8/layout/hList1"/>
    <dgm:cxn modelId="{5E9DFFB5-CA1E-44F8-AEF2-970860A01786}" srcId="{47A5EF52-49CD-4619-BBAB-E8E8DEA5E933}" destId="{C6AA8E93-7BA1-47EC-B052-D23E69B428F6}" srcOrd="0" destOrd="0" parTransId="{643D4ADF-B4EF-42B4-BDE3-E98C347D1E7C}" sibTransId="{09E63078-BEA7-4B56-AB79-A3CA56BDBD5D}"/>
    <dgm:cxn modelId="{D6A6A6B6-8AD3-449A-841C-139FF3B5F2AD}" srcId="{14F70B08-E24B-43BF-BC62-2497F41B9187}" destId="{1E6E4FFC-FA16-433C-9458-F2BB3D651872}" srcOrd="0" destOrd="0" parTransId="{4FC465E8-E1BD-4451-961B-33FC514D9FFC}" sibTransId="{9A615B6D-56CF-4FB3-BCFC-B9BBABD313D0}"/>
    <dgm:cxn modelId="{A1BF01CB-88FB-40DC-8EAC-F0B7CBB45C82}" srcId="{EDF00E76-FFAC-42DA-B83E-B63E26C41CE3}" destId="{F932C1B6-CF95-4592-A331-7E24CAEAE940}" srcOrd="3" destOrd="0" parTransId="{1B9DC9D3-B055-4198-A2E1-80A4DBACBB55}" sibTransId="{5957B543-A08F-442C-B5E6-F3C0463805F6}"/>
    <dgm:cxn modelId="{1E4948D4-A437-412A-99A4-2B220E6CACD3}" srcId="{F15E202B-1D66-431C-8735-423D9A8DBC96}" destId="{47A5EF52-49CD-4619-BBAB-E8E8DEA5E933}" srcOrd="1" destOrd="0" parTransId="{7A78DE9A-D26C-497E-A695-786387C2B836}" sibTransId="{4F975BE1-983C-4B6E-9F4A-58626131CD9F}"/>
    <dgm:cxn modelId="{DEA774E8-0468-44C8-9496-8CA01224439C}" type="presOf" srcId="{F15E202B-1D66-431C-8735-423D9A8DBC96}" destId="{B383A361-0437-4D64-B338-861AB7855F8B}" srcOrd="0" destOrd="0" presId="urn:microsoft.com/office/officeart/2005/8/layout/hList1"/>
    <dgm:cxn modelId="{C337FDEE-D384-4780-A042-C0003286568F}" type="presOf" srcId="{EDF00E76-FFAC-42DA-B83E-B63E26C41CE3}" destId="{0AFAA9CD-2416-49B0-9116-9663DC5CD08C}" srcOrd="0" destOrd="0" presId="urn:microsoft.com/office/officeart/2005/8/layout/hList1"/>
    <dgm:cxn modelId="{1510E7F2-F954-4389-9D58-5815ED0889AD}" srcId="{EDF00E76-FFAC-42DA-B83E-B63E26C41CE3}" destId="{4A9F2834-46C0-4D17-BF76-12B13E71D1AE}" srcOrd="5" destOrd="0" parTransId="{117CDEA3-7CA0-4B06-8D77-664FA945170D}" sibTransId="{98513AB3-242F-44F2-A558-15CAF53023E0}"/>
    <dgm:cxn modelId="{2CDF43F4-60AF-4FC4-9DCA-655547379711}" srcId="{EDF00E76-FFAC-42DA-B83E-B63E26C41CE3}" destId="{B1C2C135-A2C9-41B7-91F8-F33E9CDDCA1F}" srcOrd="6" destOrd="0" parTransId="{FBFE1969-3C9D-439E-8075-3BC16A84ADF3}" sibTransId="{48A94F32-302E-4871-8309-E39FFE8D16E7}"/>
    <dgm:cxn modelId="{617D8BB0-EA2B-4DB9-A983-221450CDD6E3}" type="presParOf" srcId="{B383A361-0437-4D64-B338-861AB7855F8B}" destId="{341D1D07-789F-4140-B16C-C625756D1216}" srcOrd="0" destOrd="0" presId="urn:microsoft.com/office/officeart/2005/8/layout/hList1"/>
    <dgm:cxn modelId="{61C9C8F5-88A2-4850-89B5-67931A159F89}" type="presParOf" srcId="{341D1D07-789F-4140-B16C-C625756D1216}" destId="{0AFAA9CD-2416-49B0-9116-9663DC5CD08C}" srcOrd="0" destOrd="0" presId="urn:microsoft.com/office/officeart/2005/8/layout/hList1"/>
    <dgm:cxn modelId="{AED6149C-F3C7-4C32-A299-0E7D10D9E718}" type="presParOf" srcId="{341D1D07-789F-4140-B16C-C625756D1216}" destId="{DD6102E2-1514-4441-B89B-65B10C82CC65}" srcOrd="1" destOrd="0" presId="urn:microsoft.com/office/officeart/2005/8/layout/hList1"/>
    <dgm:cxn modelId="{A2AD2A2A-F46B-4212-8019-329C55CD64BB}" type="presParOf" srcId="{B383A361-0437-4D64-B338-861AB7855F8B}" destId="{498FC685-491B-40E6-B644-C26E19834F5B}" srcOrd="1" destOrd="0" presId="urn:microsoft.com/office/officeart/2005/8/layout/hList1"/>
    <dgm:cxn modelId="{DBE2F388-BBB2-496E-893C-85F8FDEE3A57}" type="presParOf" srcId="{B383A361-0437-4D64-B338-861AB7855F8B}" destId="{9CCC74DD-AAF6-4E8A-BB8E-F1F1E416FBDC}" srcOrd="2" destOrd="0" presId="urn:microsoft.com/office/officeart/2005/8/layout/hList1"/>
    <dgm:cxn modelId="{6A44547E-C09A-41C9-A952-1D5F285D8A15}" type="presParOf" srcId="{9CCC74DD-AAF6-4E8A-BB8E-F1F1E416FBDC}" destId="{D737E55B-5C24-4FF9-9E71-A4D88D4DFB4D}" srcOrd="0" destOrd="0" presId="urn:microsoft.com/office/officeart/2005/8/layout/hList1"/>
    <dgm:cxn modelId="{F8717D97-09A1-4FAB-986A-864CCD412ABF}" type="presParOf" srcId="{9CCC74DD-AAF6-4E8A-BB8E-F1F1E416FBDC}" destId="{CBAA4C22-6C9D-4370-A3B0-53DDDDD6977B}" srcOrd="1" destOrd="0" presId="urn:microsoft.com/office/officeart/2005/8/layout/hList1"/>
    <dgm:cxn modelId="{4D5FBC10-C46F-4AAF-80DF-CC3C963FC251}" type="presParOf" srcId="{B383A361-0437-4D64-B338-861AB7855F8B}" destId="{11F4DDDD-706B-404E-8CED-BAE1CC4ECB87}" srcOrd="3" destOrd="0" presId="urn:microsoft.com/office/officeart/2005/8/layout/hList1"/>
    <dgm:cxn modelId="{277354AB-6389-404B-97CE-93139CF639EE}" type="presParOf" srcId="{B383A361-0437-4D64-B338-861AB7855F8B}" destId="{A2837C96-8AA8-4815-B34B-D456CDDDA723}" srcOrd="4" destOrd="0" presId="urn:microsoft.com/office/officeart/2005/8/layout/hList1"/>
    <dgm:cxn modelId="{2E86CDC3-93B7-452F-BFA1-4342CAEFCAE1}" type="presParOf" srcId="{A2837C96-8AA8-4815-B34B-D456CDDDA723}" destId="{E7BA7074-77F7-4B2E-8EC8-78C8069D74F6}" srcOrd="0" destOrd="0" presId="urn:microsoft.com/office/officeart/2005/8/layout/hList1"/>
    <dgm:cxn modelId="{A3AF8A83-7A36-4FC6-9B49-E414131F8DE7}" type="presParOf" srcId="{A2837C96-8AA8-4815-B34B-D456CDDDA723}" destId="{D0F517FA-0EF4-498E-8477-993F35A2612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42B4092-0249-4D44-9983-37AEDFC6C15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N"/>
        </a:p>
      </dgm:t>
    </dgm:pt>
    <dgm:pt modelId="{34E013D8-ACE9-465B-BF04-C54BD01C47E5}">
      <dgm:prSet phldrT="[Text]" custT="1"/>
      <dgm:spPr/>
      <dgm:t>
        <a:bodyPr/>
        <a:lstStyle/>
        <a:p>
          <a:r>
            <a:rPr lang="en-IN" sz="1800" dirty="0">
              <a:latin typeface="Tw Cen MT" panose="020B0602020104020603" pitchFamily="34" charset="0"/>
            </a:rPr>
            <a:t>Physical PPA</a:t>
          </a:r>
        </a:p>
      </dgm:t>
    </dgm:pt>
    <dgm:pt modelId="{BD9E9B10-5DE9-4F5E-A772-4A7B501B00C5}" type="parTrans" cxnId="{46DD1802-D62F-480D-ADBA-E0AC4C23427B}">
      <dgm:prSet/>
      <dgm:spPr/>
      <dgm:t>
        <a:bodyPr/>
        <a:lstStyle/>
        <a:p>
          <a:endParaRPr lang="en-IN"/>
        </a:p>
      </dgm:t>
    </dgm:pt>
    <dgm:pt modelId="{C76139BA-8CC2-478A-AA4B-277FCCF6E259}" type="sibTrans" cxnId="{46DD1802-D62F-480D-ADBA-E0AC4C23427B}">
      <dgm:prSet/>
      <dgm:spPr/>
      <dgm:t>
        <a:bodyPr/>
        <a:lstStyle/>
        <a:p>
          <a:endParaRPr lang="en-IN"/>
        </a:p>
      </dgm:t>
    </dgm:pt>
    <dgm:pt modelId="{CD0ABD01-9A41-4B7B-AC24-EBB80A0D7B07}">
      <dgm:prSet phldrT="[Text]" custT="1"/>
      <dgm:spPr/>
      <dgm:t>
        <a:bodyPr/>
        <a:lstStyle/>
        <a:p>
          <a:pPr marL="0" indent="0">
            <a:buNone/>
          </a:pPr>
          <a:r>
            <a:rPr lang="en-US" sz="1800" dirty="0">
              <a:latin typeface="Tw Cen MT" panose="020B0602020104020603" pitchFamily="34" charset="0"/>
            </a:rPr>
            <a:t>A physical PPA involves the transfer of power from a supplier to customer, either: i) directly through a direct power line; or ii) through an intermediary (e.g., the grid).</a:t>
          </a:r>
          <a:endParaRPr lang="en-IN" sz="1800" dirty="0">
            <a:latin typeface="Tw Cen MT" panose="020B0602020104020603" pitchFamily="34" charset="0"/>
          </a:endParaRPr>
        </a:p>
      </dgm:t>
    </dgm:pt>
    <dgm:pt modelId="{706609F5-0871-4145-8146-828FC79E2FEC}" type="parTrans" cxnId="{2B9E60F6-ECE7-4038-AB77-5D3E9339B792}">
      <dgm:prSet/>
      <dgm:spPr/>
      <dgm:t>
        <a:bodyPr/>
        <a:lstStyle/>
        <a:p>
          <a:endParaRPr lang="en-IN"/>
        </a:p>
      </dgm:t>
    </dgm:pt>
    <dgm:pt modelId="{813664F5-3914-4DF4-8B9B-ED3787574186}" type="sibTrans" cxnId="{2B9E60F6-ECE7-4038-AB77-5D3E9339B792}">
      <dgm:prSet/>
      <dgm:spPr/>
      <dgm:t>
        <a:bodyPr/>
        <a:lstStyle/>
        <a:p>
          <a:endParaRPr lang="en-IN"/>
        </a:p>
      </dgm:t>
    </dgm:pt>
    <dgm:pt modelId="{B139F0CF-797D-45F2-A404-4D87DA29A0F9}">
      <dgm:prSet phldrT="[Text]" custT="1"/>
      <dgm:spPr/>
      <dgm:t>
        <a:bodyPr/>
        <a:lstStyle/>
        <a:p>
          <a:r>
            <a:rPr lang="en-IN" sz="1800" dirty="0">
              <a:latin typeface="Tw Cen MT" panose="020B0602020104020603" pitchFamily="34" charset="0"/>
            </a:rPr>
            <a:t>Virtual PPA</a:t>
          </a:r>
        </a:p>
      </dgm:t>
    </dgm:pt>
    <dgm:pt modelId="{C412D005-4E98-45AC-855C-4B038B9B5F64}" type="parTrans" cxnId="{C00710E1-829D-4D06-8A7C-9B970F2483CC}">
      <dgm:prSet/>
      <dgm:spPr/>
      <dgm:t>
        <a:bodyPr/>
        <a:lstStyle/>
        <a:p>
          <a:endParaRPr lang="en-IN"/>
        </a:p>
      </dgm:t>
    </dgm:pt>
    <dgm:pt modelId="{463F1FE5-8F37-446C-A146-230DAB0F4A3F}" type="sibTrans" cxnId="{C00710E1-829D-4D06-8A7C-9B970F2483CC}">
      <dgm:prSet/>
      <dgm:spPr/>
      <dgm:t>
        <a:bodyPr/>
        <a:lstStyle/>
        <a:p>
          <a:endParaRPr lang="en-IN"/>
        </a:p>
      </dgm:t>
    </dgm:pt>
    <dgm:pt modelId="{F22D255C-BF13-4FE4-98DA-38624B8E6DF1}">
      <dgm:prSet phldrT="[Text]" custT="1"/>
      <dgm:spPr/>
      <dgm:t>
        <a:bodyPr/>
        <a:lstStyle/>
        <a:p>
          <a:pPr marL="0" indent="0">
            <a:buNone/>
          </a:pPr>
          <a:r>
            <a:rPr lang="en-US" sz="1800" dirty="0">
              <a:latin typeface="Tw Cen MT" panose="020B0602020104020603" pitchFamily="34" charset="0"/>
            </a:rPr>
            <a:t>under a virtual PPA, energy is not contractually transferred between the supplier and the customer. The most common form of a virtual PPA is the use of a contract for differences (CfD)</a:t>
          </a:r>
          <a:endParaRPr lang="en-IN" sz="1800" dirty="0">
            <a:latin typeface="Tw Cen MT" panose="020B0602020104020603" pitchFamily="34" charset="0"/>
          </a:endParaRPr>
        </a:p>
      </dgm:t>
    </dgm:pt>
    <dgm:pt modelId="{1FE134E4-F2C6-4F21-BDF2-A0ED1B0C11B9}" type="parTrans" cxnId="{024AB99B-F4A5-4A57-B4CB-F973BBF18C9F}">
      <dgm:prSet/>
      <dgm:spPr/>
      <dgm:t>
        <a:bodyPr/>
        <a:lstStyle/>
        <a:p>
          <a:endParaRPr lang="en-IN"/>
        </a:p>
      </dgm:t>
    </dgm:pt>
    <dgm:pt modelId="{81F70ECD-5B1E-487C-A314-6309B1E232EC}" type="sibTrans" cxnId="{024AB99B-F4A5-4A57-B4CB-F973BBF18C9F}">
      <dgm:prSet/>
      <dgm:spPr/>
      <dgm:t>
        <a:bodyPr/>
        <a:lstStyle/>
        <a:p>
          <a:endParaRPr lang="en-IN"/>
        </a:p>
      </dgm:t>
    </dgm:pt>
    <dgm:pt modelId="{9F6C9370-F987-427C-B992-A7FC81BF7A6F}" type="pres">
      <dgm:prSet presAssocID="{042B4092-0249-4D44-9983-37AEDFC6C150}" presName="Name0" presStyleCnt="0">
        <dgm:presLayoutVars>
          <dgm:dir/>
          <dgm:animLvl val="lvl"/>
          <dgm:resizeHandles val="exact"/>
        </dgm:presLayoutVars>
      </dgm:prSet>
      <dgm:spPr/>
    </dgm:pt>
    <dgm:pt modelId="{B16ECA64-EB30-4FE7-B36D-01383E05647F}" type="pres">
      <dgm:prSet presAssocID="{34E013D8-ACE9-465B-BF04-C54BD01C47E5}" presName="composite" presStyleCnt="0"/>
      <dgm:spPr/>
    </dgm:pt>
    <dgm:pt modelId="{7B934ABC-600C-4F6F-A92C-D63C2FE5977C}" type="pres">
      <dgm:prSet presAssocID="{34E013D8-ACE9-465B-BF04-C54BD01C47E5}" presName="parTx" presStyleLbl="alignNode1" presStyleIdx="0" presStyleCnt="2">
        <dgm:presLayoutVars>
          <dgm:chMax val="0"/>
          <dgm:chPref val="0"/>
          <dgm:bulletEnabled val="1"/>
        </dgm:presLayoutVars>
      </dgm:prSet>
      <dgm:spPr/>
    </dgm:pt>
    <dgm:pt modelId="{CA82844C-34AD-4F74-8827-9647C55E3D86}" type="pres">
      <dgm:prSet presAssocID="{34E013D8-ACE9-465B-BF04-C54BD01C47E5}" presName="desTx" presStyleLbl="alignAccFollowNode1" presStyleIdx="0" presStyleCnt="2">
        <dgm:presLayoutVars>
          <dgm:bulletEnabled val="1"/>
        </dgm:presLayoutVars>
      </dgm:prSet>
      <dgm:spPr/>
    </dgm:pt>
    <dgm:pt modelId="{2A583445-FE6B-485E-B972-C3B2C619A2E4}" type="pres">
      <dgm:prSet presAssocID="{C76139BA-8CC2-478A-AA4B-277FCCF6E259}" presName="space" presStyleCnt="0"/>
      <dgm:spPr/>
    </dgm:pt>
    <dgm:pt modelId="{F3C4783A-3D74-443E-8FE8-F1AFB236019F}" type="pres">
      <dgm:prSet presAssocID="{B139F0CF-797D-45F2-A404-4D87DA29A0F9}" presName="composite" presStyleCnt="0"/>
      <dgm:spPr/>
    </dgm:pt>
    <dgm:pt modelId="{385B7036-EB3B-461E-ABC0-7AADA03CFDEA}" type="pres">
      <dgm:prSet presAssocID="{B139F0CF-797D-45F2-A404-4D87DA29A0F9}" presName="parTx" presStyleLbl="alignNode1" presStyleIdx="1" presStyleCnt="2">
        <dgm:presLayoutVars>
          <dgm:chMax val="0"/>
          <dgm:chPref val="0"/>
          <dgm:bulletEnabled val="1"/>
        </dgm:presLayoutVars>
      </dgm:prSet>
      <dgm:spPr/>
    </dgm:pt>
    <dgm:pt modelId="{AB8978D8-73C2-485E-A503-9FE9849D94CE}" type="pres">
      <dgm:prSet presAssocID="{B139F0CF-797D-45F2-A404-4D87DA29A0F9}" presName="desTx" presStyleLbl="alignAccFollowNode1" presStyleIdx="1" presStyleCnt="2">
        <dgm:presLayoutVars>
          <dgm:bulletEnabled val="1"/>
        </dgm:presLayoutVars>
      </dgm:prSet>
      <dgm:spPr/>
    </dgm:pt>
  </dgm:ptLst>
  <dgm:cxnLst>
    <dgm:cxn modelId="{46DD1802-D62F-480D-ADBA-E0AC4C23427B}" srcId="{042B4092-0249-4D44-9983-37AEDFC6C150}" destId="{34E013D8-ACE9-465B-BF04-C54BD01C47E5}" srcOrd="0" destOrd="0" parTransId="{BD9E9B10-5DE9-4F5E-A772-4A7B501B00C5}" sibTransId="{C76139BA-8CC2-478A-AA4B-277FCCF6E259}"/>
    <dgm:cxn modelId="{3383550F-93BF-4428-A1BB-963081F11428}" type="presOf" srcId="{CD0ABD01-9A41-4B7B-AC24-EBB80A0D7B07}" destId="{CA82844C-34AD-4F74-8827-9647C55E3D86}" srcOrd="0" destOrd="0" presId="urn:microsoft.com/office/officeart/2005/8/layout/hList1"/>
    <dgm:cxn modelId="{EEE9802F-95DD-4425-90E6-1E5CD0F87E92}" type="presOf" srcId="{34E013D8-ACE9-465B-BF04-C54BD01C47E5}" destId="{7B934ABC-600C-4F6F-A92C-D63C2FE5977C}" srcOrd="0" destOrd="0" presId="urn:microsoft.com/office/officeart/2005/8/layout/hList1"/>
    <dgm:cxn modelId="{D227A769-D695-4878-BFE1-E782385EAC1B}" type="presOf" srcId="{042B4092-0249-4D44-9983-37AEDFC6C150}" destId="{9F6C9370-F987-427C-B992-A7FC81BF7A6F}" srcOrd="0" destOrd="0" presId="urn:microsoft.com/office/officeart/2005/8/layout/hList1"/>
    <dgm:cxn modelId="{123F488B-EB40-482E-8181-4EFDCDBFB329}" type="presOf" srcId="{F22D255C-BF13-4FE4-98DA-38624B8E6DF1}" destId="{AB8978D8-73C2-485E-A503-9FE9849D94CE}" srcOrd="0" destOrd="0" presId="urn:microsoft.com/office/officeart/2005/8/layout/hList1"/>
    <dgm:cxn modelId="{024AB99B-F4A5-4A57-B4CB-F973BBF18C9F}" srcId="{B139F0CF-797D-45F2-A404-4D87DA29A0F9}" destId="{F22D255C-BF13-4FE4-98DA-38624B8E6DF1}" srcOrd="0" destOrd="0" parTransId="{1FE134E4-F2C6-4F21-BDF2-A0ED1B0C11B9}" sibTransId="{81F70ECD-5B1E-487C-A314-6309B1E232EC}"/>
    <dgm:cxn modelId="{902EBBBC-CD90-414A-97D3-FDF3B8DA3051}" type="presOf" srcId="{B139F0CF-797D-45F2-A404-4D87DA29A0F9}" destId="{385B7036-EB3B-461E-ABC0-7AADA03CFDEA}" srcOrd="0" destOrd="0" presId="urn:microsoft.com/office/officeart/2005/8/layout/hList1"/>
    <dgm:cxn modelId="{C00710E1-829D-4D06-8A7C-9B970F2483CC}" srcId="{042B4092-0249-4D44-9983-37AEDFC6C150}" destId="{B139F0CF-797D-45F2-A404-4D87DA29A0F9}" srcOrd="1" destOrd="0" parTransId="{C412D005-4E98-45AC-855C-4B038B9B5F64}" sibTransId="{463F1FE5-8F37-446C-A146-230DAB0F4A3F}"/>
    <dgm:cxn modelId="{2B9E60F6-ECE7-4038-AB77-5D3E9339B792}" srcId="{34E013D8-ACE9-465B-BF04-C54BD01C47E5}" destId="{CD0ABD01-9A41-4B7B-AC24-EBB80A0D7B07}" srcOrd="0" destOrd="0" parTransId="{706609F5-0871-4145-8146-828FC79E2FEC}" sibTransId="{813664F5-3914-4DF4-8B9B-ED3787574186}"/>
    <dgm:cxn modelId="{289A33BB-C104-41A5-B81E-F6B0D4464B89}" type="presParOf" srcId="{9F6C9370-F987-427C-B992-A7FC81BF7A6F}" destId="{B16ECA64-EB30-4FE7-B36D-01383E05647F}" srcOrd="0" destOrd="0" presId="urn:microsoft.com/office/officeart/2005/8/layout/hList1"/>
    <dgm:cxn modelId="{FE1CFE79-A71F-484F-8522-DFCACE814A1F}" type="presParOf" srcId="{B16ECA64-EB30-4FE7-B36D-01383E05647F}" destId="{7B934ABC-600C-4F6F-A92C-D63C2FE5977C}" srcOrd="0" destOrd="0" presId="urn:microsoft.com/office/officeart/2005/8/layout/hList1"/>
    <dgm:cxn modelId="{812D2D4A-F461-4A8E-95CB-DCE144C1FF9B}" type="presParOf" srcId="{B16ECA64-EB30-4FE7-B36D-01383E05647F}" destId="{CA82844C-34AD-4F74-8827-9647C55E3D86}" srcOrd="1" destOrd="0" presId="urn:microsoft.com/office/officeart/2005/8/layout/hList1"/>
    <dgm:cxn modelId="{EEF87083-5776-4768-B40E-10E2FC3A07A7}" type="presParOf" srcId="{9F6C9370-F987-427C-B992-A7FC81BF7A6F}" destId="{2A583445-FE6B-485E-B972-C3B2C619A2E4}" srcOrd="1" destOrd="0" presId="urn:microsoft.com/office/officeart/2005/8/layout/hList1"/>
    <dgm:cxn modelId="{55A344D5-6C46-4169-8B64-DCCAC0065FC3}" type="presParOf" srcId="{9F6C9370-F987-427C-B992-A7FC81BF7A6F}" destId="{F3C4783A-3D74-443E-8FE8-F1AFB236019F}" srcOrd="2" destOrd="0" presId="urn:microsoft.com/office/officeart/2005/8/layout/hList1"/>
    <dgm:cxn modelId="{06CEEEEC-4F7A-4AA8-B7B2-6E828FAAB56F}" type="presParOf" srcId="{F3C4783A-3D74-443E-8FE8-F1AFB236019F}" destId="{385B7036-EB3B-461E-ABC0-7AADA03CFDEA}" srcOrd="0" destOrd="0" presId="urn:microsoft.com/office/officeart/2005/8/layout/hList1"/>
    <dgm:cxn modelId="{2539E68B-43B4-4663-B04F-BC1895442BA8}" type="presParOf" srcId="{F3C4783A-3D74-443E-8FE8-F1AFB236019F}" destId="{AB8978D8-73C2-485E-A503-9FE9849D94C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EFD421-E29B-4F5E-A279-41887708D41A}" type="doc">
      <dgm:prSet loTypeId="urn:microsoft.com/office/officeart/2005/8/layout/arrow6" loCatId="relationship" qsTypeId="urn:microsoft.com/office/officeart/2005/8/quickstyle/simple1" qsCatId="simple" csTypeId="urn:microsoft.com/office/officeart/2005/8/colors/accent1_4" csCatId="accent1" phldr="1"/>
      <dgm:spPr/>
      <dgm:t>
        <a:bodyPr/>
        <a:lstStyle/>
        <a:p>
          <a:endParaRPr lang="en-IN"/>
        </a:p>
      </dgm:t>
    </dgm:pt>
    <dgm:pt modelId="{EA2CDFDD-17CC-47C3-80DA-EDE17E44025E}">
      <dgm:prSet phldrT="[Text]"/>
      <dgm:spPr/>
      <dgm:t>
        <a:bodyPr/>
        <a:lstStyle/>
        <a:p>
          <a:r>
            <a:rPr lang="en-IN" dirty="0"/>
            <a:t>Lease</a:t>
          </a:r>
        </a:p>
      </dgm:t>
    </dgm:pt>
    <dgm:pt modelId="{E80B3383-73BF-451B-B0A0-F9244B829C9F}" type="parTrans" cxnId="{35665EE0-B844-46CA-B305-79281DE09B28}">
      <dgm:prSet/>
      <dgm:spPr/>
      <dgm:t>
        <a:bodyPr/>
        <a:lstStyle/>
        <a:p>
          <a:endParaRPr lang="en-IN"/>
        </a:p>
      </dgm:t>
    </dgm:pt>
    <dgm:pt modelId="{3B503423-BC9D-4F99-91F5-9D3D9D932B88}" type="sibTrans" cxnId="{35665EE0-B844-46CA-B305-79281DE09B28}">
      <dgm:prSet/>
      <dgm:spPr/>
      <dgm:t>
        <a:bodyPr/>
        <a:lstStyle/>
        <a:p>
          <a:endParaRPr lang="en-IN"/>
        </a:p>
      </dgm:t>
    </dgm:pt>
    <dgm:pt modelId="{48725841-CA70-49CF-BF43-0A7F1EB9CE53}">
      <dgm:prSet phldrT="[Text]"/>
      <dgm:spPr/>
      <dgm:t>
        <a:bodyPr/>
        <a:lstStyle/>
        <a:p>
          <a:r>
            <a:rPr lang="en-IN" dirty="0"/>
            <a:t>Asset</a:t>
          </a:r>
        </a:p>
      </dgm:t>
    </dgm:pt>
    <dgm:pt modelId="{B6240EC7-D0C9-4870-9364-01EF1925BCBC}" type="parTrans" cxnId="{D843CA9B-1F66-46E5-9E5D-3AF3C371848F}">
      <dgm:prSet/>
      <dgm:spPr/>
      <dgm:t>
        <a:bodyPr/>
        <a:lstStyle/>
        <a:p>
          <a:endParaRPr lang="en-IN"/>
        </a:p>
      </dgm:t>
    </dgm:pt>
    <dgm:pt modelId="{2D7E155E-6D38-4782-8BC5-EDBD0E462D7E}" type="sibTrans" cxnId="{D843CA9B-1F66-46E5-9E5D-3AF3C371848F}">
      <dgm:prSet/>
      <dgm:spPr/>
      <dgm:t>
        <a:bodyPr/>
        <a:lstStyle/>
        <a:p>
          <a:endParaRPr lang="en-IN"/>
        </a:p>
      </dgm:t>
    </dgm:pt>
    <dgm:pt modelId="{A3103C11-5AE3-43DC-8663-AE04CA7D4257}" type="pres">
      <dgm:prSet presAssocID="{1BEFD421-E29B-4F5E-A279-41887708D41A}" presName="compositeShape" presStyleCnt="0">
        <dgm:presLayoutVars>
          <dgm:chMax val="2"/>
          <dgm:dir/>
          <dgm:resizeHandles val="exact"/>
        </dgm:presLayoutVars>
      </dgm:prSet>
      <dgm:spPr/>
    </dgm:pt>
    <dgm:pt modelId="{B7782C60-DA31-49D1-8770-41B2069CF58F}" type="pres">
      <dgm:prSet presAssocID="{1BEFD421-E29B-4F5E-A279-41887708D41A}" presName="ribbon" presStyleLbl="node1" presStyleIdx="0" presStyleCnt="1"/>
      <dgm:spPr>
        <a:solidFill>
          <a:srgbClr val="4DC58D"/>
        </a:solidFill>
      </dgm:spPr>
    </dgm:pt>
    <dgm:pt modelId="{3C42BED8-DA2F-4C8D-A7F4-F71DC9ACE9C8}" type="pres">
      <dgm:prSet presAssocID="{1BEFD421-E29B-4F5E-A279-41887708D41A}" presName="leftArrowText" presStyleLbl="node1" presStyleIdx="0" presStyleCnt="1">
        <dgm:presLayoutVars>
          <dgm:chMax val="0"/>
          <dgm:bulletEnabled val="1"/>
        </dgm:presLayoutVars>
      </dgm:prSet>
      <dgm:spPr/>
    </dgm:pt>
    <dgm:pt modelId="{1ECD36D4-60FC-4AC2-A4CA-3FF66C5A2C48}" type="pres">
      <dgm:prSet presAssocID="{1BEFD421-E29B-4F5E-A279-41887708D41A}" presName="rightArrowText" presStyleLbl="node1" presStyleIdx="0" presStyleCnt="1">
        <dgm:presLayoutVars>
          <dgm:chMax val="0"/>
          <dgm:bulletEnabled val="1"/>
        </dgm:presLayoutVars>
      </dgm:prSet>
      <dgm:spPr/>
    </dgm:pt>
  </dgm:ptLst>
  <dgm:cxnLst>
    <dgm:cxn modelId="{29295115-192B-4F9A-A158-CF655A94AA0C}" type="presOf" srcId="{1BEFD421-E29B-4F5E-A279-41887708D41A}" destId="{A3103C11-5AE3-43DC-8663-AE04CA7D4257}" srcOrd="0" destOrd="0" presId="urn:microsoft.com/office/officeart/2005/8/layout/arrow6"/>
    <dgm:cxn modelId="{225C087B-FBB1-4D8B-8B17-52DC47F9CDD3}" type="presOf" srcId="{48725841-CA70-49CF-BF43-0A7F1EB9CE53}" destId="{1ECD36D4-60FC-4AC2-A4CA-3FF66C5A2C48}" srcOrd="0" destOrd="0" presId="urn:microsoft.com/office/officeart/2005/8/layout/arrow6"/>
    <dgm:cxn modelId="{D843CA9B-1F66-46E5-9E5D-3AF3C371848F}" srcId="{1BEFD421-E29B-4F5E-A279-41887708D41A}" destId="{48725841-CA70-49CF-BF43-0A7F1EB9CE53}" srcOrd="1" destOrd="0" parTransId="{B6240EC7-D0C9-4870-9364-01EF1925BCBC}" sibTransId="{2D7E155E-6D38-4782-8BC5-EDBD0E462D7E}"/>
    <dgm:cxn modelId="{E80B0CA8-D8D2-4B64-BA49-03A901BA7023}" type="presOf" srcId="{EA2CDFDD-17CC-47C3-80DA-EDE17E44025E}" destId="{3C42BED8-DA2F-4C8D-A7F4-F71DC9ACE9C8}" srcOrd="0" destOrd="0" presId="urn:microsoft.com/office/officeart/2005/8/layout/arrow6"/>
    <dgm:cxn modelId="{35665EE0-B844-46CA-B305-79281DE09B28}" srcId="{1BEFD421-E29B-4F5E-A279-41887708D41A}" destId="{EA2CDFDD-17CC-47C3-80DA-EDE17E44025E}" srcOrd="0" destOrd="0" parTransId="{E80B3383-73BF-451B-B0A0-F9244B829C9F}" sibTransId="{3B503423-BC9D-4F99-91F5-9D3D9D932B88}"/>
    <dgm:cxn modelId="{35870D0F-7E36-4A68-83DA-A7C2784F905F}" type="presParOf" srcId="{A3103C11-5AE3-43DC-8663-AE04CA7D4257}" destId="{B7782C60-DA31-49D1-8770-41B2069CF58F}" srcOrd="0" destOrd="0" presId="urn:microsoft.com/office/officeart/2005/8/layout/arrow6"/>
    <dgm:cxn modelId="{5D7D3378-0B68-46DF-A84A-881714F88463}" type="presParOf" srcId="{A3103C11-5AE3-43DC-8663-AE04CA7D4257}" destId="{3C42BED8-DA2F-4C8D-A7F4-F71DC9ACE9C8}" srcOrd="1" destOrd="0" presId="urn:microsoft.com/office/officeart/2005/8/layout/arrow6"/>
    <dgm:cxn modelId="{6786A032-594A-4CB5-9DA7-F2E78EA96DE0}" type="presParOf" srcId="{A3103C11-5AE3-43DC-8663-AE04CA7D4257}" destId="{1ECD36D4-60FC-4AC2-A4CA-3FF66C5A2C48}"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9B3C4E-A58B-4DA1-BE08-9BD9A42AED6E}" type="doc">
      <dgm:prSet loTypeId="urn:microsoft.com/office/officeart/2005/8/layout/hierarchy1" loCatId="hierarchy" qsTypeId="urn:microsoft.com/office/officeart/2005/8/quickstyle/simple4" qsCatId="simple" csTypeId="urn:microsoft.com/office/officeart/2005/8/colors/colorful5" csCatId="colorful" phldr="1"/>
      <dgm:spPr/>
      <dgm:t>
        <a:bodyPr/>
        <a:lstStyle/>
        <a:p>
          <a:endParaRPr lang="en-IN"/>
        </a:p>
      </dgm:t>
    </dgm:pt>
    <dgm:pt modelId="{3832091A-BC12-4698-8F7C-021B1034F611}">
      <dgm:prSet phldrT="[Text]" custT="1"/>
      <dgm:spPr>
        <a:ln>
          <a:solidFill>
            <a:schemeClr val="accent1">
              <a:lumMod val="75000"/>
            </a:schemeClr>
          </a:solidFill>
        </a:ln>
      </dgm:spPr>
      <dgm:t>
        <a:bodyPr/>
        <a:lstStyle/>
        <a:p>
          <a:r>
            <a:rPr lang="en-IN" sz="2000" dirty="0">
              <a:latin typeface="Tw Cen MT" panose="020B0602020104020603" pitchFamily="34" charset="0"/>
            </a:rPr>
            <a:t>Lease</a:t>
          </a:r>
        </a:p>
      </dgm:t>
    </dgm:pt>
    <dgm:pt modelId="{FA84572F-4483-4000-A158-8960DC9882E5}" type="parTrans" cxnId="{49FF0FF5-E9E6-479A-868F-F7D2660FE6D9}">
      <dgm:prSet/>
      <dgm:spPr/>
      <dgm:t>
        <a:bodyPr/>
        <a:lstStyle/>
        <a:p>
          <a:endParaRPr lang="en-IN" sz="2000">
            <a:latin typeface="Tw Cen MT" panose="020B0602020104020603" pitchFamily="34" charset="0"/>
          </a:endParaRPr>
        </a:p>
      </dgm:t>
    </dgm:pt>
    <dgm:pt modelId="{1327D77A-5710-4C96-AB6E-B62CAE89EA6D}" type="sibTrans" cxnId="{49FF0FF5-E9E6-479A-868F-F7D2660FE6D9}">
      <dgm:prSet/>
      <dgm:spPr/>
      <dgm:t>
        <a:bodyPr/>
        <a:lstStyle/>
        <a:p>
          <a:endParaRPr lang="en-IN" sz="2000">
            <a:latin typeface="Tw Cen MT" panose="020B0602020104020603" pitchFamily="34" charset="0"/>
          </a:endParaRPr>
        </a:p>
      </dgm:t>
    </dgm:pt>
    <dgm:pt modelId="{08C10178-6B5D-4835-8669-525149CDF42B}">
      <dgm:prSet phldrT="[Text]" custT="1"/>
      <dgm:spPr/>
      <dgm:t>
        <a:bodyPr/>
        <a:lstStyle/>
        <a:p>
          <a:r>
            <a:rPr lang="en-IN" sz="2000" dirty="0">
              <a:latin typeface="Tw Cen MT" panose="020B0602020104020603" pitchFamily="34" charset="0"/>
            </a:rPr>
            <a:t>Identified asset</a:t>
          </a:r>
        </a:p>
      </dgm:t>
    </dgm:pt>
    <dgm:pt modelId="{9C6086A8-AC34-43AD-B72F-3EC5820EAD16}" type="parTrans" cxnId="{C3575868-DDE3-443C-93ED-2A165FDEE8FF}">
      <dgm:prSet/>
      <dgm:spPr/>
      <dgm:t>
        <a:bodyPr/>
        <a:lstStyle/>
        <a:p>
          <a:endParaRPr lang="en-IN" sz="2000">
            <a:latin typeface="Tw Cen MT" panose="020B0602020104020603" pitchFamily="34" charset="0"/>
          </a:endParaRPr>
        </a:p>
      </dgm:t>
    </dgm:pt>
    <dgm:pt modelId="{96A8A275-7143-4810-B760-4D898C3FE427}" type="sibTrans" cxnId="{C3575868-DDE3-443C-93ED-2A165FDEE8FF}">
      <dgm:prSet/>
      <dgm:spPr/>
      <dgm:t>
        <a:bodyPr/>
        <a:lstStyle/>
        <a:p>
          <a:endParaRPr lang="en-IN" sz="2000">
            <a:latin typeface="Tw Cen MT" panose="020B0602020104020603" pitchFamily="34" charset="0"/>
          </a:endParaRPr>
        </a:p>
      </dgm:t>
    </dgm:pt>
    <dgm:pt modelId="{51D52F43-1D7F-424C-82FC-7AAB87155BC4}">
      <dgm:prSet phldrT="[Text]" custT="1"/>
      <dgm:spPr/>
      <dgm:t>
        <a:bodyPr/>
        <a:lstStyle/>
        <a:p>
          <a:r>
            <a:rPr lang="en-IN" sz="1800" dirty="0">
              <a:latin typeface="Tw Cen MT" panose="020B0602020104020603" pitchFamily="34" charset="0"/>
            </a:rPr>
            <a:t>Right to Substantially all Economic Benefits</a:t>
          </a:r>
        </a:p>
      </dgm:t>
    </dgm:pt>
    <dgm:pt modelId="{2DA07353-3050-48D4-BA7C-8EFD853415AD}" type="parTrans" cxnId="{FA97B5CF-7FFF-468B-87A9-B4AF8E1DF86E}">
      <dgm:prSet/>
      <dgm:spPr/>
      <dgm:t>
        <a:bodyPr/>
        <a:lstStyle/>
        <a:p>
          <a:endParaRPr lang="en-IN" sz="2000">
            <a:latin typeface="Tw Cen MT" panose="020B0602020104020603" pitchFamily="34" charset="0"/>
          </a:endParaRPr>
        </a:p>
      </dgm:t>
    </dgm:pt>
    <dgm:pt modelId="{AD451CC2-17FC-46BF-8BA5-E8E5C0B5C2EF}" type="sibTrans" cxnId="{FA97B5CF-7FFF-468B-87A9-B4AF8E1DF86E}">
      <dgm:prSet/>
      <dgm:spPr/>
      <dgm:t>
        <a:bodyPr/>
        <a:lstStyle/>
        <a:p>
          <a:endParaRPr lang="en-IN" sz="2000">
            <a:latin typeface="Tw Cen MT" panose="020B0602020104020603" pitchFamily="34" charset="0"/>
          </a:endParaRPr>
        </a:p>
      </dgm:t>
    </dgm:pt>
    <dgm:pt modelId="{CE06A00D-B651-4750-BE66-FD718A3554A9}">
      <dgm:prSet phldrT="[Text]" custT="1"/>
      <dgm:spPr/>
      <dgm:t>
        <a:bodyPr/>
        <a:lstStyle/>
        <a:p>
          <a:r>
            <a:rPr lang="en-IN" sz="2000" dirty="0">
              <a:latin typeface="Tw Cen MT" panose="020B0602020104020603" pitchFamily="34" charset="0"/>
            </a:rPr>
            <a:t>Right to Direct use of Asset</a:t>
          </a:r>
        </a:p>
      </dgm:t>
    </dgm:pt>
    <dgm:pt modelId="{F4988389-8E74-4D9C-A6DC-B03DC4DBF221}" type="parTrans" cxnId="{21B7FB36-9BDB-49E4-91E9-E721A516BD61}">
      <dgm:prSet/>
      <dgm:spPr/>
      <dgm:t>
        <a:bodyPr/>
        <a:lstStyle/>
        <a:p>
          <a:endParaRPr lang="en-IN" sz="2000">
            <a:latin typeface="Tw Cen MT" panose="020B0602020104020603" pitchFamily="34" charset="0"/>
          </a:endParaRPr>
        </a:p>
      </dgm:t>
    </dgm:pt>
    <dgm:pt modelId="{880AA951-99B2-46E9-ACD1-1A6E3EB78C7A}" type="sibTrans" cxnId="{21B7FB36-9BDB-49E4-91E9-E721A516BD61}">
      <dgm:prSet/>
      <dgm:spPr/>
      <dgm:t>
        <a:bodyPr/>
        <a:lstStyle/>
        <a:p>
          <a:endParaRPr lang="en-IN" sz="2000">
            <a:latin typeface="Tw Cen MT" panose="020B0602020104020603" pitchFamily="34" charset="0"/>
          </a:endParaRPr>
        </a:p>
      </dgm:t>
    </dgm:pt>
    <dgm:pt modelId="{48821B44-D961-4E32-8EFB-D47BC207E087}" type="pres">
      <dgm:prSet presAssocID="{989B3C4E-A58B-4DA1-BE08-9BD9A42AED6E}" presName="hierChild1" presStyleCnt="0">
        <dgm:presLayoutVars>
          <dgm:chPref val="1"/>
          <dgm:dir/>
          <dgm:animOne val="branch"/>
          <dgm:animLvl val="lvl"/>
          <dgm:resizeHandles/>
        </dgm:presLayoutVars>
      </dgm:prSet>
      <dgm:spPr/>
    </dgm:pt>
    <dgm:pt modelId="{AD61AC2F-07FE-4625-8576-2DC2F0EFAA81}" type="pres">
      <dgm:prSet presAssocID="{3832091A-BC12-4698-8F7C-021B1034F611}" presName="hierRoot1" presStyleCnt="0"/>
      <dgm:spPr/>
    </dgm:pt>
    <dgm:pt modelId="{A45D64E9-6DF2-4FE2-806F-E7E2A583E221}" type="pres">
      <dgm:prSet presAssocID="{3832091A-BC12-4698-8F7C-021B1034F611}" presName="composite" presStyleCnt="0"/>
      <dgm:spPr/>
    </dgm:pt>
    <dgm:pt modelId="{9B71504C-BD87-4E6B-97B1-49A928A59C50}" type="pres">
      <dgm:prSet presAssocID="{3832091A-BC12-4698-8F7C-021B1034F611}" presName="background" presStyleLbl="node0" presStyleIdx="0" presStyleCnt="1"/>
      <dgm:spPr>
        <a:solidFill>
          <a:schemeClr val="accent5">
            <a:lumMod val="60000"/>
            <a:lumOff val="40000"/>
          </a:schemeClr>
        </a:solidFill>
      </dgm:spPr>
    </dgm:pt>
    <dgm:pt modelId="{F013F45C-E1FE-4CB5-9BDB-2AE5C6454146}" type="pres">
      <dgm:prSet presAssocID="{3832091A-BC12-4698-8F7C-021B1034F611}" presName="text" presStyleLbl="fgAcc0" presStyleIdx="0" presStyleCnt="1">
        <dgm:presLayoutVars>
          <dgm:chPref val="3"/>
        </dgm:presLayoutVars>
      </dgm:prSet>
      <dgm:spPr/>
    </dgm:pt>
    <dgm:pt modelId="{BA0F001A-D591-471D-86AC-E1B6579B62F6}" type="pres">
      <dgm:prSet presAssocID="{3832091A-BC12-4698-8F7C-021B1034F611}" presName="hierChild2" presStyleCnt="0"/>
      <dgm:spPr/>
    </dgm:pt>
    <dgm:pt modelId="{34516AB5-7CDC-4994-89D7-AA061DDCB972}" type="pres">
      <dgm:prSet presAssocID="{9C6086A8-AC34-43AD-B72F-3EC5820EAD16}" presName="Name10" presStyleLbl="parChTrans1D2" presStyleIdx="0" presStyleCnt="3"/>
      <dgm:spPr/>
    </dgm:pt>
    <dgm:pt modelId="{D9CB5E06-5387-4701-AC99-1695AB97C5C6}" type="pres">
      <dgm:prSet presAssocID="{08C10178-6B5D-4835-8669-525149CDF42B}" presName="hierRoot2" presStyleCnt="0"/>
      <dgm:spPr/>
    </dgm:pt>
    <dgm:pt modelId="{595B8D65-BF8C-4FC4-AA04-0AD4959F0039}" type="pres">
      <dgm:prSet presAssocID="{08C10178-6B5D-4835-8669-525149CDF42B}" presName="composite2" presStyleCnt="0"/>
      <dgm:spPr/>
    </dgm:pt>
    <dgm:pt modelId="{FEF23EB4-978D-4BF5-B115-534497BA5CCA}" type="pres">
      <dgm:prSet presAssocID="{08C10178-6B5D-4835-8669-525149CDF42B}" presName="background2" presStyleLbl="node2" presStyleIdx="0" presStyleCnt="3"/>
      <dgm:spPr/>
    </dgm:pt>
    <dgm:pt modelId="{06CF4039-B6DA-4EA5-8BEE-96C99073FCBE}" type="pres">
      <dgm:prSet presAssocID="{08C10178-6B5D-4835-8669-525149CDF42B}" presName="text2" presStyleLbl="fgAcc2" presStyleIdx="0" presStyleCnt="3">
        <dgm:presLayoutVars>
          <dgm:chPref val="3"/>
        </dgm:presLayoutVars>
      </dgm:prSet>
      <dgm:spPr/>
    </dgm:pt>
    <dgm:pt modelId="{B3C252D0-B53C-488A-9BB0-079BD630887B}" type="pres">
      <dgm:prSet presAssocID="{08C10178-6B5D-4835-8669-525149CDF42B}" presName="hierChild3" presStyleCnt="0"/>
      <dgm:spPr/>
    </dgm:pt>
    <dgm:pt modelId="{87FE880F-4E8F-42F4-B5E1-9E5D1A2B390B}" type="pres">
      <dgm:prSet presAssocID="{2DA07353-3050-48D4-BA7C-8EFD853415AD}" presName="Name10" presStyleLbl="parChTrans1D2" presStyleIdx="1" presStyleCnt="3"/>
      <dgm:spPr/>
    </dgm:pt>
    <dgm:pt modelId="{3D1FACCD-D945-49C1-9D74-D123722EB33B}" type="pres">
      <dgm:prSet presAssocID="{51D52F43-1D7F-424C-82FC-7AAB87155BC4}" presName="hierRoot2" presStyleCnt="0"/>
      <dgm:spPr/>
    </dgm:pt>
    <dgm:pt modelId="{C9B883E5-9D25-4722-87F5-32B4FD870EB0}" type="pres">
      <dgm:prSet presAssocID="{51D52F43-1D7F-424C-82FC-7AAB87155BC4}" presName="composite2" presStyleCnt="0"/>
      <dgm:spPr/>
    </dgm:pt>
    <dgm:pt modelId="{F72B71E8-6045-42F3-982D-27185C122EA3}" type="pres">
      <dgm:prSet presAssocID="{51D52F43-1D7F-424C-82FC-7AAB87155BC4}" presName="background2" presStyleLbl="node2" presStyleIdx="1" presStyleCnt="3"/>
      <dgm:spPr/>
    </dgm:pt>
    <dgm:pt modelId="{60E9224A-BF40-4812-81BF-5B406C3E8B77}" type="pres">
      <dgm:prSet presAssocID="{51D52F43-1D7F-424C-82FC-7AAB87155BC4}" presName="text2" presStyleLbl="fgAcc2" presStyleIdx="1" presStyleCnt="3">
        <dgm:presLayoutVars>
          <dgm:chPref val="3"/>
        </dgm:presLayoutVars>
      </dgm:prSet>
      <dgm:spPr/>
    </dgm:pt>
    <dgm:pt modelId="{7C908F37-DD1F-4944-A4C1-2FA895877DDB}" type="pres">
      <dgm:prSet presAssocID="{51D52F43-1D7F-424C-82FC-7AAB87155BC4}" presName="hierChild3" presStyleCnt="0"/>
      <dgm:spPr/>
    </dgm:pt>
    <dgm:pt modelId="{F0A2794C-4EDA-4D5E-BBE2-26956682AB73}" type="pres">
      <dgm:prSet presAssocID="{F4988389-8E74-4D9C-A6DC-B03DC4DBF221}" presName="Name10" presStyleLbl="parChTrans1D2" presStyleIdx="2" presStyleCnt="3"/>
      <dgm:spPr/>
    </dgm:pt>
    <dgm:pt modelId="{FDC33C10-42A2-400F-BE2F-8CF4370209D6}" type="pres">
      <dgm:prSet presAssocID="{CE06A00D-B651-4750-BE66-FD718A3554A9}" presName="hierRoot2" presStyleCnt="0"/>
      <dgm:spPr/>
    </dgm:pt>
    <dgm:pt modelId="{7FB83B2F-448B-4393-BA7E-330D013E7905}" type="pres">
      <dgm:prSet presAssocID="{CE06A00D-B651-4750-BE66-FD718A3554A9}" presName="composite2" presStyleCnt="0"/>
      <dgm:spPr/>
    </dgm:pt>
    <dgm:pt modelId="{4A5B8CFD-6BAD-4553-B17A-93F25AD4E2AC}" type="pres">
      <dgm:prSet presAssocID="{CE06A00D-B651-4750-BE66-FD718A3554A9}" presName="background2" presStyleLbl="node2" presStyleIdx="2" presStyleCnt="3"/>
      <dgm:spPr/>
    </dgm:pt>
    <dgm:pt modelId="{D212E636-3BB3-4051-B9E1-F0373C46501F}" type="pres">
      <dgm:prSet presAssocID="{CE06A00D-B651-4750-BE66-FD718A3554A9}" presName="text2" presStyleLbl="fgAcc2" presStyleIdx="2" presStyleCnt="3">
        <dgm:presLayoutVars>
          <dgm:chPref val="3"/>
        </dgm:presLayoutVars>
      </dgm:prSet>
      <dgm:spPr/>
    </dgm:pt>
    <dgm:pt modelId="{1E10895F-A390-47EA-9A52-87E45079BFD3}" type="pres">
      <dgm:prSet presAssocID="{CE06A00D-B651-4750-BE66-FD718A3554A9}" presName="hierChild3" presStyleCnt="0"/>
      <dgm:spPr/>
    </dgm:pt>
  </dgm:ptLst>
  <dgm:cxnLst>
    <dgm:cxn modelId="{0BE45700-D718-4077-B80A-8DB1DFE67D5B}" type="presOf" srcId="{3832091A-BC12-4698-8F7C-021B1034F611}" destId="{F013F45C-E1FE-4CB5-9BDB-2AE5C6454146}" srcOrd="0" destOrd="0" presId="urn:microsoft.com/office/officeart/2005/8/layout/hierarchy1"/>
    <dgm:cxn modelId="{0BF24D16-7D14-4823-B932-AA46308293AD}" type="presOf" srcId="{08C10178-6B5D-4835-8669-525149CDF42B}" destId="{06CF4039-B6DA-4EA5-8BEE-96C99073FCBE}" srcOrd="0" destOrd="0" presId="urn:microsoft.com/office/officeart/2005/8/layout/hierarchy1"/>
    <dgm:cxn modelId="{B3CFA719-1CBC-430B-9549-08979C3D93C7}" type="presOf" srcId="{51D52F43-1D7F-424C-82FC-7AAB87155BC4}" destId="{60E9224A-BF40-4812-81BF-5B406C3E8B77}" srcOrd="0" destOrd="0" presId="urn:microsoft.com/office/officeart/2005/8/layout/hierarchy1"/>
    <dgm:cxn modelId="{A854A52C-A382-4745-8EA3-1519ED6CA76B}" type="presOf" srcId="{989B3C4E-A58B-4DA1-BE08-9BD9A42AED6E}" destId="{48821B44-D961-4E32-8EFB-D47BC207E087}" srcOrd="0" destOrd="0" presId="urn:microsoft.com/office/officeart/2005/8/layout/hierarchy1"/>
    <dgm:cxn modelId="{21B7FB36-9BDB-49E4-91E9-E721A516BD61}" srcId="{3832091A-BC12-4698-8F7C-021B1034F611}" destId="{CE06A00D-B651-4750-BE66-FD718A3554A9}" srcOrd="2" destOrd="0" parTransId="{F4988389-8E74-4D9C-A6DC-B03DC4DBF221}" sibTransId="{880AA951-99B2-46E9-ACD1-1A6E3EB78C7A}"/>
    <dgm:cxn modelId="{C3575868-DDE3-443C-93ED-2A165FDEE8FF}" srcId="{3832091A-BC12-4698-8F7C-021B1034F611}" destId="{08C10178-6B5D-4835-8669-525149CDF42B}" srcOrd="0" destOrd="0" parTransId="{9C6086A8-AC34-43AD-B72F-3EC5820EAD16}" sibTransId="{96A8A275-7143-4810-B760-4D898C3FE427}"/>
    <dgm:cxn modelId="{234BFE91-2BC6-488B-A80C-26706491E6AA}" type="presOf" srcId="{9C6086A8-AC34-43AD-B72F-3EC5820EAD16}" destId="{34516AB5-7CDC-4994-89D7-AA061DDCB972}" srcOrd="0" destOrd="0" presId="urn:microsoft.com/office/officeart/2005/8/layout/hierarchy1"/>
    <dgm:cxn modelId="{EA3709A5-771A-48D6-898F-780CF3EAABEE}" type="presOf" srcId="{CE06A00D-B651-4750-BE66-FD718A3554A9}" destId="{D212E636-3BB3-4051-B9E1-F0373C46501F}" srcOrd="0" destOrd="0" presId="urn:microsoft.com/office/officeart/2005/8/layout/hierarchy1"/>
    <dgm:cxn modelId="{74BAD1B3-66E9-4B97-BCA0-FB7B13A6622B}" type="presOf" srcId="{F4988389-8E74-4D9C-A6DC-B03DC4DBF221}" destId="{F0A2794C-4EDA-4D5E-BBE2-26956682AB73}" srcOrd="0" destOrd="0" presId="urn:microsoft.com/office/officeart/2005/8/layout/hierarchy1"/>
    <dgm:cxn modelId="{FA97B5CF-7FFF-468B-87A9-B4AF8E1DF86E}" srcId="{3832091A-BC12-4698-8F7C-021B1034F611}" destId="{51D52F43-1D7F-424C-82FC-7AAB87155BC4}" srcOrd="1" destOrd="0" parTransId="{2DA07353-3050-48D4-BA7C-8EFD853415AD}" sibTransId="{AD451CC2-17FC-46BF-8BA5-E8E5C0B5C2EF}"/>
    <dgm:cxn modelId="{6B8003F5-D633-4763-A6E5-8AF0DB6627DD}" type="presOf" srcId="{2DA07353-3050-48D4-BA7C-8EFD853415AD}" destId="{87FE880F-4E8F-42F4-B5E1-9E5D1A2B390B}" srcOrd="0" destOrd="0" presId="urn:microsoft.com/office/officeart/2005/8/layout/hierarchy1"/>
    <dgm:cxn modelId="{49FF0FF5-E9E6-479A-868F-F7D2660FE6D9}" srcId="{989B3C4E-A58B-4DA1-BE08-9BD9A42AED6E}" destId="{3832091A-BC12-4698-8F7C-021B1034F611}" srcOrd="0" destOrd="0" parTransId="{FA84572F-4483-4000-A158-8960DC9882E5}" sibTransId="{1327D77A-5710-4C96-AB6E-B62CAE89EA6D}"/>
    <dgm:cxn modelId="{26AC0C42-353E-4925-BB69-3B11754327BD}" type="presParOf" srcId="{48821B44-D961-4E32-8EFB-D47BC207E087}" destId="{AD61AC2F-07FE-4625-8576-2DC2F0EFAA81}" srcOrd="0" destOrd="0" presId="urn:microsoft.com/office/officeart/2005/8/layout/hierarchy1"/>
    <dgm:cxn modelId="{E7CAE727-3EEA-4894-9FCF-2FF3EF2FD995}" type="presParOf" srcId="{AD61AC2F-07FE-4625-8576-2DC2F0EFAA81}" destId="{A45D64E9-6DF2-4FE2-806F-E7E2A583E221}" srcOrd="0" destOrd="0" presId="urn:microsoft.com/office/officeart/2005/8/layout/hierarchy1"/>
    <dgm:cxn modelId="{923E099A-172F-41F2-AF1E-4C8FFC37DC8A}" type="presParOf" srcId="{A45D64E9-6DF2-4FE2-806F-E7E2A583E221}" destId="{9B71504C-BD87-4E6B-97B1-49A928A59C50}" srcOrd="0" destOrd="0" presId="urn:microsoft.com/office/officeart/2005/8/layout/hierarchy1"/>
    <dgm:cxn modelId="{5E23EB3C-1250-4F7A-B4E5-6A0951BF0BB9}" type="presParOf" srcId="{A45D64E9-6DF2-4FE2-806F-E7E2A583E221}" destId="{F013F45C-E1FE-4CB5-9BDB-2AE5C6454146}" srcOrd="1" destOrd="0" presId="urn:microsoft.com/office/officeart/2005/8/layout/hierarchy1"/>
    <dgm:cxn modelId="{49C5204D-CC49-4C9C-9658-6563AAC92B7E}" type="presParOf" srcId="{AD61AC2F-07FE-4625-8576-2DC2F0EFAA81}" destId="{BA0F001A-D591-471D-86AC-E1B6579B62F6}" srcOrd="1" destOrd="0" presId="urn:microsoft.com/office/officeart/2005/8/layout/hierarchy1"/>
    <dgm:cxn modelId="{A2A9F88B-A8FA-486B-B90E-EE299DA74C58}" type="presParOf" srcId="{BA0F001A-D591-471D-86AC-E1B6579B62F6}" destId="{34516AB5-7CDC-4994-89D7-AA061DDCB972}" srcOrd="0" destOrd="0" presId="urn:microsoft.com/office/officeart/2005/8/layout/hierarchy1"/>
    <dgm:cxn modelId="{47850347-7430-4FBE-83ED-C2FC45CC7426}" type="presParOf" srcId="{BA0F001A-D591-471D-86AC-E1B6579B62F6}" destId="{D9CB5E06-5387-4701-AC99-1695AB97C5C6}" srcOrd="1" destOrd="0" presId="urn:microsoft.com/office/officeart/2005/8/layout/hierarchy1"/>
    <dgm:cxn modelId="{07D83FE5-6194-4E9F-A226-F4937E7F983A}" type="presParOf" srcId="{D9CB5E06-5387-4701-AC99-1695AB97C5C6}" destId="{595B8D65-BF8C-4FC4-AA04-0AD4959F0039}" srcOrd="0" destOrd="0" presId="urn:microsoft.com/office/officeart/2005/8/layout/hierarchy1"/>
    <dgm:cxn modelId="{F63AA000-F40D-4D83-9AC9-3C48F28637EF}" type="presParOf" srcId="{595B8D65-BF8C-4FC4-AA04-0AD4959F0039}" destId="{FEF23EB4-978D-4BF5-B115-534497BA5CCA}" srcOrd="0" destOrd="0" presId="urn:microsoft.com/office/officeart/2005/8/layout/hierarchy1"/>
    <dgm:cxn modelId="{0C41BA58-4D4A-4794-8396-183F256FB20F}" type="presParOf" srcId="{595B8D65-BF8C-4FC4-AA04-0AD4959F0039}" destId="{06CF4039-B6DA-4EA5-8BEE-96C99073FCBE}" srcOrd="1" destOrd="0" presId="urn:microsoft.com/office/officeart/2005/8/layout/hierarchy1"/>
    <dgm:cxn modelId="{FDB1B5CC-0F89-429D-80F6-E86BFC52F082}" type="presParOf" srcId="{D9CB5E06-5387-4701-AC99-1695AB97C5C6}" destId="{B3C252D0-B53C-488A-9BB0-079BD630887B}" srcOrd="1" destOrd="0" presId="urn:microsoft.com/office/officeart/2005/8/layout/hierarchy1"/>
    <dgm:cxn modelId="{0C4F1F22-693B-4D34-A69A-BCB2542066DC}" type="presParOf" srcId="{BA0F001A-D591-471D-86AC-E1B6579B62F6}" destId="{87FE880F-4E8F-42F4-B5E1-9E5D1A2B390B}" srcOrd="2" destOrd="0" presId="urn:microsoft.com/office/officeart/2005/8/layout/hierarchy1"/>
    <dgm:cxn modelId="{C9014242-13BE-4CE2-9E41-8F3D416F0670}" type="presParOf" srcId="{BA0F001A-D591-471D-86AC-E1B6579B62F6}" destId="{3D1FACCD-D945-49C1-9D74-D123722EB33B}" srcOrd="3" destOrd="0" presId="urn:microsoft.com/office/officeart/2005/8/layout/hierarchy1"/>
    <dgm:cxn modelId="{B6DB274A-3F3A-4200-A77B-DC3DA7EFE3E0}" type="presParOf" srcId="{3D1FACCD-D945-49C1-9D74-D123722EB33B}" destId="{C9B883E5-9D25-4722-87F5-32B4FD870EB0}" srcOrd="0" destOrd="0" presId="urn:microsoft.com/office/officeart/2005/8/layout/hierarchy1"/>
    <dgm:cxn modelId="{281C751B-97B0-42E0-AE84-31B3F85858D3}" type="presParOf" srcId="{C9B883E5-9D25-4722-87F5-32B4FD870EB0}" destId="{F72B71E8-6045-42F3-982D-27185C122EA3}" srcOrd="0" destOrd="0" presId="urn:microsoft.com/office/officeart/2005/8/layout/hierarchy1"/>
    <dgm:cxn modelId="{F1DFEBCD-EFF7-435D-B3DA-4A9DFCFAB8C9}" type="presParOf" srcId="{C9B883E5-9D25-4722-87F5-32B4FD870EB0}" destId="{60E9224A-BF40-4812-81BF-5B406C3E8B77}" srcOrd="1" destOrd="0" presId="urn:microsoft.com/office/officeart/2005/8/layout/hierarchy1"/>
    <dgm:cxn modelId="{553CEEEE-8B7C-4745-B3E3-ACF1B1900199}" type="presParOf" srcId="{3D1FACCD-D945-49C1-9D74-D123722EB33B}" destId="{7C908F37-DD1F-4944-A4C1-2FA895877DDB}" srcOrd="1" destOrd="0" presId="urn:microsoft.com/office/officeart/2005/8/layout/hierarchy1"/>
    <dgm:cxn modelId="{D40EEFED-25D6-410C-80F8-4F0E90C6C69D}" type="presParOf" srcId="{BA0F001A-D591-471D-86AC-E1B6579B62F6}" destId="{F0A2794C-4EDA-4D5E-BBE2-26956682AB73}" srcOrd="4" destOrd="0" presId="urn:microsoft.com/office/officeart/2005/8/layout/hierarchy1"/>
    <dgm:cxn modelId="{F813D83B-D2E8-4016-9E59-FD2A8E87CAEA}" type="presParOf" srcId="{BA0F001A-D591-471D-86AC-E1B6579B62F6}" destId="{FDC33C10-42A2-400F-BE2F-8CF4370209D6}" srcOrd="5" destOrd="0" presId="urn:microsoft.com/office/officeart/2005/8/layout/hierarchy1"/>
    <dgm:cxn modelId="{9CB32BD6-0771-4CAF-B2B3-5A7DE4A488C9}" type="presParOf" srcId="{FDC33C10-42A2-400F-BE2F-8CF4370209D6}" destId="{7FB83B2F-448B-4393-BA7E-330D013E7905}" srcOrd="0" destOrd="0" presId="urn:microsoft.com/office/officeart/2005/8/layout/hierarchy1"/>
    <dgm:cxn modelId="{04BCA5BD-9212-476B-AF37-C37652D30E5F}" type="presParOf" srcId="{7FB83B2F-448B-4393-BA7E-330D013E7905}" destId="{4A5B8CFD-6BAD-4553-B17A-93F25AD4E2AC}" srcOrd="0" destOrd="0" presId="urn:microsoft.com/office/officeart/2005/8/layout/hierarchy1"/>
    <dgm:cxn modelId="{59ABB0CF-3CD6-4047-BFE2-A1CDBC52B8F7}" type="presParOf" srcId="{7FB83B2F-448B-4393-BA7E-330D013E7905}" destId="{D212E636-3BB3-4051-B9E1-F0373C46501F}" srcOrd="1" destOrd="0" presId="urn:microsoft.com/office/officeart/2005/8/layout/hierarchy1"/>
    <dgm:cxn modelId="{A7CB438B-9202-47E4-9DDD-A951D2A1AAEE}" type="presParOf" srcId="{FDC33C10-42A2-400F-BE2F-8CF4370209D6}" destId="{1E10895F-A390-47EA-9A52-87E45079BFD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9ECD2B-24BB-4E14-AEA8-AD565A49BD8E}" type="doc">
      <dgm:prSet loTypeId="urn:microsoft.com/office/officeart/2005/8/layout/pyramid2" loCatId="list" qsTypeId="urn:microsoft.com/office/officeart/2005/8/quickstyle/simple1" qsCatId="simple" csTypeId="urn:microsoft.com/office/officeart/2005/8/colors/accent6_4" csCatId="accent6" phldr="1"/>
      <dgm:spPr/>
      <dgm:t>
        <a:bodyPr/>
        <a:lstStyle/>
        <a:p>
          <a:endParaRPr lang="en-IN"/>
        </a:p>
      </dgm:t>
    </dgm:pt>
    <dgm:pt modelId="{B52CA9A9-618A-46A1-BDFA-7F253D21634C}">
      <dgm:prSet phldrT="[Text]"/>
      <dgm:spPr/>
      <dgm:t>
        <a:bodyPr/>
        <a:lstStyle/>
        <a:p>
          <a:r>
            <a:rPr lang="en-IN" dirty="0"/>
            <a:t>Assets primary outputs</a:t>
          </a:r>
        </a:p>
      </dgm:t>
    </dgm:pt>
    <dgm:pt modelId="{C97F96AB-7386-4ACD-ABE1-D6B6D98CAE03}" type="parTrans" cxnId="{80C904AA-52C3-4269-BE1C-FE791BB96CEF}">
      <dgm:prSet/>
      <dgm:spPr/>
      <dgm:t>
        <a:bodyPr/>
        <a:lstStyle/>
        <a:p>
          <a:endParaRPr lang="en-IN"/>
        </a:p>
      </dgm:t>
    </dgm:pt>
    <dgm:pt modelId="{4658EE66-8DB1-4868-98BB-5C020132B682}" type="sibTrans" cxnId="{80C904AA-52C3-4269-BE1C-FE791BB96CEF}">
      <dgm:prSet/>
      <dgm:spPr/>
      <dgm:t>
        <a:bodyPr/>
        <a:lstStyle/>
        <a:p>
          <a:endParaRPr lang="en-IN"/>
        </a:p>
      </dgm:t>
    </dgm:pt>
    <dgm:pt modelId="{95F7CC63-0886-4D58-BDE2-ED24438CEC8A}">
      <dgm:prSet phldrT="[Text]"/>
      <dgm:spPr/>
      <dgm:t>
        <a:bodyPr/>
        <a:lstStyle/>
        <a:p>
          <a:r>
            <a:rPr lang="en-IN" dirty="0"/>
            <a:t>Any By products</a:t>
          </a:r>
        </a:p>
      </dgm:t>
    </dgm:pt>
    <dgm:pt modelId="{D49460F8-5DF9-49FA-B0E4-636FE91ED250}" type="parTrans" cxnId="{B42589C7-8360-4330-8825-71DA7BB4810A}">
      <dgm:prSet/>
      <dgm:spPr/>
      <dgm:t>
        <a:bodyPr/>
        <a:lstStyle/>
        <a:p>
          <a:endParaRPr lang="en-IN"/>
        </a:p>
      </dgm:t>
    </dgm:pt>
    <dgm:pt modelId="{A1F2465F-C039-4F4B-8325-1C26CFF26C1A}" type="sibTrans" cxnId="{B42589C7-8360-4330-8825-71DA7BB4810A}">
      <dgm:prSet/>
      <dgm:spPr/>
      <dgm:t>
        <a:bodyPr/>
        <a:lstStyle/>
        <a:p>
          <a:endParaRPr lang="en-IN"/>
        </a:p>
      </dgm:t>
    </dgm:pt>
    <dgm:pt modelId="{5C237EF8-F2B0-4A76-B5A5-009A94C8C1A4}">
      <dgm:prSet phldrT="[Text]"/>
      <dgm:spPr/>
      <dgm:t>
        <a:bodyPr/>
        <a:lstStyle/>
        <a:p>
          <a:r>
            <a:rPr lang="en-IN" dirty="0"/>
            <a:t>Potential Cashflows</a:t>
          </a:r>
        </a:p>
      </dgm:t>
    </dgm:pt>
    <dgm:pt modelId="{397F62CF-B3E5-40D3-ACB7-157D54077E29}" type="parTrans" cxnId="{BB26F26B-3302-48AD-BD3F-3F616D534826}">
      <dgm:prSet/>
      <dgm:spPr/>
      <dgm:t>
        <a:bodyPr/>
        <a:lstStyle/>
        <a:p>
          <a:endParaRPr lang="en-IN"/>
        </a:p>
      </dgm:t>
    </dgm:pt>
    <dgm:pt modelId="{F43DADEC-DE57-4F6E-94A1-2B6C1EF7429C}" type="sibTrans" cxnId="{BB26F26B-3302-48AD-BD3F-3F616D534826}">
      <dgm:prSet/>
      <dgm:spPr/>
      <dgm:t>
        <a:bodyPr/>
        <a:lstStyle/>
        <a:p>
          <a:endParaRPr lang="en-IN"/>
        </a:p>
      </dgm:t>
    </dgm:pt>
    <dgm:pt modelId="{D2016D54-D1F8-4DAC-9FF9-FC3CBD3436B8}" type="pres">
      <dgm:prSet presAssocID="{B09ECD2B-24BB-4E14-AEA8-AD565A49BD8E}" presName="compositeShape" presStyleCnt="0">
        <dgm:presLayoutVars>
          <dgm:dir/>
          <dgm:resizeHandles/>
        </dgm:presLayoutVars>
      </dgm:prSet>
      <dgm:spPr/>
    </dgm:pt>
    <dgm:pt modelId="{F5742979-F75E-464A-94B1-0103E170F418}" type="pres">
      <dgm:prSet presAssocID="{B09ECD2B-24BB-4E14-AEA8-AD565A49BD8E}" presName="pyramid" presStyleLbl="node1" presStyleIdx="0" presStyleCnt="1"/>
      <dgm:spPr/>
    </dgm:pt>
    <dgm:pt modelId="{27E7901E-99C6-41D2-95DC-AAD6DC29C712}" type="pres">
      <dgm:prSet presAssocID="{B09ECD2B-24BB-4E14-AEA8-AD565A49BD8E}" presName="theList" presStyleCnt="0"/>
      <dgm:spPr/>
    </dgm:pt>
    <dgm:pt modelId="{D7C38984-C677-4620-BF8C-FF97B20CB79B}" type="pres">
      <dgm:prSet presAssocID="{B52CA9A9-618A-46A1-BDFA-7F253D21634C}" presName="aNode" presStyleLbl="fgAcc1" presStyleIdx="0" presStyleCnt="3">
        <dgm:presLayoutVars>
          <dgm:bulletEnabled val="1"/>
        </dgm:presLayoutVars>
      </dgm:prSet>
      <dgm:spPr/>
    </dgm:pt>
    <dgm:pt modelId="{853F63F3-3AD2-4F06-99CD-536D5134C6C9}" type="pres">
      <dgm:prSet presAssocID="{B52CA9A9-618A-46A1-BDFA-7F253D21634C}" presName="aSpace" presStyleCnt="0"/>
      <dgm:spPr/>
    </dgm:pt>
    <dgm:pt modelId="{C59FC95A-58E2-4BBF-83DE-7325B3EF8F29}" type="pres">
      <dgm:prSet presAssocID="{95F7CC63-0886-4D58-BDE2-ED24438CEC8A}" presName="aNode" presStyleLbl="fgAcc1" presStyleIdx="1" presStyleCnt="3">
        <dgm:presLayoutVars>
          <dgm:bulletEnabled val="1"/>
        </dgm:presLayoutVars>
      </dgm:prSet>
      <dgm:spPr/>
    </dgm:pt>
    <dgm:pt modelId="{F21EF103-BF0D-41C1-9E24-BDF53ECEAECA}" type="pres">
      <dgm:prSet presAssocID="{95F7CC63-0886-4D58-BDE2-ED24438CEC8A}" presName="aSpace" presStyleCnt="0"/>
      <dgm:spPr/>
    </dgm:pt>
    <dgm:pt modelId="{5A055ACF-3187-41E1-8F7A-E159CC0D6806}" type="pres">
      <dgm:prSet presAssocID="{5C237EF8-F2B0-4A76-B5A5-009A94C8C1A4}" presName="aNode" presStyleLbl="fgAcc1" presStyleIdx="2" presStyleCnt="3">
        <dgm:presLayoutVars>
          <dgm:bulletEnabled val="1"/>
        </dgm:presLayoutVars>
      </dgm:prSet>
      <dgm:spPr/>
    </dgm:pt>
    <dgm:pt modelId="{54681B2F-DB03-4A96-B874-82633C2BD485}" type="pres">
      <dgm:prSet presAssocID="{5C237EF8-F2B0-4A76-B5A5-009A94C8C1A4}" presName="aSpace" presStyleCnt="0"/>
      <dgm:spPr/>
    </dgm:pt>
  </dgm:ptLst>
  <dgm:cxnLst>
    <dgm:cxn modelId="{21283713-9BB4-4AC2-AF08-752957481B8B}" type="presOf" srcId="{5C237EF8-F2B0-4A76-B5A5-009A94C8C1A4}" destId="{5A055ACF-3187-41E1-8F7A-E159CC0D6806}" srcOrd="0" destOrd="0" presId="urn:microsoft.com/office/officeart/2005/8/layout/pyramid2"/>
    <dgm:cxn modelId="{BB26F26B-3302-48AD-BD3F-3F616D534826}" srcId="{B09ECD2B-24BB-4E14-AEA8-AD565A49BD8E}" destId="{5C237EF8-F2B0-4A76-B5A5-009A94C8C1A4}" srcOrd="2" destOrd="0" parTransId="{397F62CF-B3E5-40D3-ACB7-157D54077E29}" sibTransId="{F43DADEC-DE57-4F6E-94A1-2B6C1EF7429C}"/>
    <dgm:cxn modelId="{3AC0CB57-0454-4D75-852B-67175B5AE5CD}" type="presOf" srcId="{B09ECD2B-24BB-4E14-AEA8-AD565A49BD8E}" destId="{D2016D54-D1F8-4DAC-9FF9-FC3CBD3436B8}" srcOrd="0" destOrd="0" presId="urn:microsoft.com/office/officeart/2005/8/layout/pyramid2"/>
    <dgm:cxn modelId="{492AA882-C006-48DE-8F18-BF984BB2FC83}" type="presOf" srcId="{B52CA9A9-618A-46A1-BDFA-7F253D21634C}" destId="{D7C38984-C677-4620-BF8C-FF97B20CB79B}" srcOrd="0" destOrd="0" presId="urn:microsoft.com/office/officeart/2005/8/layout/pyramid2"/>
    <dgm:cxn modelId="{80C904AA-52C3-4269-BE1C-FE791BB96CEF}" srcId="{B09ECD2B-24BB-4E14-AEA8-AD565A49BD8E}" destId="{B52CA9A9-618A-46A1-BDFA-7F253D21634C}" srcOrd="0" destOrd="0" parTransId="{C97F96AB-7386-4ACD-ABE1-D6B6D98CAE03}" sibTransId="{4658EE66-8DB1-4868-98BB-5C020132B682}"/>
    <dgm:cxn modelId="{4052C1C1-B804-4FCA-802D-5C99A1930751}" type="presOf" srcId="{95F7CC63-0886-4D58-BDE2-ED24438CEC8A}" destId="{C59FC95A-58E2-4BBF-83DE-7325B3EF8F29}" srcOrd="0" destOrd="0" presId="urn:microsoft.com/office/officeart/2005/8/layout/pyramid2"/>
    <dgm:cxn modelId="{B42589C7-8360-4330-8825-71DA7BB4810A}" srcId="{B09ECD2B-24BB-4E14-AEA8-AD565A49BD8E}" destId="{95F7CC63-0886-4D58-BDE2-ED24438CEC8A}" srcOrd="1" destOrd="0" parTransId="{D49460F8-5DF9-49FA-B0E4-636FE91ED250}" sibTransId="{A1F2465F-C039-4F4B-8325-1C26CFF26C1A}"/>
    <dgm:cxn modelId="{AC20D197-1341-406F-AE51-988A5E42A63E}" type="presParOf" srcId="{D2016D54-D1F8-4DAC-9FF9-FC3CBD3436B8}" destId="{F5742979-F75E-464A-94B1-0103E170F418}" srcOrd="0" destOrd="0" presId="urn:microsoft.com/office/officeart/2005/8/layout/pyramid2"/>
    <dgm:cxn modelId="{BC467EFD-2CC5-44AD-B8D1-DD6B8674A52C}" type="presParOf" srcId="{D2016D54-D1F8-4DAC-9FF9-FC3CBD3436B8}" destId="{27E7901E-99C6-41D2-95DC-AAD6DC29C712}" srcOrd="1" destOrd="0" presId="urn:microsoft.com/office/officeart/2005/8/layout/pyramid2"/>
    <dgm:cxn modelId="{1A59F597-F91E-4FAD-AB8E-FF662DF2BEAA}" type="presParOf" srcId="{27E7901E-99C6-41D2-95DC-AAD6DC29C712}" destId="{D7C38984-C677-4620-BF8C-FF97B20CB79B}" srcOrd="0" destOrd="0" presId="urn:microsoft.com/office/officeart/2005/8/layout/pyramid2"/>
    <dgm:cxn modelId="{BD2C2496-15B1-40AA-B5CF-6F1BF34A133A}" type="presParOf" srcId="{27E7901E-99C6-41D2-95DC-AAD6DC29C712}" destId="{853F63F3-3AD2-4F06-99CD-536D5134C6C9}" srcOrd="1" destOrd="0" presId="urn:microsoft.com/office/officeart/2005/8/layout/pyramid2"/>
    <dgm:cxn modelId="{2D745F4C-4241-4888-B6C9-01572CA9072F}" type="presParOf" srcId="{27E7901E-99C6-41D2-95DC-AAD6DC29C712}" destId="{C59FC95A-58E2-4BBF-83DE-7325B3EF8F29}" srcOrd="2" destOrd="0" presId="urn:microsoft.com/office/officeart/2005/8/layout/pyramid2"/>
    <dgm:cxn modelId="{E5734519-7ABC-45CC-9B8F-0B12734A5607}" type="presParOf" srcId="{27E7901E-99C6-41D2-95DC-AAD6DC29C712}" destId="{F21EF103-BF0D-41C1-9E24-BDF53ECEAECA}" srcOrd="3" destOrd="0" presId="urn:microsoft.com/office/officeart/2005/8/layout/pyramid2"/>
    <dgm:cxn modelId="{B9F187E1-A466-4905-B46D-18A596F83BC2}" type="presParOf" srcId="{27E7901E-99C6-41D2-95DC-AAD6DC29C712}" destId="{5A055ACF-3187-41E1-8F7A-E159CC0D6806}" srcOrd="4" destOrd="0" presId="urn:microsoft.com/office/officeart/2005/8/layout/pyramid2"/>
    <dgm:cxn modelId="{1280E16E-DDEE-4F00-9935-788AF16D327C}" type="presParOf" srcId="{27E7901E-99C6-41D2-95DC-AAD6DC29C712}" destId="{54681B2F-DB03-4A96-B874-82633C2BD485}"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4864E0-E8A6-4C58-9B2E-19D1CEA1595C}" type="doc">
      <dgm:prSet loTypeId="urn:microsoft.com/office/officeart/2005/8/layout/hierarchy1" loCatId="hierarchy" qsTypeId="urn:microsoft.com/office/officeart/2005/8/quickstyle/simple1" qsCatId="simple" csTypeId="urn:microsoft.com/office/officeart/2005/8/colors/colorful5" csCatId="colorful"/>
      <dgm:spPr/>
      <dgm:t>
        <a:bodyPr/>
        <a:lstStyle/>
        <a:p>
          <a:endParaRPr lang="en-IN"/>
        </a:p>
      </dgm:t>
    </dgm:pt>
    <dgm:pt modelId="{3E46D5B3-CEA6-4BB9-9855-BFC066E8AC80}">
      <dgm:prSet/>
      <dgm:spPr/>
      <dgm:t>
        <a:bodyPr/>
        <a:lstStyle/>
        <a:p>
          <a:r>
            <a:rPr lang="en-US" b="0" i="0" baseline="0" dirty="0"/>
            <a:t>The supplier has the practical ability to substitute alternative assets throughout the period of use</a:t>
          </a:r>
          <a:endParaRPr lang="en-IN" dirty="0"/>
        </a:p>
      </dgm:t>
    </dgm:pt>
    <dgm:pt modelId="{AE582DBC-C08C-4E33-BEF5-A4F122D4BF94}" type="parTrans" cxnId="{39B258B8-6AFF-4C54-A69A-C855FA9D761C}">
      <dgm:prSet/>
      <dgm:spPr/>
      <dgm:t>
        <a:bodyPr/>
        <a:lstStyle/>
        <a:p>
          <a:endParaRPr lang="en-IN"/>
        </a:p>
      </dgm:t>
    </dgm:pt>
    <dgm:pt modelId="{9A1ABEB4-F0B2-4B42-A1D1-4915045A475B}" type="sibTrans" cxnId="{39B258B8-6AFF-4C54-A69A-C855FA9D761C}">
      <dgm:prSet/>
      <dgm:spPr/>
      <dgm:t>
        <a:bodyPr/>
        <a:lstStyle/>
        <a:p>
          <a:endParaRPr lang="en-IN"/>
        </a:p>
      </dgm:t>
    </dgm:pt>
    <dgm:pt modelId="{8C14399C-401E-4866-80E0-E35F01D7402E}">
      <dgm:prSet/>
      <dgm:spPr/>
      <dgm:t>
        <a:bodyPr/>
        <a:lstStyle/>
        <a:p>
          <a:r>
            <a:rPr lang="en-US" b="0" i="0" baseline="0" dirty="0"/>
            <a:t>The supplier would benefit economically from the exercise of its right to substitute the asset</a:t>
          </a:r>
          <a:endParaRPr lang="en-IN" dirty="0"/>
        </a:p>
      </dgm:t>
    </dgm:pt>
    <dgm:pt modelId="{327D1FDD-54F9-4AF3-AE99-130064A844D0}" type="parTrans" cxnId="{3B46C396-1517-4A58-B1DF-C47751AB5FC6}">
      <dgm:prSet/>
      <dgm:spPr/>
      <dgm:t>
        <a:bodyPr/>
        <a:lstStyle/>
        <a:p>
          <a:endParaRPr lang="en-IN"/>
        </a:p>
      </dgm:t>
    </dgm:pt>
    <dgm:pt modelId="{11A1A0E2-513F-40AE-836E-4BB9F82A4DD0}" type="sibTrans" cxnId="{3B46C396-1517-4A58-B1DF-C47751AB5FC6}">
      <dgm:prSet/>
      <dgm:spPr/>
      <dgm:t>
        <a:bodyPr/>
        <a:lstStyle/>
        <a:p>
          <a:endParaRPr lang="en-IN"/>
        </a:p>
      </dgm:t>
    </dgm:pt>
    <dgm:pt modelId="{4ADEB320-1B38-4FC9-99F0-98B70968F3E3}" type="pres">
      <dgm:prSet presAssocID="{EC4864E0-E8A6-4C58-9B2E-19D1CEA1595C}" presName="hierChild1" presStyleCnt="0">
        <dgm:presLayoutVars>
          <dgm:chPref val="1"/>
          <dgm:dir/>
          <dgm:animOne val="branch"/>
          <dgm:animLvl val="lvl"/>
          <dgm:resizeHandles/>
        </dgm:presLayoutVars>
      </dgm:prSet>
      <dgm:spPr/>
    </dgm:pt>
    <dgm:pt modelId="{33A74E1A-812C-4172-ABDD-DC25194B51E4}" type="pres">
      <dgm:prSet presAssocID="{3E46D5B3-CEA6-4BB9-9855-BFC066E8AC80}" presName="hierRoot1" presStyleCnt="0"/>
      <dgm:spPr/>
    </dgm:pt>
    <dgm:pt modelId="{5F32737F-496F-4521-AFE7-3BB20B9E8AC5}" type="pres">
      <dgm:prSet presAssocID="{3E46D5B3-CEA6-4BB9-9855-BFC066E8AC80}" presName="composite" presStyleCnt="0"/>
      <dgm:spPr/>
    </dgm:pt>
    <dgm:pt modelId="{A5A47194-E0B9-4B63-98D9-235E6F182749}" type="pres">
      <dgm:prSet presAssocID="{3E46D5B3-CEA6-4BB9-9855-BFC066E8AC80}" presName="background" presStyleLbl="node0" presStyleIdx="0" presStyleCnt="2"/>
      <dgm:spPr/>
    </dgm:pt>
    <dgm:pt modelId="{893FA841-9D40-410A-8741-F944E1E9EDE5}" type="pres">
      <dgm:prSet presAssocID="{3E46D5B3-CEA6-4BB9-9855-BFC066E8AC80}" presName="text" presStyleLbl="fgAcc0" presStyleIdx="0" presStyleCnt="2">
        <dgm:presLayoutVars>
          <dgm:chPref val="3"/>
        </dgm:presLayoutVars>
      </dgm:prSet>
      <dgm:spPr/>
    </dgm:pt>
    <dgm:pt modelId="{D89AD8A2-96F4-49C3-B95C-33D64A4C5CCB}" type="pres">
      <dgm:prSet presAssocID="{3E46D5B3-CEA6-4BB9-9855-BFC066E8AC80}" presName="hierChild2" presStyleCnt="0"/>
      <dgm:spPr/>
    </dgm:pt>
    <dgm:pt modelId="{E2CF5D07-98C1-4973-9401-8F833027E549}" type="pres">
      <dgm:prSet presAssocID="{8C14399C-401E-4866-80E0-E35F01D7402E}" presName="hierRoot1" presStyleCnt="0"/>
      <dgm:spPr/>
    </dgm:pt>
    <dgm:pt modelId="{092BA3C6-E3EE-4E52-8E77-028A53A5F443}" type="pres">
      <dgm:prSet presAssocID="{8C14399C-401E-4866-80E0-E35F01D7402E}" presName="composite" presStyleCnt="0"/>
      <dgm:spPr/>
    </dgm:pt>
    <dgm:pt modelId="{8F90BA7A-0563-4E72-8020-2713CB76AE3F}" type="pres">
      <dgm:prSet presAssocID="{8C14399C-401E-4866-80E0-E35F01D7402E}" presName="background" presStyleLbl="node0" presStyleIdx="1" presStyleCnt="2"/>
      <dgm:spPr/>
    </dgm:pt>
    <dgm:pt modelId="{6CD4E3C6-3CBD-4617-90F9-B8D1978C33B5}" type="pres">
      <dgm:prSet presAssocID="{8C14399C-401E-4866-80E0-E35F01D7402E}" presName="text" presStyleLbl="fgAcc0" presStyleIdx="1" presStyleCnt="2">
        <dgm:presLayoutVars>
          <dgm:chPref val="3"/>
        </dgm:presLayoutVars>
      </dgm:prSet>
      <dgm:spPr/>
    </dgm:pt>
    <dgm:pt modelId="{EACB90DB-5F95-4EF6-9579-901722629E1E}" type="pres">
      <dgm:prSet presAssocID="{8C14399C-401E-4866-80E0-E35F01D7402E}" presName="hierChild2" presStyleCnt="0"/>
      <dgm:spPr/>
    </dgm:pt>
  </dgm:ptLst>
  <dgm:cxnLst>
    <dgm:cxn modelId="{1E913661-A0F4-42AF-AA02-5F3636712FBE}" type="presOf" srcId="{8C14399C-401E-4866-80E0-E35F01D7402E}" destId="{6CD4E3C6-3CBD-4617-90F9-B8D1978C33B5}" srcOrd="0" destOrd="0" presId="urn:microsoft.com/office/officeart/2005/8/layout/hierarchy1"/>
    <dgm:cxn modelId="{3B46C396-1517-4A58-B1DF-C47751AB5FC6}" srcId="{EC4864E0-E8A6-4C58-9B2E-19D1CEA1595C}" destId="{8C14399C-401E-4866-80E0-E35F01D7402E}" srcOrd="1" destOrd="0" parTransId="{327D1FDD-54F9-4AF3-AE99-130064A844D0}" sibTransId="{11A1A0E2-513F-40AE-836E-4BB9F82A4DD0}"/>
    <dgm:cxn modelId="{0F252B98-3F4B-450B-9D01-413393DF2A45}" type="presOf" srcId="{3E46D5B3-CEA6-4BB9-9855-BFC066E8AC80}" destId="{893FA841-9D40-410A-8741-F944E1E9EDE5}" srcOrd="0" destOrd="0" presId="urn:microsoft.com/office/officeart/2005/8/layout/hierarchy1"/>
    <dgm:cxn modelId="{39B258B8-6AFF-4C54-A69A-C855FA9D761C}" srcId="{EC4864E0-E8A6-4C58-9B2E-19D1CEA1595C}" destId="{3E46D5B3-CEA6-4BB9-9855-BFC066E8AC80}" srcOrd="0" destOrd="0" parTransId="{AE582DBC-C08C-4E33-BEF5-A4F122D4BF94}" sibTransId="{9A1ABEB4-F0B2-4B42-A1D1-4915045A475B}"/>
    <dgm:cxn modelId="{894462EB-4354-4488-98CA-5F0A071D0B72}" type="presOf" srcId="{EC4864E0-E8A6-4C58-9B2E-19D1CEA1595C}" destId="{4ADEB320-1B38-4FC9-99F0-98B70968F3E3}" srcOrd="0" destOrd="0" presId="urn:microsoft.com/office/officeart/2005/8/layout/hierarchy1"/>
    <dgm:cxn modelId="{80C448F5-D5CF-4B17-A49B-8379CA899B56}" type="presParOf" srcId="{4ADEB320-1B38-4FC9-99F0-98B70968F3E3}" destId="{33A74E1A-812C-4172-ABDD-DC25194B51E4}" srcOrd="0" destOrd="0" presId="urn:microsoft.com/office/officeart/2005/8/layout/hierarchy1"/>
    <dgm:cxn modelId="{C76706EF-4AC7-4C09-A0AE-669EC33856DB}" type="presParOf" srcId="{33A74E1A-812C-4172-ABDD-DC25194B51E4}" destId="{5F32737F-496F-4521-AFE7-3BB20B9E8AC5}" srcOrd="0" destOrd="0" presId="urn:microsoft.com/office/officeart/2005/8/layout/hierarchy1"/>
    <dgm:cxn modelId="{5F8162AF-9659-4783-A428-F01E47497183}" type="presParOf" srcId="{5F32737F-496F-4521-AFE7-3BB20B9E8AC5}" destId="{A5A47194-E0B9-4B63-98D9-235E6F182749}" srcOrd="0" destOrd="0" presId="urn:microsoft.com/office/officeart/2005/8/layout/hierarchy1"/>
    <dgm:cxn modelId="{A5013D37-601D-478F-976C-8DC3D7E409A4}" type="presParOf" srcId="{5F32737F-496F-4521-AFE7-3BB20B9E8AC5}" destId="{893FA841-9D40-410A-8741-F944E1E9EDE5}" srcOrd="1" destOrd="0" presId="urn:microsoft.com/office/officeart/2005/8/layout/hierarchy1"/>
    <dgm:cxn modelId="{7BB70391-D4C5-427A-83F6-C5444ED46096}" type="presParOf" srcId="{33A74E1A-812C-4172-ABDD-DC25194B51E4}" destId="{D89AD8A2-96F4-49C3-B95C-33D64A4C5CCB}" srcOrd="1" destOrd="0" presId="urn:microsoft.com/office/officeart/2005/8/layout/hierarchy1"/>
    <dgm:cxn modelId="{AB5E8DEB-50F6-4330-8160-EB4B4D604773}" type="presParOf" srcId="{4ADEB320-1B38-4FC9-99F0-98B70968F3E3}" destId="{E2CF5D07-98C1-4973-9401-8F833027E549}" srcOrd="1" destOrd="0" presId="urn:microsoft.com/office/officeart/2005/8/layout/hierarchy1"/>
    <dgm:cxn modelId="{BB241DA7-49D1-4D85-A84E-97EEF91413C2}" type="presParOf" srcId="{E2CF5D07-98C1-4973-9401-8F833027E549}" destId="{092BA3C6-E3EE-4E52-8E77-028A53A5F443}" srcOrd="0" destOrd="0" presId="urn:microsoft.com/office/officeart/2005/8/layout/hierarchy1"/>
    <dgm:cxn modelId="{07D96B7D-30D5-45B1-8115-1CA2F2BE514B}" type="presParOf" srcId="{092BA3C6-E3EE-4E52-8E77-028A53A5F443}" destId="{8F90BA7A-0563-4E72-8020-2713CB76AE3F}" srcOrd="0" destOrd="0" presId="urn:microsoft.com/office/officeart/2005/8/layout/hierarchy1"/>
    <dgm:cxn modelId="{98DE74B3-2830-42EF-922F-C97D848E7D03}" type="presParOf" srcId="{092BA3C6-E3EE-4E52-8E77-028A53A5F443}" destId="{6CD4E3C6-3CBD-4617-90F9-B8D1978C33B5}" srcOrd="1" destOrd="0" presId="urn:microsoft.com/office/officeart/2005/8/layout/hierarchy1"/>
    <dgm:cxn modelId="{28B5EEDD-F2C4-4CF4-B89C-5DCC26C6E414}" type="presParOf" srcId="{E2CF5D07-98C1-4973-9401-8F833027E549}" destId="{EACB90DB-5F95-4EF6-9579-901722629E1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E951C4-E2F7-4E24-B8E0-80A43129E02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IN"/>
        </a:p>
      </dgm:t>
    </dgm:pt>
    <dgm:pt modelId="{E3A478F4-5BCF-4D6C-A3B6-21574CBFE487}">
      <dgm:prSet custT="1"/>
      <dgm:spPr/>
      <dgm:t>
        <a:bodyPr/>
        <a:lstStyle/>
        <a:p>
          <a:pPr algn="just"/>
          <a:r>
            <a:rPr lang="en-US" sz="1800" b="1" i="0" baseline="0" dirty="0">
              <a:latin typeface="Tw Cen MT" panose="020B0602020104020603" pitchFamily="34" charset="0"/>
            </a:rPr>
            <a:t>The right to change the type of output that is produced by the asset. </a:t>
          </a:r>
        </a:p>
        <a:p>
          <a:pPr algn="just"/>
          <a:r>
            <a:rPr lang="en-US" sz="1800" b="0" i="0" baseline="0" dirty="0">
              <a:latin typeface="Tw Cen MT" panose="020B0602020104020603" pitchFamily="34" charset="0"/>
            </a:rPr>
            <a:t>(With respect to generating assets, the type of output produced is normally predetermined by the nature of the asset, as it is designed and constructed to produce a specific type of electricity.)</a:t>
          </a:r>
          <a:endParaRPr lang="en-IN" sz="1800" dirty="0">
            <a:latin typeface="Tw Cen MT" panose="020B0602020104020603" pitchFamily="34" charset="0"/>
          </a:endParaRPr>
        </a:p>
      </dgm:t>
    </dgm:pt>
    <dgm:pt modelId="{DED409C4-B622-4BB8-B88B-69DE03B276A7}" type="parTrans" cxnId="{A2E6B09F-B281-4E68-A2ED-B73058A2E615}">
      <dgm:prSet/>
      <dgm:spPr/>
      <dgm:t>
        <a:bodyPr/>
        <a:lstStyle/>
        <a:p>
          <a:pPr algn="just"/>
          <a:endParaRPr lang="en-IN" sz="1800">
            <a:latin typeface="Tw Cen MT" panose="020B0602020104020603" pitchFamily="34" charset="0"/>
          </a:endParaRPr>
        </a:p>
      </dgm:t>
    </dgm:pt>
    <dgm:pt modelId="{31FF9392-7484-49AD-BBD2-98925B657FCC}" type="sibTrans" cxnId="{A2E6B09F-B281-4E68-A2ED-B73058A2E615}">
      <dgm:prSet/>
      <dgm:spPr/>
      <dgm:t>
        <a:bodyPr/>
        <a:lstStyle/>
        <a:p>
          <a:pPr algn="just"/>
          <a:endParaRPr lang="en-IN" sz="1800">
            <a:latin typeface="Tw Cen MT" panose="020B0602020104020603" pitchFamily="34" charset="0"/>
          </a:endParaRPr>
        </a:p>
      </dgm:t>
    </dgm:pt>
    <dgm:pt modelId="{9AF40350-6792-4776-9AA6-E9B9E91106CE}">
      <dgm:prSet custT="1"/>
      <dgm:spPr/>
      <dgm:t>
        <a:bodyPr/>
        <a:lstStyle/>
        <a:p>
          <a:pPr algn="just"/>
          <a:r>
            <a:rPr lang="en-US" sz="1800" b="1" i="0" baseline="0" dirty="0">
              <a:latin typeface="Tw Cen MT" panose="020B0602020104020603" pitchFamily="34" charset="0"/>
            </a:rPr>
            <a:t>The right to change when the output is produced </a:t>
          </a:r>
        </a:p>
        <a:p>
          <a:pPr algn="just"/>
          <a:r>
            <a:rPr lang="en-US" sz="1800" b="0" i="0" baseline="0" dirty="0">
              <a:latin typeface="Tw Cen MT" panose="020B0602020104020603" pitchFamily="34" charset="0"/>
            </a:rPr>
            <a:t>(for example, deciding when to produce power from a generating asset).</a:t>
          </a:r>
          <a:endParaRPr lang="en-IN" sz="1800" dirty="0">
            <a:latin typeface="Tw Cen MT" panose="020B0602020104020603" pitchFamily="34" charset="0"/>
          </a:endParaRPr>
        </a:p>
      </dgm:t>
    </dgm:pt>
    <dgm:pt modelId="{AD6045C3-61D1-4BE7-8D0D-D45072A96006}" type="parTrans" cxnId="{451618C7-208B-44AE-A6E9-398F59EC51C0}">
      <dgm:prSet/>
      <dgm:spPr/>
      <dgm:t>
        <a:bodyPr/>
        <a:lstStyle/>
        <a:p>
          <a:pPr algn="just"/>
          <a:endParaRPr lang="en-IN" sz="1800">
            <a:latin typeface="Tw Cen MT" panose="020B0602020104020603" pitchFamily="34" charset="0"/>
          </a:endParaRPr>
        </a:p>
      </dgm:t>
    </dgm:pt>
    <dgm:pt modelId="{25AC474C-FA8D-41D2-A298-772E37D64F44}" type="sibTrans" cxnId="{451618C7-208B-44AE-A6E9-398F59EC51C0}">
      <dgm:prSet/>
      <dgm:spPr/>
      <dgm:t>
        <a:bodyPr/>
        <a:lstStyle/>
        <a:p>
          <a:pPr algn="just"/>
          <a:endParaRPr lang="en-IN" sz="1800">
            <a:latin typeface="Tw Cen MT" panose="020B0602020104020603" pitchFamily="34" charset="0"/>
          </a:endParaRPr>
        </a:p>
      </dgm:t>
    </dgm:pt>
    <dgm:pt modelId="{BF8E429D-20F3-4EBD-ADC1-F4589CA713F0}">
      <dgm:prSet custT="1"/>
      <dgm:spPr/>
      <dgm:t>
        <a:bodyPr/>
        <a:lstStyle/>
        <a:p>
          <a:pPr algn="just"/>
          <a:r>
            <a:rPr lang="en-US" sz="1800" b="1" i="0" baseline="0" dirty="0">
              <a:latin typeface="Tw Cen MT" panose="020B0602020104020603" pitchFamily="34" charset="0"/>
            </a:rPr>
            <a:t>The right to change where the output is produced </a:t>
          </a:r>
        </a:p>
        <a:p>
          <a:pPr algn="just"/>
          <a:r>
            <a:rPr lang="en-US" sz="1800" b="0" i="0" baseline="0" dirty="0">
              <a:latin typeface="Tw Cen MT" panose="020B0602020104020603" pitchFamily="34" charset="0"/>
            </a:rPr>
            <a:t>(for example, deciding where a wind or solar farm is located). This is normally predetermined by where the generating asset is constructed.</a:t>
          </a:r>
          <a:endParaRPr lang="en-IN" sz="1800" dirty="0">
            <a:latin typeface="Tw Cen MT" panose="020B0602020104020603" pitchFamily="34" charset="0"/>
          </a:endParaRPr>
        </a:p>
      </dgm:t>
    </dgm:pt>
    <dgm:pt modelId="{7A6A2330-8FD8-41DD-BDCF-E065364481E0}" type="parTrans" cxnId="{35898477-032F-418C-AC12-11BFAA33AD57}">
      <dgm:prSet/>
      <dgm:spPr/>
      <dgm:t>
        <a:bodyPr/>
        <a:lstStyle/>
        <a:p>
          <a:pPr algn="just"/>
          <a:endParaRPr lang="en-IN" sz="1800">
            <a:latin typeface="Tw Cen MT" panose="020B0602020104020603" pitchFamily="34" charset="0"/>
          </a:endParaRPr>
        </a:p>
      </dgm:t>
    </dgm:pt>
    <dgm:pt modelId="{1E979C88-FE3C-4C5C-BFF8-33F1833EDADF}" type="sibTrans" cxnId="{35898477-032F-418C-AC12-11BFAA33AD57}">
      <dgm:prSet/>
      <dgm:spPr/>
      <dgm:t>
        <a:bodyPr/>
        <a:lstStyle/>
        <a:p>
          <a:pPr algn="just"/>
          <a:endParaRPr lang="en-IN" sz="1800">
            <a:latin typeface="Tw Cen MT" panose="020B0602020104020603" pitchFamily="34" charset="0"/>
          </a:endParaRPr>
        </a:p>
      </dgm:t>
    </dgm:pt>
    <dgm:pt modelId="{5E2958FF-4123-47D0-B4B6-56ECE3723769}">
      <dgm:prSet custT="1"/>
      <dgm:spPr/>
      <dgm:t>
        <a:bodyPr/>
        <a:lstStyle/>
        <a:p>
          <a:pPr algn="just"/>
          <a:r>
            <a:rPr lang="en-US" sz="1800" b="1" i="0" baseline="0" dirty="0">
              <a:latin typeface="Tw Cen MT" panose="020B0602020104020603" pitchFamily="34" charset="0"/>
            </a:rPr>
            <a:t>The right to change whether the output is produced and the quantity of that output </a:t>
          </a:r>
        </a:p>
        <a:p>
          <a:pPr algn="just"/>
          <a:r>
            <a:rPr lang="en-US" sz="1800" b="0" i="0" baseline="0" dirty="0">
              <a:latin typeface="Tw Cen MT" panose="020B0602020104020603" pitchFamily="34" charset="0"/>
            </a:rPr>
            <a:t>(for example, deciding whether to produce energy from a generating asset and how much energy to produce from that generating asset).</a:t>
          </a:r>
          <a:endParaRPr lang="en-IN" sz="1800" dirty="0">
            <a:latin typeface="Tw Cen MT" panose="020B0602020104020603" pitchFamily="34" charset="0"/>
          </a:endParaRPr>
        </a:p>
      </dgm:t>
    </dgm:pt>
    <dgm:pt modelId="{C6255A4F-1062-4B3B-946E-40C2BE271011}" type="parTrans" cxnId="{F31E991E-E9C7-413A-B970-AB82C289CE48}">
      <dgm:prSet/>
      <dgm:spPr/>
      <dgm:t>
        <a:bodyPr/>
        <a:lstStyle/>
        <a:p>
          <a:pPr algn="just"/>
          <a:endParaRPr lang="en-IN" sz="1800">
            <a:latin typeface="Tw Cen MT" panose="020B0602020104020603" pitchFamily="34" charset="0"/>
          </a:endParaRPr>
        </a:p>
      </dgm:t>
    </dgm:pt>
    <dgm:pt modelId="{17A01FC2-7C1C-49E2-8AAB-828C0A3A4569}" type="sibTrans" cxnId="{F31E991E-E9C7-413A-B970-AB82C289CE48}">
      <dgm:prSet/>
      <dgm:spPr/>
      <dgm:t>
        <a:bodyPr/>
        <a:lstStyle/>
        <a:p>
          <a:pPr algn="just"/>
          <a:endParaRPr lang="en-IN" sz="1800">
            <a:latin typeface="Tw Cen MT" panose="020B0602020104020603" pitchFamily="34" charset="0"/>
          </a:endParaRPr>
        </a:p>
      </dgm:t>
    </dgm:pt>
    <dgm:pt modelId="{00C59DA7-647F-4428-8289-C5718289BC88}" type="pres">
      <dgm:prSet presAssocID="{29E951C4-E2F7-4E24-B8E0-80A43129E024}" presName="linear" presStyleCnt="0">
        <dgm:presLayoutVars>
          <dgm:animLvl val="lvl"/>
          <dgm:resizeHandles val="exact"/>
        </dgm:presLayoutVars>
      </dgm:prSet>
      <dgm:spPr/>
    </dgm:pt>
    <dgm:pt modelId="{4B661966-982F-426A-8E51-B6AF97947020}" type="pres">
      <dgm:prSet presAssocID="{E3A478F4-5BCF-4D6C-A3B6-21574CBFE487}" presName="parentText" presStyleLbl="node1" presStyleIdx="0" presStyleCnt="4">
        <dgm:presLayoutVars>
          <dgm:chMax val="0"/>
          <dgm:bulletEnabled val="1"/>
        </dgm:presLayoutVars>
      </dgm:prSet>
      <dgm:spPr/>
    </dgm:pt>
    <dgm:pt modelId="{C57E643E-F95A-4927-A958-C9B3D1E03C80}" type="pres">
      <dgm:prSet presAssocID="{31FF9392-7484-49AD-BBD2-98925B657FCC}" presName="spacer" presStyleCnt="0"/>
      <dgm:spPr/>
    </dgm:pt>
    <dgm:pt modelId="{E4E93433-DDA0-4FE3-9801-BA654FA32612}" type="pres">
      <dgm:prSet presAssocID="{9AF40350-6792-4776-9AA6-E9B9E91106CE}" presName="parentText" presStyleLbl="node1" presStyleIdx="1" presStyleCnt="4">
        <dgm:presLayoutVars>
          <dgm:chMax val="0"/>
          <dgm:bulletEnabled val="1"/>
        </dgm:presLayoutVars>
      </dgm:prSet>
      <dgm:spPr/>
    </dgm:pt>
    <dgm:pt modelId="{5DF15FD4-BB81-448B-9E2D-9D162A2ACE8E}" type="pres">
      <dgm:prSet presAssocID="{25AC474C-FA8D-41D2-A298-772E37D64F44}" presName="spacer" presStyleCnt="0"/>
      <dgm:spPr/>
    </dgm:pt>
    <dgm:pt modelId="{60C3CB9D-C8B7-4662-B5A2-026B6B9114E9}" type="pres">
      <dgm:prSet presAssocID="{BF8E429D-20F3-4EBD-ADC1-F4589CA713F0}" presName="parentText" presStyleLbl="node1" presStyleIdx="2" presStyleCnt="4">
        <dgm:presLayoutVars>
          <dgm:chMax val="0"/>
          <dgm:bulletEnabled val="1"/>
        </dgm:presLayoutVars>
      </dgm:prSet>
      <dgm:spPr/>
    </dgm:pt>
    <dgm:pt modelId="{BF99E982-A59A-4732-A98A-1399F10F7E9D}" type="pres">
      <dgm:prSet presAssocID="{1E979C88-FE3C-4C5C-BFF8-33F1833EDADF}" presName="spacer" presStyleCnt="0"/>
      <dgm:spPr/>
    </dgm:pt>
    <dgm:pt modelId="{EF1D2669-237D-4536-828F-E8B42F764BC7}" type="pres">
      <dgm:prSet presAssocID="{5E2958FF-4123-47D0-B4B6-56ECE3723769}" presName="parentText" presStyleLbl="node1" presStyleIdx="3" presStyleCnt="4" custLinFactY="2849" custLinFactNeighborX="-5638" custLinFactNeighborY="100000">
        <dgm:presLayoutVars>
          <dgm:chMax val="0"/>
          <dgm:bulletEnabled val="1"/>
        </dgm:presLayoutVars>
      </dgm:prSet>
      <dgm:spPr/>
    </dgm:pt>
  </dgm:ptLst>
  <dgm:cxnLst>
    <dgm:cxn modelId="{2EFDAF17-4BCB-4FD9-8BED-64036F29E345}" type="presOf" srcId="{BF8E429D-20F3-4EBD-ADC1-F4589CA713F0}" destId="{60C3CB9D-C8B7-4662-B5A2-026B6B9114E9}" srcOrd="0" destOrd="0" presId="urn:microsoft.com/office/officeart/2005/8/layout/vList2"/>
    <dgm:cxn modelId="{F31E991E-E9C7-413A-B970-AB82C289CE48}" srcId="{29E951C4-E2F7-4E24-B8E0-80A43129E024}" destId="{5E2958FF-4123-47D0-B4B6-56ECE3723769}" srcOrd="3" destOrd="0" parTransId="{C6255A4F-1062-4B3B-946E-40C2BE271011}" sibTransId="{17A01FC2-7C1C-49E2-8AAB-828C0A3A4569}"/>
    <dgm:cxn modelId="{A5E41F5B-9088-4A82-86F6-3B599568D996}" type="presOf" srcId="{E3A478F4-5BCF-4D6C-A3B6-21574CBFE487}" destId="{4B661966-982F-426A-8E51-B6AF97947020}" srcOrd="0" destOrd="0" presId="urn:microsoft.com/office/officeart/2005/8/layout/vList2"/>
    <dgm:cxn modelId="{35898477-032F-418C-AC12-11BFAA33AD57}" srcId="{29E951C4-E2F7-4E24-B8E0-80A43129E024}" destId="{BF8E429D-20F3-4EBD-ADC1-F4589CA713F0}" srcOrd="2" destOrd="0" parTransId="{7A6A2330-8FD8-41DD-BDCF-E065364481E0}" sibTransId="{1E979C88-FE3C-4C5C-BFF8-33F1833EDADF}"/>
    <dgm:cxn modelId="{A2E6B09F-B281-4E68-A2ED-B73058A2E615}" srcId="{29E951C4-E2F7-4E24-B8E0-80A43129E024}" destId="{E3A478F4-5BCF-4D6C-A3B6-21574CBFE487}" srcOrd="0" destOrd="0" parTransId="{DED409C4-B622-4BB8-B88B-69DE03B276A7}" sibTransId="{31FF9392-7484-49AD-BBD2-98925B657FCC}"/>
    <dgm:cxn modelId="{B21628A3-4AA9-4197-A982-33163B29190F}" type="presOf" srcId="{29E951C4-E2F7-4E24-B8E0-80A43129E024}" destId="{00C59DA7-647F-4428-8289-C5718289BC88}" srcOrd="0" destOrd="0" presId="urn:microsoft.com/office/officeart/2005/8/layout/vList2"/>
    <dgm:cxn modelId="{327C35A3-ADB6-42D5-9395-05BBA14F5283}" type="presOf" srcId="{5E2958FF-4123-47D0-B4B6-56ECE3723769}" destId="{EF1D2669-237D-4536-828F-E8B42F764BC7}" srcOrd="0" destOrd="0" presId="urn:microsoft.com/office/officeart/2005/8/layout/vList2"/>
    <dgm:cxn modelId="{451618C7-208B-44AE-A6E9-398F59EC51C0}" srcId="{29E951C4-E2F7-4E24-B8E0-80A43129E024}" destId="{9AF40350-6792-4776-9AA6-E9B9E91106CE}" srcOrd="1" destOrd="0" parTransId="{AD6045C3-61D1-4BE7-8D0D-D45072A96006}" sibTransId="{25AC474C-FA8D-41D2-A298-772E37D64F44}"/>
    <dgm:cxn modelId="{283004C8-0D39-41A3-8A1D-03F5F482DA8F}" type="presOf" srcId="{9AF40350-6792-4776-9AA6-E9B9E91106CE}" destId="{E4E93433-DDA0-4FE3-9801-BA654FA32612}" srcOrd="0" destOrd="0" presId="urn:microsoft.com/office/officeart/2005/8/layout/vList2"/>
    <dgm:cxn modelId="{4A2E5462-4ABC-481A-9E9C-90FE4290C8F5}" type="presParOf" srcId="{00C59DA7-647F-4428-8289-C5718289BC88}" destId="{4B661966-982F-426A-8E51-B6AF97947020}" srcOrd="0" destOrd="0" presId="urn:microsoft.com/office/officeart/2005/8/layout/vList2"/>
    <dgm:cxn modelId="{19B4CD7A-ED62-4BE2-9D75-D4A180CD9250}" type="presParOf" srcId="{00C59DA7-647F-4428-8289-C5718289BC88}" destId="{C57E643E-F95A-4927-A958-C9B3D1E03C80}" srcOrd="1" destOrd="0" presId="urn:microsoft.com/office/officeart/2005/8/layout/vList2"/>
    <dgm:cxn modelId="{4FB28EFB-5510-4F3D-A0C1-CD75F3051D32}" type="presParOf" srcId="{00C59DA7-647F-4428-8289-C5718289BC88}" destId="{E4E93433-DDA0-4FE3-9801-BA654FA32612}" srcOrd="2" destOrd="0" presId="urn:microsoft.com/office/officeart/2005/8/layout/vList2"/>
    <dgm:cxn modelId="{6632D483-BF8C-4AD4-8E37-C6E5DCD5D392}" type="presParOf" srcId="{00C59DA7-647F-4428-8289-C5718289BC88}" destId="{5DF15FD4-BB81-448B-9E2D-9D162A2ACE8E}" srcOrd="3" destOrd="0" presId="urn:microsoft.com/office/officeart/2005/8/layout/vList2"/>
    <dgm:cxn modelId="{475666F3-D105-48A3-AE2C-CFA7B0B4DFBD}" type="presParOf" srcId="{00C59DA7-647F-4428-8289-C5718289BC88}" destId="{60C3CB9D-C8B7-4662-B5A2-026B6B9114E9}" srcOrd="4" destOrd="0" presId="urn:microsoft.com/office/officeart/2005/8/layout/vList2"/>
    <dgm:cxn modelId="{AFCB09E2-C49C-45B2-A700-3D88BEB97DA2}" type="presParOf" srcId="{00C59DA7-647F-4428-8289-C5718289BC88}" destId="{BF99E982-A59A-4732-A98A-1399F10F7E9D}" srcOrd="5" destOrd="0" presId="urn:microsoft.com/office/officeart/2005/8/layout/vList2"/>
    <dgm:cxn modelId="{7EDF8D40-524D-4750-85BD-883C4B32A8C5}" type="presParOf" srcId="{00C59DA7-647F-4428-8289-C5718289BC88}" destId="{EF1D2669-237D-4536-828F-E8B42F764BC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F681AE-69E4-43D3-966A-F2F86375A99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IN"/>
        </a:p>
      </dgm:t>
    </dgm:pt>
    <dgm:pt modelId="{76707B6C-E5D1-4F37-BDD8-1B69B4E6E4A0}">
      <dgm:prSet custT="1"/>
      <dgm:spPr/>
      <dgm:t>
        <a:bodyPr/>
        <a:lstStyle/>
        <a:p>
          <a:r>
            <a:rPr lang="en-US" sz="1800" b="0" i="0" baseline="0" dirty="0">
              <a:latin typeface="Tw Cen MT" panose="020B0602020104020603" pitchFamily="34" charset="0"/>
            </a:rPr>
            <a:t>A lease that conveys the majority of the risks and rewards of operation is a finance lease. </a:t>
          </a:r>
          <a:endParaRPr lang="en-IN" sz="1800" dirty="0">
            <a:latin typeface="Tw Cen MT" panose="020B0602020104020603" pitchFamily="34" charset="0"/>
          </a:endParaRPr>
        </a:p>
      </dgm:t>
    </dgm:pt>
    <dgm:pt modelId="{9F4FA19F-0960-4E79-A75F-33AA50319776}" type="parTrans" cxnId="{F188D47A-73D5-4527-B11B-42CFE4273B8F}">
      <dgm:prSet/>
      <dgm:spPr/>
      <dgm:t>
        <a:bodyPr/>
        <a:lstStyle/>
        <a:p>
          <a:endParaRPr lang="en-IN" sz="1800">
            <a:latin typeface="Tw Cen MT" panose="020B0602020104020603" pitchFamily="34" charset="0"/>
          </a:endParaRPr>
        </a:p>
      </dgm:t>
    </dgm:pt>
    <dgm:pt modelId="{A87701F9-34EF-4403-86C4-F115267243BD}" type="sibTrans" cxnId="{F188D47A-73D5-4527-B11B-42CFE4273B8F}">
      <dgm:prSet/>
      <dgm:spPr/>
      <dgm:t>
        <a:bodyPr/>
        <a:lstStyle/>
        <a:p>
          <a:endParaRPr lang="en-IN" sz="1800">
            <a:latin typeface="Tw Cen MT" panose="020B0602020104020603" pitchFamily="34" charset="0"/>
          </a:endParaRPr>
        </a:p>
      </dgm:t>
    </dgm:pt>
    <dgm:pt modelId="{89DC687C-39F2-443C-B950-B819C8377FB1}">
      <dgm:prSet custT="1"/>
      <dgm:spPr>
        <a:solidFill>
          <a:srgbClr val="4DC58D"/>
        </a:solidFill>
      </dgm:spPr>
      <dgm:t>
        <a:bodyPr/>
        <a:lstStyle/>
        <a:p>
          <a:r>
            <a:rPr lang="en-US" sz="1800" b="0" i="0" baseline="0" dirty="0">
              <a:latin typeface="Tw Cen MT" panose="020B0602020104020603" pitchFamily="34" charset="0"/>
            </a:rPr>
            <a:t>A lease other than a finance lease is an </a:t>
          </a:r>
          <a:r>
            <a:rPr lang="en-IN" sz="1800" b="0" i="0" baseline="0" dirty="0">
              <a:latin typeface="Tw Cen MT" panose="020B0602020104020603" pitchFamily="34" charset="0"/>
            </a:rPr>
            <a:t>operating lease.</a:t>
          </a:r>
          <a:endParaRPr lang="en-IN" sz="1800" dirty="0">
            <a:latin typeface="Tw Cen MT" panose="020B0602020104020603" pitchFamily="34" charset="0"/>
          </a:endParaRPr>
        </a:p>
      </dgm:t>
    </dgm:pt>
    <dgm:pt modelId="{0EC289F3-5C3A-4B48-BAEF-CFD54FF55B5E}" type="parTrans" cxnId="{FC61AFBD-BFEF-4F7F-8BB6-86FD89D3AF3B}">
      <dgm:prSet/>
      <dgm:spPr/>
      <dgm:t>
        <a:bodyPr/>
        <a:lstStyle/>
        <a:p>
          <a:endParaRPr lang="en-IN" sz="1800">
            <a:latin typeface="Tw Cen MT" panose="020B0602020104020603" pitchFamily="34" charset="0"/>
          </a:endParaRPr>
        </a:p>
      </dgm:t>
    </dgm:pt>
    <dgm:pt modelId="{D3D656CA-439F-4504-B42B-5DAFA6216FB1}" type="sibTrans" cxnId="{FC61AFBD-BFEF-4F7F-8BB6-86FD89D3AF3B}">
      <dgm:prSet/>
      <dgm:spPr/>
      <dgm:t>
        <a:bodyPr/>
        <a:lstStyle/>
        <a:p>
          <a:endParaRPr lang="en-IN" sz="1800">
            <a:latin typeface="Tw Cen MT" panose="020B0602020104020603" pitchFamily="34" charset="0"/>
          </a:endParaRPr>
        </a:p>
      </dgm:t>
    </dgm:pt>
    <dgm:pt modelId="{8AFEF22C-F000-47DF-BA8D-23E3B2C17BB0}" type="pres">
      <dgm:prSet presAssocID="{EDF681AE-69E4-43D3-966A-F2F86375A99C}" presName="linear" presStyleCnt="0">
        <dgm:presLayoutVars>
          <dgm:animLvl val="lvl"/>
          <dgm:resizeHandles val="exact"/>
        </dgm:presLayoutVars>
      </dgm:prSet>
      <dgm:spPr/>
    </dgm:pt>
    <dgm:pt modelId="{3C80E2C6-1646-4B1D-9176-E4226C394B18}" type="pres">
      <dgm:prSet presAssocID="{76707B6C-E5D1-4F37-BDD8-1B69B4E6E4A0}" presName="parentText" presStyleLbl="node1" presStyleIdx="0" presStyleCnt="2">
        <dgm:presLayoutVars>
          <dgm:chMax val="0"/>
          <dgm:bulletEnabled val="1"/>
        </dgm:presLayoutVars>
      </dgm:prSet>
      <dgm:spPr/>
    </dgm:pt>
    <dgm:pt modelId="{A1BFE609-BC07-4FC0-9EE8-6239F484E58F}" type="pres">
      <dgm:prSet presAssocID="{A87701F9-34EF-4403-86C4-F115267243BD}" presName="spacer" presStyleCnt="0"/>
      <dgm:spPr/>
    </dgm:pt>
    <dgm:pt modelId="{3AA74C98-C0ED-4DE4-A874-27DE06EC4CB1}" type="pres">
      <dgm:prSet presAssocID="{89DC687C-39F2-443C-B950-B819C8377FB1}" presName="parentText" presStyleLbl="node1" presStyleIdx="1" presStyleCnt="2">
        <dgm:presLayoutVars>
          <dgm:chMax val="0"/>
          <dgm:bulletEnabled val="1"/>
        </dgm:presLayoutVars>
      </dgm:prSet>
      <dgm:spPr/>
    </dgm:pt>
  </dgm:ptLst>
  <dgm:cxnLst>
    <dgm:cxn modelId="{08D08B76-0D4E-4F72-BB05-666AF4DC992D}" type="presOf" srcId="{76707B6C-E5D1-4F37-BDD8-1B69B4E6E4A0}" destId="{3C80E2C6-1646-4B1D-9176-E4226C394B18}" srcOrd="0" destOrd="0" presId="urn:microsoft.com/office/officeart/2005/8/layout/vList2"/>
    <dgm:cxn modelId="{F188D47A-73D5-4527-B11B-42CFE4273B8F}" srcId="{EDF681AE-69E4-43D3-966A-F2F86375A99C}" destId="{76707B6C-E5D1-4F37-BDD8-1B69B4E6E4A0}" srcOrd="0" destOrd="0" parTransId="{9F4FA19F-0960-4E79-A75F-33AA50319776}" sibTransId="{A87701F9-34EF-4403-86C4-F115267243BD}"/>
    <dgm:cxn modelId="{61C5327B-D288-4D6E-A6BA-F38A870DBA34}" type="presOf" srcId="{EDF681AE-69E4-43D3-966A-F2F86375A99C}" destId="{8AFEF22C-F000-47DF-BA8D-23E3B2C17BB0}" srcOrd="0" destOrd="0" presId="urn:microsoft.com/office/officeart/2005/8/layout/vList2"/>
    <dgm:cxn modelId="{A7E572AC-652B-4A6C-B0AE-88202DE92B4F}" type="presOf" srcId="{89DC687C-39F2-443C-B950-B819C8377FB1}" destId="{3AA74C98-C0ED-4DE4-A874-27DE06EC4CB1}" srcOrd="0" destOrd="0" presId="urn:microsoft.com/office/officeart/2005/8/layout/vList2"/>
    <dgm:cxn modelId="{FC61AFBD-BFEF-4F7F-8BB6-86FD89D3AF3B}" srcId="{EDF681AE-69E4-43D3-966A-F2F86375A99C}" destId="{89DC687C-39F2-443C-B950-B819C8377FB1}" srcOrd="1" destOrd="0" parTransId="{0EC289F3-5C3A-4B48-BAEF-CFD54FF55B5E}" sibTransId="{D3D656CA-439F-4504-B42B-5DAFA6216FB1}"/>
    <dgm:cxn modelId="{92A9B1CD-A439-4E32-AFED-B8F79513CA05}" type="presParOf" srcId="{8AFEF22C-F000-47DF-BA8D-23E3B2C17BB0}" destId="{3C80E2C6-1646-4B1D-9176-E4226C394B18}" srcOrd="0" destOrd="0" presId="urn:microsoft.com/office/officeart/2005/8/layout/vList2"/>
    <dgm:cxn modelId="{F2DF4C2E-1699-4EEC-8CAA-44144E8FA005}" type="presParOf" srcId="{8AFEF22C-F000-47DF-BA8D-23E3B2C17BB0}" destId="{A1BFE609-BC07-4FC0-9EE8-6239F484E58F}" srcOrd="1" destOrd="0" presId="urn:microsoft.com/office/officeart/2005/8/layout/vList2"/>
    <dgm:cxn modelId="{7998031A-7663-48AC-AD9E-1562230CEA8A}" type="presParOf" srcId="{8AFEF22C-F000-47DF-BA8D-23E3B2C17BB0}" destId="{3AA74C98-C0ED-4DE4-A874-27DE06EC4CB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9AF86-6748-4069-AE78-4954ED074218}">
      <dsp:nvSpPr>
        <dsp:cNvPr id="0" name=""/>
        <dsp:cNvSpPr/>
      </dsp:nvSpPr>
      <dsp:spPr>
        <a:xfrm>
          <a:off x="6012" y="371177"/>
          <a:ext cx="1797035" cy="107822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Generation</a:t>
          </a:r>
        </a:p>
      </dsp:txBody>
      <dsp:txXfrm>
        <a:off x="37592" y="402757"/>
        <a:ext cx="1733875" cy="1015061"/>
      </dsp:txXfrm>
    </dsp:sp>
    <dsp:sp modelId="{0925F50A-C3C9-4332-AA8D-FE42A29D4240}">
      <dsp:nvSpPr>
        <dsp:cNvPr id="0" name=""/>
        <dsp:cNvSpPr/>
      </dsp:nvSpPr>
      <dsp:spPr>
        <a:xfrm>
          <a:off x="1982751" y="687455"/>
          <a:ext cx="380971" cy="44566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dirty="0">
            <a:latin typeface="Tw Cen MT" panose="020B0602020104020603" pitchFamily="34" charset="0"/>
          </a:endParaRPr>
        </a:p>
      </dsp:txBody>
      <dsp:txXfrm>
        <a:off x="1982751" y="776588"/>
        <a:ext cx="266680" cy="267398"/>
      </dsp:txXfrm>
    </dsp:sp>
    <dsp:sp modelId="{C16F1ECE-86F9-4433-8786-59C98C2EF143}">
      <dsp:nvSpPr>
        <dsp:cNvPr id="0" name=""/>
        <dsp:cNvSpPr/>
      </dsp:nvSpPr>
      <dsp:spPr>
        <a:xfrm>
          <a:off x="2521862" y="371177"/>
          <a:ext cx="1797035" cy="107822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Transmission</a:t>
          </a:r>
        </a:p>
      </dsp:txBody>
      <dsp:txXfrm>
        <a:off x="2553442" y="402757"/>
        <a:ext cx="1733875" cy="1015061"/>
      </dsp:txXfrm>
    </dsp:sp>
    <dsp:sp modelId="{07C2AAD0-795A-45FF-88CC-57DFE53014BB}">
      <dsp:nvSpPr>
        <dsp:cNvPr id="0" name=""/>
        <dsp:cNvSpPr/>
      </dsp:nvSpPr>
      <dsp:spPr>
        <a:xfrm>
          <a:off x="4498601" y="687455"/>
          <a:ext cx="380971" cy="44566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dirty="0">
            <a:latin typeface="Tw Cen MT" panose="020B0602020104020603" pitchFamily="34" charset="0"/>
          </a:endParaRPr>
        </a:p>
      </dsp:txBody>
      <dsp:txXfrm>
        <a:off x="4498601" y="776588"/>
        <a:ext cx="266680" cy="267398"/>
      </dsp:txXfrm>
    </dsp:sp>
    <dsp:sp modelId="{D38344F4-108C-48A7-BF9D-D300E789303B}">
      <dsp:nvSpPr>
        <dsp:cNvPr id="0" name=""/>
        <dsp:cNvSpPr/>
      </dsp:nvSpPr>
      <dsp:spPr>
        <a:xfrm>
          <a:off x="5037712" y="371177"/>
          <a:ext cx="1797035" cy="107822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Distribution</a:t>
          </a:r>
        </a:p>
      </dsp:txBody>
      <dsp:txXfrm>
        <a:off x="5069292" y="402757"/>
        <a:ext cx="1733875" cy="10150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05787-871F-46D3-9633-5C0948C45627}">
      <dsp:nvSpPr>
        <dsp:cNvPr id="0" name=""/>
        <dsp:cNvSpPr/>
      </dsp:nvSpPr>
      <dsp:spPr>
        <a:xfrm>
          <a:off x="0" y="588977"/>
          <a:ext cx="2220034" cy="13320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Identify the contract with the customers.</a:t>
          </a:r>
        </a:p>
      </dsp:txBody>
      <dsp:txXfrm>
        <a:off x="0" y="588977"/>
        <a:ext cx="2220034" cy="1332021"/>
      </dsp:txXfrm>
    </dsp:sp>
    <dsp:sp modelId="{9444F10F-5B9D-412A-B5CF-4D2E78B7AA3D}">
      <dsp:nvSpPr>
        <dsp:cNvPr id="0" name=""/>
        <dsp:cNvSpPr/>
      </dsp:nvSpPr>
      <dsp:spPr>
        <a:xfrm>
          <a:off x="2442038" y="588977"/>
          <a:ext cx="2220034" cy="13320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Identify separate performance obligation in contract	.</a:t>
          </a:r>
        </a:p>
      </dsp:txBody>
      <dsp:txXfrm>
        <a:off x="2442038" y="588977"/>
        <a:ext cx="2220034" cy="1332021"/>
      </dsp:txXfrm>
    </dsp:sp>
    <dsp:sp modelId="{21BDEC1B-5F51-4C38-ADF6-735EAAB8D2C5}">
      <dsp:nvSpPr>
        <dsp:cNvPr id="0" name=""/>
        <dsp:cNvSpPr/>
      </dsp:nvSpPr>
      <dsp:spPr>
        <a:xfrm>
          <a:off x="4871866" y="611594"/>
          <a:ext cx="2220034" cy="13320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Determine the transaction price.</a:t>
          </a:r>
        </a:p>
      </dsp:txBody>
      <dsp:txXfrm>
        <a:off x="4871866" y="611594"/>
        <a:ext cx="2220034" cy="1332021"/>
      </dsp:txXfrm>
    </dsp:sp>
    <dsp:sp modelId="{B8F2B2FA-2B94-481F-B29A-BBE3E290E0E1}">
      <dsp:nvSpPr>
        <dsp:cNvPr id="0" name=""/>
        <dsp:cNvSpPr/>
      </dsp:nvSpPr>
      <dsp:spPr>
        <a:xfrm>
          <a:off x="1221019" y="2143001"/>
          <a:ext cx="2220034" cy="13320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Allocate the transaction price to separate POs</a:t>
          </a:r>
        </a:p>
      </dsp:txBody>
      <dsp:txXfrm>
        <a:off x="1221019" y="2143001"/>
        <a:ext cx="2220034" cy="1332021"/>
      </dsp:txXfrm>
    </dsp:sp>
    <dsp:sp modelId="{7E26A375-EEBF-413E-A35D-0E65669C597A}">
      <dsp:nvSpPr>
        <dsp:cNvPr id="0" name=""/>
        <dsp:cNvSpPr/>
      </dsp:nvSpPr>
      <dsp:spPr>
        <a:xfrm>
          <a:off x="3663057" y="2143001"/>
          <a:ext cx="2220034" cy="13320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Recognize revenue when the entity satisfies a PO</a:t>
          </a:r>
        </a:p>
      </dsp:txBody>
      <dsp:txXfrm>
        <a:off x="3663057" y="2143001"/>
        <a:ext cx="2220034" cy="13320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6B266-318F-44E8-B9AD-7973AE7BC950}">
      <dsp:nvSpPr>
        <dsp:cNvPr id="0" name=""/>
        <dsp:cNvSpPr/>
      </dsp:nvSpPr>
      <dsp:spPr>
        <a:xfrm>
          <a:off x="713879" y="792119"/>
          <a:ext cx="567635"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F2A26-6C59-4DF7-BAD9-F3D76DAAFF4C}">
      <dsp:nvSpPr>
        <dsp:cNvPr id="0" name=""/>
        <dsp:cNvSpPr/>
      </dsp:nvSpPr>
      <dsp:spPr>
        <a:xfrm>
          <a:off x="1315572" y="744427"/>
          <a:ext cx="65278" cy="122724"/>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19802-D1CB-4653-BFAB-3DB268A673FE}">
      <dsp:nvSpPr>
        <dsp:cNvPr id="0" name=""/>
        <dsp:cNvSpPr/>
      </dsp:nvSpPr>
      <dsp:spPr>
        <a:xfrm>
          <a:off x="384810" y="534041"/>
          <a:ext cx="516228" cy="51622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3" tIns="20033" rIns="20033" bIns="20033" numCol="1" spcCol="1270" anchor="ctr" anchorCtr="0">
          <a:noAutofit/>
        </a:bodyPr>
        <a:lstStyle/>
        <a:p>
          <a:pPr marL="0" lvl="0" indent="0" algn="ctr" defTabSz="1022350">
            <a:lnSpc>
              <a:spcPct val="90000"/>
            </a:lnSpc>
            <a:spcBef>
              <a:spcPct val="0"/>
            </a:spcBef>
            <a:spcAft>
              <a:spcPct val="35000"/>
            </a:spcAft>
            <a:buNone/>
          </a:pPr>
          <a:r>
            <a:rPr lang="en-US" sz="2300" kern="1200"/>
            <a:t>1</a:t>
          </a:r>
        </a:p>
      </dsp:txBody>
      <dsp:txXfrm>
        <a:off x="460410" y="609641"/>
        <a:ext cx="365028" cy="365028"/>
      </dsp:txXfrm>
    </dsp:sp>
    <dsp:sp modelId="{998EBB62-0839-4125-956B-8ECD8C01B170}">
      <dsp:nvSpPr>
        <dsp:cNvPr id="0" name=""/>
        <dsp:cNvSpPr/>
      </dsp:nvSpPr>
      <dsp:spPr>
        <a:xfrm>
          <a:off x="4335" y="1215867"/>
          <a:ext cx="1277179"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45" tIns="165100" rIns="100745"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Parties to the contract have approved the contract.</a:t>
          </a:r>
        </a:p>
      </dsp:txBody>
      <dsp:txXfrm>
        <a:off x="4335" y="1471303"/>
        <a:ext cx="1277179" cy="1710164"/>
      </dsp:txXfrm>
    </dsp:sp>
    <dsp:sp modelId="{D4FECCAE-421B-4665-B55B-9CD1A9813E6F}">
      <dsp:nvSpPr>
        <dsp:cNvPr id="0" name=""/>
        <dsp:cNvSpPr/>
      </dsp:nvSpPr>
      <dsp:spPr>
        <a:xfrm>
          <a:off x="1423423" y="792117"/>
          <a:ext cx="1277179"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416A0E-FFC1-458C-B2E6-143411CB3CB4}">
      <dsp:nvSpPr>
        <dsp:cNvPr id="0" name=""/>
        <dsp:cNvSpPr/>
      </dsp:nvSpPr>
      <dsp:spPr>
        <a:xfrm>
          <a:off x="2734661" y="744425"/>
          <a:ext cx="65278" cy="122728"/>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4B7520-0B9F-4804-B0C8-D16FDD1F8BE2}">
      <dsp:nvSpPr>
        <dsp:cNvPr id="0" name=""/>
        <dsp:cNvSpPr/>
      </dsp:nvSpPr>
      <dsp:spPr>
        <a:xfrm>
          <a:off x="1803899" y="534039"/>
          <a:ext cx="516228" cy="51622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3" tIns="20033" rIns="20033" bIns="20033" numCol="1" spcCol="1270" anchor="ctr" anchorCtr="0">
          <a:noAutofit/>
        </a:bodyPr>
        <a:lstStyle/>
        <a:p>
          <a:pPr marL="0" lvl="0" indent="0" algn="ctr" defTabSz="1022350">
            <a:lnSpc>
              <a:spcPct val="90000"/>
            </a:lnSpc>
            <a:spcBef>
              <a:spcPct val="0"/>
            </a:spcBef>
            <a:spcAft>
              <a:spcPct val="35000"/>
            </a:spcAft>
            <a:buNone/>
          </a:pPr>
          <a:r>
            <a:rPr lang="en-US" sz="2300" kern="1200"/>
            <a:t>2</a:t>
          </a:r>
        </a:p>
      </dsp:txBody>
      <dsp:txXfrm>
        <a:off x="1879499" y="609639"/>
        <a:ext cx="365028" cy="365028"/>
      </dsp:txXfrm>
    </dsp:sp>
    <dsp:sp modelId="{9EB0330C-8C43-45B3-8B2A-401E601848DD}">
      <dsp:nvSpPr>
        <dsp:cNvPr id="0" name=""/>
        <dsp:cNvSpPr/>
      </dsp:nvSpPr>
      <dsp:spPr>
        <a:xfrm>
          <a:off x="1423423" y="1215867"/>
          <a:ext cx="1277179"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45" tIns="165100" rIns="100745"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each party’s rights can be identified.</a:t>
          </a:r>
        </a:p>
      </dsp:txBody>
      <dsp:txXfrm>
        <a:off x="1423423" y="1471303"/>
        <a:ext cx="1277179" cy="1710164"/>
      </dsp:txXfrm>
    </dsp:sp>
    <dsp:sp modelId="{0B44392C-8A2D-4E66-9AF5-5E43688D5372}">
      <dsp:nvSpPr>
        <dsp:cNvPr id="0" name=""/>
        <dsp:cNvSpPr/>
      </dsp:nvSpPr>
      <dsp:spPr>
        <a:xfrm>
          <a:off x="2842511" y="792117"/>
          <a:ext cx="1277179" cy="7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06179D-C388-49C4-A2C6-B3F4DE5B0B48}">
      <dsp:nvSpPr>
        <dsp:cNvPr id="0" name=""/>
        <dsp:cNvSpPr/>
      </dsp:nvSpPr>
      <dsp:spPr>
        <a:xfrm>
          <a:off x="4153749" y="744425"/>
          <a:ext cx="65278" cy="122728"/>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84D8EE-1AB1-400F-8519-EA09E98CFBF7}">
      <dsp:nvSpPr>
        <dsp:cNvPr id="0" name=""/>
        <dsp:cNvSpPr/>
      </dsp:nvSpPr>
      <dsp:spPr>
        <a:xfrm>
          <a:off x="3222987" y="534038"/>
          <a:ext cx="516228" cy="516228"/>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3" tIns="20033" rIns="20033" bIns="20033" numCol="1" spcCol="1270" anchor="ctr" anchorCtr="0">
          <a:noAutofit/>
        </a:bodyPr>
        <a:lstStyle/>
        <a:p>
          <a:pPr marL="0" lvl="0" indent="0" algn="ctr" defTabSz="1022350">
            <a:lnSpc>
              <a:spcPct val="90000"/>
            </a:lnSpc>
            <a:spcBef>
              <a:spcPct val="0"/>
            </a:spcBef>
            <a:spcAft>
              <a:spcPct val="35000"/>
            </a:spcAft>
            <a:buNone/>
          </a:pPr>
          <a:r>
            <a:rPr lang="en-US" sz="2300" kern="1200"/>
            <a:t>3</a:t>
          </a:r>
        </a:p>
      </dsp:txBody>
      <dsp:txXfrm>
        <a:off x="3298587" y="609638"/>
        <a:ext cx="365028" cy="365028"/>
      </dsp:txXfrm>
    </dsp:sp>
    <dsp:sp modelId="{48A736A8-0B4A-4FEB-8831-F320C8FD2687}">
      <dsp:nvSpPr>
        <dsp:cNvPr id="0" name=""/>
        <dsp:cNvSpPr/>
      </dsp:nvSpPr>
      <dsp:spPr>
        <a:xfrm>
          <a:off x="2842511" y="1215867"/>
          <a:ext cx="1277179"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45" tIns="165100" rIns="100745"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Payment terms for the goods or services to be transferred.</a:t>
          </a:r>
        </a:p>
      </dsp:txBody>
      <dsp:txXfrm>
        <a:off x="2842511" y="1471303"/>
        <a:ext cx="1277179" cy="1710164"/>
      </dsp:txXfrm>
    </dsp:sp>
    <dsp:sp modelId="{C44CC772-109D-4C19-A4E1-B7C7B590DC8C}">
      <dsp:nvSpPr>
        <dsp:cNvPr id="0" name=""/>
        <dsp:cNvSpPr/>
      </dsp:nvSpPr>
      <dsp:spPr>
        <a:xfrm>
          <a:off x="4261600" y="792117"/>
          <a:ext cx="1277179" cy="71"/>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CF020-FBCA-4039-B352-44189175A8A6}">
      <dsp:nvSpPr>
        <dsp:cNvPr id="0" name=""/>
        <dsp:cNvSpPr/>
      </dsp:nvSpPr>
      <dsp:spPr>
        <a:xfrm>
          <a:off x="5572837" y="744425"/>
          <a:ext cx="65278" cy="122729"/>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39BA7-18DF-4A84-9107-6A49264BC354}">
      <dsp:nvSpPr>
        <dsp:cNvPr id="0" name=""/>
        <dsp:cNvSpPr/>
      </dsp:nvSpPr>
      <dsp:spPr>
        <a:xfrm>
          <a:off x="4642075" y="534038"/>
          <a:ext cx="516228" cy="516228"/>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3" tIns="20033" rIns="20033" bIns="20033" numCol="1" spcCol="1270" anchor="ctr" anchorCtr="0">
          <a:noAutofit/>
        </a:bodyPr>
        <a:lstStyle/>
        <a:p>
          <a:pPr marL="0" lvl="0" indent="0" algn="ctr" defTabSz="1022350">
            <a:lnSpc>
              <a:spcPct val="90000"/>
            </a:lnSpc>
            <a:spcBef>
              <a:spcPct val="0"/>
            </a:spcBef>
            <a:spcAft>
              <a:spcPct val="35000"/>
            </a:spcAft>
            <a:buNone/>
          </a:pPr>
          <a:r>
            <a:rPr lang="en-US" sz="2300" kern="1200"/>
            <a:t>4</a:t>
          </a:r>
        </a:p>
      </dsp:txBody>
      <dsp:txXfrm>
        <a:off x="4717675" y="609638"/>
        <a:ext cx="365028" cy="365028"/>
      </dsp:txXfrm>
    </dsp:sp>
    <dsp:sp modelId="{D7ED3C83-B75E-4D7E-B50E-8B08BA7DB062}">
      <dsp:nvSpPr>
        <dsp:cNvPr id="0" name=""/>
        <dsp:cNvSpPr/>
      </dsp:nvSpPr>
      <dsp:spPr>
        <a:xfrm>
          <a:off x="4261600" y="1215867"/>
          <a:ext cx="1277179"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45" tIns="165100" rIns="100745"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Contract has commercial substance.</a:t>
          </a:r>
        </a:p>
      </dsp:txBody>
      <dsp:txXfrm>
        <a:off x="4261600" y="1471303"/>
        <a:ext cx="1277179" cy="1710164"/>
      </dsp:txXfrm>
    </dsp:sp>
    <dsp:sp modelId="{00556A60-5AA2-484F-8500-C5F4867734FD}">
      <dsp:nvSpPr>
        <dsp:cNvPr id="0" name=""/>
        <dsp:cNvSpPr/>
      </dsp:nvSpPr>
      <dsp:spPr>
        <a:xfrm>
          <a:off x="5680688" y="792116"/>
          <a:ext cx="638589"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06A921-C974-4AEC-ACF3-AA3FB53E9DFC}">
      <dsp:nvSpPr>
        <dsp:cNvPr id="0" name=""/>
        <dsp:cNvSpPr/>
      </dsp:nvSpPr>
      <dsp:spPr>
        <a:xfrm>
          <a:off x="6061164" y="534038"/>
          <a:ext cx="516228" cy="516228"/>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3" tIns="20033" rIns="20033" bIns="20033" numCol="1" spcCol="1270" anchor="ctr" anchorCtr="0">
          <a:noAutofit/>
        </a:bodyPr>
        <a:lstStyle/>
        <a:p>
          <a:pPr marL="0" lvl="0" indent="0" algn="ctr" defTabSz="1022350">
            <a:lnSpc>
              <a:spcPct val="90000"/>
            </a:lnSpc>
            <a:spcBef>
              <a:spcPct val="0"/>
            </a:spcBef>
            <a:spcAft>
              <a:spcPct val="35000"/>
            </a:spcAft>
            <a:buNone/>
          </a:pPr>
          <a:r>
            <a:rPr lang="en-US" sz="2300" kern="1200"/>
            <a:t>5</a:t>
          </a:r>
        </a:p>
      </dsp:txBody>
      <dsp:txXfrm>
        <a:off x="6136764" y="609638"/>
        <a:ext cx="365028" cy="365028"/>
      </dsp:txXfrm>
    </dsp:sp>
    <dsp:sp modelId="{99DEDCAD-FCDE-4B49-97AB-429DEBB44D53}">
      <dsp:nvSpPr>
        <dsp:cNvPr id="0" name=""/>
        <dsp:cNvSpPr/>
      </dsp:nvSpPr>
      <dsp:spPr>
        <a:xfrm>
          <a:off x="5680688" y="1215867"/>
          <a:ext cx="1277179" cy="1965600"/>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45" tIns="165100" rIns="100745"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It is probable that entity will collect the consideration.</a:t>
          </a:r>
        </a:p>
      </dsp:txBody>
      <dsp:txXfrm>
        <a:off x="5680688" y="1471303"/>
        <a:ext cx="1277179" cy="17101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3C709-1747-42B2-A98F-6A599C11764A}">
      <dsp:nvSpPr>
        <dsp:cNvPr id="0" name=""/>
        <dsp:cNvSpPr/>
      </dsp:nvSpPr>
      <dsp:spPr>
        <a:xfrm>
          <a:off x="0" y="547352"/>
          <a:ext cx="7104112"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The customer can benefit from the goods or services on its own or in conjunction with other readily available resources.</a:t>
          </a:r>
        </a:p>
      </dsp:txBody>
      <dsp:txXfrm>
        <a:off x="59399" y="606751"/>
        <a:ext cx="6985314" cy="1098002"/>
      </dsp:txXfrm>
    </dsp:sp>
    <dsp:sp modelId="{2B1CECE7-A365-4413-904A-C617546DFC2C}">
      <dsp:nvSpPr>
        <dsp:cNvPr id="0" name=""/>
        <dsp:cNvSpPr/>
      </dsp:nvSpPr>
      <dsp:spPr>
        <a:xfrm>
          <a:off x="0" y="1911176"/>
          <a:ext cx="7104112"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The entity’s promise to transfer the good or service to the customer is separately identifiable from other promises in the contract.</a:t>
          </a:r>
        </a:p>
      </dsp:txBody>
      <dsp:txXfrm>
        <a:off x="59399" y="1970575"/>
        <a:ext cx="6985314"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8380D-CCE7-4CF6-8894-25F851456832}">
      <dsp:nvSpPr>
        <dsp:cNvPr id="0" name=""/>
        <dsp:cNvSpPr/>
      </dsp:nvSpPr>
      <dsp:spPr>
        <a:xfrm>
          <a:off x="867" y="730673"/>
          <a:ext cx="3043876" cy="19328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7422C-6011-4F7E-A0AD-A3DD2F75A9F5}">
      <dsp:nvSpPr>
        <dsp:cNvPr id="0" name=""/>
        <dsp:cNvSpPr/>
      </dsp:nvSpPr>
      <dsp:spPr>
        <a:xfrm>
          <a:off x="339075" y="1051971"/>
          <a:ext cx="3043876" cy="19328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w Cen MT" panose="020B0602020104020603" pitchFamily="34" charset="0"/>
            </a:rPr>
            <a:t>Variable Consideration i.e., discount, rebate, refunds, concessions, performance bonuses or other similar items.</a:t>
          </a:r>
        </a:p>
      </dsp:txBody>
      <dsp:txXfrm>
        <a:off x="395687" y="1108583"/>
        <a:ext cx="2930652" cy="1819637"/>
      </dsp:txXfrm>
    </dsp:sp>
    <dsp:sp modelId="{0BDB5E7D-1A89-4261-BD85-C1AEBF5A8602}">
      <dsp:nvSpPr>
        <dsp:cNvPr id="0" name=""/>
        <dsp:cNvSpPr/>
      </dsp:nvSpPr>
      <dsp:spPr>
        <a:xfrm>
          <a:off x="3721160" y="730673"/>
          <a:ext cx="3043876" cy="19328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98018-4820-44B7-9D76-9DB4A47C62AE}">
      <dsp:nvSpPr>
        <dsp:cNvPr id="0" name=""/>
        <dsp:cNvSpPr/>
      </dsp:nvSpPr>
      <dsp:spPr>
        <a:xfrm>
          <a:off x="4059368" y="1051971"/>
          <a:ext cx="3043876" cy="19328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w Cen MT" panose="020B0602020104020603" pitchFamily="34" charset="0"/>
            </a:rPr>
            <a:t>Existence of a significant financial component in the contract.</a:t>
          </a:r>
        </a:p>
      </dsp:txBody>
      <dsp:txXfrm>
        <a:off x="4115980" y="1108583"/>
        <a:ext cx="2930652" cy="18196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A1339-4B34-4C69-928C-9D60B8CC2697}">
      <dsp:nvSpPr>
        <dsp:cNvPr id="0" name=""/>
        <dsp:cNvSpPr/>
      </dsp:nvSpPr>
      <dsp:spPr>
        <a:xfrm>
          <a:off x="0" y="33753"/>
          <a:ext cx="1957717" cy="274080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631" tIns="330200" rIns="152631"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Adjusted market assessment approach.</a:t>
          </a:r>
        </a:p>
      </dsp:txBody>
      <dsp:txXfrm>
        <a:off x="0" y="1075259"/>
        <a:ext cx="1957717" cy="1644482"/>
      </dsp:txXfrm>
    </dsp:sp>
    <dsp:sp modelId="{40A53C55-81C9-44DE-9A09-06A76B2A2126}">
      <dsp:nvSpPr>
        <dsp:cNvPr id="0" name=""/>
        <dsp:cNvSpPr/>
      </dsp:nvSpPr>
      <dsp:spPr>
        <a:xfrm>
          <a:off x="567738" y="307834"/>
          <a:ext cx="822241" cy="82224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05" tIns="12700" rIns="64105"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88152" y="428248"/>
        <a:ext cx="581413" cy="581413"/>
      </dsp:txXfrm>
    </dsp:sp>
    <dsp:sp modelId="{CF0545D4-83F7-4830-9812-99742965AC22}">
      <dsp:nvSpPr>
        <dsp:cNvPr id="0" name=""/>
        <dsp:cNvSpPr/>
      </dsp:nvSpPr>
      <dsp:spPr>
        <a:xfrm>
          <a:off x="0" y="2774486"/>
          <a:ext cx="1957717"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1ED967-66DE-48A3-959B-1A023D6039BB}">
      <dsp:nvSpPr>
        <dsp:cNvPr id="0" name=""/>
        <dsp:cNvSpPr/>
      </dsp:nvSpPr>
      <dsp:spPr>
        <a:xfrm>
          <a:off x="2153489" y="33753"/>
          <a:ext cx="1957717" cy="274080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631" tIns="330200" rIns="152631"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Expected cost plus a margin approach.</a:t>
          </a:r>
        </a:p>
      </dsp:txBody>
      <dsp:txXfrm>
        <a:off x="2153489" y="1075259"/>
        <a:ext cx="1957717" cy="1644482"/>
      </dsp:txXfrm>
    </dsp:sp>
    <dsp:sp modelId="{7E537A7A-1781-402D-B2F1-953093CA6F9A}">
      <dsp:nvSpPr>
        <dsp:cNvPr id="0" name=""/>
        <dsp:cNvSpPr/>
      </dsp:nvSpPr>
      <dsp:spPr>
        <a:xfrm>
          <a:off x="2721227" y="307834"/>
          <a:ext cx="822241" cy="82224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05" tIns="12700" rIns="64105"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p>
      </dsp:txBody>
      <dsp:txXfrm>
        <a:off x="2841641" y="428248"/>
        <a:ext cx="581413" cy="581413"/>
      </dsp:txXfrm>
    </dsp:sp>
    <dsp:sp modelId="{F5E40C5A-9246-4C76-B8BB-E136C1E193E1}">
      <dsp:nvSpPr>
        <dsp:cNvPr id="0" name=""/>
        <dsp:cNvSpPr/>
      </dsp:nvSpPr>
      <dsp:spPr>
        <a:xfrm>
          <a:off x="2153489" y="2774486"/>
          <a:ext cx="1957717"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BEE78-EBD0-49A7-BC87-5F1B9783982C}">
      <dsp:nvSpPr>
        <dsp:cNvPr id="0" name=""/>
        <dsp:cNvSpPr/>
      </dsp:nvSpPr>
      <dsp:spPr>
        <a:xfrm>
          <a:off x="4306978" y="33753"/>
          <a:ext cx="1957717" cy="274080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631" tIns="330200" rIns="152631"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Residual approach (only permissible in limited circumstances.)</a:t>
          </a:r>
        </a:p>
      </dsp:txBody>
      <dsp:txXfrm>
        <a:off x="4306978" y="1075259"/>
        <a:ext cx="1957717" cy="1644482"/>
      </dsp:txXfrm>
    </dsp:sp>
    <dsp:sp modelId="{7B7C8CCB-CDA0-4679-ABE5-2525F09322A3}">
      <dsp:nvSpPr>
        <dsp:cNvPr id="0" name=""/>
        <dsp:cNvSpPr/>
      </dsp:nvSpPr>
      <dsp:spPr>
        <a:xfrm>
          <a:off x="4874716" y="307834"/>
          <a:ext cx="822241" cy="82224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05" tIns="12700" rIns="64105"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4995130" y="428248"/>
        <a:ext cx="581413" cy="581413"/>
      </dsp:txXfrm>
    </dsp:sp>
    <dsp:sp modelId="{EA101272-BA15-46EC-9C5A-81284D3CF39A}">
      <dsp:nvSpPr>
        <dsp:cNvPr id="0" name=""/>
        <dsp:cNvSpPr/>
      </dsp:nvSpPr>
      <dsp:spPr>
        <a:xfrm>
          <a:off x="4306978" y="2774486"/>
          <a:ext cx="195771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E4CC9-B307-4885-8682-EDDC55D01A4D}">
      <dsp:nvSpPr>
        <dsp:cNvPr id="0" name=""/>
        <dsp:cNvSpPr/>
      </dsp:nvSpPr>
      <dsp:spPr>
        <a:xfrm>
          <a:off x="0" y="0"/>
          <a:ext cx="6264695" cy="842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Simultaneously receives and consumes all of the benefits provided.</a:t>
          </a:r>
        </a:p>
      </dsp:txBody>
      <dsp:txXfrm>
        <a:off x="41123" y="41123"/>
        <a:ext cx="6182449" cy="760154"/>
      </dsp:txXfrm>
    </dsp:sp>
    <dsp:sp modelId="{6D445F06-A709-4329-B96D-FF2FBDEC3FEB}">
      <dsp:nvSpPr>
        <dsp:cNvPr id="0" name=""/>
        <dsp:cNvSpPr/>
      </dsp:nvSpPr>
      <dsp:spPr>
        <a:xfrm>
          <a:off x="0" y="982956"/>
          <a:ext cx="6264695" cy="842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Entity performance creates or enhances an asset customer controls</a:t>
          </a:r>
        </a:p>
      </dsp:txBody>
      <dsp:txXfrm>
        <a:off x="41123" y="1024079"/>
        <a:ext cx="6182449" cy="760154"/>
      </dsp:txXfrm>
    </dsp:sp>
    <dsp:sp modelId="{C10C7B38-9B92-4F62-B77C-50CC5ECEA537}">
      <dsp:nvSpPr>
        <dsp:cNvPr id="0" name=""/>
        <dsp:cNvSpPr/>
      </dsp:nvSpPr>
      <dsp:spPr>
        <a:xfrm>
          <a:off x="0" y="1954956"/>
          <a:ext cx="6264695" cy="842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w Cen MT" panose="020B0602020104020603" pitchFamily="34" charset="0"/>
            </a:rPr>
            <a:t>Asset doesn’t have alternative use and entity has an enforceable right to payment for performance completed till date.</a:t>
          </a:r>
        </a:p>
      </dsp:txBody>
      <dsp:txXfrm>
        <a:off x="41123" y="1996079"/>
        <a:ext cx="6182449" cy="7601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34ABC-600C-4F6F-A92C-D63C2FE5977C}">
      <dsp:nvSpPr>
        <dsp:cNvPr id="0" name=""/>
        <dsp:cNvSpPr/>
      </dsp:nvSpPr>
      <dsp:spPr>
        <a:xfrm>
          <a:off x="33" y="22475"/>
          <a:ext cx="3162937" cy="1094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w Cen MT" panose="020B0602020104020603" pitchFamily="34" charset="0"/>
            </a:rPr>
            <a:t>Financial Asset Model</a:t>
          </a:r>
        </a:p>
      </dsp:txBody>
      <dsp:txXfrm>
        <a:off x="33" y="22475"/>
        <a:ext cx="3162937" cy="1094400"/>
      </dsp:txXfrm>
    </dsp:sp>
    <dsp:sp modelId="{CA82844C-34AD-4F74-8827-9647C55E3D86}">
      <dsp:nvSpPr>
        <dsp:cNvPr id="0" name=""/>
        <dsp:cNvSpPr/>
      </dsp:nvSpPr>
      <dsp:spPr>
        <a:xfrm>
          <a:off x="33" y="1116876"/>
          <a:ext cx="3162937" cy="16689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Tw Cen MT" panose="020B0602020104020603" pitchFamily="34" charset="0"/>
            </a:rPr>
            <a:t>Unconditional right to received cash from grantor</a:t>
          </a:r>
        </a:p>
        <a:p>
          <a:pPr marL="171450" lvl="1" indent="-171450" algn="l" defTabSz="800100">
            <a:lnSpc>
              <a:spcPct val="90000"/>
            </a:lnSpc>
            <a:spcBef>
              <a:spcPct val="0"/>
            </a:spcBef>
            <a:spcAft>
              <a:spcPct val="15000"/>
            </a:spcAft>
            <a:buChar char="•"/>
          </a:pPr>
          <a:r>
            <a:rPr lang="en-IN" sz="1800" kern="1200" dirty="0">
              <a:latin typeface="Tw Cen MT" panose="020B0602020104020603" pitchFamily="34" charset="0"/>
            </a:rPr>
            <a:t>Recognition of FA Receivable</a:t>
          </a:r>
        </a:p>
        <a:p>
          <a:pPr marL="171450" lvl="1" indent="-171450" algn="l" defTabSz="800100">
            <a:lnSpc>
              <a:spcPct val="90000"/>
            </a:lnSpc>
            <a:spcBef>
              <a:spcPct val="0"/>
            </a:spcBef>
            <a:spcAft>
              <a:spcPct val="15000"/>
            </a:spcAft>
            <a:buChar char="•"/>
          </a:pPr>
          <a:r>
            <a:rPr lang="en-IN" sz="1800" kern="1200" dirty="0">
              <a:latin typeface="Tw Cen MT" panose="020B0602020104020603" pitchFamily="34" charset="0"/>
            </a:rPr>
            <a:t>Applicability of Financial Instrument standards</a:t>
          </a:r>
        </a:p>
      </dsp:txBody>
      <dsp:txXfrm>
        <a:off x="33" y="1116876"/>
        <a:ext cx="3162937" cy="1668960"/>
      </dsp:txXfrm>
    </dsp:sp>
    <dsp:sp modelId="{385B7036-EB3B-461E-ABC0-7AADA03CFDEA}">
      <dsp:nvSpPr>
        <dsp:cNvPr id="0" name=""/>
        <dsp:cNvSpPr/>
      </dsp:nvSpPr>
      <dsp:spPr>
        <a:xfrm>
          <a:off x="3605781" y="22475"/>
          <a:ext cx="3162937" cy="10944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w Cen MT" panose="020B0602020104020603" pitchFamily="34" charset="0"/>
            </a:rPr>
            <a:t>Intangible Asset Model</a:t>
          </a:r>
        </a:p>
      </dsp:txBody>
      <dsp:txXfrm>
        <a:off x="3605781" y="22475"/>
        <a:ext cx="3162937" cy="1094400"/>
      </dsp:txXfrm>
    </dsp:sp>
    <dsp:sp modelId="{AB8978D8-73C2-485E-A503-9FE9849D94CE}">
      <dsp:nvSpPr>
        <dsp:cNvPr id="0" name=""/>
        <dsp:cNvSpPr/>
      </dsp:nvSpPr>
      <dsp:spPr>
        <a:xfrm>
          <a:off x="3605781" y="1116876"/>
          <a:ext cx="3162937" cy="166896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Tw Cen MT" panose="020B0602020104020603" pitchFamily="34" charset="0"/>
            </a:rPr>
            <a:t>The operator is granted IA</a:t>
          </a:r>
        </a:p>
        <a:p>
          <a:pPr marL="171450" lvl="1" indent="-171450" algn="l" defTabSz="800100">
            <a:lnSpc>
              <a:spcPct val="90000"/>
            </a:lnSpc>
            <a:spcBef>
              <a:spcPct val="0"/>
            </a:spcBef>
            <a:spcAft>
              <a:spcPct val="15000"/>
            </a:spcAft>
            <a:buChar char="•"/>
          </a:pPr>
          <a:r>
            <a:rPr lang="en-IN" sz="1800" kern="1200" dirty="0">
              <a:latin typeface="Tw Cen MT" panose="020B0602020104020603" pitchFamily="34" charset="0"/>
            </a:rPr>
            <a:t>Recognition of IA</a:t>
          </a:r>
        </a:p>
        <a:p>
          <a:pPr marL="171450" lvl="1" indent="-171450" algn="l" defTabSz="800100">
            <a:lnSpc>
              <a:spcPct val="90000"/>
            </a:lnSpc>
            <a:spcBef>
              <a:spcPct val="0"/>
            </a:spcBef>
            <a:spcAft>
              <a:spcPct val="15000"/>
            </a:spcAft>
            <a:buChar char="•"/>
          </a:pPr>
          <a:r>
            <a:rPr lang="en-IN" sz="1800" kern="1200" dirty="0">
              <a:latin typeface="Tw Cen MT" panose="020B0602020104020603" pitchFamily="34" charset="0"/>
            </a:rPr>
            <a:t>IA is amortised over the term period.</a:t>
          </a:r>
        </a:p>
      </dsp:txBody>
      <dsp:txXfrm>
        <a:off x="3605781" y="1116876"/>
        <a:ext cx="3162937" cy="16689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102A8-1FEF-4A82-9B8D-02D2E5847A0F}">
      <dsp:nvSpPr>
        <dsp:cNvPr id="0" name=""/>
        <dsp:cNvSpPr/>
      </dsp:nvSpPr>
      <dsp:spPr>
        <a:xfrm>
          <a:off x="144013" y="0"/>
          <a:ext cx="2075313" cy="2075313"/>
        </a:xfrm>
        <a:prstGeom prst="triangl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DE0C0-10DD-4BC8-8901-985CA5AD5D1D}">
      <dsp:nvSpPr>
        <dsp:cNvPr id="0" name=""/>
        <dsp:cNvSpPr/>
      </dsp:nvSpPr>
      <dsp:spPr>
        <a:xfrm>
          <a:off x="1140495" y="207733"/>
          <a:ext cx="1348953" cy="73770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Depreciation</a:t>
          </a:r>
        </a:p>
      </dsp:txBody>
      <dsp:txXfrm>
        <a:off x="1176507" y="243745"/>
        <a:ext cx="1276929" cy="665684"/>
      </dsp:txXfrm>
    </dsp:sp>
    <dsp:sp modelId="{8D335D9E-E680-4FDF-9515-3A662619ED74}">
      <dsp:nvSpPr>
        <dsp:cNvPr id="0" name=""/>
        <dsp:cNvSpPr/>
      </dsp:nvSpPr>
      <dsp:spPr>
        <a:xfrm>
          <a:off x="1140495" y="1037656"/>
          <a:ext cx="1348953" cy="73770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Repairs &amp; Maintenance</a:t>
          </a:r>
        </a:p>
      </dsp:txBody>
      <dsp:txXfrm>
        <a:off x="1176507" y="1073668"/>
        <a:ext cx="1276929" cy="66568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879A5-CAD7-4FBC-8D76-EF857E903E9B}">
      <dsp:nvSpPr>
        <dsp:cNvPr id="0" name=""/>
        <dsp:cNvSpPr/>
      </dsp:nvSpPr>
      <dsp:spPr>
        <a:xfrm>
          <a:off x="1804" y="0"/>
          <a:ext cx="1760127" cy="430724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w Cen MT" panose="020B0602020104020603" pitchFamily="34" charset="0"/>
            </a:rPr>
            <a:t>Cost records are maintained on regular basis to </a:t>
          </a:r>
        </a:p>
        <a:p>
          <a:pPr marL="0" lvl="0" indent="0" algn="ctr" defTabSz="711200">
            <a:lnSpc>
              <a:spcPct val="90000"/>
            </a:lnSpc>
            <a:spcBef>
              <a:spcPct val="0"/>
            </a:spcBef>
            <a:spcAft>
              <a:spcPct val="35000"/>
            </a:spcAft>
            <a:buNone/>
          </a:pPr>
          <a:r>
            <a:rPr lang="en-US" sz="1600" kern="1200" dirty="0">
              <a:latin typeface="Tw Cen MT" panose="020B0602020104020603" pitchFamily="34" charset="0"/>
            </a:rPr>
            <a:t>a. Monitor per unit cost of operations b. Monitor cost of sales </a:t>
          </a:r>
        </a:p>
        <a:p>
          <a:pPr marL="0" lvl="0" indent="0" algn="ctr" defTabSz="711200">
            <a:lnSpc>
              <a:spcPct val="90000"/>
            </a:lnSpc>
            <a:spcBef>
              <a:spcPct val="0"/>
            </a:spcBef>
            <a:spcAft>
              <a:spcPct val="35000"/>
            </a:spcAft>
            <a:buNone/>
          </a:pPr>
          <a:r>
            <a:rPr lang="en-US" sz="1600" kern="1200" dirty="0">
              <a:latin typeface="Tw Cen MT" panose="020B0602020104020603" pitchFamily="34" charset="0"/>
            </a:rPr>
            <a:t>c. Appropriately allocate expenses across units, overheads, core, non-core and other activities</a:t>
          </a:r>
          <a:endParaRPr lang="en-IN" sz="1600" kern="1200" dirty="0">
            <a:latin typeface="Tw Cen MT" panose="020B0602020104020603" pitchFamily="34" charset="0"/>
          </a:endParaRPr>
        </a:p>
      </dsp:txBody>
      <dsp:txXfrm>
        <a:off x="53356" y="51552"/>
        <a:ext cx="1657023" cy="4204136"/>
      </dsp:txXfrm>
    </dsp:sp>
    <dsp:sp modelId="{17BBF97F-A225-46ED-8469-F178EB9E83C3}">
      <dsp:nvSpPr>
        <dsp:cNvPr id="0" name=""/>
        <dsp:cNvSpPr/>
      </dsp:nvSpPr>
      <dsp:spPr>
        <a:xfrm>
          <a:off x="2057633" y="0"/>
          <a:ext cx="1760127" cy="430724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w Cen MT" panose="020B0602020104020603" pitchFamily="34" charset="0"/>
            </a:rPr>
            <a:t>To ensure cost records and the books of accounts so maintained contain particulars as defined by the latest statutory requirements in the relevant form to facilitate preparation and submission of Compliance Report and relevant annexure. </a:t>
          </a:r>
          <a:endParaRPr lang="en-IN" sz="1600" kern="1200" dirty="0">
            <a:latin typeface="Tw Cen MT" panose="020B0602020104020603" pitchFamily="34" charset="0"/>
          </a:endParaRPr>
        </a:p>
      </dsp:txBody>
      <dsp:txXfrm>
        <a:off x="2109185" y="51552"/>
        <a:ext cx="1657023" cy="4204136"/>
      </dsp:txXfrm>
    </dsp:sp>
    <dsp:sp modelId="{95FE638A-7EBA-4A08-B647-E89F95024CC7}">
      <dsp:nvSpPr>
        <dsp:cNvPr id="0" name=""/>
        <dsp:cNvSpPr/>
      </dsp:nvSpPr>
      <dsp:spPr>
        <a:xfrm>
          <a:off x="4113462" y="0"/>
          <a:ext cx="1760127" cy="430724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w Cen MT" panose="020B0602020104020603" pitchFamily="34" charset="0"/>
            </a:rPr>
            <a:t>To reconcile cost records and cost statements with the audited financial statements for the financial year specifically indicating expenses or incomes not considered in the cost records or statements so as to ensure accuracy and to reconcile the profit.</a:t>
          </a:r>
          <a:endParaRPr lang="en-IN" sz="1600" kern="1200" dirty="0">
            <a:latin typeface="Tw Cen MT" panose="020B0602020104020603" pitchFamily="34" charset="0"/>
          </a:endParaRPr>
        </a:p>
      </dsp:txBody>
      <dsp:txXfrm>
        <a:off x="4165014" y="51552"/>
        <a:ext cx="1657023" cy="4204136"/>
      </dsp:txXfrm>
    </dsp:sp>
    <dsp:sp modelId="{96291F5E-08A1-4F5F-AC63-FB6ACCAD9F69}">
      <dsp:nvSpPr>
        <dsp:cNvPr id="0" name=""/>
        <dsp:cNvSpPr/>
      </dsp:nvSpPr>
      <dsp:spPr>
        <a:xfrm>
          <a:off x="6169291" y="0"/>
          <a:ext cx="1760127" cy="430724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w Cen MT" panose="020B0602020104020603" pitchFamily="34" charset="0"/>
            </a:rPr>
            <a:t>To ensure preservation of cost records, cost statements and reconciliation statements, maintained for a period as defined by the statutory guidelines from time to time in relevant form.</a:t>
          </a:r>
          <a:endParaRPr lang="en-IN" sz="1600" kern="1200" dirty="0">
            <a:latin typeface="Tw Cen MT" panose="020B0602020104020603" pitchFamily="34" charset="0"/>
          </a:endParaRPr>
        </a:p>
      </dsp:txBody>
      <dsp:txXfrm>
        <a:off x="6220843" y="51552"/>
        <a:ext cx="1657023" cy="42041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D90D2-1610-47F7-91CA-BAC74E4EFF02}">
      <dsp:nvSpPr>
        <dsp:cNvPr id="0" name=""/>
        <dsp:cNvSpPr/>
      </dsp:nvSpPr>
      <dsp:spPr>
        <a:xfrm>
          <a:off x="0" y="632"/>
          <a:ext cx="7859216" cy="8552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latin typeface="Tw Cen MT" panose="020B0602020104020603" pitchFamily="34" charset="0"/>
            </a:rPr>
            <a:t>In traditional accounting, the profit and loss is derived by deducting expenses from income whereas in cost accounting the motive is to be cost effective by reducing costs of process, production or project.</a:t>
          </a:r>
          <a:endParaRPr lang="en-IN" sz="1700" kern="1200" dirty="0">
            <a:latin typeface="Tw Cen MT" panose="020B0602020104020603" pitchFamily="34" charset="0"/>
          </a:endParaRPr>
        </a:p>
      </dsp:txBody>
      <dsp:txXfrm>
        <a:off x="41751" y="42383"/>
        <a:ext cx="7775714" cy="771768"/>
      </dsp:txXfrm>
    </dsp:sp>
    <dsp:sp modelId="{82A14DDF-1C29-4C31-8F9D-53AA1A58FF49}">
      <dsp:nvSpPr>
        <dsp:cNvPr id="0" name=""/>
        <dsp:cNvSpPr/>
      </dsp:nvSpPr>
      <dsp:spPr>
        <a:xfrm>
          <a:off x="0" y="904862"/>
          <a:ext cx="7859216" cy="85527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latin typeface="Tw Cen MT" panose="020B0602020104020603" pitchFamily="34" charset="0"/>
            </a:rPr>
            <a:t>Financial accounting views an organization in entirety whereas cost accounting segregates the organization into various processes, projects or production units.  </a:t>
          </a:r>
          <a:endParaRPr lang="en-IN" sz="1700" kern="1200" dirty="0">
            <a:latin typeface="Tw Cen MT" panose="020B0602020104020603" pitchFamily="34" charset="0"/>
          </a:endParaRPr>
        </a:p>
      </dsp:txBody>
      <dsp:txXfrm>
        <a:off x="41751" y="946613"/>
        <a:ext cx="7775714" cy="771768"/>
      </dsp:txXfrm>
    </dsp:sp>
    <dsp:sp modelId="{7D4E6534-E8E2-45F8-B54B-1AAFC05B0974}">
      <dsp:nvSpPr>
        <dsp:cNvPr id="0" name=""/>
        <dsp:cNvSpPr/>
      </dsp:nvSpPr>
      <dsp:spPr>
        <a:xfrm>
          <a:off x="0" y="1809092"/>
          <a:ext cx="7859216" cy="85527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latin typeface="Tw Cen MT" panose="020B0602020104020603" pitchFamily="34" charset="0"/>
            </a:rPr>
            <a:t>Financial accounting is used to present the position of the organization to its stakeholders whereas cost accounting is used for internal review of costs.</a:t>
          </a:r>
          <a:endParaRPr lang="en-IN" sz="1700" kern="1200" dirty="0">
            <a:latin typeface="Tw Cen MT" panose="020B0602020104020603" pitchFamily="34" charset="0"/>
          </a:endParaRPr>
        </a:p>
      </dsp:txBody>
      <dsp:txXfrm>
        <a:off x="41751" y="1850843"/>
        <a:ext cx="7775714" cy="771768"/>
      </dsp:txXfrm>
    </dsp:sp>
    <dsp:sp modelId="{1407C63F-8F65-4089-8444-559E62A605DE}">
      <dsp:nvSpPr>
        <dsp:cNvPr id="0" name=""/>
        <dsp:cNvSpPr/>
      </dsp:nvSpPr>
      <dsp:spPr>
        <a:xfrm>
          <a:off x="0" y="2713322"/>
          <a:ext cx="7859216" cy="8552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latin typeface="Tw Cen MT" panose="020B0602020104020603" pitchFamily="34" charset="0"/>
            </a:rPr>
            <a:t>Financial accounting is uniform across various businesses, however, cost accounting methods vary based on the type of business.</a:t>
          </a:r>
          <a:endParaRPr lang="en-IN" sz="1700" kern="1200" dirty="0">
            <a:latin typeface="Tw Cen MT" panose="020B0602020104020603" pitchFamily="34" charset="0"/>
          </a:endParaRPr>
        </a:p>
      </dsp:txBody>
      <dsp:txXfrm>
        <a:off x="41751" y="2755073"/>
        <a:ext cx="7775714" cy="771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45106-679A-41F1-81C2-105249E52D94}">
      <dsp:nvSpPr>
        <dsp:cNvPr id="0" name=""/>
        <dsp:cNvSpPr/>
      </dsp:nvSpPr>
      <dsp:spPr>
        <a:xfrm>
          <a:off x="64894" y="0"/>
          <a:ext cx="3237681" cy="72247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Generation	</a:t>
          </a:r>
        </a:p>
      </dsp:txBody>
      <dsp:txXfrm>
        <a:off x="64894" y="0"/>
        <a:ext cx="3057062" cy="722475"/>
      </dsp:txXfrm>
    </dsp:sp>
    <dsp:sp modelId="{FD138E7F-5143-4D65-AC0B-D9DFE3001DBF}">
      <dsp:nvSpPr>
        <dsp:cNvPr id="0" name=""/>
        <dsp:cNvSpPr/>
      </dsp:nvSpPr>
      <dsp:spPr>
        <a:xfrm>
          <a:off x="2593847" y="0"/>
          <a:ext cx="3237681" cy="722475"/>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Transmission</a:t>
          </a:r>
        </a:p>
      </dsp:txBody>
      <dsp:txXfrm>
        <a:off x="2955085" y="0"/>
        <a:ext cx="2515206" cy="722475"/>
      </dsp:txXfrm>
    </dsp:sp>
    <dsp:sp modelId="{95B6D446-8B3A-45C3-98B4-868E25144B37}">
      <dsp:nvSpPr>
        <dsp:cNvPr id="0" name=""/>
        <dsp:cNvSpPr/>
      </dsp:nvSpPr>
      <dsp:spPr>
        <a:xfrm>
          <a:off x="5183992" y="0"/>
          <a:ext cx="3237681" cy="722475"/>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Distribution</a:t>
          </a:r>
        </a:p>
      </dsp:txBody>
      <dsp:txXfrm>
        <a:off x="5545230" y="0"/>
        <a:ext cx="2515206" cy="72247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D145C-0A4A-47F4-A332-DAACF7374033}">
      <dsp:nvSpPr>
        <dsp:cNvPr id="0" name=""/>
        <dsp:cNvSpPr/>
      </dsp:nvSpPr>
      <dsp:spPr>
        <a:xfrm>
          <a:off x="711199" y="0"/>
          <a:ext cx="4064000" cy="4064000"/>
        </a:xfrm>
        <a:prstGeom prst="triangle">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227DD-BA37-4319-9435-7C08CC49B4B9}">
      <dsp:nvSpPr>
        <dsp:cNvPr id="0" name=""/>
        <dsp:cNvSpPr/>
      </dsp:nvSpPr>
      <dsp:spPr>
        <a:xfrm>
          <a:off x="2743199" y="408582"/>
          <a:ext cx="2641600" cy="481012"/>
        </a:xfrm>
        <a:prstGeom prst="roundRect">
          <a:avLst/>
        </a:prstGeom>
        <a:solidFill>
          <a:schemeClr val="lt1">
            <a:alpha val="9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latin typeface="Tw Cen MT" panose="020B0602020104020603" pitchFamily="34" charset="0"/>
            </a:rPr>
            <a:t>Cost Records</a:t>
          </a:r>
        </a:p>
      </dsp:txBody>
      <dsp:txXfrm>
        <a:off x="2766680" y="432063"/>
        <a:ext cx="2594638" cy="434050"/>
      </dsp:txXfrm>
    </dsp:sp>
    <dsp:sp modelId="{16BE8D51-2721-4FB5-9675-9C5661AB233F}">
      <dsp:nvSpPr>
        <dsp:cNvPr id="0" name=""/>
        <dsp:cNvSpPr/>
      </dsp:nvSpPr>
      <dsp:spPr>
        <a:xfrm>
          <a:off x="2743199" y="949721"/>
          <a:ext cx="2641600" cy="481012"/>
        </a:xfrm>
        <a:prstGeom prst="roundRect">
          <a:avLst/>
        </a:prstGeom>
        <a:solidFill>
          <a:schemeClr val="lt1">
            <a:alpha val="90000"/>
            <a:hueOff val="0"/>
            <a:satOff val="0"/>
            <a:lumOff val="0"/>
            <a:alphaOff val="0"/>
          </a:schemeClr>
        </a:solidFill>
        <a:ln w="12700" cap="flat" cmpd="sng" algn="ctr">
          <a:solidFill>
            <a:schemeClr val="accent6">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latin typeface="Tw Cen MT" panose="020B0602020104020603" pitchFamily="34" charset="0"/>
            </a:rPr>
            <a:t>Cost Audit</a:t>
          </a:r>
        </a:p>
      </dsp:txBody>
      <dsp:txXfrm>
        <a:off x="2766680" y="973202"/>
        <a:ext cx="2594638" cy="434050"/>
      </dsp:txXfrm>
    </dsp:sp>
    <dsp:sp modelId="{7E2EA7E5-0318-425A-A3E0-4115B9D016D9}">
      <dsp:nvSpPr>
        <dsp:cNvPr id="0" name=""/>
        <dsp:cNvSpPr/>
      </dsp:nvSpPr>
      <dsp:spPr>
        <a:xfrm>
          <a:off x="2743199" y="1490860"/>
          <a:ext cx="2641600" cy="481012"/>
        </a:xfrm>
        <a:prstGeom prst="roundRect">
          <a:avLst/>
        </a:prstGeom>
        <a:solidFill>
          <a:schemeClr val="lt1">
            <a:alpha val="90000"/>
            <a:hueOff val="0"/>
            <a:satOff val="0"/>
            <a:lumOff val="0"/>
            <a:alphaOff val="0"/>
          </a:schemeClr>
        </a:solidFill>
        <a:ln w="12700" cap="flat" cmpd="sng" algn="ctr">
          <a:solidFill>
            <a:schemeClr val="accent6">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latin typeface="Tw Cen MT" panose="020B0602020104020603" pitchFamily="34" charset="0"/>
            </a:rPr>
            <a:t>CRA -1 (Form of Cost Records)</a:t>
          </a:r>
        </a:p>
      </dsp:txBody>
      <dsp:txXfrm>
        <a:off x="2766680" y="1514341"/>
        <a:ext cx="2594638" cy="434050"/>
      </dsp:txXfrm>
    </dsp:sp>
    <dsp:sp modelId="{F68E4ED6-D9F8-4723-AA6B-DD0103844AFD}">
      <dsp:nvSpPr>
        <dsp:cNvPr id="0" name=""/>
        <dsp:cNvSpPr/>
      </dsp:nvSpPr>
      <dsp:spPr>
        <a:xfrm>
          <a:off x="2743199" y="2032000"/>
          <a:ext cx="2641600" cy="481012"/>
        </a:xfrm>
        <a:prstGeom prst="roundRect">
          <a:avLst/>
        </a:prstGeom>
        <a:solidFill>
          <a:schemeClr val="lt1">
            <a:alpha val="90000"/>
            <a:hueOff val="0"/>
            <a:satOff val="0"/>
            <a:lumOff val="0"/>
            <a:alphaOff val="0"/>
          </a:schemeClr>
        </a:solidFill>
        <a:ln w="12700" cap="flat" cmpd="sng" algn="ctr">
          <a:solidFill>
            <a:schemeClr val="accent6">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latin typeface="Tw Cen MT" panose="020B0602020104020603" pitchFamily="34" charset="0"/>
            </a:rPr>
            <a:t>CRA – 2 (Appointment of Cost Auditor)</a:t>
          </a:r>
        </a:p>
      </dsp:txBody>
      <dsp:txXfrm>
        <a:off x="2766680" y="2055481"/>
        <a:ext cx="2594638" cy="434050"/>
      </dsp:txXfrm>
    </dsp:sp>
    <dsp:sp modelId="{8DBAB79A-296C-4C81-B750-4B296441F476}">
      <dsp:nvSpPr>
        <dsp:cNvPr id="0" name=""/>
        <dsp:cNvSpPr/>
      </dsp:nvSpPr>
      <dsp:spPr>
        <a:xfrm>
          <a:off x="2743199" y="2573139"/>
          <a:ext cx="2641600" cy="481012"/>
        </a:xfrm>
        <a:prstGeom prst="roundRect">
          <a:avLst/>
        </a:prstGeom>
        <a:solidFill>
          <a:schemeClr val="lt1">
            <a:alpha val="90000"/>
            <a:hueOff val="0"/>
            <a:satOff val="0"/>
            <a:lumOff val="0"/>
            <a:alphaOff val="0"/>
          </a:schemeClr>
        </a:solidFill>
        <a:ln w="12700" cap="flat" cmpd="sng" algn="ctr">
          <a:solidFill>
            <a:schemeClr val="accent6">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latin typeface="Tw Cen MT" panose="020B0602020104020603" pitchFamily="34" charset="0"/>
            </a:rPr>
            <a:t>CRA – 3 (Cost Audit Report)</a:t>
          </a:r>
        </a:p>
      </dsp:txBody>
      <dsp:txXfrm>
        <a:off x="2766680" y="2596620"/>
        <a:ext cx="2594638" cy="434050"/>
      </dsp:txXfrm>
    </dsp:sp>
    <dsp:sp modelId="{5F192780-CF01-4C4F-8D67-8DFFF02E311F}">
      <dsp:nvSpPr>
        <dsp:cNvPr id="0" name=""/>
        <dsp:cNvSpPr/>
      </dsp:nvSpPr>
      <dsp:spPr>
        <a:xfrm>
          <a:off x="2743199" y="3114278"/>
          <a:ext cx="2641600" cy="481012"/>
        </a:xfrm>
        <a:prstGeom prst="roundRect">
          <a:avLst/>
        </a:prstGeom>
        <a:solidFill>
          <a:schemeClr val="lt1">
            <a:alpha val="90000"/>
            <a:hueOff val="0"/>
            <a:satOff val="0"/>
            <a:lumOff val="0"/>
            <a:alphaOff val="0"/>
          </a:scheme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kern="1200" dirty="0">
              <a:latin typeface="Tw Cen MT" panose="020B0602020104020603" pitchFamily="34" charset="0"/>
            </a:rPr>
            <a:t>CRA – 4 (Filing of Cost Audit Report)</a:t>
          </a:r>
        </a:p>
      </dsp:txBody>
      <dsp:txXfrm>
        <a:off x="2766680" y="3137759"/>
        <a:ext cx="2594638" cy="4340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DB211-8063-40EF-89AA-CC5F578B412D}">
      <dsp:nvSpPr>
        <dsp:cNvPr id="0" name=""/>
        <dsp:cNvSpPr/>
      </dsp:nvSpPr>
      <dsp:spPr>
        <a:xfrm>
          <a:off x="2155507" y="2277603"/>
          <a:ext cx="1784985" cy="17849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Types of control</a:t>
          </a:r>
        </a:p>
      </dsp:txBody>
      <dsp:txXfrm>
        <a:off x="2416912" y="2539008"/>
        <a:ext cx="1262175" cy="1262175"/>
      </dsp:txXfrm>
    </dsp:sp>
    <dsp:sp modelId="{3037EF86-F891-494F-A28A-DC24BF674850}">
      <dsp:nvSpPr>
        <dsp:cNvPr id="0" name=""/>
        <dsp:cNvSpPr/>
      </dsp:nvSpPr>
      <dsp:spPr>
        <a:xfrm rot="12900000">
          <a:off x="871449" y="1920360"/>
          <a:ext cx="1510013" cy="508720"/>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2D85D7-6C60-433B-A341-05925A3FCB32}">
      <dsp:nvSpPr>
        <dsp:cNvPr id="0" name=""/>
        <dsp:cNvSpPr/>
      </dsp:nvSpPr>
      <dsp:spPr>
        <a:xfrm>
          <a:off x="160123" y="1063372"/>
          <a:ext cx="1695735" cy="135658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Internal Audit Function</a:t>
          </a:r>
        </a:p>
      </dsp:txBody>
      <dsp:txXfrm>
        <a:off x="199856" y="1103105"/>
        <a:ext cx="1616269" cy="1277122"/>
      </dsp:txXfrm>
    </dsp:sp>
    <dsp:sp modelId="{704C753B-A495-4BDA-B0D3-CECCFF00B2C6}">
      <dsp:nvSpPr>
        <dsp:cNvPr id="0" name=""/>
        <dsp:cNvSpPr/>
      </dsp:nvSpPr>
      <dsp:spPr>
        <a:xfrm rot="16200000">
          <a:off x="2292993" y="1180352"/>
          <a:ext cx="1510013" cy="508720"/>
        </a:xfrm>
        <a:prstGeom prst="lef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BDE15C-D7CE-4CCF-9874-CB0FA34D30DE}">
      <dsp:nvSpPr>
        <dsp:cNvPr id="0" name=""/>
        <dsp:cNvSpPr/>
      </dsp:nvSpPr>
      <dsp:spPr>
        <a:xfrm>
          <a:off x="2200132" y="1411"/>
          <a:ext cx="1695735" cy="1356588"/>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Division of duties</a:t>
          </a:r>
        </a:p>
      </dsp:txBody>
      <dsp:txXfrm>
        <a:off x="2239865" y="41144"/>
        <a:ext cx="1616269" cy="1277122"/>
      </dsp:txXfrm>
    </dsp:sp>
    <dsp:sp modelId="{C7B9DABA-6D99-4A40-BCD5-8E82256A4622}">
      <dsp:nvSpPr>
        <dsp:cNvPr id="0" name=""/>
        <dsp:cNvSpPr/>
      </dsp:nvSpPr>
      <dsp:spPr>
        <a:xfrm rot="19500000">
          <a:off x="3714536" y="1920360"/>
          <a:ext cx="1510013" cy="508720"/>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A4F02C-71CF-40C9-A1C6-B010952B1D00}">
      <dsp:nvSpPr>
        <dsp:cNvPr id="0" name=""/>
        <dsp:cNvSpPr/>
      </dsp:nvSpPr>
      <dsp:spPr>
        <a:xfrm>
          <a:off x="4240140" y="1063372"/>
          <a:ext cx="1695735" cy="1356588"/>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Supervision of work</a:t>
          </a:r>
        </a:p>
      </dsp:txBody>
      <dsp:txXfrm>
        <a:off x="4279873" y="1103105"/>
        <a:ext cx="1616269" cy="127712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1731B-F749-47A7-846A-93413B782104}">
      <dsp:nvSpPr>
        <dsp:cNvPr id="0" name=""/>
        <dsp:cNvSpPr/>
      </dsp:nvSpPr>
      <dsp:spPr>
        <a:xfrm>
          <a:off x="0" y="23447"/>
          <a:ext cx="8152641" cy="54542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1) The asset should be safeguarded and restricted to authorized person only. </a:t>
          </a:r>
          <a:endParaRPr lang="en-IN" sz="1500" kern="1200" dirty="0">
            <a:latin typeface="Tw Cen MT" panose="020B0602020104020603" pitchFamily="34" charset="0"/>
          </a:endParaRPr>
        </a:p>
      </dsp:txBody>
      <dsp:txXfrm>
        <a:off x="26625" y="50072"/>
        <a:ext cx="8099391" cy="492171"/>
      </dsp:txXfrm>
    </dsp:sp>
    <dsp:sp modelId="{4821A8FC-8250-4A67-B78F-7C0E2806EFC3}">
      <dsp:nvSpPr>
        <dsp:cNvPr id="0" name=""/>
        <dsp:cNvSpPr/>
      </dsp:nvSpPr>
      <dsp:spPr>
        <a:xfrm>
          <a:off x="0" y="612068"/>
          <a:ext cx="8152641" cy="545421"/>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2) Every stage of work should require documentation. </a:t>
          </a:r>
          <a:endParaRPr lang="en-IN" sz="1500" kern="1200" dirty="0">
            <a:latin typeface="Tw Cen MT" panose="020B0602020104020603" pitchFamily="34" charset="0"/>
          </a:endParaRPr>
        </a:p>
      </dsp:txBody>
      <dsp:txXfrm>
        <a:off x="26625" y="638693"/>
        <a:ext cx="8099391" cy="492171"/>
      </dsp:txXfrm>
    </dsp:sp>
    <dsp:sp modelId="{A12F9722-2689-4004-B2B5-FE89AAE9A76C}">
      <dsp:nvSpPr>
        <dsp:cNvPr id="0" name=""/>
        <dsp:cNvSpPr/>
      </dsp:nvSpPr>
      <dsp:spPr>
        <a:xfrm>
          <a:off x="0" y="1200689"/>
          <a:ext cx="8152641" cy="545421"/>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3) There should be proper division of responsibility of work. </a:t>
          </a:r>
          <a:endParaRPr lang="en-IN" sz="1500" kern="1200" dirty="0">
            <a:latin typeface="Tw Cen MT" panose="020B0602020104020603" pitchFamily="34" charset="0"/>
          </a:endParaRPr>
        </a:p>
      </dsp:txBody>
      <dsp:txXfrm>
        <a:off x="26625" y="1227314"/>
        <a:ext cx="8099391" cy="492171"/>
      </dsp:txXfrm>
    </dsp:sp>
    <dsp:sp modelId="{B86DA770-393F-4135-BF38-5F46C1BD4D6A}">
      <dsp:nvSpPr>
        <dsp:cNvPr id="0" name=""/>
        <dsp:cNvSpPr/>
      </dsp:nvSpPr>
      <dsp:spPr>
        <a:xfrm>
          <a:off x="0" y="1789310"/>
          <a:ext cx="8152641" cy="545421"/>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4) Maximization of profits by minimizing wastages &amp; losses. </a:t>
          </a:r>
          <a:endParaRPr lang="en-IN" sz="1500" kern="1200" dirty="0">
            <a:latin typeface="Tw Cen MT" panose="020B0602020104020603" pitchFamily="34" charset="0"/>
          </a:endParaRPr>
        </a:p>
      </dsp:txBody>
      <dsp:txXfrm>
        <a:off x="26625" y="1815935"/>
        <a:ext cx="8099391" cy="492171"/>
      </dsp:txXfrm>
    </dsp:sp>
    <dsp:sp modelId="{AA835123-197F-4782-A07B-C14420174864}">
      <dsp:nvSpPr>
        <dsp:cNvPr id="0" name=""/>
        <dsp:cNvSpPr/>
      </dsp:nvSpPr>
      <dsp:spPr>
        <a:xfrm>
          <a:off x="0" y="2377931"/>
          <a:ext cx="8152641" cy="545421"/>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5) Providing work flow at every stage. </a:t>
          </a:r>
          <a:endParaRPr lang="en-IN" sz="1500" kern="1200" dirty="0">
            <a:latin typeface="Tw Cen MT" panose="020B0602020104020603" pitchFamily="34" charset="0"/>
          </a:endParaRPr>
        </a:p>
      </dsp:txBody>
      <dsp:txXfrm>
        <a:off x="26625" y="2404556"/>
        <a:ext cx="8099391" cy="492171"/>
      </dsp:txXfrm>
    </dsp:sp>
    <dsp:sp modelId="{6C63F2CD-E92B-4723-8C22-3FF4864EFCD7}">
      <dsp:nvSpPr>
        <dsp:cNvPr id="0" name=""/>
        <dsp:cNvSpPr/>
      </dsp:nvSpPr>
      <dsp:spPr>
        <a:xfrm>
          <a:off x="0" y="2966553"/>
          <a:ext cx="8152641" cy="545421"/>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6) Right information should be available at right time at right place. </a:t>
          </a:r>
          <a:endParaRPr lang="en-IN" sz="1500" kern="1200" dirty="0">
            <a:latin typeface="Tw Cen MT" panose="020B0602020104020603" pitchFamily="34" charset="0"/>
          </a:endParaRPr>
        </a:p>
      </dsp:txBody>
      <dsp:txXfrm>
        <a:off x="26625" y="2993178"/>
        <a:ext cx="8099391" cy="492171"/>
      </dsp:txXfrm>
    </dsp:sp>
    <dsp:sp modelId="{21C3FE06-76C9-4721-AC67-DBE46ABBE450}">
      <dsp:nvSpPr>
        <dsp:cNvPr id="0" name=""/>
        <dsp:cNvSpPr/>
      </dsp:nvSpPr>
      <dsp:spPr>
        <a:xfrm>
          <a:off x="0" y="3555174"/>
          <a:ext cx="8152641" cy="545421"/>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7) The transactions should be recorded in appropriate manner as per the accounting policies and practices as applicable. </a:t>
          </a:r>
          <a:endParaRPr lang="en-IN" sz="1500" kern="1200" dirty="0">
            <a:latin typeface="Tw Cen MT" panose="020B0602020104020603" pitchFamily="34" charset="0"/>
          </a:endParaRPr>
        </a:p>
      </dsp:txBody>
      <dsp:txXfrm>
        <a:off x="26625" y="3581799"/>
        <a:ext cx="8099391" cy="492171"/>
      </dsp:txXfrm>
    </dsp:sp>
    <dsp:sp modelId="{0E72E994-0F1B-4DA2-9014-6118920546AC}">
      <dsp:nvSpPr>
        <dsp:cNvPr id="0" name=""/>
        <dsp:cNvSpPr/>
      </dsp:nvSpPr>
      <dsp:spPr>
        <a:xfrm>
          <a:off x="0" y="4143795"/>
          <a:ext cx="8152641" cy="54542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latin typeface="Tw Cen MT" panose="020B0602020104020603" pitchFamily="34" charset="0"/>
            </a:rPr>
            <a:t>8) Separately maintaining transactions of different periods in their respective accounting periods. </a:t>
          </a:r>
          <a:endParaRPr lang="en-IN" sz="1500" kern="1200" dirty="0">
            <a:latin typeface="Tw Cen MT" panose="020B0602020104020603" pitchFamily="34" charset="0"/>
          </a:endParaRPr>
        </a:p>
      </dsp:txBody>
      <dsp:txXfrm>
        <a:off x="26625" y="4170420"/>
        <a:ext cx="8099391" cy="49217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C71ED-E77C-44EC-B9E4-5EF5F02F4CBE}">
      <dsp:nvSpPr>
        <dsp:cNvPr id="0" name=""/>
        <dsp:cNvSpPr/>
      </dsp:nvSpPr>
      <dsp:spPr>
        <a:xfrm>
          <a:off x="3009" y="223098"/>
          <a:ext cx="1809374" cy="49582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kern="1200" dirty="0">
              <a:latin typeface="Tw Cen MT" panose="020B0602020104020603" pitchFamily="34" charset="0"/>
            </a:rPr>
            <a:t>Material consumption records</a:t>
          </a:r>
        </a:p>
      </dsp:txBody>
      <dsp:txXfrm>
        <a:off x="3009" y="223098"/>
        <a:ext cx="1809374" cy="495820"/>
      </dsp:txXfrm>
    </dsp:sp>
    <dsp:sp modelId="{D1E63E33-DF39-489A-9B02-437A44F544E8}">
      <dsp:nvSpPr>
        <dsp:cNvPr id="0" name=""/>
        <dsp:cNvSpPr/>
      </dsp:nvSpPr>
      <dsp:spPr>
        <a:xfrm>
          <a:off x="3009" y="718918"/>
          <a:ext cx="1809374" cy="24581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l" defTabSz="666750">
            <a:lnSpc>
              <a:spcPct val="90000"/>
            </a:lnSpc>
            <a:spcBef>
              <a:spcPct val="0"/>
            </a:spcBef>
            <a:spcAft>
              <a:spcPct val="15000"/>
            </a:spcAft>
            <a:buNone/>
          </a:pPr>
          <a:r>
            <a:rPr lang="en-US" sz="1500" kern="1200" dirty="0">
              <a:latin typeface="Tw Cen MT" panose="020B0602020104020603" pitchFamily="34" charset="0"/>
            </a:rPr>
            <a:t>All details relating to receipts, issues and balances of all types of materials are required to be maintained.</a:t>
          </a:r>
          <a:endParaRPr lang="en-IN" sz="1500" kern="1200" dirty="0">
            <a:latin typeface="Tw Cen MT" panose="020B0602020104020603" pitchFamily="34" charset="0"/>
          </a:endParaRPr>
        </a:p>
      </dsp:txBody>
      <dsp:txXfrm>
        <a:off x="3009" y="718918"/>
        <a:ext cx="1809374" cy="2458135"/>
      </dsp:txXfrm>
    </dsp:sp>
    <dsp:sp modelId="{A0BC2C86-CF12-48AA-AF90-89CC3E2F3BAA}">
      <dsp:nvSpPr>
        <dsp:cNvPr id="0" name=""/>
        <dsp:cNvSpPr/>
      </dsp:nvSpPr>
      <dsp:spPr>
        <a:xfrm>
          <a:off x="2065695" y="223098"/>
          <a:ext cx="1809374" cy="495820"/>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kern="1200" dirty="0">
              <a:latin typeface="Tw Cen MT" panose="020B0602020104020603" pitchFamily="34" charset="0"/>
            </a:rPr>
            <a:t>Salaries and Wages</a:t>
          </a:r>
        </a:p>
      </dsp:txBody>
      <dsp:txXfrm>
        <a:off x="2065695" y="223098"/>
        <a:ext cx="1809374" cy="495820"/>
      </dsp:txXfrm>
    </dsp:sp>
    <dsp:sp modelId="{D7040B10-C1B3-4103-816C-410A682944A3}">
      <dsp:nvSpPr>
        <dsp:cNvPr id="0" name=""/>
        <dsp:cNvSpPr/>
      </dsp:nvSpPr>
      <dsp:spPr>
        <a:xfrm>
          <a:off x="2065695" y="718918"/>
          <a:ext cx="1809374" cy="245813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l" defTabSz="666750">
            <a:lnSpc>
              <a:spcPct val="90000"/>
            </a:lnSpc>
            <a:spcBef>
              <a:spcPct val="0"/>
            </a:spcBef>
            <a:spcAft>
              <a:spcPct val="15000"/>
            </a:spcAft>
            <a:buNone/>
          </a:pPr>
          <a:r>
            <a:rPr lang="en-US" sz="1500" kern="1200" dirty="0">
              <a:latin typeface="Tw Cen MT" panose="020B0602020104020603" pitchFamily="34" charset="0"/>
            </a:rPr>
            <a:t>Records containing details such as direct labour, indirect labour, cost of office staff, management remuneration, idle labour time, etc. should be available</a:t>
          </a:r>
          <a:endParaRPr lang="en-IN" sz="1500" kern="1200" dirty="0">
            <a:latin typeface="Tw Cen MT" panose="020B0602020104020603" pitchFamily="34" charset="0"/>
          </a:endParaRPr>
        </a:p>
      </dsp:txBody>
      <dsp:txXfrm>
        <a:off x="2065695" y="718918"/>
        <a:ext cx="1809374" cy="2458135"/>
      </dsp:txXfrm>
    </dsp:sp>
    <dsp:sp modelId="{6E94B559-B8BC-4A4F-BA37-9B14A64AE1B4}">
      <dsp:nvSpPr>
        <dsp:cNvPr id="0" name=""/>
        <dsp:cNvSpPr/>
      </dsp:nvSpPr>
      <dsp:spPr>
        <a:xfrm>
          <a:off x="4128382" y="223098"/>
          <a:ext cx="1809374" cy="495820"/>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kern="1200" dirty="0">
              <a:latin typeface="Tw Cen MT" panose="020B0602020104020603" pitchFamily="34" charset="0"/>
            </a:rPr>
            <a:t>Service Department Expenses</a:t>
          </a:r>
        </a:p>
      </dsp:txBody>
      <dsp:txXfrm>
        <a:off x="4128382" y="223098"/>
        <a:ext cx="1809374" cy="495820"/>
      </dsp:txXfrm>
    </dsp:sp>
    <dsp:sp modelId="{0CB179BF-F949-4AB0-BDDC-133B98D93F45}">
      <dsp:nvSpPr>
        <dsp:cNvPr id="0" name=""/>
        <dsp:cNvSpPr/>
      </dsp:nvSpPr>
      <dsp:spPr>
        <a:xfrm>
          <a:off x="4128382" y="718918"/>
          <a:ext cx="1809374" cy="245813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l" defTabSz="666750">
            <a:lnSpc>
              <a:spcPct val="90000"/>
            </a:lnSpc>
            <a:spcBef>
              <a:spcPct val="0"/>
            </a:spcBef>
            <a:spcAft>
              <a:spcPct val="15000"/>
            </a:spcAft>
            <a:buNone/>
          </a:pPr>
          <a:r>
            <a:rPr lang="en-US" sz="1500" kern="1200" dirty="0">
              <a:latin typeface="Tw Cen MT" panose="020B0602020104020603" pitchFamily="34" charset="0"/>
            </a:rPr>
            <a:t>Details relating to costs incurred for service departments and details of quantity of services provided by various service departments to production and other departments should be available. </a:t>
          </a:r>
          <a:endParaRPr lang="en-IN" sz="1500" kern="1200" dirty="0">
            <a:latin typeface="Tw Cen MT" panose="020B0602020104020603" pitchFamily="34" charset="0"/>
          </a:endParaRPr>
        </a:p>
      </dsp:txBody>
      <dsp:txXfrm>
        <a:off x="4128382" y="718918"/>
        <a:ext cx="1809374" cy="2458135"/>
      </dsp:txXfrm>
    </dsp:sp>
    <dsp:sp modelId="{9CAE21F6-E968-4C4F-A0BA-A632CFC82FC8}">
      <dsp:nvSpPr>
        <dsp:cNvPr id="0" name=""/>
        <dsp:cNvSpPr/>
      </dsp:nvSpPr>
      <dsp:spPr>
        <a:xfrm>
          <a:off x="6191069" y="223098"/>
          <a:ext cx="1809374" cy="49582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kern="1200" dirty="0">
              <a:latin typeface="Tw Cen MT" panose="020B0602020104020603" pitchFamily="34" charset="0"/>
            </a:rPr>
            <a:t>Details relating to Utilities</a:t>
          </a:r>
        </a:p>
      </dsp:txBody>
      <dsp:txXfrm>
        <a:off x="6191069" y="223098"/>
        <a:ext cx="1809374" cy="495820"/>
      </dsp:txXfrm>
    </dsp:sp>
    <dsp:sp modelId="{DB9611B5-403F-49CA-9CCA-0F378FAE4DA2}">
      <dsp:nvSpPr>
        <dsp:cNvPr id="0" name=""/>
        <dsp:cNvSpPr/>
      </dsp:nvSpPr>
      <dsp:spPr>
        <a:xfrm>
          <a:off x="6191069" y="718918"/>
          <a:ext cx="1809374" cy="245813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l" defTabSz="666750">
            <a:lnSpc>
              <a:spcPct val="90000"/>
            </a:lnSpc>
            <a:spcBef>
              <a:spcPct val="0"/>
            </a:spcBef>
            <a:spcAft>
              <a:spcPct val="15000"/>
            </a:spcAft>
            <a:buNone/>
          </a:pPr>
          <a:r>
            <a:rPr lang="en-US" sz="1500" kern="1200" dirty="0">
              <a:latin typeface="Tw Cen MT" panose="020B0602020104020603" pitchFamily="34" charset="0"/>
            </a:rPr>
            <a:t>Utilities such as Water collection, Water Treatment, Steam, Coal Handling Plant (CHP), Oil Handling Plant (OHP), etc. with quantities of input and output of each utility and costs incurred for each utility.</a:t>
          </a:r>
          <a:endParaRPr lang="en-IN" sz="1500" kern="1200" dirty="0">
            <a:latin typeface="Tw Cen MT" panose="020B0602020104020603" pitchFamily="34" charset="0"/>
          </a:endParaRPr>
        </a:p>
      </dsp:txBody>
      <dsp:txXfrm>
        <a:off x="6191069" y="718918"/>
        <a:ext cx="1809374" cy="245813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F977B-BF57-4F8D-9601-A9AED8F63913}">
      <dsp:nvSpPr>
        <dsp:cNvPr id="0" name=""/>
        <dsp:cNvSpPr/>
      </dsp:nvSpPr>
      <dsp:spPr>
        <a:xfrm>
          <a:off x="6012" y="0"/>
          <a:ext cx="1797035" cy="8410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u="none" strike="noStrike" kern="1200" baseline="0" dirty="0">
              <a:latin typeface="Tw Cen MT" panose="020B0602020104020603" pitchFamily="34" charset="0"/>
            </a:rPr>
            <a:t>ENVIRONMENTAL</a:t>
          </a:r>
          <a:endParaRPr lang="en-IN" sz="1700" kern="1200" dirty="0"/>
        </a:p>
      </dsp:txBody>
      <dsp:txXfrm>
        <a:off x="30645" y="24633"/>
        <a:ext cx="1747769" cy="791773"/>
      </dsp:txXfrm>
    </dsp:sp>
    <dsp:sp modelId="{5DB8156E-BB73-4018-8BBF-27BDAFCE44BA}">
      <dsp:nvSpPr>
        <dsp:cNvPr id="0" name=""/>
        <dsp:cNvSpPr/>
      </dsp:nvSpPr>
      <dsp:spPr>
        <a:xfrm>
          <a:off x="1982751" y="197687"/>
          <a:ext cx="380971" cy="44566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dirty="0"/>
        </a:p>
      </dsp:txBody>
      <dsp:txXfrm>
        <a:off x="1982751" y="286820"/>
        <a:ext cx="266680" cy="267398"/>
      </dsp:txXfrm>
    </dsp:sp>
    <dsp:sp modelId="{26BCB899-7748-4825-A6EA-71A66A36E792}">
      <dsp:nvSpPr>
        <dsp:cNvPr id="0" name=""/>
        <dsp:cNvSpPr/>
      </dsp:nvSpPr>
      <dsp:spPr>
        <a:xfrm>
          <a:off x="2521862" y="0"/>
          <a:ext cx="1797035" cy="84103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u="none" strike="noStrike" kern="1200" baseline="0" dirty="0">
              <a:latin typeface="Tw Cen MT" panose="020B0602020104020603" pitchFamily="34" charset="0"/>
            </a:rPr>
            <a:t>SOCIAL</a:t>
          </a:r>
          <a:endParaRPr lang="en-IN" sz="1700" kern="1200" dirty="0"/>
        </a:p>
      </dsp:txBody>
      <dsp:txXfrm>
        <a:off x="2546495" y="24633"/>
        <a:ext cx="1747769" cy="791773"/>
      </dsp:txXfrm>
    </dsp:sp>
    <dsp:sp modelId="{8E759097-CCCC-4194-8D9E-BF3A236E8FB9}">
      <dsp:nvSpPr>
        <dsp:cNvPr id="0" name=""/>
        <dsp:cNvSpPr/>
      </dsp:nvSpPr>
      <dsp:spPr>
        <a:xfrm>
          <a:off x="4498601" y="197687"/>
          <a:ext cx="380971" cy="44566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dirty="0"/>
        </a:p>
      </dsp:txBody>
      <dsp:txXfrm>
        <a:off x="4498601" y="286820"/>
        <a:ext cx="266680" cy="267398"/>
      </dsp:txXfrm>
    </dsp:sp>
    <dsp:sp modelId="{641F9C18-C13B-45AC-A50D-1428B265D020}">
      <dsp:nvSpPr>
        <dsp:cNvPr id="0" name=""/>
        <dsp:cNvSpPr/>
      </dsp:nvSpPr>
      <dsp:spPr>
        <a:xfrm>
          <a:off x="5037712" y="0"/>
          <a:ext cx="1797035" cy="84103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u="none" strike="noStrike" kern="1200" baseline="0" dirty="0">
              <a:latin typeface="Tw Cen MT" panose="020B0602020104020603" pitchFamily="34" charset="0"/>
            </a:rPr>
            <a:t>GOVERNANCE</a:t>
          </a:r>
          <a:endParaRPr lang="en-IN" sz="1700" kern="1200" dirty="0"/>
        </a:p>
      </dsp:txBody>
      <dsp:txXfrm>
        <a:off x="5062345" y="24633"/>
        <a:ext cx="1747769" cy="79177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4D098-AD8B-4E42-8A90-4FF94C049BAC}">
      <dsp:nvSpPr>
        <dsp:cNvPr id="0" name=""/>
        <dsp:cNvSpPr/>
      </dsp:nvSpPr>
      <dsp:spPr>
        <a:xfrm>
          <a:off x="0" y="537"/>
          <a:ext cx="7106534" cy="7855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82550" lvl="0" indent="0" algn="just" defTabSz="711200">
            <a:lnSpc>
              <a:spcPct val="90000"/>
            </a:lnSpc>
            <a:spcBef>
              <a:spcPct val="0"/>
            </a:spcBef>
            <a:spcAft>
              <a:spcPct val="35000"/>
            </a:spcAft>
            <a:buNone/>
            <a:tabLst>
              <a:tab pos="6911975" algn="l"/>
            </a:tabLst>
          </a:pPr>
          <a:r>
            <a:rPr lang="en-US" sz="1600" b="0" i="0" kern="1200" baseline="0" dirty="0">
              <a:latin typeface="Tw Cen MT" panose="020B0602020104020603" pitchFamily="34" charset="0"/>
            </a:rPr>
            <a:t>Improve the quality of information available to providers of financial capital to enable a more efficient and productive allocation of capital.</a:t>
          </a:r>
          <a:endParaRPr lang="en-IN" sz="1600" kern="1200" dirty="0">
            <a:latin typeface="Tw Cen MT" panose="020B0602020104020603" pitchFamily="34" charset="0"/>
          </a:endParaRPr>
        </a:p>
      </dsp:txBody>
      <dsp:txXfrm>
        <a:off x="38346" y="38883"/>
        <a:ext cx="7029842" cy="708830"/>
      </dsp:txXfrm>
    </dsp:sp>
    <dsp:sp modelId="{977DCA58-66F5-4380-880B-07DB4B933D87}">
      <dsp:nvSpPr>
        <dsp:cNvPr id="0" name=""/>
        <dsp:cNvSpPr/>
      </dsp:nvSpPr>
      <dsp:spPr>
        <a:xfrm>
          <a:off x="0" y="800122"/>
          <a:ext cx="7106534" cy="78552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82550" lvl="0" indent="0" algn="just" defTabSz="711200">
            <a:lnSpc>
              <a:spcPct val="90000"/>
            </a:lnSpc>
            <a:spcBef>
              <a:spcPct val="0"/>
            </a:spcBef>
            <a:spcAft>
              <a:spcPct val="35000"/>
            </a:spcAft>
            <a:buNone/>
          </a:pPr>
          <a:r>
            <a:rPr lang="en-US" sz="1600" b="0" i="0" kern="1200" baseline="0" dirty="0">
              <a:latin typeface="Tw Cen MT" panose="020B0602020104020603" pitchFamily="34" charset="0"/>
            </a:rPr>
            <a:t>Promote a more cohesive and efficient approach to corporate reporting that draws on different reporting strands and communicates the full range of factors that materially affect the ability of an organization to create value over time.</a:t>
          </a:r>
          <a:endParaRPr lang="en-IN" sz="1600" kern="1200" dirty="0">
            <a:latin typeface="Tw Cen MT" panose="020B0602020104020603" pitchFamily="34" charset="0"/>
          </a:endParaRPr>
        </a:p>
      </dsp:txBody>
      <dsp:txXfrm>
        <a:off x="38346" y="838468"/>
        <a:ext cx="7029842" cy="708830"/>
      </dsp:txXfrm>
    </dsp:sp>
    <dsp:sp modelId="{4BCFC04D-6C1F-4D8B-A1E1-E359125016E7}">
      <dsp:nvSpPr>
        <dsp:cNvPr id="0" name=""/>
        <dsp:cNvSpPr/>
      </dsp:nvSpPr>
      <dsp:spPr>
        <a:xfrm>
          <a:off x="0" y="1599707"/>
          <a:ext cx="7106534" cy="78552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82550" lvl="0" indent="0" algn="just" defTabSz="711200">
            <a:lnSpc>
              <a:spcPct val="90000"/>
            </a:lnSpc>
            <a:spcBef>
              <a:spcPct val="0"/>
            </a:spcBef>
            <a:spcAft>
              <a:spcPct val="35000"/>
            </a:spcAft>
            <a:buNone/>
          </a:pPr>
          <a:r>
            <a:rPr lang="en-US" sz="1600" b="0" i="0" kern="1200" baseline="0" dirty="0">
              <a:latin typeface="Tw Cen MT" panose="020B0602020104020603" pitchFamily="34" charset="0"/>
            </a:rPr>
            <a:t>Enhance accountability and stewardship for the broad base of capitals (financial, manufactured, intellectual, human, social and relationship, and natural) and promote </a:t>
          </a:r>
          <a:r>
            <a:rPr lang="en-IN" sz="1600" b="0" i="0" kern="1200" baseline="0" dirty="0">
              <a:latin typeface="Tw Cen MT" panose="020B0602020104020603" pitchFamily="34" charset="0"/>
            </a:rPr>
            <a:t>understanding of their independencies.</a:t>
          </a:r>
          <a:endParaRPr lang="en-IN" sz="1600" kern="1200" dirty="0">
            <a:latin typeface="Tw Cen MT" panose="020B0602020104020603" pitchFamily="34" charset="0"/>
          </a:endParaRPr>
        </a:p>
      </dsp:txBody>
      <dsp:txXfrm>
        <a:off x="38346" y="1638053"/>
        <a:ext cx="7029842" cy="708830"/>
      </dsp:txXfrm>
    </dsp:sp>
    <dsp:sp modelId="{956D6A6D-0FA6-4019-88BA-78A3E163E994}">
      <dsp:nvSpPr>
        <dsp:cNvPr id="0" name=""/>
        <dsp:cNvSpPr/>
      </dsp:nvSpPr>
      <dsp:spPr>
        <a:xfrm>
          <a:off x="0" y="2399829"/>
          <a:ext cx="7106534" cy="78552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82550" lvl="0" indent="0" algn="just" defTabSz="711200">
            <a:lnSpc>
              <a:spcPct val="90000"/>
            </a:lnSpc>
            <a:spcBef>
              <a:spcPct val="0"/>
            </a:spcBef>
            <a:spcAft>
              <a:spcPct val="35000"/>
            </a:spcAft>
            <a:buNone/>
          </a:pPr>
          <a:r>
            <a:rPr lang="en-US" sz="1600" b="0" i="0" kern="1200" baseline="0" dirty="0">
              <a:latin typeface="Tw Cen MT" panose="020B0602020104020603" pitchFamily="34" charset="0"/>
            </a:rPr>
            <a:t>Support integrated thinking, decision-making and actions that focus on the creation of value over the short, medium and long term.</a:t>
          </a:r>
          <a:endParaRPr lang="en-IN" sz="1600" kern="1200" dirty="0">
            <a:latin typeface="Tw Cen MT" panose="020B0602020104020603" pitchFamily="34" charset="0"/>
          </a:endParaRPr>
        </a:p>
      </dsp:txBody>
      <dsp:txXfrm>
        <a:off x="38346" y="2438175"/>
        <a:ext cx="7029842" cy="70883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A6F23-31E2-422A-89F1-83690AEA52B0}">
      <dsp:nvSpPr>
        <dsp:cNvPr id="0" name=""/>
        <dsp:cNvSpPr/>
      </dsp:nvSpPr>
      <dsp:spPr>
        <a:xfrm rot="5400000">
          <a:off x="-118623" y="121846"/>
          <a:ext cx="790823" cy="553576"/>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kern="1200" dirty="0">
              <a:latin typeface="Tw Cen MT" panose="020B0602020104020603" pitchFamily="34" charset="0"/>
            </a:rPr>
            <a:t>2009</a:t>
          </a:r>
        </a:p>
      </dsp:txBody>
      <dsp:txXfrm rot="-5400000">
        <a:off x="1" y="280010"/>
        <a:ext cx="553576" cy="237247"/>
      </dsp:txXfrm>
    </dsp:sp>
    <dsp:sp modelId="{0E0ABE0F-990C-460A-931E-3A2128D735FF}">
      <dsp:nvSpPr>
        <dsp:cNvPr id="0" name=""/>
        <dsp:cNvSpPr/>
      </dsp:nvSpPr>
      <dsp:spPr>
        <a:xfrm rot="5400000">
          <a:off x="3874527" y="-3317727"/>
          <a:ext cx="514035" cy="715593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Tw Cen MT" panose="020B0602020104020603" pitchFamily="34" charset="0"/>
            </a:rPr>
            <a:t>Corporate Social Responsibility Voluntary Guidelines 2009 (Introduced By MCA)</a:t>
          </a:r>
          <a:endParaRPr lang="en-IN" sz="1700" kern="1200" dirty="0">
            <a:latin typeface="Tw Cen MT" panose="020B0602020104020603" pitchFamily="34" charset="0"/>
          </a:endParaRPr>
        </a:p>
      </dsp:txBody>
      <dsp:txXfrm rot="-5400000">
        <a:off x="553577" y="28316"/>
        <a:ext cx="7130843" cy="463849"/>
      </dsp:txXfrm>
    </dsp:sp>
    <dsp:sp modelId="{1B5378D2-1877-4FAB-A139-D850429D8EF4}">
      <dsp:nvSpPr>
        <dsp:cNvPr id="0" name=""/>
        <dsp:cNvSpPr/>
      </dsp:nvSpPr>
      <dsp:spPr>
        <a:xfrm rot="5400000">
          <a:off x="-118623" y="828577"/>
          <a:ext cx="790823" cy="553576"/>
        </a:xfrm>
        <a:prstGeom prst="chevron">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kern="1200" dirty="0">
              <a:latin typeface="Tw Cen MT" panose="020B0602020104020603" pitchFamily="34" charset="0"/>
            </a:rPr>
            <a:t>2011</a:t>
          </a:r>
        </a:p>
      </dsp:txBody>
      <dsp:txXfrm rot="-5400000">
        <a:off x="1" y="986741"/>
        <a:ext cx="553576" cy="237247"/>
      </dsp:txXfrm>
    </dsp:sp>
    <dsp:sp modelId="{F31EFD43-6841-4E5F-BFF3-B2FCAE4DD1A7}">
      <dsp:nvSpPr>
        <dsp:cNvPr id="0" name=""/>
        <dsp:cNvSpPr/>
      </dsp:nvSpPr>
      <dsp:spPr>
        <a:xfrm rot="5400000">
          <a:off x="3874527" y="-2610996"/>
          <a:ext cx="514035" cy="7155936"/>
        </a:xfrm>
        <a:prstGeom prst="round2SameRect">
          <a:avLst/>
        </a:prstGeom>
        <a:solidFill>
          <a:schemeClr val="lt1">
            <a:alpha val="90000"/>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0" lvl="1" indent="0" algn="l" defTabSz="755650">
            <a:lnSpc>
              <a:spcPct val="90000"/>
            </a:lnSpc>
            <a:spcBef>
              <a:spcPct val="0"/>
            </a:spcBef>
            <a:spcAft>
              <a:spcPct val="15000"/>
            </a:spcAft>
            <a:buNone/>
          </a:pPr>
          <a:r>
            <a:rPr lang="en-US" sz="1700" kern="1200" dirty="0">
              <a:latin typeface="Tw Cen MT" panose="020B0602020104020603" pitchFamily="34" charset="0"/>
            </a:rPr>
            <a:t>National Voluntary Guidelines on Social, Environmental and Economic </a:t>
          </a:r>
          <a:r>
            <a:rPr lang="en-IN" sz="1700" kern="1200" dirty="0">
              <a:latin typeface="Tw Cen MT" panose="020B0602020104020603" pitchFamily="34" charset="0"/>
            </a:rPr>
            <a:t>Responsibilities of Business’. (MCA)</a:t>
          </a:r>
        </a:p>
      </dsp:txBody>
      <dsp:txXfrm rot="-5400000">
        <a:off x="553577" y="735047"/>
        <a:ext cx="7130843" cy="463849"/>
      </dsp:txXfrm>
    </dsp:sp>
    <dsp:sp modelId="{76374901-9AB8-42E6-9DAA-41C5B6F8C2BF}">
      <dsp:nvSpPr>
        <dsp:cNvPr id="0" name=""/>
        <dsp:cNvSpPr/>
      </dsp:nvSpPr>
      <dsp:spPr>
        <a:xfrm rot="5400000">
          <a:off x="-118623" y="1535308"/>
          <a:ext cx="790823" cy="553576"/>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kern="1200" dirty="0">
              <a:latin typeface="Tw Cen MT" panose="020B0602020104020603" pitchFamily="34" charset="0"/>
            </a:rPr>
            <a:t>2012</a:t>
          </a:r>
        </a:p>
      </dsp:txBody>
      <dsp:txXfrm rot="-5400000">
        <a:off x="1" y="1693472"/>
        <a:ext cx="553576" cy="237247"/>
      </dsp:txXfrm>
    </dsp:sp>
    <dsp:sp modelId="{2426EB7D-DA8B-4E5A-879F-D473F4A8D4D2}">
      <dsp:nvSpPr>
        <dsp:cNvPr id="0" name=""/>
        <dsp:cNvSpPr/>
      </dsp:nvSpPr>
      <dsp:spPr>
        <a:xfrm rot="5400000">
          <a:off x="3874527" y="-1904265"/>
          <a:ext cx="514035" cy="7155936"/>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Tw Cen MT" panose="020B0602020104020603" pitchFamily="34" charset="0"/>
            </a:rPr>
            <a:t>SEBI mandates top 100 listed entities to file BRR</a:t>
          </a:r>
          <a:endParaRPr lang="en-IN" sz="1700" kern="1200" dirty="0">
            <a:latin typeface="Tw Cen MT" panose="020B0602020104020603" pitchFamily="34" charset="0"/>
          </a:endParaRPr>
        </a:p>
      </dsp:txBody>
      <dsp:txXfrm rot="-5400000">
        <a:off x="553577" y="1441778"/>
        <a:ext cx="7130843" cy="463849"/>
      </dsp:txXfrm>
    </dsp:sp>
    <dsp:sp modelId="{DCBED120-7F69-4F45-80FB-8F6F638461BB}">
      <dsp:nvSpPr>
        <dsp:cNvPr id="0" name=""/>
        <dsp:cNvSpPr/>
      </dsp:nvSpPr>
      <dsp:spPr>
        <a:xfrm rot="5400000">
          <a:off x="-118623" y="2242039"/>
          <a:ext cx="790823" cy="553576"/>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kern="1200" dirty="0">
              <a:latin typeface="Tw Cen MT" panose="020B0602020104020603" pitchFamily="34" charset="0"/>
            </a:rPr>
            <a:t>2013</a:t>
          </a:r>
        </a:p>
      </dsp:txBody>
      <dsp:txXfrm rot="-5400000">
        <a:off x="1" y="2400203"/>
        <a:ext cx="553576" cy="237247"/>
      </dsp:txXfrm>
    </dsp:sp>
    <dsp:sp modelId="{38B08B2C-4276-4DDE-A0C4-E95A017AF437}">
      <dsp:nvSpPr>
        <dsp:cNvPr id="0" name=""/>
        <dsp:cNvSpPr/>
      </dsp:nvSpPr>
      <dsp:spPr>
        <a:xfrm rot="5400000">
          <a:off x="3874527" y="-1197534"/>
          <a:ext cx="514035" cy="7155936"/>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0" lvl="1" indent="0" algn="l" defTabSz="755650">
            <a:lnSpc>
              <a:spcPct val="90000"/>
            </a:lnSpc>
            <a:spcBef>
              <a:spcPct val="0"/>
            </a:spcBef>
            <a:spcAft>
              <a:spcPct val="15000"/>
            </a:spcAft>
            <a:buNone/>
          </a:pPr>
          <a:r>
            <a:rPr lang="en-US" sz="1700" kern="1200" dirty="0">
              <a:latin typeface="Tw Cen MT" panose="020B0602020104020603" pitchFamily="34" charset="0"/>
            </a:rPr>
            <a:t>Introduction of Provision under Companies Act 2013, for spending on Corporate Social Responsibility and its Reporting in the Annual Report.</a:t>
          </a:r>
          <a:endParaRPr lang="en-IN" sz="1700" kern="1200" dirty="0">
            <a:latin typeface="Tw Cen MT" panose="020B0602020104020603" pitchFamily="34" charset="0"/>
          </a:endParaRPr>
        </a:p>
      </dsp:txBody>
      <dsp:txXfrm rot="-5400000">
        <a:off x="553577" y="2148509"/>
        <a:ext cx="7130843" cy="463849"/>
      </dsp:txXfrm>
    </dsp:sp>
    <dsp:sp modelId="{3B80CE91-472D-4AFD-9008-305580E3D042}">
      <dsp:nvSpPr>
        <dsp:cNvPr id="0" name=""/>
        <dsp:cNvSpPr/>
      </dsp:nvSpPr>
      <dsp:spPr>
        <a:xfrm rot="5400000">
          <a:off x="-118623" y="2948770"/>
          <a:ext cx="790823" cy="553576"/>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kern="1200" dirty="0">
              <a:latin typeface="Tw Cen MT" panose="020B0602020104020603" pitchFamily="34" charset="0"/>
            </a:rPr>
            <a:t>2015</a:t>
          </a:r>
        </a:p>
      </dsp:txBody>
      <dsp:txXfrm rot="-5400000">
        <a:off x="1" y="3106934"/>
        <a:ext cx="553576" cy="237247"/>
      </dsp:txXfrm>
    </dsp:sp>
    <dsp:sp modelId="{914D742F-B199-4787-B6AE-0F876BF41ABD}">
      <dsp:nvSpPr>
        <dsp:cNvPr id="0" name=""/>
        <dsp:cNvSpPr/>
      </dsp:nvSpPr>
      <dsp:spPr>
        <a:xfrm rot="5400000">
          <a:off x="3874527" y="-490803"/>
          <a:ext cx="514035" cy="7155936"/>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0" lvl="1" indent="0" algn="l" defTabSz="755650">
            <a:lnSpc>
              <a:spcPct val="90000"/>
            </a:lnSpc>
            <a:spcBef>
              <a:spcPct val="0"/>
            </a:spcBef>
            <a:spcAft>
              <a:spcPct val="15000"/>
            </a:spcAft>
            <a:buNone/>
          </a:pPr>
          <a:r>
            <a:rPr lang="en-US" sz="1700" kern="1200" dirty="0">
              <a:latin typeface="Tw Cen MT" panose="020B0602020104020603" pitchFamily="34" charset="0"/>
            </a:rPr>
            <a:t>BRR became part of SEBI (Listing Obligations and Disclosure Requirements) </a:t>
          </a:r>
          <a:r>
            <a:rPr lang="en-IN" sz="1700" kern="1200" dirty="0">
              <a:latin typeface="Tw Cen MT" panose="020B0602020104020603" pitchFamily="34" charset="0"/>
            </a:rPr>
            <a:t>Regulations, 2015</a:t>
          </a:r>
        </a:p>
      </dsp:txBody>
      <dsp:txXfrm rot="-5400000">
        <a:off x="553577" y="2855240"/>
        <a:ext cx="7130843" cy="463849"/>
      </dsp:txXfrm>
    </dsp:sp>
    <dsp:sp modelId="{6B707E93-72C3-448B-8856-ED73E2C089C1}">
      <dsp:nvSpPr>
        <dsp:cNvPr id="0" name=""/>
        <dsp:cNvSpPr/>
      </dsp:nvSpPr>
      <dsp:spPr>
        <a:xfrm rot="5400000">
          <a:off x="-118623" y="3655501"/>
          <a:ext cx="790823" cy="553576"/>
        </a:xfrm>
        <a:prstGeom prst="chevron">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kern="1200" dirty="0">
              <a:latin typeface="Tw Cen MT" panose="020B0602020104020603" pitchFamily="34" charset="0"/>
            </a:rPr>
            <a:t>2019</a:t>
          </a:r>
        </a:p>
      </dsp:txBody>
      <dsp:txXfrm rot="-5400000">
        <a:off x="1" y="3813665"/>
        <a:ext cx="553576" cy="237247"/>
      </dsp:txXfrm>
    </dsp:sp>
    <dsp:sp modelId="{54C46962-B3DE-45B7-B2F2-2C7120C9D9EE}">
      <dsp:nvSpPr>
        <dsp:cNvPr id="0" name=""/>
        <dsp:cNvSpPr/>
      </dsp:nvSpPr>
      <dsp:spPr>
        <a:xfrm rot="5400000">
          <a:off x="3874527" y="215926"/>
          <a:ext cx="514035" cy="7155936"/>
        </a:xfrm>
        <a:prstGeom prst="round2SameRect">
          <a:avLst/>
        </a:prstGeom>
        <a:solidFill>
          <a:schemeClr val="lt1">
            <a:alpha val="90000"/>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Tw Cen MT" panose="020B0602020104020603" pitchFamily="34" charset="0"/>
            </a:rPr>
            <a:t>BRR became mandatory for top 1000 listed companies</a:t>
          </a:r>
          <a:endParaRPr lang="en-IN" sz="1700" kern="1200" dirty="0">
            <a:latin typeface="Tw Cen MT" panose="020B0602020104020603" pitchFamily="34" charset="0"/>
          </a:endParaRPr>
        </a:p>
      </dsp:txBody>
      <dsp:txXfrm rot="-5400000">
        <a:off x="553577" y="3561970"/>
        <a:ext cx="7130843" cy="463849"/>
      </dsp:txXfrm>
    </dsp:sp>
    <dsp:sp modelId="{EE2B2231-63F9-4791-AD7C-E8D58596C0CE}">
      <dsp:nvSpPr>
        <dsp:cNvPr id="0" name=""/>
        <dsp:cNvSpPr/>
      </dsp:nvSpPr>
      <dsp:spPr>
        <a:xfrm rot="5400000">
          <a:off x="-118623" y="4362232"/>
          <a:ext cx="790823" cy="553576"/>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kern="1200" dirty="0">
              <a:latin typeface="Tw Cen MT" panose="020B0602020104020603" pitchFamily="34" charset="0"/>
            </a:rPr>
            <a:t>2021</a:t>
          </a:r>
        </a:p>
      </dsp:txBody>
      <dsp:txXfrm rot="-5400000">
        <a:off x="1" y="4520396"/>
        <a:ext cx="553576" cy="237247"/>
      </dsp:txXfrm>
    </dsp:sp>
    <dsp:sp modelId="{F48656D0-ED8B-4779-8723-F92255349ECE}">
      <dsp:nvSpPr>
        <dsp:cNvPr id="0" name=""/>
        <dsp:cNvSpPr/>
      </dsp:nvSpPr>
      <dsp:spPr>
        <a:xfrm rot="5400000">
          <a:off x="3874527" y="922657"/>
          <a:ext cx="514035" cy="7155936"/>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0" lvl="1" indent="0" algn="l" defTabSz="755650">
            <a:lnSpc>
              <a:spcPct val="90000"/>
            </a:lnSpc>
            <a:spcBef>
              <a:spcPct val="0"/>
            </a:spcBef>
            <a:spcAft>
              <a:spcPct val="15000"/>
            </a:spcAft>
            <a:buNone/>
          </a:pPr>
          <a:r>
            <a:rPr lang="en-US" sz="1700" kern="1200" dirty="0">
              <a:latin typeface="Tw Cen MT" panose="020B0602020104020603" pitchFamily="34" charset="0"/>
            </a:rPr>
            <a:t>New reporting requirements on ESG parameters called the Business Responsibility </a:t>
          </a:r>
          <a:r>
            <a:rPr lang="en-IN" sz="1700" kern="1200" dirty="0">
              <a:latin typeface="Tw Cen MT" panose="020B0602020104020603" pitchFamily="34" charset="0"/>
            </a:rPr>
            <a:t>and Sustainability Report (BRSR).</a:t>
          </a:r>
        </a:p>
      </dsp:txBody>
      <dsp:txXfrm rot="-5400000">
        <a:off x="553577" y="4268701"/>
        <a:ext cx="7130843" cy="46384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4BADB-6D8F-4AE4-A518-9304675A2009}">
      <dsp:nvSpPr>
        <dsp:cNvPr id="0" name=""/>
        <dsp:cNvSpPr/>
      </dsp:nvSpPr>
      <dsp:spPr>
        <a:xfrm>
          <a:off x="5410082" y="1937725"/>
          <a:ext cx="313496" cy="1694942"/>
        </a:xfrm>
        <a:custGeom>
          <a:avLst/>
          <a:gdLst/>
          <a:ahLst/>
          <a:cxnLst/>
          <a:rect l="0" t="0" r="0" b="0"/>
          <a:pathLst>
            <a:path>
              <a:moveTo>
                <a:pt x="0" y="0"/>
              </a:moveTo>
              <a:lnTo>
                <a:pt x="0" y="1694942"/>
              </a:lnTo>
              <a:lnTo>
                <a:pt x="313496" y="169494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4C36-4AFD-444A-87BA-F7C0CD15ACDE}">
      <dsp:nvSpPr>
        <dsp:cNvPr id="0" name=""/>
        <dsp:cNvSpPr/>
      </dsp:nvSpPr>
      <dsp:spPr>
        <a:xfrm>
          <a:off x="5410082" y="1937725"/>
          <a:ext cx="313496" cy="666387"/>
        </a:xfrm>
        <a:custGeom>
          <a:avLst/>
          <a:gdLst/>
          <a:ahLst/>
          <a:cxnLst/>
          <a:rect l="0" t="0" r="0" b="0"/>
          <a:pathLst>
            <a:path>
              <a:moveTo>
                <a:pt x="0" y="0"/>
              </a:moveTo>
              <a:lnTo>
                <a:pt x="0" y="666387"/>
              </a:lnTo>
              <a:lnTo>
                <a:pt x="313496" y="66638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DDA2FF-1EE6-4A06-A57D-F99F9C81BABD}">
      <dsp:nvSpPr>
        <dsp:cNvPr id="0" name=""/>
        <dsp:cNvSpPr/>
      </dsp:nvSpPr>
      <dsp:spPr>
        <a:xfrm>
          <a:off x="3648256" y="909170"/>
          <a:ext cx="2597817" cy="304220"/>
        </a:xfrm>
        <a:custGeom>
          <a:avLst/>
          <a:gdLst/>
          <a:ahLst/>
          <a:cxnLst/>
          <a:rect l="0" t="0" r="0" b="0"/>
          <a:pathLst>
            <a:path>
              <a:moveTo>
                <a:pt x="0" y="0"/>
              </a:moveTo>
              <a:lnTo>
                <a:pt x="0" y="152110"/>
              </a:lnTo>
              <a:lnTo>
                <a:pt x="2597817" y="152110"/>
              </a:lnTo>
              <a:lnTo>
                <a:pt x="2597817" y="3042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E0860A-DD6B-482A-8B40-5E5475C5FFE5}">
      <dsp:nvSpPr>
        <dsp:cNvPr id="0" name=""/>
        <dsp:cNvSpPr/>
      </dsp:nvSpPr>
      <dsp:spPr>
        <a:xfrm>
          <a:off x="3602536" y="909170"/>
          <a:ext cx="91440" cy="304220"/>
        </a:xfrm>
        <a:custGeom>
          <a:avLst/>
          <a:gdLst/>
          <a:ahLst/>
          <a:cxnLst/>
          <a:rect l="0" t="0" r="0" b="0"/>
          <a:pathLst>
            <a:path>
              <a:moveTo>
                <a:pt x="45720" y="0"/>
              </a:moveTo>
              <a:lnTo>
                <a:pt x="45720" y="152110"/>
              </a:lnTo>
              <a:lnTo>
                <a:pt x="128142" y="152110"/>
              </a:lnTo>
              <a:lnTo>
                <a:pt x="128142" y="3042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C390D-6CFA-40BC-8805-2EE45FC72000}">
      <dsp:nvSpPr>
        <dsp:cNvPr id="0" name=""/>
        <dsp:cNvSpPr/>
      </dsp:nvSpPr>
      <dsp:spPr>
        <a:xfrm>
          <a:off x="1132860" y="909170"/>
          <a:ext cx="2515395" cy="304220"/>
        </a:xfrm>
        <a:custGeom>
          <a:avLst/>
          <a:gdLst/>
          <a:ahLst/>
          <a:cxnLst/>
          <a:rect l="0" t="0" r="0" b="0"/>
          <a:pathLst>
            <a:path>
              <a:moveTo>
                <a:pt x="2515395" y="0"/>
              </a:moveTo>
              <a:lnTo>
                <a:pt x="2515395" y="152110"/>
              </a:lnTo>
              <a:lnTo>
                <a:pt x="0" y="152110"/>
              </a:lnTo>
              <a:lnTo>
                <a:pt x="0" y="3042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D160C-852B-4133-BE7E-2B677793FBC1}">
      <dsp:nvSpPr>
        <dsp:cNvPr id="0" name=""/>
        <dsp:cNvSpPr/>
      </dsp:nvSpPr>
      <dsp:spPr>
        <a:xfrm>
          <a:off x="2923921" y="184836"/>
          <a:ext cx="1448668" cy="724334"/>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Tw Cen MT" panose="020B0602020104020603" pitchFamily="34" charset="0"/>
            </a:rPr>
            <a:t>BRSR Format</a:t>
          </a:r>
        </a:p>
      </dsp:txBody>
      <dsp:txXfrm>
        <a:off x="2923921" y="184836"/>
        <a:ext cx="1448668" cy="724334"/>
      </dsp:txXfrm>
    </dsp:sp>
    <dsp:sp modelId="{AF0EF7AE-EEB7-47D8-BE64-24A47AECF283}">
      <dsp:nvSpPr>
        <dsp:cNvPr id="0" name=""/>
        <dsp:cNvSpPr/>
      </dsp:nvSpPr>
      <dsp:spPr>
        <a:xfrm>
          <a:off x="5448" y="1213391"/>
          <a:ext cx="2254823" cy="7243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b="1" kern="1200" dirty="0">
              <a:latin typeface="Tw Cen MT" panose="020B0602020104020603" pitchFamily="34" charset="0"/>
            </a:rPr>
            <a:t>Section A</a:t>
          </a:r>
        </a:p>
        <a:p>
          <a:pPr marL="0" lvl="0" indent="0" algn="ctr" defTabSz="666750">
            <a:lnSpc>
              <a:spcPct val="90000"/>
            </a:lnSpc>
            <a:spcBef>
              <a:spcPct val="0"/>
            </a:spcBef>
            <a:spcAft>
              <a:spcPct val="35000"/>
            </a:spcAft>
            <a:buNone/>
          </a:pPr>
          <a:r>
            <a:rPr lang="en-IN" sz="1500" kern="1200" dirty="0">
              <a:latin typeface="Tw Cen MT" panose="020B0602020104020603" pitchFamily="34" charset="0"/>
            </a:rPr>
            <a:t>General Disclosures</a:t>
          </a:r>
        </a:p>
      </dsp:txBody>
      <dsp:txXfrm>
        <a:off x="5448" y="1213391"/>
        <a:ext cx="2254823" cy="724334"/>
      </dsp:txXfrm>
    </dsp:sp>
    <dsp:sp modelId="{C511F596-51B0-4E98-B32E-F07ADA71C3B0}">
      <dsp:nvSpPr>
        <dsp:cNvPr id="0" name=""/>
        <dsp:cNvSpPr/>
      </dsp:nvSpPr>
      <dsp:spPr>
        <a:xfrm>
          <a:off x="2564492" y="1213391"/>
          <a:ext cx="2332371" cy="7243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b="1" kern="1200" dirty="0">
              <a:latin typeface="Tw Cen MT" panose="020B0602020104020603" pitchFamily="34" charset="0"/>
            </a:rPr>
            <a:t>Section B</a:t>
          </a:r>
        </a:p>
        <a:p>
          <a:pPr marL="0" lvl="0" indent="0" algn="ctr" defTabSz="666750">
            <a:lnSpc>
              <a:spcPct val="90000"/>
            </a:lnSpc>
            <a:spcBef>
              <a:spcPct val="0"/>
            </a:spcBef>
            <a:spcAft>
              <a:spcPct val="35000"/>
            </a:spcAft>
            <a:buNone/>
          </a:pPr>
          <a:r>
            <a:rPr lang="en-IN" sz="1500" kern="1200" dirty="0">
              <a:latin typeface="Tw Cen MT" panose="020B0602020104020603" pitchFamily="34" charset="0"/>
            </a:rPr>
            <a:t>Management &amp; Process Disclosures</a:t>
          </a:r>
        </a:p>
      </dsp:txBody>
      <dsp:txXfrm>
        <a:off x="2564492" y="1213391"/>
        <a:ext cx="2332371" cy="724334"/>
      </dsp:txXfrm>
    </dsp:sp>
    <dsp:sp modelId="{DFC4CFEF-B772-4F33-B49B-38EFEC5AC1C6}">
      <dsp:nvSpPr>
        <dsp:cNvPr id="0" name=""/>
        <dsp:cNvSpPr/>
      </dsp:nvSpPr>
      <dsp:spPr>
        <a:xfrm>
          <a:off x="5201084" y="1213391"/>
          <a:ext cx="2089979" cy="7243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b="1" kern="1200" dirty="0">
              <a:latin typeface="Tw Cen MT" panose="020B0602020104020603" pitchFamily="34" charset="0"/>
            </a:rPr>
            <a:t>Section C</a:t>
          </a:r>
        </a:p>
        <a:p>
          <a:pPr marL="0" lvl="0" indent="0" algn="ctr" defTabSz="666750">
            <a:lnSpc>
              <a:spcPct val="90000"/>
            </a:lnSpc>
            <a:spcBef>
              <a:spcPct val="0"/>
            </a:spcBef>
            <a:spcAft>
              <a:spcPct val="35000"/>
            </a:spcAft>
            <a:buNone/>
          </a:pPr>
          <a:r>
            <a:rPr lang="en-IN" sz="1500" kern="1200" dirty="0">
              <a:latin typeface="Tw Cen MT" panose="020B0602020104020603" pitchFamily="34" charset="0"/>
            </a:rPr>
            <a:t>Principle-wise Performance Disclosures</a:t>
          </a:r>
        </a:p>
      </dsp:txBody>
      <dsp:txXfrm>
        <a:off x="5201084" y="1213391"/>
        <a:ext cx="2089979" cy="724334"/>
      </dsp:txXfrm>
    </dsp:sp>
    <dsp:sp modelId="{61ED8A2B-E5FA-4C99-880F-CA982ED2FDEE}">
      <dsp:nvSpPr>
        <dsp:cNvPr id="0" name=""/>
        <dsp:cNvSpPr/>
      </dsp:nvSpPr>
      <dsp:spPr>
        <a:xfrm>
          <a:off x="5723579" y="2241946"/>
          <a:ext cx="1758350" cy="7243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Tw Cen MT" panose="020B0602020104020603" pitchFamily="34" charset="0"/>
            </a:rPr>
            <a:t>Essential indicators (Mandatory)</a:t>
          </a:r>
        </a:p>
      </dsp:txBody>
      <dsp:txXfrm>
        <a:off x="5723579" y="2241946"/>
        <a:ext cx="1758350" cy="724334"/>
      </dsp:txXfrm>
    </dsp:sp>
    <dsp:sp modelId="{7D1B0789-EB95-43C6-92DD-478A48C2781E}">
      <dsp:nvSpPr>
        <dsp:cNvPr id="0" name=""/>
        <dsp:cNvSpPr/>
      </dsp:nvSpPr>
      <dsp:spPr>
        <a:xfrm>
          <a:off x="5723579" y="3270501"/>
          <a:ext cx="1748673" cy="7243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Tw Cen MT" panose="020B0602020104020603" pitchFamily="34" charset="0"/>
            </a:rPr>
            <a:t>Leadership</a:t>
          </a:r>
        </a:p>
        <a:p>
          <a:pPr marL="0" lvl="0" indent="0" algn="ctr" defTabSz="622300">
            <a:lnSpc>
              <a:spcPct val="90000"/>
            </a:lnSpc>
            <a:spcBef>
              <a:spcPct val="0"/>
            </a:spcBef>
            <a:spcAft>
              <a:spcPct val="35000"/>
            </a:spcAft>
            <a:buNone/>
          </a:pPr>
          <a:r>
            <a:rPr lang="en-IN" sz="1400" kern="1200" dirty="0">
              <a:latin typeface="Tw Cen MT" panose="020B0602020104020603" pitchFamily="34" charset="0"/>
            </a:rPr>
            <a:t>indicators</a:t>
          </a:r>
        </a:p>
        <a:p>
          <a:pPr marL="0" lvl="0" indent="0" algn="ctr" defTabSz="622300">
            <a:lnSpc>
              <a:spcPct val="90000"/>
            </a:lnSpc>
            <a:spcBef>
              <a:spcPct val="0"/>
            </a:spcBef>
            <a:spcAft>
              <a:spcPct val="35000"/>
            </a:spcAft>
            <a:buNone/>
          </a:pPr>
          <a:r>
            <a:rPr lang="en-IN" sz="1400" kern="1200" dirty="0">
              <a:latin typeface="Tw Cen MT" panose="020B0602020104020603" pitchFamily="34" charset="0"/>
            </a:rPr>
            <a:t>(Voluntary)</a:t>
          </a:r>
        </a:p>
      </dsp:txBody>
      <dsp:txXfrm>
        <a:off x="5723579" y="3270501"/>
        <a:ext cx="1748673" cy="7243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AA9CD-2416-49B0-9116-9663DC5CD08C}">
      <dsp:nvSpPr>
        <dsp:cNvPr id="0" name=""/>
        <dsp:cNvSpPr/>
      </dsp:nvSpPr>
      <dsp:spPr>
        <a:xfrm>
          <a:off x="2523" y="464639"/>
          <a:ext cx="2460558" cy="984223"/>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b="1" kern="1200" dirty="0">
              <a:latin typeface="Tw Cen MT" panose="020B0602020104020603" pitchFamily="34" charset="0"/>
            </a:rPr>
            <a:t>SECTION A: </a:t>
          </a:r>
        </a:p>
        <a:p>
          <a:pPr marL="0" lvl="0" indent="0" algn="ctr" defTabSz="666750">
            <a:lnSpc>
              <a:spcPct val="90000"/>
            </a:lnSpc>
            <a:spcBef>
              <a:spcPct val="0"/>
            </a:spcBef>
            <a:spcAft>
              <a:spcPct val="35000"/>
            </a:spcAft>
            <a:buNone/>
          </a:pPr>
          <a:r>
            <a:rPr lang="en-IN" sz="1500" b="0" kern="1200" dirty="0">
              <a:latin typeface="Tw Cen MT" panose="020B0602020104020603" pitchFamily="34" charset="0"/>
            </a:rPr>
            <a:t>GENERAL DISCLOSURES</a:t>
          </a:r>
        </a:p>
      </dsp:txBody>
      <dsp:txXfrm>
        <a:off x="2523" y="464639"/>
        <a:ext cx="2460558" cy="984223"/>
      </dsp:txXfrm>
    </dsp:sp>
    <dsp:sp modelId="{DD6102E2-1514-4441-B89B-65B10C82CC65}">
      <dsp:nvSpPr>
        <dsp:cNvPr id="0" name=""/>
        <dsp:cNvSpPr/>
      </dsp:nvSpPr>
      <dsp:spPr>
        <a:xfrm>
          <a:off x="2523" y="1448863"/>
          <a:ext cx="2460558" cy="2854800"/>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Details of the listed entity</a:t>
          </a:r>
          <a:endParaRPr lang="en-IN"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IN" sz="1600" kern="1200" dirty="0">
              <a:latin typeface="Tw Cen MT" panose="020B0602020104020603" pitchFamily="34" charset="0"/>
            </a:rPr>
            <a:t>Products/services</a:t>
          </a:r>
        </a:p>
        <a:p>
          <a:pPr marL="171450" lvl="1" indent="-171450" algn="l" defTabSz="711200">
            <a:lnSpc>
              <a:spcPct val="90000"/>
            </a:lnSpc>
            <a:spcBef>
              <a:spcPct val="0"/>
            </a:spcBef>
            <a:spcAft>
              <a:spcPct val="15000"/>
            </a:spcAft>
            <a:buChar char="•"/>
          </a:pPr>
          <a:r>
            <a:rPr lang="en-IN" sz="1600" kern="1200" dirty="0">
              <a:latin typeface="Tw Cen MT" panose="020B0602020104020603" pitchFamily="34" charset="0"/>
            </a:rPr>
            <a:t>Operations</a:t>
          </a:r>
        </a:p>
        <a:p>
          <a:pPr marL="171450" lvl="1" indent="-171450" algn="l" defTabSz="711200">
            <a:lnSpc>
              <a:spcPct val="90000"/>
            </a:lnSpc>
            <a:spcBef>
              <a:spcPct val="0"/>
            </a:spcBef>
            <a:spcAft>
              <a:spcPct val="15000"/>
            </a:spcAft>
            <a:buChar char="•"/>
          </a:pPr>
          <a:r>
            <a:rPr lang="en-IN" sz="1600" kern="1200" dirty="0">
              <a:latin typeface="Tw Cen MT" panose="020B0602020104020603" pitchFamily="34" charset="0"/>
            </a:rPr>
            <a:t>Employees</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Holding, Subsidiary and Associate Companies (including joint ventures)</a:t>
          </a:r>
          <a:endParaRPr lang="en-IN"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IN" sz="1600" kern="1200" dirty="0">
              <a:latin typeface="Tw Cen MT" panose="020B0602020104020603" pitchFamily="34" charset="0"/>
            </a:rPr>
            <a:t>CSR Details</a:t>
          </a:r>
        </a:p>
        <a:p>
          <a:pPr marL="171450" lvl="1" indent="-171450" algn="l" defTabSz="711200">
            <a:lnSpc>
              <a:spcPct val="90000"/>
            </a:lnSpc>
            <a:spcBef>
              <a:spcPct val="0"/>
            </a:spcBef>
            <a:spcAft>
              <a:spcPct val="15000"/>
            </a:spcAft>
            <a:buChar char="•"/>
          </a:pPr>
          <a:r>
            <a:rPr lang="en-IN" sz="1600" kern="1200" dirty="0">
              <a:latin typeface="Tw Cen MT" panose="020B0602020104020603" pitchFamily="34" charset="0"/>
            </a:rPr>
            <a:t>Transparency and Disclosures Compliances</a:t>
          </a:r>
        </a:p>
      </dsp:txBody>
      <dsp:txXfrm>
        <a:off x="2523" y="1448863"/>
        <a:ext cx="2460558" cy="2854800"/>
      </dsp:txXfrm>
    </dsp:sp>
    <dsp:sp modelId="{D737E55B-5C24-4FF9-9E71-A4D88D4DFB4D}">
      <dsp:nvSpPr>
        <dsp:cNvPr id="0" name=""/>
        <dsp:cNvSpPr/>
      </dsp:nvSpPr>
      <dsp:spPr>
        <a:xfrm>
          <a:off x="2807560" y="464639"/>
          <a:ext cx="2460558" cy="984223"/>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Tw Cen MT" panose="020B0602020104020603" pitchFamily="34" charset="0"/>
            </a:rPr>
            <a:t>SECTION B: </a:t>
          </a:r>
        </a:p>
        <a:p>
          <a:pPr marL="0" lvl="0" indent="0" algn="ctr" defTabSz="666750">
            <a:lnSpc>
              <a:spcPct val="90000"/>
            </a:lnSpc>
            <a:spcBef>
              <a:spcPct val="0"/>
            </a:spcBef>
            <a:spcAft>
              <a:spcPct val="35000"/>
            </a:spcAft>
            <a:buNone/>
          </a:pPr>
          <a:r>
            <a:rPr lang="en-US" sz="1500" b="0" kern="1200" dirty="0">
              <a:latin typeface="Tw Cen MT" panose="020B0602020104020603" pitchFamily="34" charset="0"/>
            </a:rPr>
            <a:t>MANAGEMENT AND PROCESS DISCLOSURES</a:t>
          </a:r>
          <a:endParaRPr lang="en-IN" sz="1500" b="0" kern="1200" dirty="0">
            <a:latin typeface="Tw Cen MT" panose="020B0602020104020603" pitchFamily="34" charset="0"/>
          </a:endParaRPr>
        </a:p>
      </dsp:txBody>
      <dsp:txXfrm>
        <a:off x="2807560" y="464639"/>
        <a:ext cx="2460558" cy="984223"/>
      </dsp:txXfrm>
    </dsp:sp>
    <dsp:sp modelId="{CBAA4C22-6C9D-4370-A3B0-53DDDDD6977B}">
      <dsp:nvSpPr>
        <dsp:cNvPr id="0" name=""/>
        <dsp:cNvSpPr/>
      </dsp:nvSpPr>
      <dsp:spPr>
        <a:xfrm>
          <a:off x="2807560" y="1446665"/>
          <a:ext cx="2460558" cy="2854800"/>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0" algn="just" defTabSz="711200">
            <a:lnSpc>
              <a:spcPct val="90000"/>
            </a:lnSpc>
            <a:spcBef>
              <a:spcPct val="0"/>
            </a:spcBef>
            <a:spcAft>
              <a:spcPct val="15000"/>
            </a:spcAft>
            <a:buNone/>
          </a:pPr>
          <a:r>
            <a:rPr lang="en-US" sz="1600" kern="1200" dirty="0">
              <a:latin typeface="Tw Cen MT" panose="020B0602020104020603" pitchFamily="34" charset="0"/>
            </a:rPr>
            <a:t>This section is aimed at helping businesses demonstrate the structures, policies, and processes put in place towards adopting the NGRBC </a:t>
          </a:r>
          <a:r>
            <a:rPr lang="en-IN" sz="1600" kern="1200" dirty="0">
              <a:latin typeface="Tw Cen MT" panose="020B0602020104020603" pitchFamily="34" charset="0"/>
            </a:rPr>
            <a:t>Principles and Core Elements.</a:t>
          </a:r>
        </a:p>
      </dsp:txBody>
      <dsp:txXfrm>
        <a:off x="2807560" y="1446665"/>
        <a:ext cx="2460558" cy="2854800"/>
      </dsp:txXfrm>
    </dsp:sp>
    <dsp:sp modelId="{E7BA7074-77F7-4B2E-8EC8-78C8069D74F6}">
      <dsp:nvSpPr>
        <dsp:cNvPr id="0" name=""/>
        <dsp:cNvSpPr/>
      </dsp:nvSpPr>
      <dsp:spPr>
        <a:xfrm>
          <a:off x="5612597" y="464639"/>
          <a:ext cx="2460558" cy="984223"/>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b="1" kern="1200" dirty="0">
              <a:latin typeface="Tw Cen MT" panose="020B0602020104020603" pitchFamily="34" charset="0"/>
            </a:rPr>
            <a:t>SECTION C: </a:t>
          </a:r>
        </a:p>
        <a:p>
          <a:pPr marL="0" lvl="0" indent="0" algn="ctr" defTabSz="666750">
            <a:lnSpc>
              <a:spcPct val="90000"/>
            </a:lnSpc>
            <a:spcBef>
              <a:spcPct val="0"/>
            </a:spcBef>
            <a:spcAft>
              <a:spcPct val="35000"/>
            </a:spcAft>
            <a:buNone/>
          </a:pPr>
          <a:r>
            <a:rPr lang="en-IN" sz="1500" b="0" kern="1200" dirty="0">
              <a:latin typeface="Tw Cen MT" panose="020B0602020104020603" pitchFamily="34" charset="0"/>
            </a:rPr>
            <a:t>PRINCIPLE WISE PERFORMANCE DISCLOSURE</a:t>
          </a:r>
        </a:p>
      </dsp:txBody>
      <dsp:txXfrm>
        <a:off x="5612597" y="464639"/>
        <a:ext cx="2460558" cy="984223"/>
      </dsp:txXfrm>
    </dsp:sp>
    <dsp:sp modelId="{D0F517FA-0EF4-498E-8477-993F35A2612F}">
      <dsp:nvSpPr>
        <dsp:cNvPr id="0" name=""/>
        <dsp:cNvSpPr/>
      </dsp:nvSpPr>
      <dsp:spPr>
        <a:xfrm>
          <a:off x="5612597" y="1448863"/>
          <a:ext cx="2460558" cy="2854800"/>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0" algn="just" defTabSz="711200">
            <a:lnSpc>
              <a:spcPct val="90000"/>
            </a:lnSpc>
            <a:spcBef>
              <a:spcPct val="0"/>
            </a:spcBef>
            <a:spcAft>
              <a:spcPct val="15000"/>
            </a:spcAft>
            <a:buNone/>
          </a:pPr>
          <a:r>
            <a:rPr lang="en-US" sz="1600" kern="1200" dirty="0">
              <a:latin typeface="Tw Cen MT" panose="020B0602020104020603" pitchFamily="34" charset="0"/>
            </a:rPr>
            <a:t>This section is aimed at helping entities demonstrate their performance in integrating the Principles and Core Elements with key processes and decisions. The information sought is categorized as “Essential” and “Leadership”.  Essential (Mandatory) Leadership (Voluntary)</a:t>
          </a:r>
          <a:endParaRPr lang="en-IN" sz="1600" kern="1200" dirty="0">
            <a:latin typeface="Tw Cen MT" panose="020B0602020104020603" pitchFamily="34" charset="0"/>
          </a:endParaRPr>
        </a:p>
      </dsp:txBody>
      <dsp:txXfrm>
        <a:off x="5612597" y="1448863"/>
        <a:ext cx="2460558"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34ABC-600C-4F6F-A92C-D63C2FE5977C}">
      <dsp:nvSpPr>
        <dsp:cNvPr id="0" name=""/>
        <dsp:cNvSpPr/>
      </dsp:nvSpPr>
      <dsp:spPr>
        <a:xfrm>
          <a:off x="33" y="22475"/>
          <a:ext cx="3162937" cy="1094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w Cen MT" panose="020B0602020104020603" pitchFamily="34" charset="0"/>
            </a:rPr>
            <a:t>Physical PPA</a:t>
          </a:r>
        </a:p>
      </dsp:txBody>
      <dsp:txXfrm>
        <a:off x="33" y="22475"/>
        <a:ext cx="3162937" cy="1094400"/>
      </dsp:txXfrm>
    </dsp:sp>
    <dsp:sp modelId="{CA82844C-34AD-4F74-8827-9647C55E3D86}">
      <dsp:nvSpPr>
        <dsp:cNvPr id="0" name=""/>
        <dsp:cNvSpPr/>
      </dsp:nvSpPr>
      <dsp:spPr>
        <a:xfrm>
          <a:off x="33" y="1116876"/>
          <a:ext cx="3162937" cy="16689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0" lvl="1" indent="0" algn="l" defTabSz="800100">
            <a:lnSpc>
              <a:spcPct val="90000"/>
            </a:lnSpc>
            <a:spcBef>
              <a:spcPct val="0"/>
            </a:spcBef>
            <a:spcAft>
              <a:spcPct val="15000"/>
            </a:spcAft>
            <a:buNone/>
          </a:pPr>
          <a:r>
            <a:rPr lang="en-US" sz="1800" kern="1200" dirty="0">
              <a:latin typeface="Tw Cen MT" panose="020B0602020104020603" pitchFamily="34" charset="0"/>
            </a:rPr>
            <a:t>A physical PPA involves the transfer of power from a supplier to customer, either: i) directly through a direct power line; or ii) through an intermediary (e.g., the grid).</a:t>
          </a:r>
          <a:endParaRPr lang="en-IN" sz="1800" kern="1200" dirty="0">
            <a:latin typeface="Tw Cen MT" panose="020B0602020104020603" pitchFamily="34" charset="0"/>
          </a:endParaRPr>
        </a:p>
      </dsp:txBody>
      <dsp:txXfrm>
        <a:off x="33" y="1116876"/>
        <a:ext cx="3162937" cy="1668960"/>
      </dsp:txXfrm>
    </dsp:sp>
    <dsp:sp modelId="{385B7036-EB3B-461E-ABC0-7AADA03CFDEA}">
      <dsp:nvSpPr>
        <dsp:cNvPr id="0" name=""/>
        <dsp:cNvSpPr/>
      </dsp:nvSpPr>
      <dsp:spPr>
        <a:xfrm>
          <a:off x="3605781" y="22475"/>
          <a:ext cx="3162937" cy="10944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w Cen MT" panose="020B0602020104020603" pitchFamily="34" charset="0"/>
            </a:rPr>
            <a:t>Virtual PPA</a:t>
          </a:r>
        </a:p>
      </dsp:txBody>
      <dsp:txXfrm>
        <a:off x="3605781" y="22475"/>
        <a:ext cx="3162937" cy="1094400"/>
      </dsp:txXfrm>
    </dsp:sp>
    <dsp:sp modelId="{AB8978D8-73C2-485E-A503-9FE9849D94CE}">
      <dsp:nvSpPr>
        <dsp:cNvPr id="0" name=""/>
        <dsp:cNvSpPr/>
      </dsp:nvSpPr>
      <dsp:spPr>
        <a:xfrm>
          <a:off x="3605781" y="1116876"/>
          <a:ext cx="3162937" cy="166896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0" lvl="1" indent="0" algn="l" defTabSz="800100">
            <a:lnSpc>
              <a:spcPct val="90000"/>
            </a:lnSpc>
            <a:spcBef>
              <a:spcPct val="0"/>
            </a:spcBef>
            <a:spcAft>
              <a:spcPct val="15000"/>
            </a:spcAft>
            <a:buNone/>
          </a:pPr>
          <a:r>
            <a:rPr lang="en-US" sz="1800" kern="1200" dirty="0">
              <a:latin typeface="Tw Cen MT" panose="020B0602020104020603" pitchFamily="34" charset="0"/>
            </a:rPr>
            <a:t>under a virtual PPA, energy is not contractually transferred between the supplier and the customer. The most common form of a virtual PPA is the use of a contract for differences (CfD)</a:t>
          </a:r>
          <a:endParaRPr lang="en-IN" sz="1800" kern="1200" dirty="0">
            <a:latin typeface="Tw Cen MT" panose="020B0602020104020603" pitchFamily="34" charset="0"/>
          </a:endParaRPr>
        </a:p>
      </dsp:txBody>
      <dsp:txXfrm>
        <a:off x="3605781" y="1116876"/>
        <a:ext cx="3162937" cy="1668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82C60-DA31-49D1-8770-41B2069CF58F}">
      <dsp:nvSpPr>
        <dsp:cNvPr id="0" name=""/>
        <dsp:cNvSpPr/>
      </dsp:nvSpPr>
      <dsp:spPr>
        <a:xfrm>
          <a:off x="0" y="437301"/>
          <a:ext cx="3696072" cy="1478428"/>
        </a:xfrm>
        <a:prstGeom prst="leftRightRibbon">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2BED8-DA2F-4C8D-A7F4-F71DC9ACE9C8}">
      <dsp:nvSpPr>
        <dsp:cNvPr id="0" name=""/>
        <dsp:cNvSpPr/>
      </dsp:nvSpPr>
      <dsp:spPr>
        <a:xfrm>
          <a:off x="443528" y="696026"/>
          <a:ext cx="1219703" cy="72443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en-IN" sz="3300" kern="1200" dirty="0"/>
            <a:t>Lease</a:t>
          </a:r>
        </a:p>
      </dsp:txBody>
      <dsp:txXfrm>
        <a:off x="443528" y="696026"/>
        <a:ext cx="1219703" cy="724430"/>
      </dsp:txXfrm>
    </dsp:sp>
    <dsp:sp modelId="{1ECD36D4-60FC-4AC2-A4CA-3FF66C5A2C48}">
      <dsp:nvSpPr>
        <dsp:cNvPr id="0" name=""/>
        <dsp:cNvSpPr/>
      </dsp:nvSpPr>
      <dsp:spPr>
        <a:xfrm>
          <a:off x="1848036" y="932575"/>
          <a:ext cx="1441468" cy="72443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en-IN" sz="3300" kern="1200" dirty="0"/>
            <a:t>Asset</a:t>
          </a:r>
        </a:p>
      </dsp:txBody>
      <dsp:txXfrm>
        <a:off x="1848036" y="932575"/>
        <a:ext cx="1441468" cy="7244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2794C-4EDA-4D5E-BBE2-26956682AB73}">
      <dsp:nvSpPr>
        <dsp:cNvPr id="0" name=""/>
        <dsp:cNvSpPr/>
      </dsp:nvSpPr>
      <dsp:spPr>
        <a:xfrm>
          <a:off x="3269030" y="1015718"/>
          <a:ext cx="1951351" cy="464333"/>
        </a:xfrm>
        <a:custGeom>
          <a:avLst/>
          <a:gdLst/>
          <a:ahLst/>
          <a:cxnLst/>
          <a:rect l="0" t="0" r="0" b="0"/>
          <a:pathLst>
            <a:path>
              <a:moveTo>
                <a:pt x="0" y="0"/>
              </a:moveTo>
              <a:lnTo>
                <a:pt x="0" y="316429"/>
              </a:lnTo>
              <a:lnTo>
                <a:pt x="1951351" y="316429"/>
              </a:lnTo>
              <a:lnTo>
                <a:pt x="1951351" y="46433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FE880F-4E8F-42F4-B5E1-9E5D1A2B390B}">
      <dsp:nvSpPr>
        <dsp:cNvPr id="0" name=""/>
        <dsp:cNvSpPr/>
      </dsp:nvSpPr>
      <dsp:spPr>
        <a:xfrm>
          <a:off x="3223310" y="1015718"/>
          <a:ext cx="91440" cy="464333"/>
        </a:xfrm>
        <a:custGeom>
          <a:avLst/>
          <a:gdLst/>
          <a:ahLst/>
          <a:cxnLst/>
          <a:rect l="0" t="0" r="0" b="0"/>
          <a:pathLst>
            <a:path>
              <a:moveTo>
                <a:pt x="45720" y="0"/>
              </a:moveTo>
              <a:lnTo>
                <a:pt x="45720" y="46433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4516AB5-7CDC-4994-89D7-AA061DDCB972}">
      <dsp:nvSpPr>
        <dsp:cNvPr id="0" name=""/>
        <dsp:cNvSpPr/>
      </dsp:nvSpPr>
      <dsp:spPr>
        <a:xfrm>
          <a:off x="1317678" y="1015718"/>
          <a:ext cx="1951351" cy="464333"/>
        </a:xfrm>
        <a:custGeom>
          <a:avLst/>
          <a:gdLst/>
          <a:ahLst/>
          <a:cxnLst/>
          <a:rect l="0" t="0" r="0" b="0"/>
          <a:pathLst>
            <a:path>
              <a:moveTo>
                <a:pt x="1951351" y="0"/>
              </a:moveTo>
              <a:lnTo>
                <a:pt x="1951351" y="316429"/>
              </a:lnTo>
              <a:lnTo>
                <a:pt x="0" y="316429"/>
              </a:lnTo>
              <a:lnTo>
                <a:pt x="0" y="46433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B71504C-BD87-4E6B-97B1-49A928A59C50}">
      <dsp:nvSpPr>
        <dsp:cNvPr id="0" name=""/>
        <dsp:cNvSpPr/>
      </dsp:nvSpPr>
      <dsp:spPr>
        <a:xfrm>
          <a:off x="2470750" y="1902"/>
          <a:ext cx="1596560" cy="1013815"/>
        </a:xfrm>
        <a:prstGeom prst="roundRect">
          <a:avLst>
            <a:gd name="adj" fmla="val 10000"/>
          </a:avLst>
        </a:prstGeom>
        <a:solidFill>
          <a:schemeClr val="accent5">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F013F45C-E1FE-4CB5-9BDB-2AE5C6454146}">
      <dsp:nvSpPr>
        <dsp:cNvPr id="0" name=""/>
        <dsp:cNvSpPr/>
      </dsp:nvSpPr>
      <dsp:spPr>
        <a:xfrm>
          <a:off x="2648146" y="170428"/>
          <a:ext cx="1596560" cy="1013815"/>
        </a:xfrm>
        <a:prstGeom prst="roundRect">
          <a:avLst>
            <a:gd name="adj" fmla="val 10000"/>
          </a:avLst>
        </a:prstGeom>
        <a:solidFill>
          <a:schemeClr val="lt1">
            <a:alpha val="90000"/>
            <a:hueOff val="0"/>
            <a:satOff val="0"/>
            <a:lumOff val="0"/>
            <a:alphaOff val="0"/>
          </a:schemeClr>
        </a:solidFill>
        <a:ln w="6350" cap="flat" cmpd="sng" algn="ctr">
          <a:solidFill>
            <a:schemeClr val="accent1">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Lease</a:t>
          </a:r>
        </a:p>
      </dsp:txBody>
      <dsp:txXfrm>
        <a:off x="2677840" y="200122"/>
        <a:ext cx="1537172" cy="954427"/>
      </dsp:txXfrm>
    </dsp:sp>
    <dsp:sp modelId="{FEF23EB4-978D-4BF5-B115-534497BA5CCA}">
      <dsp:nvSpPr>
        <dsp:cNvPr id="0" name=""/>
        <dsp:cNvSpPr/>
      </dsp:nvSpPr>
      <dsp:spPr>
        <a:xfrm>
          <a:off x="519398" y="1480051"/>
          <a:ext cx="1596560" cy="101381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CF4039-B6DA-4EA5-8BEE-96C99073FCBE}">
      <dsp:nvSpPr>
        <dsp:cNvPr id="0" name=""/>
        <dsp:cNvSpPr/>
      </dsp:nvSpPr>
      <dsp:spPr>
        <a:xfrm>
          <a:off x="696794" y="1648577"/>
          <a:ext cx="1596560" cy="1013815"/>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Identified asset</a:t>
          </a:r>
        </a:p>
      </dsp:txBody>
      <dsp:txXfrm>
        <a:off x="726488" y="1678271"/>
        <a:ext cx="1537172" cy="954427"/>
      </dsp:txXfrm>
    </dsp:sp>
    <dsp:sp modelId="{F72B71E8-6045-42F3-982D-27185C122EA3}">
      <dsp:nvSpPr>
        <dsp:cNvPr id="0" name=""/>
        <dsp:cNvSpPr/>
      </dsp:nvSpPr>
      <dsp:spPr>
        <a:xfrm>
          <a:off x="2470750" y="1480051"/>
          <a:ext cx="1596560" cy="101381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0E9224A-BF40-4812-81BF-5B406C3E8B77}">
      <dsp:nvSpPr>
        <dsp:cNvPr id="0" name=""/>
        <dsp:cNvSpPr/>
      </dsp:nvSpPr>
      <dsp:spPr>
        <a:xfrm>
          <a:off x="2648146" y="1648577"/>
          <a:ext cx="1596560" cy="1013815"/>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w Cen MT" panose="020B0602020104020603" pitchFamily="34" charset="0"/>
            </a:rPr>
            <a:t>Right to Substantially all Economic Benefits</a:t>
          </a:r>
        </a:p>
      </dsp:txBody>
      <dsp:txXfrm>
        <a:off x="2677840" y="1678271"/>
        <a:ext cx="1537172" cy="954427"/>
      </dsp:txXfrm>
    </dsp:sp>
    <dsp:sp modelId="{4A5B8CFD-6BAD-4553-B17A-93F25AD4E2AC}">
      <dsp:nvSpPr>
        <dsp:cNvPr id="0" name=""/>
        <dsp:cNvSpPr/>
      </dsp:nvSpPr>
      <dsp:spPr>
        <a:xfrm>
          <a:off x="4422102" y="1480051"/>
          <a:ext cx="1596560" cy="101381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212E636-3BB3-4051-B9E1-F0373C46501F}">
      <dsp:nvSpPr>
        <dsp:cNvPr id="0" name=""/>
        <dsp:cNvSpPr/>
      </dsp:nvSpPr>
      <dsp:spPr>
        <a:xfrm>
          <a:off x="4599497" y="1648577"/>
          <a:ext cx="1596560" cy="1013815"/>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w Cen MT" panose="020B0602020104020603" pitchFamily="34" charset="0"/>
            </a:rPr>
            <a:t>Right to Direct use of Asset</a:t>
          </a:r>
        </a:p>
      </dsp:txBody>
      <dsp:txXfrm>
        <a:off x="4629191" y="1678271"/>
        <a:ext cx="1537172" cy="954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42979-F75E-464A-94B1-0103E170F418}">
      <dsp:nvSpPr>
        <dsp:cNvPr id="0" name=""/>
        <dsp:cNvSpPr/>
      </dsp:nvSpPr>
      <dsp:spPr>
        <a:xfrm>
          <a:off x="872257" y="0"/>
          <a:ext cx="2824088" cy="2824088"/>
        </a:xfrm>
        <a:prstGeom prst="triangle">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C38984-C677-4620-BF8C-FF97B20CB79B}">
      <dsp:nvSpPr>
        <dsp:cNvPr id="0" name=""/>
        <dsp:cNvSpPr/>
      </dsp:nvSpPr>
      <dsp:spPr>
        <a:xfrm>
          <a:off x="2284301" y="283925"/>
          <a:ext cx="1835657" cy="668514"/>
        </a:xfrm>
        <a:prstGeom prst="roundRect">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Assets primary outputs</a:t>
          </a:r>
        </a:p>
      </dsp:txBody>
      <dsp:txXfrm>
        <a:off x="2316935" y="316559"/>
        <a:ext cx="1770389" cy="603246"/>
      </dsp:txXfrm>
    </dsp:sp>
    <dsp:sp modelId="{C59FC95A-58E2-4BBF-83DE-7325B3EF8F29}">
      <dsp:nvSpPr>
        <dsp:cNvPr id="0" name=""/>
        <dsp:cNvSpPr/>
      </dsp:nvSpPr>
      <dsp:spPr>
        <a:xfrm>
          <a:off x="2284301" y="1036004"/>
          <a:ext cx="1835657" cy="668514"/>
        </a:xfrm>
        <a:prstGeom prst="roundRect">
          <a:avLst/>
        </a:prstGeom>
        <a:solidFill>
          <a:schemeClr val="lt1">
            <a:alpha val="90000"/>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Any By products</a:t>
          </a:r>
        </a:p>
      </dsp:txBody>
      <dsp:txXfrm>
        <a:off x="2316935" y="1068638"/>
        <a:ext cx="1770389" cy="603246"/>
      </dsp:txXfrm>
    </dsp:sp>
    <dsp:sp modelId="{5A055ACF-3187-41E1-8F7A-E159CC0D6806}">
      <dsp:nvSpPr>
        <dsp:cNvPr id="0" name=""/>
        <dsp:cNvSpPr/>
      </dsp:nvSpPr>
      <dsp:spPr>
        <a:xfrm>
          <a:off x="2284301" y="1788083"/>
          <a:ext cx="1835657" cy="668514"/>
        </a:xfrm>
        <a:prstGeom prst="roundRect">
          <a:avLst/>
        </a:prstGeom>
        <a:solidFill>
          <a:schemeClr val="lt1">
            <a:alpha val="90000"/>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Potential Cashflows</a:t>
          </a:r>
        </a:p>
      </dsp:txBody>
      <dsp:txXfrm>
        <a:off x="2316935" y="1820717"/>
        <a:ext cx="1770389" cy="6032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47194-E0B9-4B63-98D9-235E6F182749}">
      <dsp:nvSpPr>
        <dsp:cNvPr id="0" name=""/>
        <dsp:cNvSpPr/>
      </dsp:nvSpPr>
      <dsp:spPr>
        <a:xfrm>
          <a:off x="1247235" y="1000"/>
          <a:ext cx="2391947" cy="15188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FA841-9D40-410A-8741-F944E1E9EDE5}">
      <dsp:nvSpPr>
        <dsp:cNvPr id="0" name=""/>
        <dsp:cNvSpPr/>
      </dsp:nvSpPr>
      <dsp:spPr>
        <a:xfrm>
          <a:off x="1513007" y="253483"/>
          <a:ext cx="2391947" cy="15188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The supplier has the practical ability to substitute alternative assets throughout the period of use</a:t>
          </a:r>
          <a:endParaRPr lang="en-IN" sz="1800" kern="1200" dirty="0"/>
        </a:p>
      </dsp:txBody>
      <dsp:txXfrm>
        <a:off x="1557494" y="297970"/>
        <a:ext cx="2302973" cy="1429912"/>
      </dsp:txXfrm>
    </dsp:sp>
    <dsp:sp modelId="{8F90BA7A-0563-4E72-8020-2713CB76AE3F}">
      <dsp:nvSpPr>
        <dsp:cNvPr id="0" name=""/>
        <dsp:cNvSpPr/>
      </dsp:nvSpPr>
      <dsp:spPr>
        <a:xfrm>
          <a:off x="4170725" y="1000"/>
          <a:ext cx="2391947" cy="15188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4E3C6-3CBD-4617-90F9-B8D1978C33B5}">
      <dsp:nvSpPr>
        <dsp:cNvPr id="0" name=""/>
        <dsp:cNvSpPr/>
      </dsp:nvSpPr>
      <dsp:spPr>
        <a:xfrm>
          <a:off x="4436497" y="253483"/>
          <a:ext cx="2391947" cy="15188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The supplier would benefit economically from the exercise of its right to substitute the asset</a:t>
          </a:r>
          <a:endParaRPr lang="en-IN" sz="1800" kern="1200" dirty="0"/>
        </a:p>
      </dsp:txBody>
      <dsp:txXfrm>
        <a:off x="4480984" y="297970"/>
        <a:ext cx="2302973" cy="14299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61966-982F-426A-8E51-B6AF97947020}">
      <dsp:nvSpPr>
        <dsp:cNvPr id="0" name=""/>
        <dsp:cNvSpPr/>
      </dsp:nvSpPr>
      <dsp:spPr>
        <a:xfrm>
          <a:off x="0" y="230"/>
          <a:ext cx="8229600" cy="112786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i="0" kern="1200" baseline="0" dirty="0">
              <a:latin typeface="Tw Cen MT" panose="020B0602020104020603" pitchFamily="34" charset="0"/>
            </a:rPr>
            <a:t>The right to change the type of output that is produced by the asset. </a:t>
          </a:r>
        </a:p>
        <a:p>
          <a:pPr marL="0" lvl="0" indent="0" algn="just" defTabSz="800100">
            <a:lnSpc>
              <a:spcPct val="90000"/>
            </a:lnSpc>
            <a:spcBef>
              <a:spcPct val="0"/>
            </a:spcBef>
            <a:spcAft>
              <a:spcPct val="35000"/>
            </a:spcAft>
            <a:buNone/>
          </a:pPr>
          <a:r>
            <a:rPr lang="en-US" sz="1800" b="0" i="0" kern="1200" baseline="0" dirty="0">
              <a:latin typeface="Tw Cen MT" panose="020B0602020104020603" pitchFamily="34" charset="0"/>
            </a:rPr>
            <a:t>(With respect to generating assets, the type of output produced is normally predetermined by the nature of the asset, as it is designed and constructed to produce a specific type of electricity.)</a:t>
          </a:r>
          <a:endParaRPr lang="en-IN" sz="1800" kern="1200" dirty="0">
            <a:latin typeface="Tw Cen MT" panose="020B0602020104020603" pitchFamily="34" charset="0"/>
          </a:endParaRPr>
        </a:p>
      </dsp:txBody>
      <dsp:txXfrm>
        <a:off x="55058" y="55288"/>
        <a:ext cx="8119484" cy="1017745"/>
      </dsp:txXfrm>
    </dsp:sp>
    <dsp:sp modelId="{E4E93433-DDA0-4FE3-9801-BA654FA32612}">
      <dsp:nvSpPr>
        <dsp:cNvPr id="0" name=""/>
        <dsp:cNvSpPr/>
      </dsp:nvSpPr>
      <dsp:spPr>
        <a:xfrm>
          <a:off x="0" y="1140945"/>
          <a:ext cx="8229600" cy="1127861"/>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i="0" kern="1200" baseline="0" dirty="0">
              <a:latin typeface="Tw Cen MT" panose="020B0602020104020603" pitchFamily="34" charset="0"/>
            </a:rPr>
            <a:t>The right to change when the output is produced </a:t>
          </a:r>
        </a:p>
        <a:p>
          <a:pPr marL="0" lvl="0" indent="0" algn="just" defTabSz="800100">
            <a:lnSpc>
              <a:spcPct val="90000"/>
            </a:lnSpc>
            <a:spcBef>
              <a:spcPct val="0"/>
            </a:spcBef>
            <a:spcAft>
              <a:spcPct val="35000"/>
            </a:spcAft>
            <a:buNone/>
          </a:pPr>
          <a:r>
            <a:rPr lang="en-US" sz="1800" b="0" i="0" kern="1200" baseline="0" dirty="0">
              <a:latin typeface="Tw Cen MT" panose="020B0602020104020603" pitchFamily="34" charset="0"/>
            </a:rPr>
            <a:t>(for example, deciding when to produce power from a generating asset).</a:t>
          </a:r>
          <a:endParaRPr lang="en-IN" sz="1800" kern="1200" dirty="0">
            <a:latin typeface="Tw Cen MT" panose="020B0602020104020603" pitchFamily="34" charset="0"/>
          </a:endParaRPr>
        </a:p>
      </dsp:txBody>
      <dsp:txXfrm>
        <a:off x="55058" y="1196003"/>
        <a:ext cx="8119484" cy="1017745"/>
      </dsp:txXfrm>
    </dsp:sp>
    <dsp:sp modelId="{60C3CB9D-C8B7-4662-B5A2-026B6B9114E9}">
      <dsp:nvSpPr>
        <dsp:cNvPr id="0" name=""/>
        <dsp:cNvSpPr/>
      </dsp:nvSpPr>
      <dsp:spPr>
        <a:xfrm>
          <a:off x="0" y="2281660"/>
          <a:ext cx="8229600" cy="112786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i="0" kern="1200" baseline="0" dirty="0">
              <a:latin typeface="Tw Cen MT" panose="020B0602020104020603" pitchFamily="34" charset="0"/>
            </a:rPr>
            <a:t>The right to change where the output is produced </a:t>
          </a:r>
        </a:p>
        <a:p>
          <a:pPr marL="0" lvl="0" indent="0" algn="just" defTabSz="800100">
            <a:lnSpc>
              <a:spcPct val="90000"/>
            </a:lnSpc>
            <a:spcBef>
              <a:spcPct val="0"/>
            </a:spcBef>
            <a:spcAft>
              <a:spcPct val="35000"/>
            </a:spcAft>
            <a:buNone/>
          </a:pPr>
          <a:r>
            <a:rPr lang="en-US" sz="1800" b="0" i="0" kern="1200" baseline="0" dirty="0">
              <a:latin typeface="Tw Cen MT" panose="020B0602020104020603" pitchFamily="34" charset="0"/>
            </a:rPr>
            <a:t>(for example, deciding where a wind or solar farm is located). This is normally predetermined by where the generating asset is constructed.</a:t>
          </a:r>
          <a:endParaRPr lang="en-IN" sz="1800" kern="1200" dirty="0">
            <a:latin typeface="Tw Cen MT" panose="020B0602020104020603" pitchFamily="34" charset="0"/>
          </a:endParaRPr>
        </a:p>
      </dsp:txBody>
      <dsp:txXfrm>
        <a:off x="55058" y="2336718"/>
        <a:ext cx="8119484" cy="1017745"/>
      </dsp:txXfrm>
    </dsp:sp>
    <dsp:sp modelId="{EF1D2669-237D-4536-828F-E8B42F764BC7}">
      <dsp:nvSpPr>
        <dsp:cNvPr id="0" name=""/>
        <dsp:cNvSpPr/>
      </dsp:nvSpPr>
      <dsp:spPr>
        <a:xfrm>
          <a:off x="0" y="3422606"/>
          <a:ext cx="8229600" cy="112786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i="0" kern="1200" baseline="0" dirty="0">
              <a:latin typeface="Tw Cen MT" panose="020B0602020104020603" pitchFamily="34" charset="0"/>
            </a:rPr>
            <a:t>The right to change whether the output is produced and the quantity of that output </a:t>
          </a:r>
        </a:p>
        <a:p>
          <a:pPr marL="0" lvl="0" indent="0" algn="just" defTabSz="800100">
            <a:lnSpc>
              <a:spcPct val="90000"/>
            </a:lnSpc>
            <a:spcBef>
              <a:spcPct val="0"/>
            </a:spcBef>
            <a:spcAft>
              <a:spcPct val="35000"/>
            </a:spcAft>
            <a:buNone/>
          </a:pPr>
          <a:r>
            <a:rPr lang="en-US" sz="1800" b="0" i="0" kern="1200" baseline="0" dirty="0">
              <a:latin typeface="Tw Cen MT" panose="020B0602020104020603" pitchFamily="34" charset="0"/>
            </a:rPr>
            <a:t>(for example, deciding whether to produce energy from a generating asset and how much energy to produce from that generating asset).</a:t>
          </a:r>
          <a:endParaRPr lang="en-IN" sz="1800" kern="1200" dirty="0">
            <a:latin typeface="Tw Cen MT" panose="020B0602020104020603" pitchFamily="34" charset="0"/>
          </a:endParaRPr>
        </a:p>
      </dsp:txBody>
      <dsp:txXfrm>
        <a:off x="55058" y="3477664"/>
        <a:ext cx="8119484" cy="10177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0E2C6-1646-4B1D-9176-E4226C394B18}">
      <dsp:nvSpPr>
        <dsp:cNvPr id="0" name=""/>
        <dsp:cNvSpPr/>
      </dsp:nvSpPr>
      <dsp:spPr>
        <a:xfrm>
          <a:off x="0" y="222"/>
          <a:ext cx="7776864" cy="6299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A lease that conveys the majority of the risks and rewards of operation is a finance lease. </a:t>
          </a:r>
          <a:endParaRPr lang="en-IN" sz="1800" kern="1200" dirty="0">
            <a:latin typeface="Tw Cen MT" panose="020B0602020104020603" pitchFamily="34" charset="0"/>
          </a:endParaRPr>
        </a:p>
      </dsp:txBody>
      <dsp:txXfrm>
        <a:off x="30752" y="30974"/>
        <a:ext cx="7715360" cy="568445"/>
      </dsp:txXfrm>
    </dsp:sp>
    <dsp:sp modelId="{3AA74C98-C0ED-4DE4-A874-27DE06EC4CB1}">
      <dsp:nvSpPr>
        <dsp:cNvPr id="0" name=""/>
        <dsp:cNvSpPr/>
      </dsp:nvSpPr>
      <dsp:spPr>
        <a:xfrm>
          <a:off x="0" y="644528"/>
          <a:ext cx="7776864" cy="629949"/>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A lease other than a finance lease is an </a:t>
          </a:r>
          <a:r>
            <a:rPr lang="en-IN" sz="1800" b="0" i="0" kern="1200" baseline="0" dirty="0">
              <a:latin typeface="Tw Cen MT" panose="020B0602020104020603" pitchFamily="34" charset="0"/>
            </a:rPr>
            <a:t>operating lease.</a:t>
          </a:r>
          <a:endParaRPr lang="en-IN" sz="1800" kern="1200" dirty="0">
            <a:latin typeface="Tw Cen MT" panose="020B0602020104020603" pitchFamily="34" charset="0"/>
          </a:endParaRPr>
        </a:p>
      </dsp:txBody>
      <dsp:txXfrm>
        <a:off x="30752" y="675280"/>
        <a:ext cx="7715360" cy="56844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A167A9-0546-47B0-A2D0-82809CE9F0A7}" type="datetimeFigureOut">
              <a:rPr lang="en-US" smtClean="0"/>
              <a:pPr/>
              <a:t>3/14/2023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BB8A2-1320-44B9-B1BA-F78792516F6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33BB8A2-1320-44B9-B1BA-F78792516F65}" type="slidenum">
              <a:rPr lang="en-US" smtClean="0"/>
              <a:pPr/>
              <a:t>1</a:t>
            </a:fld>
            <a:endParaRPr lang="en-US" dirty="0"/>
          </a:p>
        </p:txBody>
      </p:sp>
    </p:spTree>
    <p:extLst>
      <p:ext uri="{BB962C8B-B14F-4D97-AF65-F5344CB8AC3E}">
        <p14:creationId xmlns:p14="http://schemas.microsoft.com/office/powerpoint/2010/main" val="278718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10</a:t>
            </a:fld>
            <a:endParaRPr lang="en-US" dirty="0"/>
          </a:p>
        </p:txBody>
      </p:sp>
    </p:spTree>
    <p:extLst>
      <p:ext uri="{BB962C8B-B14F-4D97-AF65-F5344CB8AC3E}">
        <p14:creationId xmlns:p14="http://schemas.microsoft.com/office/powerpoint/2010/main" val="208064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11</a:t>
            </a:fld>
            <a:endParaRPr lang="en-US" dirty="0"/>
          </a:p>
        </p:txBody>
      </p:sp>
    </p:spTree>
    <p:extLst>
      <p:ext uri="{BB962C8B-B14F-4D97-AF65-F5344CB8AC3E}">
        <p14:creationId xmlns:p14="http://schemas.microsoft.com/office/powerpoint/2010/main" val="3009477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12</a:t>
            </a:fld>
            <a:endParaRPr lang="en-US" dirty="0"/>
          </a:p>
        </p:txBody>
      </p:sp>
    </p:spTree>
    <p:extLst>
      <p:ext uri="{BB962C8B-B14F-4D97-AF65-F5344CB8AC3E}">
        <p14:creationId xmlns:p14="http://schemas.microsoft.com/office/powerpoint/2010/main" val="185739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13</a:t>
            </a:fld>
            <a:endParaRPr lang="en-US" dirty="0"/>
          </a:p>
        </p:txBody>
      </p:sp>
    </p:spTree>
    <p:extLst>
      <p:ext uri="{BB962C8B-B14F-4D97-AF65-F5344CB8AC3E}">
        <p14:creationId xmlns:p14="http://schemas.microsoft.com/office/powerpoint/2010/main" val="341389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14</a:t>
            </a:fld>
            <a:endParaRPr lang="en-US" dirty="0"/>
          </a:p>
        </p:txBody>
      </p:sp>
    </p:spTree>
    <p:extLst>
      <p:ext uri="{BB962C8B-B14F-4D97-AF65-F5344CB8AC3E}">
        <p14:creationId xmlns:p14="http://schemas.microsoft.com/office/powerpoint/2010/main" val="2054273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15</a:t>
            </a:fld>
            <a:endParaRPr lang="en-US" dirty="0"/>
          </a:p>
        </p:txBody>
      </p:sp>
    </p:spTree>
    <p:extLst>
      <p:ext uri="{BB962C8B-B14F-4D97-AF65-F5344CB8AC3E}">
        <p14:creationId xmlns:p14="http://schemas.microsoft.com/office/powerpoint/2010/main" val="4163020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16</a:t>
            </a:fld>
            <a:endParaRPr lang="en-US" dirty="0"/>
          </a:p>
        </p:txBody>
      </p:sp>
    </p:spTree>
    <p:extLst>
      <p:ext uri="{BB962C8B-B14F-4D97-AF65-F5344CB8AC3E}">
        <p14:creationId xmlns:p14="http://schemas.microsoft.com/office/powerpoint/2010/main" val="340624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17</a:t>
            </a:fld>
            <a:endParaRPr lang="en-US" dirty="0"/>
          </a:p>
        </p:txBody>
      </p:sp>
    </p:spTree>
    <p:extLst>
      <p:ext uri="{BB962C8B-B14F-4D97-AF65-F5344CB8AC3E}">
        <p14:creationId xmlns:p14="http://schemas.microsoft.com/office/powerpoint/2010/main" val="411268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18</a:t>
            </a:fld>
            <a:endParaRPr lang="en-US" dirty="0"/>
          </a:p>
        </p:txBody>
      </p:sp>
    </p:spTree>
    <p:extLst>
      <p:ext uri="{BB962C8B-B14F-4D97-AF65-F5344CB8AC3E}">
        <p14:creationId xmlns:p14="http://schemas.microsoft.com/office/powerpoint/2010/main" val="204276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19</a:t>
            </a:fld>
            <a:endParaRPr lang="en-US" dirty="0"/>
          </a:p>
        </p:txBody>
      </p:sp>
    </p:spTree>
    <p:extLst>
      <p:ext uri="{BB962C8B-B14F-4D97-AF65-F5344CB8AC3E}">
        <p14:creationId xmlns:p14="http://schemas.microsoft.com/office/powerpoint/2010/main" val="222844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10M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a:t>
            </a:fld>
            <a:endParaRPr lang="en-US" dirty="0"/>
          </a:p>
        </p:txBody>
      </p:sp>
    </p:spTree>
    <p:extLst>
      <p:ext uri="{BB962C8B-B14F-4D97-AF65-F5344CB8AC3E}">
        <p14:creationId xmlns:p14="http://schemas.microsoft.com/office/powerpoint/2010/main" val="182305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20</a:t>
            </a:fld>
            <a:endParaRPr lang="en-US" dirty="0"/>
          </a:p>
        </p:txBody>
      </p:sp>
    </p:spTree>
    <p:extLst>
      <p:ext uri="{BB962C8B-B14F-4D97-AF65-F5344CB8AC3E}">
        <p14:creationId xmlns:p14="http://schemas.microsoft.com/office/powerpoint/2010/main" val="358611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21</a:t>
            </a:fld>
            <a:endParaRPr lang="en-US" dirty="0"/>
          </a:p>
        </p:txBody>
      </p:sp>
    </p:spTree>
    <p:extLst>
      <p:ext uri="{BB962C8B-B14F-4D97-AF65-F5344CB8AC3E}">
        <p14:creationId xmlns:p14="http://schemas.microsoft.com/office/powerpoint/2010/main" val="2514847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22</a:t>
            </a:fld>
            <a:endParaRPr lang="en-US" dirty="0"/>
          </a:p>
        </p:txBody>
      </p:sp>
    </p:spTree>
    <p:extLst>
      <p:ext uri="{BB962C8B-B14F-4D97-AF65-F5344CB8AC3E}">
        <p14:creationId xmlns:p14="http://schemas.microsoft.com/office/powerpoint/2010/main" val="1733428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23</a:t>
            </a:fld>
            <a:endParaRPr lang="en-US" dirty="0"/>
          </a:p>
        </p:txBody>
      </p:sp>
    </p:spTree>
    <p:extLst>
      <p:ext uri="{BB962C8B-B14F-4D97-AF65-F5344CB8AC3E}">
        <p14:creationId xmlns:p14="http://schemas.microsoft.com/office/powerpoint/2010/main" val="614440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24</a:t>
            </a:fld>
            <a:endParaRPr lang="en-US" dirty="0"/>
          </a:p>
        </p:txBody>
      </p:sp>
    </p:spTree>
    <p:extLst>
      <p:ext uri="{BB962C8B-B14F-4D97-AF65-F5344CB8AC3E}">
        <p14:creationId xmlns:p14="http://schemas.microsoft.com/office/powerpoint/2010/main" val="1365877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25</a:t>
            </a:fld>
            <a:endParaRPr lang="en-US" dirty="0"/>
          </a:p>
        </p:txBody>
      </p:sp>
    </p:spTree>
    <p:extLst>
      <p:ext uri="{BB962C8B-B14F-4D97-AF65-F5344CB8AC3E}">
        <p14:creationId xmlns:p14="http://schemas.microsoft.com/office/powerpoint/2010/main" val="798906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26</a:t>
            </a:fld>
            <a:endParaRPr lang="en-US" dirty="0"/>
          </a:p>
        </p:txBody>
      </p:sp>
    </p:spTree>
    <p:extLst>
      <p:ext uri="{BB962C8B-B14F-4D97-AF65-F5344CB8AC3E}">
        <p14:creationId xmlns:p14="http://schemas.microsoft.com/office/powerpoint/2010/main" val="1480710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27</a:t>
            </a:fld>
            <a:endParaRPr lang="en-US" dirty="0"/>
          </a:p>
        </p:txBody>
      </p:sp>
    </p:spTree>
    <p:extLst>
      <p:ext uri="{BB962C8B-B14F-4D97-AF65-F5344CB8AC3E}">
        <p14:creationId xmlns:p14="http://schemas.microsoft.com/office/powerpoint/2010/main" val="2462374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28</a:t>
            </a:fld>
            <a:endParaRPr lang="en-US" dirty="0"/>
          </a:p>
        </p:txBody>
      </p:sp>
    </p:spTree>
    <p:extLst>
      <p:ext uri="{BB962C8B-B14F-4D97-AF65-F5344CB8AC3E}">
        <p14:creationId xmlns:p14="http://schemas.microsoft.com/office/powerpoint/2010/main" val="3880407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29</a:t>
            </a:fld>
            <a:endParaRPr lang="en-US" dirty="0"/>
          </a:p>
        </p:txBody>
      </p:sp>
    </p:spTree>
    <p:extLst>
      <p:ext uri="{BB962C8B-B14F-4D97-AF65-F5344CB8AC3E}">
        <p14:creationId xmlns:p14="http://schemas.microsoft.com/office/powerpoint/2010/main" val="213760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33BB8A2-1320-44B9-B1BA-F78792516F6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30</a:t>
            </a:fld>
            <a:endParaRPr lang="en-US" dirty="0"/>
          </a:p>
        </p:txBody>
      </p:sp>
    </p:spTree>
    <p:extLst>
      <p:ext uri="{BB962C8B-B14F-4D97-AF65-F5344CB8AC3E}">
        <p14:creationId xmlns:p14="http://schemas.microsoft.com/office/powerpoint/2010/main" val="261835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31</a:t>
            </a:fld>
            <a:endParaRPr lang="en-US" dirty="0"/>
          </a:p>
        </p:txBody>
      </p:sp>
    </p:spTree>
    <p:extLst>
      <p:ext uri="{BB962C8B-B14F-4D97-AF65-F5344CB8AC3E}">
        <p14:creationId xmlns:p14="http://schemas.microsoft.com/office/powerpoint/2010/main" val="3611700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32</a:t>
            </a:fld>
            <a:endParaRPr lang="en-US" dirty="0"/>
          </a:p>
        </p:txBody>
      </p:sp>
    </p:spTree>
    <p:extLst>
      <p:ext uri="{BB962C8B-B14F-4D97-AF65-F5344CB8AC3E}">
        <p14:creationId xmlns:p14="http://schemas.microsoft.com/office/powerpoint/2010/main" val="1825529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33</a:t>
            </a:fld>
            <a:endParaRPr lang="en-US" dirty="0"/>
          </a:p>
        </p:txBody>
      </p:sp>
    </p:spTree>
    <p:extLst>
      <p:ext uri="{BB962C8B-B14F-4D97-AF65-F5344CB8AC3E}">
        <p14:creationId xmlns:p14="http://schemas.microsoft.com/office/powerpoint/2010/main" val="1581331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34</a:t>
            </a:fld>
            <a:endParaRPr lang="en-US" dirty="0"/>
          </a:p>
        </p:txBody>
      </p:sp>
    </p:spTree>
    <p:extLst>
      <p:ext uri="{BB962C8B-B14F-4D97-AF65-F5344CB8AC3E}">
        <p14:creationId xmlns:p14="http://schemas.microsoft.com/office/powerpoint/2010/main" val="3464862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35</a:t>
            </a:fld>
            <a:endParaRPr lang="en-US" dirty="0"/>
          </a:p>
        </p:txBody>
      </p:sp>
    </p:spTree>
    <p:extLst>
      <p:ext uri="{BB962C8B-B14F-4D97-AF65-F5344CB8AC3E}">
        <p14:creationId xmlns:p14="http://schemas.microsoft.com/office/powerpoint/2010/main" val="3583641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33BB8A2-1320-44B9-B1BA-F78792516F65}" type="slidenum">
              <a:rPr lang="en-US" smtClean="0"/>
              <a:pPr/>
              <a:t>36</a:t>
            </a:fld>
            <a:endParaRPr lang="en-US" dirty="0"/>
          </a:p>
        </p:txBody>
      </p:sp>
    </p:spTree>
    <p:extLst>
      <p:ext uri="{BB962C8B-B14F-4D97-AF65-F5344CB8AC3E}">
        <p14:creationId xmlns:p14="http://schemas.microsoft.com/office/powerpoint/2010/main" val="4020827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33BB8A2-1320-44B9-B1BA-F78792516F65}" type="slidenum">
              <a:rPr lang="en-US" smtClean="0"/>
              <a:pPr/>
              <a:t>37</a:t>
            </a:fld>
            <a:endParaRPr lang="en-US" dirty="0"/>
          </a:p>
        </p:txBody>
      </p:sp>
    </p:spTree>
    <p:extLst>
      <p:ext uri="{BB962C8B-B14F-4D97-AF65-F5344CB8AC3E}">
        <p14:creationId xmlns:p14="http://schemas.microsoft.com/office/powerpoint/2010/main" val="3633466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38</a:t>
            </a:fld>
            <a:endParaRPr lang="en-US" dirty="0"/>
          </a:p>
        </p:txBody>
      </p:sp>
    </p:spTree>
    <p:extLst>
      <p:ext uri="{BB962C8B-B14F-4D97-AF65-F5344CB8AC3E}">
        <p14:creationId xmlns:p14="http://schemas.microsoft.com/office/powerpoint/2010/main" val="4135003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39</a:t>
            </a:fld>
            <a:endParaRPr lang="en-US" dirty="0"/>
          </a:p>
        </p:txBody>
      </p:sp>
    </p:spTree>
    <p:extLst>
      <p:ext uri="{BB962C8B-B14F-4D97-AF65-F5344CB8AC3E}">
        <p14:creationId xmlns:p14="http://schemas.microsoft.com/office/powerpoint/2010/main" val="37752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a:t>
            </a:fld>
            <a:endParaRPr lang="en-US" dirty="0"/>
          </a:p>
        </p:txBody>
      </p:sp>
    </p:spTree>
    <p:extLst>
      <p:ext uri="{BB962C8B-B14F-4D97-AF65-F5344CB8AC3E}">
        <p14:creationId xmlns:p14="http://schemas.microsoft.com/office/powerpoint/2010/main" val="2173348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40</a:t>
            </a:fld>
            <a:endParaRPr lang="en-US" dirty="0"/>
          </a:p>
        </p:txBody>
      </p:sp>
    </p:spTree>
    <p:extLst>
      <p:ext uri="{BB962C8B-B14F-4D97-AF65-F5344CB8AC3E}">
        <p14:creationId xmlns:p14="http://schemas.microsoft.com/office/powerpoint/2010/main" val="343595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41</a:t>
            </a:fld>
            <a:endParaRPr lang="en-US" dirty="0"/>
          </a:p>
        </p:txBody>
      </p:sp>
    </p:spTree>
    <p:extLst>
      <p:ext uri="{BB962C8B-B14F-4D97-AF65-F5344CB8AC3E}">
        <p14:creationId xmlns:p14="http://schemas.microsoft.com/office/powerpoint/2010/main" val="4272917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33BB8A2-1320-44B9-B1BA-F78792516F65}" type="slidenum">
              <a:rPr lang="en-US" smtClean="0"/>
              <a:pPr/>
              <a:t>42</a:t>
            </a:fld>
            <a:endParaRPr lang="en-US" dirty="0"/>
          </a:p>
        </p:txBody>
      </p:sp>
    </p:spTree>
    <p:extLst>
      <p:ext uri="{BB962C8B-B14F-4D97-AF65-F5344CB8AC3E}">
        <p14:creationId xmlns:p14="http://schemas.microsoft.com/office/powerpoint/2010/main" val="672040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43</a:t>
            </a:fld>
            <a:endParaRPr lang="en-US" dirty="0"/>
          </a:p>
        </p:txBody>
      </p:sp>
    </p:spTree>
    <p:extLst>
      <p:ext uri="{BB962C8B-B14F-4D97-AF65-F5344CB8AC3E}">
        <p14:creationId xmlns:p14="http://schemas.microsoft.com/office/powerpoint/2010/main" val="2562958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44</a:t>
            </a:fld>
            <a:endParaRPr lang="en-US" dirty="0"/>
          </a:p>
        </p:txBody>
      </p:sp>
    </p:spTree>
    <p:extLst>
      <p:ext uri="{BB962C8B-B14F-4D97-AF65-F5344CB8AC3E}">
        <p14:creationId xmlns:p14="http://schemas.microsoft.com/office/powerpoint/2010/main" val="1793761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45</a:t>
            </a:fld>
            <a:endParaRPr lang="en-US" dirty="0"/>
          </a:p>
        </p:txBody>
      </p:sp>
    </p:spTree>
    <p:extLst>
      <p:ext uri="{BB962C8B-B14F-4D97-AF65-F5344CB8AC3E}">
        <p14:creationId xmlns:p14="http://schemas.microsoft.com/office/powerpoint/2010/main" val="2135264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33BB8A2-1320-44B9-B1BA-F78792516F65}" type="slidenum">
              <a:rPr lang="en-US" smtClean="0"/>
              <a:pPr/>
              <a:t>46</a:t>
            </a:fld>
            <a:endParaRPr lang="en-US" dirty="0"/>
          </a:p>
        </p:txBody>
      </p:sp>
    </p:spTree>
    <p:extLst>
      <p:ext uri="{BB962C8B-B14F-4D97-AF65-F5344CB8AC3E}">
        <p14:creationId xmlns:p14="http://schemas.microsoft.com/office/powerpoint/2010/main" val="2269311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47</a:t>
            </a:fld>
            <a:endParaRPr lang="en-US" dirty="0"/>
          </a:p>
        </p:txBody>
      </p:sp>
    </p:spTree>
    <p:extLst>
      <p:ext uri="{BB962C8B-B14F-4D97-AF65-F5344CB8AC3E}">
        <p14:creationId xmlns:p14="http://schemas.microsoft.com/office/powerpoint/2010/main" val="1484859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48</a:t>
            </a:fld>
            <a:endParaRPr lang="en-US" dirty="0"/>
          </a:p>
        </p:txBody>
      </p:sp>
    </p:spTree>
    <p:extLst>
      <p:ext uri="{BB962C8B-B14F-4D97-AF65-F5344CB8AC3E}">
        <p14:creationId xmlns:p14="http://schemas.microsoft.com/office/powerpoint/2010/main" val="1874423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49</a:t>
            </a:fld>
            <a:endParaRPr lang="en-US" dirty="0"/>
          </a:p>
        </p:txBody>
      </p:sp>
    </p:spTree>
    <p:extLst>
      <p:ext uri="{BB962C8B-B14F-4D97-AF65-F5344CB8AC3E}">
        <p14:creationId xmlns:p14="http://schemas.microsoft.com/office/powerpoint/2010/main" val="382655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a:t>
            </a:fld>
            <a:endParaRPr lang="en-US" dirty="0"/>
          </a:p>
        </p:txBody>
      </p:sp>
    </p:spTree>
    <p:extLst>
      <p:ext uri="{BB962C8B-B14F-4D97-AF65-F5344CB8AC3E}">
        <p14:creationId xmlns:p14="http://schemas.microsoft.com/office/powerpoint/2010/main" val="780054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50</a:t>
            </a:fld>
            <a:endParaRPr lang="en-US" dirty="0"/>
          </a:p>
        </p:txBody>
      </p:sp>
    </p:spTree>
    <p:extLst>
      <p:ext uri="{BB962C8B-B14F-4D97-AF65-F5344CB8AC3E}">
        <p14:creationId xmlns:p14="http://schemas.microsoft.com/office/powerpoint/2010/main" val="394136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51</a:t>
            </a:fld>
            <a:endParaRPr lang="en-US" dirty="0"/>
          </a:p>
        </p:txBody>
      </p:sp>
    </p:spTree>
    <p:extLst>
      <p:ext uri="{BB962C8B-B14F-4D97-AF65-F5344CB8AC3E}">
        <p14:creationId xmlns:p14="http://schemas.microsoft.com/office/powerpoint/2010/main" val="170578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52</a:t>
            </a:fld>
            <a:endParaRPr lang="en-US" dirty="0"/>
          </a:p>
        </p:txBody>
      </p:sp>
    </p:spTree>
    <p:extLst>
      <p:ext uri="{BB962C8B-B14F-4D97-AF65-F5344CB8AC3E}">
        <p14:creationId xmlns:p14="http://schemas.microsoft.com/office/powerpoint/2010/main" val="368640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53</a:t>
            </a:fld>
            <a:endParaRPr lang="en-US" dirty="0"/>
          </a:p>
        </p:txBody>
      </p:sp>
    </p:spTree>
    <p:extLst>
      <p:ext uri="{BB962C8B-B14F-4D97-AF65-F5344CB8AC3E}">
        <p14:creationId xmlns:p14="http://schemas.microsoft.com/office/powerpoint/2010/main" val="20441216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54</a:t>
            </a:fld>
            <a:endParaRPr lang="en-US" dirty="0"/>
          </a:p>
        </p:txBody>
      </p:sp>
    </p:spTree>
    <p:extLst>
      <p:ext uri="{BB962C8B-B14F-4D97-AF65-F5344CB8AC3E}">
        <p14:creationId xmlns:p14="http://schemas.microsoft.com/office/powerpoint/2010/main" val="3314971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55</a:t>
            </a:fld>
            <a:endParaRPr lang="en-US" dirty="0"/>
          </a:p>
        </p:txBody>
      </p:sp>
    </p:spTree>
    <p:extLst>
      <p:ext uri="{BB962C8B-B14F-4D97-AF65-F5344CB8AC3E}">
        <p14:creationId xmlns:p14="http://schemas.microsoft.com/office/powerpoint/2010/main" val="3604059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56</a:t>
            </a:fld>
            <a:endParaRPr lang="en-US" dirty="0"/>
          </a:p>
        </p:txBody>
      </p:sp>
    </p:spTree>
    <p:extLst>
      <p:ext uri="{BB962C8B-B14F-4D97-AF65-F5344CB8AC3E}">
        <p14:creationId xmlns:p14="http://schemas.microsoft.com/office/powerpoint/2010/main" val="3582312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57</a:t>
            </a:fld>
            <a:endParaRPr lang="en-US" dirty="0"/>
          </a:p>
        </p:txBody>
      </p:sp>
    </p:spTree>
    <p:extLst>
      <p:ext uri="{BB962C8B-B14F-4D97-AF65-F5344CB8AC3E}">
        <p14:creationId xmlns:p14="http://schemas.microsoft.com/office/powerpoint/2010/main" val="1618903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58</a:t>
            </a:fld>
            <a:endParaRPr lang="en-US" dirty="0"/>
          </a:p>
        </p:txBody>
      </p:sp>
    </p:spTree>
    <p:extLst>
      <p:ext uri="{BB962C8B-B14F-4D97-AF65-F5344CB8AC3E}">
        <p14:creationId xmlns:p14="http://schemas.microsoft.com/office/powerpoint/2010/main" val="292499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6</a:t>
            </a:fld>
            <a:endParaRPr lang="en-US" dirty="0"/>
          </a:p>
        </p:txBody>
      </p:sp>
    </p:spTree>
    <p:extLst>
      <p:ext uri="{BB962C8B-B14F-4D97-AF65-F5344CB8AC3E}">
        <p14:creationId xmlns:p14="http://schemas.microsoft.com/office/powerpoint/2010/main" val="576713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7</a:t>
            </a:fld>
            <a:endParaRPr lang="en-US" dirty="0"/>
          </a:p>
        </p:txBody>
      </p:sp>
    </p:spTree>
    <p:extLst>
      <p:ext uri="{BB962C8B-B14F-4D97-AF65-F5344CB8AC3E}">
        <p14:creationId xmlns:p14="http://schemas.microsoft.com/office/powerpoint/2010/main" val="97669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8</a:t>
            </a:fld>
            <a:endParaRPr lang="en-US" dirty="0"/>
          </a:p>
        </p:txBody>
      </p:sp>
    </p:spTree>
    <p:extLst>
      <p:ext uri="{BB962C8B-B14F-4D97-AF65-F5344CB8AC3E}">
        <p14:creationId xmlns:p14="http://schemas.microsoft.com/office/powerpoint/2010/main" val="334967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15M</a:t>
            </a:r>
          </a:p>
        </p:txBody>
      </p:sp>
      <p:sp>
        <p:nvSpPr>
          <p:cNvPr id="4" name="Slide Number Placeholder 3"/>
          <p:cNvSpPr>
            <a:spLocks noGrp="1"/>
          </p:cNvSpPr>
          <p:nvPr>
            <p:ph type="sldNum" sz="quarter" idx="5"/>
          </p:nvPr>
        </p:nvSpPr>
        <p:spPr/>
        <p:txBody>
          <a:bodyPr/>
          <a:lstStyle/>
          <a:p>
            <a:fld id="{933BB8A2-1320-44B9-B1BA-F78792516F65}" type="slidenum">
              <a:rPr lang="en-US" smtClean="0"/>
              <a:pPr/>
              <a:t>9</a:t>
            </a:fld>
            <a:endParaRPr lang="en-US" dirty="0"/>
          </a:p>
        </p:txBody>
      </p:sp>
    </p:spTree>
    <p:extLst>
      <p:ext uri="{BB962C8B-B14F-4D97-AF65-F5344CB8AC3E}">
        <p14:creationId xmlns:p14="http://schemas.microsoft.com/office/powerpoint/2010/main" val="96315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2F25-6444-4E09-9A5F-ADD9289A46F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9544FBAD-DF03-4A0F-A1E5-636BE5A8EEF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666BDB1-E90C-4E75-AF0F-5C87484B5FBE}"/>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5" name="Footer Placeholder 4">
            <a:extLst>
              <a:ext uri="{FF2B5EF4-FFF2-40B4-BE49-F238E27FC236}">
                <a16:creationId xmlns:a16="http://schemas.microsoft.com/office/drawing/2014/main" id="{9E229584-92A2-4F43-9A54-9D88328886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90E92F-0D44-4033-8E0B-0055DF83146E}"/>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100748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3FEA-5923-4963-8CDA-6A08E19B948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BFCD980-F8C0-4966-BE72-5AB4079BC7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1705891-1B7B-43B7-AD3E-25373D934439}"/>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5" name="Footer Placeholder 4">
            <a:extLst>
              <a:ext uri="{FF2B5EF4-FFF2-40B4-BE49-F238E27FC236}">
                <a16:creationId xmlns:a16="http://schemas.microsoft.com/office/drawing/2014/main" id="{BB592AE5-4419-4378-A73B-29B82F541C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D4E185-5573-4C6C-9535-74ACECEB9A9D}"/>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228659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88859-C928-4FF7-86B3-25C0C85BEFB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E854E8B-878F-4A97-AA24-C246BC611B8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BDEEC92-A3C8-487F-B7C2-39111432C21F}"/>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5" name="Footer Placeholder 4">
            <a:extLst>
              <a:ext uri="{FF2B5EF4-FFF2-40B4-BE49-F238E27FC236}">
                <a16:creationId xmlns:a16="http://schemas.microsoft.com/office/drawing/2014/main" id="{108E37DD-0678-4E8E-97D0-6A3F8A6403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0B311F-4763-45A7-AFC1-7243D4568910}"/>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164283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FFA-8548-4DE1-863D-B8F7EF61B48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1837632-F92C-4322-A1E9-BCFB640C7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DD50BB0-CBE7-42DC-8F4F-2A3A57ED2F24}"/>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5" name="Footer Placeholder 4">
            <a:extLst>
              <a:ext uri="{FF2B5EF4-FFF2-40B4-BE49-F238E27FC236}">
                <a16:creationId xmlns:a16="http://schemas.microsoft.com/office/drawing/2014/main" id="{F3543AB0-A680-454B-8840-AF449F5BBF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DBE130-2F72-4D90-88B6-C62873BC9D68}"/>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150322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6444D-4183-4401-8368-0A7C7D89698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BF56F4-9F71-4499-B2CA-844D9539D85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176B9-3524-43D5-84A5-8CAD8E55559D}"/>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5" name="Footer Placeholder 4">
            <a:extLst>
              <a:ext uri="{FF2B5EF4-FFF2-40B4-BE49-F238E27FC236}">
                <a16:creationId xmlns:a16="http://schemas.microsoft.com/office/drawing/2014/main" id="{ABC5756C-D36B-40E2-B279-B6F3026AA3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C2C91D-5BA3-4141-9A45-86C5E8BEC579}"/>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264481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3BD9B-5FC8-4BAB-BCAF-FBC02A87382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523CCD8-70D1-4915-93E6-4B0FD79C666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8E95C1D-9667-4F9B-A569-367D1A093C3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9585E69-8811-4795-87BD-8421274A67CB}"/>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6" name="Footer Placeholder 5">
            <a:extLst>
              <a:ext uri="{FF2B5EF4-FFF2-40B4-BE49-F238E27FC236}">
                <a16:creationId xmlns:a16="http://schemas.microsoft.com/office/drawing/2014/main" id="{F79EE209-39DB-4D0A-BB63-D64FAF985B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0C5B93-5753-486C-A522-F3E3EF445F63}"/>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1221996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A39B-8EF2-456A-9AED-0A8284DB9B45}"/>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DA7E532-60E1-424A-A986-CDA10E83A98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4953F-C9CE-4E09-B54E-09524D2AA4B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81FDE3B-C014-48CA-A3AF-4C6A9CDA746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DD697A2-A5B1-4853-AA7F-575C2F5CC77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554659A-F323-4A73-BE30-D9E7A027397E}"/>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8" name="Footer Placeholder 7">
            <a:extLst>
              <a:ext uri="{FF2B5EF4-FFF2-40B4-BE49-F238E27FC236}">
                <a16:creationId xmlns:a16="http://schemas.microsoft.com/office/drawing/2014/main" id="{C2E16AEE-99D0-44DC-BEA2-F077A13194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E1EB24C-8585-443F-86DE-4BD5250EE25B}"/>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347906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99228-FE49-42B0-BAEA-330E769D5E5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2BDD859-79C5-4596-9733-C2B6395E90A6}"/>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4" name="Footer Placeholder 3">
            <a:extLst>
              <a:ext uri="{FF2B5EF4-FFF2-40B4-BE49-F238E27FC236}">
                <a16:creationId xmlns:a16="http://schemas.microsoft.com/office/drawing/2014/main" id="{4C50CEFA-57E8-4644-B29E-33472EDE8CB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257C12-4133-401F-A928-44985D0493A0}"/>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235495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5CF7E-FFB7-4828-8C25-9BACD8B22C77}"/>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3" name="Footer Placeholder 2">
            <a:extLst>
              <a:ext uri="{FF2B5EF4-FFF2-40B4-BE49-F238E27FC236}">
                <a16:creationId xmlns:a16="http://schemas.microsoft.com/office/drawing/2014/main" id="{4155F8E7-81B4-4EC0-9932-9B80175DB1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2521A5-09A2-436D-9CA5-757ABAB5AC3B}"/>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240587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1D02-1690-4594-9FBF-450ACAF4DAE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532061C-C534-4763-8241-1C7A6E4133D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7BC5C7E-6882-4B78-96FB-EC8C1E53308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5E999F-11EC-48B6-9C1C-BA1558512561}"/>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6" name="Footer Placeholder 5">
            <a:extLst>
              <a:ext uri="{FF2B5EF4-FFF2-40B4-BE49-F238E27FC236}">
                <a16:creationId xmlns:a16="http://schemas.microsoft.com/office/drawing/2014/main" id="{6DE319F1-9051-40B8-90FF-E21B865379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59E2BE-9291-422A-82DA-2A83BD7CA178}"/>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792277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9CDC-85C9-4D67-814B-A2C0405121B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D960F46-51D4-4EE4-B5D5-55DA2BD5E5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dirty="0"/>
          </a:p>
        </p:txBody>
      </p:sp>
      <p:sp>
        <p:nvSpPr>
          <p:cNvPr id="4" name="Text Placeholder 3">
            <a:extLst>
              <a:ext uri="{FF2B5EF4-FFF2-40B4-BE49-F238E27FC236}">
                <a16:creationId xmlns:a16="http://schemas.microsoft.com/office/drawing/2014/main" id="{12C00AEC-F453-4E99-9630-22D66F2A0DF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739185-9752-4281-A9BF-77E6AF8591F8}"/>
              </a:ext>
            </a:extLst>
          </p:cNvPr>
          <p:cNvSpPr>
            <a:spLocks noGrp="1"/>
          </p:cNvSpPr>
          <p:nvPr>
            <p:ph type="dt" sz="half" idx="10"/>
          </p:nvPr>
        </p:nvSpPr>
        <p:spPr/>
        <p:txBody>
          <a:bodyPr/>
          <a:lstStyle/>
          <a:p>
            <a:fld id="{B0810BF1-432F-49B2-AC3C-8231402B44AE}" type="datetimeFigureOut">
              <a:rPr lang="en-US" smtClean="0"/>
              <a:pPr/>
              <a:t>3/14/2023</a:t>
            </a:fld>
            <a:endParaRPr lang="en-US" dirty="0"/>
          </a:p>
        </p:txBody>
      </p:sp>
      <p:sp>
        <p:nvSpPr>
          <p:cNvPr id="6" name="Footer Placeholder 5">
            <a:extLst>
              <a:ext uri="{FF2B5EF4-FFF2-40B4-BE49-F238E27FC236}">
                <a16:creationId xmlns:a16="http://schemas.microsoft.com/office/drawing/2014/main" id="{EDE3B24F-72BF-42F5-9372-3974BF15CA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E5FCC6-06F5-4918-9B14-1DBC5AA65AC7}"/>
              </a:ext>
            </a:extLst>
          </p:cNvPr>
          <p:cNvSpPr>
            <a:spLocks noGrp="1"/>
          </p:cNvSpPr>
          <p:nvPr>
            <p:ph type="sldNum" sz="quarter" idx="12"/>
          </p:nvPr>
        </p:nvSpPr>
        <p:spPr/>
        <p:txBody>
          <a:body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45792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9D6B42-3D99-4425-9211-05D3281FB32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0F817FB-B799-45F9-A428-E7A086059A5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22FEF1-34D7-435C-B17D-BC614930FB1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810BF1-432F-49B2-AC3C-8231402B44AE}" type="datetimeFigureOut">
              <a:rPr lang="en-US" smtClean="0"/>
              <a:pPr/>
              <a:t>3/14/2023</a:t>
            </a:fld>
            <a:endParaRPr lang="en-US" dirty="0"/>
          </a:p>
        </p:txBody>
      </p:sp>
      <p:sp>
        <p:nvSpPr>
          <p:cNvPr id="5" name="Footer Placeholder 4">
            <a:extLst>
              <a:ext uri="{FF2B5EF4-FFF2-40B4-BE49-F238E27FC236}">
                <a16:creationId xmlns:a16="http://schemas.microsoft.com/office/drawing/2014/main" id="{1C884F3F-ECA7-44DF-B4FE-0579B28ED8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7DCF4AC-058E-4A24-9955-FE907129413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52681D-A934-4345-B87A-E80BCBBF5976}" type="slidenum">
              <a:rPr lang="en-US" smtClean="0"/>
              <a:pPr/>
              <a:t>‹#›</a:t>
            </a:fld>
            <a:endParaRPr lang="en-US" dirty="0"/>
          </a:p>
        </p:txBody>
      </p:sp>
    </p:spTree>
    <p:extLst>
      <p:ext uri="{BB962C8B-B14F-4D97-AF65-F5344CB8AC3E}">
        <p14:creationId xmlns:p14="http://schemas.microsoft.com/office/powerpoint/2010/main" val="2224856821"/>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jp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jpg"/><Relationship Id="rId7" Type="http://schemas.openxmlformats.org/officeDocument/2006/relationships/diagramColors" Target="../diagrams/colors9.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jpg"/><Relationship Id="rId7"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jp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jpg"/><Relationship Id="rId7" Type="http://schemas.openxmlformats.org/officeDocument/2006/relationships/diagramColors" Target="../diagrams/colors1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jpg"/><Relationship Id="rId7" Type="http://schemas.openxmlformats.org/officeDocument/2006/relationships/diagramColors" Target="../diagrams/colors1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jpg"/><Relationship Id="rId7" Type="http://schemas.openxmlformats.org/officeDocument/2006/relationships/diagramColors" Target="../diagrams/colors1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jp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30.xml"/><Relationship Id="rId7" Type="http://schemas.openxmlformats.org/officeDocument/2006/relationships/diagramQuickStyle" Target="../diagrams/quickStyle16.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diagramLayout" Target="../diagrams/layout16.xml"/><Relationship Id="rId11" Type="http://schemas.openxmlformats.org/officeDocument/2006/relationships/image" Target="../media/image7.emf"/><Relationship Id="rId5" Type="http://schemas.openxmlformats.org/officeDocument/2006/relationships/diagramData" Target="../diagrams/data16.xml"/><Relationship Id="rId10" Type="http://schemas.openxmlformats.org/officeDocument/2006/relationships/package" Target="../embeddings/Microsoft_Excel_Worksheet.xlsx"/><Relationship Id="rId4" Type="http://schemas.openxmlformats.org/officeDocument/2006/relationships/image" Target="../media/image1.jpg"/><Relationship Id="rId9" Type="http://schemas.microsoft.com/office/2007/relationships/diagramDrawing" Target="../diagrams/drawing16.xml"/></Relationships>
</file>

<file path=ppt/slides/_rels/slide3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jpg"/><Relationship Id="rId7" Type="http://schemas.openxmlformats.org/officeDocument/2006/relationships/diagramColors" Target="../diagrams/colors17.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jpg"/><Relationship Id="rId7" Type="http://schemas.openxmlformats.org/officeDocument/2006/relationships/diagramColors" Target="../diagrams/colors19.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notesSlide" Target="../notesSlides/notesSlide41.xml"/><Relationship Id="rId7" Type="http://schemas.openxmlformats.org/officeDocument/2006/relationships/diagramQuickStyle" Target="../diagrams/quickStyle20.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diagramLayout" Target="../diagrams/layout20.xml"/><Relationship Id="rId11" Type="http://schemas.openxmlformats.org/officeDocument/2006/relationships/image" Target="../media/image10.wmf"/><Relationship Id="rId5" Type="http://schemas.openxmlformats.org/officeDocument/2006/relationships/diagramData" Target="../diagrams/data20.xml"/><Relationship Id="rId10" Type="http://schemas.openxmlformats.org/officeDocument/2006/relationships/oleObject" Target="../embeddings/oleObject1.bin"/><Relationship Id="rId4" Type="http://schemas.openxmlformats.org/officeDocument/2006/relationships/image" Target="../media/image1.jpg"/><Relationship Id="rId9" Type="http://schemas.microsoft.com/office/2007/relationships/diagramDrawing" Target="../diagrams/drawing20.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jpg"/><Relationship Id="rId7" Type="http://schemas.openxmlformats.org/officeDocument/2006/relationships/diagramColors" Target="../diagrams/colors21.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1.jpg"/><Relationship Id="rId7" Type="http://schemas.openxmlformats.org/officeDocument/2006/relationships/diagramColors" Target="../diagrams/colors24.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4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sv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jpg"/><Relationship Id="rId7" Type="http://schemas.openxmlformats.org/officeDocument/2006/relationships/diagramColors" Target="../diagrams/colors25.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1.jpg"/><Relationship Id="rId4" Type="http://schemas.openxmlformats.org/officeDocument/2006/relationships/hyperlink" Target="https://www.mca.gov.in/content/mca/global/en/acts-rules/ebooks/accounting-standards.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208612" y="4253220"/>
            <a:ext cx="4752528" cy="1762422"/>
          </a:xfrm>
        </p:spPr>
        <p:txBody>
          <a:bodyPr>
            <a:normAutofit fontScale="90000"/>
          </a:bodyPr>
          <a:lstStyle/>
          <a:p>
            <a:pPr algn="l"/>
            <a:r>
              <a:rPr lang="en-US" sz="5000" b="1" dirty="0">
                <a:solidFill>
                  <a:schemeClr val="bg1"/>
                </a:solidFill>
                <a:latin typeface="Agency FB" panose="020B0503020202020204" pitchFamily="34" charset="0"/>
                <a:cs typeface="Times New Roman" panose="02020603050405020304" pitchFamily="18" charset="0"/>
              </a:rPr>
              <a:t>LATEST DEVELOPMENTS IN POWER INDUSTRY</a:t>
            </a:r>
          </a:p>
        </p:txBody>
      </p:sp>
      <p:cxnSp>
        <p:nvCxnSpPr>
          <p:cNvPr id="6" name="Straight Connector 5">
            <a:extLst>
              <a:ext uri="{FF2B5EF4-FFF2-40B4-BE49-F238E27FC236}">
                <a16:creationId xmlns:a16="http://schemas.microsoft.com/office/drawing/2014/main" id="{DA5438AF-CDFB-44A6-B09A-545B64623AB5}"/>
              </a:ext>
            </a:extLst>
          </p:cNvPr>
          <p:cNvCxnSpPr/>
          <p:nvPr/>
        </p:nvCxnSpPr>
        <p:spPr>
          <a:xfrm>
            <a:off x="4067944" y="4695275"/>
            <a:ext cx="0" cy="1330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7651433-D171-4DB4-B3DE-08BCBEE6C0E8}"/>
              </a:ext>
            </a:extLst>
          </p:cNvPr>
          <p:cNvSpPr txBox="1"/>
          <p:nvPr/>
        </p:nvSpPr>
        <p:spPr>
          <a:xfrm>
            <a:off x="7524328" y="5993546"/>
            <a:ext cx="1725832" cy="369332"/>
          </a:xfrm>
          <a:prstGeom prst="rect">
            <a:avLst/>
          </a:prstGeom>
          <a:noFill/>
        </p:spPr>
        <p:txBody>
          <a:bodyPr wrap="square" rtlCol="0">
            <a:spAutoFit/>
          </a:bodyPr>
          <a:lstStyle/>
          <a:p>
            <a:r>
              <a:rPr lang="en-IN" dirty="0">
                <a:solidFill>
                  <a:schemeClr val="bg1"/>
                </a:solidFill>
                <a:latin typeface="Tw Cen MT" panose="020B0602020104020603" pitchFamily="34" charset="0"/>
              </a:rPr>
              <a:t>March 2023</a:t>
            </a:r>
          </a:p>
        </p:txBody>
      </p:sp>
      <p:pic>
        <p:nvPicPr>
          <p:cNvPr id="1030" name="Picture 6" descr="46,539 Office Clipart Illustrations &amp; Clip Art - iStock">
            <a:extLst>
              <a:ext uri="{FF2B5EF4-FFF2-40B4-BE49-F238E27FC236}">
                <a16:creationId xmlns:a16="http://schemas.microsoft.com/office/drawing/2014/main" id="{B7B70095-DBD6-9A08-8A5F-680F76D66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728464"/>
            <a:ext cx="58293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D7C96789-7775-46CB-882D-C60EEDCD3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66466"/>
            <a:ext cx="1011671" cy="1035542"/>
          </a:xfrm>
          <a:prstGeom prst="rect">
            <a:avLst/>
          </a:prstGeom>
        </p:spPr>
      </p:pic>
    </p:spTree>
    <p:extLst>
      <p:ext uri="{BB962C8B-B14F-4D97-AF65-F5344CB8AC3E}">
        <p14:creationId xmlns:p14="http://schemas.microsoft.com/office/powerpoint/2010/main" val="9265446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ARRANGEMENTS THAT MAY CONTAIN A LEASE</a:t>
            </a:r>
          </a:p>
        </p:txBody>
      </p:sp>
      <p:sp>
        <p:nvSpPr>
          <p:cNvPr id="18" name="TextBox 17">
            <a:extLst>
              <a:ext uri="{FF2B5EF4-FFF2-40B4-BE49-F238E27FC236}">
                <a16:creationId xmlns:a16="http://schemas.microsoft.com/office/drawing/2014/main" id="{A64B2786-EF69-D4B1-BC38-1B127BFD8E10}"/>
              </a:ext>
            </a:extLst>
          </p:cNvPr>
          <p:cNvSpPr txBox="1"/>
          <p:nvPr/>
        </p:nvSpPr>
        <p:spPr>
          <a:xfrm>
            <a:off x="611119" y="1484784"/>
            <a:ext cx="8075681" cy="1323439"/>
          </a:xfrm>
          <a:prstGeom prst="rect">
            <a:avLst/>
          </a:prstGeom>
          <a:noFill/>
        </p:spPr>
        <p:txBody>
          <a:bodyPr wrap="square">
            <a:spAutoFit/>
          </a:bodyPr>
          <a:lstStyle/>
          <a:p>
            <a:pPr algn="just"/>
            <a:r>
              <a:rPr lang="en-US" sz="2000" dirty="0">
                <a:latin typeface="Tw Cen MT" panose="020B0602020104020603" pitchFamily="34" charset="0"/>
              </a:rPr>
              <a:t>In accordance with Ind AS 116, arrangements that convey the </a:t>
            </a:r>
            <a:r>
              <a:rPr lang="en-US" sz="2000" b="1" dirty="0">
                <a:latin typeface="Tw Cen MT" panose="020B0602020104020603" pitchFamily="34" charset="0"/>
              </a:rPr>
              <a:t>right to control </a:t>
            </a:r>
            <a:r>
              <a:rPr lang="en-US" sz="2000" dirty="0">
                <a:latin typeface="Tw Cen MT" panose="020B0602020104020603" pitchFamily="34" charset="0"/>
              </a:rPr>
              <a:t>the use of </a:t>
            </a:r>
            <a:r>
              <a:rPr lang="en-US" sz="2000" b="1" dirty="0">
                <a:latin typeface="Tw Cen MT" panose="020B0602020104020603" pitchFamily="34" charset="0"/>
              </a:rPr>
              <a:t>an identified asset </a:t>
            </a:r>
            <a:r>
              <a:rPr lang="en-US" sz="2000" dirty="0">
                <a:latin typeface="Tw Cen MT" panose="020B0602020104020603" pitchFamily="34" charset="0"/>
              </a:rPr>
              <a:t>for a period of time in exchange for consideration meet the definition of a lease, even if the arrangement does not take the legal form of a lease.</a:t>
            </a:r>
            <a:endParaRPr lang="en-IN" sz="2000" dirty="0">
              <a:latin typeface="Tw Cen MT" panose="020B0602020104020603" pitchFamily="34" charset="0"/>
            </a:endParaRPr>
          </a:p>
        </p:txBody>
      </p:sp>
      <p:graphicFrame>
        <p:nvGraphicFramePr>
          <p:cNvPr id="20" name="Diagram 19">
            <a:extLst>
              <a:ext uri="{FF2B5EF4-FFF2-40B4-BE49-F238E27FC236}">
                <a16:creationId xmlns:a16="http://schemas.microsoft.com/office/drawing/2014/main" id="{3C429A16-4D82-CACB-2A78-20CDB96FB026}"/>
              </a:ext>
            </a:extLst>
          </p:cNvPr>
          <p:cNvGraphicFramePr/>
          <p:nvPr/>
        </p:nvGraphicFramePr>
        <p:xfrm>
          <a:off x="1214271" y="2996952"/>
          <a:ext cx="6715457"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ight Triangle 1">
            <a:extLst>
              <a:ext uri="{FF2B5EF4-FFF2-40B4-BE49-F238E27FC236}">
                <a16:creationId xmlns:a16="http://schemas.microsoft.com/office/drawing/2014/main" id="{42270C86-5AE6-50AB-F3DF-5C156438353A}"/>
              </a:ext>
            </a:extLst>
          </p:cNvPr>
          <p:cNvSpPr/>
          <p:nvPr/>
        </p:nvSpPr>
        <p:spPr>
          <a:xfrm>
            <a:off x="0" y="3789040"/>
            <a:ext cx="1222238" cy="3068960"/>
          </a:xfrm>
          <a:prstGeom prst="rtTriangl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25019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397026"/>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IDENTIFIED ASSET - SCENARIOS</a:t>
            </a:r>
          </a:p>
        </p:txBody>
      </p:sp>
      <p:sp>
        <p:nvSpPr>
          <p:cNvPr id="13" name="TextBox 12">
            <a:extLst>
              <a:ext uri="{FF2B5EF4-FFF2-40B4-BE49-F238E27FC236}">
                <a16:creationId xmlns:a16="http://schemas.microsoft.com/office/drawing/2014/main" id="{AB61643E-3B39-29FB-01A0-27EA4E0BAC24}"/>
              </a:ext>
            </a:extLst>
          </p:cNvPr>
          <p:cNvSpPr txBox="1"/>
          <p:nvPr/>
        </p:nvSpPr>
        <p:spPr>
          <a:xfrm>
            <a:off x="611118" y="1412776"/>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1</a:t>
            </a:r>
          </a:p>
          <a:p>
            <a:r>
              <a:rPr lang="en-IN" dirty="0">
                <a:latin typeface="Tw Cen MT" panose="020B0602020104020603" pitchFamily="34" charset="0"/>
              </a:rPr>
              <a:t>A Power plant is entirely used to supply electricity to a specific customer.  Is it an Identified Asset?</a:t>
            </a:r>
          </a:p>
        </p:txBody>
      </p:sp>
      <p:sp>
        <p:nvSpPr>
          <p:cNvPr id="14" name="TextBox 13">
            <a:extLst>
              <a:ext uri="{FF2B5EF4-FFF2-40B4-BE49-F238E27FC236}">
                <a16:creationId xmlns:a16="http://schemas.microsoft.com/office/drawing/2014/main" id="{74EE6E81-5983-C623-32E3-B2AF115B2F4F}"/>
              </a:ext>
            </a:extLst>
          </p:cNvPr>
          <p:cNvSpPr txBox="1"/>
          <p:nvPr/>
        </p:nvSpPr>
        <p:spPr>
          <a:xfrm>
            <a:off x="625427" y="2693428"/>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2</a:t>
            </a:r>
          </a:p>
          <a:p>
            <a:r>
              <a:rPr lang="en-US" dirty="0">
                <a:latin typeface="Tw Cen MT" panose="020B0602020104020603" pitchFamily="34" charset="0"/>
              </a:rPr>
              <a:t>where a PPA specifies particular wind turbines within a wind farm. </a:t>
            </a:r>
            <a:r>
              <a:rPr lang="en-IN" dirty="0">
                <a:latin typeface="Tw Cen MT" panose="020B0602020104020603" pitchFamily="34" charset="0"/>
              </a:rPr>
              <a:t>Is it an Identified Asset?</a:t>
            </a:r>
            <a:r>
              <a:rPr lang="en-US" dirty="0">
                <a:latin typeface="Tw Cen MT" panose="020B0602020104020603" pitchFamily="34" charset="0"/>
              </a:rPr>
              <a:t> </a:t>
            </a:r>
            <a:endParaRPr lang="en-IN" dirty="0">
              <a:latin typeface="Tw Cen MT" panose="020B0602020104020603" pitchFamily="34" charset="0"/>
            </a:endParaRPr>
          </a:p>
        </p:txBody>
      </p:sp>
      <p:sp>
        <p:nvSpPr>
          <p:cNvPr id="15" name="TextBox 14">
            <a:extLst>
              <a:ext uri="{FF2B5EF4-FFF2-40B4-BE49-F238E27FC236}">
                <a16:creationId xmlns:a16="http://schemas.microsoft.com/office/drawing/2014/main" id="{B1B1E7DD-263B-95E2-F13B-2FB8FC83D853}"/>
              </a:ext>
            </a:extLst>
          </p:cNvPr>
          <p:cNvSpPr txBox="1"/>
          <p:nvPr/>
        </p:nvSpPr>
        <p:spPr>
          <a:xfrm>
            <a:off x="628999" y="3881005"/>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3</a:t>
            </a:r>
          </a:p>
          <a:p>
            <a:r>
              <a:rPr lang="en-US" dirty="0">
                <a:latin typeface="Tw Cen MT" panose="020B0602020104020603" pitchFamily="34" charset="0"/>
              </a:rPr>
              <a:t>where a PPA specifies a percentage of output (50%) of a wind farm. </a:t>
            </a:r>
            <a:r>
              <a:rPr lang="en-IN" dirty="0">
                <a:latin typeface="Tw Cen MT" panose="020B0602020104020603" pitchFamily="34" charset="0"/>
              </a:rPr>
              <a:t>Is it an Identified Asset?</a:t>
            </a:r>
            <a:r>
              <a:rPr lang="en-US" dirty="0">
                <a:latin typeface="Tw Cen MT" panose="020B0602020104020603" pitchFamily="34" charset="0"/>
              </a:rPr>
              <a:t> </a:t>
            </a:r>
            <a:endParaRPr lang="en-IN" dirty="0">
              <a:latin typeface="Tw Cen MT" panose="020B0602020104020603" pitchFamily="34" charset="0"/>
            </a:endParaRPr>
          </a:p>
        </p:txBody>
      </p:sp>
      <p:sp>
        <p:nvSpPr>
          <p:cNvPr id="16" name="TextBox 15">
            <a:extLst>
              <a:ext uri="{FF2B5EF4-FFF2-40B4-BE49-F238E27FC236}">
                <a16:creationId xmlns:a16="http://schemas.microsoft.com/office/drawing/2014/main" id="{DD0F98FA-4B43-5FA9-7241-98E597E47812}"/>
              </a:ext>
            </a:extLst>
          </p:cNvPr>
          <p:cNvSpPr txBox="1"/>
          <p:nvPr/>
        </p:nvSpPr>
        <p:spPr>
          <a:xfrm>
            <a:off x="597798" y="5116084"/>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4</a:t>
            </a:r>
          </a:p>
          <a:p>
            <a:r>
              <a:rPr lang="en-US" dirty="0">
                <a:latin typeface="Tw Cen MT" panose="020B0602020104020603" pitchFamily="34" charset="0"/>
              </a:rPr>
              <a:t>where a PPA specifies a percentage of output (90%) of a wind farm. </a:t>
            </a:r>
            <a:r>
              <a:rPr lang="en-IN" dirty="0">
                <a:latin typeface="Tw Cen MT" panose="020B0602020104020603" pitchFamily="34" charset="0"/>
              </a:rPr>
              <a:t>Is it an Identified Asset?</a:t>
            </a:r>
            <a:r>
              <a:rPr lang="en-US" dirty="0">
                <a:latin typeface="Tw Cen MT" panose="020B0602020104020603" pitchFamily="34" charset="0"/>
              </a:rPr>
              <a:t> </a:t>
            </a:r>
            <a:endParaRPr lang="en-IN" dirty="0">
              <a:latin typeface="Tw Cen MT" panose="020B0602020104020603" pitchFamily="34" charset="0"/>
            </a:endParaRPr>
          </a:p>
        </p:txBody>
      </p:sp>
    </p:spTree>
    <p:extLst>
      <p:ext uri="{BB962C8B-B14F-4D97-AF65-F5344CB8AC3E}">
        <p14:creationId xmlns:p14="http://schemas.microsoft.com/office/powerpoint/2010/main" val="780552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397025"/>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IDENTIFIED ASSET - SCENARIOS</a:t>
            </a:r>
          </a:p>
        </p:txBody>
      </p:sp>
      <p:sp>
        <p:nvSpPr>
          <p:cNvPr id="13" name="TextBox 12">
            <a:extLst>
              <a:ext uri="{FF2B5EF4-FFF2-40B4-BE49-F238E27FC236}">
                <a16:creationId xmlns:a16="http://schemas.microsoft.com/office/drawing/2014/main" id="{AB61643E-3B39-29FB-01A0-27EA4E0BAC24}"/>
              </a:ext>
            </a:extLst>
          </p:cNvPr>
          <p:cNvSpPr txBox="1"/>
          <p:nvPr/>
        </p:nvSpPr>
        <p:spPr>
          <a:xfrm>
            <a:off x="611118" y="1412776"/>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1</a:t>
            </a:r>
          </a:p>
          <a:p>
            <a:r>
              <a:rPr lang="en-IN" dirty="0">
                <a:latin typeface="Tw Cen MT" panose="020B0602020104020603" pitchFamily="34" charset="0"/>
              </a:rPr>
              <a:t>A Power plant is entirely used to supply electricity to a specific customer.  Is it an Identified Asset?</a:t>
            </a:r>
          </a:p>
        </p:txBody>
      </p:sp>
      <p:sp>
        <p:nvSpPr>
          <p:cNvPr id="14" name="TextBox 13">
            <a:extLst>
              <a:ext uri="{FF2B5EF4-FFF2-40B4-BE49-F238E27FC236}">
                <a16:creationId xmlns:a16="http://schemas.microsoft.com/office/drawing/2014/main" id="{74EE6E81-5983-C623-32E3-B2AF115B2F4F}"/>
              </a:ext>
            </a:extLst>
          </p:cNvPr>
          <p:cNvSpPr txBox="1"/>
          <p:nvPr/>
        </p:nvSpPr>
        <p:spPr>
          <a:xfrm>
            <a:off x="625427" y="2645926"/>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2</a:t>
            </a:r>
          </a:p>
          <a:p>
            <a:r>
              <a:rPr lang="en-US" dirty="0">
                <a:latin typeface="Tw Cen MT" panose="020B0602020104020603" pitchFamily="34" charset="0"/>
              </a:rPr>
              <a:t>where a PPA specifies particular wind turbines within a wind farm. </a:t>
            </a:r>
            <a:r>
              <a:rPr lang="en-IN" dirty="0">
                <a:latin typeface="Tw Cen MT" panose="020B0602020104020603" pitchFamily="34" charset="0"/>
              </a:rPr>
              <a:t>Is it an Identified Asset?</a:t>
            </a:r>
            <a:r>
              <a:rPr lang="en-US" dirty="0">
                <a:latin typeface="Tw Cen MT" panose="020B0602020104020603" pitchFamily="34" charset="0"/>
              </a:rPr>
              <a:t> </a:t>
            </a:r>
            <a:endParaRPr lang="en-IN" dirty="0">
              <a:latin typeface="Tw Cen MT" panose="020B0602020104020603" pitchFamily="34" charset="0"/>
            </a:endParaRPr>
          </a:p>
        </p:txBody>
      </p:sp>
      <p:sp>
        <p:nvSpPr>
          <p:cNvPr id="15" name="TextBox 14">
            <a:extLst>
              <a:ext uri="{FF2B5EF4-FFF2-40B4-BE49-F238E27FC236}">
                <a16:creationId xmlns:a16="http://schemas.microsoft.com/office/drawing/2014/main" id="{B1B1E7DD-263B-95E2-F13B-2FB8FC83D853}"/>
              </a:ext>
            </a:extLst>
          </p:cNvPr>
          <p:cNvSpPr txBox="1"/>
          <p:nvPr/>
        </p:nvSpPr>
        <p:spPr>
          <a:xfrm>
            <a:off x="611117" y="3905403"/>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3</a:t>
            </a:r>
          </a:p>
          <a:p>
            <a:r>
              <a:rPr lang="en-US" dirty="0">
                <a:latin typeface="Tw Cen MT" panose="020B0602020104020603" pitchFamily="34" charset="0"/>
              </a:rPr>
              <a:t>where a PPA specifies a percentage of output (50%) of a wind farm. </a:t>
            </a:r>
            <a:r>
              <a:rPr lang="en-IN" dirty="0">
                <a:latin typeface="Tw Cen MT" panose="020B0602020104020603" pitchFamily="34" charset="0"/>
              </a:rPr>
              <a:t>Is it an Identified Asset?</a:t>
            </a:r>
            <a:r>
              <a:rPr lang="en-US" dirty="0">
                <a:latin typeface="Tw Cen MT" panose="020B0602020104020603" pitchFamily="34" charset="0"/>
              </a:rPr>
              <a:t> </a:t>
            </a:r>
            <a:endParaRPr lang="en-IN" dirty="0">
              <a:latin typeface="Tw Cen MT" panose="020B0602020104020603" pitchFamily="34" charset="0"/>
            </a:endParaRPr>
          </a:p>
        </p:txBody>
      </p:sp>
      <p:sp>
        <p:nvSpPr>
          <p:cNvPr id="16" name="TextBox 15">
            <a:extLst>
              <a:ext uri="{FF2B5EF4-FFF2-40B4-BE49-F238E27FC236}">
                <a16:creationId xmlns:a16="http://schemas.microsoft.com/office/drawing/2014/main" id="{DD0F98FA-4B43-5FA9-7241-98E597E47812}"/>
              </a:ext>
            </a:extLst>
          </p:cNvPr>
          <p:cNvSpPr txBox="1"/>
          <p:nvPr/>
        </p:nvSpPr>
        <p:spPr>
          <a:xfrm>
            <a:off x="611117" y="5095440"/>
            <a:ext cx="8075681" cy="923330"/>
          </a:xfrm>
          <a:prstGeom prst="rect">
            <a:avLst/>
          </a:prstGeom>
          <a:noFill/>
        </p:spPr>
        <p:txBody>
          <a:bodyPr wrap="square">
            <a:spAutoFit/>
          </a:bodyPr>
          <a:lstStyle/>
          <a:p>
            <a:r>
              <a:rPr lang="en-IN" b="1" dirty="0">
                <a:solidFill>
                  <a:srgbClr val="FE0085"/>
                </a:solidFill>
                <a:latin typeface="Tw Cen MT" panose="020B0602020104020603" pitchFamily="34" charset="0"/>
              </a:rPr>
              <a:t>Scenario 4</a:t>
            </a:r>
          </a:p>
          <a:p>
            <a:r>
              <a:rPr lang="en-US" dirty="0">
                <a:latin typeface="Tw Cen MT" panose="020B0602020104020603" pitchFamily="34" charset="0"/>
              </a:rPr>
              <a:t>where a PPA specifies a percentage of output (90%) of a wind farm. </a:t>
            </a:r>
            <a:r>
              <a:rPr lang="en-IN" dirty="0">
                <a:latin typeface="Tw Cen MT" panose="020B0602020104020603" pitchFamily="34" charset="0"/>
              </a:rPr>
              <a:t>Is it an Identified Asset?</a:t>
            </a:r>
            <a:r>
              <a:rPr lang="en-US" dirty="0">
                <a:latin typeface="Tw Cen MT" panose="020B0602020104020603" pitchFamily="34" charset="0"/>
              </a:rPr>
              <a:t> </a:t>
            </a:r>
            <a:endParaRPr lang="en-IN" dirty="0">
              <a:latin typeface="Tw Cen MT" panose="020B0602020104020603" pitchFamily="34" charset="0"/>
            </a:endParaRPr>
          </a:p>
        </p:txBody>
      </p:sp>
      <p:sp>
        <p:nvSpPr>
          <p:cNvPr id="3" name="TextBox 2">
            <a:extLst>
              <a:ext uri="{FF2B5EF4-FFF2-40B4-BE49-F238E27FC236}">
                <a16:creationId xmlns:a16="http://schemas.microsoft.com/office/drawing/2014/main" id="{74B76903-2E36-B161-BD3A-CB340518C42A}"/>
              </a:ext>
            </a:extLst>
          </p:cNvPr>
          <p:cNvSpPr txBox="1"/>
          <p:nvPr/>
        </p:nvSpPr>
        <p:spPr>
          <a:xfrm>
            <a:off x="599035" y="3492958"/>
            <a:ext cx="8075681" cy="377877"/>
          </a:xfrm>
          <a:prstGeom prst="rect">
            <a:avLst/>
          </a:prstGeom>
          <a:noFill/>
        </p:spPr>
        <p:txBody>
          <a:bodyPr wrap="square">
            <a:spAutoFit/>
          </a:bodyPr>
          <a:lstStyle/>
          <a:p>
            <a:r>
              <a:rPr lang="en-US" sz="1800" b="0" i="0" u="none" strike="noStrike" baseline="0" dirty="0">
                <a:solidFill>
                  <a:srgbClr val="FE0085"/>
                </a:solidFill>
                <a:latin typeface="Tw Cen MT" panose="020B0602020104020603" pitchFamily="34" charset="0"/>
              </a:rPr>
              <a:t>A capacity portion of an asset is an identified asset if it is physically distinct.</a:t>
            </a:r>
            <a:endParaRPr lang="en-IN" dirty="0">
              <a:solidFill>
                <a:srgbClr val="FE0085"/>
              </a:solidFill>
              <a:latin typeface="Tw Cen MT" panose="020B0602020104020603" pitchFamily="34" charset="0"/>
            </a:endParaRPr>
          </a:p>
        </p:txBody>
      </p:sp>
      <p:sp>
        <p:nvSpPr>
          <p:cNvPr id="5" name="TextBox 4">
            <a:extLst>
              <a:ext uri="{FF2B5EF4-FFF2-40B4-BE49-F238E27FC236}">
                <a16:creationId xmlns:a16="http://schemas.microsoft.com/office/drawing/2014/main" id="{FBA6FF02-0632-8FC0-BAD2-D26CE549ED79}"/>
              </a:ext>
            </a:extLst>
          </p:cNvPr>
          <p:cNvSpPr txBox="1"/>
          <p:nvPr/>
        </p:nvSpPr>
        <p:spPr>
          <a:xfrm>
            <a:off x="611117" y="4726108"/>
            <a:ext cx="7777307" cy="369332"/>
          </a:xfrm>
          <a:prstGeom prst="rect">
            <a:avLst/>
          </a:prstGeom>
          <a:noFill/>
        </p:spPr>
        <p:txBody>
          <a:bodyPr wrap="square">
            <a:spAutoFit/>
          </a:bodyPr>
          <a:lstStyle/>
          <a:p>
            <a:r>
              <a:rPr lang="en-US" sz="1800" b="0" i="0" u="none" strike="noStrike" baseline="0" dirty="0">
                <a:solidFill>
                  <a:srgbClr val="FE0085"/>
                </a:solidFill>
                <a:latin typeface="Tw Cen MT" panose="020B0602020104020603" pitchFamily="34" charset="0"/>
              </a:rPr>
              <a:t>A capacity or other portion of an asset that is not physically distinct </a:t>
            </a:r>
            <a:endParaRPr lang="en-IN" dirty="0">
              <a:solidFill>
                <a:srgbClr val="FE0085"/>
              </a:solidFill>
              <a:latin typeface="Tw Cen MT" panose="020B0602020104020603" pitchFamily="34" charset="0"/>
            </a:endParaRPr>
          </a:p>
        </p:txBody>
      </p:sp>
      <p:sp>
        <p:nvSpPr>
          <p:cNvPr id="7" name="TextBox 6">
            <a:extLst>
              <a:ext uri="{FF2B5EF4-FFF2-40B4-BE49-F238E27FC236}">
                <a16:creationId xmlns:a16="http://schemas.microsoft.com/office/drawing/2014/main" id="{A377DAD5-CBB9-5750-CB2E-6932BC818F63}"/>
              </a:ext>
            </a:extLst>
          </p:cNvPr>
          <p:cNvSpPr txBox="1"/>
          <p:nvPr/>
        </p:nvSpPr>
        <p:spPr>
          <a:xfrm>
            <a:off x="640089" y="5982374"/>
            <a:ext cx="8111696" cy="369332"/>
          </a:xfrm>
          <a:prstGeom prst="rect">
            <a:avLst/>
          </a:prstGeom>
          <a:noFill/>
        </p:spPr>
        <p:txBody>
          <a:bodyPr wrap="square">
            <a:spAutoFit/>
          </a:bodyPr>
          <a:lstStyle/>
          <a:p>
            <a:r>
              <a:rPr lang="en-US" dirty="0">
                <a:solidFill>
                  <a:srgbClr val="FE0085"/>
                </a:solidFill>
                <a:latin typeface="Tw Cen MT" panose="020B0602020104020603" pitchFamily="34" charset="0"/>
              </a:rPr>
              <a:t>Substantial</a:t>
            </a:r>
            <a:r>
              <a:rPr lang="en-US" sz="1800" b="0" i="0" u="none" strike="noStrike" baseline="0" dirty="0">
                <a:solidFill>
                  <a:srgbClr val="FE0085"/>
                </a:solidFill>
                <a:latin typeface="Tw Cen MT" panose="020B0602020104020603" pitchFamily="34" charset="0"/>
              </a:rPr>
              <a:t> capacity of an asset that is not physically distinct is identified asset </a:t>
            </a:r>
            <a:endParaRPr lang="en-IN" dirty="0">
              <a:solidFill>
                <a:srgbClr val="FE0085"/>
              </a:solidFill>
              <a:latin typeface="Tw Cen MT" panose="020B0602020104020603" pitchFamily="34" charset="0"/>
            </a:endParaRPr>
          </a:p>
        </p:txBody>
      </p:sp>
      <p:sp>
        <p:nvSpPr>
          <p:cNvPr id="8" name="TextBox 7">
            <a:extLst>
              <a:ext uri="{FF2B5EF4-FFF2-40B4-BE49-F238E27FC236}">
                <a16:creationId xmlns:a16="http://schemas.microsoft.com/office/drawing/2014/main" id="{3A3301C2-8697-8159-72C6-0091151D82DA}"/>
              </a:ext>
            </a:extLst>
          </p:cNvPr>
          <p:cNvSpPr txBox="1"/>
          <p:nvPr/>
        </p:nvSpPr>
        <p:spPr>
          <a:xfrm>
            <a:off x="625428" y="2235519"/>
            <a:ext cx="8075681" cy="377877"/>
          </a:xfrm>
          <a:prstGeom prst="rect">
            <a:avLst/>
          </a:prstGeom>
          <a:noFill/>
        </p:spPr>
        <p:txBody>
          <a:bodyPr wrap="square">
            <a:spAutoFit/>
          </a:bodyPr>
          <a:lstStyle/>
          <a:p>
            <a:r>
              <a:rPr lang="en-US" sz="1800" b="0" i="0" u="none" strike="noStrike" baseline="0" dirty="0">
                <a:solidFill>
                  <a:srgbClr val="FE0085"/>
                </a:solidFill>
                <a:latin typeface="Tw Cen MT" panose="020B0602020104020603" pitchFamily="34" charset="0"/>
              </a:rPr>
              <a:t>Exclusiv</a:t>
            </a:r>
            <a:r>
              <a:rPr lang="en-US" dirty="0">
                <a:solidFill>
                  <a:srgbClr val="FE0085"/>
                </a:solidFill>
                <a:latin typeface="Tw Cen MT" panose="020B0602020104020603" pitchFamily="34" charset="0"/>
              </a:rPr>
              <a:t>e to customer. Identified Asset</a:t>
            </a:r>
            <a:endParaRPr lang="en-IN" dirty="0">
              <a:solidFill>
                <a:srgbClr val="FE0085"/>
              </a:solidFill>
              <a:latin typeface="Tw Cen MT" panose="020B0602020104020603" pitchFamily="34" charset="0"/>
            </a:endParaRPr>
          </a:p>
        </p:txBody>
      </p:sp>
    </p:spTree>
    <p:extLst>
      <p:ext uri="{BB962C8B-B14F-4D97-AF65-F5344CB8AC3E}">
        <p14:creationId xmlns:p14="http://schemas.microsoft.com/office/powerpoint/2010/main" val="339356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73327D3E-0C7A-A20D-8EBB-B065318AC15D}"/>
              </a:ext>
            </a:extLst>
          </p:cNvPr>
          <p:cNvSpPr txBox="1"/>
          <p:nvPr/>
        </p:nvSpPr>
        <p:spPr>
          <a:xfrm>
            <a:off x="611119" y="1340768"/>
            <a:ext cx="8075680" cy="923330"/>
          </a:xfrm>
          <a:prstGeom prst="rect">
            <a:avLst/>
          </a:prstGeom>
          <a:noFill/>
        </p:spPr>
        <p:txBody>
          <a:bodyPr wrap="square">
            <a:spAutoFit/>
          </a:bodyPr>
          <a:lstStyle/>
          <a:p>
            <a:pPr algn="just"/>
            <a:r>
              <a:rPr lang="en-US" sz="1800" b="0" i="0" u="none" strike="noStrike" baseline="0" dirty="0">
                <a:solidFill>
                  <a:srgbClr val="000000"/>
                </a:solidFill>
                <a:latin typeface="Tw Cen MT" panose="020B0602020104020603" pitchFamily="34" charset="0"/>
              </a:rPr>
              <a:t>To control the use of an identified asset, a customer is required to have the right to obtain substantially all of the economic benefits from use of the identified asset throughout the period of use. </a:t>
            </a:r>
            <a:endParaRPr lang="en-IN" dirty="0">
              <a:latin typeface="Tw Cen MT" panose="020B0602020104020603" pitchFamily="34" charset="0"/>
            </a:endParaRPr>
          </a:p>
        </p:txBody>
      </p:sp>
      <p:sp>
        <p:nvSpPr>
          <p:cNvPr id="10" name="Title 1">
            <a:extLst>
              <a:ext uri="{FF2B5EF4-FFF2-40B4-BE49-F238E27FC236}">
                <a16:creationId xmlns:a16="http://schemas.microsoft.com/office/drawing/2014/main" id="{763C2E51-21DA-87B9-E0AA-87B8224CD903}"/>
              </a:ext>
            </a:extLst>
          </p:cNvPr>
          <p:cNvSpPr txBox="1">
            <a:spLocks/>
          </p:cNvSpPr>
          <p:nvPr/>
        </p:nvSpPr>
        <p:spPr>
          <a:xfrm>
            <a:off x="457200" y="444527"/>
            <a:ext cx="8229600" cy="74625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RIGHTS TO SUBSTANTIALLY ALL ECONOMIC BENEFITS</a:t>
            </a:r>
          </a:p>
        </p:txBody>
      </p:sp>
      <p:graphicFrame>
        <p:nvGraphicFramePr>
          <p:cNvPr id="11" name="Diagram 10">
            <a:extLst>
              <a:ext uri="{FF2B5EF4-FFF2-40B4-BE49-F238E27FC236}">
                <a16:creationId xmlns:a16="http://schemas.microsoft.com/office/drawing/2014/main" id="{4B86BAA9-6F40-2E48-4730-CF33B9147269}"/>
              </a:ext>
            </a:extLst>
          </p:cNvPr>
          <p:cNvGraphicFramePr/>
          <p:nvPr/>
        </p:nvGraphicFramePr>
        <p:xfrm>
          <a:off x="2152851" y="2685132"/>
          <a:ext cx="4992216" cy="2824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7058F32C-9704-6F3D-B392-14CDF0F95925}"/>
              </a:ext>
            </a:extLst>
          </p:cNvPr>
          <p:cNvSpPr txBox="1"/>
          <p:nvPr/>
        </p:nvSpPr>
        <p:spPr>
          <a:xfrm>
            <a:off x="2152851" y="2815536"/>
            <a:ext cx="8075680" cy="369332"/>
          </a:xfrm>
          <a:prstGeom prst="rect">
            <a:avLst/>
          </a:prstGeom>
          <a:noFill/>
        </p:spPr>
        <p:txBody>
          <a:bodyPr wrap="square">
            <a:spAutoFit/>
          </a:bodyPr>
          <a:lstStyle/>
          <a:p>
            <a:pPr algn="just"/>
            <a:r>
              <a:rPr lang="en-US" sz="1800" b="1" i="0" u="none" strike="noStrike" baseline="0" dirty="0">
                <a:solidFill>
                  <a:srgbClr val="00B050"/>
                </a:solidFill>
                <a:latin typeface="Tw Cen MT" panose="020B0602020104020603" pitchFamily="34" charset="0"/>
              </a:rPr>
              <a:t>Economic Benefits:</a:t>
            </a:r>
            <a:endParaRPr lang="en-IN" b="1" dirty="0">
              <a:solidFill>
                <a:srgbClr val="00B050"/>
              </a:solidFill>
              <a:latin typeface="Tw Cen MT" panose="020B0602020104020603" pitchFamily="34" charset="0"/>
            </a:endParaRPr>
          </a:p>
        </p:txBody>
      </p:sp>
    </p:spTree>
    <p:extLst>
      <p:ext uri="{BB962C8B-B14F-4D97-AF65-F5344CB8AC3E}">
        <p14:creationId xmlns:p14="http://schemas.microsoft.com/office/powerpoint/2010/main" val="168339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73327D3E-0C7A-A20D-8EBB-B065318AC15D}"/>
              </a:ext>
            </a:extLst>
          </p:cNvPr>
          <p:cNvSpPr txBox="1"/>
          <p:nvPr/>
        </p:nvSpPr>
        <p:spPr>
          <a:xfrm>
            <a:off x="611119" y="1340768"/>
            <a:ext cx="8075680" cy="646331"/>
          </a:xfrm>
          <a:prstGeom prst="rect">
            <a:avLst/>
          </a:prstGeom>
          <a:noFill/>
        </p:spPr>
        <p:txBody>
          <a:bodyPr wrap="square">
            <a:spAutoFit/>
          </a:bodyPr>
          <a:lstStyle/>
          <a:p>
            <a:pPr algn="just"/>
            <a:r>
              <a:rPr lang="en-US" b="0" i="0" u="none" strike="noStrike" baseline="0" dirty="0">
                <a:solidFill>
                  <a:srgbClr val="000000"/>
                </a:solidFill>
                <a:latin typeface="Tw Cen MT" panose="020B0602020104020603" pitchFamily="34" charset="0"/>
              </a:rPr>
              <a:t>A supplier’s right to substitute an asset is substantive only when both of the following conditions are met:</a:t>
            </a:r>
            <a:endParaRPr lang="en-IN" dirty="0">
              <a:latin typeface="Tw Cen MT" panose="020B0602020104020603" pitchFamily="34" charset="0"/>
            </a:endParaRPr>
          </a:p>
        </p:txBody>
      </p:sp>
      <p:sp>
        <p:nvSpPr>
          <p:cNvPr id="10" name="Title 1">
            <a:extLst>
              <a:ext uri="{FF2B5EF4-FFF2-40B4-BE49-F238E27FC236}">
                <a16:creationId xmlns:a16="http://schemas.microsoft.com/office/drawing/2014/main" id="{763C2E51-21DA-87B9-E0AA-87B8224CD903}"/>
              </a:ext>
            </a:extLst>
          </p:cNvPr>
          <p:cNvSpPr txBox="1">
            <a:spLocks/>
          </p:cNvSpPr>
          <p:nvPr/>
        </p:nvSpPr>
        <p:spPr>
          <a:xfrm>
            <a:off x="457200" y="444527"/>
            <a:ext cx="8229600" cy="74625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NO SUBSTANTIVE SUBSTITUTE RIGHTS</a:t>
            </a:r>
          </a:p>
        </p:txBody>
      </p:sp>
      <p:graphicFrame>
        <p:nvGraphicFramePr>
          <p:cNvPr id="9" name="Diagram 8">
            <a:extLst>
              <a:ext uri="{FF2B5EF4-FFF2-40B4-BE49-F238E27FC236}">
                <a16:creationId xmlns:a16="http://schemas.microsoft.com/office/drawing/2014/main" id="{34CDD18E-AFA6-C306-1CFC-C7E3569AFB10}"/>
              </a:ext>
            </a:extLst>
          </p:cNvPr>
          <p:cNvGraphicFramePr/>
          <p:nvPr/>
        </p:nvGraphicFramePr>
        <p:xfrm>
          <a:off x="611560" y="2430670"/>
          <a:ext cx="8075680" cy="17733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55B1D360-F2A3-85B5-F129-CBE9949C5DC0}"/>
              </a:ext>
            </a:extLst>
          </p:cNvPr>
          <p:cNvSpPr txBox="1"/>
          <p:nvPr/>
        </p:nvSpPr>
        <p:spPr>
          <a:xfrm>
            <a:off x="1043608" y="5000354"/>
            <a:ext cx="7452320" cy="646331"/>
          </a:xfrm>
          <a:prstGeom prst="rect">
            <a:avLst/>
          </a:prstGeom>
          <a:solidFill>
            <a:schemeClr val="accent4">
              <a:lumMod val="20000"/>
              <a:lumOff val="80000"/>
            </a:schemeClr>
          </a:solidFill>
        </p:spPr>
        <p:txBody>
          <a:bodyPr wrap="square">
            <a:spAutoFit/>
          </a:bodyPr>
          <a:lstStyle/>
          <a:p>
            <a:r>
              <a:rPr lang="en-US" b="0" i="0" u="none" strike="noStrike" baseline="0" dirty="0">
                <a:solidFill>
                  <a:srgbClr val="000000"/>
                </a:solidFill>
                <a:latin typeface="Tw Cen MT" panose="020B0602020104020603" pitchFamily="34" charset="0"/>
              </a:rPr>
              <a:t>For example, if the supplier could fulfil its obligations under the PPA with electricity from a number of different solar or wind farms.</a:t>
            </a:r>
            <a:endParaRPr lang="en-IN" dirty="0">
              <a:latin typeface="Tw Cen MT" panose="020B0602020104020603" pitchFamily="34" charset="0"/>
            </a:endParaRPr>
          </a:p>
        </p:txBody>
      </p:sp>
    </p:spTree>
    <p:extLst>
      <p:ext uri="{BB962C8B-B14F-4D97-AF65-F5344CB8AC3E}">
        <p14:creationId xmlns:p14="http://schemas.microsoft.com/office/powerpoint/2010/main" val="1082426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63C2E51-21DA-87B9-E0AA-87B8224CD903}"/>
              </a:ext>
            </a:extLst>
          </p:cNvPr>
          <p:cNvSpPr txBox="1">
            <a:spLocks/>
          </p:cNvSpPr>
          <p:nvPr/>
        </p:nvSpPr>
        <p:spPr>
          <a:xfrm>
            <a:off x="457200" y="444527"/>
            <a:ext cx="8229600" cy="74625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RIGHT TO DIRECT THE USE OF THE ASSET</a:t>
            </a:r>
          </a:p>
        </p:txBody>
      </p:sp>
      <p:graphicFrame>
        <p:nvGraphicFramePr>
          <p:cNvPr id="5" name="Diagram 4">
            <a:extLst>
              <a:ext uri="{FF2B5EF4-FFF2-40B4-BE49-F238E27FC236}">
                <a16:creationId xmlns:a16="http://schemas.microsoft.com/office/drawing/2014/main" id="{131D3920-8926-BD47-0638-6D6225984E7E}"/>
              </a:ext>
            </a:extLst>
          </p:cNvPr>
          <p:cNvGraphicFramePr/>
          <p:nvPr/>
        </p:nvGraphicFramePr>
        <p:xfrm>
          <a:off x="611118" y="1326801"/>
          <a:ext cx="8229600" cy="4550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8263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63C2E51-21DA-87B9-E0AA-87B8224CD903}"/>
              </a:ext>
            </a:extLst>
          </p:cNvPr>
          <p:cNvSpPr txBox="1">
            <a:spLocks/>
          </p:cNvSpPr>
          <p:nvPr/>
        </p:nvSpPr>
        <p:spPr>
          <a:xfrm>
            <a:off x="457200" y="444527"/>
            <a:ext cx="8229600" cy="74625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RIGHT TO DIRECT THE USE OF THE ASSET</a:t>
            </a:r>
          </a:p>
        </p:txBody>
      </p:sp>
      <p:sp>
        <p:nvSpPr>
          <p:cNvPr id="3" name="TextBox 2">
            <a:extLst>
              <a:ext uri="{FF2B5EF4-FFF2-40B4-BE49-F238E27FC236}">
                <a16:creationId xmlns:a16="http://schemas.microsoft.com/office/drawing/2014/main" id="{0B0808DA-F61E-FC57-9CD8-EDA5851DBD08}"/>
              </a:ext>
            </a:extLst>
          </p:cNvPr>
          <p:cNvSpPr txBox="1"/>
          <p:nvPr/>
        </p:nvSpPr>
        <p:spPr>
          <a:xfrm>
            <a:off x="611119" y="1484784"/>
            <a:ext cx="8075681" cy="3416320"/>
          </a:xfrm>
          <a:prstGeom prst="rect">
            <a:avLst/>
          </a:prstGeom>
          <a:solidFill>
            <a:schemeClr val="accent4">
              <a:lumMod val="20000"/>
              <a:lumOff val="80000"/>
            </a:schemeClr>
          </a:solidFill>
        </p:spPr>
        <p:txBody>
          <a:bodyPr wrap="square">
            <a:spAutoFit/>
          </a:bodyPr>
          <a:lstStyle/>
          <a:p>
            <a:r>
              <a:rPr lang="en-IN" sz="1800" b="1" i="0" u="none" strike="noStrike" baseline="0" dirty="0">
                <a:solidFill>
                  <a:srgbClr val="000000"/>
                </a:solidFill>
                <a:latin typeface="Tw Cen MT" panose="020B0602020104020603" pitchFamily="34" charset="0"/>
              </a:rPr>
              <a:t>Scenario A </a:t>
            </a:r>
            <a:endParaRPr lang="en-IN" sz="1800" b="0" i="0" u="none" strike="noStrike" baseline="0" dirty="0">
              <a:solidFill>
                <a:srgbClr val="000000"/>
              </a:solidFill>
              <a:latin typeface="Tw Cen MT" panose="020B0602020104020603" pitchFamily="34" charset="0"/>
            </a:endParaRPr>
          </a:p>
          <a:p>
            <a:r>
              <a:rPr lang="en-US" sz="1800" b="0" i="0" u="none" strike="noStrike" baseline="0" dirty="0">
                <a:solidFill>
                  <a:srgbClr val="000000"/>
                </a:solidFill>
                <a:latin typeface="Tw Cen MT" panose="020B0602020104020603" pitchFamily="34" charset="0"/>
              </a:rPr>
              <a:t>A renewable energy generator enters into a PPA with the owner of a factory in a remote location, under which: </a:t>
            </a:r>
          </a:p>
          <a:p>
            <a:pPr marL="457200" indent="-457200">
              <a:buFont typeface="Arial" panose="020B0604020202020204" pitchFamily="34" charset="0"/>
              <a:buChar char="•"/>
            </a:pPr>
            <a:r>
              <a:rPr lang="en-US" sz="1800" b="0" i="0" u="none" strike="noStrike" baseline="0" dirty="0">
                <a:solidFill>
                  <a:srgbClr val="000000"/>
                </a:solidFill>
                <a:latin typeface="Tw Cen MT" panose="020B0602020104020603" pitchFamily="34" charset="0"/>
              </a:rPr>
              <a:t>The generator designed and built a wind farm in close proximity of the factory. Power from the wind farm is provided directly to the factory. The generator has no nearby assets it could provide energy from, should it wish.</a:t>
            </a:r>
          </a:p>
          <a:p>
            <a:pPr marL="457200" indent="-457200">
              <a:buFont typeface="Arial" panose="020B0604020202020204" pitchFamily="34" charset="0"/>
              <a:buChar char="•"/>
            </a:pPr>
            <a:r>
              <a:rPr lang="en-US" sz="1800" b="0" i="0" u="none" strike="noStrike" baseline="0" dirty="0">
                <a:solidFill>
                  <a:srgbClr val="000000"/>
                </a:solidFill>
                <a:latin typeface="Tw Cen MT" panose="020B0602020104020603" pitchFamily="34" charset="0"/>
              </a:rPr>
              <a:t>The factory has the right to receive substantially all of the economic benefits from the wind farm.</a:t>
            </a:r>
          </a:p>
          <a:p>
            <a:pPr marL="457200" indent="-457200">
              <a:buFont typeface="Arial" panose="020B0604020202020204" pitchFamily="34" charset="0"/>
              <a:buChar char="•"/>
            </a:pPr>
            <a:r>
              <a:rPr lang="en-US" sz="1800" b="0" i="0" u="none" strike="noStrike" baseline="0" dirty="0">
                <a:solidFill>
                  <a:srgbClr val="000000"/>
                </a:solidFill>
                <a:latin typeface="Tw Cen MT" panose="020B0602020104020603" pitchFamily="34" charset="0"/>
              </a:rPr>
              <a:t>The factory is able to determine if and when energy is produced from the asset (i.e., it has dispatch rights enabling it to turn off some or all turbines in order to manage the volume of energy produced in order to meet its needs).</a:t>
            </a:r>
            <a:endParaRPr lang="en-IN" sz="1800" b="1" i="1" u="none" strike="noStrike" baseline="0" dirty="0">
              <a:solidFill>
                <a:srgbClr val="000000"/>
              </a:solidFill>
              <a:latin typeface="Tw Cen MT" panose="020B0602020104020603" pitchFamily="34" charset="0"/>
            </a:endParaRPr>
          </a:p>
          <a:p>
            <a:r>
              <a:rPr lang="en-IN" sz="1800" b="0" i="0" u="none" strike="noStrike" baseline="0" dirty="0">
                <a:solidFill>
                  <a:srgbClr val="000000"/>
                </a:solidFill>
                <a:latin typeface="Tw Cen MT" panose="020B0602020104020603" pitchFamily="34" charset="0"/>
              </a:rPr>
              <a:t>	</a:t>
            </a:r>
          </a:p>
        </p:txBody>
      </p:sp>
    </p:spTree>
    <p:extLst>
      <p:ext uri="{BB962C8B-B14F-4D97-AF65-F5344CB8AC3E}">
        <p14:creationId xmlns:p14="http://schemas.microsoft.com/office/powerpoint/2010/main" val="1075420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63C2E51-21DA-87B9-E0AA-87B8224CD903}"/>
              </a:ext>
            </a:extLst>
          </p:cNvPr>
          <p:cNvSpPr txBox="1">
            <a:spLocks/>
          </p:cNvSpPr>
          <p:nvPr/>
        </p:nvSpPr>
        <p:spPr>
          <a:xfrm>
            <a:off x="457200" y="444527"/>
            <a:ext cx="8229600" cy="74625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RIGHT TO DIRECT THE USE OF THE ASSET</a:t>
            </a:r>
          </a:p>
        </p:txBody>
      </p:sp>
      <p:sp>
        <p:nvSpPr>
          <p:cNvPr id="3" name="TextBox 2">
            <a:extLst>
              <a:ext uri="{FF2B5EF4-FFF2-40B4-BE49-F238E27FC236}">
                <a16:creationId xmlns:a16="http://schemas.microsoft.com/office/drawing/2014/main" id="{0B0808DA-F61E-FC57-9CD8-EDA5851DBD08}"/>
              </a:ext>
            </a:extLst>
          </p:cNvPr>
          <p:cNvSpPr txBox="1"/>
          <p:nvPr/>
        </p:nvSpPr>
        <p:spPr>
          <a:xfrm>
            <a:off x="611119" y="1484784"/>
            <a:ext cx="8075681" cy="4524315"/>
          </a:xfrm>
          <a:prstGeom prst="rect">
            <a:avLst/>
          </a:prstGeom>
          <a:solidFill>
            <a:schemeClr val="accent4">
              <a:lumMod val="20000"/>
              <a:lumOff val="80000"/>
            </a:schemeClr>
          </a:solidFill>
        </p:spPr>
        <p:txBody>
          <a:bodyPr wrap="square">
            <a:spAutoFit/>
          </a:bodyPr>
          <a:lstStyle/>
          <a:p>
            <a:r>
              <a:rPr lang="en-IN" sz="1800" b="1" i="0" u="none" strike="noStrike" baseline="0" dirty="0">
                <a:solidFill>
                  <a:srgbClr val="000000"/>
                </a:solidFill>
                <a:latin typeface="Tw Cen MT" panose="020B0602020104020603" pitchFamily="34" charset="0"/>
              </a:rPr>
              <a:t>Scenario A </a:t>
            </a:r>
            <a:endParaRPr lang="en-IN" sz="1800" b="0" i="0" u="none" strike="noStrike" baseline="0" dirty="0">
              <a:solidFill>
                <a:srgbClr val="000000"/>
              </a:solidFill>
              <a:latin typeface="Tw Cen MT" panose="020B0602020104020603" pitchFamily="34" charset="0"/>
            </a:endParaRPr>
          </a:p>
          <a:p>
            <a:r>
              <a:rPr lang="en-US" sz="1800" b="0" i="0" u="none" strike="noStrike" baseline="0" dirty="0">
                <a:solidFill>
                  <a:srgbClr val="000000"/>
                </a:solidFill>
                <a:latin typeface="Tw Cen MT" panose="020B0602020104020603" pitchFamily="34" charset="0"/>
              </a:rPr>
              <a:t>A renewable energy generator enters into a PPA with the owner of a factory in a remote location, under which: </a:t>
            </a:r>
          </a:p>
          <a:p>
            <a:pPr marL="457200" indent="-457200">
              <a:buFont typeface="Arial" panose="020B0604020202020204" pitchFamily="34" charset="0"/>
              <a:buChar char="•"/>
            </a:pPr>
            <a:r>
              <a:rPr lang="en-US" sz="1800" b="0" i="0" u="none" strike="noStrike" baseline="0" dirty="0">
                <a:solidFill>
                  <a:srgbClr val="000000"/>
                </a:solidFill>
                <a:latin typeface="Tw Cen MT" panose="020B0602020104020603" pitchFamily="34" charset="0"/>
              </a:rPr>
              <a:t>The generator designed and built a wind farm in close proximity of the factory. Power from the wind farm is provided directly to the factory. The generator has no nearby assets it could provide energy from, should it wish.</a:t>
            </a:r>
          </a:p>
          <a:p>
            <a:pPr marL="457200" indent="-457200">
              <a:buFont typeface="Arial" panose="020B0604020202020204" pitchFamily="34" charset="0"/>
              <a:buChar char="•"/>
            </a:pPr>
            <a:r>
              <a:rPr lang="en-US" sz="1800" b="0" i="0" u="none" strike="noStrike" baseline="0" dirty="0">
                <a:solidFill>
                  <a:srgbClr val="000000"/>
                </a:solidFill>
                <a:latin typeface="Tw Cen MT" panose="020B0602020104020603" pitchFamily="34" charset="0"/>
              </a:rPr>
              <a:t>The factory has the right to receive substantially all of the economic benefits from the wind farm.</a:t>
            </a:r>
          </a:p>
          <a:p>
            <a:pPr marL="457200" indent="-457200">
              <a:buFont typeface="Arial" panose="020B0604020202020204" pitchFamily="34" charset="0"/>
              <a:buChar char="•"/>
            </a:pPr>
            <a:r>
              <a:rPr lang="en-US" sz="1800" b="0" i="0" u="none" strike="noStrike" baseline="0" dirty="0">
                <a:solidFill>
                  <a:srgbClr val="000000"/>
                </a:solidFill>
                <a:latin typeface="Tw Cen MT" panose="020B0602020104020603" pitchFamily="34" charset="0"/>
              </a:rPr>
              <a:t>The factory is able to determine if and when energy is produced from the asset (i.e., it has dispatch rights enabling it to turn off some or all turbines in order to manage the volume of energy produced in order to meet its needs).</a:t>
            </a:r>
            <a:endParaRPr lang="en-IN" sz="1800" b="1" i="1" u="none" strike="noStrike" baseline="0" dirty="0">
              <a:solidFill>
                <a:srgbClr val="000000"/>
              </a:solidFill>
              <a:latin typeface="Tw Cen MT" panose="020B0602020104020603" pitchFamily="34" charset="0"/>
            </a:endParaRPr>
          </a:p>
          <a:p>
            <a:r>
              <a:rPr lang="en-IN" sz="1800" b="1" i="1" u="none" strike="noStrike" baseline="0" dirty="0">
                <a:solidFill>
                  <a:srgbClr val="000000"/>
                </a:solidFill>
                <a:latin typeface="Tw Cen MT" panose="020B0602020104020603" pitchFamily="34" charset="0"/>
              </a:rPr>
              <a:t>Conclusion </a:t>
            </a:r>
            <a:endParaRPr lang="en-IN" sz="1800" b="0" i="0" u="none" strike="noStrike" baseline="0" dirty="0">
              <a:solidFill>
                <a:srgbClr val="000000"/>
              </a:solidFill>
              <a:latin typeface="Tw Cen MT" panose="020B0602020104020603" pitchFamily="34" charset="0"/>
            </a:endParaRPr>
          </a:p>
          <a:p>
            <a:r>
              <a:rPr lang="en-US" sz="1800" i="0" u="none" strike="noStrike" baseline="0" dirty="0">
                <a:solidFill>
                  <a:schemeClr val="accent2"/>
                </a:solidFill>
                <a:latin typeface="Tw Cen MT" panose="020B0602020104020603" pitchFamily="34" charset="0"/>
              </a:rPr>
              <a:t>In this scenario, the arrangement contains a lease. The wind farm represents an identified asset and the generator does not have substantive substitution rights. Also, the customer has: the rights to substantially all of the economic benefits of the assets; and the right to direct the use of the asset. </a:t>
            </a:r>
            <a:r>
              <a:rPr lang="en-IN" sz="1800" i="0" u="none" strike="noStrike" baseline="0" dirty="0">
                <a:solidFill>
                  <a:schemeClr val="accent2"/>
                </a:solidFill>
                <a:latin typeface="Tw Cen MT" panose="020B0602020104020603" pitchFamily="34" charset="0"/>
              </a:rPr>
              <a:t>	</a:t>
            </a:r>
          </a:p>
        </p:txBody>
      </p:sp>
    </p:spTree>
    <p:extLst>
      <p:ext uri="{BB962C8B-B14F-4D97-AF65-F5344CB8AC3E}">
        <p14:creationId xmlns:p14="http://schemas.microsoft.com/office/powerpoint/2010/main" val="6936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73327D3E-0C7A-A20D-8EBB-B065318AC15D}"/>
              </a:ext>
            </a:extLst>
          </p:cNvPr>
          <p:cNvSpPr txBox="1"/>
          <p:nvPr/>
        </p:nvSpPr>
        <p:spPr>
          <a:xfrm>
            <a:off x="619750" y="1556732"/>
            <a:ext cx="8067049" cy="923330"/>
          </a:xfrm>
          <a:prstGeom prst="rect">
            <a:avLst/>
          </a:prstGeom>
          <a:noFill/>
        </p:spPr>
        <p:txBody>
          <a:bodyPr wrap="square">
            <a:spAutoFit/>
          </a:bodyPr>
          <a:lstStyle/>
          <a:p>
            <a:pPr algn="l"/>
            <a:r>
              <a:rPr lang="en-IN" sz="1800" b="0" i="0" u="none" strike="noStrike" baseline="0" dirty="0">
                <a:latin typeface="Tw Cen MT" panose="020B0602020104020603" pitchFamily="34" charset="0"/>
              </a:rPr>
              <a:t>Once </a:t>
            </a:r>
            <a:r>
              <a:rPr lang="en-US" sz="1800" b="0" i="0" u="none" strike="noStrike" baseline="0" dirty="0">
                <a:latin typeface="Tw Cen MT" panose="020B0602020104020603" pitchFamily="34" charset="0"/>
              </a:rPr>
              <a:t>a determination is reached that an arrangement contains a lease, the lease arrangement must be classified as either </a:t>
            </a:r>
            <a:r>
              <a:rPr lang="en-US" sz="1800" b="1" i="0" u="none" strike="noStrike" baseline="0" dirty="0">
                <a:latin typeface="Tw Cen MT" panose="020B0602020104020603" pitchFamily="34" charset="0"/>
              </a:rPr>
              <a:t>financing or operating </a:t>
            </a:r>
            <a:r>
              <a:rPr lang="en-US" sz="1800" b="0" i="0" u="none" strike="noStrike" baseline="0" dirty="0">
                <a:latin typeface="Tw Cen MT" panose="020B0602020104020603" pitchFamily="34" charset="0"/>
              </a:rPr>
              <a:t>according to the principles in Ind AS 17, </a:t>
            </a:r>
            <a:r>
              <a:rPr lang="en-US" sz="1800" b="0" i="1" u="none" strike="noStrike" baseline="0" dirty="0">
                <a:latin typeface="Tw Cen MT" panose="020B0602020104020603" pitchFamily="34" charset="0"/>
              </a:rPr>
              <a:t>Leases</a:t>
            </a:r>
            <a:r>
              <a:rPr lang="en-US" sz="1800" b="0" i="0" u="none" strike="noStrike" baseline="0" dirty="0">
                <a:latin typeface="Tw Cen MT" panose="020B0602020104020603" pitchFamily="34" charset="0"/>
              </a:rPr>
              <a:t>. </a:t>
            </a:r>
            <a:endParaRPr lang="en-US" dirty="0">
              <a:latin typeface="Tw Cen MT" panose="020B0602020104020603" pitchFamily="34" charset="0"/>
            </a:endParaRPr>
          </a:p>
        </p:txBody>
      </p:sp>
      <p:sp>
        <p:nvSpPr>
          <p:cNvPr id="10" name="Title 1">
            <a:extLst>
              <a:ext uri="{FF2B5EF4-FFF2-40B4-BE49-F238E27FC236}">
                <a16:creationId xmlns:a16="http://schemas.microsoft.com/office/drawing/2014/main" id="{763C2E51-21DA-87B9-E0AA-87B8224CD903}"/>
              </a:ext>
            </a:extLst>
          </p:cNvPr>
          <p:cNvSpPr txBox="1">
            <a:spLocks/>
          </p:cNvSpPr>
          <p:nvPr/>
        </p:nvSpPr>
        <p:spPr>
          <a:xfrm>
            <a:off x="457200" y="444527"/>
            <a:ext cx="8229600" cy="74625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ARRANGEMENTS THAT MAY CONTAIN A LEASE</a:t>
            </a:r>
          </a:p>
        </p:txBody>
      </p:sp>
      <p:graphicFrame>
        <p:nvGraphicFramePr>
          <p:cNvPr id="5" name="Diagram 4">
            <a:extLst>
              <a:ext uri="{FF2B5EF4-FFF2-40B4-BE49-F238E27FC236}">
                <a16:creationId xmlns:a16="http://schemas.microsoft.com/office/drawing/2014/main" id="{4F2EB5C2-331D-A42D-E970-02659AA2468F}"/>
              </a:ext>
            </a:extLst>
          </p:cNvPr>
          <p:cNvGraphicFramePr/>
          <p:nvPr/>
        </p:nvGraphicFramePr>
        <p:xfrm>
          <a:off x="683568" y="2520307"/>
          <a:ext cx="7776864" cy="1274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271BF9CC-1CE1-EE5D-DA10-B8A1D5C68FFF}"/>
              </a:ext>
            </a:extLst>
          </p:cNvPr>
          <p:cNvSpPr txBox="1"/>
          <p:nvPr/>
        </p:nvSpPr>
        <p:spPr>
          <a:xfrm>
            <a:off x="760527" y="4503820"/>
            <a:ext cx="7776863" cy="1200329"/>
          </a:xfrm>
          <a:prstGeom prst="rect">
            <a:avLst/>
          </a:prstGeom>
          <a:solidFill>
            <a:schemeClr val="accent4">
              <a:lumMod val="20000"/>
              <a:lumOff val="80000"/>
            </a:schemeClr>
          </a:solidFill>
        </p:spPr>
        <p:txBody>
          <a:bodyPr wrap="square">
            <a:spAutoFit/>
          </a:bodyPr>
          <a:lstStyle/>
          <a:p>
            <a:pPr algn="l"/>
            <a:r>
              <a:rPr lang="en-IN" sz="1800" b="0" i="0" u="none" strike="noStrike" baseline="0" dirty="0">
                <a:latin typeface="Tw Cen MT" panose="020B0602020104020603" pitchFamily="34" charset="0"/>
              </a:rPr>
              <a:t>a lessor </a:t>
            </a:r>
            <a:r>
              <a:rPr lang="en-US" sz="1800" b="0" i="0" u="none" strike="noStrike" baseline="0" dirty="0">
                <a:latin typeface="Tw Cen MT" panose="020B0602020104020603" pitchFamily="34" charset="0"/>
              </a:rPr>
              <a:t>in a finance lease would derecognize its generating assets and recognize a finance lease receivable in return. A lessee in a finance lease would recognize</a:t>
            </a:r>
          </a:p>
          <a:p>
            <a:pPr algn="l"/>
            <a:r>
              <a:rPr lang="en-US" sz="1800" b="0" i="0" u="none" strike="noStrike" baseline="0" dirty="0">
                <a:latin typeface="Tw Cen MT" panose="020B0602020104020603" pitchFamily="34" charset="0"/>
              </a:rPr>
              <a:t>fixed assets and a corresponding lease liability rather than account for the power purchase agreement as an </a:t>
            </a:r>
            <a:r>
              <a:rPr lang="en-IN" sz="1800" b="0" i="0" u="none" strike="noStrike" baseline="0" dirty="0">
                <a:latin typeface="Tw Cen MT" panose="020B0602020104020603" pitchFamily="34" charset="0"/>
              </a:rPr>
              <a:t>executory contract.</a:t>
            </a:r>
            <a:endParaRPr lang="en-IN" dirty="0">
              <a:latin typeface="Tw Cen MT" panose="020B0602020104020603" pitchFamily="34" charset="0"/>
            </a:endParaRPr>
          </a:p>
        </p:txBody>
      </p:sp>
    </p:spTree>
    <p:extLst>
      <p:ext uri="{BB962C8B-B14F-4D97-AF65-F5344CB8AC3E}">
        <p14:creationId xmlns:p14="http://schemas.microsoft.com/office/powerpoint/2010/main" val="2098241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REVENUE FROM CONTRACT WITH CUSTOMERS</a:t>
            </a:r>
          </a:p>
        </p:txBody>
      </p:sp>
      <p:sp>
        <p:nvSpPr>
          <p:cNvPr id="18" name="TextBox 17">
            <a:extLst>
              <a:ext uri="{FF2B5EF4-FFF2-40B4-BE49-F238E27FC236}">
                <a16:creationId xmlns:a16="http://schemas.microsoft.com/office/drawing/2014/main" id="{A64B2786-EF69-D4B1-BC38-1B127BFD8E10}"/>
              </a:ext>
            </a:extLst>
          </p:cNvPr>
          <p:cNvSpPr txBox="1"/>
          <p:nvPr/>
        </p:nvSpPr>
        <p:spPr>
          <a:xfrm>
            <a:off x="611119" y="1484784"/>
            <a:ext cx="8075681" cy="1200329"/>
          </a:xfrm>
          <a:prstGeom prst="rect">
            <a:avLst/>
          </a:prstGeom>
          <a:noFill/>
        </p:spPr>
        <p:txBody>
          <a:bodyPr wrap="square">
            <a:spAutoFit/>
          </a:bodyPr>
          <a:lstStyle/>
          <a:p>
            <a:pPr algn="just"/>
            <a:r>
              <a:rPr lang="en-US" dirty="0">
                <a:latin typeface="Tw Cen MT" panose="020B0602020104020603" pitchFamily="34" charset="0"/>
              </a:rPr>
              <a:t>Ind AS 115 prescribes the five-step model given below to account for revenue from sale of goods and services.</a:t>
            </a:r>
          </a:p>
          <a:p>
            <a:pPr algn="just"/>
            <a:endParaRPr lang="en-US" dirty="0">
              <a:latin typeface="Tw Cen MT" panose="020B0602020104020603" pitchFamily="34" charset="0"/>
            </a:endParaRPr>
          </a:p>
          <a:p>
            <a:pPr algn="just"/>
            <a:r>
              <a:rPr lang="en-US" dirty="0">
                <a:latin typeface="Tw Cen MT" panose="020B0602020104020603" pitchFamily="34" charset="0"/>
              </a:rPr>
              <a:t>Ind AS 115 replaces Ind AS 11, Construction contracts and Ind AS 18, Revenue. </a:t>
            </a:r>
            <a:endParaRPr lang="en-IN" dirty="0">
              <a:latin typeface="Tw Cen MT" panose="020B0602020104020603" pitchFamily="34" charset="0"/>
            </a:endParaRPr>
          </a:p>
        </p:txBody>
      </p:sp>
      <p:sp>
        <p:nvSpPr>
          <p:cNvPr id="2" name="Right Triangle 1">
            <a:extLst>
              <a:ext uri="{FF2B5EF4-FFF2-40B4-BE49-F238E27FC236}">
                <a16:creationId xmlns:a16="http://schemas.microsoft.com/office/drawing/2014/main" id="{42270C86-5AE6-50AB-F3DF-5C156438353A}"/>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Diagram 3">
            <a:extLst>
              <a:ext uri="{FF2B5EF4-FFF2-40B4-BE49-F238E27FC236}">
                <a16:creationId xmlns:a16="http://schemas.microsoft.com/office/drawing/2014/main" id="{2799CE0F-700F-49C8-A888-3A71D64DD1C9}"/>
              </a:ext>
            </a:extLst>
          </p:cNvPr>
          <p:cNvGraphicFramePr/>
          <p:nvPr>
            <p:extLst>
              <p:ext uri="{D42A27DB-BD31-4B8C-83A1-F6EECF244321}">
                <p14:modId xmlns:p14="http://schemas.microsoft.com/office/powerpoint/2010/main" val="608102284"/>
              </p:ext>
            </p:extLst>
          </p:nvPr>
        </p:nvGraphicFramePr>
        <p:xfrm>
          <a:off x="708248" y="2564904"/>
          <a:ext cx="7104112"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6603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27"/>
            <a:ext cx="8229600" cy="746259"/>
          </a:xfrm>
        </p:spPr>
        <p:txBody>
          <a:bodyPr>
            <a:noAutofit/>
          </a:bodyPr>
          <a:lstStyle/>
          <a:p>
            <a:pPr marL="342900" indent="-342900" algn="ctr"/>
            <a:r>
              <a:rPr lang="en-US" sz="3000" b="1" dirty="0">
                <a:solidFill>
                  <a:schemeClr val="accent1">
                    <a:lumMod val="50000"/>
                  </a:schemeClr>
                </a:solidFill>
                <a:latin typeface="Agency FB" panose="020B0503020202020204" pitchFamily="34" charset="0"/>
                <a:cs typeface="Times New Roman" pitchFamily="18" charset="0"/>
              </a:rPr>
              <a:t>PURPOSE OF THIS SESSION</a:t>
            </a:r>
            <a:endParaRPr lang="en-US" sz="3000" b="1" i="0" baseline="0" dirty="0">
              <a:solidFill>
                <a:schemeClr val="accent1">
                  <a:lumMod val="50000"/>
                </a:schemeClr>
              </a:solidFill>
              <a:effectLst/>
              <a:latin typeface="Agency FB" panose="020B0503020202020204" pitchFamily="34" charset="0"/>
              <a:cs typeface="Times New Roman" pitchFamily="18" charset="0"/>
            </a:endParaRPr>
          </a:p>
        </p:txBody>
      </p:sp>
      <p:sp>
        <p:nvSpPr>
          <p:cNvPr id="4" name="Content Placeholder 3"/>
          <p:cNvSpPr>
            <a:spLocks noGrp="1"/>
          </p:cNvSpPr>
          <p:nvPr>
            <p:ph sz="half" idx="1"/>
          </p:nvPr>
        </p:nvSpPr>
        <p:spPr>
          <a:xfrm>
            <a:off x="457200" y="1412776"/>
            <a:ext cx="8229600" cy="2167080"/>
          </a:xfrm>
        </p:spPr>
        <p:txBody>
          <a:bodyPr>
            <a:noAutofit/>
          </a:bodyPr>
          <a:lstStyle/>
          <a:p>
            <a:pPr marL="0" indent="0">
              <a:lnSpc>
                <a:spcPct val="150000"/>
              </a:lnSpc>
              <a:buNone/>
            </a:pPr>
            <a:r>
              <a:rPr lang="en-US" sz="2000" b="1" dirty="0">
                <a:solidFill>
                  <a:schemeClr val="accent2"/>
                </a:solidFill>
                <a:latin typeface="Tw Cen MT" panose="020B0602020104020603" pitchFamily="34" charset="0"/>
                <a:cs typeface="Times New Roman" pitchFamily="18" charset="0"/>
              </a:rPr>
              <a:t>Topics in this discussion:</a:t>
            </a:r>
          </a:p>
          <a:p>
            <a:pPr marL="514350" indent="-514350">
              <a:lnSpc>
                <a:spcPct val="150000"/>
              </a:lnSpc>
              <a:buAutoNum type="romanUcParenR"/>
            </a:pPr>
            <a:r>
              <a:rPr lang="en-US" sz="2000" b="1" dirty="0">
                <a:latin typeface="Tw Cen MT" panose="020B0602020104020603" pitchFamily="34" charset="0"/>
                <a:cs typeface="Times New Roman" pitchFamily="18" charset="0"/>
              </a:rPr>
              <a:t>Understand the Major Accounting Practices adopted by Power industry Under Ind AS</a:t>
            </a:r>
          </a:p>
          <a:p>
            <a:pPr marL="514350" indent="-514350">
              <a:lnSpc>
                <a:spcPct val="150000"/>
              </a:lnSpc>
              <a:buAutoNum type="romanUcParenR"/>
            </a:pPr>
            <a:r>
              <a:rPr lang="en-US" sz="2000" b="1" dirty="0">
                <a:latin typeface="Tw Cen MT" panose="020B0602020104020603" pitchFamily="34" charset="0"/>
                <a:cs typeface="Times New Roman" pitchFamily="18" charset="0"/>
              </a:rPr>
              <a:t>Other Important Developments</a:t>
            </a:r>
          </a:p>
          <a:p>
            <a:pPr marL="0" indent="0">
              <a:lnSpc>
                <a:spcPct val="150000"/>
              </a:lnSpc>
              <a:buNone/>
            </a:pPr>
            <a:endParaRPr lang="en-US" sz="2000" b="1" dirty="0">
              <a:latin typeface="Tw Cen MT" panose="020B0602020104020603" pitchFamily="34" charset="0"/>
              <a:cs typeface="Times New Roman" pitchFamily="18" charset="0"/>
            </a:endParaRPr>
          </a:p>
          <a:p>
            <a:pPr marL="0" indent="0">
              <a:lnSpc>
                <a:spcPct val="150000"/>
              </a:lnSpc>
              <a:buNone/>
            </a:pPr>
            <a:endParaRPr lang="en-US" sz="1300" b="1" dirty="0">
              <a:solidFill>
                <a:srgbClr val="483698"/>
              </a:solidFill>
              <a:latin typeface="Tw Cen MT" panose="020B0602020104020603" pitchFamily="34" charset="0"/>
              <a:cs typeface="Times New Roman" pitchFamily="18" charset="0"/>
            </a:endParaRPr>
          </a:p>
        </p:txBody>
      </p:sp>
      <p:pic>
        <p:nvPicPr>
          <p:cNvPr id="1028" name="Picture 4" descr="Diverse Crowd Clipart Images – Browse 135 Stock Photos, Vectors, and Video  | Adobe Stock">
            <a:extLst>
              <a:ext uri="{FF2B5EF4-FFF2-40B4-BE49-F238E27FC236}">
                <a16:creationId xmlns:a16="http://schemas.microsoft.com/office/drawing/2014/main" id="{EEC09E4F-C185-4756-BF68-253EE86DA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686210"/>
            <a:ext cx="5436096" cy="317179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Triangle 2">
            <a:extLst>
              <a:ext uri="{FF2B5EF4-FFF2-40B4-BE49-F238E27FC236}">
                <a16:creationId xmlns:a16="http://schemas.microsoft.com/office/drawing/2014/main" id="{67AA9865-84AA-419F-B689-4F3813056A1A}"/>
              </a:ext>
            </a:extLst>
          </p:cNvPr>
          <p:cNvSpPr/>
          <p:nvPr/>
        </p:nvSpPr>
        <p:spPr>
          <a:xfrm>
            <a:off x="-10493" y="3807497"/>
            <a:ext cx="1222238" cy="3068960"/>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7" name="Straight Connector 6">
            <a:extLst>
              <a:ext uri="{FF2B5EF4-FFF2-40B4-BE49-F238E27FC236}">
                <a16:creationId xmlns:a16="http://schemas.microsoft.com/office/drawing/2014/main" id="{F4CB0B16-51EE-4357-8081-8C5DF592A019}"/>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IDENTIFY THE CONTRACT WITH CUSTOMERS</a:t>
            </a:r>
          </a:p>
        </p:txBody>
      </p:sp>
      <p:sp>
        <p:nvSpPr>
          <p:cNvPr id="18" name="TextBox 17">
            <a:extLst>
              <a:ext uri="{FF2B5EF4-FFF2-40B4-BE49-F238E27FC236}">
                <a16:creationId xmlns:a16="http://schemas.microsoft.com/office/drawing/2014/main" id="{A64B2786-EF69-D4B1-BC38-1B127BFD8E10}"/>
              </a:ext>
            </a:extLst>
          </p:cNvPr>
          <p:cNvSpPr txBox="1"/>
          <p:nvPr/>
        </p:nvSpPr>
        <p:spPr>
          <a:xfrm>
            <a:off x="611119" y="1485614"/>
            <a:ext cx="8075681" cy="1477328"/>
          </a:xfrm>
          <a:prstGeom prst="rect">
            <a:avLst/>
          </a:prstGeom>
          <a:noFill/>
        </p:spPr>
        <p:txBody>
          <a:bodyPr wrap="square">
            <a:spAutoFit/>
          </a:bodyPr>
          <a:lstStyle/>
          <a:p>
            <a:pPr algn="just"/>
            <a:r>
              <a:rPr lang="en-US" dirty="0">
                <a:latin typeface="Tw Cen MT" panose="020B0602020104020603" pitchFamily="34" charset="0"/>
              </a:rPr>
              <a:t>A contract is an agreement between two or more parties that creates enforceable rights and obligations.</a:t>
            </a:r>
          </a:p>
          <a:p>
            <a:pPr algn="just"/>
            <a:endParaRPr lang="en-US" dirty="0">
              <a:latin typeface="Tw Cen MT" panose="020B0602020104020603" pitchFamily="34" charset="0"/>
            </a:endParaRPr>
          </a:p>
          <a:p>
            <a:pPr algn="just"/>
            <a:r>
              <a:rPr lang="en-US" dirty="0">
                <a:latin typeface="Tw Cen MT" panose="020B0602020104020603" pitchFamily="34" charset="0"/>
              </a:rPr>
              <a:t>The contract with customer is within the scope of this Ind AS 115 if the below criteria are met. </a:t>
            </a:r>
            <a:endParaRPr lang="en-IN" dirty="0">
              <a:latin typeface="Tw Cen MT" panose="020B0602020104020603" pitchFamily="34" charset="0"/>
            </a:endParaRPr>
          </a:p>
        </p:txBody>
      </p:sp>
      <p:sp>
        <p:nvSpPr>
          <p:cNvPr id="2" name="Right Triangle 1">
            <a:extLst>
              <a:ext uri="{FF2B5EF4-FFF2-40B4-BE49-F238E27FC236}">
                <a16:creationId xmlns:a16="http://schemas.microsoft.com/office/drawing/2014/main" id="{42270C86-5AE6-50AB-F3DF-5C156438353A}"/>
              </a:ext>
            </a:extLst>
          </p:cNvPr>
          <p:cNvSpPr/>
          <p:nvPr/>
        </p:nvSpPr>
        <p:spPr>
          <a:xfrm>
            <a:off x="0" y="3848417"/>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Diagram 3">
            <a:extLst>
              <a:ext uri="{FF2B5EF4-FFF2-40B4-BE49-F238E27FC236}">
                <a16:creationId xmlns:a16="http://schemas.microsoft.com/office/drawing/2014/main" id="{2799CE0F-700F-49C8-A888-3A71D64DD1C9}"/>
              </a:ext>
            </a:extLst>
          </p:cNvPr>
          <p:cNvGraphicFramePr/>
          <p:nvPr>
            <p:extLst>
              <p:ext uri="{D42A27DB-BD31-4B8C-83A1-F6EECF244321}">
                <p14:modId xmlns:p14="http://schemas.microsoft.com/office/powerpoint/2010/main" val="337360259"/>
              </p:ext>
            </p:extLst>
          </p:nvPr>
        </p:nvGraphicFramePr>
        <p:xfrm>
          <a:off x="1196662" y="2708920"/>
          <a:ext cx="7104112" cy="3715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2422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396084"/>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IDENTIFY THE PERFORMANCE OBLIGATIONS</a:t>
            </a:r>
          </a:p>
        </p:txBody>
      </p:sp>
      <p:sp>
        <p:nvSpPr>
          <p:cNvPr id="18" name="TextBox 17">
            <a:extLst>
              <a:ext uri="{FF2B5EF4-FFF2-40B4-BE49-F238E27FC236}">
                <a16:creationId xmlns:a16="http://schemas.microsoft.com/office/drawing/2014/main" id="{A64B2786-EF69-D4B1-BC38-1B127BFD8E10}"/>
              </a:ext>
            </a:extLst>
          </p:cNvPr>
          <p:cNvSpPr txBox="1"/>
          <p:nvPr/>
        </p:nvSpPr>
        <p:spPr>
          <a:xfrm>
            <a:off x="611119" y="1532286"/>
            <a:ext cx="8075681" cy="1754326"/>
          </a:xfrm>
          <a:prstGeom prst="rect">
            <a:avLst/>
          </a:prstGeom>
          <a:noFill/>
        </p:spPr>
        <p:txBody>
          <a:bodyPr wrap="square">
            <a:spAutoFit/>
          </a:bodyPr>
          <a:lstStyle/>
          <a:p>
            <a:pPr algn="just"/>
            <a:r>
              <a:rPr lang="en-US" dirty="0">
                <a:latin typeface="Tw Cen MT" panose="020B0602020104020603" pitchFamily="34" charset="0"/>
              </a:rPr>
              <a:t>A performance obligation </a:t>
            </a:r>
          </a:p>
          <a:p>
            <a:pPr marL="800100" lvl="1" indent="-342900" algn="just">
              <a:buFont typeface="Wingdings" panose="05000000000000000000" pitchFamily="2" charset="2"/>
              <a:buChar char="Ø"/>
            </a:pPr>
            <a:r>
              <a:rPr lang="en-US" dirty="0">
                <a:latin typeface="Tw Cen MT" panose="020B0602020104020603" pitchFamily="34" charset="0"/>
              </a:rPr>
              <a:t>	is a good or service that is distinct.</a:t>
            </a:r>
          </a:p>
          <a:p>
            <a:pPr marL="800100" lvl="1" indent="-342900" algn="just">
              <a:buFont typeface="Wingdings" panose="05000000000000000000" pitchFamily="2" charset="2"/>
              <a:buChar char="Ø"/>
            </a:pPr>
            <a:r>
              <a:rPr lang="en-US" dirty="0">
                <a:latin typeface="Tw Cen MT" panose="020B0602020104020603" pitchFamily="34" charset="0"/>
              </a:rPr>
              <a:t>	is a series of distinct good or services that are substantially the same and 	have same pattern of transfer to the customer.</a:t>
            </a:r>
          </a:p>
          <a:p>
            <a:pPr algn="just"/>
            <a:endParaRPr lang="en-US" dirty="0">
              <a:latin typeface="Tw Cen MT" panose="020B0602020104020603" pitchFamily="34" charset="0"/>
            </a:endParaRPr>
          </a:p>
          <a:p>
            <a:pPr algn="just"/>
            <a:r>
              <a:rPr lang="en-US" dirty="0">
                <a:latin typeface="Tw Cen MT" panose="020B0602020104020603" pitchFamily="34" charset="0"/>
              </a:rPr>
              <a:t>A good or service is distinct if both of the following criteria are met</a:t>
            </a:r>
          </a:p>
        </p:txBody>
      </p:sp>
      <p:sp>
        <p:nvSpPr>
          <p:cNvPr id="2" name="Right Triangle 1">
            <a:extLst>
              <a:ext uri="{FF2B5EF4-FFF2-40B4-BE49-F238E27FC236}">
                <a16:creationId xmlns:a16="http://schemas.microsoft.com/office/drawing/2014/main" id="{42270C86-5AE6-50AB-F3DF-5C156438353A}"/>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Diagram 3">
            <a:extLst>
              <a:ext uri="{FF2B5EF4-FFF2-40B4-BE49-F238E27FC236}">
                <a16:creationId xmlns:a16="http://schemas.microsoft.com/office/drawing/2014/main" id="{2799CE0F-700F-49C8-A888-3A71D64DD1C9}"/>
              </a:ext>
            </a:extLst>
          </p:cNvPr>
          <p:cNvGraphicFramePr/>
          <p:nvPr>
            <p:extLst>
              <p:ext uri="{D42A27DB-BD31-4B8C-83A1-F6EECF244321}">
                <p14:modId xmlns:p14="http://schemas.microsoft.com/office/powerpoint/2010/main" val="229827384"/>
              </p:ext>
            </p:extLst>
          </p:nvPr>
        </p:nvGraphicFramePr>
        <p:xfrm>
          <a:off x="1222238" y="3058431"/>
          <a:ext cx="7104112" cy="3715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0772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397026"/>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SCENARIOS – Step</a:t>
            </a:r>
            <a:r>
              <a:rPr lang="en-US" sz="3200" b="1" i="0" dirty="0">
                <a:solidFill>
                  <a:schemeClr val="accent1">
                    <a:lumMod val="50000"/>
                  </a:schemeClr>
                </a:solidFill>
                <a:effectLst/>
                <a:latin typeface="Agency FB" panose="020B0503020202020204" pitchFamily="34" charset="0"/>
                <a:cs typeface="Times New Roman" pitchFamily="18" charset="0"/>
              </a:rPr>
              <a:t> 2</a:t>
            </a:r>
            <a:endParaRPr lang="en-US" sz="3200" b="1" i="0" baseline="0" dirty="0">
              <a:solidFill>
                <a:schemeClr val="accent1">
                  <a:lumMod val="50000"/>
                </a:schemeClr>
              </a:solidFill>
              <a:effectLst/>
              <a:latin typeface="Agency FB" panose="020B0503020202020204" pitchFamily="34" charset="0"/>
              <a:cs typeface="Times New Roman" pitchFamily="18" charset="0"/>
            </a:endParaRPr>
          </a:p>
        </p:txBody>
      </p:sp>
      <p:sp>
        <p:nvSpPr>
          <p:cNvPr id="13" name="TextBox 12">
            <a:extLst>
              <a:ext uri="{FF2B5EF4-FFF2-40B4-BE49-F238E27FC236}">
                <a16:creationId xmlns:a16="http://schemas.microsoft.com/office/drawing/2014/main" id="{AB61643E-3B39-29FB-01A0-27EA4E0BAC24}"/>
              </a:ext>
            </a:extLst>
          </p:cNvPr>
          <p:cNvSpPr txBox="1"/>
          <p:nvPr/>
        </p:nvSpPr>
        <p:spPr>
          <a:xfrm>
            <a:off x="611118" y="1412776"/>
            <a:ext cx="8075681" cy="1754326"/>
          </a:xfrm>
          <a:prstGeom prst="rect">
            <a:avLst/>
          </a:prstGeom>
          <a:noFill/>
        </p:spPr>
        <p:txBody>
          <a:bodyPr wrap="square">
            <a:spAutoFit/>
          </a:bodyPr>
          <a:lstStyle/>
          <a:p>
            <a:r>
              <a:rPr lang="en-IN" b="1" dirty="0">
                <a:solidFill>
                  <a:srgbClr val="FE0085"/>
                </a:solidFill>
                <a:latin typeface="Tw Cen MT" panose="020B0602020104020603" pitchFamily="34" charset="0"/>
              </a:rPr>
              <a:t>Scenario 1</a:t>
            </a:r>
          </a:p>
          <a:p>
            <a:r>
              <a:rPr lang="en-US" b="0" i="0" dirty="0">
                <a:solidFill>
                  <a:srgbClr val="1A1A1A"/>
                </a:solidFill>
                <a:effectLst/>
                <a:latin typeface="Tw Cen MT" panose="020B0602020104020603" pitchFamily="34" charset="0"/>
              </a:rPr>
              <a:t>A car manufacturer sells its cars to a dealer and promises in the contract to provide a free maintenance to a final customer (i.e., to a customer of a dealer) for 3 years after the purchase. </a:t>
            </a:r>
          </a:p>
          <a:p>
            <a:endParaRPr lang="en-US" b="0" i="0" dirty="0">
              <a:solidFill>
                <a:srgbClr val="1A1A1A"/>
              </a:solidFill>
              <a:effectLst/>
              <a:latin typeface="Tw Cen MT" panose="020B0602020104020603" pitchFamily="34" charset="0"/>
            </a:endParaRPr>
          </a:p>
          <a:p>
            <a:endParaRPr lang="en-IN" dirty="0">
              <a:latin typeface="Tw Cen MT" panose="020B0602020104020603" pitchFamily="34" charset="0"/>
            </a:endParaRPr>
          </a:p>
        </p:txBody>
      </p:sp>
      <p:sp>
        <p:nvSpPr>
          <p:cNvPr id="14" name="TextBox 13">
            <a:extLst>
              <a:ext uri="{FF2B5EF4-FFF2-40B4-BE49-F238E27FC236}">
                <a16:creationId xmlns:a16="http://schemas.microsoft.com/office/drawing/2014/main" id="{74EE6E81-5983-C623-32E3-B2AF115B2F4F}"/>
              </a:ext>
            </a:extLst>
          </p:cNvPr>
          <p:cNvSpPr txBox="1"/>
          <p:nvPr/>
        </p:nvSpPr>
        <p:spPr>
          <a:xfrm>
            <a:off x="623841" y="3329763"/>
            <a:ext cx="8075681" cy="1754326"/>
          </a:xfrm>
          <a:prstGeom prst="rect">
            <a:avLst/>
          </a:prstGeom>
          <a:noFill/>
        </p:spPr>
        <p:txBody>
          <a:bodyPr wrap="square">
            <a:spAutoFit/>
          </a:bodyPr>
          <a:lstStyle/>
          <a:p>
            <a:endParaRPr lang="en-IN" b="1" dirty="0">
              <a:solidFill>
                <a:srgbClr val="FE0085"/>
              </a:solidFill>
              <a:latin typeface="Tw Cen MT" panose="020B0602020104020603" pitchFamily="34" charset="0"/>
            </a:endParaRPr>
          </a:p>
          <a:p>
            <a:r>
              <a:rPr lang="en-IN" b="1" dirty="0">
                <a:solidFill>
                  <a:srgbClr val="FE0085"/>
                </a:solidFill>
                <a:latin typeface="Tw Cen MT" panose="020B0602020104020603" pitchFamily="34" charset="0"/>
              </a:rPr>
              <a:t>Scenario 2</a:t>
            </a:r>
          </a:p>
          <a:p>
            <a:r>
              <a:rPr lang="en-US" b="0" i="0" dirty="0">
                <a:solidFill>
                  <a:srgbClr val="1A1A1A"/>
                </a:solidFill>
                <a:effectLst/>
                <a:latin typeface="Tw Cen MT" panose="020B0602020104020603" pitchFamily="34" charset="0"/>
              </a:rPr>
              <a:t>Entity X produces a specialized equipment which is installed at customer’s premises. Only Entity X is able to install the equipment. Entity X charges $5 million for the equipment and $0.5 million for the installation. </a:t>
            </a:r>
          </a:p>
          <a:p>
            <a:r>
              <a:rPr lang="en-US" dirty="0">
                <a:latin typeface="Tw Cen MT" panose="020B0602020104020603" pitchFamily="34" charset="0"/>
              </a:rPr>
              <a:t> </a:t>
            </a:r>
            <a:endParaRPr lang="en-IN" dirty="0">
              <a:latin typeface="Tw Cen MT" panose="020B0602020104020603" pitchFamily="34" charset="0"/>
            </a:endParaRPr>
          </a:p>
        </p:txBody>
      </p:sp>
      <p:sp>
        <p:nvSpPr>
          <p:cNvPr id="8" name="TextBox 7">
            <a:extLst>
              <a:ext uri="{FF2B5EF4-FFF2-40B4-BE49-F238E27FC236}">
                <a16:creationId xmlns:a16="http://schemas.microsoft.com/office/drawing/2014/main" id="{46FAFDC1-F460-4D65-B1C9-82E3F8C35AA5}"/>
              </a:ext>
            </a:extLst>
          </p:cNvPr>
          <p:cNvSpPr txBox="1"/>
          <p:nvPr/>
        </p:nvSpPr>
        <p:spPr>
          <a:xfrm>
            <a:off x="623841" y="2513263"/>
            <a:ext cx="8075681" cy="923330"/>
          </a:xfrm>
          <a:prstGeom prst="rect">
            <a:avLst/>
          </a:prstGeom>
          <a:noFill/>
        </p:spPr>
        <p:txBody>
          <a:bodyPr wrap="square">
            <a:spAutoFit/>
          </a:bodyPr>
          <a:lstStyle/>
          <a:p>
            <a:r>
              <a:rPr lang="en-US" dirty="0">
                <a:solidFill>
                  <a:srgbClr val="FE0085"/>
                </a:solidFill>
                <a:latin typeface="Tw Cen MT" panose="020B0602020104020603" pitchFamily="34" charset="0"/>
              </a:rPr>
              <a:t>Such a promise of free maintenance is a distinct service and constitutes a separate performance obligation for a car manufacturer.</a:t>
            </a:r>
            <a:endParaRPr lang="en-IN" b="1" dirty="0">
              <a:solidFill>
                <a:srgbClr val="FE0085"/>
              </a:solidFill>
              <a:latin typeface="Tw Cen MT" panose="020B0602020104020603" pitchFamily="34" charset="0"/>
            </a:endParaRPr>
          </a:p>
          <a:p>
            <a:r>
              <a:rPr lang="en-US" dirty="0">
                <a:latin typeface="Tw Cen MT" panose="020B0602020104020603" pitchFamily="34" charset="0"/>
              </a:rPr>
              <a:t> </a:t>
            </a:r>
            <a:endParaRPr lang="en-IN" dirty="0">
              <a:latin typeface="Tw Cen MT" panose="020B0602020104020603" pitchFamily="34" charset="0"/>
            </a:endParaRPr>
          </a:p>
        </p:txBody>
      </p:sp>
      <p:sp>
        <p:nvSpPr>
          <p:cNvPr id="10" name="TextBox 9">
            <a:extLst>
              <a:ext uri="{FF2B5EF4-FFF2-40B4-BE49-F238E27FC236}">
                <a16:creationId xmlns:a16="http://schemas.microsoft.com/office/drawing/2014/main" id="{13AAA926-5EB9-44F9-AB94-CFC757AD2AAA}"/>
              </a:ext>
            </a:extLst>
          </p:cNvPr>
          <p:cNvSpPr txBox="1"/>
          <p:nvPr/>
        </p:nvSpPr>
        <p:spPr>
          <a:xfrm>
            <a:off x="623841" y="4806571"/>
            <a:ext cx="8075681" cy="923330"/>
          </a:xfrm>
          <a:prstGeom prst="rect">
            <a:avLst/>
          </a:prstGeom>
          <a:noFill/>
        </p:spPr>
        <p:txBody>
          <a:bodyPr wrap="square">
            <a:spAutoFit/>
          </a:bodyPr>
          <a:lstStyle/>
          <a:p>
            <a:r>
              <a:rPr lang="en-US" dirty="0">
                <a:solidFill>
                  <a:srgbClr val="FE0085"/>
                </a:solidFill>
                <a:latin typeface="Tw Cen MT" panose="020B0602020104020603" pitchFamily="34" charset="0"/>
              </a:rPr>
              <a:t>The equipment and its installation as treated as a single performance obligation as the customer would not be able to benefit from the equipment or installation service on its own. </a:t>
            </a:r>
            <a:endParaRPr lang="en-IN" dirty="0">
              <a:solidFill>
                <a:srgbClr val="FE0085"/>
              </a:solidFill>
              <a:latin typeface="Tw Cen MT" panose="020B0602020104020603" pitchFamily="34" charset="0"/>
            </a:endParaRPr>
          </a:p>
        </p:txBody>
      </p:sp>
    </p:spTree>
    <p:extLst>
      <p:ext uri="{BB962C8B-B14F-4D97-AF65-F5344CB8AC3E}">
        <p14:creationId xmlns:p14="http://schemas.microsoft.com/office/powerpoint/2010/main" val="12621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397025"/>
            <a:ext cx="8229600" cy="746259"/>
          </a:xfrm>
        </p:spPr>
        <p:txBody>
          <a:bodyPr>
            <a:noAutofit/>
          </a:body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DETERMINE THE TRANSACTION PRICE</a:t>
            </a:r>
            <a:endParaRPr lang="en-US" sz="3200" b="1" i="0" baseline="0" dirty="0">
              <a:solidFill>
                <a:schemeClr val="accent1">
                  <a:lumMod val="50000"/>
                </a:schemeClr>
              </a:solidFill>
              <a:effectLst/>
              <a:latin typeface="Agency FB" panose="020B0503020202020204" pitchFamily="34" charset="0"/>
              <a:cs typeface="Times New Roman" pitchFamily="18" charset="0"/>
            </a:endParaRPr>
          </a:p>
        </p:txBody>
      </p:sp>
      <p:sp>
        <p:nvSpPr>
          <p:cNvPr id="18" name="TextBox 17">
            <a:extLst>
              <a:ext uri="{FF2B5EF4-FFF2-40B4-BE49-F238E27FC236}">
                <a16:creationId xmlns:a16="http://schemas.microsoft.com/office/drawing/2014/main" id="{A64B2786-EF69-D4B1-BC38-1B127BFD8E10}"/>
              </a:ext>
            </a:extLst>
          </p:cNvPr>
          <p:cNvSpPr txBox="1"/>
          <p:nvPr/>
        </p:nvSpPr>
        <p:spPr>
          <a:xfrm>
            <a:off x="611119" y="1579787"/>
            <a:ext cx="8075681" cy="1785104"/>
          </a:xfrm>
          <a:prstGeom prst="rect">
            <a:avLst/>
          </a:prstGeom>
          <a:noFill/>
        </p:spPr>
        <p:txBody>
          <a:bodyPr wrap="square">
            <a:spAutoFit/>
          </a:bodyPr>
          <a:lstStyle/>
          <a:p>
            <a:pPr algn="just"/>
            <a:r>
              <a:rPr lang="en-US" dirty="0">
                <a:latin typeface="Tw Cen MT" panose="020B0602020104020603" pitchFamily="34" charset="0"/>
              </a:rPr>
              <a:t>The transaction price is the amount to which an entity expects to be entitled in exchange for the transfer of goods and services.</a:t>
            </a:r>
          </a:p>
          <a:p>
            <a:pPr algn="just"/>
            <a:endParaRPr lang="en-US" dirty="0">
              <a:latin typeface="Tw Cen MT" panose="020B0602020104020603" pitchFamily="34" charset="0"/>
            </a:endParaRPr>
          </a:p>
          <a:p>
            <a:pPr algn="just"/>
            <a:r>
              <a:rPr lang="en-US" dirty="0">
                <a:latin typeface="Tw Cen MT" panose="020B0602020104020603" pitchFamily="34" charset="0"/>
              </a:rPr>
              <a:t>The determination of transaction price will be affected by the following.</a:t>
            </a:r>
          </a:p>
          <a:p>
            <a:pPr algn="just"/>
            <a:endParaRPr lang="en-US" dirty="0">
              <a:latin typeface="Tw Cen MT" panose="020B0602020104020603" pitchFamily="34" charset="0"/>
            </a:endParaRPr>
          </a:p>
          <a:p>
            <a:pPr algn="just"/>
            <a:endParaRPr lang="en-US" sz="2000" dirty="0">
              <a:latin typeface="Tw Cen MT" panose="020B0602020104020603" pitchFamily="34" charset="0"/>
            </a:endParaRPr>
          </a:p>
        </p:txBody>
      </p:sp>
      <p:sp>
        <p:nvSpPr>
          <p:cNvPr id="2" name="Right Triangle 1">
            <a:extLst>
              <a:ext uri="{FF2B5EF4-FFF2-40B4-BE49-F238E27FC236}">
                <a16:creationId xmlns:a16="http://schemas.microsoft.com/office/drawing/2014/main" id="{42270C86-5AE6-50AB-F3DF-5C156438353A}"/>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8" name="Diagram 7">
            <a:extLst>
              <a:ext uri="{FF2B5EF4-FFF2-40B4-BE49-F238E27FC236}">
                <a16:creationId xmlns:a16="http://schemas.microsoft.com/office/drawing/2014/main" id="{769D4129-32BC-4E49-9497-9FEB73ADA33A}"/>
              </a:ext>
            </a:extLst>
          </p:cNvPr>
          <p:cNvGraphicFramePr/>
          <p:nvPr>
            <p:extLst>
              <p:ext uri="{D42A27DB-BD31-4B8C-83A1-F6EECF244321}">
                <p14:modId xmlns:p14="http://schemas.microsoft.com/office/powerpoint/2010/main" val="448314291"/>
              </p:ext>
            </p:extLst>
          </p:nvPr>
        </p:nvGraphicFramePr>
        <p:xfrm>
          <a:off x="1194486" y="2852936"/>
          <a:ext cx="7104112" cy="3715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5228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46856" y="349524"/>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SCENARIO –Step 3</a:t>
            </a:r>
          </a:p>
        </p:txBody>
      </p:sp>
      <p:sp>
        <p:nvSpPr>
          <p:cNvPr id="13" name="TextBox 12">
            <a:extLst>
              <a:ext uri="{FF2B5EF4-FFF2-40B4-BE49-F238E27FC236}">
                <a16:creationId xmlns:a16="http://schemas.microsoft.com/office/drawing/2014/main" id="{AB61643E-3B39-29FB-01A0-27EA4E0BAC24}"/>
              </a:ext>
            </a:extLst>
          </p:cNvPr>
          <p:cNvSpPr txBox="1"/>
          <p:nvPr/>
        </p:nvSpPr>
        <p:spPr>
          <a:xfrm>
            <a:off x="611118" y="1412776"/>
            <a:ext cx="8075681" cy="2308324"/>
          </a:xfrm>
          <a:prstGeom prst="rect">
            <a:avLst/>
          </a:prstGeom>
          <a:noFill/>
        </p:spPr>
        <p:txBody>
          <a:bodyPr wrap="square">
            <a:spAutoFit/>
          </a:bodyPr>
          <a:lstStyle/>
          <a:p>
            <a:r>
              <a:rPr lang="en-IN" b="1" dirty="0">
                <a:solidFill>
                  <a:srgbClr val="FE0085"/>
                </a:solidFill>
                <a:latin typeface="Tw Cen MT" panose="020B0602020104020603" pitchFamily="34" charset="0"/>
              </a:rPr>
              <a:t>Scenario</a:t>
            </a:r>
          </a:p>
          <a:p>
            <a:pPr marL="285750" indent="-285750">
              <a:buFont typeface="Arial" panose="020B0604020202020204" pitchFamily="34" charset="0"/>
              <a:buChar char="•"/>
            </a:pPr>
            <a:r>
              <a:rPr lang="en-US" dirty="0">
                <a:latin typeface="Tw Cen MT" panose="020B0602020104020603" pitchFamily="34" charset="0"/>
              </a:rPr>
              <a:t>A Ltd, a manufacturer of garments sells garments @ Rs. 1000</a:t>
            </a:r>
          </a:p>
          <a:p>
            <a:pPr marL="285750" indent="-285750">
              <a:buFont typeface="Arial" panose="020B0604020202020204" pitchFamily="34" charset="0"/>
              <a:buChar char="•"/>
            </a:pPr>
            <a:r>
              <a:rPr lang="en-US" dirty="0">
                <a:latin typeface="Tw Cen MT" panose="020B0602020104020603" pitchFamily="34" charset="0"/>
              </a:rPr>
              <a:t>The gross margin that it would earn per garment is Rs. 100 </a:t>
            </a:r>
          </a:p>
          <a:p>
            <a:pPr marL="285750" indent="-285750">
              <a:buFont typeface="Arial" panose="020B0604020202020204" pitchFamily="34" charset="0"/>
              <a:buChar char="•"/>
            </a:pPr>
            <a:r>
              <a:rPr lang="en-US" dirty="0">
                <a:latin typeface="Tw Cen MT" panose="020B0602020104020603" pitchFamily="34" charset="0"/>
              </a:rPr>
              <a:t>Full amount is refunded to retailers provided garments are undamaged </a:t>
            </a:r>
          </a:p>
          <a:p>
            <a:pPr marL="285750" indent="-285750">
              <a:buFont typeface="Arial" panose="020B0604020202020204" pitchFamily="34" charset="0"/>
              <a:buChar char="•"/>
            </a:pPr>
            <a:r>
              <a:rPr lang="en-US" dirty="0">
                <a:latin typeface="Tw Cen MT" panose="020B0602020104020603" pitchFamily="34" charset="0"/>
              </a:rPr>
              <a:t>A Ltd is expecting that 5% of the goods sold during the year will be refunded in next financial year</a:t>
            </a:r>
            <a:endParaRPr lang="en-US" b="0" i="0" dirty="0">
              <a:solidFill>
                <a:srgbClr val="1A1A1A"/>
              </a:solidFill>
              <a:effectLst/>
              <a:latin typeface="Tw Cen MT" panose="020B0602020104020603" pitchFamily="34" charset="0"/>
            </a:endParaRPr>
          </a:p>
          <a:p>
            <a:endParaRPr lang="en-US" b="0" i="0" dirty="0">
              <a:solidFill>
                <a:srgbClr val="1A1A1A"/>
              </a:solidFill>
              <a:effectLst/>
              <a:latin typeface="Tw Cen MT" panose="020B0602020104020603" pitchFamily="34" charset="0"/>
            </a:endParaRPr>
          </a:p>
          <a:p>
            <a:endParaRPr lang="en-IN" dirty="0">
              <a:latin typeface="Tw Cen MT" panose="020B0602020104020603" pitchFamily="34" charset="0"/>
            </a:endParaRPr>
          </a:p>
        </p:txBody>
      </p:sp>
      <p:sp>
        <p:nvSpPr>
          <p:cNvPr id="8" name="TextBox 7">
            <a:extLst>
              <a:ext uri="{FF2B5EF4-FFF2-40B4-BE49-F238E27FC236}">
                <a16:creationId xmlns:a16="http://schemas.microsoft.com/office/drawing/2014/main" id="{46FAFDC1-F460-4D65-B1C9-82E3F8C35AA5}"/>
              </a:ext>
            </a:extLst>
          </p:cNvPr>
          <p:cNvSpPr txBox="1"/>
          <p:nvPr/>
        </p:nvSpPr>
        <p:spPr>
          <a:xfrm>
            <a:off x="621573" y="3105834"/>
            <a:ext cx="8075681" cy="646331"/>
          </a:xfrm>
          <a:prstGeom prst="rect">
            <a:avLst/>
          </a:prstGeom>
          <a:noFill/>
        </p:spPr>
        <p:txBody>
          <a:bodyPr wrap="square">
            <a:spAutoFit/>
          </a:bodyPr>
          <a:lstStyle/>
          <a:p>
            <a:r>
              <a:rPr lang="en-US" dirty="0">
                <a:solidFill>
                  <a:srgbClr val="FE0085"/>
                </a:solidFill>
                <a:latin typeface="Tw Cen MT" panose="020B0602020104020603" pitchFamily="34" charset="0"/>
              </a:rPr>
              <a:t>A Ltd shall recognize revenue only to the extent it expects to be entitled i.e. Rs. 950/- and simultaneously shall also recognize a refund liability for the balance5%</a:t>
            </a:r>
            <a:r>
              <a:rPr lang="en-US" dirty="0">
                <a:latin typeface="Tw Cen MT" panose="020B0602020104020603" pitchFamily="34" charset="0"/>
              </a:rPr>
              <a:t> </a:t>
            </a:r>
            <a:endParaRPr lang="en-IN" dirty="0">
              <a:latin typeface="Tw Cen MT" panose="020B0602020104020603" pitchFamily="34" charset="0"/>
            </a:endParaRPr>
          </a:p>
        </p:txBody>
      </p:sp>
      <p:sp>
        <p:nvSpPr>
          <p:cNvPr id="10" name="TextBox 9">
            <a:extLst>
              <a:ext uri="{FF2B5EF4-FFF2-40B4-BE49-F238E27FC236}">
                <a16:creationId xmlns:a16="http://schemas.microsoft.com/office/drawing/2014/main" id="{13AAA926-5EB9-44F9-AB94-CFC757AD2AAA}"/>
              </a:ext>
            </a:extLst>
          </p:cNvPr>
          <p:cNvSpPr txBox="1"/>
          <p:nvPr/>
        </p:nvSpPr>
        <p:spPr>
          <a:xfrm>
            <a:off x="611118" y="4983559"/>
            <a:ext cx="8075681" cy="369332"/>
          </a:xfrm>
          <a:prstGeom prst="rect">
            <a:avLst/>
          </a:prstGeom>
          <a:noFill/>
        </p:spPr>
        <p:txBody>
          <a:bodyPr wrap="square">
            <a:spAutoFit/>
          </a:bodyPr>
          <a:lstStyle/>
          <a:p>
            <a:r>
              <a:rPr lang="en-US" dirty="0">
                <a:solidFill>
                  <a:srgbClr val="FE0085"/>
                </a:solidFill>
                <a:latin typeface="Tw Cen MT" panose="020B0602020104020603" pitchFamily="34" charset="0"/>
              </a:rPr>
              <a:t> </a:t>
            </a:r>
            <a:endParaRPr lang="en-IN" dirty="0">
              <a:solidFill>
                <a:srgbClr val="FE0085"/>
              </a:solidFill>
              <a:latin typeface="Tw Cen MT" panose="020B0602020104020603" pitchFamily="34" charset="0"/>
            </a:endParaRPr>
          </a:p>
        </p:txBody>
      </p:sp>
    </p:spTree>
    <p:extLst>
      <p:ext uri="{BB962C8B-B14F-4D97-AF65-F5344CB8AC3E}">
        <p14:creationId xmlns:p14="http://schemas.microsoft.com/office/powerpoint/2010/main" val="96959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ALLOCATE THE TRANSACTION PRICE TO POs</a:t>
            </a:r>
          </a:p>
        </p:txBody>
      </p:sp>
      <p:sp>
        <p:nvSpPr>
          <p:cNvPr id="18" name="TextBox 17">
            <a:extLst>
              <a:ext uri="{FF2B5EF4-FFF2-40B4-BE49-F238E27FC236}">
                <a16:creationId xmlns:a16="http://schemas.microsoft.com/office/drawing/2014/main" id="{A64B2786-EF69-D4B1-BC38-1B127BFD8E10}"/>
              </a:ext>
            </a:extLst>
          </p:cNvPr>
          <p:cNvSpPr txBox="1"/>
          <p:nvPr/>
        </p:nvSpPr>
        <p:spPr>
          <a:xfrm>
            <a:off x="611119" y="1484784"/>
            <a:ext cx="8075681" cy="2092881"/>
          </a:xfrm>
          <a:prstGeom prst="rect">
            <a:avLst/>
          </a:prstGeom>
          <a:noFill/>
        </p:spPr>
        <p:txBody>
          <a:bodyPr wrap="square">
            <a:spAutoFit/>
          </a:bodyPr>
          <a:lstStyle/>
          <a:p>
            <a:pPr algn="just"/>
            <a:r>
              <a:rPr lang="en-US" b="0" i="0" dirty="0">
                <a:effectLst/>
                <a:latin typeface="Tw Cen MT" panose="020B0602020104020603" pitchFamily="34" charset="0"/>
              </a:rPr>
              <a:t>Where a contract has multiple performance obligations, an entity will allocate the transaction price to the performance obligations in the contract by reference to their relative standalone selling prices.</a:t>
            </a:r>
            <a:r>
              <a:rPr lang="en-US" dirty="0">
                <a:latin typeface="Tw Cen MT" panose="020B0602020104020603" pitchFamily="34" charset="0"/>
              </a:rPr>
              <a:t> </a:t>
            </a:r>
          </a:p>
          <a:p>
            <a:pPr algn="just"/>
            <a:endParaRPr lang="en-US" dirty="0">
              <a:latin typeface="Tw Cen MT" panose="020B0602020104020603" pitchFamily="34" charset="0"/>
            </a:endParaRPr>
          </a:p>
          <a:p>
            <a:pPr algn="just"/>
            <a:r>
              <a:rPr lang="en-US" dirty="0">
                <a:latin typeface="Tw Cen MT" panose="020B0602020104020603" pitchFamily="34" charset="0"/>
              </a:rPr>
              <a:t>If a standalone selling price is not directly observable, the entity will need to estimate by below methods</a:t>
            </a:r>
            <a:r>
              <a:rPr lang="en-US" sz="2000" dirty="0">
                <a:latin typeface="Tw Cen MT" panose="020B0602020104020603" pitchFamily="34" charset="0"/>
              </a:rPr>
              <a:t>.</a:t>
            </a:r>
          </a:p>
          <a:p>
            <a:pPr algn="just"/>
            <a:endParaRPr lang="en-IN" sz="2000" dirty="0">
              <a:latin typeface="Tw Cen MT" panose="020B0602020104020603" pitchFamily="34" charset="0"/>
            </a:endParaRPr>
          </a:p>
        </p:txBody>
      </p:sp>
      <p:sp>
        <p:nvSpPr>
          <p:cNvPr id="2" name="Right Triangle 1">
            <a:extLst>
              <a:ext uri="{FF2B5EF4-FFF2-40B4-BE49-F238E27FC236}">
                <a16:creationId xmlns:a16="http://schemas.microsoft.com/office/drawing/2014/main" id="{42270C86-5AE6-50AB-F3DF-5C156438353A}"/>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Diagram 3">
            <a:extLst>
              <a:ext uri="{FF2B5EF4-FFF2-40B4-BE49-F238E27FC236}">
                <a16:creationId xmlns:a16="http://schemas.microsoft.com/office/drawing/2014/main" id="{2799CE0F-700F-49C8-A888-3A71D64DD1C9}"/>
              </a:ext>
            </a:extLst>
          </p:cNvPr>
          <p:cNvGraphicFramePr/>
          <p:nvPr>
            <p:extLst>
              <p:ext uri="{D42A27DB-BD31-4B8C-83A1-F6EECF244321}">
                <p14:modId xmlns:p14="http://schemas.microsoft.com/office/powerpoint/2010/main" val="3021776502"/>
              </p:ext>
            </p:extLst>
          </p:nvPr>
        </p:nvGraphicFramePr>
        <p:xfrm>
          <a:off x="1331640" y="3429000"/>
          <a:ext cx="6264696" cy="2808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7066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RECOGNIZE THE REVENUE WHEN THE ENTITY SATISFIES A PO </a:t>
            </a:r>
          </a:p>
        </p:txBody>
      </p:sp>
      <p:sp>
        <p:nvSpPr>
          <p:cNvPr id="18" name="TextBox 17">
            <a:extLst>
              <a:ext uri="{FF2B5EF4-FFF2-40B4-BE49-F238E27FC236}">
                <a16:creationId xmlns:a16="http://schemas.microsoft.com/office/drawing/2014/main" id="{A64B2786-EF69-D4B1-BC38-1B127BFD8E10}"/>
              </a:ext>
            </a:extLst>
          </p:cNvPr>
          <p:cNvSpPr txBox="1"/>
          <p:nvPr/>
        </p:nvSpPr>
        <p:spPr>
          <a:xfrm>
            <a:off x="611119" y="1532285"/>
            <a:ext cx="8075681" cy="1508105"/>
          </a:xfrm>
          <a:prstGeom prst="rect">
            <a:avLst/>
          </a:prstGeom>
          <a:noFill/>
        </p:spPr>
        <p:txBody>
          <a:bodyPr wrap="square">
            <a:spAutoFit/>
          </a:bodyPr>
          <a:lstStyle/>
          <a:p>
            <a:pPr algn="just"/>
            <a:r>
              <a:rPr lang="en-US" dirty="0">
                <a:latin typeface="Tw Cen MT" panose="020B0602020104020603" pitchFamily="34" charset="0"/>
              </a:rPr>
              <a:t>Revenue is recognized as control is passed, either over time or at a point in time. If an entity doesn’t satisfy PO over time, it satisfies it at a point in time.</a:t>
            </a:r>
          </a:p>
          <a:p>
            <a:pPr algn="just"/>
            <a:endParaRPr lang="en-US" dirty="0">
              <a:latin typeface="Tw Cen MT" panose="020B0602020104020603" pitchFamily="34" charset="0"/>
            </a:endParaRPr>
          </a:p>
          <a:p>
            <a:pPr algn="just"/>
            <a:r>
              <a:rPr lang="en-US" dirty="0">
                <a:latin typeface="Tw Cen MT" panose="020B0602020104020603" pitchFamily="34" charset="0"/>
              </a:rPr>
              <a:t>An entity recognizes PO over time if one of the following criteria is met.</a:t>
            </a:r>
          </a:p>
          <a:p>
            <a:pPr algn="just"/>
            <a:endParaRPr lang="en-IN" sz="2000" dirty="0">
              <a:latin typeface="Tw Cen MT" panose="020B0602020104020603" pitchFamily="34" charset="0"/>
            </a:endParaRPr>
          </a:p>
        </p:txBody>
      </p:sp>
      <p:sp>
        <p:nvSpPr>
          <p:cNvPr id="2" name="Right Triangle 1">
            <a:extLst>
              <a:ext uri="{FF2B5EF4-FFF2-40B4-BE49-F238E27FC236}">
                <a16:creationId xmlns:a16="http://schemas.microsoft.com/office/drawing/2014/main" id="{42270C86-5AE6-50AB-F3DF-5C156438353A}"/>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Diagram 3">
            <a:extLst>
              <a:ext uri="{FF2B5EF4-FFF2-40B4-BE49-F238E27FC236}">
                <a16:creationId xmlns:a16="http://schemas.microsoft.com/office/drawing/2014/main" id="{2799CE0F-700F-49C8-A888-3A71D64DD1C9}"/>
              </a:ext>
            </a:extLst>
          </p:cNvPr>
          <p:cNvGraphicFramePr/>
          <p:nvPr>
            <p:extLst>
              <p:ext uri="{D42A27DB-BD31-4B8C-83A1-F6EECF244321}">
                <p14:modId xmlns:p14="http://schemas.microsoft.com/office/powerpoint/2010/main" val="1459598106"/>
              </p:ext>
            </p:extLst>
          </p:nvPr>
        </p:nvGraphicFramePr>
        <p:xfrm>
          <a:off x="1331640" y="3429000"/>
          <a:ext cx="6264696" cy="2808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8315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46856" y="302023"/>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SCENARIO –Step 5</a:t>
            </a:r>
          </a:p>
        </p:txBody>
      </p:sp>
      <p:sp>
        <p:nvSpPr>
          <p:cNvPr id="13" name="TextBox 12">
            <a:extLst>
              <a:ext uri="{FF2B5EF4-FFF2-40B4-BE49-F238E27FC236}">
                <a16:creationId xmlns:a16="http://schemas.microsoft.com/office/drawing/2014/main" id="{AB61643E-3B39-29FB-01A0-27EA4E0BAC24}"/>
              </a:ext>
            </a:extLst>
          </p:cNvPr>
          <p:cNvSpPr txBox="1"/>
          <p:nvPr/>
        </p:nvSpPr>
        <p:spPr>
          <a:xfrm>
            <a:off x="611118" y="1412776"/>
            <a:ext cx="8075681" cy="3693319"/>
          </a:xfrm>
          <a:prstGeom prst="rect">
            <a:avLst/>
          </a:prstGeom>
          <a:noFill/>
        </p:spPr>
        <p:txBody>
          <a:bodyPr wrap="square">
            <a:spAutoFit/>
          </a:bodyPr>
          <a:lstStyle/>
          <a:p>
            <a:r>
              <a:rPr lang="en-IN" b="1" dirty="0">
                <a:solidFill>
                  <a:srgbClr val="FE0085"/>
                </a:solidFill>
                <a:latin typeface="Tw Cen MT" panose="020B0602020104020603" pitchFamily="34" charset="0"/>
              </a:rPr>
              <a:t>Scenario</a:t>
            </a:r>
          </a:p>
          <a:p>
            <a:pPr marL="285750" indent="-285750">
              <a:buFont typeface="Arial" panose="020B0604020202020204" pitchFamily="34" charset="0"/>
              <a:buChar char="•"/>
            </a:pPr>
            <a:r>
              <a:rPr lang="en-US" dirty="0">
                <a:solidFill>
                  <a:srgbClr val="1A1A1A"/>
                </a:solidFill>
                <a:latin typeface="Tw Cen MT" panose="020B0602020104020603" pitchFamily="34" charset="0"/>
              </a:rPr>
              <a:t>A Co. X manufactures and delivers certain standard items. The customers are eligible to cancel the contract at any time (with a termination penalty). On cancellation, the work in progress would belong to the Co. The physical possession and title to the items pass only on completion of the contract.</a:t>
            </a:r>
          </a:p>
          <a:p>
            <a:pPr marL="285750" indent="-285750">
              <a:buFont typeface="Arial" panose="020B0604020202020204" pitchFamily="34" charset="0"/>
              <a:buChar char="•"/>
            </a:pPr>
            <a:r>
              <a:rPr lang="en-US" dirty="0">
                <a:solidFill>
                  <a:srgbClr val="1A1A1A"/>
                </a:solidFill>
                <a:latin typeface="Tw Cen MT" panose="020B0602020104020603" pitchFamily="34" charset="0"/>
              </a:rPr>
              <a:t>However, some deposit is collected in the beginning of the transaction and some payments are due after delivery of the products. The items being standard in nature, in case the contract is cancelled, the work in progress can be completed by Co. X with least efforts and modifications and can be sold to another customer.</a:t>
            </a:r>
          </a:p>
          <a:p>
            <a:pPr marL="285750" indent="-285750">
              <a:buFont typeface="Arial" panose="020B0604020202020204" pitchFamily="34" charset="0"/>
              <a:buChar char="•"/>
            </a:pPr>
            <a:r>
              <a:rPr lang="en-US" dirty="0">
                <a:solidFill>
                  <a:srgbClr val="1A1A1A"/>
                </a:solidFill>
                <a:latin typeface="Tw Cen MT" panose="020B0602020104020603" pitchFamily="34" charset="0"/>
              </a:rPr>
              <a:t>When would Co. X recognize the revenue from this contract?</a:t>
            </a:r>
          </a:p>
          <a:p>
            <a:r>
              <a:rPr lang="en-US" dirty="0">
                <a:solidFill>
                  <a:srgbClr val="1A1A1A"/>
                </a:solidFill>
                <a:latin typeface="Tw Cen MT" panose="020B0602020104020603" pitchFamily="34" charset="0"/>
              </a:rPr>
              <a:t> </a:t>
            </a:r>
            <a:endParaRPr lang="en-US" b="0" i="0" dirty="0">
              <a:solidFill>
                <a:srgbClr val="1A1A1A"/>
              </a:solidFill>
              <a:effectLst/>
              <a:latin typeface="Tw Cen MT" panose="020B0602020104020603" pitchFamily="34" charset="0"/>
            </a:endParaRPr>
          </a:p>
          <a:p>
            <a:endParaRPr lang="en-US" b="0" i="0" dirty="0">
              <a:solidFill>
                <a:srgbClr val="1A1A1A"/>
              </a:solidFill>
              <a:effectLst/>
              <a:latin typeface="Tw Cen MT" panose="020B0602020104020603" pitchFamily="34" charset="0"/>
            </a:endParaRPr>
          </a:p>
          <a:p>
            <a:endParaRPr lang="en-IN" dirty="0">
              <a:latin typeface="Tw Cen MT" panose="020B0602020104020603" pitchFamily="34" charset="0"/>
            </a:endParaRPr>
          </a:p>
        </p:txBody>
      </p:sp>
      <p:sp>
        <p:nvSpPr>
          <p:cNvPr id="8" name="TextBox 7">
            <a:extLst>
              <a:ext uri="{FF2B5EF4-FFF2-40B4-BE49-F238E27FC236}">
                <a16:creationId xmlns:a16="http://schemas.microsoft.com/office/drawing/2014/main" id="{46FAFDC1-F460-4D65-B1C9-82E3F8C35AA5}"/>
              </a:ext>
            </a:extLst>
          </p:cNvPr>
          <p:cNvSpPr txBox="1"/>
          <p:nvPr/>
        </p:nvSpPr>
        <p:spPr>
          <a:xfrm>
            <a:off x="611117" y="4444370"/>
            <a:ext cx="8075681" cy="1754326"/>
          </a:xfrm>
          <a:prstGeom prst="rect">
            <a:avLst/>
          </a:prstGeom>
          <a:noFill/>
        </p:spPr>
        <p:txBody>
          <a:bodyPr wrap="square">
            <a:spAutoFit/>
          </a:bodyPr>
          <a:lstStyle/>
          <a:p>
            <a:r>
              <a:rPr lang="en-US" dirty="0">
                <a:solidFill>
                  <a:srgbClr val="FE0085"/>
                </a:solidFill>
                <a:latin typeface="Tw Cen MT" panose="020B0602020104020603" pitchFamily="34" charset="0"/>
              </a:rPr>
              <a:t>As per the terms of the contract, control of the items is not transferred as they are built. More specifically, Co. X can sell the work in progress to another customer with lease effort or modification. Hence, Co X should recognize the revenue on delivering the equipment's to the customer since the control is transferred and the performance obligation is satisfied at that point in time. In this case, the timing of payments can be ignored because the item is transferred at a point in time.</a:t>
            </a:r>
            <a:endParaRPr lang="en-IN" dirty="0">
              <a:latin typeface="Tw Cen MT" panose="020B0602020104020603" pitchFamily="34" charset="0"/>
            </a:endParaRPr>
          </a:p>
        </p:txBody>
      </p:sp>
      <p:sp>
        <p:nvSpPr>
          <p:cNvPr id="10" name="TextBox 9">
            <a:extLst>
              <a:ext uri="{FF2B5EF4-FFF2-40B4-BE49-F238E27FC236}">
                <a16:creationId xmlns:a16="http://schemas.microsoft.com/office/drawing/2014/main" id="{13AAA926-5EB9-44F9-AB94-CFC757AD2AAA}"/>
              </a:ext>
            </a:extLst>
          </p:cNvPr>
          <p:cNvSpPr txBox="1"/>
          <p:nvPr/>
        </p:nvSpPr>
        <p:spPr>
          <a:xfrm>
            <a:off x="611118" y="4983559"/>
            <a:ext cx="8075681" cy="369332"/>
          </a:xfrm>
          <a:prstGeom prst="rect">
            <a:avLst/>
          </a:prstGeom>
          <a:noFill/>
        </p:spPr>
        <p:txBody>
          <a:bodyPr wrap="square">
            <a:spAutoFit/>
          </a:bodyPr>
          <a:lstStyle/>
          <a:p>
            <a:r>
              <a:rPr lang="en-US" dirty="0">
                <a:solidFill>
                  <a:srgbClr val="FE0085"/>
                </a:solidFill>
                <a:latin typeface="Tw Cen MT" panose="020B0602020104020603" pitchFamily="34" charset="0"/>
              </a:rPr>
              <a:t> </a:t>
            </a:r>
            <a:endParaRPr lang="en-IN" dirty="0">
              <a:solidFill>
                <a:srgbClr val="FE0085"/>
              </a:solidFill>
              <a:latin typeface="Tw Cen MT" panose="020B0602020104020603" pitchFamily="34" charset="0"/>
            </a:endParaRPr>
          </a:p>
        </p:txBody>
      </p:sp>
    </p:spTree>
    <p:extLst>
      <p:ext uri="{BB962C8B-B14F-4D97-AF65-F5344CB8AC3E}">
        <p14:creationId xmlns:p14="http://schemas.microsoft.com/office/powerpoint/2010/main" val="18123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SERVICE CONCESSION ARRANGEMENT (SCA) </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7CBCFA3C-EEAE-2A0A-C88F-BA917AF20099}"/>
              </a:ext>
            </a:extLst>
          </p:cNvPr>
          <p:cNvSpPr txBox="1"/>
          <p:nvPr/>
        </p:nvSpPr>
        <p:spPr>
          <a:xfrm>
            <a:off x="643623" y="2316166"/>
            <a:ext cx="8545807" cy="3416320"/>
          </a:xfrm>
          <a:prstGeom prst="rect">
            <a:avLst/>
          </a:prstGeom>
          <a:noFill/>
        </p:spPr>
        <p:txBody>
          <a:bodyPr wrap="square">
            <a:spAutoFit/>
          </a:bodyPr>
          <a:lstStyle/>
          <a:p>
            <a:pPr algn="l"/>
            <a:r>
              <a:rPr lang="en-US" b="0" i="0" dirty="0">
                <a:solidFill>
                  <a:srgbClr val="333333"/>
                </a:solidFill>
                <a:effectLst/>
                <a:latin typeface="Tw Cen MT" panose="020B0602020104020603" pitchFamily="34" charset="0"/>
              </a:rPr>
              <a:t>For agreements with a government body, the first assessment is whether the contract should be accounted for as Service </a:t>
            </a:r>
            <a:r>
              <a:rPr lang="en-US" dirty="0">
                <a:solidFill>
                  <a:srgbClr val="333333"/>
                </a:solidFill>
                <a:latin typeface="Tw Cen MT" panose="020B0602020104020603" pitchFamily="34" charset="0"/>
              </a:rPr>
              <a:t>C</a:t>
            </a:r>
            <a:r>
              <a:rPr lang="en-US" b="0" i="0" dirty="0">
                <a:solidFill>
                  <a:srgbClr val="333333"/>
                </a:solidFill>
                <a:effectLst/>
                <a:latin typeface="Tw Cen MT" panose="020B0602020104020603" pitchFamily="34" charset="0"/>
              </a:rPr>
              <a:t>oncession </a:t>
            </a:r>
            <a:r>
              <a:rPr lang="en-US" dirty="0">
                <a:solidFill>
                  <a:srgbClr val="333333"/>
                </a:solidFill>
                <a:latin typeface="Tw Cen MT" panose="020B0602020104020603" pitchFamily="34" charset="0"/>
              </a:rPr>
              <a:t>A</a:t>
            </a:r>
            <a:r>
              <a:rPr lang="en-US" b="0" i="0" dirty="0">
                <a:solidFill>
                  <a:srgbClr val="333333"/>
                </a:solidFill>
                <a:effectLst/>
                <a:latin typeface="Tw Cen MT" panose="020B0602020104020603" pitchFamily="34" charset="0"/>
              </a:rPr>
              <a:t>rrangement (SCA) under Appendix C to Ind-AS 115</a:t>
            </a:r>
          </a:p>
          <a:p>
            <a:pPr algn="l"/>
            <a:endParaRPr lang="en-US" dirty="0">
              <a:solidFill>
                <a:srgbClr val="333333"/>
              </a:solidFill>
              <a:latin typeface="Tw Cen MT" panose="020B0602020104020603" pitchFamily="34" charset="0"/>
            </a:endParaRPr>
          </a:p>
          <a:p>
            <a:pPr algn="l"/>
            <a:r>
              <a:rPr lang="en-US" b="0" i="0" dirty="0">
                <a:solidFill>
                  <a:srgbClr val="333333"/>
                </a:solidFill>
                <a:effectLst/>
                <a:latin typeface="Tw Cen MT" panose="020B0602020104020603" pitchFamily="34" charset="0"/>
              </a:rPr>
              <a:t>Appendix C to Ind-AS 115 applies to public-to-private SCAs if they satisfy both the following conditions:</a:t>
            </a:r>
          </a:p>
          <a:p>
            <a:pPr algn="l"/>
            <a:endParaRPr lang="en-US" b="0" i="0" dirty="0">
              <a:solidFill>
                <a:srgbClr val="333333"/>
              </a:solidFill>
              <a:effectLst/>
              <a:latin typeface="Tw Cen MT" panose="020B0602020104020603" pitchFamily="34" charset="0"/>
            </a:endParaRPr>
          </a:p>
          <a:p>
            <a:pPr algn="l"/>
            <a:r>
              <a:rPr lang="en-US" b="0" i="0" dirty="0">
                <a:solidFill>
                  <a:srgbClr val="333333"/>
                </a:solidFill>
                <a:effectLst/>
                <a:latin typeface="Tw Cen MT" panose="020B0602020104020603" pitchFamily="34" charset="0"/>
              </a:rPr>
              <a:t>(a) Grantor controls or regulates what services the operator must provide with the </a:t>
            </a:r>
          </a:p>
          <a:p>
            <a:pPr algn="l"/>
            <a:r>
              <a:rPr lang="en-US" b="0" i="0" dirty="0">
                <a:solidFill>
                  <a:srgbClr val="333333"/>
                </a:solidFill>
                <a:effectLst/>
                <a:latin typeface="Tw Cen MT" panose="020B0602020104020603" pitchFamily="34" charset="0"/>
              </a:rPr>
              <a:t>infrastructure, to whom it must provide them and at what price.</a:t>
            </a:r>
          </a:p>
          <a:p>
            <a:pPr algn="l"/>
            <a:endParaRPr lang="en-US" b="0" i="0" dirty="0">
              <a:solidFill>
                <a:srgbClr val="333333"/>
              </a:solidFill>
              <a:effectLst/>
              <a:latin typeface="Tw Cen MT" panose="020B0602020104020603" pitchFamily="34" charset="0"/>
            </a:endParaRPr>
          </a:p>
          <a:p>
            <a:pPr algn="l"/>
            <a:r>
              <a:rPr lang="en-US" b="0" i="0" dirty="0">
                <a:solidFill>
                  <a:srgbClr val="333333"/>
                </a:solidFill>
                <a:effectLst/>
                <a:latin typeface="Tw Cen MT" panose="020B0602020104020603" pitchFamily="34" charset="0"/>
              </a:rPr>
              <a:t>(b) Grantor controls, through ownership, beneficial entitlement or otherwise, any </a:t>
            </a:r>
          </a:p>
          <a:p>
            <a:pPr algn="l"/>
            <a:r>
              <a:rPr lang="en-US" b="0" i="0" dirty="0">
                <a:solidFill>
                  <a:srgbClr val="333333"/>
                </a:solidFill>
                <a:effectLst/>
                <a:latin typeface="Tw Cen MT" panose="020B0602020104020603" pitchFamily="34" charset="0"/>
              </a:rPr>
              <a:t>significant residual interest in infrastructure at the end of the arrangement period</a:t>
            </a:r>
          </a:p>
        </p:txBody>
      </p:sp>
      <p:sp>
        <p:nvSpPr>
          <p:cNvPr id="4" name="TextBox 3">
            <a:extLst>
              <a:ext uri="{FF2B5EF4-FFF2-40B4-BE49-F238E27FC236}">
                <a16:creationId xmlns:a16="http://schemas.microsoft.com/office/drawing/2014/main" id="{E12C3B91-5AC8-2F98-2B30-53F3E0A6A049}"/>
              </a:ext>
            </a:extLst>
          </p:cNvPr>
          <p:cNvSpPr txBox="1"/>
          <p:nvPr/>
        </p:nvSpPr>
        <p:spPr>
          <a:xfrm>
            <a:off x="611118" y="1392836"/>
            <a:ext cx="8075681" cy="923330"/>
          </a:xfrm>
          <a:prstGeom prst="rect">
            <a:avLst/>
          </a:prstGeom>
          <a:noFill/>
        </p:spPr>
        <p:txBody>
          <a:bodyPr wrap="square">
            <a:spAutoFit/>
          </a:bodyPr>
          <a:lstStyle/>
          <a:p>
            <a:pPr algn="just"/>
            <a:r>
              <a:rPr lang="en-US" b="0" i="0" dirty="0">
                <a:solidFill>
                  <a:srgbClr val="333333"/>
                </a:solidFill>
                <a:effectLst/>
                <a:latin typeface="Tw Cen MT" panose="020B0602020104020603" pitchFamily="34" charset="0"/>
              </a:rPr>
              <a:t>Companies must carefully review the agreement's terms and conditions, as well as the fact that it is with a </a:t>
            </a:r>
            <a:r>
              <a:rPr lang="en-US" b="1" i="0" dirty="0">
                <a:solidFill>
                  <a:schemeClr val="accent5">
                    <a:lumMod val="75000"/>
                  </a:schemeClr>
                </a:solidFill>
                <a:effectLst/>
                <a:latin typeface="Tw Cen MT" panose="020B0602020104020603" pitchFamily="34" charset="0"/>
              </a:rPr>
              <a:t>private party or a government organisation</a:t>
            </a:r>
            <a:r>
              <a:rPr lang="en-US" b="0" i="0" dirty="0">
                <a:solidFill>
                  <a:schemeClr val="accent5">
                    <a:lumMod val="75000"/>
                  </a:schemeClr>
                </a:solidFill>
                <a:effectLst/>
                <a:latin typeface="Tw Cen MT" panose="020B0602020104020603" pitchFamily="34" charset="0"/>
              </a:rPr>
              <a:t>, </a:t>
            </a:r>
            <a:r>
              <a:rPr lang="en-US" b="0" i="0" dirty="0">
                <a:solidFill>
                  <a:srgbClr val="333333"/>
                </a:solidFill>
                <a:effectLst/>
                <a:latin typeface="Tw Cen MT" panose="020B0602020104020603" pitchFamily="34" charset="0"/>
              </a:rPr>
              <a:t>in order to determine the right accounting.</a:t>
            </a:r>
          </a:p>
        </p:txBody>
      </p:sp>
    </p:spTree>
    <p:extLst>
      <p:ext uri="{BB962C8B-B14F-4D97-AF65-F5344CB8AC3E}">
        <p14:creationId xmlns:p14="http://schemas.microsoft.com/office/powerpoint/2010/main" val="3624926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SERVICE CONCESSION ARRANGEMENT (SCA) </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5A014998-677B-8CA7-5A94-097F1792C5B1}"/>
              </a:ext>
            </a:extLst>
          </p:cNvPr>
          <p:cNvSpPr txBox="1"/>
          <p:nvPr/>
        </p:nvSpPr>
        <p:spPr>
          <a:xfrm>
            <a:off x="611119" y="1262144"/>
            <a:ext cx="8075681" cy="1754326"/>
          </a:xfrm>
          <a:prstGeom prst="rect">
            <a:avLst/>
          </a:prstGeom>
          <a:noFill/>
        </p:spPr>
        <p:txBody>
          <a:bodyPr wrap="square">
            <a:spAutoFit/>
          </a:bodyPr>
          <a:lstStyle/>
          <a:p>
            <a:pPr algn="just"/>
            <a:r>
              <a:rPr lang="en-US" sz="1800" b="0" i="0" u="none" strike="noStrike" baseline="0" dirty="0">
                <a:solidFill>
                  <a:srgbClr val="000000"/>
                </a:solidFill>
                <a:latin typeface="Tw Cen MT" panose="020B0602020104020603" pitchFamily="34" charset="0"/>
              </a:rPr>
              <a:t>If these criteria are met, a power producing company will not be able to recognize the power plant as fixed asset in its financial statements. Rather, it is presumed that the company is providing services to the government. Accordingly, it will recognize revenue at the fair value while construction is in progress. The company will recognize the corresponding amount either as an intangible asset or financial asset or both, depending on exact terms and conditions. </a:t>
            </a:r>
            <a:endParaRPr lang="en-IN" dirty="0">
              <a:latin typeface="Tw Cen MT" panose="020B0602020104020603" pitchFamily="34" charset="0"/>
            </a:endParaRPr>
          </a:p>
        </p:txBody>
      </p:sp>
      <p:sp>
        <p:nvSpPr>
          <p:cNvPr id="11" name="TextBox 10">
            <a:extLst>
              <a:ext uri="{FF2B5EF4-FFF2-40B4-BE49-F238E27FC236}">
                <a16:creationId xmlns:a16="http://schemas.microsoft.com/office/drawing/2014/main" id="{09CBCD9D-54BB-4502-52F8-969FD66F501B}"/>
              </a:ext>
            </a:extLst>
          </p:cNvPr>
          <p:cNvSpPr txBox="1"/>
          <p:nvPr/>
        </p:nvSpPr>
        <p:spPr>
          <a:xfrm>
            <a:off x="628820" y="3410063"/>
            <a:ext cx="7903619" cy="1200329"/>
          </a:xfrm>
          <a:prstGeom prst="rect">
            <a:avLst/>
          </a:prstGeom>
          <a:solidFill>
            <a:schemeClr val="accent4">
              <a:lumMod val="20000"/>
              <a:lumOff val="80000"/>
            </a:schemeClr>
          </a:solidFill>
        </p:spPr>
        <p:txBody>
          <a:bodyPr wrap="square">
            <a:spAutoFit/>
          </a:bodyPr>
          <a:lstStyle/>
          <a:p>
            <a:pPr algn="just"/>
            <a:r>
              <a:rPr lang="en-US" b="0" i="0" dirty="0">
                <a:solidFill>
                  <a:srgbClr val="333333"/>
                </a:solidFill>
                <a:effectLst/>
                <a:latin typeface="Tw Cen MT" panose="020B0602020104020603" pitchFamily="34" charset="0"/>
              </a:rPr>
              <a:t>The contract must be entered between Private and Public party out of which Grantor must be a public party to the contract and should have control or regulates infrastructure in all aspects and have significant residual interest in the infrastructure at the end of the arrangement.</a:t>
            </a:r>
            <a:endParaRPr lang="en-IN" dirty="0">
              <a:latin typeface="Tw Cen MT" panose="020B0602020104020603" pitchFamily="34" charset="0"/>
            </a:endParaRPr>
          </a:p>
        </p:txBody>
      </p:sp>
    </p:spTree>
    <p:extLst>
      <p:ext uri="{BB962C8B-B14F-4D97-AF65-F5344CB8AC3E}">
        <p14:creationId xmlns:p14="http://schemas.microsoft.com/office/powerpoint/2010/main" val="3943962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19572" y="2132856"/>
            <a:ext cx="7704856" cy="2160240"/>
          </a:xfrm>
        </p:spPr>
        <p:txBody>
          <a:bodyPr>
            <a:normAutofit fontScale="90000"/>
          </a:bodyPr>
          <a:lstStyle/>
          <a:p>
            <a:r>
              <a:rPr lang="en-US" sz="5000" b="1" dirty="0">
                <a:solidFill>
                  <a:schemeClr val="bg1"/>
                </a:solidFill>
                <a:latin typeface="Agency FB" panose="020B0503020202020204" pitchFamily="34" charset="0"/>
                <a:cs typeface="Times New Roman" panose="02020603050405020304" pitchFamily="18" charset="0"/>
              </a:rPr>
              <a:t>PART – 1</a:t>
            </a:r>
            <a:br>
              <a:rPr lang="en-US" sz="5000" b="1" dirty="0">
                <a:solidFill>
                  <a:schemeClr val="bg1"/>
                </a:solidFill>
                <a:latin typeface="Agency FB" panose="020B0503020202020204" pitchFamily="34" charset="0"/>
                <a:cs typeface="Times New Roman" panose="02020603050405020304" pitchFamily="18" charset="0"/>
              </a:rPr>
            </a:br>
            <a:br>
              <a:rPr lang="en-US" sz="5000" b="1" dirty="0">
                <a:solidFill>
                  <a:schemeClr val="bg1"/>
                </a:solidFill>
                <a:latin typeface="Agency FB" panose="020B0503020202020204" pitchFamily="34" charset="0"/>
                <a:cs typeface="Times New Roman" panose="02020603050405020304" pitchFamily="18" charset="0"/>
              </a:rPr>
            </a:br>
            <a:r>
              <a:rPr lang="en-US" sz="5000" b="1" dirty="0">
                <a:solidFill>
                  <a:schemeClr val="bg1"/>
                </a:solidFill>
                <a:latin typeface="Agency FB" panose="020B0503020202020204" pitchFamily="34" charset="0"/>
                <a:cs typeface="Times New Roman" panose="02020603050405020304" pitchFamily="18" charset="0"/>
              </a:rPr>
              <a:t>IMPACT OF IND AS ON </a:t>
            </a:r>
            <a:r>
              <a:rPr lang="en-US" sz="5000" b="1">
                <a:solidFill>
                  <a:schemeClr val="bg1"/>
                </a:solidFill>
                <a:latin typeface="Agency FB" panose="020B0503020202020204" pitchFamily="34" charset="0"/>
                <a:cs typeface="Times New Roman" panose="02020603050405020304" pitchFamily="18" charset="0"/>
              </a:rPr>
              <a:t>POWER INDUSTRY</a:t>
            </a:r>
            <a:endParaRPr lang="en-US" sz="5000" b="1" dirty="0">
              <a:solidFill>
                <a:schemeClr val="bg1"/>
              </a:solidFill>
              <a:latin typeface="Agency FB" panose="020B0503020202020204" pitchFamily="34" charset="0"/>
              <a:cs typeface="Times New Roman" panose="02020603050405020304" pitchFamily="18"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SERVICE CONCESSION ARRANGEMENT (SCA) </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159388C3-EF5C-BFC1-977A-A98F905EF769}"/>
              </a:ext>
            </a:extLst>
          </p:cNvPr>
          <p:cNvSpPr txBox="1"/>
          <p:nvPr/>
        </p:nvSpPr>
        <p:spPr>
          <a:xfrm>
            <a:off x="697647" y="1450379"/>
            <a:ext cx="7902624" cy="923330"/>
          </a:xfrm>
          <a:prstGeom prst="rect">
            <a:avLst/>
          </a:prstGeom>
          <a:noFill/>
        </p:spPr>
        <p:txBody>
          <a:bodyPr wrap="square">
            <a:spAutoFit/>
          </a:bodyPr>
          <a:lstStyle/>
          <a:p>
            <a:pPr algn="just"/>
            <a:r>
              <a:rPr lang="en-US" b="1" i="0" dirty="0">
                <a:solidFill>
                  <a:schemeClr val="accent5">
                    <a:lumMod val="75000"/>
                  </a:schemeClr>
                </a:solidFill>
                <a:effectLst/>
                <a:latin typeface="Tw Cen MT" panose="020B0602020104020603" pitchFamily="34" charset="0"/>
              </a:rPr>
              <a:t>Accounting models under Service Concession Arrangements</a:t>
            </a:r>
            <a:r>
              <a:rPr lang="en-US" b="1" dirty="0">
                <a:solidFill>
                  <a:schemeClr val="accent5">
                    <a:lumMod val="75000"/>
                  </a:schemeClr>
                </a:solidFill>
                <a:latin typeface="Tw Cen MT" panose="020B0602020104020603" pitchFamily="34" charset="0"/>
              </a:rPr>
              <a:t>:</a:t>
            </a:r>
          </a:p>
          <a:p>
            <a:pPr algn="just"/>
            <a:endParaRPr lang="en-US" b="1" i="0" dirty="0">
              <a:solidFill>
                <a:schemeClr val="accent5">
                  <a:lumMod val="75000"/>
                </a:schemeClr>
              </a:solidFill>
              <a:effectLst/>
              <a:latin typeface="Tw Cen MT" panose="020B0602020104020603" pitchFamily="34" charset="0"/>
            </a:endParaRPr>
          </a:p>
          <a:p>
            <a:pPr algn="just"/>
            <a:r>
              <a:rPr lang="en-US" b="0" i="0" u="none" strike="noStrike" baseline="0" dirty="0">
                <a:solidFill>
                  <a:srgbClr val="000000"/>
                </a:solidFill>
                <a:latin typeface="Tw Cen MT" panose="020B0602020104020603" pitchFamily="34" charset="0"/>
              </a:rPr>
              <a:t>Two accounting models under SCA to recognize the rights received are</a:t>
            </a:r>
          </a:p>
        </p:txBody>
      </p:sp>
      <p:graphicFrame>
        <p:nvGraphicFramePr>
          <p:cNvPr id="2" name="Diagram 1">
            <a:extLst>
              <a:ext uri="{FF2B5EF4-FFF2-40B4-BE49-F238E27FC236}">
                <a16:creationId xmlns:a16="http://schemas.microsoft.com/office/drawing/2014/main" id="{E13002FF-D8FC-B0EF-3097-33711676CC0A}"/>
              </a:ext>
            </a:extLst>
          </p:cNvPr>
          <p:cNvGraphicFramePr/>
          <p:nvPr>
            <p:extLst>
              <p:ext uri="{D42A27DB-BD31-4B8C-83A1-F6EECF244321}">
                <p14:modId xmlns:p14="http://schemas.microsoft.com/office/powerpoint/2010/main" val="825472550"/>
              </p:ext>
            </p:extLst>
          </p:nvPr>
        </p:nvGraphicFramePr>
        <p:xfrm>
          <a:off x="1187624" y="2587009"/>
          <a:ext cx="6768752" cy="2808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Object 4">
            <a:extLst>
              <a:ext uri="{FF2B5EF4-FFF2-40B4-BE49-F238E27FC236}">
                <a16:creationId xmlns:a16="http://schemas.microsoft.com/office/drawing/2014/main" id="{9256679F-E323-40F3-A7D5-FB6B0DE2CB16}"/>
              </a:ext>
            </a:extLst>
          </p:cNvPr>
          <p:cNvGraphicFramePr>
            <a:graphicFrameLocks noChangeAspect="1"/>
          </p:cNvGraphicFramePr>
          <p:nvPr>
            <p:extLst>
              <p:ext uri="{D42A27DB-BD31-4B8C-83A1-F6EECF244321}">
                <p14:modId xmlns:p14="http://schemas.microsoft.com/office/powerpoint/2010/main" val="4166691232"/>
              </p:ext>
            </p:extLst>
          </p:nvPr>
        </p:nvGraphicFramePr>
        <p:xfrm>
          <a:off x="7308304" y="5607023"/>
          <a:ext cx="914400" cy="806450"/>
        </p:xfrm>
        <a:graphic>
          <a:graphicData uri="http://schemas.openxmlformats.org/presentationml/2006/ole">
            <mc:AlternateContent xmlns:mc="http://schemas.openxmlformats.org/markup-compatibility/2006">
              <mc:Choice xmlns:v="urn:schemas-microsoft-com:vml" Requires="v">
                <p:oleObj spid="_x0000_s2070" name="Worksheet" showAsIcon="1" r:id="rId10" imgW="914400" imgH="806335" progId="Excel.Sheet.12">
                  <p:embed/>
                </p:oleObj>
              </mc:Choice>
              <mc:Fallback>
                <p:oleObj name="Worksheet" showAsIcon="1" r:id="rId10" imgW="914400" imgH="806335" progId="Excel.Sheet.12">
                  <p:embed/>
                  <p:pic>
                    <p:nvPicPr>
                      <p:cNvPr id="0" name=""/>
                      <p:cNvPicPr/>
                      <p:nvPr/>
                    </p:nvPicPr>
                    <p:blipFill>
                      <a:blip r:embed="rId11"/>
                      <a:stretch>
                        <a:fillRect/>
                      </a:stretch>
                    </p:blipFill>
                    <p:spPr>
                      <a:xfrm>
                        <a:off x="7308304" y="560702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572567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FIXED ASSETS AND COMPONENTS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7CBCFA3C-EEAE-2A0A-C88F-BA917AF20099}"/>
              </a:ext>
            </a:extLst>
          </p:cNvPr>
          <p:cNvSpPr txBox="1"/>
          <p:nvPr/>
        </p:nvSpPr>
        <p:spPr>
          <a:xfrm>
            <a:off x="611118" y="1434549"/>
            <a:ext cx="8075682" cy="1200329"/>
          </a:xfrm>
          <a:prstGeom prst="rect">
            <a:avLst/>
          </a:prstGeom>
          <a:noFill/>
        </p:spPr>
        <p:txBody>
          <a:bodyPr wrap="square">
            <a:spAutoFit/>
          </a:bodyPr>
          <a:lstStyle/>
          <a:p>
            <a:pPr algn="l"/>
            <a:r>
              <a:rPr lang="en-US" b="1" i="0" dirty="0">
                <a:solidFill>
                  <a:srgbClr val="333333"/>
                </a:solidFill>
                <a:effectLst/>
                <a:latin typeface="Tw Cen MT" panose="020B0602020104020603" pitchFamily="34" charset="0"/>
              </a:rPr>
              <a:t>What Is Component Accounting?</a:t>
            </a:r>
          </a:p>
          <a:p>
            <a:pPr algn="l"/>
            <a:r>
              <a:rPr lang="en-US" b="0" i="0" dirty="0">
                <a:solidFill>
                  <a:srgbClr val="222222"/>
                </a:solidFill>
                <a:effectLst/>
                <a:latin typeface="Tw Cen MT" panose="020B0602020104020603" pitchFamily="34" charset="0"/>
              </a:rPr>
              <a:t>As Per Ind AS 16, companies would have to break up their tangible assets into various components (physical component or a non-physical component that represents a major inspection or overhaul) for computation of depreciation.</a:t>
            </a:r>
            <a:endParaRPr lang="en-US" b="1" i="0" dirty="0">
              <a:solidFill>
                <a:srgbClr val="333333"/>
              </a:solidFill>
              <a:effectLst/>
              <a:latin typeface="Tw Cen MT" panose="020B0602020104020603" pitchFamily="34" charset="0"/>
            </a:endParaRPr>
          </a:p>
        </p:txBody>
      </p:sp>
      <p:sp>
        <p:nvSpPr>
          <p:cNvPr id="3" name="TextBox 2">
            <a:extLst>
              <a:ext uri="{FF2B5EF4-FFF2-40B4-BE49-F238E27FC236}">
                <a16:creationId xmlns:a16="http://schemas.microsoft.com/office/drawing/2014/main" id="{56D275F3-A1A2-F692-38B5-21034D73BAC9}"/>
              </a:ext>
            </a:extLst>
          </p:cNvPr>
          <p:cNvSpPr txBox="1"/>
          <p:nvPr/>
        </p:nvSpPr>
        <p:spPr>
          <a:xfrm>
            <a:off x="534159" y="2690262"/>
            <a:ext cx="8075681" cy="1200329"/>
          </a:xfrm>
          <a:prstGeom prst="rect">
            <a:avLst/>
          </a:prstGeom>
          <a:noFill/>
        </p:spPr>
        <p:txBody>
          <a:bodyPr wrap="square">
            <a:spAutoFit/>
          </a:bodyPr>
          <a:lstStyle/>
          <a:p>
            <a:r>
              <a:rPr lang="en-IN" dirty="0">
                <a:latin typeface="Tw Cen MT" panose="020B0602020104020603" pitchFamily="34" charset="0"/>
              </a:rPr>
              <a:t>Let's start by comprehending the idea of component accounting. </a:t>
            </a:r>
          </a:p>
          <a:p>
            <a:endParaRPr lang="en-IN" dirty="0">
              <a:latin typeface="Tw Cen MT" panose="020B0602020104020603" pitchFamily="34" charset="0"/>
            </a:endParaRPr>
          </a:p>
          <a:p>
            <a:r>
              <a:rPr lang="en-IN" dirty="0">
                <a:latin typeface="Tw Cen MT" panose="020B0602020104020603" pitchFamily="34" charset="0"/>
              </a:rPr>
              <a:t>Two charges to the profit and loss account are made to reflect the costs associated with using a fixed asset. </a:t>
            </a:r>
          </a:p>
        </p:txBody>
      </p:sp>
      <p:graphicFrame>
        <p:nvGraphicFramePr>
          <p:cNvPr id="11" name="Diagram 10">
            <a:extLst>
              <a:ext uri="{FF2B5EF4-FFF2-40B4-BE49-F238E27FC236}">
                <a16:creationId xmlns:a16="http://schemas.microsoft.com/office/drawing/2014/main" id="{0DAB2D36-B65C-530B-7A61-BD0AC704D0C3}"/>
              </a:ext>
            </a:extLst>
          </p:cNvPr>
          <p:cNvGraphicFramePr/>
          <p:nvPr>
            <p:extLst>
              <p:ext uri="{D42A27DB-BD31-4B8C-83A1-F6EECF244321}">
                <p14:modId xmlns:p14="http://schemas.microsoft.com/office/powerpoint/2010/main" val="2856556882"/>
              </p:ext>
            </p:extLst>
          </p:nvPr>
        </p:nvGraphicFramePr>
        <p:xfrm>
          <a:off x="2843808" y="3789040"/>
          <a:ext cx="2592288" cy="2075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301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FIXED ASSETS AND COMPONENTS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TextBox 3">
            <a:extLst>
              <a:ext uri="{FF2B5EF4-FFF2-40B4-BE49-F238E27FC236}">
                <a16:creationId xmlns:a16="http://schemas.microsoft.com/office/drawing/2014/main" id="{772E74FE-7461-6F3D-A856-A9F004629049}"/>
              </a:ext>
            </a:extLst>
          </p:cNvPr>
          <p:cNvSpPr txBox="1"/>
          <p:nvPr/>
        </p:nvSpPr>
        <p:spPr>
          <a:xfrm>
            <a:off x="659552" y="2379925"/>
            <a:ext cx="8003232" cy="2308324"/>
          </a:xfrm>
          <a:prstGeom prst="rect">
            <a:avLst/>
          </a:prstGeom>
          <a:solidFill>
            <a:srgbClr val="4DC58D"/>
          </a:solidFill>
        </p:spPr>
        <p:txBody>
          <a:bodyPr wrap="square">
            <a:spAutoFit/>
          </a:bodyPr>
          <a:lstStyle/>
          <a:p>
            <a:r>
              <a:rPr lang="en-US" b="0" i="0" dirty="0">
                <a:solidFill>
                  <a:schemeClr val="bg1"/>
                </a:solidFill>
                <a:effectLst/>
                <a:latin typeface="Tw Cen MT" panose="020B0602020104020603" pitchFamily="34" charset="0"/>
              </a:rPr>
              <a:t>Let’s Take an Example:</a:t>
            </a:r>
          </a:p>
          <a:p>
            <a:endParaRPr lang="en-US" dirty="0">
              <a:solidFill>
                <a:schemeClr val="bg1"/>
              </a:solidFill>
              <a:latin typeface="Tw Cen MT" panose="020B0602020104020603" pitchFamily="34" charset="0"/>
            </a:endParaRPr>
          </a:p>
          <a:p>
            <a:r>
              <a:rPr lang="en-US" b="0" i="0" dirty="0">
                <a:solidFill>
                  <a:schemeClr val="bg1"/>
                </a:solidFill>
                <a:effectLst/>
                <a:latin typeface="Tw Cen MT" panose="020B0602020104020603" pitchFamily="34" charset="0"/>
              </a:rPr>
              <a:t>Aircraft s a classic example of such an asset. The airframe (i.e. the body of the aircraft), the engines and the interiors have different individual useful lives.</a:t>
            </a:r>
          </a:p>
          <a:p>
            <a:endParaRPr lang="en-US" dirty="0">
              <a:solidFill>
                <a:schemeClr val="bg1"/>
              </a:solidFill>
              <a:latin typeface="Tw Cen MT" panose="020B0602020104020603" pitchFamily="34" charset="0"/>
            </a:endParaRPr>
          </a:p>
          <a:p>
            <a:r>
              <a:rPr lang="en-US" dirty="0">
                <a:solidFill>
                  <a:schemeClr val="bg1"/>
                </a:solidFill>
                <a:latin typeface="Tw Cen MT" panose="020B0602020104020603" pitchFamily="34" charset="0"/>
              </a:rPr>
              <a:t>Air frame: 20 Years – 10M</a:t>
            </a:r>
            <a:endParaRPr lang="en-IN" dirty="0">
              <a:solidFill>
                <a:schemeClr val="bg1"/>
              </a:solidFill>
              <a:latin typeface="Tw Cen MT" panose="020B0602020104020603" pitchFamily="34" charset="0"/>
            </a:endParaRPr>
          </a:p>
          <a:p>
            <a:r>
              <a:rPr lang="en-IN" dirty="0">
                <a:solidFill>
                  <a:schemeClr val="bg1"/>
                </a:solidFill>
                <a:latin typeface="Tw Cen MT" panose="020B0602020104020603" pitchFamily="34" charset="0"/>
              </a:rPr>
              <a:t>Engine: 8 years – 4M</a:t>
            </a:r>
          </a:p>
          <a:p>
            <a:r>
              <a:rPr lang="en-IN" dirty="0">
                <a:solidFill>
                  <a:schemeClr val="bg1"/>
                </a:solidFill>
                <a:latin typeface="Tw Cen MT" panose="020B0602020104020603" pitchFamily="34" charset="0"/>
              </a:rPr>
              <a:t>Interiors: 3 Years – 2M</a:t>
            </a:r>
            <a:endParaRPr lang="en-US" dirty="0">
              <a:solidFill>
                <a:schemeClr val="bg1"/>
              </a:solidFill>
              <a:latin typeface="Tw Cen MT" panose="020B0602020104020603" pitchFamily="34" charset="0"/>
            </a:endParaRPr>
          </a:p>
        </p:txBody>
      </p:sp>
      <p:sp>
        <p:nvSpPr>
          <p:cNvPr id="7" name="TextBox 6">
            <a:extLst>
              <a:ext uri="{FF2B5EF4-FFF2-40B4-BE49-F238E27FC236}">
                <a16:creationId xmlns:a16="http://schemas.microsoft.com/office/drawing/2014/main" id="{A6A40ECE-226A-2EB4-A28E-79110092F899}"/>
              </a:ext>
            </a:extLst>
          </p:cNvPr>
          <p:cNvSpPr txBox="1"/>
          <p:nvPr/>
        </p:nvSpPr>
        <p:spPr>
          <a:xfrm>
            <a:off x="647343" y="1345541"/>
            <a:ext cx="7847905" cy="923330"/>
          </a:xfrm>
          <a:prstGeom prst="rect">
            <a:avLst/>
          </a:prstGeom>
          <a:noFill/>
        </p:spPr>
        <p:txBody>
          <a:bodyPr wrap="square">
            <a:spAutoFit/>
          </a:bodyPr>
          <a:lstStyle/>
          <a:p>
            <a:pPr algn="just"/>
            <a:r>
              <a:rPr lang="en-IN" dirty="0">
                <a:latin typeface="Tw Cen MT" panose="020B0602020104020603" pitchFamily="34" charset="0"/>
              </a:rPr>
              <a:t>Some assets may have parts with drastically different individual useful lives, which may necessitate replacement on occasion over the course of the major asset's expected useful life.</a:t>
            </a:r>
          </a:p>
        </p:txBody>
      </p:sp>
    </p:spTree>
    <p:extLst>
      <p:ext uri="{BB962C8B-B14F-4D97-AF65-F5344CB8AC3E}">
        <p14:creationId xmlns:p14="http://schemas.microsoft.com/office/powerpoint/2010/main" val="1265863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FIXED ASSETS AND COMPONENTS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55833AA0-DE9D-FAAA-BB09-927F0A2C1BF7}"/>
              </a:ext>
            </a:extLst>
          </p:cNvPr>
          <p:cNvSpPr txBox="1"/>
          <p:nvPr/>
        </p:nvSpPr>
        <p:spPr>
          <a:xfrm>
            <a:off x="635266" y="2158051"/>
            <a:ext cx="8051533" cy="2308324"/>
          </a:xfrm>
          <a:prstGeom prst="rect">
            <a:avLst/>
          </a:prstGeom>
          <a:solidFill>
            <a:srgbClr val="4DC58D"/>
          </a:solidFill>
        </p:spPr>
        <p:txBody>
          <a:bodyPr wrap="square">
            <a:spAutoFit/>
          </a:bodyPr>
          <a:lstStyle/>
          <a:p>
            <a:pPr algn="just"/>
            <a:r>
              <a:rPr lang="en-US" b="0" i="0" dirty="0">
                <a:solidFill>
                  <a:schemeClr val="bg1"/>
                </a:solidFill>
                <a:effectLst/>
                <a:latin typeface="Tw Cen MT" panose="020B0602020104020603" pitchFamily="34" charset="0"/>
              </a:rPr>
              <a:t>For example, A Limited buys a machine for R 5,00,000. The machine consists of four components, of which the cost of two components (with different useful lives) is R4,90,000. The remaining two components have a cost of R5,000 each, which is considered insignificant, and they have useful lives of five years.</a:t>
            </a:r>
          </a:p>
          <a:p>
            <a:pPr algn="just"/>
            <a:endParaRPr lang="en-US" b="0" i="0" dirty="0">
              <a:solidFill>
                <a:schemeClr val="bg1"/>
              </a:solidFill>
              <a:effectLst/>
              <a:latin typeface="Tw Cen MT" panose="020B0602020104020603" pitchFamily="34" charset="0"/>
            </a:endParaRPr>
          </a:p>
          <a:p>
            <a:pPr algn="just"/>
            <a:r>
              <a:rPr lang="en-US" b="0" i="0" dirty="0">
                <a:solidFill>
                  <a:schemeClr val="bg1"/>
                </a:solidFill>
                <a:effectLst/>
                <a:latin typeface="Tw Cen MT" panose="020B0602020104020603" pitchFamily="34" charset="0"/>
              </a:rPr>
              <a:t>In the above example, we believe that the two insignificant components could be combined to give a cost of R10,000 and a useful life of five years. Accordingly, the machine would be split into 3 different components.</a:t>
            </a:r>
          </a:p>
        </p:txBody>
      </p:sp>
      <p:sp>
        <p:nvSpPr>
          <p:cNvPr id="7" name="TextBox 6">
            <a:extLst>
              <a:ext uri="{FF2B5EF4-FFF2-40B4-BE49-F238E27FC236}">
                <a16:creationId xmlns:a16="http://schemas.microsoft.com/office/drawing/2014/main" id="{488262D8-3C9D-571E-301F-60EA50B3E43A}"/>
              </a:ext>
            </a:extLst>
          </p:cNvPr>
          <p:cNvSpPr txBox="1"/>
          <p:nvPr/>
        </p:nvSpPr>
        <p:spPr>
          <a:xfrm>
            <a:off x="688078" y="4629826"/>
            <a:ext cx="7921762" cy="1200329"/>
          </a:xfrm>
          <a:prstGeom prst="rect">
            <a:avLst/>
          </a:prstGeom>
          <a:noFill/>
        </p:spPr>
        <p:txBody>
          <a:bodyPr wrap="square">
            <a:spAutoFit/>
          </a:bodyPr>
          <a:lstStyle/>
          <a:p>
            <a:pPr algn="just"/>
            <a:r>
              <a:rPr lang="en-US" b="0" i="0" dirty="0">
                <a:solidFill>
                  <a:srgbClr val="222222"/>
                </a:solidFill>
                <a:effectLst/>
                <a:latin typeface="Tw Cen MT" panose="020B0602020104020603" pitchFamily="34" charset="0"/>
              </a:rPr>
              <a:t>Based on the above therefore, identification of separate components of an asset and determination of their useful life is not merely an accounting exercise; rather, it involves technical expertise. Hence, it may be necessary to involve technical experts to determine the parts of an asset.</a:t>
            </a:r>
          </a:p>
        </p:txBody>
      </p:sp>
      <p:sp>
        <p:nvSpPr>
          <p:cNvPr id="11" name="TextBox 10">
            <a:extLst>
              <a:ext uri="{FF2B5EF4-FFF2-40B4-BE49-F238E27FC236}">
                <a16:creationId xmlns:a16="http://schemas.microsoft.com/office/drawing/2014/main" id="{99109CAF-66DB-53A4-E805-9391E5520D5D}"/>
              </a:ext>
            </a:extLst>
          </p:cNvPr>
          <p:cNvSpPr txBox="1"/>
          <p:nvPr/>
        </p:nvSpPr>
        <p:spPr>
          <a:xfrm>
            <a:off x="588964" y="1348269"/>
            <a:ext cx="8097835" cy="646331"/>
          </a:xfrm>
          <a:prstGeom prst="rect">
            <a:avLst/>
          </a:prstGeom>
          <a:noFill/>
        </p:spPr>
        <p:txBody>
          <a:bodyPr wrap="square">
            <a:spAutoFit/>
          </a:bodyPr>
          <a:lstStyle/>
          <a:p>
            <a:r>
              <a:rPr lang="en-US" b="1" i="0" dirty="0">
                <a:solidFill>
                  <a:srgbClr val="222222"/>
                </a:solidFill>
                <a:effectLst/>
                <a:latin typeface="Tw Cen MT" panose="020B0602020104020603" pitchFamily="34" charset="0"/>
              </a:rPr>
              <a:t>A company needs to identify only material/ significant components separately for depreciation. </a:t>
            </a:r>
            <a:endParaRPr lang="en-IN" b="1" dirty="0"/>
          </a:p>
        </p:txBody>
      </p:sp>
    </p:spTree>
    <p:extLst>
      <p:ext uri="{BB962C8B-B14F-4D97-AF65-F5344CB8AC3E}">
        <p14:creationId xmlns:p14="http://schemas.microsoft.com/office/powerpoint/2010/main" val="256986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IMPACT OF RATE REGULATION</a:t>
            </a:r>
          </a:p>
        </p:txBody>
      </p:sp>
      <p:sp>
        <p:nvSpPr>
          <p:cNvPr id="4" name="TextBox 3">
            <a:extLst>
              <a:ext uri="{FF2B5EF4-FFF2-40B4-BE49-F238E27FC236}">
                <a16:creationId xmlns:a16="http://schemas.microsoft.com/office/drawing/2014/main" id="{7CB1E9E0-2EEE-740F-AC69-5987CF584DBD}"/>
              </a:ext>
            </a:extLst>
          </p:cNvPr>
          <p:cNvSpPr txBox="1"/>
          <p:nvPr/>
        </p:nvSpPr>
        <p:spPr>
          <a:xfrm>
            <a:off x="611118" y="1400644"/>
            <a:ext cx="8075681" cy="1477328"/>
          </a:xfrm>
          <a:prstGeom prst="rect">
            <a:avLst/>
          </a:prstGeom>
          <a:noFill/>
        </p:spPr>
        <p:txBody>
          <a:bodyPr wrap="square">
            <a:spAutoFit/>
          </a:bodyPr>
          <a:lstStyle/>
          <a:p>
            <a:pPr algn="just"/>
            <a:r>
              <a:rPr lang="en-US" sz="1800" b="0" i="0" u="none" strike="noStrike" baseline="0" dirty="0">
                <a:solidFill>
                  <a:srgbClr val="000000"/>
                </a:solidFill>
                <a:latin typeface="Tw Cen MT" panose="020B0602020104020603" pitchFamily="34" charset="0"/>
              </a:rPr>
              <a:t>In India, regulators often set prices of electricity and other utilities in advance, based on the estimated volumes, cost and a target rate of return. At the end of the period, the regulator and the company determine the actual volume, cost and return. This may give rise to either a surplus that needs to be refunded to the customer or a deficit that needs to be recovered from the customer. This is done through future price adjustments.</a:t>
            </a:r>
            <a:endParaRPr lang="en-IN" dirty="0">
              <a:latin typeface="Tw Cen MT" panose="020B0602020104020603" pitchFamily="34" charset="0"/>
            </a:endParaRPr>
          </a:p>
        </p:txBody>
      </p:sp>
      <p:sp>
        <p:nvSpPr>
          <p:cNvPr id="11" name="TextBox 10">
            <a:extLst>
              <a:ext uri="{FF2B5EF4-FFF2-40B4-BE49-F238E27FC236}">
                <a16:creationId xmlns:a16="http://schemas.microsoft.com/office/drawing/2014/main" id="{F4F7EB68-4FB3-DE03-4F89-215C3B3FFF7F}"/>
              </a:ext>
            </a:extLst>
          </p:cNvPr>
          <p:cNvSpPr txBox="1"/>
          <p:nvPr/>
        </p:nvSpPr>
        <p:spPr>
          <a:xfrm>
            <a:off x="596440" y="2964366"/>
            <a:ext cx="7936000" cy="2585323"/>
          </a:xfrm>
          <a:prstGeom prst="rect">
            <a:avLst/>
          </a:prstGeom>
          <a:solidFill>
            <a:schemeClr val="accent4">
              <a:lumMod val="20000"/>
              <a:lumOff val="80000"/>
            </a:schemeClr>
          </a:solidFill>
        </p:spPr>
        <p:txBody>
          <a:bodyPr wrap="square">
            <a:spAutoFit/>
          </a:bodyPr>
          <a:lstStyle/>
          <a:p>
            <a:pPr algn="just"/>
            <a:r>
              <a:rPr lang="en-US" sz="1800" b="0" i="0" u="none" strike="noStrike" baseline="0" dirty="0">
                <a:solidFill>
                  <a:srgbClr val="000000"/>
                </a:solidFill>
                <a:latin typeface="Tw Cen MT" panose="020B0602020104020603" pitchFamily="34" charset="0"/>
              </a:rPr>
              <a:t>Ind-AS 114 Regulatory Deferral Accounts specifies financial reporting requirements for regulatory deferral account balances. Ind-AS 114 is an </a:t>
            </a:r>
            <a:r>
              <a:rPr lang="en-US" sz="1800" b="1" i="0" u="none" strike="noStrike" baseline="0" dirty="0">
                <a:solidFill>
                  <a:srgbClr val="000000"/>
                </a:solidFill>
                <a:latin typeface="Tw Cen MT" panose="020B0602020104020603" pitchFamily="34" charset="0"/>
              </a:rPr>
              <a:t>optional standard </a:t>
            </a:r>
            <a:r>
              <a:rPr lang="en-US" sz="1800" b="0" i="0" u="none" strike="noStrike" baseline="0" dirty="0">
                <a:solidFill>
                  <a:srgbClr val="000000"/>
                </a:solidFill>
                <a:latin typeface="Tw Cen MT" panose="020B0602020104020603" pitchFamily="34" charset="0"/>
              </a:rPr>
              <a:t>made available to first-time adopters of Ind AS. </a:t>
            </a:r>
          </a:p>
          <a:p>
            <a:pPr algn="just"/>
            <a:endParaRPr lang="en-US" dirty="0">
              <a:solidFill>
                <a:srgbClr val="000000"/>
              </a:solidFill>
              <a:latin typeface="Tw Cen MT" panose="020B0602020104020603" pitchFamily="34" charset="0"/>
            </a:endParaRPr>
          </a:p>
          <a:p>
            <a:pPr algn="just"/>
            <a:r>
              <a:rPr lang="en-US" sz="1800" b="0" i="0" u="none" strike="noStrike" baseline="0" dirty="0">
                <a:solidFill>
                  <a:srgbClr val="000000"/>
                </a:solidFill>
                <a:latin typeface="Tw Cen MT" panose="020B0602020104020603" pitchFamily="34" charset="0"/>
              </a:rPr>
              <a:t>Ind-AS 114 allows but does not require a company whose activities are subject to rate regulation to continue applying most of its existing accounting policies for regulatory deferral account balances upon first-time adoption of Ind-AS.  </a:t>
            </a:r>
          </a:p>
          <a:p>
            <a:pPr algn="just"/>
            <a:endParaRPr lang="en-US" dirty="0">
              <a:solidFill>
                <a:srgbClr val="000000"/>
              </a:solidFill>
              <a:latin typeface="Tw Cen MT" panose="020B0602020104020603" pitchFamily="34" charset="0"/>
            </a:endParaRPr>
          </a:p>
          <a:p>
            <a:pPr algn="just"/>
            <a:r>
              <a:rPr lang="en-IN" dirty="0">
                <a:latin typeface="Tw Cen MT" panose="020B0602020104020603" pitchFamily="34" charset="0"/>
              </a:rPr>
              <a:t>Regulatory deferral balances are neither current nor Non-current.</a:t>
            </a:r>
          </a:p>
        </p:txBody>
      </p:sp>
      <p:pic>
        <p:nvPicPr>
          <p:cNvPr id="2050" name="Picture 2" descr="17,621 Interest Rate Illustrations &amp; Clip Art - iStock | Low interest rates,  Federal reserve, Interest rates rise">
            <a:extLst>
              <a:ext uri="{FF2B5EF4-FFF2-40B4-BE49-F238E27FC236}">
                <a16:creationId xmlns:a16="http://schemas.microsoft.com/office/drawing/2014/main" id="{2A4510FB-9E6F-B3D1-C07C-B246C1A13A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7484" y1="45036" x2="67484" y2="45036"/>
                        <a14:foregroundMark x1="67484" y1="45036" x2="67484" y2="45036"/>
                        <a14:foregroundMark x1="67484" y1="45036" x2="67484" y2="45036"/>
                        <a14:foregroundMark x1="67484" y1="45036" x2="67484" y2="45036"/>
                        <a14:foregroundMark x1="70425" y1="30993" x2="72712" y2="48668"/>
                        <a14:foregroundMark x1="72712" y1="48668" x2="70752" y2="50605"/>
                        <a14:foregroundMark x1="68301" y1="33656" x2="64869" y2="71186"/>
                        <a14:foregroundMark x1="79739" y1="43826" x2="79739" y2="43826"/>
                        <a14:foregroundMark x1="81046" y1="44552" x2="81046" y2="44552"/>
                        <a14:foregroundMark x1="80392" y1="42615" x2="80392" y2="42615"/>
                        <a14:foregroundMark x1="81373" y1="45278" x2="81373" y2="45278"/>
                        <a14:foregroundMark x1="75490" y1="52785" x2="75490" y2="52785"/>
                        <a14:foregroundMark x1="75490" y1="53995" x2="75490" y2="53995"/>
                        <a14:foregroundMark x1="72876" y1="51090" x2="72876" y2="51090"/>
                        <a14:foregroundMark x1="64216" y1="71186" x2="64216" y2="71186"/>
                        <a14:foregroundMark x1="64216" y1="71186" x2="64216" y2="71186"/>
                        <a14:foregroundMark x1="65033" y1="74818" x2="65033" y2="74818"/>
                        <a14:foregroundMark x1="65033" y1="74818" x2="65033" y2="74818"/>
                        <a14:foregroundMark x1="65033" y1="74818" x2="65033" y2="74818"/>
                        <a14:foregroundMark x1="65033" y1="74818" x2="65033" y2="74818"/>
                        <a14:foregroundMark x1="67157" y1="72155" x2="67157" y2="72155"/>
                        <a14:foregroundMark x1="67157" y1="72155" x2="67157" y2="72155"/>
                        <a14:foregroundMark x1="67157" y1="72155" x2="67157" y2="72155"/>
                        <a14:foregroundMark x1="67157" y1="73366" x2="67157" y2="73366"/>
                        <a14:foregroundMark x1="61601" y1="38257" x2="61601" y2="38257"/>
                        <a14:foregroundMark x1="76307" y1="33172" x2="76307" y2="33172"/>
                        <a14:foregroundMark x1="76634" y1="53511" x2="76634" y2="53511"/>
                        <a14:foregroundMark x1="23856" y1="32930" x2="23856" y2="32930"/>
                        <a14:foregroundMark x1="26961" y1="35835" x2="26961" y2="35835"/>
                        <a14:foregroundMark x1="22059" y1="29298" x2="22059" y2="29298"/>
                        <a14:foregroundMark x1="22059" y1="29298" x2="22059" y2="29298"/>
                        <a14:foregroundMark x1="81699" y1="72397" x2="81699" y2="72397"/>
                        <a14:foregroundMark x1="81699" y1="72397" x2="81699" y2="72397"/>
                        <a14:foregroundMark x1="74837" y1="67312" x2="74837" y2="67312"/>
                        <a14:foregroundMark x1="73693" y1="60533" x2="73693" y2="60533"/>
                        <a14:foregroundMark x1="75490" y1="40436" x2="75490" y2="40436"/>
                        <a14:foregroundMark x1="64706" y1="31961" x2="64706" y2="31961"/>
                        <a14:foregroundMark x1="64706" y1="31961" x2="64706" y2="31961"/>
                        <a14:foregroundMark x1="63399" y1="33656" x2="63399" y2="33656"/>
                        <a14:foregroundMark x1="75000" y1="67797" x2="75000" y2="67797"/>
                      </a14:backgroundRemoval>
                    </a14:imgEffect>
                  </a14:imgLayer>
                </a14:imgProps>
              </a:ext>
              <a:ext uri="{28A0092B-C50C-407E-A947-70E740481C1C}">
                <a14:useLocalDpi xmlns:a14="http://schemas.microsoft.com/office/drawing/2010/main" val="0"/>
              </a:ext>
            </a:extLst>
          </a:blip>
          <a:srcRect/>
          <a:stretch>
            <a:fillRect/>
          </a:stretch>
        </p:blipFill>
        <p:spPr bwMode="auto">
          <a:xfrm>
            <a:off x="6372200" y="5174022"/>
            <a:ext cx="2771800" cy="179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60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DECOMMISSIONING OBLIGATION</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7CBCFA3C-EEAE-2A0A-C88F-BA917AF20099}"/>
              </a:ext>
            </a:extLst>
          </p:cNvPr>
          <p:cNvSpPr txBox="1"/>
          <p:nvPr/>
        </p:nvSpPr>
        <p:spPr>
          <a:xfrm>
            <a:off x="611118" y="1434549"/>
            <a:ext cx="8075682" cy="1200329"/>
          </a:xfrm>
          <a:prstGeom prst="rect">
            <a:avLst/>
          </a:prstGeom>
          <a:noFill/>
        </p:spPr>
        <p:txBody>
          <a:bodyPr wrap="square">
            <a:spAutoFit/>
          </a:bodyPr>
          <a:lstStyle/>
          <a:p>
            <a:pPr algn="l"/>
            <a:r>
              <a:rPr lang="en-US" b="1" i="0" dirty="0">
                <a:solidFill>
                  <a:srgbClr val="333333"/>
                </a:solidFill>
                <a:effectLst/>
                <a:latin typeface="Tw Cen MT" panose="020B0602020104020603" pitchFamily="34" charset="0"/>
              </a:rPr>
              <a:t>What Is </a:t>
            </a:r>
            <a:r>
              <a:rPr lang="en-US" b="1" dirty="0">
                <a:solidFill>
                  <a:srgbClr val="333333"/>
                </a:solidFill>
                <a:latin typeface="Tw Cen MT" panose="020B0602020104020603" pitchFamily="34" charset="0"/>
              </a:rPr>
              <a:t>Decommissioning Obligation</a:t>
            </a:r>
            <a:r>
              <a:rPr lang="en-US" b="1" i="0" dirty="0">
                <a:solidFill>
                  <a:srgbClr val="333333"/>
                </a:solidFill>
                <a:effectLst/>
                <a:latin typeface="Tw Cen MT" panose="020B0602020104020603" pitchFamily="34" charset="0"/>
              </a:rPr>
              <a:t>?</a:t>
            </a:r>
          </a:p>
          <a:p>
            <a:pPr algn="just"/>
            <a:r>
              <a:rPr lang="en-US" dirty="0">
                <a:latin typeface="Tw Cen MT" panose="020B0602020104020603" pitchFamily="34" charset="0"/>
              </a:rPr>
              <a:t>are legal obligations associated with the retirement of tangible, long-lived assets, where a company must ultimately remove equipment or clean up hazardous materials from a leased site.</a:t>
            </a:r>
          </a:p>
        </p:txBody>
      </p:sp>
      <p:sp>
        <p:nvSpPr>
          <p:cNvPr id="3" name="TextBox 2">
            <a:extLst>
              <a:ext uri="{FF2B5EF4-FFF2-40B4-BE49-F238E27FC236}">
                <a16:creationId xmlns:a16="http://schemas.microsoft.com/office/drawing/2014/main" id="{56D275F3-A1A2-F692-38B5-21034D73BAC9}"/>
              </a:ext>
            </a:extLst>
          </p:cNvPr>
          <p:cNvSpPr txBox="1"/>
          <p:nvPr/>
        </p:nvSpPr>
        <p:spPr>
          <a:xfrm>
            <a:off x="534159" y="2690262"/>
            <a:ext cx="8075681" cy="2585323"/>
          </a:xfrm>
          <a:prstGeom prst="rect">
            <a:avLst/>
          </a:prstGeom>
          <a:noFill/>
        </p:spPr>
        <p:txBody>
          <a:bodyPr wrap="square">
            <a:spAutoFit/>
          </a:bodyPr>
          <a:lstStyle/>
          <a:p>
            <a:pPr algn="just"/>
            <a:r>
              <a:rPr lang="en-US" dirty="0">
                <a:latin typeface="Tw Cen MT" panose="020B0602020104020603" pitchFamily="34" charset="0"/>
              </a:rPr>
              <a:t>Entities recognize decommissioning provisions at the present value of the expected future cash flows that will be required to perform the decommissioning. </a:t>
            </a:r>
          </a:p>
          <a:p>
            <a:pPr algn="just"/>
            <a:endParaRPr lang="en-US" dirty="0">
              <a:latin typeface="Tw Cen MT" panose="020B0602020104020603" pitchFamily="34" charset="0"/>
            </a:endParaRPr>
          </a:p>
          <a:p>
            <a:pPr algn="just"/>
            <a:r>
              <a:rPr lang="en-US" dirty="0">
                <a:latin typeface="Tw Cen MT" panose="020B0602020104020603" pitchFamily="34" charset="0"/>
              </a:rPr>
              <a:t>The cost of the provision is recognized as part of the cost of the asset when it is placed in service and depreciated over the asset’s useful life. </a:t>
            </a:r>
            <a:endParaRPr lang="en-IN" dirty="0">
              <a:latin typeface="Tw Cen MT" panose="020B0602020104020603" pitchFamily="34" charset="0"/>
            </a:endParaRPr>
          </a:p>
          <a:p>
            <a:pPr algn="just"/>
            <a:endParaRPr lang="en-IN" dirty="0">
              <a:latin typeface="Tw Cen MT" panose="020B0602020104020603" pitchFamily="34" charset="0"/>
            </a:endParaRPr>
          </a:p>
          <a:p>
            <a:pPr algn="just"/>
            <a:r>
              <a:rPr lang="en-US" dirty="0">
                <a:latin typeface="Tw Cen MT" panose="020B0602020104020603" pitchFamily="34" charset="0"/>
              </a:rPr>
              <a:t>Decommissioning provisions are updated at each balance sheet date for changes in the estimates of the amount or timing of future cash flows and changes in the discount rate</a:t>
            </a:r>
            <a:endParaRPr lang="en-IN" dirty="0">
              <a:latin typeface="Tw Cen MT" panose="020B0602020104020603" pitchFamily="34" charset="0"/>
            </a:endParaRPr>
          </a:p>
        </p:txBody>
      </p:sp>
    </p:spTree>
    <p:extLst>
      <p:ext uri="{BB962C8B-B14F-4D97-AF65-F5344CB8AC3E}">
        <p14:creationId xmlns:p14="http://schemas.microsoft.com/office/powerpoint/2010/main" val="857111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9916" y="2852936"/>
            <a:ext cx="6084168" cy="947440"/>
          </a:xfrm>
        </p:spPr>
        <p:txBody>
          <a:bodyPr>
            <a:normAutofit fontScale="90000"/>
          </a:bodyPr>
          <a:lstStyle/>
          <a:p>
            <a:pPr>
              <a:lnSpc>
                <a:spcPct val="100000"/>
              </a:lnSpc>
            </a:pPr>
            <a:r>
              <a:rPr lang="en-US" sz="4000" b="1" dirty="0">
                <a:solidFill>
                  <a:schemeClr val="bg1"/>
                </a:solidFill>
                <a:latin typeface="Agency FB" panose="020B0503020202020204" pitchFamily="34" charset="0"/>
                <a:cs typeface="Times New Roman" panose="02020603050405020304" pitchFamily="18" charset="0"/>
              </a:rPr>
              <a:t>PART-2</a:t>
            </a:r>
            <a:br>
              <a:rPr lang="en-US" sz="4000" b="1" dirty="0">
                <a:solidFill>
                  <a:schemeClr val="bg1"/>
                </a:solidFill>
                <a:latin typeface="Agency FB" panose="020B0503020202020204" pitchFamily="34" charset="0"/>
                <a:cs typeface="Times New Roman" panose="02020603050405020304" pitchFamily="18" charset="0"/>
              </a:rPr>
            </a:br>
            <a:br>
              <a:rPr lang="en-US" sz="4000" b="1" dirty="0">
                <a:solidFill>
                  <a:schemeClr val="bg1"/>
                </a:solidFill>
                <a:latin typeface="Agency FB" panose="020B0503020202020204" pitchFamily="34" charset="0"/>
                <a:cs typeface="Times New Roman" panose="02020603050405020304" pitchFamily="18" charset="0"/>
              </a:rPr>
            </a:br>
            <a:r>
              <a:rPr lang="en-US" sz="4000" b="1" dirty="0">
                <a:solidFill>
                  <a:schemeClr val="bg1"/>
                </a:solidFill>
                <a:latin typeface="Agency FB" panose="020B0503020202020204" pitchFamily="34" charset="0"/>
                <a:cs typeface="Times New Roman" panose="02020603050405020304" pitchFamily="18" charset="0"/>
              </a:rPr>
              <a:t>OTHER IMPORTANT DEVELOPMENTS</a:t>
            </a:r>
          </a:p>
        </p:txBody>
      </p:sp>
    </p:spTree>
    <p:extLst>
      <p:ext uri="{BB962C8B-B14F-4D97-AF65-F5344CB8AC3E}">
        <p14:creationId xmlns:p14="http://schemas.microsoft.com/office/powerpoint/2010/main" val="28687103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627784" y="4583350"/>
            <a:ext cx="6084168" cy="947440"/>
          </a:xfrm>
        </p:spPr>
        <p:txBody>
          <a:bodyPr>
            <a:normAutofit fontScale="90000"/>
          </a:bodyPr>
          <a:lstStyle/>
          <a:p>
            <a:pPr algn="l">
              <a:lnSpc>
                <a:spcPct val="100000"/>
              </a:lnSpc>
            </a:pPr>
            <a:r>
              <a:rPr lang="en-US" sz="4000" b="1" dirty="0">
                <a:solidFill>
                  <a:schemeClr val="bg1"/>
                </a:solidFill>
                <a:latin typeface="Agency FB" panose="020B0503020202020204" pitchFamily="34" charset="0"/>
                <a:cs typeface="Times New Roman" panose="02020603050405020304" pitchFamily="18" charset="0"/>
              </a:rPr>
              <a:t>COST ACCOUNTING &amp; COMPLIANCE REPORT</a:t>
            </a:r>
          </a:p>
        </p:txBody>
      </p:sp>
      <p:cxnSp>
        <p:nvCxnSpPr>
          <p:cNvPr id="5" name="Straight Connector 4">
            <a:extLst>
              <a:ext uri="{FF2B5EF4-FFF2-40B4-BE49-F238E27FC236}">
                <a16:creationId xmlns:a16="http://schemas.microsoft.com/office/drawing/2014/main" id="{9F8DD666-F1D4-4367-A683-E52B730149CF}"/>
              </a:ext>
            </a:extLst>
          </p:cNvPr>
          <p:cNvCxnSpPr>
            <a:cxnSpLocks/>
          </p:cNvCxnSpPr>
          <p:nvPr/>
        </p:nvCxnSpPr>
        <p:spPr>
          <a:xfrm>
            <a:off x="2533093" y="4378662"/>
            <a:ext cx="0" cy="11521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descr="Page 16 | Cost accounting Vectors &amp; Illustrations for Free Download |  Freepik">
            <a:extLst>
              <a:ext uri="{FF2B5EF4-FFF2-40B4-BE49-F238E27FC236}">
                <a16:creationId xmlns:a16="http://schemas.microsoft.com/office/drawing/2014/main" id="{1A18D33E-AB72-EC16-C64F-7C49C49CE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94" y="476672"/>
            <a:ext cx="3197347" cy="319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9726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COST ACCOUNTING &amp; APPLICABILITY</a:t>
            </a:r>
          </a:p>
        </p:txBody>
      </p:sp>
      <p:sp>
        <p:nvSpPr>
          <p:cNvPr id="7" name="TextBox 6">
            <a:extLst>
              <a:ext uri="{FF2B5EF4-FFF2-40B4-BE49-F238E27FC236}">
                <a16:creationId xmlns:a16="http://schemas.microsoft.com/office/drawing/2014/main" id="{0B7A51C0-8999-87B0-C952-5AD85702C760}"/>
              </a:ext>
            </a:extLst>
          </p:cNvPr>
          <p:cNvSpPr txBox="1"/>
          <p:nvPr/>
        </p:nvSpPr>
        <p:spPr>
          <a:xfrm>
            <a:off x="683347" y="1380897"/>
            <a:ext cx="7931224" cy="163449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dirty="0">
                <a:latin typeface="Tw Cen MT" panose="020B0602020104020603" pitchFamily="34" charset="0"/>
              </a:rPr>
              <a:t>Cost Accounting is an accounting function </a:t>
            </a:r>
            <a:r>
              <a:rPr lang="en-US" b="1" dirty="0">
                <a:latin typeface="Tw Cen MT" panose="020B0602020104020603" pitchFamily="34" charset="0"/>
              </a:rPr>
              <a:t>within the Finance function</a:t>
            </a:r>
            <a:r>
              <a:rPr lang="en-US" dirty="0">
                <a:latin typeface="Tw Cen MT" panose="020B0602020104020603" pitchFamily="34" charset="0"/>
              </a:rPr>
              <a:t> to collect and interpret information for decision makers. </a:t>
            </a:r>
          </a:p>
          <a:p>
            <a:pPr algn="just"/>
            <a:endParaRPr lang="en-US" dirty="0">
              <a:latin typeface="Tw Cen MT" panose="020B0602020104020603" pitchFamily="34" charset="0"/>
            </a:endParaRPr>
          </a:p>
          <a:p>
            <a:pPr algn="just"/>
            <a:r>
              <a:rPr lang="en-US" dirty="0">
                <a:latin typeface="Tw Cen MT" panose="020B0602020104020603" pitchFamily="34" charset="0"/>
              </a:rPr>
              <a:t>All notified industries shall maintain their cost accounts in compliance with the rules issued for the particular industry. </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655A2169-7EFD-0478-C821-CE2E0AF33765}"/>
              </a:ext>
            </a:extLst>
          </p:cNvPr>
          <p:cNvSpPr txBox="1"/>
          <p:nvPr/>
        </p:nvSpPr>
        <p:spPr>
          <a:xfrm>
            <a:off x="726755" y="3299350"/>
            <a:ext cx="7931223" cy="2553891"/>
          </a:xfrm>
          <a:prstGeom prst="roundRect">
            <a:avLst/>
          </a:prstGeom>
          <a:solidFill>
            <a:srgbClr val="4DC58D"/>
          </a:solidFill>
        </p:spPr>
        <p:txBody>
          <a:bodyPr wrap="square">
            <a:spAutoFit/>
          </a:bodyPr>
          <a:lstStyle/>
          <a:p>
            <a:pPr algn="just"/>
            <a:r>
              <a:rPr lang="en-US" dirty="0">
                <a:solidFill>
                  <a:schemeClr val="bg1"/>
                </a:solidFill>
                <a:latin typeface="Tw Cen MT" panose="020B0602020104020603" pitchFamily="34" charset="0"/>
              </a:rPr>
              <a:t>Cost Accounting Records (Electricity Industry) Rules, 2011 have been issued and are applicable to every company engaged in the production, processing, or manufacturing of electricity activities except company failing to meet certain parameters on account of annual turnover. </a:t>
            </a:r>
          </a:p>
          <a:p>
            <a:pPr algn="just"/>
            <a:endParaRPr lang="en-US" dirty="0">
              <a:solidFill>
                <a:schemeClr val="bg1"/>
              </a:solidFill>
              <a:latin typeface="Tw Cen MT" panose="020B0602020104020603" pitchFamily="34" charset="0"/>
            </a:endParaRPr>
          </a:p>
          <a:p>
            <a:pPr algn="just"/>
            <a:r>
              <a:rPr lang="en-US" dirty="0">
                <a:solidFill>
                  <a:schemeClr val="bg1"/>
                </a:solidFill>
                <a:latin typeface="Tw Cen MT" panose="020B0602020104020603" pitchFamily="34" charset="0"/>
              </a:rPr>
              <a:t>Further, Ministry of Corporate Affairs has mandated the cost audit for certain industries as per Section 148 of the Companies Act, 2013 vide Companies (Cost Audit Report) Rules, 2011. </a:t>
            </a:r>
            <a:endParaRPr lang="en-IN" sz="20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2258360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COST ACCOUNTING - OBJECTIVES</a:t>
            </a:r>
          </a:p>
        </p:txBody>
      </p:sp>
      <p:graphicFrame>
        <p:nvGraphicFramePr>
          <p:cNvPr id="2" name="Diagram 1">
            <a:extLst>
              <a:ext uri="{FF2B5EF4-FFF2-40B4-BE49-F238E27FC236}">
                <a16:creationId xmlns:a16="http://schemas.microsoft.com/office/drawing/2014/main" id="{B7D3247F-8D24-1E7F-F332-92D473913D2E}"/>
              </a:ext>
            </a:extLst>
          </p:cNvPr>
          <p:cNvGraphicFramePr/>
          <p:nvPr>
            <p:extLst>
              <p:ext uri="{D42A27DB-BD31-4B8C-83A1-F6EECF244321}">
                <p14:modId xmlns:p14="http://schemas.microsoft.com/office/powerpoint/2010/main" val="1233250330"/>
              </p:ext>
            </p:extLst>
          </p:nvPr>
        </p:nvGraphicFramePr>
        <p:xfrm>
          <a:off x="683347" y="1772816"/>
          <a:ext cx="7931224" cy="4307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6A8ABA27-BA86-5F8A-B05E-28213BFFCBBA}"/>
              </a:ext>
            </a:extLst>
          </p:cNvPr>
          <p:cNvSpPr txBox="1"/>
          <p:nvPr/>
        </p:nvSpPr>
        <p:spPr>
          <a:xfrm>
            <a:off x="686684" y="1296032"/>
            <a:ext cx="8075680" cy="369332"/>
          </a:xfrm>
          <a:prstGeom prst="rect">
            <a:avLst/>
          </a:prstGeom>
          <a:noFill/>
        </p:spPr>
        <p:txBody>
          <a:bodyPr wrap="square">
            <a:spAutoFit/>
          </a:bodyPr>
          <a:lstStyle/>
          <a:p>
            <a:pPr algn="l"/>
            <a:r>
              <a:rPr lang="en-US" b="1" i="0" dirty="0">
                <a:solidFill>
                  <a:srgbClr val="314259"/>
                </a:solidFill>
                <a:effectLst/>
                <a:latin typeface="Tw Cen MT" panose="020B0602020104020603" pitchFamily="34" charset="0"/>
              </a:rPr>
              <a:t>Objectives</a:t>
            </a:r>
            <a:endParaRPr lang="en-US" b="0" i="0" dirty="0">
              <a:solidFill>
                <a:srgbClr val="314259"/>
              </a:solidFill>
              <a:effectLst/>
              <a:latin typeface="Tw Cen MT" panose="020B0602020104020603" pitchFamily="34" charset="0"/>
            </a:endParaRPr>
          </a:p>
        </p:txBody>
      </p:sp>
    </p:spTree>
    <p:extLst>
      <p:ext uri="{BB962C8B-B14F-4D97-AF65-F5344CB8AC3E}">
        <p14:creationId xmlns:p14="http://schemas.microsoft.com/office/powerpoint/2010/main" val="127203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UNDERSTANDING THE BUSINESS</a:t>
            </a:r>
          </a:p>
        </p:txBody>
      </p:sp>
      <p:sp>
        <p:nvSpPr>
          <p:cNvPr id="7" name="TextBox 6">
            <a:extLst>
              <a:ext uri="{FF2B5EF4-FFF2-40B4-BE49-F238E27FC236}">
                <a16:creationId xmlns:a16="http://schemas.microsoft.com/office/drawing/2014/main" id="{0B7A51C0-8999-87B0-C952-5AD85702C760}"/>
              </a:ext>
            </a:extLst>
          </p:cNvPr>
          <p:cNvSpPr txBox="1"/>
          <p:nvPr/>
        </p:nvSpPr>
        <p:spPr>
          <a:xfrm>
            <a:off x="683347" y="1484784"/>
            <a:ext cx="7931224" cy="1477328"/>
          </a:xfrm>
          <a:prstGeom prst="rect">
            <a:avLst/>
          </a:prstGeom>
          <a:noFill/>
        </p:spPr>
        <p:txBody>
          <a:bodyPr wrap="square">
            <a:spAutoFit/>
          </a:bodyPr>
          <a:lstStyle/>
          <a:p>
            <a:r>
              <a:rPr lang="en-US" b="0" i="0" dirty="0">
                <a:solidFill>
                  <a:srgbClr val="212529"/>
                </a:solidFill>
                <a:effectLst/>
                <a:latin typeface="Tw Cen MT" panose="020B0602020104020603" pitchFamily="34" charset="0"/>
              </a:rPr>
              <a:t>A Traditional Power Company </a:t>
            </a:r>
            <a:r>
              <a:rPr lang="en-US" b="1" i="0" dirty="0">
                <a:solidFill>
                  <a:srgbClr val="FF0000"/>
                </a:solidFill>
                <a:effectLst/>
                <a:latin typeface="Tw Cen MT" panose="020B0602020104020603" pitchFamily="34" charset="0"/>
              </a:rPr>
              <a:t>generates</a:t>
            </a:r>
            <a:r>
              <a:rPr lang="en-US" b="0" i="0" dirty="0">
                <a:solidFill>
                  <a:srgbClr val="212529"/>
                </a:solidFill>
                <a:effectLst/>
                <a:latin typeface="Tw Cen MT" panose="020B0602020104020603" pitchFamily="34" charset="0"/>
              </a:rPr>
              <a:t> electricity and </a:t>
            </a:r>
            <a:r>
              <a:rPr lang="en-US" b="1" i="0" dirty="0">
                <a:solidFill>
                  <a:srgbClr val="FF0000"/>
                </a:solidFill>
                <a:effectLst/>
                <a:latin typeface="Tw Cen MT" panose="020B0602020104020603" pitchFamily="34" charset="0"/>
              </a:rPr>
              <a:t>sends</a:t>
            </a:r>
            <a:r>
              <a:rPr lang="en-US" b="0" i="0" dirty="0">
                <a:solidFill>
                  <a:srgbClr val="212529"/>
                </a:solidFill>
                <a:effectLst/>
                <a:latin typeface="Tw Cen MT" panose="020B0602020104020603" pitchFamily="34" charset="0"/>
              </a:rPr>
              <a:t> it around the country or region via high-voltage transmission lines, finally </a:t>
            </a:r>
            <a:r>
              <a:rPr lang="en-US" b="1" i="0" dirty="0">
                <a:solidFill>
                  <a:srgbClr val="FF0000"/>
                </a:solidFill>
                <a:effectLst/>
                <a:latin typeface="Tw Cen MT" panose="020B0602020104020603" pitchFamily="34" charset="0"/>
              </a:rPr>
              <a:t>delivering</a:t>
            </a:r>
            <a:r>
              <a:rPr lang="en-US" b="0" i="0" dirty="0">
                <a:solidFill>
                  <a:srgbClr val="212529"/>
                </a:solidFill>
                <a:effectLst/>
                <a:latin typeface="Tw Cen MT" panose="020B0602020104020603" pitchFamily="34" charset="0"/>
              </a:rPr>
              <a:t> it to customers through a retail distribution network.</a:t>
            </a:r>
          </a:p>
          <a:p>
            <a:endParaRPr lang="en-US" dirty="0">
              <a:solidFill>
                <a:srgbClr val="212529"/>
              </a:solidFill>
              <a:latin typeface="Tw Cen MT" panose="020B0602020104020603" pitchFamily="34" charset="0"/>
            </a:endParaRPr>
          </a:p>
          <a:p>
            <a:r>
              <a:rPr lang="en-US" dirty="0">
                <a:solidFill>
                  <a:srgbClr val="212529"/>
                </a:solidFill>
                <a:latin typeface="Tw Cen MT" panose="020B0602020104020603" pitchFamily="34" charset="0"/>
              </a:rPr>
              <a:t>The Business May Be Split Into:</a:t>
            </a:r>
            <a:endParaRPr lang="en-IN" dirty="0">
              <a:latin typeface="Tw Cen MT" panose="020B0602020104020603" pitchFamily="34" charset="0"/>
            </a:endParaRP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 name="Diagram 1">
            <a:extLst>
              <a:ext uri="{FF2B5EF4-FFF2-40B4-BE49-F238E27FC236}">
                <a16:creationId xmlns:a16="http://schemas.microsoft.com/office/drawing/2014/main" id="{F012F77B-540F-DC75-FC36-79A9B89BCFE5}"/>
              </a:ext>
            </a:extLst>
          </p:cNvPr>
          <p:cNvGraphicFramePr/>
          <p:nvPr>
            <p:extLst>
              <p:ext uri="{D42A27DB-BD31-4B8C-83A1-F6EECF244321}">
                <p14:modId xmlns:p14="http://schemas.microsoft.com/office/powerpoint/2010/main" val="3554324554"/>
              </p:ext>
            </p:extLst>
          </p:nvPr>
        </p:nvGraphicFramePr>
        <p:xfrm>
          <a:off x="1043608" y="2780928"/>
          <a:ext cx="6840760" cy="1820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6B63FAF7-4B3E-3414-AE6F-7B406B26BAB4}"/>
              </a:ext>
            </a:extLst>
          </p:cNvPr>
          <p:cNvSpPr txBox="1"/>
          <p:nvPr/>
        </p:nvSpPr>
        <p:spPr>
          <a:xfrm>
            <a:off x="820429" y="4449886"/>
            <a:ext cx="7515514" cy="923330"/>
          </a:xfrm>
          <a:prstGeom prst="rect">
            <a:avLst/>
          </a:prstGeom>
          <a:noFill/>
        </p:spPr>
        <p:txBody>
          <a:bodyPr wrap="square">
            <a:spAutoFit/>
          </a:bodyPr>
          <a:lstStyle/>
          <a:p>
            <a:pPr algn="just"/>
            <a:r>
              <a:rPr lang="en-IN" dirty="0">
                <a:latin typeface="Tw Cen MT" panose="020B0602020104020603" pitchFamily="34" charset="0"/>
              </a:rPr>
              <a:t>With ongoing government intervention in pricing, supply security, and pressure to lower greenhouse gas emissions and other pollutants, the power and utilities sector is heavily regulated.</a:t>
            </a:r>
          </a:p>
        </p:txBody>
      </p:sp>
    </p:spTree>
    <p:extLst>
      <p:ext uri="{BB962C8B-B14F-4D97-AF65-F5344CB8AC3E}">
        <p14:creationId xmlns:p14="http://schemas.microsoft.com/office/powerpoint/2010/main" val="3705434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COST ACCOUNTING</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E1EFE931-6ABA-9E83-44EE-1E9BCD45D84A}"/>
              </a:ext>
            </a:extLst>
          </p:cNvPr>
          <p:cNvSpPr txBox="1"/>
          <p:nvPr/>
        </p:nvSpPr>
        <p:spPr>
          <a:xfrm>
            <a:off x="827584" y="1335160"/>
            <a:ext cx="8075680" cy="369332"/>
          </a:xfrm>
          <a:prstGeom prst="rect">
            <a:avLst/>
          </a:prstGeom>
          <a:noFill/>
        </p:spPr>
        <p:txBody>
          <a:bodyPr wrap="square">
            <a:spAutoFit/>
          </a:bodyPr>
          <a:lstStyle/>
          <a:p>
            <a:pPr algn="l"/>
            <a:r>
              <a:rPr lang="en-US" b="1" i="0" dirty="0">
                <a:solidFill>
                  <a:srgbClr val="314259"/>
                </a:solidFill>
                <a:effectLst/>
                <a:latin typeface="Tw Cen MT" panose="020B0602020104020603" pitchFamily="34" charset="0"/>
              </a:rPr>
              <a:t>How is cost accounting different from financial accounting?</a:t>
            </a:r>
            <a:endParaRPr lang="en-US" b="0" i="0" dirty="0">
              <a:solidFill>
                <a:srgbClr val="314259"/>
              </a:solidFill>
              <a:effectLst/>
              <a:latin typeface="Tw Cen MT" panose="020B0602020104020603" pitchFamily="34" charset="0"/>
            </a:endParaRPr>
          </a:p>
        </p:txBody>
      </p:sp>
      <p:graphicFrame>
        <p:nvGraphicFramePr>
          <p:cNvPr id="10" name="Diagram 9">
            <a:extLst>
              <a:ext uri="{FF2B5EF4-FFF2-40B4-BE49-F238E27FC236}">
                <a16:creationId xmlns:a16="http://schemas.microsoft.com/office/drawing/2014/main" id="{5B3F37DE-1B02-450D-A563-8F97D3E400FE}"/>
              </a:ext>
            </a:extLst>
          </p:cNvPr>
          <p:cNvGraphicFramePr/>
          <p:nvPr>
            <p:extLst>
              <p:ext uri="{D42A27DB-BD31-4B8C-83A1-F6EECF244321}">
                <p14:modId xmlns:p14="http://schemas.microsoft.com/office/powerpoint/2010/main" val="4292337056"/>
              </p:ext>
            </p:extLst>
          </p:nvPr>
        </p:nvGraphicFramePr>
        <p:xfrm>
          <a:off x="827584" y="1803990"/>
          <a:ext cx="7859216" cy="3569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029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COST ACCOUNITNG - COMPLIANCES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 name="Diagram 1">
            <a:extLst>
              <a:ext uri="{FF2B5EF4-FFF2-40B4-BE49-F238E27FC236}">
                <a16:creationId xmlns:a16="http://schemas.microsoft.com/office/drawing/2014/main" id="{04EFD9D5-7249-BA86-A969-B2C77E62058A}"/>
              </a:ext>
            </a:extLst>
          </p:cNvPr>
          <p:cNvGraphicFramePr/>
          <p:nvPr>
            <p:extLst>
              <p:ext uri="{D42A27DB-BD31-4B8C-83A1-F6EECF244321}">
                <p14:modId xmlns:p14="http://schemas.microsoft.com/office/powerpoint/2010/main" val="266028368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Object 4">
            <a:extLst>
              <a:ext uri="{FF2B5EF4-FFF2-40B4-BE49-F238E27FC236}">
                <a16:creationId xmlns:a16="http://schemas.microsoft.com/office/drawing/2014/main" id="{C6B7AC22-26C6-765D-B211-E24B71556E77}"/>
              </a:ext>
            </a:extLst>
          </p:cNvPr>
          <p:cNvGraphicFramePr>
            <a:graphicFrameLocks noChangeAspect="1"/>
          </p:cNvGraphicFramePr>
          <p:nvPr>
            <p:extLst>
              <p:ext uri="{D42A27DB-BD31-4B8C-83A1-F6EECF244321}">
                <p14:modId xmlns:p14="http://schemas.microsoft.com/office/powerpoint/2010/main" val="3378830871"/>
              </p:ext>
            </p:extLst>
          </p:nvPr>
        </p:nvGraphicFramePr>
        <p:xfrm>
          <a:off x="1083131" y="2083704"/>
          <a:ext cx="1688669" cy="1489312"/>
        </p:xfrm>
        <a:graphic>
          <a:graphicData uri="http://schemas.openxmlformats.org/presentationml/2006/ole">
            <mc:AlternateContent xmlns:mc="http://schemas.openxmlformats.org/markup-compatibility/2006">
              <mc:Choice xmlns:v="urn:schemas-microsoft-com:vml" Requires="v">
                <p:oleObj spid="_x0000_s3094" name="Acrobat Document" showAsIcon="1" r:id="rId10" imgW="914400" imgH="806400" progId="Acrobat.Document.DC">
                  <p:embed/>
                </p:oleObj>
              </mc:Choice>
              <mc:Fallback>
                <p:oleObj name="Acrobat Document" showAsIcon="1" r:id="rId10" imgW="914400" imgH="806400" progId="Acrobat.Document.DC">
                  <p:embed/>
                  <p:pic>
                    <p:nvPicPr>
                      <p:cNvPr id="0" name=""/>
                      <p:cNvPicPr/>
                      <p:nvPr/>
                    </p:nvPicPr>
                    <p:blipFill>
                      <a:blip r:embed="rId11"/>
                      <a:stretch>
                        <a:fillRect/>
                      </a:stretch>
                    </p:blipFill>
                    <p:spPr>
                      <a:xfrm>
                        <a:off x="1083131" y="2083704"/>
                        <a:ext cx="1688669" cy="1489312"/>
                      </a:xfrm>
                      <a:prstGeom prst="rect">
                        <a:avLst/>
                      </a:prstGeom>
                    </p:spPr>
                  </p:pic>
                </p:oleObj>
              </mc:Fallback>
            </mc:AlternateContent>
          </a:graphicData>
        </a:graphic>
      </p:graphicFrame>
    </p:spTree>
    <p:extLst>
      <p:ext uri="{BB962C8B-B14F-4D97-AF65-F5344CB8AC3E}">
        <p14:creationId xmlns:p14="http://schemas.microsoft.com/office/powerpoint/2010/main" val="3240186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779912" y="4592464"/>
            <a:ext cx="6084168" cy="947440"/>
          </a:xfrm>
        </p:spPr>
        <p:txBody>
          <a:bodyPr>
            <a:normAutofit/>
          </a:bodyPr>
          <a:lstStyle/>
          <a:p>
            <a:pPr algn="l">
              <a:lnSpc>
                <a:spcPct val="100000"/>
              </a:lnSpc>
            </a:pPr>
            <a:r>
              <a:rPr lang="en-US" sz="4000" b="1" dirty="0">
                <a:solidFill>
                  <a:schemeClr val="bg1"/>
                </a:solidFill>
                <a:latin typeface="Agency FB" panose="020B0503020202020204" pitchFamily="34" charset="0"/>
                <a:cs typeface="Times New Roman" panose="02020603050405020304" pitchFamily="18" charset="0"/>
              </a:rPr>
              <a:t>INTERNAL CONTROLS</a:t>
            </a:r>
          </a:p>
        </p:txBody>
      </p:sp>
      <p:cxnSp>
        <p:nvCxnSpPr>
          <p:cNvPr id="5" name="Straight Connector 4">
            <a:extLst>
              <a:ext uri="{FF2B5EF4-FFF2-40B4-BE49-F238E27FC236}">
                <a16:creationId xmlns:a16="http://schemas.microsoft.com/office/drawing/2014/main" id="{9F8DD666-F1D4-4367-A683-E52B730149CF}"/>
              </a:ext>
            </a:extLst>
          </p:cNvPr>
          <p:cNvCxnSpPr>
            <a:cxnSpLocks/>
          </p:cNvCxnSpPr>
          <p:nvPr/>
        </p:nvCxnSpPr>
        <p:spPr>
          <a:xfrm>
            <a:off x="3709951" y="4869160"/>
            <a:ext cx="0" cy="803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descr="1,674 Internal Control Stock Vector Illustration and Royalty Free Internal  Control Clipart">
            <a:extLst>
              <a:ext uri="{FF2B5EF4-FFF2-40B4-BE49-F238E27FC236}">
                <a16:creationId xmlns:a16="http://schemas.microsoft.com/office/drawing/2014/main" id="{8624BBEB-3CFD-3249-1E52-5B6680259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509276"/>
            <a:ext cx="3439269" cy="343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26873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INTERNAL CONTROL - TYPES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10" name="Diagram 9">
            <a:extLst>
              <a:ext uri="{FF2B5EF4-FFF2-40B4-BE49-F238E27FC236}">
                <a16:creationId xmlns:a16="http://schemas.microsoft.com/office/drawing/2014/main" id="{E47C6268-8184-41B0-2B3B-F83F5211C24E}"/>
              </a:ext>
            </a:extLst>
          </p:cNvPr>
          <p:cNvGraphicFramePr/>
          <p:nvPr>
            <p:extLst>
              <p:ext uri="{D42A27DB-BD31-4B8C-83A1-F6EECF244321}">
                <p14:modId xmlns:p14="http://schemas.microsoft.com/office/powerpoint/2010/main" val="966338749"/>
              </p:ext>
            </p:extLst>
          </p:nvPr>
        </p:nvGraphicFramePr>
        <p:xfrm>
          <a:off x="1600959" y="161544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5730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IMPORTANT CONTROLS IN AN ORGANISATION</a:t>
            </a:r>
          </a:p>
        </p:txBody>
      </p:sp>
      <p:graphicFrame>
        <p:nvGraphicFramePr>
          <p:cNvPr id="4" name="Diagram 3">
            <a:extLst>
              <a:ext uri="{FF2B5EF4-FFF2-40B4-BE49-F238E27FC236}">
                <a16:creationId xmlns:a16="http://schemas.microsoft.com/office/drawing/2014/main" id="{7F1FCE6C-D356-6C68-54BF-597A8F165AC7}"/>
              </a:ext>
            </a:extLst>
          </p:cNvPr>
          <p:cNvGraphicFramePr/>
          <p:nvPr>
            <p:extLst>
              <p:ext uri="{D42A27DB-BD31-4B8C-83A1-F6EECF244321}">
                <p14:modId xmlns:p14="http://schemas.microsoft.com/office/powerpoint/2010/main" val="4245742550"/>
              </p:ext>
            </p:extLst>
          </p:nvPr>
        </p:nvGraphicFramePr>
        <p:xfrm>
          <a:off x="614455" y="1844824"/>
          <a:ext cx="8152641" cy="4712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D87FB38-C103-69D0-1118-4A8CFAF75308}"/>
              </a:ext>
            </a:extLst>
          </p:cNvPr>
          <p:cNvSpPr txBox="1"/>
          <p:nvPr/>
        </p:nvSpPr>
        <p:spPr>
          <a:xfrm>
            <a:off x="611118" y="1276468"/>
            <a:ext cx="8075681" cy="584775"/>
          </a:xfrm>
          <a:prstGeom prst="rect">
            <a:avLst/>
          </a:prstGeom>
          <a:noFill/>
        </p:spPr>
        <p:txBody>
          <a:bodyPr wrap="square">
            <a:spAutoFit/>
          </a:bodyPr>
          <a:lstStyle/>
          <a:p>
            <a:pPr lvl="0"/>
            <a:r>
              <a:rPr lang="en-IN" sz="1600" b="1" i="0" baseline="0" dirty="0">
                <a:latin typeface="Tw Cen MT" panose="020B0602020104020603" pitchFamily="34" charset="0"/>
              </a:rPr>
              <a:t>Accounting &amp; Financial Controls: </a:t>
            </a:r>
            <a:r>
              <a:rPr lang="en-US" sz="1600" b="0" i="0" baseline="0" dirty="0">
                <a:latin typeface="Tw Cen MT" panose="020B0602020104020603" pitchFamily="34" charset="0"/>
              </a:rPr>
              <a:t>The aim of internal control system in accounting and financial control is as follows: </a:t>
            </a:r>
            <a:r>
              <a:rPr lang="en-IN" sz="1600" b="1" i="0" baseline="0" dirty="0">
                <a:latin typeface="Tw Cen MT" panose="020B0602020104020603" pitchFamily="34" charset="0"/>
              </a:rPr>
              <a:t> </a:t>
            </a:r>
            <a:endParaRPr lang="en-IN" sz="1600" dirty="0">
              <a:latin typeface="Tw Cen MT" panose="020B0602020104020603" pitchFamily="34" charset="0"/>
            </a:endParaRPr>
          </a:p>
        </p:txBody>
      </p:sp>
    </p:spTree>
    <p:extLst>
      <p:ext uri="{BB962C8B-B14F-4D97-AF65-F5344CB8AC3E}">
        <p14:creationId xmlns:p14="http://schemas.microsoft.com/office/powerpoint/2010/main" val="2094269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2800" b="1" i="0" baseline="0" dirty="0">
                <a:solidFill>
                  <a:schemeClr val="accent1">
                    <a:lumMod val="50000"/>
                  </a:schemeClr>
                </a:solidFill>
                <a:effectLst/>
                <a:latin typeface="Agency FB" panose="020B0503020202020204" pitchFamily="34" charset="0"/>
                <a:cs typeface="Times New Roman" pitchFamily="18" charset="0"/>
              </a:rPr>
              <a:t>RECORDS REQUIRED TO BE MAINTAINED FOR INTERNAL AUDIT</a:t>
            </a:r>
          </a:p>
        </p:txBody>
      </p:sp>
      <p:graphicFrame>
        <p:nvGraphicFramePr>
          <p:cNvPr id="8" name="Diagram 7">
            <a:extLst>
              <a:ext uri="{FF2B5EF4-FFF2-40B4-BE49-F238E27FC236}">
                <a16:creationId xmlns:a16="http://schemas.microsoft.com/office/drawing/2014/main" id="{CED9A3A1-F93F-311A-EAC7-C5CE1C274298}"/>
              </a:ext>
            </a:extLst>
          </p:cNvPr>
          <p:cNvGraphicFramePr/>
          <p:nvPr>
            <p:extLst>
              <p:ext uri="{D42A27DB-BD31-4B8C-83A1-F6EECF244321}">
                <p14:modId xmlns:p14="http://schemas.microsoft.com/office/powerpoint/2010/main" val="2441862265"/>
              </p:ext>
            </p:extLst>
          </p:nvPr>
        </p:nvGraphicFramePr>
        <p:xfrm>
          <a:off x="657550" y="1628800"/>
          <a:ext cx="8003453" cy="3400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2CE693FB-6401-483F-AAE2-D0A2BE40ABED}"/>
              </a:ext>
            </a:extLst>
          </p:cNvPr>
          <p:cNvSpPr txBox="1"/>
          <p:nvPr/>
        </p:nvSpPr>
        <p:spPr>
          <a:xfrm>
            <a:off x="657550" y="1438167"/>
            <a:ext cx="2952328" cy="369332"/>
          </a:xfrm>
          <a:prstGeom prst="rect">
            <a:avLst/>
          </a:prstGeom>
          <a:noFill/>
        </p:spPr>
        <p:txBody>
          <a:bodyPr wrap="square" rtlCol="0">
            <a:spAutoFit/>
          </a:bodyPr>
          <a:lstStyle/>
          <a:p>
            <a:r>
              <a:rPr lang="en-IN" b="1" dirty="0">
                <a:latin typeface="Tw Cen MT" panose="020B0602020104020603" pitchFamily="34" charset="0"/>
              </a:rPr>
              <a:t>Generation:</a:t>
            </a:r>
          </a:p>
        </p:txBody>
      </p:sp>
      <p:sp>
        <p:nvSpPr>
          <p:cNvPr id="11" name="TextBox 10">
            <a:extLst>
              <a:ext uri="{FF2B5EF4-FFF2-40B4-BE49-F238E27FC236}">
                <a16:creationId xmlns:a16="http://schemas.microsoft.com/office/drawing/2014/main" id="{7BCC0846-70F8-347E-0D68-1B9C2777FD34}"/>
              </a:ext>
            </a:extLst>
          </p:cNvPr>
          <p:cNvSpPr txBox="1"/>
          <p:nvPr/>
        </p:nvSpPr>
        <p:spPr>
          <a:xfrm>
            <a:off x="657550" y="4912707"/>
            <a:ext cx="2952328" cy="369332"/>
          </a:xfrm>
          <a:prstGeom prst="rect">
            <a:avLst/>
          </a:prstGeom>
          <a:noFill/>
        </p:spPr>
        <p:txBody>
          <a:bodyPr wrap="square" rtlCol="0">
            <a:spAutoFit/>
          </a:bodyPr>
          <a:lstStyle/>
          <a:p>
            <a:r>
              <a:rPr lang="en-IN" b="1" dirty="0">
                <a:latin typeface="Tw Cen MT" panose="020B0602020104020603" pitchFamily="34" charset="0"/>
              </a:rPr>
              <a:t>Transmission:</a:t>
            </a:r>
          </a:p>
        </p:txBody>
      </p:sp>
      <p:sp>
        <p:nvSpPr>
          <p:cNvPr id="13" name="TextBox 12">
            <a:extLst>
              <a:ext uri="{FF2B5EF4-FFF2-40B4-BE49-F238E27FC236}">
                <a16:creationId xmlns:a16="http://schemas.microsoft.com/office/drawing/2014/main" id="{A53D4F3F-2CEB-AFD5-83CC-20E91CE8D568}"/>
              </a:ext>
            </a:extLst>
          </p:cNvPr>
          <p:cNvSpPr txBox="1"/>
          <p:nvPr/>
        </p:nvSpPr>
        <p:spPr>
          <a:xfrm>
            <a:off x="667912" y="5282039"/>
            <a:ext cx="8018887" cy="369332"/>
          </a:xfrm>
          <a:prstGeom prst="rect">
            <a:avLst/>
          </a:prstGeom>
          <a:noFill/>
        </p:spPr>
        <p:txBody>
          <a:bodyPr wrap="square">
            <a:spAutoFit/>
          </a:bodyPr>
          <a:lstStyle/>
          <a:p>
            <a:r>
              <a:rPr lang="en-US" sz="1800" b="0" i="0" u="none" strike="noStrike" baseline="0" dirty="0">
                <a:solidFill>
                  <a:srgbClr val="000000"/>
                </a:solidFill>
                <a:latin typeface="Tw Cen MT" panose="020B0602020104020603" pitchFamily="34" charset="0"/>
              </a:rPr>
              <a:t>voltage management, energy accounting and transmission losses and inventory </a:t>
            </a:r>
            <a:endParaRPr lang="en-IN" dirty="0">
              <a:latin typeface="Tw Cen MT" panose="020B0602020104020603" pitchFamily="34" charset="0"/>
            </a:endParaRPr>
          </a:p>
        </p:txBody>
      </p:sp>
    </p:spTree>
    <p:extLst>
      <p:ext uri="{BB962C8B-B14F-4D97-AF65-F5344CB8AC3E}">
        <p14:creationId xmlns:p14="http://schemas.microsoft.com/office/powerpoint/2010/main" val="3813381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627784" y="4221088"/>
            <a:ext cx="6084168" cy="947440"/>
          </a:xfrm>
        </p:spPr>
        <p:txBody>
          <a:bodyPr>
            <a:normAutofit fontScale="90000"/>
          </a:bodyPr>
          <a:lstStyle/>
          <a:p>
            <a:pPr algn="l">
              <a:lnSpc>
                <a:spcPct val="100000"/>
              </a:lnSpc>
            </a:pPr>
            <a:r>
              <a:rPr lang="en-US" sz="4000" b="1" dirty="0">
                <a:solidFill>
                  <a:schemeClr val="bg1"/>
                </a:solidFill>
                <a:latin typeface="Agency FB" panose="020B0503020202020204" pitchFamily="34" charset="0"/>
                <a:cs typeface="Times New Roman" panose="02020603050405020304" pitchFamily="18" charset="0"/>
              </a:rPr>
              <a:t>LATEST DEVELOPMENTS IN FINANCIAL REPORTING (ESG &amp; BRSR REPORTING)</a:t>
            </a:r>
          </a:p>
        </p:txBody>
      </p:sp>
      <p:cxnSp>
        <p:nvCxnSpPr>
          <p:cNvPr id="5" name="Straight Connector 4">
            <a:extLst>
              <a:ext uri="{FF2B5EF4-FFF2-40B4-BE49-F238E27FC236}">
                <a16:creationId xmlns:a16="http://schemas.microsoft.com/office/drawing/2014/main" id="{9F8DD666-F1D4-4367-A683-E52B730149CF}"/>
              </a:ext>
            </a:extLst>
          </p:cNvPr>
          <p:cNvCxnSpPr>
            <a:cxnSpLocks/>
          </p:cNvCxnSpPr>
          <p:nvPr/>
        </p:nvCxnSpPr>
        <p:spPr>
          <a:xfrm>
            <a:off x="2483768" y="4016400"/>
            <a:ext cx="0" cy="11521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SG Reporting: Why Companies Should Act Now">
            <a:extLst>
              <a:ext uri="{FF2B5EF4-FFF2-40B4-BE49-F238E27FC236}">
                <a16:creationId xmlns:a16="http://schemas.microsoft.com/office/drawing/2014/main" id="{28928A72-ECB6-B868-3D8B-37B89AC20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48" y="1340768"/>
            <a:ext cx="5580111" cy="223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77587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ESG REPORTING</a:t>
            </a:r>
          </a:p>
        </p:txBody>
      </p:sp>
      <p:sp>
        <p:nvSpPr>
          <p:cNvPr id="7" name="TextBox 6">
            <a:extLst>
              <a:ext uri="{FF2B5EF4-FFF2-40B4-BE49-F238E27FC236}">
                <a16:creationId xmlns:a16="http://schemas.microsoft.com/office/drawing/2014/main" id="{0B7A51C0-8999-87B0-C952-5AD85702C760}"/>
              </a:ext>
            </a:extLst>
          </p:cNvPr>
          <p:cNvSpPr txBox="1"/>
          <p:nvPr/>
        </p:nvSpPr>
        <p:spPr>
          <a:xfrm>
            <a:off x="611119" y="1418015"/>
            <a:ext cx="7931224" cy="1015663"/>
          </a:xfrm>
          <a:prstGeom prst="rect">
            <a:avLst/>
          </a:prstGeom>
          <a:noFill/>
        </p:spPr>
        <p:txBody>
          <a:bodyPr wrap="square">
            <a:spAutoFit/>
          </a:bodyPr>
          <a:lstStyle/>
          <a:p>
            <a:pPr algn="just"/>
            <a:r>
              <a:rPr lang="en-US" sz="2000" b="0" i="0" u="none" strike="noStrike" baseline="0" dirty="0">
                <a:latin typeface="Tw Cen MT" panose="020B0602020104020603" pitchFamily="34" charset="0"/>
              </a:rPr>
              <a:t>ESG reporting means, the disclosure of data covering the company’s operations in three areas i.e. </a:t>
            </a:r>
          </a:p>
          <a:p>
            <a:pPr algn="just"/>
            <a:endParaRPr lang="en-US" sz="2000" dirty="0">
              <a:latin typeface="Tw Cen MT" panose="020B0602020104020603" pitchFamily="34" charset="0"/>
            </a:endParaRP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50BBD372-0436-7667-ECA7-C0C2FC2A8EA6}"/>
              </a:ext>
            </a:extLst>
          </p:cNvPr>
          <p:cNvSpPr txBox="1"/>
          <p:nvPr/>
        </p:nvSpPr>
        <p:spPr>
          <a:xfrm>
            <a:off x="697712" y="3429000"/>
            <a:ext cx="7844631" cy="1015663"/>
          </a:xfrm>
          <a:prstGeom prst="rect">
            <a:avLst/>
          </a:prstGeom>
          <a:noFill/>
        </p:spPr>
        <p:txBody>
          <a:bodyPr wrap="square">
            <a:spAutoFit/>
          </a:bodyPr>
          <a:lstStyle/>
          <a:p>
            <a:pPr algn="just"/>
            <a:r>
              <a:rPr lang="en-US" sz="2000" b="0" i="0" u="none" strike="noStrike" baseline="0" dirty="0">
                <a:latin typeface="Tw Cen MT" panose="020B0602020104020603" pitchFamily="34" charset="0"/>
              </a:rPr>
              <a:t>ESG norms guide organizations to adopt practices and policies that are intended to create long term, sustainable benefits to all stakeholders in the investment ecosystem. </a:t>
            </a:r>
            <a:endParaRPr lang="en-IN" sz="2000" dirty="0">
              <a:latin typeface="Tw Cen MT" panose="020B0602020104020603" pitchFamily="34" charset="0"/>
            </a:endParaRPr>
          </a:p>
        </p:txBody>
      </p:sp>
      <p:graphicFrame>
        <p:nvGraphicFramePr>
          <p:cNvPr id="15" name="Diagram 14">
            <a:extLst>
              <a:ext uri="{FF2B5EF4-FFF2-40B4-BE49-F238E27FC236}">
                <a16:creationId xmlns:a16="http://schemas.microsoft.com/office/drawing/2014/main" id="{F3F7C04A-A14A-6F3B-3E3A-561E62619CFE}"/>
              </a:ext>
            </a:extLst>
          </p:cNvPr>
          <p:cNvGraphicFramePr/>
          <p:nvPr>
            <p:extLst>
              <p:ext uri="{D42A27DB-BD31-4B8C-83A1-F6EECF244321}">
                <p14:modId xmlns:p14="http://schemas.microsoft.com/office/powerpoint/2010/main" val="552149295"/>
              </p:ext>
            </p:extLst>
          </p:nvPr>
        </p:nvGraphicFramePr>
        <p:xfrm>
          <a:off x="1151619" y="2355655"/>
          <a:ext cx="6840760" cy="841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45700EAA-6DE4-322C-BB4A-D5009AB04785}"/>
              </a:ext>
            </a:extLst>
          </p:cNvPr>
          <p:cNvSpPr txBox="1"/>
          <p:nvPr/>
        </p:nvSpPr>
        <p:spPr>
          <a:xfrm>
            <a:off x="835019" y="4804703"/>
            <a:ext cx="7728837" cy="1123712"/>
          </a:xfrm>
          <a:prstGeom prst="round2DiagRect">
            <a:avLst/>
          </a:prstGeom>
          <a:solidFill>
            <a:srgbClr val="4DC58D"/>
          </a:solidFill>
        </p:spPr>
        <p:txBody>
          <a:bodyPr wrap="square">
            <a:spAutoFit/>
          </a:bodyPr>
          <a:lstStyle/>
          <a:p>
            <a:pPr algn="just"/>
            <a:r>
              <a:rPr lang="en-US" sz="2000" b="0" i="0" u="none" strike="noStrike" baseline="0" dirty="0">
                <a:solidFill>
                  <a:schemeClr val="bg1"/>
                </a:solidFill>
                <a:latin typeface="Tw Cen MT" panose="020B0602020104020603" pitchFamily="34" charset="0"/>
              </a:rPr>
              <a:t>It may be noted that ESG metrics are </a:t>
            </a:r>
            <a:r>
              <a:rPr lang="en-US" sz="2000" b="1" i="0" u="none" strike="noStrike" baseline="0" dirty="0">
                <a:solidFill>
                  <a:schemeClr val="bg1"/>
                </a:solidFill>
                <a:latin typeface="Tw Cen MT" panose="020B0602020104020603" pitchFamily="34" charset="0"/>
              </a:rPr>
              <a:t>not mandatory </a:t>
            </a:r>
            <a:r>
              <a:rPr lang="en-US" sz="2000" b="0" i="0" u="none" strike="noStrike" baseline="0" dirty="0">
                <a:solidFill>
                  <a:schemeClr val="bg1"/>
                </a:solidFill>
                <a:latin typeface="Tw Cen MT" panose="020B0602020104020603" pitchFamily="34" charset="0"/>
              </a:rPr>
              <a:t>for financial reporting, though many entities still choose to incorporate these metrics in their annual reports because of its impact on </a:t>
            </a:r>
            <a:r>
              <a:rPr lang="en-IN" sz="2000" b="0" i="0" u="none" strike="noStrike" baseline="0" dirty="0">
                <a:solidFill>
                  <a:schemeClr val="bg1"/>
                </a:solidFill>
                <a:latin typeface="Tw Cen MT" panose="020B0602020104020603" pitchFamily="34" charset="0"/>
              </a:rPr>
              <a:t>the investment behaviour.</a:t>
            </a:r>
            <a:endParaRPr lang="en-IN" sz="20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4064605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ESG REPORTING</a:t>
            </a:r>
          </a:p>
        </p:txBody>
      </p:sp>
      <p:sp>
        <p:nvSpPr>
          <p:cNvPr id="7" name="TextBox 6">
            <a:extLst>
              <a:ext uri="{FF2B5EF4-FFF2-40B4-BE49-F238E27FC236}">
                <a16:creationId xmlns:a16="http://schemas.microsoft.com/office/drawing/2014/main" id="{0B7A51C0-8999-87B0-C952-5AD85702C760}"/>
              </a:ext>
            </a:extLst>
          </p:cNvPr>
          <p:cNvSpPr txBox="1"/>
          <p:nvPr/>
        </p:nvSpPr>
        <p:spPr>
          <a:xfrm>
            <a:off x="683347" y="1380897"/>
            <a:ext cx="7931224" cy="1328023"/>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1800" b="0" i="0" u="none" strike="noStrike" baseline="0" dirty="0">
                <a:solidFill>
                  <a:schemeClr val="tx1"/>
                </a:solidFill>
                <a:latin typeface="Tw Cen MT" panose="020B0602020104020603" pitchFamily="34" charset="0"/>
              </a:rPr>
              <a:t>It must be noted that there is no exhaustive list of ESG examples, however there are certain common factors which are universally applied while determining the ESG metrics. There is gamut of aspects to be considered while talking about environmental, social and governance. For example:</a:t>
            </a:r>
            <a:endParaRPr lang="en-IN" sz="2000" dirty="0">
              <a:solidFill>
                <a:schemeClr val="tx1"/>
              </a:solidFill>
              <a:latin typeface="Tw Cen MT" panose="020B0602020104020603" pitchFamily="34" charset="0"/>
            </a:endParaRP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6" name="Group 15">
            <a:extLst>
              <a:ext uri="{FF2B5EF4-FFF2-40B4-BE49-F238E27FC236}">
                <a16:creationId xmlns:a16="http://schemas.microsoft.com/office/drawing/2014/main" id="{3D4AA682-7921-D760-FED0-2E4B5421F3DC}"/>
              </a:ext>
            </a:extLst>
          </p:cNvPr>
          <p:cNvGrpSpPr/>
          <p:nvPr/>
        </p:nvGrpSpPr>
        <p:grpSpPr>
          <a:xfrm>
            <a:off x="904750" y="2893064"/>
            <a:ext cx="7622530" cy="3272240"/>
            <a:chOff x="904750" y="2762687"/>
            <a:chExt cx="7622530" cy="2556761"/>
          </a:xfrm>
        </p:grpSpPr>
        <p:sp>
          <p:nvSpPr>
            <p:cNvPr id="17" name="Freeform: Shape 16">
              <a:extLst>
                <a:ext uri="{FF2B5EF4-FFF2-40B4-BE49-F238E27FC236}">
                  <a16:creationId xmlns:a16="http://schemas.microsoft.com/office/drawing/2014/main" id="{6FB22416-F499-EFC2-12CD-71E5B00EAFAA}"/>
                </a:ext>
              </a:extLst>
            </p:cNvPr>
            <p:cNvSpPr/>
            <p:nvPr/>
          </p:nvSpPr>
          <p:spPr>
            <a:xfrm>
              <a:off x="904750" y="2762687"/>
              <a:ext cx="2228183" cy="1663291"/>
            </a:xfrm>
            <a:custGeom>
              <a:avLst/>
              <a:gdLst>
                <a:gd name="connsiteX0" fmla="*/ 133063 w 2228183"/>
                <a:gd name="connsiteY0" fmla="*/ 0 h 1663291"/>
                <a:gd name="connsiteX1" fmla="*/ 2095120 w 2228183"/>
                <a:gd name="connsiteY1" fmla="*/ 0 h 1663291"/>
                <a:gd name="connsiteX2" fmla="*/ 2228183 w 2228183"/>
                <a:gd name="connsiteY2" fmla="*/ 133063 h 1663291"/>
                <a:gd name="connsiteX3" fmla="*/ 2228183 w 2228183"/>
                <a:gd name="connsiteY3" fmla="*/ 1663291 h 1663291"/>
                <a:gd name="connsiteX4" fmla="*/ 2228183 w 2228183"/>
                <a:gd name="connsiteY4" fmla="*/ 1663291 h 1663291"/>
                <a:gd name="connsiteX5" fmla="*/ 0 w 2228183"/>
                <a:gd name="connsiteY5" fmla="*/ 1663291 h 1663291"/>
                <a:gd name="connsiteX6" fmla="*/ 0 w 2228183"/>
                <a:gd name="connsiteY6" fmla="*/ 1663291 h 1663291"/>
                <a:gd name="connsiteX7" fmla="*/ 0 w 2228183"/>
                <a:gd name="connsiteY7" fmla="*/ 133063 h 1663291"/>
                <a:gd name="connsiteX8" fmla="*/ 133063 w 2228183"/>
                <a:gd name="connsiteY8" fmla="*/ 0 h 166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8183" h="1663291">
                  <a:moveTo>
                    <a:pt x="133063" y="0"/>
                  </a:moveTo>
                  <a:lnTo>
                    <a:pt x="2095120" y="0"/>
                  </a:lnTo>
                  <a:cubicBezTo>
                    <a:pt x="2168609" y="0"/>
                    <a:pt x="2228183" y="59574"/>
                    <a:pt x="2228183" y="133063"/>
                  </a:cubicBezTo>
                  <a:lnTo>
                    <a:pt x="2228183" y="1663291"/>
                  </a:lnTo>
                  <a:lnTo>
                    <a:pt x="2228183" y="1663291"/>
                  </a:lnTo>
                  <a:lnTo>
                    <a:pt x="0" y="1663291"/>
                  </a:lnTo>
                  <a:lnTo>
                    <a:pt x="0" y="1663291"/>
                  </a:lnTo>
                  <a:lnTo>
                    <a:pt x="0" y="133063"/>
                  </a:lnTo>
                  <a:cubicBezTo>
                    <a:pt x="0" y="59574"/>
                    <a:pt x="59574" y="0"/>
                    <a:pt x="133063" y="0"/>
                  </a:cubicBez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023" tIns="96123" rIns="58023" bIns="19050" numCol="1" spcCol="1270" anchor="t" anchorCtr="0">
              <a:noAutofit/>
            </a:bodyPr>
            <a:lstStyle/>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Preservation of nature</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Climate change</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Carbon emission reduction</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Water pollution &amp; scarcity</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Environmental pollution</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Deforestation</a:t>
              </a:r>
            </a:p>
          </p:txBody>
        </p:sp>
        <p:sp>
          <p:nvSpPr>
            <p:cNvPr id="18" name="Freeform: Shape 17">
              <a:extLst>
                <a:ext uri="{FF2B5EF4-FFF2-40B4-BE49-F238E27FC236}">
                  <a16:creationId xmlns:a16="http://schemas.microsoft.com/office/drawing/2014/main" id="{A5BDE035-32B1-B9D2-304B-EC604334BAF5}"/>
                </a:ext>
              </a:extLst>
            </p:cNvPr>
            <p:cNvSpPr/>
            <p:nvPr/>
          </p:nvSpPr>
          <p:spPr>
            <a:xfrm>
              <a:off x="904750" y="4425979"/>
              <a:ext cx="2228183" cy="715215"/>
            </a:xfrm>
            <a:custGeom>
              <a:avLst/>
              <a:gdLst>
                <a:gd name="connsiteX0" fmla="*/ 0 w 2228183"/>
                <a:gd name="connsiteY0" fmla="*/ 0 h 715215"/>
                <a:gd name="connsiteX1" fmla="*/ 2228183 w 2228183"/>
                <a:gd name="connsiteY1" fmla="*/ 0 h 715215"/>
                <a:gd name="connsiteX2" fmla="*/ 2228183 w 2228183"/>
                <a:gd name="connsiteY2" fmla="*/ 715215 h 715215"/>
                <a:gd name="connsiteX3" fmla="*/ 0 w 2228183"/>
                <a:gd name="connsiteY3" fmla="*/ 715215 h 715215"/>
                <a:gd name="connsiteX4" fmla="*/ 0 w 2228183"/>
                <a:gd name="connsiteY4" fmla="*/ 0 h 71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83" h="715215">
                  <a:moveTo>
                    <a:pt x="0" y="0"/>
                  </a:moveTo>
                  <a:lnTo>
                    <a:pt x="2228183" y="0"/>
                  </a:lnTo>
                  <a:lnTo>
                    <a:pt x="2228183" y="715215"/>
                  </a:lnTo>
                  <a:lnTo>
                    <a:pt x="0" y="715215"/>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60960" tIns="0" rIns="679360" bIns="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Tw Cen MT" panose="020B0602020104020603" pitchFamily="34" charset="0"/>
                </a:rPr>
                <a:t>Environmental</a:t>
              </a:r>
            </a:p>
          </p:txBody>
        </p:sp>
        <p:sp>
          <p:nvSpPr>
            <p:cNvPr id="19" name="Oval 18" descr="Open hand with plant">
              <a:extLst>
                <a:ext uri="{FF2B5EF4-FFF2-40B4-BE49-F238E27FC236}">
                  <a16:creationId xmlns:a16="http://schemas.microsoft.com/office/drawing/2014/main" id="{6FB1C627-8C2B-41C4-6D42-7BC36FE3F7C8}"/>
                </a:ext>
              </a:extLst>
            </p:cNvPr>
            <p:cNvSpPr/>
            <p:nvPr/>
          </p:nvSpPr>
          <p:spPr>
            <a:xfrm>
              <a:off x="2536925" y="4539584"/>
              <a:ext cx="779864" cy="779864"/>
            </a:xfrm>
            <a:prstGeom prst="ellipse">
              <a:avLst/>
            </a:prstGeom>
            <a:blipFill>
              <a:blip r:embed="rId4">
                <a:extLst>
                  <a:ext uri="{96DAC541-7B7A-43D3-8B79-37D633B846F1}">
                    <asvg:svgBlip xmlns:asvg="http://schemas.microsoft.com/office/drawing/2016/SVG/main" r:embed="rId5"/>
                  </a:ext>
                </a:extLst>
              </a:blip>
              <a:srcRect/>
              <a:stretch>
                <a:fillRect/>
              </a:stretch>
            </a:blipFill>
          </p:spPr>
          <p:style>
            <a:lnRef idx="1">
              <a:schemeClr val="accent5">
                <a:tint val="40000"/>
                <a:alpha val="90000"/>
                <a:hueOff val="0"/>
                <a:satOff val="0"/>
                <a:lumOff val="0"/>
                <a:alphaOff val="0"/>
              </a:schemeClr>
            </a:lnRef>
            <a:fillRef idx="1">
              <a:scrgbClr r="0" g="0" b="0"/>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57976F69-23E4-2F12-FBF9-A6A6044B382B}"/>
                </a:ext>
              </a:extLst>
            </p:cNvPr>
            <p:cNvSpPr/>
            <p:nvPr/>
          </p:nvSpPr>
          <p:spPr>
            <a:xfrm>
              <a:off x="3509996" y="2762687"/>
              <a:ext cx="2228183" cy="1663291"/>
            </a:xfrm>
            <a:custGeom>
              <a:avLst/>
              <a:gdLst>
                <a:gd name="connsiteX0" fmla="*/ 133063 w 2228183"/>
                <a:gd name="connsiteY0" fmla="*/ 0 h 1663291"/>
                <a:gd name="connsiteX1" fmla="*/ 2095120 w 2228183"/>
                <a:gd name="connsiteY1" fmla="*/ 0 h 1663291"/>
                <a:gd name="connsiteX2" fmla="*/ 2228183 w 2228183"/>
                <a:gd name="connsiteY2" fmla="*/ 133063 h 1663291"/>
                <a:gd name="connsiteX3" fmla="*/ 2228183 w 2228183"/>
                <a:gd name="connsiteY3" fmla="*/ 1663291 h 1663291"/>
                <a:gd name="connsiteX4" fmla="*/ 2228183 w 2228183"/>
                <a:gd name="connsiteY4" fmla="*/ 1663291 h 1663291"/>
                <a:gd name="connsiteX5" fmla="*/ 0 w 2228183"/>
                <a:gd name="connsiteY5" fmla="*/ 1663291 h 1663291"/>
                <a:gd name="connsiteX6" fmla="*/ 0 w 2228183"/>
                <a:gd name="connsiteY6" fmla="*/ 1663291 h 1663291"/>
                <a:gd name="connsiteX7" fmla="*/ 0 w 2228183"/>
                <a:gd name="connsiteY7" fmla="*/ 133063 h 1663291"/>
                <a:gd name="connsiteX8" fmla="*/ 133063 w 2228183"/>
                <a:gd name="connsiteY8" fmla="*/ 0 h 166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8183" h="1663291">
                  <a:moveTo>
                    <a:pt x="133063" y="0"/>
                  </a:moveTo>
                  <a:lnTo>
                    <a:pt x="2095120" y="0"/>
                  </a:lnTo>
                  <a:cubicBezTo>
                    <a:pt x="2168609" y="0"/>
                    <a:pt x="2228183" y="59574"/>
                    <a:pt x="2228183" y="133063"/>
                  </a:cubicBezTo>
                  <a:lnTo>
                    <a:pt x="2228183" y="1663291"/>
                  </a:lnTo>
                  <a:lnTo>
                    <a:pt x="2228183" y="1663291"/>
                  </a:lnTo>
                  <a:lnTo>
                    <a:pt x="0" y="1663291"/>
                  </a:lnTo>
                  <a:lnTo>
                    <a:pt x="0" y="1663291"/>
                  </a:lnTo>
                  <a:lnTo>
                    <a:pt x="0" y="133063"/>
                  </a:lnTo>
                  <a:cubicBezTo>
                    <a:pt x="0" y="59574"/>
                    <a:pt x="59574" y="0"/>
                    <a:pt x="133063" y="0"/>
                  </a:cubicBezTo>
                  <a:close/>
                </a:path>
              </a:pathLst>
            </a:custGeom>
          </p:spPr>
          <p:style>
            <a:lnRef idx="1">
              <a:schemeClr val="accent5">
                <a:hueOff val="-3379271"/>
                <a:satOff val="-8710"/>
                <a:lumOff val="-5883"/>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023" tIns="96123" rIns="58023" bIns="19050" numCol="1" spcCol="1270" anchor="t" anchorCtr="0">
              <a:noAutofit/>
            </a:bodyPr>
            <a:lstStyle/>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Customer success</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Gender &amp; diversity inclusion</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Community relations</a:t>
              </a:r>
            </a:p>
            <a:p>
              <a:pPr marL="114300" lvl="1" indent="-114300" algn="l" defTabSz="666750">
                <a:lnSpc>
                  <a:spcPct val="90000"/>
                </a:lnSpc>
                <a:spcBef>
                  <a:spcPct val="0"/>
                </a:spcBef>
                <a:spcAft>
                  <a:spcPct val="15000"/>
                </a:spcAft>
                <a:buChar char="•"/>
              </a:pPr>
              <a:r>
                <a:rPr lang="en-IN" sz="1500" kern="1200" dirty="0">
                  <a:latin typeface="Tw Cen MT" panose="020B0602020104020603" pitchFamily="34" charset="0"/>
                </a:rPr>
                <a:t>Mental health</a:t>
              </a:r>
            </a:p>
          </p:txBody>
        </p:sp>
        <p:sp>
          <p:nvSpPr>
            <p:cNvPr id="21" name="Freeform: Shape 20">
              <a:extLst>
                <a:ext uri="{FF2B5EF4-FFF2-40B4-BE49-F238E27FC236}">
                  <a16:creationId xmlns:a16="http://schemas.microsoft.com/office/drawing/2014/main" id="{9E1E56B8-CF68-6A41-9238-2A55EE0B6FEB}"/>
                </a:ext>
              </a:extLst>
            </p:cNvPr>
            <p:cNvSpPr/>
            <p:nvPr/>
          </p:nvSpPr>
          <p:spPr>
            <a:xfrm>
              <a:off x="3509996" y="4425979"/>
              <a:ext cx="2228183" cy="715215"/>
            </a:xfrm>
            <a:custGeom>
              <a:avLst/>
              <a:gdLst>
                <a:gd name="connsiteX0" fmla="*/ 0 w 2228183"/>
                <a:gd name="connsiteY0" fmla="*/ 0 h 715215"/>
                <a:gd name="connsiteX1" fmla="*/ 2228183 w 2228183"/>
                <a:gd name="connsiteY1" fmla="*/ 0 h 715215"/>
                <a:gd name="connsiteX2" fmla="*/ 2228183 w 2228183"/>
                <a:gd name="connsiteY2" fmla="*/ 715215 h 715215"/>
                <a:gd name="connsiteX3" fmla="*/ 0 w 2228183"/>
                <a:gd name="connsiteY3" fmla="*/ 715215 h 715215"/>
                <a:gd name="connsiteX4" fmla="*/ 0 w 2228183"/>
                <a:gd name="connsiteY4" fmla="*/ 0 h 71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83" h="715215">
                  <a:moveTo>
                    <a:pt x="0" y="0"/>
                  </a:moveTo>
                  <a:lnTo>
                    <a:pt x="2228183" y="0"/>
                  </a:lnTo>
                  <a:lnTo>
                    <a:pt x="2228183" y="715215"/>
                  </a:lnTo>
                  <a:lnTo>
                    <a:pt x="0" y="715215"/>
                  </a:lnTo>
                  <a:lnTo>
                    <a:pt x="0" y="0"/>
                  </a:lnTo>
                  <a:close/>
                </a:path>
              </a:pathLst>
            </a:custGeom>
          </p:spPr>
          <p:style>
            <a:lnRef idx="1">
              <a:schemeClr val="accent5">
                <a:hueOff val="-3379271"/>
                <a:satOff val="-8710"/>
                <a:lumOff val="-5883"/>
                <a:alphaOff val="0"/>
              </a:schemeClr>
            </a:lnRef>
            <a:fillRef idx="3">
              <a:schemeClr val="accent5">
                <a:hueOff val="-3379271"/>
                <a:satOff val="-8710"/>
                <a:lumOff val="-5883"/>
                <a:alphaOff val="0"/>
              </a:schemeClr>
            </a:fillRef>
            <a:effectRef idx="3">
              <a:schemeClr val="accent5">
                <a:hueOff val="-3379271"/>
                <a:satOff val="-8710"/>
                <a:lumOff val="-5883"/>
                <a:alphaOff val="0"/>
              </a:schemeClr>
            </a:effectRef>
            <a:fontRef idx="minor">
              <a:schemeClr val="lt1"/>
            </a:fontRef>
          </p:style>
          <p:txBody>
            <a:bodyPr spcFirstLastPara="0" vert="horz" wrap="square" lIns="60960" tIns="0" rIns="679360" bIns="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Tw Cen MT" panose="020B0602020104020603" pitchFamily="34" charset="0"/>
                </a:rPr>
                <a:t>Social</a:t>
              </a:r>
            </a:p>
          </p:txBody>
        </p:sp>
        <p:sp>
          <p:nvSpPr>
            <p:cNvPr id="22" name="Oval 21" descr="Universal Access">
              <a:extLst>
                <a:ext uri="{FF2B5EF4-FFF2-40B4-BE49-F238E27FC236}">
                  <a16:creationId xmlns:a16="http://schemas.microsoft.com/office/drawing/2014/main" id="{7C2200B3-2A6A-D612-1FAF-1A252AFBE941}"/>
                </a:ext>
              </a:extLst>
            </p:cNvPr>
            <p:cNvSpPr/>
            <p:nvPr/>
          </p:nvSpPr>
          <p:spPr>
            <a:xfrm>
              <a:off x="5142171" y="4539584"/>
              <a:ext cx="779864" cy="779864"/>
            </a:xfrm>
            <a:prstGeom prst="ellipse">
              <a:avLst/>
            </a:prstGeom>
            <a:blipFill>
              <a:blip r:embed="rId6">
                <a:extLst>
                  <a:ext uri="{96DAC541-7B7A-43D3-8B79-37D633B846F1}">
                    <asvg:svgBlip xmlns:asvg="http://schemas.microsoft.com/office/drawing/2016/SVG/main" r:embed="rId7"/>
                  </a:ext>
                </a:extLst>
              </a:blip>
              <a:srcRect/>
              <a:stretch>
                <a:fillRect/>
              </a:stretch>
            </a:blipFill>
          </p:spPr>
          <p:style>
            <a:lnRef idx="1">
              <a:schemeClr val="accent5">
                <a:tint val="40000"/>
                <a:alpha val="90000"/>
                <a:hueOff val="0"/>
                <a:satOff val="0"/>
                <a:lumOff val="0"/>
                <a:alphaOff val="0"/>
              </a:schemeClr>
            </a:lnRef>
            <a:fillRef idx="1">
              <a:scrgbClr r="0" g="0" b="0"/>
            </a:fillRef>
            <a:effectRef idx="2">
              <a:schemeClr val="accent5">
                <a:tint val="40000"/>
                <a:alpha val="90000"/>
                <a:hueOff val="-3369881"/>
                <a:satOff val="-11416"/>
                <a:lumOff val="-1464"/>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FDCC3E0D-52D4-0257-CCDF-924ADB37E7A7}"/>
                </a:ext>
              </a:extLst>
            </p:cNvPr>
            <p:cNvSpPr/>
            <p:nvPr/>
          </p:nvSpPr>
          <p:spPr>
            <a:xfrm>
              <a:off x="6115242" y="2762687"/>
              <a:ext cx="2228183" cy="1663291"/>
            </a:xfrm>
            <a:custGeom>
              <a:avLst/>
              <a:gdLst>
                <a:gd name="connsiteX0" fmla="*/ 133063 w 2228183"/>
                <a:gd name="connsiteY0" fmla="*/ 0 h 1663291"/>
                <a:gd name="connsiteX1" fmla="*/ 2095120 w 2228183"/>
                <a:gd name="connsiteY1" fmla="*/ 0 h 1663291"/>
                <a:gd name="connsiteX2" fmla="*/ 2228183 w 2228183"/>
                <a:gd name="connsiteY2" fmla="*/ 133063 h 1663291"/>
                <a:gd name="connsiteX3" fmla="*/ 2228183 w 2228183"/>
                <a:gd name="connsiteY3" fmla="*/ 1663291 h 1663291"/>
                <a:gd name="connsiteX4" fmla="*/ 2228183 w 2228183"/>
                <a:gd name="connsiteY4" fmla="*/ 1663291 h 1663291"/>
                <a:gd name="connsiteX5" fmla="*/ 0 w 2228183"/>
                <a:gd name="connsiteY5" fmla="*/ 1663291 h 1663291"/>
                <a:gd name="connsiteX6" fmla="*/ 0 w 2228183"/>
                <a:gd name="connsiteY6" fmla="*/ 1663291 h 1663291"/>
                <a:gd name="connsiteX7" fmla="*/ 0 w 2228183"/>
                <a:gd name="connsiteY7" fmla="*/ 133063 h 1663291"/>
                <a:gd name="connsiteX8" fmla="*/ 133063 w 2228183"/>
                <a:gd name="connsiteY8" fmla="*/ 0 h 166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8183" h="1663291">
                  <a:moveTo>
                    <a:pt x="133063" y="0"/>
                  </a:moveTo>
                  <a:lnTo>
                    <a:pt x="2095120" y="0"/>
                  </a:lnTo>
                  <a:cubicBezTo>
                    <a:pt x="2168609" y="0"/>
                    <a:pt x="2228183" y="59574"/>
                    <a:pt x="2228183" y="133063"/>
                  </a:cubicBezTo>
                  <a:lnTo>
                    <a:pt x="2228183" y="1663291"/>
                  </a:lnTo>
                  <a:lnTo>
                    <a:pt x="2228183" y="1663291"/>
                  </a:lnTo>
                  <a:lnTo>
                    <a:pt x="0" y="1663291"/>
                  </a:lnTo>
                  <a:lnTo>
                    <a:pt x="0" y="1663291"/>
                  </a:lnTo>
                  <a:lnTo>
                    <a:pt x="0" y="133063"/>
                  </a:lnTo>
                  <a:cubicBezTo>
                    <a:pt x="0" y="59574"/>
                    <a:pt x="59574" y="0"/>
                    <a:pt x="133063" y="0"/>
                  </a:cubicBezTo>
                  <a:close/>
                </a:path>
              </a:pathLst>
            </a:custGeom>
          </p:spPr>
          <p:style>
            <a:lnRef idx="1">
              <a:schemeClr val="accent5">
                <a:hueOff val="-6758543"/>
                <a:satOff val="-17419"/>
                <a:lumOff val="-1176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6753" tIns="92313" rIns="56753" bIns="17780" numCol="1" spcCol="1270" anchor="t" anchorCtr="0">
              <a:noAutofit/>
            </a:bodyPr>
            <a:lstStyle/>
            <a:p>
              <a:pPr marL="114300" lvl="1" indent="-114300" algn="l" defTabSz="622300">
                <a:lnSpc>
                  <a:spcPct val="90000"/>
                </a:lnSpc>
                <a:spcBef>
                  <a:spcPct val="0"/>
                </a:spcBef>
                <a:spcAft>
                  <a:spcPct val="15000"/>
                </a:spcAft>
                <a:buChar char="•"/>
              </a:pPr>
              <a:r>
                <a:rPr lang="en-IN" sz="1400" kern="1200" dirty="0">
                  <a:latin typeface="Tw Cen MT" panose="020B0602020104020603" pitchFamily="34" charset="0"/>
                </a:rPr>
                <a:t>Process for running An organization</a:t>
              </a:r>
            </a:p>
            <a:p>
              <a:pPr marL="114300" lvl="1" indent="-114300" algn="l" defTabSz="622300">
                <a:lnSpc>
                  <a:spcPct val="90000"/>
                </a:lnSpc>
                <a:spcBef>
                  <a:spcPct val="0"/>
                </a:spcBef>
                <a:spcAft>
                  <a:spcPct val="15000"/>
                </a:spcAft>
                <a:buChar char="•"/>
              </a:pPr>
              <a:r>
                <a:rPr lang="en-US" sz="1400" kern="1200" dirty="0">
                  <a:latin typeface="Tw Cen MT" panose="020B0602020104020603" pitchFamily="34" charset="0"/>
                </a:rPr>
                <a:t>Board of Directors &amp; its </a:t>
              </a:r>
              <a:r>
                <a:rPr lang="en-IN" sz="1400" kern="1200" dirty="0">
                  <a:latin typeface="Tw Cen MT" panose="020B0602020104020603" pitchFamily="34" charset="0"/>
                </a:rPr>
                <a:t>composition</a:t>
              </a:r>
            </a:p>
            <a:p>
              <a:pPr marL="114300" lvl="1" indent="-114300" algn="l" defTabSz="622300">
                <a:lnSpc>
                  <a:spcPct val="90000"/>
                </a:lnSpc>
                <a:spcBef>
                  <a:spcPct val="0"/>
                </a:spcBef>
                <a:spcAft>
                  <a:spcPct val="15000"/>
                </a:spcAft>
                <a:buChar char="•"/>
              </a:pPr>
              <a:r>
                <a:rPr lang="en-IN" sz="1400" kern="1200" dirty="0">
                  <a:latin typeface="Tw Cen MT" panose="020B0602020104020603" pitchFamily="34" charset="0"/>
                </a:rPr>
                <a:t>Executive compensation</a:t>
              </a:r>
            </a:p>
            <a:p>
              <a:pPr marL="114300" lvl="1" indent="-114300" algn="l" defTabSz="622300">
                <a:lnSpc>
                  <a:spcPct val="90000"/>
                </a:lnSpc>
                <a:spcBef>
                  <a:spcPct val="0"/>
                </a:spcBef>
                <a:spcAft>
                  <a:spcPct val="15000"/>
                </a:spcAft>
                <a:buChar char="•"/>
              </a:pPr>
              <a:r>
                <a:rPr lang="en-IN" sz="1400" kern="1200" dirty="0">
                  <a:latin typeface="Tw Cen MT" panose="020B0602020104020603" pitchFamily="34" charset="0"/>
                </a:rPr>
                <a:t>Political contributions &amp; lobbying</a:t>
              </a:r>
            </a:p>
            <a:p>
              <a:pPr marL="114300" lvl="1" indent="-114300" algn="l" defTabSz="622300">
                <a:lnSpc>
                  <a:spcPct val="90000"/>
                </a:lnSpc>
                <a:spcBef>
                  <a:spcPct val="0"/>
                </a:spcBef>
                <a:spcAft>
                  <a:spcPct val="15000"/>
                </a:spcAft>
                <a:buChar char="•"/>
              </a:pPr>
              <a:r>
                <a:rPr lang="en-IN" sz="1400" kern="1200" dirty="0">
                  <a:latin typeface="Tw Cen MT" panose="020B0602020104020603" pitchFamily="34" charset="0"/>
                </a:rPr>
                <a:t>Hiring &amp; onboarding best practices</a:t>
              </a:r>
            </a:p>
          </p:txBody>
        </p:sp>
        <p:sp>
          <p:nvSpPr>
            <p:cNvPr id="24" name="Freeform: Shape 23">
              <a:extLst>
                <a:ext uri="{FF2B5EF4-FFF2-40B4-BE49-F238E27FC236}">
                  <a16:creationId xmlns:a16="http://schemas.microsoft.com/office/drawing/2014/main" id="{36A92531-9699-2E9A-782A-D189752A57A4}"/>
                </a:ext>
              </a:extLst>
            </p:cNvPr>
            <p:cNvSpPr/>
            <p:nvPr/>
          </p:nvSpPr>
          <p:spPr>
            <a:xfrm>
              <a:off x="6115242" y="4425979"/>
              <a:ext cx="2228183" cy="715215"/>
            </a:xfrm>
            <a:custGeom>
              <a:avLst/>
              <a:gdLst>
                <a:gd name="connsiteX0" fmla="*/ 0 w 2228183"/>
                <a:gd name="connsiteY0" fmla="*/ 0 h 715215"/>
                <a:gd name="connsiteX1" fmla="*/ 2228183 w 2228183"/>
                <a:gd name="connsiteY1" fmla="*/ 0 h 715215"/>
                <a:gd name="connsiteX2" fmla="*/ 2228183 w 2228183"/>
                <a:gd name="connsiteY2" fmla="*/ 715215 h 715215"/>
                <a:gd name="connsiteX3" fmla="*/ 0 w 2228183"/>
                <a:gd name="connsiteY3" fmla="*/ 715215 h 715215"/>
                <a:gd name="connsiteX4" fmla="*/ 0 w 2228183"/>
                <a:gd name="connsiteY4" fmla="*/ 0 h 71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83" h="715215">
                  <a:moveTo>
                    <a:pt x="0" y="0"/>
                  </a:moveTo>
                  <a:lnTo>
                    <a:pt x="2228183" y="0"/>
                  </a:lnTo>
                  <a:lnTo>
                    <a:pt x="2228183" y="715215"/>
                  </a:lnTo>
                  <a:lnTo>
                    <a:pt x="0" y="715215"/>
                  </a:lnTo>
                  <a:lnTo>
                    <a:pt x="0" y="0"/>
                  </a:lnTo>
                  <a:close/>
                </a:path>
              </a:pathLst>
            </a:custGeom>
          </p:spPr>
          <p:style>
            <a:lnRef idx="1">
              <a:schemeClr val="accent5">
                <a:hueOff val="-6758543"/>
                <a:satOff val="-17419"/>
                <a:lumOff val="-11765"/>
                <a:alphaOff val="0"/>
              </a:schemeClr>
            </a:lnRef>
            <a:fillRef idx="3">
              <a:schemeClr val="accent5">
                <a:hueOff val="-6758543"/>
                <a:satOff val="-17419"/>
                <a:lumOff val="-11765"/>
                <a:alphaOff val="0"/>
              </a:schemeClr>
            </a:fillRef>
            <a:effectRef idx="3">
              <a:schemeClr val="accent5">
                <a:hueOff val="-6758543"/>
                <a:satOff val="-17419"/>
                <a:lumOff val="-11765"/>
                <a:alphaOff val="0"/>
              </a:schemeClr>
            </a:effectRef>
            <a:fontRef idx="minor">
              <a:schemeClr val="lt1"/>
            </a:fontRef>
          </p:style>
          <p:txBody>
            <a:bodyPr spcFirstLastPara="0" vert="horz" wrap="square" lIns="60960" tIns="0" rIns="679360" bIns="0" numCol="1" spcCol="1270" anchor="ctr" anchorCtr="0">
              <a:noAutofit/>
            </a:bodyPr>
            <a:lstStyle/>
            <a:p>
              <a:pPr marL="0" lvl="0" indent="0" algn="l" defTabSz="711200">
                <a:lnSpc>
                  <a:spcPct val="90000"/>
                </a:lnSpc>
                <a:spcBef>
                  <a:spcPct val="0"/>
                </a:spcBef>
                <a:spcAft>
                  <a:spcPct val="35000"/>
                </a:spcAft>
                <a:buNone/>
              </a:pPr>
              <a:r>
                <a:rPr lang="en-IN" sz="1600" b="1" kern="1200" dirty="0">
                  <a:latin typeface="Tw Cen MT" panose="020B0602020104020603" pitchFamily="34" charset="0"/>
                </a:rPr>
                <a:t>Governance</a:t>
              </a:r>
              <a:endParaRPr lang="en-IN" sz="1400" b="1" kern="1200" dirty="0">
                <a:latin typeface="Tw Cen MT" panose="020B0602020104020603" pitchFamily="34" charset="0"/>
              </a:endParaRPr>
            </a:p>
          </p:txBody>
        </p:sp>
        <p:sp>
          <p:nvSpPr>
            <p:cNvPr id="25" name="Oval 24" descr="Bar graph with upward trend">
              <a:extLst>
                <a:ext uri="{FF2B5EF4-FFF2-40B4-BE49-F238E27FC236}">
                  <a16:creationId xmlns:a16="http://schemas.microsoft.com/office/drawing/2014/main" id="{4B558120-F271-2D61-11DD-9B3E017B321A}"/>
                </a:ext>
              </a:extLst>
            </p:cNvPr>
            <p:cNvSpPr/>
            <p:nvPr/>
          </p:nvSpPr>
          <p:spPr>
            <a:xfrm>
              <a:off x="7747416" y="4539584"/>
              <a:ext cx="779864" cy="779864"/>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1">
              <a:schemeClr val="accent5">
                <a:tint val="40000"/>
                <a:alpha val="90000"/>
                <a:hueOff val="0"/>
                <a:satOff val="0"/>
                <a:lumOff val="0"/>
                <a:alphaOff val="0"/>
              </a:schemeClr>
            </a:lnRef>
            <a:fillRef idx="1">
              <a:scrgbClr r="0" g="0" b="0"/>
            </a:fillRef>
            <a:effectRef idx="2">
              <a:schemeClr val="accent5">
                <a:tint val="40000"/>
                <a:alpha val="90000"/>
                <a:hueOff val="-6739762"/>
                <a:satOff val="-22832"/>
                <a:lumOff val="-2928"/>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343967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ESG REPORTING</a:t>
            </a:r>
          </a:p>
        </p:txBody>
      </p:sp>
      <p:sp>
        <p:nvSpPr>
          <p:cNvPr id="7" name="TextBox 6">
            <a:extLst>
              <a:ext uri="{FF2B5EF4-FFF2-40B4-BE49-F238E27FC236}">
                <a16:creationId xmlns:a16="http://schemas.microsoft.com/office/drawing/2014/main" id="{0B7A51C0-8999-87B0-C952-5AD85702C760}"/>
              </a:ext>
            </a:extLst>
          </p:cNvPr>
          <p:cNvSpPr txBox="1"/>
          <p:nvPr/>
        </p:nvSpPr>
        <p:spPr>
          <a:xfrm>
            <a:off x="755576" y="1286600"/>
            <a:ext cx="7931224" cy="1200329"/>
          </a:xfrm>
          <a:prstGeom prst="rect">
            <a:avLst/>
          </a:prstGeom>
          <a:noFill/>
        </p:spPr>
        <p:txBody>
          <a:bodyPr wrap="square">
            <a:spAutoFit/>
          </a:bodyPr>
          <a:lstStyle/>
          <a:p>
            <a:pPr algn="just"/>
            <a:r>
              <a:rPr lang="en-US" sz="1800" b="0" i="0" u="none" strike="noStrike" baseline="0" dirty="0">
                <a:latin typeface="Tw Cen MT" panose="020B0602020104020603" pitchFamily="34" charset="0"/>
              </a:rPr>
              <a:t>It must be noted that there is no exhaustive list of ESG examples, however there are certain common factors which are universally applied while determining the ESG metrics. There is gamut of aspects to be considered while talking about environmental, social and governance. For example:</a:t>
            </a:r>
            <a:endParaRPr lang="en-IN" sz="2000" dirty="0">
              <a:latin typeface="Tw Cen MT" panose="020B0602020104020603" pitchFamily="34" charset="0"/>
            </a:endParaRP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3" name="Group 12">
            <a:extLst>
              <a:ext uri="{FF2B5EF4-FFF2-40B4-BE49-F238E27FC236}">
                <a16:creationId xmlns:a16="http://schemas.microsoft.com/office/drawing/2014/main" id="{20527FE5-E898-ADF0-E007-FAF0CA6B54AA}"/>
              </a:ext>
            </a:extLst>
          </p:cNvPr>
          <p:cNvGrpSpPr/>
          <p:nvPr/>
        </p:nvGrpSpPr>
        <p:grpSpPr>
          <a:xfrm>
            <a:off x="1079612" y="2576776"/>
            <a:ext cx="6984776" cy="3156480"/>
            <a:chOff x="1067814" y="2686415"/>
            <a:chExt cx="7008370" cy="3665027"/>
          </a:xfrm>
        </p:grpSpPr>
        <p:sp>
          <p:nvSpPr>
            <p:cNvPr id="14" name="Freeform: Shape 13">
              <a:extLst>
                <a:ext uri="{FF2B5EF4-FFF2-40B4-BE49-F238E27FC236}">
                  <a16:creationId xmlns:a16="http://schemas.microsoft.com/office/drawing/2014/main" id="{C8D06AA0-53D0-4BF4-8E4A-1A08D459B8D8}"/>
                </a:ext>
              </a:extLst>
            </p:cNvPr>
            <p:cNvSpPr/>
            <p:nvPr/>
          </p:nvSpPr>
          <p:spPr>
            <a:xfrm>
              <a:off x="1067814" y="2686415"/>
              <a:ext cx="3274939" cy="912578"/>
            </a:xfrm>
            <a:custGeom>
              <a:avLst/>
              <a:gdLst>
                <a:gd name="connsiteX0" fmla="*/ 0 w 3274939"/>
                <a:gd name="connsiteY0" fmla="*/ 0 h 912578"/>
                <a:gd name="connsiteX1" fmla="*/ 3274939 w 3274939"/>
                <a:gd name="connsiteY1" fmla="*/ 0 h 912578"/>
                <a:gd name="connsiteX2" fmla="*/ 3274939 w 3274939"/>
                <a:gd name="connsiteY2" fmla="*/ 912578 h 912578"/>
                <a:gd name="connsiteX3" fmla="*/ 0 w 3274939"/>
                <a:gd name="connsiteY3" fmla="*/ 912578 h 912578"/>
                <a:gd name="connsiteX4" fmla="*/ 0 w 3274939"/>
                <a:gd name="connsiteY4" fmla="*/ 0 h 912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939" h="912578">
                  <a:moveTo>
                    <a:pt x="0" y="0"/>
                  </a:moveTo>
                  <a:lnTo>
                    <a:pt x="3274939" y="0"/>
                  </a:lnTo>
                  <a:lnTo>
                    <a:pt x="3274939" y="912578"/>
                  </a:lnTo>
                  <a:lnTo>
                    <a:pt x="0" y="912578"/>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Tw Cen MT" panose="020B0602020104020603" pitchFamily="34" charset="0"/>
                </a:rPr>
                <a:t>MODE OF ESG REPORTING</a:t>
              </a:r>
            </a:p>
          </p:txBody>
        </p:sp>
        <p:sp>
          <p:nvSpPr>
            <p:cNvPr id="15" name="Freeform: Shape 14">
              <a:extLst>
                <a:ext uri="{FF2B5EF4-FFF2-40B4-BE49-F238E27FC236}">
                  <a16:creationId xmlns:a16="http://schemas.microsoft.com/office/drawing/2014/main" id="{47C4AEDA-677A-8888-CCE4-B1B79B55F9A0}"/>
                </a:ext>
              </a:extLst>
            </p:cNvPr>
            <p:cNvSpPr/>
            <p:nvPr/>
          </p:nvSpPr>
          <p:spPr>
            <a:xfrm>
              <a:off x="1067814" y="3540562"/>
              <a:ext cx="3274939" cy="2810880"/>
            </a:xfrm>
            <a:custGeom>
              <a:avLst/>
              <a:gdLst>
                <a:gd name="connsiteX0" fmla="*/ 0 w 3274939"/>
                <a:gd name="connsiteY0" fmla="*/ 0 h 2810880"/>
                <a:gd name="connsiteX1" fmla="*/ 3274939 w 3274939"/>
                <a:gd name="connsiteY1" fmla="*/ 0 h 2810880"/>
                <a:gd name="connsiteX2" fmla="*/ 3274939 w 3274939"/>
                <a:gd name="connsiteY2" fmla="*/ 2810880 h 2810880"/>
                <a:gd name="connsiteX3" fmla="*/ 0 w 3274939"/>
                <a:gd name="connsiteY3" fmla="*/ 2810880 h 2810880"/>
                <a:gd name="connsiteX4" fmla="*/ 0 w 3274939"/>
                <a:gd name="connsiteY4" fmla="*/ 0 h 281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939" h="2810880">
                  <a:moveTo>
                    <a:pt x="0" y="0"/>
                  </a:moveTo>
                  <a:lnTo>
                    <a:pt x="3274939" y="0"/>
                  </a:lnTo>
                  <a:lnTo>
                    <a:pt x="3274939" y="2810880"/>
                  </a:lnTo>
                  <a:lnTo>
                    <a:pt x="0" y="2810880"/>
                  </a:lnTo>
                  <a:lnTo>
                    <a:pt x="0" y="0"/>
                  </a:ln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0" lvl="1" indent="0" algn="just" defTabSz="711200">
                <a:lnSpc>
                  <a:spcPct val="90000"/>
                </a:lnSpc>
                <a:spcBef>
                  <a:spcPct val="0"/>
                </a:spcBef>
                <a:spcAft>
                  <a:spcPct val="15000"/>
                </a:spcAft>
                <a:buNone/>
              </a:pPr>
              <a:r>
                <a:rPr lang="en-US" sz="1600" kern="1200" dirty="0">
                  <a:latin typeface="Tw Cen MT" panose="020B0602020104020603" pitchFamily="34" charset="0"/>
                </a:rPr>
                <a:t>The ESG reports or sustainability reporting done by the companies is through publication of annual sustainability reports which form part and parcel of the annual financial statements. The ESG reporting is based on the Global Reporting Initiatives (GRI) standards and the integrated reporting framework respectively.</a:t>
              </a:r>
              <a:endParaRPr lang="en-IN" sz="1600" kern="1200" dirty="0">
                <a:latin typeface="Tw Cen MT" panose="020B0602020104020603" pitchFamily="34" charset="0"/>
              </a:endParaRPr>
            </a:p>
          </p:txBody>
        </p:sp>
        <p:sp>
          <p:nvSpPr>
            <p:cNvPr id="16" name="Freeform: Shape 15">
              <a:extLst>
                <a:ext uri="{FF2B5EF4-FFF2-40B4-BE49-F238E27FC236}">
                  <a16:creationId xmlns:a16="http://schemas.microsoft.com/office/drawing/2014/main" id="{00822FE5-A047-EE6E-A524-5AA8CE39D81A}"/>
                </a:ext>
              </a:extLst>
            </p:cNvPr>
            <p:cNvSpPr/>
            <p:nvPr/>
          </p:nvSpPr>
          <p:spPr>
            <a:xfrm>
              <a:off x="4801245" y="2712799"/>
              <a:ext cx="3274939" cy="863448"/>
            </a:xfrm>
            <a:custGeom>
              <a:avLst/>
              <a:gdLst>
                <a:gd name="connsiteX0" fmla="*/ 0 w 3274939"/>
                <a:gd name="connsiteY0" fmla="*/ 0 h 863448"/>
                <a:gd name="connsiteX1" fmla="*/ 3274939 w 3274939"/>
                <a:gd name="connsiteY1" fmla="*/ 0 h 863448"/>
                <a:gd name="connsiteX2" fmla="*/ 3274939 w 3274939"/>
                <a:gd name="connsiteY2" fmla="*/ 863448 h 863448"/>
                <a:gd name="connsiteX3" fmla="*/ 0 w 3274939"/>
                <a:gd name="connsiteY3" fmla="*/ 863448 h 863448"/>
                <a:gd name="connsiteX4" fmla="*/ 0 w 3274939"/>
                <a:gd name="connsiteY4" fmla="*/ 0 h 86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939" h="863448">
                  <a:moveTo>
                    <a:pt x="0" y="0"/>
                  </a:moveTo>
                  <a:lnTo>
                    <a:pt x="3274939" y="0"/>
                  </a:lnTo>
                  <a:lnTo>
                    <a:pt x="3274939" y="863448"/>
                  </a:lnTo>
                  <a:lnTo>
                    <a:pt x="0" y="863448"/>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Tw Cen MT" panose="020B0602020104020603" pitchFamily="34" charset="0"/>
                </a:rPr>
                <a:t>IMPORTANCE OF ESG</a:t>
              </a:r>
            </a:p>
          </p:txBody>
        </p:sp>
        <p:sp>
          <p:nvSpPr>
            <p:cNvPr id="17" name="Freeform: Shape 16">
              <a:extLst>
                <a:ext uri="{FF2B5EF4-FFF2-40B4-BE49-F238E27FC236}">
                  <a16:creationId xmlns:a16="http://schemas.microsoft.com/office/drawing/2014/main" id="{CC0E4D18-005F-EB20-BF51-C21575130359}"/>
                </a:ext>
              </a:extLst>
            </p:cNvPr>
            <p:cNvSpPr/>
            <p:nvPr/>
          </p:nvSpPr>
          <p:spPr>
            <a:xfrm>
              <a:off x="4801245" y="3514178"/>
              <a:ext cx="3274939" cy="2810880"/>
            </a:xfrm>
            <a:custGeom>
              <a:avLst/>
              <a:gdLst>
                <a:gd name="connsiteX0" fmla="*/ 0 w 3274939"/>
                <a:gd name="connsiteY0" fmla="*/ 0 h 2810880"/>
                <a:gd name="connsiteX1" fmla="*/ 3274939 w 3274939"/>
                <a:gd name="connsiteY1" fmla="*/ 0 h 2810880"/>
                <a:gd name="connsiteX2" fmla="*/ 3274939 w 3274939"/>
                <a:gd name="connsiteY2" fmla="*/ 2810880 h 2810880"/>
                <a:gd name="connsiteX3" fmla="*/ 0 w 3274939"/>
                <a:gd name="connsiteY3" fmla="*/ 2810880 h 2810880"/>
                <a:gd name="connsiteX4" fmla="*/ 0 w 3274939"/>
                <a:gd name="connsiteY4" fmla="*/ 0 h 281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939" h="2810880">
                  <a:moveTo>
                    <a:pt x="0" y="0"/>
                  </a:moveTo>
                  <a:lnTo>
                    <a:pt x="3274939" y="0"/>
                  </a:lnTo>
                  <a:lnTo>
                    <a:pt x="3274939" y="2810880"/>
                  </a:lnTo>
                  <a:lnTo>
                    <a:pt x="0" y="2810880"/>
                  </a:lnTo>
                  <a:lnTo>
                    <a:pt x="0" y="0"/>
                  </a:ln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0" lvl="1" indent="0" algn="just" defTabSz="711200">
                <a:lnSpc>
                  <a:spcPct val="90000"/>
                </a:lnSpc>
                <a:spcBef>
                  <a:spcPct val="0"/>
                </a:spcBef>
                <a:spcAft>
                  <a:spcPct val="15000"/>
                </a:spcAft>
                <a:buFontTx/>
                <a:buNone/>
              </a:pPr>
              <a:r>
                <a:rPr lang="en-US" sz="1600" kern="1200" dirty="0">
                  <a:latin typeface="Tw Cen MT" panose="020B0602020104020603" pitchFamily="34" charset="0"/>
                </a:rPr>
                <a:t>The purpose and the value of ESG reporting is that the ESG </a:t>
              </a:r>
              <a:r>
                <a:rPr lang="en-IN" sz="1600" kern="1200" dirty="0">
                  <a:latin typeface="Tw Cen MT" panose="020B0602020104020603" pitchFamily="34" charset="0"/>
                </a:rPr>
                <a:t>reporting ensures the companies to consider their impacts on sustainability </a:t>
              </a:r>
              <a:r>
                <a:rPr lang="en-US" sz="1600" kern="1200" dirty="0">
                  <a:latin typeface="Tw Cen MT" panose="020B0602020104020603" pitchFamily="34" charset="0"/>
                </a:rPr>
                <a:t>issues and enables them to be </a:t>
              </a:r>
              <a:r>
                <a:rPr lang="en-IN" sz="1600" kern="1200" dirty="0">
                  <a:latin typeface="Tw Cen MT" panose="020B0602020104020603" pitchFamily="34" charset="0"/>
                </a:rPr>
                <a:t>transparent about the risks and opportunities they face </a:t>
              </a:r>
              <a:r>
                <a:rPr lang="en-US" sz="1600" kern="1200" dirty="0">
                  <a:latin typeface="Tw Cen MT" panose="020B0602020104020603" pitchFamily="34" charset="0"/>
                </a:rPr>
                <a:t>while reporting in the annual </a:t>
              </a:r>
              <a:r>
                <a:rPr lang="en-IN" sz="1600" kern="1200" dirty="0">
                  <a:latin typeface="Tw Cen MT" panose="020B0602020104020603" pitchFamily="34" charset="0"/>
                </a:rPr>
                <a:t>report to the stakeholders.</a:t>
              </a:r>
            </a:p>
          </p:txBody>
        </p:sp>
      </p:grpSp>
    </p:spTree>
    <p:extLst>
      <p:ext uri="{BB962C8B-B14F-4D97-AF65-F5344CB8AC3E}">
        <p14:creationId xmlns:p14="http://schemas.microsoft.com/office/powerpoint/2010/main" val="2667846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SIGNIFICANT ACCOUNTING ISSUES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Flowchart: Off-page Connector 17">
            <a:extLst>
              <a:ext uri="{FF2B5EF4-FFF2-40B4-BE49-F238E27FC236}">
                <a16:creationId xmlns:a16="http://schemas.microsoft.com/office/drawing/2014/main" id="{D73012B3-5B23-33E4-C6D8-79095D1C4887}"/>
              </a:ext>
            </a:extLst>
          </p:cNvPr>
          <p:cNvSpPr/>
          <p:nvPr/>
        </p:nvSpPr>
        <p:spPr>
          <a:xfrm>
            <a:off x="403706" y="1714922"/>
            <a:ext cx="2669346" cy="2290141"/>
          </a:xfrm>
          <a:prstGeom prst="flowChartOffpage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indent="-82550" algn="l">
              <a:buFont typeface="Arial" panose="020B0604020202020204" pitchFamily="34" charset="0"/>
              <a:buChar char="•"/>
            </a:pPr>
            <a:r>
              <a:rPr lang="en-IN" sz="1400" b="0" i="0" u="none" strike="noStrike" baseline="0" dirty="0">
                <a:solidFill>
                  <a:srgbClr val="FFFFFF"/>
                </a:solidFill>
                <a:latin typeface="Tw Cen MT" panose="020B0602020104020603" pitchFamily="34" charset="0"/>
              </a:rPr>
              <a:t>Fixed assets and components</a:t>
            </a:r>
          </a:p>
          <a:p>
            <a:pPr marL="82550" indent="-82550" algn="l">
              <a:buFont typeface="Arial" panose="020B0604020202020204" pitchFamily="34" charset="0"/>
              <a:buChar char="•"/>
            </a:pPr>
            <a:r>
              <a:rPr lang="en-IN" sz="1400" dirty="0">
                <a:solidFill>
                  <a:srgbClr val="FFFFFF"/>
                </a:solidFill>
                <a:latin typeface="Tw Cen MT" panose="020B0602020104020603" pitchFamily="34" charset="0"/>
              </a:rPr>
              <a:t>Decommissioning obligations</a:t>
            </a:r>
          </a:p>
          <a:p>
            <a:pPr marL="82550" indent="-82550" algn="l">
              <a:buFont typeface="Arial" panose="020B0604020202020204" pitchFamily="34" charset="0"/>
              <a:buChar char="•"/>
            </a:pPr>
            <a:r>
              <a:rPr lang="en-IN" sz="1400" b="0" i="0" u="none" strike="noStrike" baseline="0" dirty="0">
                <a:solidFill>
                  <a:srgbClr val="FFFFFF"/>
                </a:solidFill>
                <a:latin typeface="Tw Cen MT" panose="020B0602020104020603" pitchFamily="34" charset="0"/>
              </a:rPr>
              <a:t>Impairment</a:t>
            </a:r>
          </a:p>
          <a:p>
            <a:pPr marL="82550" indent="-82550" algn="l">
              <a:buFont typeface="Arial" panose="020B0604020202020204" pitchFamily="34" charset="0"/>
              <a:buChar char="•"/>
            </a:pPr>
            <a:r>
              <a:rPr lang="en-US" sz="1400" b="0" i="0" u="none" strike="noStrike" baseline="0" dirty="0">
                <a:solidFill>
                  <a:srgbClr val="FFFFFF"/>
                </a:solidFill>
                <a:latin typeface="Tw Cen MT" panose="020B0602020104020603" pitchFamily="34" charset="0"/>
              </a:rPr>
              <a:t>Arrangements that may contain a lease</a:t>
            </a:r>
          </a:p>
          <a:p>
            <a:pPr marL="82550" indent="-82550" algn="l">
              <a:buFont typeface="Arial" panose="020B0604020202020204" pitchFamily="34" charset="0"/>
              <a:buChar char="•"/>
            </a:pPr>
            <a:r>
              <a:rPr lang="en-IN" sz="1400" b="0" i="0" u="none" strike="noStrike" baseline="0" dirty="0">
                <a:solidFill>
                  <a:srgbClr val="FFFFFF"/>
                </a:solidFill>
                <a:latin typeface="Tw Cen MT" panose="020B0602020104020603" pitchFamily="34" charset="0"/>
              </a:rPr>
              <a:t>Regulatory assets and liabilities</a:t>
            </a:r>
            <a:endParaRPr lang="en-IN" sz="1400" dirty="0">
              <a:latin typeface="Tw Cen MT" panose="020B0602020104020603" pitchFamily="34" charset="0"/>
            </a:endParaRPr>
          </a:p>
        </p:txBody>
      </p:sp>
      <p:sp>
        <p:nvSpPr>
          <p:cNvPr id="19" name="Flowchart: Off-page Connector 18">
            <a:extLst>
              <a:ext uri="{FF2B5EF4-FFF2-40B4-BE49-F238E27FC236}">
                <a16:creationId xmlns:a16="http://schemas.microsoft.com/office/drawing/2014/main" id="{23287B75-F8BA-4AD5-C105-73D69BFFDB46}"/>
              </a:ext>
            </a:extLst>
          </p:cNvPr>
          <p:cNvSpPr/>
          <p:nvPr/>
        </p:nvSpPr>
        <p:spPr>
          <a:xfrm>
            <a:off x="3314286" y="1714922"/>
            <a:ext cx="2669346" cy="2290141"/>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IN" sz="1400" b="0" i="0" u="none" strike="noStrike" baseline="0" dirty="0">
                <a:solidFill>
                  <a:srgbClr val="FFFFFF"/>
                </a:solidFill>
                <a:latin typeface="Tw Cen MT" panose="020B0602020104020603" pitchFamily="34" charset="0"/>
              </a:rPr>
              <a:t>• Fixed assets and components</a:t>
            </a:r>
          </a:p>
          <a:p>
            <a:pPr algn="l"/>
            <a:r>
              <a:rPr lang="en-IN" sz="1400" b="0" i="0" u="none" strike="noStrike" baseline="0" dirty="0">
                <a:solidFill>
                  <a:srgbClr val="FFFFFF"/>
                </a:solidFill>
                <a:latin typeface="Tw Cen MT" panose="020B0602020104020603" pitchFamily="34" charset="0"/>
              </a:rPr>
              <a:t>• Customer contributions</a:t>
            </a:r>
          </a:p>
          <a:p>
            <a:pPr algn="l"/>
            <a:r>
              <a:rPr lang="en-IN" sz="1400" b="0" i="0" u="none" strike="noStrike" baseline="0" dirty="0">
                <a:solidFill>
                  <a:srgbClr val="FFFFFF"/>
                </a:solidFill>
                <a:latin typeface="Tw Cen MT" panose="020B0602020104020603" pitchFamily="34" charset="0"/>
              </a:rPr>
              <a:t>• Regulatory assets and liabilities</a:t>
            </a:r>
          </a:p>
          <a:p>
            <a:pPr algn="l"/>
            <a:endParaRPr lang="en-IN" sz="1400" dirty="0">
              <a:latin typeface="Tw Cen MT" panose="020B0602020104020603" pitchFamily="34" charset="0"/>
            </a:endParaRPr>
          </a:p>
        </p:txBody>
      </p:sp>
      <p:sp>
        <p:nvSpPr>
          <p:cNvPr id="20" name="Flowchart: Off-page Connector 19">
            <a:extLst>
              <a:ext uri="{FF2B5EF4-FFF2-40B4-BE49-F238E27FC236}">
                <a16:creationId xmlns:a16="http://schemas.microsoft.com/office/drawing/2014/main" id="{45A90F00-7907-5372-1923-5213ACA8B0BC}"/>
              </a:ext>
            </a:extLst>
          </p:cNvPr>
          <p:cNvSpPr/>
          <p:nvPr/>
        </p:nvSpPr>
        <p:spPr>
          <a:xfrm>
            <a:off x="6224866" y="1714921"/>
            <a:ext cx="2669346" cy="2290141"/>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IN" sz="1600" b="0" i="0" u="none" strike="noStrike" baseline="0" dirty="0">
                <a:solidFill>
                  <a:srgbClr val="FFFFFF"/>
                </a:solidFill>
                <a:latin typeface="Tw Cen MT" panose="020B0602020104020603" pitchFamily="34" charset="0"/>
              </a:rPr>
              <a:t>• Customer acquisition costs</a:t>
            </a:r>
          </a:p>
          <a:p>
            <a:pPr algn="l"/>
            <a:r>
              <a:rPr lang="en-IN" sz="1600" b="0" i="0" u="none" strike="noStrike" baseline="0" dirty="0">
                <a:solidFill>
                  <a:srgbClr val="FFFFFF"/>
                </a:solidFill>
                <a:latin typeface="Tw Cen MT" panose="020B0602020104020603" pitchFamily="34" charset="0"/>
              </a:rPr>
              <a:t>• Customer discounts</a:t>
            </a:r>
            <a:endParaRPr lang="en-IN" sz="1600" dirty="0">
              <a:latin typeface="Tw Cen MT" panose="020B0602020104020603" pitchFamily="34" charset="0"/>
            </a:endParaRPr>
          </a:p>
        </p:txBody>
      </p:sp>
      <p:graphicFrame>
        <p:nvGraphicFramePr>
          <p:cNvPr id="21" name="Diagram 20">
            <a:extLst>
              <a:ext uri="{FF2B5EF4-FFF2-40B4-BE49-F238E27FC236}">
                <a16:creationId xmlns:a16="http://schemas.microsoft.com/office/drawing/2014/main" id="{51D57AF8-D59D-E105-68D9-24F015A8E772}"/>
              </a:ext>
            </a:extLst>
          </p:cNvPr>
          <p:cNvGraphicFramePr/>
          <p:nvPr>
            <p:extLst>
              <p:ext uri="{D42A27DB-BD31-4B8C-83A1-F6EECF244321}">
                <p14:modId xmlns:p14="http://schemas.microsoft.com/office/powerpoint/2010/main" val="4038206107"/>
              </p:ext>
            </p:extLst>
          </p:nvPr>
        </p:nvGraphicFramePr>
        <p:xfrm>
          <a:off x="506436" y="4161993"/>
          <a:ext cx="8425377" cy="722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4893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dirty="0">
                <a:solidFill>
                  <a:schemeClr val="accent1">
                    <a:lumMod val="50000"/>
                  </a:schemeClr>
                </a:solidFill>
                <a:latin typeface="Agency FB" panose="020B0503020202020204" pitchFamily="34" charset="0"/>
                <a:cs typeface="Times New Roman" pitchFamily="18" charset="0"/>
              </a:rPr>
              <a:t>INTEGRATED</a:t>
            </a:r>
            <a:r>
              <a:rPr lang="en-US" sz="3200" b="1" i="0" baseline="0" dirty="0">
                <a:solidFill>
                  <a:schemeClr val="accent1">
                    <a:lumMod val="50000"/>
                  </a:schemeClr>
                </a:solidFill>
                <a:effectLst/>
                <a:latin typeface="Agency FB" panose="020B0503020202020204" pitchFamily="34" charset="0"/>
                <a:cs typeface="Times New Roman" pitchFamily="18" charset="0"/>
              </a:rPr>
              <a:t> REPORTING</a:t>
            </a:r>
          </a:p>
        </p:txBody>
      </p:sp>
      <p:sp>
        <p:nvSpPr>
          <p:cNvPr id="7" name="TextBox 6">
            <a:extLst>
              <a:ext uri="{FF2B5EF4-FFF2-40B4-BE49-F238E27FC236}">
                <a16:creationId xmlns:a16="http://schemas.microsoft.com/office/drawing/2014/main" id="{0B7A51C0-8999-87B0-C952-5AD85702C760}"/>
              </a:ext>
            </a:extLst>
          </p:cNvPr>
          <p:cNvSpPr txBox="1"/>
          <p:nvPr/>
        </p:nvSpPr>
        <p:spPr>
          <a:xfrm>
            <a:off x="755576" y="1286600"/>
            <a:ext cx="7931224" cy="1477328"/>
          </a:xfrm>
          <a:prstGeom prst="rect">
            <a:avLst/>
          </a:prstGeom>
          <a:noFill/>
        </p:spPr>
        <p:txBody>
          <a:bodyPr wrap="square">
            <a:spAutoFit/>
          </a:bodyPr>
          <a:lstStyle/>
          <a:p>
            <a:pPr algn="just"/>
            <a:r>
              <a:rPr lang="en-IN" sz="1800" b="0" i="0" u="none" strike="noStrike" baseline="0" dirty="0">
                <a:latin typeface="Tw Cen MT" panose="020B0602020104020603" pitchFamily="34" charset="0"/>
              </a:rPr>
              <a:t>Integrated </a:t>
            </a:r>
            <a:r>
              <a:rPr lang="en-US" sz="1800" b="0" i="0" u="none" strike="noStrike" baseline="0" dirty="0">
                <a:latin typeface="Tw Cen MT" panose="020B0602020104020603" pitchFamily="34" charset="0"/>
              </a:rPr>
              <a:t>reporting brings together material information about an organization’s strategy, governance, performance and prospects in a way that reflects the commercial, social and environmental context within which it operates. It provides a clear and concise representation of how the organization demonstrates stewardship and how it creates value, now and in the future.</a:t>
            </a:r>
            <a:endParaRPr lang="en-IN" sz="2000" dirty="0">
              <a:latin typeface="Tw Cen MT" panose="020B0602020104020603" pitchFamily="34" charset="0"/>
            </a:endParaRPr>
          </a:p>
        </p:txBody>
      </p:sp>
      <p:sp>
        <p:nvSpPr>
          <p:cNvPr id="8" name="Right Triangle 7">
            <a:extLst>
              <a:ext uri="{FF2B5EF4-FFF2-40B4-BE49-F238E27FC236}">
                <a16:creationId xmlns:a16="http://schemas.microsoft.com/office/drawing/2014/main" id="{EB7C1FEE-15AF-B5A7-3F86-48ED5C7D7C29}"/>
              </a:ext>
            </a:extLst>
          </p:cNvPr>
          <p:cNvSpPr/>
          <p:nvPr/>
        </p:nvSpPr>
        <p:spPr>
          <a:xfrm>
            <a:off x="0" y="3816424"/>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Diagram 3">
            <a:extLst>
              <a:ext uri="{FF2B5EF4-FFF2-40B4-BE49-F238E27FC236}">
                <a16:creationId xmlns:a16="http://schemas.microsoft.com/office/drawing/2014/main" id="{E1A1614B-DC33-2497-8C2B-469120098604}"/>
              </a:ext>
            </a:extLst>
          </p:cNvPr>
          <p:cNvGraphicFramePr/>
          <p:nvPr>
            <p:extLst>
              <p:ext uri="{D42A27DB-BD31-4B8C-83A1-F6EECF244321}">
                <p14:modId xmlns:p14="http://schemas.microsoft.com/office/powerpoint/2010/main" val="3217085871"/>
              </p:ext>
            </p:extLst>
          </p:nvPr>
        </p:nvGraphicFramePr>
        <p:xfrm>
          <a:off x="1018733" y="2853775"/>
          <a:ext cx="7106534" cy="3185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86635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2800" b="1" i="0" baseline="0" dirty="0">
                <a:solidFill>
                  <a:schemeClr val="accent1">
                    <a:lumMod val="50000"/>
                  </a:schemeClr>
                </a:solidFill>
                <a:effectLst/>
                <a:latin typeface="Agency FB" panose="020B0503020202020204" pitchFamily="34" charset="0"/>
                <a:cs typeface="Times New Roman" pitchFamily="18" charset="0"/>
              </a:rPr>
              <a:t>BUSINESS RESPONSIBILITY AND SUSTAINABILITY REPORT (BRSR)</a:t>
            </a:r>
          </a:p>
        </p:txBody>
      </p:sp>
      <p:sp>
        <p:nvSpPr>
          <p:cNvPr id="3" name="TextBox 2">
            <a:extLst>
              <a:ext uri="{FF2B5EF4-FFF2-40B4-BE49-F238E27FC236}">
                <a16:creationId xmlns:a16="http://schemas.microsoft.com/office/drawing/2014/main" id="{2B2E69C7-73BD-C3E0-0D3B-36276582830A}"/>
              </a:ext>
            </a:extLst>
          </p:cNvPr>
          <p:cNvSpPr txBox="1"/>
          <p:nvPr/>
        </p:nvSpPr>
        <p:spPr>
          <a:xfrm>
            <a:off x="457200" y="1202719"/>
            <a:ext cx="8075681" cy="5078313"/>
          </a:xfrm>
          <a:prstGeom prst="rect">
            <a:avLst/>
          </a:prstGeom>
          <a:noFill/>
        </p:spPr>
        <p:txBody>
          <a:bodyPr wrap="square">
            <a:spAutoFit/>
          </a:bodyPr>
          <a:lstStyle/>
          <a:p>
            <a:r>
              <a:rPr lang="fr-FR" sz="1800" b="0" i="0" u="none" strike="noStrike" baseline="0" dirty="0">
                <a:latin typeface="Tw Cen MT" panose="020B0602020104020603" pitchFamily="34" charset="0"/>
              </a:rPr>
              <a:t>LODR Regulations vide Gazette notification no. </a:t>
            </a:r>
            <a:r>
              <a:rPr lang="en-US" sz="1800" b="0" i="0" u="none" strike="noStrike" baseline="0" dirty="0">
                <a:latin typeface="Tw Cen MT" panose="020B0602020104020603" pitchFamily="34" charset="0"/>
              </a:rPr>
              <a:t>SEBI/LAD-NRO/GN/2021/22 dated May 05, 2021, it has now been decided to introduce new reporting requirements on </a:t>
            </a:r>
            <a:r>
              <a:rPr lang="en-US" sz="1800" b="1" i="0" u="none" strike="noStrike" baseline="0" dirty="0">
                <a:latin typeface="Tw Cen MT" panose="020B0602020104020603" pitchFamily="34" charset="0"/>
              </a:rPr>
              <a:t>ESG parameters </a:t>
            </a:r>
            <a:r>
              <a:rPr lang="en-US" sz="1800" b="0" i="0" u="none" strike="noStrike" baseline="0" dirty="0">
                <a:latin typeface="Tw Cen MT" panose="020B0602020104020603" pitchFamily="34" charset="0"/>
              </a:rPr>
              <a:t>called the </a:t>
            </a:r>
            <a:r>
              <a:rPr lang="en-US" sz="1800" b="1" i="0" u="none" strike="noStrike" baseline="0" dirty="0">
                <a:latin typeface="Tw Cen MT" panose="020B0602020104020603" pitchFamily="34" charset="0"/>
              </a:rPr>
              <a:t>Business Responsibility and Sustainability Report (BRSR). </a:t>
            </a:r>
            <a:r>
              <a:rPr lang="en-US" sz="1800" b="0" i="0" u="none" strike="noStrike" baseline="0" dirty="0">
                <a:latin typeface="Tw Cen MT" panose="020B0602020104020603" pitchFamily="34" charset="0"/>
              </a:rPr>
              <a:t>The BRSR is accompanied with a guidance note to enable the companies to interpret the scope of disclosures.</a:t>
            </a:r>
          </a:p>
          <a:p>
            <a:endParaRPr lang="en-US" sz="1800" b="0" i="0" u="none" strike="noStrike" baseline="0" dirty="0">
              <a:solidFill>
                <a:srgbClr val="212121"/>
              </a:solidFill>
              <a:latin typeface="Tw Cen MT" panose="020B0602020104020603" pitchFamily="34" charset="0"/>
            </a:endParaRPr>
          </a:p>
          <a:p>
            <a:r>
              <a:rPr lang="en-US" sz="1800" b="0" i="0" u="none" strike="noStrike" baseline="0" dirty="0">
                <a:solidFill>
                  <a:srgbClr val="212121"/>
                </a:solidFill>
                <a:latin typeface="Tw Cen MT" panose="020B0602020104020603" pitchFamily="34" charset="0"/>
              </a:rPr>
              <a:t>From </a:t>
            </a:r>
            <a:r>
              <a:rPr lang="en-US" sz="1800" b="1" i="0" u="none" strike="noStrike" baseline="0" dirty="0">
                <a:solidFill>
                  <a:srgbClr val="FE0085"/>
                </a:solidFill>
                <a:latin typeface="Tw Cen MT" panose="020B0602020104020603" pitchFamily="34" charset="0"/>
              </a:rPr>
              <a:t>financial year 2022-2023</a:t>
            </a:r>
            <a:r>
              <a:rPr lang="en-US" sz="1800" b="0" i="0" u="none" strike="noStrike" baseline="0" dirty="0">
                <a:solidFill>
                  <a:srgbClr val="212121"/>
                </a:solidFill>
                <a:latin typeface="Tw Cen MT" panose="020B0602020104020603" pitchFamily="34" charset="0"/>
              </a:rPr>
              <a:t>, the top 1,000 listed companies in India (by market capitalization) will need to prepare a ‘Business responsibility and Sustainability </a:t>
            </a:r>
            <a:r>
              <a:rPr lang="en-US" dirty="0">
                <a:solidFill>
                  <a:srgbClr val="212121"/>
                </a:solidFill>
                <a:latin typeface="Tw Cen MT" panose="020B0602020104020603" pitchFamily="34" charset="0"/>
              </a:rPr>
              <a:t>R</a:t>
            </a:r>
            <a:r>
              <a:rPr lang="en-US" sz="1800" b="0" i="0" u="none" strike="noStrike" baseline="0" dirty="0">
                <a:solidFill>
                  <a:srgbClr val="212121"/>
                </a:solidFill>
                <a:latin typeface="Tw Cen MT" panose="020B0602020104020603" pitchFamily="34" charset="0"/>
              </a:rPr>
              <a:t>eport’ (or “</a:t>
            </a:r>
            <a:r>
              <a:rPr lang="en-US" sz="1800" b="1" i="0" u="none" strike="noStrike" baseline="0" dirty="0">
                <a:solidFill>
                  <a:srgbClr val="FE0085"/>
                </a:solidFill>
                <a:latin typeface="Tw Cen MT" panose="020B0602020104020603" pitchFamily="34" charset="0"/>
              </a:rPr>
              <a:t>BRSR</a:t>
            </a:r>
            <a:r>
              <a:rPr lang="en-US" sz="1800" b="0" i="0" u="none" strike="noStrike" baseline="0" dirty="0">
                <a:solidFill>
                  <a:srgbClr val="212121"/>
                </a:solidFill>
                <a:latin typeface="Tw Cen MT" panose="020B0602020104020603" pitchFamily="34" charset="0"/>
              </a:rPr>
              <a:t>”), containing detailed ESG disclosures.</a:t>
            </a:r>
          </a:p>
          <a:p>
            <a:endParaRPr lang="en-US" dirty="0">
              <a:solidFill>
                <a:srgbClr val="212121"/>
              </a:solidFill>
              <a:latin typeface="Tw Cen MT" panose="020B0602020104020603" pitchFamily="34" charset="0"/>
            </a:endParaRPr>
          </a:p>
          <a:p>
            <a:r>
              <a:rPr lang="en-US" sz="1800" b="0" i="0" u="none" strike="noStrike" baseline="0" dirty="0">
                <a:solidFill>
                  <a:srgbClr val="212121"/>
                </a:solidFill>
                <a:latin typeface="Tw Cen MT" panose="020B0602020104020603" pitchFamily="34" charset="0"/>
              </a:rPr>
              <a:t>The BRSR has to be a part of the annual report, which gets noti</a:t>
            </a:r>
            <a:r>
              <a:rPr lang="en-US" sz="1800" b="0" i="0" u="none" strike="noStrike" baseline="0" dirty="0">
                <a:solidFill>
                  <a:srgbClr val="000000"/>
                </a:solidFill>
                <a:latin typeface="Tw Cen MT" panose="020B0602020104020603" pitchFamily="34" charset="0"/>
              </a:rPr>
              <a:t>fi</a:t>
            </a:r>
            <a:r>
              <a:rPr lang="en-US" sz="1800" b="0" i="0" u="none" strike="noStrike" baseline="0" dirty="0">
                <a:solidFill>
                  <a:srgbClr val="212121"/>
                </a:solidFill>
                <a:latin typeface="Tw Cen MT" panose="020B0602020104020603" pitchFamily="34" charset="0"/>
              </a:rPr>
              <a:t>ed to the stock exchanges, published on of</a:t>
            </a:r>
            <a:r>
              <a:rPr lang="en-US" sz="1800" b="0" i="0" u="none" strike="noStrike" baseline="0" dirty="0">
                <a:solidFill>
                  <a:srgbClr val="000000"/>
                </a:solidFill>
                <a:latin typeface="Tw Cen MT" panose="020B0602020104020603" pitchFamily="34" charset="0"/>
              </a:rPr>
              <a:t>fi</a:t>
            </a:r>
            <a:r>
              <a:rPr lang="en-US" sz="1800" b="0" i="0" u="none" strike="noStrike" baseline="0" dirty="0">
                <a:solidFill>
                  <a:srgbClr val="212121"/>
                </a:solidFill>
                <a:latin typeface="Tw Cen MT" panose="020B0602020104020603" pitchFamily="34" charset="0"/>
              </a:rPr>
              <a:t>cial company websites, and separately provided to shareholders.</a:t>
            </a:r>
          </a:p>
          <a:p>
            <a:endParaRPr lang="en-US" sz="1800" b="0" i="0" u="none" strike="noStrike" baseline="0" dirty="0">
              <a:solidFill>
                <a:srgbClr val="212121"/>
              </a:solidFill>
              <a:latin typeface="Tw Cen MT" panose="020B0602020104020603" pitchFamily="34" charset="0"/>
            </a:endParaRPr>
          </a:p>
          <a:p>
            <a:r>
              <a:rPr lang="en-US" sz="1800" b="0" i="0" u="none" strike="noStrike" baseline="0" dirty="0">
                <a:solidFill>
                  <a:srgbClr val="212121"/>
                </a:solidFill>
                <a:latin typeface="Tw Cen MT" panose="020B0602020104020603" pitchFamily="34" charset="0"/>
              </a:rPr>
              <a:t>Before the BRSR became mandatory, the top 1,000 listed companies in India (by market capitalization) had to publish a relatively shorter ‘business responsibility report’ (or “</a:t>
            </a:r>
            <a:r>
              <a:rPr lang="en-US" sz="1800" b="1" i="0" u="none" strike="noStrike" baseline="0" dirty="0">
                <a:solidFill>
                  <a:srgbClr val="FE0085"/>
                </a:solidFill>
                <a:latin typeface="Tw Cen MT" panose="020B0602020104020603" pitchFamily="34" charset="0"/>
              </a:rPr>
              <a:t>BRR</a:t>
            </a:r>
            <a:r>
              <a:rPr lang="en-US" sz="1800" b="0" i="0" u="none" strike="noStrike" baseline="0" dirty="0">
                <a:solidFill>
                  <a:srgbClr val="212121"/>
                </a:solidFill>
                <a:latin typeface="Tw Cen MT" panose="020B0602020104020603" pitchFamily="34" charset="0"/>
              </a:rPr>
              <a:t>”).</a:t>
            </a:r>
          </a:p>
          <a:p>
            <a:endParaRPr lang="en-US" dirty="0">
              <a:solidFill>
                <a:srgbClr val="212121"/>
              </a:solidFill>
              <a:latin typeface="Tw Cen MT" panose="020B0602020104020603" pitchFamily="34" charset="0"/>
            </a:endParaRPr>
          </a:p>
        </p:txBody>
      </p:sp>
    </p:spTree>
    <p:extLst>
      <p:ext uri="{BB962C8B-B14F-4D97-AF65-F5344CB8AC3E}">
        <p14:creationId xmlns:p14="http://schemas.microsoft.com/office/powerpoint/2010/main" val="3569833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2800" b="1" i="0" baseline="0" dirty="0">
                <a:solidFill>
                  <a:schemeClr val="accent1">
                    <a:lumMod val="50000"/>
                  </a:schemeClr>
                </a:solidFill>
                <a:effectLst/>
                <a:latin typeface="Agency FB" panose="020B0503020202020204" pitchFamily="34" charset="0"/>
                <a:cs typeface="Times New Roman" pitchFamily="18" charset="0"/>
              </a:rPr>
              <a:t>BUSINESS RESPONSIBILITY AND SUSTAINABILITY REPORT (BRSR)</a:t>
            </a:r>
          </a:p>
        </p:txBody>
      </p:sp>
      <p:graphicFrame>
        <p:nvGraphicFramePr>
          <p:cNvPr id="2" name="Diagram 1">
            <a:extLst>
              <a:ext uri="{FF2B5EF4-FFF2-40B4-BE49-F238E27FC236}">
                <a16:creationId xmlns:a16="http://schemas.microsoft.com/office/drawing/2014/main" id="{538B5041-F3F1-BE93-FA25-62FA3789A49B}"/>
              </a:ext>
            </a:extLst>
          </p:cNvPr>
          <p:cNvGraphicFramePr/>
          <p:nvPr/>
        </p:nvGraphicFramePr>
        <p:xfrm>
          <a:off x="717243" y="1375815"/>
          <a:ext cx="7709513" cy="5037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260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2800" b="1" i="0" baseline="0" dirty="0">
                <a:solidFill>
                  <a:schemeClr val="accent1">
                    <a:lumMod val="50000"/>
                  </a:schemeClr>
                </a:solidFill>
                <a:effectLst/>
                <a:latin typeface="Agency FB" panose="020B0503020202020204" pitchFamily="34" charset="0"/>
                <a:cs typeface="Times New Roman" pitchFamily="18" charset="0"/>
              </a:rPr>
              <a:t>STRUCTURE OF BRSR</a:t>
            </a:r>
          </a:p>
        </p:txBody>
      </p:sp>
      <p:sp>
        <p:nvSpPr>
          <p:cNvPr id="4" name="TextBox 3">
            <a:extLst>
              <a:ext uri="{FF2B5EF4-FFF2-40B4-BE49-F238E27FC236}">
                <a16:creationId xmlns:a16="http://schemas.microsoft.com/office/drawing/2014/main" id="{6DECB8A1-6010-C5CA-0F82-9E367D01FC76}"/>
              </a:ext>
            </a:extLst>
          </p:cNvPr>
          <p:cNvSpPr txBox="1"/>
          <p:nvPr/>
        </p:nvSpPr>
        <p:spPr>
          <a:xfrm>
            <a:off x="646210" y="1340768"/>
            <a:ext cx="8040590" cy="923330"/>
          </a:xfrm>
          <a:prstGeom prst="rect">
            <a:avLst/>
          </a:prstGeom>
          <a:noFill/>
        </p:spPr>
        <p:txBody>
          <a:bodyPr wrap="square">
            <a:spAutoFit/>
          </a:bodyPr>
          <a:lstStyle/>
          <a:p>
            <a:r>
              <a:rPr lang="en-US" sz="1800" b="0" i="0" u="none" strike="noStrike" baseline="0" dirty="0">
                <a:latin typeface="Tw Cen MT" panose="020B0602020104020603" pitchFamily="34" charset="0"/>
              </a:rPr>
              <a:t>The BRSR seeks disclosures from listed entities on their performance against the </a:t>
            </a:r>
          </a:p>
          <a:p>
            <a:pPr algn="just"/>
            <a:r>
              <a:rPr lang="en-US" sz="1800" b="1" i="0" u="none" strike="noStrike" baseline="0" dirty="0">
                <a:solidFill>
                  <a:srgbClr val="FE0085"/>
                </a:solidFill>
                <a:latin typeface="Tw Cen MT" panose="020B0602020104020603" pitchFamily="34" charset="0"/>
              </a:rPr>
              <a:t>9 principles</a:t>
            </a:r>
            <a:r>
              <a:rPr lang="en-US" sz="1800" b="0" i="0" u="none" strike="noStrike" baseline="0" dirty="0">
                <a:solidFill>
                  <a:srgbClr val="FE0085"/>
                </a:solidFill>
                <a:latin typeface="Tw Cen MT" panose="020B0602020104020603" pitchFamily="34" charset="0"/>
              </a:rPr>
              <a:t> </a:t>
            </a:r>
            <a:r>
              <a:rPr lang="en-US" sz="1800" b="0" i="0" u="none" strike="noStrike" baseline="0" dirty="0">
                <a:latin typeface="Tw Cen MT" panose="020B0602020104020603" pitchFamily="34" charset="0"/>
              </a:rPr>
              <a:t>of the ‘National Guidelines on Responsible Business Conduct’ (NGBRCs) &amp; reporting under each principle is divided into </a:t>
            </a:r>
            <a:r>
              <a:rPr lang="en-US" b="1" dirty="0">
                <a:solidFill>
                  <a:srgbClr val="FE0085"/>
                </a:solidFill>
                <a:latin typeface="Tw Cen MT" panose="020B0602020104020603" pitchFamily="34" charset="0"/>
              </a:rPr>
              <a:t>E</a:t>
            </a:r>
            <a:r>
              <a:rPr lang="en-US" sz="1800" b="1" i="0" u="none" strike="noStrike" baseline="0" dirty="0">
                <a:solidFill>
                  <a:srgbClr val="FE0085"/>
                </a:solidFill>
                <a:latin typeface="Tw Cen MT" panose="020B0602020104020603" pitchFamily="34" charset="0"/>
              </a:rPr>
              <a:t>ssential and Leadership indicators</a:t>
            </a:r>
            <a:r>
              <a:rPr lang="en-US" sz="1800" b="1" i="0" u="none" strike="noStrike" baseline="0" dirty="0">
                <a:solidFill>
                  <a:srgbClr val="D2006E"/>
                </a:solidFill>
                <a:latin typeface="Tw Cen MT" panose="020B0602020104020603" pitchFamily="34" charset="0"/>
              </a:rPr>
              <a:t>.</a:t>
            </a:r>
            <a:endParaRPr lang="en-IN" b="1" dirty="0">
              <a:solidFill>
                <a:srgbClr val="D2006E"/>
              </a:solidFill>
              <a:latin typeface="Tw Cen MT" panose="020B0602020104020603" pitchFamily="34" charset="0"/>
            </a:endParaRPr>
          </a:p>
        </p:txBody>
      </p:sp>
      <p:graphicFrame>
        <p:nvGraphicFramePr>
          <p:cNvPr id="5" name="Diagram 4">
            <a:extLst>
              <a:ext uri="{FF2B5EF4-FFF2-40B4-BE49-F238E27FC236}">
                <a16:creationId xmlns:a16="http://schemas.microsoft.com/office/drawing/2014/main" id="{6FB7F449-0C4C-55E2-8F99-362D84EFA188}"/>
              </a:ext>
            </a:extLst>
          </p:cNvPr>
          <p:cNvGraphicFramePr/>
          <p:nvPr>
            <p:extLst>
              <p:ext uri="{D42A27DB-BD31-4B8C-83A1-F6EECF244321}">
                <p14:modId xmlns:p14="http://schemas.microsoft.com/office/powerpoint/2010/main" val="1578364577"/>
              </p:ext>
            </p:extLst>
          </p:nvPr>
        </p:nvGraphicFramePr>
        <p:xfrm>
          <a:off x="940361" y="2276872"/>
          <a:ext cx="7487378" cy="4179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Triangle 6">
            <a:extLst>
              <a:ext uri="{FF2B5EF4-FFF2-40B4-BE49-F238E27FC236}">
                <a16:creationId xmlns:a16="http://schemas.microsoft.com/office/drawing/2014/main" id="{DEB96021-3669-839C-BCF0-4A0B29EC9FA0}"/>
              </a:ext>
            </a:extLst>
          </p:cNvPr>
          <p:cNvSpPr/>
          <p:nvPr/>
        </p:nvSpPr>
        <p:spPr>
          <a:xfrm>
            <a:off x="0" y="3789040"/>
            <a:ext cx="1222238" cy="3068960"/>
          </a:xfrm>
          <a:prstGeom prst="rtTriangl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184757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2800" b="1" i="0" baseline="0" dirty="0">
                <a:solidFill>
                  <a:schemeClr val="accent1">
                    <a:lumMod val="50000"/>
                  </a:schemeClr>
                </a:solidFill>
                <a:effectLst/>
                <a:latin typeface="Agency FB" panose="020B0503020202020204" pitchFamily="34" charset="0"/>
                <a:cs typeface="Times New Roman" pitchFamily="18" charset="0"/>
              </a:rPr>
              <a:t>FORMAT OF BRSR</a:t>
            </a:r>
          </a:p>
        </p:txBody>
      </p:sp>
      <p:sp>
        <p:nvSpPr>
          <p:cNvPr id="3" name="TextBox 2">
            <a:extLst>
              <a:ext uri="{FF2B5EF4-FFF2-40B4-BE49-F238E27FC236}">
                <a16:creationId xmlns:a16="http://schemas.microsoft.com/office/drawing/2014/main" id="{659AA19B-6BF4-704A-D9AF-96275B868CB8}"/>
              </a:ext>
            </a:extLst>
          </p:cNvPr>
          <p:cNvSpPr txBox="1"/>
          <p:nvPr/>
        </p:nvSpPr>
        <p:spPr>
          <a:xfrm>
            <a:off x="598175" y="1412776"/>
            <a:ext cx="8161073" cy="923330"/>
          </a:xfrm>
          <a:prstGeom prst="rect">
            <a:avLst/>
          </a:prstGeom>
          <a:noFill/>
        </p:spPr>
        <p:txBody>
          <a:bodyPr wrap="square">
            <a:spAutoFit/>
          </a:bodyPr>
          <a:lstStyle/>
          <a:p>
            <a:pPr algn="l"/>
            <a:r>
              <a:rPr lang="en-US" sz="1800" b="1" i="0" u="none" strike="noStrike" baseline="0" dirty="0">
                <a:solidFill>
                  <a:srgbClr val="531578"/>
                </a:solidFill>
                <a:latin typeface="Tw Cen MT" panose="020B0602020104020603" pitchFamily="34" charset="0"/>
              </a:rPr>
              <a:t>The business responsibility &amp; sustainability reporting format contains the following </a:t>
            </a:r>
            <a:r>
              <a:rPr lang="en-IN" sz="1800" b="1" i="0" u="none" strike="noStrike" baseline="0" dirty="0">
                <a:solidFill>
                  <a:srgbClr val="531578"/>
                </a:solidFill>
                <a:latin typeface="Tw Cen MT" panose="020B0602020104020603" pitchFamily="34" charset="0"/>
              </a:rPr>
              <a:t>parameters:</a:t>
            </a:r>
          </a:p>
          <a:p>
            <a:pPr algn="l"/>
            <a:endParaRPr lang="en-IN" sz="1800" b="1" i="0" u="none" strike="noStrike" baseline="0" dirty="0">
              <a:solidFill>
                <a:srgbClr val="531578"/>
              </a:solidFill>
              <a:latin typeface="Tw Cen MT" panose="020B0602020104020603" pitchFamily="34" charset="0"/>
            </a:endParaRPr>
          </a:p>
        </p:txBody>
      </p:sp>
      <p:graphicFrame>
        <p:nvGraphicFramePr>
          <p:cNvPr id="11" name="Diagram 10">
            <a:extLst>
              <a:ext uri="{FF2B5EF4-FFF2-40B4-BE49-F238E27FC236}">
                <a16:creationId xmlns:a16="http://schemas.microsoft.com/office/drawing/2014/main" id="{30BEBAA7-A41A-45D4-8A9B-EC5C85B07ED5}"/>
              </a:ext>
            </a:extLst>
          </p:cNvPr>
          <p:cNvGraphicFramePr/>
          <p:nvPr>
            <p:extLst>
              <p:ext uri="{D42A27DB-BD31-4B8C-83A1-F6EECF244321}">
                <p14:modId xmlns:p14="http://schemas.microsoft.com/office/powerpoint/2010/main" val="1047085228"/>
              </p:ext>
            </p:extLst>
          </p:nvPr>
        </p:nvGraphicFramePr>
        <p:xfrm>
          <a:off x="683568" y="1792111"/>
          <a:ext cx="8075680" cy="476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760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2800" b="1" i="0" baseline="0" dirty="0">
                <a:solidFill>
                  <a:schemeClr val="accent1">
                    <a:lumMod val="50000"/>
                  </a:schemeClr>
                </a:solidFill>
                <a:effectLst/>
                <a:latin typeface="Agency FB" panose="020B0503020202020204" pitchFamily="34" charset="0"/>
                <a:cs typeface="Times New Roman" pitchFamily="18" charset="0"/>
              </a:rPr>
              <a:t>THE 9 PRINCIPLES OF BRSR</a:t>
            </a:r>
          </a:p>
        </p:txBody>
      </p:sp>
      <p:grpSp>
        <p:nvGrpSpPr>
          <p:cNvPr id="10" name="Group 9">
            <a:extLst>
              <a:ext uri="{FF2B5EF4-FFF2-40B4-BE49-F238E27FC236}">
                <a16:creationId xmlns:a16="http://schemas.microsoft.com/office/drawing/2014/main" id="{AEF746DC-7967-0FBB-3A86-70870BD1C951}"/>
              </a:ext>
            </a:extLst>
          </p:cNvPr>
          <p:cNvGrpSpPr/>
          <p:nvPr/>
        </p:nvGrpSpPr>
        <p:grpSpPr>
          <a:xfrm>
            <a:off x="1084563" y="1556793"/>
            <a:ext cx="7447877" cy="4608512"/>
            <a:chOff x="1420685" y="1558130"/>
            <a:chExt cx="8972157" cy="4765625"/>
          </a:xfrm>
        </p:grpSpPr>
        <p:sp>
          <p:nvSpPr>
            <p:cNvPr id="12" name="Freeform: Shape 11">
              <a:extLst>
                <a:ext uri="{FF2B5EF4-FFF2-40B4-BE49-F238E27FC236}">
                  <a16:creationId xmlns:a16="http://schemas.microsoft.com/office/drawing/2014/main" id="{F099C041-7735-F177-44BC-84E001D5FA36}"/>
                </a:ext>
              </a:extLst>
            </p:cNvPr>
            <p:cNvSpPr/>
            <p:nvPr/>
          </p:nvSpPr>
          <p:spPr>
            <a:xfrm>
              <a:off x="3745042" y="1608829"/>
              <a:ext cx="6647800" cy="430931"/>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4" rIns="267449" bIns="143625"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should conduct and govern themselves with integrity and in a manner that is ethical, transparent and accountable.</a:t>
              </a:r>
              <a:endParaRPr lang="en-IN" sz="1200" kern="1200" dirty="0">
                <a:latin typeface="Tw Cen MT" panose="020B0602020104020603" pitchFamily="34" charset="0"/>
              </a:endParaRPr>
            </a:p>
          </p:txBody>
        </p:sp>
        <p:sp>
          <p:nvSpPr>
            <p:cNvPr id="13" name="Freeform: Shape 12">
              <a:extLst>
                <a:ext uri="{FF2B5EF4-FFF2-40B4-BE49-F238E27FC236}">
                  <a16:creationId xmlns:a16="http://schemas.microsoft.com/office/drawing/2014/main" id="{74657367-C56D-4131-5B8F-444B13CA6FAD}"/>
                </a:ext>
              </a:extLst>
            </p:cNvPr>
            <p:cNvSpPr/>
            <p:nvPr/>
          </p:nvSpPr>
          <p:spPr>
            <a:xfrm>
              <a:off x="1420685" y="1558130"/>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1</a:t>
              </a:r>
            </a:p>
          </p:txBody>
        </p:sp>
        <p:sp>
          <p:nvSpPr>
            <p:cNvPr id="14" name="Freeform: Shape 13">
              <a:extLst>
                <a:ext uri="{FF2B5EF4-FFF2-40B4-BE49-F238E27FC236}">
                  <a16:creationId xmlns:a16="http://schemas.microsoft.com/office/drawing/2014/main" id="{9EC090B7-AA6D-6917-9606-1A40EF113BDF}"/>
                </a:ext>
              </a:extLst>
            </p:cNvPr>
            <p:cNvSpPr/>
            <p:nvPr/>
          </p:nvSpPr>
          <p:spPr>
            <a:xfrm>
              <a:off x="3745042" y="2141159"/>
              <a:ext cx="6647800" cy="430931"/>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4" rIns="267449" bIns="143625" numCol="1" spcCol="1270" anchor="ctr" anchorCtr="0">
              <a:noAutofit/>
            </a:bodyPr>
            <a:lstStyle/>
            <a:p>
              <a:pPr marL="0" lvl="1" defTabSz="533400">
                <a:lnSpc>
                  <a:spcPct val="90000"/>
                </a:lnSpc>
                <a:spcBef>
                  <a:spcPct val="0"/>
                </a:spcBef>
                <a:spcAft>
                  <a:spcPct val="15000"/>
                </a:spcAft>
              </a:pPr>
              <a:r>
                <a:rPr lang="en-US" sz="1200" dirty="0">
                  <a:latin typeface="Tw Cen MT" panose="020B0602020104020603" pitchFamily="34" charset="0"/>
                </a:rPr>
                <a:t>Businesses should provide goods and service in a manner that is sustainable and safe.</a:t>
              </a:r>
              <a:endParaRPr lang="en-IN" sz="1200" dirty="0">
                <a:latin typeface="Tw Cen MT" panose="020B0602020104020603" pitchFamily="34" charset="0"/>
              </a:endParaRPr>
            </a:p>
          </p:txBody>
        </p:sp>
        <p:sp>
          <p:nvSpPr>
            <p:cNvPr id="15" name="Freeform: Shape 14">
              <a:extLst>
                <a:ext uri="{FF2B5EF4-FFF2-40B4-BE49-F238E27FC236}">
                  <a16:creationId xmlns:a16="http://schemas.microsoft.com/office/drawing/2014/main" id="{4E6B3E50-9162-55A2-CD25-7D86D8A405AD}"/>
                </a:ext>
              </a:extLst>
            </p:cNvPr>
            <p:cNvSpPr/>
            <p:nvPr/>
          </p:nvSpPr>
          <p:spPr>
            <a:xfrm>
              <a:off x="1420685" y="2090461"/>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2</a:t>
              </a:r>
            </a:p>
          </p:txBody>
        </p:sp>
        <p:sp>
          <p:nvSpPr>
            <p:cNvPr id="16" name="Freeform: Shape 15">
              <a:extLst>
                <a:ext uri="{FF2B5EF4-FFF2-40B4-BE49-F238E27FC236}">
                  <a16:creationId xmlns:a16="http://schemas.microsoft.com/office/drawing/2014/main" id="{6B8C2829-826A-7F9B-A1F7-8A7005B982DD}"/>
                </a:ext>
              </a:extLst>
            </p:cNvPr>
            <p:cNvSpPr/>
            <p:nvPr/>
          </p:nvSpPr>
          <p:spPr>
            <a:xfrm>
              <a:off x="3745042" y="2673490"/>
              <a:ext cx="6647800" cy="405584"/>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4" rIns="267449" bIns="143625"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should respect and promote the wellbeing of all employees, including those in their value chains</a:t>
              </a:r>
              <a:endParaRPr lang="en-IN" sz="1200" kern="1200" dirty="0">
                <a:latin typeface="Tw Cen MT" panose="020B0602020104020603" pitchFamily="34" charset="0"/>
              </a:endParaRPr>
            </a:p>
          </p:txBody>
        </p:sp>
        <p:sp>
          <p:nvSpPr>
            <p:cNvPr id="17" name="Freeform: Shape 16">
              <a:extLst>
                <a:ext uri="{FF2B5EF4-FFF2-40B4-BE49-F238E27FC236}">
                  <a16:creationId xmlns:a16="http://schemas.microsoft.com/office/drawing/2014/main" id="{5A32414D-544F-24A3-5758-3889EFDCC646}"/>
                </a:ext>
              </a:extLst>
            </p:cNvPr>
            <p:cNvSpPr/>
            <p:nvPr/>
          </p:nvSpPr>
          <p:spPr>
            <a:xfrm>
              <a:off x="1420685" y="2622791"/>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3:</a:t>
              </a:r>
            </a:p>
          </p:txBody>
        </p:sp>
        <p:sp>
          <p:nvSpPr>
            <p:cNvPr id="18" name="Freeform: Shape 17">
              <a:extLst>
                <a:ext uri="{FF2B5EF4-FFF2-40B4-BE49-F238E27FC236}">
                  <a16:creationId xmlns:a16="http://schemas.microsoft.com/office/drawing/2014/main" id="{8849F58E-293A-97D0-F748-863E5DB9DEEA}"/>
                </a:ext>
              </a:extLst>
            </p:cNvPr>
            <p:cNvSpPr/>
            <p:nvPr/>
          </p:nvSpPr>
          <p:spPr>
            <a:xfrm>
              <a:off x="3745042" y="3205821"/>
              <a:ext cx="6647800" cy="405585"/>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4" rIns="267449" bIns="143625"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should respect the interests of and be responsive to all its stakeholders.</a:t>
              </a:r>
              <a:endParaRPr lang="en-IN" sz="1200" kern="1200" dirty="0">
                <a:latin typeface="Tw Cen MT" panose="020B0602020104020603" pitchFamily="34" charset="0"/>
              </a:endParaRPr>
            </a:p>
          </p:txBody>
        </p:sp>
        <p:sp>
          <p:nvSpPr>
            <p:cNvPr id="19" name="Freeform: Shape 18">
              <a:extLst>
                <a:ext uri="{FF2B5EF4-FFF2-40B4-BE49-F238E27FC236}">
                  <a16:creationId xmlns:a16="http://schemas.microsoft.com/office/drawing/2014/main" id="{51BB245B-11F9-A85E-A55F-C1876623D9C9}"/>
                </a:ext>
              </a:extLst>
            </p:cNvPr>
            <p:cNvSpPr/>
            <p:nvPr/>
          </p:nvSpPr>
          <p:spPr>
            <a:xfrm>
              <a:off x="1420685" y="3155122"/>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4:</a:t>
              </a:r>
            </a:p>
          </p:txBody>
        </p:sp>
        <p:sp>
          <p:nvSpPr>
            <p:cNvPr id="20" name="Freeform: Shape 19">
              <a:extLst>
                <a:ext uri="{FF2B5EF4-FFF2-40B4-BE49-F238E27FC236}">
                  <a16:creationId xmlns:a16="http://schemas.microsoft.com/office/drawing/2014/main" id="{3E77223B-6E69-9D87-94E1-C97CF3D3411F}"/>
                </a:ext>
              </a:extLst>
            </p:cNvPr>
            <p:cNvSpPr/>
            <p:nvPr/>
          </p:nvSpPr>
          <p:spPr>
            <a:xfrm>
              <a:off x="3745042" y="3738151"/>
              <a:ext cx="6647800" cy="405585"/>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5" rIns="267449" bIns="143624"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should respect and promote human rights.</a:t>
              </a:r>
              <a:endParaRPr lang="en-IN" sz="1200" kern="1200" dirty="0">
                <a:latin typeface="Tw Cen MT" panose="020B0602020104020603" pitchFamily="34" charset="0"/>
              </a:endParaRPr>
            </a:p>
          </p:txBody>
        </p:sp>
        <p:sp>
          <p:nvSpPr>
            <p:cNvPr id="21" name="Freeform: Shape 20">
              <a:extLst>
                <a:ext uri="{FF2B5EF4-FFF2-40B4-BE49-F238E27FC236}">
                  <a16:creationId xmlns:a16="http://schemas.microsoft.com/office/drawing/2014/main" id="{16BA2D80-596A-F5D7-E543-881F15AA0AC6}"/>
                </a:ext>
              </a:extLst>
            </p:cNvPr>
            <p:cNvSpPr/>
            <p:nvPr/>
          </p:nvSpPr>
          <p:spPr>
            <a:xfrm>
              <a:off x="1420685" y="3687452"/>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5:</a:t>
              </a:r>
            </a:p>
          </p:txBody>
        </p:sp>
        <p:sp>
          <p:nvSpPr>
            <p:cNvPr id="22" name="Freeform: Shape 21">
              <a:extLst>
                <a:ext uri="{FF2B5EF4-FFF2-40B4-BE49-F238E27FC236}">
                  <a16:creationId xmlns:a16="http://schemas.microsoft.com/office/drawing/2014/main" id="{EAF551EE-2026-10EA-37F4-58924041EC78}"/>
                </a:ext>
              </a:extLst>
            </p:cNvPr>
            <p:cNvSpPr/>
            <p:nvPr/>
          </p:nvSpPr>
          <p:spPr>
            <a:xfrm>
              <a:off x="3745042" y="4270480"/>
              <a:ext cx="6647800" cy="405585"/>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5" rIns="267449" bIns="143624"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should respect and make efforts to protect and restore the environment.</a:t>
              </a:r>
              <a:endParaRPr lang="en-IN" sz="1200" kern="1200" dirty="0">
                <a:latin typeface="Tw Cen MT" panose="020B0602020104020603" pitchFamily="34" charset="0"/>
              </a:endParaRPr>
            </a:p>
          </p:txBody>
        </p:sp>
        <p:sp>
          <p:nvSpPr>
            <p:cNvPr id="23" name="Freeform: Shape 22">
              <a:extLst>
                <a:ext uri="{FF2B5EF4-FFF2-40B4-BE49-F238E27FC236}">
                  <a16:creationId xmlns:a16="http://schemas.microsoft.com/office/drawing/2014/main" id="{D6AE5A66-679C-3367-637D-C811BB490126}"/>
                </a:ext>
              </a:extLst>
            </p:cNvPr>
            <p:cNvSpPr/>
            <p:nvPr/>
          </p:nvSpPr>
          <p:spPr>
            <a:xfrm>
              <a:off x="1420685" y="4219783"/>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6:</a:t>
              </a:r>
            </a:p>
          </p:txBody>
        </p:sp>
        <p:sp>
          <p:nvSpPr>
            <p:cNvPr id="24" name="Freeform: Shape 23">
              <a:extLst>
                <a:ext uri="{FF2B5EF4-FFF2-40B4-BE49-F238E27FC236}">
                  <a16:creationId xmlns:a16="http://schemas.microsoft.com/office/drawing/2014/main" id="{F2294341-23D4-AEE8-86F2-C8E7ECEE637B}"/>
                </a:ext>
              </a:extLst>
            </p:cNvPr>
            <p:cNvSpPr/>
            <p:nvPr/>
          </p:nvSpPr>
          <p:spPr>
            <a:xfrm>
              <a:off x="3745042" y="4802811"/>
              <a:ext cx="6647800" cy="430936"/>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5" rIns="267449" bIns="143624"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when engaging in influencing public and regulatory policy, should do so in a manner that is responsible and transparent.</a:t>
              </a:r>
              <a:endParaRPr lang="en-IN" sz="1200" kern="1200" dirty="0">
                <a:latin typeface="Tw Cen MT" panose="020B0602020104020603" pitchFamily="34" charset="0"/>
              </a:endParaRPr>
            </a:p>
          </p:txBody>
        </p:sp>
        <p:sp>
          <p:nvSpPr>
            <p:cNvPr id="25" name="Freeform: Shape 24">
              <a:extLst>
                <a:ext uri="{FF2B5EF4-FFF2-40B4-BE49-F238E27FC236}">
                  <a16:creationId xmlns:a16="http://schemas.microsoft.com/office/drawing/2014/main" id="{0AEA22AE-6461-D812-B323-6AEB66769A2C}"/>
                </a:ext>
              </a:extLst>
            </p:cNvPr>
            <p:cNvSpPr/>
            <p:nvPr/>
          </p:nvSpPr>
          <p:spPr>
            <a:xfrm>
              <a:off x="1420685" y="4752113"/>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7:</a:t>
              </a:r>
            </a:p>
          </p:txBody>
        </p:sp>
        <p:sp>
          <p:nvSpPr>
            <p:cNvPr id="26" name="Freeform: Shape 25">
              <a:extLst>
                <a:ext uri="{FF2B5EF4-FFF2-40B4-BE49-F238E27FC236}">
                  <a16:creationId xmlns:a16="http://schemas.microsoft.com/office/drawing/2014/main" id="{C4A58607-C0F9-BE13-D8C1-C2CD67B0ADF3}"/>
                </a:ext>
              </a:extLst>
            </p:cNvPr>
            <p:cNvSpPr/>
            <p:nvPr/>
          </p:nvSpPr>
          <p:spPr>
            <a:xfrm>
              <a:off x="3745042" y="5335141"/>
              <a:ext cx="6647800" cy="405586"/>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5" rIns="267449" bIns="143624"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should promote inclusive growth and equitable development.</a:t>
              </a:r>
              <a:endParaRPr lang="en-IN" sz="1200" kern="1200" dirty="0">
                <a:latin typeface="Tw Cen MT" panose="020B0602020104020603" pitchFamily="34" charset="0"/>
              </a:endParaRPr>
            </a:p>
          </p:txBody>
        </p:sp>
        <p:sp>
          <p:nvSpPr>
            <p:cNvPr id="27" name="Freeform: Shape 26">
              <a:extLst>
                <a:ext uri="{FF2B5EF4-FFF2-40B4-BE49-F238E27FC236}">
                  <a16:creationId xmlns:a16="http://schemas.microsoft.com/office/drawing/2014/main" id="{CCB5A2C9-A0CC-1B36-255F-5B0959EC5EB5}"/>
                </a:ext>
              </a:extLst>
            </p:cNvPr>
            <p:cNvSpPr/>
            <p:nvPr/>
          </p:nvSpPr>
          <p:spPr>
            <a:xfrm>
              <a:off x="1420685" y="5284444"/>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8:</a:t>
              </a:r>
            </a:p>
          </p:txBody>
        </p:sp>
        <p:sp>
          <p:nvSpPr>
            <p:cNvPr id="28" name="Freeform: Shape 27">
              <a:extLst>
                <a:ext uri="{FF2B5EF4-FFF2-40B4-BE49-F238E27FC236}">
                  <a16:creationId xmlns:a16="http://schemas.microsoft.com/office/drawing/2014/main" id="{7CE88003-0D9A-F35F-425C-7AD030129195}"/>
                </a:ext>
              </a:extLst>
            </p:cNvPr>
            <p:cNvSpPr/>
            <p:nvPr/>
          </p:nvSpPr>
          <p:spPr>
            <a:xfrm>
              <a:off x="3745042" y="5867472"/>
              <a:ext cx="6647800" cy="405586"/>
            </a:xfrm>
            <a:custGeom>
              <a:avLst/>
              <a:gdLst>
                <a:gd name="connsiteX0" fmla="*/ 67599 w 405585"/>
                <a:gd name="connsiteY0" fmla="*/ 0 h 4132190"/>
                <a:gd name="connsiteX1" fmla="*/ 337986 w 405585"/>
                <a:gd name="connsiteY1" fmla="*/ 0 h 4132190"/>
                <a:gd name="connsiteX2" fmla="*/ 405585 w 405585"/>
                <a:gd name="connsiteY2" fmla="*/ 67599 h 4132190"/>
                <a:gd name="connsiteX3" fmla="*/ 405585 w 405585"/>
                <a:gd name="connsiteY3" fmla="*/ 4132190 h 4132190"/>
                <a:gd name="connsiteX4" fmla="*/ 405585 w 405585"/>
                <a:gd name="connsiteY4" fmla="*/ 4132190 h 4132190"/>
                <a:gd name="connsiteX5" fmla="*/ 0 w 405585"/>
                <a:gd name="connsiteY5" fmla="*/ 4132190 h 4132190"/>
                <a:gd name="connsiteX6" fmla="*/ 0 w 405585"/>
                <a:gd name="connsiteY6" fmla="*/ 4132190 h 4132190"/>
                <a:gd name="connsiteX7" fmla="*/ 0 w 405585"/>
                <a:gd name="connsiteY7" fmla="*/ 67599 h 4132190"/>
                <a:gd name="connsiteX8" fmla="*/ 67599 w 405585"/>
                <a:gd name="connsiteY8" fmla="*/ 0 h 4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85" h="4132190">
                  <a:moveTo>
                    <a:pt x="405585" y="688717"/>
                  </a:moveTo>
                  <a:lnTo>
                    <a:pt x="405585" y="3443473"/>
                  </a:lnTo>
                  <a:cubicBezTo>
                    <a:pt x="405585" y="3823839"/>
                    <a:pt x="402614" y="4132185"/>
                    <a:pt x="398950" y="4132185"/>
                  </a:cubicBezTo>
                  <a:lnTo>
                    <a:pt x="0" y="4132185"/>
                  </a:lnTo>
                  <a:lnTo>
                    <a:pt x="0" y="4132185"/>
                  </a:lnTo>
                  <a:lnTo>
                    <a:pt x="0" y="5"/>
                  </a:lnTo>
                  <a:lnTo>
                    <a:pt x="0" y="5"/>
                  </a:lnTo>
                  <a:lnTo>
                    <a:pt x="398950" y="5"/>
                  </a:lnTo>
                  <a:cubicBezTo>
                    <a:pt x="402614" y="5"/>
                    <a:pt x="405585" y="308351"/>
                    <a:pt x="405585" y="68871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3625" rIns="267449" bIns="143624" numCol="1" spcCol="1270" anchor="ctr" anchorCtr="0">
              <a:noAutofit/>
            </a:bodyPr>
            <a:lstStyle/>
            <a:p>
              <a:pPr marL="0" lvl="1" algn="l" defTabSz="533400">
                <a:lnSpc>
                  <a:spcPct val="90000"/>
                </a:lnSpc>
                <a:spcBef>
                  <a:spcPct val="0"/>
                </a:spcBef>
                <a:spcAft>
                  <a:spcPct val="15000"/>
                </a:spcAft>
              </a:pPr>
              <a:r>
                <a:rPr lang="en-US" sz="1200" kern="1200" dirty="0">
                  <a:latin typeface="Tw Cen MT" panose="020B0602020104020603" pitchFamily="34" charset="0"/>
                </a:rPr>
                <a:t>Businesses should engage with and provide value to their consumers in a responsible </a:t>
              </a:r>
              <a:r>
                <a:rPr lang="en-IN" sz="1200" kern="1200" dirty="0">
                  <a:latin typeface="Tw Cen MT" panose="020B0602020104020603" pitchFamily="34" charset="0"/>
                </a:rPr>
                <a:t>manner.</a:t>
              </a:r>
            </a:p>
          </p:txBody>
        </p:sp>
        <p:sp>
          <p:nvSpPr>
            <p:cNvPr id="29" name="Freeform: Shape 28">
              <a:extLst>
                <a:ext uri="{FF2B5EF4-FFF2-40B4-BE49-F238E27FC236}">
                  <a16:creationId xmlns:a16="http://schemas.microsoft.com/office/drawing/2014/main" id="{72B513C0-BA51-CEF5-D852-540242FD590D}"/>
                </a:ext>
              </a:extLst>
            </p:cNvPr>
            <p:cNvSpPr/>
            <p:nvPr/>
          </p:nvSpPr>
          <p:spPr>
            <a:xfrm>
              <a:off x="1420685" y="5816774"/>
              <a:ext cx="2324357" cy="506981"/>
            </a:xfrm>
            <a:custGeom>
              <a:avLst/>
              <a:gdLst>
                <a:gd name="connsiteX0" fmla="*/ 0 w 2324357"/>
                <a:gd name="connsiteY0" fmla="*/ 84499 h 506981"/>
                <a:gd name="connsiteX1" fmla="*/ 84499 w 2324357"/>
                <a:gd name="connsiteY1" fmla="*/ 0 h 506981"/>
                <a:gd name="connsiteX2" fmla="*/ 2239858 w 2324357"/>
                <a:gd name="connsiteY2" fmla="*/ 0 h 506981"/>
                <a:gd name="connsiteX3" fmla="*/ 2324357 w 2324357"/>
                <a:gd name="connsiteY3" fmla="*/ 84499 h 506981"/>
                <a:gd name="connsiteX4" fmla="*/ 2324357 w 2324357"/>
                <a:gd name="connsiteY4" fmla="*/ 422482 h 506981"/>
                <a:gd name="connsiteX5" fmla="*/ 2239858 w 2324357"/>
                <a:gd name="connsiteY5" fmla="*/ 506981 h 506981"/>
                <a:gd name="connsiteX6" fmla="*/ 84499 w 2324357"/>
                <a:gd name="connsiteY6" fmla="*/ 506981 h 506981"/>
                <a:gd name="connsiteX7" fmla="*/ 0 w 2324357"/>
                <a:gd name="connsiteY7" fmla="*/ 422482 h 506981"/>
                <a:gd name="connsiteX8" fmla="*/ 0 w 2324357"/>
                <a:gd name="connsiteY8" fmla="*/ 84499 h 5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357" h="506981">
                  <a:moveTo>
                    <a:pt x="0" y="84499"/>
                  </a:moveTo>
                  <a:cubicBezTo>
                    <a:pt x="0" y="37831"/>
                    <a:pt x="37831" y="0"/>
                    <a:pt x="84499" y="0"/>
                  </a:cubicBezTo>
                  <a:lnTo>
                    <a:pt x="2239858" y="0"/>
                  </a:lnTo>
                  <a:cubicBezTo>
                    <a:pt x="2286526" y="0"/>
                    <a:pt x="2324357" y="37831"/>
                    <a:pt x="2324357" y="84499"/>
                  </a:cubicBezTo>
                  <a:lnTo>
                    <a:pt x="2324357" y="422482"/>
                  </a:lnTo>
                  <a:cubicBezTo>
                    <a:pt x="2324357" y="469150"/>
                    <a:pt x="2286526" y="506981"/>
                    <a:pt x="2239858" y="506981"/>
                  </a:cubicBezTo>
                  <a:lnTo>
                    <a:pt x="84499" y="506981"/>
                  </a:lnTo>
                  <a:cubicBezTo>
                    <a:pt x="37831" y="506981"/>
                    <a:pt x="0" y="469150"/>
                    <a:pt x="0" y="422482"/>
                  </a:cubicBezTo>
                  <a:lnTo>
                    <a:pt x="0" y="844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469" tIns="47609" rIns="70469" bIns="47609" numCol="1" spcCol="1270" anchor="ctr" anchorCtr="0">
              <a:noAutofit/>
            </a:bodyPr>
            <a:lstStyle/>
            <a:p>
              <a:pPr lvl="0" algn="ctr" defTabSz="533400">
                <a:lnSpc>
                  <a:spcPct val="90000"/>
                </a:lnSpc>
                <a:spcBef>
                  <a:spcPct val="0"/>
                </a:spcBef>
                <a:spcAft>
                  <a:spcPct val="35000"/>
                </a:spcAft>
              </a:pPr>
              <a:r>
                <a:rPr lang="en-IN" sz="1200" kern="1200" dirty="0">
                  <a:latin typeface="Tw Cen MT" panose="020B0602020104020603" pitchFamily="34" charset="0"/>
                </a:rPr>
                <a:t>Principle 9:</a:t>
              </a:r>
            </a:p>
          </p:txBody>
        </p:sp>
      </p:grpSp>
    </p:spTree>
    <p:extLst>
      <p:ext uri="{BB962C8B-B14F-4D97-AF65-F5344CB8AC3E}">
        <p14:creationId xmlns:p14="http://schemas.microsoft.com/office/powerpoint/2010/main" val="2149052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3D37010-7C50-46B8-B713-03F42E3A8D5E}"/>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D1D7A07-E307-40A9-A025-35CD2B3E2726}"/>
              </a:ext>
            </a:extLst>
          </p:cNvPr>
          <p:cNvSpPr>
            <a:spLocks noGrp="1"/>
          </p:cNvSpPr>
          <p:nvPr>
            <p:ph type="title"/>
          </p:nvPr>
        </p:nvSpPr>
        <p:spPr>
          <a:xfrm>
            <a:off x="457200" y="444527"/>
            <a:ext cx="8229600" cy="746259"/>
          </a:xfrm>
        </p:spPr>
        <p:txBody>
          <a:bodyPr>
            <a:noAutofit/>
          </a:bodyPr>
          <a:lstStyle/>
          <a:p>
            <a:pPr marL="342900" indent="-342900" algn="ctr"/>
            <a:r>
              <a:rPr lang="en-US" sz="3200" b="1" dirty="0">
                <a:solidFill>
                  <a:srgbClr val="6D2077"/>
                </a:solidFill>
                <a:latin typeface="Agency FB" panose="020B0503020202020204" pitchFamily="34" charset="0"/>
                <a:cs typeface="Times New Roman" pitchFamily="18" charset="0"/>
              </a:rPr>
              <a:t>QUESTIONS &amp; ANSWERS</a:t>
            </a:r>
            <a:endParaRPr lang="en-US" sz="3200" b="1" i="0" baseline="0" dirty="0">
              <a:solidFill>
                <a:srgbClr val="6D2077"/>
              </a:solidFill>
              <a:effectLst/>
              <a:latin typeface="Agency FB" panose="020B0503020202020204" pitchFamily="34" charset="0"/>
              <a:cs typeface="Times New Roman" pitchFamily="18" charset="0"/>
            </a:endParaRPr>
          </a:p>
        </p:txBody>
      </p:sp>
      <p:pic>
        <p:nvPicPr>
          <p:cNvPr id="2052" name="Picture 4" descr="Questions and answers q a with people persons Vector Image">
            <a:extLst>
              <a:ext uri="{FF2B5EF4-FFF2-40B4-BE49-F238E27FC236}">
                <a16:creationId xmlns:a16="http://schemas.microsoft.com/office/drawing/2014/main" id="{98328DBA-8AEF-44D3-BD6D-F974E513D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50" b="17452"/>
          <a:stretch/>
        </p:blipFill>
        <p:spPr bwMode="auto">
          <a:xfrm>
            <a:off x="869958" y="1575562"/>
            <a:ext cx="7558002" cy="4085686"/>
          </a:xfrm>
          <a:prstGeom prst="rect">
            <a:avLst/>
          </a:prstGeom>
          <a:noFill/>
          <a:extLst>
            <a:ext uri="{909E8E84-426E-40DD-AFC4-6F175D3DCCD1}">
              <a14:hiddenFill xmlns:a14="http://schemas.microsoft.com/office/drawing/2010/main">
                <a:solidFill>
                  <a:srgbClr val="FFFFFF"/>
                </a:solidFill>
              </a14:hiddenFill>
            </a:ext>
          </a:extLst>
        </p:spPr>
      </p:pic>
      <p:sp>
        <p:nvSpPr>
          <p:cNvPr id="6" name="Right Triangle 5">
            <a:extLst>
              <a:ext uri="{FF2B5EF4-FFF2-40B4-BE49-F238E27FC236}">
                <a16:creationId xmlns:a16="http://schemas.microsoft.com/office/drawing/2014/main" id="{02D2DC87-7157-46D0-8E44-1A8DE91255B8}"/>
              </a:ext>
            </a:extLst>
          </p:cNvPr>
          <p:cNvSpPr/>
          <p:nvPr/>
        </p:nvSpPr>
        <p:spPr>
          <a:xfrm>
            <a:off x="0" y="3801842"/>
            <a:ext cx="1222238" cy="3068960"/>
          </a:xfrm>
          <a:prstGeom prst="rtTriangle">
            <a:avLst/>
          </a:prstGeom>
          <a:solidFill>
            <a:srgbClr val="531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Right Triangle 6">
            <a:extLst>
              <a:ext uri="{FF2B5EF4-FFF2-40B4-BE49-F238E27FC236}">
                <a16:creationId xmlns:a16="http://schemas.microsoft.com/office/drawing/2014/main" id="{5A4E9A4C-08DB-D47E-D634-35A81E0D5071}"/>
              </a:ext>
            </a:extLst>
          </p:cNvPr>
          <p:cNvSpPr/>
          <p:nvPr/>
        </p:nvSpPr>
        <p:spPr>
          <a:xfrm>
            <a:off x="0" y="3789040"/>
            <a:ext cx="1222238" cy="3068960"/>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408702520"/>
      </p:ext>
    </p:extLst>
  </p:cSld>
  <p:clrMapOvr>
    <a:masterClrMapping/>
  </p:clrMapOvr>
  <p:transition>
    <p:circl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3D37010-7C50-46B8-B713-03F42E3A8D5E}"/>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D1D7A07-E307-40A9-A025-35CD2B3E2726}"/>
              </a:ext>
            </a:extLst>
          </p:cNvPr>
          <p:cNvSpPr>
            <a:spLocks noGrp="1"/>
          </p:cNvSpPr>
          <p:nvPr>
            <p:ph type="title"/>
          </p:nvPr>
        </p:nvSpPr>
        <p:spPr>
          <a:xfrm>
            <a:off x="628650" y="341375"/>
            <a:ext cx="7886700" cy="1325563"/>
          </a:xfrm>
        </p:spPr>
        <p:txBody>
          <a:bodyPr>
            <a:noAutofit/>
          </a:bodyPr>
          <a:lstStyle/>
          <a:p>
            <a:pPr marL="342900" indent="-342900" algn="ctr"/>
            <a:r>
              <a:rPr lang="en-US" sz="3200" b="1" dirty="0">
                <a:solidFill>
                  <a:srgbClr val="6D2077"/>
                </a:solidFill>
                <a:latin typeface="Agency FB" panose="020B0503020202020204" pitchFamily="34" charset="0"/>
                <a:cs typeface="Times New Roman" pitchFamily="18" charset="0"/>
              </a:rPr>
              <a:t>RESOURCES</a:t>
            </a:r>
            <a:endParaRPr lang="en-US" sz="3200" b="1" i="0" baseline="0" dirty="0">
              <a:solidFill>
                <a:srgbClr val="6D2077"/>
              </a:solidFill>
              <a:effectLst/>
              <a:latin typeface="Agency FB" panose="020B0503020202020204" pitchFamily="34" charset="0"/>
              <a:cs typeface="Times New Roman" pitchFamily="18" charset="0"/>
            </a:endParaRPr>
          </a:p>
        </p:txBody>
      </p:sp>
      <p:sp>
        <p:nvSpPr>
          <p:cNvPr id="3" name="Content Placeholder 2">
            <a:extLst>
              <a:ext uri="{FF2B5EF4-FFF2-40B4-BE49-F238E27FC236}">
                <a16:creationId xmlns:a16="http://schemas.microsoft.com/office/drawing/2014/main" id="{B024F2B3-3113-47A5-92E8-9CD043E2E887}"/>
              </a:ext>
            </a:extLst>
          </p:cNvPr>
          <p:cNvSpPr>
            <a:spLocks noGrp="1"/>
          </p:cNvSpPr>
          <p:nvPr>
            <p:ph idx="1"/>
          </p:nvPr>
        </p:nvSpPr>
        <p:spPr>
          <a:xfrm>
            <a:off x="628650" y="1825624"/>
            <a:ext cx="7886700" cy="4509545"/>
          </a:xfrm>
        </p:spPr>
        <p:txBody>
          <a:bodyPr/>
          <a:lstStyle/>
          <a:p>
            <a:pPr>
              <a:buFont typeface="Wingdings" panose="05000000000000000000" pitchFamily="2" charset="2"/>
              <a:buChar char="Ø"/>
            </a:pPr>
            <a:r>
              <a:rPr lang="en-US" dirty="0"/>
              <a:t>Ind AS standards as per MCA</a:t>
            </a:r>
          </a:p>
          <a:p>
            <a:pPr marL="0" indent="0">
              <a:buNone/>
            </a:pPr>
            <a:r>
              <a:rPr lang="en-US" dirty="0">
                <a:hlinkClick r:id="rId4"/>
              </a:rPr>
              <a:t>https://www.mca.gov.in/content/mca/global/en/acts-rules/ebooks/accounting-standards.html</a:t>
            </a:r>
            <a:endParaRPr lang="en-US" dirty="0"/>
          </a:p>
          <a:p>
            <a:pPr marL="0" indent="0">
              <a:buNone/>
            </a:pPr>
            <a:r>
              <a:rPr lang="en-US" dirty="0"/>
              <a:t>	</a:t>
            </a:r>
          </a:p>
          <a:p>
            <a:pPr>
              <a:buFont typeface="Wingdings" panose="05000000000000000000" pitchFamily="2" charset="2"/>
              <a:buChar char="Ø"/>
            </a:pPr>
            <a:r>
              <a:rPr lang="en-US" dirty="0"/>
              <a:t>Utilities IFRS – </a:t>
            </a:r>
            <a:r>
              <a:rPr lang="en-US" dirty="0" err="1"/>
              <a:t>Pwc</a:t>
            </a:r>
            <a:r>
              <a:rPr lang="en-US" dirty="0"/>
              <a:t> Publication</a:t>
            </a:r>
          </a:p>
          <a:p>
            <a:pPr marL="0" indent="0">
              <a:buNone/>
            </a:pPr>
            <a:endParaRPr lang="en-US" dirty="0"/>
          </a:p>
          <a:p>
            <a:pPr marL="0" indent="0">
              <a:buNone/>
            </a:pPr>
            <a:endParaRPr lang="en-US" dirty="0"/>
          </a:p>
        </p:txBody>
      </p:sp>
      <p:sp>
        <p:nvSpPr>
          <p:cNvPr id="6" name="Right Triangle 5">
            <a:extLst>
              <a:ext uri="{FF2B5EF4-FFF2-40B4-BE49-F238E27FC236}">
                <a16:creationId xmlns:a16="http://schemas.microsoft.com/office/drawing/2014/main" id="{02D2DC87-7157-46D0-8E44-1A8DE91255B8}"/>
              </a:ext>
            </a:extLst>
          </p:cNvPr>
          <p:cNvSpPr/>
          <p:nvPr/>
        </p:nvSpPr>
        <p:spPr>
          <a:xfrm>
            <a:off x="0" y="3801842"/>
            <a:ext cx="1222238" cy="3068960"/>
          </a:xfrm>
          <a:prstGeom prst="rtTriangle">
            <a:avLst/>
          </a:prstGeom>
          <a:solidFill>
            <a:srgbClr val="531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Right Triangle 6">
            <a:extLst>
              <a:ext uri="{FF2B5EF4-FFF2-40B4-BE49-F238E27FC236}">
                <a16:creationId xmlns:a16="http://schemas.microsoft.com/office/drawing/2014/main" id="{5A4E9A4C-08DB-D47E-D634-35A81E0D5071}"/>
              </a:ext>
            </a:extLst>
          </p:cNvPr>
          <p:cNvSpPr/>
          <p:nvPr/>
        </p:nvSpPr>
        <p:spPr>
          <a:xfrm>
            <a:off x="0" y="3789040"/>
            <a:ext cx="1222238" cy="3068960"/>
          </a:xfrm>
          <a:prstGeom prst="rtTriangl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Object 3">
            <a:extLst>
              <a:ext uri="{FF2B5EF4-FFF2-40B4-BE49-F238E27FC236}">
                <a16:creationId xmlns:a16="http://schemas.microsoft.com/office/drawing/2014/main" id="{C6675DE8-246A-4C0E-9132-808947D902E2}"/>
              </a:ext>
            </a:extLst>
          </p:cNvPr>
          <p:cNvGraphicFramePr>
            <a:graphicFrameLocks noChangeAspect="1"/>
          </p:cNvGraphicFramePr>
          <p:nvPr>
            <p:extLst>
              <p:ext uri="{D42A27DB-BD31-4B8C-83A1-F6EECF244321}">
                <p14:modId xmlns:p14="http://schemas.microsoft.com/office/powerpoint/2010/main" val="541769318"/>
              </p:ext>
            </p:extLst>
          </p:nvPr>
        </p:nvGraphicFramePr>
        <p:xfrm>
          <a:off x="971600" y="3774048"/>
          <a:ext cx="1098302" cy="1549472"/>
        </p:xfrm>
        <a:graphic>
          <a:graphicData uri="http://schemas.openxmlformats.org/presentationml/2006/ole">
            <mc:AlternateContent xmlns:mc="http://schemas.openxmlformats.org/markup-compatibility/2006">
              <mc:Choice xmlns:v="urn:schemas-microsoft-com:vml" Requires="v">
                <p:oleObj spid="_x0000_s5137" name="Acrobat Document" r:id="rId6" imgW="3060441" imgH="4317631" progId="Acrobat.Document.DC">
                  <p:embed/>
                </p:oleObj>
              </mc:Choice>
              <mc:Fallback>
                <p:oleObj name="Acrobat Document" r:id="rId6" imgW="3060441" imgH="4317631" progId="Acrobat.Document.DC">
                  <p:embed/>
                  <p:pic>
                    <p:nvPicPr>
                      <p:cNvPr id="0" name=""/>
                      <p:cNvPicPr/>
                      <p:nvPr/>
                    </p:nvPicPr>
                    <p:blipFill>
                      <a:blip r:embed="rId7"/>
                      <a:stretch>
                        <a:fillRect/>
                      </a:stretch>
                    </p:blipFill>
                    <p:spPr>
                      <a:xfrm>
                        <a:off x="971600" y="3774048"/>
                        <a:ext cx="1098302" cy="1549472"/>
                      </a:xfrm>
                      <a:prstGeom prst="rect">
                        <a:avLst/>
                      </a:prstGeom>
                    </p:spPr>
                  </p:pic>
                </p:oleObj>
              </mc:Fallback>
            </mc:AlternateContent>
          </a:graphicData>
        </a:graphic>
      </p:graphicFrame>
    </p:spTree>
    <p:extLst>
      <p:ext uri="{BB962C8B-B14F-4D97-AF65-F5344CB8AC3E}">
        <p14:creationId xmlns:p14="http://schemas.microsoft.com/office/powerpoint/2010/main" val="3138144905"/>
      </p:ext>
    </p:extLst>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1028" name="Picture 4" descr="Premium Business Agreement Illustration pack from Business Illustrations">
            <a:extLst>
              <a:ext uri="{FF2B5EF4-FFF2-40B4-BE49-F238E27FC236}">
                <a16:creationId xmlns:a16="http://schemas.microsoft.com/office/drawing/2014/main" id="{E64D2F1F-32C8-41C2-9B48-054AE1B9707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4277" y1="75556" x2="54277" y2="75556"/>
                        <a14:foregroundMark x1="67807" y1="80444" x2="67807" y2="80444"/>
                        <a14:foregroundMark x1="78072" y1="73556" x2="78072" y2="73556"/>
                        <a14:foregroundMark x1="65008" y1="72889" x2="65008" y2="72889"/>
                        <a14:foregroundMark x1="60342" y1="69556" x2="60342" y2="69556"/>
                        <a14:foregroundMark x1="78849" y1="75556" x2="78849" y2="75556"/>
                        <a14:foregroundMark x1="78849" y1="75556" x2="78849" y2="75556"/>
                        <a14:foregroundMark x1="65785" y1="69111" x2="65785" y2="69111"/>
                        <a14:foregroundMark x1="65785" y1="69111" x2="65785" y2="69111"/>
                        <a14:foregroundMark x1="62053" y1="69111" x2="62053" y2="69111"/>
                        <a14:foregroundMark x1="31415" y1="64000" x2="31415" y2="64000"/>
                        <a14:foregroundMark x1="31415" y1="64000" x2="31415" y2="64000"/>
                        <a14:backgroundMark x1="51011" y1="9556" x2="51011" y2="9556"/>
                      </a14:backgroundRemoval>
                    </a14:imgEffect>
                  </a14:imgLayer>
                </a14:imgProps>
              </a:ext>
              <a:ext uri="{28A0092B-C50C-407E-A947-70E740481C1C}">
                <a14:useLocalDpi xmlns:a14="http://schemas.microsoft.com/office/drawing/2010/main" val="0"/>
              </a:ext>
            </a:extLst>
          </a:blip>
          <a:srcRect/>
          <a:stretch>
            <a:fillRect/>
          </a:stretch>
        </p:blipFill>
        <p:spPr bwMode="auto">
          <a:xfrm>
            <a:off x="1509711" y="2571750"/>
            <a:ext cx="6124575"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E2E84B-9DD1-49AC-BB2E-726D1C5CF68D}"/>
              </a:ext>
            </a:extLst>
          </p:cNvPr>
          <p:cNvSpPr txBox="1"/>
          <p:nvPr/>
        </p:nvSpPr>
        <p:spPr>
          <a:xfrm>
            <a:off x="2573776" y="1844824"/>
            <a:ext cx="3996446" cy="1200329"/>
          </a:xfrm>
          <a:prstGeom prst="rect">
            <a:avLst/>
          </a:prstGeom>
          <a:noFill/>
        </p:spPr>
        <p:txBody>
          <a:bodyPr wrap="square" rtlCol="0">
            <a:spAutoFit/>
          </a:bodyPr>
          <a:lstStyle/>
          <a:p>
            <a:r>
              <a:rPr lang="en-IN" sz="7200" dirty="0">
                <a:solidFill>
                  <a:schemeClr val="bg1"/>
                </a:solidFill>
                <a:latin typeface="Agency FB" panose="020B0503020202020204" pitchFamily="34" charset="0"/>
              </a:rPr>
              <a:t>THANK YOU!</a:t>
            </a:r>
          </a:p>
        </p:txBody>
      </p:sp>
    </p:spTree>
    <p:extLst>
      <p:ext uri="{BB962C8B-B14F-4D97-AF65-F5344CB8AC3E}">
        <p14:creationId xmlns:p14="http://schemas.microsoft.com/office/powerpoint/2010/main" val="183260109"/>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POWER PURCHASE AGREEMENTS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159388C3-EF5C-BFC1-977A-A98F905EF769}"/>
              </a:ext>
            </a:extLst>
          </p:cNvPr>
          <p:cNvSpPr txBox="1"/>
          <p:nvPr/>
        </p:nvSpPr>
        <p:spPr>
          <a:xfrm>
            <a:off x="697646" y="1447522"/>
            <a:ext cx="7902624" cy="3139321"/>
          </a:xfrm>
          <a:prstGeom prst="rect">
            <a:avLst/>
          </a:prstGeom>
          <a:noFill/>
        </p:spPr>
        <p:txBody>
          <a:bodyPr wrap="square">
            <a:spAutoFit/>
          </a:bodyPr>
          <a:lstStyle/>
          <a:p>
            <a:pPr algn="just"/>
            <a:r>
              <a:rPr lang="en-US" b="1" i="0" dirty="0">
                <a:solidFill>
                  <a:schemeClr val="accent5">
                    <a:lumMod val="75000"/>
                  </a:schemeClr>
                </a:solidFill>
                <a:effectLst/>
                <a:latin typeface="Tw Cen MT" panose="020B0602020104020603" pitchFamily="34" charset="0"/>
              </a:rPr>
              <a:t>What is A Power Purchase Agreement?</a:t>
            </a:r>
          </a:p>
          <a:p>
            <a:pPr algn="just"/>
            <a:endParaRPr lang="en-US" b="1" i="0" dirty="0">
              <a:solidFill>
                <a:srgbClr val="333333"/>
              </a:solidFill>
              <a:effectLst/>
              <a:latin typeface="Tw Cen MT" panose="020B0602020104020603" pitchFamily="34" charset="0"/>
            </a:endParaRPr>
          </a:p>
          <a:p>
            <a:pPr algn="just"/>
            <a:r>
              <a:rPr lang="en-US" b="0" i="0" dirty="0">
                <a:solidFill>
                  <a:srgbClr val="333333"/>
                </a:solidFill>
                <a:effectLst/>
                <a:latin typeface="Tw Cen MT" panose="020B0602020104020603" pitchFamily="34" charset="0"/>
              </a:rPr>
              <a:t>In order to guarantee a constant demand for the electricity supplied, power producing businesses frequently enter into long-term power purchase agreements with the potential customers. </a:t>
            </a:r>
          </a:p>
          <a:p>
            <a:pPr algn="just"/>
            <a:endParaRPr lang="en-US" b="0" i="0" dirty="0">
              <a:solidFill>
                <a:srgbClr val="333333"/>
              </a:solidFill>
              <a:effectLst/>
              <a:latin typeface="Tw Cen MT" panose="020B0602020104020603" pitchFamily="34" charset="0"/>
            </a:endParaRPr>
          </a:p>
          <a:p>
            <a:pPr algn="just"/>
            <a:r>
              <a:rPr lang="en-US" b="0" i="0" dirty="0">
                <a:solidFill>
                  <a:srgbClr val="333333"/>
                </a:solidFill>
                <a:effectLst/>
                <a:latin typeface="Tw Cen MT" panose="020B0602020104020603" pitchFamily="34" charset="0"/>
              </a:rPr>
              <a:t>According to Indian GAAP, these contracts are normally recorded as regular sale/purchase agreements. </a:t>
            </a:r>
          </a:p>
          <a:p>
            <a:pPr algn="just"/>
            <a:endParaRPr lang="en-US" dirty="0">
              <a:solidFill>
                <a:srgbClr val="333333"/>
              </a:solidFill>
              <a:latin typeface="Tw Cen MT" panose="020B0602020104020603" pitchFamily="34" charset="0"/>
            </a:endParaRPr>
          </a:p>
          <a:p>
            <a:pPr algn="just"/>
            <a:r>
              <a:rPr lang="en-US" b="0" i="0" dirty="0">
                <a:solidFill>
                  <a:srgbClr val="333333"/>
                </a:solidFill>
                <a:effectLst/>
                <a:latin typeface="Tw Cen MT" panose="020B0602020104020603" pitchFamily="34" charset="0"/>
              </a:rPr>
              <a:t>Accounting for such arrangements may alter significantly upon transition to Ind-AS. </a:t>
            </a:r>
          </a:p>
          <a:p>
            <a:pPr algn="just"/>
            <a:endParaRPr lang="en-US" dirty="0">
              <a:solidFill>
                <a:srgbClr val="333333"/>
              </a:solidFill>
              <a:latin typeface="Tw Cen MT" panose="020B0602020104020603" pitchFamily="34" charset="0"/>
            </a:endParaRPr>
          </a:p>
        </p:txBody>
      </p:sp>
      <p:pic>
        <p:nvPicPr>
          <p:cNvPr id="1026" name="Picture 2" descr="Power purchase and sale of electricity agreements concept icon Stock Vector  Image &amp; Art - Alamy">
            <a:extLst>
              <a:ext uri="{FF2B5EF4-FFF2-40B4-BE49-F238E27FC236}">
                <a16:creationId xmlns:a16="http://schemas.microsoft.com/office/drawing/2014/main" id="{0B3D8EB0-2D7E-EBD9-BF70-BD435A0DD1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876"/>
          <a:stretch/>
        </p:blipFill>
        <p:spPr bwMode="auto">
          <a:xfrm>
            <a:off x="3401870" y="4365104"/>
            <a:ext cx="2340260" cy="224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7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POWER PURCHASE AGREEMENTS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a:extLst>
              <a:ext uri="{FF2B5EF4-FFF2-40B4-BE49-F238E27FC236}">
                <a16:creationId xmlns:a16="http://schemas.microsoft.com/office/drawing/2014/main" id="{159388C3-EF5C-BFC1-977A-A98F905EF769}"/>
              </a:ext>
            </a:extLst>
          </p:cNvPr>
          <p:cNvSpPr txBox="1"/>
          <p:nvPr/>
        </p:nvSpPr>
        <p:spPr>
          <a:xfrm>
            <a:off x="697647" y="1450379"/>
            <a:ext cx="7902624" cy="923330"/>
          </a:xfrm>
          <a:prstGeom prst="rect">
            <a:avLst/>
          </a:prstGeom>
          <a:noFill/>
        </p:spPr>
        <p:txBody>
          <a:bodyPr wrap="square">
            <a:spAutoFit/>
          </a:bodyPr>
          <a:lstStyle/>
          <a:p>
            <a:pPr algn="just"/>
            <a:r>
              <a:rPr lang="en-US" b="1" i="0" dirty="0">
                <a:solidFill>
                  <a:schemeClr val="accent5">
                    <a:lumMod val="75000"/>
                  </a:schemeClr>
                </a:solidFill>
                <a:effectLst/>
                <a:latin typeface="Tw Cen MT" panose="020B0602020104020603" pitchFamily="34" charset="0"/>
              </a:rPr>
              <a:t>Types of Power Purchase Agreement</a:t>
            </a:r>
            <a:r>
              <a:rPr lang="en-US" b="1" dirty="0">
                <a:solidFill>
                  <a:schemeClr val="accent5">
                    <a:lumMod val="75000"/>
                  </a:schemeClr>
                </a:solidFill>
                <a:latin typeface="Tw Cen MT" panose="020B0602020104020603" pitchFamily="34" charset="0"/>
              </a:rPr>
              <a:t>:</a:t>
            </a:r>
          </a:p>
          <a:p>
            <a:pPr algn="just"/>
            <a:endParaRPr lang="en-US" b="1" i="0" dirty="0">
              <a:solidFill>
                <a:schemeClr val="accent5">
                  <a:lumMod val="75000"/>
                </a:schemeClr>
              </a:solidFill>
              <a:effectLst/>
              <a:latin typeface="Tw Cen MT" panose="020B0602020104020603" pitchFamily="34" charset="0"/>
            </a:endParaRPr>
          </a:p>
          <a:p>
            <a:pPr algn="just"/>
            <a:r>
              <a:rPr lang="en-US" b="0" i="0" u="none" strike="noStrike" baseline="0" dirty="0">
                <a:solidFill>
                  <a:srgbClr val="000000"/>
                </a:solidFill>
                <a:latin typeface="Tw Cen MT" panose="020B0602020104020603" pitchFamily="34" charset="0"/>
              </a:rPr>
              <a:t>PPAs categorized as either physical or virtual arrangements.</a:t>
            </a:r>
          </a:p>
        </p:txBody>
      </p:sp>
      <p:graphicFrame>
        <p:nvGraphicFramePr>
          <p:cNvPr id="2" name="Diagram 1">
            <a:extLst>
              <a:ext uri="{FF2B5EF4-FFF2-40B4-BE49-F238E27FC236}">
                <a16:creationId xmlns:a16="http://schemas.microsoft.com/office/drawing/2014/main" id="{E13002FF-D8FC-B0EF-3097-33711676CC0A}"/>
              </a:ext>
            </a:extLst>
          </p:cNvPr>
          <p:cNvGraphicFramePr/>
          <p:nvPr>
            <p:extLst>
              <p:ext uri="{D42A27DB-BD31-4B8C-83A1-F6EECF244321}">
                <p14:modId xmlns:p14="http://schemas.microsoft.com/office/powerpoint/2010/main" val="2322640845"/>
              </p:ext>
            </p:extLst>
          </p:nvPr>
        </p:nvGraphicFramePr>
        <p:xfrm>
          <a:off x="1187624" y="2587009"/>
          <a:ext cx="6768752" cy="2808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799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VIRTUAL POWER PURCHASE AGREEMENTS</a:t>
            </a:r>
          </a:p>
        </p:txBody>
      </p:sp>
      <p:sp>
        <p:nvSpPr>
          <p:cNvPr id="8" name="Right Triangle 7">
            <a:extLst>
              <a:ext uri="{FF2B5EF4-FFF2-40B4-BE49-F238E27FC236}">
                <a16:creationId xmlns:a16="http://schemas.microsoft.com/office/drawing/2014/main" id="{EB7C1FEE-15AF-B5A7-3F86-48ED5C7D7C29}"/>
              </a:ext>
            </a:extLst>
          </p:cNvPr>
          <p:cNvSpPr/>
          <p:nvPr/>
        </p:nvSpPr>
        <p:spPr>
          <a:xfrm>
            <a:off x="0" y="3789040"/>
            <a:ext cx="1222238" cy="3068960"/>
          </a:xfrm>
          <a:prstGeom prst="rtTriangl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 name="What is a Virtual Power Purchase Agreement_">
            <a:hlinkClick r:id="" action="ppaction://media"/>
            <a:extLst>
              <a:ext uri="{FF2B5EF4-FFF2-40B4-BE49-F238E27FC236}">
                <a16:creationId xmlns:a16="http://schemas.microsoft.com/office/drawing/2014/main" id="{7AFEB99A-D7A8-A4C1-D12A-E4E04EB5D5E2}"/>
              </a:ext>
            </a:extLst>
          </p:cNvPr>
          <p:cNvPicPr>
            <a:picLocks noChangeAspect="1"/>
          </p:cNvPicPr>
          <p:nvPr>
            <a:videoFile r:link="rId1"/>
            <p:extLst>
              <p:ext uri="{DAA4B4D4-6D71-4841-9C94-3DE7FCFB9230}">
                <p14:media xmlns:p14="http://schemas.microsoft.com/office/powerpoint/2010/main" r:embed="rId2">
                  <p14:trim end="6455"/>
                </p14:media>
              </p:ext>
            </p:extLst>
          </p:nvPr>
        </p:nvPicPr>
        <p:blipFill>
          <a:blip r:embed="rId6"/>
          <a:stretch>
            <a:fillRect/>
          </a:stretch>
        </p:blipFill>
        <p:spPr>
          <a:xfrm>
            <a:off x="827584" y="1556792"/>
            <a:ext cx="7664400" cy="4311225"/>
          </a:xfrm>
          <a:prstGeom prst="rect">
            <a:avLst/>
          </a:prstGeom>
        </p:spPr>
      </p:pic>
    </p:spTree>
    <p:extLst>
      <p:ext uri="{BB962C8B-B14F-4D97-AF65-F5344CB8AC3E}">
        <p14:creationId xmlns:p14="http://schemas.microsoft.com/office/powerpoint/2010/main" val="293342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E1C7176-F16F-4E6E-B610-3448C2C5D41C}"/>
              </a:ext>
            </a:extLst>
          </p:cNvPr>
          <p:cNvCxnSpPr/>
          <p:nvPr/>
        </p:nvCxnSpPr>
        <p:spPr>
          <a:xfrm>
            <a:off x="611119" y="1196752"/>
            <a:ext cx="8075681" cy="0"/>
          </a:xfrm>
          <a:prstGeom prst="line">
            <a:avLst/>
          </a:prstGeom>
          <a:ln>
            <a:solidFill>
              <a:srgbClr val="6D2077"/>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AAC8D63-0DB7-4E4D-8674-C34A74DCA6FC}"/>
              </a:ext>
            </a:extLst>
          </p:cNvPr>
          <p:cNvSpPr>
            <a:spLocks noGrp="1"/>
          </p:cNvSpPr>
          <p:nvPr>
            <p:ph type="title"/>
          </p:nvPr>
        </p:nvSpPr>
        <p:spPr>
          <a:xfrm>
            <a:off x="457200" y="444527"/>
            <a:ext cx="8229600" cy="746259"/>
          </a:xfrm>
        </p:spPr>
        <p:txBody>
          <a:bodyPr>
            <a:noAutofit/>
          </a:bodyPr>
          <a:lstStyle/>
          <a:p>
            <a:pPr marL="342900" indent="-342900" algn="ctr"/>
            <a:r>
              <a:rPr lang="en-US" sz="3200" b="1" i="0" baseline="0" dirty="0">
                <a:solidFill>
                  <a:schemeClr val="accent1">
                    <a:lumMod val="50000"/>
                  </a:schemeClr>
                </a:solidFill>
                <a:effectLst/>
                <a:latin typeface="Agency FB" panose="020B0503020202020204" pitchFamily="34" charset="0"/>
                <a:cs typeface="Times New Roman" pitchFamily="18" charset="0"/>
              </a:rPr>
              <a:t>ARRANGEMENTS THAT MAY CONTAIN A LEASE</a:t>
            </a:r>
          </a:p>
        </p:txBody>
      </p:sp>
      <p:sp>
        <p:nvSpPr>
          <p:cNvPr id="2" name="TextBox 1">
            <a:extLst>
              <a:ext uri="{FF2B5EF4-FFF2-40B4-BE49-F238E27FC236}">
                <a16:creationId xmlns:a16="http://schemas.microsoft.com/office/drawing/2014/main" id="{1AF0AA58-EA22-C355-1475-E74E7D8E67EA}"/>
              </a:ext>
            </a:extLst>
          </p:cNvPr>
          <p:cNvSpPr txBox="1"/>
          <p:nvPr/>
        </p:nvSpPr>
        <p:spPr>
          <a:xfrm>
            <a:off x="755576" y="1430041"/>
            <a:ext cx="8075681" cy="400110"/>
          </a:xfrm>
          <a:prstGeom prst="rect">
            <a:avLst/>
          </a:prstGeom>
          <a:noFill/>
        </p:spPr>
        <p:txBody>
          <a:bodyPr wrap="square">
            <a:spAutoFit/>
          </a:bodyPr>
          <a:lstStyle/>
          <a:p>
            <a:pPr algn="just"/>
            <a:r>
              <a:rPr lang="en-US" sz="2000" dirty="0">
                <a:latin typeface="Tw Cen MT" panose="020B0602020104020603" pitchFamily="34" charset="0"/>
              </a:rPr>
              <a:t>Some Contracts/ PPAs may contain a lease by the definition of Ind AS 116. </a:t>
            </a:r>
            <a:endParaRPr lang="en-IN" sz="2000" dirty="0">
              <a:latin typeface="Tw Cen MT" panose="020B0602020104020603" pitchFamily="34" charset="0"/>
            </a:endParaRPr>
          </a:p>
        </p:txBody>
      </p:sp>
      <p:graphicFrame>
        <p:nvGraphicFramePr>
          <p:cNvPr id="3" name="Diagram 2">
            <a:extLst>
              <a:ext uri="{FF2B5EF4-FFF2-40B4-BE49-F238E27FC236}">
                <a16:creationId xmlns:a16="http://schemas.microsoft.com/office/drawing/2014/main" id="{54494A20-0CD6-4C8C-6EF6-0170DB6EB471}"/>
              </a:ext>
            </a:extLst>
          </p:cNvPr>
          <p:cNvGraphicFramePr/>
          <p:nvPr/>
        </p:nvGraphicFramePr>
        <p:xfrm>
          <a:off x="2723964" y="1859991"/>
          <a:ext cx="3696072" cy="2353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C4EE44F-042E-D264-2A12-7A59CA647684}"/>
              </a:ext>
            </a:extLst>
          </p:cNvPr>
          <p:cNvSpPr txBox="1"/>
          <p:nvPr/>
        </p:nvSpPr>
        <p:spPr>
          <a:xfrm>
            <a:off x="755577" y="4149080"/>
            <a:ext cx="7931224" cy="1015663"/>
          </a:xfrm>
          <a:prstGeom prst="rect">
            <a:avLst/>
          </a:prstGeom>
          <a:noFill/>
        </p:spPr>
        <p:txBody>
          <a:bodyPr wrap="square">
            <a:spAutoFit/>
          </a:bodyPr>
          <a:lstStyle/>
          <a:p>
            <a:pPr algn="just"/>
            <a:r>
              <a:rPr lang="en-US" sz="2000" dirty="0">
                <a:latin typeface="Tw Cen MT" panose="020B0602020104020603" pitchFamily="34" charset="0"/>
              </a:rPr>
              <a:t>The treatment is entirely different in both circumstances, so determining whether an agreement comprises a lease or not may have a substantial impact on financial statements.</a:t>
            </a:r>
            <a:endParaRPr lang="en-IN" sz="2000" dirty="0">
              <a:latin typeface="Tw Cen MT" panose="020B0602020104020603" pitchFamily="34" charset="0"/>
            </a:endParaRPr>
          </a:p>
        </p:txBody>
      </p:sp>
      <p:sp>
        <p:nvSpPr>
          <p:cNvPr id="5" name="Right Triangle 4">
            <a:extLst>
              <a:ext uri="{FF2B5EF4-FFF2-40B4-BE49-F238E27FC236}">
                <a16:creationId xmlns:a16="http://schemas.microsoft.com/office/drawing/2014/main" id="{F265B448-D896-DEC9-FF47-7CBB1EB90E22}"/>
              </a:ext>
            </a:extLst>
          </p:cNvPr>
          <p:cNvSpPr/>
          <p:nvPr/>
        </p:nvSpPr>
        <p:spPr>
          <a:xfrm>
            <a:off x="0" y="3789040"/>
            <a:ext cx="1222238" cy="3068960"/>
          </a:xfrm>
          <a:prstGeom prst="rtTriangl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256997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13579</TotalTime>
  <Words>5468</Words>
  <Application>Microsoft Office PowerPoint</Application>
  <PresentationFormat>On-screen Show (4:3)</PresentationFormat>
  <Paragraphs>552</Paragraphs>
  <Slides>58</Slides>
  <Notes>58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8" baseType="lpstr">
      <vt:lpstr>Agency FB</vt:lpstr>
      <vt:lpstr>Arial</vt:lpstr>
      <vt:lpstr>Calibri</vt:lpstr>
      <vt:lpstr>Calibri Light</vt:lpstr>
      <vt:lpstr>Times New Roman</vt:lpstr>
      <vt:lpstr>Tw Cen MT</vt:lpstr>
      <vt:lpstr>Wingdings</vt:lpstr>
      <vt:lpstr>Office Theme</vt:lpstr>
      <vt:lpstr>Worksheet</vt:lpstr>
      <vt:lpstr>Adobe Acrobat Document</vt:lpstr>
      <vt:lpstr>LATEST DEVELOPMENTS IN POWER INDUSTRY</vt:lpstr>
      <vt:lpstr>PURPOSE OF THIS SESSION</vt:lpstr>
      <vt:lpstr>PART – 1  IMPACT OF IND AS ON POWER INDUSTRY</vt:lpstr>
      <vt:lpstr>UNDERSTANDING THE BUSINESS</vt:lpstr>
      <vt:lpstr>SIGNIFICANT ACCOUNTING ISSUES</vt:lpstr>
      <vt:lpstr>POWER PURCHASE AGREEMENTS</vt:lpstr>
      <vt:lpstr>POWER PURCHASE AGREEMENTS</vt:lpstr>
      <vt:lpstr>VIRTUAL POWER PURCHASE AGREEMENTS</vt:lpstr>
      <vt:lpstr>ARRANGEMENTS THAT MAY CONTAIN A LEASE</vt:lpstr>
      <vt:lpstr>ARRANGEMENTS THAT MAY CONTAIN A LEASE</vt:lpstr>
      <vt:lpstr>IDENTIFIED ASSET - SCENARIOS</vt:lpstr>
      <vt:lpstr>IDENTIFIED ASSET - SCENARIOS</vt:lpstr>
      <vt:lpstr>PowerPoint Presentation</vt:lpstr>
      <vt:lpstr>PowerPoint Presentation</vt:lpstr>
      <vt:lpstr>PowerPoint Presentation</vt:lpstr>
      <vt:lpstr>PowerPoint Presentation</vt:lpstr>
      <vt:lpstr>PowerPoint Presentation</vt:lpstr>
      <vt:lpstr>PowerPoint Presentation</vt:lpstr>
      <vt:lpstr>REVENUE FROM CONTRACT WITH CUSTOMERS</vt:lpstr>
      <vt:lpstr>IDENTIFY THE CONTRACT WITH CUSTOMERS</vt:lpstr>
      <vt:lpstr>IDENTIFY THE PERFORMANCE OBLIGATIONS</vt:lpstr>
      <vt:lpstr>SCENARIOS – Step 2</vt:lpstr>
      <vt:lpstr>DETERMINE THE TRANSACTION PRICE</vt:lpstr>
      <vt:lpstr>SCENARIO –Step 3</vt:lpstr>
      <vt:lpstr>ALLOCATE THE TRANSACTION PRICE TO POs</vt:lpstr>
      <vt:lpstr>RECOGNIZE THE REVENUE WHEN THE ENTITY SATISFIES A PO </vt:lpstr>
      <vt:lpstr>SCENARIO –Step 5</vt:lpstr>
      <vt:lpstr>SERVICE CONCESSION ARRANGEMENT (SCA) </vt:lpstr>
      <vt:lpstr>SERVICE CONCESSION ARRANGEMENT (SCA) </vt:lpstr>
      <vt:lpstr>SERVICE CONCESSION ARRANGEMENT (SCA) </vt:lpstr>
      <vt:lpstr>FIXED ASSETS AND COMPONENTS</vt:lpstr>
      <vt:lpstr>FIXED ASSETS AND COMPONENTS</vt:lpstr>
      <vt:lpstr>FIXED ASSETS AND COMPONENTS</vt:lpstr>
      <vt:lpstr>IMPACT OF RATE REGULATION</vt:lpstr>
      <vt:lpstr>DECOMMISSIONING OBLIGATION</vt:lpstr>
      <vt:lpstr>PART-2  OTHER IMPORTANT DEVELOPMENTS</vt:lpstr>
      <vt:lpstr>COST ACCOUNTING &amp; COMPLIANCE REPORT</vt:lpstr>
      <vt:lpstr>COST ACCOUNTING &amp; APPLICABILITY</vt:lpstr>
      <vt:lpstr>COST ACCOUNTING - OBJECTIVES</vt:lpstr>
      <vt:lpstr>COST ACCOUNTING</vt:lpstr>
      <vt:lpstr>COST ACCOUNITNG - COMPLIANCES</vt:lpstr>
      <vt:lpstr>INTERNAL CONTROLS</vt:lpstr>
      <vt:lpstr>INTERNAL CONTROL - TYPES</vt:lpstr>
      <vt:lpstr>IMPORTANT CONTROLS IN AN ORGANISATION</vt:lpstr>
      <vt:lpstr>RECORDS REQUIRED TO BE MAINTAINED FOR INTERNAL AUDIT</vt:lpstr>
      <vt:lpstr>LATEST DEVELOPMENTS IN FINANCIAL REPORTING (ESG &amp; BRSR REPORTING)</vt:lpstr>
      <vt:lpstr>ESG REPORTING</vt:lpstr>
      <vt:lpstr>ESG REPORTING</vt:lpstr>
      <vt:lpstr>ESG REPORTING</vt:lpstr>
      <vt:lpstr>INTEGRATED REPORTING</vt:lpstr>
      <vt:lpstr>BUSINESS RESPONSIBILITY AND SUSTAINABILITY REPORT (BRSR)</vt:lpstr>
      <vt:lpstr>BUSINESS RESPONSIBILITY AND SUSTAINABILITY REPORT (BRSR)</vt:lpstr>
      <vt:lpstr>STRUCTURE OF BRSR</vt:lpstr>
      <vt:lpstr>FORMAT OF BRSR</vt:lpstr>
      <vt:lpstr>THE 9 PRINCIPLES OF BRSR</vt:lpstr>
      <vt:lpstr>QUESTIONS &amp; ANSWERS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dc:creator>
  <cp:lastModifiedBy>Tummala, Sai</cp:lastModifiedBy>
  <cp:revision>241</cp:revision>
  <dcterms:created xsi:type="dcterms:W3CDTF">2022-03-16T09:36:31Z</dcterms:created>
  <dcterms:modified xsi:type="dcterms:W3CDTF">2023-03-14T20:21:11Z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2023-03-13T11:45:04Z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91eec417-7846-4a2c-8934-3042b7ba6308</vt:lpwstr>
  </property>
  <property fmtid="{D5CDD505-2E9C-101B-9397-08002B2CF9AE}" pid="8" name="MSIP_Label_ea60d57e-af5b-4752-ac57-3e4f28ca11dc_ContentBits">
    <vt:lpwstr>0</vt:lpwstr>
  </property>
</Properties>
</file>