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6"/>
  </p:notesMasterIdLst>
  <p:sldIdLst>
    <p:sldId id="256" r:id="rId2"/>
    <p:sldId id="258" r:id="rId3"/>
    <p:sldId id="259" r:id="rId4"/>
    <p:sldId id="260" r:id="rId5"/>
    <p:sldId id="261" r:id="rId6"/>
    <p:sldId id="262" r:id="rId7"/>
    <p:sldId id="263" r:id="rId8"/>
    <p:sldId id="311" r:id="rId9"/>
    <p:sldId id="312" r:id="rId10"/>
    <p:sldId id="313" r:id="rId11"/>
    <p:sldId id="266" r:id="rId12"/>
    <p:sldId id="267" r:id="rId13"/>
    <p:sldId id="268" r:id="rId14"/>
    <p:sldId id="359" r:id="rId15"/>
    <p:sldId id="371" r:id="rId16"/>
    <p:sldId id="314" r:id="rId17"/>
    <p:sldId id="361" r:id="rId18"/>
    <p:sldId id="362" r:id="rId19"/>
    <p:sldId id="363" r:id="rId20"/>
    <p:sldId id="364" r:id="rId21"/>
    <p:sldId id="365" r:id="rId22"/>
    <p:sldId id="366" r:id="rId23"/>
    <p:sldId id="367" r:id="rId24"/>
    <p:sldId id="368" r:id="rId25"/>
    <p:sldId id="369" r:id="rId26"/>
    <p:sldId id="370" r:id="rId27"/>
    <p:sldId id="315" r:id="rId28"/>
    <p:sldId id="372" r:id="rId29"/>
    <p:sldId id="373" r:id="rId30"/>
    <p:sldId id="374" r:id="rId31"/>
    <p:sldId id="375" r:id="rId32"/>
    <p:sldId id="376" r:id="rId33"/>
    <p:sldId id="377" r:id="rId34"/>
    <p:sldId id="378" r:id="rId35"/>
    <p:sldId id="379" r:id="rId36"/>
    <p:sldId id="380" r:id="rId37"/>
    <p:sldId id="381" r:id="rId38"/>
    <p:sldId id="316" r:id="rId39"/>
    <p:sldId id="382" r:id="rId40"/>
    <p:sldId id="383" r:id="rId41"/>
    <p:sldId id="384" r:id="rId42"/>
    <p:sldId id="385" r:id="rId43"/>
    <p:sldId id="386" r:id="rId44"/>
    <p:sldId id="387" r:id="rId45"/>
    <p:sldId id="270" r:id="rId46"/>
    <p:sldId id="271" r:id="rId47"/>
    <p:sldId id="272" r:id="rId48"/>
    <p:sldId id="317" r:id="rId49"/>
    <p:sldId id="318" r:id="rId50"/>
    <p:sldId id="319" r:id="rId51"/>
    <p:sldId id="274" r:id="rId52"/>
    <p:sldId id="278" r:id="rId53"/>
    <p:sldId id="279" r:id="rId54"/>
    <p:sldId id="280" r:id="rId55"/>
    <p:sldId id="281" r:id="rId56"/>
    <p:sldId id="282"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8" r:id="rId93"/>
    <p:sldId id="357" r:id="rId94"/>
    <p:sldId id="257"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11" autoAdjust="0"/>
  </p:normalViewPr>
  <p:slideViewPr>
    <p:cSldViewPr>
      <p:cViewPr varScale="1">
        <p:scale>
          <a:sx n="83" d="100"/>
          <a:sy n="83" d="100"/>
        </p:scale>
        <p:origin x="-15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DF1AC-A835-42BA-9F06-804BD3D85517}" type="datetimeFigureOut">
              <a:rPr lang="en-US" smtClean="0"/>
              <a:pPr/>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DC7B9-08C8-4616-9D43-64BAD67F86D2}" type="slidenum">
              <a:rPr lang="en-US" smtClean="0"/>
              <a:pPr/>
              <a:t>‹#›</a:t>
            </a:fld>
            <a:endParaRPr lang="en-US"/>
          </a:p>
        </p:txBody>
      </p:sp>
    </p:spTree>
    <p:extLst>
      <p:ext uri="{BB962C8B-B14F-4D97-AF65-F5344CB8AC3E}">
        <p14:creationId xmlns="" xmlns:p14="http://schemas.microsoft.com/office/powerpoint/2010/main" val="405981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DC7B9-08C8-4616-9D43-64BAD67F86D2}" type="slidenum">
              <a:rPr lang="en-US" smtClean="0"/>
              <a:pPr/>
              <a:t>1</a:t>
            </a:fld>
            <a:endParaRPr lang="en-US"/>
          </a:p>
        </p:txBody>
      </p:sp>
    </p:spTree>
    <p:extLst>
      <p:ext uri="{BB962C8B-B14F-4D97-AF65-F5344CB8AC3E}">
        <p14:creationId xmlns="" xmlns:p14="http://schemas.microsoft.com/office/powerpoint/2010/main" val="3329663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A5AE67D2-23DC-4844-B398-8FACDD520763}" type="datetime1">
              <a:rPr lang="en-US" smtClean="0"/>
              <a:pPr/>
              <a:t>6/30/2016</a:t>
            </a:fld>
            <a:endParaRPr lang="en-US" dirty="0"/>
          </a:p>
        </p:txBody>
      </p:sp>
      <p:sp>
        <p:nvSpPr>
          <p:cNvPr id="17" name="Footer Placeholder 16"/>
          <p:cNvSpPr>
            <a:spLocks noGrp="1"/>
          </p:cNvSpPr>
          <p:nvPr>
            <p:ph type="ftr" sz="quarter" idx="11"/>
          </p:nvPr>
        </p:nvSpPr>
        <p:spPr/>
        <p:txBody>
          <a:bodyPr/>
          <a:lstStyle/>
          <a:p>
            <a:r>
              <a:rPr lang="en-US" dirty="0" smtClean="0"/>
              <a:t>© Synergy Systems &amp; Solutions</a:t>
            </a: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pic>
        <p:nvPicPr>
          <p:cNvPr id="1026" name="Picture 2"/>
          <p:cNvPicPr>
            <a:picLocks noChangeAspect="1" noChangeArrowheads="1"/>
          </p:cNvPicPr>
          <p:nvPr userDrawn="1"/>
        </p:nvPicPr>
        <p:blipFill>
          <a:blip r:embed="rId2"/>
          <a:srcRect/>
          <a:stretch>
            <a:fillRect/>
          </a:stretch>
        </p:blipFill>
        <p:spPr bwMode="auto">
          <a:xfrm>
            <a:off x="8458200" y="247650"/>
            <a:ext cx="457200" cy="3619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1FA635-631B-4999-A41B-76BD3D4ED360}" type="datetime1">
              <a:rPr lang="en-US" smtClean="0"/>
              <a:pPr/>
              <a:t>6/30/2016</a:t>
            </a:fld>
            <a:endParaRPr lang="en-US"/>
          </a:p>
        </p:txBody>
      </p:sp>
      <p:sp>
        <p:nvSpPr>
          <p:cNvPr id="5" name="Footer Placeholder 4"/>
          <p:cNvSpPr>
            <a:spLocks noGrp="1"/>
          </p:cNvSpPr>
          <p:nvPr>
            <p:ph type="ftr" sz="quarter" idx="11"/>
          </p:nvPr>
        </p:nvSpPr>
        <p:spPr/>
        <p:txBody>
          <a:bodyPr/>
          <a:lstStyle/>
          <a:p>
            <a:r>
              <a:rPr lang="en-US" dirty="0" smtClean="0"/>
              <a:t>© Synergy Systems &amp; Solutions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079921-6B48-415F-8878-7BEB19F4D515}" type="datetime1">
              <a:rPr lang="en-US" smtClean="0"/>
              <a:pPr/>
              <a:t>6/30/2016</a:t>
            </a:fld>
            <a:endParaRPr lang="en-US"/>
          </a:p>
        </p:txBody>
      </p:sp>
      <p:sp>
        <p:nvSpPr>
          <p:cNvPr id="5" name="Footer Placeholder 4"/>
          <p:cNvSpPr>
            <a:spLocks noGrp="1"/>
          </p:cNvSpPr>
          <p:nvPr>
            <p:ph type="ftr" sz="quarter" idx="11"/>
          </p:nvPr>
        </p:nvSpPr>
        <p:spPr/>
        <p:txBody>
          <a:bodyPr/>
          <a:lstStyle/>
          <a:p>
            <a:r>
              <a:rPr lang="en-US" dirty="0" smtClean="0"/>
              <a:t>© Synergy Systems &amp; Solutions</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pic>
        <p:nvPicPr>
          <p:cNvPr id="16" name="Picture 2"/>
          <p:cNvPicPr>
            <a:picLocks noChangeAspect="1" noChangeArrowheads="1"/>
          </p:cNvPicPr>
          <p:nvPr userDrawn="1"/>
        </p:nvPicPr>
        <p:blipFill>
          <a:blip r:embed="rId2"/>
          <a:srcRect/>
          <a:stretch>
            <a:fillRect/>
          </a:stretch>
        </p:blipFill>
        <p:spPr bwMode="auto">
          <a:xfrm>
            <a:off x="8458200" y="247650"/>
            <a:ext cx="457200" cy="3619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35DE145-3EDB-43F8-9D28-5E7B94F8AB2E}" type="datetime1">
              <a:rPr lang="en-US" smtClean="0"/>
              <a:pPr/>
              <a:t>6/30/2016</a:t>
            </a:fld>
            <a:endParaRPr lang="en-US"/>
          </a:p>
        </p:txBody>
      </p:sp>
      <p:sp>
        <p:nvSpPr>
          <p:cNvPr id="5" name="Footer Placeholder 4"/>
          <p:cNvSpPr>
            <a:spLocks noGrp="1"/>
          </p:cNvSpPr>
          <p:nvPr>
            <p:ph type="ftr" sz="quarter" idx="11"/>
          </p:nvPr>
        </p:nvSpPr>
        <p:spPr/>
        <p:txBody>
          <a:bodyPr/>
          <a:lstStyle/>
          <a:p>
            <a:r>
              <a:rPr lang="en-US" dirty="0" smtClean="0"/>
              <a:t>© Synergy Systems &amp; Solutions</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smtClean="0"/>
              <a:t>© Synergy Systems &amp; Solutions</a:t>
            </a:r>
            <a:endParaRPr lang="en-US" dirty="0"/>
          </a:p>
        </p:txBody>
      </p:sp>
      <p:sp>
        <p:nvSpPr>
          <p:cNvPr id="4" name="Date Placeholder 3"/>
          <p:cNvSpPr>
            <a:spLocks noGrp="1"/>
          </p:cNvSpPr>
          <p:nvPr>
            <p:ph type="dt" sz="half" idx="10"/>
          </p:nvPr>
        </p:nvSpPr>
        <p:spPr/>
        <p:txBody>
          <a:bodyPr/>
          <a:lstStyle/>
          <a:p>
            <a:fld id="{7CC96BCD-DED8-4362-843E-58C5CE423694}" type="datetime1">
              <a:rPr lang="en-US" smtClean="0"/>
              <a:pPr/>
              <a:t>6/30/2016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pic>
        <p:nvPicPr>
          <p:cNvPr id="21" name="Picture 2"/>
          <p:cNvPicPr>
            <a:picLocks noChangeAspect="1" noChangeArrowheads="1"/>
          </p:cNvPicPr>
          <p:nvPr userDrawn="1"/>
        </p:nvPicPr>
        <p:blipFill>
          <a:blip r:embed="rId2"/>
          <a:srcRect/>
          <a:stretch>
            <a:fillRect/>
          </a:stretch>
        </p:blipFill>
        <p:spPr bwMode="auto">
          <a:xfrm>
            <a:off x="8458200" y="247650"/>
            <a:ext cx="457200" cy="3619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7DB3257-4C04-4693-AF8C-554C821F42A1}" type="datetime1">
              <a:rPr lang="en-US" smtClean="0"/>
              <a:pPr/>
              <a:t>6/30/2016</a:t>
            </a:fld>
            <a:endParaRPr lang="en-US"/>
          </a:p>
        </p:txBody>
      </p:sp>
      <p:sp>
        <p:nvSpPr>
          <p:cNvPr id="6" name="Footer Placeholder 5"/>
          <p:cNvSpPr>
            <a:spLocks noGrp="1"/>
          </p:cNvSpPr>
          <p:nvPr>
            <p:ph type="ftr" sz="quarter" idx="11"/>
          </p:nvPr>
        </p:nvSpPr>
        <p:spPr/>
        <p:txBody>
          <a:bodyPr/>
          <a:lstStyle/>
          <a:p>
            <a:r>
              <a:rPr lang="en-US" dirty="0" smtClean="0"/>
              <a:t>© Synergy Systems &amp; Solutions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C0A7CF-13AE-42B4-B205-E378AC039A5E}" type="datetime1">
              <a:rPr lang="en-US" smtClean="0"/>
              <a:pPr/>
              <a:t>6/30/2016</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dirty="0" smtClean="0"/>
              <a:t>© Synergy Systems &amp; Solutions</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
          <p:cNvPicPr>
            <a:picLocks noChangeAspect="1" noChangeArrowheads="1"/>
          </p:cNvPicPr>
          <p:nvPr userDrawn="1"/>
        </p:nvPicPr>
        <p:blipFill>
          <a:blip r:embed="rId2"/>
          <a:srcRect/>
          <a:stretch>
            <a:fillRect/>
          </a:stretch>
        </p:blipFill>
        <p:spPr bwMode="auto">
          <a:xfrm>
            <a:off x="8458200" y="247650"/>
            <a:ext cx="457200" cy="3619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04272B-F8D0-4BAB-813A-14A39AEB302D}" type="datetime1">
              <a:rPr lang="en-US" smtClean="0"/>
              <a:pPr/>
              <a:t>6/30/2016</a:t>
            </a:fld>
            <a:endParaRPr lang="en-US"/>
          </a:p>
        </p:txBody>
      </p:sp>
      <p:sp>
        <p:nvSpPr>
          <p:cNvPr id="4" name="Footer Placeholder 3"/>
          <p:cNvSpPr>
            <a:spLocks noGrp="1"/>
          </p:cNvSpPr>
          <p:nvPr>
            <p:ph type="ftr" sz="quarter" idx="11"/>
          </p:nvPr>
        </p:nvSpPr>
        <p:spPr/>
        <p:txBody>
          <a:bodyPr/>
          <a:lstStyle/>
          <a:p>
            <a:r>
              <a:rPr lang="en-US" dirty="0" smtClean="0"/>
              <a:t>© Synergy Systems &amp; Solutions</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A734680-3A4A-49F4-8FCB-98E333EC03A8}" type="datetime1">
              <a:rPr lang="en-US" smtClean="0"/>
              <a:pPr/>
              <a:t>6/30/2016</a:t>
            </a:fld>
            <a:endParaRPr lang="en-US"/>
          </a:p>
        </p:txBody>
      </p:sp>
      <p:sp>
        <p:nvSpPr>
          <p:cNvPr id="3" name="Footer Placeholder 2"/>
          <p:cNvSpPr>
            <a:spLocks noGrp="1"/>
          </p:cNvSpPr>
          <p:nvPr>
            <p:ph type="ftr" sz="quarter" idx="11"/>
          </p:nvPr>
        </p:nvSpPr>
        <p:spPr/>
        <p:txBody>
          <a:bodyPr/>
          <a:lstStyle/>
          <a:p>
            <a:r>
              <a:rPr lang="en-US" dirty="0" smtClean="0"/>
              <a:t>© Synergy Systems &amp; Solutions</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pic>
        <p:nvPicPr>
          <p:cNvPr id="11" name="Picture 2"/>
          <p:cNvPicPr>
            <a:picLocks noChangeAspect="1" noChangeArrowheads="1"/>
          </p:cNvPicPr>
          <p:nvPr userDrawn="1"/>
        </p:nvPicPr>
        <p:blipFill>
          <a:blip r:embed="rId2"/>
          <a:srcRect/>
          <a:stretch>
            <a:fillRect/>
          </a:stretch>
        </p:blipFill>
        <p:spPr bwMode="auto">
          <a:xfrm>
            <a:off x="8458200" y="247650"/>
            <a:ext cx="457200" cy="361950"/>
          </a:xfrm>
          <a:prstGeom prst="rect">
            <a:avLst/>
          </a:prstGeom>
          <a:noFill/>
          <a:ln w="9525">
            <a:noFill/>
            <a:miter lim="800000"/>
            <a:headEnd/>
            <a:tailEnd/>
          </a:ln>
        </p:spPr>
      </p:pic>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7620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2643299-813C-4FDA-8B87-8C0A0DD86CED}" type="datetime1">
              <a:rPr lang="en-US" smtClean="0"/>
              <a:pPr/>
              <a:t>6/30/2016</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dirty="0" smtClean="0"/>
              <a:t>© Synergy Systems &amp; Solutions</a:t>
            </a:r>
            <a:endParaRPr lang="en-US" dirty="0"/>
          </a:p>
        </p:txBody>
      </p:sp>
      <p:pic>
        <p:nvPicPr>
          <p:cNvPr id="22" name="Picture 2"/>
          <p:cNvPicPr>
            <a:picLocks noChangeAspect="1" noChangeArrowheads="1"/>
          </p:cNvPicPr>
          <p:nvPr userDrawn="1"/>
        </p:nvPicPr>
        <p:blipFill>
          <a:blip r:embed="rId2"/>
          <a:srcRect/>
          <a:stretch>
            <a:fillRect/>
          </a:stretch>
        </p:blipFill>
        <p:spPr bwMode="auto">
          <a:xfrm>
            <a:off x="8458200" y="533400"/>
            <a:ext cx="457200" cy="3619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69EEE05-CE74-41A7-8891-DB9C80F5FA65}" type="datetime1">
              <a:rPr lang="en-US" smtClean="0"/>
              <a:pPr/>
              <a:t>6/30/2016</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dirty="0" smtClean="0"/>
              <a:t>© Synergy Systems &amp; Solutions</a:t>
            </a:r>
            <a:endParaRPr lang="en-US" dirty="0"/>
          </a:p>
        </p:txBody>
      </p:sp>
      <p:pic>
        <p:nvPicPr>
          <p:cNvPr id="24" name="Picture 2"/>
          <p:cNvPicPr>
            <a:picLocks noChangeAspect="1" noChangeArrowheads="1"/>
          </p:cNvPicPr>
          <p:nvPr userDrawn="1"/>
        </p:nvPicPr>
        <p:blipFill>
          <a:blip r:embed="rId2"/>
          <a:srcRect/>
          <a:stretch>
            <a:fillRect/>
          </a:stretch>
        </p:blipFill>
        <p:spPr bwMode="auto">
          <a:xfrm>
            <a:off x="8458200" y="552450"/>
            <a:ext cx="457200" cy="361950"/>
          </a:xfrm>
          <a:prstGeom prst="rect">
            <a:avLst/>
          </a:prstGeom>
          <a:noFill/>
          <a:ln w="9525">
            <a:noFill/>
            <a:miter lim="800000"/>
            <a:headEnd/>
            <a:tailEnd/>
          </a:ln>
        </p:spPr>
      </p:pic>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15D4D14-23F5-4D5C-85C6-9CC620FE1C16}" type="datetime1">
              <a:rPr lang="en-US" smtClean="0"/>
              <a:pPr/>
              <a:t>6/30/2016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smtClean="0"/>
              <a:t>© Synergy Systems &amp; Solutions</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1" name="Picture 2"/>
          <p:cNvPicPr>
            <a:picLocks noChangeAspect="1" noChangeArrowheads="1"/>
          </p:cNvPicPr>
          <p:nvPr userDrawn="1"/>
        </p:nvPicPr>
        <p:blipFill>
          <a:blip r:embed="rId13"/>
          <a:srcRect/>
          <a:stretch>
            <a:fillRect/>
          </a:stretch>
        </p:blipFill>
        <p:spPr bwMode="auto">
          <a:xfrm>
            <a:off x="8458200" y="247650"/>
            <a:ext cx="45720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dir="u"/>
  </p:transition>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18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18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18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9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RTU 6049-E70</a:t>
            </a:r>
            <a:endParaRPr lang="en-US" dirty="0"/>
          </a:p>
        </p:txBody>
      </p:sp>
      <p:sp>
        <p:nvSpPr>
          <p:cNvPr id="2" name="Title 1"/>
          <p:cNvSpPr>
            <a:spLocks noGrp="1"/>
          </p:cNvSpPr>
          <p:nvPr>
            <p:ph type="ctrTitle"/>
          </p:nvPr>
        </p:nvSpPr>
        <p:spPr/>
        <p:txBody>
          <a:bodyPr/>
          <a:lstStyle/>
          <a:p>
            <a:r>
              <a:rPr lang="en-US" dirty="0" smtClean="0"/>
              <a:t>Husky RTU Training</a:t>
            </a:r>
            <a:endParaRPr lang="en-US" dirty="0"/>
          </a:p>
        </p:txBody>
      </p:sp>
      <p:sp>
        <p:nvSpPr>
          <p:cNvPr id="4" name="Footer Placeholder 3"/>
          <p:cNvSpPr>
            <a:spLocks noGrp="1"/>
          </p:cNvSpPr>
          <p:nvPr>
            <p:ph type="ftr" sz="quarter" idx="11"/>
          </p:nvPr>
        </p:nvSpPr>
        <p:spPr/>
        <p:txBody>
          <a:bodyPr/>
          <a:lstStyle/>
          <a:p>
            <a:r>
              <a:rPr lang="en-US" dirty="0" smtClean="0"/>
              <a:t>© Synergy Systems &amp; Solutions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2052" name="Picture 4"/>
          <p:cNvPicPr>
            <a:picLocks noChangeAspect="1" noChangeArrowheads="1"/>
          </p:cNvPicPr>
          <p:nvPr/>
        </p:nvPicPr>
        <p:blipFill>
          <a:blip r:embed="rId3"/>
          <a:srcRect/>
          <a:stretch>
            <a:fillRect/>
          </a:stretch>
        </p:blipFill>
        <p:spPr bwMode="auto">
          <a:xfrm>
            <a:off x="2895600" y="3276600"/>
            <a:ext cx="3290461" cy="1685925"/>
          </a:xfrm>
          <a:prstGeom prst="rect">
            <a:avLst/>
          </a:prstGeom>
          <a:noFill/>
          <a:ln w="9525">
            <a:noFill/>
            <a:miter lim="800000"/>
            <a:headEnd/>
            <a:tailEnd/>
          </a:ln>
          <a:effectLst/>
        </p:spPr>
      </p:pic>
    </p:spTree>
  </p:cSld>
  <p:clrMapOvr>
    <a:masterClrMapping/>
  </p:clrMapOvr>
  <p:transition spd="med">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Processor Unit (contd.)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xmlns="" val="4069753321"/>
              </p:ext>
            </p:extLst>
          </p:nvPr>
        </p:nvGraphicFramePr>
        <p:xfrm>
          <a:off x="533400" y="1818943"/>
          <a:ext cx="6480175" cy="4140389"/>
        </p:xfrm>
        <a:graphic>
          <a:graphicData uri="http://schemas.openxmlformats.org/drawingml/2006/table">
            <a:tbl>
              <a:tblPr firstRow="1" bandRow="1">
                <a:tableStyleId>{5C22544A-7EE6-4342-B048-85BDC9FD1C3A}</a:tableStyleId>
              </a:tblPr>
              <a:tblGrid>
                <a:gridCol w="976588"/>
                <a:gridCol w="5503587"/>
              </a:tblGrid>
              <a:tr h="238236">
                <a:tc>
                  <a:txBody>
                    <a:bodyPr/>
                    <a:lstStyle/>
                    <a:p>
                      <a:r>
                        <a:rPr kumimoji="0" lang="en-US" sz="1200" b="1" kern="1200" dirty="0" smtClean="0">
                          <a:solidFill>
                            <a:schemeClr val="lt1"/>
                          </a:solidFill>
                          <a:effectLst/>
                          <a:latin typeface="+mn-lt"/>
                          <a:ea typeface="+mn-ea"/>
                          <a:cs typeface="+mn-cs"/>
                        </a:rPr>
                        <a:t>LED</a:t>
                      </a:r>
                      <a:endParaRPr lang="en-IN" sz="1200" dirty="0"/>
                    </a:p>
                  </a:txBody>
                  <a:tcPr/>
                </a:tc>
                <a:tc>
                  <a:txBody>
                    <a:bodyPr/>
                    <a:lstStyle/>
                    <a:p>
                      <a:r>
                        <a:rPr kumimoji="0" lang="en-US" sz="1200" b="1" kern="1200" dirty="0" smtClean="0">
                          <a:solidFill>
                            <a:schemeClr val="lt1"/>
                          </a:solidFill>
                          <a:effectLst/>
                          <a:latin typeface="+mn-lt"/>
                          <a:ea typeface="+mn-ea"/>
                          <a:cs typeface="+mn-cs"/>
                        </a:rPr>
                        <a:t>Purpose</a:t>
                      </a:r>
                      <a:endParaRPr lang="en-IN" sz="1200" dirty="0"/>
                    </a:p>
                  </a:txBody>
                  <a:tcPr/>
                </a:tc>
              </a:tr>
              <a:tr h="298483">
                <a:tc>
                  <a:txBody>
                    <a:bodyPr/>
                    <a:lstStyle/>
                    <a:p>
                      <a:r>
                        <a:rPr kumimoji="0" lang="en-US" sz="1200" kern="1200" dirty="0" smtClean="0">
                          <a:solidFill>
                            <a:schemeClr val="dk1"/>
                          </a:solidFill>
                          <a:effectLst/>
                          <a:latin typeface="+mn-lt"/>
                          <a:ea typeface="+mn-ea"/>
                          <a:cs typeface="+mn-cs"/>
                        </a:rPr>
                        <a:t>PWR</a:t>
                      </a:r>
                      <a:endParaRPr lang="en-IN" sz="1200" dirty="0"/>
                    </a:p>
                  </a:txBody>
                  <a:tcPr/>
                </a:tc>
                <a:tc>
                  <a:txBody>
                    <a:bodyPr/>
                    <a:lstStyle/>
                    <a:p>
                      <a:r>
                        <a:rPr kumimoji="0" lang="en-US" sz="1200" kern="1200" dirty="0" smtClean="0">
                          <a:solidFill>
                            <a:schemeClr val="dk1"/>
                          </a:solidFill>
                          <a:effectLst/>
                          <a:latin typeface="+mn-lt"/>
                          <a:ea typeface="+mn-ea"/>
                          <a:cs typeface="+mn-cs"/>
                        </a:rPr>
                        <a:t>Power ON</a:t>
                      </a:r>
                      <a:endParaRPr lang="en-IN" sz="1200" dirty="0"/>
                    </a:p>
                  </a:txBody>
                  <a:tcPr/>
                </a:tc>
              </a:tr>
              <a:tr h="304800">
                <a:tc>
                  <a:txBody>
                    <a:bodyPr/>
                    <a:lstStyle/>
                    <a:p>
                      <a:r>
                        <a:rPr kumimoji="0" lang="en-US" sz="1200" kern="1200" dirty="0" smtClean="0">
                          <a:solidFill>
                            <a:schemeClr val="dk1"/>
                          </a:solidFill>
                          <a:effectLst/>
                          <a:latin typeface="+mn-lt"/>
                          <a:ea typeface="+mn-ea"/>
                          <a:cs typeface="+mn-cs"/>
                        </a:rPr>
                        <a:t>FAULT </a:t>
                      </a:r>
                      <a:endParaRPr lang="en-IN" sz="1200" dirty="0"/>
                    </a:p>
                  </a:txBody>
                  <a:tcPr/>
                </a:tc>
                <a:tc>
                  <a:txBody>
                    <a:bodyPr/>
                    <a:lstStyle/>
                    <a:p>
                      <a:r>
                        <a:rPr kumimoji="0" lang="en-US" sz="1200" kern="1200" dirty="0" smtClean="0">
                          <a:solidFill>
                            <a:schemeClr val="dk1"/>
                          </a:solidFill>
                          <a:effectLst/>
                          <a:latin typeface="+mn-lt"/>
                          <a:ea typeface="+mn-ea"/>
                          <a:cs typeface="+mn-cs"/>
                        </a:rPr>
                        <a:t>Fault Entry Present</a:t>
                      </a:r>
                      <a:endParaRPr lang="en-IN" sz="1200" dirty="0"/>
                    </a:p>
                  </a:txBody>
                  <a:tcPr/>
                </a:tc>
              </a:tr>
              <a:tr h="457200">
                <a:tc>
                  <a:txBody>
                    <a:bodyPr/>
                    <a:lstStyle/>
                    <a:p>
                      <a:r>
                        <a:rPr kumimoji="0" lang="en-US" sz="1200" kern="1200" dirty="0" smtClean="0">
                          <a:solidFill>
                            <a:schemeClr val="dk1"/>
                          </a:solidFill>
                          <a:effectLst/>
                          <a:latin typeface="+mn-lt"/>
                          <a:ea typeface="+mn-ea"/>
                          <a:cs typeface="+mn-cs"/>
                        </a:rPr>
                        <a:t>RUN</a:t>
                      </a:r>
                      <a:endParaRPr lang="en-IN" sz="1200" dirty="0"/>
                    </a:p>
                  </a:txBody>
                  <a:tcPr/>
                </a:tc>
                <a:tc>
                  <a:txBody>
                    <a:bodyPr/>
                    <a:lstStyle/>
                    <a:p>
                      <a:r>
                        <a:rPr kumimoji="0" lang="en-US" sz="1200" kern="1200" dirty="0" smtClean="0">
                          <a:solidFill>
                            <a:schemeClr val="dk1"/>
                          </a:solidFill>
                          <a:effectLst/>
                          <a:latin typeface="+mn-lt"/>
                          <a:ea typeface="+mn-ea"/>
                          <a:cs typeface="+mn-cs"/>
                        </a:rPr>
                        <a:t>1Hz: Safe Mode</a:t>
                      </a:r>
                      <a:endParaRPr kumimoji="0" lang="en-IN" sz="1200" kern="1200" dirty="0" smtClean="0">
                        <a:solidFill>
                          <a:schemeClr val="dk1"/>
                        </a:solidFill>
                        <a:effectLst/>
                        <a:latin typeface="+mn-lt"/>
                        <a:ea typeface="+mn-ea"/>
                        <a:cs typeface="+mn-cs"/>
                      </a:endParaRPr>
                    </a:p>
                    <a:p>
                      <a:r>
                        <a:rPr kumimoji="0" lang="en-US" sz="1200" kern="1200" dirty="0" smtClean="0">
                          <a:solidFill>
                            <a:schemeClr val="dk1"/>
                          </a:solidFill>
                          <a:effectLst/>
                          <a:latin typeface="+mn-lt"/>
                          <a:ea typeface="+mn-ea"/>
                          <a:cs typeface="+mn-cs"/>
                        </a:rPr>
                        <a:t>5Hz: Normal Mode</a:t>
                      </a:r>
                      <a:endParaRPr lang="en-IN" sz="1200" dirty="0"/>
                    </a:p>
                  </a:txBody>
                  <a:tcPr/>
                </a:tc>
              </a:tr>
              <a:tr h="427433">
                <a:tc>
                  <a:txBody>
                    <a:bodyPr/>
                    <a:lstStyle/>
                    <a:p>
                      <a:r>
                        <a:rPr kumimoji="0" lang="en-US" sz="1200" kern="1200" dirty="0" smtClean="0">
                          <a:solidFill>
                            <a:schemeClr val="dk1"/>
                          </a:solidFill>
                          <a:effectLst/>
                          <a:latin typeface="+mn-lt"/>
                          <a:ea typeface="+mn-ea"/>
                          <a:cs typeface="+mn-cs"/>
                        </a:rPr>
                        <a:t>MASTER</a:t>
                      </a:r>
                      <a:endParaRPr lang="en-IN" sz="1200" dirty="0"/>
                    </a:p>
                  </a:txBody>
                  <a:tcPr/>
                </a:tc>
                <a:tc>
                  <a:txBody>
                    <a:bodyPr/>
                    <a:lstStyle/>
                    <a:p>
                      <a:r>
                        <a:rPr kumimoji="0" lang="en-US" sz="1200" kern="1200" dirty="0" smtClean="0">
                          <a:solidFill>
                            <a:schemeClr val="dk1"/>
                          </a:solidFill>
                          <a:effectLst/>
                          <a:latin typeface="+mn-lt"/>
                          <a:ea typeface="+mn-ea"/>
                          <a:cs typeface="+mn-cs"/>
                        </a:rPr>
                        <a:t>ON: Master CPU</a:t>
                      </a:r>
                      <a:endParaRPr kumimoji="0" lang="en-IN" sz="1200" kern="1200" dirty="0" smtClean="0">
                        <a:solidFill>
                          <a:schemeClr val="dk1"/>
                        </a:solidFill>
                        <a:effectLst/>
                        <a:latin typeface="+mn-lt"/>
                        <a:ea typeface="+mn-ea"/>
                        <a:cs typeface="+mn-cs"/>
                      </a:endParaRPr>
                    </a:p>
                    <a:p>
                      <a:r>
                        <a:rPr kumimoji="0" lang="en-US" sz="1200" kern="1200" dirty="0" smtClean="0">
                          <a:solidFill>
                            <a:schemeClr val="dk1"/>
                          </a:solidFill>
                          <a:effectLst/>
                          <a:latin typeface="+mn-lt"/>
                          <a:ea typeface="+mn-ea"/>
                          <a:cs typeface="+mn-cs"/>
                        </a:rPr>
                        <a:t>OFF: Standby CPU</a:t>
                      </a:r>
                      <a:endParaRPr lang="en-IN" sz="1200" dirty="0"/>
                    </a:p>
                  </a:txBody>
                  <a:tcPr/>
                </a:tc>
              </a:tr>
              <a:tr h="387939">
                <a:tc>
                  <a:txBody>
                    <a:bodyPr/>
                    <a:lstStyle/>
                    <a:p>
                      <a:r>
                        <a:rPr kumimoji="0" lang="en-US" sz="1200" kern="1200" dirty="0" smtClean="0">
                          <a:solidFill>
                            <a:schemeClr val="dk1"/>
                          </a:solidFill>
                          <a:effectLst/>
                          <a:latin typeface="+mn-lt"/>
                          <a:ea typeface="+mn-ea"/>
                          <a:cs typeface="+mn-cs"/>
                        </a:rPr>
                        <a:t>CBE1</a:t>
                      </a:r>
                      <a:endParaRPr lang="en-IN" sz="1200" dirty="0"/>
                    </a:p>
                  </a:txBody>
                  <a:tcPr/>
                </a:tc>
                <a:tc>
                  <a:txBody>
                    <a:bodyPr/>
                    <a:lstStyle/>
                    <a:p>
                      <a:r>
                        <a:rPr kumimoji="0" lang="en-US" sz="1200" kern="1200" dirty="0" smtClean="0">
                          <a:solidFill>
                            <a:schemeClr val="dk1"/>
                          </a:solidFill>
                          <a:effectLst/>
                          <a:latin typeface="+mn-lt"/>
                          <a:ea typeface="+mn-ea"/>
                          <a:cs typeface="+mn-cs"/>
                        </a:rPr>
                        <a:t>Fault in Local Rack</a:t>
                      </a:r>
                      <a:endParaRPr lang="en-IN" sz="1200" dirty="0"/>
                    </a:p>
                  </a:txBody>
                  <a:tcPr/>
                </a:tc>
              </a:tr>
              <a:tr h="344294">
                <a:tc>
                  <a:txBody>
                    <a:bodyPr/>
                    <a:lstStyle/>
                    <a:p>
                      <a:r>
                        <a:rPr kumimoji="0" lang="en-US" sz="1200" kern="1200" dirty="0" smtClean="0">
                          <a:solidFill>
                            <a:schemeClr val="dk1"/>
                          </a:solidFill>
                          <a:effectLst/>
                          <a:latin typeface="+mn-lt"/>
                          <a:ea typeface="+mn-ea"/>
                          <a:cs typeface="+mn-cs"/>
                        </a:rPr>
                        <a:t>CBE2</a:t>
                      </a:r>
                      <a:endParaRPr lang="en-IN" sz="1200" dirty="0"/>
                    </a:p>
                  </a:txBody>
                  <a:tcPr/>
                </a:tc>
                <a:tc>
                  <a:txBody>
                    <a:bodyPr/>
                    <a:lstStyle/>
                    <a:p>
                      <a:r>
                        <a:rPr kumimoji="0" lang="en-US" sz="1200" kern="1200" dirty="0" smtClean="0">
                          <a:solidFill>
                            <a:schemeClr val="dk1"/>
                          </a:solidFill>
                          <a:effectLst/>
                          <a:latin typeface="+mn-lt"/>
                          <a:ea typeface="+mn-ea"/>
                          <a:cs typeface="+mn-cs"/>
                        </a:rPr>
                        <a:t>Fault in Expansion Rack</a:t>
                      </a:r>
                      <a:endParaRPr lang="en-IN" sz="1200" dirty="0"/>
                    </a:p>
                  </a:txBody>
                  <a:tcPr/>
                </a:tc>
              </a:tr>
              <a:tr h="1066800">
                <a:tc>
                  <a:txBody>
                    <a:bodyPr/>
                    <a:lstStyle/>
                    <a:p>
                      <a:r>
                        <a:rPr kumimoji="0" lang="en-US" sz="1200" kern="1200" dirty="0" smtClean="0">
                          <a:solidFill>
                            <a:schemeClr val="dk1"/>
                          </a:solidFill>
                          <a:effectLst/>
                          <a:latin typeface="+mn-lt"/>
                          <a:ea typeface="+mn-ea"/>
                          <a:cs typeface="+mn-cs"/>
                        </a:rPr>
                        <a:t>LAN</a:t>
                      </a:r>
                      <a:endParaRPr lang="en-IN" sz="1200" dirty="0"/>
                    </a:p>
                  </a:txBody>
                  <a:tcPr/>
                </a:tc>
                <a:tc>
                  <a:txBody>
                    <a:bodyPr/>
                    <a:lstStyle/>
                    <a:p>
                      <a:endParaRPr lang="en-IN" sz="1200" dirty="0"/>
                    </a:p>
                  </a:txBody>
                  <a:tcPr/>
                </a:tc>
              </a:tr>
              <a:tr h="549353">
                <a:tc>
                  <a:txBody>
                    <a:bodyPr/>
                    <a:lstStyle/>
                    <a:p>
                      <a:r>
                        <a:rPr kumimoji="0" lang="en-US" sz="1200" kern="1200" dirty="0" smtClean="0">
                          <a:solidFill>
                            <a:schemeClr val="dk1"/>
                          </a:solidFill>
                          <a:effectLst/>
                          <a:latin typeface="+mn-lt"/>
                          <a:ea typeface="+mn-ea"/>
                          <a:cs typeface="+mn-cs"/>
                        </a:rPr>
                        <a:t>COM</a:t>
                      </a:r>
                      <a:endParaRPr lang="en-IN" sz="1200" dirty="0"/>
                    </a:p>
                  </a:txBody>
                  <a:tcPr/>
                </a:tc>
                <a:tc>
                  <a:txBody>
                    <a:bodyPr/>
                    <a:lstStyle/>
                    <a:p>
                      <a:endParaRPr lang="en-IN" sz="1200" dirty="0"/>
                    </a:p>
                  </a:txBody>
                  <a:tcPr/>
                </a:tc>
              </a:tr>
            </a:tbl>
          </a:graphicData>
        </a:graphic>
      </p:graphicFrame>
      <p:pic>
        <p:nvPicPr>
          <p:cNvPr id="9" name="Picture 8"/>
          <p:cNvPicPr>
            <a:picLocks noChangeAspect="1"/>
          </p:cNvPicPr>
          <p:nvPr/>
        </p:nvPicPr>
        <p:blipFill>
          <a:blip r:embed="rId2"/>
          <a:stretch>
            <a:fillRect/>
          </a:stretch>
        </p:blipFill>
        <p:spPr>
          <a:xfrm>
            <a:off x="7467600" y="1666764"/>
            <a:ext cx="1152525" cy="4292568"/>
          </a:xfrm>
          <a:prstGeom prst="rect">
            <a:avLst/>
          </a:prstGeom>
        </p:spPr>
      </p:pic>
      <p:sp>
        <p:nvSpPr>
          <p:cNvPr id="11" name="Rectangle 2"/>
          <p:cNvSpPr>
            <a:spLocks noChangeArrowheads="1"/>
          </p:cNvSpPr>
          <p:nvPr/>
        </p:nvSpPr>
        <p:spPr bwMode="auto">
          <a:xfrm>
            <a:off x="1905000" y="478896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028" name="Picture 4"/>
          <p:cNvPicPr>
            <a:picLocks noChangeAspect="1" noChangeArrowheads="1"/>
          </p:cNvPicPr>
          <p:nvPr/>
        </p:nvPicPr>
        <p:blipFill>
          <a:blip r:embed="rId3"/>
          <a:srcRect/>
          <a:stretch>
            <a:fillRect/>
          </a:stretch>
        </p:blipFill>
        <p:spPr bwMode="auto">
          <a:xfrm>
            <a:off x="1600200" y="4419600"/>
            <a:ext cx="1285875" cy="9239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1619250" y="5410200"/>
            <a:ext cx="590550" cy="552450"/>
          </a:xfrm>
          <a:prstGeom prst="rect">
            <a:avLst/>
          </a:prstGeom>
          <a:noFill/>
          <a:ln w="9525">
            <a:noFill/>
            <a:miter lim="800000"/>
            <a:headEnd/>
            <a:tailEnd/>
          </a:ln>
          <a:effectLst/>
        </p:spPr>
      </p:pic>
    </p:spTree>
    <p:extLst>
      <p:ext uri="{BB962C8B-B14F-4D97-AF65-F5344CB8AC3E}">
        <p14:creationId xmlns:p14="http://schemas.microsoft.com/office/powerpoint/2010/main" xmlns="" val="531429425"/>
      </p:ext>
    </p:extLst>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Slots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Content Placeholder 4"/>
          <p:cNvSpPr>
            <a:spLocks noGrp="1"/>
          </p:cNvSpPr>
          <p:nvPr>
            <p:ph sz="quarter" idx="1"/>
          </p:nvPr>
        </p:nvSpPr>
        <p:spPr>
          <a:xfrm>
            <a:off x="301752" y="1527048"/>
            <a:ext cx="8503920" cy="4645152"/>
          </a:xfrm>
        </p:spPr>
        <p:txBody>
          <a:bodyPr>
            <a:noAutofit/>
          </a:bodyPr>
          <a:lstStyle/>
          <a:p>
            <a:pPr algn="just"/>
            <a:r>
              <a:rPr lang="en-IN" sz="1800" dirty="0" smtClean="0"/>
              <a:t>Sub-rack </a:t>
            </a:r>
            <a:r>
              <a:rPr lang="en-IN" sz="1800" dirty="0"/>
              <a:t>housing arrangement provides for insertion of I/O modules into various I/O </a:t>
            </a:r>
            <a:r>
              <a:rPr lang="en-IN" sz="1800" dirty="0" smtClean="0"/>
              <a:t>slots.</a:t>
            </a:r>
          </a:p>
          <a:p>
            <a:pPr algn="just"/>
            <a:r>
              <a:rPr lang="en-IN" sz="1800" dirty="0" smtClean="0"/>
              <a:t>Sub-rack </a:t>
            </a:r>
            <a:r>
              <a:rPr lang="en-IN" sz="1800" dirty="0"/>
              <a:t>housing arrangement provides for insertion of I/O modules into various I/O slots. These I/O slots are generic in nature, i.e., any type of I/O module can be inserted in any of the slots (except for the power supply, processor unit slots</a:t>
            </a:r>
            <a:r>
              <a:rPr lang="en-IN" sz="1800" dirty="0" smtClean="0"/>
              <a:t>).</a:t>
            </a:r>
          </a:p>
          <a:p>
            <a:pPr algn="just"/>
            <a:r>
              <a:rPr lang="en-IN" sz="1800" dirty="0"/>
              <a:t>I/O modules mate with the backplane through metric and DIN </a:t>
            </a:r>
            <a:r>
              <a:rPr lang="en-IN" sz="1800" dirty="0" smtClean="0"/>
              <a:t>connectors.</a:t>
            </a:r>
          </a:p>
          <a:p>
            <a:pPr algn="just"/>
            <a:r>
              <a:rPr lang="en-IN" sz="1800" dirty="0"/>
              <a:t>Connections to the process I/O are done through two 20-pin (2x10) Molex </a:t>
            </a:r>
            <a:r>
              <a:rPr lang="en-IN" sz="1800" dirty="0" smtClean="0"/>
              <a:t>connectors </a:t>
            </a:r>
            <a:r>
              <a:rPr lang="en-IN" sz="1800" dirty="0"/>
              <a:t>(connectors C &amp; D) on the rear of the backplane for each slot.</a:t>
            </a:r>
          </a:p>
        </p:txBody>
      </p:sp>
    </p:spTree>
    <p:extLst>
      <p:ext uri="{BB962C8B-B14F-4D97-AF65-F5344CB8AC3E}">
        <p14:creationId xmlns="" xmlns:p14="http://schemas.microsoft.com/office/powerpoint/2010/main" val="3310776045"/>
      </p:ext>
    </p:extLst>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Bus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Content Placeholder 4"/>
          <p:cNvSpPr>
            <a:spLocks noGrp="1"/>
          </p:cNvSpPr>
          <p:nvPr>
            <p:ph sz="quarter" idx="1"/>
          </p:nvPr>
        </p:nvSpPr>
        <p:spPr/>
        <p:txBody>
          <a:bodyPr>
            <a:normAutofit/>
          </a:bodyPr>
          <a:lstStyle/>
          <a:p>
            <a:pPr algn="just"/>
            <a:r>
              <a:rPr lang="en-IN" sz="1800" dirty="0"/>
              <a:t>The I/O modules installed in the sub-racks are connected with the processor unit over two high-speed I/O </a:t>
            </a:r>
            <a:r>
              <a:rPr lang="en-IN" sz="1800" dirty="0" smtClean="0"/>
              <a:t>bus.</a:t>
            </a:r>
          </a:p>
          <a:p>
            <a:pPr algn="just"/>
            <a:r>
              <a:rPr lang="en-IN" sz="1800" dirty="0"/>
              <a:t>The bus connectivity is provided by the backplane board installed in sub-rack</a:t>
            </a:r>
            <a:r>
              <a:rPr lang="en-IN" sz="1800" dirty="0" smtClean="0"/>
              <a:t>.</a:t>
            </a:r>
          </a:p>
          <a:p>
            <a:pPr algn="just"/>
            <a:r>
              <a:rPr lang="en-IN" sz="1800" dirty="0"/>
              <a:t>The I/O bus is based on the CAN2.0 industry standard and provides an error-tolerant high-speed (1Mbps) data path between the I/O modules and the processor unit</a:t>
            </a:r>
            <a:endParaRPr lang="en-IN" sz="1800" dirty="0" smtClean="0"/>
          </a:p>
        </p:txBody>
      </p:sp>
    </p:spTree>
    <p:extLst>
      <p:ext uri="{BB962C8B-B14F-4D97-AF65-F5344CB8AC3E}">
        <p14:creationId xmlns="" xmlns:p14="http://schemas.microsoft.com/office/powerpoint/2010/main" val="2196424545"/>
      </p:ext>
    </p:extLst>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Modules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Content Placeholder 4"/>
          <p:cNvSpPr>
            <a:spLocks noGrp="1"/>
          </p:cNvSpPr>
          <p:nvPr>
            <p:ph sz="quarter" idx="1"/>
          </p:nvPr>
        </p:nvSpPr>
        <p:spPr/>
        <p:txBody>
          <a:bodyPr>
            <a:normAutofit/>
          </a:bodyPr>
          <a:lstStyle/>
          <a:p>
            <a:pPr algn="just"/>
            <a:r>
              <a:rPr lang="en-IN" sz="1800" dirty="0" smtClean="0"/>
              <a:t>Various </a:t>
            </a:r>
            <a:r>
              <a:rPr lang="en-IN" sz="1800" dirty="0"/>
              <a:t>I/O modules for industry standard field inputs are </a:t>
            </a:r>
            <a:r>
              <a:rPr lang="en-IN" sz="1800" dirty="0" smtClean="0"/>
              <a:t>provided.</a:t>
            </a:r>
          </a:p>
          <a:p>
            <a:pPr algn="just"/>
            <a:r>
              <a:rPr lang="en-IN" sz="1800" dirty="0"/>
              <a:t>I/O modules for handling </a:t>
            </a:r>
            <a:r>
              <a:rPr lang="en-IN" sz="1800" dirty="0" smtClean="0"/>
              <a:t>Digital </a:t>
            </a:r>
            <a:r>
              <a:rPr lang="en-IN" sz="1800" dirty="0"/>
              <a:t>I/O, </a:t>
            </a:r>
            <a:r>
              <a:rPr lang="en-IN" sz="1800" dirty="0" smtClean="0"/>
              <a:t>Analog </a:t>
            </a:r>
            <a:r>
              <a:rPr lang="en-IN" sz="1800" dirty="0"/>
              <a:t>I/O </a:t>
            </a:r>
            <a:r>
              <a:rPr lang="en-IN" sz="1800" dirty="0" smtClean="0"/>
              <a:t>available</a:t>
            </a:r>
            <a:r>
              <a:rPr lang="en-IN" sz="1800" dirty="0"/>
              <a:t>. </a:t>
            </a:r>
            <a:endParaRPr lang="en-IN" sz="1800" dirty="0" smtClean="0"/>
          </a:p>
          <a:p>
            <a:pPr algn="just"/>
            <a:r>
              <a:rPr lang="en-IN" sz="1800" dirty="0"/>
              <a:t>All I/O modules feature a dedicated on-board microcontroller that performs the functions of the </a:t>
            </a:r>
            <a:r>
              <a:rPr lang="en-IN" sz="1800" dirty="0" smtClean="0"/>
              <a:t>module.</a:t>
            </a:r>
          </a:p>
          <a:p>
            <a:pPr algn="just"/>
            <a:r>
              <a:rPr lang="en-IN" sz="1800" dirty="0" smtClean="0"/>
              <a:t>By </a:t>
            </a:r>
            <a:r>
              <a:rPr lang="en-IN" sz="1800" dirty="0"/>
              <a:t>distributing the intelligence across the modules, the CPU processing capability is increased manifold, with the CPU primarily focussing on communications, and other logic </a:t>
            </a:r>
            <a:r>
              <a:rPr lang="en-IN" sz="1800" dirty="0" smtClean="0"/>
              <a:t>functions.</a:t>
            </a:r>
          </a:p>
          <a:p>
            <a:pPr algn="just"/>
            <a:endParaRPr lang="en-IN" sz="1800" dirty="0"/>
          </a:p>
          <a:p>
            <a:pPr algn="just"/>
            <a:endParaRPr lang="en-IN" sz="1800" dirty="0"/>
          </a:p>
        </p:txBody>
      </p:sp>
    </p:spTree>
    <p:extLst>
      <p:ext uri="{BB962C8B-B14F-4D97-AF65-F5344CB8AC3E}">
        <p14:creationId xmlns="" xmlns:p14="http://schemas.microsoft.com/office/powerpoint/2010/main" val="3446971556"/>
      </p:ext>
    </p:extLst>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I/O module Features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Content Placeholder 4"/>
          <p:cNvSpPr>
            <a:spLocks noGrp="1"/>
          </p:cNvSpPr>
          <p:nvPr>
            <p:ph sz="quarter" idx="1"/>
          </p:nvPr>
        </p:nvSpPr>
        <p:spPr/>
        <p:txBody>
          <a:bodyPr>
            <a:normAutofit/>
          </a:bodyPr>
          <a:lstStyle/>
          <a:p>
            <a:pPr lvl="0" algn="just"/>
            <a:r>
              <a:rPr lang="en-IN" sz="1800" dirty="0" smtClean="0"/>
              <a:t>Dual </a:t>
            </a:r>
            <a:r>
              <a:rPr lang="en-IN" sz="1800" dirty="0"/>
              <a:t>redundant high speed I/O bus for I/O exchange with CPU </a:t>
            </a:r>
          </a:p>
          <a:p>
            <a:pPr lvl="0" algn="just"/>
            <a:r>
              <a:rPr lang="en-IN" sz="1800" dirty="0" smtClean="0"/>
              <a:t>On-board </a:t>
            </a:r>
            <a:r>
              <a:rPr lang="en-IN" sz="1800" dirty="0"/>
              <a:t>32-bit microcontroller </a:t>
            </a:r>
          </a:p>
          <a:p>
            <a:pPr lvl="0" algn="just"/>
            <a:r>
              <a:rPr lang="en-IN" sz="1800" dirty="0" smtClean="0"/>
              <a:t>Hot </a:t>
            </a:r>
            <a:r>
              <a:rPr lang="en-IN" sz="1800" dirty="0"/>
              <a:t>swap capability </a:t>
            </a:r>
          </a:p>
          <a:p>
            <a:pPr lvl="0" algn="just"/>
            <a:r>
              <a:rPr lang="en-IN" sz="1800" dirty="0" smtClean="0"/>
              <a:t>Isolation </a:t>
            </a:r>
            <a:r>
              <a:rPr lang="en-IN" sz="1800" dirty="0"/>
              <a:t>between field and logic </a:t>
            </a:r>
          </a:p>
          <a:p>
            <a:pPr lvl="0" algn="just"/>
            <a:r>
              <a:rPr lang="en-IN" sz="1800" dirty="0" smtClean="0"/>
              <a:t>Surge </a:t>
            </a:r>
            <a:r>
              <a:rPr lang="en-IN" sz="1800" dirty="0"/>
              <a:t>Protection </a:t>
            </a:r>
          </a:p>
          <a:p>
            <a:pPr lvl="0" algn="just"/>
            <a:r>
              <a:rPr lang="en-IN" sz="1800" dirty="0" smtClean="0"/>
              <a:t>Local </a:t>
            </a:r>
            <a:r>
              <a:rPr lang="en-IN" sz="1800" dirty="0"/>
              <a:t>fault diagnosis </a:t>
            </a:r>
          </a:p>
          <a:p>
            <a:pPr lvl="0" algn="just"/>
            <a:r>
              <a:rPr lang="en-IN" sz="1800" dirty="0" smtClean="0"/>
              <a:t>EMI/EMC </a:t>
            </a:r>
            <a:r>
              <a:rPr lang="en-IN" sz="1800" dirty="0"/>
              <a:t>Compliant </a:t>
            </a:r>
          </a:p>
          <a:p>
            <a:pPr lvl="0" algn="just"/>
            <a:r>
              <a:rPr lang="en-IN" sz="1800" dirty="0" smtClean="0"/>
              <a:t>These </a:t>
            </a:r>
            <a:r>
              <a:rPr lang="en-IN" sz="1800" dirty="0"/>
              <a:t>I/O modules can be inserted into any of the backplane I/O slots </a:t>
            </a:r>
          </a:p>
          <a:p>
            <a:pPr algn="just"/>
            <a:endParaRPr lang="en-IN" sz="1800" dirty="0" smtClean="0"/>
          </a:p>
        </p:txBody>
      </p:sp>
    </p:spTree>
    <p:extLst>
      <p:ext uri="{BB962C8B-B14F-4D97-AF65-F5344CB8AC3E}">
        <p14:creationId xmlns="" xmlns:p14="http://schemas.microsoft.com/office/powerpoint/2010/main" val="3192035770"/>
      </p:ext>
    </p:extLst>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Telemetry Functions(Digital Inputs)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7" name="Content Placeholder 6"/>
          <p:cNvSpPr>
            <a:spLocks noGrp="1"/>
          </p:cNvSpPr>
          <p:nvPr>
            <p:ph sz="quarter" idx="1"/>
          </p:nvPr>
        </p:nvSpPr>
        <p:spPr/>
        <p:txBody>
          <a:bodyPr>
            <a:normAutofit/>
          </a:bodyPr>
          <a:lstStyle/>
          <a:p>
            <a:pPr algn="just"/>
            <a:r>
              <a:rPr lang="en-IN" sz="1800" dirty="0"/>
              <a:t>The primary function of the RTU is to perform telemetry functions. This includes data acquisition from the I/O modules and transmission of control commands to the process through these modules. </a:t>
            </a:r>
          </a:p>
          <a:p>
            <a:pPr algn="just"/>
            <a:r>
              <a:rPr lang="en-IN" sz="1800" dirty="0"/>
              <a:t>Digital (binary) status inputs are primarily available from digital input modules of the RTU, which performs signal conditioning and sensing of the digital input signal. The digital input module senses the input voltage, and generates ON/OFF status for that channel accordingly. This status is then acquired by the CPU over the I/O bus. </a:t>
            </a:r>
          </a:p>
        </p:txBody>
      </p:sp>
    </p:spTree>
    <p:extLst>
      <p:ext uri="{BB962C8B-B14F-4D97-AF65-F5344CB8AC3E}">
        <p14:creationId xmlns="" xmlns:p14="http://schemas.microsoft.com/office/powerpoint/2010/main" val="1587486328"/>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Digital Input Module</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7" name="Content Placeholder 6"/>
          <p:cNvSpPr>
            <a:spLocks noGrp="1"/>
          </p:cNvSpPr>
          <p:nvPr>
            <p:ph sz="quarter" idx="1"/>
          </p:nvPr>
        </p:nvSpPr>
        <p:spPr/>
        <p:txBody>
          <a:bodyPr/>
          <a:lstStyle/>
          <a:p>
            <a:r>
              <a:rPr lang="en-IN" dirty="0" smtClean="0"/>
              <a:t>32 / 16 channel Digital Input Card with on board 32-bit microcontroller for providing accurate time-stamping of events.</a:t>
            </a:r>
            <a:endParaRPr lang="en-IN" dirty="0"/>
          </a:p>
        </p:txBody>
      </p:sp>
      <p:pic>
        <p:nvPicPr>
          <p:cNvPr id="8" name="Content Placeholder 5"/>
          <p:cNvPicPr>
            <a:picLocks noChangeAspect="1"/>
          </p:cNvPicPr>
          <p:nvPr/>
        </p:nvPicPr>
        <p:blipFill>
          <a:blip r:embed="rId2"/>
          <a:stretch>
            <a:fillRect/>
          </a:stretch>
        </p:blipFill>
        <p:spPr>
          <a:xfrm>
            <a:off x="7086600" y="1981200"/>
            <a:ext cx="1847850" cy="43148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xmlns="" val="491564397"/>
              </p:ext>
            </p:extLst>
          </p:nvPr>
        </p:nvGraphicFramePr>
        <p:xfrm>
          <a:off x="646176" y="2819400"/>
          <a:ext cx="6096000" cy="2392680"/>
        </p:xfrm>
        <a:graphic>
          <a:graphicData uri="http://schemas.openxmlformats.org/drawingml/2006/table">
            <a:tbl>
              <a:tblPr firstRow="1" bandRow="1">
                <a:tableStyleId>{5C22544A-7EE6-4342-B048-85BDC9FD1C3A}</a:tableStyleId>
              </a:tblPr>
              <a:tblGrid>
                <a:gridCol w="2173224"/>
                <a:gridCol w="3922776"/>
              </a:tblGrid>
              <a:tr h="370840">
                <a:tc>
                  <a:txBody>
                    <a:bodyPr/>
                    <a:lstStyle/>
                    <a:p>
                      <a:r>
                        <a:rPr kumimoji="0" lang="en-US" sz="1800" b="1" kern="1200" dirty="0" smtClean="0">
                          <a:solidFill>
                            <a:schemeClr val="lt1"/>
                          </a:solidFill>
                          <a:effectLst/>
                          <a:latin typeface="+mn-lt"/>
                          <a:ea typeface="+mn-ea"/>
                          <a:cs typeface="+mn-cs"/>
                        </a:rPr>
                        <a:t>LED</a:t>
                      </a:r>
                      <a:endParaRPr lang="en-IN" dirty="0"/>
                    </a:p>
                  </a:txBody>
                  <a:tcPr/>
                </a:tc>
                <a:tc>
                  <a:txBody>
                    <a:bodyPr/>
                    <a:lstStyle/>
                    <a:p>
                      <a:r>
                        <a:rPr kumimoji="0" lang="en-US" sz="1800" b="1" kern="1200" dirty="0" smtClean="0">
                          <a:solidFill>
                            <a:schemeClr val="lt1"/>
                          </a:solidFill>
                          <a:effectLst/>
                          <a:latin typeface="+mn-lt"/>
                          <a:ea typeface="+mn-ea"/>
                          <a:cs typeface="+mn-cs"/>
                        </a:rPr>
                        <a:t>Purpose</a:t>
                      </a:r>
                      <a:endParaRPr lang="en-IN" dirty="0"/>
                    </a:p>
                  </a:txBody>
                  <a:tcPr/>
                </a:tc>
              </a:tr>
              <a:tr h="370840">
                <a:tc>
                  <a:txBody>
                    <a:bodyPr/>
                    <a:lstStyle/>
                    <a:p>
                      <a:r>
                        <a:rPr lang="en-IN" dirty="0" smtClean="0"/>
                        <a:t>PWR</a:t>
                      </a:r>
                      <a:endParaRPr lang="en-IN" dirty="0"/>
                    </a:p>
                  </a:txBody>
                  <a:tcPr/>
                </a:tc>
                <a:tc>
                  <a:txBody>
                    <a:bodyPr/>
                    <a:lstStyle/>
                    <a:p>
                      <a:r>
                        <a:rPr kumimoji="0" lang="en-US" sz="1800" kern="1200" dirty="0" smtClean="0">
                          <a:solidFill>
                            <a:schemeClr val="dk1"/>
                          </a:solidFill>
                          <a:effectLst/>
                          <a:latin typeface="+mn-lt"/>
                          <a:ea typeface="+mn-ea"/>
                          <a:cs typeface="+mn-cs"/>
                        </a:rPr>
                        <a:t>Indicates presence of input power</a:t>
                      </a:r>
                      <a:endParaRPr lang="en-IN"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CB1E, CB2E </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Error in Backplane IO bus</a:t>
                      </a:r>
                      <a:endParaRPr lang="en-IN"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FAULT</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IN" sz="180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Indicates presence of critical fault in the module </a:t>
                      </a:r>
                      <a:endParaRPr lang="en-IN"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01 … 32</a:t>
                      </a:r>
                      <a:endParaRPr kumimoji="0" lang="en-IN" sz="1800" kern="1200" dirty="0" smtClean="0">
                        <a:solidFill>
                          <a:schemeClr val="dk1"/>
                        </a:solidFill>
                        <a:effectLst/>
                        <a:latin typeface="+mn-lt"/>
                        <a:ea typeface="+mn-ea"/>
                        <a:cs typeface="+mn-cs"/>
                      </a:endParaRP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Channel Status. When lit means ON</a:t>
                      </a:r>
                      <a:endParaRPr kumimoji="0" lang="en-IN" sz="18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xmlns="" val="2943784884"/>
      </p:ext>
    </p:extLst>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Digital Inputs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Content Placeholder 4"/>
          <p:cNvSpPr>
            <a:spLocks noGrp="1"/>
          </p:cNvSpPr>
          <p:nvPr>
            <p:ph sz="quarter" idx="1"/>
          </p:nvPr>
        </p:nvSpPr>
        <p:spPr/>
        <p:txBody>
          <a:bodyPr>
            <a:normAutofit/>
          </a:bodyPr>
          <a:lstStyle/>
          <a:p>
            <a:pPr lvl="0" algn="just"/>
            <a:r>
              <a:rPr lang="en-IN" sz="1800" dirty="0" smtClean="0"/>
              <a:t>Scanning </a:t>
            </a:r>
            <a:r>
              <a:rPr lang="en-IN" sz="1800" dirty="0"/>
              <a:t>of digital points at 1ms resolution </a:t>
            </a:r>
          </a:p>
          <a:p>
            <a:pPr lvl="0" algn="just"/>
            <a:r>
              <a:rPr lang="en-IN" sz="1800" dirty="0" smtClean="0"/>
              <a:t>Single-bit </a:t>
            </a:r>
            <a:r>
              <a:rPr lang="en-IN" sz="1800" dirty="0"/>
              <a:t>and double-bit indications </a:t>
            </a:r>
          </a:p>
          <a:p>
            <a:pPr lvl="0" algn="just"/>
            <a:r>
              <a:rPr lang="en-IN" sz="1800" dirty="0" smtClean="0"/>
              <a:t>Generation </a:t>
            </a:r>
            <a:r>
              <a:rPr lang="en-IN" sz="1800" dirty="0"/>
              <a:t>of sequence of events </a:t>
            </a:r>
          </a:p>
          <a:p>
            <a:pPr lvl="0" algn="just"/>
            <a:r>
              <a:rPr lang="en-IN" sz="1800" dirty="0" smtClean="0"/>
              <a:t>Input </a:t>
            </a:r>
            <a:r>
              <a:rPr lang="en-IN" sz="1800" dirty="0"/>
              <a:t>filtering for filtering spurious events due to contact bounce </a:t>
            </a:r>
          </a:p>
          <a:p>
            <a:pPr lvl="0" algn="just"/>
            <a:r>
              <a:rPr lang="en-IN" sz="1800" dirty="0" smtClean="0"/>
              <a:t>Anti-chatter </a:t>
            </a:r>
            <a:r>
              <a:rPr lang="en-IN" sz="1800" dirty="0"/>
              <a:t>algorithm to suppress chattering inputs </a:t>
            </a:r>
          </a:p>
          <a:p>
            <a:pPr lvl="0" algn="just"/>
            <a:r>
              <a:rPr lang="en-IN" sz="1800" dirty="0" smtClean="0"/>
              <a:t>Pulse </a:t>
            </a:r>
            <a:r>
              <a:rPr lang="en-IN" sz="1800" dirty="0"/>
              <a:t>counting up to 1kHz </a:t>
            </a:r>
          </a:p>
          <a:p>
            <a:pPr lvl="0" algn="just"/>
            <a:r>
              <a:rPr lang="en-IN" sz="1800" dirty="0" smtClean="0"/>
              <a:t>Binary </a:t>
            </a:r>
            <a:r>
              <a:rPr lang="en-IN" sz="1800" dirty="0"/>
              <a:t>Coded Decimal (BCD) inputs </a:t>
            </a:r>
          </a:p>
        </p:txBody>
      </p:sp>
    </p:spTree>
    <p:extLst>
      <p:ext uri="{BB962C8B-B14F-4D97-AF65-F5344CB8AC3E}">
        <p14:creationId xmlns="" xmlns:p14="http://schemas.microsoft.com/office/powerpoint/2010/main" val="2821584022"/>
      </p:ext>
    </p:extLst>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Sequence of Events (</a:t>
            </a:r>
            <a:r>
              <a:rPr lang="en-IN" b="1" dirty="0" err="1"/>
              <a:t>SoE</a:t>
            </a:r>
            <a:r>
              <a:rPr lang="en-IN" b="1" dirty="0"/>
              <a:t>)</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Content Placeholder 4"/>
          <p:cNvSpPr>
            <a:spLocks noGrp="1"/>
          </p:cNvSpPr>
          <p:nvPr>
            <p:ph sz="quarter" idx="1"/>
          </p:nvPr>
        </p:nvSpPr>
        <p:spPr/>
        <p:txBody>
          <a:bodyPr>
            <a:normAutofit/>
          </a:bodyPr>
          <a:lstStyle/>
          <a:p>
            <a:pPr algn="just"/>
            <a:r>
              <a:rPr lang="en-IN" sz="1800" dirty="0"/>
              <a:t>Digital input modules continuously scan the input channels at better than 1ms resolution. This allows for recording of status changes with a timestamp of 1ms resolution</a:t>
            </a:r>
            <a:r>
              <a:rPr lang="en-IN" sz="1800" dirty="0" smtClean="0"/>
              <a:t>.</a:t>
            </a:r>
          </a:p>
          <a:p>
            <a:pPr algn="just"/>
            <a:r>
              <a:rPr lang="en-IN" sz="1800" dirty="0" smtClean="0"/>
              <a:t>The </a:t>
            </a:r>
            <a:r>
              <a:rPr lang="en-IN" sz="1800" dirty="0"/>
              <a:t>current status of each channel as well as time-stamped events recorded on each input is transferred to the CPU. The CPU collates the information from all the modules to generate a chronological sequence of events. </a:t>
            </a:r>
            <a:r>
              <a:rPr lang="en-IN" sz="1800" dirty="0" smtClean="0"/>
              <a:t> </a:t>
            </a:r>
            <a:endParaRPr lang="en-IN" sz="1800" dirty="0"/>
          </a:p>
          <a:p>
            <a:pPr algn="just"/>
            <a:r>
              <a:rPr lang="en-IN" sz="1800" dirty="0"/>
              <a:t>The DI modules can buffer up to a maximum of three events per channel for transmission to CPU</a:t>
            </a:r>
            <a:r>
              <a:rPr lang="en-IN" sz="1800" dirty="0" smtClean="0"/>
              <a:t>.</a:t>
            </a:r>
          </a:p>
          <a:p>
            <a:pPr algn="just"/>
            <a:r>
              <a:rPr lang="en-IN" sz="1800" dirty="0" smtClean="0"/>
              <a:t>The </a:t>
            </a:r>
            <a:r>
              <a:rPr lang="en-IN" sz="1800" dirty="0"/>
              <a:t>first two events stored are the oldest events recorded on the channel, while the third event is the most recent event recorded on the channel. This ensures that the first-ever event in a series of multiple events on a single channel is available, as well as the event for current state of that channel. </a:t>
            </a:r>
          </a:p>
          <a:p>
            <a:pPr algn="just"/>
            <a:endParaRPr lang="en-IN" sz="1800" dirty="0"/>
          </a:p>
        </p:txBody>
      </p:sp>
    </p:spTree>
    <p:extLst>
      <p:ext uri="{BB962C8B-B14F-4D97-AF65-F5344CB8AC3E}">
        <p14:creationId xmlns="" xmlns:p14="http://schemas.microsoft.com/office/powerpoint/2010/main" val="1072536286"/>
      </p:ext>
    </p:extLst>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Double-bit Indications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Content Placeholder 4"/>
          <p:cNvSpPr>
            <a:spLocks noGrp="1"/>
          </p:cNvSpPr>
          <p:nvPr>
            <p:ph sz="quarter" idx="1"/>
          </p:nvPr>
        </p:nvSpPr>
        <p:spPr>
          <a:xfrm>
            <a:off x="301752" y="1506517"/>
            <a:ext cx="8503920" cy="4592531"/>
          </a:xfrm>
        </p:spPr>
        <p:txBody>
          <a:bodyPr>
            <a:normAutofit/>
          </a:bodyPr>
          <a:lstStyle/>
          <a:p>
            <a:pPr algn="just"/>
            <a:r>
              <a:rPr lang="en-IN" sz="1800" dirty="0"/>
              <a:t>Digital input (DI) modules support monitoring of double-bit status inputs like circuit breaker status, block valve status, etc. </a:t>
            </a:r>
            <a:endParaRPr lang="en-IN" sz="1800" dirty="0" smtClean="0"/>
          </a:p>
          <a:p>
            <a:pPr algn="just"/>
            <a:r>
              <a:rPr lang="en-IN" sz="1800" dirty="0" smtClean="0"/>
              <a:t>Two </a:t>
            </a:r>
            <a:r>
              <a:rPr lang="en-IN" sz="1800" dirty="0"/>
              <a:t>consecutive channels can be grouped together to make a double-bit indication. </a:t>
            </a:r>
            <a:endParaRPr lang="en-IN" sz="1800" dirty="0" smtClean="0"/>
          </a:p>
          <a:p>
            <a:pPr algn="just"/>
            <a:r>
              <a:rPr lang="en-IN" sz="1800" dirty="0" smtClean="0"/>
              <a:t>The double-bit channels within a module are always grouped together, either at beginning of the module or at the end of the module.</a:t>
            </a:r>
          </a:p>
          <a:p>
            <a:pPr algn="just"/>
            <a:r>
              <a:rPr lang="en-IN" sz="1800" dirty="0" smtClean="0"/>
              <a:t> Double-bit indications can be formed beginning at an odd-numbered channel only.</a:t>
            </a:r>
          </a:p>
          <a:p>
            <a:pPr algn="just"/>
            <a:r>
              <a:rPr lang="en-IN" sz="1800" dirty="0" smtClean="0"/>
              <a:t>Double-bit indications consume the DPS memory type, whereas single-bit indications consume the DI memory type.</a:t>
            </a:r>
            <a:endParaRPr lang="en-IN" sz="1800" dirty="0"/>
          </a:p>
        </p:txBody>
      </p:sp>
    </p:spTree>
    <p:extLst>
      <p:ext uri="{BB962C8B-B14F-4D97-AF65-F5344CB8AC3E}">
        <p14:creationId xmlns="" xmlns:p14="http://schemas.microsoft.com/office/powerpoint/2010/main" val="3518380070"/>
      </p:ext>
    </p:extLst>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Content Placeholder 4"/>
          <p:cNvSpPr>
            <a:spLocks noGrp="1"/>
          </p:cNvSpPr>
          <p:nvPr>
            <p:ph sz="quarter" idx="1"/>
          </p:nvPr>
        </p:nvSpPr>
        <p:spPr/>
        <p:txBody>
          <a:bodyPr/>
          <a:lstStyle/>
          <a:p>
            <a:pPr algn="just"/>
            <a:r>
              <a:rPr lang="en-US" sz="1800" dirty="0" smtClean="0"/>
              <a:t>The HUSKY RTU 6047-E70 is a powerful, flexible and modular RTU capable of handling various application requirements like for the power, railways, oil &amp; gas, etc. </a:t>
            </a:r>
          </a:p>
          <a:p>
            <a:pPr algn="just"/>
            <a:r>
              <a:rPr lang="en-US" sz="1800" dirty="0" smtClean="0"/>
              <a:t>Supports a wide range of industry protocols.</a:t>
            </a:r>
          </a:p>
          <a:p>
            <a:pPr algn="just"/>
            <a:r>
              <a:rPr lang="en-US" sz="1800" dirty="0" smtClean="0"/>
              <a:t>Provides remote monitoring and control facilities for more than one control stations (SCADA/HMI). </a:t>
            </a:r>
          </a:p>
          <a:p>
            <a:pPr algn="just"/>
            <a:endParaRPr lang="en-US" dirty="0"/>
          </a:p>
        </p:txBody>
      </p:sp>
      <p:pic>
        <p:nvPicPr>
          <p:cNvPr id="8" name="Picture 2"/>
          <p:cNvPicPr>
            <a:picLocks noChangeAspect="1" noChangeArrowheads="1"/>
          </p:cNvPicPr>
          <p:nvPr/>
        </p:nvPicPr>
        <p:blipFill>
          <a:blip r:embed="rId2"/>
          <a:srcRect/>
          <a:stretch>
            <a:fillRect/>
          </a:stretch>
        </p:blipFill>
        <p:spPr bwMode="auto">
          <a:xfrm>
            <a:off x="304800" y="3810000"/>
            <a:ext cx="8504238" cy="2043903"/>
          </a:xfrm>
          <a:prstGeom prst="rect">
            <a:avLst/>
          </a:prstGeom>
          <a:noFill/>
          <a:ln w="9525">
            <a:noFill/>
            <a:miter lim="800000"/>
            <a:headEnd/>
            <a:tailEnd/>
          </a:ln>
          <a:effectLst/>
        </p:spPr>
      </p:pic>
    </p:spTree>
  </p:cSld>
  <p:clrMapOvr>
    <a:masterClrMapping/>
  </p:clrMapOvr>
  <p:transition spd="med">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Double-bit </a:t>
            </a:r>
            <a:r>
              <a:rPr lang="en-IN" b="1" dirty="0" smtClean="0"/>
              <a:t>Indications</a:t>
            </a:r>
            <a:r>
              <a:rPr lang="en-IN" dirty="0" smtClean="0"/>
              <a:t> (contd.)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6" name="Content Placeholder 5"/>
          <p:cNvSpPr>
            <a:spLocks noGrp="1"/>
          </p:cNvSpPr>
          <p:nvPr>
            <p:ph sz="quarter" idx="1"/>
          </p:nvPr>
        </p:nvSpPr>
        <p:spPr>
          <a:xfrm>
            <a:off x="301752" y="3733800"/>
            <a:ext cx="8503920" cy="2365248"/>
          </a:xfrm>
        </p:spPr>
        <p:txBody>
          <a:bodyPr>
            <a:normAutofit lnSpcReduction="10000"/>
          </a:bodyPr>
          <a:lstStyle/>
          <a:p>
            <a:pPr algn="just"/>
            <a:r>
              <a:rPr lang="en-IN" sz="1800" dirty="0" smtClean="0"/>
              <a:t>Transit delay (in milliseconds) can be configured to suppress reporting of intermediate states during normal operation. </a:t>
            </a:r>
          </a:p>
          <a:p>
            <a:pPr algn="just"/>
            <a:r>
              <a:rPr lang="en-IN" sz="1800" dirty="0" smtClean="0"/>
              <a:t>When a double-bit channel enters an intermediate state, a transient delay timer is started on that channel. If the channel changes state before timer expires, then the original intermediate state is not reported as an event. However, if timer expires, then an event indicating the intermediate state is reported. </a:t>
            </a:r>
          </a:p>
          <a:p>
            <a:pPr algn="just"/>
            <a:r>
              <a:rPr lang="en-IN" sz="1800" dirty="0" smtClean="0"/>
              <a:t>Timer can be specified on per module basis, although it is usually kept the same for all inputs. </a:t>
            </a:r>
          </a:p>
          <a:p>
            <a:endParaRPr lang="en-US" sz="1800" dirty="0"/>
          </a:p>
        </p:txBody>
      </p:sp>
      <p:pic>
        <p:nvPicPr>
          <p:cNvPr id="20482" name="Picture 2"/>
          <p:cNvPicPr>
            <a:picLocks noChangeAspect="1" noChangeArrowheads="1"/>
          </p:cNvPicPr>
          <p:nvPr/>
        </p:nvPicPr>
        <p:blipFill>
          <a:blip r:embed="rId2"/>
          <a:srcRect/>
          <a:stretch>
            <a:fillRect/>
          </a:stretch>
        </p:blipFill>
        <p:spPr bwMode="auto">
          <a:xfrm>
            <a:off x="1600200" y="1581150"/>
            <a:ext cx="5943600" cy="2000250"/>
          </a:xfrm>
          <a:prstGeom prst="rect">
            <a:avLst/>
          </a:prstGeom>
          <a:noFill/>
          <a:ln w="9525">
            <a:noFill/>
            <a:miter lim="800000"/>
            <a:headEnd/>
            <a:tailEnd/>
          </a:ln>
          <a:effectLst/>
        </p:spPr>
      </p:pic>
    </p:spTree>
    <p:extLst>
      <p:ext uri="{BB962C8B-B14F-4D97-AF65-F5344CB8AC3E}">
        <p14:creationId xmlns="" xmlns:p14="http://schemas.microsoft.com/office/powerpoint/2010/main" val="1590346083"/>
      </p:ext>
    </p:extLst>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Input Filtering</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Content Placeholder 4"/>
          <p:cNvSpPr>
            <a:spLocks noGrp="1"/>
          </p:cNvSpPr>
          <p:nvPr>
            <p:ph sz="quarter" idx="1"/>
          </p:nvPr>
        </p:nvSpPr>
        <p:spPr/>
        <p:txBody>
          <a:bodyPr>
            <a:normAutofit/>
          </a:bodyPr>
          <a:lstStyle/>
          <a:p>
            <a:pPr algn="just"/>
            <a:r>
              <a:rPr lang="en-IN" sz="1800" dirty="0"/>
              <a:t>For suppressing spurious events due to contact bounce on input channels, a filter time </a:t>
            </a:r>
            <a:r>
              <a:rPr lang="en-IN" sz="1800" dirty="0" smtClean="0"/>
              <a:t>(in </a:t>
            </a:r>
            <a:r>
              <a:rPr lang="en-IN" sz="1800" dirty="0"/>
              <a:t>milliseconds) can be specified on each of the input channels of a DI module. </a:t>
            </a:r>
            <a:endParaRPr lang="en-IN" sz="1800" dirty="0" smtClean="0"/>
          </a:p>
          <a:p>
            <a:pPr algn="just"/>
            <a:r>
              <a:rPr lang="en-IN" sz="1800" dirty="0" smtClean="0"/>
              <a:t>This </a:t>
            </a:r>
            <a:r>
              <a:rPr lang="en-IN" sz="1800" dirty="0"/>
              <a:t>filtering is performed by the DI module itself, thus reducing transfer of unnecessary events to CPU. </a:t>
            </a:r>
            <a:r>
              <a:rPr lang="en-IN" sz="1800" dirty="0" smtClean="0"/>
              <a:t> </a:t>
            </a:r>
            <a:endParaRPr lang="en-IN" sz="1800" dirty="0"/>
          </a:p>
          <a:p>
            <a:pPr algn="just"/>
            <a:r>
              <a:rPr lang="en-IN" sz="1800" dirty="0"/>
              <a:t>When a channel changes state, a timer (</a:t>
            </a:r>
            <a:r>
              <a:rPr lang="en-IN" sz="1800" dirty="0" err="1"/>
              <a:t>tmrfilt</a:t>
            </a:r>
            <a:r>
              <a:rPr lang="en-IN" sz="1800" dirty="0"/>
              <a:t>) of duration </a:t>
            </a:r>
            <a:r>
              <a:rPr lang="en-IN" sz="1800" dirty="0" err="1"/>
              <a:t>tfilt</a:t>
            </a:r>
            <a:r>
              <a:rPr lang="en-IN" sz="1800" dirty="0"/>
              <a:t> is started. If the state of channel changes before the timer expires, then the previous state change is not recorded (neither under current channel state nor under events). If the channel changes state again, then </a:t>
            </a:r>
            <a:r>
              <a:rPr lang="en-IN" sz="1800" dirty="0" err="1"/>
              <a:t>tmrfilt</a:t>
            </a:r>
            <a:r>
              <a:rPr lang="en-IN" sz="1800" dirty="0"/>
              <a:t> is restarted. </a:t>
            </a:r>
            <a:endParaRPr lang="en-IN" sz="1800" dirty="0" smtClean="0"/>
          </a:p>
          <a:p>
            <a:pPr algn="just"/>
            <a:r>
              <a:rPr lang="en-IN" sz="1800" dirty="0" smtClean="0"/>
              <a:t>Therefore</a:t>
            </a:r>
            <a:r>
              <a:rPr lang="en-IN" sz="1800" dirty="0"/>
              <a:t>, the new state of a channel is reported only when it stays in that state for a minimum duration of </a:t>
            </a:r>
            <a:r>
              <a:rPr lang="en-IN" sz="1800" dirty="0" err="1"/>
              <a:t>tfilt</a:t>
            </a:r>
            <a:r>
              <a:rPr lang="en-IN" sz="1800" dirty="0"/>
              <a:t>. </a:t>
            </a:r>
            <a:r>
              <a:rPr lang="en-IN" sz="1800" dirty="0" smtClean="0"/>
              <a:t> </a:t>
            </a:r>
            <a:endParaRPr lang="en-IN" sz="1800" dirty="0"/>
          </a:p>
          <a:p>
            <a:pPr algn="just"/>
            <a:r>
              <a:rPr lang="en-IN" sz="1800" dirty="0" smtClean="0"/>
              <a:t>The </a:t>
            </a:r>
            <a:r>
              <a:rPr lang="en-IN" sz="1800" dirty="0"/>
              <a:t>time-stamp for an event provided by the digital input module is time when the channel actually changed state, although the input filter will delay the generation of the event by </a:t>
            </a:r>
            <a:r>
              <a:rPr lang="en-IN" sz="1800" dirty="0" err="1"/>
              <a:t>tfilt</a:t>
            </a:r>
            <a:r>
              <a:rPr lang="en-IN" sz="1800" dirty="0"/>
              <a:t> time.</a:t>
            </a:r>
          </a:p>
        </p:txBody>
      </p:sp>
    </p:spTree>
    <p:extLst>
      <p:ext uri="{BB962C8B-B14F-4D97-AF65-F5344CB8AC3E}">
        <p14:creationId xmlns="" xmlns:p14="http://schemas.microsoft.com/office/powerpoint/2010/main" val="704798191"/>
      </p:ext>
    </p:extLst>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Status Inversion</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Content Placeholder 4"/>
          <p:cNvSpPr>
            <a:spLocks noGrp="1"/>
          </p:cNvSpPr>
          <p:nvPr>
            <p:ph sz="quarter" idx="1"/>
          </p:nvPr>
        </p:nvSpPr>
        <p:spPr/>
        <p:txBody>
          <a:bodyPr>
            <a:normAutofit/>
          </a:bodyPr>
          <a:lstStyle/>
          <a:p>
            <a:pPr algn="just"/>
            <a:r>
              <a:rPr lang="en-IN" sz="1800" dirty="0"/>
              <a:t>Each channel of a digital input module can be marked as inverted. </a:t>
            </a:r>
            <a:endParaRPr lang="en-IN" sz="1800" dirty="0" smtClean="0"/>
          </a:p>
          <a:p>
            <a:pPr algn="just"/>
            <a:r>
              <a:rPr lang="en-IN" sz="1800" dirty="0" smtClean="0"/>
              <a:t>This </a:t>
            </a:r>
            <a:r>
              <a:rPr lang="en-IN" sz="1800" dirty="0"/>
              <a:t>causes the state of the channel to reported as “ON” when the channel is off (LED status), and “OFF” when the channel is on (LED status). </a:t>
            </a:r>
            <a:endParaRPr lang="en-IN" sz="1800" dirty="0" smtClean="0"/>
          </a:p>
          <a:p>
            <a:pPr algn="just"/>
            <a:r>
              <a:rPr lang="en-IN" sz="1800" dirty="0" smtClean="0"/>
              <a:t>Signal </a:t>
            </a:r>
            <a:r>
              <a:rPr lang="en-IN" sz="1800" dirty="0"/>
              <a:t>inversion is typically used for reporting a normally-closed contact state as “OFF”. </a:t>
            </a:r>
          </a:p>
          <a:p>
            <a:pPr algn="just"/>
            <a:r>
              <a:rPr lang="en-IN" sz="1800" dirty="0" smtClean="0"/>
              <a:t>For </a:t>
            </a:r>
            <a:r>
              <a:rPr lang="en-IN" sz="1800" dirty="0"/>
              <a:t>double-bit indications, both the channels of the input are marked as inverted when selected. </a:t>
            </a:r>
          </a:p>
        </p:txBody>
      </p:sp>
    </p:spTree>
    <p:extLst>
      <p:ext uri="{BB962C8B-B14F-4D97-AF65-F5344CB8AC3E}">
        <p14:creationId xmlns="" xmlns:p14="http://schemas.microsoft.com/office/powerpoint/2010/main" val="1652920748"/>
      </p:ext>
    </p:extLst>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Chatter Filter</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Content Placeholder 4"/>
          <p:cNvSpPr>
            <a:spLocks noGrp="1"/>
          </p:cNvSpPr>
          <p:nvPr>
            <p:ph sz="quarter" idx="1"/>
          </p:nvPr>
        </p:nvSpPr>
        <p:spPr/>
        <p:txBody>
          <a:bodyPr>
            <a:noAutofit/>
          </a:bodyPr>
          <a:lstStyle/>
          <a:p>
            <a:pPr algn="just"/>
            <a:r>
              <a:rPr lang="en-IN" sz="1800" dirty="0"/>
              <a:t>The DI modules incorporate an anti-chatter algorithm to suppress frequently changing inputs that generate spurious </a:t>
            </a:r>
            <a:r>
              <a:rPr lang="en-IN" sz="1800" dirty="0" smtClean="0"/>
              <a:t>events. </a:t>
            </a:r>
            <a:r>
              <a:rPr lang="en-IN" sz="1800" dirty="0"/>
              <a:t>Chattering normally occurs with electromechanical relays that have reached their end-of-life, or when their coil operating voltage is not enough to hold the relay contact in closed position. The algorithm operates based on two user-configurable </a:t>
            </a:r>
            <a:r>
              <a:rPr lang="en-IN" sz="1800" dirty="0" smtClean="0"/>
              <a:t>parameters - chatter </a:t>
            </a:r>
            <a:r>
              <a:rPr lang="en-IN" sz="1800" dirty="0"/>
              <a:t>monitoring time </a:t>
            </a:r>
            <a:r>
              <a:rPr lang="en-IN" sz="1800" dirty="0" smtClean="0"/>
              <a:t>(in </a:t>
            </a:r>
            <a:r>
              <a:rPr lang="en-IN" sz="1800" dirty="0"/>
              <a:t>milliseconds</a:t>
            </a:r>
            <a:r>
              <a:rPr lang="en-IN" sz="1800" dirty="0" smtClean="0"/>
              <a:t>) </a:t>
            </a:r>
            <a:r>
              <a:rPr lang="en-IN" sz="1800" dirty="0"/>
              <a:t>and number of allowed changes in that </a:t>
            </a:r>
            <a:r>
              <a:rPr lang="en-IN" sz="1800" dirty="0" smtClean="0"/>
              <a:t>period</a:t>
            </a:r>
            <a:endParaRPr lang="en-IN" sz="1800" dirty="0"/>
          </a:p>
          <a:p>
            <a:pPr algn="just"/>
            <a:r>
              <a:rPr lang="en-IN" sz="1800" dirty="0"/>
              <a:t>When an input channel changes state a timer </a:t>
            </a:r>
            <a:r>
              <a:rPr lang="en-IN" sz="1800" dirty="0" smtClean="0"/>
              <a:t>(</a:t>
            </a:r>
            <a:r>
              <a:rPr lang="en-IN" sz="1800" dirty="0" err="1" smtClean="0"/>
              <a:t>tmrchtrblk</a:t>
            </a:r>
            <a:r>
              <a:rPr lang="en-IN" sz="1800" dirty="0" smtClean="0"/>
              <a:t>) </a:t>
            </a:r>
            <a:r>
              <a:rPr lang="en-IN" sz="1800" dirty="0"/>
              <a:t>is </a:t>
            </a:r>
            <a:r>
              <a:rPr lang="en-IN" sz="1800" dirty="0" smtClean="0"/>
              <a:t>started. </a:t>
            </a:r>
            <a:r>
              <a:rPr lang="en-IN" sz="1800" dirty="0"/>
              <a:t>During this period, the number of state changes </a:t>
            </a:r>
            <a:r>
              <a:rPr lang="en-IN" sz="1800" dirty="0" smtClean="0"/>
              <a:t>on </a:t>
            </a:r>
            <a:r>
              <a:rPr lang="en-IN" sz="1800" dirty="0"/>
              <a:t>that channel is counted. If </a:t>
            </a:r>
            <a:r>
              <a:rPr lang="en-IN" sz="1800" dirty="0" smtClean="0"/>
              <a:t>the count </a:t>
            </a:r>
            <a:r>
              <a:rPr lang="en-IN" sz="1800" dirty="0"/>
              <a:t>exceeds </a:t>
            </a:r>
            <a:r>
              <a:rPr lang="en-IN" sz="1800" dirty="0" smtClean="0"/>
              <a:t>number of allowed changes </a:t>
            </a:r>
            <a:r>
              <a:rPr lang="en-IN" sz="1800" dirty="0"/>
              <a:t>before </a:t>
            </a:r>
            <a:r>
              <a:rPr lang="en-IN" sz="1800" dirty="0" err="1"/>
              <a:t>tmrchtrblk</a:t>
            </a:r>
            <a:r>
              <a:rPr lang="en-IN" sz="1800" dirty="0"/>
              <a:t> expires, then the channel is considered to be chattering, and therefore marked as blocked. The last state when the channel was marked as blocked becomes the current state of the input. Once the channel is marked blocked, a </a:t>
            </a:r>
            <a:r>
              <a:rPr lang="en-IN" sz="1800" dirty="0" err="1"/>
              <a:t>tmrchtrunblk</a:t>
            </a:r>
            <a:r>
              <a:rPr lang="en-IN" sz="1800" dirty="0"/>
              <a:t> is </a:t>
            </a:r>
            <a:r>
              <a:rPr lang="en-IN" sz="1800" dirty="0" smtClean="0"/>
              <a:t>started. </a:t>
            </a:r>
            <a:r>
              <a:rPr lang="en-IN" sz="1800" dirty="0"/>
              <a:t>If the number of state changes on the channel during this timer period is less </a:t>
            </a:r>
            <a:r>
              <a:rPr lang="en-IN" sz="1800" dirty="0" smtClean="0"/>
              <a:t>than (number of allowed changes)/2, </a:t>
            </a:r>
            <a:r>
              <a:rPr lang="en-IN" sz="1800" dirty="0"/>
              <a:t>then the channel is unblocked, and an event to this effect is transferred </a:t>
            </a:r>
            <a:r>
              <a:rPr lang="en-IN" sz="1800" dirty="0" smtClean="0"/>
              <a:t>to </a:t>
            </a:r>
            <a:r>
              <a:rPr lang="en-IN" sz="1800" dirty="0"/>
              <a:t>the CPU. </a:t>
            </a:r>
          </a:p>
          <a:p>
            <a:pPr algn="just"/>
            <a:r>
              <a:rPr lang="en-IN" sz="1800" dirty="0" smtClean="0"/>
              <a:t>During </a:t>
            </a:r>
            <a:r>
              <a:rPr lang="en-IN" sz="1800" dirty="0"/>
              <a:t>the time the channel is marked as blocked, no state changes are reported to the CPU.</a:t>
            </a:r>
          </a:p>
        </p:txBody>
      </p:sp>
    </p:spTree>
    <p:extLst>
      <p:ext uri="{BB962C8B-B14F-4D97-AF65-F5344CB8AC3E}">
        <p14:creationId xmlns="" xmlns:p14="http://schemas.microsoft.com/office/powerpoint/2010/main" val="2664928188"/>
      </p:ext>
    </p:extLst>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BCD Inputs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Content Placeholder 4"/>
          <p:cNvSpPr>
            <a:spLocks noGrp="1"/>
          </p:cNvSpPr>
          <p:nvPr>
            <p:ph sz="quarter" idx="1"/>
          </p:nvPr>
        </p:nvSpPr>
        <p:spPr/>
        <p:txBody>
          <a:bodyPr>
            <a:normAutofit/>
          </a:bodyPr>
          <a:lstStyle/>
          <a:p>
            <a:pPr algn="just"/>
            <a:r>
              <a:rPr lang="en-IN" sz="1800" dirty="0"/>
              <a:t>Status inputs encoded as binary coded decimal (BCD) values can be processed by the digital input module. </a:t>
            </a:r>
            <a:endParaRPr lang="en-IN" sz="1800" dirty="0" smtClean="0"/>
          </a:p>
          <a:p>
            <a:pPr algn="just"/>
            <a:r>
              <a:rPr lang="en-IN" sz="1800" dirty="0" smtClean="0"/>
              <a:t>The </a:t>
            </a:r>
            <a:r>
              <a:rPr lang="en-IN" sz="1800" dirty="0"/>
              <a:t>BCD inputs are decoded by the module in groups of four channels, with one set of four channels representing one BCD digit. </a:t>
            </a:r>
            <a:endParaRPr lang="en-IN" sz="1800" dirty="0" smtClean="0"/>
          </a:p>
          <a:p>
            <a:pPr algn="just"/>
            <a:r>
              <a:rPr lang="en-IN" sz="1800" dirty="0" smtClean="0"/>
              <a:t>The </a:t>
            </a:r>
            <a:r>
              <a:rPr lang="en-IN" sz="1800" dirty="0"/>
              <a:t>lowest channel number in a group forms the LSB of the BCD digit, while the highest channel number in that group forms the MSB. </a:t>
            </a:r>
            <a:endParaRPr lang="en-IN" sz="1800" dirty="0" smtClean="0"/>
          </a:p>
          <a:p>
            <a:pPr algn="just"/>
            <a:r>
              <a:rPr lang="en-IN" sz="1800" dirty="0" smtClean="0"/>
              <a:t>If </a:t>
            </a:r>
            <a:r>
              <a:rPr lang="en-IN" sz="1800" dirty="0"/>
              <a:t>the decoded value of a BCD digit exceeds decimal 9, then the digit value is forced to 9. </a:t>
            </a:r>
            <a:endParaRPr lang="en-IN" sz="1800" dirty="0" smtClean="0"/>
          </a:p>
          <a:p>
            <a:pPr algn="just"/>
            <a:r>
              <a:rPr lang="en-IN" sz="1800" dirty="0"/>
              <a:t>All BCD digits can only be wired beginning at channel #1, 5, 9, etc</a:t>
            </a:r>
            <a:r>
              <a:rPr lang="en-IN" sz="1800" dirty="0" smtClean="0"/>
              <a:t>.</a:t>
            </a:r>
          </a:p>
        </p:txBody>
      </p:sp>
    </p:spTree>
    <p:extLst>
      <p:ext uri="{BB962C8B-B14F-4D97-AF65-F5344CB8AC3E}">
        <p14:creationId xmlns="" xmlns:p14="http://schemas.microsoft.com/office/powerpoint/2010/main" val="755764803"/>
      </p:ext>
    </p:extLst>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Pulse Counters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Content Placeholder 4"/>
          <p:cNvSpPr>
            <a:spLocks noGrp="1"/>
          </p:cNvSpPr>
          <p:nvPr>
            <p:ph sz="quarter" idx="1"/>
          </p:nvPr>
        </p:nvSpPr>
        <p:spPr/>
        <p:txBody>
          <a:bodyPr>
            <a:normAutofit/>
          </a:bodyPr>
          <a:lstStyle/>
          <a:p>
            <a:pPr algn="just"/>
            <a:r>
              <a:rPr lang="en-IN" sz="1800" dirty="0"/>
              <a:t>The digital input module also features pulse counting feature on </a:t>
            </a:r>
            <a:r>
              <a:rPr lang="en-IN" sz="1800" dirty="0" smtClean="0"/>
              <a:t>selected </a:t>
            </a:r>
            <a:r>
              <a:rPr lang="en-IN" sz="1800" dirty="0"/>
              <a:t>channels of the </a:t>
            </a:r>
            <a:r>
              <a:rPr lang="en-IN" sz="1800" dirty="0" smtClean="0"/>
              <a:t>module </a:t>
            </a:r>
          </a:p>
          <a:p>
            <a:pPr algn="just"/>
            <a:r>
              <a:rPr lang="en-IN" sz="1800" dirty="0" smtClean="0"/>
              <a:t>Each </a:t>
            </a:r>
            <a:r>
              <a:rPr lang="en-IN" sz="1800" dirty="0"/>
              <a:t>channel can be configured for counting of Form ‘A’ or Form ‘B’ type pulses up to 1 kHz frequency. The pulse counter values are periodically scanned by the CPU from the DI module, based on the counter scan time parameter. </a:t>
            </a:r>
            <a:endParaRPr lang="en-IN" sz="1800" dirty="0" smtClean="0"/>
          </a:p>
          <a:p>
            <a:pPr algn="just"/>
            <a:r>
              <a:rPr lang="en-IN" sz="1800" dirty="0"/>
              <a:t>Pulse counter values consume the CI memory type (32-bit unsigned</a:t>
            </a:r>
            <a:r>
              <a:rPr lang="en-IN" sz="1800" dirty="0" smtClean="0"/>
              <a:t>).</a:t>
            </a:r>
          </a:p>
          <a:p>
            <a:pPr algn="just"/>
            <a:r>
              <a:rPr lang="en-IN" sz="1800" dirty="0"/>
              <a:t>Pulse counter values can be reset by an external command from a master station</a:t>
            </a:r>
            <a:r>
              <a:rPr lang="en-IN" sz="1800" dirty="0" smtClean="0"/>
              <a:t>.</a:t>
            </a:r>
          </a:p>
          <a:p>
            <a:pPr algn="just"/>
            <a:r>
              <a:rPr lang="en-IN" sz="1800" dirty="0"/>
              <a:t>For channels on which pulse counters are enabled, DI reporting is disabled.</a:t>
            </a:r>
          </a:p>
          <a:p>
            <a:pPr algn="just"/>
            <a:endParaRPr lang="en-IN" sz="1800" dirty="0"/>
          </a:p>
        </p:txBody>
      </p:sp>
    </p:spTree>
    <p:extLst>
      <p:ext uri="{BB962C8B-B14F-4D97-AF65-F5344CB8AC3E}">
        <p14:creationId xmlns="" xmlns:p14="http://schemas.microsoft.com/office/powerpoint/2010/main" val="3263299867"/>
      </p:ext>
    </p:extLst>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a:t>Pulse </a:t>
            </a:r>
            <a:r>
              <a:rPr lang="en-IN" dirty="0" smtClean="0"/>
              <a:t>Counters (contd.)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8851" y="1981200"/>
            <a:ext cx="7309098" cy="3488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01992145"/>
      </p:ext>
    </p:extLst>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Digital Output Module</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Content Placeholder 4"/>
          <p:cNvSpPr>
            <a:spLocks noGrp="1"/>
          </p:cNvSpPr>
          <p:nvPr>
            <p:ph sz="quarter" idx="1"/>
          </p:nvPr>
        </p:nvSpPr>
        <p:spPr/>
        <p:txBody>
          <a:bodyPr/>
          <a:lstStyle/>
          <a:p>
            <a:r>
              <a:rPr lang="en-IN" dirty="0" smtClean="0"/>
              <a:t>16 / 8 channel potential free, normally open, digital output card with feedback monitoring circuit.</a:t>
            </a:r>
            <a:endParaRPr lang="en-IN" dirty="0"/>
          </a:p>
        </p:txBody>
      </p:sp>
      <p:pic>
        <p:nvPicPr>
          <p:cNvPr id="6" name="Picture 5"/>
          <p:cNvPicPr>
            <a:picLocks noChangeAspect="1"/>
          </p:cNvPicPr>
          <p:nvPr/>
        </p:nvPicPr>
        <p:blipFill>
          <a:blip r:embed="rId2"/>
          <a:stretch>
            <a:fillRect/>
          </a:stretch>
        </p:blipFill>
        <p:spPr>
          <a:xfrm>
            <a:off x="7010400" y="1905000"/>
            <a:ext cx="1905000" cy="439862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3731762140"/>
              </p:ext>
            </p:extLst>
          </p:nvPr>
        </p:nvGraphicFramePr>
        <p:xfrm>
          <a:off x="646176" y="2819400"/>
          <a:ext cx="6096000" cy="2392680"/>
        </p:xfrm>
        <a:graphic>
          <a:graphicData uri="http://schemas.openxmlformats.org/drawingml/2006/table">
            <a:tbl>
              <a:tblPr firstRow="1" bandRow="1">
                <a:tableStyleId>{5C22544A-7EE6-4342-B048-85BDC9FD1C3A}</a:tableStyleId>
              </a:tblPr>
              <a:tblGrid>
                <a:gridCol w="2173224"/>
                <a:gridCol w="3922776"/>
              </a:tblGrid>
              <a:tr h="370840">
                <a:tc>
                  <a:txBody>
                    <a:bodyPr/>
                    <a:lstStyle/>
                    <a:p>
                      <a:r>
                        <a:rPr kumimoji="0" lang="en-US" sz="1800" b="1" kern="1200" dirty="0" smtClean="0">
                          <a:solidFill>
                            <a:schemeClr val="lt1"/>
                          </a:solidFill>
                          <a:effectLst/>
                          <a:latin typeface="+mn-lt"/>
                          <a:ea typeface="+mn-ea"/>
                          <a:cs typeface="+mn-cs"/>
                        </a:rPr>
                        <a:t>LED</a:t>
                      </a:r>
                      <a:endParaRPr lang="en-IN" dirty="0"/>
                    </a:p>
                  </a:txBody>
                  <a:tcPr/>
                </a:tc>
                <a:tc>
                  <a:txBody>
                    <a:bodyPr/>
                    <a:lstStyle/>
                    <a:p>
                      <a:r>
                        <a:rPr kumimoji="0" lang="en-US" sz="1800" b="1" kern="1200" dirty="0" smtClean="0">
                          <a:solidFill>
                            <a:schemeClr val="lt1"/>
                          </a:solidFill>
                          <a:effectLst/>
                          <a:latin typeface="+mn-lt"/>
                          <a:ea typeface="+mn-ea"/>
                          <a:cs typeface="+mn-cs"/>
                        </a:rPr>
                        <a:t>Purpose</a:t>
                      </a:r>
                      <a:endParaRPr lang="en-IN" dirty="0"/>
                    </a:p>
                  </a:txBody>
                  <a:tcPr/>
                </a:tc>
              </a:tr>
              <a:tr h="370840">
                <a:tc>
                  <a:txBody>
                    <a:bodyPr/>
                    <a:lstStyle/>
                    <a:p>
                      <a:r>
                        <a:rPr lang="en-IN" dirty="0" smtClean="0"/>
                        <a:t>PWR</a:t>
                      </a:r>
                      <a:endParaRPr lang="en-IN" dirty="0"/>
                    </a:p>
                  </a:txBody>
                  <a:tcPr/>
                </a:tc>
                <a:tc>
                  <a:txBody>
                    <a:bodyPr/>
                    <a:lstStyle/>
                    <a:p>
                      <a:r>
                        <a:rPr kumimoji="0" lang="en-US" sz="1800" kern="1200" dirty="0" smtClean="0">
                          <a:solidFill>
                            <a:schemeClr val="dk1"/>
                          </a:solidFill>
                          <a:effectLst/>
                          <a:latin typeface="+mn-lt"/>
                          <a:ea typeface="+mn-ea"/>
                          <a:cs typeface="+mn-cs"/>
                        </a:rPr>
                        <a:t>Indicates presence of input power</a:t>
                      </a:r>
                      <a:endParaRPr lang="en-IN"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CB1E, CB2E </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Error in Backplane IO bus</a:t>
                      </a:r>
                      <a:endParaRPr lang="en-IN"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FAULT</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IN" sz="180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Indicates presence of critical fault in the module </a:t>
                      </a:r>
                      <a:endParaRPr lang="en-IN"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01 … 16 </a:t>
                      </a:r>
                      <a:endParaRPr kumimoji="0" lang="en-IN" sz="1800" kern="1200" dirty="0" smtClean="0">
                        <a:solidFill>
                          <a:schemeClr val="dk1"/>
                        </a:solidFill>
                        <a:effectLst/>
                        <a:latin typeface="+mn-lt"/>
                        <a:ea typeface="+mn-ea"/>
                        <a:cs typeface="+mn-cs"/>
                      </a:endParaRP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IN" sz="1800" kern="1200" dirty="0" smtClean="0">
                        <a:solidFill>
                          <a:schemeClr val="dk1"/>
                        </a:solidFill>
                        <a:effectLst/>
                        <a:latin typeface="+mn-lt"/>
                        <a:ea typeface="+mn-ea"/>
                        <a:cs typeface="+mn-cs"/>
                      </a:endParaRPr>
                    </a:p>
                  </a:txBody>
                  <a:tcPr/>
                </a:tc>
              </a:tr>
            </a:tbl>
          </a:graphicData>
        </a:graphic>
      </p:graphicFrame>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2051" name="Picture 3"/>
          <p:cNvPicPr>
            <a:picLocks noChangeAspect="1" noChangeArrowheads="1"/>
          </p:cNvPicPr>
          <p:nvPr/>
        </p:nvPicPr>
        <p:blipFill>
          <a:blip r:embed="rId3"/>
          <a:srcRect/>
          <a:stretch>
            <a:fillRect/>
          </a:stretch>
        </p:blipFill>
        <p:spPr bwMode="auto">
          <a:xfrm>
            <a:off x="2881313" y="4648200"/>
            <a:ext cx="3381375" cy="504825"/>
          </a:xfrm>
          <a:prstGeom prst="rect">
            <a:avLst/>
          </a:prstGeom>
          <a:noFill/>
          <a:ln w="9525">
            <a:noFill/>
            <a:miter lim="800000"/>
            <a:headEnd/>
            <a:tailEnd/>
          </a:ln>
          <a:effectLst/>
        </p:spPr>
      </p:pic>
    </p:spTree>
    <p:extLst>
      <p:ext uri="{BB962C8B-B14F-4D97-AF65-F5344CB8AC3E}">
        <p14:creationId xmlns:p14="http://schemas.microsoft.com/office/powerpoint/2010/main" xmlns="" val="4261748830"/>
      </p:ext>
    </p:extLst>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Digital Outputs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Content Placeholder 4"/>
          <p:cNvSpPr>
            <a:spLocks noGrp="1"/>
          </p:cNvSpPr>
          <p:nvPr>
            <p:ph sz="quarter" idx="1"/>
          </p:nvPr>
        </p:nvSpPr>
        <p:spPr/>
        <p:txBody>
          <a:bodyPr>
            <a:normAutofit/>
          </a:bodyPr>
          <a:lstStyle/>
          <a:p>
            <a:pPr algn="just"/>
            <a:r>
              <a:rPr lang="en-IN" sz="1800" dirty="0"/>
              <a:t>Digital outputs are typically used to control process equipment through generation of ON/OFF commands. Control commands can be received over a communication protocol or through programmed user-logics. </a:t>
            </a:r>
            <a:r>
              <a:rPr lang="en-IN" sz="1800" dirty="0" smtClean="0"/>
              <a:t>The </a:t>
            </a:r>
            <a:r>
              <a:rPr lang="en-IN" sz="1800" dirty="0"/>
              <a:t>following functions are supported by the RTU for digital outputs – </a:t>
            </a:r>
          </a:p>
          <a:p>
            <a:pPr lvl="0" algn="just"/>
            <a:r>
              <a:rPr lang="en-IN" sz="1800" dirty="0" smtClean="0"/>
              <a:t>Latched </a:t>
            </a:r>
            <a:r>
              <a:rPr lang="en-IN" sz="1800" dirty="0"/>
              <a:t>outputs </a:t>
            </a:r>
          </a:p>
          <a:p>
            <a:pPr lvl="0" algn="just"/>
            <a:r>
              <a:rPr lang="en-IN" sz="1800" dirty="0" smtClean="0"/>
              <a:t>Pulsed </a:t>
            </a:r>
            <a:r>
              <a:rPr lang="en-IN" sz="1800" dirty="0"/>
              <a:t>outputs with user-configurable pulse lengths </a:t>
            </a:r>
          </a:p>
          <a:p>
            <a:pPr lvl="0" algn="just"/>
            <a:r>
              <a:rPr lang="en-IN" sz="1800" dirty="0" smtClean="0"/>
              <a:t>Option </a:t>
            </a:r>
            <a:r>
              <a:rPr lang="en-IN" sz="1800" dirty="0"/>
              <a:t>for generation of pulse-train outputs </a:t>
            </a:r>
          </a:p>
          <a:p>
            <a:pPr lvl="0" algn="just"/>
            <a:r>
              <a:rPr lang="en-IN" sz="1800" dirty="0" smtClean="0"/>
              <a:t>Select-before-execute </a:t>
            </a:r>
            <a:r>
              <a:rPr lang="en-IN" sz="1800" dirty="0"/>
              <a:t>(SBE) control commands </a:t>
            </a:r>
          </a:p>
          <a:p>
            <a:pPr lvl="0" algn="just"/>
            <a:r>
              <a:rPr lang="en-IN" sz="1800" dirty="0" smtClean="0"/>
              <a:t>Single-bit </a:t>
            </a:r>
            <a:r>
              <a:rPr lang="en-IN" sz="1800" dirty="0"/>
              <a:t>and double-bit commands </a:t>
            </a:r>
          </a:p>
          <a:p>
            <a:pPr algn="just"/>
            <a:r>
              <a:rPr lang="en-IN" sz="1800" dirty="0" smtClean="0"/>
              <a:t>Command </a:t>
            </a:r>
            <a:r>
              <a:rPr lang="en-IN" sz="1800" dirty="0"/>
              <a:t>requests received by the RTU are directed to the corresponding digital output module by the CPU. Command requests contain apart from the command value, a qualifier of command (QOC), which specifies the type of command and other command-specific </a:t>
            </a:r>
            <a:r>
              <a:rPr lang="en-IN" sz="1800" dirty="0" smtClean="0"/>
              <a:t>parameters.</a:t>
            </a:r>
            <a:endParaRPr lang="en-IN" sz="1800" dirty="0"/>
          </a:p>
          <a:p>
            <a:pPr algn="just"/>
            <a:endParaRPr lang="en-IN" sz="1800" dirty="0"/>
          </a:p>
          <a:p>
            <a:pPr algn="just"/>
            <a:endParaRPr lang="en-IN" sz="1800" dirty="0"/>
          </a:p>
        </p:txBody>
      </p:sp>
    </p:spTree>
    <p:extLst>
      <p:ext uri="{BB962C8B-B14F-4D97-AF65-F5344CB8AC3E}">
        <p14:creationId xmlns="" xmlns:p14="http://schemas.microsoft.com/office/powerpoint/2010/main" val="3634249024"/>
      </p:ext>
    </p:extLst>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Pulsed Outputs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Content Placeholder 4"/>
          <p:cNvSpPr>
            <a:spLocks noGrp="1"/>
          </p:cNvSpPr>
          <p:nvPr>
            <p:ph sz="quarter" idx="1"/>
          </p:nvPr>
        </p:nvSpPr>
        <p:spPr/>
        <p:txBody>
          <a:bodyPr>
            <a:normAutofit lnSpcReduction="10000"/>
          </a:bodyPr>
          <a:lstStyle/>
          <a:p>
            <a:pPr algn="just"/>
            <a:r>
              <a:rPr lang="en-IN" sz="1800" dirty="0"/>
              <a:t>A pulsed output is defined by a low-to-high-to-low transition of the state of an output channel</a:t>
            </a:r>
            <a:r>
              <a:rPr lang="en-IN" sz="1800" dirty="0" smtClean="0"/>
              <a:t>.</a:t>
            </a:r>
          </a:p>
          <a:p>
            <a:pPr algn="just"/>
            <a:r>
              <a:rPr lang="en-IN" sz="1800" dirty="0" smtClean="0"/>
              <a:t>The </a:t>
            </a:r>
            <a:r>
              <a:rPr lang="en-IN" sz="1800" dirty="0"/>
              <a:t>duration for which the output remains high is defined as the pulse duration </a:t>
            </a:r>
          </a:p>
          <a:p>
            <a:pPr algn="just"/>
            <a:r>
              <a:rPr lang="en-IN" sz="1800" dirty="0"/>
              <a:t>When a command request with QOC = Short Pulse/Long Pulse/Default, then a pulse output request is forwarded to the corresponding digital output module with command type as pulse output. The pulse duration is derived based on the QOC of the command. For QOC = Short/Long pulse, the pulse duration is determined on the command receiving task’s protocol parameters. For QOC = default, the pulse duration is determined from the digital output module’s channel-specific pulse length parameter. </a:t>
            </a:r>
          </a:p>
          <a:p>
            <a:pPr algn="just"/>
            <a:r>
              <a:rPr lang="en-IN" sz="1800" dirty="0"/>
              <a:t>HUSKY RTU also supports issuing of pulse-train outputs, with configurable duty cycles (</a:t>
            </a:r>
            <a:r>
              <a:rPr lang="en-IN" sz="1800" dirty="0" err="1"/>
              <a:t>thi</a:t>
            </a:r>
            <a:r>
              <a:rPr lang="en-IN" sz="1800" dirty="0"/>
              <a:t> for high duration, </a:t>
            </a:r>
            <a:r>
              <a:rPr lang="en-IN" sz="1800" dirty="0" err="1"/>
              <a:t>tlo</a:t>
            </a:r>
            <a:r>
              <a:rPr lang="en-IN" sz="1800" dirty="0"/>
              <a:t> for low duration). </a:t>
            </a:r>
            <a:endParaRPr lang="en-IN" sz="1800" dirty="0" smtClean="0"/>
          </a:p>
          <a:p>
            <a:pPr algn="just"/>
            <a:r>
              <a:rPr lang="en-IN" sz="1800" dirty="0"/>
              <a:t>A digital output module marked for SBE operation, cannot be operated with pulse output commands. A negative command confirmation is returned in this case</a:t>
            </a:r>
            <a:r>
              <a:rPr lang="en-IN" sz="1800" dirty="0" smtClean="0"/>
              <a:t>.</a:t>
            </a:r>
          </a:p>
          <a:p>
            <a:pPr algn="just"/>
            <a:r>
              <a:rPr lang="en-IN" sz="1800" dirty="0" smtClean="0"/>
              <a:t>Pulsed outputs are classified as direct-operate commands, which require a single command request to activate the output channel.</a:t>
            </a:r>
            <a:endParaRPr lang="en-IN" sz="1800" dirty="0"/>
          </a:p>
          <a:p>
            <a:pPr algn="just"/>
            <a:endParaRPr lang="en-IN" sz="1800" dirty="0"/>
          </a:p>
        </p:txBody>
      </p:sp>
    </p:spTree>
    <p:extLst>
      <p:ext uri="{BB962C8B-B14F-4D97-AF65-F5344CB8AC3E}">
        <p14:creationId xmlns="" xmlns:p14="http://schemas.microsoft.com/office/powerpoint/2010/main" val="3908142708"/>
      </p:ext>
    </p:extLst>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6" name="Content Placeholder 5"/>
          <p:cNvSpPr>
            <a:spLocks noGrp="1"/>
          </p:cNvSpPr>
          <p:nvPr>
            <p:ph sz="half" idx="1"/>
          </p:nvPr>
        </p:nvSpPr>
        <p:spPr/>
        <p:txBody>
          <a:bodyPr>
            <a:normAutofit lnSpcReduction="10000"/>
          </a:bodyPr>
          <a:lstStyle/>
          <a:p>
            <a:pPr algn="just"/>
            <a:r>
              <a:rPr lang="en-US" sz="1800" dirty="0" smtClean="0"/>
              <a:t>Provides Basic telemetry Features like analog and digital I/O acquisition</a:t>
            </a:r>
          </a:p>
          <a:p>
            <a:pPr algn="just"/>
            <a:r>
              <a:rPr lang="en-US" sz="1800" dirty="0" smtClean="0"/>
              <a:t>Provides control facilities for remote control through digital outputs and analog outputs </a:t>
            </a:r>
          </a:p>
          <a:p>
            <a:pPr lvl="0" algn="just"/>
            <a:r>
              <a:rPr lang="en-US" sz="1800" dirty="0" smtClean="0"/>
              <a:t>Generation, acquisition, and storage of chronological process events (sequence of events) for transmission to master stations of various protocols </a:t>
            </a:r>
          </a:p>
          <a:p>
            <a:pPr algn="just"/>
            <a:r>
              <a:rPr lang="en-US" sz="1800" dirty="0" smtClean="0"/>
              <a:t>Acquisition of data from IEDs over serial/Ethernet protocols with option for RTU-level time stamping and transmission to master stations </a:t>
            </a:r>
            <a:endParaRPr lang="en-US" sz="1800" dirty="0"/>
          </a:p>
        </p:txBody>
      </p:sp>
      <p:sp>
        <p:nvSpPr>
          <p:cNvPr id="7" name="Content Placeholder 6"/>
          <p:cNvSpPr>
            <a:spLocks noGrp="1"/>
          </p:cNvSpPr>
          <p:nvPr>
            <p:ph sz="half" idx="2"/>
          </p:nvPr>
        </p:nvSpPr>
        <p:spPr/>
        <p:txBody>
          <a:bodyPr>
            <a:normAutofit lnSpcReduction="10000"/>
          </a:bodyPr>
          <a:lstStyle/>
          <a:p>
            <a:pPr algn="just"/>
            <a:r>
              <a:rPr lang="en-US" sz="1800" dirty="0" smtClean="0"/>
              <a:t>Acquisition, storage and transmission of counters/accumulators from process I/O or IEDs </a:t>
            </a:r>
          </a:p>
          <a:p>
            <a:pPr algn="just"/>
            <a:r>
              <a:rPr lang="en-US" sz="1800" dirty="0" smtClean="0"/>
              <a:t>Capability to execute application logics for I/O processing and control requirements </a:t>
            </a:r>
          </a:p>
          <a:p>
            <a:pPr algn="just"/>
            <a:r>
              <a:rPr lang="en-US" sz="1800" dirty="0" smtClean="0"/>
              <a:t>Redundant CPU support </a:t>
            </a:r>
          </a:p>
          <a:p>
            <a:pPr algn="just"/>
            <a:r>
              <a:rPr lang="en-US" sz="1800" dirty="0" smtClean="0"/>
              <a:t>Redundant power supply support </a:t>
            </a:r>
          </a:p>
          <a:p>
            <a:pPr algn="just"/>
            <a:r>
              <a:rPr lang="en-US" sz="1800" dirty="0" smtClean="0"/>
              <a:t>Support for multiple master stations over different protocols with redundant communication links </a:t>
            </a:r>
          </a:p>
          <a:p>
            <a:pPr algn="just"/>
            <a:r>
              <a:rPr lang="en-US" sz="1800" dirty="0" smtClean="0"/>
              <a:t>Support for multiple, simultaneous slave devices over different protocols with redundant communication links</a:t>
            </a:r>
          </a:p>
          <a:p>
            <a:pPr algn="just"/>
            <a:endParaRPr lang="en-US" sz="1800" dirty="0"/>
          </a:p>
        </p:txBody>
      </p:sp>
    </p:spTree>
  </p:cSld>
  <p:clrMapOvr>
    <a:masterClrMapping/>
  </p:clrMapOvr>
  <p:transition spd="med">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Pulsed Outputs (contd.)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5263" y="1519670"/>
            <a:ext cx="7036274" cy="21795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0" y="3845348"/>
            <a:ext cx="7105650" cy="2201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28814528"/>
      </p:ext>
    </p:extLst>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Latched Outputs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Content Placeholder 4"/>
          <p:cNvSpPr>
            <a:spLocks noGrp="1"/>
          </p:cNvSpPr>
          <p:nvPr>
            <p:ph sz="quarter" idx="1"/>
          </p:nvPr>
        </p:nvSpPr>
        <p:spPr/>
        <p:txBody>
          <a:bodyPr>
            <a:normAutofit/>
          </a:bodyPr>
          <a:lstStyle/>
          <a:p>
            <a:pPr algn="just"/>
            <a:r>
              <a:rPr lang="en-IN" sz="1800" dirty="0"/>
              <a:t>Latched/persistent outputs force the output channel to a permanent ON/OFF state. </a:t>
            </a:r>
            <a:endParaRPr lang="en-IN" sz="1800" dirty="0" smtClean="0"/>
          </a:p>
          <a:p>
            <a:pPr algn="just"/>
            <a:r>
              <a:rPr lang="en-IN" sz="1800" dirty="0" smtClean="0"/>
              <a:t>Therefore</a:t>
            </a:r>
            <a:r>
              <a:rPr lang="en-IN" sz="1800" dirty="0"/>
              <a:t>, the output state does not change until a new command with the desired output state is issued. </a:t>
            </a:r>
            <a:endParaRPr lang="en-IN" sz="1800" dirty="0" smtClean="0"/>
          </a:p>
          <a:p>
            <a:pPr algn="just"/>
            <a:r>
              <a:rPr lang="en-IN" sz="1800" dirty="0" smtClean="0"/>
              <a:t>An </a:t>
            </a:r>
            <a:r>
              <a:rPr lang="en-IN" sz="1800" dirty="0"/>
              <a:t>command with value = ON turns on the output channel, while a command with value = OFF turns off the output channel. </a:t>
            </a:r>
          </a:p>
          <a:p>
            <a:pPr algn="just"/>
            <a:r>
              <a:rPr lang="en-IN" sz="1800" dirty="0"/>
              <a:t>A latched command is executed when a command with QOC = Persistent is issued. The output state is determined by the value specified in the command request. </a:t>
            </a:r>
            <a:endParaRPr lang="en-IN" sz="1800" dirty="0" smtClean="0"/>
          </a:p>
          <a:p>
            <a:pPr algn="just"/>
            <a:r>
              <a:rPr lang="en-IN" sz="1800" dirty="0"/>
              <a:t>A digital output module marked for SBE operation, cannot be operated with latch output commands. A negative command confirmation is returned in this case</a:t>
            </a:r>
            <a:r>
              <a:rPr lang="en-IN" sz="1800" dirty="0" smtClean="0"/>
              <a:t>.</a:t>
            </a:r>
          </a:p>
          <a:p>
            <a:pPr algn="just"/>
            <a:r>
              <a:rPr lang="en-IN" sz="1800" dirty="0" smtClean="0"/>
              <a:t>Latched outputs are classified as direct-operate commands, which require a single command request to activate the output channel.</a:t>
            </a:r>
            <a:endParaRPr lang="en-IN" sz="1800" dirty="0"/>
          </a:p>
        </p:txBody>
      </p:sp>
    </p:spTree>
    <p:extLst>
      <p:ext uri="{BB962C8B-B14F-4D97-AF65-F5344CB8AC3E}">
        <p14:creationId xmlns="" xmlns:p14="http://schemas.microsoft.com/office/powerpoint/2010/main" val="2430564016"/>
      </p:ext>
    </p:extLst>
  </p:cSld>
  <p:clrMapOvr>
    <a:masterClrMapping/>
  </p:clrMapOvr>
  <p:transition>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dirty="0"/>
              <a:t>Latched </a:t>
            </a:r>
            <a:r>
              <a:rPr lang="en-IN" dirty="0" smtClean="0"/>
              <a:t>Outputs (contd.)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19400" y="2133600"/>
            <a:ext cx="71340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70261352"/>
      </p:ext>
    </p:extLst>
  </p:cSld>
  <p:clrMapOvr>
    <a:masterClrMapping/>
  </p:clrMapOvr>
  <p:transition>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Select-before-Execute (SBE) Operation </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Content Placeholder 4"/>
          <p:cNvSpPr>
            <a:spLocks noGrp="1"/>
          </p:cNvSpPr>
          <p:nvPr>
            <p:ph sz="quarter" idx="1"/>
          </p:nvPr>
        </p:nvSpPr>
        <p:spPr/>
        <p:txBody>
          <a:bodyPr>
            <a:noAutofit/>
          </a:bodyPr>
          <a:lstStyle/>
          <a:p>
            <a:pPr algn="just"/>
            <a:r>
              <a:rPr lang="en-IN" sz="1600" dirty="0" smtClean="0"/>
              <a:t>Select-before-Execute </a:t>
            </a:r>
            <a:r>
              <a:rPr lang="en-IN" sz="1600" dirty="0"/>
              <a:t>(SBE) outputs </a:t>
            </a:r>
            <a:r>
              <a:rPr lang="en-IN" sz="1600" dirty="0" smtClean="0"/>
              <a:t>require </a:t>
            </a:r>
            <a:r>
              <a:rPr lang="en-IN" sz="1600" dirty="0"/>
              <a:t>a two step operation to activate the output channel. The two steps are ‘select’ and ‘execute’. </a:t>
            </a:r>
          </a:p>
          <a:p>
            <a:pPr algn="just"/>
            <a:r>
              <a:rPr lang="en-IN" sz="1600" dirty="0"/>
              <a:t>For achieving this two-step operation, the digital output modules feature one relay per output channel, and one master relay for a group of channels. E.g., E70-DOA-001 has 16 channels in two groups of 8. Therefore there are 16 relays, one for each channel, plus two master relays one for each group. </a:t>
            </a:r>
            <a:endParaRPr lang="en-IN" sz="1600" dirty="0" smtClean="0"/>
          </a:p>
          <a:p>
            <a:pPr algn="just"/>
            <a:r>
              <a:rPr lang="en-IN" sz="1600" dirty="0" smtClean="0"/>
              <a:t>When </a:t>
            </a:r>
            <a:r>
              <a:rPr lang="en-IN" sz="1600" dirty="0"/>
              <a:t>a select command request is received, the module performs a hardware check to ensure that no other output channel is already activated. A feedback circuit on the module monitors the on-board relay contacts so that only the correct output channel is activated during a select request. A negative confirmation is sent if either relay fails to operate, or any other channel’s relay is already operated. A positive confirmation is sent when no </a:t>
            </a:r>
            <a:r>
              <a:rPr lang="en-IN" sz="1600" dirty="0" smtClean="0"/>
              <a:t>error </a:t>
            </a:r>
            <a:r>
              <a:rPr lang="en-IN" sz="1600" dirty="0"/>
              <a:t>occurs. </a:t>
            </a:r>
            <a:endParaRPr lang="en-IN" sz="1600" dirty="0" smtClean="0"/>
          </a:p>
          <a:p>
            <a:pPr algn="just"/>
            <a:r>
              <a:rPr lang="en-IN" sz="1600" dirty="0"/>
              <a:t>When an execute command request is received, the module validates that the specified channel is already selected, i.e., its corresponding relay output is activated. After successful validation of the execute request, the master relay </a:t>
            </a:r>
            <a:r>
              <a:rPr lang="en-IN" sz="1600" dirty="0" smtClean="0"/>
              <a:t>(execute relay) is </a:t>
            </a:r>
            <a:r>
              <a:rPr lang="en-IN" sz="1600" dirty="0"/>
              <a:t>turned on, which then completes the circuit towards the field devices. The master relay’s contacts are also monitored and a positive confirmation is sent only when the execute feedback circuit receives proper input from the master relay contacts. </a:t>
            </a:r>
          </a:p>
        </p:txBody>
      </p:sp>
    </p:spTree>
    <p:extLst>
      <p:ext uri="{BB962C8B-B14F-4D97-AF65-F5344CB8AC3E}">
        <p14:creationId xmlns="" xmlns:p14="http://schemas.microsoft.com/office/powerpoint/2010/main" val="3661753405"/>
      </p:ext>
    </p:extLst>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Select-before-Execute </a:t>
            </a:r>
            <a:r>
              <a:rPr lang="en-IN" b="1" dirty="0" smtClean="0"/>
              <a:t>(contd.)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5" name="Content Placeholder 4"/>
          <p:cNvSpPr>
            <a:spLocks noGrp="1"/>
          </p:cNvSpPr>
          <p:nvPr>
            <p:ph sz="quarter" idx="1"/>
          </p:nvPr>
        </p:nvSpPr>
        <p:spPr/>
        <p:txBody>
          <a:bodyPr>
            <a:normAutofit/>
          </a:bodyPr>
          <a:lstStyle/>
          <a:p>
            <a:pPr algn="just"/>
            <a:r>
              <a:rPr lang="en-IN" sz="1800" dirty="0"/>
              <a:t>When a channel is successfully selected, a timer </a:t>
            </a:r>
            <a:r>
              <a:rPr lang="en-IN" sz="1800" dirty="0" err="1"/>
              <a:t>tmrsel</a:t>
            </a:r>
            <a:r>
              <a:rPr lang="en-IN" sz="1800" dirty="0"/>
              <a:t> is started with duration of </a:t>
            </a:r>
            <a:r>
              <a:rPr lang="en-IN" sz="1800" dirty="0" err="1"/>
              <a:t>tsel</a:t>
            </a:r>
            <a:r>
              <a:rPr lang="en-IN" sz="1800" dirty="0"/>
              <a:t> = 12 seconds. If the execute command request for that channel is not received before the expiry of this timer, the channel is automatically deselected. Any execute command received after expiry of this timer is replied with a negative confirmation. A cancel command request can be issued after selection of a channel, to invalidate the channel selection</a:t>
            </a:r>
            <a:r>
              <a:rPr lang="en-IN" sz="1800" dirty="0" smtClean="0"/>
              <a:t>.</a:t>
            </a:r>
          </a:p>
          <a:p>
            <a:pPr algn="just"/>
            <a:r>
              <a:rPr lang="en-IN" sz="1800" dirty="0"/>
              <a:t>Due to the nature of SBE operation, only one command per group of channels can be activated at a time</a:t>
            </a:r>
            <a:r>
              <a:rPr lang="en-IN" sz="1800" dirty="0" smtClean="0"/>
              <a:t>.</a:t>
            </a:r>
          </a:p>
          <a:p>
            <a:pPr algn="just"/>
            <a:r>
              <a:rPr lang="en-IN" sz="1800" dirty="0"/>
              <a:t>Multiple select command requests on the same channel, resets </a:t>
            </a:r>
            <a:r>
              <a:rPr lang="en-IN" sz="1800" dirty="0" err="1"/>
              <a:t>tmrsel</a:t>
            </a:r>
            <a:r>
              <a:rPr lang="en-IN" sz="1800" dirty="0"/>
              <a:t>, and a positive confirmation is returned.</a:t>
            </a:r>
          </a:p>
        </p:txBody>
      </p:sp>
    </p:spTree>
    <p:extLst>
      <p:ext uri="{BB962C8B-B14F-4D97-AF65-F5344CB8AC3E}">
        <p14:creationId xmlns="" xmlns:p14="http://schemas.microsoft.com/office/powerpoint/2010/main" val="1963861737"/>
      </p:ext>
    </p:extLst>
  </p:cSld>
  <p:clrMapOvr>
    <a:masterClrMapping/>
  </p:clrMapOvr>
  <p:transition>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Select-before-Execute (contd.)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87577" y="2057400"/>
            <a:ext cx="6661023" cy="3151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99879969"/>
      </p:ext>
    </p:extLst>
  </p:cSld>
  <p:clrMapOvr>
    <a:masterClrMapping/>
  </p:clrMapOvr>
  <p:transition>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Double-bit Commands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5" name="Content Placeholder 4"/>
          <p:cNvSpPr>
            <a:spLocks noGrp="1"/>
          </p:cNvSpPr>
          <p:nvPr>
            <p:ph sz="quarter" idx="1"/>
          </p:nvPr>
        </p:nvSpPr>
        <p:spPr/>
        <p:txBody>
          <a:bodyPr>
            <a:normAutofit/>
          </a:bodyPr>
          <a:lstStyle/>
          <a:p>
            <a:pPr algn="just"/>
            <a:r>
              <a:rPr lang="en-IN" sz="1800" dirty="0"/>
              <a:t>Two consecutive channels of the digital output module can be combined together to form a double-bit command. In case of double-bit commands only one of the two channels can be active at a time. </a:t>
            </a:r>
          </a:p>
          <a:p>
            <a:pPr algn="just"/>
            <a:r>
              <a:rPr lang="en-IN" sz="1800" dirty="0"/>
              <a:t>A command request with value = ON triggers the first channel, whereas a request with value = OFF triggers the second channel. </a:t>
            </a:r>
          </a:p>
          <a:p>
            <a:pPr algn="just"/>
            <a:r>
              <a:rPr lang="en-IN" sz="1800" dirty="0"/>
              <a:t>For latched outputs, a new command sets the opposite state of the </a:t>
            </a:r>
            <a:r>
              <a:rPr lang="en-IN" sz="1800" dirty="0" smtClean="0"/>
              <a:t>channel.</a:t>
            </a:r>
          </a:p>
          <a:p>
            <a:pPr algn="just"/>
            <a:r>
              <a:rPr lang="en-IN" sz="1800" dirty="0"/>
              <a:t>The double-bit channels within a module are always grouped together, either at beginning of the module or at the end of the module</a:t>
            </a:r>
            <a:r>
              <a:rPr lang="en-IN" sz="1800" dirty="0" smtClean="0"/>
              <a:t>.</a:t>
            </a:r>
          </a:p>
          <a:p>
            <a:pPr algn="just"/>
            <a:r>
              <a:rPr lang="en-IN" sz="1800" dirty="0"/>
              <a:t>Double-bit commands can be formed beginning at an odd-numbered channel only</a:t>
            </a:r>
            <a:r>
              <a:rPr lang="en-IN" sz="1800" dirty="0" smtClean="0"/>
              <a:t>.</a:t>
            </a:r>
          </a:p>
          <a:p>
            <a:pPr algn="just"/>
            <a:r>
              <a:rPr lang="en-IN" sz="1800" dirty="0"/>
              <a:t>Double-bit commands consume the DPC memory type, whereas single-bit commands consume the DO memory type. </a:t>
            </a:r>
          </a:p>
        </p:txBody>
      </p:sp>
    </p:spTree>
    <p:extLst>
      <p:ext uri="{BB962C8B-B14F-4D97-AF65-F5344CB8AC3E}">
        <p14:creationId xmlns="" xmlns:p14="http://schemas.microsoft.com/office/powerpoint/2010/main" val="1702703779"/>
      </p:ext>
    </p:extLst>
  </p:cSld>
  <p:clrMapOvr>
    <a:masterClrMapping/>
  </p:clrMapOvr>
  <p:transition>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Double-bit Commands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31297" y="1444363"/>
            <a:ext cx="5824205" cy="22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31297" y="3886200"/>
            <a:ext cx="6050530" cy="2379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2149654"/>
      </p:ext>
    </p:extLst>
  </p:cSld>
  <p:clrMapOvr>
    <a:masterClrMapping/>
  </p:clrMapOvr>
  <p:transition>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Analog Input Module</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Content Placeholder 4"/>
          <p:cNvSpPr>
            <a:spLocks noGrp="1"/>
          </p:cNvSpPr>
          <p:nvPr>
            <p:ph sz="quarter" idx="1"/>
          </p:nvPr>
        </p:nvSpPr>
        <p:spPr/>
        <p:txBody>
          <a:bodyPr/>
          <a:lstStyle/>
          <a:p>
            <a:r>
              <a:rPr lang="en-IN" dirty="0" smtClean="0"/>
              <a:t>Multiple Channel differential input </a:t>
            </a:r>
            <a:r>
              <a:rPr lang="en-IN" dirty="0"/>
              <a:t>A</a:t>
            </a:r>
            <a:r>
              <a:rPr lang="en-IN" dirty="0" smtClean="0"/>
              <a:t>nalog module with on-board memory to store calibration data to compensate inaccuracies.</a:t>
            </a:r>
            <a:endParaRPr lang="en-IN" dirty="0"/>
          </a:p>
        </p:txBody>
      </p:sp>
      <p:pic>
        <p:nvPicPr>
          <p:cNvPr id="6" name="Picture 5"/>
          <p:cNvPicPr>
            <a:picLocks noChangeAspect="1"/>
          </p:cNvPicPr>
          <p:nvPr/>
        </p:nvPicPr>
        <p:blipFill>
          <a:blip r:embed="rId2"/>
          <a:stretch>
            <a:fillRect/>
          </a:stretch>
        </p:blipFill>
        <p:spPr>
          <a:xfrm>
            <a:off x="7059612" y="1997273"/>
            <a:ext cx="1733550" cy="425767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1693881252"/>
              </p:ext>
            </p:extLst>
          </p:nvPr>
        </p:nvGraphicFramePr>
        <p:xfrm>
          <a:off x="646176" y="2819400"/>
          <a:ext cx="6096000" cy="1752600"/>
        </p:xfrm>
        <a:graphic>
          <a:graphicData uri="http://schemas.openxmlformats.org/drawingml/2006/table">
            <a:tbl>
              <a:tblPr firstRow="1" bandRow="1">
                <a:tableStyleId>{5C22544A-7EE6-4342-B048-85BDC9FD1C3A}</a:tableStyleId>
              </a:tblPr>
              <a:tblGrid>
                <a:gridCol w="2173224"/>
                <a:gridCol w="3922776"/>
              </a:tblGrid>
              <a:tr h="370840">
                <a:tc>
                  <a:txBody>
                    <a:bodyPr/>
                    <a:lstStyle/>
                    <a:p>
                      <a:r>
                        <a:rPr kumimoji="0" lang="en-US" sz="1800" b="1" kern="1200" dirty="0" smtClean="0">
                          <a:solidFill>
                            <a:schemeClr val="lt1"/>
                          </a:solidFill>
                          <a:effectLst/>
                          <a:latin typeface="+mn-lt"/>
                          <a:ea typeface="+mn-ea"/>
                          <a:cs typeface="+mn-cs"/>
                        </a:rPr>
                        <a:t>LED</a:t>
                      </a:r>
                      <a:endParaRPr lang="en-IN" dirty="0"/>
                    </a:p>
                  </a:txBody>
                  <a:tcPr/>
                </a:tc>
                <a:tc>
                  <a:txBody>
                    <a:bodyPr/>
                    <a:lstStyle/>
                    <a:p>
                      <a:r>
                        <a:rPr kumimoji="0" lang="en-US" sz="1800" b="1" kern="1200" dirty="0" smtClean="0">
                          <a:solidFill>
                            <a:schemeClr val="lt1"/>
                          </a:solidFill>
                          <a:effectLst/>
                          <a:latin typeface="+mn-lt"/>
                          <a:ea typeface="+mn-ea"/>
                          <a:cs typeface="+mn-cs"/>
                        </a:rPr>
                        <a:t>Purpose</a:t>
                      </a:r>
                      <a:endParaRPr lang="en-IN" dirty="0"/>
                    </a:p>
                  </a:txBody>
                  <a:tcPr/>
                </a:tc>
              </a:tr>
              <a:tr h="370840">
                <a:tc>
                  <a:txBody>
                    <a:bodyPr/>
                    <a:lstStyle/>
                    <a:p>
                      <a:r>
                        <a:rPr lang="en-IN" dirty="0" smtClean="0"/>
                        <a:t>PWR</a:t>
                      </a:r>
                      <a:endParaRPr lang="en-IN" dirty="0"/>
                    </a:p>
                  </a:txBody>
                  <a:tcPr/>
                </a:tc>
                <a:tc>
                  <a:txBody>
                    <a:bodyPr/>
                    <a:lstStyle/>
                    <a:p>
                      <a:r>
                        <a:rPr kumimoji="0" lang="en-US" sz="1800" kern="1200" dirty="0" smtClean="0">
                          <a:solidFill>
                            <a:schemeClr val="dk1"/>
                          </a:solidFill>
                          <a:effectLst/>
                          <a:latin typeface="+mn-lt"/>
                          <a:ea typeface="+mn-ea"/>
                          <a:cs typeface="+mn-cs"/>
                        </a:rPr>
                        <a:t>Indicates presence of input power</a:t>
                      </a:r>
                      <a:endParaRPr lang="en-IN"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CB1E, CB2E </a:t>
                      </a:r>
                      <a:endParaRPr lang="en-IN"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Error in Backplane IO bus</a:t>
                      </a:r>
                      <a:endParaRPr lang="en-IN"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FAULT</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IN" sz="180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effectLst/>
                          <a:latin typeface="+mn-lt"/>
                          <a:ea typeface="+mn-ea"/>
                          <a:cs typeface="+mn-cs"/>
                        </a:rPr>
                        <a:t>Indicates presence of critical fault in the module </a:t>
                      </a:r>
                      <a:endParaRPr lang="en-IN" dirty="0" smtClean="0"/>
                    </a:p>
                  </a:txBody>
                  <a:tcPr/>
                </a:tc>
              </a:tr>
            </a:tbl>
          </a:graphicData>
        </a:graphic>
      </p:graphicFrame>
    </p:spTree>
    <p:extLst>
      <p:ext uri="{BB962C8B-B14F-4D97-AF65-F5344CB8AC3E}">
        <p14:creationId xmlns:p14="http://schemas.microsoft.com/office/powerpoint/2010/main" xmlns="" val="825233782"/>
      </p:ext>
    </p:extLst>
  </p:cSld>
  <p:clrMapOvr>
    <a:masterClrMapping/>
  </p:clrMapOvr>
  <p:transition>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Analog Inputs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Content Placeholder 4"/>
          <p:cNvSpPr>
            <a:spLocks noGrp="1"/>
          </p:cNvSpPr>
          <p:nvPr>
            <p:ph sz="quarter" idx="1"/>
          </p:nvPr>
        </p:nvSpPr>
        <p:spPr/>
        <p:txBody>
          <a:bodyPr>
            <a:normAutofit/>
          </a:bodyPr>
          <a:lstStyle/>
          <a:p>
            <a:pPr algn="just"/>
            <a:r>
              <a:rPr lang="en-IN" sz="1800" dirty="0"/>
              <a:t>Analog inputs are used for monitoring of process parameters like voltage, current, temperature, energy, etc.  </a:t>
            </a:r>
          </a:p>
          <a:p>
            <a:pPr algn="just"/>
            <a:r>
              <a:rPr lang="en-IN" sz="1800" dirty="0"/>
              <a:t>16-bit resolution inclusive of 1-sign bit for hardwired </a:t>
            </a:r>
            <a:r>
              <a:rPr lang="en-IN" sz="1800" dirty="0" err="1"/>
              <a:t>analog</a:t>
            </a:r>
            <a:r>
              <a:rPr lang="en-IN" sz="1800" dirty="0"/>
              <a:t> </a:t>
            </a:r>
            <a:r>
              <a:rPr lang="en-IN" sz="1800" dirty="0" smtClean="0"/>
              <a:t>values</a:t>
            </a:r>
          </a:p>
          <a:p>
            <a:pPr lvl="0" algn="just"/>
            <a:r>
              <a:rPr lang="en-IN" sz="1800" dirty="0" smtClean="0"/>
              <a:t>Multiple </a:t>
            </a:r>
            <a:r>
              <a:rPr lang="en-IN" sz="1800" dirty="0"/>
              <a:t>input ranges for voltage and current signals </a:t>
            </a:r>
          </a:p>
          <a:p>
            <a:pPr lvl="0" algn="just"/>
            <a:r>
              <a:rPr lang="en-IN" sz="1800" dirty="0" smtClean="0"/>
              <a:t>Under/over-range </a:t>
            </a:r>
            <a:r>
              <a:rPr lang="en-IN" sz="1800" dirty="0"/>
              <a:t>monitoring </a:t>
            </a:r>
          </a:p>
          <a:p>
            <a:pPr lvl="0" algn="just"/>
            <a:r>
              <a:rPr lang="en-IN" sz="1800" dirty="0" smtClean="0"/>
              <a:t>Live-zero </a:t>
            </a:r>
            <a:r>
              <a:rPr lang="en-IN" sz="1800" dirty="0"/>
              <a:t>monitoring </a:t>
            </a:r>
          </a:p>
          <a:p>
            <a:pPr lvl="0" algn="just"/>
            <a:r>
              <a:rPr lang="en-IN" sz="1800" dirty="0" smtClean="0"/>
              <a:t>Rate-of-change </a:t>
            </a:r>
            <a:r>
              <a:rPr lang="en-IN" sz="1800" dirty="0"/>
              <a:t>monitoring with alarm generation </a:t>
            </a:r>
            <a:r>
              <a:rPr lang="en-IN" sz="1800" dirty="0" smtClean="0"/>
              <a:t>.	</a:t>
            </a:r>
            <a:endParaRPr lang="en-IN" sz="1800" dirty="0"/>
          </a:p>
          <a:p>
            <a:pPr lvl="0" algn="just"/>
            <a:r>
              <a:rPr lang="en-IN" sz="1800" dirty="0" smtClean="0"/>
              <a:t>Exception </a:t>
            </a:r>
            <a:r>
              <a:rPr lang="en-IN" sz="1800" dirty="0"/>
              <a:t>reporting based on user-specified </a:t>
            </a:r>
            <a:r>
              <a:rPr lang="en-IN" sz="1800" dirty="0" err="1" smtClean="0"/>
              <a:t>deadband</a:t>
            </a:r>
            <a:r>
              <a:rPr lang="en-IN" sz="1800" dirty="0" smtClean="0"/>
              <a:t>. </a:t>
            </a:r>
            <a:endParaRPr lang="en-IN" sz="1800" dirty="0"/>
          </a:p>
          <a:p>
            <a:pPr algn="just"/>
            <a:endParaRPr lang="en-IN" sz="1800" dirty="0"/>
          </a:p>
        </p:txBody>
      </p:sp>
    </p:spTree>
    <p:extLst>
      <p:ext uri="{BB962C8B-B14F-4D97-AF65-F5344CB8AC3E}">
        <p14:creationId xmlns="" xmlns:p14="http://schemas.microsoft.com/office/powerpoint/2010/main" val="2069095769"/>
      </p:ext>
    </p:extLst>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Features(contd.)</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6" name="Content Placeholder 5"/>
          <p:cNvSpPr>
            <a:spLocks noGrp="1"/>
          </p:cNvSpPr>
          <p:nvPr>
            <p:ph sz="half" idx="1"/>
          </p:nvPr>
        </p:nvSpPr>
        <p:spPr/>
        <p:txBody>
          <a:bodyPr>
            <a:normAutofit/>
          </a:bodyPr>
          <a:lstStyle/>
          <a:p>
            <a:pPr lvl="0" algn="just"/>
            <a:r>
              <a:rPr lang="en-US" sz="1800" dirty="0" smtClean="0"/>
              <a:t>Self-diagnostics on each module for detection and reporting of faults </a:t>
            </a:r>
          </a:p>
          <a:p>
            <a:pPr algn="just"/>
            <a:r>
              <a:rPr lang="en-US" sz="1800" dirty="0" smtClean="0"/>
              <a:t>Easy-to-use Windows based HUSKY STUDIO configuration and diagnostics software </a:t>
            </a:r>
            <a:endParaRPr lang="en-US" sz="1800" dirty="0"/>
          </a:p>
        </p:txBody>
      </p:sp>
      <p:sp>
        <p:nvSpPr>
          <p:cNvPr id="7" name="Content Placeholder 6"/>
          <p:cNvSpPr>
            <a:spLocks noGrp="1"/>
          </p:cNvSpPr>
          <p:nvPr>
            <p:ph sz="half" idx="2"/>
          </p:nvPr>
        </p:nvSpPr>
        <p:spPr/>
        <p:txBody>
          <a:bodyPr>
            <a:normAutofit/>
          </a:bodyPr>
          <a:lstStyle/>
          <a:p>
            <a:pPr lvl="0" algn="just"/>
            <a:r>
              <a:rPr lang="en-US" sz="1800" dirty="0" smtClean="0"/>
              <a:t>Diagnostics information available for transmission to master stations of telemetry protocols </a:t>
            </a:r>
          </a:p>
          <a:p>
            <a:pPr algn="just"/>
            <a:r>
              <a:rPr lang="en-US" sz="1800" dirty="0" smtClean="0"/>
              <a:t>Can also be used as protocol converter/ data concentrator.</a:t>
            </a:r>
            <a:endParaRPr lang="en-US" sz="1800" dirty="0"/>
          </a:p>
        </p:txBody>
      </p:sp>
    </p:spTree>
  </p:cSld>
  <p:clrMapOvr>
    <a:masterClrMapping/>
  </p:clrMapOvr>
  <p:transition spd="med">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Input Ranges &amp; Scaling</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5" name="Content Placeholder 4"/>
          <p:cNvSpPr>
            <a:spLocks noGrp="1"/>
          </p:cNvSpPr>
          <p:nvPr>
            <p:ph sz="quarter" idx="1"/>
          </p:nvPr>
        </p:nvSpPr>
        <p:spPr/>
        <p:txBody>
          <a:bodyPr>
            <a:normAutofit/>
          </a:bodyPr>
          <a:lstStyle/>
          <a:p>
            <a:pPr algn="just"/>
            <a:r>
              <a:rPr lang="en-IN" sz="1800" dirty="0"/>
              <a:t>The </a:t>
            </a:r>
            <a:r>
              <a:rPr lang="en-IN" sz="1800" dirty="0" err="1"/>
              <a:t>analog</a:t>
            </a:r>
            <a:r>
              <a:rPr lang="en-IN" sz="1800" dirty="0"/>
              <a:t> input modules </a:t>
            </a:r>
            <a:r>
              <a:rPr lang="en-IN" sz="1800" dirty="0" smtClean="0"/>
              <a:t>support DC </a:t>
            </a:r>
            <a:r>
              <a:rPr lang="en-IN" sz="1800" dirty="0"/>
              <a:t>Voltage (up to 10VDC) </a:t>
            </a:r>
            <a:r>
              <a:rPr lang="en-IN" sz="1800" dirty="0" smtClean="0"/>
              <a:t>and DC </a:t>
            </a:r>
            <a:r>
              <a:rPr lang="en-IN" sz="1800" dirty="0"/>
              <a:t>Current (up to 20mA</a:t>
            </a:r>
            <a:r>
              <a:rPr lang="en-IN" sz="1800" dirty="0" smtClean="0"/>
              <a:t>).</a:t>
            </a:r>
          </a:p>
          <a:p>
            <a:pPr algn="just"/>
            <a:r>
              <a:rPr lang="en-IN" sz="1800" dirty="0"/>
              <a:t>Industry standard signal inputs like 0-10VDC, ±10VDC, 4-20mA, are supported by the </a:t>
            </a:r>
            <a:r>
              <a:rPr lang="en-IN" sz="1800" dirty="0" smtClean="0"/>
              <a:t>modules</a:t>
            </a:r>
          </a:p>
          <a:p>
            <a:pPr algn="just"/>
            <a:r>
              <a:rPr lang="en-IN" sz="1800" dirty="0"/>
              <a:t>The </a:t>
            </a:r>
            <a:r>
              <a:rPr lang="en-IN" sz="1800" dirty="0" err="1"/>
              <a:t>analog</a:t>
            </a:r>
            <a:r>
              <a:rPr lang="en-IN" sz="1800" dirty="0"/>
              <a:t> input modules provide a 16-bit signed value (i.e., 15 data bits plus 1 sign bit) that is linearly scaled as per the input present on the channel</a:t>
            </a:r>
            <a:r>
              <a:rPr lang="en-IN" sz="1800" dirty="0" smtClean="0"/>
              <a:t>.</a:t>
            </a:r>
          </a:p>
          <a:p>
            <a:pPr algn="just"/>
            <a:r>
              <a:rPr lang="en-IN" sz="1800" dirty="0" err="1"/>
              <a:t>Uni</a:t>
            </a:r>
            <a:r>
              <a:rPr lang="en-IN" sz="1800" dirty="0"/>
              <a:t>-polar inputs are represented by a raw count value in the range of 0-32767 counts, while bipolar inputs are represented by a raw count value in the range of ±32767 counts.</a:t>
            </a:r>
          </a:p>
          <a:p>
            <a:pPr algn="just"/>
            <a:endParaRPr lang="en-IN" sz="1800" dirty="0"/>
          </a:p>
        </p:txBody>
      </p:sp>
    </p:spTree>
    <p:extLst>
      <p:ext uri="{BB962C8B-B14F-4D97-AF65-F5344CB8AC3E}">
        <p14:creationId xmlns="" xmlns:p14="http://schemas.microsoft.com/office/powerpoint/2010/main" val="3398108305"/>
      </p:ext>
    </p:extLst>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Exception </a:t>
            </a:r>
            <a:r>
              <a:rPr lang="en-IN" b="1" dirty="0"/>
              <a:t>Reporting </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5" name="Content Placeholder 4"/>
          <p:cNvSpPr>
            <a:spLocks noGrp="1"/>
          </p:cNvSpPr>
          <p:nvPr>
            <p:ph sz="quarter" idx="1"/>
          </p:nvPr>
        </p:nvSpPr>
        <p:spPr/>
        <p:txBody>
          <a:bodyPr>
            <a:normAutofit/>
          </a:bodyPr>
          <a:lstStyle/>
          <a:p>
            <a:pPr algn="just"/>
            <a:r>
              <a:rPr lang="en-IN" sz="1800" dirty="0" smtClean="0"/>
              <a:t>Analog </a:t>
            </a:r>
            <a:r>
              <a:rPr lang="en-IN" sz="1800" dirty="0"/>
              <a:t>input values are periodically scanned by the CPU and the internal memory database updated. These values are typically reported to master stations on cyclic/on-demand basis.  </a:t>
            </a:r>
          </a:p>
          <a:p>
            <a:pPr algn="just"/>
            <a:r>
              <a:rPr lang="en-IN" sz="1800" dirty="0"/>
              <a:t> However, certain applications demand exception (spontaneous) reporting of values based on change in value, alarm limit violation, etc. A channel can be enabled for exception reporting, by enabling the </a:t>
            </a:r>
            <a:r>
              <a:rPr lang="en-IN" sz="1800" dirty="0" err="1"/>
              <a:t>SoE</a:t>
            </a:r>
            <a:r>
              <a:rPr lang="en-IN" sz="1800" dirty="0"/>
              <a:t> feature of that channel. </a:t>
            </a:r>
            <a:endParaRPr lang="en-IN" sz="1800" dirty="0" smtClean="0"/>
          </a:p>
          <a:p>
            <a:pPr algn="just"/>
            <a:r>
              <a:rPr lang="en-IN" sz="1800" dirty="0" smtClean="0"/>
              <a:t>The </a:t>
            </a:r>
            <a:r>
              <a:rPr lang="en-IN" sz="1800" dirty="0" err="1"/>
              <a:t>SoE</a:t>
            </a:r>
            <a:r>
              <a:rPr lang="en-IN" sz="1800" dirty="0"/>
              <a:t> generated includes a time-stamp indicating the time of generation of the exception report.  </a:t>
            </a:r>
          </a:p>
          <a:p>
            <a:pPr algn="just"/>
            <a:endParaRPr lang="en-IN" sz="1800" dirty="0"/>
          </a:p>
        </p:txBody>
      </p:sp>
    </p:spTree>
    <p:extLst>
      <p:ext uri="{BB962C8B-B14F-4D97-AF65-F5344CB8AC3E}">
        <p14:creationId xmlns="" xmlns:p14="http://schemas.microsoft.com/office/powerpoint/2010/main" val="2882010143"/>
      </p:ext>
    </p:extLst>
  </p:cSld>
  <p:clrMapOvr>
    <a:masterClrMapping/>
  </p:clrMapOvr>
  <p:transition>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a:t>Deadbands</a:t>
            </a:r>
            <a:r>
              <a:rPr lang="en-IN" b="1" dirty="0"/>
              <a:t> </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5" name="Content Placeholder 4"/>
          <p:cNvSpPr>
            <a:spLocks noGrp="1"/>
          </p:cNvSpPr>
          <p:nvPr>
            <p:ph sz="quarter" idx="1"/>
          </p:nvPr>
        </p:nvSpPr>
        <p:spPr/>
        <p:txBody>
          <a:bodyPr>
            <a:normAutofit/>
          </a:bodyPr>
          <a:lstStyle/>
          <a:p>
            <a:pPr algn="just"/>
            <a:r>
              <a:rPr lang="en-IN" sz="1800" dirty="0" err="1"/>
              <a:t>Deadband</a:t>
            </a:r>
            <a:r>
              <a:rPr lang="en-IN" sz="1800" dirty="0"/>
              <a:t> is defined on per channel basis, in percentage terms of the positive side maximum value (i.e., value at 32767 counts). </a:t>
            </a:r>
            <a:endParaRPr lang="en-IN" sz="1800" dirty="0" smtClean="0"/>
          </a:p>
          <a:p>
            <a:pPr algn="just"/>
            <a:r>
              <a:rPr lang="en-IN" sz="1800" dirty="0" smtClean="0"/>
              <a:t>The </a:t>
            </a:r>
            <a:r>
              <a:rPr lang="en-IN" sz="1800" dirty="0" err="1"/>
              <a:t>deadband</a:t>
            </a:r>
            <a:r>
              <a:rPr lang="en-IN" sz="1800" dirty="0"/>
              <a:t> specified is the amount of minimum change by which the input must vary in either increasing or decreasing direction from the previous value that was reported by exception. </a:t>
            </a:r>
            <a:endParaRPr lang="en-IN" sz="1800" dirty="0" smtClean="0"/>
          </a:p>
          <a:p>
            <a:pPr algn="just"/>
            <a:r>
              <a:rPr lang="en-IN" sz="1800" dirty="0"/>
              <a:t>The database value is always updated based on last received value from the module irrespective of the </a:t>
            </a:r>
            <a:r>
              <a:rPr lang="en-IN" sz="1800" dirty="0" err="1"/>
              <a:t>deadband</a:t>
            </a:r>
            <a:r>
              <a:rPr lang="en-IN" sz="1800" dirty="0"/>
              <a:t> value specified</a:t>
            </a:r>
            <a:r>
              <a:rPr lang="en-IN" sz="1800" dirty="0" smtClean="0"/>
              <a:t>.</a:t>
            </a:r>
          </a:p>
          <a:p>
            <a:pPr algn="just"/>
            <a:r>
              <a:rPr lang="en-IN" sz="1800" dirty="0" err="1"/>
              <a:t>Deadband</a:t>
            </a:r>
            <a:r>
              <a:rPr lang="en-IN" sz="1800" dirty="0"/>
              <a:t> around zero is used to force the value of the input to zero when the actual input is within a specified limit near zero.</a:t>
            </a:r>
          </a:p>
          <a:p>
            <a:pPr algn="just"/>
            <a:endParaRPr lang="en-IN" sz="1800" dirty="0"/>
          </a:p>
        </p:txBody>
      </p:sp>
    </p:spTree>
    <p:extLst>
      <p:ext uri="{BB962C8B-B14F-4D97-AF65-F5344CB8AC3E}">
        <p14:creationId xmlns="" xmlns:p14="http://schemas.microsoft.com/office/powerpoint/2010/main" val="48167534"/>
      </p:ext>
    </p:extLst>
  </p:cSld>
  <p:clrMapOvr>
    <a:masterClrMapping/>
  </p:clrMapOvr>
  <p:transition>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Alarm Function</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Content Placeholder 4"/>
          <p:cNvSpPr>
            <a:spLocks noGrp="1"/>
          </p:cNvSpPr>
          <p:nvPr>
            <p:ph sz="quarter" idx="1"/>
          </p:nvPr>
        </p:nvSpPr>
        <p:spPr/>
        <p:txBody>
          <a:bodyPr>
            <a:normAutofit/>
          </a:bodyPr>
          <a:lstStyle/>
          <a:p>
            <a:pPr algn="just"/>
            <a:r>
              <a:rPr lang="en-IN" sz="1800" dirty="0"/>
              <a:t>Analog values can also be reported by exception based on high/low alarm conditions. </a:t>
            </a:r>
            <a:endParaRPr lang="en-IN" sz="1800" dirty="0" smtClean="0"/>
          </a:p>
          <a:p>
            <a:pPr algn="just"/>
            <a:r>
              <a:rPr lang="en-IN" sz="1800" dirty="0" smtClean="0"/>
              <a:t>A </a:t>
            </a:r>
            <a:r>
              <a:rPr lang="en-IN" sz="1800" dirty="0"/>
              <a:t>non-zero value on the high/low alarm limit enables the alarm monitoring function on that channel</a:t>
            </a:r>
            <a:r>
              <a:rPr lang="en-IN" sz="1800" dirty="0" smtClean="0"/>
              <a:t>.</a:t>
            </a:r>
          </a:p>
          <a:p>
            <a:pPr algn="just"/>
            <a:r>
              <a:rPr lang="en-IN" sz="1800" dirty="0" smtClean="0"/>
              <a:t> </a:t>
            </a:r>
            <a:r>
              <a:rPr lang="en-IN" sz="1800" dirty="0"/>
              <a:t>When the input value goes below the low alarm limit, an exception report is generated. Similarly, when the input value goes above the high alarm limit, an exception report is generated. </a:t>
            </a:r>
            <a:endParaRPr lang="en-IN" sz="1800" dirty="0" smtClean="0"/>
          </a:p>
          <a:p>
            <a:pPr algn="just"/>
            <a:r>
              <a:rPr lang="en-IN" sz="1800" dirty="0"/>
              <a:t>To prevent frequent generation of exception reports, when the input value is hovering around an alarm limit, a 0.5% </a:t>
            </a:r>
            <a:r>
              <a:rPr lang="en-IN" sz="1800" dirty="0" err="1"/>
              <a:t>deadband</a:t>
            </a:r>
            <a:r>
              <a:rPr lang="en-IN" sz="1800" dirty="0"/>
              <a:t> is used to provide alarm hysteresis function. Once an exception report for an alarm is generated, a new exception report is not generated unless the value has changed from previous alarm value with a difference greater than the specified </a:t>
            </a:r>
            <a:r>
              <a:rPr lang="en-IN" sz="1800" dirty="0" err="1"/>
              <a:t>deadband</a:t>
            </a:r>
            <a:r>
              <a:rPr lang="en-IN" sz="1800" dirty="0"/>
              <a:t>. </a:t>
            </a:r>
          </a:p>
          <a:p>
            <a:pPr algn="just"/>
            <a:endParaRPr lang="en-IN" sz="1800" dirty="0"/>
          </a:p>
        </p:txBody>
      </p:sp>
    </p:spTree>
    <p:extLst>
      <p:ext uri="{BB962C8B-B14F-4D97-AF65-F5344CB8AC3E}">
        <p14:creationId xmlns="" xmlns:p14="http://schemas.microsoft.com/office/powerpoint/2010/main" val="1997827267"/>
      </p:ext>
    </p:extLst>
  </p:cSld>
  <p:clrMapOvr>
    <a:masterClrMapping/>
  </p:clrMapOvr>
  <p:transition>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Self Calibration</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5" name="Content Placeholder 4"/>
          <p:cNvSpPr>
            <a:spLocks noGrp="1"/>
          </p:cNvSpPr>
          <p:nvPr>
            <p:ph sz="quarter" idx="1"/>
          </p:nvPr>
        </p:nvSpPr>
        <p:spPr/>
        <p:txBody>
          <a:bodyPr>
            <a:normAutofit/>
          </a:bodyPr>
          <a:lstStyle/>
          <a:p>
            <a:pPr algn="just"/>
            <a:r>
              <a:rPr lang="en-IN" sz="1800" dirty="0"/>
              <a:t>The </a:t>
            </a:r>
            <a:r>
              <a:rPr lang="en-IN" sz="1800" dirty="0" err="1"/>
              <a:t>analog</a:t>
            </a:r>
            <a:r>
              <a:rPr lang="en-IN" sz="1800" dirty="0"/>
              <a:t> input modules have built-in precision reference circuits that are used to calibrate the </a:t>
            </a:r>
            <a:r>
              <a:rPr lang="en-IN" sz="1800" dirty="0" err="1"/>
              <a:t>analog</a:t>
            </a:r>
            <a:r>
              <a:rPr lang="en-IN" sz="1800" dirty="0"/>
              <a:t> front-end (AFE) of the </a:t>
            </a:r>
            <a:r>
              <a:rPr lang="en-IN" sz="1800" dirty="0" err="1"/>
              <a:t>analog</a:t>
            </a:r>
            <a:r>
              <a:rPr lang="en-IN" sz="1800" dirty="0"/>
              <a:t> input module</a:t>
            </a:r>
            <a:r>
              <a:rPr lang="en-IN" sz="1800" dirty="0" smtClean="0"/>
              <a:t>.</a:t>
            </a:r>
          </a:p>
          <a:p>
            <a:pPr algn="just"/>
            <a:r>
              <a:rPr lang="en-IN" sz="1800" dirty="0" smtClean="0"/>
              <a:t>The </a:t>
            </a:r>
            <a:r>
              <a:rPr lang="en-IN" sz="1800" dirty="0"/>
              <a:t>modules also have a built-in temperature sensor. When the module registers a temperature change of more than </a:t>
            </a:r>
            <a:r>
              <a:rPr lang="en-IN" sz="1800" dirty="0" smtClean="0"/>
              <a:t>50</a:t>
            </a:r>
            <a:r>
              <a:rPr lang="en-IN" sz="1800" baseline="30000" dirty="0" smtClean="0"/>
              <a:t>o</a:t>
            </a:r>
            <a:r>
              <a:rPr lang="en-IN" sz="1800" dirty="0" smtClean="0"/>
              <a:t>C, </a:t>
            </a:r>
            <a:r>
              <a:rPr lang="en-IN" sz="1800" dirty="0"/>
              <a:t>all channels of the module are automatically calibrated. </a:t>
            </a:r>
            <a:endParaRPr lang="en-IN" sz="1800" dirty="0" smtClean="0"/>
          </a:p>
          <a:p>
            <a:pPr algn="just"/>
            <a:r>
              <a:rPr lang="en-IN" sz="1800" dirty="0" smtClean="0"/>
              <a:t>While </a:t>
            </a:r>
            <a:r>
              <a:rPr lang="en-IN" sz="1800" dirty="0"/>
              <a:t>calibrating, the zero errors, and linear scaling errors are accounted for. </a:t>
            </a:r>
            <a:endParaRPr lang="en-IN" sz="1800" dirty="0" smtClean="0"/>
          </a:p>
          <a:p>
            <a:pPr algn="just"/>
            <a:r>
              <a:rPr lang="en-IN" sz="1800" dirty="0" smtClean="0"/>
              <a:t>If </a:t>
            </a:r>
            <a:r>
              <a:rPr lang="en-IN" sz="1800" dirty="0"/>
              <a:t>the error is beyond the compensation capability of the module, the module is flagged as ‘out-of-calibration’. An alarm indication to this effect is raised by the module, using the calibration alarm memory address with value as 1. </a:t>
            </a:r>
          </a:p>
          <a:p>
            <a:pPr algn="just"/>
            <a:endParaRPr lang="en-IN" sz="1800" dirty="0"/>
          </a:p>
        </p:txBody>
      </p:sp>
    </p:spTree>
    <p:extLst>
      <p:ext uri="{BB962C8B-B14F-4D97-AF65-F5344CB8AC3E}">
        <p14:creationId xmlns="" xmlns:p14="http://schemas.microsoft.com/office/powerpoint/2010/main" val="3196606186"/>
      </p:ext>
    </p:extLst>
  </p:cSld>
  <p:clrMapOvr>
    <a:masterClrMapping/>
  </p:clrMapOvr>
  <p:transition>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Expansion Racks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Content Placeholder 4"/>
          <p:cNvSpPr>
            <a:spLocks noGrp="1"/>
          </p:cNvSpPr>
          <p:nvPr>
            <p:ph sz="quarter" idx="1"/>
          </p:nvPr>
        </p:nvSpPr>
        <p:spPr/>
        <p:txBody>
          <a:bodyPr>
            <a:normAutofit/>
          </a:bodyPr>
          <a:lstStyle/>
          <a:p>
            <a:pPr algn="just"/>
            <a:r>
              <a:rPr lang="en-IN" sz="1800" dirty="0" smtClean="0"/>
              <a:t>Expansion </a:t>
            </a:r>
            <a:r>
              <a:rPr lang="en-IN" sz="1800" dirty="0"/>
              <a:t>racks are required for accommodating higher I/O </a:t>
            </a:r>
            <a:r>
              <a:rPr lang="en-IN" sz="1800" dirty="0" smtClean="0"/>
              <a:t>requirements.</a:t>
            </a:r>
          </a:p>
          <a:p>
            <a:pPr algn="just"/>
            <a:r>
              <a:rPr lang="en-IN" sz="1800" dirty="0" smtClean="0"/>
              <a:t>RTU’s </a:t>
            </a:r>
            <a:r>
              <a:rPr lang="en-IN" sz="1800" dirty="0"/>
              <a:t>expansion bus </a:t>
            </a:r>
            <a:r>
              <a:rPr lang="en-IN" sz="1800" dirty="0" smtClean="0"/>
              <a:t>is </a:t>
            </a:r>
            <a:r>
              <a:rPr lang="en-IN" sz="1800" dirty="0"/>
              <a:t>used connect the expansion racks with the main rack which hosts the CPU module. </a:t>
            </a:r>
            <a:endParaRPr lang="en-IN" sz="1800" dirty="0" smtClean="0"/>
          </a:p>
          <a:p>
            <a:pPr algn="just"/>
            <a:r>
              <a:rPr lang="en-IN" sz="1800" dirty="0" smtClean="0"/>
              <a:t>Each </a:t>
            </a:r>
            <a:r>
              <a:rPr lang="en-IN" sz="1800" dirty="0"/>
              <a:t>expansion rack is provided with at least one PSU module, and one I/O scanner module. </a:t>
            </a:r>
            <a:endParaRPr lang="en-IN" sz="1800" dirty="0" smtClean="0"/>
          </a:p>
          <a:p>
            <a:pPr algn="just"/>
            <a:r>
              <a:rPr lang="en-IN" sz="1800" dirty="0"/>
              <a:t>The I/O scanner module collects the data of the local rack for forwarding it to the CPU module. </a:t>
            </a:r>
            <a:endParaRPr lang="en-IN" sz="1800" dirty="0" smtClean="0"/>
          </a:p>
          <a:p>
            <a:pPr algn="just"/>
            <a:r>
              <a:rPr lang="en-IN" sz="1800" dirty="0" smtClean="0"/>
              <a:t>The </a:t>
            </a:r>
            <a:r>
              <a:rPr lang="en-IN" sz="1800" dirty="0"/>
              <a:t>I/O scanner module scans the I/O modules independently and buffers the acquired data in its internal memory. </a:t>
            </a:r>
            <a:endParaRPr lang="en-IN" sz="1800" dirty="0" smtClean="0"/>
          </a:p>
          <a:p>
            <a:pPr algn="just"/>
            <a:r>
              <a:rPr lang="en-IN" sz="1800" dirty="0" smtClean="0"/>
              <a:t>The </a:t>
            </a:r>
            <a:r>
              <a:rPr lang="en-IN" sz="1800" dirty="0"/>
              <a:t>I/O scanner module transfers current values, sequence of events to the CPU. </a:t>
            </a:r>
            <a:endParaRPr lang="en-IN" sz="1800" dirty="0" smtClean="0"/>
          </a:p>
          <a:p>
            <a:pPr algn="just"/>
            <a:r>
              <a:rPr lang="en-IN" sz="1800" dirty="0" smtClean="0"/>
              <a:t>It </a:t>
            </a:r>
            <a:r>
              <a:rPr lang="en-IN" sz="1800" dirty="0"/>
              <a:t>accepts command/set-point requests, configuration of I/O modules from the CPU, and forwards the requests to the corresponding I/O module in the rack.</a:t>
            </a:r>
          </a:p>
          <a:p>
            <a:pPr algn="just"/>
            <a:endParaRPr lang="en-IN" sz="1800" dirty="0"/>
          </a:p>
        </p:txBody>
      </p:sp>
    </p:spTree>
    <p:extLst>
      <p:ext uri="{BB962C8B-B14F-4D97-AF65-F5344CB8AC3E}">
        <p14:creationId xmlns="" xmlns:p14="http://schemas.microsoft.com/office/powerpoint/2010/main" val="125395874"/>
      </p:ext>
    </p:extLst>
  </p:cSld>
  <p:clrMapOvr>
    <a:masterClrMapping/>
  </p:clrMapOvr>
  <p:transition>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Expansion Bus	</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Content Placeholder 4"/>
          <p:cNvSpPr>
            <a:spLocks noGrp="1"/>
          </p:cNvSpPr>
          <p:nvPr>
            <p:ph sz="quarter" idx="1"/>
          </p:nvPr>
        </p:nvSpPr>
        <p:spPr/>
        <p:txBody>
          <a:bodyPr>
            <a:normAutofit/>
          </a:bodyPr>
          <a:lstStyle/>
          <a:p>
            <a:pPr algn="just"/>
            <a:r>
              <a:rPr lang="en-IN" sz="1800" dirty="0"/>
              <a:t>The expansion bus is a high-speed bus (up to 10Mbps) used for exchanging data across racks </a:t>
            </a:r>
            <a:r>
              <a:rPr lang="en-IN" sz="1800" dirty="0" smtClean="0"/>
              <a:t>of </a:t>
            </a:r>
            <a:r>
              <a:rPr lang="en-IN" sz="1800" dirty="0"/>
              <a:t>the </a:t>
            </a:r>
            <a:r>
              <a:rPr lang="en-IN" sz="1800" dirty="0" smtClean="0"/>
              <a:t>RTU.</a:t>
            </a:r>
          </a:p>
          <a:p>
            <a:pPr algn="just"/>
            <a:r>
              <a:rPr lang="en-IN" sz="1800" dirty="0"/>
              <a:t>This bus is based on the </a:t>
            </a:r>
            <a:r>
              <a:rPr lang="en-IN" sz="1800" dirty="0" err="1"/>
              <a:t>ARCNet</a:t>
            </a:r>
            <a:r>
              <a:rPr lang="en-IN" sz="1800" dirty="0"/>
              <a:t> industry standard, and provides a reliable transfer of data and time-guaranteed access to the bus for each </a:t>
            </a:r>
            <a:r>
              <a:rPr lang="en-IN" sz="1800" dirty="0" smtClean="0"/>
              <a:t>node.</a:t>
            </a:r>
          </a:p>
          <a:p>
            <a:pPr algn="just"/>
            <a:r>
              <a:rPr lang="en-IN" sz="1800" dirty="0"/>
              <a:t>The data between expansion racks and main rack is transferred over the expansion </a:t>
            </a:r>
            <a:r>
              <a:rPr lang="en-IN" sz="1800" dirty="0" smtClean="0"/>
              <a:t>bus.</a:t>
            </a:r>
          </a:p>
          <a:p>
            <a:pPr algn="just"/>
            <a:r>
              <a:rPr lang="en-IN" sz="1800" dirty="0"/>
              <a:t>Also in case of redundant CPU architecture, the two CPU modules synchronize themselves using this bus. </a:t>
            </a:r>
            <a:endParaRPr lang="en-IN" sz="1800" dirty="0" smtClean="0"/>
          </a:p>
          <a:p>
            <a:pPr algn="just"/>
            <a:r>
              <a:rPr lang="en-IN" sz="1800" dirty="0" smtClean="0"/>
              <a:t>Dedicated </a:t>
            </a:r>
            <a:r>
              <a:rPr lang="en-IN" sz="1800" dirty="0"/>
              <a:t>bandwidth is made available for this purpose on the expansion bus</a:t>
            </a:r>
            <a:r>
              <a:rPr lang="en-IN" sz="1800" dirty="0" smtClean="0"/>
              <a:t>.</a:t>
            </a:r>
          </a:p>
          <a:p>
            <a:pPr algn="just"/>
            <a:r>
              <a:rPr lang="en-IN" sz="1800" dirty="0"/>
              <a:t>For network segments (section between two racks) of up to 1.5m, the bus can be operated using copper media at a speed of 10Mbps. For longer network segments, the bus operates at 2.5Mbps.  </a:t>
            </a:r>
          </a:p>
          <a:p>
            <a:pPr algn="just"/>
            <a:r>
              <a:rPr lang="en-IN" sz="1800" dirty="0" err="1"/>
              <a:t>Fiber</a:t>
            </a:r>
            <a:r>
              <a:rPr lang="en-IN" sz="1800" dirty="0"/>
              <a:t>-optic media support is also available for the expansion racks, which allow the bus to be operated at its maximum speed of 10Mbps. </a:t>
            </a:r>
          </a:p>
          <a:p>
            <a:pPr algn="just"/>
            <a:endParaRPr lang="en-IN" sz="1800" dirty="0"/>
          </a:p>
        </p:txBody>
      </p:sp>
    </p:spTree>
    <p:extLst>
      <p:ext uri="{BB962C8B-B14F-4D97-AF65-F5344CB8AC3E}">
        <p14:creationId xmlns="" xmlns:p14="http://schemas.microsoft.com/office/powerpoint/2010/main" val="1057695901"/>
      </p:ext>
    </p:extLst>
  </p:cSld>
  <p:clrMapOvr>
    <a:masterClrMapping/>
  </p:clrMapOvr>
  <p:transition>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System Bus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5" name="Content Placeholder 4"/>
          <p:cNvSpPr>
            <a:spLocks noGrp="1"/>
          </p:cNvSpPr>
          <p:nvPr>
            <p:ph sz="quarter" idx="1"/>
          </p:nvPr>
        </p:nvSpPr>
        <p:spPr/>
        <p:txBody>
          <a:bodyPr>
            <a:normAutofit/>
          </a:bodyPr>
          <a:lstStyle/>
          <a:p>
            <a:pPr algn="just"/>
            <a:r>
              <a:rPr lang="en-IN" sz="1800" dirty="0"/>
              <a:t>The system bus is a set of high-speed busses available on selected slots of the </a:t>
            </a:r>
            <a:r>
              <a:rPr lang="en-IN" sz="1800" dirty="0" smtClean="0"/>
              <a:t>backplane.</a:t>
            </a:r>
          </a:p>
          <a:p>
            <a:pPr algn="just"/>
            <a:r>
              <a:rPr lang="en-IN" sz="1800" dirty="0"/>
              <a:t>The system bus is used for communication between the CPU and communication extender modules </a:t>
            </a:r>
            <a:r>
              <a:rPr lang="en-IN" sz="1800" dirty="0" smtClean="0"/>
              <a:t>or </a:t>
            </a:r>
            <a:r>
              <a:rPr lang="en-IN" sz="1800" dirty="0"/>
              <a:t>other speciality </a:t>
            </a:r>
            <a:r>
              <a:rPr lang="en-IN" sz="1800" dirty="0" smtClean="0"/>
              <a:t>modules.</a:t>
            </a:r>
          </a:p>
          <a:p>
            <a:pPr algn="just"/>
            <a:r>
              <a:rPr lang="en-IN" sz="1800" dirty="0"/>
              <a:t>The system bus consists of a 16-bit parallel interface, and a single channel serial interface</a:t>
            </a:r>
            <a:r>
              <a:rPr lang="en-IN" sz="1800" dirty="0" smtClean="0"/>
              <a:t>.</a:t>
            </a:r>
          </a:p>
          <a:p>
            <a:pPr algn="just"/>
            <a:r>
              <a:rPr lang="en-IN" sz="1800" dirty="0"/>
              <a:t>Both interfaces operate independent of each other, and can be used simultaneously. </a:t>
            </a:r>
            <a:endParaRPr lang="en-IN" sz="1800" dirty="0" smtClean="0"/>
          </a:p>
          <a:p>
            <a:pPr algn="just"/>
            <a:r>
              <a:rPr lang="en-IN" sz="1800" dirty="0" smtClean="0"/>
              <a:t>The </a:t>
            </a:r>
            <a:r>
              <a:rPr lang="en-IN" sz="1800" dirty="0"/>
              <a:t>exact interface used is dependent on the type of module interacting with the CPU. </a:t>
            </a:r>
          </a:p>
          <a:p>
            <a:pPr algn="just"/>
            <a:endParaRPr lang="en-IN" sz="1800" dirty="0"/>
          </a:p>
        </p:txBody>
      </p:sp>
    </p:spTree>
    <p:extLst>
      <p:ext uri="{BB962C8B-B14F-4D97-AF65-F5344CB8AC3E}">
        <p14:creationId xmlns="" xmlns:p14="http://schemas.microsoft.com/office/powerpoint/2010/main" val="2420650230"/>
      </p:ext>
    </p:extLst>
  </p:cSld>
  <p:clrMapOvr>
    <a:masterClrMapping/>
  </p:clrMapOvr>
  <p:transition>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Scanner Module</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Content Placeholder 4"/>
          <p:cNvSpPr>
            <a:spLocks noGrp="1"/>
          </p:cNvSpPr>
          <p:nvPr>
            <p:ph sz="quarter" idx="1"/>
          </p:nvPr>
        </p:nvSpPr>
        <p:spPr>
          <a:xfrm>
            <a:off x="301752" y="1527048"/>
            <a:ext cx="6362700" cy="4572000"/>
          </a:xfrm>
        </p:spPr>
        <p:txBody>
          <a:bodyPr/>
          <a:lstStyle/>
          <a:p>
            <a:r>
              <a:rPr lang="en-IN" dirty="0" smtClean="0"/>
              <a:t>Expansion Module that extends the capability of CPU to interrogate data from expansion racks</a:t>
            </a:r>
          </a:p>
          <a:p>
            <a:r>
              <a:rPr lang="en-IN" dirty="0" smtClean="0"/>
              <a:t>Interrogate the IO cards installed in its racks and transfers the data and </a:t>
            </a:r>
            <a:r>
              <a:rPr lang="en-IN" dirty="0" err="1" smtClean="0"/>
              <a:t>SoE</a:t>
            </a:r>
            <a:r>
              <a:rPr lang="en-IN" dirty="0" smtClean="0"/>
              <a:t> to CPU in the form of memory blocks.</a:t>
            </a:r>
          </a:p>
          <a:p>
            <a:r>
              <a:rPr lang="en-IN" dirty="0"/>
              <a:t>A dedicated “Hot Swap Controller” is present on the card to allow fail safe hot swapping of cards without affecting the backplane bus. </a:t>
            </a:r>
          </a:p>
        </p:txBody>
      </p:sp>
      <p:pic>
        <p:nvPicPr>
          <p:cNvPr id="6" name="Picture 5"/>
          <p:cNvPicPr>
            <a:picLocks noChangeAspect="1"/>
          </p:cNvPicPr>
          <p:nvPr/>
        </p:nvPicPr>
        <p:blipFill>
          <a:blip r:embed="rId2"/>
          <a:stretch>
            <a:fillRect/>
          </a:stretch>
        </p:blipFill>
        <p:spPr>
          <a:xfrm>
            <a:off x="6553200" y="1597152"/>
            <a:ext cx="2302673" cy="4575048"/>
          </a:xfrm>
          <a:prstGeom prst="rect">
            <a:avLst/>
          </a:prstGeom>
        </p:spPr>
      </p:pic>
    </p:spTree>
    <p:extLst>
      <p:ext uri="{BB962C8B-B14F-4D97-AF65-F5344CB8AC3E}">
        <p14:creationId xmlns:p14="http://schemas.microsoft.com/office/powerpoint/2010/main" xmlns="" val="3366711917"/>
      </p:ext>
    </p:extLst>
  </p:cSld>
  <p:clrMapOvr>
    <a:masterClrMapping/>
  </p:clrMapOvr>
  <p:transition>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Comm. Extender Modules (</a:t>
            </a:r>
            <a:r>
              <a:rPr lang="en-IN" b="1" dirty="0"/>
              <a:t>CXM) </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Content Placeholder 4"/>
          <p:cNvSpPr>
            <a:spLocks noGrp="1"/>
          </p:cNvSpPr>
          <p:nvPr>
            <p:ph sz="quarter" idx="1"/>
          </p:nvPr>
        </p:nvSpPr>
        <p:spPr>
          <a:xfrm>
            <a:off x="301751" y="1527048"/>
            <a:ext cx="6315075" cy="4572000"/>
          </a:xfrm>
        </p:spPr>
        <p:txBody>
          <a:bodyPr>
            <a:normAutofit/>
          </a:bodyPr>
          <a:lstStyle/>
          <a:p>
            <a:pPr algn="just"/>
            <a:r>
              <a:rPr lang="en-IN" dirty="0"/>
              <a:t>Additional serial/Ethernet ports can be added to the CPU by way of installing communication extender modules (CXMs</a:t>
            </a:r>
            <a:r>
              <a:rPr lang="en-IN" dirty="0" smtClean="0"/>
              <a:t>).</a:t>
            </a:r>
          </a:p>
          <a:p>
            <a:pPr algn="just"/>
            <a:r>
              <a:rPr lang="en-IN" dirty="0"/>
              <a:t>Communications between the CXMs and the CPU is achieved through the system </a:t>
            </a:r>
            <a:r>
              <a:rPr lang="en-IN" dirty="0" err="1"/>
              <a:t>bus’</a:t>
            </a:r>
            <a:r>
              <a:rPr lang="en-IN" dirty="0"/>
              <a:t> 16-bit parallel interface via the backplane. </a:t>
            </a:r>
          </a:p>
          <a:p>
            <a:pPr algn="just"/>
            <a:r>
              <a:rPr lang="en-IN" dirty="0"/>
              <a:t>The CXMs act as peripheral add-on boards to the CPU module, and provide the required serial and/or Ethernet ports. </a:t>
            </a:r>
            <a:endParaRPr lang="en-IN" dirty="0" smtClean="0"/>
          </a:p>
          <a:p>
            <a:pPr algn="just"/>
            <a:r>
              <a:rPr lang="en-IN" dirty="0"/>
              <a:t>CXMs can be installed only on the racks where CPU modules are present. </a:t>
            </a:r>
            <a:endParaRPr lang="en-IN" dirty="0" smtClean="0"/>
          </a:p>
          <a:p>
            <a:pPr algn="just"/>
            <a:r>
              <a:rPr lang="en-IN" dirty="0" smtClean="0"/>
              <a:t>These </a:t>
            </a:r>
            <a:r>
              <a:rPr lang="en-IN" dirty="0"/>
              <a:t>modules can be installed only in specific slots in the backplane </a:t>
            </a:r>
            <a:endParaRPr lang="en-IN" dirty="0" smtClean="0"/>
          </a:p>
          <a:p>
            <a:pPr algn="just"/>
            <a:endParaRPr lang="en-IN" dirty="0"/>
          </a:p>
        </p:txBody>
      </p:sp>
      <p:pic>
        <p:nvPicPr>
          <p:cNvPr id="6" name="Picture 5"/>
          <p:cNvPicPr>
            <a:picLocks noChangeAspect="1"/>
          </p:cNvPicPr>
          <p:nvPr/>
        </p:nvPicPr>
        <p:blipFill>
          <a:blip r:embed="rId2"/>
          <a:stretch>
            <a:fillRect/>
          </a:stretch>
        </p:blipFill>
        <p:spPr>
          <a:xfrm>
            <a:off x="6616827" y="1746123"/>
            <a:ext cx="2219325" cy="4352925"/>
          </a:xfrm>
          <a:prstGeom prst="rect">
            <a:avLst/>
          </a:prstGeom>
        </p:spPr>
      </p:pic>
    </p:spTree>
    <p:extLst>
      <p:ext uri="{BB962C8B-B14F-4D97-AF65-F5344CB8AC3E}">
        <p14:creationId xmlns:p14="http://schemas.microsoft.com/office/powerpoint/2010/main" xmlns="" val="2427417381"/>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Application Architecture</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2050" name="Picture 2"/>
          <p:cNvPicPr>
            <a:picLocks noChangeAspect="1" noChangeArrowheads="1"/>
          </p:cNvPicPr>
          <p:nvPr/>
        </p:nvPicPr>
        <p:blipFill>
          <a:blip r:embed="rId2"/>
          <a:srcRect/>
          <a:stretch>
            <a:fillRect/>
          </a:stretch>
        </p:blipFill>
        <p:spPr bwMode="auto">
          <a:xfrm>
            <a:off x="1447800" y="1498408"/>
            <a:ext cx="6257926" cy="4749992"/>
          </a:xfrm>
          <a:prstGeom prst="rect">
            <a:avLst/>
          </a:prstGeom>
          <a:noFill/>
          <a:ln w="9525">
            <a:noFill/>
            <a:miter lim="800000"/>
            <a:headEnd/>
            <a:tailEnd/>
          </a:ln>
          <a:effectLst/>
        </p:spPr>
      </p:pic>
    </p:spTree>
  </p:cSld>
  <p:clrMapOvr>
    <a:masterClrMapping/>
  </p:clrMapOvr>
  <p:transition spd="med">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Comm. Extender </a:t>
            </a:r>
            <a:r>
              <a:rPr lang="en-IN" b="1" dirty="0" smtClean="0"/>
              <a:t>Module (contd.)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xmlns="" val="2355972814"/>
              </p:ext>
            </p:extLst>
          </p:nvPr>
        </p:nvGraphicFramePr>
        <p:xfrm>
          <a:off x="693801" y="1984851"/>
          <a:ext cx="5794248" cy="3200400"/>
        </p:xfrm>
        <a:graphic>
          <a:graphicData uri="http://schemas.openxmlformats.org/drawingml/2006/table">
            <a:tbl>
              <a:tblPr firstRow="1" bandRow="1">
                <a:tableStyleId>{5C22544A-7EE6-4342-B048-85BDC9FD1C3A}</a:tableStyleId>
              </a:tblPr>
              <a:tblGrid>
                <a:gridCol w="1439799"/>
                <a:gridCol w="4354449"/>
              </a:tblGrid>
              <a:tr h="370840">
                <a:tc>
                  <a:txBody>
                    <a:bodyPr/>
                    <a:lstStyle/>
                    <a:p>
                      <a:r>
                        <a:rPr kumimoji="0" lang="en-IN" sz="1800" b="1" i="0" u="none" strike="noStrike" kern="1200" baseline="0" dirty="0" smtClean="0">
                          <a:solidFill>
                            <a:schemeClr val="lt1"/>
                          </a:solidFill>
                          <a:latin typeface="+mn-lt"/>
                          <a:ea typeface="+mn-ea"/>
                          <a:cs typeface="+mn-cs"/>
                        </a:rPr>
                        <a:t>LED </a:t>
                      </a:r>
                      <a:endParaRPr lang="en-IN" dirty="0"/>
                    </a:p>
                  </a:txBody>
                  <a:tcPr/>
                </a:tc>
                <a:tc>
                  <a:txBody>
                    <a:bodyPr/>
                    <a:lstStyle/>
                    <a:p>
                      <a:r>
                        <a:rPr kumimoji="0" lang="en-IN" sz="1800" b="1" i="0" u="none" strike="noStrike" kern="1200" baseline="0" dirty="0" smtClean="0">
                          <a:solidFill>
                            <a:schemeClr val="lt1"/>
                          </a:solidFill>
                          <a:latin typeface="+mn-lt"/>
                          <a:ea typeface="+mn-ea"/>
                          <a:cs typeface="+mn-cs"/>
                        </a:rPr>
                        <a:t>Purpose </a:t>
                      </a:r>
                      <a:endParaRPr lang="en-IN" dirty="0"/>
                    </a:p>
                  </a:txBody>
                  <a:tcPr/>
                </a:tc>
              </a:tr>
              <a:tr h="370840">
                <a:tc>
                  <a:txBody>
                    <a:bodyPr/>
                    <a:lstStyle/>
                    <a:p>
                      <a:r>
                        <a:rPr kumimoji="0" lang="en-IN" sz="1800" b="0" i="0" u="none" strike="noStrike" kern="1200" baseline="0" dirty="0" smtClean="0">
                          <a:solidFill>
                            <a:schemeClr val="dk1"/>
                          </a:solidFill>
                          <a:latin typeface="+mn-lt"/>
                          <a:ea typeface="+mn-ea"/>
                          <a:cs typeface="+mn-cs"/>
                        </a:rPr>
                        <a:t>PWR </a:t>
                      </a:r>
                      <a:endParaRPr lang="en-IN" dirty="0"/>
                    </a:p>
                  </a:txBody>
                  <a:tcPr/>
                </a:tc>
                <a:tc>
                  <a:txBody>
                    <a:bodyPr/>
                    <a:lstStyle/>
                    <a:p>
                      <a:r>
                        <a:rPr kumimoji="0" lang="en-IN" sz="1800" b="0" i="0" u="none" strike="noStrike" kern="1200" baseline="0" dirty="0" smtClean="0">
                          <a:solidFill>
                            <a:schemeClr val="dk1"/>
                          </a:solidFill>
                          <a:latin typeface="+mn-lt"/>
                          <a:ea typeface="+mn-ea"/>
                          <a:cs typeface="+mn-cs"/>
                        </a:rPr>
                        <a:t>COM </a:t>
                      </a:r>
                      <a:endParaRPr lang="en-IN" dirty="0"/>
                    </a:p>
                  </a:txBody>
                  <a:tcPr/>
                </a:tc>
              </a:tr>
              <a:tr h="370840">
                <a:tc>
                  <a:txBody>
                    <a:bodyPr/>
                    <a:lstStyle/>
                    <a:p>
                      <a:r>
                        <a:rPr kumimoji="0" lang="en-IN" sz="1800" b="0" i="0" u="none" strike="noStrike" kern="1200" baseline="0" dirty="0" smtClean="0">
                          <a:solidFill>
                            <a:schemeClr val="dk1"/>
                          </a:solidFill>
                          <a:latin typeface="+mn-lt"/>
                          <a:ea typeface="+mn-ea"/>
                          <a:cs typeface="+mn-cs"/>
                        </a:rPr>
                        <a:t>FAULT </a:t>
                      </a:r>
                      <a:endParaRPr lang="en-IN" dirty="0"/>
                    </a:p>
                  </a:txBody>
                  <a:tcPr/>
                </a:tc>
                <a:tc>
                  <a:txBody>
                    <a:bodyPr/>
                    <a:lstStyle/>
                    <a:p>
                      <a:r>
                        <a:rPr kumimoji="0" lang="en-IN" sz="1800" b="0" i="0" u="none" strike="noStrike" kern="1200" baseline="0" dirty="0" smtClean="0">
                          <a:solidFill>
                            <a:schemeClr val="dk1"/>
                          </a:solidFill>
                          <a:latin typeface="+mn-lt"/>
                          <a:ea typeface="+mn-ea"/>
                          <a:cs typeface="+mn-cs"/>
                        </a:rPr>
                        <a:t>Fault Entry Present </a:t>
                      </a:r>
                      <a:endParaRPr lang="en-IN" dirty="0"/>
                    </a:p>
                  </a:txBody>
                  <a:tcPr/>
                </a:tc>
              </a:tr>
              <a:tr h="487680">
                <a:tc>
                  <a:txBody>
                    <a:bodyPr/>
                    <a:lstStyle/>
                    <a:p>
                      <a:r>
                        <a:rPr kumimoji="0" lang="en-IN" sz="1800" b="0" i="0" u="none" strike="noStrike" kern="1200" baseline="0" dirty="0" smtClean="0">
                          <a:solidFill>
                            <a:schemeClr val="dk1"/>
                          </a:solidFill>
                          <a:latin typeface="+mn-lt"/>
                          <a:ea typeface="+mn-ea"/>
                          <a:cs typeface="+mn-cs"/>
                        </a:rPr>
                        <a:t>ACT </a:t>
                      </a:r>
                      <a:endParaRPr lang="en-IN" dirty="0"/>
                    </a:p>
                  </a:txBody>
                  <a:tcPr/>
                </a:tc>
                <a:tc>
                  <a:txBody>
                    <a:bodyPr/>
                    <a:lstStyle/>
                    <a:p>
                      <a:endParaRPr lang="en-IN" dirty="0"/>
                    </a:p>
                  </a:txBody>
                  <a:tcPr/>
                </a:tc>
              </a:tr>
              <a:tr h="990600">
                <a:tc>
                  <a:txBody>
                    <a:bodyPr/>
                    <a:lstStyle/>
                    <a:p>
                      <a:r>
                        <a:rPr kumimoji="0" lang="en-IN" sz="1800" b="0" i="0" u="none" strike="noStrike" kern="1200" baseline="0" dirty="0" smtClean="0">
                          <a:solidFill>
                            <a:schemeClr val="dk1"/>
                          </a:solidFill>
                          <a:latin typeface="+mn-lt"/>
                          <a:ea typeface="+mn-ea"/>
                          <a:cs typeface="+mn-cs"/>
                        </a:rPr>
                        <a:t>LAN </a:t>
                      </a:r>
                      <a:endParaRPr lang="en-IN" dirty="0"/>
                    </a:p>
                  </a:txBody>
                  <a:tcPr/>
                </a:tc>
                <a:tc>
                  <a:txBody>
                    <a:bodyPr/>
                    <a:lstStyle/>
                    <a:p>
                      <a:endParaRPr lang="en-IN" dirty="0"/>
                    </a:p>
                  </a:txBody>
                  <a:tcPr/>
                </a:tc>
              </a:tr>
              <a:tr h="609600">
                <a:tc>
                  <a:txBody>
                    <a:bodyPr/>
                    <a:lstStyle/>
                    <a:p>
                      <a:r>
                        <a:rPr kumimoji="0" lang="en-IN" sz="1800" b="0" i="0" u="none" strike="noStrike" kern="1200" baseline="0" dirty="0" smtClean="0">
                          <a:solidFill>
                            <a:schemeClr val="dk1"/>
                          </a:solidFill>
                          <a:latin typeface="+mn-lt"/>
                          <a:ea typeface="+mn-ea"/>
                          <a:cs typeface="+mn-cs"/>
                        </a:rPr>
                        <a:t>COM </a:t>
                      </a:r>
                      <a:endParaRPr lang="en-IN" dirty="0"/>
                    </a:p>
                  </a:txBody>
                  <a:tcPr/>
                </a:tc>
                <a:tc>
                  <a:txBody>
                    <a:bodyPr/>
                    <a:lstStyle/>
                    <a:p>
                      <a:endParaRPr lang="en-IN" dirty="0"/>
                    </a:p>
                  </a:txBody>
                  <a:tcPr/>
                </a:tc>
              </a:tr>
            </a:tbl>
          </a:graphicData>
        </a:graphic>
      </p:graphicFrame>
      <p:pic>
        <p:nvPicPr>
          <p:cNvPr id="9" name="Picture 8"/>
          <p:cNvPicPr>
            <a:picLocks noChangeAspect="1"/>
          </p:cNvPicPr>
          <p:nvPr/>
        </p:nvPicPr>
        <p:blipFill>
          <a:blip r:embed="rId2"/>
          <a:stretch>
            <a:fillRect/>
          </a:stretch>
        </p:blipFill>
        <p:spPr>
          <a:xfrm>
            <a:off x="7100125" y="1467697"/>
            <a:ext cx="1295400" cy="4789055"/>
          </a:xfrm>
          <a:prstGeom prst="rect">
            <a:avLst/>
          </a:prstGeom>
        </p:spPr>
      </p:pic>
      <p:pic>
        <p:nvPicPr>
          <p:cNvPr id="3076" name="Picture 4"/>
          <p:cNvPicPr>
            <a:picLocks noChangeAspect="1" noChangeArrowheads="1"/>
          </p:cNvPicPr>
          <p:nvPr/>
        </p:nvPicPr>
        <p:blipFill>
          <a:blip r:embed="rId3"/>
          <a:srcRect/>
          <a:stretch>
            <a:fillRect/>
          </a:stretch>
        </p:blipFill>
        <p:spPr bwMode="auto">
          <a:xfrm>
            <a:off x="2209800" y="3143250"/>
            <a:ext cx="1952625" cy="3619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2209800" y="4629150"/>
            <a:ext cx="590550" cy="552450"/>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2209800" y="3648075"/>
            <a:ext cx="1285875" cy="923925"/>
          </a:xfrm>
          <a:prstGeom prst="rect">
            <a:avLst/>
          </a:prstGeom>
          <a:noFill/>
          <a:ln w="9525">
            <a:noFill/>
            <a:miter lim="800000"/>
            <a:headEnd/>
            <a:tailEnd/>
          </a:ln>
          <a:effectLst/>
        </p:spPr>
      </p:pic>
    </p:spTree>
    <p:extLst>
      <p:ext uri="{BB962C8B-B14F-4D97-AF65-F5344CB8AC3E}">
        <p14:creationId xmlns:p14="http://schemas.microsoft.com/office/powerpoint/2010/main" xmlns="" val="957217232"/>
      </p:ext>
    </p:extLst>
  </p:cSld>
  <p:clrMapOvr>
    <a:masterClrMapping/>
  </p:clrMapOvr>
  <p:transition>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Speciality Modules (SPM) </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
        <p:nvSpPr>
          <p:cNvPr id="5" name="Content Placeholder 4"/>
          <p:cNvSpPr>
            <a:spLocks noGrp="1"/>
          </p:cNvSpPr>
          <p:nvPr>
            <p:ph sz="quarter" idx="1"/>
          </p:nvPr>
        </p:nvSpPr>
        <p:spPr/>
        <p:txBody>
          <a:bodyPr>
            <a:normAutofit/>
          </a:bodyPr>
          <a:lstStyle/>
          <a:p>
            <a:pPr algn="just"/>
            <a:r>
              <a:rPr lang="en-IN" sz="1800" dirty="0"/>
              <a:t>Speciality modules (SPM) provide a specific function in the RTU that is not achievable through the standard </a:t>
            </a:r>
            <a:r>
              <a:rPr lang="en-IN" sz="1800" dirty="0" smtClean="0"/>
              <a:t>RTU </a:t>
            </a:r>
            <a:r>
              <a:rPr lang="en-IN" sz="1800" dirty="0"/>
              <a:t>modules</a:t>
            </a:r>
            <a:r>
              <a:rPr lang="en-IN" sz="1800" dirty="0" smtClean="0"/>
              <a:t>.</a:t>
            </a:r>
          </a:p>
          <a:p>
            <a:pPr algn="just"/>
            <a:r>
              <a:rPr lang="en-IN" sz="1800" dirty="0"/>
              <a:t>For example, for providing connectivity between the RTU and a LON-works network, SPM E70-LNA-001 is </a:t>
            </a:r>
            <a:r>
              <a:rPr lang="en-IN" sz="1800" dirty="0" smtClean="0"/>
              <a:t>available.</a:t>
            </a:r>
          </a:p>
          <a:p>
            <a:pPr algn="just"/>
            <a:r>
              <a:rPr lang="en-IN" sz="1800" dirty="0" smtClean="0"/>
              <a:t>This </a:t>
            </a:r>
            <a:r>
              <a:rPr lang="en-IN" sz="1800" dirty="0"/>
              <a:t>module handles the LON network interfacing and performs data acquisition, and processing functions on behalf of the CPU. </a:t>
            </a:r>
            <a:endParaRPr lang="en-IN" sz="1800" dirty="0" smtClean="0"/>
          </a:p>
          <a:p>
            <a:pPr algn="just"/>
            <a:r>
              <a:rPr lang="en-IN" sz="1800" dirty="0" smtClean="0"/>
              <a:t>The </a:t>
            </a:r>
            <a:r>
              <a:rPr lang="en-IN" sz="1800" dirty="0"/>
              <a:t>data thus acquired is transferred to the CPU in a standard manner</a:t>
            </a:r>
            <a:r>
              <a:rPr lang="en-IN" sz="1800" dirty="0" smtClean="0"/>
              <a:t>.</a:t>
            </a:r>
          </a:p>
          <a:p>
            <a:pPr algn="just"/>
            <a:r>
              <a:rPr lang="en-IN" sz="1800" dirty="0"/>
              <a:t>SPMs can be installed only on slots designated for this purpose on the backplane.</a:t>
            </a:r>
          </a:p>
        </p:txBody>
      </p:sp>
    </p:spTree>
    <p:extLst>
      <p:ext uri="{BB962C8B-B14F-4D97-AF65-F5344CB8AC3E}">
        <p14:creationId xmlns="" xmlns:p14="http://schemas.microsoft.com/office/powerpoint/2010/main" val="4135154352"/>
      </p:ext>
    </p:extLst>
  </p:cSld>
  <p:clrMapOvr>
    <a:masterClrMapping/>
  </p:clrMapOvr>
  <p:transition>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Memory</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5" name="Content Placeholder 4"/>
          <p:cNvSpPr>
            <a:spLocks noGrp="1"/>
          </p:cNvSpPr>
          <p:nvPr>
            <p:ph sz="quarter" idx="1"/>
          </p:nvPr>
        </p:nvSpPr>
        <p:spPr/>
        <p:txBody>
          <a:bodyPr>
            <a:normAutofit/>
          </a:bodyPr>
          <a:lstStyle/>
          <a:p>
            <a:pPr algn="just"/>
            <a:r>
              <a:rPr lang="en-IN" sz="1800" dirty="0"/>
              <a:t>The processor unit comprises of a memory-based database for storage of the I/O values. This database is partitioned according to different memory types. </a:t>
            </a:r>
            <a:endParaRPr lang="en-IN" sz="1800" dirty="0" smtClean="0"/>
          </a:p>
          <a:p>
            <a:pPr algn="just"/>
            <a:r>
              <a:rPr lang="en-IN" sz="1800" dirty="0"/>
              <a:t>Internally, all variables are referred to using their unique memory address which comprises of the memory type and the element number within the memory type. </a:t>
            </a:r>
            <a:endParaRPr lang="en-IN" sz="1800" dirty="0" smtClean="0"/>
          </a:p>
          <a:p>
            <a:pPr algn="just"/>
            <a:r>
              <a:rPr lang="en-IN" sz="1800" dirty="0" smtClean="0"/>
              <a:t>When </a:t>
            </a:r>
            <a:r>
              <a:rPr lang="en-IN" sz="1800" dirty="0"/>
              <a:t>configuring the RTU database in HUSKY Studio, the variable addresses are referred to using user-friendly aliases. </a:t>
            </a:r>
          </a:p>
          <a:p>
            <a:pPr algn="just"/>
            <a:r>
              <a:rPr lang="en-IN" sz="1800" dirty="0" smtClean="0"/>
              <a:t>Examples- %</a:t>
            </a:r>
            <a:r>
              <a:rPr lang="en-IN" sz="1800" dirty="0"/>
              <a:t>BV1001 – Represents element #1001 under the BV </a:t>
            </a:r>
            <a:r>
              <a:rPr lang="en-IN" sz="1800" dirty="0" smtClean="0"/>
              <a:t>type, %</a:t>
            </a:r>
            <a:r>
              <a:rPr lang="en-IN" sz="1800" dirty="0"/>
              <a:t>I16V0123 – Represents element #123 under the I16V </a:t>
            </a:r>
            <a:r>
              <a:rPr lang="en-IN" sz="1800" dirty="0" smtClean="0"/>
              <a:t>type, %</a:t>
            </a:r>
            <a:r>
              <a:rPr lang="en-IN" sz="1800" dirty="0"/>
              <a:t>F32V0001 - Represents element #1 under the F32V type. </a:t>
            </a:r>
          </a:p>
          <a:p>
            <a:pPr algn="just"/>
            <a:r>
              <a:rPr lang="en-IN" sz="1800" dirty="0" smtClean="0"/>
              <a:t>All </a:t>
            </a:r>
            <a:r>
              <a:rPr lang="en-IN" sz="1800" dirty="0"/>
              <a:t>memory types have element number ranging from 1 to the capacity of the particular memory type. </a:t>
            </a:r>
          </a:p>
          <a:p>
            <a:pPr algn="just"/>
            <a:endParaRPr lang="en-IN" sz="1800" dirty="0"/>
          </a:p>
          <a:p>
            <a:pPr algn="just"/>
            <a:endParaRPr lang="en-IN" sz="1800" dirty="0"/>
          </a:p>
        </p:txBody>
      </p:sp>
    </p:spTree>
    <p:extLst>
      <p:ext uri="{BB962C8B-B14F-4D97-AF65-F5344CB8AC3E}">
        <p14:creationId xmlns="" xmlns:p14="http://schemas.microsoft.com/office/powerpoint/2010/main" val="552705583"/>
      </p:ext>
    </p:extLst>
  </p:cSld>
  <p:clrMapOvr>
    <a:masterClrMapping/>
  </p:clrMapOvr>
  <p:transition>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Memory Types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graphicFrame>
        <p:nvGraphicFramePr>
          <p:cNvPr id="8" name="Content Placeholder 7"/>
          <p:cNvGraphicFramePr>
            <a:graphicFrameLocks noGrp="1"/>
          </p:cNvGraphicFramePr>
          <p:nvPr>
            <p:ph sz="quarter" idx="1"/>
            <p:extLst>
              <p:ext uri="{D42A27DB-BD31-4B8C-83A1-F6EECF244321}">
                <p14:modId xmlns="" xmlns:p14="http://schemas.microsoft.com/office/powerpoint/2010/main" val="2627768160"/>
              </p:ext>
            </p:extLst>
          </p:nvPr>
        </p:nvGraphicFramePr>
        <p:xfrm>
          <a:off x="301625" y="1527175"/>
          <a:ext cx="8504238" cy="4795520"/>
        </p:xfrm>
        <a:graphic>
          <a:graphicData uri="http://schemas.openxmlformats.org/drawingml/2006/table">
            <a:tbl>
              <a:tblPr firstRow="1" bandRow="1">
                <a:tableStyleId>{5C22544A-7EE6-4342-B048-85BDC9FD1C3A}</a:tableStyleId>
              </a:tblPr>
              <a:tblGrid>
                <a:gridCol w="2212975"/>
                <a:gridCol w="5181600"/>
                <a:gridCol w="1109663"/>
              </a:tblGrid>
              <a:tr h="370840">
                <a:tc>
                  <a:txBody>
                    <a:bodyPr/>
                    <a:lstStyle/>
                    <a:p>
                      <a:pPr algn="just"/>
                      <a:r>
                        <a:rPr lang="en-IN" sz="1200" dirty="0" smtClean="0"/>
                        <a:t>Memory Type</a:t>
                      </a:r>
                      <a:endParaRPr lang="en-IN" sz="1200" dirty="0"/>
                    </a:p>
                  </a:txBody>
                  <a:tcPr/>
                </a:tc>
                <a:tc>
                  <a:txBody>
                    <a:bodyPr/>
                    <a:lstStyle/>
                    <a:p>
                      <a:pPr algn="just"/>
                      <a:r>
                        <a:rPr lang="en-IN" sz="1200" dirty="0" smtClean="0"/>
                        <a:t>Description</a:t>
                      </a:r>
                      <a:endParaRPr lang="en-IN" sz="1200" dirty="0"/>
                    </a:p>
                  </a:txBody>
                  <a:tcPr/>
                </a:tc>
                <a:tc>
                  <a:txBody>
                    <a:bodyPr/>
                    <a:lstStyle/>
                    <a:p>
                      <a:pPr algn="just"/>
                      <a:r>
                        <a:rPr lang="en-IN" sz="1200" dirty="0" smtClean="0"/>
                        <a:t>Capacity</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%DI – Digital Input </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Used for physically connected 1-bit binary input signals</a:t>
                      </a:r>
                      <a:endParaRPr lang="en-IN" sz="1200" dirty="0"/>
                    </a:p>
                  </a:txBody>
                  <a:tcPr/>
                </a:tc>
                <a:tc>
                  <a:txBody>
                    <a:bodyPr/>
                    <a:lstStyle/>
                    <a:p>
                      <a:pPr algn="just"/>
                      <a:r>
                        <a:rPr lang="en-IN" sz="1200" dirty="0" smtClean="0"/>
                        <a:t>4096</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%DPS – Double-point Status </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Used for physically connected 2-bit binary input signals </a:t>
                      </a:r>
                      <a:endParaRPr lang="en-IN" sz="1200" dirty="0"/>
                    </a:p>
                  </a:txBody>
                  <a:tcPr/>
                </a:tc>
                <a:tc>
                  <a:txBody>
                    <a:bodyPr/>
                    <a:lstStyle/>
                    <a:p>
                      <a:pPr algn="just"/>
                      <a:r>
                        <a:rPr lang="en-IN" sz="1200" dirty="0" smtClean="0"/>
                        <a:t>4096</a:t>
                      </a:r>
                      <a:endParaRPr lang="en-IN" sz="1200" dirty="0"/>
                    </a:p>
                  </a:txBody>
                  <a:tcPr/>
                </a:tc>
              </a:tr>
              <a:tr h="370840">
                <a:tc>
                  <a:txBody>
                    <a:bodyPr/>
                    <a:lstStyle/>
                    <a:p>
                      <a:pPr algn="just"/>
                      <a:r>
                        <a:rPr kumimoji="0" lang="en-IN" sz="1200" kern="1200" smtClean="0">
                          <a:solidFill>
                            <a:schemeClr val="dk1"/>
                          </a:solidFill>
                          <a:effectLst/>
                          <a:latin typeface="+mn-lt"/>
                          <a:ea typeface="+mn-ea"/>
                          <a:cs typeface="+mn-cs"/>
                        </a:rPr>
                        <a:t>%AI – Analog Input </a:t>
                      </a:r>
                      <a:endParaRPr lang="en-IN" sz="1200"/>
                    </a:p>
                  </a:txBody>
                  <a:tcPr/>
                </a:tc>
                <a:tc>
                  <a:txBody>
                    <a:bodyPr/>
                    <a:lstStyle/>
                    <a:p>
                      <a:pPr algn="just"/>
                      <a:r>
                        <a:rPr kumimoji="0" lang="en-IN" sz="1200" kern="1200" dirty="0" smtClean="0">
                          <a:solidFill>
                            <a:schemeClr val="dk1"/>
                          </a:solidFill>
                          <a:effectLst/>
                          <a:latin typeface="+mn-lt"/>
                          <a:ea typeface="+mn-ea"/>
                          <a:cs typeface="+mn-cs"/>
                        </a:rPr>
                        <a:t>Used for physically connected Analog input signals (16-bit signed value)</a:t>
                      </a:r>
                      <a:endParaRPr lang="en-IN" sz="1200" dirty="0"/>
                    </a:p>
                  </a:txBody>
                  <a:tcPr/>
                </a:tc>
                <a:tc>
                  <a:txBody>
                    <a:bodyPr/>
                    <a:lstStyle/>
                    <a:p>
                      <a:pPr algn="just"/>
                      <a:r>
                        <a:rPr lang="en-IN" sz="1200" dirty="0" smtClean="0"/>
                        <a:t>1024</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%CI – Counter Input</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Used for physically acquired counter/accumulator signals </a:t>
                      </a:r>
                      <a:endParaRPr lang="en-IN" sz="1200" dirty="0"/>
                    </a:p>
                  </a:txBody>
                  <a:tcPr/>
                </a:tc>
                <a:tc>
                  <a:txBody>
                    <a:bodyPr/>
                    <a:lstStyle/>
                    <a:p>
                      <a:pPr algn="just"/>
                      <a:r>
                        <a:rPr lang="en-IN" sz="1200" dirty="0" smtClean="0"/>
                        <a:t>512</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%DO – Digital Output</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Used for physically connected 1-bit binary output signals </a:t>
                      </a:r>
                      <a:endParaRPr lang="en-IN" sz="1200" dirty="0"/>
                    </a:p>
                  </a:txBody>
                  <a:tcPr/>
                </a:tc>
                <a:tc>
                  <a:txBody>
                    <a:bodyPr/>
                    <a:lstStyle/>
                    <a:p>
                      <a:pPr algn="just"/>
                      <a:r>
                        <a:rPr lang="en-IN" sz="1200" dirty="0" smtClean="0"/>
                        <a:t>2048</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%DPC – Double-point Control </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Used for physically connected 2-bit binary output signals </a:t>
                      </a:r>
                      <a:endParaRPr lang="en-IN" sz="1200" dirty="0"/>
                    </a:p>
                  </a:txBody>
                  <a:tcPr/>
                </a:tc>
                <a:tc>
                  <a:txBody>
                    <a:bodyPr/>
                    <a:lstStyle/>
                    <a:p>
                      <a:pPr algn="just"/>
                      <a:r>
                        <a:rPr lang="en-IN" sz="1200" dirty="0" smtClean="0"/>
                        <a:t>2048</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%AO – Analog Output </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Used for physically connected Analog output signals (16-bit signed value) </a:t>
                      </a:r>
                      <a:endParaRPr lang="en-IN" sz="1200" dirty="0"/>
                    </a:p>
                  </a:txBody>
                  <a:tcPr/>
                </a:tc>
                <a:tc>
                  <a:txBody>
                    <a:bodyPr/>
                    <a:lstStyle/>
                    <a:p>
                      <a:pPr algn="just"/>
                      <a:r>
                        <a:rPr lang="en-IN" sz="1200" dirty="0" smtClean="0"/>
                        <a:t>512</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%BV – Boolean Variable </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Memory-based Boolean variables used for logics, communication task acquisition </a:t>
                      </a:r>
                      <a:endParaRPr lang="en-IN" sz="1200" dirty="0"/>
                    </a:p>
                  </a:txBody>
                  <a:tcPr/>
                </a:tc>
                <a:tc>
                  <a:txBody>
                    <a:bodyPr/>
                    <a:lstStyle/>
                    <a:p>
                      <a:pPr algn="just"/>
                      <a:r>
                        <a:rPr lang="en-IN" sz="1200" dirty="0" smtClean="0"/>
                        <a:t>4096</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%DPV – 2-bit Status Variable </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Memory-based 2-bit variables used for logics, communication task acquisition </a:t>
                      </a:r>
                      <a:endParaRPr lang="en-IN" sz="1200" dirty="0"/>
                    </a:p>
                  </a:txBody>
                  <a:tcPr/>
                </a:tc>
                <a:tc>
                  <a:txBody>
                    <a:bodyPr/>
                    <a:lstStyle/>
                    <a:p>
                      <a:pPr algn="just"/>
                      <a:r>
                        <a:rPr lang="en-IN" sz="1200" dirty="0" smtClean="0"/>
                        <a:t>4096</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%I16V – Integer Variable </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Memory-based 16-bit signed variables used for logics, communication task acquisition </a:t>
                      </a:r>
                      <a:endParaRPr lang="en-IN" sz="1200" dirty="0"/>
                    </a:p>
                  </a:txBody>
                  <a:tcPr/>
                </a:tc>
                <a:tc>
                  <a:txBody>
                    <a:bodyPr/>
                    <a:lstStyle/>
                    <a:p>
                      <a:pPr algn="just"/>
                      <a:r>
                        <a:rPr lang="en-IN" sz="1200" dirty="0" smtClean="0"/>
                        <a:t>16384</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%I32V – Integer Variable </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Memory-based 32-bit signed variables used for logics, communication task acquisition </a:t>
                      </a:r>
                      <a:endParaRPr lang="en-IN" sz="1200" dirty="0"/>
                    </a:p>
                  </a:txBody>
                  <a:tcPr/>
                </a:tc>
                <a:tc>
                  <a:txBody>
                    <a:bodyPr/>
                    <a:lstStyle/>
                    <a:p>
                      <a:pPr algn="just"/>
                      <a:r>
                        <a:rPr lang="en-IN" sz="1200" dirty="0" smtClean="0"/>
                        <a:t>10240</a:t>
                      </a:r>
                      <a:endParaRPr lang="en-IN" sz="1200" dirty="0"/>
                    </a:p>
                  </a:txBody>
                  <a:tcPr/>
                </a:tc>
              </a:tr>
            </a:tbl>
          </a:graphicData>
        </a:graphic>
      </p:graphicFrame>
    </p:spTree>
    <p:extLst>
      <p:ext uri="{BB962C8B-B14F-4D97-AF65-F5344CB8AC3E}">
        <p14:creationId xmlns="" xmlns:p14="http://schemas.microsoft.com/office/powerpoint/2010/main" val="3209257248"/>
      </p:ext>
    </p:extLst>
  </p:cSld>
  <p:clrMapOvr>
    <a:masterClrMapping/>
  </p:clrMapOvr>
  <p:transition>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Memory </a:t>
            </a:r>
            <a:r>
              <a:rPr lang="en-IN" dirty="0" smtClean="0"/>
              <a:t>Types (contd.)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graphicFrame>
        <p:nvGraphicFramePr>
          <p:cNvPr id="6" name="Content Placeholder 5"/>
          <p:cNvGraphicFramePr>
            <a:graphicFrameLocks noGrp="1"/>
          </p:cNvGraphicFramePr>
          <p:nvPr>
            <p:ph sz="quarter" idx="1"/>
            <p:extLst>
              <p:ext uri="{D42A27DB-BD31-4B8C-83A1-F6EECF244321}">
                <p14:modId xmlns="" xmlns:p14="http://schemas.microsoft.com/office/powerpoint/2010/main" val="708420367"/>
              </p:ext>
            </p:extLst>
          </p:nvPr>
        </p:nvGraphicFramePr>
        <p:xfrm>
          <a:off x="301625" y="1527175"/>
          <a:ext cx="8504238" cy="1742440"/>
        </p:xfrm>
        <a:graphic>
          <a:graphicData uri="http://schemas.openxmlformats.org/drawingml/2006/table">
            <a:tbl>
              <a:tblPr firstRow="1" bandRow="1">
                <a:tableStyleId>{5C22544A-7EE6-4342-B048-85BDC9FD1C3A}</a:tableStyleId>
              </a:tblPr>
              <a:tblGrid>
                <a:gridCol w="2365375"/>
                <a:gridCol w="4953000"/>
                <a:gridCol w="1185863"/>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200" dirty="0" smtClean="0"/>
                        <a:t>Memory Type</a:t>
                      </a:r>
                    </a:p>
                  </a:txBody>
                  <a:tcPr/>
                </a:tc>
                <a:tc>
                  <a:txBody>
                    <a:bodyPr/>
                    <a:lstStyle/>
                    <a:p>
                      <a:pPr algn="just"/>
                      <a:r>
                        <a:rPr lang="en-IN" sz="1200" dirty="0" smtClean="0"/>
                        <a:t>Description</a:t>
                      </a:r>
                      <a:endParaRPr lang="en-IN" sz="1200" dirty="0"/>
                    </a:p>
                  </a:txBody>
                  <a:tcPr/>
                </a:tc>
                <a:tc>
                  <a:txBody>
                    <a:bodyPr/>
                    <a:lstStyle/>
                    <a:p>
                      <a:pPr algn="just"/>
                      <a:r>
                        <a:rPr lang="en-IN" sz="1200" dirty="0" smtClean="0"/>
                        <a:t>Capacity</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%F32V – Floating-point Variable </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Memory-based 32-bit floating point variables used for logics, communication task acquisition </a:t>
                      </a:r>
                      <a:endParaRPr lang="en-IN" sz="1200" dirty="0"/>
                    </a:p>
                  </a:txBody>
                  <a:tcPr/>
                </a:tc>
                <a:tc>
                  <a:txBody>
                    <a:bodyPr/>
                    <a:lstStyle/>
                    <a:p>
                      <a:pPr algn="just"/>
                      <a:r>
                        <a:rPr lang="en-IN" sz="1200" dirty="0" smtClean="0"/>
                        <a:t>10240</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%BS – Boolean Status </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Boolean status variables used by the system to indicate various system status</a:t>
                      </a:r>
                      <a:endParaRPr lang="en-IN" sz="1200" dirty="0"/>
                    </a:p>
                  </a:txBody>
                  <a:tcPr/>
                </a:tc>
                <a:tc>
                  <a:txBody>
                    <a:bodyPr/>
                    <a:lstStyle/>
                    <a:p>
                      <a:pPr algn="just"/>
                      <a:r>
                        <a:rPr lang="en-IN" sz="1200" dirty="0" smtClean="0"/>
                        <a:t>4096</a:t>
                      </a:r>
                      <a:endParaRPr lang="en-IN" sz="1200" dirty="0"/>
                    </a:p>
                  </a:txBody>
                  <a:tcPr/>
                </a:tc>
              </a:tr>
              <a:tr h="370840">
                <a:tc>
                  <a:txBody>
                    <a:bodyPr/>
                    <a:lstStyle/>
                    <a:p>
                      <a:pPr algn="just"/>
                      <a:r>
                        <a:rPr kumimoji="0" lang="en-IN" sz="1200" kern="1200" dirty="0" smtClean="0">
                          <a:solidFill>
                            <a:schemeClr val="dk1"/>
                          </a:solidFill>
                          <a:effectLst/>
                          <a:latin typeface="+mn-lt"/>
                          <a:ea typeface="+mn-ea"/>
                          <a:cs typeface="+mn-cs"/>
                        </a:rPr>
                        <a:t>%I32S – Integer Status </a:t>
                      </a:r>
                      <a:endParaRPr lang="en-IN" sz="1200" dirty="0"/>
                    </a:p>
                  </a:txBody>
                  <a:tcPr/>
                </a:tc>
                <a:tc>
                  <a:txBody>
                    <a:bodyPr/>
                    <a:lstStyle/>
                    <a:p>
                      <a:pPr algn="just"/>
                      <a:r>
                        <a:rPr kumimoji="0" lang="en-IN" sz="1200" kern="1200" dirty="0" smtClean="0">
                          <a:solidFill>
                            <a:schemeClr val="dk1"/>
                          </a:solidFill>
                          <a:effectLst/>
                          <a:latin typeface="+mn-lt"/>
                          <a:ea typeface="+mn-ea"/>
                          <a:cs typeface="+mn-cs"/>
                        </a:rPr>
                        <a:t>32-bit integer status variables used by the system to indicate various system status </a:t>
                      </a:r>
                      <a:endParaRPr lang="en-IN" sz="1200" dirty="0"/>
                    </a:p>
                  </a:txBody>
                  <a:tcPr/>
                </a:tc>
                <a:tc>
                  <a:txBody>
                    <a:bodyPr/>
                    <a:lstStyle/>
                    <a:p>
                      <a:pPr algn="just"/>
                      <a:r>
                        <a:rPr lang="en-IN" sz="1200" dirty="0" smtClean="0"/>
                        <a:t>2048</a:t>
                      </a:r>
                      <a:endParaRPr lang="en-IN" sz="1200" dirty="0"/>
                    </a:p>
                  </a:txBody>
                  <a:tcPr/>
                </a:tc>
              </a:tr>
            </a:tbl>
          </a:graphicData>
        </a:graphic>
      </p:graphicFrame>
    </p:spTree>
    <p:extLst>
      <p:ext uri="{BB962C8B-B14F-4D97-AF65-F5344CB8AC3E}">
        <p14:creationId xmlns="" xmlns:p14="http://schemas.microsoft.com/office/powerpoint/2010/main" val="2187406344"/>
      </p:ext>
    </p:extLst>
  </p:cSld>
  <p:clrMapOvr>
    <a:masterClrMapping/>
  </p:clrMapOvr>
  <p:transition>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Quality Flags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
        <p:nvSpPr>
          <p:cNvPr id="5" name="Content Placeholder 4"/>
          <p:cNvSpPr>
            <a:spLocks noGrp="1"/>
          </p:cNvSpPr>
          <p:nvPr>
            <p:ph sz="quarter" idx="1"/>
          </p:nvPr>
        </p:nvSpPr>
        <p:spPr/>
        <p:txBody>
          <a:bodyPr>
            <a:noAutofit/>
          </a:bodyPr>
          <a:lstStyle/>
          <a:p>
            <a:pPr algn="just"/>
            <a:r>
              <a:rPr lang="en-IN" sz="1800" dirty="0"/>
              <a:t>All memory types support a basic set of quality flags in addition to current value. These flags can be used for reporting the status of the value over protocols supporting transfer of such information. </a:t>
            </a:r>
            <a:endParaRPr lang="en-IN" sz="1800" dirty="0" smtClean="0"/>
          </a:p>
          <a:p>
            <a:pPr lvl="0" algn="just"/>
            <a:r>
              <a:rPr lang="en-IN" sz="1800" b="1" dirty="0"/>
              <a:t>Topical</a:t>
            </a:r>
            <a:r>
              <a:rPr lang="en-IN" sz="1800" dirty="0"/>
              <a:t> – This flag when set indicates that the value is current / updated. When this flag is not set the value is not topical. This could be due to loss of connectivity between the processor unit and source of the value (e.g., I/O module). </a:t>
            </a:r>
          </a:p>
          <a:p>
            <a:pPr lvl="0" algn="just"/>
            <a:r>
              <a:rPr lang="en-IN" sz="1800" b="1" dirty="0" smtClean="0"/>
              <a:t>Invalid </a:t>
            </a:r>
            <a:r>
              <a:rPr lang="en-IN" sz="1800" dirty="0"/>
              <a:t>– This flag when set indicates that the value is not within the specified valid limits. E.g., when a 4-20ma input goes below 4mA. </a:t>
            </a:r>
          </a:p>
          <a:p>
            <a:pPr lvl="0" algn="just"/>
            <a:r>
              <a:rPr lang="en-IN" sz="1800" b="1" dirty="0" smtClean="0"/>
              <a:t>Blocked </a:t>
            </a:r>
            <a:r>
              <a:rPr lang="en-IN" sz="1800" dirty="0"/>
              <a:t>– This flag when set indicates that the value has been blocked for acquisition from its source by the user. </a:t>
            </a:r>
          </a:p>
          <a:p>
            <a:pPr lvl="0" algn="just"/>
            <a:r>
              <a:rPr lang="en-IN" sz="1800" b="1" dirty="0" smtClean="0"/>
              <a:t>Substituted </a:t>
            </a:r>
            <a:r>
              <a:rPr lang="en-IN" sz="1800" dirty="0"/>
              <a:t>– This flag when set indicates that the current value is a user substituted value, and is not from the actual source. </a:t>
            </a:r>
          </a:p>
          <a:p>
            <a:pPr lvl="0" algn="just"/>
            <a:r>
              <a:rPr lang="en-IN" sz="1800" b="1" dirty="0" smtClean="0"/>
              <a:t>Chatter</a:t>
            </a:r>
            <a:r>
              <a:rPr lang="en-IN" sz="1800" dirty="0" smtClean="0"/>
              <a:t> </a:t>
            </a:r>
            <a:r>
              <a:rPr lang="en-IN" sz="1800" dirty="0"/>
              <a:t>– This flag is provided by digital input modules that support chatter filtering. When this flag is set, it indicates that the input channel is in chattering state. </a:t>
            </a:r>
          </a:p>
        </p:txBody>
      </p:sp>
    </p:spTree>
    <p:extLst>
      <p:ext uri="{BB962C8B-B14F-4D97-AF65-F5344CB8AC3E}">
        <p14:creationId xmlns="" xmlns:p14="http://schemas.microsoft.com/office/powerpoint/2010/main" val="433930093"/>
      </p:ext>
    </p:extLst>
  </p:cSld>
  <p:clrMapOvr>
    <a:masterClrMapping/>
  </p:clrMapOvr>
  <p:transition>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Retentive I/O Memory</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5" name="Content Placeholder 4"/>
          <p:cNvSpPr>
            <a:spLocks noGrp="1"/>
          </p:cNvSpPr>
          <p:nvPr>
            <p:ph sz="quarter" idx="1"/>
          </p:nvPr>
        </p:nvSpPr>
        <p:spPr/>
        <p:txBody>
          <a:bodyPr>
            <a:normAutofit/>
          </a:bodyPr>
          <a:lstStyle/>
          <a:p>
            <a:pPr algn="just"/>
            <a:r>
              <a:rPr lang="en-IN" sz="1800" dirty="0"/>
              <a:t>Retentive I/O memory is used for storage of variables whose values need to be persisted across processor reboots (including power off conditions). </a:t>
            </a:r>
            <a:endParaRPr lang="en-IN" sz="1800" dirty="0" smtClean="0"/>
          </a:p>
          <a:p>
            <a:pPr algn="just"/>
            <a:r>
              <a:rPr lang="en-IN" sz="1800" dirty="0" smtClean="0"/>
              <a:t>For </a:t>
            </a:r>
            <a:r>
              <a:rPr lang="en-IN" sz="1800" dirty="0"/>
              <a:t>such variables, the last updated value (with quality) is saved in the non-volatile memory of the CPU, which is backed up by a battery. </a:t>
            </a:r>
            <a:r>
              <a:rPr lang="en-IN" sz="1800" dirty="0" smtClean="0"/>
              <a:t> </a:t>
            </a:r>
            <a:endParaRPr lang="en-IN" sz="1800" dirty="0"/>
          </a:p>
          <a:p>
            <a:pPr algn="just"/>
            <a:r>
              <a:rPr lang="en-IN" sz="1800" dirty="0"/>
              <a:t>Within the addressing range of a memory type, retentive variables are located towards the end of the range</a:t>
            </a:r>
            <a:r>
              <a:rPr lang="en-IN" sz="1800" dirty="0" smtClean="0"/>
              <a:t>.</a:t>
            </a:r>
          </a:p>
          <a:p>
            <a:pPr algn="just"/>
            <a:r>
              <a:rPr lang="en-IN" sz="1800" dirty="0" smtClean="0"/>
              <a:t>For </a:t>
            </a:r>
            <a:r>
              <a:rPr lang="en-IN" sz="1800" dirty="0"/>
              <a:t>Example, BV type has 8192 elements, addressed from BV0001-BV8192. Of this range, the one can configure the last 512 elements as non-volatile. Therefore, addresses BV7681-BV8192 are stored in the non-volatile memory of the RTU</a:t>
            </a:r>
            <a:r>
              <a:rPr lang="en-IN" sz="1800" dirty="0" smtClean="0"/>
              <a:t>.</a:t>
            </a:r>
          </a:p>
          <a:p>
            <a:pPr algn="just"/>
            <a:r>
              <a:rPr lang="en-IN" sz="1800" dirty="0"/>
              <a:t>Except for counters (CI type), all other hard-wired I/O are always non-volatile.</a:t>
            </a:r>
          </a:p>
          <a:p>
            <a:pPr algn="just"/>
            <a:endParaRPr lang="en-IN" sz="1800" dirty="0"/>
          </a:p>
        </p:txBody>
      </p:sp>
    </p:spTree>
    <p:extLst>
      <p:ext uri="{BB962C8B-B14F-4D97-AF65-F5344CB8AC3E}">
        <p14:creationId xmlns="" xmlns:p14="http://schemas.microsoft.com/office/powerpoint/2010/main" val="26537264"/>
      </p:ext>
    </p:extLst>
  </p:cSld>
  <p:clrMapOvr>
    <a:masterClrMapping/>
  </p:clrMapOvr>
  <p:transition>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Husky Studio</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5" name="Content Placeholder 4"/>
          <p:cNvSpPr>
            <a:spLocks noGrp="1"/>
          </p:cNvSpPr>
          <p:nvPr>
            <p:ph sz="quarter" idx="1"/>
          </p:nvPr>
        </p:nvSpPr>
        <p:spPr>
          <a:xfrm>
            <a:off x="301752" y="1527048"/>
            <a:ext cx="8503920" cy="1345607"/>
          </a:xfrm>
        </p:spPr>
        <p:txBody>
          <a:bodyPr/>
          <a:lstStyle/>
          <a:p>
            <a:r>
              <a:rPr lang="en-IN" dirty="0" err="1"/>
              <a:t>HuskyStudio</a:t>
            </a:r>
            <a:r>
              <a:rPr lang="en-IN" dirty="0"/>
              <a:t> is a unified configuration, programming and diagnostic software for Husky series of RTUs. </a:t>
            </a:r>
            <a:endParaRPr lang="en-IN" dirty="0" smtClean="0"/>
          </a:p>
          <a:p>
            <a:r>
              <a:rPr lang="en-IN" dirty="0" smtClean="0"/>
              <a:t>It </a:t>
            </a:r>
            <a:r>
              <a:rPr lang="en-IN" dirty="0"/>
              <a:t>allows engineers to configure, program and monitor the RTU from a single application suite thereby eliminating need of different </a:t>
            </a:r>
            <a:r>
              <a:rPr lang="en-IN" dirty="0" smtClean="0"/>
              <a:t>software. </a:t>
            </a:r>
          </a:p>
          <a:p>
            <a:pPr marL="0" indent="0">
              <a:buNone/>
            </a:pPr>
            <a:endParaRPr lang="en-IN" dirty="0"/>
          </a:p>
        </p:txBody>
      </p:sp>
      <p:sp>
        <p:nvSpPr>
          <p:cNvPr id="6" name="Content Placeholder 4"/>
          <p:cNvSpPr txBox="1">
            <a:spLocks/>
          </p:cNvSpPr>
          <p:nvPr/>
        </p:nvSpPr>
        <p:spPr>
          <a:xfrm>
            <a:off x="356116" y="3862890"/>
            <a:ext cx="8503920" cy="22860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18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18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18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IN" dirty="0"/>
              <a:t>Configuration of I/O Modules </a:t>
            </a:r>
          </a:p>
          <a:p>
            <a:r>
              <a:rPr lang="en-IN" dirty="0"/>
              <a:t>Database Configuration </a:t>
            </a:r>
          </a:p>
          <a:p>
            <a:r>
              <a:rPr lang="en-IN" dirty="0"/>
              <a:t>Configuration of I/O ports </a:t>
            </a:r>
          </a:p>
          <a:p>
            <a:r>
              <a:rPr lang="en-IN" dirty="0"/>
              <a:t>Protocol Configuration </a:t>
            </a:r>
          </a:p>
          <a:p>
            <a:r>
              <a:rPr lang="en-IN" dirty="0"/>
              <a:t>RTU Programming using IEC61131-3 </a:t>
            </a:r>
          </a:p>
          <a:p>
            <a:r>
              <a:rPr lang="en-IN" dirty="0"/>
              <a:t>Offline Logic Simulation </a:t>
            </a:r>
          </a:p>
          <a:p>
            <a:r>
              <a:rPr lang="en-IN" dirty="0"/>
              <a:t>RTU Diagnostics</a:t>
            </a:r>
          </a:p>
          <a:p>
            <a:pPr marL="0" indent="0">
              <a:buFont typeface="Wingdings 2"/>
              <a:buNone/>
            </a:pPr>
            <a:endParaRPr lang="en-IN" dirty="0"/>
          </a:p>
        </p:txBody>
      </p:sp>
      <p:sp>
        <p:nvSpPr>
          <p:cNvPr id="7" name="Title 1"/>
          <p:cNvSpPr txBox="1">
            <a:spLocks/>
          </p:cNvSpPr>
          <p:nvPr/>
        </p:nvSpPr>
        <p:spPr>
          <a:xfrm>
            <a:off x="304800" y="28194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IN" sz="2400" dirty="0" smtClean="0"/>
              <a:t>Basic Functionality</a:t>
            </a:r>
            <a:endParaRPr lang="en-IN" sz="2400" dirty="0"/>
          </a:p>
        </p:txBody>
      </p:sp>
    </p:spTree>
    <p:extLst>
      <p:ext uri="{BB962C8B-B14F-4D97-AF65-F5344CB8AC3E}">
        <p14:creationId xmlns:p14="http://schemas.microsoft.com/office/powerpoint/2010/main" xmlns="" val="2154344393"/>
      </p:ext>
    </p:extLst>
  </p:cSld>
  <p:clrMapOvr>
    <a:masterClrMapping/>
  </p:clrMapOvr>
  <p:transition>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Overview</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5" name="Content Placeholder 4"/>
          <p:cNvSpPr>
            <a:spLocks noGrp="1"/>
          </p:cNvSpPr>
          <p:nvPr>
            <p:ph sz="quarter" idx="1"/>
          </p:nvPr>
        </p:nvSpPr>
        <p:spPr>
          <a:xfrm>
            <a:off x="301752" y="1527048"/>
            <a:ext cx="8503920" cy="1597152"/>
          </a:xfrm>
        </p:spPr>
        <p:txBody>
          <a:bodyPr/>
          <a:lstStyle/>
          <a:p>
            <a:r>
              <a:rPr lang="en-IN" dirty="0" err="1"/>
              <a:t>HuskyStudio</a:t>
            </a:r>
            <a:r>
              <a:rPr lang="en-IN" dirty="0"/>
              <a:t> works on the concept of project</a:t>
            </a:r>
            <a:r>
              <a:rPr lang="en-IN" dirty="0" smtClean="0"/>
              <a:t>.</a:t>
            </a:r>
          </a:p>
          <a:p>
            <a:r>
              <a:rPr lang="en-IN" dirty="0" smtClean="0"/>
              <a:t>A </a:t>
            </a:r>
            <a:r>
              <a:rPr lang="en-IN" dirty="0"/>
              <a:t>project is a collection of files comprising of RTU configuration, variable definition, IO module configuration and logic programs. </a:t>
            </a:r>
            <a:endParaRPr lang="en-IN" dirty="0" smtClean="0"/>
          </a:p>
          <a:p>
            <a:r>
              <a:rPr lang="en-IN" dirty="0" err="1" smtClean="0"/>
              <a:t>HuskyStudio</a:t>
            </a:r>
            <a:r>
              <a:rPr lang="en-IN" dirty="0" smtClean="0"/>
              <a:t> </a:t>
            </a:r>
            <a:r>
              <a:rPr lang="en-IN" dirty="0"/>
              <a:t>enables you to configure all aspects of the RTU from a single editor. </a:t>
            </a:r>
          </a:p>
        </p:txBody>
      </p:sp>
    </p:spTree>
    <p:extLst>
      <p:ext uri="{BB962C8B-B14F-4D97-AF65-F5344CB8AC3E}">
        <p14:creationId xmlns:p14="http://schemas.microsoft.com/office/powerpoint/2010/main" xmlns="" val="4150438761"/>
      </p:ext>
    </p:extLst>
  </p:cSld>
  <p:clrMapOvr>
    <a:masterClrMapping/>
  </p:clrMapOvr>
  <p:transition>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Working Area</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
        <p:nvSpPr>
          <p:cNvPr id="5" name="Content Placeholder 4"/>
          <p:cNvSpPr>
            <a:spLocks noGrp="1"/>
          </p:cNvSpPr>
          <p:nvPr>
            <p:ph sz="quarter" idx="1"/>
          </p:nvPr>
        </p:nvSpPr>
        <p:spPr/>
        <p:txBody>
          <a:bodyPr/>
          <a:lstStyle/>
          <a:p>
            <a:endParaRPr lang="en-IN" dirty="0"/>
          </a:p>
        </p:txBody>
      </p:sp>
      <p:pic>
        <p:nvPicPr>
          <p:cNvPr id="9" name="Picture 8"/>
          <p:cNvPicPr>
            <a:picLocks noChangeAspect="1"/>
          </p:cNvPicPr>
          <p:nvPr/>
        </p:nvPicPr>
        <p:blipFill>
          <a:blip r:embed="rId2"/>
          <a:stretch>
            <a:fillRect/>
          </a:stretch>
        </p:blipFill>
        <p:spPr>
          <a:xfrm>
            <a:off x="523875" y="1609725"/>
            <a:ext cx="8239125" cy="4638675"/>
          </a:xfrm>
          <a:prstGeom prst="rect">
            <a:avLst/>
          </a:prstGeom>
        </p:spPr>
      </p:pic>
    </p:spTree>
    <p:extLst>
      <p:ext uri="{BB962C8B-B14F-4D97-AF65-F5344CB8AC3E}">
        <p14:creationId xmlns:p14="http://schemas.microsoft.com/office/powerpoint/2010/main" xmlns="" val="3594655924"/>
      </p:ext>
    </p:extLst>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System Architecture</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icture 4"/>
          <p:cNvPicPr>
            <a:picLocks noChangeAspect="1"/>
          </p:cNvPicPr>
          <p:nvPr/>
        </p:nvPicPr>
        <p:blipFill>
          <a:blip r:embed="rId2"/>
          <a:stretch>
            <a:fillRect/>
          </a:stretch>
        </p:blipFill>
        <p:spPr>
          <a:xfrm>
            <a:off x="761999" y="1599178"/>
            <a:ext cx="7696201" cy="4663113"/>
          </a:xfrm>
          <a:prstGeom prst="rect">
            <a:avLst/>
          </a:prstGeom>
        </p:spPr>
      </p:pic>
    </p:spTree>
    <p:extLst>
      <p:ext uri="{BB962C8B-B14F-4D97-AF65-F5344CB8AC3E}">
        <p14:creationId xmlns="" xmlns:p14="http://schemas.microsoft.com/office/powerpoint/2010/main" val="2986799849"/>
      </p:ext>
    </p:extLst>
  </p:cSld>
  <p:clrMapOvr>
    <a:masterClrMapping/>
  </p:clrMapOvr>
  <p:transition>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Creating a New Project</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pic>
        <p:nvPicPr>
          <p:cNvPr id="6" name="Content Placeholder 5"/>
          <p:cNvPicPr>
            <a:picLocks noGrp="1" noChangeAspect="1"/>
          </p:cNvPicPr>
          <p:nvPr>
            <p:ph sz="quarter" idx="1"/>
          </p:nvPr>
        </p:nvPicPr>
        <p:blipFill>
          <a:blip r:embed="rId2"/>
          <a:stretch>
            <a:fillRect/>
          </a:stretch>
        </p:blipFill>
        <p:spPr>
          <a:xfrm>
            <a:off x="619149" y="1603393"/>
            <a:ext cx="7869190" cy="4419563"/>
          </a:xfrm>
          <a:prstGeom prst="rect">
            <a:avLst/>
          </a:prstGeom>
        </p:spPr>
      </p:pic>
    </p:spTree>
    <p:extLst>
      <p:ext uri="{BB962C8B-B14F-4D97-AF65-F5344CB8AC3E}">
        <p14:creationId xmlns:p14="http://schemas.microsoft.com/office/powerpoint/2010/main" xmlns="" val="3164198814"/>
      </p:ext>
    </p:extLst>
  </p:cSld>
  <p:clrMapOvr>
    <a:masterClrMapping/>
  </p:clrMapOvr>
  <p:transition>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Creating a New </a:t>
            </a:r>
            <a:r>
              <a:rPr lang="en-IN" dirty="0" smtClean="0"/>
              <a:t>Project (contd.)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
        <p:nvSpPr>
          <p:cNvPr id="7" name="Content Placeholder 6"/>
          <p:cNvSpPr>
            <a:spLocks noGrp="1"/>
          </p:cNvSpPr>
          <p:nvPr>
            <p:ph sz="quarter" idx="1"/>
          </p:nvPr>
        </p:nvSpPr>
        <p:spPr/>
        <p:txBody>
          <a:bodyPr/>
          <a:lstStyle/>
          <a:p>
            <a:endParaRPr lang="en-US" dirty="0"/>
          </a:p>
        </p:txBody>
      </p:sp>
      <p:pic>
        <p:nvPicPr>
          <p:cNvPr id="21508" name="Picture 4"/>
          <p:cNvPicPr>
            <a:picLocks noChangeAspect="1" noChangeArrowheads="1"/>
          </p:cNvPicPr>
          <p:nvPr/>
        </p:nvPicPr>
        <p:blipFill>
          <a:blip r:embed="rId2"/>
          <a:srcRect/>
          <a:stretch>
            <a:fillRect/>
          </a:stretch>
        </p:blipFill>
        <p:spPr bwMode="auto">
          <a:xfrm>
            <a:off x="762000" y="2133600"/>
            <a:ext cx="7372350" cy="3333750"/>
          </a:xfrm>
          <a:prstGeom prst="rect">
            <a:avLst/>
          </a:prstGeom>
          <a:noFill/>
          <a:ln w="9525">
            <a:noFill/>
            <a:miter lim="800000"/>
            <a:headEnd/>
            <a:tailEnd/>
          </a:ln>
          <a:effectLst/>
        </p:spPr>
      </p:pic>
    </p:spTree>
    <p:extLst>
      <p:ext uri="{BB962C8B-B14F-4D97-AF65-F5344CB8AC3E}">
        <p14:creationId xmlns:p14="http://schemas.microsoft.com/office/powerpoint/2010/main" xmlns="" val="458933192"/>
      </p:ext>
    </p:extLst>
  </p:cSld>
  <p:clrMapOvr>
    <a:masterClrMapping/>
  </p:clrMapOvr>
  <p:transition>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Hardware Configuration</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
        <p:nvSpPr>
          <p:cNvPr id="5" name="Content Placeholder 4"/>
          <p:cNvSpPr>
            <a:spLocks noGrp="1"/>
          </p:cNvSpPr>
          <p:nvPr>
            <p:ph sz="quarter" idx="1"/>
          </p:nvPr>
        </p:nvSpPr>
        <p:spPr/>
        <p:txBody>
          <a:bodyPr/>
          <a:lstStyle/>
          <a:p>
            <a:r>
              <a:rPr lang="en-IN" dirty="0"/>
              <a:t>Every configuration consists of one or more racks and corresponding backplane</a:t>
            </a:r>
            <a:r>
              <a:rPr lang="en-IN" dirty="0" smtClean="0"/>
              <a:t>.</a:t>
            </a:r>
          </a:p>
          <a:p>
            <a:r>
              <a:rPr lang="en-IN" dirty="0"/>
              <a:t>A rack is an enclosure which is mounted inside a panel and holds various IO modules</a:t>
            </a:r>
            <a:r>
              <a:rPr lang="en-IN" dirty="0" smtClean="0"/>
              <a:t>.</a:t>
            </a:r>
          </a:p>
          <a:p>
            <a:r>
              <a:rPr lang="en-IN" dirty="0"/>
              <a:t>A backplane is like a motherboard mounted at the backside of the rack</a:t>
            </a:r>
            <a:r>
              <a:rPr lang="en-IN" dirty="0" smtClean="0"/>
              <a:t>.</a:t>
            </a:r>
          </a:p>
          <a:p>
            <a:r>
              <a:rPr lang="en-IN" dirty="0" smtClean="0"/>
              <a:t>A </a:t>
            </a:r>
            <a:r>
              <a:rPr lang="en-IN" dirty="0"/>
              <a:t>backplane consists of one or more CPU slots, special slots and IO slots.</a:t>
            </a:r>
          </a:p>
        </p:txBody>
      </p:sp>
    </p:spTree>
    <p:extLst>
      <p:ext uri="{BB962C8B-B14F-4D97-AF65-F5344CB8AC3E}">
        <p14:creationId xmlns:p14="http://schemas.microsoft.com/office/powerpoint/2010/main" xmlns="" val="2146580311"/>
      </p:ext>
    </p:extLst>
  </p:cSld>
  <p:clrMapOvr>
    <a:masterClrMapping/>
  </p:clrMapOvr>
  <p:transition>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b="1" dirty="0"/>
              <a:t>CPU Slots </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
        <p:nvSpPr>
          <p:cNvPr id="5" name="Content Placeholder 4"/>
          <p:cNvSpPr>
            <a:spLocks noGrp="1"/>
          </p:cNvSpPr>
          <p:nvPr>
            <p:ph sz="quarter" idx="1"/>
          </p:nvPr>
        </p:nvSpPr>
        <p:spPr/>
        <p:txBody>
          <a:bodyPr/>
          <a:lstStyle/>
          <a:p>
            <a:r>
              <a:rPr lang="en-IN" dirty="0"/>
              <a:t>Every backplane consists of pre-defined no. of CPU slots which are reserved for CPU only. </a:t>
            </a:r>
            <a:endParaRPr lang="en-IN" dirty="0" smtClean="0"/>
          </a:p>
          <a:p>
            <a:r>
              <a:rPr lang="en-IN" dirty="0" smtClean="0"/>
              <a:t>User can change </a:t>
            </a:r>
            <a:r>
              <a:rPr lang="en-IN" dirty="0"/>
              <a:t>the CPU model by double clicking on the Processor node and selecting the appropriate CPU </a:t>
            </a:r>
            <a:r>
              <a:rPr lang="en-IN" dirty="0" smtClean="0"/>
              <a:t>model.</a:t>
            </a:r>
          </a:p>
          <a:p>
            <a:endParaRPr lang="en-IN" dirty="0"/>
          </a:p>
        </p:txBody>
      </p:sp>
      <p:pic>
        <p:nvPicPr>
          <p:cNvPr id="23554" name="Picture 2"/>
          <p:cNvPicPr>
            <a:picLocks noChangeAspect="1" noChangeArrowheads="1"/>
          </p:cNvPicPr>
          <p:nvPr/>
        </p:nvPicPr>
        <p:blipFill>
          <a:blip r:embed="rId2"/>
          <a:srcRect/>
          <a:stretch>
            <a:fillRect/>
          </a:stretch>
        </p:blipFill>
        <p:spPr bwMode="auto">
          <a:xfrm>
            <a:off x="3200400" y="2971800"/>
            <a:ext cx="3048000" cy="2864255"/>
          </a:xfrm>
          <a:prstGeom prst="rect">
            <a:avLst/>
          </a:prstGeom>
          <a:noFill/>
          <a:ln w="9525">
            <a:noFill/>
            <a:miter lim="800000"/>
            <a:headEnd/>
            <a:tailEnd/>
          </a:ln>
          <a:effectLst/>
        </p:spPr>
      </p:pic>
    </p:spTree>
    <p:extLst>
      <p:ext uri="{BB962C8B-B14F-4D97-AF65-F5344CB8AC3E}">
        <p14:creationId xmlns:p14="http://schemas.microsoft.com/office/powerpoint/2010/main" xmlns="" val="1453165170"/>
      </p:ext>
    </p:extLst>
  </p:cSld>
  <p:clrMapOvr>
    <a:masterClrMapping/>
  </p:clrMapOvr>
  <p:transition>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CPU Slots (contd.)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
        <p:nvSpPr>
          <p:cNvPr id="7" name="Content Placeholder 6"/>
          <p:cNvSpPr>
            <a:spLocks noGrp="1"/>
          </p:cNvSpPr>
          <p:nvPr>
            <p:ph sz="quarter" idx="1"/>
          </p:nvPr>
        </p:nvSpPr>
        <p:spPr/>
        <p:txBody>
          <a:bodyPr/>
          <a:lstStyle/>
          <a:p>
            <a:endParaRPr lang="en-US"/>
          </a:p>
        </p:txBody>
      </p:sp>
      <p:pic>
        <p:nvPicPr>
          <p:cNvPr id="22530" name="Picture 2"/>
          <p:cNvPicPr>
            <a:picLocks noChangeAspect="1" noChangeArrowheads="1"/>
          </p:cNvPicPr>
          <p:nvPr/>
        </p:nvPicPr>
        <p:blipFill>
          <a:blip r:embed="rId2"/>
          <a:srcRect/>
          <a:stretch>
            <a:fillRect/>
          </a:stretch>
        </p:blipFill>
        <p:spPr bwMode="auto">
          <a:xfrm>
            <a:off x="1447800" y="1981200"/>
            <a:ext cx="6362700" cy="3819525"/>
          </a:xfrm>
          <a:prstGeom prst="rect">
            <a:avLst/>
          </a:prstGeom>
          <a:noFill/>
          <a:ln w="9525">
            <a:noFill/>
            <a:miter lim="800000"/>
            <a:headEnd/>
            <a:tailEnd/>
          </a:ln>
          <a:effectLst/>
        </p:spPr>
      </p:pic>
    </p:spTree>
    <p:extLst>
      <p:ext uri="{BB962C8B-B14F-4D97-AF65-F5344CB8AC3E}">
        <p14:creationId xmlns:p14="http://schemas.microsoft.com/office/powerpoint/2010/main" xmlns="" val="1272487773"/>
      </p:ext>
    </p:extLst>
  </p:cSld>
  <p:clrMapOvr>
    <a:masterClrMapping/>
  </p:clrMapOvr>
  <p:transition>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b="1" dirty="0"/>
              <a:t>IO Slots </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
        <p:nvSpPr>
          <p:cNvPr id="5" name="Content Placeholder 4"/>
          <p:cNvSpPr>
            <a:spLocks noGrp="1"/>
          </p:cNvSpPr>
          <p:nvPr>
            <p:ph sz="quarter" idx="1"/>
          </p:nvPr>
        </p:nvSpPr>
        <p:spPr/>
        <p:txBody>
          <a:bodyPr/>
          <a:lstStyle/>
          <a:p>
            <a:r>
              <a:rPr lang="en-IN" dirty="0"/>
              <a:t>IO Slots are meant for inserting input output modules of RTU, for example, Digital Input, Digital Output etc. </a:t>
            </a:r>
            <a:endParaRPr lang="en-IN" dirty="0" smtClean="0"/>
          </a:p>
          <a:p>
            <a:r>
              <a:rPr lang="en-IN" dirty="0" smtClean="0"/>
              <a:t>To </a:t>
            </a:r>
            <a:r>
              <a:rPr lang="en-IN" dirty="0"/>
              <a:t>insert an IO module in a slot, double click on the desired slot. Select the IO module from the list and press OK</a:t>
            </a:r>
            <a:r>
              <a:rPr lang="en-IN" dirty="0" smtClean="0"/>
              <a:t>.</a:t>
            </a:r>
          </a:p>
          <a:p>
            <a:endParaRPr lang="en-IN" dirty="0"/>
          </a:p>
          <a:p>
            <a:endParaRPr lang="en-IN" dirty="0"/>
          </a:p>
        </p:txBody>
      </p:sp>
      <p:pic>
        <p:nvPicPr>
          <p:cNvPr id="6" name="Picture 5"/>
          <p:cNvPicPr>
            <a:picLocks noChangeAspect="1"/>
          </p:cNvPicPr>
          <p:nvPr/>
        </p:nvPicPr>
        <p:blipFill>
          <a:blip r:embed="rId2"/>
          <a:stretch>
            <a:fillRect/>
          </a:stretch>
        </p:blipFill>
        <p:spPr>
          <a:xfrm>
            <a:off x="2849638" y="2819400"/>
            <a:ext cx="3481300" cy="3082781"/>
          </a:xfrm>
          <a:prstGeom prst="rect">
            <a:avLst/>
          </a:prstGeom>
        </p:spPr>
      </p:pic>
    </p:spTree>
    <p:extLst>
      <p:ext uri="{BB962C8B-B14F-4D97-AF65-F5344CB8AC3E}">
        <p14:creationId xmlns:p14="http://schemas.microsoft.com/office/powerpoint/2010/main" xmlns="" val="466325185"/>
      </p:ext>
    </p:extLst>
  </p:cSld>
  <p:clrMapOvr>
    <a:masterClrMapping/>
  </p:clrMapOvr>
  <p:transition>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Slots (contd.)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
        <p:nvSpPr>
          <p:cNvPr id="7" name="Content Placeholder 6"/>
          <p:cNvSpPr>
            <a:spLocks noGrp="1"/>
          </p:cNvSpPr>
          <p:nvPr>
            <p:ph sz="quarter" idx="1"/>
          </p:nvPr>
        </p:nvSpPr>
        <p:spPr/>
        <p:txBody>
          <a:bodyPr/>
          <a:lstStyle/>
          <a:p>
            <a:endParaRPr lang="en-US"/>
          </a:p>
        </p:txBody>
      </p:sp>
      <p:pic>
        <p:nvPicPr>
          <p:cNvPr id="24578" name="Picture 2"/>
          <p:cNvPicPr>
            <a:picLocks noChangeAspect="1" noChangeArrowheads="1"/>
          </p:cNvPicPr>
          <p:nvPr/>
        </p:nvPicPr>
        <p:blipFill>
          <a:blip r:embed="rId2"/>
          <a:srcRect/>
          <a:stretch>
            <a:fillRect/>
          </a:stretch>
        </p:blipFill>
        <p:spPr bwMode="auto">
          <a:xfrm>
            <a:off x="1395413" y="1876425"/>
            <a:ext cx="6529387" cy="3945042"/>
          </a:xfrm>
          <a:prstGeom prst="rect">
            <a:avLst/>
          </a:prstGeom>
          <a:noFill/>
          <a:ln w="9525">
            <a:noFill/>
            <a:miter lim="800000"/>
            <a:headEnd/>
            <a:tailEnd/>
          </a:ln>
          <a:effectLst/>
        </p:spPr>
      </p:pic>
    </p:spTree>
    <p:extLst>
      <p:ext uri="{BB962C8B-B14F-4D97-AF65-F5344CB8AC3E}">
        <p14:creationId xmlns:p14="http://schemas.microsoft.com/office/powerpoint/2010/main" xmlns="" val="1585362041"/>
      </p:ext>
    </p:extLst>
  </p:cSld>
  <p:clrMapOvr>
    <a:masterClrMapping/>
  </p:clrMapOvr>
  <p:transition>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b="1" dirty="0"/>
              <a:t>CPU Configuration </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pic>
        <p:nvPicPr>
          <p:cNvPr id="6" name="Content Placeholder 5"/>
          <p:cNvPicPr>
            <a:picLocks noGrp="1" noChangeAspect="1"/>
          </p:cNvPicPr>
          <p:nvPr>
            <p:ph sz="quarter" idx="1"/>
          </p:nvPr>
        </p:nvPicPr>
        <p:blipFill>
          <a:blip r:embed="rId2"/>
          <a:stretch>
            <a:fillRect/>
          </a:stretch>
        </p:blipFill>
        <p:spPr>
          <a:xfrm>
            <a:off x="301625" y="1940997"/>
            <a:ext cx="8504238" cy="3744355"/>
          </a:xfrm>
          <a:prstGeom prst="rect">
            <a:avLst/>
          </a:prstGeom>
        </p:spPr>
      </p:pic>
    </p:spTree>
    <p:extLst>
      <p:ext uri="{BB962C8B-B14F-4D97-AF65-F5344CB8AC3E}">
        <p14:creationId xmlns:p14="http://schemas.microsoft.com/office/powerpoint/2010/main" xmlns="" val="2525425840"/>
      </p:ext>
    </p:extLst>
  </p:cSld>
  <p:clrMapOvr>
    <a:masterClrMapping/>
  </p:clrMapOvr>
  <p:transition>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 Configuration</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
        <p:nvSpPr>
          <p:cNvPr id="7" name="Content Placeholder 6"/>
          <p:cNvSpPr>
            <a:spLocks noGrp="1"/>
          </p:cNvSpPr>
          <p:nvPr>
            <p:ph sz="quarter" idx="1"/>
          </p:nvPr>
        </p:nvSpPr>
        <p:spPr/>
        <p:txBody>
          <a:bodyPr/>
          <a:lstStyle/>
          <a:p>
            <a:endParaRPr lang="en-US" dirty="0"/>
          </a:p>
        </p:txBody>
      </p:sp>
      <p:pic>
        <p:nvPicPr>
          <p:cNvPr id="25604" name="Picture 4"/>
          <p:cNvPicPr>
            <a:picLocks noChangeAspect="1" noChangeArrowheads="1"/>
          </p:cNvPicPr>
          <p:nvPr/>
        </p:nvPicPr>
        <p:blipFill>
          <a:blip r:embed="rId2"/>
          <a:srcRect/>
          <a:stretch>
            <a:fillRect/>
          </a:stretch>
        </p:blipFill>
        <p:spPr bwMode="auto">
          <a:xfrm>
            <a:off x="304800" y="1562452"/>
            <a:ext cx="8458200" cy="4533548"/>
          </a:xfrm>
          <a:prstGeom prst="rect">
            <a:avLst/>
          </a:prstGeom>
          <a:noFill/>
          <a:ln w="9525">
            <a:noFill/>
            <a:miter lim="800000"/>
            <a:headEnd/>
            <a:tailEnd/>
          </a:ln>
          <a:effectLst/>
        </p:spPr>
      </p:pic>
    </p:spTree>
    <p:extLst>
      <p:ext uri="{BB962C8B-B14F-4D97-AF65-F5344CB8AC3E}">
        <p14:creationId xmlns:p14="http://schemas.microsoft.com/office/powerpoint/2010/main" xmlns="" val="3592210899"/>
      </p:ext>
    </p:extLst>
  </p:cSld>
  <p:clrMapOvr>
    <a:masterClrMapping/>
  </p:clrMapOvr>
  <p:transition>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DO Configuration</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pic>
        <p:nvPicPr>
          <p:cNvPr id="6" name="Content Placeholder 5"/>
          <p:cNvPicPr>
            <a:picLocks noGrp="1" noChangeAspect="1"/>
          </p:cNvPicPr>
          <p:nvPr>
            <p:ph sz="quarter" idx="1"/>
          </p:nvPr>
        </p:nvPicPr>
        <p:blipFill>
          <a:blip r:embed="rId2"/>
          <a:stretch>
            <a:fillRect/>
          </a:stretch>
        </p:blipFill>
        <p:spPr>
          <a:xfrm>
            <a:off x="301625" y="1550802"/>
            <a:ext cx="8504238" cy="4697598"/>
          </a:xfrm>
          <a:prstGeom prst="rect">
            <a:avLst/>
          </a:prstGeom>
        </p:spPr>
      </p:pic>
    </p:spTree>
    <p:extLst>
      <p:ext uri="{BB962C8B-B14F-4D97-AF65-F5344CB8AC3E}">
        <p14:creationId xmlns:p14="http://schemas.microsoft.com/office/powerpoint/2010/main" xmlns="" val="2007680922"/>
      </p:ext>
    </p:extLst>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System </a:t>
            </a:r>
            <a:r>
              <a:rPr lang="en-IN" dirty="0" smtClean="0"/>
              <a:t>Architecture(contd.)</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7" name="Content Placeholder 6"/>
          <p:cNvSpPr>
            <a:spLocks noGrp="1"/>
          </p:cNvSpPr>
          <p:nvPr>
            <p:ph sz="quarter" idx="1"/>
          </p:nvPr>
        </p:nvSpPr>
        <p:spPr>
          <a:xfrm>
            <a:off x="301752" y="4648200"/>
            <a:ext cx="8503920" cy="1450848"/>
          </a:xfrm>
        </p:spPr>
        <p:txBody>
          <a:bodyPr>
            <a:normAutofit/>
          </a:bodyPr>
          <a:lstStyle/>
          <a:p>
            <a:pPr algn="just"/>
            <a:r>
              <a:rPr lang="en-IN" sz="1800" dirty="0" smtClean="0"/>
              <a:t>Modules Designed in 4U Format</a:t>
            </a:r>
          </a:p>
          <a:p>
            <a:pPr algn="just"/>
            <a:r>
              <a:rPr lang="en-IN" sz="1800" dirty="0" smtClean="0"/>
              <a:t>Different sub-rack options available( 84HP-wide</a:t>
            </a:r>
            <a:r>
              <a:rPr lang="en-IN" sz="1800" dirty="0"/>
              <a:t>, standard 19</a:t>
            </a:r>
            <a:r>
              <a:rPr lang="en-IN" sz="1800" dirty="0" smtClean="0"/>
              <a:t>” and 40HP-wide )</a:t>
            </a:r>
          </a:p>
          <a:p>
            <a:pPr algn="just"/>
            <a:r>
              <a:rPr lang="en-IN" sz="1800" dirty="0" smtClean="0"/>
              <a:t>Rack Provided with Backplane for </a:t>
            </a:r>
            <a:r>
              <a:rPr lang="en-IN" sz="1800" dirty="0"/>
              <a:t>providing power, communication and other essentials to the each of the module slots</a:t>
            </a:r>
          </a:p>
        </p:txBody>
      </p:sp>
      <p:pic>
        <p:nvPicPr>
          <p:cNvPr id="102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1600200"/>
            <a:ext cx="7696200" cy="2835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0756296"/>
      </p:ext>
    </p:extLst>
  </p:cSld>
  <p:clrMapOvr>
    <a:masterClrMapping/>
  </p:clrMapOvr>
  <p:transition>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AI Configuration</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pic>
        <p:nvPicPr>
          <p:cNvPr id="6" name="Content Placeholder 5"/>
          <p:cNvPicPr>
            <a:picLocks noGrp="1" noChangeAspect="1"/>
          </p:cNvPicPr>
          <p:nvPr>
            <p:ph sz="quarter" idx="1"/>
          </p:nvPr>
        </p:nvPicPr>
        <p:blipFill>
          <a:blip r:embed="rId2"/>
          <a:stretch>
            <a:fillRect/>
          </a:stretch>
        </p:blipFill>
        <p:spPr>
          <a:xfrm>
            <a:off x="334962" y="1600200"/>
            <a:ext cx="8504238" cy="4572000"/>
          </a:xfrm>
          <a:prstGeom prst="rect">
            <a:avLst/>
          </a:prstGeom>
        </p:spPr>
      </p:pic>
    </p:spTree>
    <p:extLst>
      <p:ext uri="{BB962C8B-B14F-4D97-AF65-F5344CB8AC3E}">
        <p14:creationId xmlns:p14="http://schemas.microsoft.com/office/powerpoint/2010/main" xmlns="" val="3527867598"/>
      </p:ext>
    </p:extLst>
  </p:cSld>
  <p:clrMapOvr>
    <a:masterClrMapping/>
  </p:clrMapOvr>
  <p:transition>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AI Alarm Configuration</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pic>
        <p:nvPicPr>
          <p:cNvPr id="6" name="Content Placeholder 5"/>
          <p:cNvPicPr>
            <a:picLocks noGrp="1" noChangeAspect="1"/>
          </p:cNvPicPr>
          <p:nvPr>
            <p:ph sz="quarter" idx="1"/>
          </p:nvPr>
        </p:nvPicPr>
        <p:blipFill>
          <a:blip r:embed="rId2"/>
          <a:stretch>
            <a:fillRect/>
          </a:stretch>
        </p:blipFill>
        <p:spPr>
          <a:xfrm>
            <a:off x="301625" y="1600200"/>
            <a:ext cx="8504238" cy="4495800"/>
          </a:xfrm>
          <a:prstGeom prst="rect">
            <a:avLst/>
          </a:prstGeom>
        </p:spPr>
      </p:pic>
    </p:spTree>
    <p:extLst>
      <p:ext uri="{BB962C8B-B14F-4D97-AF65-F5344CB8AC3E}">
        <p14:creationId xmlns:p14="http://schemas.microsoft.com/office/powerpoint/2010/main" xmlns="" val="1315873840"/>
      </p:ext>
    </p:extLst>
  </p:cSld>
  <p:clrMapOvr>
    <a:masterClrMapping/>
  </p:clrMapOvr>
  <p:transition>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CXM Configuration</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pic>
        <p:nvPicPr>
          <p:cNvPr id="6" name="Content Placeholder 5"/>
          <p:cNvPicPr>
            <a:picLocks noGrp="1" noChangeAspect="1"/>
          </p:cNvPicPr>
          <p:nvPr>
            <p:ph sz="quarter" idx="1"/>
          </p:nvPr>
        </p:nvPicPr>
        <p:blipFill>
          <a:blip r:embed="rId2"/>
          <a:stretch>
            <a:fillRect/>
          </a:stretch>
        </p:blipFill>
        <p:spPr>
          <a:xfrm>
            <a:off x="304800" y="1676400"/>
            <a:ext cx="8504238" cy="1518237"/>
          </a:xfrm>
          <a:prstGeom prst="rect">
            <a:avLst/>
          </a:prstGeom>
        </p:spPr>
      </p:pic>
    </p:spTree>
    <p:extLst>
      <p:ext uri="{BB962C8B-B14F-4D97-AF65-F5344CB8AC3E}">
        <p14:creationId xmlns:p14="http://schemas.microsoft.com/office/powerpoint/2010/main" xmlns="" val="3339592701"/>
      </p:ext>
    </p:extLst>
  </p:cSld>
  <p:clrMapOvr>
    <a:masterClrMapping/>
  </p:clrMapOvr>
  <p:transition>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Variables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
        <p:nvSpPr>
          <p:cNvPr id="5" name="Content Placeholder 4"/>
          <p:cNvSpPr>
            <a:spLocks noGrp="1"/>
          </p:cNvSpPr>
          <p:nvPr>
            <p:ph sz="quarter" idx="1"/>
          </p:nvPr>
        </p:nvSpPr>
        <p:spPr/>
        <p:txBody>
          <a:bodyPr/>
          <a:lstStyle/>
          <a:p>
            <a:r>
              <a:rPr lang="en-IN" dirty="0" err="1"/>
              <a:t>HuskyStudio</a:t>
            </a:r>
            <a:r>
              <a:rPr lang="en-IN" dirty="0"/>
              <a:t> engineers the system using the concept of variables rather than addresses. </a:t>
            </a:r>
            <a:endParaRPr lang="en-IN" dirty="0" smtClean="0"/>
          </a:p>
          <a:p>
            <a:r>
              <a:rPr lang="en-IN" dirty="0" smtClean="0"/>
              <a:t>Variables </a:t>
            </a:r>
            <a:r>
              <a:rPr lang="en-IN" dirty="0"/>
              <a:t>allow you to specify meaningful description to every address</a:t>
            </a:r>
            <a:r>
              <a:rPr lang="en-IN" dirty="0" smtClean="0"/>
              <a:t>.</a:t>
            </a:r>
          </a:p>
          <a:p>
            <a:r>
              <a:rPr lang="en-IN" dirty="0"/>
              <a:t>Variables are used to acquire data from slave devices and transfer the same to master stations. </a:t>
            </a:r>
            <a:endParaRPr lang="en-IN" dirty="0" smtClean="0"/>
          </a:p>
          <a:p>
            <a:r>
              <a:rPr lang="en-IN" dirty="0" smtClean="0"/>
              <a:t>Variables </a:t>
            </a:r>
            <a:r>
              <a:rPr lang="en-IN" dirty="0"/>
              <a:t>are normally created </a:t>
            </a:r>
            <a:r>
              <a:rPr lang="en-IN" dirty="0" smtClean="0"/>
              <a:t>automatically.</a:t>
            </a:r>
          </a:p>
          <a:p>
            <a:r>
              <a:rPr lang="en-IN" dirty="0" smtClean="0"/>
              <a:t>Variables </a:t>
            </a:r>
            <a:r>
              <a:rPr lang="en-IN" dirty="0"/>
              <a:t>created by user or via some user </a:t>
            </a:r>
            <a:r>
              <a:rPr lang="en-IN" dirty="0" smtClean="0"/>
              <a:t>action are called User Variables. </a:t>
            </a:r>
            <a:r>
              <a:rPr lang="en-IN" dirty="0"/>
              <a:t>For example, module variables are user variables that are created when a module is inserted into the slot. The variables are deleted when the module is removed from the configuration. Similarly, when an IO map is created for the communication task, variables are automatically created. </a:t>
            </a:r>
          </a:p>
          <a:p>
            <a:r>
              <a:rPr lang="en-IN" dirty="0" smtClean="0"/>
              <a:t>Variables </a:t>
            </a:r>
            <a:r>
              <a:rPr lang="en-IN" dirty="0"/>
              <a:t>created by system are known as system variables. System variables are automatically created and can not be edited or deleted by user. System variables are automatically marked for event generation. </a:t>
            </a:r>
          </a:p>
        </p:txBody>
      </p:sp>
    </p:spTree>
    <p:extLst>
      <p:ext uri="{BB962C8B-B14F-4D97-AF65-F5344CB8AC3E}">
        <p14:creationId xmlns:p14="http://schemas.microsoft.com/office/powerpoint/2010/main" xmlns="" val="2624593340"/>
      </p:ext>
    </p:extLst>
  </p:cSld>
  <p:clrMapOvr>
    <a:masterClrMapping/>
  </p:clrMapOvr>
  <p:transition>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Properties of Variables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
        <p:nvSpPr>
          <p:cNvPr id="5" name="Content Placeholder 4"/>
          <p:cNvSpPr>
            <a:spLocks noGrp="1"/>
          </p:cNvSpPr>
          <p:nvPr>
            <p:ph sz="quarter" idx="1"/>
          </p:nvPr>
        </p:nvSpPr>
        <p:spPr/>
        <p:txBody>
          <a:bodyPr>
            <a:normAutofit/>
          </a:bodyPr>
          <a:lstStyle/>
          <a:p>
            <a:r>
              <a:rPr lang="en-IN" b="1" dirty="0" smtClean="0"/>
              <a:t>Variable Name: </a:t>
            </a:r>
            <a:r>
              <a:rPr lang="en-IN" dirty="0" smtClean="0"/>
              <a:t>This </a:t>
            </a:r>
            <a:r>
              <a:rPr lang="en-IN" dirty="0"/>
              <a:t>is a system generated name that can not be modified by user. The </a:t>
            </a:r>
            <a:endParaRPr lang="en-IN" dirty="0" smtClean="0"/>
          </a:p>
          <a:p>
            <a:r>
              <a:rPr lang="en-IN" b="1" dirty="0" smtClean="0"/>
              <a:t>Variable </a:t>
            </a:r>
            <a:r>
              <a:rPr lang="en-IN" b="1" dirty="0"/>
              <a:t>Description:</a:t>
            </a:r>
            <a:r>
              <a:rPr lang="en-IN" dirty="0"/>
              <a:t> A meaningful description of the variable so that it is easy to relate with. The description can be anything up to 40 characters long. Description can be changed anytime. </a:t>
            </a:r>
            <a:endParaRPr lang="en-IN" dirty="0" smtClean="0"/>
          </a:p>
          <a:p>
            <a:r>
              <a:rPr lang="en-IN" b="1" dirty="0" smtClean="0"/>
              <a:t>Address</a:t>
            </a:r>
            <a:r>
              <a:rPr lang="en-IN" dirty="0"/>
              <a:t>: Displays the RTU memory address allocated to the variable. This is only for information purpose and can not be edited by user. </a:t>
            </a:r>
          </a:p>
          <a:p>
            <a:r>
              <a:rPr lang="en-IN" b="1" dirty="0" smtClean="0"/>
              <a:t>Initial </a:t>
            </a:r>
            <a:r>
              <a:rPr lang="en-IN" b="1" dirty="0"/>
              <a:t>Value</a:t>
            </a:r>
            <a:r>
              <a:rPr lang="en-IN" dirty="0"/>
              <a:t>: Each variable can be assigned an initial value when the RTU is powered up for the first time. Initial values can be useful in logics where it is desired to provide a meaningful non zero value to a variable. </a:t>
            </a:r>
          </a:p>
          <a:p>
            <a:r>
              <a:rPr lang="en-IN" b="1" dirty="0" err="1" smtClean="0"/>
              <a:t>SoE</a:t>
            </a:r>
            <a:r>
              <a:rPr lang="en-IN" dirty="0"/>
              <a:t>: An event is generated only if </a:t>
            </a:r>
            <a:r>
              <a:rPr lang="en-IN" dirty="0" err="1"/>
              <a:t>SoE</a:t>
            </a:r>
            <a:r>
              <a:rPr lang="en-IN" dirty="0"/>
              <a:t> is marked for the variable. By default, events are not generated on any variable. </a:t>
            </a:r>
          </a:p>
          <a:p>
            <a:r>
              <a:rPr lang="en-IN" b="1" dirty="0" smtClean="0"/>
              <a:t>Quality</a:t>
            </a:r>
            <a:r>
              <a:rPr lang="en-IN" dirty="0"/>
              <a:t>: Displays the quality of the variable. </a:t>
            </a:r>
          </a:p>
          <a:p>
            <a:r>
              <a:rPr lang="en-IN" b="1" dirty="0" smtClean="0"/>
              <a:t>Value</a:t>
            </a:r>
            <a:r>
              <a:rPr lang="en-IN" dirty="0"/>
              <a:t>: The value as stored in RTU database. </a:t>
            </a:r>
          </a:p>
          <a:p>
            <a:endParaRPr lang="en-IN" dirty="0"/>
          </a:p>
        </p:txBody>
      </p:sp>
    </p:spTree>
    <p:extLst>
      <p:ext uri="{BB962C8B-B14F-4D97-AF65-F5344CB8AC3E}">
        <p14:creationId xmlns:p14="http://schemas.microsoft.com/office/powerpoint/2010/main" xmlns="" val="1963214612"/>
      </p:ext>
    </p:extLst>
  </p:cSld>
  <p:clrMapOvr>
    <a:masterClrMapping/>
  </p:clrMapOvr>
  <p:transition>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Variables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sp>
        <p:nvSpPr>
          <p:cNvPr id="5" name="Content Placeholder 4"/>
          <p:cNvSpPr>
            <a:spLocks noGrp="1"/>
          </p:cNvSpPr>
          <p:nvPr>
            <p:ph sz="quarter" idx="1"/>
          </p:nvPr>
        </p:nvSpPr>
        <p:spPr/>
        <p:txBody>
          <a:bodyPr>
            <a:normAutofit/>
          </a:bodyPr>
          <a:lstStyle/>
          <a:p>
            <a:r>
              <a:rPr lang="en-IN" b="1" dirty="0" smtClean="0"/>
              <a:t>Module </a:t>
            </a:r>
            <a:r>
              <a:rPr lang="en-IN" b="1" dirty="0"/>
              <a:t>Variables</a:t>
            </a:r>
            <a:r>
              <a:rPr lang="en-IN" dirty="0"/>
              <a:t>: Variables that are created when a new module is inserted into a slot (local rack or extension rack) are known as module variables. Module variables always begin with </a:t>
            </a:r>
            <a:r>
              <a:rPr lang="en-IN" b="1" dirty="0"/>
              <a:t>R </a:t>
            </a:r>
            <a:r>
              <a:rPr lang="en-IN" dirty="0"/>
              <a:t>denoting rack. Module variables names are of type R1.15.DI, R3.10.AI, R3.10.BV etc. </a:t>
            </a:r>
            <a:endParaRPr lang="en-IN" dirty="0" smtClean="0"/>
          </a:p>
          <a:p>
            <a:r>
              <a:rPr lang="en-IN" b="1" dirty="0" smtClean="0"/>
              <a:t>Communication </a:t>
            </a:r>
            <a:r>
              <a:rPr lang="en-IN" b="1" dirty="0"/>
              <a:t>Task Variables</a:t>
            </a:r>
            <a:r>
              <a:rPr lang="en-IN" dirty="0"/>
              <a:t>: Communication task variables are created while creating IO maps in a communication task. There are two types of communication tasks, viz. Master and slave. Master tasks are producer of data while slave tasks are consumer of data produced by masters. Variables are always created by producers, which means, master tasks. So whenever an IO map is created in a master task, its corresponding variable is created. </a:t>
            </a:r>
            <a:r>
              <a:rPr lang="en-IN" dirty="0" smtClean="0"/>
              <a:t>IO </a:t>
            </a:r>
            <a:r>
              <a:rPr lang="en-IN" dirty="0"/>
              <a:t>task variables are created in the following fashion &lt;</a:t>
            </a:r>
            <a:r>
              <a:rPr lang="en-IN" dirty="0" err="1"/>
              <a:t>TaskName</a:t>
            </a:r>
            <a:r>
              <a:rPr lang="en-IN" dirty="0"/>
              <a:t>&gt;.&lt;</a:t>
            </a:r>
            <a:r>
              <a:rPr lang="en-IN" dirty="0" err="1"/>
              <a:t>DeviceName</a:t>
            </a:r>
            <a:r>
              <a:rPr lang="en-IN" dirty="0"/>
              <a:t>&gt;.&lt;Map No</a:t>
            </a:r>
            <a:r>
              <a:rPr lang="en-IN" dirty="0" smtClean="0"/>
              <a:t>.&gt;.</a:t>
            </a:r>
            <a:endParaRPr lang="en-IN" dirty="0"/>
          </a:p>
          <a:p>
            <a:r>
              <a:rPr lang="en-IN" b="1" u="sng" dirty="0" smtClean="0"/>
              <a:t>Logic </a:t>
            </a:r>
            <a:r>
              <a:rPr lang="en-IN" b="1" u="sng" dirty="0"/>
              <a:t>Variables</a:t>
            </a:r>
            <a:r>
              <a:rPr lang="en-IN" dirty="0" smtClean="0"/>
              <a:t>: Logic </a:t>
            </a:r>
            <a:r>
              <a:rPr lang="en-IN" dirty="0"/>
              <a:t>variables are created while </a:t>
            </a:r>
            <a:r>
              <a:rPr lang="en-IN" dirty="0" smtClean="0"/>
              <a:t>writing logics</a:t>
            </a:r>
            <a:r>
              <a:rPr lang="en-IN" dirty="0"/>
              <a:t>. They are created only on user command and </a:t>
            </a:r>
            <a:r>
              <a:rPr lang="en-IN" dirty="0" smtClean="0"/>
              <a:t>never automatically.</a:t>
            </a:r>
            <a:endParaRPr lang="en-IN" dirty="0"/>
          </a:p>
        </p:txBody>
      </p:sp>
    </p:spTree>
    <p:extLst>
      <p:ext uri="{BB962C8B-B14F-4D97-AF65-F5344CB8AC3E}">
        <p14:creationId xmlns:p14="http://schemas.microsoft.com/office/powerpoint/2010/main" xmlns="" val="3614911202"/>
      </p:ext>
    </p:extLst>
  </p:cSld>
  <p:clrMapOvr>
    <a:masterClrMapping/>
  </p:clrMapOvr>
  <p:transition>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Diagnostic </a:t>
            </a:r>
            <a:r>
              <a:rPr lang="en-IN" dirty="0" err="1" smtClean="0"/>
              <a:t>Vaiables</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sp>
        <p:nvSpPr>
          <p:cNvPr id="7" name="Content Placeholder 6"/>
          <p:cNvSpPr>
            <a:spLocks noGrp="1"/>
          </p:cNvSpPr>
          <p:nvPr>
            <p:ph sz="quarter" idx="1"/>
          </p:nvPr>
        </p:nvSpPr>
        <p:spPr/>
        <p:txBody>
          <a:bodyPr/>
          <a:lstStyle/>
          <a:p>
            <a:r>
              <a:rPr lang="en-IN" dirty="0"/>
              <a:t>System / diagnostic variables are automatically created by system and provide various system level and diagnostic </a:t>
            </a:r>
            <a:r>
              <a:rPr lang="en-IN" dirty="0" smtClean="0"/>
              <a:t>information</a:t>
            </a:r>
          </a:p>
          <a:p>
            <a:endParaRPr lang="en-IN" dirty="0"/>
          </a:p>
        </p:txBody>
      </p:sp>
      <p:pic>
        <p:nvPicPr>
          <p:cNvPr id="8" name="Picture 7"/>
          <p:cNvPicPr>
            <a:picLocks noChangeAspect="1"/>
          </p:cNvPicPr>
          <p:nvPr/>
        </p:nvPicPr>
        <p:blipFill>
          <a:blip r:embed="rId2"/>
          <a:stretch>
            <a:fillRect/>
          </a:stretch>
        </p:blipFill>
        <p:spPr>
          <a:xfrm>
            <a:off x="838200" y="2122924"/>
            <a:ext cx="7718885" cy="4132024"/>
          </a:xfrm>
          <a:prstGeom prst="rect">
            <a:avLst/>
          </a:prstGeom>
        </p:spPr>
      </p:pic>
    </p:spTree>
    <p:extLst>
      <p:ext uri="{BB962C8B-B14F-4D97-AF65-F5344CB8AC3E}">
        <p14:creationId xmlns:p14="http://schemas.microsoft.com/office/powerpoint/2010/main" xmlns="" val="1750605504"/>
      </p:ext>
    </p:extLst>
  </p:cSld>
  <p:clrMapOvr>
    <a:masterClrMapping/>
  </p:clrMapOvr>
  <p:transition>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Communication </a:t>
            </a:r>
            <a:r>
              <a:rPr lang="en-US" b="1" dirty="0" smtClean="0"/>
              <a:t>Tasks</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sp>
        <p:nvSpPr>
          <p:cNvPr id="5" name="Content Placeholder 4"/>
          <p:cNvSpPr>
            <a:spLocks noGrp="1"/>
          </p:cNvSpPr>
          <p:nvPr>
            <p:ph sz="quarter" idx="1"/>
          </p:nvPr>
        </p:nvSpPr>
        <p:spPr>
          <a:xfrm>
            <a:off x="301752" y="1527048"/>
            <a:ext cx="8503920" cy="1825752"/>
          </a:xfrm>
        </p:spPr>
        <p:txBody>
          <a:bodyPr/>
          <a:lstStyle/>
          <a:p>
            <a:r>
              <a:rPr lang="en-US" dirty="0" smtClean="0"/>
              <a:t>Communication tasks are protocols configured in RTU for mater </a:t>
            </a:r>
            <a:r>
              <a:rPr lang="en-US" dirty="0" smtClean="0"/>
              <a:t>and slave </a:t>
            </a:r>
            <a:r>
              <a:rPr lang="en-US" dirty="0" smtClean="0"/>
              <a:t>communication. </a:t>
            </a:r>
            <a:endParaRPr lang="en-US" dirty="0" smtClean="0"/>
          </a:p>
          <a:p>
            <a:r>
              <a:rPr lang="en-US" dirty="0" smtClean="0"/>
              <a:t>User can </a:t>
            </a:r>
            <a:r>
              <a:rPr lang="en-US" dirty="0" smtClean="0"/>
              <a:t>configure multiple master and </a:t>
            </a:r>
            <a:r>
              <a:rPr lang="en-US" dirty="0" smtClean="0"/>
              <a:t>slave tasks </a:t>
            </a:r>
            <a:r>
              <a:rPr lang="en-US" dirty="0" smtClean="0"/>
              <a:t>running </a:t>
            </a:r>
            <a:r>
              <a:rPr lang="en-US" dirty="0" smtClean="0"/>
              <a:t>simultaneously.</a:t>
            </a:r>
          </a:p>
          <a:p>
            <a:r>
              <a:rPr lang="en-US" dirty="0" smtClean="0"/>
              <a:t>Master </a:t>
            </a:r>
            <a:r>
              <a:rPr lang="en-US" dirty="0" smtClean="0"/>
              <a:t>tasks acquire data from </a:t>
            </a:r>
            <a:r>
              <a:rPr lang="en-US" dirty="0" smtClean="0"/>
              <a:t>slave devices </a:t>
            </a:r>
            <a:r>
              <a:rPr lang="en-US" dirty="0" smtClean="0"/>
              <a:t>connected to RTU while slave tasks provide data to </a:t>
            </a:r>
            <a:r>
              <a:rPr lang="en-US" dirty="0" smtClean="0"/>
              <a:t>master stations.</a:t>
            </a:r>
          </a:p>
          <a:p>
            <a:endParaRPr lang="en-US" dirty="0" smtClean="0"/>
          </a:p>
          <a:p>
            <a:endParaRPr lang="en-US" dirty="0" smtClean="0"/>
          </a:p>
          <a:p>
            <a:endParaRPr lang="en-US" dirty="0"/>
          </a:p>
        </p:txBody>
      </p:sp>
      <p:pic>
        <p:nvPicPr>
          <p:cNvPr id="12" name="Picture 3"/>
          <p:cNvPicPr>
            <a:picLocks noChangeAspect="1" noChangeArrowheads="1"/>
          </p:cNvPicPr>
          <p:nvPr/>
        </p:nvPicPr>
        <p:blipFill>
          <a:blip r:embed="rId2"/>
          <a:srcRect/>
          <a:stretch>
            <a:fillRect/>
          </a:stretch>
        </p:blipFill>
        <p:spPr bwMode="auto">
          <a:xfrm>
            <a:off x="4800600" y="3276600"/>
            <a:ext cx="3867150" cy="25527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3"/>
          <a:srcRect/>
          <a:stretch>
            <a:fillRect/>
          </a:stretch>
        </p:blipFill>
        <p:spPr bwMode="auto">
          <a:xfrm>
            <a:off x="685800" y="3124200"/>
            <a:ext cx="2971800" cy="3114675"/>
          </a:xfrm>
          <a:prstGeom prst="rect">
            <a:avLst/>
          </a:prstGeom>
          <a:noFill/>
          <a:ln w="9525">
            <a:noFill/>
            <a:miter lim="800000"/>
            <a:headEnd/>
            <a:tailEnd/>
          </a:ln>
          <a:effectLst/>
        </p:spPr>
      </p:pic>
    </p:spTree>
  </p:cSld>
  <p:clrMapOvr>
    <a:masterClrMapping/>
  </p:clrMapOvr>
  <p:transition>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 104 Master Task</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
        <p:nvSpPr>
          <p:cNvPr id="9" name="Content Placeholder 8"/>
          <p:cNvSpPr>
            <a:spLocks noGrp="1"/>
          </p:cNvSpPr>
          <p:nvPr>
            <p:ph sz="quarter" idx="1"/>
          </p:nvPr>
        </p:nvSpPr>
        <p:spPr/>
        <p:txBody>
          <a:bodyPr/>
          <a:lstStyle/>
          <a:p>
            <a:endParaRPr lang="en-US"/>
          </a:p>
        </p:txBody>
      </p:sp>
      <p:pic>
        <p:nvPicPr>
          <p:cNvPr id="6147" name="Picture 3"/>
          <p:cNvPicPr>
            <a:picLocks noChangeAspect="1" noChangeArrowheads="1"/>
          </p:cNvPicPr>
          <p:nvPr/>
        </p:nvPicPr>
        <p:blipFill>
          <a:blip r:embed="rId2"/>
          <a:srcRect/>
          <a:stretch>
            <a:fillRect/>
          </a:stretch>
        </p:blipFill>
        <p:spPr bwMode="auto">
          <a:xfrm>
            <a:off x="1676400" y="1600200"/>
            <a:ext cx="6000909" cy="4343400"/>
          </a:xfrm>
          <a:prstGeom prst="rect">
            <a:avLst/>
          </a:prstGeom>
          <a:noFill/>
          <a:ln w="9525">
            <a:noFill/>
            <a:miter lim="800000"/>
            <a:headEnd/>
            <a:tailEnd/>
          </a:ln>
          <a:effectLst/>
        </p:spPr>
      </p:pic>
    </p:spTree>
  </p:cSld>
  <p:clrMapOvr>
    <a:masterClrMapping/>
  </p:clrMapOvr>
  <p:transition>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Details for IEC 104 Master</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sp>
        <p:nvSpPr>
          <p:cNvPr id="5" name="Content Placeholder 4"/>
          <p:cNvSpPr>
            <a:spLocks noGrp="1"/>
          </p:cNvSpPr>
          <p:nvPr>
            <p:ph sz="quarter" idx="1"/>
          </p:nvPr>
        </p:nvSpPr>
        <p:spPr/>
        <p:txBody>
          <a:bodyPr/>
          <a:lstStyle/>
          <a:p>
            <a:r>
              <a:rPr lang="en-US" dirty="0" smtClean="0"/>
              <a:t>Master task </a:t>
            </a:r>
            <a:r>
              <a:rPr lang="en-US" dirty="0" smtClean="0"/>
              <a:t>require communication port </a:t>
            </a:r>
            <a:r>
              <a:rPr lang="en-US" dirty="0" smtClean="0"/>
              <a:t>settings that </a:t>
            </a:r>
            <a:r>
              <a:rPr lang="en-US" dirty="0" smtClean="0"/>
              <a:t>enables the task to communicate with the </a:t>
            </a:r>
            <a:r>
              <a:rPr lang="en-US" dirty="0" smtClean="0"/>
              <a:t>slave</a:t>
            </a:r>
            <a:r>
              <a:rPr lang="en-US" dirty="0" smtClean="0"/>
              <a:t>.</a:t>
            </a:r>
          </a:p>
          <a:p>
            <a:r>
              <a:rPr lang="en-US" dirty="0" smtClean="0"/>
              <a:t>For dual communication, simply check the “Dual” checkbox </a:t>
            </a:r>
            <a:r>
              <a:rPr lang="en-US" dirty="0" smtClean="0"/>
              <a:t>and specify </a:t>
            </a:r>
            <a:r>
              <a:rPr lang="en-US" dirty="0" smtClean="0"/>
              <a:t>the parameters for port</a:t>
            </a:r>
          </a:p>
          <a:p>
            <a:endParaRPr lang="en-US" dirty="0"/>
          </a:p>
        </p:txBody>
      </p:sp>
      <p:pic>
        <p:nvPicPr>
          <p:cNvPr id="7" name="Picture 4"/>
          <p:cNvPicPr>
            <a:picLocks noChangeAspect="1" noChangeArrowheads="1"/>
          </p:cNvPicPr>
          <p:nvPr/>
        </p:nvPicPr>
        <p:blipFill>
          <a:blip r:embed="rId2"/>
          <a:srcRect/>
          <a:stretch>
            <a:fillRect/>
          </a:stretch>
        </p:blipFill>
        <p:spPr bwMode="auto">
          <a:xfrm>
            <a:off x="1295400" y="2971800"/>
            <a:ext cx="5886450" cy="942975"/>
          </a:xfrm>
          <a:prstGeom prst="rect">
            <a:avLst/>
          </a:prstGeom>
          <a:noFill/>
          <a:ln w="9525">
            <a:noFill/>
            <a:miter lim="800000"/>
            <a:headEnd/>
            <a:tailEnd/>
          </a:ln>
          <a:effectLst/>
        </p:spPr>
      </p:pic>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Power Supply (PSU)</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Content Placeholder 4"/>
          <p:cNvSpPr>
            <a:spLocks noGrp="1"/>
          </p:cNvSpPr>
          <p:nvPr>
            <p:ph sz="quarter" idx="1"/>
          </p:nvPr>
        </p:nvSpPr>
        <p:spPr>
          <a:xfrm>
            <a:off x="301752" y="1527048"/>
            <a:ext cx="6403848" cy="4572000"/>
          </a:xfrm>
        </p:spPr>
        <p:txBody>
          <a:bodyPr>
            <a:normAutofit/>
          </a:bodyPr>
          <a:lstStyle/>
          <a:p>
            <a:pPr algn="just"/>
            <a:r>
              <a:rPr lang="en-IN" sz="1800" dirty="0" smtClean="0"/>
              <a:t>RTU </a:t>
            </a:r>
            <a:r>
              <a:rPr lang="en-IN" sz="1800" dirty="0"/>
              <a:t>6049-E70 modules primarily operate on +5VDC power </a:t>
            </a:r>
            <a:r>
              <a:rPr lang="en-IN" sz="1800" dirty="0" smtClean="0"/>
              <a:t>supply</a:t>
            </a:r>
          </a:p>
          <a:p>
            <a:pPr algn="just"/>
            <a:r>
              <a:rPr lang="en-IN" sz="1800" dirty="0" smtClean="0"/>
              <a:t>Supply provided </a:t>
            </a:r>
            <a:r>
              <a:rPr lang="en-IN" sz="1800" dirty="0"/>
              <a:t>to each module over the backplane by the rack power supply </a:t>
            </a:r>
            <a:r>
              <a:rPr lang="en-IN" sz="1800" dirty="0" smtClean="0"/>
              <a:t>unit.</a:t>
            </a:r>
          </a:p>
          <a:p>
            <a:pPr algn="just"/>
            <a:r>
              <a:rPr lang="en-IN" sz="1800" dirty="0"/>
              <a:t>Different power supply units are available for accommodating different input voltages, and wattage requirements. </a:t>
            </a:r>
            <a:endParaRPr lang="en-IN" sz="1800" dirty="0" smtClean="0"/>
          </a:p>
          <a:p>
            <a:pPr algn="just"/>
            <a:r>
              <a:rPr lang="en-IN" sz="1800" dirty="0" smtClean="0"/>
              <a:t>Power Supply Unit is installed in PSU </a:t>
            </a:r>
            <a:r>
              <a:rPr lang="en-IN" sz="1800" dirty="0"/>
              <a:t>slots in the </a:t>
            </a:r>
            <a:r>
              <a:rPr lang="en-IN" sz="1800" dirty="0" smtClean="0"/>
              <a:t>rack.</a:t>
            </a:r>
          </a:p>
          <a:p>
            <a:pPr algn="just"/>
            <a:endParaRPr lang="en-IN" sz="1800" dirty="0" smtClean="0"/>
          </a:p>
          <a:p>
            <a:pPr algn="just"/>
            <a:endParaRPr lang="en-IN" sz="1800" dirty="0"/>
          </a:p>
        </p:txBody>
      </p:sp>
      <p:pic>
        <p:nvPicPr>
          <p:cNvPr id="11" name="Content Placeholder 5"/>
          <p:cNvPicPr>
            <a:picLocks noChangeAspect="1"/>
          </p:cNvPicPr>
          <p:nvPr/>
        </p:nvPicPr>
        <p:blipFill>
          <a:blip r:embed="rId2"/>
          <a:stretch>
            <a:fillRect/>
          </a:stretch>
        </p:blipFill>
        <p:spPr>
          <a:xfrm>
            <a:off x="6629400" y="1676400"/>
            <a:ext cx="2222813" cy="425725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xmlns="" val="721653893"/>
              </p:ext>
            </p:extLst>
          </p:nvPr>
        </p:nvGraphicFramePr>
        <p:xfrm>
          <a:off x="1219200" y="4343400"/>
          <a:ext cx="4800600" cy="1112520"/>
        </p:xfrm>
        <a:graphic>
          <a:graphicData uri="http://schemas.openxmlformats.org/drawingml/2006/table">
            <a:tbl>
              <a:tblPr firstRow="1" bandRow="1">
                <a:tableStyleId>{5C22544A-7EE6-4342-B048-85BDC9FD1C3A}</a:tableStyleId>
              </a:tblPr>
              <a:tblGrid>
                <a:gridCol w="1600200"/>
                <a:gridCol w="3200400"/>
              </a:tblGrid>
              <a:tr h="370840">
                <a:tc>
                  <a:txBody>
                    <a:bodyPr/>
                    <a:lstStyle/>
                    <a:p>
                      <a:r>
                        <a:rPr lang="en-IN" dirty="0" smtClean="0"/>
                        <a:t>LED</a:t>
                      </a:r>
                      <a:endParaRPr lang="en-IN" dirty="0"/>
                    </a:p>
                  </a:txBody>
                  <a:tcPr/>
                </a:tc>
                <a:tc>
                  <a:txBody>
                    <a:bodyPr/>
                    <a:lstStyle/>
                    <a:p>
                      <a:r>
                        <a:rPr lang="en-IN" dirty="0" smtClean="0"/>
                        <a:t>Purpose</a:t>
                      </a:r>
                      <a:endParaRPr lang="en-IN" dirty="0"/>
                    </a:p>
                  </a:txBody>
                  <a:tcPr/>
                </a:tc>
              </a:tr>
              <a:tr h="370840">
                <a:tc>
                  <a:txBody>
                    <a:bodyPr/>
                    <a:lstStyle/>
                    <a:p>
                      <a:r>
                        <a:rPr lang="en-IN" dirty="0" smtClean="0"/>
                        <a:t>DC IN</a:t>
                      </a:r>
                      <a:endParaRPr lang="en-IN" dirty="0"/>
                    </a:p>
                  </a:txBody>
                  <a:tcPr/>
                </a:tc>
                <a:tc>
                  <a:txBody>
                    <a:bodyPr/>
                    <a:lstStyle/>
                    <a:p>
                      <a:r>
                        <a:rPr lang="en-IN" dirty="0" smtClean="0"/>
                        <a:t>Input Supply Present</a:t>
                      </a:r>
                      <a:endParaRPr lang="en-IN" dirty="0"/>
                    </a:p>
                  </a:txBody>
                  <a:tcPr/>
                </a:tc>
              </a:tr>
              <a:tr h="370840">
                <a:tc>
                  <a:txBody>
                    <a:bodyPr/>
                    <a:lstStyle/>
                    <a:p>
                      <a:r>
                        <a:rPr lang="en-IN" dirty="0" smtClean="0"/>
                        <a:t>DC OUT</a:t>
                      </a:r>
                      <a:endParaRPr lang="en-IN" dirty="0"/>
                    </a:p>
                  </a:txBody>
                  <a:tcPr/>
                </a:tc>
                <a:tc>
                  <a:txBody>
                    <a:bodyPr/>
                    <a:lstStyle/>
                    <a:p>
                      <a:r>
                        <a:rPr lang="en-IN" dirty="0" smtClean="0"/>
                        <a:t>Out On Indication</a:t>
                      </a:r>
                      <a:endParaRPr lang="en-IN" dirty="0"/>
                    </a:p>
                  </a:txBody>
                  <a:tcPr/>
                </a:tc>
              </a:tr>
            </a:tbl>
          </a:graphicData>
        </a:graphic>
      </p:graphicFrame>
    </p:spTree>
    <p:extLst>
      <p:ext uri="{BB962C8B-B14F-4D97-AF65-F5344CB8AC3E}">
        <p14:creationId xmlns:p14="http://schemas.microsoft.com/office/powerpoint/2010/main" xmlns="" val="3105223134"/>
      </p:ext>
    </p:extLst>
  </p:cSld>
  <p:clrMapOvr>
    <a:masterClrMapping/>
  </p:clrMapOvr>
  <p:transition>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104 Device </a:t>
            </a:r>
            <a:r>
              <a:rPr lang="en-US" b="1" dirty="0" smtClean="0"/>
              <a:t>&amp; IO </a:t>
            </a:r>
            <a:r>
              <a:rPr lang="en-US" b="1" dirty="0" smtClean="0"/>
              <a:t>Mapping</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a:p>
        </p:txBody>
      </p:sp>
      <p:sp>
        <p:nvSpPr>
          <p:cNvPr id="5" name="Content Placeholder 4"/>
          <p:cNvSpPr>
            <a:spLocks noGrp="1"/>
          </p:cNvSpPr>
          <p:nvPr>
            <p:ph sz="quarter" idx="1"/>
          </p:nvPr>
        </p:nvSpPr>
        <p:spPr/>
        <p:txBody>
          <a:bodyPr/>
          <a:lstStyle/>
          <a:p>
            <a:r>
              <a:rPr lang="en-US" b="1" dirty="0" smtClean="0"/>
              <a:t>TCP </a:t>
            </a:r>
            <a:r>
              <a:rPr lang="en-US" b="1" dirty="0" smtClean="0"/>
              <a:t>Ports: </a:t>
            </a:r>
            <a:r>
              <a:rPr lang="en-US" dirty="0" smtClean="0"/>
              <a:t>Specifies </a:t>
            </a:r>
            <a:r>
              <a:rPr lang="en-US" dirty="0" smtClean="0"/>
              <a:t>the TCP port </a:t>
            </a:r>
            <a:r>
              <a:rPr lang="en-US" dirty="0" smtClean="0"/>
              <a:t>to be </a:t>
            </a:r>
            <a:r>
              <a:rPr lang="en-US" dirty="0" smtClean="0"/>
              <a:t>used for communication</a:t>
            </a:r>
            <a:r>
              <a:rPr lang="en-US" dirty="0" smtClean="0"/>
              <a:t>.</a:t>
            </a:r>
          </a:p>
          <a:p>
            <a:r>
              <a:rPr lang="en-US" b="1" dirty="0" smtClean="0"/>
              <a:t>Device IP</a:t>
            </a:r>
            <a:r>
              <a:rPr lang="en-US" dirty="0" smtClean="0"/>
              <a:t>: </a:t>
            </a:r>
            <a:r>
              <a:rPr lang="en-US" dirty="0" smtClean="0"/>
              <a:t>Specifies </a:t>
            </a:r>
            <a:r>
              <a:rPr lang="en-US" dirty="0" smtClean="0"/>
              <a:t>the </a:t>
            </a:r>
            <a:r>
              <a:rPr lang="en-US" dirty="0" smtClean="0"/>
              <a:t>IP address </a:t>
            </a:r>
            <a:r>
              <a:rPr lang="en-US" dirty="0" smtClean="0"/>
              <a:t>of the device connected to the RTU. It is important </a:t>
            </a:r>
            <a:r>
              <a:rPr lang="en-US" dirty="0" smtClean="0"/>
              <a:t>to note </a:t>
            </a:r>
            <a:r>
              <a:rPr lang="en-US" dirty="0" smtClean="0"/>
              <a:t>that the IP address of the device and IP address of </a:t>
            </a:r>
            <a:r>
              <a:rPr lang="en-US" dirty="0" smtClean="0"/>
              <a:t>the Ethernet </a:t>
            </a:r>
            <a:r>
              <a:rPr lang="en-US" dirty="0" smtClean="0"/>
              <a:t>port being used for communication, must belong </a:t>
            </a:r>
            <a:r>
              <a:rPr lang="en-US" dirty="0" smtClean="0"/>
              <a:t>to same </a:t>
            </a:r>
            <a:r>
              <a:rPr lang="en-US" dirty="0" smtClean="0"/>
              <a:t>subnet. Device will not communicate otherwise</a:t>
            </a:r>
            <a:r>
              <a:rPr lang="en-US" dirty="0" smtClean="0"/>
              <a:t>.</a:t>
            </a:r>
          </a:p>
          <a:p>
            <a:r>
              <a:rPr lang="en-US" b="1" dirty="0" smtClean="0"/>
              <a:t>Slave ID: </a:t>
            </a:r>
            <a:r>
              <a:rPr lang="en-US" dirty="0" smtClean="0"/>
              <a:t>This tells the slave ID of the device being communicated by the RTU</a:t>
            </a:r>
            <a:r>
              <a:rPr lang="en-US" dirty="0" smtClean="0"/>
              <a:t>.</a:t>
            </a:r>
          </a:p>
          <a:p>
            <a:r>
              <a:rPr lang="en-US" dirty="0" smtClean="0"/>
              <a:t> </a:t>
            </a:r>
            <a:endParaRPr lang="en-US" dirty="0" smtClean="0"/>
          </a:p>
          <a:p>
            <a:endParaRPr lang="en-US" dirty="0" smtClean="0"/>
          </a:p>
          <a:p>
            <a:endParaRPr lang="en-US" dirty="0"/>
          </a:p>
        </p:txBody>
      </p:sp>
      <p:pic>
        <p:nvPicPr>
          <p:cNvPr id="7" name="Picture 6"/>
          <p:cNvPicPr>
            <a:picLocks noChangeAspect="1" noChangeArrowheads="1"/>
          </p:cNvPicPr>
          <p:nvPr/>
        </p:nvPicPr>
        <p:blipFill>
          <a:blip r:embed="rId2"/>
          <a:srcRect/>
          <a:stretch>
            <a:fillRect/>
          </a:stretch>
        </p:blipFill>
        <p:spPr bwMode="auto">
          <a:xfrm>
            <a:off x="2971800" y="3810000"/>
            <a:ext cx="3352800" cy="1419225"/>
          </a:xfrm>
          <a:prstGeom prst="rect">
            <a:avLst/>
          </a:prstGeom>
          <a:noFill/>
          <a:ln w="9525">
            <a:noFill/>
            <a:miter lim="800000"/>
            <a:headEnd/>
            <a:tailEnd/>
          </a:ln>
          <a:effectLst/>
        </p:spPr>
      </p:pic>
    </p:spTree>
  </p:cSld>
  <p:clrMapOvr>
    <a:masterClrMapping/>
  </p:clrMapOvr>
  <p:transition>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104 Device </a:t>
            </a:r>
            <a:r>
              <a:rPr lang="en-US" b="1" dirty="0" smtClean="0"/>
              <a:t>&amp; IO </a:t>
            </a:r>
            <a:r>
              <a:rPr lang="en-US" b="1" dirty="0" smtClean="0"/>
              <a:t>Mapping (contd.)</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a:p>
        </p:txBody>
      </p:sp>
      <p:sp>
        <p:nvSpPr>
          <p:cNvPr id="5" name="Content Placeholder 4"/>
          <p:cNvSpPr>
            <a:spLocks noGrp="1"/>
          </p:cNvSpPr>
          <p:nvPr>
            <p:ph sz="quarter" idx="1"/>
          </p:nvPr>
        </p:nvSpPr>
        <p:spPr/>
        <p:txBody>
          <a:bodyPr/>
          <a:lstStyle/>
          <a:p>
            <a:r>
              <a:rPr lang="en-US" dirty="0" smtClean="0"/>
              <a:t>IO mapping defines the data to be acquired or to be served to </a:t>
            </a:r>
            <a:r>
              <a:rPr lang="en-US" dirty="0" smtClean="0"/>
              <a:t>the master.</a:t>
            </a:r>
          </a:p>
          <a:p>
            <a:r>
              <a:rPr lang="en-US" dirty="0" smtClean="0"/>
              <a:t>IO mapping defines the database for a task. </a:t>
            </a:r>
            <a:r>
              <a:rPr lang="en-US" dirty="0" smtClean="0"/>
              <a:t>User can create different </a:t>
            </a:r>
            <a:r>
              <a:rPr lang="en-US" dirty="0" smtClean="0"/>
              <a:t>IO mapping for different devices to serve multiple sets </a:t>
            </a:r>
            <a:r>
              <a:rPr lang="en-US" dirty="0" smtClean="0"/>
              <a:t>of data.</a:t>
            </a:r>
          </a:p>
          <a:p>
            <a:endParaRPr lang="en-US" dirty="0" smtClean="0"/>
          </a:p>
          <a:p>
            <a:endParaRPr lang="en-US" dirty="0" smtClean="0"/>
          </a:p>
          <a:p>
            <a:endParaRPr lang="en-US" dirty="0" smtClean="0"/>
          </a:p>
          <a:p>
            <a:endParaRPr lang="en-US" dirty="0"/>
          </a:p>
        </p:txBody>
      </p:sp>
      <p:pic>
        <p:nvPicPr>
          <p:cNvPr id="9219" name="Picture 3"/>
          <p:cNvPicPr>
            <a:picLocks noChangeAspect="1" noChangeArrowheads="1"/>
          </p:cNvPicPr>
          <p:nvPr/>
        </p:nvPicPr>
        <p:blipFill>
          <a:blip r:embed="rId2"/>
          <a:srcRect/>
          <a:stretch>
            <a:fillRect/>
          </a:stretch>
        </p:blipFill>
        <p:spPr bwMode="auto">
          <a:xfrm>
            <a:off x="304800" y="2743200"/>
            <a:ext cx="8686800" cy="1254000"/>
          </a:xfrm>
          <a:prstGeom prst="rect">
            <a:avLst/>
          </a:prstGeom>
          <a:noFill/>
          <a:ln w="9525">
            <a:noFill/>
            <a:miter lim="800000"/>
            <a:headEnd/>
            <a:tailEnd/>
          </a:ln>
          <a:effectLst/>
        </p:spPr>
      </p:pic>
    </p:spTree>
  </p:cSld>
  <p:clrMapOvr>
    <a:masterClrMapping/>
  </p:clrMapOvr>
  <p:transition>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Modbus</a:t>
            </a:r>
            <a:r>
              <a:rPr lang="en-US" dirty="0" smtClean="0"/>
              <a:t> TCP/IP Master Task</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sp>
        <p:nvSpPr>
          <p:cNvPr id="5" name="Content Placeholder 4"/>
          <p:cNvSpPr>
            <a:spLocks noGrp="1"/>
          </p:cNvSpPr>
          <p:nvPr>
            <p:ph sz="quarter" idx="1"/>
          </p:nvPr>
        </p:nvSpPr>
        <p:spPr/>
        <p:txBody>
          <a:bodyPr/>
          <a:lstStyle/>
          <a:p>
            <a:endParaRPr lang="en-US" dirty="0"/>
          </a:p>
        </p:txBody>
      </p:sp>
      <p:pic>
        <p:nvPicPr>
          <p:cNvPr id="10244" name="Picture 4"/>
          <p:cNvPicPr>
            <a:picLocks noChangeAspect="1" noChangeArrowheads="1"/>
          </p:cNvPicPr>
          <p:nvPr/>
        </p:nvPicPr>
        <p:blipFill>
          <a:blip r:embed="rId2"/>
          <a:srcRect/>
          <a:stretch>
            <a:fillRect/>
          </a:stretch>
        </p:blipFill>
        <p:spPr bwMode="auto">
          <a:xfrm>
            <a:off x="1676400" y="1645121"/>
            <a:ext cx="6172200" cy="4069879"/>
          </a:xfrm>
          <a:prstGeom prst="rect">
            <a:avLst/>
          </a:prstGeom>
          <a:noFill/>
          <a:ln w="9525">
            <a:noFill/>
            <a:miter lim="800000"/>
            <a:headEnd/>
            <a:tailEnd/>
          </a:ln>
          <a:effectLst/>
        </p:spPr>
      </p:pic>
    </p:spTree>
  </p:cSld>
  <p:clrMapOvr>
    <a:masterClrMapping/>
  </p:clrMapOvr>
  <p:transition>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Modbus</a:t>
            </a:r>
            <a:r>
              <a:rPr lang="en-US" dirty="0" smtClean="0"/>
              <a:t> Device &amp; IO Mapping</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
        <p:nvSpPr>
          <p:cNvPr id="10" name="Content Placeholder 9"/>
          <p:cNvSpPr>
            <a:spLocks noGrp="1"/>
          </p:cNvSpPr>
          <p:nvPr>
            <p:ph sz="quarter" idx="1"/>
          </p:nvPr>
        </p:nvSpPr>
        <p:spPr/>
        <p:txBody>
          <a:bodyPr/>
          <a:lstStyle/>
          <a:p>
            <a:endParaRPr lang="en-US" dirty="0"/>
          </a:p>
        </p:txBody>
      </p:sp>
      <p:pic>
        <p:nvPicPr>
          <p:cNvPr id="11270" name="Picture 6"/>
          <p:cNvPicPr>
            <a:picLocks noChangeAspect="1" noChangeArrowheads="1"/>
          </p:cNvPicPr>
          <p:nvPr/>
        </p:nvPicPr>
        <p:blipFill>
          <a:blip r:embed="rId2"/>
          <a:srcRect/>
          <a:stretch>
            <a:fillRect/>
          </a:stretch>
        </p:blipFill>
        <p:spPr bwMode="auto">
          <a:xfrm>
            <a:off x="228600" y="1676401"/>
            <a:ext cx="8610600" cy="2460172"/>
          </a:xfrm>
          <a:prstGeom prst="rect">
            <a:avLst/>
          </a:prstGeom>
          <a:noFill/>
          <a:ln w="9525">
            <a:noFill/>
            <a:miter lim="800000"/>
            <a:headEnd/>
            <a:tailEnd/>
          </a:ln>
          <a:effectLst/>
        </p:spPr>
      </p:pic>
    </p:spTree>
  </p:cSld>
  <p:clrMapOvr>
    <a:masterClrMapping/>
  </p:clrMapOvr>
  <p:transition>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 61850 Master task</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sp>
        <p:nvSpPr>
          <p:cNvPr id="7" name="Content Placeholder 6"/>
          <p:cNvSpPr>
            <a:spLocks noGrp="1"/>
          </p:cNvSpPr>
          <p:nvPr>
            <p:ph sz="quarter" idx="1"/>
          </p:nvPr>
        </p:nvSpPr>
        <p:spPr/>
        <p:txBody>
          <a:bodyPr/>
          <a:lstStyle/>
          <a:p>
            <a:endParaRPr lang="en-US"/>
          </a:p>
        </p:txBody>
      </p:sp>
      <p:pic>
        <p:nvPicPr>
          <p:cNvPr id="12291" name="Picture 3"/>
          <p:cNvPicPr>
            <a:picLocks noChangeAspect="1" noChangeArrowheads="1"/>
          </p:cNvPicPr>
          <p:nvPr/>
        </p:nvPicPr>
        <p:blipFill>
          <a:blip r:embed="rId2"/>
          <a:srcRect/>
          <a:stretch>
            <a:fillRect/>
          </a:stretch>
        </p:blipFill>
        <p:spPr bwMode="auto">
          <a:xfrm>
            <a:off x="1600200" y="1876425"/>
            <a:ext cx="5832158" cy="3838575"/>
          </a:xfrm>
          <a:prstGeom prst="rect">
            <a:avLst/>
          </a:prstGeom>
          <a:noFill/>
          <a:ln w="9525">
            <a:noFill/>
            <a:miter lim="800000"/>
            <a:headEnd/>
            <a:tailEnd/>
          </a:ln>
          <a:effectLst/>
        </p:spPr>
      </p:pic>
    </p:spTree>
  </p:cSld>
  <p:clrMapOvr>
    <a:masterClrMapping/>
  </p:clrMapOvr>
  <p:transition>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 61850 Device &amp; IO Mapping</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sp>
        <p:nvSpPr>
          <p:cNvPr id="7" name="Content Placeholder 6"/>
          <p:cNvSpPr>
            <a:spLocks noGrp="1"/>
          </p:cNvSpPr>
          <p:nvPr>
            <p:ph sz="quarter" idx="1"/>
          </p:nvPr>
        </p:nvSpPr>
        <p:spPr/>
        <p:txBody>
          <a:bodyPr/>
          <a:lstStyle/>
          <a:p>
            <a:endParaRPr lang="en-US"/>
          </a:p>
        </p:txBody>
      </p:sp>
      <p:pic>
        <p:nvPicPr>
          <p:cNvPr id="13315" name="Picture 3"/>
          <p:cNvPicPr>
            <a:picLocks noChangeAspect="1" noChangeArrowheads="1"/>
          </p:cNvPicPr>
          <p:nvPr/>
        </p:nvPicPr>
        <p:blipFill>
          <a:blip r:embed="rId2"/>
          <a:srcRect/>
          <a:stretch>
            <a:fillRect/>
          </a:stretch>
        </p:blipFill>
        <p:spPr bwMode="auto">
          <a:xfrm>
            <a:off x="838200" y="1600200"/>
            <a:ext cx="7589520" cy="4648200"/>
          </a:xfrm>
          <a:prstGeom prst="rect">
            <a:avLst/>
          </a:prstGeom>
          <a:noFill/>
          <a:ln w="9525">
            <a:noFill/>
            <a:miter lim="800000"/>
            <a:headEnd/>
            <a:tailEnd/>
          </a:ln>
          <a:effectLst/>
        </p:spPr>
      </p:pic>
    </p:spTree>
  </p:cSld>
  <p:clrMapOvr>
    <a:masterClrMapping/>
  </p:clrMapOvr>
  <p:transition>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IEC 61850 IO List Dialog</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a:p>
        </p:txBody>
      </p:sp>
      <p:pic>
        <p:nvPicPr>
          <p:cNvPr id="14338" name="Picture 2"/>
          <p:cNvPicPr>
            <a:picLocks noGrp="1" noChangeAspect="1" noChangeArrowheads="1"/>
          </p:cNvPicPr>
          <p:nvPr>
            <p:ph sz="quarter" idx="1"/>
          </p:nvPr>
        </p:nvPicPr>
        <p:blipFill>
          <a:blip r:embed="rId2"/>
          <a:srcRect/>
          <a:stretch>
            <a:fillRect/>
          </a:stretch>
        </p:blipFill>
        <p:spPr bwMode="auto">
          <a:xfrm>
            <a:off x="1473692" y="1527175"/>
            <a:ext cx="6160103" cy="4572000"/>
          </a:xfrm>
          <a:prstGeom prst="rect">
            <a:avLst/>
          </a:prstGeom>
          <a:noFill/>
          <a:ln w="9525">
            <a:noFill/>
            <a:miter lim="800000"/>
            <a:headEnd/>
            <a:tailEnd/>
          </a:ln>
          <a:effectLst/>
        </p:spPr>
      </p:pic>
    </p:spTree>
  </p:cSld>
  <p:clrMapOvr>
    <a:masterClrMapping/>
  </p:clrMapOvr>
  <p:transition>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Data Set</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sp>
        <p:nvSpPr>
          <p:cNvPr id="5" name="Content Placeholder 4"/>
          <p:cNvSpPr>
            <a:spLocks noGrp="1"/>
          </p:cNvSpPr>
          <p:nvPr>
            <p:ph sz="quarter" idx="1"/>
          </p:nvPr>
        </p:nvSpPr>
        <p:spPr/>
        <p:txBody>
          <a:bodyPr/>
          <a:lstStyle/>
          <a:p>
            <a:endParaRPr lang="en-US" dirty="0" smtClean="0"/>
          </a:p>
          <a:p>
            <a:endParaRPr lang="en-US" dirty="0"/>
          </a:p>
        </p:txBody>
      </p:sp>
      <p:pic>
        <p:nvPicPr>
          <p:cNvPr id="10" name="Picture 9"/>
          <p:cNvPicPr>
            <a:picLocks noChangeAspect="1" noChangeArrowheads="1"/>
          </p:cNvPicPr>
          <p:nvPr/>
        </p:nvPicPr>
        <p:blipFill>
          <a:blip r:embed="rId2"/>
          <a:srcRect/>
          <a:stretch>
            <a:fillRect/>
          </a:stretch>
        </p:blipFill>
        <p:spPr bwMode="auto">
          <a:xfrm>
            <a:off x="228600" y="1447800"/>
            <a:ext cx="5668537" cy="76200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3276600" y="2251911"/>
            <a:ext cx="5638800" cy="1558089"/>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228600" y="3915103"/>
            <a:ext cx="4876800" cy="2410373"/>
          </a:xfrm>
          <a:prstGeom prst="rect">
            <a:avLst/>
          </a:prstGeom>
          <a:noFill/>
          <a:ln w="9525">
            <a:noFill/>
            <a:miter lim="800000"/>
            <a:headEnd/>
            <a:tailEnd/>
          </a:ln>
          <a:effectLst/>
        </p:spPr>
      </p:pic>
    </p:spTree>
  </p:cSld>
  <p:clrMapOvr>
    <a:masterClrMapping/>
  </p:clrMapOvr>
  <p:transition>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DNP3 Slave Task</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a:p>
        </p:txBody>
      </p:sp>
      <p:sp>
        <p:nvSpPr>
          <p:cNvPr id="7" name="Content Placeholder 6"/>
          <p:cNvSpPr>
            <a:spLocks noGrp="1"/>
          </p:cNvSpPr>
          <p:nvPr>
            <p:ph sz="quarter" idx="1"/>
          </p:nvPr>
        </p:nvSpPr>
        <p:spPr/>
        <p:txBody>
          <a:bodyPr/>
          <a:lstStyle/>
          <a:p>
            <a:endParaRPr lang="en-US"/>
          </a:p>
        </p:txBody>
      </p:sp>
      <p:pic>
        <p:nvPicPr>
          <p:cNvPr id="26627" name="Picture 3"/>
          <p:cNvPicPr>
            <a:picLocks noChangeAspect="1" noChangeArrowheads="1"/>
          </p:cNvPicPr>
          <p:nvPr/>
        </p:nvPicPr>
        <p:blipFill>
          <a:blip r:embed="rId2"/>
          <a:srcRect/>
          <a:stretch>
            <a:fillRect/>
          </a:stretch>
        </p:blipFill>
        <p:spPr bwMode="auto">
          <a:xfrm>
            <a:off x="2133600" y="1652588"/>
            <a:ext cx="4949507" cy="4367212"/>
          </a:xfrm>
          <a:prstGeom prst="rect">
            <a:avLst/>
          </a:prstGeom>
          <a:noFill/>
          <a:ln w="9525">
            <a:noFill/>
            <a:miter lim="800000"/>
            <a:headEnd/>
            <a:tailEnd/>
          </a:ln>
          <a:effectLst/>
        </p:spPr>
      </p:pic>
    </p:spTree>
  </p:cSld>
  <p:clrMapOvr>
    <a:masterClrMapping/>
  </p:clrMapOvr>
  <p:transition>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DNP3 Slave </a:t>
            </a:r>
            <a:r>
              <a:rPr lang="en-US" dirty="0" smtClean="0"/>
              <a:t>Device &amp; IO List</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a:p>
        </p:txBody>
      </p:sp>
      <p:pic>
        <p:nvPicPr>
          <p:cNvPr id="27650" name="Picture 2"/>
          <p:cNvPicPr>
            <a:picLocks noGrp="1" noChangeAspect="1" noChangeArrowheads="1"/>
          </p:cNvPicPr>
          <p:nvPr>
            <p:ph sz="quarter" idx="1"/>
          </p:nvPr>
        </p:nvPicPr>
        <p:blipFill>
          <a:blip r:embed="rId2"/>
          <a:srcRect/>
          <a:stretch>
            <a:fillRect/>
          </a:stretch>
        </p:blipFill>
        <p:spPr bwMode="auto">
          <a:xfrm>
            <a:off x="228600" y="1600200"/>
            <a:ext cx="8697098" cy="3124200"/>
          </a:xfrm>
          <a:prstGeom prst="rect">
            <a:avLst/>
          </a:prstGeom>
          <a:noFill/>
          <a:ln w="9525">
            <a:noFill/>
            <a:miter lim="800000"/>
            <a:headEnd/>
            <a:tailEnd/>
          </a:ln>
          <a:effectLst/>
        </p:spPr>
      </p:pic>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Processor Unit (CPU)</a:t>
            </a:r>
            <a:endParaRPr lang="en-IN"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Content Placeholder 4"/>
          <p:cNvSpPr>
            <a:spLocks noGrp="1"/>
          </p:cNvSpPr>
          <p:nvPr>
            <p:ph sz="quarter" idx="1"/>
          </p:nvPr>
        </p:nvSpPr>
        <p:spPr>
          <a:xfrm>
            <a:off x="301752" y="1527048"/>
            <a:ext cx="6175248" cy="4572000"/>
          </a:xfrm>
        </p:spPr>
        <p:txBody>
          <a:bodyPr>
            <a:normAutofit/>
          </a:bodyPr>
          <a:lstStyle/>
          <a:p>
            <a:pPr algn="just"/>
            <a:r>
              <a:rPr lang="en-IN" dirty="0" smtClean="0"/>
              <a:t>CPU Module is RTU’s brain.</a:t>
            </a:r>
          </a:p>
          <a:p>
            <a:pPr algn="just"/>
            <a:r>
              <a:rPr lang="en-IN" dirty="0"/>
              <a:t>RTU can have either one </a:t>
            </a:r>
            <a:r>
              <a:rPr lang="en-IN" dirty="0" smtClean="0"/>
              <a:t>or </a:t>
            </a:r>
            <a:r>
              <a:rPr lang="en-IN" dirty="0"/>
              <a:t>two (for redundant configurations) CPUs </a:t>
            </a:r>
            <a:r>
              <a:rPr lang="en-IN" dirty="0" smtClean="0"/>
              <a:t>installed.</a:t>
            </a:r>
          </a:p>
          <a:p>
            <a:pPr algn="just"/>
            <a:r>
              <a:rPr lang="en-IN" dirty="0" smtClean="0"/>
              <a:t>Performs </a:t>
            </a:r>
            <a:r>
              <a:rPr lang="en-IN" dirty="0"/>
              <a:t>the </a:t>
            </a:r>
            <a:r>
              <a:rPr lang="en-IN" dirty="0" smtClean="0"/>
              <a:t>tele-control </a:t>
            </a:r>
            <a:r>
              <a:rPr lang="en-IN" dirty="0"/>
              <a:t>tasks, data processing, communications, logic execution, etc</a:t>
            </a:r>
            <a:r>
              <a:rPr lang="en-IN" dirty="0" smtClean="0"/>
              <a:t>.</a:t>
            </a:r>
          </a:p>
          <a:p>
            <a:pPr algn="just"/>
            <a:r>
              <a:rPr lang="en-IN" dirty="0" smtClean="0"/>
              <a:t>Processor </a:t>
            </a:r>
            <a:r>
              <a:rPr lang="en-IN" dirty="0"/>
              <a:t>unit is installed in the CPU slot on the main rack. </a:t>
            </a:r>
          </a:p>
        </p:txBody>
      </p:sp>
      <p:pic>
        <p:nvPicPr>
          <p:cNvPr id="6" name="Picture 5"/>
          <p:cNvPicPr>
            <a:picLocks noChangeAspect="1"/>
          </p:cNvPicPr>
          <p:nvPr/>
        </p:nvPicPr>
        <p:blipFill>
          <a:blip r:embed="rId2"/>
          <a:stretch>
            <a:fillRect/>
          </a:stretch>
        </p:blipFill>
        <p:spPr>
          <a:xfrm>
            <a:off x="6400800" y="1676401"/>
            <a:ext cx="2501845" cy="4419599"/>
          </a:xfrm>
          <a:prstGeom prst="rect">
            <a:avLst/>
          </a:prstGeom>
        </p:spPr>
      </p:pic>
    </p:spTree>
    <p:extLst>
      <p:ext uri="{BB962C8B-B14F-4D97-AF65-F5344CB8AC3E}">
        <p14:creationId xmlns:p14="http://schemas.microsoft.com/office/powerpoint/2010/main" xmlns="" val="1489445281"/>
      </p:ext>
    </p:extLst>
  </p:cSld>
  <p:clrMapOvr>
    <a:masterClrMapping/>
  </p:clrMapOvr>
  <p:transition>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Synchronization</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a:p>
        </p:txBody>
      </p:sp>
      <p:sp>
        <p:nvSpPr>
          <p:cNvPr id="5" name="Content Placeholder 4"/>
          <p:cNvSpPr>
            <a:spLocks noGrp="1"/>
          </p:cNvSpPr>
          <p:nvPr>
            <p:ph sz="quarter" idx="1"/>
          </p:nvPr>
        </p:nvSpPr>
        <p:spPr/>
        <p:txBody>
          <a:bodyPr/>
          <a:lstStyle/>
          <a:p>
            <a:r>
              <a:rPr lang="en-US" dirty="0" smtClean="0"/>
              <a:t>Time synchronization allows you to specify different time sources </a:t>
            </a:r>
            <a:r>
              <a:rPr lang="en-US" dirty="0" smtClean="0"/>
              <a:t>to synchronize </a:t>
            </a:r>
            <a:r>
              <a:rPr lang="en-US" dirty="0" smtClean="0"/>
              <a:t>RTU’s clock with an external master clock. </a:t>
            </a:r>
            <a:endParaRPr lang="en-US" dirty="0" smtClean="0"/>
          </a:p>
          <a:p>
            <a:r>
              <a:rPr lang="en-US" dirty="0" smtClean="0"/>
              <a:t>Up </a:t>
            </a:r>
            <a:r>
              <a:rPr lang="en-US" dirty="0" smtClean="0"/>
              <a:t>to </a:t>
            </a:r>
            <a:r>
              <a:rPr lang="en-US" dirty="0" smtClean="0"/>
              <a:t>eight different </a:t>
            </a:r>
            <a:r>
              <a:rPr lang="en-US" dirty="0" smtClean="0"/>
              <a:t>time sources can be specified.</a:t>
            </a:r>
          </a:p>
          <a:p>
            <a:r>
              <a:rPr lang="en-US" dirty="0" smtClean="0"/>
              <a:t>Multiple time sources act as backup time sources. In case of </a:t>
            </a:r>
            <a:r>
              <a:rPr lang="en-US" dirty="0" smtClean="0"/>
              <a:t>failure of </a:t>
            </a:r>
            <a:r>
              <a:rPr lang="en-US" dirty="0" smtClean="0"/>
              <a:t>primary time source, backup time sources are used to keep </a:t>
            </a:r>
            <a:r>
              <a:rPr lang="en-US" dirty="0" smtClean="0"/>
              <a:t>the RTU </a:t>
            </a:r>
            <a:r>
              <a:rPr lang="en-US" dirty="0" smtClean="0"/>
              <a:t>clock synchronized with external clock.</a:t>
            </a:r>
          </a:p>
          <a:p>
            <a:endParaRPr lang="en-US" dirty="0"/>
          </a:p>
        </p:txBody>
      </p:sp>
      <p:pic>
        <p:nvPicPr>
          <p:cNvPr id="7" name="Picture 10"/>
          <p:cNvPicPr>
            <a:picLocks noChangeAspect="1" noChangeArrowheads="1"/>
          </p:cNvPicPr>
          <p:nvPr/>
        </p:nvPicPr>
        <p:blipFill>
          <a:blip r:embed="rId2"/>
          <a:srcRect/>
          <a:stretch>
            <a:fillRect/>
          </a:stretch>
        </p:blipFill>
        <p:spPr bwMode="auto">
          <a:xfrm>
            <a:off x="2133600" y="3352800"/>
            <a:ext cx="5229225" cy="2790825"/>
          </a:xfrm>
          <a:prstGeom prst="rect">
            <a:avLst/>
          </a:prstGeom>
          <a:noFill/>
          <a:ln w="9525">
            <a:noFill/>
            <a:miter lim="800000"/>
            <a:headEnd/>
            <a:tailEnd/>
          </a:ln>
          <a:effectLst/>
        </p:spPr>
      </p:pic>
    </p:spTree>
  </p:cSld>
  <p:clrMapOvr>
    <a:masterClrMapping/>
  </p:clrMapOvr>
  <p:transition>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sz="3600" dirty="0" smtClean="0"/>
              <a:t>Compiling &amp; Downloading</a:t>
            </a:r>
            <a:endParaRPr lang="en-US" sz="3600"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a:p>
        </p:txBody>
      </p:sp>
      <p:sp>
        <p:nvSpPr>
          <p:cNvPr id="5" name="Content Placeholder 4"/>
          <p:cNvSpPr>
            <a:spLocks noGrp="1"/>
          </p:cNvSpPr>
          <p:nvPr>
            <p:ph sz="quarter" idx="1"/>
          </p:nvPr>
        </p:nvSpPr>
        <p:spPr>
          <a:xfrm>
            <a:off x="301752" y="1527048"/>
            <a:ext cx="8503920" cy="1444752"/>
          </a:xfrm>
        </p:spPr>
        <p:txBody>
          <a:bodyPr>
            <a:normAutofit/>
          </a:bodyPr>
          <a:lstStyle/>
          <a:p>
            <a:pPr lvl="0">
              <a:defRPr/>
            </a:pPr>
            <a:r>
              <a:rPr lang="en-US" dirty="0" smtClean="0"/>
              <a:t>Once </a:t>
            </a:r>
            <a:r>
              <a:rPr lang="en-US" dirty="0" smtClean="0"/>
              <a:t>user has configured the project, it must be downloaded to the RTU for new RTU to take effect. </a:t>
            </a:r>
          </a:p>
          <a:p>
            <a:pPr lvl="0">
              <a:defRPr/>
            </a:pPr>
            <a:r>
              <a:rPr lang="en-US" dirty="0" smtClean="0"/>
              <a:t>Before project is downloaded, it is compiled by </a:t>
            </a:r>
            <a:r>
              <a:rPr lang="en-US" dirty="0" err="1" smtClean="0"/>
              <a:t>HuskyStudio</a:t>
            </a:r>
            <a:r>
              <a:rPr lang="en-US" dirty="0" smtClean="0"/>
              <a:t> to detect configuration errors and </a:t>
            </a:r>
            <a:r>
              <a:rPr lang="en-US" dirty="0" smtClean="0"/>
              <a:t>discrepancies. </a:t>
            </a:r>
            <a:endParaRPr lang="en-US" dirty="0" smtClean="0"/>
          </a:p>
          <a:p>
            <a:pPr lvl="0">
              <a:defRPr/>
            </a:pPr>
            <a:endParaRPr lang="en-US" dirty="0" smtClean="0"/>
          </a:p>
          <a:p>
            <a:endParaRPr lang="en-US" dirty="0"/>
          </a:p>
        </p:txBody>
      </p:sp>
      <p:pic>
        <p:nvPicPr>
          <p:cNvPr id="17411" name="Picture 3"/>
          <p:cNvPicPr>
            <a:picLocks noChangeAspect="1" noChangeArrowheads="1"/>
          </p:cNvPicPr>
          <p:nvPr/>
        </p:nvPicPr>
        <p:blipFill>
          <a:blip r:embed="rId2"/>
          <a:srcRect/>
          <a:stretch>
            <a:fillRect/>
          </a:stretch>
        </p:blipFill>
        <p:spPr bwMode="auto">
          <a:xfrm>
            <a:off x="609600" y="2743200"/>
            <a:ext cx="3886200" cy="2198614"/>
          </a:xfrm>
          <a:prstGeom prst="rect">
            <a:avLst/>
          </a:prstGeom>
          <a:noFill/>
          <a:ln w="9525">
            <a:noFill/>
            <a:miter lim="800000"/>
            <a:headEnd/>
            <a:tailEnd/>
          </a:ln>
          <a:effectLst/>
        </p:spPr>
      </p:pic>
      <p:pic>
        <p:nvPicPr>
          <p:cNvPr id="17412" name="Picture 4"/>
          <p:cNvPicPr>
            <a:picLocks noChangeAspect="1" noChangeArrowheads="1"/>
          </p:cNvPicPr>
          <p:nvPr/>
        </p:nvPicPr>
        <p:blipFill>
          <a:blip r:embed="rId3"/>
          <a:srcRect/>
          <a:stretch>
            <a:fillRect/>
          </a:stretch>
        </p:blipFill>
        <p:spPr bwMode="auto">
          <a:xfrm>
            <a:off x="2362200" y="5029200"/>
            <a:ext cx="3952875" cy="1285875"/>
          </a:xfrm>
          <a:prstGeom prst="rect">
            <a:avLst/>
          </a:prstGeom>
          <a:noFill/>
          <a:ln w="9525">
            <a:noFill/>
            <a:miter lim="800000"/>
            <a:headEnd/>
            <a:tailEnd/>
          </a:ln>
          <a:effectLst/>
        </p:spPr>
      </p:pic>
      <p:pic>
        <p:nvPicPr>
          <p:cNvPr id="17413" name="Picture 5"/>
          <p:cNvPicPr>
            <a:picLocks noChangeAspect="1" noChangeArrowheads="1"/>
          </p:cNvPicPr>
          <p:nvPr/>
        </p:nvPicPr>
        <p:blipFill>
          <a:blip r:embed="rId4"/>
          <a:srcRect/>
          <a:stretch>
            <a:fillRect/>
          </a:stretch>
        </p:blipFill>
        <p:spPr bwMode="auto">
          <a:xfrm>
            <a:off x="6477000" y="2514600"/>
            <a:ext cx="1962150" cy="2838450"/>
          </a:xfrm>
          <a:prstGeom prst="rect">
            <a:avLst/>
          </a:prstGeom>
          <a:noFill/>
          <a:ln w="9525">
            <a:noFill/>
            <a:miter lim="800000"/>
            <a:headEnd/>
            <a:tailEnd/>
          </a:ln>
          <a:effectLst/>
        </p:spPr>
      </p:pic>
    </p:spTree>
  </p:cSld>
  <p:clrMapOvr>
    <a:masterClrMapping/>
  </p:clrMapOvr>
  <p:transition>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RTU</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p:sp>
        <p:nvSpPr>
          <p:cNvPr id="5" name="Content Placeholder 4"/>
          <p:cNvSpPr>
            <a:spLocks noGrp="1"/>
          </p:cNvSpPr>
          <p:nvPr>
            <p:ph sz="quarter" idx="1"/>
          </p:nvPr>
        </p:nvSpPr>
        <p:spPr/>
        <p:txBody>
          <a:bodyPr/>
          <a:lstStyle/>
          <a:p>
            <a:pPr lvl="0"/>
            <a:r>
              <a:rPr lang="en-US" dirty="0" smtClean="0"/>
              <a:t>To download the configuration user must connect to the </a:t>
            </a:r>
            <a:r>
              <a:rPr lang="en-US" dirty="0" smtClean="0"/>
              <a:t>RTU.</a:t>
            </a:r>
          </a:p>
          <a:p>
            <a:pPr lvl="0"/>
            <a:r>
              <a:rPr lang="en-US" dirty="0" err="1" smtClean="0"/>
              <a:t>HuskyStudio</a:t>
            </a:r>
            <a:r>
              <a:rPr lang="en-US" dirty="0" smtClean="0"/>
              <a:t> </a:t>
            </a:r>
            <a:r>
              <a:rPr lang="en-US" dirty="0" smtClean="0"/>
              <a:t>can communicate with RTU either over serial or Ethernet. This is dependant on the service ports configured in the project under the CPU configuration</a:t>
            </a:r>
            <a:endParaRPr lang="en-US" dirty="0"/>
          </a:p>
        </p:txBody>
      </p:sp>
      <p:pic>
        <p:nvPicPr>
          <p:cNvPr id="6" name="Picture 2"/>
          <p:cNvPicPr>
            <a:picLocks noChangeAspect="1" noChangeArrowheads="1"/>
          </p:cNvPicPr>
          <p:nvPr/>
        </p:nvPicPr>
        <p:blipFill>
          <a:blip r:embed="rId2"/>
          <a:srcRect/>
          <a:stretch>
            <a:fillRect/>
          </a:stretch>
        </p:blipFill>
        <p:spPr bwMode="auto">
          <a:xfrm>
            <a:off x="304800" y="3505200"/>
            <a:ext cx="8504238" cy="941981"/>
          </a:xfrm>
          <a:prstGeom prst="rect">
            <a:avLst/>
          </a:prstGeom>
          <a:noFill/>
          <a:ln w="9525">
            <a:noFill/>
            <a:miter lim="800000"/>
            <a:headEnd/>
            <a:tailEnd/>
          </a:ln>
          <a:effectLst/>
        </p:spPr>
      </p:pic>
    </p:spTree>
  </p:cSld>
  <p:clrMapOvr>
    <a:masterClrMapping/>
  </p:clrMapOvr>
  <p:transition>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Project</a:t>
            </a:r>
            <a:endParaRPr lang="en-US" dirty="0"/>
          </a:p>
        </p:txBody>
      </p:sp>
      <p:sp>
        <p:nvSpPr>
          <p:cNvPr id="3" name="Footer Placeholder 2"/>
          <p:cNvSpPr>
            <a:spLocks noGrp="1"/>
          </p:cNvSpPr>
          <p:nvPr>
            <p:ph type="ftr" sz="quarter" idx="11"/>
          </p:nvPr>
        </p:nvSpPr>
        <p:spPr/>
        <p:txBody>
          <a:bodyPr/>
          <a:lstStyle/>
          <a:p>
            <a:r>
              <a:rPr lang="en-US" smtClean="0"/>
              <a:t>© Synergy Systems &amp; Solutions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93</a:t>
            </a:fld>
            <a:endParaRPr lang="en-US"/>
          </a:p>
        </p:txBody>
      </p:sp>
      <p:sp>
        <p:nvSpPr>
          <p:cNvPr id="5" name="Content Placeholder 4"/>
          <p:cNvSpPr>
            <a:spLocks noGrp="1"/>
          </p:cNvSpPr>
          <p:nvPr>
            <p:ph sz="quarter" idx="1"/>
          </p:nvPr>
        </p:nvSpPr>
        <p:spPr/>
        <p:txBody>
          <a:bodyPr/>
          <a:lstStyle/>
          <a:p>
            <a:r>
              <a:rPr lang="en-US" dirty="0" smtClean="0"/>
              <a:t>It is sometimes required to read the configuration stored in </a:t>
            </a:r>
            <a:r>
              <a:rPr lang="en-US" dirty="0" smtClean="0"/>
              <a:t>the RTU</a:t>
            </a:r>
            <a:r>
              <a:rPr lang="en-US" dirty="0" smtClean="0"/>
              <a:t>. This is required when a configuration is not available and </a:t>
            </a:r>
            <a:r>
              <a:rPr lang="en-US" dirty="0" smtClean="0"/>
              <a:t>user wish </a:t>
            </a:r>
            <a:r>
              <a:rPr lang="en-US" dirty="0" smtClean="0"/>
              <a:t>create a project with the existing configuration present in </a:t>
            </a:r>
            <a:r>
              <a:rPr lang="en-US" dirty="0" smtClean="0"/>
              <a:t>the RTU</a:t>
            </a:r>
            <a:r>
              <a:rPr lang="en-US" dirty="0" smtClean="0"/>
              <a:t>. </a:t>
            </a:r>
            <a:endParaRPr lang="en-US" dirty="0" smtClean="0"/>
          </a:p>
          <a:p>
            <a:r>
              <a:rPr lang="en-US" dirty="0" smtClean="0"/>
              <a:t>Upload </a:t>
            </a:r>
            <a:r>
              <a:rPr lang="en-US" dirty="0" smtClean="0"/>
              <a:t>option will read the configuration from RTU and </a:t>
            </a:r>
            <a:r>
              <a:rPr lang="en-US" dirty="0" smtClean="0"/>
              <a:t>create a </a:t>
            </a:r>
            <a:r>
              <a:rPr lang="en-US" dirty="0" smtClean="0"/>
              <a:t>project for </a:t>
            </a:r>
            <a:r>
              <a:rPr lang="en-US" dirty="0" smtClean="0"/>
              <a:t>user.</a:t>
            </a:r>
            <a:endParaRPr lang="en-US" dirty="0" smtClean="0"/>
          </a:p>
          <a:p>
            <a:endParaRPr lang="en-US" dirty="0"/>
          </a:p>
        </p:txBody>
      </p:sp>
      <p:pic>
        <p:nvPicPr>
          <p:cNvPr id="7" name="Picture 3"/>
          <p:cNvPicPr>
            <a:picLocks noChangeAspect="1" noChangeArrowheads="1"/>
          </p:cNvPicPr>
          <p:nvPr/>
        </p:nvPicPr>
        <p:blipFill>
          <a:blip r:embed="rId2"/>
          <a:srcRect/>
          <a:stretch>
            <a:fillRect/>
          </a:stretch>
        </p:blipFill>
        <p:spPr bwMode="auto">
          <a:xfrm>
            <a:off x="1323949" y="3200400"/>
            <a:ext cx="2409851" cy="26670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3"/>
          <a:srcRect/>
          <a:stretch>
            <a:fillRect/>
          </a:stretch>
        </p:blipFill>
        <p:spPr bwMode="auto">
          <a:xfrm>
            <a:off x="4495800" y="3810000"/>
            <a:ext cx="3971925" cy="1304925"/>
          </a:xfrm>
          <a:prstGeom prst="rect">
            <a:avLst/>
          </a:prstGeom>
          <a:noFill/>
          <a:ln w="9525">
            <a:noFill/>
            <a:miter lim="800000"/>
            <a:headEnd/>
            <a:tailEnd/>
          </a:ln>
          <a:effectLst/>
        </p:spPr>
      </p:pic>
    </p:spTree>
  </p:cSld>
  <p:clrMapOvr>
    <a:masterClrMapping/>
  </p:clrMapOvr>
  <p:transition>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The End</a:t>
            </a:r>
            <a:endParaRPr lang="en-US" dirty="0"/>
          </a:p>
        </p:txBody>
      </p:sp>
      <p:sp>
        <p:nvSpPr>
          <p:cNvPr id="4" name="Title 3"/>
          <p:cNvSpPr>
            <a:spLocks noGrp="1"/>
          </p:cNvSpPr>
          <p:nvPr>
            <p:ph type="ctrTitle"/>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 Synergy Systems &amp; Solutions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94</a:t>
            </a:fld>
            <a:endParaRPr lang="en-US" dirty="0"/>
          </a:p>
        </p:txBody>
      </p:sp>
    </p:spTree>
  </p:cSld>
  <p:clrMapOvr>
    <a:masterClrMapping/>
  </p:clrMapOvr>
  <p:transition spd="med">
    <p:push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Heading">
      <a:majorFont>
        <a:latin typeface="Segoe UI Semibold"/>
        <a:ea typeface=""/>
        <a:cs typeface=""/>
      </a:majorFont>
      <a:minorFont>
        <a:latin typeface="Segoe UI Symbo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797</TotalTime>
  <Words>6793</Words>
  <Application>Microsoft Office PowerPoint</Application>
  <PresentationFormat>On-screen Show (4:3)</PresentationFormat>
  <Paragraphs>652</Paragraphs>
  <Slides>94</Slides>
  <Notes>1</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Civic</vt:lpstr>
      <vt:lpstr>Husky RTU Training</vt:lpstr>
      <vt:lpstr>Overview</vt:lpstr>
      <vt:lpstr>Features</vt:lpstr>
      <vt:lpstr>Features(contd.)</vt:lpstr>
      <vt:lpstr>Application Architecture</vt:lpstr>
      <vt:lpstr>System Architecture</vt:lpstr>
      <vt:lpstr>System Architecture(contd.)</vt:lpstr>
      <vt:lpstr>Power Supply (PSU)</vt:lpstr>
      <vt:lpstr>Processor Unit (CPU)</vt:lpstr>
      <vt:lpstr>Processor Unit (contd.)</vt:lpstr>
      <vt:lpstr>I/O Slots</vt:lpstr>
      <vt:lpstr>I/O Bus</vt:lpstr>
      <vt:lpstr>I/O Modules</vt:lpstr>
      <vt:lpstr>Common I/O module Features</vt:lpstr>
      <vt:lpstr>Telemetry Functions(Digital Inputs)</vt:lpstr>
      <vt:lpstr>Digital Input Module</vt:lpstr>
      <vt:lpstr>Digital Inputs</vt:lpstr>
      <vt:lpstr>Sequence of Events (SoE)</vt:lpstr>
      <vt:lpstr>Double-bit Indications</vt:lpstr>
      <vt:lpstr>Double-bit Indications (contd.)</vt:lpstr>
      <vt:lpstr>Input Filtering</vt:lpstr>
      <vt:lpstr>Status Inversion</vt:lpstr>
      <vt:lpstr>Chatter Filter</vt:lpstr>
      <vt:lpstr>BCD Inputs</vt:lpstr>
      <vt:lpstr>Pulse Counters</vt:lpstr>
      <vt:lpstr>Pulse Counters (contd.)</vt:lpstr>
      <vt:lpstr>Digital Output Module</vt:lpstr>
      <vt:lpstr>Digital Outputs</vt:lpstr>
      <vt:lpstr>Pulsed Outputs</vt:lpstr>
      <vt:lpstr>Pulsed Outputs (contd.)</vt:lpstr>
      <vt:lpstr>Latched Outputs</vt:lpstr>
      <vt:lpstr>Latched Outputs (contd.)</vt:lpstr>
      <vt:lpstr>Select-before-Execute (SBE) Operation </vt:lpstr>
      <vt:lpstr>Select-before-Execute (contd.)</vt:lpstr>
      <vt:lpstr>Select-before-Execute (contd.)</vt:lpstr>
      <vt:lpstr>Double-bit Commands</vt:lpstr>
      <vt:lpstr>Double-bit Commands</vt:lpstr>
      <vt:lpstr>Analog Input Module</vt:lpstr>
      <vt:lpstr>Analog Inputs</vt:lpstr>
      <vt:lpstr>Input Ranges &amp; Scaling</vt:lpstr>
      <vt:lpstr>Exception Reporting </vt:lpstr>
      <vt:lpstr>Deadbands </vt:lpstr>
      <vt:lpstr>Alarm Function</vt:lpstr>
      <vt:lpstr>Self Calibration</vt:lpstr>
      <vt:lpstr>Expansion Racks</vt:lpstr>
      <vt:lpstr>Expansion Bus </vt:lpstr>
      <vt:lpstr>System Bus</vt:lpstr>
      <vt:lpstr>IO Scanner Module</vt:lpstr>
      <vt:lpstr>Comm. Extender Modules (CXM) </vt:lpstr>
      <vt:lpstr>Comm. Extender Module (contd.)</vt:lpstr>
      <vt:lpstr>Speciality Modules (SPM) </vt:lpstr>
      <vt:lpstr>I/O Memory</vt:lpstr>
      <vt:lpstr>Memory Types</vt:lpstr>
      <vt:lpstr>Memory Types (contd.)</vt:lpstr>
      <vt:lpstr>I/O Quality Flags</vt:lpstr>
      <vt:lpstr>Retentive I/O Memory</vt:lpstr>
      <vt:lpstr>Husky Studio</vt:lpstr>
      <vt:lpstr>Overview</vt:lpstr>
      <vt:lpstr>Working Area</vt:lpstr>
      <vt:lpstr>Creating a New Project</vt:lpstr>
      <vt:lpstr>Creating a New Project (contd.)</vt:lpstr>
      <vt:lpstr>Hardware Configuration</vt:lpstr>
      <vt:lpstr> CPU Slots </vt:lpstr>
      <vt:lpstr>CPU Slots (contd.)</vt:lpstr>
      <vt:lpstr> IO Slots </vt:lpstr>
      <vt:lpstr>IO Slots (contd.)</vt:lpstr>
      <vt:lpstr> CPU Configuration </vt:lpstr>
      <vt:lpstr>DI Configuration</vt:lpstr>
      <vt:lpstr>DO Configuration</vt:lpstr>
      <vt:lpstr>AI Configuration</vt:lpstr>
      <vt:lpstr>AI Alarm Configuration</vt:lpstr>
      <vt:lpstr>CXM Configuration</vt:lpstr>
      <vt:lpstr>Variables</vt:lpstr>
      <vt:lpstr>Properties of Variables</vt:lpstr>
      <vt:lpstr>Types of Variables</vt:lpstr>
      <vt:lpstr>Diagnostic Vaiables</vt:lpstr>
      <vt:lpstr>Communication Tasks</vt:lpstr>
      <vt:lpstr>IEC 104 Master Task</vt:lpstr>
      <vt:lpstr>Port Details for IEC 104 Master</vt:lpstr>
      <vt:lpstr>104 Device &amp; IO Mapping</vt:lpstr>
      <vt:lpstr>104 Device &amp; IO Mapping (contd.)</vt:lpstr>
      <vt:lpstr>Modbus TCP/IP Master Task</vt:lpstr>
      <vt:lpstr>Modbus Device &amp; IO Mapping</vt:lpstr>
      <vt:lpstr>IEC 61850 Master task</vt:lpstr>
      <vt:lpstr>IEC 61850 Device &amp; IO Mapping</vt:lpstr>
      <vt:lpstr>IEC 61850 IO List Dialog</vt:lpstr>
      <vt:lpstr>Enable Data Set</vt:lpstr>
      <vt:lpstr>DNP3 Slave Task</vt:lpstr>
      <vt:lpstr>DNP3 Slave Device &amp; IO List</vt:lpstr>
      <vt:lpstr>Time Synchronization</vt:lpstr>
      <vt:lpstr>Compiling &amp; Downloading</vt:lpstr>
      <vt:lpstr>Connecting to RTU</vt:lpstr>
      <vt:lpstr>Uploading Project</vt:lpstr>
      <vt:lpstr>Slide 94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Husky RTU Training</dc:title>
  <dc:creator>admin_sirius</dc:creator>
  <cp:lastModifiedBy>admin_sirius</cp:lastModifiedBy>
  <cp:revision>276</cp:revision>
  <dcterms:created xsi:type="dcterms:W3CDTF">2006-08-16T00:00:00Z</dcterms:created>
  <dcterms:modified xsi:type="dcterms:W3CDTF">2016-06-30T09:38:59Z</dcterms:modified>
</cp:coreProperties>
</file>