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52" r:id="rId1"/>
  </p:sldMasterIdLst>
  <p:sldIdLst>
    <p:sldId id="256" r:id="rId2"/>
    <p:sldId id="257" r:id="rId3"/>
    <p:sldId id="258" r:id="rId4"/>
    <p:sldId id="262" r:id="rId5"/>
    <p:sldId id="265" r:id="rId6"/>
    <p:sldId id="263" r:id="rId7"/>
    <p:sldId id="259" r:id="rId8"/>
    <p:sldId id="264" r:id="rId9"/>
    <p:sldId id="260"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6B7368B-E006-4515-883E-96D4FCA0FA19}">
          <p14:sldIdLst>
            <p14:sldId id="256"/>
            <p14:sldId id="257"/>
            <p14:sldId id="258"/>
            <p14:sldId id="262"/>
            <p14:sldId id="265"/>
            <p14:sldId id="263"/>
            <p14:sldId id="259"/>
            <p14:sldId id="264"/>
            <p14:sldId id="260"/>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E38EEBE-CB50-498B-9E1E-ADA7D6042E18}"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255346" y="2750337"/>
            <a:ext cx="1171888" cy="1356442"/>
          </a:xfrm>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4200701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38EEBE-CB50-498B-9E1E-ADA7D6042E18}"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11309"/>
            <a:ext cx="1154151" cy="1090789"/>
          </a:xfrm>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493028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38EEBE-CB50-498B-9E1E-ADA7D6042E18}"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11615"/>
            <a:ext cx="1154151" cy="1090789"/>
          </a:xfrm>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23913108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38EEBE-CB50-498B-9E1E-ADA7D6042E18}"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09925"/>
            <a:ext cx="1154151" cy="1090789"/>
          </a:xfrm>
        </p:spPr>
        <p:txBody>
          <a:bodyPr/>
          <a:lstStyle/>
          <a:p>
            <a:fld id="{3F515FBD-BAD5-4983-A074-D79FC816CC49}" type="slidenum">
              <a:rPr lang="en-IN" smtClean="0"/>
              <a:t>‹#›</a:t>
            </a:fld>
            <a:endParaRPr lang="en-IN"/>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638071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38EEBE-CB50-498B-9E1E-ADA7D6042E18}"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10729455" y="4709925"/>
            <a:ext cx="1154151" cy="1090789"/>
          </a:xfrm>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5272503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5E38EEBE-CB50-498B-9E1E-ADA7D6042E18}" type="datetimeFigureOut">
              <a:rPr lang="en-IN" smtClean="0"/>
              <a:t>15-03-2023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1257916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5E38EEBE-CB50-498B-9E1E-ADA7D6042E18}" type="datetimeFigureOut">
              <a:rPr lang="en-IN" smtClean="0"/>
              <a:t>15-03-2023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3149432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38EEBE-CB50-498B-9E1E-ADA7D6042E18}"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36152374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5E38EEBE-CB50-498B-9E1E-ADA7D6042E18}" type="datetimeFigureOut">
              <a:rPr lang="en-IN" smtClean="0"/>
              <a:t>15-03-2023</a:t>
            </a:fld>
            <a:endParaRPr lang="en-IN"/>
          </a:p>
        </p:txBody>
      </p:sp>
      <p:sp>
        <p:nvSpPr>
          <p:cNvPr id="5" name="Footer Placeholder 4"/>
          <p:cNvSpPr>
            <a:spLocks noGrp="1"/>
          </p:cNvSpPr>
          <p:nvPr>
            <p:ph type="ftr" sz="quarter" idx="11"/>
          </p:nvPr>
        </p:nvSpPr>
        <p:spPr>
          <a:xfrm>
            <a:off x="680321" y="5936188"/>
            <a:ext cx="6126805" cy="365125"/>
          </a:xfrm>
        </p:spPr>
        <p:txBody>
          <a:bodyPr/>
          <a:lstStyle/>
          <a:p>
            <a:endParaRPr lang="en-IN"/>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F515FBD-BAD5-4983-A074-D79FC816CC49}" type="slidenum">
              <a:rPr lang="en-IN" smtClean="0"/>
              <a:t>‹#›</a:t>
            </a:fld>
            <a:endParaRPr lang="en-IN"/>
          </a:p>
        </p:txBody>
      </p:sp>
    </p:spTree>
    <p:extLst>
      <p:ext uri="{BB962C8B-B14F-4D97-AF65-F5344CB8AC3E}">
        <p14:creationId xmlns:p14="http://schemas.microsoft.com/office/powerpoint/2010/main" val="3025876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38EEBE-CB50-498B-9E1E-ADA7D6042E18}"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2773297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38EEBE-CB50-498B-9E1E-ADA7D6042E18}" type="datetimeFigureOut">
              <a:rPr lang="en-IN" smtClean="0"/>
              <a:t>15-03-2023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729455" y="2869895"/>
            <a:ext cx="1154151" cy="1090789"/>
          </a:xfrm>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2935623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38EEBE-CB50-498B-9E1E-ADA7D6042E18}"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161883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E38EEBE-CB50-498B-9E1E-ADA7D6042E18}" type="datetimeFigureOut">
              <a:rPr lang="en-IN" smtClean="0"/>
              <a:t>15-03-2023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3994876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38EEBE-CB50-498B-9E1E-ADA7D6042E18}" type="datetimeFigureOut">
              <a:rPr lang="en-IN" smtClean="0"/>
              <a:t>15-03-2023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3931544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E38EEBE-CB50-498B-9E1E-ADA7D6042E18}" type="datetimeFigureOut">
              <a:rPr lang="en-IN" smtClean="0"/>
              <a:t>15-03-2023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3933464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38EEBE-CB50-498B-9E1E-ADA7D6042E18}"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23253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38EEBE-CB50-498B-9E1E-ADA7D6042E18}" type="datetimeFigureOut">
              <a:rPr lang="en-IN" smtClean="0"/>
              <a:t>15-03-2023</a:t>
            </a:fld>
            <a:endParaRPr lang="en-IN"/>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F515FBD-BAD5-4983-A074-D79FC816CC49}" type="slidenum">
              <a:rPr lang="en-IN" smtClean="0"/>
              <a:t>‹#›</a:t>
            </a:fld>
            <a:endParaRPr lang="en-IN"/>
          </a:p>
        </p:txBody>
      </p:sp>
    </p:spTree>
    <p:extLst>
      <p:ext uri="{BB962C8B-B14F-4D97-AF65-F5344CB8AC3E}">
        <p14:creationId xmlns:p14="http://schemas.microsoft.com/office/powerpoint/2010/main" val="2904758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E38EEBE-CB50-498B-9E1E-ADA7D6042E18}" type="datetimeFigureOut">
              <a:rPr lang="en-IN" smtClean="0"/>
              <a:t>15-03-2023</a:t>
            </a:fld>
            <a:endParaRPr lang="en-IN"/>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F515FBD-BAD5-4983-A074-D79FC816CC49}" type="slidenum">
              <a:rPr lang="en-IN" smtClean="0"/>
              <a:t>‹#›</a:t>
            </a:fld>
            <a:endParaRPr lang="en-IN"/>
          </a:p>
        </p:txBody>
      </p:sp>
    </p:spTree>
    <p:extLst>
      <p:ext uri="{BB962C8B-B14F-4D97-AF65-F5344CB8AC3E}">
        <p14:creationId xmlns:p14="http://schemas.microsoft.com/office/powerpoint/2010/main" val="3321986829"/>
      </p:ext>
    </p:extLst>
  </p:cSld>
  <p:clrMap bg1="dk1" tx1="lt1" bg2="dk2" tx2="lt2" accent1="accent1" accent2="accent2" accent3="accent3" accent4="accent4" accent5="accent5" accent6="accent6" hlink="hlink" folHlink="folHlink"/>
  <p:sldLayoutIdLst>
    <p:sldLayoutId id="2147484253" r:id="rId1"/>
    <p:sldLayoutId id="2147484254" r:id="rId2"/>
    <p:sldLayoutId id="2147484255" r:id="rId3"/>
    <p:sldLayoutId id="2147484256" r:id="rId4"/>
    <p:sldLayoutId id="2147484257" r:id="rId5"/>
    <p:sldLayoutId id="2147484258" r:id="rId6"/>
    <p:sldLayoutId id="2147484259" r:id="rId7"/>
    <p:sldLayoutId id="2147484260" r:id="rId8"/>
    <p:sldLayoutId id="2147484261" r:id="rId9"/>
    <p:sldLayoutId id="2147484262" r:id="rId10"/>
    <p:sldLayoutId id="2147484263" r:id="rId11"/>
    <p:sldLayoutId id="2147484264" r:id="rId12"/>
    <p:sldLayoutId id="2147484265" r:id="rId13"/>
    <p:sldLayoutId id="2147484266" r:id="rId14"/>
    <p:sldLayoutId id="2147484267" r:id="rId15"/>
    <p:sldLayoutId id="2147484268" r:id="rId16"/>
    <p:sldLayoutId id="214748426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cleartax.in/s/provisional-itc-claim-gstr-3b"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2186247"/>
            <a:ext cx="8969433" cy="1920532"/>
          </a:xfrm>
        </p:spPr>
        <p:txBody>
          <a:bodyPr/>
          <a:lstStyle/>
          <a:p>
            <a:r>
              <a:rPr lang="en-US" sz="4000" dirty="0" smtClean="0">
                <a:effectLst>
                  <a:glow rad="63500">
                    <a:schemeClr val="accent1">
                      <a:satMod val="175000"/>
                      <a:alpha val="40000"/>
                    </a:schemeClr>
                  </a:glow>
                  <a:outerShdw blurRad="38100" dist="38100" dir="2700000" algn="tl">
                    <a:srgbClr val="000000">
                      <a:alpha val="43137"/>
                    </a:srgbClr>
                  </a:outerShdw>
                </a:effectLst>
              </a:rPr>
              <a:t>REFRESHER TRAINING PROGRAM FOR FINANCE AND ACCOUNTS PROFESIONAL</a:t>
            </a:r>
            <a:endParaRPr lang="en-IN" sz="4000" dirty="0">
              <a:effectLst>
                <a:glow rad="63500">
                  <a:schemeClr val="accent1">
                    <a:satMod val="175000"/>
                    <a:alpha val="40000"/>
                  </a:schemeClr>
                </a:glow>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normAutofit lnSpcReduction="10000"/>
          </a:bodyPr>
          <a:lstStyle/>
          <a:p>
            <a:r>
              <a:rPr lang="en-US" sz="3600" dirty="0" smtClean="0">
                <a:effectLst>
                  <a:outerShdw blurRad="50800" dist="38100" dir="2700000" algn="tl" rotWithShape="0">
                    <a:prstClr val="black">
                      <a:alpha val="40000"/>
                    </a:prstClr>
                  </a:outerShdw>
                </a:effectLst>
              </a:rPr>
              <a:t>GST &amp; INCOME TAX</a:t>
            </a:r>
          </a:p>
          <a:p>
            <a:r>
              <a:rPr lang="en-US" sz="3600" dirty="0" smtClean="0">
                <a:effectLst>
                  <a:outerShdw blurRad="50800" dist="38100" dir="2700000" algn="tl" rotWithShape="0">
                    <a:prstClr val="black">
                      <a:alpha val="40000"/>
                    </a:prstClr>
                  </a:outerShdw>
                </a:effectLst>
              </a:rPr>
              <a:t>FOCUS ON POWER SECTOR</a:t>
            </a:r>
            <a:endParaRPr lang="en-IN" sz="3600" dirty="0">
              <a:effectLst>
                <a:outerShdw blurRad="50800" dist="38100" dir="2700000" algn="tl" rotWithShape="0">
                  <a:prstClr val="black">
                    <a:alpha val="40000"/>
                  </a:prstClr>
                </a:outerShdw>
              </a:effectLst>
            </a:endParaRPr>
          </a:p>
        </p:txBody>
      </p:sp>
      <p:sp>
        <p:nvSpPr>
          <p:cNvPr id="4" name="TextBox 3"/>
          <p:cNvSpPr txBox="1"/>
          <p:nvPr/>
        </p:nvSpPr>
        <p:spPr>
          <a:xfrm>
            <a:off x="9243753" y="2884516"/>
            <a:ext cx="2801389" cy="923330"/>
          </a:xfrm>
          <a:prstGeom prst="rect">
            <a:avLst/>
          </a:prstGeom>
          <a:noFill/>
        </p:spPr>
        <p:txBody>
          <a:bodyPr wrap="square" rtlCol="0">
            <a:spAutoFit/>
          </a:bodyPr>
          <a:lstStyle/>
          <a:p>
            <a:r>
              <a:rPr lang="en-US" b="1" dirty="0" smtClean="0">
                <a:solidFill>
                  <a:schemeClr val="bg1"/>
                </a:solidFill>
                <a:effectLst>
                  <a:outerShdw blurRad="38100" dist="38100" dir="2700000" algn="tl">
                    <a:srgbClr val="000000">
                      <a:alpha val="43137"/>
                    </a:srgbClr>
                  </a:outerShdw>
                </a:effectLst>
              </a:rPr>
              <a:t>DAY-3-17/03/2023</a:t>
            </a:r>
          </a:p>
          <a:p>
            <a:r>
              <a:rPr lang="en-US" b="1" dirty="0" smtClean="0">
                <a:solidFill>
                  <a:schemeClr val="bg1"/>
                </a:solidFill>
                <a:effectLst>
                  <a:outerShdw blurRad="38100" dist="38100" dir="2700000" algn="tl">
                    <a:srgbClr val="000000">
                      <a:alpha val="43137"/>
                    </a:srgbClr>
                  </a:outerShdw>
                </a:effectLst>
              </a:rPr>
              <a:t>SESSION-2</a:t>
            </a:r>
          </a:p>
          <a:p>
            <a:r>
              <a:rPr lang="en-US" b="1" dirty="0" smtClean="0">
                <a:solidFill>
                  <a:schemeClr val="bg1"/>
                </a:solidFill>
                <a:effectLst>
                  <a:outerShdw blurRad="38100" dist="38100" dir="2700000" algn="tl">
                    <a:srgbClr val="000000">
                      <a:alpha val="43137"/>
                    </a:srgbClr>
                  </a:outerShdw>
                </a:effectLst>
              </a:rPr>
              <a:t>BY CA AKSHAY JAIN</a:t>
            </a:r>
            <a:endParaRPr lang="en-IN" b="1" dirty="0">
              <a:solidFill>
                <a:schemeClr val="bg1"/>
              </a:solidFill>
              <a:effectLst>
                <a:outerShdw blurRad="38100" dist="38100" dir="2700000" algn="tl">
                  <a:srgbClr val="000000">
                    <a:alpha val="43137"/>
                  </a:srgbClr>
                </a:outerShdw>
              </a:effectLst>
            </a:endParaRPr>
          </a:p>
        </p:txBody>
      </p:sp>
      <p:pic>
        <p:nvPicPr>
          <p:cNvPr id="6" name="Picture 5" descr="Meetings — ISMA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69432" y="168944"/>
            <a:ext cx="3104134" cy="2278034"/>
          </a:xfrm>
          <a:prstGeom prst="rect">
            <a:avLst/>
          </a:prstGeom>
        </p:spPr>
      </p:pic>
    </p:spTree>
    <p:extLst>
      <p:ext uri="{BB962C8B-B14F-4D97-AF65-F5344CB8AC3E}">
        <p14:creationId xmlns:p14="http://schemas.microsoft.com/office/powerpoint/2010/main" val="1480696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THANK YOU</a:t>
            </a:r>
            <a:endParaRPr lang="en-IN" sz="3600" dirty="0"/>
          </a:p>
        </p:txBody>
      </p:sp>
      <p:sp>
        <p:nvSpPr>
          <p:cNvPr id="3" name="Text Placeholder 2"/>
          <p:cNvSpPr>
            <a:spLocks noGrp="1"/>
          </p:cNvSpPr>
          <p:nvPr>
            <p:ph type="body" sz="half" idx="2"/>
          </p:nvPr>
        </p:nvSpPr>
        <p:spPr>
          <a:xfrm>
            <a:off x="680320" y="5300149"/>
            <a:ext cx="9461207" cy="369131"/>
          </a:xfrm>
        </p:spPr>
        <p:txBody>
          <a:bodyPr>
            <a:noAutofit/>
          </a:bodyPr>
          <a:lstStyle/>
          <a:p>
            <a:r>
              <a:rPr lang="en-US" sz="1800" dirty="0" smtClean="0"/>
              <a:t>-QUERIES PLEASE MAIL TO CAAKSHAYJAIN1996@GMAIL.COM</a:t>
            </a:r>
            <a:endParaRPr lang="en-IN" sz="1800" dirty="0"/>
          </a:p>
        </p:txBody>
      </p:sp>
      <p:pic>
        <p:nvPicPr>
          <p:cNvPr id="4" name="Picture 3" descr="The &lt;strong&gt;Answer&lt;/strong&gt; Man Tackles All of Your Booze Related Holiday &lt;strong&gt;Questions&lt;/strong&gt;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77492" y="509530"/>
            <a:ext cx="4885112" cy="3663834"/>
          </a:xfrm>
          <a:prstGeom prst="rect">
            <a:avLst/>
          </a:prstGeom>
        </p:spPr>
      </p:pic>
    </p:spTree>
    <p:extLst>
      <p:ext uri="{BB962C8B-B14F-4D97-AF65-F5344CB8AC3E}">
        <p14:creationId xmlns:p14="http://schemas.microsoft.com/office/powerpoint/2010/main" val="2172738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LEARNING OBJECTIVES-</a:t>
            </a:r>
            <a:endParaRPr lang="en-IN"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3" name="Content Placeholder 2"/>
          <p:cNvSpPr>
            <a:spLocks noGrp="1"/>
          </p:cNvSpPr>
          <p:nvPr>
            <p:ph idx="1"/>
          </p:nvPr>
        </p:nvSpPr>
        <p:spPr>
          <a:xfrm>
            <a:off x="182881" y="2336873"/>
            <a:ext cx="10111302" cy="3599316"/>
          </a:xfrm>
        </p:spPr>
        <p:txBody>
          <a:bodyPr>
            <a:noAutofit/>
          </a:bodyPr>
          <a:lstStyle/>
          <a:p>
            <a:r>
              <a:rPr lang="en-US" sz="2800" dirty="0" smtClean="0">
                <a:ln w="0"/>
                <a:effectLst>
                  <a:outerShdw blurRad="38100" dist="19050" dir="2700000" algn="tl" rotWithShape="0">
                    <a:schemeClr val="dk1">
                      <a:alpha val="40000"/>
                    </a:schemeClr>
                  </a:outerShdw>
                </a:effectLst>
              </a:rPr>
              <a:t>BASIC INTRODUCTION TO GST</a:t>
            </a:r>
          </a:p>
          <a:p>
            <a:r>
              <a:rPr lang="en-US" sz="2800" dirty="0" smtClean="0">
                <a:ln w="0"/>
                <a:effectLst>
                  <a:outerShdw blurRad="38100" dist="19050" dir="2700000" algn="tl" rotWithShape="0">
                    <a:schemeClr val="dk1">
                      <a:alpha val="40000"/>
                    </a:schemeClr>
                  </a:outerShdw>
                </a:effectLst>
              </a:rPr>
              <a:t>DISCUSSION ON SOME IMP CONCEPTS OF GST</a:t>
            </a:r>
          </a:p>
          <a:p>
            <a:r>
              <a:rPr lang="en-US" sz="2800" dirty="0" smtClean="0">
                <a:ln w="0"/>
                <a:effectLst>
                  <a:outerShdw blurRad="38100" dist="19050" dir="2700000" algn="tl" rotWithShape="0">
                    <a:schemeClr val="dk1">
                      <a:alpha val="40000"/>
                    </a:schemeClr>
                  </a:outerShdw>
                </a:effectLst>
              </a:rPr>
              <a:t>IMPACT OF GST ON POWER SECTOR</a:t>
            </a:r>
          </a:p>
          <a:p>
            <a:r>
              <a:rPr lang="en-US" sz="2800" dirty="0" smtClean="0">
                <a:ln w="0"/>
                <a:effectLst>
                  <a:outerShdw blurRad="38100" dist="19050" dir="2700000" algn="tl" rotWithShape="0">
                    <a:schemeClr val="dk1">
                      <a:alpha val="40000"/>
                    </a:schemeClr>
                  </a:outerShdw>
                </a:effectLst>
              </a:rPr>
              <a:t>RECENT DEVELOPMENTS IN GST</a:t>
            </a:r>
          </a:p>
          <a:p>
            <a:r>
              <a:rPr lang="en-US" sz="2800" dirty="0" smtClean="0">
                <a:ln w="0"/>
                <a:effectLst>
                  <a:outerShdw blurRad="38100" dist="19050" dir="2700000" algn="tl" rotWithShape="0">
                    <a:schemeClr val="dk1">
                      <a:alpha val="40000"/>
                    </a:schemeClr>
                  </a:outerShdw>
                </a:effectLst>
              </a:rPr>
              <a:t>RECENT CASE LAWS RELEATING TO POWER SECTOR</a:t>
            </a:r>
          </a:p>
          <a:p>
            <a:r>
              <a:rPr lang="en-US" sz="2800" dirty="0" smtClean="0">
                <a:ln w="0"/>
                <a:effectLst>
                  <a:outerShdw blurRad="38100" dist="19050" dir="2700000" algn="tl" rotWithShape="0">
                    <a:schemeClr val="dk1">
                      <a:alpha val="40000"/>
                    </a:schemeClr>
                  </a:outerShdw>
                </a:effectLst>
              </a:rPr>
              <a:t>INCOME TAX AMENDMENTS FOR PERSONAL TAXATION &amp; CORPORATE</a:t>
            </a:r>
          </a:p>
          <a:p>
            <a:r>
              <a:rPr lang="en-US" sz="2800" dirty="0" smtClean="0">
                <a:ln w="0"/>
                <a:effectLst>
                  <a:outerShdw blurRad="38100" dist="19050" dir="2700000" algn="tl" rotWithShape="0">
                    <a:schemeClr val="dk1">
                      <a:alpha val="40000"/>
                    </a:schemeClr>
                  </a:outerShdw>
                </a:effectLst>
              </a:rPr>
              <a:t>INCOME TAX TDS</a:t>
            </a:r>
            <a:endParaRPr lang="en-IN" sz="2800" dirty="0">
              <a:ln w="0"/>
              <a:effectLst>
                <a:outerShdw blurRad="38100" dist="19050" dir="2700000" algn="tl" rotWithShape="0">
                  <a:schemeClr val="dk1">
                    <a:alpha val="40000"/>
                  </a:schemeClr>
                </a:outerShdw>
              </a:effectLst>
            </a:endParaRPr>
          </a:p>
        </p:txBody>
      </p:sp>
      <p:pic>
        <p:nvPicPr>
          <p:cNvPr id="4" name="Picture 3" descr="Settlement - THE GEOGRAPHER ONLINE"/>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77455" y="508073"/>
            <a:ext cx="1753986" cy="1753986"/>
          </a:xfrm>
          <a:prstGeom prst="rect">
            <a:avLst/>
          </a:prstGeom>
        </p:spPr>
      </p:pic>
      <p:pic>
        <p:nvPicPr>
          <p:cNvPr id="5" name="Picture 4" descr="How to apply &lt;strong&gt;GST&lt;/strong&gt; number online and download &lt;strong&gt;GST&lt;/strong&gt; certificate"/>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18458" y="2336873"/>
            <a:ext cx="2102196" cy="1182485"/>
          </a:xfrm>
          <a:prstGeom prst="rect">
            <a:avLst/>
          </a:prstGeom>
        </p:spPr>
      </p:pic>
      <p:pic>
        <p:nvPicPr>
          <p:cNvPr id="6" name="Picture 5" descr="Education &lt;strong&gt;Income Tax&lt;/strong&gt; | Please give attribution to 'ccPixs.co… | Flick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71137" y="5077994"/>
            <a:ext cx="2396837" cy="1598672"/>
          </a:xfrm>
          <a:prstGeom prst="rect">
            <a:avLst/>
          </a:prstGeom>
        </p:spPr>
      </p:pic>
    </p:spTree>
    <p:extLst>
      <p:ext uri="{BB962C8B-B14F-4D97-AF65-F5344CB8AC3E}">
        <p14:creationId xmlns:p14="http://schemas.microsoft.com/office/powerpoint/2010/main" val="4097389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QUICK VIEW-</a:t>
            </a:r>
            <a:endParaRPr lang="en-IN"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3" name="Content Placeholder 2"/>
          <p:cNvSpPr>
            <a:spLocks noGrp="1"/>
          </p:cNvSpPr>
          <p:nvPr>
            <p:ph idx="1"/>
          </p:nvPr>
        </p:nvSpPr>
        <p:spPr>
          <a:xfrm>
            <a:off x="174567" y="2336873"/>
            <a:ext cx="10119615" cy="3599316"/>
          </a:xfrm>
        </p:spPr>
        <p:txBody>
          <a:bodyPr>
            <a:normAutofit fontScale="92500"/>
          </a:bodyPr>
          <a:lstStyle/>
          <a:p>
            <a:r>
              <a:rPr lang="en-US" sz="3200" dirty="0" smtClean="0">
                <a:ln w="0"/>
                <a:effectLst>
                  <a:outerShdw blurRad="38100" dist="19050" dir="2700000" algn="tl" rotWithShape="0">
                    <a:schemeClr val="dk1">
                      <a:alpha val="40000"/>
                    </a:schemeClr>
                  </a:outerShdw>
                </a:effectLst>
              </a:rPr>
              <a:t>BASIC INTRODUCTION (Types of heads, GST Flow chart)</a:t>
            </a:r>
          </a:p>
          <a:p>
            <a:r>
              <a:rPr lang="en-US" sz="3200" dirty="0" smtClean="0">
                <a:ln w="0"/>
                <a:effectLst>
                  <a:outerShdw blurRad="38100" dist="19050" dir="2700000" algn="tl" rotWithShape="0">
                    <a:schemeClr val="dk1">
                      <a:alpha val="40000"/>
                    </a:schemeClr>
                  </a:outerShdw>
                </a:effectLst>
              </a:rPr>
              <a:t>BLOCKED CREDIT U/S 17(5)-ITC not available</a:t>
            </a:r>
          </a:p>
          <a:p>
            <a:r>
              <a:rPr lang="en-US" sz="3200" dirty="0" smtClean="0">
                <a:ln w="0"/>
                <a:effectLst>
                  <a:outerShdw blurRad="38100" dist="19050" dir="2700000" algn="tl" rotWithShape="0">
                    <a:schemeClr val="dk1">
                      <a:alpha val="40000"/>
                    </a:schemeClr>
                  </a:outerShdw>
                </a:effectLst>
              </a:rPr>
              <a:t>UTILIZATION OF ITC-Set off rules             </a:t>
            </a:r>
          </a:p>
          <a:p>
            <a:r>
              <a:rPr lang="en-US" sz="3200" dirty="0" smtClean="0">
                <a:ln w="0"/>
                <a:effectLst>
                  <a:outerShdw blurRad="38100" dist="19050" dir="2700000" algn="tl" rotWithShape="0">
                    <a:schemeClr val="dk1">
                      <a:alpha val="40000"/>
                    </a:schemeClr>
                  </a:outerShdw>
                </a:effectLst>
              </a:rPr>
              <a:t>GST TDS –Applicability and rate</a:t>
            </a:r>
          </a:p>
          <a:p>
            <a:r>
              <a:rPr lang="en-US" sz="3200" dirty="0" smtClean="0">
                <a:ln w="0"/>
                <a:effectLst>
                  <a:outerShdw blurRad="38100" dist="19050" dir="2700000" algn="tl" rotWithShape="0">
                    <a:schemeClr val="dk1">
                      <a:alpha val="40000"/>
                    </a:schemeClr>
                  </a:outerShdw>
                </a:effectLst>
              </a:rPr>
              <a:t>REVERSE CHARGE UNDER GST-Various services covered</a:t>
            </a:r>
          </a:p>
          <a:p>
            <a:r>
              <a:rPr lang="en-US" sz="3200" dirty="0" smtClean="0">
                <a:ln w="0"/>
                <a:effectLst>
                  <a:outerShdw blurRad="38100" dist="19050" dir="2700000" algn="tl" rotWithShape="0">
                    <a:schemeClr val="dk1">
                      <a:alpha val="40000"/>
                    </a:schemeClr>
                  </a:outerShdw>
                </a:effectLst>
              </a:rPr>
              <a:t>IMPORTANT GST DUE DATES</a:t>
            </a:r>
          </a:p>
          <a:p>
            <a:pPr marL="0" indent="0">
              <a:buNone/>
            </a:pPr>
            <a:endParaRPr lang="en-US" dirty="0" smtClean="0"/>
          </a:p>
          <a:p>
            <a:endParaRPr lang="en-IN" dirty="0"/>
          </a:p>
        </p:txBody>
      </p:sp>
    </p:spTree>
    <p:extLst>
      <p:ext uri="{BB962C8B-B14F-4D97-AF65-F5344CB8AC3E}">
        <p14:creationId xmlns:p14="http://schemas.microsoft.com/office/powerpoint/2010/main" val="9118863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RECENT DEVELOPMENTS IN </a:t>
            </a:r>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GST-</a:t>
            </a:r>
            <a:endParaRPr lang="en-IN"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pic>
        <p:nvPicPr>
          <p:cNvPr id="4" name="Content Placeholder 3" descr="&lt;strong&gt;GST&lt;/strong&gt; will hit small businesses, push Chinese imports, says RSS’ economic ..."/>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891030" y="434332"/>
            <a:ext cx="2289589" cy="1717192"/>
          </a:xfrm>
        </p:spPr>
      </p:pic>
      <p:sp>
        <p:nvSpPr>
          <p:cNvPr id="3" name="TextBox 2"/>
          <p:cNvSpPr txBox="1"/>
          <p:nvPr/>
        </p:nvSpPr>
        <p:spPr>
          <a:xfrm>
            <a:off x="1" y="2468881"/>
            <a:ext cx="12192000" cy="3785652"/>
          </a:xfrm>
          <a:prstGeom prst="rect">
            <a:avLst/>
          </a:prstGeom>
          <a:noFill/>
        </p:spPr>
        <p:txBody>
          <a:bodyPr wrap="square" rtlCol="0">
            <a:spAutoFit/>
          </a:bodyPr>
          <a:lstStyle/>
          <a:p>
            <a:pPr marL="285750" lvl="0" indent="-285750">
              <a:buFont typeface="Arial" panose="020B0604020202020204" pitchFamily="34" charset="0"/>
              <a:buChar char="•"/>
            </a:pPr>
            <a:r>
              <a:rPr lang="en-US" sz="2000" dirty="0"/>
              <a:t> </a:t>
            </a:r>
            <a:r>
              <a:rPr lang="en-US" sz="2000" dirty="0" smtClean="0"/>
              <a:t>Section </a:t>
            </a:r>
            <a:r>
              <a:rPr lang="en-US" sz="2000" dirty="0"/>
              <a:t>16 is amended for a condition that in cases where a recipient taxpayer fails to pay to their supplier invoice value including the GST within 180 days from the date of issue of invoice, then they must pay with interest computed under Section 50 on it</a:t>
            </a:r>
            <a:r>
              <a:rPr lang="en-US" sz="2000" dirty="0" smtClean="0"/>
              <a:t>.</a:t>
            </a:r>
          </a:p>
          <a:p>
            <a:pPr marL="285750" lvl="0" indent="-285750">
              <a:buFont typeface="Arial" panose="020B0604020202020204" pitchFamily="34" charset="0"/>
              <a:buChar char="•"/>
            </a:pPr>
            <a:r>
              <a:rPr lang="en-US" sz="2000" dirty="0" smtClean="0"/>
              <a:t>Section </a:t>
            </a:r>
            <a:r>
              <a:rPr lang="en-US" sz="2000" dirty="0"/>
              <a:t>17(5) is revised to include another item under ineligible ITC- Expenditure on CSR initiative for corporates.</a:t>
            </a:r>
            <a:endParaRPr lang="en-IN" sz="2000" dirty="0"/>
          </a:p>
          <a:p>
            <a:pPr marL="285750" lvl="0" indent="-285750">
              <a:buFont typeface="Arial" panose="020B0604020202020204" pitchFamily="34" charset="0"/>
              <a:buChar char="•"/>
            </a:pPr>
            <a:r>
              <a:rPr lang="en-US" sz="2000" dirty="0"/>
              <a:t>Sections 37, 39, 44, and 52 are amended to restrict taxpayers from filing GSTR-1 (return for outward supplies), GSTR-3B (summary returns), GSTR-9 (annual returns), and GSTR-8 (e-commerce operator) for a tax period after the expiry of three years from the due date. </a:t>
            </a:r>
            <a:endParaRPr lang="en-IN" sz="2000" dirty="0"/>
          </a:p>
          <a:p>
            <a:pPr marL="285750" lvl="0" indent="-285750">
              <a:buFont typeface="Arial" panose="020B0604020202020204" pitchFamily="34" charset="0"/>
              <a:buChar char="•"/>
            </a:pPr>
            <a:r>
              <a:rPr lang="en-US" sz="2000" dirty="0"/>
              <a:t>Due date of claiming ITC, making sales/credit-debit note amendments of a financial year is extended </a:t>
            </a:r>
            <a:r>
              <a:rPr lang="en-US" sz="2000" dirty="0" err="1"/>
              <a:t>upto</a:t>
            </a:r>
            <a:r>
              <a:rPr lang="en-US" sz="2000" dirty="0"/>
              <a:t> 30th November of year following the financial year</a:t>
            </a:r>
            <a:r>
              <a:rPr lang="en-US" sz="2000" dirty="0" smtClean="0"/>
              <a:t>.</a:t>
            </a:r>
          </a:p>
          <a:p>
            <a:pPr lvl="8"/>
            <a:r>
              <a:rPr lang="en-US" sz="2000" dirty="0" smtClean="0"/>
              <a:t>                                                                        </a:t>
            </a:r>
            <a:r>
              <a:rPr lang="en-US" sz="2000" dirty="0" err="1" smtClean="0"/>
              <a:t>Contd</a:t>
            </a:r>
            <a:r>
              <a:rPr lang="en-US" sz="2000" dirty="0" smtClean="0"/>
              <a:t>….</a:t>
            </a:r>
            <a:endParaRPr lang="en-IN" sz="2000" dirty="0"/>
          </a:p>
          <a:p>
            <a:endParaRPr lang="en-IN" sz="2000" dirty="0"/>
          </a:p>
        </p:txBody>
      </p:sp>
    </p:spTree>
    <p:extLst>
      <p:ext uri="{BB962C8B-B14F-4D97-AF65-F5344CB8AC3E}">
        <p14:creationId xmlns:p14="http://schemas.microsoft.com/office/powerpoint/2010/main" val="4190569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1440" y="2335876"/>
            <a:ext cx="11986953" cy="3139321"/>
          </a:xfrm>
          <a:prstGeom prst="rect">
            <a:avLst/>
          </a:prstGeom>
          <a:noFill/>
        </p:spPr>
        <p:txBody>
          <a:bodyPr wrap="square" rtlCol="0">
            <a:spAutoFit/>
          </a:bodyPr>
          <a:lstStyle/>
          <a:p>
            <a:pPr marL="285750" lvl="0" indent="-285750">
              <a:buFont typeface="Arial" panose="020B0604020202020204" pitchFamily="34" charset="0"/>
              <a:buChar char="•"/>
            </a:pPr>
            <a:r>
              <a:rPr lang="en-US" sz="2000" dirty="0"/>
              <a:t>Section 110 of Finance Act 2022 was notified. Hence, taxpayer can transfer CGST in cash from one GSTIN to another as CGST or IGST only as a distinct person in form PMT-09.</a:t>
            </a:r>
            <a:endParaRPr lang="en-IN" sz="2000" dirty="0"/>
          </a:p>
          <a:p>
            <a:pPr marL="285750" lvl="0" indent="-285750">
              <a:buFont typeface="Arial" panose="020B0604020202020204" pitchFamily="34" charset="0"/>
              <a:buChar char="•"/>
            </a:pPr>
            <a:r>
              <a:rPr lang="en-US" sz="2000" dirty="0"/>
              <a:t> </a:t>
            </a:r>
            <a:r>
              <a:rPr lang="en-US" sz="2000" dirty="0">
                <a:hlinkClick r:id="rId2"/>
              </a:rPr>
              <a:t>CGST Rule 36(4)</a:t>
            </a:r>
            <a:r>
              <a:rPr lang="en-US" sz="2000" dirty="0"/>
              <a:t> is amended to remove 5% additional ITC over and above ITC appearing in GSTR-2B. From 1st January 2022, businesses can avail ITC only if it is reported by supplier in GSTR-1/ IFF and it appears in their GSTR-2B.</a:t>
            </a:r>
            <a:endParaRPr lang="en-IN" sz="2000" dirty="0"/>
          </a:p>
          <a:p>
            <a:pPr marL="285750" lvl="0" indent="-285750">
              <a:buFont typeface="Arial" panose="020B0604020202020204" pitchFamily="34" charset="0"/>
              <a:buChar char="•"/>
            </a:pPr>
            <a:r>
              <a:rPr lang="en-US" sz="2000" dirty="0"/>
              <a:t>The e-invoicing system will extend to those businesses with a AATO of more than Rs.10 crore from 1st October 2022 vide the Central Tax notification no.17/2022.</a:t>
            </a:r>
            <a:endParaRPr lang="en-IN" sz="2000" dirty="0"/>
          </a:p>
          <a:p>
            <a:pPr marL="285750" lvl="0" indent="-285750">
              <a:buFont typeface="Arial" panose="020B0604020202020204" pitchFamily="34" charset="0"/>
              <a:buChar char="•"/>
            </a:pPr>
            <a:r>
              <a:rPr lang="en-US" sz="2000" dirty="0"/>
              <a:t>HSN code of six digits becomes mandatory for businesses with more than Rs.5 crore turnover in Table 12 of GSTR-1</a:t>
            </a:r>
            <a:endParaRPr lang="en-IN" sz="2000" dirty="0"/>
          </a:p>
          <a:p>
            <a:endParaRPr lang="en-IN" dirty="0"/>
          </a:p>
        </p:txBody>
      </p:sp>
      <p:sp>
        <p:nvSpPr>
          <p:cNvPr id="4" name="TextBox 3"/>
          <p:cNvSpPr txBox="1"/>
          <p:nvPr/>
        </p:nvSpPr>
        <p:spPr>
          <a:xfrm>
            <a:off x="881149" y="798021"/>
            <a:ext cx="9160626"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3200" dirty="0">
                <a:solidFill>
                  <a:schemeClr val="bg1"/>
                </a:solidFill>
              </a:rPr>
              <a:t>RECENT DEVELOPMENTS IN </a:t>
            </a:r>
            <a:r>
              <a:rPr lang="en-US" sz="3200" dirty="0" smtClean="0">
                <a:solidFill>
                  <a:schemeClr val="bg1"/>
                </a:solidFill>
              </a:rPr>
              <a:t>GST-</a:t>
            </a:r>
            <a:r>
              <a:rPr lang="en-US" sz="3200" dirty="0" err="1">
                <a:solidFill>
                  <a:schemeClr val="bg1"/>
                </a:solidFill>
              </a:rPr>
              <a:t>C</a:t>
            </a:r>
            <a:r>
              <a:rPr lang="en-US" sz="3200" dirty="0" err="1" smtClean="0">
                <a:solidFill>
                  <a:schemeClr val="bg1"/>
                </a:solidFill>
              </a:rPr>
              <a:t>ontd</a:t>
            </a:r>
            <a:r>
              <a:rPr lang="en-US" sz="3200" dirty="0" smtClean="0">
                <a:solidFill>
                  <a:schemeClr val="bg1"/>
                </a:solidFill>
              </a:rPr>
              <a:t>…..</a:t>
            </a:r>
            <a:endParaRPr lang="en-IN" sz="3200" dirty="0">
              <a:solidFill>
                <a:schemeClr val="bg1"/>
              </a:solidFill>
            </a:endParaRPr>
          </a:p>
        </p:txBody>
      </p:sp>
    </p:spTree>
    <p:extLst>
      <p:ext uri="{BB962C8B-B14F-4D97-AF65-F5344CB8AC3E}">
        <p14:creationId xmlns:p14="http://schemas.microsoft.com/office/powerpoint/2010/main" val="7811768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GST RISK PARAMETERS-</a:t>
            </a:r>
            <a:endParaRPr lang="en-IN"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pic>
        <p:nvPicPr>
          <p:cNvPr id="5" name="Content Placeholder 4" descr="Women Don’t Take Risks Like Men | Leadership Freak"/>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605030" y="276120"/>
            <a:ext cx="2713538" cy="2035154"/>
          </a:xfrm>
        </p:spPr>
      </p:pic>
      <p:sp>
        <p:nvSpPr>
          <p:cNvPr id="3" name="TextBox 2"/>
          <p:cNvSpPr txBox="1"/>
          <p:nvPr/>
        </p:nvSpPr>
        <p:spPr>
          <a:xfrm>
            <a:off x="473825" y="2427316"/>
            <a:ext cx="11718175" cy="3908762"/>
          </a:xfrm>
          <a:prstGeom prst="rect">
            <a:avLst/>
          </a:prstGeom>
          <a:noFill/>
        </p:spPr>
        <p:txBody>
          <a:bodyPr wrap="square" rtlCol="0">
            <a:spAutoFit/>
          </a:bodyPr>
          <a:lstStyle/>
          <a:p>
            <a:r>
              <a:rPr lang="en-US" sz="2400" dirty="0" smtClean="0"/>
              <a:t>1. </a:t>
            </a:r>
            <a:r>
              <a:rPr lang="en-US" sz="2800" dirty="0" smtClean="0">
                <a:ln w="0"/>
                <a:effectLst>
                  <a:outerShdw blurRad="38100" dist="19050" dir="2700000" algn="tl" rotWithShape="0">
                    <a:schemeClr val="dk1">
                      <a:alpha val="40000"/>
                    </a:schemeClr>
                  </a:outerShdw>
                </a:effectLst>
              </a:rPr>
              <a:t>Positive </a:t>
            </a:r>
            <a:r>
              <a:rPr lang="en-US" sz="2800" dirty="0">
                <a:ln w="0"/>
                <a:effectLst>
                  <a:outerShdw blurRad="38100" dist="19050" dir="2700000" algn="tl" rotWithShape="0">
                    <a:schemeClr val="dk1">
                      <a:alpha val="40000"/>
                    </a:schemeClr>
                  </a:outerShdw>
                </a:effectLst>
              </a:rPr>
              <a:t>difference b/w ITC in GSTR-3B and </a:t>
            </a:r>
            <a:r>
              <a:rPr lang="en-US" sz="2800" dirty="0" smtClean="0">
                <a:ln w="0"/>
                <a:effectLst>
                  <a:outerShdw blurRad="38100" dist="19050" dir="2700000" algn="tl" rotWithShape="0">
                    <a:schemeClr val="dk1">
                      <a:alpha val="40000"/>
                    </a:schemeClr>
                  </a:outerShdw>
                </a:effectLst>
              </a:rPr>
              <a:t>2B</a:t>
            </a:r>
            <a:endParaRPr lang="en-IN" sz="2800" dirty="0">
              <a:ln w="0"/>
              <a:effectLst>
                <a:outerShdw blurRad="38100" dist="19050" dir="2700000" algn="tl" rotWithShape="0">
                  <a:schemeClr val="dk1">
                    <a:alpha val="40000"/>
                  </a:schemeClr>
                </a:outerShdw>
              </a:effectLst>
            </a:endParaRPr>
          </a:p>
          <a:p>
            <a:r>
              <a:rPr lang="en-US" sz="2800" dirty="0">
                <a:ln w="0"/>
                <a:effectLst>
                  <a:outerShdw blurRad="38100" dist="19050" dir="2700000" algn="tl" rotWithShape="0">
                    <a:schemeClr val="dk1">
                      <a:alpha val="40000"/>
                    </a:schemeClr>
                  </a:outerShdw>
                </a:effectLst>
              </a:rPr>
              <a:t>2. Stop Filers </a:t>
            </a:r>
            <a:endParaRPr lang="en-IN" sz="2800" dirty="0">
              <a:ln w="0"/>
              <a:effectLst>
                <a:outerShdw blurRad="38100" dist="19050" dir="2700000" algn="tl" rotWithShape="0">
                  <a:schemeClr val="dk1">
                    <a:alpha val="40000"/>
                  </a:schemeClr>
                </a:outerShdw>
              </a:effectLst>
            </a:endParaRPr>
          </a:p>
          <a:p>
            <a:r>
              <a:rPr lang="en-US" sz="2800" dirty="0">
                <a:ln w="0"/>
                <a:effectLst>
                  <a:outerShdw blurRad="38100" dist="19050" dir="2700000" algn="tl" rotWithShape="0">
                    <a:schemeClr val="dk1">
                      <a:alpha val="40000"/>
                    </a:schemeClr>
                  </a:outerShdw>
                </a:effectLst>
              </a:rPr>
              <a:t>3. Late filing of returns</a:t>
            </a:r>
            <a:endParaRPr lang="en-IN" sz="2800" dirty="0">
              <a:ln w="0"/>
              <a:effectLst>
                <a:outerShdw blurRad="38100" dist="19050" dir="2700000" algn="tl" rotWithShape="0">
                  <a:schemeClr val="dk1">
                    <a:alpha val="40000"/>
                  </a:schemeClr>
                </a:outerShdw>
              </a:effectLst>
            </a:endParaRPr>
          </a:p>
          <a:p>
            <a:r>
              <a:rPr lang="en-US" sz="2800" dirty="0">
                <a:ln w="0"/>
                <a:effectLst>
                  <a:outerShdw blurRad="38100" dist="19050" dir="2700000" algn="tl" rotWithShape="0">
                    <a:schemeClr val="dk1">
                      <a:alpha val="40000"/>
                    </a:schemeClr>
                  </a:outerShdw>
                </a:effectLst>
              </a:rPr>
              <a:t>4. Ration of inward supplies (Liable to RCM) to total turnover</a:t>
            </a:r>
            <a:endParaRPr lang="en-IN" sz="2800" dirty="0">
              <a:ln w="0"/>
              <a:effectLst>
                <a:outerShdw blurRad="38100" dist="19050" dir="2700000" algn="tl" rotWithShape="0">
                  <a:schemeClr val="dk1">
                    <a:alpha val="40000"/>
                  </a:schemeClr>
                </a:outerShdw>
              </a:effectLst>
            </a:endParaRPr>
          </a:p>
          <a:p>
            <a:r>
              <a:rPr lang="en-US" sz="2800" dirty="0">
                <a:ln w="0"/>
                <a:effectLst>
                  <a:outerShdw blurRad="38100" dist="19050" dir="2700000" algn="tl" rotWithShape="0">
                    <a:schemeClr val="dk1">
                      <a:alpha val="40000"/>
                    </a:schemeClr>
                  </a:outerShdw>
                </a:effectLst>
              </a:rPr>
              <a:t>5. Ratio of Non-GST supplies/Zero Rated/ NIL RATED to Total Turnover</a:t>
            </a:r>
            <a:endParaRPr lang="en-IN" sz="2800" dirty="0">
              <a:ln w="0"/>
              <a:effectLst>
                <a:outerShdw blurRad="38100" dist="19050" dir="2700000" algn="tl" rotWithShape="0">
                  <a:schemeClr val="dk1">
                    <a:alpha val="40000"/>
                  </a:schemeClr>
                </a:outerShdw>
              </a:effectLst>
            </a:endParaRPr>
          </a:p>
          <a:p>
            <a:r>
              <a:rPr lang="en-US" sz="2800" dirty="0">
                <a:ln w="0"/>
                <a:effectLst>
                  <a:outerShdw blurRad="38100" dist="19050" dir="2700000" algn="tl" rotWithShape="0">
                    <a:schemeClr val="dk1">
                      <a:alpha val="40000"/>
                    </a:schemeClr>
                  </a:outerShdw>
                </a:effectLst>
              </a:rPr>
              <a:t>6. Very High ratio of tax paid through ITC of total Tax payable</a:t>
            </a:r>
            <a:endParaRPr lang="en-IN" sz="2800" dirty="0">
              <a:ln w="0"/>
              <a:effectLst>
                <a:outerShdw blurRad="38100" dist="19050" dir="2700000" algn="tl" rotWithShape="0">
                  <a:schemeClr val="dk1">
                    <a:alpha val="40000"/>
                  </a:schemeClr>
                </a:outerShdw>
              </a:effectLst>
            </a:endParaRPr>
          </a:p>
          <a:p>
            <a:r>
              <a:rPr lang="en-US" sz="2800" dirty="0">
                <a:ln w="0"/>
                <a:effectLst>
                  <a:outerShdw blurRad="38100" dist="19050" dir="2700000" algn="tl" rotWithShape="0">
                    <a:schemeClr val="dk1">
                      <a:alpha val="40000"/>
                    </a:schemeClr>
                  </a:outerShdw>
                </a:effectLst>
              </a:rPr>
              <a:t>7. Difference in outward supplies reported in </a:t>
            </a:r>
            <a:r>
              <a:rPr lang="en-US" sz="2800" dirty="0" smtClean="0">
                <a:ln w="0"/>
                <a:effectLst>
                  <a:outerShdw blurRad="38100" dist="19050" dir="2700000" algn="tl" rotWithShape="0">
                    <a:schemeClr val="dk1">
                      <a:alpha val="40000"/>
                    </a:schemeClr>
                  </a:outerShdw>
                </a:effectLst>
              </a:rPr>
              <a:t>GSTR-1,3B and E-Way bill</a:t>
            </a:r>
          </a:p>
          <a:p>
            <a:r>
              <a:rPr lang="en-US" sz="2800" dirty="0" smtClean="0">
                <a:ln w="0"/>
                <a:effectLst>
                  <a:outerShdw blurRad="38100" dist="19050" dir="2700000" algn="tl" rotWithShape="0">
                    <a:schemeClr val="dk1">
                      <a:alpha val="40000"/>
                    </a:schemeClr>
                  </a:outerShdw>
                </a:effectLst>
              </a:rPr>
              <a:t>8.</a:t>
            </a:r>
            <a:r>
              <a:rPr lang="en-US" sz="2000" dirty="0">
                <a:ln w="0"/>
                <a:effectLst>
                  <a:outerShdw blurRad="38100" dist="19050" dir="2700000" algn="tl" rotWithShape="0">
                    <a:schemeClr val="dk1">
                      <a:alpha val="40000"/>
                    </a:schemeClr>
                  </a:outerShdw>
                </a:effectLst>
              </a:rPr>
              <a:t> </a:t>
            </a:r>
            <a:r>
              <a:rPr lang="en-US" sz="2800" dirty="0">
                <a:ln w="0"/>
                <a:effectLst>
                  <a:outerShdw blurRad="38100" dist="19050" dir="2700000" algn="tl" rotWithShape="0">
                    <a:schemeClr val="dk1">
                      <a:alpha val="40000"/>
                    </a:schemeClr>
                  </a:outerShdw>
                </a:effectLst>
              </a:rPr>
              <a:t>Short payment of tax in case of TDS or TCS deduction</a:t>
            </a:r>
            <a:endParaRPr lang="en-IN" sz="3600" dirty="0">
              <a:ln w="0"/>
              <a:effectLst>
                <a:outerShdw blurRad="38100" dist="19050" dir="2700000" algn="tl" rotWithShape="0">
                  <a:schemeClr val="dk1">
                    <a:alpha val="40000"/>
                  </a:schemeClr>
                </a:outerShdw>
              </a:effectLst>
            </a:endParaRPr>
          </a:p>
          <a:p>
            <a:endParaRPr lang="en-IN" sz="2400" dirty="0"/>
          </a:p>
        </p:txBody>
      </p:sp>
    </p:spTree>
    <p:extLst>
      <p:ext uri="{BB962C8B-B14F-4D97-AF65-F5344CB8AC3E}">
        <p14:creationId xmlns:p14="http://schemas.microsoft.com/office/powerpoint/2010/main" val="14073809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GST-FOCUS ON POWER SECTOR</a:t>
            </a:r>
            <a:endParaRPr lang="en-IN"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3" name="Content Placeholder 2"/>
          <p:cNvSpPr>
            <a:spLocks noGrp="1"/>
          </p:cNvSpPr>
          <p:nvPr>
            <p:ph idx="1"/>
          </p:nvPr>
        </p:nvSpPr>
        <p:spPr/>
        <p:txBody>
          <a:bodyPr/>
          <a:lstStyle/>
          <a:p>
            <a:r>
              <a:rPr lang="en-US" sz="3200" dirty="0" smtClean="0"/>
              <a:t>APPLICABILITY OF GST ON POWER SECTOR</a:t>
            </a:r>
          </a:p>
          <a:p>
            <a:r>
              <a:rPr lang="en-US" sz="3200" dirty="0" smtClean="0"/>
              <a:t>NOTIFICATION AND CIRCULARS IN CONNECTION WITH GST</a:t>
            </a:r>
          </a:p>
          <a:p>
            <a:r>
              <a:rPr lang="en-US" sz="3200" dirty="0" smtClean="0"/>
              <a:t>CLASSIFICATION OF GST-GOOD OR SERVICE?</a:t>
            </a:r>
          </a:p>
          <a:p>
            <a:r>
              <a:rPr lang="en-US" sz="3200" dirty="0" smtClean="0"/>
              <a:t>LATEST CASE LAWS</a:t>
            </a:r>
          </a:p>
          <a:p>
            <a:pPr marL="0" indent="0">
              <a:buNone/>
            </a:pPr>
            <a:endParaRPr lang="en-US" dirty="0" smtClean="0"/>
          </a:p>
          <a:p>
            <a:endParaRPr lang="en-IN" dirty="0"/>
          </a:p>
        </p:txBody>
      </p:sp>
      <p:pic>
        <p:nvPicPr>
          <p:cNvPr id="4" name="Picture 3" descr="Bolt Lightning &lt;strong&gt;Electricity&lt;/strong&gt; · Free vector graphic on Pixabay"/>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8049" y="188104"/>
            <a:ext cx="2036133" cy="2211185"/>
          </a:xfrm>
          <a:prstGeom prst="rect">
            <a:avLst/>
          </a:prstGeom>
        </p:spPr>
      </p:pic>
    </p:spTree>
    <p:extLst>
      <p:ext uri="{BB962C8B-B14F-4D97-AF65-F5344CB8AC3E}">
        <p14:creationId xmlns:p14="http://schemas.microsoft.com/office/powerpoint/2010/main" val="2182911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LATEST CASE LAWS –POWER SECTOR</a:t>
            </a:r>
            <a:endParaRPr lang="en-IN"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pic>
        <p:nvPicPr>
          <p:cNvPr id="5" name="Content Placeholder 4" descr="&lt;strong&gt;Case&lt;/strong&gt; &lt;strong&gt;Law&lt;/strong&gt; - Legal image"/>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890382" y="433791"/>
            <a:ext cx="2928850" cy="1952567"/>
          </a:xfrm>
        </p:spPr>
      </p:pic>
      <p:sp>
        <p:nvSpPr>
          <p:cNvPr id="3" name="TextBox 2"/>
          <p:cNvSpPr txBox="1"/>
          <p:nvPr/>
        </p:nvSpPr>
        <p:spPr>
          <a:xfrm>
            <a:off x="548640" y="2560320"/>
            <a:ext cx="10457411" cy="3785652"/>
          </a:xfrm>
          <a:prstGeom prst="rect">
            <a:avLst/>
          </a:prstGeom>
          <a:noFill/>
        </p:spPr>
        <p:txBody>
          <a:bodyPr wrap="square" rtlCol="0">
            <a:spAutoFit/>
          </a:bodyPr>
          <a:lstStyle/>
          <a:p>
            <a:pPr marL="285750" indent="-285750">
              <a:buFont typeface="Arial" panose="020B0604020202020204" pitchFamily="34" charset="0"/>
              <a:buChar char="•"/>
            </a:pPr>
            <a:r>
              <a:rPr lang="en-US" sz="4000" dirty="0"/>
              <a:t>Sembcorp Energy India </a:t>
            </a:r>
            <a:r>
              <a:rPr lang="en-US" sz="4000" dirty="0" smtClean="0"/>
              <a:t>Ltd-HC</a:t>
            </a:r>
          </a:p>
          <a:p>
            <a:pPr marL="285750" indent="-285750">
              <a:buFont typeface="Arial" panose="020B0604020202020204" pitchFamily="34" charset="0"/>
              <a:buChar char="•"/>
            </a:pPr>
            <a:r>
              <a:rPr lang="en-US" sz="4000" dirty="0" err="1" smtClean="0"/>
              <a:t>Suzlon</a:t>
            </a:r>
            <a:r>
              <a:rPr lang="en-US" sz="4000" dirty="0" smtClean="0"/>
              <a:t> Energy Ltd-AAR</a:t>
            </a:r>
          </a:p>
          <a:p>
            <a:pPr marL="285750" indent="-285750">
              <a:buFont typeface="Arial" panose="020B0604020202020204" pitchFamily="34" charset="0"/>
              <a:buChar char="•"/>
            </a:pPr>
            <a:r>
              <a:rPr lang="en-US" sz="4000" dirty="0" err="1"/>
              <a:t>Keshav</a:t>
            </a:r>
            <a:r>
              <a:rPr lang="en-US" sz="4000" dirty="0"/>
              <a:t> </a:t>
            </a:r>
            <a:r>
              <a:rPr lang="en-US" sz="4000" dirty="0" smtClean="0"/>
              <a:t>Projects-AAR</a:t>
            </a:r>
          </a:p>
          <a:p>
            <a:pPr marL="285750" indent="-285750">
              <a:buFont typeface="Arial" panose="020B0604020202020204" pitchFamily="34" charset="0"/>
              <a:buChar char="•"/>
            </a:pPr>
            <a:r>
              <a:rPr lang="en-US" sz="4000" dirty="0"/>
              <a:t>Duet Hotels </a:t>
            </a:r>
            <a:r>
              <a:rPr lang="en-US" sz="4000" dirty="0" err="1"/>
              <a:t>Pvt</a:t>
            </a:r>
            <a:r>
              <a:rPr lang="en-US" sz="4000" dirty="0"/>
              <a:t> </a:t>
            </a:r>
            <a:r>
              <a:rPr lang="en-US" sz="4000" dirty="0" smtClean="0"/>
              <a:t>Ltd-AAR</a:t>
            </a:r>
          </a:p>
          <a:p>
            <a:pPr marL="285750" indent="-285750">
              <a:buFont typeface="Arial" panose="020B0604020202020204" pitchFamily="34" charset="0"/>
              <a:buChar char="•"/>
            </a:pPr>
            <a:r>
              <a:rPr lang="en-US" sz="4000" dirty="0"/>
              <a:t>Southern Power Distribution Company of AP Ltd </a:t>
            </a:r>
            <a:r>
              <a:rPr lang="en-US" sz="4000" dirty="0" smtClean="0"/>
              <a:t>-AAR</a:t>
            </a:r>
            <a:endParaRPr lang="en-IN" sz="4000" dirty="0"/>
          </a:p>
        </p:txBody>
      </p:sp>
    </p:spTree>
    <p:extLst>
      <p:ext uri="{BB962C8B-B14F-4D97-AF65-F5344CB8AC3E}">
        <p14:creationId xmlns:p14="http://schemas.microsoft.com/office/powerpoint/2010/main" val="14716842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pc="50" dirty="0" smtClean="0">
                <a:ln w="9525" cmpd="sng">
                  <a:solidFill>
                    <a:schemeClr val="accent1"/>
                  </a:solidFill>
                  <a:prstDash val="solid"/>
                </a:ln>
                <a:solidFill>
                  <a:srgbClr val="70AD47">
                    <a:tint val="1000"/>
                  </a:srgbClr>
                </a:solidFill>
                <a:effectLst>
                  <a:glow rad="38100">
                    <a:schemeClr val="accent1">
                      <a:alpha val="40000"/>
                    </a:schemeClr>
                  </a:glow>
                </a:effectLst>
              </a:rPr>
              <a:t>INCOME TAX</a:t>
            </a:r>
            <a:endParaRPr lang="en-IN" b="1" spc="50" dirty="0">
              <a:ln w="9525" cmpd="sng">
                <a:solidFill>
                  <a:schemeClr val="accent1"/>
                </a:solidFill>
                <a:prstDash val="solid"/>
              </a:ln>
              <a:solidFill>
                <a:srgbClr val="70AD47">
                  <a:tint val="1000"/>
                </a:srgbClr>
              </a:solidFill>
              <a:effectLst>
                <a:glow rad="38100">
                  <a:schemeClr val="accent1">
                    <a:alpha val="40000"/>
                  </a:schemeClr>
                </a:glow>
              </a:effectLst>
            </a:endParaRPr>
          </a:p>
        </p:txBody>
      </p:sp>
      <p:sp>
        <p:nvSpPr>
          <p:cNvPr id="3" name="Content Placeholder 2"/>
          <p:cNvSpPr>
            <a:spLocks noGrp="1"/>
          </p:cNvSpPr>
          <p:nvPr>
            <p:ph idx="1"/>
          </p:nvPr>
        </p:nvSpPr>
        <p:spPr>
          <a:xfrm>
            <a:off x="680321" y="2336873"/>
            <a:ext cx="11098814" cy="3599316"/>
          </a:xfrm>
        </p:spPr>
        <p:txBody>
          <a:bodyPr>
            <a:normAutofit/>
          </a:bodyPr>
          <a:lstStyle/>
          <a:p>
            <a:r>
              <a:rPr lang="en-US" sz="3200" dirty="0" smtClean="0"/>
              <a:t>AMENDMENTS MADE VIDE FINANCE ACT,2023 APPLICABLE TO INDIVIDUALS AND CORPORATE SECTOR</a:t>
            </a:r>
          </a:p>
          <a:p>
            <a:r>
              <a:rPr lang="en-US" sz="3200" dirty="0" smtClean="0"/>
              <a:t>TDS UNDER INCOME TAX</a:t>
            </a:r>
            <a:endParaRPr lang="en-IN" sz="3200" dirty="0"/>
          </a:p>
        </p:txBody>
      </p:sp>
      <p:pic>
        <p:nvPicPr>
          <p:cNvPr id="4" name="Picture 3" descr="&lt;strong&gt;Income Tax&lt;/strong&gt; | &lt;strong&gt;Income Tax&lt;/strong&gt; Credit www.gotcredit.com with an act… | Flick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82841" y="249383"/>
            <a:ext cx="3222682" cy="1970116"/>
          </a:xfrm>
          <a:prstGeom prst="rect">
            <a:avLst/>
          </a:prstGeom>
        </p:spPr>
      </p:pic>
    </p:spTree>
    <p:extLst>
      <p:ext uri="{BB962C8B-B14F-4D97-AF65-F5344CB8AC3E}">
        <p14:creationId xmlns:p14="http://schemas.microsoft.com/office/powerpoint/2010/main" val="1950303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88</TotalTime>
  <Words>440</Words>
  <Application>Microsoft Office PowerPoint</Application>
  <PresentationFormat>Widescreen</PresentationFormat>
  <Paragraphs>57</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Trebuchet MS</vt:lpstr>
      <vt:lpstr>Berlin</vt:lpstr>
      <vt:lpstr>REFRESHER TRAINING PROGRAM FOR FINANCE AND ACCOUNTS PROFESIONAL</vt:lpstr>
      <vt:lpstr>LEARNING OBJECTIVES-</vt:lpstr>
      <vt:lpstr>QUICK VIEW-</vt:lpstr>
      <vt:lpstr>RECENT DEVELOPMENTS IN GST-</vt:lpstr>
      <vt:lpstr>PowerPoint Presentation</vt:lpstr>
      <vt:lpstr>GST RISK PARAMETERS-</vt:lpstr>
      <vt:lpstr>GST-FOCUS ON POWER SECTOR</vt:lpstr>
      <vt:lpstr>LATEST CASE LAWS –POWER SECTOR</vt:lpstr>
      <vt:lpstr>INCOME TAX</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VJW-KVS-SYS 4</dc:creator>
  <cp:lastModifiedBy>VJW-KVS-SYS 4</cp:lastModifiedBy>
  <cp:revision>11</cp:revision>
  <dcterms:created xsi:type="dcterms:W3CDTF">2023-03-15T08:05:46Z</dcterms:created>
  <dcterms:modified xsi:type="dcterms:W3CDTF">2023-03-15T12:06:59Z</dcterms:modified>
</cp:coreProperties>
</file>