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7" r:id="rId3"/>
    <p:sldId id="298" r:id="rId4"/>
    <p:sldId id="299" r:id="rId5"/>
    <p:sldId id="300" r:id="rId6"/>
    <p:sldId id="301" r:id="rId7"/>
    <p:sldId id="302" r:id="rId8"/>
    <p:sldId id="303" r:id="rId9"/>
    <p:sldId id="304" r:id="rId10"/>
    <p:sldId id="320"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57" r:id="rId26"/>
    <p:sldId id="258" r:id="rId27"/>
    <p:sldId id="259" r:id="rId28"/>
    <p:sldId id="260" r:id="rId29"/>
    <p:sldId id="261" r:id="rId30"/>
    <p:sldId id="262" r:id="rId31"/>
    <p:sldId id="263" r:id="rId32"/>
    <p:sldId id="264" r:id="rId33"/>
    <p:sldId id="295" r:id="rId34"/>
    <p:sldId id="265" r:id="rId35"/>
    <p:sldId id="266" r:id="rId36"/>
    <p:sldId id="267" r:id="rId37"/>
    <p:sldId id="322" r:id="rId38"/>
    <p:sldId id="324" r:id="rId39"/>
    <p:sldId id="326" r:id="rId40"/>
    <p:sldId id="328" r:id="rId41"/>
    <p:sldId id="330" r:id="rId42"/>
    <p:sldId id="332" r:id="rId43"/>
    <p:sldId id="334" r:id="rId44"/>
    <p:sldId id="336" r:id="rId45"/>
    <p:sldId id="338" r:id="rId46"/>
    <p:sldId id="340" r:id="rId47"/>
    <p:sldId id="342" r:id="rId48"/>
    <p:sldId id="344" r:id="rId49"/>
    <p:sldId id="268" r:id="rId50"/>
    <p:sldId id="269" r:id="rId51"/>
    <p:sldId id="270" r:id="rId52"/>
    <p:sldId id="271" r:id="rId53"/>
    <p:sldId id="296" r:id="rId54"/>
    <p:sldId id="274" r:id="rId55"/>
    <p:sldId id="275" r:id="rId56"/>
    <p:sldId id="276" r:id="rId57"/>
    <p:sldId id="277" r:id="rId58"/>
    <p:sldId id="278" r:id="rId59"/>
    <p:sldId id="279" r:id="rId60"/>
    <p:sldId id="280" r:id="rId61"/>
    <p:sldId id="292" r:id="rId62"/>
    <p:sldId id="282" r:id="rId63"/>
    <p:sldId id="283" r:id="rId64"/>
    <p:sldId id="284" r:id="rId65"/>
    <p:sldId id="293" r:id="rId66"/>
    <p:sldId id="285" r:id="rId67"/>
    <p:sldId id="286" r:id="rId68"/>
    <p:sldId id="287" r:id="rId69"/>
    <p:sldId id="288" r:id="rId70"/>
    <p:sldId id="289" r:id="rId71"/>
    <p:sldId id="290" r:id="rId72"/>
    <p:sldId id="291" r:id="rId73"/>
    <p:sldId id="29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43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0" name="Picture 2"/>
          <p:cNvPicPr>
            <a:picLocks noChangeAspect="1" noChangeArrowheads="1"/>
          </p:cNvPicPr>
          <p:nvPr userDrawn="1"/>
        </p:nvPicPr>
        <p:blipFill>
          <a:blip r:embed="rId14" cstate="print"/>
          <a:srcRect/>
          <a:stretch>
            <a:fillRect/>
          </a:stretch>
        </p:blipFill>
        <p:spPr bwMode="auto">
          <a:xfrm>
            <a:off x="457200" y="6345238"/>
            <a:ext cx="630238" cy="360362"/>
          </a:xfrm>
          <a:prstGeom prst="rect">
            <a:avLst/>
          </a:prstGeom>
          <a:noFill/>
          <a:ln w="9525">
            <a:noFill/>
            <a:miter lim="800000"/>
            <a:headEnd/>
            <a:tailEnd/>
          </a:ln>
        </p:spPr>
      </p:pic>
      <p:pic>
        <p:nvPicPr>
          <p:cNvPr id="11" name="Picture 2" descr="F:\RGGVY-logo.jpg"/>
          <p:cNvPicPr>
            <a:picLocks noChangeAspect="1" noChangeArrowheads="1"/>
          </p:cNvPicPr>
          <p:nvPr userDrawn="1"/>
        </p:nvPicPr>
        <p:blipFill>
          <a:blip r:embed="rId15" cstate="print"/>
          <a:srcRect/>
          <a:stretch>
            <a:fillRect/>
          </a:stretch>
        </p:blipFill>
        <p:spPr bwMode="auto">
          <a:xfrm>
            <a:off x="4200525" y="6345238"/>
            <a:ext cx="676275" cy="360362"/>
          </a:xfrm>
          <a:prstGeom prst="rect">
            <a:avLst/>
          </a:prstGeom>
          <a:noFill/>
          <a:ln w="9525">
            <a:noFill/>
            <a:miter lim="800000"/>
            <a:headEnd/>
            <a:tailEnd/>
          </a:ln>
        </p:spPr>
      </p:pic>
      <p:pic>
        <p:nvPicPr>
          <p:cNvPr id="12" name="Picture 2" descr="http://www.mysarkarinaukri.com/files/images/ministry%20of%20power.jpg"/>
          <p:cNvPicPr>
            <a:picLocks noChangeAspect="1" noChangeArrowheads="1"/>
          </p:cNvPicPr>
          <p:nvPr userDrawn="1"/>
        </p:nvPicPr>
        <p:blipFill>
          <a:blip r:embed="rId16" cstate="print"/>
          <a:srcRect/>
          <a:stretch>
            <a:fillRect/>
          </a:stretch>
        </p:blipFill>
        <p:spPr bwMode="auto">
          <a:xfrm>
            <a:off x="8001000" y="6345238"/>
            <a:ext cx="720725" cy="360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228600"/>
            <a:ext cx="8534400" cy="3429000"/>
          </a:xfrm>
          <a:prstGeom prst="rect">
            <a:avLst/>
          </a:prstGeom>
        </p:spPr>
        <p:txBody>
          <a:bodyPr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t>Welcome to the Presentation </a:t>
            </a:r>
            <a:b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br>
            <a: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t>on </a:t>
            </a:r>
            <a:b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br>
            <a:r>
              <a:rPr kumimoji="0" lang="en-US"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t>Fire Prevention and Fire Fighting</a:t>
            </a:r>
            <a:r>
              <a:rPr kumimoji="0" lang="en-US" sz="4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rPr>
              <a:t> Equipments</a:t>
            </a:r>
            <a:endParaRPr kumimoji="0" lang="en-US" sz="4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j-ea"/>
              <a:cs typeface="+mj-cs"/>
            </a:endParaRPr>
          </a:p>
        </p:txBody>
      </p:sp>
      <p:sp>
        <p:nvSpPr>
          <p:cNvPr id="4" name="Subtitle 2"/>
          <p:cNvSpPr txBox="1">
            <a:spLocks/>
          </p:cNvSpPr>
          <p:nvPr/>
        </p:nvSpPr>
        <p:spPr>
          <a:xfrm>
            <a:off x="209550" y="4572000"/>
            <a:ext cx="8724900" cy="1524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3200" b="1" dirty="0" smtClean="0">
                <a:solidFill>
                  <a:srgbClr val="7030A0"/>
                </a:solidFill>
                <a:effectLst>
                  <a:outerShdw blurRad="38100" dist="38100" dir="2700000" algn="tl">
                    <a:srgbClr val="000000">
                      <a:alpha val="43137"/>
                    </a:srgbClr>
                  </a:outerShdw>
                </a:effectLst>
                <a:latin typeface="Cambria" pitchFamily="18" charset="0"/>
              </a:rPr>
              <a:t>Safety, Accident Prevention &amp; Disaster Management</a:t>
            </a:r>
            <a:endParaRPr lang="en-IN" sz="3200" dirty="0" smtClean="0">
              <a:solidFill>
                <a:srgbClr val="7030A0"/>
              </a:solidFill>
              <a:effectLst>
                <a:outerShdw blurRad="38100" dist="38100" dir="2700000" algn="tl">
                  <a:srgbClr val="000000">
                    <a:alpha val="43137"/>
                  </a:srgbClr>
                </a:outerShdw>
              </a:effectLst>
              <a:latin typeface="Cambria" pitchFamily="18" charset="0"/>
            </a:endParaRPr>
          </a:p>
          <a:p>
            <a:pPr algn="ctr">
              <a:defRPr/>
            </a:pPr>
            <a:r>
              <a:rPr lang="en-US" sz="3200" b="1" dirty="0" smtClean="0">
                <a:solidFill>
                  <a:srgbClr val="7030A0"/>
                </a:solidFill>
                <a:effectLst>
                  <a:outerShdw blurRad="38100" dist="38100" dir="2700000" algn="tl">
                    <a:srgbClr val="000000">
                      <a:alpha val="43137"/>
                    </a:srgbClr>
                  </a:outerShdw>
                </a:effectLst>
                <a:latin typeface="Cambria" pitchFamily="18" charset="0"/>
              </a:rPr>
              <a:t> (SAFETY)</a:t>
            </a:r>
            <a:endParaRPr lang="en-IN" sz="3200" dirty="0" smtClean="0">
              <a:solidFill>
                <a:srgbClr val="7030A0"/>
              </a:solidFill>
              <a:effectLst>
                <a:outerShdw blurRad="38100" dist="38100" dir="2700000" algn="tl">
                  <a:srgbClr val="000000">
                    <a:alpha val="43137"/>
                  </a:srgbClr>
                </a:outerShdw>
              </a:effectLst>
              <a:latin typeface="Cambria" pitchFamily="18" charset="0"/>
            </a:endParaRPr>
          </a:p>
          <a:p>
            <a:pPr algn="ctr">
              <a:defRPr/>
            </a:pPr>
            <a:r>
              <a:rPr lang="en-US" sz="3200" b="1" dirty="0" smtClean="0">
                <a:solidFill>
                  <a:srgbClr val="7030A0"/>
                </a:solidFill>
                <a:effectLst>
                  <a:outerShdw blurRad="38100" dist="38100" dir="2700000" algn="tl">
                    <a:srgbClr val="000000">
                      <a:alpha val="43137"/>
                    </a:srgbClr>
                  </a:outerShdw>
                </a:effectLst>
                <a:latin typeface="Cambria" pitchFamily="18" charset="0"/>
              </a:rPr>
              <a:t> </a:t>
            </a:r>
            <a:endParaRPr lang="en-IN" sz="3200" dirty="0">
              <a:solidFill>
                <a:srgbClr val="7030A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FIRE TRIANGLE</a:t>
            </a:r>
            <a:endParaRPr lang="en-US" sz="3200" dirty="0"/>
          </a:p>
        </p:txBody>
      </p:sp>
      <p:pic>
        <p:nvPicPr>
          <p:cNvPr id="4" name="Picture 4" descr="371590_fire_triangle"/>
          <p:cNvPicPr>
            <a:picLocks noGrp="1" noChangeAspect="1" noChangeArrowheads="1"/>
          </p:cNvPicPr>
          <p:nvPr>
            <p:ph idx="1"/>
          </p:nvPr>
        </p:nvPicPr>
        <p:blipFill>
          <a:blip r:embed="rId2"/>
          <a:srcRect/>
          <a:stretch>
            <a:fillRect/>
          </a:stretch>
        </p:blipFill>
        <p:spPr bwMode="auto">
          <a:xfrm>
            <a:off x="1295400" y="1295400"/>
            <a:ext cx="57150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152400"/>
            <a:ext cx="8229600" cy="1143000"/>
          </a:xfrm>
        </p:spPr>
        <p:txBody>
          <a:bodyPr>
            <a:normAutofit/>
          </a:bodyPr>
          <a:lstStyle/>
          <a:p>
            <a:r>
              <a:rPr lang="en-US" sz="4000" b="1" dirty="0" smtClean="0">
                <a:solidFill>
                  <a:srgbClr val="C00000"/>
                </a:solidFill>
                <a:latin typeface="Cambria" pitchFamily="18" charset="0"/>
              </a:rPr>
              <a:t>TYPES OF FIRES</a:t>
            </a: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1066800"/>
            <a:ext cx="8763000" cy="3200400"/>
          </a:xfrm>
        </p:spPr>
        <p:txBody>
          <a:bodyPr>
            <a:noAutofit/>
          </a:bodyPr>
          <a:lstStyle/>
          <a:p>
            <a:pPr algn="just">
              <a:lnSpc>
                <a:spcPct val="150000"/>
              </a:lnSpc>
              <a:buFont typeface="Wingdings" pitchFamily="2" charset="2"/>
              <a:buChar char="Ø"/>
              <a:defRPr/>
            </a:pPr>
            <a:r>
              <a:rPr lang="en-US" sz="2800" dirty="0" smtClean="0">
                <a:latin typeface="Cambria" pitchFamily="18" charset="0"/>
              </a:rPr>
              <a:t>According to European and US Standards, Fires are classified into five classes: A, B, C, D, E on the basis of the material involved in the fire. The types of fire extinguishing techniques recommended differ with the class of Fire.</a:t>
            </a:r>
          </a:p>
          <a:p>
            <a:pPr algn="just">
              <a:lnSpc>
                <a:spcPct val="150000"/>
              </a:lnSpc>
              <a:buFont typeface="Wingdings" pitchFamily="2" charset="2"/>
              <a:buChar char="Ø"/>
              <a:defRPr/>
            </a:pPr>
            <a:r>
              <a:rPr lang="en-US" sz="2800" dirty="0" smtClean="0">
                <a:latin typeface="Cambria" pitchFamily="18" charset="0"/>
              </a:rPr>
              <a:t>Water is used as quenching medium for class A fires. Water is not suitable for Class B, Class C, Class E fires.</a:t>
            </a:r>
          </a:p>
          <a:p>
            <a:pPr algn="just">
              <a:lnSpc>
                <a:spcPct val="150000"/>
              </a:lnSpc>
              <a:buFont typeface="Arial" charset="0"/>
              <a:buNone/>
              <a:defRPr/>
            </a:pPr>
            <a:r>
              <a:rPr lang="en-US" sz="2800" dirty="0" smtClean="0">
                <a:latin typeface="Cambria" pitchFamily="18" charset="0"/>
              </a:rPr>
              <a:t> </a:t>
            </a:r>
          </a:p>
          <a:p>
            <a:pPr algn="just">
              <a:lnSpc>
                <a:spcPct val="150000"/>
              </a:lnSpc>
              <a:buFont typeface="Wingdings" pitchFamily="2" charset="2"/>
              <a:buChar char="Ø"/>
              <a:defRPr/>
            </a:pPr>
            <a:endParaRPr lang="en-US" sz="2800" dirty="0">
              <a:solidFill>
                <a:schemeClr val="tx2">
                  <a:lumMod val="75000"/>
                </a:schemeClr>
              </a:solidFill>
              <a:latin typeface="Cambr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04800" y="228600"/>
            <a:ext cx="8610600" cy="1295400"/>
          </a:xfrm>
        </p:spPr>
        <p:txBody>
          <a:bodyPr>
            <a:noAutofit/>
          </a:bodyPr>
          <a:lstStyle/>
          <a:p>
            <a:r>
              <a:rPr lang="en-US" sz="4000" b="1" dirty="0" smtClean="0">
                <a:solidFill>
                  <a:srgbClr val="C00000"/>
                </a:solidFill>
                <a:latin typeface="Cambria" pitchFamily="18" charset="0"/>
              </a:rPr>
              <a:t>TYPES OF FIRES</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609600" y="1066800"/>
            <a:ext cx="7404100" cy="457200"/>
          </a:xfrm>
        </p:spPr>
        <p:txBody>
          <a:bodyPr>
            <a:noAutofit/>
          </a:bodyPr>
          <a:lstStyle/>
          <a:p>
            <a:pPr marL="0" indent="0" algn="just">
              <a:buFont typeface="Arial" charset="0"/>
              <a:buNone/>
              <a:defRPr/>
            </a:pPr>
            <a:r>
              <a:rPr lang="en-US" sz="2000" dirty="0" smtClean="0">
                <a:latin typeface="Cambria" pitchFamily="18" charset="0"/>
              </a:rPr>
              <a:t>Classification of Fires as per European Standards </a:t>
            </a:r>
          </a:p>
          <a:p>
            <a:pPr algn="just">
              <a:buFont typeface="Wingdings" pitchFamily="2" charset="2"/>
              <a:buChar char="Ø"/>
              <a:defRPr/>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685800" y="1538288"/>
          <a:ext cx="7315200" cy="4191000"/>
        </p:xfrm>
        <a:graphic>
          <a:graphicData uri="http://schemas.openxmlformats.org/drawingml/2006/table">
            <a:tbl>
              <a:tblPr firstRow="1" bandRow="1">
                <a:tableStyleId>{5940675A-B579-460E-94D1-54222C63F5DA}</a:tableStyleId>
              </a:tblPr>
              <a:tblGrid>
                <a:gridCol w="1447800"/>
                <a:gridCol w="5704840"/>
                <a:gridCol w="162560"/>
              </a:tblGrid>
              <a:tr h="762000">
                <a:tc>
                  <a:txBody>
                    <a:bodyPr/>
                    <a:lstStyle/>
                    <a:p>
                      <a:pPr marL="0" marR="0" algn="ctr">
                        <a:lnSpc>
                          <a:spcPct val="150000"/>
                        </a:lnSpc>
                        <a:spcBef>
                          <a:spcPts val="0"/>
                        </a:spcBef>
                        <a:spcAft>
                          <a:spcPts val="0"/>
                        </a:spcAft>
                      </a:pPr>
                      <a:r>
                        <a:rPr lang="en-US" sz="2000" b="1" dirty="0">
                          <a:latin typeface="Cambria" pitchFamily="18" charset="0"/>
                          <a:ea typeface="Calibri"/>
                          <a:cs typeface="Times New Roman"/>
                        </a:rPr>
                        <a:t>Fire Class</a:t>
                      </a:r>
                      <a:endParaRPr lang="en-US" sz="20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000" b="1" dirty="0">
                          <a:latin typeface="Cambria" pitchFamily="18" charset="0"/>
                          <a:ea typeface="Calibri"/>
                          <a:cs typeface="Times New Roman"/>
                        </a:rPr>
                        <a:t>Combustion Material Involved</a:t>
                      </a:r>
                      <a:r>
                        <a:rPr lang="en-US" sz="1600" b="1" dirty="0">
                          <a:latin typeface="Cambria" pitchFamily="18" charset="0"/>
                          <a:ea typeface="Calibri"/>
                          <a:cs typeface="Times New Roman"/>
                        </a:rPr>
                        <a:t> </a:t>
                      </a:r>
                      <a:endParaRPr lang="en-US" sz="1600" dirty="0">
                        <a:latin typeface="Cambria" pitchFamily="18" charset="0"/>
                        <a:ea typeface="Calibri"/>
                        <a:cs typeface="Times New Roman"/>
                      </a:endParaRPr>
                    </a:p>
                  </a:txBody>
                  <a:tcPr marL="68580" marR="68580" marT="0" marB="0">
                    <a:solidFill>
                      <a:schemeClr val="bg1"/>
                    </a:solidFill>
                  </a:tcPr>
                </a:tc>
                <a:tc rowSpan="3">
                  <a:txBody>
                    <a:bodyPr/>
                    <a:lstStyle/>
                    <a:p>
                      <a:pPr marL="0" marR="0" algn="ctr">
                        <a:lnSpc>
                          <a:spcPct val="150000"/>
                        </a:lnSpc>
                        <a:spcBef>
                          <a:spcPts val="0"/>
                        </a:spcBef>
                        <a:spcAft>
                          <a:spcPts val="0"/>
                        </a:spcAft>
                      </a:pPr>
                      <a:endParaRPr lang="en-US" sz="2000" dirty="0">
                        <a:latin typeface="Cambria" pitchFamily="18" charset="0"/>
                        <a:ea typeface="Calibri"/>
                        <a:cs typeface="Times New Roman"/>
                      </a:endParaRPr>
                    </a:p>
                  </a:txBody>
                  <a:tcPr marL="68580" marR="68580" marT="0" marB="0">
                    <a:lnT w="12700" cmpd="sng">
                      <a:noFill/>
                    </a:lnT>
                    <a:lnB w="12700" cmpd="sng">
                      <a:noFill/>
                    </a:lnB>
                    <a:solidFill>
                      <a:schemeClr val="bg1"/>
                    </a:solidFill>
                  </a:tcPr>
                </a:tc>
              </a:tr>
              <a:tr h="1600200">
                <a:tc>
                  <a:txBody>
                    <a:bodyPr/>
                    <a:lstStyle/>
                    <a:p>
                      <a:pPr marL="0" marR="0" algn="just">
                        <a:lnSpc>
                          <a:spcPct val="150000"/>
                        </a:lnSpc>
                        <a:spcBef>
                          <a:spcPts val="0"/>
                        </a:spcBef>
                        <a:spcAft>
                          <a:spcPts val="0"/>
                        </a:spcAft>
                      </a:pPr>
                      <a:r>
                        <a:rPr lang="en-US" sz="2000" dirty="0" smtClean="0">
                          <a:latin typeface="Cambria" pitchFamily="18" charset="0"/>
                          <a:ea typeface="Calibri"/>
                          <a:cs typeface="Times New Roman"/>
                        </a:rPr>
                        <a:t>Class A </a:t>
                      </a:r>
                      <a:r>
                        <a:rPr lang="en-US" sz="2000" dirty="0">
                          <a:latin typeface="Cambria" pitchFamily="18" charset="0"/>
                          <a:ea typeface="Calibri"/>
                          <a:cs typeface="Times New Roman"/>
                        </a:rPr>
                        <a:t>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Fires involving Ordinary Solid Materials such as Wood, Coal, Plastics, Cloths, Paper, Rags, Rubbish, Construction and Packing material, Rubber, etc. </a:t>
                      </a:r>
                    </a:p>
                  </a:txBody>
                  <a:tcPr marL="68580" marR="68580" marT="0" marB="0">
                    <a:solidFill>
                      <a:schemeClr val="bg1"/>
                    </a:solidFill>
                  </a:tcPr>
                </a:tc>
                <a:tc vMerge="1">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1162050">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Class B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Fires involving Flammable Liquids / </a:t>
                      </a:r>
                      <a:r>
                        <a:rPr lang="en-US" sz="2000" dirty="0" err="1">
                          <a:latin typeface="Cambria" pitchFamily="18" charset="0"/>
                          <a:ea typeface="Calibri"/>
                          <a:cs typeface="Times New Roman"/>
                        </a:rPr>
                        <a:t>Vapours</a:t>
                      </a:r>
                      <a:r>
                        <a:rPr lang="en-US" sz="2000" dirty="0">
                          <a:latin typeface="Cambria" pitchFamily="18" charset="0"/>
                          <a:ea typeface="Calibri"/>
                          <a:cs typeface="Times New Roman"/>
                        </a:rPr>
                        <a:t>/ </a:t>
                      </a:r>
                      <a:r>
                        <a:rPr lang="en-US" sz="2000" dirty="0" smtClean="0">
                          <a:latin typeface="Cambria" pitchFamily="18" charset="0"/>
                          <a:ea typeface="Calibri"/>
                          <a:cs typeface="Times New Roman"/>
                        </a:rPr>
                        <a:t>Solvents: Transformer</a:t>
                      </a:r>
                      <a:r>
                        <a:rPr lang="en-US" sz="2000" baseline="0" dirty="0" smtClean="0">
                          <a:latin typeface="Cambria" pitchFamily="18" charset="0"/>
                          <a:ea typeface="Calibri"/>
                          <a:cs typeface="Times New Roman"/>
                        </a:rPr>
                        <a:t> oil, </a:t>
                      </a:r>
                      <a:r>
                        <a:rPr lang="en-US" sz="2000" dirty="0" smtClean="0">
                          <a:latin typeface="Cambria" pitchFamily="18" charset="0"/>
                          <a:ea typeface="Calibri"/>
                          <a:cs typeface="Times New Roman"/>
                        </a:rPr>
                        <a:t> </a:t>
                      </a:r>
                      <a:r>
                        <a:rPr lang="en-US" sz="2000" dirty="0">
                          <a:latin typeface="Cambria" pitchFamily="18" charset="0"/>
                          <a:ea typeface="Calibri"/>
                          <a:cs typeface="Times New Roman"/>
                        </a:rPr>
                        <a:t>Liquid chemicals </a:t>
                      </a:r>
                      <a:r>
                        <a:rPr lang="en-US" sz="2000" dirty="0" smtClean="0">
                          <a:latin typeface="Cambria" pitchFamily="18" charset="0"/>
                          <a:ea typeface="Calibri"/>
                          <a:cs typeface="Times New Roman"/>
                        </a:rPr>
                        <a:t>Lubricating oils, Paints/varnishes/thinners Greases</a:t>
                      </a:r>
                      <a:r>
                        <a:rPr lang="en-US" sz="2000" dirty="0">
                          <a:latin typeface="Cambria" pitchFamily="18" charset="0"/>
                          <a:ea typeface="Calibri"/>
                          <a:cs typeface="Times New Roman"/>
                        </a:rPr>
                        <a:t>, Contained/Uncontained. </a:t>
                      </a:r>
                    </a:p>
                  </a:txBody>
                  <a:tcPr marL="68580" marR="68580" marT="0" marB="0">
                    <a:solidFill>
                      <a:schemeClr val="bg1"/>
                    </a:solidFill>
                  </a:tcPr>
                </a:tc>
                <a:tc vMerge="1">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Autofit/>
          </a:bodyPr>
          <a:lstStyle/>
          <a:p>
            <a:r>
              <a:rPr lang="en-US" sz="4000" b="1" dirty="0" smtClean="0">
                <a:solidFill>
                  <a:srgbClr val="C00000"/>
                </a:solidFill>
                <a:latin typeface="Cambria" pitchFamily="18" charset="0"/>
              </a:rPr>
              <a:t>TYPES OF FIRES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838200" y="1143000"/>
            <a:ext cx="7404100" cy="457200"/>
          </a:xfrm>
        </p:spPr>
        <p:txBody>
          <a:bodyPr>
            <a:noAutofit/>
          </a:bodyPr>
          <a:lstStyle/>
          <a:p>
            <a:pPr marL="0" indent="0" algn="just">
              <a:buFont typeface="Arial" charset="0"/>
              <a:buNone/>
              <a:defRPr/>
            </a:pPr>
            <a:r>
              <a:rPr lang="en-US" sz="2000" dirty="0" smtClean="0">
                <a:latin typeface="Cambria" pitchFamily="18" charset="0"/>
              </a:rPr>
              <a:t>Classification of Fires as per </a:t>
            </a:r>
            <a:r>
              <a:rPr lang="en-US" sz="2000" dirty="0" err="1" smtClean="0">
                <a:latin typeface="Cambria" pitchFamily="18" charset="0"/>
              </a:rPr>
              <a:t>Europian</a:t>
            </a:r>
            <a:r>
              <a:rPr lang="en-US" sz="2000" dirty="0" smtClean="0">
                <a:latin typeface="Cambria" pitchFamily="18" charset="0"/>
              </a:rPr>
              <a:t> Standards (</a:t>
            </a:r>
            <a:r>
              <a:rPr lang="en-US" sz="2000" dirty="0" err="1" smtClean="0">
                <a:latin typeface="Cambria" pitchFamily="18" charset="0"/>
              </a:rPr>
              <a:t>contd</a:t>
            </a:r>
            <a:r>
              <a:rPr lang="en-US" sz="2000" dirty="0" smtClean="0">
                <a:latin typeface="Cambria" pitchFamily="18" charset="0"/>
              </a:rPr>
              <a:t>…)</a:t>
            </a:r>
          </a:p>
          <a:p>
            <a:pPr algn="just">
              <a:buFont typeface="Wingdings" pitchFamily="2" charset="2"/>
              <a:buChar char="Ø"/>
              <a:defRPr/>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838200" y="1752600"/>
          <a:ext cx="7315200" cy="4663662"/>
        </p:xfrm>
        <a:graphic>
          <a:graphicData uri="http://schemas.openxmlformats.org/drawingml/2006/table">
            <a:tbl>
              <a:tblPr firstRow="1" bandRow="1">
                <a:tableStyleId>{5940675A-B579-460E-94D1-54222C63F5DA}</a:tableStyleId>
              </a:tblPr>
              <a:tblGrid>
                <a:gridCol w="1600200"/>
                <a:gridCol w="5552440"/>
                <a:gridCol w="162560"/>
              </a:tblGrid>
              <a:tr h="419164">
                <a:tc>
                  <a:txBody>
                    <a:bodyPr/>
                    <a:lstStyle/>
                    <a:p>
                      <a:pPr marL="0" marR="0" algn="ctr">
                        <a:lnSpc>
                          <a:spcPct val="150000"/>
                        </a:lnSpc>
                        <a:spcBef>
                          <a:spcPts val="0"/>
                        </a:spcBef>
                        <a:spcAft>
                          <a:spcPts val="0"/>
                        </a:spcAft>
                      </a:pPr>
                      <a:r>
                        <a:rPr lang="en-US" sz="2000" b="1" dirty="0">
                          <a:latin typeface="Cambria" pitchFamily="18" charset="0"/>
                          <a:ea typeface="Calibri"/>
                          <a:cs typeface="Times New Roman"/>
                        </a:rPr>
                        <a:t>Fire Class</a:t>
                      </a:r>
                      <a:endParaRPr lang="en-US" sz="20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000" b="1" dirty="0">
                          <a:latin typeface="Cambria" pitchFamily="18" charset="0"/>
                          <a:ea typeface="Calibri"/>
                          <a:cs typeface="Times New Roman"/>
                        </a:rPr>
                        <a:t>Combustion Material Involved</a:t>
                      </a:r>
                      <a:r>
                        <a:rPr lang="en-US" sz="1600" b="1" dirty="0">
                          <a:latin typeface="Cambria" pitchFamily="18" charset="0"/>
                          <a:ea typeface="Calibri"/>
                          <a:cs typeface="Times New Roman"/>
                        </a:rPr>
                        <a:t> </a:t>
                      </a:r>
                      <a:endParaRPr lang="en-US" sz="1600" dirty="0">
                        <a:latin typeface="Cambria" pitchFamily="18" charset="0"/>
                        <a:ea typeface="Calibri"/>
                        <a:cs typeface="Times New Roman"/>
                      </a:endParaRPr>
                    </a:p>
                  </a:txBody>
                  <a:tcPr marL="68580" marR="68580" marT="0" marB="0">
                    <a:solidFill>
                      <a:schemeClr val="bg1"/>
                    </a:solidFill>
                  </a:tcPr>
                </a:tc>
                <a:tc rowSpan="4">
                  <a:txBody>
                    <a:bodyPr/>
                    <a:lstStyle/>
                    <a:p>
                      <a:pPr marL="0" marR="0" algn="ctr">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lnR w="12700" cmpd="sng">
                      <a:noFill/>
                    </a:lnR>
                    <a:lnT w="12700" cmpd="sng">
                      <a:noFill/>
                    </a:lnT>
                    <a:solidFill>
                      <a:schemeClr val="bg1"/>
                    </a:solidFill>
                  </a:tcPr>
                </a:tc>
              </a:tr>
              <a:tr h="1143173">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Class C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Fires involving live Electrical Equipment, in </a:t>
                      </a:r>
                      <a:r>
                        <a:rPr lang="en-US" sz="2000" dirty="0" err="1">
                          <a:latin typeface="Cambria" pitchFamily="18" charset="0"/>
                          <a:ea typeface="Calibri"/>
                          <a:cs typeface="Times New Roman"/>
                        </a:rPr>
                        <a:t>Energised</a:t>
                      </a:r>
                      <a:r>
                        <a:rPr lang="en-US" sz="2000" dirty="0">
                          <a:latin typeface="Cambria" pitchFamily="18" charset="0"/>
                          <a:ea typeface="Calibri"/>
                          <a:cs typeface="Times New Roman"/>
                        </a:rPr>
                        <a:t> state. If </a:t>
                      </a:r>
                      <a:r>
                        <a:rPr lang="en-US" sz="2000" dirty="0" err="1">
                          <a:latin typeface="Cambria" pitchFamily="18" charset="0"/>
                          <a:ea typeface="Calibri"/>
                          <a:cs typeface="Times New Roman"/>
                        </a:rPr>
                        <a:t>equipments</a:t>
                      </a:r>
                      <a:r>
                        <a:rPr lang="en-US" sz="2000" dirty="0">
                          <a:latin typeface="Cambria" pitchFamily="18" charset="0"/>
                          <a:ea typeface="Calibri"/>
                          <a:cs typeface="Times New Roman"/>
                        </a:rPr>
                        <a:t> is dead Class is A or B </a:t>
                      </a:r>
                    </a:p>
                  </a:txBody>
                  <a:tcPr marL="68580" marR="68580" marT="0" marB="0">
                    <a:solidFill>
                      <a:schemeClr val="bg1"/>
                    </a:solidFill>
                  </a:tcPr>
                </a:tc>
                <a:tc vMerge="1">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1463262">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Class D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Fires involving Metals like magnesium, titanium.</a:t>
                      </a:r>
                    </a:p>
                  </a:txBody>
                  <a:tcPr marL="68580" marR="68580" marT="0" marB="0">
                    <a:solidFill>
                      <a:schemeClr val="bg1"/>
                    </a:solidFill>
                  </a:tcPr>
                </a:tc>
                <a:tc vMerge="1">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1089201">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Class E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2000" dirty="0">
                          <a:latin typeface="Cambria" pitchFamily="18" charset="0"/>
                          <a:ea typeface="Calibri"/>
                          <a:cs typeface="Times New Roman"/>
                        </a:rPr>
                        <a:t>Fires involving Flammable Gases and </a:t>
                      </a:r>
                      <a:r>
                        <a:rPr lang="en-US" sz="2000" dirty="0" smtClean="0">
                          <a:latin typeface="Cambria" pitchFamily="18" charset="0"/>
                          <a:ea typeface="Calibri"/>
                          <a:cs typeface="Times New Roman"/>
                        </a:rPr>
                        <a:t>Fuels</a:t>
                      </a:r>
                    </a:p>
                    <a:p>
                      <a:pPr marL="0" marR="0" algn="just">
                        <a:lnSpc>
                          <a:spcPct val="150000"/>
                        </a:lnSpc>
                        <a:spcBef>
                          <a:spcPts val="0"/>
                        </a:spcBef>
                        <a:spcAft>
                          <a:spcPts val="0"/>
                        </a:spcAft>
                      </a:pPr>
                      <a:r>
                        <a:rPr lang="en-US" sz="2000" dirty="0" smtClean="0">
                          <a:latin typeface="Cambria" pitchFamily="18" charset="0"/>
                          <a:ea typeface="Calibri"/>
                          <a:cs typeface="Times New Roman"/>
                        </a:rPr>
                        <a:t> </a:t>
                      </a:r>
                      <a:r>
                        <a:rPr lang="en-US" sz="2000" dirty="0">
                          <a:latin typeface="Cambria" pitchFamily="18" charset="0"/>
                          <a:ea typeface="Calibri"/>
                          <a:cs typeface="Times New Roman"/>
                        </a:rPr>
                        <a:t>Hydrogen, Ammonia, Acetylene, LPG, Petrol, Furnace oil.</a:t>
                      </a:r>
                    </a:p>
                  </a:txBody>
                  <a:tcPr marL="68580" marR="68580" marT="0" marB="0">
                    <a:solidFill>
                      <a:schemeClr val="bg1"/>
                    </a:solidFill>
                  </a:tcPr>
                </a:tc>
                <a:tc vMerge="1">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z="3000" b="1" smtClean="0">
                <a:solidFill>
                  <a:srgbClr val="C00000"/>
                </a:solidFill>
                <a:latin typeface="Cambria" pitchFamily="18" charset="0"/>
              </a:rPr>
              <a:t>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
        <p:nvSpPr>
          <p:cNvPr id="3" name="Content Placeholder 2"/>
          <p:cNvSpPr>
            <a:spLocks noGrp="1"/>
          </p:cNvSpPr>
          <p:nvPr>
            <p:ph idx="1"/>
          </p:nvPr>
        </p:nvSpPr>
        <p:spPr>
          <a:xfrm>
            <a:off x="381000" y="990600"/>
            <a:ext cx="8458200" cy="4495800"/>
          </a:xfrm>
        </p:spPr>
        <p:txBody>
          <a:bodyPr>
            <a:noAutofit/>
          </a:bodyPr>
          <a:lstStyle/>
          <a:p>
            <a:pPr marL="0" indent="0" algn="just">
              <a:lnSpc>
                <a:spcPct val="150000"/>
              </a:lnSpc>
              <a:buFont typeface="Arial" charset="0"/>
              <a:buNone/>
              <a:defRPr/>
            </a:pPr>
            <a:r>
              <a:rPr lang="en-US" sz="2000" dirty="0" smtClean="0">
                <a:latin typeface="Cambria" pitchFamily="18" charset="0"/>
              </a:rPr>
              <a:t>Substation should be provided with following Fire Fighting Equipment as per TAC Rules and Indian Electricity Rules.</a:t>
            </a:r>
          </a:p>
          <a:p>
            <a:pPr algn="just">
              <a:lnSpc>
                <a:spcPct val="150000"/>
              </a:lnSpc>
              <a:buFont typeface="Wingdings" pitchFamily="2" charset="2"/>
              <a:buChar char="q"/>
              <a:defRPr/>
            </a:pPr>
            <a:r>
              <a:rPr lang="en-US" sz="2000" b="1" dirty="0" smtClean="0">
                <a:latin typeface="Cambria" pitchFamily="18" charset="0"/>
              </a:rPr>
              <a:t> Fire Fighting Equipment</a:t>
            </a:r>
            <a:endParaRPr lang="en-US" sz="2000" dirty="0" smtClean="0">
              <a:latin typeface="Cambria" pitchFamily="18" charset="0"/>
            </a:endParaRPr>
          </a:p>
          <a:p>
            <a:pPr algn="just">
              <a:lnSpc>
                <a:spcPct val="150000"/>
              </a:lnSpc>
              <a:defRPr/>
            </a:pPr>
            <a:r>
              <a:rPr lang="en-US" sz="2000" dirty="0" smtClean="0">
                <a:latin typeface="Cambria" pitchFamily="18" charset="0"/>
              </a:rPr>
              <a:t>  Fire Buckets</a:t>
            </a:r>
          </a:p>
          <a:p>
            <a:pPr algn="just">
              <a:lnSpc>
                <a:spcPct val="150000"/>
              </a:lnSpc>
              <a:defRPr/>
            </a:pPr>
            <a:r>
              <a:rPr lang="en-US" sz="2000" dirty="0" smtClean="0">
                <a:latin typeface="Cambria" pitchFamily="18" charset="0"/>
              </a:rPr>
              <a:t>  Fire Extinguishers</a:t>
            </a:r>
          </a:p>
          <a:p>
            <a:pPr marL="0" indent="0" algn="just">
              <a:lnSpc>
                <a:spcPct val="150000"/>
              </a:lnSpc>
              <a:buFont typeface="Arial" charset="0"/>
              <a:buNone/>
              <a:defRPr/>
            </a:pPr>
            <a:r>
              <a:rPr lang="en-US" sz="2000" dirty="0" smtClean="0">
                <a:latin typeface="Cambria" pitchFamily="18" charset="0"/>
              </a:rPr>
              <a:t>                -Mechanical Foam</a:t>
            </a:r>
          </a:p>
          <a:p>
            <a:pPr marL="0" indent="0" algn="just">
              <a:lnSpc>
                <a:spcPct val="150000"/>
              </a:lnSpc>
              <a:buFont typeface="Arial" charset="0"/>
              <a:buNone/>
              <a:defRPr/>
            </a:pPr>
            <a:r>
              <a:rPr lang="en-US" sz="2000" dirty="0" smtClean="0">
                <a:latin typeface="Cambria" pitchFamily="18" charset="0"/>
              </a:rPr>
              <a:t>                -Dry Chemical Powder :  (a)sodium bi carbonate (BC)  </a:t>
            </a:r>
          </a:p>
          <a:p>
            <a:pPr algn="just">
              <a:lnSpc>
                <a:spcPct val="150000"/>
              </a:lnSpc>
              <a:buFont typeface="Arial" charset="0"/>
              <a:buNone/>
              <a:defRPr/>
            </a:pPr>
            <a:r>
              <a:rPr lang="en-US" sz="2000" dirty="0" smtClean="0">
                <a:latin typeface="Cambria" pitchFamily="18" charset="0"/>
              </a:rPr>
              <a:t>                                                                 (b)Ammonium Phosphate Powder (ABC)        </a:t>
            </a:r>
          </a:p>
          <a:p>
            <a:pPr algn="just">
              <a:lnSpc>
                <a:spcPct val="150000"/>
              </a:lnSpc>
              <a:buNone/>
              <a:defRPr/>
            </a:pPr>
            <a:r>
              <a:rPr lang="en-US" sz="2000" dirty="0" smtClean="0">
                <a:latin typeface="Cambria" pitchFamily="18" charset="0"/>
              </a:rPr>
              <a:t>                -Carbon dioxide</a:t>
            </a:r>
          </a:p>
          <a:p>
            <a:pPr algn="just">
              <a:lnSpc>
                <a:spcPct val="150000"/>
              </a:lnSpc>
              <a:defRPr/>
            </a:pPr>
            <a:r>
              <a:rPr lang="en-US" sz="2000" dirty="0" smtClean="0">
                <a:latin typeface="Cambria" pitchFamily="18" charset="0"/>
              </a:rPr>
              <a:t>Emulsifier</a:t>
            </a:r>
          </a:p>
          <a:p>
            <a:pPr algn="just">
              <a:lnSpc>
                <a:spcPct val="150000"/>
              </a:lnSpc>
              <a:buFont typeface="Wingdings" pitchFamily="2" charset="2"/>
              <a:buChar char="Ø"/>
              <a:defRPr/>
            </a:pPr>
            <a:endParaRPr lang="en-US" sz="2000" dirty="0">
              <a:solidFill>
                <a:schemeClr val="tx2">
                  <a:lumMod val="75000"/>
                </a:schemeClr>
              </a:solidFill>
              <a:latin typeface="Cambri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28600"/>
            <a:ext cx="8229600" cy="563563"/>
          </a:xfrm>
        </p:spPr>
        <p:txBody>
          <a:bodyPr>
            <a:normAutofit fontScale="90000"/>
          </a:bodyPr>
          <a:lstStyle/>
          <a:p>
            <a:r>
              <a:rPr lang="en-US" sz="3000" b="1" smtClean="0">
                <a:solidFill>
                  <a:srgbClr val="C00000"/>
                </a:solidFill>
                <a:latin typeface="Cambria" pitchFamily="18" charset="0"/>
              </a:rPr>
              <a:t>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
        <p:nvSpPr>
          <p:cNvPr id="3" name="Content Placeholder 2"/>
          <p:cNvSpPr>
            <a:spLocks noGrp="1"/>
          </p:cNvSpPr>
          <p:nvPr>
            <p:ph idx="1"/>
          </p:nvPr>
        </p:nvSpPr>
        <p:spPr>
          <a:xfrm>
            <a:off x="304800" y="685800"/>
            <a:ext cx="8534400" cy="4343400"/>
          </a:xfrm>
        </p:spPr>
        <p:txBody>
          <a:bodyPr>
            <a:noAutofit/>
          </a:bodyPr>
          <a:lstStyle/>
          <a:p>
            <a:pPr marL="425196" algn="just">
              <a:lnSpc>
                <a:spcPct val="150000"/>
              </a:lnSpc>
              <a:buFont typeface="Courier New" pitchFamily="49" charset="0"/>
              <a:buChar char="o"/>
              <a:defRPr/>
            </a:pPr>
            <a:r>
              <a:rPr lang="en-US" sz="2000" b="1" dirty="0" smtClean="0">
                <a:latin typeface="Cambria" pitchFamily="18" charset="0"/>
              </a:rPr>
              <a:t>Fire Buckets</a:t>
            </a:r>
          </a:p>
          <a:p>
            <a:pPr marL="82296" indent="0" algn="just">
              <a:lnSpc>
                <a:spcPct val="150000"/>
              </a:lnSpc>
              <a:buFont typeface="Arial" charset="0"/>
              <a:buNone/>
              <a:defRPr/>
            </a:pPr>
            <a:r>
              <a:rPr lang="en-US" sz="2000" dirty="0" smtClean="0">
                <a:latin typeface="Cambria" pitchFamily="18" charset="0"/>
              </a:rPr>
              <a:t>Fire Buckets are of 9ltrs. Capacity having round bottom with handle. These are painted white from inside and post office red color from outside. Its bottom is painted black.  “FIRE” is written on it. It is filled with sand.</a:t>
            </a:r>
          </a:p>
          <a:p>
            <a:pPr algn="just">
              <a:lnSpc>
                <a:spcPct val="150000"/>
              </a:lnSpc>
              <a:buFont typeface="Courier New" pitchFamily="49" charset="0"/>
              <a:buChar char="o"/>
              <a:defRPr/>
            </a:pPr>
            <a:r>
              <a:rPr lang="en-US" sz="2000" b="1" dirty="0" smtClean="0">
                <a:latin typeface="Cambria" pitchFamily="18" charset="0"/>
              </a:rPr>
              <a:t>Fire Extinguishers:</a:t>
            </a:r>
            <a:endParaRPr lang="en-US" sz="2000" dirty="0" smtClean="0">
              <a:latin typeface="Cambria" pitchFamily="18" charset="0"/>
            </a:endParaRPr>
          </a:p>
          <a:p>
            <a:pPr algn="just">
              <a:lnSpc>
                <a:spcPct val="150000"/>
              </a:lnSpc>
              <a:buFont typeface="Wingdings" pitchFamily="2" charset="2"/>
              <a:buChar char="Ø"/>
              <a:defRPr/>
            </a:pPr>
            <a:r>
              <a:rPr lang="en-US" sz="2000" b="1" dirty="0" smtClean="0">
                <a:latin typeface="Cambria" pitchFamily="18" charset="0"/>
              </a:rPr>
              <a:t>Mechanical Foam fire Extinguisher:</a:t>
            </a:r>
            <a:r>
              <a:rPr lang="en-US" sz="2000" dirty="0" smtClean="0">
                <a:latin typeface="Cambria" pitchFamily="18" charset="0"/>
              </a:rPr>
              <a:t> </a:t>
            </a:r>
          </a:p>
          <a:p>
            <a:pPr marL="82296" indent="0" algn="just">
              <a:lnSpc>
                <a:spcPct val="150000"/>
              </a:lnSpc>
              <a:buFont typeface="Arial" charset="0"/>
              <a:buNone/>
              <a:defRPr/>
            </a:pPr>
            <a:r>
              <a:rPr lang="en-US" sz="2000" dirty="0" smtClean="0">
                <a:latin typeface="Cambria" pitchFamily="18" charset="0"/>
              </a:rPr>
              <a:t>It is a container of 9ltr capacity. It contains 8.750 </a:t>
            </a:r>
            <a:r>
              <a:rPr lang="en-US" sz="2000" dirty="0" err="1" smtClean="0">
                <a:latin typeface="Cambria" pitchFamily="18" charset="0"/>
              </a:rPr>
              <a:t>ltrs</a:t>
            </a:r>
            <a:r>
              <a:rPr lang="en-US" sz="2000" dirty="0" smtClean="0">
                <a:latin typeface="Cambria" pitchFamily="18" charset="0"/>
              </a:rPr>
              <a:t> water and 0.250 </a:t>
            </a:r>
            <a:r>
              <a:rPr lang="en-US" sz="2000" dirty="0" err="1" smtClean="0">
                <a:latin typeface="Cambria" pitchFamily="18" charset="0"/>
              </a:rPr>
              <a:t>ltrs</a:t>
            </a:r>
            <a:r>
              <a:rPr lang="en-US" sz="2000" dirty="0" smtClean="0">
                <a:latin typeface="Cambria" pitchFamily="18" charset="0"/>
              </a:rPr>
              <a:t> foam forming agent. A gas cartridge is used to generate pressure inside the container to discharge the foam. </a:t>
            </a:r>
          </a:p>
          <a:p>
            <a:pPr algn="just">
              <a:lnSpc>
                <a:spcPct val="150000"/>
              </a:lnSpc>
              <a:buFont typeface="Wingdings" pitchFamily="2" charset="2"/>
              <a:buChar char="Ø"/>
              <a:defRPr/>
            </a:pPr>
            <a:endParaRPr lang="en-US" sz="2000" dirty="0">
              <a:solidFill>
                <a:schemeClr val="tx2">
                  <a:lumMod val="75000"/>
                </a:schemeClr>
              </a:solidFill>
              <a:latin typeface="Cambr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4572000"/>
          </a:xfrm>
        </p:spPr>
        <p:txBody>
          <a:bodyPr>
            <a:noAutofit/>
          </a:bodyPr>
          <a:lstStyle/>
          <a:p>
            <a:pPr algn="just">
              <a:lnSpc>
                <a:spcPct val="130000"/>
              </a:lnSpc>
              <a:buFont typeface="Wingdings" pitchFamily="2" charset="2"/>
              <a:buChar char="Ø"/>
              <a:defRPr/>
            </a:pPr>
            <a:r>
              <a:rPr lang="en-US" sz="2200" b="1" dirty="0" smtClean="0">
                <a:latin typeface="Cambria" pitchFamily="18" charset="0"/>
              </a:rPr>
              <a:t>Dry Chemical Powder Fire Extinguisher (Sodium bi Carbonate):</a:t>
            </a:r>
            <a:r>
              <a:rPr lang="en-US" sz="2200" dirty="0" smtClean="0">
                <a:latin typeface="Cambria" pitchFamily="18" charset="0"/>
              </a:rPr>
              <a:t> </a:t>
            </a:r>
          </a:p>
          <a:p>
            <a:pPr marL="82296" indent="0" algn="just">
              <a:lnSpc>
                <a:spcPct val="130000"/>
              </a:lnSpc>
              <a:buFont typeface="Arial" charset="0"/>
              <a:buNone/>
              <a:defRPr/>
            </a:pPr>
            <a:r>
              <a:rPr lang="en-US" sz="2200" dirty="0" smtClean="0">
                <a:latin typeface="Cambria" pitchFamily="18" charset="0"/>
              </a:rPr>
              <a:t>These fire extinguishers are available in different sizes. It consists of the following main parts:</a:t>
            </a:r>
          </a:p>
          <a:p>
            <a:pPr algn="just">
              <a:lnSpc>
                <a:spcPct val="130000"/>
              </a:lnSpc>
              <a:buFont typeface="Courier New" pitchFamily="49" charset="0"/>
              <a:buChar char="o"/>
              <a:defRPr/>
            </a:pPr>
            <a:r>
              <a:rPr lang="en-US" sz="2200" b="1" dirty="0" smtClean="0">
                <a:latin typeface="Cambria" pitchFamily="18" charset="0"/>
              </a:rPr>
              <a:t>Cylinder</a:t>
            </a:r>
            <a:endParaRPr lang="en-US" sz="2200" dirty="0" smtClean="0">
              <a:latin typeface="Cambria" pitchFamily="18" charset="0"/>
            </a:endParaRPr>
          </a:p>
          <a:p>
            <a:pPr algn="just">
              <a:lnSpc>
                <a:spcPct val="130000"/>
              </a:lnSpc>
              <a:buFont typeface="Courier New" pitchFamily="49" charset="0"/>
              <a:buChar char="o"/>
              <a:defRPr/>
            </a:pPr>
            <a:r>
              <a:rPr lang="en-US" sz="2200" b="1" dirty="0" smtClean="0">
                <a:latin typeface="Cambria" pitchFamily="18" charset="0"/>
              </a:rPr>
              <a:t>Cam Assembly with plunger</a:t>
            </a:r>
            <a:endParaRPr lang="en-US" sz="2200" dirty="0">
              <a:latin typeface="Cambria" pitchFamily="18" charset="0"/>
            </a:endParaRPr>
          </a:p>
          <a:p>
            <a:pPr algn="just">
              <a:lnSpc>
                <a:spcPct val="130000"/>
              </a:lnSpc>
              <a:buFont typeface="Courier New" pitchFamily="49" charset="0"/>
              <a:buChar char="o"/>
              <a:defRPr/>
            </a:pPr>
            <a:r>
              <a:rPr lang="en-US" sz="2200" b="1" dirty="0" smtClean="0">
                <a:latin typeface="Cambria" pitchFamily="18" charset="0"/>
              </a:rPr>
              <a:t>Gas Cartridge</a:t>
            </a:r>
            <a:endParaRPr lang="en-US" sz="2200" dirty="0" smtClean="0">
              <a:latin typeface="Cambria" pitchFamily="18" charset="0"/>
            </a:endParaRPr>
          </a:p>
          <a:p>
            <a:pPr algn="just">
              <a:lnSpc>
                <a:spcPct val="130000"/>
              </a:lnSpc>
              <a:buFont typeface="Arial" charset="0"/>
              <a:buNone/>
              <a:defRPr/>
            </a:pPr>
            <a:r>
              <a:rPr lang="en-US" sz="2200" dirty="0" smtClean="0">
                <a:latin typeface="Cambria" pitchFamily="18" charset="0"/>
              </a:rPr>
              <a:t>Normally powder contains:</a:t>
            </a:r>
          </a:p>
          <a:p>
            <a:pPr marL="0" indent="0" algn="just">
              <a:lnSpc>
                <a:spcPct val="130000"/>
              </a:lnSpc>
              <a:buFont typeface="Arial" charset="0"/>
              <a:buNone/>
              <a:defRPr/>
            </a:pPr>
            <a:r>
              <a:rPr lang="en-US" sz="2200" dirty="0" smtClean="0">
                <a:latin typeface="Cambria" pitchFamily="18" charset="0"/>
              </a:rPr>
              <a:t>       Sodium bi-carbonate                                    97%</a:t>
            </a:r>
          </a:p>
          <a:p>
            <a:pPr marL="0" indent="0" algn="just">
              <a:lnSpc>
                <a:spcPct val="130000"/>
              </a:lnSpc>
              <a:buFont typeface="Arial" charset="0"/>
              <a:buNone/>
              <a:defRPr/>
            </a:pPr>
            <a:r>
              <a:rPr lang="en-US" sz="2200" dirty="0" smtClean="0">
                <a:latin typeface="Cambria" pitchFamily="18" charset="0"/>
              </a:rPr>
              <a:t>       Magnesium stearate                                      1.5%</a:t>
            </a:r>
          </a:p>
          <a:p>
            <a:pPr marL="0" indent="0" algn="just">
              <a:lnSpc>
                <a:spcPct val="130000"/>
              </a:lnSpc>
              <a:buFont typeface="Arial" charset="0"/>
              <a:buNone/>
              <a:defRPr/>
            </a:pPr>
            <a:r>
              <a:rPr lang="en-US" sz="2200" dirty="0" smtClean="0">
                <a:latin typeface="Cambria" pitchFamily="18" charset="0"/>
              </a:rPr>
              <a:t>       Magnesium carbonate                                   1%</a:t>
            </a:r>
          </a:p>
          <a:p>
            <a:pPr marL="0" indent="0" algn="just">
              <a:lnSpc>
                <a:spcPct val="130000"/>
              </a:lnSpc>
              <a:buFont typeface="Arial" charset="0"/>
              <a:buNone/>
              <a:defRPr/>
            </a:pPr>
            <a:r>
              <a:rPr lang="en-US" sz="2200" dirty="0" smtClean="0">
                <a:latin typeface="Cambria" pitchFamily="18" charset="0"/>
              </a:rPr>
              <a:t>       Tri calcium phosphate                                   0.5%</a:t>
            </a:r>
          </a:p>
          <a:p>
            <a:pPr algn="just">
              <a:lnSpc>
                <a:spcPct val="130000"/>
              </a:lnSpc>
              <a:buFont typeface="Wingdings" pitchFamily="2" charset="2"/>
              <a:buChar char="Ø"/>
              <a:defRPr/>
            </a:pPr>
            <a:endParaRPr lang="en-US" sz="2200" dirty="0">
              <a:solidFill>
                <a:schemeClr val="tx2">
                  <a:lumMod val="75000"/>
                </a:schemeClr>
              </a:solidFill>
              <a:latin typeface="Cambr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52400" y="76200"/>
            <a:ext cx="8839200" cy="1143000"/>
          </a:xfrm>
        </p:spPr>
        <p:txBody>
          <a:bodyPr>
            <a:noAutofit/>
          </a:bodyPr>
          <a:lstStyle/>
          <a:p>
            <a:r>
              <a:rPr lang="en-US" sz="4000" b="1" dirty="0" smtClean="0">
                <a:solidFill>
                  <a:srgbClr val="C00000"/>
                </a:solidFill>
                <a:latin typeface="Cambria" pitchFamily="18" charset="0"/>
              </a:rPr>
              <a:t>FIRE FIGHTING EQUIPMENT</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685800"/>
            <a:ext cx="8839200" cy="3581400"/>
          </a:xfrm>
        </p:spPr>
        <p:txBody>
          <a:bodyPr>
            <a:noAutofit/>
          </a:bodyPr>
          <a:lstStyle/>
          <a:p>
            <a:pPr algn="just">
              <a:lnSpc>
                <a:spcPct val="150000"/>
              </a:lnSpc>
              <a:buFont typeface="Wingdings" pitchFamily="2" charset="2"/>
              <a:buChar char="Ø"/>
              <a:defRPr/>
            </a:pPr>
            <a:r>
              <a:rPr lang="en-US" sz="2200" b="1" dirty="0" smtClean="0">
                <a:latin typeface="Cambria" pitchFamily="18" charset="0"/>
              </a:rPr>
              <a:t>Dry Chemical Powder Fire Extinguisher (Ammonium Phosphate): </a:t>
            </a:r>
            <a:endParaRPr lang="en-US" sz="2200" dirty="0" smtClean="0">
              <a:latin typeface="Cambria" pitchFamily="18" charset="0"/>
            </a:endParaRPr>
          </a:p>
          <a:p>
            <a:pPr marL="0" indent="0" algn="just">
              <a:lnSpc>
                <a:spcPct val="150000"/>
              </a:lnSpc>
              <a:buFont typeface="Arial" charset="0"/>
              <a:buNone/>
              <a:defRPr/>
            </a:pPr>
            <a:r>
              <a:rPr lang="en-US" sz="2200" dirty="0" smtClean="0">
                <a:latin typeface="Cambria" pitchFamily="18" charset="0"/>
              </a:rPr>
              <a:t>	These fire extinguishers are available in different sizes. These do not contain gas cartridge. Powder as well as gas is filled directly in the cylinder at predetermined pressure for the size.</a:t>
            </a:r>
          </a:p>
          <a:p>
            <a:pPr algn="just">
              <a:lnSpc>
                <a:spcPct val="150000"/>
              </a:lnSpc>
              <a:buFont typeface="Wingdings" pitchFamily="2" charset="2"/>
              <a:buChar char="Ø"/>
              <a:defRPr/>
            </a:pPr>
            <a:r>
              <a:rPr lang="en-US" sz="2200" dirty="0" smtClean="0">
                <a:latin typeface="Cambria" pitchFamily="18" charset="0"/>
              </a:rPr>
              <a:t> </a:t>
            </a:r>
            <a:r>
              <a:rPr lang="en-US" sz="2200" b="1" dirty="0" smtClean="0">
                <a:latin typeface="Cambria" pitchFamily="18" charset="0"/>
              </a:rPr>
              <a:t>CO2 Fire Extinguishers:</a:t>
            </a:r>
            <a:r>
              <a:rPr lang="en-US" sz="2200" dirty="0" smtClean="0">
                <a:latin typeface="Cambria" pitchFamily="18" charset="0"/>
              </a:rPr>
              <a:t> </a:t>
            </a:r>
          </a:p>
          <a:p>
            <a:pPr marL="0" indent="0" algn="just">
              <a:lnSpc>
                <a:spcPct val="150000"/>
              </a:lnSpc>
              <a:buFont typeface="Arial" charset="0"/>
              <a:buNone/>
              <a:defRPr/>
            </a:pPr>
            <a:r>
              <a:rPr lang="en-US" sz="2200" dirty="0" smtClean="0">
                <a:latin typeface="Cambria" pitchFamily="18" charset="0"/>
              </a:rPr>
              <a:t>             These fire extinguishers are available in different sizes. Liquefied gas is filled in it. When it is released, the liquid vaporizes and rapid expansion lowers the temperature. A part of the gas gets solidified in small particles. Cooling effect and reduction of oxygen extinguishes the fire.</a:t>
            </a:r>
            <a:endParaRPr lang="en-US" sz="2200" dirty="0">
              <a:solidFill>
                <a:schemeClr val="tx2">
                  <a:lumMod val="75000"/>
                </a:schemeClr>
              </a:solidFill>
              <a:latin typeface="Cambr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76200"/>
            <a:ext cx="8229600" cy="1143000"/>
          </a:xfrm>
        </p:spPr>
        <p:txBody>
          <a:bodyPr>
            <a:noAutofit/>
          </a:bodyPr>
          <a:lstStyle/>
          <a:p>
            <a:r>
              <a:rPr lang="en-US" sz="4000" b="1" dirty="0" smtClean="0">
                <a:solidFill>
                  <a:srgbClr val="C00000"/>
                </a:solidFill>
                <a:latin typeface="Cambria" pitchFamily="18" charset="0"/>
              </a:rPr>
              <a:t>FIRE FIGHTING EQUIPMENT</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838200"/>
            <a:ext cx="7404100" cy="457200"/>
          </a:xfrm>
        </p:spPr>
        <p:txBody>
          <a:bodyPr>
            <a:noAutofit/>
          </a:bodyPr>
          <a:lstStyle/>
          <a:p>
            <a:pPr algn="just">
              <a:buFont typeface="Wingdings" pitchFamily="2" charset="2"/>
              <a:buChar char="Ø"/>
              <a:defRPr/>
            </a:pPr>
            <a:r>
              <a:rPr lang="en-US" sz="2400" b="1" dirty="0" smtClean="0">
                <a:latin typeface="Cambria" pitchFamily="18" charset="0"/>
              </a:rPr>
              <a:t>Fire Extinguishers:</a:t>
            </a:r>
            <a:endParaRPr lang="en-US" sz="2400" dirty="0" smtClean="0">
              <a:latin typeface="Cambria" pitchFamily="18" charset="0"/>
            </a:endParaRPr>
          </a:p>
          <a:p>
            <a:pPr algn="just">
              <a:buFont typeface="Wingdings" pitchFamily="2" charset="2"/>
              <a:buChar char="Ø"/>
              <a:defRPr/>
            </a:pPr>
            <a:endParaRPr lang="en-US" sz="24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152401" y="1478661"/>
          <a:ext cx="8762999" cy="4823460"/>
        </p:xfrm>
        <a:graphic>
          <a:graphicData uri="http://schemas.openxmlformats.org/drawingml/2006/table">
            <a:tbl>
              <a:tblPr firstRow="1" bandRow="1">
                <a:tableStyleId>{5940675A-B579-460E-94D1-54222C63F5DA}</a:tableStyleId>
              </a:tblPr>
              <a:tblGrid>
                <a:gridCol w="457199"/>
                <a:gridCol w="1655310"/>
                <a:gridCol w="1087890"/>
                <a:gridCol w="1524000"/>
                <a:gridCol w="1371600"/>
                <a:gridCol w="2667000"/>
              </a:tblGrid>
              <a:tr h="914400">
                <a:tc>
                  <a:txBody>
                    <a:bodyPr/>
                    <a:lstStyle/>
                    <a:p>
                      <a:pPr marL="0" marR="0" algn="ctr">
                        <a:lnSpc>
                          <a:spcPct val="150000"/>
                        </a:lnSpc>
                        <a:spcBef>
                          <a:spcPts val="0"/>
                        </a:spcBef>
                        <a:spcAft>
                          <a:spcPts val="0"/>
                        </a:spcAft>
                      </a:pPr>
                      <a:r>
                        <a:rPr lang="en-US" sz="1900" b="1" dirty="0" err="1">
                          <a:latin typeface="Cambria" pitchFamily="18" charset="0"/>
                          <a:ea typeface="Calibri"/>
                          <a:cs typeface="Times New Roman"/>
                        </a:rPr>
                        <a:t>S.No</a:t>
                      </a:r>
                      <a:endParaRPr lang="en-US" sz="1900" b="1" dirty="0">
                        <a:latin typeface="Cambria" pitchFamily="18" charset="0"/>
                        <a:ea typeface="Calibri"/>
                        <a:cs typeface="Times New Roman"/>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900" b="1" dirty="0">
                          <a:latin typeface="Cambria" pitchFamily="18" charset="0"/>
                          <a:ea typeface="Calibri"/>
                          <a:cs typeface="Times New Roman"/>
                        </a:rPr>
                        <a:t>Type of Extinguisher</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900" b="1" dirty="0">
                          <a:latin typeface="Cambria" pitchFamily="18" charset="0"/>
                          <a:ea typeface="Calibri"/>
                          <a:cs typeface="Times New Roman"/>
                        </a:rPr>
                        <a:t>Class A</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900" b="1" dirty="0">
                          <a:latin typeface="Cambria" pitchFamily="18" charset="0"/>
                          <a:ea typeface="Calibri"/>
                          <a:cs typeface="Times New Roman"/>
                        </a:rPr>
                        <a:t>Class B</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900" b="1" dirty="0">
                          <a:latin typeface="Cambria" pitchFamily="18" charset="0"/>
                          <a:ea typeface="Calibri"/>
                          <a:cs typeface="Times New Roman"/>
                        </a:rPr>
                        <a:t>Class C</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900" b="1" dirty="0">
                          <a:latin typeface="Cambria" pitchFamily="18" charset="0"/>
                          <a:ea typeface="Calibri"/>
                          <a:cs typeface="Times New Roman"/>
                        </a:rPr>
                        <a:t>General</a:t>
                      </a:r>
                    </a:p>
                  </a:txBody>
                  <a:tcPr marL="68580" marR="68580" marT="0" marB="0" anchor="ctr">
                    <a:solidFill>
                      <a:schemeClr val="bg1"/>
                    </a:solidFill>
                  </a:tcPr>
                </a:tc>
              </a:tr>
              <a:tr h="3276599">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1</a:t>
                      </a:r>
                    </a:p>
                  </a:txBody>
                  <a:tcPr marL="68580" marR="68580" marT="0" marB="0">
                    <a:solidFill>
                      <a:schemeClr val="bg1"/>
                    </a:solidFill>
                  </a:tcPr>
                </a:tc>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Carbon dioxide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Suitable. Does not leave residue or affect equipment or </a:t>
                      </a:r>
                      <a:r>
                        <a:rPr lang="en-US" sz="1900" dirty="0" smtClean="0">
                          <a:latin typeface="Cambria" pitchFamily="18" charset="0"/>
                          <a:ea typeface="Calibri"/>
                          <a:cs typeface="Times New Roman"/>
                        </a:rPr>
                        <a:t>contaminate other stuff</a:t>
                      </a:r>
                      <a:r>
                        <a:rPr lang="en-US" sz="1900" dirty="0">
                          <a:latin typeface="Cambria" pitchFamily="18" charset="0"/>
                          <a:ea typeface="Calibri"/>
                          <a:cs typeface="Times New Roman"/>
                        </a:rPr>
                        <a: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Suitable. Non </a:t>
                      </a:r>
                      <a:r>
                        <a:rPr lang="en-US" sz="1900" dirty="0" smtClean="0">
                          <a:latin typeface="Cambria" pitchFamily="18" charset="0"/>
                          <a:ea typeface="Calibri"/>
                          <a:cs typeface="Times New Roman"/>
                        </a:rPr>
                        <a:t>conductor </a:t>
                      </a:r>
                      <a:r>
                        <a:rPr lang="en-US" sz="1900" dirty="0">
                          <a:latin typeface="Cambria" pitchFamily="18" charset="0"/>
                          <a:ea typeface="Calibri"/>
                          <a:cs typeface="Times New Roman"/>
                        </a:rPr>
                        <a:t>and does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900" dirty="0">
                          <a:latin typeface="Cambria" pitchFamily="18" charset="0"/>
                          <a:ea typeface="Calibri"/>
                          <a:cs typeface="Times New Roman"/>
                        </a:rPr>
                        <a:t>These extinguishers are made in variety of sizes. Liquid CO</a:t>
                      </a:r>
                      <a:r>
                        <a:rPr lang="en-US" sz="1400" dirty="0">
                          <a:latin typeface="Cambria" pitchFamily="18" charset="0"/>
                          <a:ea typeface="Calibri"/>
                          <a:cs typeface="Times New Roman"/>
                        </a:rPr>
                        <a:t>2</a:t>
                      </a:r>
                      <a:r>
                        <a:rPr lang="en-US" sz="1900" dirty="0">
                          <a:latin typeface="Cambria" pitchFamily="18" charset="0"/>
                          <a:ea typeface="Calibri"/>
                          <a:cs typeface="Times New Roman"/>
                        </a:rPr>
                        <a:t> contained in a strong cylinder is released by the </a:t>
                      </a:r>
                      <a:r>
                        <a:rPr lang="en-US" sz="1900" dirty="0" smtClean="0">
                          <a:latin typeface="Cambria" pitchFamily="18" charset="0"/>
                          <a:ea typeface="Calibri"/>
                          <a:cs typeface="Times New Roman"/>
                        </a:rPr>
                        <a:t>valve </a:t>
                      </a:r>
                      <a:r>
                        <a:rPr lang="en-US" sz="1900" dirty="0">
                          <a:latin typeface="Cambria" pitchFamily="18" charset="0"/>
                          <a:ea typeface="Calibri"/>
                          <a:cs typeface="Times New Roman"/>
                        </a:rPr>
                        <a:t>or trigger and sends out a shower of gas or “snow” which both cools and stops fire.</a:t>
                      </a:r>
                    </a:p>
                  </a:txBody>
                  <a:tcPr marL="68580" marR="68580" marT="0" marB="0">
                    <a:solidFill>
                      <a:schemeClr val="bg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52400"/>
          <a:ext cx="8763000" cy="6181130"/>
        </p:xfrm>
        <a:graphic>
          <a:graphicData uri="http://schemas.openxmlformats.org/drawingml/2006/table">
            <a:tbl>
              <a:tblPr firstRow="1" bandRow="1">
                <a:tableStyleId>{5940675A-B579-460E-94D1-54222C63F5DA}</a:tableStyleId>
              </a:tblPr>
              <a:tblGrid>
                <a:gridCol w="228600"/>
                <a:gridCol w="1066800"/>
                <a:gridCol w="1371600"/>
                <a:gridCol w="1676400"/>
                <a:gridCol w="1867270"/>
                <a:gridCol w="2552330"/>
              </a:tblGrid>
              <a:tr h="3300770">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2</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Dry Chemical</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smtClean="0">
                          <a:latin typeface="Cambria" pitchFamily="18" charset="0"/>
                          <a:ea typeface="Calibri"/>
                          <a:cs typeface="Times New Roman"/>
                        </a:rPr>
                        <a:t>Suitable. </a:t>
                      </a:r>
                      <a:r>
                        <a:rPr lang="en-US" sz="1800" dirty="0">
                          <a:latin typeface="Cambria" pitchFamily="18" charset="0"/>
                          <a:ea typeface="Calibri"/>
                          <a:cs typeface="Times New Roman"/>
                        </a:rPr>
                        <a:t>Chemical releases smothering gas and fog and shields operation from heat.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Suitable. Chemical is  </a:t>
                      </a:r>
                      <a:r>
                        <a:rPr lang="en-US" sz="1800" dirty="0" smtClean="0">
                          <a:latin typeface="Cambria" pitchFamily="18" charset="0"/>
                          <a:ea typeface="Calibri"/>
                          <a:cs typeface="Times New Roman"/>
                        </a:rPr>
                        <a:t>a non-conductor</a:t>
                      </a:r>
                      <a:r>
                        <a:rPr lang="en-US" sz="1800" dirty="0">
                          <a:latin typeface="Cambria" pitchFamily="18" charset="0"/>
                          <a:ea typeface="Calibri"/>
                          <a:cs typeface="Times New Roman"/>
                        </a:rPr>
                        <a:t>, fog ordinary chemical shields the operator from heart.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800" dirty="0">
                        <a:latin typeface="Cambria" pitchFamily="18" charset="0"/>
                        <a:ea typeface="Calibri"/>
                        <a:cs typeface="Times New Roman"/>
                      </a:endParaRPr>
                    </a:p>
                  </a:txBody>
                  <a:tcPr marL="68580" marR="68580" marT="0" marB="0">
                    <a:solidFill>
                      <a:schemeClr val="bg1"/>
                    </a:solidFill>
                  </a:tcPr>
                </a:tc>
              </a:tr>
              <a:tr h="2567265">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3</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Foam</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Suitable. Has both </a:t>
                      </a:r>
                      <a:r>
                        <a:rPr lang="en-US" sz="1800" dirty="0" smtClean="0">
                          <a:latin typeface="Cambria" pitchFamily="18" charset="0"/>
                          <a:ea typeface="Calibri"/>
                          <a:cs typeface="Times New Roman"/>
                        </a:rPr>
                        <a:t>smothering</a:t>
                      </a:r>
                    </a:p>
                    <a:p>
                      <a:pPr marL="0" marR="0" algn="just">
                        <a:lnSpc>
                          <a:spcPct val="150000"/>
                        </a:lnSpc>
                        <a:spcBef>
                          <a:spcPts val="0"/>
                        </a:spcBef>
                        <a:spcAft>
                          <a:spcPts val="0"/>
                        </a:spcAft>
                      </a:pPr>
                      <a:r>
                        <a:rPr lang="en-US" sz="1800" dirty="0" smtClean="0">
                          <a:latin typeface="Cambria" pitchFamily="18" charset="0"/>
                          <a:ea typeface="Calibri"/>
                          <a:cs typeface="Times New Roman"/>
                        </a:rPr>
                        <a:t> </a:t>
                      </a:r>
                      <a:r>
                        <a:rPr lang="en-US" sz="1800" dirty="0">
                          <a:latin typeface="Cambria" pitchFamily="18" charset="0"/>
                          <a:ea typeface="Calibri"/>
                          <a:cs typeface="Times New Roman"/>
                        </a:rPr>
                        <a:t>and wetting action</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Suitable. Smothering blanket does not dissipate, floats on top of spilled liquid.</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Unsuitable. </a:t>
                      </a:r>
                      <a:endParaRPr lang="en-US" sz="1800" dirty="0" smtClean="0">
                        <a:latin typeface="Cambria" pitchFamily="18" charset="0"/>
                        <a:ea typeface="Calibri"/>
                        <a:cs typeface="Times New Roman"/>
                      </a:endParaRPr>
                    </a:p>
                    <a:p>
                      <a:pPr marL="0" marR="0" algn="just">
                        <a:lnSpc>
                          <a:spcPct val="150000"/>
                        </a:lnSpc>
                        <a:spcBef>
                          <a:spcPts val="0"/>
                        </a:spcBef>
                        <a:spcAft>
                          <a:spcPts val="0"/>
                        </a:spcAft>
                      </a:pPr>
                      <a:r>
                        <a:rPr lang="en-US" sz="1800" dirty="0" smtClean="0">
                          <a:latin typeface="Cambria" pitchFamily="18" charset="0"/>
                          <a:ea typeface="Calibri"/>
                          <a:cs typeface="Times New Roman"/>
                        </a:rPr>
                        <a:t>Foam </a:t>
                      </a:r>
                      <a:r>
                        <a:rPr lang="en-US" sz="1800" dirty="0">
                          <a:latin typeface="Cambria" pitchFamily="18" charset="0"/>
                          <a:ea typeface="Calibri"/>
                          <a:cs typeface="Times New Roman"/>
                        </a:rPr>
                        <a:t>being a conductor should not be used on live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Extinguishments is by </a:t>
                      </a:r>
                      <a:r>
                        <a:rPr lang="en-US" sz="1800" dirty="0" smtClean="0">
                          <a:latin typeface="Cambria" pitchFamily="18" charset="0"/>
                          <a:ea typeface="Calibri"/>
                          <a:cs typeface="Times New Roman"/>
                        </a:rPr>
                        <a:t>Blanketing </a:t>
                      </a:r>
                      <a:r>
                        <a:rPr lang="en-US" sz="1800" dirty="0">
                          <a:latin typeface="Cambria" pitchFamily="18" charset="0"/>
                          <a:ea typeface="Calibri"/>
                          <a:cs typeface="Times New Roman"/>
                        </a:rPr>
                        <a:t>or smothering the fire with a heavy layer of a foamy substance consisting of largely of tiny bubbles of CO</a:t>
                      </a:r>
                      <a:r>
                        <a:rPr lang="en-US" sz="1200" dirty="0">
                          <a:latin typeface="Cambria" pitchFamily="18" charset="0"/>
                          <a:ea typeface="Calibri"/>
                          <a:cs typeface="Times New Roman"/>
                        </a:rPr>
                        <a:t>2</a:t>
                      </a:r>
                      <a:r>
                        <a:rPr lang="en-US" sz="1800" dirty="0">
                          <a:latin typeface="Cambria" pitchFamily="18" charset="0"/>
                          <a:ea typeface="Calibri"/>
                          <a:cs typeface="Times New Roman"/>
                        </a:rPr>
                        <a:t>.</a:t>
                      </a:r>
                    </a:p>
                  </a:txBody>
                  <a:tcPr marL="68580" marR="68580" marT="0" marB="0">
                    <a:solidFill>
                      <a:schemeClr val="bg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28600"/>
            <a:ext cx="8229600" cy="1143000"/>
          </a:xfrm>
        </p:spPr>
        <p:txBody>
          <a:bodyPr>
            <a:normAutofit/>
          </a:bodyPr>
          <a:lstStyle/>
          <a:p>
            <a:r>
              <a:rPr lang="en-US" sz="4000" b="1" dirty="0" smtClean="0">
                <a:solidFill>
                  <a:srgbClr val="C00000"/>
                </a:solidFill>
                <a:latin typeface="Cambria" pitchFamily="18" charset="0"/>
              </a:rPr>
              <a:t>PREVENTION OF FIRE</a:t>
            </a:r>
            <a:endParaRPr lang="en-US" sz="4000" dirty="0" smtClean="0">
              <a:solidFill>
                <a:srgbClr val="C00000"/>
              </a:solidFill>
              <a:latin typeface="Cambria" pitchFamily="18" charset="0"/>
            </a:endParaRPr>
          </a:p>
        </p:txBody>
      </p:sp>
      <p:sp>
        <p:nvSpPr>
          <p:cNvPr id="75779" name="Content Placeholder 2"/>
          <p:cNvSpPr>
            <a:spLocks noGrp="1"/>
          </p:cNvSpPr>
          <p:nvPr>
            <p:ph idx="1"/>
          </p:nvPr>
        </p:nvSpPr>
        <p:spPr>
          <a:xfrm>
            <a:off x="152400" y="609600"/>
            <a:ext cx="8686800" cy="3352800"/>
          </a:xfrm>
        </p:spPr>
        <p:txBody>
          <a:bodyPr>
            <a:noAutofit/>
          </a:bodyPr>
          <a:lstStyle/>
          <a:p>
            <a:pPr algn="just">
              <a:lnSpc>
                <a:spcPct val="150000"/>
              </a:lnSpc>
              <a:buFont typeface="Arial" charset="0"/>
              <a:buNone/>
            </a:pPr>
            <a:r>
              <a:rPr lang="en-US" sz="2300" b="1" dirty="0" smtClean="0">
                <a:latin typeface="Cambria" pitchFamily="18" charset="0"/>
              </a:rPr>
              <a:t>	Introduction</a:t>
            </a:r>
            <a:endParaRPr lang="en-US" sz="2300" dirty="0" smtClean="0">
              <a:latin typeface="Cambria" pitchFamily="18" charset="0"/>
            </a:endParaRPr>
          </a:p>
          <a:p>
            <a:pPr algn="just">
              <a:lnSpc>
                <a:spcPct val="150000"/>
              </a:lnSpc>
            </a:pPr>
            <a:r>
              <a:rPr lang="en-US" sz="2300" dirty="0" smtClean="0">
                <a:latin typeface="Cambria" pitchFamily="18" charset="0"/>
              </a:rPr>
              <a:t>In order to minimize the risk of fire, all possible precautions should be taken at the time of design of Electrical equipment to:</a:t>
            </a:r>
          </a:p>
          <a:p>
            <a:pPr marL="540000" algn="just">
              <a:lnSpc>
                <a:spcPct val="150000"/>
              </a:lnSpc>
              <a:buFont typeface="Wingdings" pitchFamily="2" charset="2"/>
              <a:buChar char="Ø"/>
            </a:pPr>
            <a:r>
              <a:rPr lang="en-US" sz="2300" dirty="0" smtClean="0">
                <a:latin typeface="Cambria" pitchFamily="18" charset="0"/>
              </a:rPr>
              <a:t>Eliminate potential sources of fire</a:t>
            </a:r>
          </a:p>
          <a:p>
            <a:pPr marL="540000" algn="just">
              <a:lnSpc>
                <a:spcPct val="150000"/>
              </a:lnSpc>
              <a:buFont typeface="Wingdings" pitchFamily="2" charset="2"/>
              <a:buChar char="Ø"/>
            </a:pPr>
            <a:r>
              <a:rPr lang="en-US" sz="2300" dirty="0" smtClean="0">
                <a:latin typeface="Cambria" pitchFamily="18" charset="0"/>
              </a:rPr>
              <a:t>Select adequately rated equipments for normal and abnormal duties.</a:t>
            </a:r>
          </a:p>
          <a:p>
            <a:pPr marL="540000" algn="just">
              <a:lnSpc>
                <a:spcPct val="150000"/>
              </a:lnSpc>
              <a:buFont typeface="Wingdings" pitchFamily="2" charset="2"/>
              <a:buChar char="Ø"/>
            </a:pPr>
            <a:r>
              <a:rPr lang="en-US" sz="2300" dirty="0" smtClean="0">
                <a:latin typeface="Cambria" pitchFamily="18" charset="0"/>
              </a:rPr>
              <a:t>Install, operate and maintain the equipment within the limit of design.</a:t>
            </a:r>
          </a:p>
          <a:p>
            <a:pPr marL="540000" algn="just">
              <a:lnSpc>
                <a:spcPct val="150000"/>
              </a:lnSpc>
              <a:buFont typeface="Wingdings" pitchFamily="2" charset="2"/>
              <a:buChar char="Ø"/>
            </a:pPr>
            <a:r>
              <a:rPr lang="en-US" sz="2300" dirty="0" smtClean="0">
                <a:latin typeface="Cambria" pitchFamily="18" charset="0"/>
              </a:rPr>
              <a:t>Adopt arrangements necessary to limit the spread of fire as well as its control.</a:t>
            </a:r>
          </a:p>
          <a:p>
            <a:pPr algn="just">
              <a:lnSpc>
                <a:spcPct val="150000"/>
              </a:lnSpc>
              <a:buFont typeface="Arial" charset="0"/>
              <a:buNone/>
            </a:pPr>
            <a:endParaRPr lang="en-US" sz="2300" dirty="0" smtClean="0">
              <a:latin typeface="Cambr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457200"/>
          <a:ext cx="7848600" cy="5120640"/>
        </p:xfrm>
        <a:graphic>
          <a:graphicData uri="http://schemas.openxmlformats.org/drawingml/2006/table">
            <a:tbl>
              <a:tblPr firstRow="1" bandRow="1">
                <a:tableStyleId>{5940675A-B579-460E-94D1-54222C63F5DA}</a:tableStyleId>
              </a:tblPr>
              <a:tblGrid>
                <a:gridCol w="533399"/>
                <a:gridCol w="1371601"/>
                <a:gridCol w="1066800"/>
                <a:gridCol w="1295399"/>
                <a:gridCol w="1295401"/>
                <a:gridCol w="2286000"/>
              </a:tblGrid>
              <a:tr h="838200">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4</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Water</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Water saturates material and prevents rekindling</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Unsuitable. Water will spread and not put it out.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Unsuitable. Water being conductor should </a:t>
                      </a:r>
                      <a:r>
                        <a:rPr lang="en-US" sz="1600" dirty="0" smtClean="0">
                          <a:latin typeface="Cambria" pitchFamily="18" charset="0"/>
                          <a:ea typeface="Calibri"/>
                          <a:cs typeface="Times New Roman"/>
                        </a:rPr>
                        <a:t>not </a:t>
                      </a:r>
                      <a:r>
                        <a:rPr lang="en-US" sz="1600" dirty="0">
                          <a:latin typeface="Cambria" pitchFamily="18" charset="0"/>
                          <a:ea typeface="Calibri"/>
                          <a:cs typeface="Times New Roman"/>
                        </a:rPr>
                        <a:t>be used on live electric equipment.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838200">
                <a:tc>
                  <a:txBody>
                    <a:bodyPr/>
                    <a:lstStyle/>
                    <a:p>
                      <a:pPr marL="0" marR="0" algn="ctr">
                        <a:lnSpc>
                          <a:spcPct val="150000"/>
                        </a:lnSpc>
                        <a:spcBef>
                          <a:spcPts val="0"/>
                        </a:spcBef>
                        <a:spcAft>
                          <a:spcPts val="0"/>
                        </a:spcAft>
                      </a:pPr>
                      <a:r>
                        <a:rPr lang="en-US" sz="1600">
                          <a:latin typeface="Cambria" pitchFamily="18" charset="0"/>
                          <a:ea typeface="Calibri"/>
                          <a:cs typeface="Times New Roman"/>
                        </a:rPr>
                        <a:t>5</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Carbon tetrachloride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To a limited extent on Class ‘A’ Fires.</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Releases heavy smothering gas on </a:t>
                      </a:r>
                      <a:r>
                        <a:rPr lang="en-US" sz="1600" dirty="0" smtClean="0">
                          <a:latin typeface="Cambria" pitchFamily="18" charset="0"/>
                          <a:ea typeface="Calibri"/>
                          <a:cs typeface="Times New Roman"/>
                        </a:rPr>
                        <a:t>fires</a:t>
                      </a:r>
                      <a:endParaRPr lang="en-US" sz="1600" dirty="0">
                        <a:latin typeface="Cambria" pitchFamily="18" charset="0"/>
                        <a:ea typeface="Calibri"/>
                        <a:cs typeface="Times New Roman"/>
                      </a:endParaRP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Non- conductor and will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These are available in one quart size and above and are of pump or pressure type. The liquid is pumped on to the fire and extinguishes the fire by smothering it.</a:t>
                      </a:r>
                    </a:p>
                  </a:txBody>
                  <a:tcPr marL="68580" marR="68580" marT="0" marB="0">
                    <a:solidFill>
                      <a:schemeClr val="bg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ormAutofit fontScale="90000"/>
          </a:bodyPr>
          <a:lstStyle/>
          <a:p>
            <a:r>
              <a:rPr lang="en-US" sz="3000" b="1" smtClean="0">
                <a:solidFill>
                  <a:srgbClr val="C00000"/>
                </a:solidFill>
                <a:latin typeface="Cambria" pitchFamily="18" charset="0"/>
              </a:rPr>
              <a:t>FIRE PREVENTION &amp; 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
        <p:nvSpPr>
          <p:cNvPr id="3" name="Content Placeholder 2"/>
          <p:cNvSpPr>
            <a:spLocks noGrp="1"/>
          </p:cNvSpPr>
          <p:nvPr>
            <p:ph idx="1"/>
          </p:nvPr>
        </p:nvSpPr>
        <p:spPr>
          <a:xfrm>
            <a:off x="381000" y="1371600"/>
            <a:ext cx="8458200" cy="3352800"/>
          </a:xfrm>
        </p:spPr>
        <p:txBody>
          <a:bodyPr>
            <a:noAutofit/>
          </a:bodyPr>
          <a:lstStyle/>
          <a:p>
            <a:pPr algn="just">
              <a:lnSpc>
                <a:spcPct val="150000"/>
              </a:lnSpc>
              <a:buFont typeface="Arial" charset="0"/>
              <a:buNone/>
              <a:defRPr/>
            </a:pPr>
            <a:r>
              <a:rPr lang="en-US" sz="2000" b="1" dirty="0" smtClean="0">
                <a:latin typeface="Cambria" pitchFamily="18" charset="0"/>
              </a:rPr>
              <a:t>	</a:t>
            </a:r>
            <a:r>
              <a:rPr lang="en-US" sz="2000" b="1" u="sng" dirty="0" smtClean="0">
                <a:latin typeface="Cambria" pitchFamily="18" charset="0"/>
              </a:rPr>
              <a:t>Note:  </a:t>
            </a:r>
            <a:endParaRPr lang="en-US" sz="2000" u="sng" dirty="0" smtClean="0">
              <a:latin typeface="Cambria" pitchFamily="18" charset="0"/>
            </a:endParaRPr>
          </a:p>
          <a:p>
            <a:pPr algn="just">
              <a:lnSpc>
                <a:spcPct val="150000"/>
              </a:lnSpc>
              <a:buFont typeface="Wingdings" pitchFamily="2" charset="2"/>
              <a:buChar char="§"/>
              <a:defRPr/>
            </a:pPr>
            <a:r>
              <a:rPr lang="en-US" sz="2000" dirty="0" smtClean="0">
                <a:latin typeface="Cambria" pitchFamily="18" charset="0"/>
              </a:rPr>
              <a:t>Even if premises are equipped with an automatic sprinkler installations , it is also necessary to have portable fire extinguishers as these may enable an outbreak to be extinguished before the automatic sprinkle comes into operation.</a:t>
            </a:r>
          </a:p>
          <a:p>
            <a:pPr algn="just">
              <a:lnSpc>
                <a:spcPct val="150000"/>
              </a:lnSpc>
              <a:buFont typeface="Wingdings" pitchFamily="2" charset="2"/>
              <a:buChar char="§"/>
              <a:defRPr/>
            </a:pPr>
            <a:r>
              <a:rPr lang="en-US" sz="2000" dirty="0" smtClean="0">
                <a:latin typeface="Cambria" pitchFamily="18" charset="0"/>
              </a:rPr>
              <a:t>Portable foam, soda acid or water fire fighting equipment is intended for non-electrical fires and shall not be used on electrical apparatus fires unless such apparatus has been made dead.</a:t>
            </a:r>
          </a:p>
          <a:p>
            <a:pPr algn="just">
              <a:lnSpc>
                <a:spcPct val="150000"/>
              </a:lnSpc>
              <a:buFont typeface="Wingdings" pitchFamily="2" charset="2"/>
              <a:buChar char="§"/>
              <a:defRPr/>
            </a:pPr>
            <a:endParaRPr lang="en-US" sz="2000" dirty="0">
              <a:solidFill>
                <a:schemeClr val="tx2">
                  <a:lumMod val="75000"/>
                </a:schemeClr>
              </a:solidFill>
              <a:latin typeface="Cambr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81000"/>
            <a:ext cx="8229600" cy="1143000"/>
          </a:xfrm>
        </p:spPr>
        <p:txBody>
          <a:bodyPr>
            <a:normAutofit fontScale="90000"/>
          </a:bodyPr>
          <a:lstStyle/>
          <a:p>
            <a:r>
              <a:rPr lang="en-US" sz="3000" b="1" smtClean="0">
                <a:solidFill>
                  <a:srgbClr val="C00000"/>
                </a:solidFill>
                <a:latin typeface="Cambria" pitchFamily="18" charset="0"/>
              </a:rPr>
              <a:t>FIRE PREVENTION &amp; 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
        <p:nvSpPr>
          <p:cNvPr id="3" name="Content Placeholder 2"/>
          <p:cNvSpPr>
            <a:spLocks noGrp="1"/>
          </p:cNvSpPr>
          <p:nvPr>
            <p:ph idx="1"/>
          </p:nvPr>
        </p:nvSpPr>
        <p:spPr>
          <a:xfrm>
            <a:off x="381000" y="1524000"/>
            <a:ext cx="8458200" cy="2743200"/>
          </a:xfrm>
        </p:spPr>
        <p:txBody>
          <a:bodyPr>
            <a:noAutofit/>
          </a:bodyPr>
          <a:lstStyle/>
          <a:p>
            <a:pPr algn="just">
              <a:lnSpc>
                <a:spcPct val="150000"/>
              </a:lnSpc>
              <a:buFont typeface="Arial" charset="0"/>
              <a:buNone/>
              <a:defRPr/>
            </a:pPr>
            <a:r>
              <a:rPr lang="en-US" sz="2000" b="1" dirty="0" smtClean="0">
                <a:latin typeface="Cambria" pitchFamily="18" charset="0"/>
              </a:rPr>
              <a:t>	</a:t>
            </a:r>
            <a:r>
              <a:rPr lang="en-US" sz="2000" b="1" u="sng" dirty="0" smtClean="0">
                <a:latin typeface="Cambria" pitchFamily="18" charset="0"/>
              </a:rPr>
              <a:t>Emulsifier:</a:t>
            </a:r>
            <a:endParaRPr lang="en-US" sz="2000" u="sng" dirty="0" smtClean="0">
              <a:latin typeface="Cambria" pitchFamily="18" charset="0"/>
            </a:endParaRPr>
          </a:p>
          <a:p>
            <a:pPr algn="just">
              <a:lnSpc>
                <a:spcPct val="150000"/>
              </a:lnSpc>
              <a:buFont typeface="Wingdings" pitchFamily="2" charset="2"/>
              <a:buChar char="Ø"/>
              <a:defRPr/>
            </a:pPr>
            <a:r>
              <a:rPr lang="en-US" sz="2000" dirty="0" smtClean="0">
                <a:latin typeface="Cambria" pitchFamily="18" charset="0"/>
              </a:rPr>
              <a:t>It is a system of application of water at a particular angle on burning transformer oil. The system contains water tank and a pump room having a water pumping system i.e. main pump and jockey pump. The system is set at auto mode at pre determined temperature – normally 67°C. Emulsifier points automatically spray water at a particular angle on burning transformer oil. Thus fire gets extinguished.</a:t>
            </a:r>
          </a:p>
          <a:p>
            <a:pPr algn="just">
              <a:lnSpc>
                <a:spcPct val="150000"/>
              </a:lnSpc>
              <a:buFont typeface="Arial" charset="0"/>
              <a:buNone/>
              <a:defRPr/>
            </a:pPr>
            <a:r>
              <a:rPr lang="en-US" sz="2000" b="1" dirty="0" smtClean="0">
                <a:latin typeface="Cambria" pitchFamily="18" charset="0"/>
              </a:rPr>
              <a:t>	</a:t>
            </a:r>
            <a:endParaRPr lang="en-US" sz="2000" dirty="0">
              <a:solidFill>
                <a:schemeClr val="tx2">
                  <a:lumMod val="75000"/>
                </a:schemeClr>
              </a:solidFill>
              <a:latin typeface="Cambr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381000"/>
            <a:ext cx="8229600" cy="1143000"/>
          </a:xfrm>
        </p:spPr>
        <p:txBody>
          <a:bodyPr>
            <a:normAutofit fontScale="90000"/>
          </a:bodyPr>
          <a:lstStyle/>
          <a:p>
            <a:r>
              <a:rPr lang="en-US" sz="3000" b="1" smtClean="0">
                <a:solidFill>
                  <a:srgbClr val="C00000"/>
                </a:solidFill>
                <a:latin typeface="Cambria" pitchFamily="18" charset="0"/>
              </a:rPr>
              <a:t>FIRE PREVENTION &amp; 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
        <p:nvSpPr>
          <p:cNvPr id="3" name="Content Placeholder 2"/>
          <p:cNvSpPr>
            <a:spLocks noGrp="1"/>
          </p:cNvSpPr>
          <p:nvPr>
            <p:ph idx="1"/>
          </p:nvPr>
        </p:nvSpPr>
        <p:spPr>
          <a:xfrm>
            <a:off x="381000" y="1600200"/>
            <a:ext cx="8458200" cy="4876800"/>
          </a:xfrm>
        </p:spPr>
        <p:txBody>
          <a:bodyPr>
            <a:noAutofit/>
          </a:bodyPr>
          <a:lstStyle/>
          <a:p>
            <a:pPr algn="just">
              <a:lnSpc>
                <a:spcPct val="150000"/>
              </a:lnSpc>
              <a:buFont typeface="Arial" charset="0"/>
              <a:buNone/>
              <a:defRPr/>
            </a:pPr>
            <a:r>
              <a:rPr lang="en-US" sz="2000" b="1" dirty="0" smtClean="0">
                <a:latin typeface="Cambria" pitchFamily="18" charset="0"/>
              </a:rPr>
              <a:t>	</a:t>
            </a:r>
            <a:r>
              <a:rPr lang="en-US" sz="2000" b="1" u="sng" dirty="0" err="1" smtClean="0">
                <a:latin typeface="Cambria" pitchFamily="18" charset="0"/>
              </a:rPr>
              <a:t>Reguirement</a:t>
            </a:r>
            <a:r>
              <a:rPr lang="en-US" sz="2000" b="1" u="sng" dirty="0" smtClean="0">
                <a:latin typeface="Cambria" pitchFamily="18" charset="0"/>
              </a:rPr>
              <a:t> of fire extinguishers as per TAC recommendation:</a:t>
            </a:r>
            <a:endParaRPr lang="en-US" sz="2000" u="sng" dirty="0" smtClean="0">
              <a:latin typeface="Cambria" pitchFamily="18" charset="0"/>
            </a:endParaRPr>
          </a:p>
          <a:p>
            <a:pPr algn="just">
              <a:lnSpc>
                <a:spcPct val="150000"/>
              </a:lnSpc>
              <a:buFont typeface="Wingdings" pitchFamily="2" charset="2"/>
              <a:buChar char="Ø"/>
              <a:defRPr/>
            </a:pPr>
            <a:r>
              <a:rPr lang="en-US" sz="2000" dirty="0" smtClean="0">
                <a:latin typeface="Cambria" pitchFamily="18" charset="0"/>
              </a:rPr>
              <a:t>One 9 </a:t>
            </a:r>
            <a:r>
              <a:rPr lang="en-US" sz="2000" dirty="0" err="1" smtClean="0">
                <a:latin typeface="Cambria" pitchFamily="18" charset="0"/>
              </a:rPr>
              <a:t>ltrs</a:t>
            </a:r>
            <a:r>
              <a:rPr lang="en-US" sz="2000" dirty="0" smtClean="0">
                <a:latin typeface="Cambria" pitchFamily="18" charset="0"/>
              </a:rPr>
              <a:t> fire bucket shall be provided for every 100 </a:t>
            </a:r>
            <a:r>
              <a:rPr lang="en-US" sz="2000" dirty="0" err="1" smtClean="0">
                <a:latin typeface="Cambria" pitchFamily="18" charset="0"/>
              </a:rPr>
              <a:t>mtrs.of</a:t>
            </a:r>
            <a:r>
              <a:rPr lang="en-US" sz="2000" dirty="0" smtClean="0">
                <a:latin typeface="Cambria" pitchFamily="18" charset="0"/>
              </a:rPr>
              <a:t> floor area or part there of .One 9 </a:t>
            </a:r>
            <a:r>
              <a:rPr lang="en-US" sz="2000" dirty="0" err="1" smtClean="0">
                <a:latin typeface="Cambria" pitchFamily="18" charset="0"/>
              </a:rPr>
              <a:t>ltrs</a:t>
            </a:r>
            <a:r>
              <a:rPr lang="en-US" sz="2000" dirty="0" smtClean="0">
                <a:latin typeface="Cambria" pitchFamily="18" charset="0"/>
              </a:rPr>
              <a:t> mechanical foam fire extinguisher/ 5kg Dry powder fire extinguisher / 4.5 kg.CO2 Fire Extinguisher should be provided to six buckets or part thereof with minimum of one fire extinguisher and two buckets per compartment. Buckets may be dispensed with provided the supply of extinguisher is one and a half times as indicated here above.</a:t>
            </a:r>
          </a:p>
          <a:p>
            <a:pPr algn="just">
              <a:lnSpc>
                <a:spcPct val="150000"/>
              </a:lnSpc>
              <a:buFont typeface="Arial" charset="0"/>
              <a:buNone/>
              <a:defRPr/>
            </a:pPr>
            <a:endParaRPr lang="en-US" sz="2000" dirty="0">
              <a:solidFill>
                <a:schemeClr val="tx2">
                  <a:lumMod val="75000"/>
                </a:schemeClr>
              </a:solidFill>
              <a:latin typeface="Cambr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1341438"/>
            <a:ext cx="8229600" cy="4983162"/>
          </a:xfrm>
        </p:spPr>
        <p:txBody>
          <a:bodyPr/>
          <a:lstStyle/>
          <a:p>
            <a:pPr>
              <a:lnSpc>
                <a:spcPct val="150000"/>
              </a:lnSpc>
              <a:buFont typeface="Arial" charset="0"/>
              <a:buNone/>
            </a:pPr>
            <a:r>
              <a:rPr lang="en-US" sz="2000" b="1" smtClean="0">
                <a:latin typeface="Cambria" pitchFamily="18" charset="0"/>
              </a:rPr>
              <a:t>Requirement of fire extinguishers as per TAC recommendation(contd..):</a:t>
            </a:r>
          </a:p>
          <a:p>
            <a:pPr algn="just">
              <a:lnSpc>
                <a:spcPct val="150000"/>
              </a:lnSpc>
              <a:buFont typeface="Wingdings" pitchFamily="2" charset="2"/>
              <a:buChar char="Ø"/>
            </a:pPr>
            <a:r>
              <a:rPr lang="en-US" sz="2000" smtClean="0">
                <a:latin typeface="Cambria" pitchFamily="18" charset="0"/>
              </a:rPr>
              <a:t>Every sub-station should train its employees in fire fighting. It should form its own fire fighting team. Team should be given frequent mock drills. Duty of each member of the fire fighting team should be written and circulated among the staff. A list of all employees with their contact number and home addresses  should be displayed in the substation.</a:t>
            </a:r>
          </a:p>
          <a:p>
            <a:pPr algn="just">
              <a:lnSpc>
                <a:spcPct val="150000"/>
              </a:lnSpc>
              <a:buFont typeface="Wingdings" pitchFamily="2" charset="2"/>
              <a:buChar char="Ø"/>
            </a:pPr>
            <a:r>
              <a:rPr lang="en-US" sz="2000" smtClean="0">
                <a:latin typeface="Cambria" pitchFamily="18" charset="0"/>
              </a:rPr>
              <a:t>Workers should also be provided first aid training. First Aid Box should be provided and a chart indicating the first aid to be given in case of electric shock should be displayed in the substation.</a:t>
            </a:r>
          </a:p>
          <a:p>
            <a:pPr>
              <a:lnSpc>
                <a:spcPct val="150000"/>
              </a:lnSpc>
              <a:buFont typeface="Arial" charset="0"/>
              <a:buNone/>
            </a:pPr>
            <a:endParaRPr lang="en-US" sz="2000" smtClean="0"/>
          </a:p>
        </p:txBody>
      </p:sp>
      <p:sp>
        <p:nvSpPr>
          <p:cNvPr id="97283" name="Title 1"/>
          <p:cNvSpPr>
            <a:spLocks noGrp="1"/>
          </p:cNvSpPr>
          <p:nvPr>
            <p:ph type="title"/>
          </p:nvPr>
        </p:nvSpPr>
        <p:spPr/>
        <p:txBody>
          <a:bodyPr>
            <a:normAutofit fontScale="90000"/>
          </a:bodyPr>
          <a:lstStyle/>
          <a:p>
            <a:r>
              <a:rPr lang="en-US" sz="3000" b="1" smtClean="0">
                <a:solidFill>
                  <a:srgbClr val="C00000"/>
                </a:solidFill>
                <a:latin typeface="Cambria" pitchFamily="18" charset="0"/>
              </a:rPr>
              <a:t>FIRE PREVENTION &amp; FIRE FIGHTING EQUIPMENT</a:t>
            </a:r>
            <a:br>
              <a:rPr lang="en-US" sz="3000" b="1" smtClean="0">
                <a:solidFill>
                  <a:srgbClr val="C00000"/>
                </a:solidFill>
                <a:latin typeface="Cambria" pitchFamily="18" charset="0"/>
              </a:rPr>
            </a:br>
            <a:endParaRPr lang="en-US" sz="3000" smtClean="0">
              <a:solidFill>
                <a:srgbClr val="C00000"/>
              </a:solidFill>
              <a:latin typeface="Cambri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533400" y="1524000"/>
            <a:ext cx="8305800" cy="4572000"/>
          </a:xfrm>
        </p:spPr>
        <p:txBody>
          <a:bodyPr>
            <a:noAutofit/>
          </a:bodyPr>
          <a:lstStyle/>
          <a:p>
            <a:pPr lvl="0" algn="just">
              <a:buNone/>
            </a:pPr>
            <a:r>
              <a:rPr lang="en-US" sz="2400" b="1" dirty="0" smtClean="0">
                <a:latin typeface="Cambria" pitchFamily="18" charset="0"/>
              </a:rPr>
              <a:t>	Introduction</a:t>
            </a:r>
            <a:endParaRPr lang="en-US" sz="2400" dirty="0" smtClean="0">
              <a:latin typeface="Cambria" pitchFamily="18" charset="0"/>
            </a:endParaRPr>
          </a:p>
          <a:p>
            <a:pPr algn="just"/>
            <a:r>
              <a:rPr lang="en-US" sz="2400" dirty="0" smtClean="0">
                <a:latin typeface="Cambria" pitchFamily="18" charset="0"/>
              </a:rPr>
              <a:t>In order to minimize the risk of fire, all possible precautions should be taken at the time of design of Electrical equipment to:</a:t>
            </a:r>
          </a:p>
          <a:p>
            <a:pPr lvl="0" algn="just">
              <a:buFont typeface="Wingdings" pitchFamily="2" charset="2"/>
              <a:buChar char="Ø"/>
            </a:pPr>
            <a:r>
              <a:rPr lang="en-US" sz="2400" dirty="0" smtClean="0">
                <a:latin typeface="Cambria" pitchFamily="18" charset="0"/>
              </a:rPr>
              <a:t>Eliminate potential sources of fire</a:t>
            </a:r>
          </a:p>
          <a:p>
            <a:pPr lvl="0" algn="just">
              <a:buFont typeface="Wingdings" pitchFamily="2" charset="2"/>
              <a:buChar char="Ø"/>
            </a:pPr>
            <a:r>
              <a:rPr lang="en-US" sz="2400" dirty="0" smtClean="0">
                <a:latin typeface="Cambria" pitchFamily="18" charset="0"/>
              </a:rPr>
              <a:t>Select adequately rated equipments for normal and abnormal duties.</a:t>
            </a:r>
          </a:p>
          <a:p>
            <a:pPr lvl="0" algn="just">
              <a:buFont typeface="Wingdings" pitchFamily="2" charset="2"/>
              <a:buChar char="Ø"/>
            </a:pPr>
            <a:r>
              <a:rPr lang="en-US" sz="2400" dirty="0" smtClean="0">
                <a:latin typeface="Cambria" pitchFamily="18" charset="0"/>
              </a:rPr>
              <a:t>Install, operate and maintain the equipment within the limits of design.</a:t>
            </a:r>
          </a:p>
          <a:p>
            <a:pPr lvl="0" algn="just">
              <a:buFont typeface="Wingdings" pitchFamily="2" charset="2"/>
              <a:buChar char="Ø"/>
            </a:pPr>
            <a:r>
              <a:rPr lang="en-US" sz="2400" dirty="0" smtClean="0">
                <a:latin typeface="Cambria" pitchFamily="18" charset="0"/>
              </a:rPr>
              <a:t>Adopt arrangements necessary to limit the spread of fire as well as its control.</a:t>
            </a:r>
          </a:p>
          <a:p>
            <a:pPr algn="just">
              <a:lnSpc>
                <a:spcPct val="150000"/>
              </a:lnSpc>
              <a:buNone/>
            </a:pPr>
            <a:endParaRPr lang="en-US" sz="2000" dirty="0">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1371600"/>
            <a:ext cx="8305800" cy="4876800"/>
          </a:xfrm>
        </p:spPr>
        <p:txBody>
          <a:bodyPr>
            <a:noAutofit/>
          </a:bodyPr>
          <a:lstStyle/>
          <a:p>
            <a:pPr lvl="0" algn="just">
              <a:buFont typeface="Wingdings" pitchFamily="2" charset="2"/>
              <a:buChar char="q"/>
            </a:pPr>
            <a:r>
              <a:rPr lang="en-US" sz="2600" b="1" dirty="0" smtClean="0">
                <a:latin typeface="Cambria" pitchFamily="18" charset="0"/>
              </a:rPr>
              <a:t>General guidelines:</a:t>
            </a:r>
            <a:endParaRPr lang="en-US" sz="2600" dirty="0" smtClean="0">
              <a:latin typeface="Cambria" pitchFamily="18" charset="0"/>
            </a:endParaRPr>
          </a:p>
          <a:p>
            <a:pPr algn="just">
              <a:buNone/>
            </a:pPr>
            <a:r>
              <a:rPr lang="en-US" sz="2600" b="1" dirty="0" smtClean="0">
                <a:latin typeface="Cambria" pitchFamily="18" charset="0"/>
              </a:rPr>
              <a:t>     </a:t>
            </a:r>
            <a:r>
              <a:rPr lang="en-US" sz="2600" dirty="0" smtClean="0">
                <a:latin typeface="Cambria" pitchFamily="18" charset="0"/>
              </a:rPr>
              <a:t>All </a:t>
            </a:r>
            <a:r>
              <a:rPr lang="en-US" sz="2600" dirty="0">
                <a:latin typeface="Cambria" pitchFamily="18" charset="0"/>
              </a:rPr>
              <a:t>oil filled equipment such as transformers and switchgears should be located </a:t>
            </a:r>
            <a:r>
              <a:rPr lang="en-US" sz="2600" dirty="0" smtClean="0">
                <a:latin typeface="Cambria" pitchFamily="18" charset="0"/>
              </a:rPr>
              <a:t>outdoors. Indoor </a:t>
            </a:r>
            <a:r>
              <a:rPr lang="en-US" sz="2600" dirty="0">
                <a:latin typeface="Cambria" pitchFamily="18" charset="0"/>
              </a:rPr>
              <a:t>transformers and switchgears should be dry type.</a:t>
            </a:r>
          </a:p>
          <a:p>
            <a:pPr lvl="0" algn="just">
              <a:buFont typeface="Wingdings" pitchFamily="2" charset="2"/>
              <a:buChar char="Ø"/>
            </a:pPr>
            <a:r>
              <a:rPr lang="en-US" sz="2600" dirty="0" smtClean="0">
                <a:latin typeface="Cambria" pitchFamily="18" charset="0"/>
              </a:rPr>
              <a:t>Switchgears and transformers should be kept in  separate areas.</a:t>
            </a:r>
          </a:p>
          <a:p>
            <a:pPr lvl="0" algn="just">
              <a:buFont typeface="Wingdings" pitchFamily="2" charset="2"/>
              <a:buChar char="Ø"/>
            </a:pPr>
            <a:r>
              <a:rPr lang="en-US" sz="2600" dirty="0" smtClean="0">
                <a:latin typeface="Cambria" pitchFamily="18" charset="0"/>
              </a:rPr>
              <a:t>Auxiliary room, Battery room and control room should be separate and located away from main power equipments. Two exits should be provided in the rooms where operating personnel work.</a:t>
            </a:r>
          </a:p>
          <a:p>
            <a:pPr algn="just">
              <a:buFont typeface="Wingdings" pitchFamily="2" charset="2"/>
              <a:buChar char="Ø"/>
            </a:pPr>
            <a:endParaRPr lang="en-US" sz="26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1219200"/>
            <a:ext cx="8229600" cy="4343400"/>
          </a:xfrm>
        </p:spPr>
        <p:txBody>
          <a:bodyPr>
            <a:noAutofit/>
          </a:bodyPr>
          <a:lstStyle/>
          <a:p>
            <a:pPr lvl="0" algn="just">
              <a:buNone/>
            </a:pPr>
            <a:r>
              <a:rPr lang="en-US" sz="2400" b="1" dirty="0" smtClean="0">
                <a:latin typeface="Cambria" pitchFamily="18" charset="0"/>
              </a:rPr>
              <a:t>Elimination of electric fire hazards:</a:t>
            </a:r>
          </a:p>
          <a:p>
            <a:pPr algn="just">
              <a:buFont typeface="Wingdings" pitchFamily="2" charset="2"/>
              <a:buChar char="Ø"/>
            </a:pPr>
            <a:r>
              <a:rPr lang="en-US" sz="2400" dirty="0" smtClean="0">
                <a:latin typeface="Cambria" pitchFamily="18" charset="0"/>
              </a:rPr>
              <a:t>Electricity faults caused by failure of insulation, improper </a:t>
            </a:r>
            <a:r>
              <a:rPr lang="en-US" sz="2400" dirty="0" err="1" smtClean="0">
                <a:latin typeface="Cambria" pitchFamily="18" charset="0"/>
              </a:rPr>
              <a:t>earthing</a:t>
            </a:r>
            <a:r>
              <a:rPr lang="en-US" sz="2400" dirty="0" smtClean="0">
                <a:latin typeface="Cambria" pitchFamily="18" charset="0"/>
              </a:rPr>
              <a:t> or any other snag in the system can ignite fire. The design approach should eliminate/ minimize these causes.</a:t>
            </a:r>
          </a:p>
          <a:p>
            <a:pPr algn="just">
              <a:buFont typeface="Wingdings" pitchFamily="2" charset="2"/>
              <a:buChar char="Ø"/>
            </a:pPr>
            <a:r>
              <a:rPr lang="en-US" sz="2400" dirty="0" smtClean="0">
                <a:latin typeface="Cambria" pitchFamily="18" charset="0"/>
              </a:rPr>
              <a:t>Insulation damage is caused by thermal stress, mechanical stress, moisture, dirt, and high voltage.</a:t>
            </a:r>
          </a:p>
          <a:p>
            <a:pPr lvl="0" algn="just">
              <a:buFont typeface="Wingdings" pitchFamily="2" charset="2"/>
              <a:buChar char="Ø"/>
            </a:pPr>
            <a:r>
              <a:rPr lang="en-US" sz="2400" dirty="0" smtClean="0">
                <a:latin typeface="Cambria" pitchFamily="18" charset="0"/>
              </a:rPr>
              <a:t>To avoid thermal stress, we should choose equipment of suitable rating for expected duty.</a:t>
            </a:r>
          </a:p>
          <a:p>
            <a:pPr lvl="0" algn="just">
              <a:buFont typeface="Wingdings" pitchFamily="2" charset="2"/>
              <a:buChar char="Ø"/>
            </a:pPr>
            <a:r>
              <a:rPr lang="en-US" sz="2400" dirty="0" smtClean="0">
                <a:latin typeface="Cambria" pitchFamily="18" charset="0"/>
              </a:rPr>
              <a:t>To minimize mechanical vibrations equipment should be installed on properly designed foundation.</a:t>
            </a:r>
          </a:p>
          <a:p>
            <a:pPr lvl="0" algn="just">
              <a:buFont typeface="Wingdings" pitchFamily="2" charset="2"/>
              <a:buChar char="Ø"/>
            </a:pPr>
            <a:r>
              <a:rPr lang="en-US" sz="2400" dirty="0" smtClean="0">
                <a:latin typeface="Cambria" pitchFamily="18" charset="0"/>
              </a:rPr>
              <a:t>Idle equipments in humid areas should be kept warm by use of heaters.</a:t>
            </a: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1143000"/>
            <a:ext cx="8229600" cy="5715000"/>
          </a:xfrm>
        </p:spPr>
        <p:txBody>
          <a:bodyPr>
            <a:noAutofit/>
          </a:bodyPr>
          <a:lstStyle/>
          <a:p>
            <a:pPr lvl="0" algn="just">
              <a:lnSpc>
                <a:spcPct val="150000"/>
              </a:lnSpc>
              <a:buNone/>
            </a:pPr>
            <a:r>
              <a:rPr lang="en-US" sz="2300" b="1" dirty="0" smtClean="0">
                <a:latin typeface="Cambria" pitchFamily="18" charset="0"/>
              </a:rPr>
              <a:t>	Elimination of electric fire hazards (continued):</a:t>
            </a:r>
            <a:endParaRPr lang="en-US" sz="2300" dirty="0" smtClean="0">
              <a:latin typeface="Cambria" pitchFamily="18" charset="0"/>
            </a:endParaRPr>
          </a:p>
          <a:p>
            <a:pPr lvl="0" algn="just">
              <a:lnSpc>
                <a:spcPct val="150000"/>
              </a:lnSpc>
              <a:buFont typeface="Wingdings" pitchFamily="2" charset="2"/>
              <a:buChar char="Ø"/>
            </a:pPr>
            <a:r>
              <a:rPr lang="en-US" sz="2300" dirty="0" smtClean="0">
                <a:latin typeface="Cambria" pitchFamily="18" charset="0"/>
              </a:rPr>
              <a:t>To ensure that the system is maintained within desired limits of operation, automatic voltage regulators should be used. Over voltage relays are used to isolate the equipments, which are subjected to excessive voltage than permitted.</a:t>
            </a:r>
          </a:p>
          <a:p>
            <a:pPr lvl="0" algn="just">
              <a:lnSpc>
                <a:spcPct val="150000"/>
              </a:lnSpc>
              <a:buFont typeface="Wingdings" pitchFamily="2" charset="2"/>
              <a:buChar char="Ø"/>
            </a:pPr>
            <a:r>
              <a:rPr lang="en-US" sz="2300" dirty="0" smtClean="0">
                <a:latin typeface="Cambria" pitchFamily="18" charset="0"/>
              </a:rPr>
              <a:t>Guards are provided on transmission lines to prevent fault due to birds.</a:t>
            </a:r>
          </a:p>
          <a:p>
            <a:pPr lvl="0" algn="just">
              <a:lnSpc>
                <a:spcPct val="150000"/>
              </a:lnSpc>
              <a:buFont typeface="Wingdings" pitchFamily="2" charset="2"/>
              <a:buChar char="Ø"/>
            </a:pPr>
            <a:r>
              <a:rPr lang="en-US" sz="2300" dirty="0" smtClean="0">
                <a:latin typeface="Cambria" pitchFamily="18" charset="0"/>
              </a:rPr>
              <a:t>Vermin proof enclosures should be used for indoor switchgears.</a:t>
            </a:r>
          </a:p>
          <a:p>
            <a:pPr algn="just">
              <a:lnSpc>
                <a:spcPct val="150000"/>
              </a:lnSpc>
              <a:buFont typeface="Wingdings" pitchFamily="2" charset="2"/>
              <a:buChar char="Ø"/>
            </a:pPr>
            <a:endParaRPr lang="en-US" sz="23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990600"/>
            <a:ext cx="8153400" cy="4191000"/>
          </a:xfrm>
        </p:spPr>
        <p:txBody>
          <a:bodyPr>
            <a:noAutofit/>
          </a:bodyPr>
          <a:lstStyle/>
          <a:p>
            <a:pPr algn="just">
              <a:buFont typeface="Wingdings" pitchFamily="2" charset="2"/>
              <a:buChar char="q"/>
            </a:pPr>
            <a:r>
              <a:rPr lang="en-US" sz="2300" dirty="0" smtClean="0">
                <a:latin typeface="Cambria" pitchFamily="18" charset="0"/>
              </a:rPr>
              <a:t>Insulation failure results in dissipation of large magnitudes of fault current at the place of fault. Therefore effective steps should be taken to limit the magnitude of fault currents as well as its duration. </a:t>
            </a:r>
          </a:p>
          <a:p>
            <a:pPr lvl="0" algn="just">
              <a:buFont typeface="Wingdings" pitchFamily="2" charset="2"/>
              <a:buChar char="Ø"/>
            </a:pPr>
            <a:r>
              <a:rPr lang="en-US" sz="2300" dirty="0" smtClean="0">
                <a:latin typeface="Cambria" pitchFamily="18" charset="0"/>
              </a:rPr>
              <a:t>Reactors should be used in the power system network at places where fault levels are to be restricted.</a:t>
            </a:r>
          </a:p>
          <a:p>
            <a:pPr lvl="0" algn="just">
              <a:buFont typeface="Wingdings" pitchFamily="2" charset="2"/>
              <a:buChar char="Ø"/>
            </a:pPr>
            <a:r>
              <a:rPr lang="en-US" sz="2300" dirty="0" smtClean="0">
                <a:latin typeface="Cambria" pitchFamily="18" charset="0"/>
              </a:rPr>
              <a:t>Use protective relays, circuit breakers and adequately rated fuses to minimize fire during fault. </a:t>
            </a:r>
          </a:p>
          <a:p>
            <a:pPr lvl="0" algn="just">
              <a:buFont typeface="Wingdings" pitchFamily="2" charset="2"/>
              <a:buChar char="Ø"/>
            </a:pPr>
            <a:r>
              <a:rPr lang="en-US" sz="2300" dirty="0" smtClean="0">
                <a:latin typeface="Cambria" pitchFamily="18" charset="0"/>
              </a:rPr>
              <a:t>Protective relays provide first line of </a:t>
            </a:r>
            <a:r>
              <a:rPr lang="en-US" sz="2300" dirty="0" err="1" smtClean="0">
                <a:latin typeface="Cambria" pitchFamily="18" charset="0"/>
              </a:rPr>
              <a:t>defence</a:t>
            </a:r>
            <a:r>
              <a:rPr lang="en-US" sz="2300" dirty="0" smtClean="0">
                <a:latin typeface="Cambria" pitchFamily="18" charset="0"/>
              </a:rPr>
              <a:t>. The relays are backed up by “Back Up” relays. Reliability measures are in inbuilt to ensure its correct operation when required.</a:t>
            </a:r>
          </a:p>
          <a:p>
            <a:pPr algn="just">
              <a:buFont typeface="Wingdings" pitchFamily="2" charset="2"/>
              <a:buChar char="Ø"/>
            </a:pPr>
            <a:r>
              <a:rPr lang="en-US" sz="2300" dirty="0" smtClean="0">
                <a:latin typeface="Cambria" pitchFamily="18" charset="0"/>
              </a:rPr>
              <a:t>The protective relays operate the circuit breakers, which in turn isolate the faulty equipment thus minimizing fire risk.</a:t>
            </a:r>
          </a:p>
          <a:p>
            <a:pPr algn="just">
              <a:lnSpc>
                <a:spcPct val="13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76200"/>
            <a:ext cx="8229600" cy="1143000"/>
          </a:xfrm>
        </p:spPr>
        <p:txBody>
          <a:bodyPr>
            <a:noAutofit/>
          </a:bodyPr>
          <a:lstStyle/>
          <a:p>
            <a:r>
              <a:rPr lang="en-US" sz="4000" b="1" dirty="0" smtClean="0">
                <a:solidFill>
                  <a:srgbClr val="C00000"/>
                </a:solidFill>
                <a:latin typeface="Cambria" pitchFamily="18" charset="0"/>
              </a:rPr>
              <a:t>PREVENTION OF FIRE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228600" y="533400"/>
            <a:ext cx="8686800" cy="4419600"/>
          </a:xfrm>
        </p:spPr>
        <p:txBody>
          <a:bodyPr>
            <a:noAutofit/>
          </a:bodyPr>
          <a:lstStyle/>
          <a:p>
            <a:pPr marL="0" indent="0" algn="just">
              <a:lnSpc>
                <a:spcPct val="150000"/>
              </a:lnSpc>
              <a:buFont typeface="Arial" charset="0"/>
              <a:buNone/>
              <a:defRPr/>
            </a:pPr>
            <a:r>
              <a:rPr lang="en-US" sz="2400" b="1" dirty="0" smtClean="0">
                <a:latin typeface="Cambria" pitchFamily="18" charset="0"/>
              </a:rPr>
              <a:t>General guidelines:</a:t>
            </a:r>
            <a:endParaRPr lang="en-US" sz="2400" dirty="0" smtClean="0">
              <a:latin typeface="Cambria" pitchFamily="18" charset="0"/>
            </a:endParaRPr>
          </a:p>
          <a:p>
            <a:pPr algn="just">
              <a:lnSpc>
                <a:spcPct val="150000"/>
              </a:lnSpc>
              <a:buFont typeface="Wingdings" pitchFamily="2" charset="2"/>
              <a:buChar char="Ø"/>
              <a:defRPr/>
            </a:pPr>
            <a:r>
              <a:rPr lang="en-US" sz="2400" b="1" dirty="0" smtClean="0">
                <a:latin typeface="Cambria" pitchFamily="18" charset="0"/>
              </a:rPr>
              <a:t>  </a:t>
            </a:r>
            <a:r>
              <a:rPr lang="en-US" sz="2400" dirty="0" smtClean="0">
                <a:latin typeface="Cambria" pitchFamily="18" charset="0"/>
              </a:rPr>
              <a:t>All </a:t>
            </a:r>
            <a:r>
              <a:rPr lang="en-US" sz="2400" dirty="0">
                <a:latin typeface="Cambria" pitchFamily="18" charset="0"/>
              </a:rPr>
              <a:t>oil filled equipment such as transformers and switchgears should be located </a:t>
            </a:r>
            <a:r>
              <a:rPr lang="en-US" sz="2400" dirty="0" smtClean="0">
                <a:latin typeface="Cambria" pitchFamily="18" charset="0"/>
              </a:rPr>
              <a:t>outdoor. Indoor </a:t>
            </a:r>
            <a:r>
              <a:rPr lang="en-US" sz="2400" dirty="0">
                <a:latin typeface="Cambria" pitchFamily="18" charset="0"/>
              </a:rPr>
              <a:t>transformers and </a:t>
            </a:r>
            <a:r>
              <a:rPr lang="en-US" sz="2400" dirty="0" smtClean="0">
                <a:latin typeface="Cambria" pitchFamily="18" charset="0"/>
              </a:rPr>
              <a:t>switchgear </a:t>
            </a:r>
            <a:r>
              <a:rPr lang="en-US" sz="2400" dirty="0">
                <a:latin typeface="Cambria" pitchFamily="18" charset="0"/>
              </a:rPr>
              <a:t>should be dry type.</a:t>
            </a:r>
          </a:p>
          <a:p>
            <a:pPr algn="just">
              <a:lnSpc>
                <a:spcPct val="150000"/>
              </a:lnSpc>
              <a:buFont typeface="Wingdings" pitchFamily="2" charset="2"/>
              <a:buChar char="Ø"/>
              <a:defRPr/>
            </a:pPr>
            <a:r>
              <a:rPr lang="en-US" sz="2400" dirty="0" smtClean="0">
                <a:latin typeface="Cambria" pitchFamily="18" charset="0"/>
              </a:rPr>
              <a:t>Switchgear and transformers should be kept in  separate areas.</a:t>
            </a:r>
          </a:p>
          <a:p>
            <a:pPr algn="just">
              <a:lnSpc>
                <a:spcPct val="150000"/>
              </a:lnSpc>
              <a:buFont typeface="Wingdings" pitchFamily="2" charset="2"/>
              <a:buChar char="Ø"/>
              <a:defRPr/>
            </a:pPr>
            <a:r>
              <a:rPr lang="en-US" sz="2400" dirty="0" smtClean="0">
                <a:latin typeface="Cambria" pitchFamily="18" charset="0"/>
              </a:rPr>
              <a:t>Auxiliary room, Battery room and control room should be separate and located away from main power equipment. Two exits should be provided in the rooms where operating personnel work.</a:t>
            </a:r>
          </a:p>
          <a:p>
            <a:pPr algn="just">
              <a:lnSpc>
                <a:spcPct val="150000"/>
              </a:lnSpc>
              <a:buFont typeface="Wingdings" pitchFamily="2" charset="2"/>
              <a:buChar char="Ø"/>
              <a:defRPr/>
            </a:pPr>
            <a:r>
              <a:rPr lang="en-US" sz="2400" dirty="0" smtClean="0">
                <a:latin typeface="Cambria" pitchFamily="18" charset="0"/>
              </a:rPr>
              <a:t>Vermin proof enclosures should be used for indoor switchgear</a:t>
            </a:r>
          </a:p>
          <a:p>
            <a:pPr algn="just">
              <a:lnSpc>
                <a:spcPct val="150000"/>
              </a:lnSpc>
              <a:buFont typeface="Wingdings" pitchFamily="2" charset="2"/>
              <a:buChar char="Ø"/>
              <a:defRPr/>
            </a:pPr>
            <a:endParaRPr lang="en-US" sz="2400" dirty="0">
              <a:solidFill>
                <a:schemeClr val="tx2">
                  <a:lumMod val="75000"/>
                </a:schemeClr>
              </a:solidFill>
              <a:latin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1143000"/>
            <a:ext cx="8534400" cy="4724400"/>
          </a:xfrm>
        </p:spPr>
        <p:txBody>
          <a:bodyPr>
            <a:noAutofit/>
          </a:bodyPr>
          <a:lstStyle/>
          <a:p>
            <a:pPr lvl="0" algn="just">
              <a:buNone/>
            </a:pPr>
            <a:r>
              <a:rPr lang="en-US" sz="2500" b="1" dirty="0" smtClean="0">
                <a:latin typeface="Cambria" pitchFamily="18" charset="0"/>
              </a:rPr>
              <a:t>	</a:t>
            </a:r>
            <a:r>
              <a:rPr lang="en-US" sz="2500" b="1" u="sng" dirty="0" smtClean="0">
                <a:latin typeface="Cambria" pitchFamily="18" charset="0"/>
              </a:rPr>
              <a:t>Groundings :</a:t>
            </a:r>
            <a:endParaRPr lang="en-US" sz="2500" u="sng" dirty="0" smtClean="0">
              <a:latin typeface="Cambria" pitchFamily="18" charset="0"/>
            </a:endParaRPr>
          </a:p>
          <a:p>
            <a:pPr lvl="0" algn="just">
              <a:buFont typeface="Wingdings" pitchFamily="2" charset="2"/>
              <a:buChar char="Ø"/>
            </a:pPr>
            <a:r>
              <a:rPr lang="en-US" sz="2500" dirty="0" smtClean="0">
                <a:latin typeface="Cambria" pitchFamily="18" charset="0"/>
              </a:rPr>
              <a:t>The </a:t>
            </a:r>
            <a:r>
              <a:rPr lang="en-US" sz="2500" dirty="0" err="1" smtClean="0">
                <a:latin typeface="Cambria" pitchFamily="18" charset="0"/>
              </a:rPr>
              <a:t>ohmic</a:t>
            </a:r>
            <a:r>
              <a:rPr lang="en-US" sz="2500" dirty="0" smtClean="0">
                <a:latin typeface="Cambria" pitchFamily="18" charset="0"/>
              </a:rPr>
              <a:t> value of the grounding main of electrical installation should be as low as possible.</a:t>
            </a:r>
          </a:p>
          <a:p>
            <a:pPr lvl="0" algn="just">
              <a:buFont typeface="Wingdings" pitchFamily="2" charset="2"/>
              <a:buChar char="Ø"/>
            </a:pPr>
            <a:r>
              <a:rPr lang="en-US" sz="2500" dirty="0" smtClean="0">
                <a:latin typeface="Cambria" pitchFamily="18" charset="0"/>
              </a:rPr>
              <a:t>It is necessary to connect all ground points in the area grid by duplicate earth connections.</a:t>
            </a:r>
          </a:p>
          <a:p>
            <a:pPr lvl="0" algn="just">
              <a:buFont typeface="Wingdings" pitchFamily="2" charset="2"/>
              <a:buChar char="Ø"/>
            </a:pPr>
            <a:r>
              <a:rPr lang="en-US" sz="2500" dirty="0" err="1" smtClean="0">
                <a:latin typeface="Cambria" pitchFamily="18" charset="0"/>
              </a:rPr>
              <a:t>Seggregated</a:t>
            </a:r>
            <a:r>
              <a:rPr lang="en-US" sz="2500" dirty="0" smtClean="0">
                <a:latin typeface="Cambria" pitchFamily="18" charset="0"/>
              </a:rPr>
              <a:t> noncurrent carrying metallic parts be electrically bonded.</a:t>
            </a:r>
          </a:p>
          <a:p>
            <a:pPr lvl="0" algn="just">
              <a:buFont typeface="Wingdings" pitchFamily="2" charset="2"/>
              <a:buChar char="Ø"/>
            </a:pPr>
            <a:r>
              <a:rPr lang="en-US" sz="2500" dirty="0" smtClean="0">
                <a:latin typeface="Cambria" pitchFamily="18" charset="0"/>
              </a:rPr>
              <a:t>Since improper grounding gives rise to voltage, which causes fire, it is necessary to keep a record of the ground resistance value as well as physical condition of the grounding material.</a:t>
            </a:r>
            <a:endParaRPr lang="en-US" sz="25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609600" y="1752600"/>
            <a:ext cx="8153400" cy="3810000"/>
          </a:xfrm>
        </p:spPr>
        <p:txBody>
          <a:bodyPr>
            <a:noAutofit/>
          </a:bodyPr>
          <a:lstStyle/>
          <a:p>
            <a:pPr lvl="0" algn="just">
              <a:lnSpc>
                <a:spcPct val="150000"/>
              </a:lnSpc>
              <a:buNone/>
            </a:pPr>
            <a:r>
              <a:rPr lang="en-US" sz="2400" b="1" dirty="0" smtClean="0">
                <a:latin typeface="Cambria" pitchFamily="18" charset="0"/>
              </a:rPr>
              <a:t>	</a:t>
            </a:r>
            <a:r>
              <a:rPr lang="en-US" sz="2400" b="1" u="sng" dirty="0" smtClean="0">
                <a:latin typeface="Cambria" pitchFamily="18" charset="0"/>
              </a:rPr>
              <a:t>Prevention of hot spots :</a:t>
            </a:r>
          </a:p>
          <a:p>
            <a:pPr algn="just">
              <a:lnSpc>
                <a:spcPct val="150000"/>
              </a:lnSpc>
              <a:buFont typeface="Wingdings" pitchFamily="2" charset="2"/>
              <a:buChar char="Ø"/>
            </a:pPr>
            <a:r>
              <a:rPr lang="en-US" sz="2400" dirty="0" smtClean="0">
                <a:latin typeface="Cambria" pitchFamily="18" charset="0"/>
              </a:rPr>
              <a:t>Over loading should not be done as its causes insulation failure and fire. Therefore heat detector alarm system and protective relay should be used to alert and disconnect equipments before preset temperature reaches due to overload.</a:t>
            </a: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066800"/>
            <a:ext cx="8382000" cy="4495800"/>
          </a:xfrm>
        </p:spPr>
        <p:txBody>
          <a:bodyPr>
            <a:noAutofit/>
          </a:bodyPr>
          <a:lstStyle/>
          <a:p>
            <a:pPr lvl="0" algn="just">
              <a:lnSpc>
                <a:spcPct val="130000"/>
              </a:lnSpc>
              <a:buNone/>
            </a:pPr>
            <a:r>
              <a:rPr lang="en-US" sz="2000" b="1" dirty="0" smtClean="0">
                <a:latin typeface="Cambria" pitchFamily="18" charset="0"/>
              </a:rPr>
              <a:t>	</a:t>
            </a:r>
            <a:r>
              <a:rPr lang="en-US" sz="2400" b="1" u="sng" dirty="0" smtClean="0">
                <a:latin typeface="Cambria" pitchFamily="18" charset="0"/>
              </a:rPr>
              <a:t>Maintenance&amp; operating procedures:</a:t>
            </a:r>
          </a:p>
          <a:p>
            <a:pPr lvl="0" algn="just">
              <a:lnSpc>
                <a:spcPct val="130000"/>
              </a:lnSpc>
              <a:buNone/>
            </a:pPr>
            <a:endParaRPr lang="en-US" sz="2400" u="sng" dirty="0" smtClean="0">
              <a:latin typeface="Cambria" pitchFamily="18" charset="0"/>
            </a:endParaRPr>
          </a:p>
          <a:p>
            <a:pPr algn="just">
              <a:lnSpc>
                <a:spcPct val="130000"/>
              </a:lnSpc>
              <a:buFont typeface="Wingdings" pitchFamily="2" charset="2"/>
              <a:buChar char="Ø"/>
            </a:pPr>
            <a:r>
              <a:rPr lang="en-US" sz="2400" dirty="0" smtClean="0">
                <a:latin typeface="Cambria" pitchFamily="18" charset="0"/>
              </a:rPr>
              <a:t>Besides following the routine maintenance practices prescribed for the equipment, special diagnostic tests should be conducted to detect incipient faults. High voltage tests, timing test, contact and insulation resistance measurements are some of these tests, monitoring the trend of the results of tests will enable to take out equipment and rectify them before the faults develop into serious troubles.</a:t>
            </a: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066800"/>
            <a:ext cx="8382000" cy="4495800"/>
          </a:xfrm>
        </p:spPr>
        <p:txBody>
          <a:bodyPr>
            <a:noAutofit/>
          </a:bodyPr>
          <a:lstStyle/>
          <a:p>
            <a:pPr lvl="0" algn="just">
              <a:lnSpc>
                <a:spcPct val="130000"/>
              </a:lnSpc>
              <a:buNone/>
            </a:pPr>
            <a:r>
              <a:rPr lang="en-US" sz="2000" b="1" dirty="0" smtClean="0">
                <a:latin typeface="Cambria" pitchFamily="18" charset="0"/>
              </a:rPr>
              <a:t>	</a:t>
            </a:r>
            <a:r>
              <a:rPr lang="en-US" sz="2400" b="1" u="sng" dirty="0" smtClean="0">
                <a:latin typeface="Cambria" pitchFamily="18" charset="0"/>
              </a:rPr>
              <a:t>Maintenance&amp; operating procedures:</a:t>
            </a:r>
            <a:endParaRPr lang="en-US" sz="2400" u="sng" dirty="0" smtClean="0">
              <a:latin typeface="Cambria" pitchFamily="18" charset="0"/>
            </a:endParaRPr>
          </a:p>
          <a:p>
            <a:pPr algn="just">
              <a:lnSpc>
                <a:spcPct val="130000"/>
              </a:lnSpc>
              <a:buFont typeface="Wingdings" pitchFamily="2" charset="2"/>
              <a:buChar char="Ø"/>
            </a:pPr>
            <a:r>
              <a:rPr lang="en-US" sz="2400" dirty="0" smtClean="0">
                <a:latin typeface="Cambria" pitchFamily="18" charset="0"/>
              </a:rPr>
              <a:t>In polluted areas, the insulators require frequent cleaning. Silicon grease is applied to insulators to reduce pollution deposits. Operating instructions should be written taking into account all anticipated normal and abnormal operating conditions. The safety tagging systems should be adopted.</a:t>
            </a:r>
          </a:p>
          <a:p>
            <a:pPr algn="just">
              <a:lnSpc>
                <a:spcPct val="130000"/>
              </a:lnSpc>
              <a:buFont typeface="Wingdings" pitchFamily="2" charset="2"/>
              <a:buChar char="Ø"/>
            </a:pPr>
            <a:r>
              <a:rPr lang="en-US" sz="2400" dirty="0" smtClean="0">
                <a:latin typeface="Cambria" pitchFamily="18" charset="0"/>
              </a:rPr>
              <a:t>Interlocks must form part of the equipment designed to ensure that electrical equipments are put into and out of service correctly.</a:t>
            </a:r>
          </a:p>
          <a:p>
            <a:pPr algn="just">
              <a:lnSpc>
                <a:spcPct val="130000"/>
              </a:lnSpc>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066800"/>
            <a:ext cx="8458200" cy="4876800"/>
          </a:xfrm>
        </p:spPr>
        <p:txBody>
          <a:bodyPr>
            <a:noAutofit/>
          </a:bodyPr>
          <a:lstStyle/>
          <a:p>
            <a:pPr lvl="0" algn="just">
              <a:buNone/>
            </a:pPr>
            <a:r>
              <a:rPr lang="en-US" sz="2200" b="1" dirty="0" smtClean="0">
                <a:latin typeface="Cambria" pitchFamily="18" charset="0"/>
              </a:rPr>
              <a:t>	</a:t>
            </a:r>
            <a:r>
              <a:rPr lang="en-US" sz="2200" b="1" u="sng" dirty="0" smtClean="0">
                <a:latin typeface="Cambria" pitchFamily="18" charset="0"/>
              </a:rPr>
              <a:t>Arrangements to limit spread of fire :</a:t>
            </a:r>
            <a:endParaRPr lang="en-US" sz="2200" u="sng" dirty="0" smtClean="0">
              <a:latin typeface="Cambria" pitchFamily="18" charset="0"/>
            </a:endParaRPr>
          </a:p>
          <a:p>
            <a:pPr algn="just">
              <a:buFont typeface="Wingdings" pitchFamily="2" charset="2"/>
              <a:buChar char="q"/>
            </a:pPr>
            <a:r>
              <a:rPr lang="en-US" sz="2200" b="1" dirty="0" smtClean="0">
                <a:latin typeface="Cambria" pitchFamily="18" charset="0"/>
              </a:rPr>
              <a:t>Switch Gears:</a:t>
            </a:r>
          </a:p>
          <a:p>
            <a:pPr algn="just">
              <a:buFont typeface="Wingdings" pitchFamily="2" charset="2"/>
              <a:buChar char="Ø"/>
            </a:pPr>
            <a:r>
              <a:rPr lang="en-US" sz="2200" dirty="0" smtClean="0">
                <a:latin typeface="Cambria" pitchFamily="18" charset="0"/>
              </a:rPr>
              <a:t>Switchgears cubicles should be divided into high and low voltage part with complete separation.</a:t>
            </a:r>
          </a:p>
          <a:p>
            <a:pPr algn="just">
              <a:buFont typeface="Wingdings" pitchFamily="2" charset="2"/>
              <a:buChar char="Ø"/>
            </a:pPr>
            <a:r>
              <a:rPr lang="en-US" sz="2200" dirty="0" smtClean="0">
                <a:latin typeface="Cambria" pitchFamily="18" charset="0"/>
              </a:rPr>
              <a:t> Fire barrier should be provided between cable box compartment, bus bars and the circuit breakers. </a:t>
            </a:r>
          </a:p>
          <a:p>
            <a:pPr algn="just">
              <a:buFont typeface="Wingdings" pitchFamily="2" charset="2"/>
              <a:buChar char="Ø"/>
            </a:pPr>
            <a:r>
              <a:rPr lang="en-US" sz="2200" dirty="0" smtClean="0">
                <a:latin typeface="Cambria" pitchFamily="18" charset="0"/>
              </a:rPr>
              <a:t>Each cubicle should be completely isolated form the other by metallic partition. </a:t>
            </a:r>
          </a:p>
          <a:p>
            <a:pPr algn="just">
              <a:buFont typeface="Wingdings" pitchFamily="2" charset="2"/>
              <a:buChar char="Ø"/>
            </a:pPr>
            <a:r>
              <a:rPr lang="en-US" sz="2200" dirty="0" smtClean="0">
                <a:latin typeface="Cambria" pitchFamily="18" charset="0"/>
              </a:rPr>
              <a:t>The bus bar housing should also have fire barrier between compartments. </a:t>
            </a:r>
          </a:p>
          <a:p>
            <a:pPr algn="just">
              <a:buFont typeface="Wingdings" pitchFamily="2" charset="2"/>
              <a:buChar char="Ø"/>
            </a:pPr>
            <a:r>
              <a:rPr lang="en-US" sz="2200" dirty="0" smtClean="0">
                <a:latin typeface="Cambria" pitchFamily="18" charset="0"/>
              </a:rPr>
              <a:t>The bus bars should be covered with insulating sleeves to avoid fault.</a:t>
            </a:r>
          </a:p>
          <a:p>
            <a:pPr algn="just">
              <a:lnSpc>
                <a:spcPct val="130000"/>
              </a:lnSpc>
              <a:buFont typeface="Wingdings" pitchFamily="2" charset="2"/>
              <a:buChar char="Ø"/>
            </a:pPr>
            <a:endParaRPr lang="en-US" sz="22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1143000"/>
            <a:ext cx="8534400" cy="4191000"/>
          </a:xfrm>
        </p:spPr>
        <p:txBody>
          <a:bodyPr>
            <a:noAutofit/>
          </a:bodyPr>
          <a:lstStyle/>
          <a:p>
            <a:pPr algn="just">
              <a:buFont typeface="Wingdings" pitchFamily="2" charset="2"/>
              <a:buChar char="q"/>
            </a:pPr>
            <a:r>
              <a:rPr lang="en-US" sz="2500" b="1" dirty="0" smtClean="0">
                <a:latin typeface="Cambria" pitchFamily="18" charset="0"/>
              </a:rPr>
              <a:t>Cable Trenches:</a:t>
            </a:r>
          </a:p>
          <a:p>
            <a:pPr algn="just">
              <a:buFont typeface="Wingdings" pitchFamily="2" charset="2"/>
              <a:buChar char="Ø"/>
            </a:pPr>
            <a:r>
              <a:rPr lang="en-US" sz="2500" dirty="0" smtClean="0">
                <a:latin typeface="Cambria" pitchFamily="18" charset="0"/>
              </a:rPr>
              <a:t>The power cables and control cables should not be run in the same trenches. </a:t>
            </a:r>
          </a:p>
          <a:p>
            <a:pPr algn="just">
              <a:buFont typeface="Wingdings" pitchFamily="2" charset="2"/>
              <a:buChar char="Ø"/>
            </a:pPr>
            <a:r>
              <a:rPr lang="en-US" sz="2500" dirty="0" smtClean="0">
                <a:latin typeface="Cambria" pitchFamily="18" charset="0"/>
              </a:rPr>
              <a:t>.</a:t>
            </a:r>
            <a:r>
              <a:rPr lang="en-US" sz="2500" dirty="0" err="1" smtClean="0">
                <a:latin typeface="Cambria" pitchFamily="18" charset="0"/>
              </a:rPr>
              <a:t>Armoured</a:t>
            </a:r>
            <a:r>
              <a:rPr lang="en-US" sz="2500" dirty="0" smtClean="0">
                <a:latin typeface="Cambria" pitchFamily="18" charset="0"/>
              </a:rPr>
              <a:t> control cables are to be preferred as they minimize short circuit due to mechanical damage.</a:t>
            </a:r>
          </a:p>
          <a:p>
            <a:pPr algn="just">
              <a:buFont typeface="Wingdings" pitchFamily="2" charset="2"/>
              <a:buChar char="Ø"/>
            </a:pPr>
            <a:r>
              <a:rPr lang="en-US" sz="2500" dirty="0" smtClean="0">
                <a:latin typeface="Cambria" pitchFamily="18" charset="0"/>
              </a:rPr>
              <a:t> The station grounding conductors should not be run in the control cable trench. </a:t>
            </a:r>
          </a:p>
          <a:p>
            <a:pPr algn="just">
              <a:buFont typeface="Wingdings" pitchFamily="2" charset="2"/>
              <a:buChar char="Ø"/>
            </a:pPr>
            <a:r>
              <a:rPr lang="en-US" sz="2500" dirty="0" smtClean="0">
                <a:latin typeface="Cambria" pitchFamily="18" charset="0"/>
              </a:rPr>
              <a:t>The cable trenches should be skirted and covered to avoid water collection in the trench.</a:t>
            </a:r>
          </a:p>
          <a:p>
            <a:pPr algn="just">
              <a:lnSpc>
                <a:spcPct val="150000"/>
              </a:lnSpc>
            </a:pPr>
            <a:endParaRPr lang="en-US" sz="2000" dirty="0" smtClean="0">
              <a:latin typeface="Cambria" pitchFamily="18" charset="0"/>
            </a:endParaRP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914400"/>
            <a:ext cx="8382000" cy="4953000"/>
          </a:xfrm>
        </p:spPr>
        <p:txBody>
          <a:bodyPr>
            <a:noAutofit/>
          </a:bodyPr>
          <a:lstStyle/>
          <a:p>
            <a:pPr algn="just">
              <a:buFont typeface="Wingdings" pitchFamily="2" charset="2"/>
              <a:buChar char="q"/>
            </a:pPr>
            <a:r>
              <a:rPr lang="en-US" sz="2200" b="1" dirty="0" smtClean="0">
                <a:latin typeface="Cambria" pitchFamily="18" charset="0"/>
              </a:rPr>
              <a:t>Transformers:</a:t>
            </a:r>
          </a:p>
          <a:p>
            <a:pPr algn="just">
              <a:buFont typeface="Wingdings" pitchFamily="2" charset="2"/>
              <a:buChar char="Ø"/>
            </a:pPr>
            <a:r>
              <a:rPr lang="en-US" sz="2200" dirty="0" smtClean="0">
                <a:latin typeface="Cambria" pitchFamily="18" charset="0"/>
              </a:rPr>
              <a:t>Fault inside oil filled transformers, particularly at the bushing  is a serious threat to fire. Measures should be taken to prevent the spread of fire to other areas</a:t>
            </a:r>
          </a:p>
          <a:p>
            <a:pPr algn="just">
              <a:buFont typeface="Wingdings" pitchFamily="2" charset="2"/>
              <a:buChar char="Ø"/>
            </a:pPr>
            <a:r>
              <a:rPr lang="en-US" sz="2200" dirty="0" smtClean="0">
                <a:latin typeface="Cambria" pitchFamily="18" charset="0"/>
              </a:rPr>
              <a:t> Soak pits should be made below the transformer tank and should be filled up with rubbles. The soak pit should be connected to brunt oil tank located away from all the equipments to contain the excess oil in the soak pit.</a:t>
            </a:r>
          </a:p>
          <a:p>
            <a:pPr algn="just">
              <a:buFont typeface="Wingdings" pitchFamily="2" charset="2"/>
              <a:buChar char="Ø"/>
            </a:pPr>
            <a:r>
              <a:rPr lang="en-US" sz="2200" dirty="0" smtClean="0">
                <a:latin typeface="Cambria" pitchFamily="18" charset="0"/>
              </a:rPr>
              <a:t>The transformers should be separated by fire protection walls in between. </a:t>
            </a:r>
          </a:p>
          <a:p>
            <a:pPr algn="just">
              <a:buFont typeface="Wingdings" pitchFamily="2" charset="2"/>
              <a:buChar char="Ø"/>
            </a:pPr>
            <a:r>
              <a:rPr lang="en-US" sz="2200" dirty="0" smtClean="0">
                <a:latin typeface="Cambria" pitchFamily="18" charset="0"/>
              </a:rPr>
              <a:t>The cable trenches should be blocked near transformers to prevent hot burning, finding its way through the trenches to neighboring equipment. </a:t>
            </a:r>
          </a:p>
          <a:p>
            <a:pPr algn="just">
              <a:buFont typeface="Wingdings" pitchFamily="2" charset="2"/>
              <a:buChar char="Ø"/>
            </a:pPr>
            <a:r>
              <a:rPr lang="en-US" sz="2200" dirty="0" smtClean="0">
                <a:latin typeface="Cambria" pitchFamily="18" charset="0"/>
              </a:rPr>
              <a:t>Transformer should be provided with automatic fire suppression system i.e. emulsification.</a:t>
            </a:r>
          </a:p>
          <a:p>
            <a:pPr algn="just">
              <a:buFont typeface="Wingdings" pitchFamily="2" charset="2"/>
              <a:buChar char="Ø"/>
            </a:pPr>
            <a:endParaRPr lang="en-US" sz="22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Picture 2" descr="Picture2 015"/>
          <p:cNvPicPr>
            <a:picLocks noGrp="1" noChangeAspect="1" noChangeArrowheads="1"/>
          </p:cNvPicPr>
          <p:nvPr>
            <p:ph idx="1"/>
          </p:nvPr>
        </p:nvPicPr>
        <p:blipFill>
          <a:blip r:embed="rId2"/>
          <a:srcRect/>
          <a:stretch>
            <a:fillRect/>
          </a:stretch>
        </p:blipFill>
        <p:spPr>
          <a:xfrm>
            <a:off x="685800" y="990600"/>
            <a:ext cx="7924800" cy="533400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pic>
        <p:nvPicPr>
          <p:cNvPr id="4" name="Picture 2" descr="Picture2 016"/>
          <p:cNvPicPr>
            <a:picLocks noGrp="1" noChangeAspect="1" noChangeArrowheads="1"/>
          </p:cNvPicPr>
          <p:nvPr>
            <p:ph idx="1"/>
          </p:nvPr>
        </p:nvPicPr>
        <p:blipFill>
          <a:blip r:embed="rId2"/>
          <a:srcRect/>
          <a:stretch>
            <a:fillRect/>
          </a:stretch>
        </p:blipFill>
        <p:spPr>
          <a:xfrm>
            <a:off x="533400" y="990600"/>
            <a:ext cx="7543800" cy="54102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t>FOAM TYPE- MECHANICAL</a:t>
            </a:r>
            <a:endParaRPr lang="en-US" dirty="0"/>
          </a:p>
        </p:txBody>
      </p:sp>
      <p:pic>
        <p:nvPicPr>
          <p:cNvPr id="4" name="Picture 2" descr="Picture2 025"/>
          <p:cNvPicPr>
            <a:picLocks noGrp="1" noChangeAspect="1" noChangeArrowheads="1"/>
          </p:cNvPicPr>
          <p:nvPr>
            <p:ph idx="1"/>
          </p:nvPr>
        </p:nvPicPr>
        <p:blipFill>
          <a:blip r:embed="rId2"/>
          <a:srcRect/>
          <a:stretch>
            <a:fillRect/>
          </a:stretch>
        </p:blipFill>
        <p:spPr>
          <a:xfrm>
            <a:off x="990600" y="457200"/>
            <a:ext cx="7848600" cy="6096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74638"/>
            <a:ext cx="8229600" cy="868362"/>
          </a:xfrm>
        </p:spPr>
        <p:txBody>
          <a:bodyPr>
            <a:noAutofit/>
          </a:bodyPr>
          <a:lstStyle/>
          <a:p>
            <a:r>
              <a:rPr lang="en-US" sz="4000" b="1" dirty="0" smtClean="0">
                <a:solidFill>
                  <a:srgbClr val="C00000"/>
                </a:solidFill>
                <a:latin typeface="Cambria" pitchFamily="18" charset="0"/>
              </a:rPr>
              <a:t>PREVENTION OF FIRE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838200"/>
            <a:ext cx="8839200" cy="4343400"/>
          </a:xfrm>
        </p:spPr>
        <p:txBody>
          <a:bodyPr>
            <a:noAutofit/>
          </a:bodyPr>
          <a:lstStyle/>
          <a:p>
            <a:pPr algn="just">
              <a:lnSpc>
                <a:spcPct val="114000"/>
              </a:lnSpc>
              <a:buFont typeface="Arial" charset="0"/>
              <a:buNone/>
              <a:defRPr/>
            </a:pPr>
            <a:r>
              <a:rPr lang="en-US" sz="2400" b="1" dirty="0" smtClean="0">
                <a:latin typeface="Cambria" pitchFamily="18" charset="0"/>
              </a:rPr>
              <a:t>Elimination of electric fire hazards:</a:t>
            </a:r>
          </a:p>
          <a:p>
            <a:pPr algn="just">
              <a:lnSpc>
                <a:spcPct val="114000"/>
              </a:lnSpc>
              <a:buFont typeface="Wingdings" pitchFamily="2" charset="2"/>
              <a:buChar char="Ø"/>
              <a:defRPr/>
            </a:pPr>
            <a:r>
              <a:rPr lang="en-US" sz="2400" dirty="0" smtClean="0">
                <a:latin typeface="Cambria" pitchFamily="18" charset="0"/>
              </a:rPr>
              <a:t>Electricity faults caused by failure of insulation, improper </a:t>
            </a:r>
            <a:r>
              <a:rPr lang="en-US" sz="2400" dirty="0" err="1" smtClean="0">
                <a:latin typeface="Cambria" pitchFamily="18" charset="0"/>
              </a:rPr>
              <a:t>earthing</a:t>
            </a:r>
            <a:r>
              <a:rPr lang="en-US" sz="2400" dirty="0" smtClean="0">
                <a:latin typeface="Cambria" pitchFamily="18" charset="0"/>
              </a:rPr>
              <a:t> or any other snag in the system can ignite fire. The design approach should eliminate/ minimize these causes.</a:t>
            </a:r>
          </a:p>
          <a:p>
            <a:pPr algn="just">
              <a:lnSpc>
                <a:spcPct val="114000"/>
              </a:lnSpc>
              <a:buFont typeface="Wingdings" pitchFamily="2" charset="2"/>
              <a:buChar char="Ø"/>
              <a:defRPr/>
            </a:pPr>
            <a:r>
              <a:rPr lang="en-US" sz="2400" dirty="0" smtClean="0">
                <a:latin typeface="Cambria" pitchFamily="18" charset="0"/>
              </a:rPr>
              <a:t>Insulation damage is caused by thermal stress, mechanical stress, moistures, dirt, and high voltage.</a:t>
            </a:r>
          </a:p>
          <a:p>
            <a:pPr algn="just">
              <a:lnSpc>
                <a:spcPct val="114000"/>
              </a:lnSpc>
              <a:buFont typeface="Wingdings" pitchFamily="2" charset="2"/>
              <a:buChar char="Ø"/>
              <a:defRPr/>
            </a:pPr>
            <a:r>
              <a:rPr lang="en-US" sz="2400" dirty="0" smtClean="0">
                <a:latin typeface="Cambria" pitchFamily="18" charset="0"/>
              </a:rPr>
              <a:t>To avoid thermal stress, we should choose equipment of suitable rating for expected duty.</a:t>
            </a:r>
          </a:p>
          <a:p>
            <a:pPr algn="just">
              <a:lnSpc>
                <a:spcPct val="114000"/>
              </a:lnSpc>
              <a:buFont typeface="Wingdings" pitchFamily="2" charset="2"/>
              <a:buChar char="Ø"/>
              <a:defRPr/>
            </a:pPr>
            <a:r>
              <a:rPr lang="en-US" sz="2400" dirty="0" smtClean="0">
                <a:latin typeface="Cambria" pitchFamily="18" charset="0"/>
              </a:rPr>
              <a:t>To minimize mechanical vibrations equipment should be installed on properly designed foundation.</a:t>
            </a:r>
          </a:p>
          <a:p>
            <a:pPr algn="just">
              <a:lnSpc>
                <a:spcPct val="114000"/>
              </a:lnSpc>
              <a:buFont typeface="Wingdings" pitchFamily="2" charset="2"/>
              <a:buChar char="Ø"/>
              <a:defRPr/>
            </a:pPr>
            <a:r>
              <a:rPr lang="en-US" sz="2400" dirty="0" smtClean="0">
                <a:latin typeface="Cambria" pitchFamily="18" charset="0"/>
              </a:rPr>
              <a:t>Idle equipments in humid areas should be kept warm by use of heaters.</a:t>
            </a:r>
            <a:endParaRPr lang="en-US" sz="2400" dirty="0">
              <a:solidFill>
                <a:schemeClr val="tx2">
                  <a:lumMod val="75000"/>
                </a:schemeClr>
              </a:solidFill>
              <a:latin typeface="Cambria"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DRY CHEMICAL POWDER</a:t>
            </a:r>
            <a:endParaRPr lang="en-US" dirty="0"/>
          </a:p>
        </p:txBody>
      </p:sp>
      <p:pic>
        <p:nvPicPr>
          <p:cNvPr id="4" name="Picture 2" descr="Picture2 017"/>
          <p:cNvPicPr>
            <a:picLocks noGrp="1" noChangeAspect="1" noChangeArrowheads="1"/>
          </p:cNvPicPr>
          <p:nvPr>
            <p:ph idx="1"/>
          </p:nvPr>
        </p:nvPicPr>
        <p:blipFill>
          <a:blip r:embed="rId2"/>
          <a:srcRect/>
          <a:stretch>
            <a:fillRect/>
          </a:stretch>
        </p:blipFill>
        <p:spPr>
          <a:xfrm>
            <a:off x="228600" y="1143000"/>
            <a:ext cx="8534400" cy="5105399"/>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218114" name="Picture 2" descr="Different type of fire extinguishers used on a ship for fighting different types of fires"/>
          <p:cNvPicPr>
            <a:picLocks noChangeAspect="1" noChangeArrowheads="1"/>
          </p:cNvPicPr>
          <p:nvPr/>
        </p:nvPicPr>
        <p:blipFill>
          <a:blip r:embed="rId2"/>
          <a:srcRect/>
          <a:stretch>
            <a:fillRect/>
          </a:stretch>
        </p:blipFill>
        <p:spPr bwMode="auto">
          <a:xfrm>
            <a:off x="155574" y="762000"/>
            <a:ext cx="8531225" cy="6096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dirty="0" smtClean="0"/>
              <a:t>MECHANIAL FOAM TYPE FIRE EXTINGUISHER</a:t>
            </a:r>
            <a:endParaRPr lang="en-US" sz="2800" dirty="0"/>
          </a:p>
        </p:txBody>
      </p:sp>
      <p:sp>
        <p:nvSpPr>
          <p:cNvPr id="3" name="Content Placeholder 2"/>
          <p:cNvSpPr>
            <a:spLocks noGrp="1"/>
          </p:cNvSpPr>
          <p:nvPr>
            <p:ph idx="1"/>
          </p:nvPr>
        </p:nvSpPr>
        <p:spPr>
          <a:xfrm>
            <a:off x="457200" y="838200"/>
            <a:ext cx="8229600" cy="5287963"/>
          </a:xfrm>
        </p:spPr>
        <p:txBody>
          <a:bodyPr/>
          <a:lstStyle/>
          <a:p>
            <a:endParaRPr lang="en-US" dirty="0"/>
          </a:p>
        </p:txBody>
      </p:sp>
      <p:pic>
        <p:nvPicPr>
          <p:cNvPr id="1026" name="Picture 2" descr="Foam chemical &amp; mechanical portable fire extinguisher"/>
          <p:cNvPicPr>
            <a:picLocks noChangeAspect="1" noChangeArrowheads="1"/>
          </p:cNvPicPr>
          <p:nvPr/>
        </p:nvPicPr>
        <p:blipFill>
          <a:blip r:embed="rId2"/>
          <a:srcRect/>
          <a:stretch>
            <a:fillRect/>
          </a:stretch>
        </p:blipFill>
        <p:spPr bwMode="auto">
          <a:xfrm>
            <a:off x="685800" y="685800"/>
            <a:ext cx="7886700" cy="5257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CHEMICAL EXTINGUISHERS</a:t>
            </a:r>
            <a:endParaRPr lang="en-US" dirty="0"/>
          </a:p>
        </p:txBody>
      </p:sp>
      <p:sp>
        <p:nvSpPr>
          <p:cNvPr id="3" name="Text Placeholder 2"/>
          <p:cNvSpPr>
            <a:spLocks noGrp="1"/>
          </p:cNvSpPr>
          <p:nvPr>
            <p:ph type="body" idx="1"/>
          </p:nvPr>
        </p:nvSpPr>
        <p:spPr>
          <a:xfrm>
            <a:off x="457200" y="838201"/>
            <a:ext cx="4040188" cy="533399"/>
          </a:xfrm>
        </p:spPr>
        <p:txBody>
          <a:bodyPr/>
          <a:lstStyle/>
          <a:p>
            <a:pPr algn="ctr"/>
            <a:r>
              <a:rPr lang="en-US" dirty="0" smtClean="0"/>
              <a:t>DCP EXTINGUISHER</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a:xfrm>
            <a:off x="4645025" y="838201"/>
            <a:ext cx="4041775" cy="609600"/>
          </a:xfrm>
        </p:spPr>
        <p:txBody>
          <a:bodyPr/>
          <a:lstStyle/>
          <a:p>
            <a:r>
              <a:rPr lang="en-US" dirty="0" smtClean="0"/>
              <a:t>WET CMEMICAL EXCHANGER</a:t>
            </a:r>
            <a:endParaRPr lang="en-US" dirty="0"/>
          </a:p>
        </p:txBody>
      </p:sp>
      <p:sp>
        <p:nvSpPr>
          <p:cNvPr id="6" name="Content Placeholder 5"/>
          <p:cNvSpPr>
            <a:spLocks noGrp="1"/>
          </p:cNvSpPr>
          <p:nvPr>
            <p:ph sz="quarter" idx="4"/>
          </p:nvPr>
        </p:nvSpPr>
        <p:spPr/>
        <p:txBody>
          <a:bodyPr/>
          <a:lstStyle/>
          <a:p>
            <a:endParaRPr lang="en-US"/>
          </a:p>
        </p:txBody>
      </p:sp>
      <p:pic>
        <p:nvPicPr>
          <p:cNvPr id="7" name="Picture 2" descr="Dry Powder Extinguisher"/>
          <p:cNvPicPr>
            <a:picLocks noChangeAspect="1" noChangeArrowheads="1"/>
          </p:cNvPicPr>
          <p:nvPr/>
        </p:nvPicPr>
        <p:blipFill>
          <a:blip r:embed="rId2"/>
          <a:srcRect/>
          <a:stretch>
            <a:fillRect/>
          </a:stretch>
        </p:blipFill>
        <p:spPr bwMode="auto">
          <a:xfrm>
            <a:off x="155575" y="1447800"/>
            <a:ext cx="4340225" cy="4800600"/>
          </a:xfrm>
          <a:prstGeom prst="rect">
            <a:avLst/>
          </a:prstGeom>
          <a:noFill/>
        </p:spPr>
      </p:pic>
      <p:pic>
        <p:nvPicPr>
          <p:cNvPr id="221186" name="Picture 2" descr="Wet Chemical Extinguisher"/>
          <p:cNvPicPr>
            <a:picLocks noChangeAspect="1" noChangeArrowheads="1"/>
          </p:cNvPicPr>
          <p:nvPr/>
        </p:nvPicPr>
        <p:blipFill>
          <a:blip r:embed="rId3"/>
          <a:srcRect/>
          <a:stretch>
            <a:fillRect/>
          </a:stretch>
        </p:blipFill>
        <p:spPr bwMode="auto">
          <a:xfrm>
            <a:off x="4419600" y="1447800"/>
            <a:ext cx="4724400" cy="5029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WET CHEMICAL EXTINGUISHER</a:t>
            </a:r>
            <a:endParaRPr lang="en-US" dirty="0"/>
          </a:p>
        </p:txBody>
      </p:sp>
      <p:sp>
        <p:nvSpPr>
          <p:cNvPr id="3" name="Text Placeholder 2"/>
          <p:cNvSpPr>
            <a:spLocks noGrp="1"/>
          </p:cNvSpPr>
          <p:nvPr>
            <p:ph type="body" idx="1"/>
          </p:nvPr>
        </p:nvSpPr>
        <p:spPr>
          <a:xfrm>
            <a:off x="457200" y="609601"/>
            <a:ext cx="4040188" cy="685800"/>
          </a:xfrm>
        </p:spPr>
        <p:txBody>
          <a:bodyPr>
            <a:normAutofit fontScale="85000" lnSpcReduction="10000"/>
          </a:bodyPr>
          <a:lstStyle/>
          <a:p>
            <a:r>
              <a:rPr lang="en-US" b="0" dirty="0" smtClean="0"/>
              <a:t>6-liter wet chemical fire extinguisher for use in commercial kitchens</a:t>
            </a:r>
            <a:endParaRPr lang="en-US" dirty="0"/>
          </a:p>
        </p:txBody>
      </p:sp>
      <p:sp>
        <p:nvSpPr>
          <p:cNvPr id="4" name="Content Placeholder 3"/>
          <p:cNvSpPr>
            <a:spLocks noGrp="1"/>
          </p:cNvSpPr>
          <p:nvPr>
            <p:ph sz="half" idx="2"/>
          </p:nvPr>
        </p:nvSpPr>
        <p:spPr>
          <a:xfrm>
            <a:off x="457200" y="1371600"/>
            <a:ext cx="4040188" cy="4754563"/>
          </a:xfrm>
        </p:spPr>
        <p:txBody>
          <a:bodyPr>
            <a:normAutofit lnSpcReduction="10000"/>
          </a:bodyPr>
          <a:lstStyle/>
          <a:p>
            <a:r>
              <a:rPr lang="en-US" b="1" dirty="0" smtClean="0"/>
              <a:t>Wet chemical extinguishers can also be used for fires caused by various organic materials including wood, coal, textiles, fabrics, cardboard and paper. (CLASS A FIRE)</a:t>
            </a:r>
          </a:p>
          <a:p>
            <a:r>
              <a:rPr lang="en-US" b="1" dirty="0" err="1" smtClean="0"/>
              <a:t>Location:This</a:t>
            </a:r>
            <a:r>
              <a:rPr lang="en-US" b="1" dirty="0" smtClean="0"/>
              <a:t> type of fire extinguisher needs to be placed near to the source of the fire risk in </a:t>
            </a:r>
            <a:r>
              <a:rPr lang="en-US" b="1" dirty="0" err="1" smtClean="0"/>
              <a:t>commerical</a:t>
            </a:r>
            <a:r>
              <a:rPr lang="en-US" b="1" dirty="0" smtClean="0"/>
              <a:t> kitchens and canteen</a:t>
            </a:r>
          </a:p>
        </p:txBody>
      </p:sp>
      <p:sp>
        <p:nvSpPr>
          <p:cNvPr id="5" name="Text Placeholder 4"/>
          <p:cNvSpPr>
            <a:spLocks noGrp="1"/>
          </p:cNvSpPr>
          <p:nvPr>
            <p:ph type="body" sz="quarter" idx="3"/>
          </p:nvPr>
        </p:nvSpPr>
        <p:spPr>
          <a:xfrm>
            <a:off x="4645025" y="609600"/>
            <a:ext cx="4041775" cy="1565275"/>
          </a:xfrm>
        </p:spPr>
        <p:txBody>
          <a:bodyPr>
            <a:normAutofit/>
          </a:bodyPr>
          <a:lstStyle/>
          <a:p>
            <a:r>
              <a:rPr lang="en-US" b="0" dirty="0" smtClean="0"/>
              <a:t>commercial kitchens</a:t>
            </a:r>
            <a:endParaRPr lang="en-US" dirty="0"/>
          </a:p>
        </p:txBody>
      </p:sp>
      <p:sp>
        <p:nvSpPr>
          <p:cNvPr id="6" name="Content Placeholder 5"/>
          <p:cNvSpPr>
            <a:spLocks noGrp="1"/>
          </p:cNvSpPr>
          <p:nvPr>
            <p:ph sz="quarter" idx="4"/>
          </p:nvPr>
        </p:nvSpPr>
        <p:spPr>
          <a:xfrm>
            <a:off x="4645025" y="1295400"/>
            <a:ext cx="4041775" cy="4830763"/>
          </a:xfrm>
        </p:spPr>
        <p:txBody>
          <a:bodyPr/>
          <a:lstStyle/>
          <a:p>
            <a:endParaRPr lang="en-US" dirty="0"/>
          </a:p>
        </p:txBody>
      </p:sp>
      <p:pic>
        <p:nvPicPr>
          <p:cNvPr id="218114" name="Picture 2" descr="https://upload.wikimedia.org/wikipedia/commons/thumb/3/36/Wet_chemical_fire_extinguisher.jpg/320px-Wet_chemical_fire_extinguisher.jpg"/>
          <p:cNvPicPr>
            <a:picLocks noChangeAspect="1" noChangeArrowheads="1"/>
          </p:cNvPicPr>
          <p:nvPr/>
        </p:nvPicPr>
        <p:blipFill>
          <a:blip r:embed="rId2"/>
          <a:srcRect/>
          <a:stretch>
            <a:fillRect/>
          </a:stretch>
        </p:blipFill>
        <p:spPr bwMode="auto">
          <a:xfrm>
            <a:off x="4724400" y="1828800"/>
            <a:ext cx="3809999" cy="5181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extinguishers</a:t>
            </a:r>
            <a:endParaRPr lang="en-US" dirty="0"/>
          </a:p>
        </p:txBody>
      </p:sp>
      <p:sp>
        <p:nvSpPr>
          <p:cNvPr id="3" name="Content Placeholder 2"/>
          <p:cNvSpPr>
            <a:spLocks noGrp="1"/>
          </p:cNvSpPr>
          <p:nvPr>
            <p:ph idx="1"/>
          </p:nvPr>
        </p:nvSpPr>
        <p:spPr/>
        <p:txBody>
          <a:bodyPr/>
          <a:lstStyle/>
          <a:p>
            <a:endParaRPr lang="en-US"/>
          </a:p>
        </p:txBody>
      </p:sp>
      <p:pic>
        <p:nvPicPr>
          <p:cNvPr id="222210" name="Picture 2" descr="Carbon Dioxide (CO2) Extinguisher"/>
          <p:cNvPicPr>
            <a:picLocks noChangeAspect="1" noChangeArrowheads="1"/>
          </p:cNvPicPr>
          <p:nvPr/>
        </p:nvPicPr>
        <p:blipFill>
          <a:blip r:embed="rId2"/>
          <a:srcRect/>
          <a:stretch>
            <a:fillRect/>
          </a:stretch>
        </p:blipFill>
        <p:spPr bwMode="auto">
          <a:xfrm>
            <a:off x="685800" y="1524000"/>
            <a:ext cx="7696200" cy="4724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smtClean="0"/>
              <a:t>SEMI-PORTABLE FIRE EXITINGUISHERS</a:t>
            </a:r>
            <a:endParaRPr lang="en-US" sz="2800" dirty="0"/>
          </a:p>
        </p:txBody>
      </p:sp>
      <p:sp>
        <p:nvSpPr>
          <p:cNvPr id="3" name="Text Placeholder 2"/>
          <p:cNvSpPr>
            <a:spLocks noGrp="1"/>
          </p:cNvSpPr>
          <p:nvPr>
            <p:ph type="body" idx="1"/>
          </p:nvPr>
        </p:nvSpPr>
        <p:spPr>
          <a:xfrm>
            <a:off x="457200" y="609601"/>
            <a:ext cx="4038600" cy="609600"/>
          </a:xfrm>
        </p:spPr>
        <p:txBody>
          <a:bodyPr/>
          <a:lstStyle/>
          <a:p>
            <a:endParaRPr lang="en-US" dirty="0"/>
          </a:p>
        </p:txBody>
      </p:sp>
      <p:sp>
        <p:nvSpPr>
          <p:cNvPr id="4" name="Content Placeholder 3"/>
          <p:cNvSpPr>
            <a:spLocks noGrp="1"/>
          </p:cNvSpPr>
          <p:nvPr>
            <p:ph sz="half" idx="2"/>
          </p:nvPr>
        </p:nvSpPr>
        <p:spPr>
          <a:xfrm>
            <a:off x="457200" y="1295400"/>
            <a:ext cx="4040188" cy="4830763"/>
          </a:xfrm>
        </p:spPr>
        <p:txBody>
          <a:bodyPr>
            <a:normAutofit fontScale="85000" lnSpcReduction="20000"/>
          </a:bodyPr>
          <a:lstStyle/>
          <a:p>
            <a:r>
              <a:rPr lang="en-US" dirty="0" smtClean="0"/>
              <a:t>The semi-portable type of fire extinguisher is higher in capacity and weight than the portable ones.</a:t>
            </a:r>
          </a:p>
          <a:p>
            <a:r>
              <a:rPr lang="en-US" dirty="0" smtClean="0"/>
              <a:t> They are considered to be the second line of defense in case the portable fire extinguisher fails to stop the fire exposure.</a:t>
            </a:r>
          </a:p>
          <a:p>
            <a:r>
              <a:rPr lang="en-US" dirty="0" smtClean="0"/>
              <a:t>As they are heavier to lift, it is provided with a wheel-trolley arrangement which can be dragged to a nearby fire location. </a:t>
            </a:r>
          </a:p>
          <a:p>
            <a:r>
              <a:rPr lang="en-US" dirty="0" smtClean="0"/>
              <a:t>These can be a semi-portable </a:t>
            </a:r>
            <a:r>
              <a:rPr lang="en-US" u="sng" dirty="0" smtClean="0"/>
              <a:t>foam fire extinguisher or semi-portable DCP type fire extinguisher.</a:t>
            </a:r>
          </a:p>
          <a:p>
            <a:r>
              <a:rPr lang="en-US" dirty="0" smtClean="0"/>
              <a:t/>
            </a:r>
            <a:br>
              <a:rPr lang="en-US" dirty="0" smtClean="0"/>
            </a:br>
            <a:endParaRPr lang="en-US" dirty="0">
              <a:latin typeface="Arial" pitchFamily="34" charset="0"/>
              <a:cs typeface="Arial" pitchFamily="34" charset="0"/>
            </a:endParaRPr>
          </a:p>
        </p:txBody>
      </p:sp>
      <p:sp>
        <p:nvSpPr>
          <p:cNvPr id="5" name="Text Placeholder 4"/>
          <p:cNvSpPr>
            <a:spLocks noGrp="1"/>
          </p:cNvSpPr>
          <p:nvPr>
            <p:ph type="body" sz="quarter" idx="3"/>
          </p:nvPr>
        </p:nvSpPr>
        <p:spPr>
          <a:xfrm>
            <a:off x="4645025" y="609601"/>
            <a:ext cx="4041775" cy="685800"/>
          </a:xfrm>
        </p:spPr>
        <p:txBody>
          <a:bodyPr/>
          <a:lstStyle/>
          <a:p>
            <a:endParaRPr lang="en-US" dirty="0"/>
          </a:p>
        </p:txBody>
      </p:sp>
      <p:sp>
        <p:nvSpPr>
          <p:cNvPr id="6" name="Content Placeholder 5"/>
          <p:cNvSpPr>
            <a:spLocks noGrp="1"/>
          </p:cNvSpPr>
          <p:nvPr>
            <p:ph sz="quarter" idx="4"/>
          </p:nvPr>
        </p:nvSpPr>
        <p:spPr>
          <a:xfrm>
            <a:off x="4645025" y="1371600"/>
            <a:ext cx="4041775" cy="4754563"/>
          </a:xfrm>
        </p:spPr>
        <p:txBody>
          <a:bodyPr/>
          <a:lstStyle/>
          <a:p>
            <a:endParaRPr lang="en-US" dirty="0"/>
          </a:p>
        </p:txBody>
      </p:sp>
      <p:pic>
        <p:nvPicPr>
          <p:cNvPr id="208898" name="Picture 2" descr="FOAM Applicator portable"/>
          <p:cNvPicPr>
            <a:picLocks noChangeAspect="1" noChangeArrowheads="1"/>
          </p:cNvPicPr>
          <p:nvPr/>
        </p:nvPicPr>
        <p:blipFill>
          <a:blip r:embed="rId2"/>
          <a:srcRect/>
          <a:stretch>
            <a:fillRect/>
          </a:stretch>
        </p:blipFill>
        <p:spPr bwMode="auto">
          <a:xfrm>
            <a:off x="4648200" y="1219200"/>
            <a:ext cx="4267200" cy="4953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3" name="Text Placeholder 2"/>
          <p:cNvSpPr>
            <a:spLocks noGrp="1"/>
          </p:cNvSpPr>
          <p:nvPr>
            <p:ph type="body" idx="1"/>
          </p:nvPr>
        </p:nvSpPr>
        <p:spPr>
          <a:xfrm>
            <a:off x="457200" y="762001"/>
            <a:ext cx="4038600" cy="609600"/>
          </a:xfrm>
        </p:spPr>
        <p:txBody>
          <a:bodyPr/>
          <a:lstStyle/>
          <a:p>
            <a:endParaRPr lang="en-US" dirty="0"/>
          </a:p>
        </p:txBody>
      </p:sp>
      <p:sp>
        <p:nvSpPr>
          <p:cNvPr id="4" name="Content Placeholder 3"/>
          <p:cNvSpPr>
            <a:spLocks noGrp="1"/>
          </p:cNvSpPr>
          <p:nvPr>
            <p:ph sz="half" idx="2"/>
          </p:nvPr>
        </p:nvSpPr>
        <p:spPr>
          <a:xfrm>
            <a:off x="457200" y="1447800"/>
            <a:ext cx="4040188" cy="5410200"/>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838200"/>
            <a:ext cx="4041775" cy="6019800"/>
          </a:xfrm>
        </p:spPr>
        <p:txBody>
          <a:bodyPr/>
          <a:lstStyle/>
          <a:p>
            <a:endParaRPr lang="en-US" dirty="0"/>
          </a:p>
        </p:txBody>
      </p:sp>
      <p:pic>
        <p:nvPicPr>
          <p:cNvPr id="217090" name="Picture 2" descr="Using Fire Extinguisher"/>
          <p:cNvPicPr>
            <a:picLocks noChangeAspect="1" noChangeArrowheads="1"/>
          </p:cNvPicPr>
          <p:nvPr/>
        </p:nvPicPr>
        <p:blipFill>
          <a:blip r:embed="rId2"/>
          <a:srcRect/>
          <a:stretch>
            <a:fillRect/>
          </a:stretch>
        </p:blipFill>
        <p:spPr bwMode="auto">
          <a:xfrm>
            <a:off x="228600" y="457200"/>
            <a:ext cx="8915400" cy="6629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smtClean="0"/>
              <a:t>Integrated Compressed Air Foam Systems</a:t>
            </a:r>
            <a:endParaRPr lang="en-US" sz="3200" dirty="0"/>
          </a:p>
        </p:txBody>
      </p:sp>
      <p:pic>
        <p:nvPicPr>
          <p:cNvPr id="1026" name="Picture 2"/>
          <p:cNvPicPr>
            <a:picLocks noGrp="1" noChangeAspect="1" noChangeArrowheads="1"/>
          </p:cNvPicPr>
          <p:nvPr>
            <p:ph idx="1"/>
          </p:nvPr>
        </p:nvPicPr>
        <p:blipFill>
          <a:blip r:embed="rId2"/>
          <a:srcRect/>
          <a:stretch>
            <a:fillRect/>
          </a:stretch>
        </p:blipFill>
        <p:spPr bwMode="auto">
          <a:xfrm>
            <a:off x="990600" y="990600"/>
            <a:ext cx="6858000" cy="58674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371600"/>
            <a:ext cx="8458200" cy="4724400"/>
          </a:xfrm>
        </p:spPr>
        <p:txBody>
          <a:bodyPr>
            <a:noAutofit/>
          </a:bodyPr>
          <a:lstStyle/>
          <a:p>
            <a:pPr lvl="0" algn="just">
              <a:lnSpc>
                <a:spcPct val="150000"/>
              </a:lnSpc>
              <a:buFont typeface="Wingdings" pitchFamily="2" charset="2"/>
              <a:buChar char="q"/>
            </a:pPr>
            <a:r>
              <a:rPr lang="en-US" sz="2400" b="1" dirty="0" smtClean="0">
                <a:latin typeface="Cambria" pitchFamily="18" charset="0"/>
              </a:rPr>
              <a:t>TYPES OF FIRES</a:t>
            </a:r>
          </a:p>
          <a:p>
            <a:pPr algn="just">
              <a:lnSpc>
                <a:spcPct val="150000"/>
              </a:lnSpc>
              <a:buFont typeface="Wingdings" pitchFamily="2" charset="2"/>
              <a:buChar char="Ø"/>
            </a:pPr>
            <a:r>
              <a:rPr lang="en-US" sz="2400" dirty="0" smtClean="0">
                <a:latin typeface="Cambria" pitchFamily="18" charset="0"/>
              </a:rPr>
              <a:t>According to </a:t>
            </a:r>
            <a:r>
              <a:rPr lang="en-US" sz="2400" dirty="0" err="1" smtClean="0">
                <a:latin typeface="Cambria" pitchFamily="18" charset="0"/>
              </a:rPr>
              <a:t>Europian</a:t>
            </a:r>
            <a:r>
              <a:rPr lang="en-US" sz="2400" dirty="0" smtClean="0">
                <a:latin typeface="Cambria" pitchFamily="18" charset="0"/>
              </a:rPr>
              <a:t> and US Standards, Fires are classified into five classes: A, B, C, D, E on the basis of the material involved in the fire. The types of fire extinguishing techniques  recommended differ with the class of Fire.</a:t>
            </a:r>
          </a:p>
          <a:p>
            <a:pPr algn="just">
              <a:lnSpc>
                <a:spcPct val="150000"/>
              </a:lnSpc>
              <a:buFont typeface="Wingdings" pitchFamily="2" charset="2"/>
              <a:buChar char="Ø"/>
            </a:pPr>
            <a:r>
              <a:rPr lang="en-US" sz="2400" dirty="0" smtClean="0">
                <a:latin typeface="Cambria" pitchFamily="18" charset="0"/>
              </a:rPr>
              <a:t>Water is used as quenching medium for class A fires. Water is not suitable for Class B, Class C, Class E fires.</a:t>
            </a:r>
          </a:p>
          <a:p>
            <a:pPr algn="just">
              <a:lnSpc>
                <a:spcPct val="150000"/>
              </a:lnSpc>
              <a:buNone/>
            </a:pPr>
            <a:r>
              <a:rPr lang="en-US" sz="2400" dirty="0" smtClean="0">
                <a:latin typeface="Cambria" pitchFamily="18" charset="0"/>
              </a:rPr>
              <a:t>     Classification of Fires as per </a:t>
            </a:r>
            <a:r>
              <a:rPr lang="en-US" sz="2400" dirty="0" err="1" smtClean="0">
                <a:latin typeface="Cambria" pitchFamily="18" charset="0"/>
              </a:rPr>
              <a:t>Europian</a:t>
            </a:r>
            <a:r>
              <a:rPr lang="en-US" sz="2400" dirty="0" smtClean="0">
                <a:latin typeface="Cambria" pitchFamily="18" charset="0"/>
              </a:rPr>
              <a:t> Standards </a:t>
            </a:r>
          </a:p>
          <a:p>
            <a:pPr algn="just">
              <a:lnSpc>
                <a:spcPct val="150000"/>
              </a:lnSpc>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4343400"/>
          </a:xfrm>
        </p:spPr>
        <p:txBody>
          <a:bodyPr>
            <a:noAutofit/>
          </a:bodyPr>
          <a:lstStyle/>
          <a:p>
            <a:pPr marL="0" indent="0" algn="just">
              <a:lnSpc>
                <a:spcPct val="114000"/>
              </a:lnSpc>
              <a:buFont typeface="Arial" charset="0"/>
              <a:buNone/>
              <a:defRPr/>
            </a:pPr>
            <a:r>
              <a:rPr lang="en-US" sz="2300" b="1" dirty="0">
                <a:latin typeface="Cambria" pitchFamily="18" charset="0"/>
              </a:rPr>
              <a:t>Elimination of electric fire </a:t>
            </a:r>
            <a:r>
              <a:rPr lang="en-US" sz="2300" b="1" dirty="0" smtClean="0">
                <a:latin typeface="Cambria" pitchFamily="18" charset="0"/>
              </a:rPr>
              <a:t>hazards(</a:t>
            </a:r>
            <a:r>
              <a:rPr lang="en-US" sz="2300" b="1" dirty="0" err="1" smtClean="0">
                <a:latin typeface="Cambria" pitchFamily="18" charset="0"/>
              </a:rPr>
              <a:t>contd</a:t>
            </a:r>
            <a:r>
              <a:rPr lang="en-US" sz="2300" b="1" dirty="0" smtClean="0">
                <a:latin typeface="Cambria" pitchFamily="18" charset="0"/>
              </a:rPr>
              <a:t>…)</a:t>
            </a:r>
            <a:endParaRPr lang="en-US" sz="2300" b="1" dirty="0">
              <a:latin typeface="Cambria" pitchFamily="18" charset="0"/>
            </a:endParaRPr>
          </a:p>
          <a:p>
            <a:pPr algn="just">
              <a:lnSpc>
                <a:spcPct val="114000"/>
              </a:lnSpc>
              <a:buFont typeface="Wingdings" pitchFamily="2" charset="2"/>
              <a:buChar char="Ø"/>
              <a:defRPr/>
            </a:pPr>
            <a:r>
              <a:rPr lang="en-US" sz="2300" dirty="0" smtClean="0">
                <a:latin typeface="Cambria" pitchFamily="18" charset="0"/>
              </a:rPr>
              <a:t>Insulation failure results in dissipation of large magnitudes of fault current at the place of fault. Therefore effective steps should be taken to limit the magnitude of fault currents as well as its duration. </a:t>
            </a:r>
          </a:p>
          <a:p>
            <a:pPr algn="just">
              <a:lnSpc>
                <a:spcPct val="114000"/>
              </a:lnSpc>
              <a:buFont typeface="Wingdings" pitchFamily="2" charset="2"/>
              <a:buChar char="Ø"/>
              <a:defRPr/>
            </a:pPr>
            <a:r>
              <a:rPr lang="en-US" sz="2300" dirty="0" smtClean="0">
                <a:latin typeface="Cambria" pitchFamily="18" charset="0"/>
              </a:rPr>
              <a:t>Since improper grounding gives rise to voltage, which may cause fire,  it is necessary to keep a record of the ground resistance value as well as physical condition of the grounding material.</a:t>
            </a:r>
          </a:p>
          <a:p>
            <a:pPr algn="just">
              <a:lnSpc>
                <a:spcPct val="114000"/>
              </a:lnSpc>
              <a:buFont typeface="Wingdings" pitchFamily="2" charset="2"/>
              <a:buChar char="Ø"/>
              <a:defRPr/>
            </a:pPr>
            <a:r>
              <a:rPr lang="en-US" sz="2300" dirty="0" smtClean="0">
                <a:latin typeface="Cambria" pitchFamily="18" charset="0"/>
              </a:rPr>
              <a:t>Prevention of hot spots :</a:t>
            </a:r>
          </a:p>
          <a:p>
            <a:pPr marL="0" indent="0" algn="just">
              <a:lnSpc>
                <a:spcPct val="114000"/>
              </a:lnSpc>
              <a:buFont typeface="Arial" charset="0"/>
              <a:buNone/>
              <a:defRPr/>
            </a:pPr>
            <a:r>
              <a:rPr lang="en-US" sz="2300" dirty="0" smtClean="0">
                <a:latin typeface="Cambria" pitchFamily="18" charset="0"/>
              </a:rPr>
              <a:t>     	Over loading causes insulation failure and fire. Therefore heat 	detector alarm system and protective relay should be used to 	alert and disconnect equipment before preset temperature 	reaches due to overload.</a:t>
            </a:r>
          </a:p>
          <a:p>
            <a:pPr algn="just">
              <a:lnSpc>
                <a:spcPct val="114000"/>
              </a:lnSpc>
              <a:buFont typeface="Wingdings" pitchFamily="2" charset="2"/>
              <a:buChar char="q"/>
              <a:defRPr/>
            </a:pPr>
            <a:endParaRPr lang="en-US" sz="2300" dirty="0" smtClean="0">
              <a:solidFill>
                <a:schemeClr val="tx2">
                  <a:lumMod val="75000"/>
                </a:schemeClr>
              </a:solidFill>
              <a:latin typeface="Cambria" pitchFamily="18" charset="0"/>
            </a:endParaRPr>
          </a:p>
          <a:p>
            <a:pPr algn="just">
              <a:lnSpc>
                <a:spcPct val="114000"/>
              </a:lnSpc>
              <a:buFont typeface="Wingdings" pitchFamily="2" charset="2"/>
              <a:buChar char="q"/>
              <a:defRPr/>
            </a:pPr>
            <a:endParaRPr lang="en-US" sz="2300" dirty="0" smtClean="0">
              <a:latin typeface="Cambria" pitchFamily="18" charset="0"/>
            </a:endParaRPr>
          </a:p>
        </p:txBody>
      </p:sp>
      <p:sp>
        <p:nvSpPr>
          <p:cNvPr id="4" name="Title 3"/>
          <p:cNvSpPr>
            <a:spLocks noGrp="1"/>
          </p:cNvSpPr>
          <p:nvPr>
            <p:ph type="title"/>
          </p:nvPr>
        </p:nvSpPr>
        <p:spPr>
          <a:xfrm>
            <a:off x="457200" y="-228600"/>
            <a:ext cx="8229600" cy="1143000"/>
          </a:xfrm>
        </p:spPr>
        <p:txBody>
          <a:bodyPr>
            <a:normAutofit/>
          </a:bodyPr>
          <a:lstStyle/>
          <a:p>
            <a:r>
              <a:rPr lang="en-US" sz="4000" b="1" dirty="0" smtClean="0">
                <a:solidFill>
                  <a:srgbClr val="C00000"/>
                </a:solidFill>
                <a:latin typeface="Cambria" pitchFamily="18" charset="0"/>
              </a:rPr>
              <a:t>PREVENTION OF FIRE</a:t>
            </a:r>
            <a:endParaRPr lang="en-IN"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609600" y="1066800"/>
            <a:ext cx="7403592" cy="457200"/>
          </a:xfrm>
        </p:spPr>
        <p:txBody>
          <a:bodyPr>
            <a:noAutofit/>
          </a:bodyPr>
          <a:lstStyle/>
          <a:p>
            <a:pPr algn="just">
              <a:buFont typeface="Wingdings" pitchFamily="2" charset="2"/>
              <a:buChar char="Ø"/>
            </a:pPr>
            <a:r>
              <a:rPr lang="en-US" sz="2400" dirty="0" smtClean="0">
                <a:latin typeface="Cambria" pitchFamily="18" charset="0"/>
              </a:rPr>
              <a:t>Classification of Fires as per </a:t>
            </a:r>
            <a:r>
              <a:rPr lang="en-US" sz="2400" dirty="0" err="1" smtClean="0">
                <a:latin typeface="Cambria" pitchFamily="18" charset="0"/>
              </a:rPr>
              <a:t>Europian</a:t>
            </a:r>
            <a:r>
              <a:rPr lang="en-US" sz="2400" dirty="0" smtClean="0">
                <a:latin typeface="Cambria" pitchFamily="18" charset="0"/>
              </a:rPr>
              <a:t> Standards </a:t>
            </a:r>
          </a:p>
          <a:p>
            <a:pPr algn="just">
              <a:buFont typeface="Wingdings" pitchFamily="2" charset="2"/>
              <a:buChar char="Ø"/>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247316092"/>
              </p:ext>
            </p:extLst>
          </p:nvPr>
        </p:nvGraphicFramePr>
        <p:xfrm>
          <a:off x="533400" y="1524000"/>
          <a:ext cx="8077200" cy="4618229"/>
        </p:xfrm>
        <a:graphic>
          <a:graphicData uri="http://schemas.openxmlformats.org/drawingml/2006/table">
            <a:tbl>
              <a:tblPr firstRow="1" bandRow="1">
                <a:tableStyleId>{5940675A-B579-460E-94D1-54222C63F5DA}</a:tableStyleId>
              </a:tblPr>
              <a:tblGrid>
                <a:gridCol w="1346200"/>
                <a:gridCol w="3702050"/>
                <a:gridCol w="3028950"/>
              </a:tblGrid>
              <a:tr h="625858">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Class</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Combustion Material Involved </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Extinguishing Medium</a:t>
                      </a:r>
                      <a:endParaRPr lang="en-US" sz="1800" dirty="0">
                        <a:latin typeface="Cambria" pitchFamily="18" charset="0"/>
                        <a:ea typeface="Calibri"/>
                        <a:cs typeface="Times New Roman"/>
                      </a:endParaRPr>
                    </a:p>
                  </a:txBody>
                  <a:tcPr marL="68580" marR="68580" marT="0" marB="0">
                    <a:solidFill>
                      <a:schemeClr val="bg1"/>
                    </a:solidFill>
                  </a:tcPr>
                </a:tc>
              </a:tr>
              <a:tr h="1934971">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Class A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Ordinary Solid Materials such as Wood, Coal, Plastics, Cloths, Paper, Rags, Rubbish, Construction and Packing material, Rubber, etc. </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Water or Solutions with high water content. Cooling and wetting of material helps in quenching the fire.</a:t>
                      </a:r>
                    </a:p>
                  </a:txBody>
                  <a:tcPr marL="68580" marR="68580" marT="0" marB="0">
                    <a:solidFill>
                      <a:schemeClr val="bg1"/>
                    </a:solidFill>
                  </a:tcPr>
                </a:tc>
              </a:tr>
              <a:tr h="1934971">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Class B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Flammable Liquids / </a:t>
                      </a:r>
                      <a:r>
                        <a:rPr lang="en-US" sz="1800" dirty="0" err="1">
                          <a:latin typeface="Cambria" pitchFamily="18" charset="0"/>
                          <a:ea typeface="Calibri"/>
                          <a:cs typeface="Times New Roman"/>
                        </a:rPr>
                        <a:t>Vapours</a:t>
                      </a:r>
                      <a:r>
                        <a:rPr lang="en-US" sz="1800" dirty="0">
                          <a:latin typeface="Cambria" pitchFamily="18" charset="0"/>
                          <a:ea typeface="Calibri"/>
                          <a:cs typeface="Times New Roman"/>
                        </a:rPr>
                        <a:t>/ Solvents, Liquid chemicals </a:t>
                      </a:r>
                      <a:r>
                        <a:rPr lang="en-US" sz="1800" dirty="0" smtClean="0">
                          <a:latin typeface="Cambria" pitchFamily="18" charset="0"/>
                          <a:ea typeface="Calibri"/>
                          <a:cs typeface="Times New Roman"/>
                        </a:rPr>
                        <a:t>Lubricating oils, Paints/ varnishes/ thinners Greases. </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Limiting air or oxygen supply, </a:t>
                      </a:r>
                      <a:r>
                        <a:rPr lang="en-US" sz="1800" dirty="0" smtClean="0">
                          <a:latin typeface="Cambria" pitchFamily="18" charset="0"/>
                          <a:ea typeface="Calibri"/>
                          <a:cs typeface="Times New Roman"/>
                        </a:rPr>
                        <a:t>fire inhibiting</a:t>
                      </a:r>
                      <a:r>
                        <a:rPr lang="en-US" sz="1800" baseline="0" dirty="0" smtClean="0">
                          <a:latin typeface="Cambria" pitchFamily="18" charset="0"/>
                          <a:ea typeface="Calibri"/>
                          <a:cs typeface="Times New Roman"/>
                        </a:rPr>
                        <a:t> </a:t>
                      </a:r>
                      <a:r>
                        <a:rPr lang="en-US" sz="1800" dirty="0" smtClean="0">
                          <a:latin typeface="Cambria" pitchFamily="18" charset="0"/>
                          <a:ea typeface="Calibri"/>
                          <a:cs typeface="Times New Roman"/>
                        </a:rPr>
                        <a:t>Dry </a:t>
                      </a:r>
                      <a:r>
                        <a:rPr lang="en-US" sz="1800" dirty="0">
                          <a:latin typeface="Cambria" pitchFamily="18" charset="0"/>
                          <a:ea typeface="Calibri"/>
                          <a:cs typeface="Times New Roman"/>
                        </a:rPr>
                        <a:t>chemicals, Foam, </a:t>
                      </a:r>
                      <a:r>
                        <a:rPr lang="en-US" sz="1800" dirty="0" err="1">
                          <a:latin typeface="Cambria" pitchFamily="18" charset="0"/>
                          <a:ea typeface="Calibri"/>
                          <a:cs typeface="Times New Roman"/>
                        </a:rPr>
                        <a:t>Halon</a:t>
                      </a:r>
                      <a:r>
                        <a:rPr lang="en-US" sz="1800" dirty="0">
                          <a:latin typeface="Cambria" pitchFamily="18" charset="0"/>
                          <a:ea typeface="Calibri"/>
                          <a:cs typeface="Times New Roman"/>
                        </a:rPr>
                        <a:t>. </a:t>
                      </a:r>
                      <a:endParaRPr lang="en-US" sz="1800" dirty="0" smtClean="0">
                        <a:latin typeface="Cambria" pitchFamily="18" charset="0"/>
                        <a:ea typeface="Calibri"/>
                        <a:cs typeface="Times New Roman"/>
                      </a:endParaRPr>
                    </a:p>
                    <a:p>
                      <a:pPr marL="0" marR="0" algn="just">
                        <a:lnSpc>
                          <a:spcPct val="150000"/>
                        </a:lnSpc>
                        <a:spcBef>
                          <a:spcPts val="0"/>
                        </a:spcBef>
                        <a:spcAft>
                          <a:spcPts val="0"/>
                        </a:spcAft>
                      </a:pPr>
                      <a:r>
                        <a:rPr lang="en-US" sz="1800" dirty="0" smtClean="0">
                          <a:latin typeface="Cambria" pitchFamily="18" charset="0"/>
                          <a:ea typeface="Calibri"/>
                          <a:cs typeface="Times New Roman"/>
                        </a:rPr>
                        <a:t>Water </a:t>
                      </a:r>
                      <a:r>
                        <a:rPr lang="en-US" sz="1800" dirty="0">
                          <a:latin typeface="Cambria" pitchFamily="18" charset="0"/>
                          <a:ea typeface="Calibri"/>
                          <a:cs typeface="Times New Roman"/>
                        </a:rPr>
                        <a:t>is not suitable. </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838200" y="1143000"/>
            <a:ext cx="7403592" cy="457200"/>
          </a:xfrm>
        </p:spPr>
        <p:txBody>
          <a:bodyPr>
            <a:noAutofit/>
          </a:bodyPr>
          <a:lstStyle/>
          <a:p>
            <a:pPr algn="just">
              <a:buFont typeface="Wingdings" pitchFamily="2" charset="2"/>
              <a:buChar char="Ø"/>
            </a:pPr>
            <a:r>
              <a:rPr lang="en-US" sz="2400" dirty="0" smtClean="0">
                <a:latin typeface="Cambria" pitchFamily="18" charset="0"/>
              </a:rPr>
              <a:t>Classification of Fires as per </a:t>
            </a:r>
            <a:r>
              <a:rPr lang="en-US" sz="2400" dirty="0" err="1" smtClean="0">
                <a:latin typeface="Cambria" pitchFamily="18" charset="0"/>
              </a:rPr>
              <a:t>Europian</a:t>
            </a:r>
            <a:r>
              <a:rPr lang="en-US" sz="2400" dirty="0" smtClean="0">
                <a:latin typeface="Cambria" pitchFamily="18" charset="0"/>
              </a:rPr>
              <a:t> Standards </a:t>
            </a:r>
          </a:p>
          <a:p>
            <a:pPr algn="just">
              <a:buFont typeface="Wingdings" pitchFamily="2" charset="2"/>
              <a:buChar char="Ø"/>
            </a:pPr>
            <a:endParaRPr lang="en-US" sz="24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381000" y="1752600"/>
          <a:ext cx="8458200" cy="4122420"/>
        </p:xfrm>
        <a:graphic>
          <a:graphicData uri="http://schemas.openxmlformats.org/drawingml/2006/table">
            <a:tbl>
              <a:tblPr firstRow="1" bandRow="1">
                <a:tableStyleId>{5940675A-B579-460E-94D1-54222C63F5DA}</a:tableStyleId>
              </a:tblPr>
              <a:tblGrid>
                <a:gridCol w="1409700"/>
                <a:gridCol w="3876675"/>
                <a:gridCol w="3171825"/>
              </a:tblGrid>
              <a:tr h="419100">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Class</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Combustion Material Involved </a:t>
                      </a:r>
                      <a:endParaRPr lang="en-US" sz="1800" dirty="0">
                        <a:latin typeface="Cambria" pitchFamily="18" charset="0"/>
                        <a:ea typeface="Calibri"/>
                        <a:cs typeface="Times New Roman"/>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800" b="1" dirty="0">
                          <a:latin typeface="Cambria" pitchFamily="18" charset="0"/>
                          <a:ea typeface="Calibri"/>
                          <a:cs typeface="Times New Roman"/>
                        </a:rPr>
                        <a:t>Fire Extinguishing Medium</a:t>
                      </a:r>
                      <a:endParaRPr lang="en-US" sz="1800" dirty="0">
                        <a:latin typeface="Cambria" pitchFamily="18" charset="0"/>
                        <a:ea typeface="Calibri"/>
                        <a:cs typeface="Times New Roman"/>
                      </a:endParaRPr>
                    </a:p>
                  </a:txBody>
                  <a:tcPr marL="68580" marR="68580" marT="0" marB="0">
                    <a:solidFill>
                      <a:schemeClr val="bg1"/>
                    </a:solidFill>
                  </a:tcPr>
                </a:tc>
              </a:tr>
              <a:tr h="1143000">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Class C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Fires involving live Electrical Equipment, in </a:t>
                      </a:r>
                      <a:r>
                        <a:rPr lang="en-US" sz="1800" dirty="0" err="1">
                          <a:latin typeface="Cambria" pitchFamily="18" charset="0"/>
                          <a:ea typeface="Calibri"/>
                          <a:cs typeface="Times New Roman"/>
                        </a:rPr>
                        <a:t>Energised</a:t>
                      </a:r>
                      <a:r>
                        <a:rPr lang="en-US" sz="1800" dirty="0">
                          <a:latin typeface="Cambria" pitchFamily="18" charset="0"/>
                          <a:ea typeface="Calibri"/>
                          <a:cs typeface="Times New Roman"/>
                        </a:rPr>
                        <a:t> state. </a:t>
                      </a:r>
                      <a:endParaRPr lang="en-US" sz="1800" dirty="0" smtClean="0">
                        <a:latin typeface="Cambria" pitchFamily="18" charset="0"/>
                        <a:ea typeface="Calibri"/>
                        <a:cs typeface="Times New Roman"/>
                      </a:endParaRPr>
                    </a:p>
                    <a:p>
                      <a:pPr marL="0" marR="0" algn="just">
                        <a:lnSpc>
                          <a:spcPct val="150000"/>
                        </a:lnSpc>
                        <a:spcBef>
                          <a:spcPts val="0"/>
                        </a:spcBef>
                        <a:spcAft>
                          <a:spcPts val="0"/>
                        </a:spcAft>
                      </a:pPr>
                      <a:r>
                        <a:rPr lang="en-US" sz="1800" dirty="0" smtClean="0">
                          <a:latin typeface="Cambria" pitchFamily="18" charset="0"/>
                          <a:ea typeface="Calibri"/>
                          <a:cs typeface="Times New Roman"/>
                        </a:rPr>
                        <a:t>If </a:t>
                      </a:r>
                      <a:r>
                        <a:rPr lang="en-US" sz="1800" dirty="0">
                          <a:latin typeface="Cambria" pitchFamily="18" charset="0"/>
                          <a:ea typeface="Calibri"/>
                          <a:cs typeface="Times New Roman"/>
                        </a:rPr>
                        <a:t>equipments is dead Class is A or B </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Co2 gas, Dry chemicals. </a:t>
                      </a:r>
                      <a:endParaRPr lang="en-US" sz="1800" dirty="0" smtClean="0">
                        <a:latin typeface="Cambria" pitchFamily="18" charset="0"/>
                        <a:ea typeface="Calibri"/>
                        <a:cs typeface="Times New Roman"/>
                      </a:endParaRPr>
                    </a:p>
                    <a:p>
                      <a:pPr marL="0" marR="0" algn="just">
                        <a:lnSpc>
                          <a:spcPct val="150000"/>
                        </a:lnSpc>
                        <a:spcBef>
                          <a:spcPts val="0"/>
                        </a:spcBef>
                        <a:spcAft>
                          <a:spcPts val="0"/>
                        </a:spcAft>
                      </a:pPr>
                      <a:r>
                        <a:rPr lang="en-US" sz="1800" dirty="0" smtClean="0">
                          <a:latin typeface="Cambria" pitchFamily="18" charset="0"/>
                          <a:ea typeface="Calibri"/>
                          <a:cs typeface="Times New Roman"/>
                        </a:rPr>
                        <a:t>Waters </a:t>
                      </a:r>
                      <a:r>
                        <a:rPr lang="en-US" sz="1800" dirty="0">
                          <a:latin typeface="Cambria" pitchFamily="18" charset="0"/>
                          <a:ea typeface="Calibri"/>
                          <a:cs typeface="Times New Roman"/>
                        </a:rPr>
                        <a:t>is not suitable.</a:t>
                      </a:r>
                    </a:p>
                  </a:txBody>
                  <a:tcPr marL="68580" marR="68580" marT="0" marB="0">
                    <a:solidFill>
                      <a:schemeClr val="bg1"/>
                    </a:solidFill>
                  </a:tcPr>
                </a:tc>
              </a:tr>
              <a:tr h="1162050">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Class D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Fires involving Metals like magnesium, titanium.</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Normal extinguishing media not suitable. Special chemicals and techniques are used.</a:t>
                      </a:r>
                    </a:p>
                  </a:txBody>
                  <a:tcPr marL="68580" marR="68580" marT="0" marB="0">
                    <a:solidFill>
                      <a:schemeClr val="bg1"/>
                    </a:solidFill>
                  </a:tcPr>
                </a:tc>
              </a:tr>
              <a:tr h="1162050">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Class E Fire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a:latin typeface="Cambria" pitchFamily="18" charset="0"/>
                          <a:ea typeface="Calibri"/>
                          <a:cs typeface="Times New Roman"/>
                        </a:rPr>
                        <a:t>Fires involving Flammable Gases and Fuels Hydrogen, Ammonia, Acetylene, LPG, Petrol, Furnace oil.</a:t>
                      </a:r>
                    </a:p>
                  </a:txBody>
                  <a:tcPr marL="68580" marR="68580" marT="0" marB="0">
                    <a:solidFill>
                      <a:schemeClr val="bg1"/>
                    </a:solidFill>
                  </a:tcPr>
                </a:tc>
                <a:tc>
                  <a:txBody>
                    <a:bodyPr/>
                    <a:lstStyle/>
                    <a:p>
                      <a:pPr marL="0" marR="0" algn="just">
                        <a:lnSpc>
                          <a:spcPct val="150000"/>
                        </a:lnSpc>
                        <a:spcBef>
                          <a:spcPts val="0"/>
                        </a:spcBef>
                        <a:spcAft>
                          <a:spcPts val="0"/>
                        </a:spcAft>
                      </a:pPr>
                      <a:r>
                        <a:rPr lang="en-US" sz="1800" dirty="0">
                          <a:latin typeface="Cambria" pitchFamily="18" charset="0"/>
                          <a:ea typeface="Calibri"/>
                          <a:cs typeface="Times New Roman"/>
                        </a:rPr>
                        <a:t>Starvation of fire is most </a:t>
                      </a:r>
                      <a:r>
                        <a:rPr lang="en-US" sz="1800" dirty="0" smtClean="0">
                          <a:latin typeface="Cambria" pitchFamily="18" charset="0"/>
                          <a:ea typeface="Calibri"/>
                          <a:cs typeface="Times New Roman"/>
                        </a:rPr>
                        <a:t>useful by closing inlet value. </a:t>
                      </a:r>
                    </a:p>
                    <a:p>
                      <a:pPr marL="0" marR="0" algn="just">
                        <a:lnSpc>
                          <a:spcPct val="150000"/>
                        </a:lnSpc>
                        <a:spcBef>
                          <a:spcPts val="0"/>
                        </a:spcBef>
                        <a:spcAft>
                          <a:spcPts val="0"/>
                        </a:spcAft>
                      </a:pPr>
                      <a:r>
                        <a:rPr lang="en-US" sz="1800" dirty="0" smtClean="0">
                          <a:latin typeface="Cambria" pitchFamily="18" charset="0"/>
                          <a:ea typeface="Calibri"/>
                          <a:cs typeface="Times New Roman"/>
                        </a:rPr>
                        <a:t>Special methods necessary.</a:t>
                      </a:r>
                      <a:endParaRPr lang="en-US" sz="1800" dirty="0">
                        <a:latin typeface="Cambria" pitchFamily="18" charset="0"/>
                        <a:ea typeface="Calibri"/>
                        <a:cs typeface="Times New Roman"/>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990600"/>
            <a:ext cx="8458200" cy="5105400"/>
          </a:xfrm>
        </p:spPr>
        <p:txBody>
          <a:bodyPr>
            <a:noAutofit/>
          </a:bodyPr>
          <a:lstStyle/>
          <a:p>
            <a:pPr lvl="0" algn="just">
              <a:buFont typeface="Wingdings" pitchFamily="2" charset="2"/>
              <a:buChar char="q"/>
            </a:pPr>
            <a:r>
              <a:rPr lang="en-US" sz="2100" b="1" dirty="0" smtClean="0">
                <a:latin typeface="Cambria" pitchFamily="18" charset="0"/>
              </a:rPr>
              <a:t>Firefighting equipment</a:t>
            </a:r>
          </a:p>
          <a:p>
            <a:pPr algn="just"/>
            <a:r>
              <a:rPr lang="en-US" sz="2100" dirty="0" smtClean="0">
                <a:latin typeface="Cambria" pitchFamily="18" charset="0"/>
              </a:rPr>
              <a:t> Substation should be provided with following Fire Fighting Equipment.</a:t>
            </a:r>
          </a:p>
          <a:p>
            <a:pPr algn="just">
              <a:buBlip>
                <a:blip r:embed="rId2"/>
              </a:buBlip>
            </a:pPr>
            <a:r>
              <a:rPr lang="en-US" sz="2100" b="1" dirty="0" smtClean="0">
                <a:latin typeface="Cambria" pitchFamily="18" charset="0"/>
              </a:rPr>
              <a:t> First level Fire Fighting Equipment</a:t>
            </a:r>
            <a:endParaRPr lang="en-US" sz="2100" dirty="0" smtClean="0">
              <a:latin typeface="Cambria" pitchFamily="18" charset="0"/>
            </a:endParaRPr>
          </a:p>
          <a:p>
            <a:pPr marL="457200" lvl="0" indent="-457200" algn="just">
              <a:buAutoNum type="arabicPeriod"/>
            </a:pPr>
            <a:r>
              <a:rPr lang="en-US" sz="2100" dirty="0" smtClean="0">
                <a:latin typeface="Cambria" pitchFamily="18" charset="0"/>
              </a:rPr>
              <a:t>Fire Buckets</a:t>
            </a:r>
          </a:p>
          <a:p>
            <a:pPr marL="457200" lvl="0" indent="-457200" algn="just">
              <a:buNone/>
            </a:pPr>
            <a:r>
              <a:rPr lang="en-US" sz="2100" dirty="0" smtClean="0">
                <a:latin typeface="Cambria" pitchFamily="18" charset="0"/>
              </a:rPr>
              <a:t>		Fire Buckets are of 9ltrs. Capacity having round bottom with handle. These are painted white from inside and post office red color from outside. Its bottom is painted black.  “FIRE” is written on it. It is filled with sand.</a:t>
            </a:r>
          </a:p>
          <a:p>
            <a:pPr marL="457200" lvl="0" indent="-457200" algn="just">
              <a:buNone/>
            </a:pPr>
            <a:r>
              <a:rPr lang="en-US" sz="2100" dirty="0" smtClean="0">
                <a:latin typeface="Cambria" pitchFamily="18" charset="0"/>
              </a:rPr>
              <a:t>2.    Fire Extinguishers</a:t>
            </a:r>
          </a:p>
          <a:p>
            <a:pPr algn="just">
              <a:buNone/>
            </a:pPr>
            <a:r>
              <a:rPr lang="en-US" sz="2100" dirty="0" smtClean="0">
                <a:latin typeface="Cambria" pitchFamily="18" charset="0"/>
              </a:rPr>
              <a:t>	a) </a:t>
            </a:r>
            <a:r>
              <a:rPr lang="en-US" sz="2000" b="1" dirty="0" smtClean="0">
                <a:latin typeface="Cambria" pitchFamily="18" charset="0"/>
              </a:rPr>
              <a:t>Mechanical Foam fire Extinguisher:</a:t>
            </a:r>
            <a:r>
              <a:rPr lang="en-US" sz="2000" dirty="0" smtClean="0">
                <a:latin typeface="Cambria" pitchFamily="18" charset="0"/>
              </a:rPr>
              <a:t> </a:t>
            </a:r>
          </a:p>
          <a:p>
            <a:pPr marL="82296" indent="0" algn="just">
              <a:buNone/>
            </a:pPr>
            <a:r>
              <a:rPr lang="en-US" sz="2000" dirty="0" smtClean="0">
                <a:latin typeface="Cambria" pitchFamily="18" charset="0"/>
              </a:rPr>
              <a:t>	It is a container of 9ltr capacity. It contains 8.750 </a:t>
            </a:r>
            <a:r>
              <a:rPr lang="en-US" sz="2000" dirty="0" err="1" smtClean="0">
                <a:latin typeface="Cambria" pitchFamily="18" charset="0"/>
              </a:rPr>
              <a:t>ltrs</a:t>
            </a:r>
            <a:r>
              <a:rPr lang="en-US" sz="2000" dirty="0" smtClean="0">
                <a:latin typeface="Cambria" pitchFamily="18" charset="0"/>
              </a:rPr>
              <a:t> water and 0.250 </a:t>
            </a:r>
            <a:r>
              <a:rPr lang="en-US" sz="2000" dirty="0" err="1" smtClean="0">
                <a:latin typeface="Cambria" pitchFamily="18" charset="0"/>
              </a:rPr>
              <a:t>ltrs</a:t>
            </a:r>
            <a:r>
              <a:rPr lang="en-US" sz="2000" dirty="0" smtClean="0">
                <a:latin typeface="Cambria" pitchFamily="18" charset="0"/>
              </a:rPr>
              <a:t> foam forming agent. A gas cartridge is used to generate pressure inside the container to discharge the forms. It is used on class ‘B’ type  of fire.</a:t>
            </a:r>
          </a:p>
          <a:p>
            <a:pPr lvl="0" algn="just">
              <a:buNone/>
            </a:pPr>
            <a:endParaRPr lang="en-US" sz="2100" dirty="0" smtClean="0">
              <a:latin typeface="Cambria" pitchFamily="18" charset="0"/>
            </a:endParaRPr>
          </a:p>
          <a:p>
            <a:pPr lvl="0" algn="just">
              <a:buFont typeface="Wingdings" pitchFamily="2" charset="2"/>
              <a:buChar char="v"/>
            </a:pPr>
            <a:endParaRPr lang="en-US" sz="2100" dirty="0" smtClean="0">
              <a:latin typeface="Cambria" pitchFamily="18" charset="0"/>
            </a:endParaRPr>
          </a:p>
          <a:p>
            <a:pPr algn="just">
              <a:buFont typeface="Wingdings" pitchFamily="2" charset="2"/>
              <a:buChar char="Ø"/>
            </a:pPr>
            <a:endParaRPr lang="en-US" sz="21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1219200"/>
            <a:ext cx="8458200" cy="4876800"/>
          </a:xfrm>
        </p:spPr>
        <p:txBody>
          <a:bodyPr>
            <a:noAutofit/>
          </a:bodyPr>
          <a:lstStyle/>
          <a:p>
            <a:pPr marL="457200" indent="-457200" algn="just">
              <a:buAutoNum type="alphaLcParenR" startAt="2"/>
            </a:pPr>
            <a:endParaRPr lang="en-US" sz="1900" b="1" dirty="0" smtClean="0">
              <a:latin typeface="Cambria" pitchFamily="18" charset="0"/>
            </a:endParaRPr>
          </a:p>
          <a:p>
            <a:pPr marL="457200" indent="-457200" algn="just">
              <a:buAutoNum type="alphaLcParenR" startAt="2"/>
            </a:pPr>
            <a:r>
              <a:rPr lang="en-US" sz="1900" b="1" dirty="0" smtClean="0">
                <a:latin typeface="Cambria" pitchFamily="18" charset="0"/>
              </a:rPr>
              <a:t>Dry Chemical Powder Fire Extinguisher </a:t>
            </a:r>
          </a:p>
          <a:p>
            <a:pPr marL="457200" indent="-457200" algn="just">
              <a:buNone/>
            </a:pPr>
            <a:r>
              <a:rPr lang="en-US" sz="1900" b="1" dirty="0" smtClean="0">
                <a:latin typeface="Cambria" pitchFamily="18" charset="0"/>
              </a:rPr>
              <a:t>        </a:t>
            </a:r>
            <a:endParaRPr lang="en-US" sz="1900" dirty="0" smtClean="0">
              <a:latin typeface="Cambria" pitchFamily="18" charset="0"/>
            </a:endParaRPr>
          </a:p>
          <a:p>
            <a:pPr marL="457200" indent="-457200" algn="just">
              <a:buNone/>
            </a:pPr>
            <a:endParaRPr lang="en-US" sz="1900" dirty="0" smtClean="0">
              <a:latin typeface="Cambria" pitchFamily="18" charset="0"/>
            </a:endParaRPr>
          </a:p>
          <a:p>
            <a:pPr marL="82296" indent="0" algn="just">
              <a:buNone/>
            </a:pPr>
            <a:r>
              <a:rPr lang="en-US" sz="1900" dirty="0" smtClean="0">
                <a:latin typeface="Cambria" pitchFamily="18" charset="0"/>
              </a:rPr>
              <a:t>	</a:t>
            </a:r>
          </a:p>
          <a:p>
            <a:pPr marL="82296" indent="0" algn="just">
              <a:buNone/>
            </a:pPr>
            <a:r>
              <a:rPr lang="en-US" sz="1900" b="1" dirty="0" err="1" smtClean="0">
                <a:latin typeface="Cambria" pitchFamily="18" charset="0"/>
              </a:rPr>
              <a:t>i</a:t>
            </a:r>
            <a:r>
              <a:rPr lang="en-US" sz="1900" b="1" dirty="0" smtClean="0">
                <a:latin typeface="Cambria" pitchFamily="18" charset="0"/>
              </a:rPr>
              <a:t>) Dry Chemical Powder Fire Extinguisher (Sodium bi Carbonate):</a:t>
            </a:r>
            <a:r>
              <a:rPr lang="en-US" sz="1900" dirty="0" smtClean="0">
                <a:latin typeface="Cambria" pitchFamily="18" charset="0"/>
              </a:rPr>
              <a:t> </a:t>
            </a:r>
          </a:p>
          <a:p>
            <a:pPr marL="82296" indent="0" algn="just">
              <a:buNone/>
            </a:pPr>
            <a:r>
              <a:rPr lang="en-US" sz="1900" dirty="0" smtClean="0">
                <a:latin typeface="Cambria" pitchFamily="18" charset="0"/>
              </a:rPr>
              <a:t>	It is used on ‘B’ &amp; ‘C’ type of fire. It is especially suitable for oil and electrical fires.</a:t>
            </a:r>
          </a:p>
          <a:p>
            <a:pPr marL="82296" indent="0" algn="just">
              <a:buNone/>
            </a:pPr>
            <a:endParaRPr lang="en-US" sz="1900" dirty="0" smtClean="0">
              <a:latin typeface="Cambria" pitchFamily="18" charset="0"/>
            </a:endParaRPr>
          </a:p>
          <a:p>
            <a:pPr marL="82296" indent="0" algn="just">
              <a:buNone/>
            </a:pPr>
            <a:r>
              <a:rPr lang="en-US" sz="1900" b="1" dirty="0" smtClean="0">
                <a:latin typeface="Cambria" pitchFamily="18" charset="0"/>
              </a:rPr>
              <a:t>ii)Dry Chemical Powder Fire Extinguisher (Ammonium Phosphate Powder):</a:t>
            </a:r>
          </a:p>
          <a:p>
            <a:pPr algn="just">
              <a:buNone/>
            </a:pPr>
            <a:r>
              <a:rPr lang="en-US" sz="1900" dirty="0" smtClean="0">
                <a:latin typeface="Cambria" pitchFamily="18" charset="0"/>
              </a:rPr>
              <a:t>		</a:t>
            </a:r>
            <a:r>
              <a:rPr lang="en-US" sz="2000" dirty="0" smtClean="0">
                <a:latin typeface="Cambria" pitchFamily="18" charset="0"/>
              </a:rPr>
              <a:t>These fire extinguishers are used on ‘A’, ‘B’, ‘C’ and Electrical fires.</a:t>
            </a:r>
          </a:p>
          <a:p>
            <a:pPr marL="82296" indent="0" algn="just">
              <a:buNone/>
            </a:pPr>
            <a:endParaRPr lang="en-US" sz="1900" b="1" dirty="0" smtClean="0">
              <a:latin typeface="Cambria" pitchFamily="18" charset="0"/>
            </a:endParaRPr>
          </a:p>
        </p:txBody>
      </p:sp>
      <p:cxnSp>
        <p:nvCxnSpPr>
          <p:cNvPr id="5" name="Straight Connector 4"/>
          <p:cNvCxnSpPr/>
          <p:nvPr/>
        </p:nvCxnSpPr>
        <p:spPr>
          <a:xfrm flipV="1">
            <a:off x="5334000" y="1600200"/>
            <a:ext cx="762000" cy="38100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334000" y="1981200"/>
            <a:ext cx="762000" cy="45720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096000" y="1371600"/>
            <a:ext cx="2912272" cy="400110"/>
          </a:xfrm>
          <a:prstGeom prst="rect">
            <a:avLst/>
          </a:prstGeom>
          <a:noFill/>
        </p:spPr>
        <p:txBody>
          <a:bodyPr wrap="none" rtlCol="0">
            <a:spAutoFit/>
          </a:bodyPr>
          <a:lstStyle/>
          <a:p>
            <a:r>
              <a:rPr lang="en-US" sz="2000" b="1" dirty="0" smtClean="0"/>
              <a:t>Sodium bi Carbonate (BC)</a:t>
            </a:r>
            <a:endParaRPr lang="en-IN" sz="2000" b="1" dirty="0"/>
          </a:p>
        </p:txBody>
      </p:sp>
      <p:sp>
        <p:nvSpPr>
          <p:cNvPr id="10" name="TextBox 9"/>
          <p:cNvSpPr txBox="1"/>
          <p:nvPr/>
        </p:nvSpPr>
        <p:spPr>
          <a:xfrm>
            <a:off x="6076752" y="2035314"/>
            <a:ext cx="2686248" cy="707886"/>
          </a:xfrm>
          <a:prstGeom prst="rect">
            <a:avLst/>
          </a:prstGeom>
          <a:noFill/>
        </p:spPr>
        <p:txBody>
          <a:bodyPr wrap="none" rtlCol="0">
            <a:spAutoFit/>
          </a:bodyPr>
          <a:lstStyle/>
          <a:p>
            <a:r>
              <a:rPr lang="en-US" sz="2000" b="1" dirty="0" smtClean="0"/>
              <a:t>Ammonium Phosphate </a:t>
            </a:r>
          </a:p>
          <a:p>
            <a:r>
              <a:rPr lang="en-US" sz="2000" b="1" dirty="0" smtClean="0"/>
              <a:t>Powder (ABC)</a:t>
            </a:r>
            <a:endParaRPr lang="en-IN" sz="2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C00000"/>
                </a:solidFill>
                <a:latin typeface="Cambria" pitchFamily="18" charset="0"/>
              </a:rPr>
              <a:t>FIRE PREVENTION &amp; FIRE FIGHTING EQUIPMENT</a:t>
            </a:r>
            <a:r>
              <a:rPr lang="en-US" sz="2800" b="1" dirty="0" smtClean="0">
                <a:solidFill>
                  <a:srgbClr val="C00000"/>
                </a:solidFill>
                <a:latin typeface="Cambria" pitchFamily="18" charset="0"/>
              </a:rPr>
              <a:t/>
            </a:r>
            <a:br>
              <a:rPr lang="en-US" sz="2800" b="1" dirty="0" smtClean="0">
                <a:solidFill>
                  <a:srgbClr val="C00000"/>
                </a:solidFill>
                <a:latin typeface="Cambria" pitchFamily="18" charset="0"/>
              </a:rPr>
            </a:br>
            <a:endParaRPr lang="en-US" sz="2800" dirty="0">
              <a:solidFill>
                <a:srgbClr val="C00000"/>
              </a:solidFill>
              <a:latin typeface="Cambria" pitchFamily="18" charset="0"/>
            </a:endParaRPr>
          </a:p>
        </p:txBody>
      </p:sp>
      <p:sp>
        <p:nvSpPr>
          <p:cNvPr id="3" name="Content Placeholder 2"/>
          <p:cNvSpPr>
            <a:spLocks noGrp="1"/>
          </p:cNvSpPr>
          <p:nvPr>
            <p:ph idx="1"/>
          </p:nvPr>
        </p:nvSpPr>
        <p:spPr>
          <a:xfrm>
            <a:off x="381000" y="1600200"/>
            <a:ext cx="8458200" cy="3124200"/>
          </a:xfrm>
        </p:spPr>
        <p:txBody>
          <a:bodyPr>
            <a:noAutofit/>
          </a:bodyPr>
          <a:lstStyle/>
          <a:p>
            <a:pPr algn="just">
              <a:buNone/>
            </a:pPr>
            <a:r>
              <a:rPr lang="en-US" sz="2400" b="1" dirty="0" smtClean="0">
                <a:latin typeface="Cambria" pitchFamily="18" charset="0"/>
              </a:rPr>
              <a:t>c)  CO2 Fire Extinguishers:</a:t>
            </a:r>
            <a:r>
              <a:rPr lang="en-US" sz="2400" dirty="0" smtClean="0">
                <a:latin typeface="Cambria" pitchFamily="18" charset="0"/>
              </a:rPr>
              <a:t> </a:t>
            </a:r>
          </a:p>
          <a:p>
            <a:pPr algn="just">
              <a:buFont typeface="Wingdings" pitchFamily="2" charset="2"/>
              <a:buChar char="Ø"/>
            </a:pPr>
            <a:r>
              <a:rPr lang="en-US" sz="2400" dirty="0" smtClean="0">
                <a:latin typeface="Cambria" pitchFamily="18" charset="0"/>
              </a:rPr>
              <a:t>These fire extinguishers are available in different sizes. Liquefied gas is filled in it. When it is released, the liquid vaporizes and rapid expansion lowers the temperature. A part of the gas gets solidified in small particles. Cooling effect and reduction of oxygen extinguishes the fire.</a:t>
            </a: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838200" y="1066800"/>
            <a:ext cx="7403592" cy="457200"/>
          </a:xfrm>
        </p:spPr>
        <p:txBody>
          <a:bodyPr>
            <a:noAutofit/>
          </a:bodyPr>
          <a:lstStyle/>
          <a:p>
            <a:pPr algn="just">
              <a:buFont typeface="Wingdings" pitchFamily="2" charset="2"/>
              <a:buChar char="Ø"/>
            </a:pPr>
            <a:r>
              <a:rPr lang="en-US" sz="2400" b="1" dirty="0" smtClean="0">
                <a:latin typeface="Cambria" pitchFamily="18" charset="0"/>
              </a:rPr>
              <a:t>Fire Extinguishers:</a:t>
            </a:r>
            <a:endParaRPr lang="en-US" sz="2400" dirty="0" smtClean="0">
              <a:latin typeface="Cambria" pitchFamily="18" charset="0"/>
            </a:endParaRPr>
          </a:p>
          <a:p>
            <a:pPr algn="just">
              <a:buFont typeface="Wingdings" pitchFamily="2" charset="2"/>
              <a:buChar char="Ø"/>
            </a:pPr>
            <a:endParaRPr lang="en-US" sz="2000" dirty="0">
              <a:solidFill>
                <a:schemeClr val="tx2">
                  <a:lumMod val="75000"/>
                </a:schemeClr>
              </a:solidFill>
              <a:latin typeface="Cambria" pitchFamily="18" charset="0"/>
            </a:endParaRPr>
          </a:p>
        </p:txBody>
      </p:sp>
      <p:graphicFrame>
        <p:nvGraphicFramePr>
          <p:cNvPr id="4" name="Table 3"/>
          <p:cNvGraphicFramePr>
            <a:graphicFrameLocks noGrp="1"/>
          </p:cNvGraphicFramePr>
          <p:nvPr/>
        </p:nvGraphicFramePr>
        <p:xfrm>
          <a:off x="304800" y="1428535"/>
          <a:ext cx="8686800" cy="4682783"/>
        </p:xfrm>
        <a:graphic>
          <a:graphicData uri="http://schemas.openxmlformats.org/drawingml/2006/table">
            <a:tbl>
              <a:tblPr firstRow="1" bandRow="1">
                <a:tableStyleId>{5940675A-B579-460E-94D1-54222C63F5DA}</a:tableStyleId>
              </a:tblPr>
              <a:tblGrid>
                <a:gridCol w="347472"/>
                <a:gridCol w="1563624"/>
                <a:gridCol w="1389888"/>
                <a:gridCol w="1563624"/>
                <a:gridCol w="1303020"/>
                <a:gridCol w="2519172"/>
              </a:tblGrid>
              <a:tr h="1055077">
                <a:tc>
                  <a:txBody>
                    <a:bodyPr/>
                    <a:lstStyle/>
                    <a:p>
                      <a:pPr marL="0" marR="0" algn="ctr">
                        <a:lnSpc>
                          <a:spcPct val="150000"/>
                        </a:lnSpc>
                        <a:spcBef>
                          <a:spcPts val="0"/>
                        </a:spcBef>
                        <a:spcAft>
                          <a:spcPts val="0"/>
                        </a:spcAft>
                      </a:pPr>
                      <a:r>
                        <a:rPr lang="en-US" sz="1700" b="1" dirty="0" err="1">
                          <a:latin typeface="Cambria" pitchFamily="18" charset="0"/>
                          <a:ea typeface="Calibri"/>
                          <a:cs typeface="Times New Roman"/>
                        </a:rPr>
                        <a:t>S.No</a:t>
                      </a:r>
                      <a:endParaRPr lang="en-US" sz="1700" b="1" dirty="0">
                        <a:latin typeface="Cambria" pitchFamily="18" charset="0"/>
                        <a:ea typeface="Calibri"/>
                        <a:cs typeface="Times New Roman"/>
                      </a:endParaRP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Type of Extinguisher</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A</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B</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Class C</a:t>
                      </a:r>
                    </a:p>
                  </a:txBody>
                  <a:tcPr marL="68580" marR="68580" marT="0" marB="0" anchor="ctr">
                    <a:solidFill>
                      <a:schemeClr val="bg1"/>
                    </a:solidFill>
                  </a:tcPr>
                </a:tc>
                <a:tc>
                  <a:txBody>
                    <a:bodyPr/>
                    <a:lstStyle/>
                    <a:p>
                      <a:pPr marL="0" marR="0" algn="ctr">
                        <a:lnSpc>
                          <a:spcPct val="150000"/>
                        </a:lnSpc>
                        <a:spcBef>
                          <a:spcPts val="0"/>
                        </a:spcBef>
                        <a:spcAft>
                          <a:spcPts val="0"/>
                        </a:spcAft>
                      </a:pPr>
                      <a:r>
                        <a:rPr lang="en-US" sz="1700" b="1" dirty="0">
                          <a:latin typeface="Cambria" pitchFamily="18" charset="0"/>
                          <a:ea typeface="Calibri"/>
                          <a:cs typeface="Times New Roman"/>
                        </a:rPr>
                        <a:t>General</a:t>
                      </a:r>
                    </a:p>
                  </a:txBody>
                  <a:tcPr marL="68580" marR="68580" marT="0" marB="0" anchor="ctr">
                    <a:solidFill>
                      <a:schemeClr val="bg1"/>
                    </a:solidFill>
                  </a:tcPr>
                </a:tc>
              </a:tr>
              <a:tr h="3516923">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1</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Carbon dioxide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Does not leave residue or affect equipment or food stuff.</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Suitable. Non </a:t>
                      </a:r>
                      <a:r>
                        <a:rPr lang="en-US" sz="1700" dirty="0" smtClean="0">
                          <a:latin typeface="Cambria" pitchFamily="18" charset="0"/>
                          <a:ea typeface="Calibri"/>
                          <a:cs typeface="Times New Roman"/>
                        </a:rPr>
                        <a:t>conductor </a:t>
                      </a:r>
                      <a:r>
                        <a:rPr lang="en-US" sz="1700" dirty="0">
                          <a:latin typeface="Cambria" pitchFamily="18" charset="0"/>
                          <a:ea typeface="Calibri"/>
                          <a:cs typeface="Times New Roman"/>
                        </a:rPr>
                        <a:t>and does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700" dirty="0">
                          <a:latin typeface="Cambria" pitchFamily="18" charset="0"/>
                          <a:ea typeface="Calibri"/>
                          <a:cs typeface="Times New Roman"/>
                        </a:rPr>
                        <a:t>These extinguishers are made in variety of sizes. Liquid CO2 contained in a strong cylinder is released by the value or trigger and sends out a shower of gas or “snow” which both cools and stops fire.</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90996196"/>
              </p:ext>
            </p:extLst>
          </p:nvPr>
        </p:nvGraphicFramePr>
        <p:xfrm>
          <a:off x="685800" y="167640"/>
          <a:ext cx="7848600" cy="5852160"/>
        </p:xfrm>
        <a:graphic>
          <a:graphicData uri="http://schemas.openxmlformats.org/drawingml/2006/table">
            <a:tbl>
              <a:tblPr firstRow="1" bandRow="1">
                <a:tableStyleId>{5940675A-B579-460E-94D1-54222C63F5DA}</a:tableStyleId>
              </a:tblPr>
              <a:tblGrid>
                <a:gridCol w="533399"/>
                <a:gridCol w="1143000"/>
                <a:gridCol w="1066800"/>
                <a:gridCol w="1524000"/>
                <a:gridCol w="1295401"/>
                <a:gridCol w="2286000"/>
              </a:tblGrid>
              <a:tr h="838200">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2</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Dry Chemical</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for small surface fires only.</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Chemical releases smothering gas and fog and shields operation from heat.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Chemical is  a non-conductor, fog ordinary chemical shields the operator from heart.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600" dirty="0">
                        <a:latin typeface="Cambria" pitchFamily="18" charset="0"/>
                        <a:ea typeface="Calibri"/>
                        <a:cs typeface="Times New Roman"/>
                      </a:endParaRPr>
                    </a:p>
                  </a:txBody>
                  <a:tcPr marL="68580" marR="68580" marT="0" marB="0">
                    <a:solidFill>
                      <a:schemeClr val="bg1"/>
                    </a:solidFill>
                  </a:tcPr>
                </a:tc>
              </a:tr>
              <a:tr h="838200">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3</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Foam</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Has both </a:t>
                      </a:r>
                      <a:r>
                        <a:rPr lang="en-US" sz="1600" dirty="0" smtClean="0">
                          <a:latin typeface="Cambria" pitchFamily="18" charset="0"/>
                          <a:ea typeface="Calibri"/>
                          <a:cs typeface="Times New Roman"/>
                        </a:rPr>
                        <a:t>smothering</a:t>
                      </a:r>
                    </a:p>
                    <a:p>
                      <a:pPr marL="0" marR="0" algn="just">
                        <a:lnSpc>
                          <a:spcPct val="150000"/>
                        </a:lnSpc>
                        <a:spcBef>
                          <a:spcPts val="0"/>
                        </a:spcBef>
                        <a:spcAft>
                          <a:spcPts val="0"/>
                        </a:spcAft>
                      </a:pPr>
                      <a:r>
                        <a:rPr lang="en-US" sz="1600" dirty="0" smtClean="0">
                          <a:latin typeface="Cambria" pitchFamily="18" charset="0"/>
                          <a:ea typeface="Calibri"/>
                          <a:cs typeface="Times New Roman"/>
                        </a:rPr>
                        <a:t> </a:t>
                      </a:r>
                      <a:r>
                        <a:rPr lang="en-US" sz="1600" dirty="0">
                          <a:latin typeface="Cambria" pitchFamily="18" charset="0"/>
                          <a:ea typeface="Calibri"/>
                          <a:cs typeface="Times New Roman"/>
                        </a:rPr>
                        <a:t>and wetting action</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Suitable. Smothering blanket does not dissipate, floats on top of spilled liquid.</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Unsuitable. Foam being a conductor should not be used on live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Extinguishments is by plan </a:t>
                      </a:r>
                      <a:r>
                        <a:rPr lang="en-US" sz="1600" dirty="0" err="1">
                          <a:latin typeface="Cambria" pitchFamily="18" charset="0"/>
                          <a:ea typeface="Calibri"/>
                          <a:cs typeface="Times New Roman"/>
                        </a:rPr>
                        <a:t>keting</a:t>
                      </a:r>
                      <a:r>
                        <a:rPr lang="en-US" sz="1600" dirty="0">
                          <a:latin typeface="Cambria" pitchFamily="18" charset="0"/>
                          <a:ea typeface="Calibri"/>
                          <a:cs typeface="Times New Roman"/>
                        </a:rPr>
                        <a:t> or smothering the fire with a heavy layer of a foamy substance consisting of largely of tiny bubbles of CO2.</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457200"/>
          <a:ext cx="7848600" cy="5486400"/>
        </p:xfrm>
        <a:graphic>
          <a:graphicData uri="http://schemas.openxmlformats.org/drawingml/2006/table">
            <a:tbl>
              <a:tblPr firstRow="1" bandRow="1">
                <a:tableStyleId>{5940675A-B579-460E-94D1-54222C63F5DA}</a:tableStyleId>
              </a:tblPr>
              <a:tblGrid>
                <a:gridCol w="533399"/>
                <a:gridCol w="1143000"/>
                <a:gridCol w="1066801"/>
                <a:gridCol w="1523999"/>
                <a:gridCol w="1295401"/>
                <a:gridCol w="2286000"/>
              </a:tblGrid>
              <a:tr h="838200">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4</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Water</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Water saturates material and prevents rekindling</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Unsuitable. Water will spread and not put it out.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Unsuitable. Water being conductor should be not be used on live electric equipment.</a:t>
                      </a:r>
                    </a:p>
                  </a:txBody>
                  <a:tcPr marL="68580" marR="68580" marT="0" marB="0">
                    <a:solidFill>
                      <a:schemeClr val="bg1"/>
                    </a:solidFill>
                  </a:tcPr>
                </a:tc>
                <a:tc>
                  <a:txBody>
                    <a:bodyPr/>
                    <a:lstStyle/>
                    <a:p>
                      <a:pPr marL="0" marR="0" algn="just">
                        <a:lnSpc>
                          <a:spcPct val="150000"/>
                        </a:lnSpc>
                        <a:spcBef>
                          <a:spcPts val="0"/>
                        </a:spcBef>
                        <a:spcAft>
                          <a:spcPts val="0"/>
                        </a:spcAft>
                      </a:pPr>
                      <a:endParaRPr lang="en-US" sz="1600">
                        <a:latin typeface="Cambria" pitchFamily="18" charset="0"/>
                        <a:ea typeface="Calibri"/>
                        <a:cs typeface="Times New Roman"/>
                      </a:endParaRPr>
                    </a:p>
                  </a:txBody>
                  <a:tcPr marL="68580" marR="68580" marT="0" marB="0">
                    <a:solidFill>
                      <a:schemeClr val="bg1"/>
                    </a:solidFill>
                  </a:tcPr>
                </a:tc>
              </a:tr>
              <a:tr h="838200">
                <a:tc>
                  <a:txBody>
                    <a:bodyPr/>
                    <a:lstStyle/>
                    <a:p>
                      <a:pPr marL="0" marR="0" algn="ctr">
                        <a:lnSpc>
                          <a:spcPct val="150000"/>
                        </a:lnSpc>
                        <a:spcBef>
                          <a:spcPts val="0"/>
                        </a:spcBef>
                        <a:spcAft>
                          <a:spcPts val="0"/>
                        </a:spcAft>
                      </a:pPr>
                      <a:r>
                        <a:rPr lang="en-US" sz="1600">
                          <a:latin typeface="Cambria" pitchFamily="18" charset="0"/>
                          <a:ea typeface="Calibri"/>
                          <a:cs typeface="Times New Roman"/>
                        </a:rPr>
                        <a:t>5</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Carbon tetrachloride</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To a limited extent on Class ‘A’ Fires.</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Releases heavy smothering gas on fies</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a:latin typeface="Cambria" pitchFamily="18" charset="0"/>
                          <a:ea typeface="Calibri"/>
                          <a:cs typeface="Times New Roman"/>
                        </a:rPr>
                        <a:t>Suitable. Non- conductor and will not damage equipment</a:t>
                      </a:r>
                    </a:p>
                  </a:txBody>
                  <a:tcPr marL="68580" marR="68580" marT="0" marB="0">
                    <a:solidFill>
                      <a:schemeClr val="bg1"/>
                    </a:solidFill>
                  </a:tcPr>
                </a:tc>
                <a:tc>
                  <a:txBody>
                    <a:bodyPr/>
                    <a:lstStyle/>
                    <a:p>
                      <a:pPr marL="0" marR="0" algn="just">
                        <a:lnSpc>
                          <a:spcPct val="150000"/>
                        </a:lnSpc>
                        <a:spcBef>
                          <a:spcPts val="0"/>
                        </a:spcBef>
                        <a:spcAft>
                          <a:spcPts val="0"/>
                        </a:spcAft>
                      </a:pPr>
                      <a:r>
                        <a:rPr lang="en-US" sz="1600" dirty="0">
                          <a:latin typeface="Cambria" pitchFamily="18" charset="0"/>
                          <a:ea typeface="Calibri"/>
                          <a:cs typeface="Times New Roman"/>
                        </a:rPr>
                        <a:t>These are available in one quart size and above and are of pump or pressure type. The liquid is pumped on to the fire and extinguishes the fire by smothering it.</a:t>
                      </a: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457200" y="1143000"/>
            <a:ext cx="8458200" cy="3352800"/>
          </a:xfrm>
        </p:spPr>
        <p:txBody>
          <a:bodyPr>
            <a:noAutofit/>
          </a:bodyPr>
          <a:lstStyle/>
          <a:p>
            <a:pPr algn="just">
              <a:lnSpc>
                <a:spcPct val="150000"/>
              </a:lnSpc>
              <a:buNone/>
            </a:pPr>
            <a:r>
              <a:rPr lang="en-US" sz="2300" b="1" dirty="0" smtClean="0">
                <a:latin typeface="Cambria" pitchFamily="18" charset="0"/>
              </a:rPr>
              <a:t>	</a:t>
            </a:r>
            <a:r>
              <a:rPr lang="en-US" sz="2300" b="1" u="sng" dirty="0" smtClean="0">
                <a:latin typeface="Cambria" pitchFamily="18" charset="0"/>
              </a:rPr>
              <a:t>Note:  </a:t>
            </a:r>
            <a:endParaRPr lang="en-US" sz="2300" u="sng" dirty="0" smtClean="0">
              <a:latin typeface="Cambria" pitchFamily="18" charset="0"/>
            </a:endParaRPr>
          </a:p>
          <a:p>
            <a:pPr lvl="0" algn="just">
              <a:lnSpc>
                <a:spcPct val="150000"/>
              </a:lnSpc>
              <a:buFont typeface="Wingdings" pitchFamily="2" charset="2"/>
              <a:buChar char="§"/>
            </a:pPr>
            <a:r>
              <a:rPr lang="en-US" sz="2300" dirty="0" smtClean="0">
                <a:latin typeface="Cambria" pitchFamily="18" charset="0"/>
              </a:rPr>
              <a:t>Even if premises are equipped with an automatic sprinkler installations , it is also necessary to have portable fire extinguishers as these may enable an outbreak to be extinguished before the automatic sprinkle comes into operation.</a:t>
            </a:r>
          </a:p>
          <a:p>
            <a:pPr lvl="0" algn="just">
              <a:lnSpc>
                <a:spcPct val="150000"/>
              </a:lnSpc>
              <a:buFont typeface="Wingdings" pitchFamily="2" charset="2"/>
              <a:buChar char="§"/>
            </a:pPr>
            <a:r>
              <a:rPr lang="en-US" sz="2300" dirty="0" smtClean="0">
                <a:latin typeface="Cambria" pitchFamily="18" charset="0"/>
              </a:rPr>
              <a:t>Portable foam, soda acid or water fire fighting equipment is intended for non-electrical fires and shall not be used on electrical apparatus fires unless such apparatus has been made dead.</a:t>
            </a:r>
          </a:p>
          <a:p>
            <a:pPr algn="just">
              <a:lnSpc>
                <a:spcPct val="150000"/>
              </a:lnSpc>
              <a:buFont typeface="Wingdings" pitchFamily="2" charset="2"/>
              <a:buChar char="§"/>
            </a:pPr>
            <a:endParaRPr lang="en-US" sz="24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524000"/>
            <a:ext cx="8458200" cy="2743200"/>
          </a:xfrm>
        </p:spPr>
        <p:txBody>
          <a:bodyPr>
            <a:noAutofit/>
          </a:bodyPr>
          <a:lstStyle/>
          <a:p>
            <a:pPr algn="just">
              <a:lnSpc>
                <a:spcPct val="150000"/>
              </a:lnSpc>
              <a:buNone/>
            </a:pPr>
            <a:r>
              <a:rPr lang="en-US" sz="2400" b="1" dirty="0" smtClean="0">
                <a:latin typeface="Cambria" pitchFamily="18" charset="0"/>
              </a:rPr>
              <a:t>	</a:t>
            </a:r>
            <a:r>
              <a:rPr lang="en-US" sz="2400" b="1" u="sng" dirty="0" smtClean="0">
                <a:latin typeface="Cambria" pitchFamily="18" charset="0"/>
              </a:rPr>
              <a:t>Emulsifier:</a:t>
            </a:r>
            <a:endParaRPr lang="en-US" sz="2400" u="sng" dirty="0" smtClean="0">
              <a:latin typeface="Cambria" pitchFamily="18" charset="0"/>
            </a:endParaRPr>
          </a:p>
          <a:p>
            <a:pPr algn="just">
              <a:lnSpc>
                <a:spcPct val="150000"/>
              </a:lnSpc>
              <a:buFont typeface="Wingdings" pitchFamily="2" charset="2"/>
              <a:buChar char="Ø"/>
            </a:pPr>
            <a:r>
              <a:rPr lang="en-US" sz="2400" dirty="0" smtClean="0">
                <a:latin typeface="Cambria" pitchFamily="18" charset="0"/>
              </a:rPr>
              <a:t>It is a system of application of water at a particular angle on burning transformer oil. The system contains water tank and a pump room having a water pumping system i.e. main pump and jockey pump. The system is set at auto mode at pre determined temperature – normally 67 C. Emulsifier points automatically spray water at a particular angle on burning transformer oil. Thus fire gets extinguished.</a:t>
            </a:r>
          </a:p>
          <a:p>
            <a:pPr algn="just">
              <a:lnSpc>
                <a:spcPct val="150000"/>
              </a:lnSpc>
              <a:buNone/>
            </a:pPr>
            <a:r>
              <a:rPr lang="en-US" sz="2000" b="1" dirty="0" smtClean="0">
                <a:latin typeface="Cambria" pitchFamily="18" charset="0"/>
              </a:rPr>
              <a:t>	</a:t>
            </a:r>
            <a:endParaRPr lang="en-US" sz="2000" dirty="0">
              <a:solidFill>
                <a:schemeClr val="tx2">
                  <a:lumMod val="75000"/>
                </a:schemeClr>
              </a:solidFill>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76200"/>
            <a:ext cx="8229600" cy="1143000"/>
          </a:xfrm>
        </p:spPr>
        <p:txBody>
          <a:bodyPr>
            <a:noAutofit/>
          </a:bodyPr>
          <a:lstStyle/>
          <a:p>
            <a:r>
              <a:rPr lang="en-US" sz="4000" b="1" dirty="0" smtClean="0">
                <a:solidFill>
                  <a:srgbClr val="C00000"/>
                </a:solidFill>
                <a:latin typeface="Cambria" pitchFamily="18" charset="0"/>
              </a:rPr>
              <a:t>PREVENTION OF FIRE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533400"/>
            <a:ext cx="8839200" cy="4876800"/>
          </a:xfrm>
        </p:spPr>
        <p:txBody>
          <a:bodyPr>
            <a:noAutofit/>
          </a:bodyPr>
          <a:lstStyle/>
          <a:p>
            <a:pPr algn="just">
              <a:lnSpc>
                <a:spcPct val="114000"/>
              </a:lnSpc>
              <a:buFont typeface="Arial" charset="0"/>
              <a:buNone/>
              <a:defRPr/>
            </a:pPr>
            <a:r>
              <a:rPr lang="en-US" sz="2200" b="1" dirty="0" smtClean="0">
                <a:latin typeface="Cambria" pitchFamily="18" charset="0"/>
              </a:rPr>
              <a:t>	Arrangements to limit spread of fire :</a:t>
            </a:r>
            <a:endParaRPr lang="en-US" sz="2200" dirty="0" smtClean="0">
              <a:latin typeface="Cambria" pitchFamily="18" charset="0"/>
            </a:endParaRPr>
          </a:p>
          <a:p>
            <a:pPr algn="just">
              <a:lnSpc>
                <a:spcPct val="114000"/>
              </a:lnSpc>
              <a:buFont typeface="Wingdings" pitchFamily="2" charset="2"/>
              <a:buChar char="q"/>
              <a:defRPr/>
            </a:pPr>
            <a:r>
              <a:rPr lang="en-US" sz="2200" b="1" dirty="0" smtClean="0">
                <a:latin typeface="Cambria" pitchFamily="18" charset="0"/>
              </a:rPr>
              <a:t>Switch Gears:</a:t>
            </a:r>
          </a:p>
          <a:p>
            <a:pPr marL="540000" algn="just">
              <a:lnSpc>
                <a:spcPct val="114000"/>
              </a:lnSpc>
              <a:buFont typeface="Wingdings" pitchFamily="2" charset="2"/>
              <a:buChar char="Ø"/>
              <a:defRPr/>
            </a:pPr>
            <a:r>
              <a:rPr lang="en-US" sz="2200" dirty="0" smtClean="0">
                <a:latin typeface="Cambria" pitchFamily="18" charset="0"/>
              </a:rPr>
              <a:t>Switchgear cubicles should be divided into high and low voltage part with complete separation.</a:t>
            </a:r>
          </a:p>
          <a:p>
            <a:pPr marL="540000" algn="just">
              <a:lnSpc>
                <a:spcPct val="114000"/>
              </a:lnSpc>
              <a:buFont typeface="Wingdings" pitchFamily="2" charset="2"/>
              <a:buChar char="Ø"/>
              <a:defRPr/>
            </a:pPr>
            <a:r>
              <a:rPr lang="en-US" sz="2200" dirty="0" smtClean="0">
                <a:latin typeface="Cambria" pitchFamily="18" charset="0"/>
              </a:rPr>
              <a:t>Fire barrier should be provided between cable box compartment, bus bars and the circuit breakers. </a:t>
            </a:r>
          </a:p>
          <a:p>
            <a:pPr marL="540000" algn="just">
              <a:lnSpc>
                <a:spcPct val="114000"/>
              </a:lnSpc>
              <a:buFont typeface="Wingdings" pitchFamily="2" charset="2"/>
              <a:buChar char="Ø"/>
              <a:defRPr/>
            </a:pPr>
            <a:r>
              <a:rPr lang="en-US" sz="2200" dirty="0" smtClean="0">
                <a:latin typeface="Cambria" pitchFamily="18" charset="0"/>
              </a:rPr>
              <a:t>Each cubicle should be completely isolated from the other by metallic partition. </a:t>
            </a:r>
          </a:p>
          <a:p>
            <a:pPr marL="540000" algn="just">
              <a:lnSpc>
                <a:spcPct val="114000"/>
              </a:lnSpc>
              <a:buFont typeface="Wingdings" pitchFamily="2" charset="2"/>
              <a:buChar char="Ø"/>
              <a:defRPr/>
            </a:pPr>
            <a:r>
              <a:rPr lang="en-US" sz="2200" dirty="0" smtClean="0">
                <a:latin typeface="Cambria" pitchFamily="18" charset="0"/>
              </a:rPr>
              <a:t>The bus bar housing should also have fire barrier between compartments. </a:t>
            </a:r>
          </a:p>
          <a:p>
            <a:pPr marL="540000" algn="just">
              <a:lnSpc>
                <a:spcPct val="114000"/>
              </a:lnSpc>
              <a:buFont typeface="Wingdings" pitchFamily="2" charset="2"/>
              <a:buChar char="Ø"/>
              <a:defRPr/>
            </a:pPr>
            <a:r>
              <a:rPr lang="en-US" sz="2200" dirty="0" smtClean="0">
                <a:latin typeface="Cambria" pitchFamily="18" charset="0"/>
              </a:rPr>
              <a:t>The bus bars should be covered with insulating sleeves to avoid fault.</a:t>
            </a:r>
          </a:p>
          <a:p>
            <a:pPr marL="540000" algn="just">
              <a:lnSpc>
                <a:spcPct val="114000"/>
              </a:lnSpc>
              <a:buFont typeface="Wingdings" pitchFamily="2" charset="2"/>
              <a:buChar char="Ø"/>
              <a:defRPr/>
            </a:pPr>
            <a:r>
              <a:rPr lang="en-US" sz="2200" dirty="0" smtClean="0">
                <a:latin typeface="Cambria" pitchFamily="18" charset="0"/>
              </a:rPr>
              <a:t>When a fault interrupts, gas products are diverted away from the electricity live parts.</a:t>
            </a:r>
          </a:p>
          <a:p>
            <a:pPr algn="just">
              <a:lnSpc>
                <a:spcPct val="114000"/>
              </a:lnSpc>
              <a:buFont typeface="Wingdings" pitchFamily="2" charset="2"/>
              <a:buChar char="Ø"/>
              <a:defRPr/>
            </a:pPr>
            <a:endParaRPr lang="en-US" sz="2200" dirty="0">
              <a:solidFill>
                <a:schemeClr val="tx2">
                  <a:lumMod val="75000"/>
                </a:schemeClr>
              </a:solidFill>
              <a:latin typeface="Cambria"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371600"/>
            <a:ext cx="8458200" cy="5105400"/>
          </a:xfrm>
        </p:spPr>
        <p:txBody>
          <a:bodyPr>
            <a:noAutofit/>
          </a:bodyPr>
          <a:lstStyle/>
          <a:p>
            <a:pPr algn="just">
              <a:buNone/>
            </a:pPr>
            <a:r>
              <a:rPr lang="en-US" sz="2500" b="1" dirty="0" smtClean="0">
                <a:latin typeface="Cambria" pitchFamily="18" charset="0"/>
              </a:rPr>
              <a:t>	</a:t>
            </a:r>
            <a:r>
              <a:rPr lang="en-US" sz="2500" b="1" u="sng" dirty="0" err="1" smtClean="0">
                <a:latin typeface="Cambria" pitchFamily="18" charset="0"/>
              </a:rPr>
              <a:t>Reguirement</a:t>
            </a:r>
            <a:r>
              <a:rPr lang="en-US" sz="2500" b="1" u="sng" dirty="0" smtClean="0">
                <a:latin typeface="Cambria" pitchFamily="18" charset="0"/>
              </a:rPr>
              <a:t> of fire extinguishers as per TAC recommendation:</a:t>
            </a:r>
            <a:endParaRPr lang="en-US" sz="2500" u="sng" dirty="0" smtClean="0">
              <a:latin typeface="Cambria" pitchFamily="18" charset="0"/>
            </a:endParaRPr>
          </a:p>
          <a:p>
            <a:pPr algn="just">
              <a:buFont typeface="Wingdings" pitchFamily="2" charset="2"/>
              <a:buChar char="Ø"/>
            </a:pPr>
            <a:r>
              <a:rPr lang="en-US" sz="2500" dirty="0" smtClean="0">
                <a:latin typeface="Cambria" pitchFamily="18" charset="0"/>
              </a:rPr>
              <a:t>One 9 </a:t>
            </a:r>
            <a:r>
              <a:rPr lang="en-US" sz="2500" dirty="0" err="1" smtClean="0">
                <a:latin typeface="Cambria" pitchFamily="18" charset="0"/>
              </a:rPr>
              <a:t>ltrs</a:t>
            </a:r>
            <a:r>
              <a:rPr lang="en-US" sz="2500" dirty="0" smtClean="0">
                <a:latin typeface="Cambria" pitchFamily="18" charset="0"/>
              </a:rPr>
              <a:t> fire bucket shall be provided for every 100 </a:t>
            </a:r>
            <a:r>
              <a:rPr lang="en-US" sz="2500" dirty="0" err="1" smtClean="0">
                <a:latin typeface="Cambria" pitchFamily="18" charset="0"/>
              </a:rPr>
              <a:t>mtrs</a:t>
            </a:r>
            <a:r>
              <a:rPr lang="en-US" sz="2500" dirty="0" smtClean="0">
                <a:latin typeface="Cambria" pitchFamily="18" charset="0"/>
              </a:rPr>
              <a:t>. Of floor area or part there of One 9 </a:t>
            </a:r>
            <a:r>
              <a:rPr lang="en-US" sz="2500" dirty="0" err="1" smtClean="0">
                <a:latin typeface="Cambria" pitchFamily="18" charset="0"/>
              </a:rPr>
              <a:t>ltrs</a:t>
            </a:r>
            <a:r>
              <a:rPr lang="en-US" sz="2500" dirty="0" smtClean="0">
                <a:latin typeface="Cambria" pitchFamily="18" charset="0"/>
              </a:rPr>
              <a:t> mechanical foam fire extinguisher/ 5kg Dry powder fire extinguisher / 4.5 kg.CO2 Fire Extinguisher should be provided to six buckets or part thereof with minimum of one fire extinguishers and two buckets per compartment. Buckets may be dispensed with provided the supply of extinguisher is one and a half times as indicated here above.</a:t>
            </a:r>
          </a:p>
          <a:p>
            <a:pPr algn="just">
              <a:buNone/>
            </a:pPr>
            <a:endParaRPr lang="en-US" sz="2500" dirty="0">
              <a:solidFill>
                <a:schemeClr val="tx2">
                  <a:lumMod val="75000"/>
                </a:schemeClr>
              </a:solidFill>
              <a:latin typeface="Cambria"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983163"/>
          </a:xfrm>
        </p:spPr>
        <p:txBody>
          <a:bodyPr>
            <a:normAutofit fontScale="92500"/>
          </a:bodyPr>
          <a:lstStyle/>
          <a:p>
            <a:pPr>
              <a:lnSpc>
                <a:spcPct val="110000"/>
              </a:lnSpc>
              <a:buNone/>
            </a:pPr>
            <a:r>
              <a:rPr lang="en-US" sz="2400" b="1" u="sng" dirty="0" smtClean="0">
                <a:latin typeface="Cambria" pitchFamily="18" charset="0"/>
              </a:rPr>
              <a:t>Requirement of fire extinguishers as per TAC recommendation:</a:t>
            </a:r>
          </a:p>
          <a:p>
            <a:pPr algn="just">
              <a:lnSpc>
                <a:spcPct val="110000"/>
              </a:lnSpc>
              <a:buFont typeface="Wingdings" pitchFamily="2" charset="2"/>
              <a:buChar char="Ø"/>
            </a:pPr>
            <a:r>
              <a:rPr lang="en-US" sz="2400" dirty="0" smtClean="0">
                <a:latin typeface="Cambria" pitchFamily="18" charset="0"/>
              </a:rPr>
              <a:t>Every sub-station should train its employees in fire fighting. It should form its own fire fighting team. Team should be given frequent mock drills. Duty of each member of the fire fighting team should be written and circulated among the staff. A list of all employees with their contact number and home addresses  should be displayed in the substation.</a:t>
            </a:r>
          </a:p>
          <a:p>
            <a:pPr algn="just">
              <a:lnSpc>
                <a:spcPct val="110000"/>
              </a:lnSpc>
              <a:buFont typeface="Wingdings" pitchFamily="2" charset="2"/>
              <a:buChar char="Ø"/>
            </a:pPr>
            <a:r>
              <a:rPr lang="en-US" sz="2400" dirty="0" smtClean="0">
                <a:latin typeface="Cambria" pitchFamily="18" charset="0"/>
              </a:rPr>
              <a:t>Workers should also be provided first aid training. First Aid Box should be provided and a chart indicating the first aid to be given in case of electric shock should be displayed in the substation.</a:t>
            </a:r>
          </a:p>
          <a:p>
            <a:pPr>
              <a:lnSpc>
                <a:spcPct val="150000"/>
              </a:lnSpc>
              <a:buNone/>
            </a:pPr>
            <a:endParaRPr lang="en-US" sz="2000" dirty="0"/>
          </a:p>
        </p:txBody>
      </p:sp>
      <p:sp>
        <p:nvSpPr>
          <p:cNvPr id="4" name="Title 1"/>
          <p:cNvSpPr>
            <a:spLocks noGrp="1"/>
          </p:cNvSpPr>
          <p:nvPr>
            <p:ph type="title"/>
          </p:nvPr>
        </p:nvSpPr>
        <p:spPr>
          <a:xfrm>
            <a:off x="457200" y="274638"/>
            <a:ext cx="8229600" cy="1143000"/>
          </a:xfrm>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990600"/>
            <a:ext cx="8534400" cy="3886200"/>
          </a:xfrm>
        </p:spPr>
        <p:txBody>
          <a:bodyPr>
            <a:noAutofit/>
          </a:bodyPr>
          <a:lstStyle/>
          <a:p>
            <a:pPr algn="just">
              <a:lnSpc>
                <a:spcPct val="150000"/>
              </a:lnSpc>
              <a:buNone/>
            </a:pPr>
            <a:r>
              <a:rPr lang="en-US" sz="2400" b="1" u="sng" dirty="0">
                <a:latin typeface="Cambria" pitchFamily="18" charset="0"/>
              </a:rPr>
              <a:t>Fire hazards in transformers </a:t>
            </a:r>
            <a:r>
              <a:rPr lang="en-US" sz="2400" dirty="0" smtClean="0">
                <a:latin typeface="Cambria" pitchFamily="18" charset="0"/>
              </a:rPr>
              <a:t>		</a:t>
            </a:r>
          </a:p>
          <a:p>
            <a:pPr algn="just">
              <a:lnSpc>
                <a:spcPct val="150000"/>
              </a:lnSpc>
            </a:pPr>
            <a:r>
              <a:rPr lang="en-US" sz="2400" dirty="0" smtClean="0">
                <a:latin typeface="Cambria" pitchFamily="18" charset="0"/>
              </a:rPr>
              <a:t>Transformers carry current and generate heat due to a variety of energy losses. Their constructions therefore cool by dissipating the heat. Transformer can be classified into three types depending upon the heat dissipation facility and insulation used.</a:t>
            </a:r>
          </a:p>
          <a:p>
            <a:pPr lvl="0" algn="just">
              <a:lnSpc>
                <a:spcPct val="150000"/>
              </a:lnSpc>
              <a:buFont typeface="Wingdings" pitchFamily="2" charset="2"/>
              <a:buChar char="v"/>
            </a:pPr>
            <a:r>
              <a:rPr lang="en-US" sz="2400" dirty="0" smtClean="0">
                <a:latin typeface="Cambria" pitchFamily="18" charset="0"/>
              </a:rPr>
              <a:t>Dry Type Transformer</a:t>
            </a:r>
          </a:p>
          <a:p>
            <a:pPr lvl="0" algn="just">
              <a:lnSpc>
                <a:spcPct val="150000"/>
              </a:lnSpc>
              <a:buFont typeface="Wingdings" pitchFamily="2" charset="2"/>
              <a:buChar char="v"/>
            </a:pPr>
            <a:r>
              <a:rPr lang="en-US" sz="2400" dirty="0" err="1" smtClean="0">
                <a:latin typeface="Cambria" pitchFamily="18" charset="0"/>
              </a:rPr>
              <a:t>Askarel</a:t>
            </a:r>
            <a:r>
              <a:rPr lang="en-US" sz="2400" dirty="0" smtClean="0">
                <a:latin typeface="Cambria" pitchFamily="18" charset="0"/>
              </a:rPr>
              <a:t> Insulated Type</a:t>
            </a:r>
          </a:p>
          <a:p>
            <a:pPr lvl="0" algn="just">
              <a:lnSpc>
                <a:spcPct val="150000"/>
              </a:lnSpc>
              <a:buFont typeface="Wingdings" pitchFamily="2" charset="2"/>
              <a:buChar char="v"/>
            </a:pPr>
            <a:r>
              <a:rPr lang="en-US" sz="2400" dirty="0" smtClean="0">
                <a:latin typeface="Cambria" pitchFamily="18" charset="0"/>
              </a:rPr>
              <a:t>Oil Insulated Type</a:t>
            </a:r>
          </a:p>
          <a:p>
            <a:pPr algn="just">
              <a:lnSpc>
                <a:spcPct val="15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914400" y="1600200"/>
            <a:ext cx="7403592" cy="3886200"/>
          </a:xfrm>
        </p:spPr>
        <p:txBody>
          <a:bodyPr>
            <a:noAutofit/>
          </a:bodyPr>
          <a:lstStyle/>
          <a:p>
            <a:pPr algn="just">
              <a:buFont typeface="Wingdings" pitchFamily="2" charset="2"/>
              <a:buChar char="q"/>
            </a:pPr>
            <a:r>
              <a:rPr lang="en-US" sz="2400" dirty="0" smtClean="0">
                <a:latin typeface="Cambria" pitchFamily="18" charset="0"/>
              </a:rPr>
              <a:t>Dry transformers are of four types:</a:t>
            </a:r>
          </a:p>
          <a:p>
            <a:pPr lvl="0" algn="just"/>
            <a:endParaRPr lang="en-US" sz="2400" dirty="0" smtClean="0">
              <a:latin typeface="Cambria" pitchFamily="18" charset="0"/>
            </a:endParaRPr>
          </a:p>
          <a:p>
            <a:pPr lvl="0" algn="just">
              <a:buFont typeface="Wingdings" pitchFamily="2" charset="2"/>
              <a:buChar char="v"/>
            </a:pPr>
            <a:r>
              <a:rPr lang="en-US" sz="2400" dirty="0" smtClean="0">
                <a:latin typeface="Cambria" pitchFamily="18" charset="0"/>
              </a:rPr>
              <a:t>Self- cooled unventilated</a:t>
            </a:r>
          </a:p>
          <a:p>
            <a:pPr lvl="0" algn="just">
              <a:buNone/>
            </a:pPr>
            <a:endParaRPr lang="en-US" sz="2400" dirty="0" smtClean="0">
              <a:latin typeface="Cambria" pitchFamily="18" charset="0"/>
            </a:endParaRPr>
          </a:p>
          <a:p>
            <a:pPr lvl="0" algn="just">
              <a:buFont typeface="Wingdings" pitchFamily="2" charset="2"/>
              <a:buChar char="v"/>
            </a:pPr>
            <a:r>
              <a:rPr lang="en-US" sz="2400" dirty="0" smtClean="0">
                <a:latin typeface="Cambria" pitchFamily="18" charset="0"/>
              </a:rPr>
              <a:t>Self-cooled ventilated</a:t>
            </a:r>
          </a:p>
          <a:p>
            <a:pPr lvl="0" algn="just">
              <a:buFont typeface="Wingdings" pitchFamily="2" charset="2"/>
              <a:buChar char="v"/>
            </a:pPr>
            <a:endParaRPr lang="en-US" sz="2400" dirty="0" smtClean="0">
              <a:latin typeface="Cambria" pitchFamily="18" charset="0"/>
            </a:endParaRPr>
          </a:p>
          <a:p>
            <a:pPr lvl="0" algn="just">
              <a:buFont typeface="Wingdings" pitchFamily="2" charset="2"/>
              <a:buChar char="v"/>
            </a:pPr>
            <a:r>
              <a:rPr lang="en-US" sz="2400" dirty="0" smtClean="0">
                <a:latin typeface="Cambria" pitchFamily="18" charset="0"/>
              </a:rPr>
              <a:t>Forced air- cooled</a:t>
            </a:r>
          </a:p>
          <a:p>
            <a:pPr lvl="0" algn="just">
              <a:buFont typeface="Wingdings" pitchFamily="2" charset="2"/>
              <a:buChar char="v"/>
            </a:pPr>
            <a:endParaRPr lang="en-US" sz="2400" dirty="0" smtClean="0">
              <a:latin typeface="Cambria" pitchFamily="18" charset="0"/>
            </a:endParaRPr>
          </a:p>
          <a:p>
            <a:pPr lvl="0" algn="just">
              <a:buFont typeface="Wingdings" pitchFamily="2" charset="2"/>
              <a:buChar char="v"/>
            </a:pPr>
            <a:r>
              <a:rPr lang="en-US" sz="2400" dirty="0" smtClean="0">
                <a:latin typeface="Cambria" pitchFamily="18" charset="0"/>
              </a:rPr>
              <a:t>Sealed tank gas filled (Nitrogen or per </a:t>
            </a:r>
            <a:r>
              <a:rPr lang="en-US" sz="2400" dirty="0" err="1" smtClean="0">
                <a:latin typeface="Cambria" pitchFamily="18" charset="0"/>
              </a:rPr>
              <a:t>Fluropropane</a:t>
            </a:r>
            <a:r>
              <a:rPr lang="en-US" sz="2400" dirty="0" smtClean="0">
                <a:latin typeface="Cambria" pitchFamily="18" charset="0"/>
              </a:rPr>
              <a:t>) varieties</a:t>
            </a:r>
          </a:p>
          <a:p>
            <a:pPr algn="just">
              <a:buFont typeface="Wingdings" pitchFamily="2" charset="2"/>
              <a:buChar char="Ø"/>
            </a:pPr>
            <a:endParaRPr lang="en-US" sz="2400" dirty="0">
              <a:solidFill>
                <a:schemeClr val="tx2">
                  <a:lumMod val="75000"/>
                </a:schemeClr>
              </a:solidFill>
              <a:latin typeface="Cambria"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990600"/>
            <a:ext cx="8610600" cy="4419600"/>
          </a:xfrm>
        </p:spPr>
        <p:txBody>
          <a:bodyPr>
            <a:noAutofit/>
          </a:bodyPr>
          <a:lstStyle/>
          <a:p>
            <a:pPr algn="just">
              <a:buNone/>
            </a:pPr>
            <a:r>
              <a:rPr lang="en-US" sz="2000" b="1" dirty="0" smtClean="0">
                <a:latin typeface="Cambria" pitchFamily="18" charset="0"/>
              </a:rPr>
              <a:t>	</a:t>
            </a:r>
            <a:r>
              <a:rPr lang="en-US" sz="2400" b="1" u="sng" dirty="0" smtClean="0">
                <a:latin typeface="Cambria" pitchFamily="18" charset="0"/>
              </a:rPr>
              <a:t>Cause of Fire</a:t>
            </a:r>
            <a:r>
              <a:rPr lang="en-US" sz="2400" u="sng" dirty="0" smtClean="0">
                <a:latin typeface="Cambria" pitchFamily="18" charset="0"/>
              </a:rPr>
              <a:t>:</a:t>
            </a:r>
          </a:p>
          <a:p>
            <a:pPr algn="just">
              <a:buFont typeface="Wingdings" pitchFamily="2" charset="2"/>
              <a:buChar char="q"/>
            </a:pPr>
            <a:r>
              <a:rPr lang="en-US" sz="2400" dirty="0" smtClean="0">
                <a:latin typeface="Cambria" pitchFamily="18" charset="0"/>
              </a:rPr>
              <a:t>Fire do occur in dry type transformers due to insulation failures of windings.</a:t>
            </a:r>
          </a:p>
          <a:p>
            <a:pPr algn="just">
              <a:buFont typeface="Wingdings" pitchFamily="2" charset="2"/>
              <a:buChar char="q"/>
            </a:pPr>
            <a:r>
              <a:rPr lang="en-US" sz="2400" dirty="0" err="1" smtClean="0">
                <a:latin typeface="Cambria" pitchFamily="18" charset="0"/>
              </a:rPr>
              <a:t>Askarel</a:t>
            </a:r>
            <a:r>
              <a:rPr lang="en-US" sz="2400" dirty="0" smtClean="0">
                <a:latin typeface="Cambria" pitchFamily="18" charset="0"/>
              </a:rPr>
              <a:t>- insulated transformer is very safe as the liquid used for insulation are non flammable in nature. The cost of these transformers, however, is very high compared to other types.</a:t>
            </a:r>
          </a:p>
          <a:p>
            <a:pPr algn="just">
              <a:buFont typeface="Wingdings" pitchFamily="2" charset="2"/>
              <a:buChar char="q"/>
            </a:pPr>
            <a:r>
              <a:rPr lang="en-US" sz="2400" dirty="0" smtClean="0">
                <a:latin typeface="Cambria" pitchFamily="18" charset="0"/>
              </a:rPr>
              <a:t>Oil insulated type transformer are the most common and present the greatest fire hazard. Although during normal operation, the heat is efficiently dissipated, fires in oil insulated transformers can result due to abnormal conditions caused by:</a:t>
            </a:r>
          </a:p>
          <a:p>
            <a:pPr lvl="0" algn="just"/>
            <a:r>
              <a:rPr lang="en-US" sz="2400" dirty="0" smtClean="0">
                <a:latin typeface="Cambria" pitchFamily="18" charset="0"/>
              </a:rPr>
              <a:t>Overload during switching or through lighting’s surges.</a:t>
            </a:r>
          </a:p>
          <a:p>
            <a:pPr lvl="0" algn="just"/>
            <a:r>
              <a:rPr lang="en-US" sz="2400" dirty="0" smtClean="0">
                <a:latin typeface="Cambria" pitchFamily="18" charset="0"/>
              </a:rPr>
              <a:t>Gradual deteriorations of insulation, transformer oil etc.</a:t>
            </a:r>
          </a:p>
          <a:p>
            <a:pPr algn="just"/>
            <a:endParaRPr lang="en-US" sz="2400" dirty="0">
              <a:solidFill>
                <a:schemeClr val="tx2">
                  <a:lumMod val="75000"/>
                </a:schemeClr>
              </a:solidFill>
              <a:latin typeface="Cambria"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00000"/>
                </a:solidFill>
                <a:latin typeface="Cambria" pitchFamily="18" charset="0"/>
              </a:rPr>
              <a:t>FIRE PREVENTION &amp; FIRE FIGHTING EQUIPMENT</a:t>
            </a:r>
            <a:endParaRPr lang="en-US" sz="4000" dirty="0">
              <a:solidFill>
                <a:srgbClr val="C00000"/>
              </a:solidFill>
            </a:endParaRPr>
          </a:p>
        </p:txBody>
      </p:sp>
      <p:sp>
        <p:nvSpPr>
          <p:cNvPr id="3" name="Content Placeholder 2"/>
          <p:cNvSpPr>
            <a:spLocks noGrp="1"/>
          </p:cNvSpPr>
          <p:nvPr>
            <p:ph idx="1"/>
          </p:nvPr>
        </p:nvSpPr>
        <p:spPr/>
        <p:txBody>
          <a:bodyPr>
            <a:normAutofit/>
          </a:bodyPr>
          <a:lstStyle/>
          <a:p>
            <a:pPr lvl="0" algn="just">
              <a:lnSpc>
                <a:spcPct val="150000"/>
              </a:lnSpc>
            </a:pPr>
            <a:r>
              <a:rPr lang="en-US" sz="2400" dirty="0" smtClean="0">
                <a:latin typeface="Cambria" pitchFamily="18" charset="0"/>
              </a:rPr>
              <a:t>Low oil level itself</a:t>
            </a:r>
          </a:p>
          <a:p>
            <a:pPr lvl="0" algn="just">
              <a:lnSpc>
                <a:spcPct val="150000"/>
              </a:lnSpc>
            </a:pPr>
            <a:r>
              <a:rPr lang="en-US" sz="2400" dirty="0" smtClean="0">
                <a:latin typeface="Cambria" pitchFamily="18" charset="0"/>
              </a:rPr>
              <a:t>Failure of insulating bushings</a:t>
            </a:r>
          </a:p>
          <a:p>
            <a:pPr algn="just">
              <a:lnSpc>
                <a:spcPct val="150000"/>
              </a:lnSpc>
            </a:pPr>
            <a:r>
              <a:rPr lang="en-US" sz="2400" dirty="0" smtClean="0">
                <a:latin typeface="Cambria" pitchFamily="18" charset="0"/>
              </a:rPr>
              <a:t>An arcing that follows an electrical breakdown can burn through the case or vaporize the oil, creating pressure sufficient to force off  the cover or rupture the casing. Considerable burning oil may then be expelled and an intense fire/ explosion may follow.</a:t>
            </a:r>
          </a:p>
          <a:p>
            <a:pPr>
              <a:lnSpc>
                <a:spcPct val="150000"/>
              </a:lnSpc>
            </a:pP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066800"/>
            <a:ext cx="8458200" cy="4953000"/>
          </a:xfrm>
        </p:spPr>
        <p:txBody>
          <a:bodyPr>
            <a:noAutofit/>
          </a:bodyPr>
          <a:lstStyle/>
          <a:p>
            <a:pPr algn="just">
              <a:buNone/>
            </a:pPr>
            <a:r>
              <a:rPr lang="en-US" sz="2000" b="1" dirty="0" smtClean="0">
                <a:latin typeface="Cambria" pitchFamily="18" charset="0"/>
              </a:rPr>
              <a:t>	</a:t>
            </a:r>
            <a:r>
              <a:rPr lang="en-US" sz="2100" b="1" u="sng" dirty="0" smtClean="0">
                <a:latin typeface="Cambria" pitchFamily="18" charset="0"/>
              </a:rPr>
              <a:t>Safe Practices:</a:t>
            </a:r>
            <a:endParaRPr lang="en-US" sz="2100" u="sng" dirty="0" smtClean="0">
              <a:latin typeface="Cambria" pitchFamily="18" charset="0"/>
            </a:endParaRPr>
          </a:p>
          <a:p>
            <a:pPr algn="just">
              <a:buFont typeface="Wingdings" pitchFamily="2" charset="2"/>
              <a:buChar char="Ø"/>
            </a:pPr>
            <a:r>
              <a:rPr lang="en-US" sz="2100" dirty="0" smtClean="0">
                <a:latin typeface="Cambria" pitchFamily="18" charset="0"/>
              </a:rPr>
              <a:t>Many fires which frequently occur on transformers in operation all over the country can be easily prevented if established safe   practices    are followed by owners of such equipment.</a:t>
            </a:r>
          </a:p>
          <a:p>
            <a:pPr algn="just">
              <a:buFont typeface="Wingdings" pitchFamily="2" charset="2"/>
              <a:buChar char="Ø"/>
            </a:pPr>
            <a:r>
              <a:rPr lang="en-US" sz="2100" dirty="0" smtClean="0">
                <a:latin typeface="Cambria" pitchFamily="18" charset="0"/>
              </a:rPr>
              <a:t> Such safe practices   are stipulated in the Indian Standards, the rules of the TAC and in other codes of practice. </a:t>
            </a:r>
          </a:p>
          <a:p>
            <a:pPr marL="82296" lvl="0" indent="0" algn="just">
              <a:buNone/>
            </a:pPr>
            <a:r>
              <a:rPr lang="en-US" sz="2100" dirty="0" smtClean="0">
                <a:latin typeface="Cambria" pitchFamily="18" charset="0"/>
              </a:rPr>
              <a:t>          -Periodic checks for purity, breakdown voltage, acidity  and ageing of products in the insulating oil must be carried out as per manufacturers instructions or to relevant Indian standards.</a:t>
            </a:r>
          </a:p>
          <a:p>
            <a:pPr algn="just"/>
            <a:endParaRPr lang="en-US" sz="2100" dirty="0">
              <a:solidFill>
                <a:schemeClr val="tx2">
                  <a:lumMod val="75000"/>
                </a:schemeClr>
              </a:solidFill>
              <a:latin typeface="Cambria"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br>
              <a:rPr lang="en-US" sz="4000" b="1" dirty="0" smtClean="0">
                <a:solidFill>
                  <a:srgbClr val="C00000"/>
                </a:solidFill>
                <a:latin typeface="Cambria" pitchFamily="18" charset="0"/>
              </a:rPr>
            </a:br>
            <a:endParaRPr lang="en-US" sz="4000" dirty="0">
              <a:solidFill>
                <a:srgbClr val="C00000"/>
              </a:solidFill>
              <a:latin typeface="Cambria" pitchFamily="18" charset="0"/>
            </a:endParaRPr>
          </a:p>
        </p:txBody>
      </p:sp>
      <p:sp>
        <p:nvSpPr>
          <p:cNvPr id="3" name="Content Placeholder 2"/>
          <p:cNvSpPr>
            <a:spLocks noGrp="1"/>
          </p:cNvSpPr>
          <p:nvPr>
            <p:ph idx="1"/>
          </p:nvPr>
        </p:nvSpPr>
        <p:spPr>
          <a:xfrm>
            <a:off x="381000" y="1371600"/>
            <a:ext cx="8458200" cy="5029200"/>
          </a:xfrm>
        </p:spPr>
        <p:txBody>
          <a:bodyPr>
            <a:noAutofit/>
          </a:bodyPr>
          <a:lstStyle/>
          <a:p>
            <a:pPr algn="just">
              <a:buNone/>
            </a:pPr>
            <a:r>
              <a:rPr lang="en-US" sz="2000" b="1" dirty="0" smtClean="0">
                <a:latin typeface="Cambria" pitchFamily="18" charset="0"/>
              </a:rPr>
              <a:t>	</a:t>
            </a:r>
            <a:r>
              <a:rPr lang="en-US" sz="2500" b="1" u="sng" dirty="0" smtClean="0">
                <a:latin typeface="Cambria" pitchFamily="18" charset="0"/>
              </a:rPr>
              <a:t>Protection Systems:</a:t>
            </a:r>
            <a:endParaRPr lang="en-US" sz="2500" u="sng" dirty="0" smtClean="0">
              <a:latin typeface="Cambria" pitchFamily="18" charset="0"/>
            </a:endParaRPr>
          </a:p>
          <a:p>
            <a:pPr algn="just">
              <a:buFont typeface="Wingdings" pitchFamily="2" charset="2"/>
              <a:buChar char="Ø"/>
            </a:pPr>
            <a:r>
              <a:rPr lang="en-US" sz="2500" dirty="0" smtClean="0">
                <a:latin typeface="Cambria" pitchFamily="18" charset="0"/>
              </a:rPr>
              <a:t>Modern transformers, because of their cost, sometimes in excess of a few </a:t>
            </a:r>
            <a:r>
              <a:rPr lang="en-US" sz="2500" dirty="0" err="1" smtClean="0">
                <a:latin typeface="Cambria" pitchFamily="18" charset="0"/>
              </a:rPr>
              <a:t>crore</a:t>
            </a:r>
            <a:r>
              <a:rPr lang="en-US" sz="2500" dirty="0" smtClean="0">
                <a:latin typeface="Cambria" pitchFamily="18" charset="0"/>
              </a:rPr>
              <a:t> of rupees, warrant special fire protection system. There is sufficient value in the thousands of gallons of oil and external attachments (e.g. fans, controls tap changing equipment, instruments bushings, lighting arrestor) to justify some type of fixed fire extinguishing equipment. Fixed water spray systems are normally recommended for safeguarding transformers against fire hazards.</a:t>
            </a:r>
          </a:p>
          <a:p>
            <a:pPr algn="just"/>
            <a:endParaRPr lang="en-US" sz="2500" dirty="0">
              <a:solidFill>
                <a:schemeClr val="tx2">
                  <a:lumMod val="75000"/>
                </a:schemeClr>
              </a:solidFill>
              <a:latin typeface="Cambria"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457200" y="1219201"/>
            <a:ext cx="8382000" cy="4800599"/>
          </a:xfrm>
        </p:spPr>
        <p:txBody>
          <a:bodyPr>
            <a:noAutofit/>
          </a:bodyPr>
          <a:lstStyle/>
          <a:p>
            <a:pPr algn="just">
              <a:buNone/>
            </a:pPr>
            <a:r>
              <a:rPr lang="en-US" sz="2200" b="1" dirty="0" smtClean="0">
                <a:latin typeface="Cambria" pitchFamily="18" charset="0"/>
              </a:rPr>
              <a:t>	</a:t>
            </a:r>
            <a:r>
              <a:rPr lang="en-US" sz="2200" b="1" u="sng" dirty="0" smtClean="0">
                <a:latin typeface="Cambria" pitchFamily="18" charset="0"/>
              </a:rPr>
              <a:t>Water Spray System:</a:t>
            </a:r>
            <a:endParaRPr lang="en-US" sz="2200" u="sng" dirty="0" smtClean="0">
              <a:latin typeface="Cambria" pitchFamily="18" charset="0"/>
            </a:endParaRPr>
          </a:p>
          <a:p>
            <a:pPr algn="just">
              <a:buFont typeface="Wingdings" pitchFamily="2" charset="2"/>
              <a:buChar char="Ø"/>
            </a:pPr>
            <a:r>
              <a:rPr lang="en-US" sz="2200" dirty="0" smtClean="0">
                <a:latin typeface="Cambria" pitchFamily="18" charset="0"/>
              </a:rPr>
              <a:t>A solid stream of water discharged from a hose will not extinguish an oil fire as water, being heavier than oil, sinks to the bottom of the oil surface and in fact agitates the flame thus intensifying the fire.</a:t>
            </a:r>
          </a:p>
          <a:p>
            <a:pPr algn="just">
              <a:buFont typeface="Wingdings" pitchFamily="2" charset="2"/>
              <a:buChar char="Ø"/>
            </a:pPr>
            <a:r>
              <a:rPr lang="en-US" sz="2200" dirty="0" smtClean="0">
                <a:latin typeface="Cambria" pitchFamily="18" charset="0"/>
              </a:rPr>
              <a:t>It was discovered in the year 1932 that water released in fine drops and directed at the surface of an oil fire at an optimum velocity produces an emulsion of oil in water which will float and extinguish fire. As a result the </a:t>
            </a:r>
            <a:r>
              <a:rPr lang="en-US" sz="2200" dirty="0" err="1" smtClean="0">
                <a:latin typeface="Cambria" pitchFamily="18" charset="0"/>
              </a:rPr>
              <a:t>mulsifire</a:t>
            </a:r>
            <a:r>
              <a:rPr lang="en-US" sz="2200" dirty="0" smtClean="0">
                <a:latin typeface="Cambria" pitchFamily="18" charset="0"/>
              </a:rPr>
              <a:t>  or water spray system came into use during 1933-36. Basically, the system consists of a number of nozzles located around the transformer on pipe headers charged with water under pressure. A detection system that automatically detects the fire, also activates the spray system to release fine droplets of water over the surface of the transformer.</a:t>
            </a:r>
          </a:p>
          <a:p>
            <a:pPr algn="just">
              <a:lnSpc>
                <a:spcPct val="120000"/>
              </a:lnSpc>
              <a:buFont typeface="Wingdings" pitchFamily="2" charset="2"/>
              <a:buChar char="Ø"/>
            </a:pPr>
            <a:endParaRPr lang="en-US" sz="2000" dirty="0">
              <a:solidFill>
                <a:schemeClr val="tx2">
                  <a:lumMod val="75000"/>
                </a:schemeClr>
              </a:solidFill>
              <a:latin typeface="Cambria"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533400" y="1143001"/>
            <a:ext cx="8305800" cy="4800600"/>
          </a:xfrm>
        </p:spPr>
        <p:txBody>
          <a:bodyPr>
            <a:noAutofit/>
          </a:bodyPr>
          <a:lstStyle/>
          <a:p>
            <a:pPr algn="just">
              <a:buNone/>
            </a:pPr>
            <a:r>
              <a:rPr lang="en-US" sz="2000" b="1" dirty="0" smtClean="0">
                <a:latin typeface="Cambria" pitchFamily="18" charset="0"/>
              </a:rPr>
              <a:t>	</a:t>
            </a:r>
            <a:r>
              <a:rPr lang="en-US" sz="2400" b="1" u="sng" dirty="0" smtClean="0">
                <a:latin typeface="Cambria" pitchFamily="18" charset="0"/>
              </a:rPr>
              <a:t>Water Spray System (continued):</a:t>
            </a:r>
          </a:p>
          <a:p>
            <a:pPr algn="just">
              <a:buFont typeface="Wingdings" pitchFamily="2" charset="2"/>
              <a:buChar char="Ø"/>
            </a:pPr>
            <a:r>
              <a:rPr lang="en-US" sz="2400" dirty="0" smtClean="0">
                <a:latin typeface="Cambria" pitchFamily="18" charset="0"/>
              </a:rPr>
              <a:t>The practical location of the piping and nozzles with respect to the surface to which the spray is to be applied, or to the zone in which the spray is to be effective, is determined by the physical arrangement and protection needs. Once the criteria are established, the  size(rate of discharge) of nozzles to  be used, the angle of the nozzle discharge cone, and the water pressure needed can be determined.</a:t>
            </a:r>
          </a:p>
          <a:p>
            <a:pPr algn="just">
              <a:buFont typeface="Wingdings" pitchFamily="2" charset="2"/>
              <a:buChar char="Ø"/>
            </a:pPr>
            <a:r>
              <a:rPr lang="en-US" sz="2400" dirty="0" smtClean="0">
                <a:latin typeface="Cambria" pitchFamily="18" charset="0"/>
              </a:rPr>
              <a:t>Once the type of nozzle has been selected and the location and spacing to give the desired area coverage has been determined, hydraulic calculations are made to establish the appropriate pipe sizes and water supply requirement.</a:t>
            </a:r>
          </a:p>
          <a:p>
            <a:pPr algn="just">
              <a:buFont typeface="Wingdings" pitchFamily="2" charset="2"/>
              <a:buChar char="Ø"/>
            </a:pPr>
            <a:endParaRPr lang="en-US" sz="2000" u="sng" dirty="0" smtClean="0">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8229600" cy="1143000"/>
          </a:xfrm>
        </p:spPr>
        <p:txBody>
          <a:bodyPr>
            <a:noAutofit/>
          </a:bodyPr>
          <a:lstStyle/>
          <a:p>
            <a:r>
              <a:rPr lang="en-US" sz="4000" b="1" dirty="0" smtClean="0">
                <a:solidFill>
                  <a:srgbClr val="C00000"/>
                </a:solidFill>
                <a:latin typeface="Cambria" pitchFamily="18" charset="0"/>
              </a:rPr>
              <a:t>PREVENTION OF FIRE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304800" y="533400"/>
            <a:ext cx="8534400" cy="4191000"/>
          </a:xfrm>
        </p:spPr>
        <p:txBody>
          <a:bodyPr>
            <a:noAutofit/>
          </a:bodyPr>
          <a:lstStyle/>
          <a:p>
            <a:pPr algn="just">
              <a:lnSpc>
                <a:spcPct val="150000"/>
              </a:lnSpc>
              <a:buFont typeface="Wingdings" pitchFamily="2" charset="2"/>
              <a:buChar char="q"/>
              <a:defRPr/>
            </a:pPr>
            <a:r>
              <a:rPr lang="en-US" sz="2200" b="1" dirty="0" smtClean="0">
                <a:latin typeface="Cambria" pitchFamily="18" charset="0"/>
              </a:rPr>
              <a:t>Cable Trenches:</a:t>
            </a:r>
          </a:p>
          <a:p>
            <a:pPr marL="540000" algn="just">
              <a:lnSpc>
                <a:spcPct val="150000"/>
              </a:lnSpc>
              <a:buFont typeface="Wingdings" pitchFamily="2" charset="2"/>
              <a:buChar char="Ø"/>
              <a:defRPr/>
            </a:pPr>
            <a:r>
              <a:rPr lang="en-US" sz="2200" dirty="0" smtClean="0">
                <a:latin typeface="Cambria" pitchFamily="18" charset="0"/>
              </a:rPr>
              <a:t>The power cables and control cables should not be run in the same trenches. </a:t>
            </a:r>
          </a:p>
          <a:p>
            <a:pPr marL="540000" algn="just">
              <a:lnSpc>
                <a:spcPct val="150000"/>
              </a:lnSpc>
              <a:buFont typeface="Wingdings" pitchFamily="2" charset="2"/>
              <a:buChar char="Ø"/>
              <a:defRPr/>
            </a:pPr>
            <a:r>
              <a:rPr lang="en-US" sz="2200" dirty="0" smtClean="0">
                <a:latin typeface="Cambria" pitchFamily="18" charset="0"/>
              </a:rPr>
              <a:t>Alternating and direct current control cables should have separate trench.</a:t>
            </a:r>
          </a:p>
          <a:p>
            <a:pPr marL="540000" algn="just">
              <a:lnSpc>
                <a:spcPct val="150000"/>
              </a:lnSpc>
              <a:buFont typeface="Wingdings" pitchFamily="2" charset="2"/>
              <a:buChar char="Ø"/>
              <a:defRPr/>
            </a:pPr>
            <a:r>
              <a:rPr lang="en-US" sz="2200" dirty="0" smtClean="0">
                <a:latin typeface="Cambria" pitchFamily="18" charset="0"/>
              </a:rPr>
              <a:t> </a:t>
            </a:r>
            <a:r>
              <a:rPr lang="en-US" sz="2200" dirty="0" err="1" smtClean="0">
                <a:latin typeface="Cambria" pitchFamily="18" charset="0"/>
              </a:rPr>
              <a:t>Armoured</a:t>
            </a:r>
            <a:r>
              <a:rPr lang="en-US" sz="2200" dirty="0" smtClean="0">
                <a:latin typeface="Cambria" pitchFamily="18" charset="0"/>
              </a:rPr>
              <a:t> control cables are to be preferred as they minimize short circuit due to mechanical damage.</a:t>
            </a:r>
          </a:p>
          <a:p>
            <a:pPr marL="540000" algn="just">
              <a:lnSpc>
                <a:spcPct val="150000"/>
              </a:lnSpc>
              <a:buFont typeface="Wingdings" pitchFamily="2" charset="2"/>
              <a:buChar char="Ø"/>
              <a:defRPr/>
            </a:pPr>
            <a:r>
              <a:rPr lang="en-US" sz="2200" dirty="0" smtClean="0">
                <a:latin typeface="Cambria" pitchFamily="18" charset="0"/>
              </a:rPr>
              <a:t> The station grounding conductors should not be run in the control cable trench. </a:t>
            </a:r>
          </a:p>
          <a:p>
            <a:pPr marL="540000" algn="just">
              <a:lnSpc>
                <a:spcPct val="150000"/>
              </a:lnSpc>
              <a:buFont typeface="Wingdings" pitchFamily="2" charset="2"/>
              <a:buChar char="Ø"/>
              <a:defRPr/>
            </a:pPr>
            <a:r>
              <a:rPr lang="en-US" sz="2200" dirty="0" smtClean="0">
                <a:latin typeface="Cambria" pitchFamily="18" charset="0"/>
              </a:rPr>
              <a:t>The cable trenches should be skirted and covered to avoid water collection in the trench.</a:t>
            </a:r>
          </a:p>
          <a:p>
            <a:pPr algn="just">
              <a:lnSpc>
                <a:spcPct val="150000"/>
              </a:lnSpc>
              <a:defRPr/>
            </a:pPr>
            <a:endParaRPr lang="en-US" sz="2200" dirty="0" smtClean="0">
              <a:latin typeface="Cambria" pitchFamily="18" charset="0"/>
            </a:endParaRPr>
          </a:p>
          <a:p>
            <a:pPr algn="just">
              <a:lnSpc>
                <a:spcPct val="150000"/>
              </a:lnSpc>
              <a:buFont typeface="Wingdings" pitchFamily="2" charset="2"/>
              <a:buChar char="Ø"/>
              <a:defRPr/>
            </a:pPr>
            <a:endParaRPr lang="en-US" sz="2200" dirty="0">
              <a:solidFill>
                <a:schemeClr val="tx2">
                  <a:lumMod val="75000"/>
                </a:schemeClr>
              </a:solidFill>
              <a:latin typeface="Cambria"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1143001"/>
            <a:ext cx="8534400" cy="4952999"/>
          </a:xfrm>
        </p:spPr>
        <p:txBody>
          <a:bodyPr>
            <a:noAutofit/>
          </a:bodyPr>
          <a:lstStyle/>
          <a:p>
            <a:pPr algn="just">
              <a:buNone/>
            </a:pPr>
            <a:r>
              <a:rPr lang="en-US" sz="2400" b="1" dirty="0" smtClean="0">
                <a:latin typeface="Cambria" pitchFamily="18" charset="0"/>
              </a:rPr>
              <a:t>	</a:t>
            </a:r>
            <a:r>
              <a:rPr lang="en-US" sz="2300" b="1" u="sng" dirty="0" smtClean="0">
                <a:latin typeface="Cambria" pitchFamily="18" charset="0"/>
              </a:rPr>
              <a:t>Water Spray System (continued):</a:t>
            </a:r>
          </a:p>
          <a:p>
            <a:pPr algn="just"/>
            <a:r>
              <a:rPr lang="en-US" sz="2300" dirty="0" smtClean="0">
                <a:latin typeface="Cambria" pitchFamily="18" charset="0"/>
              </a:rPr>
              <a:t>When water spray is to be used for fire protection of oil filled electrical equipment such as transformers and large switch gear, special care must be taken to provide safe electrical clearance.</a:t>
            </a:r>
          </a:p>
          <a:p>
            <a:pPr algn="just"/>
            <a:r>
              <a:rPr lang="en-US" sz="2300" dirty="0" smtClean="0">
                <a:latin typeface="Cambria" pitchFamily="18" charset="0"/>
              </a:rPr>
              <a:t>Many factors govern the size of a water spray system, including the nature of hazards or combustibles involved, amount of type of equipment to be protected, adequacy of other protection, and the size of the area which could be involved in a single fire.</a:t>
            </a:r>
          </a:p>
          <a:p>
            <a:pPr algn="just"/>
            <a:r>
              <a:rPr lang="en-US" sz="2300" dirty="0" smtClean="0">
                <a:latin typeface="Cambria" pitchFamily="18" charset="0"/>
              </a:rPr>
              <a:t>Because most water spray systems must perform as deluge type systems with all nozzles or devices open and because a high density of water discharge needed there is a heavy demand for water. Each hazard should be protected by its own system which should be adequate for dependable protection.</a:t>
            </a:r>
          </a:p>
          <a:p>
            <a:pPr algn="just">
              <a:buFont typeface="Wingdings" pitchFamily="2" charset="2"/>
              <a:buChar char="Ø"/>
            </a:pPr>
            <a:endParaRPr lang="en-US" sz="2300" dirty="0" smtClean="0">
              <a:latin typeface="Cambria"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04800" y="1371599"/>
            <a:ext cx="8534400" cy="4648201"/>
          </a:xfrm>
        </p:spPr>
        <p:txBody>
          <a:bodyPr>
            <a:noAutofit/>
          </a:bodyPr>
          <a:lstStyle/>
          <a:p>
            <a:pPr algn="just">
              <a:buNone/>
            </a:pPr>
            <a:r>
              <a:rPr lang="en-US" sz="2400" b="1" dirty="0" smtClean="0">
                <a:latin typeface="Cambria" pitchFamily="18" charset="0"/>
              </a:rPr>
              <a:t>	</a:t>
            </a:r>
            <a:r>
              <a:rPr lang="en-US" sz="2400" b="1" u="sng" dirty="0" smtClean="0">
                <a:latin typeface="Cambria" pitchFamily="18" charset="0"/>
              </a:rPr>
              <a:t>Water Supplies:</a:t>
            </a:r>
            <a:endParaRPr lang="en-US" sz="2400" u="sng" dirty="0" smtClean="0">
              <a:latin typeface="Cambria" pitchFamily="18" charset="0"/>
            </a:endParaRPr>
          </a:p>
          <a:p>
            <a:pPr marL="82296" indent="0" algn="just">
              <a:buNone/>
            </a:pPr>
            <a:r>
              <a:rPr lang="en-US" sz="2400" dirty="0" smtClean="0">
                <a:latin typeface="Cambria" pitchFamily="18" charset="0"/>
              </a:rPr>
              <a:t>Fixed spray systems are usually supplied from one or more of the following:</a:t>
            </a:r>
          </a:p>
          <a:p>
            <a:pPr algn="just">
              <a:buFont typeface="Wingdings" pitchFamily="2" charset="2"/>
              <a:buChar char="Ø"/>
            </a:pPr>
            <a:r>
              <a:rPr lang="en-US" sz="2400" dirty="0" smtClean="0">
                <a:latin typeface="Cambria" pitchFamily="18" charset="0"/>
              </a:rPr>
              <a:t>Connections from reliable water- work system of adequate capacity and pressure. Automatic fire pumps having reliable power and a water supply of adequate capacity and reliability.</a:t>
            </a:r>
          </a:p>
          <a:p>
            <a:pPr algn="just">
              <a:buFont typeface="Wingdings" pitchFamily="2" charset="2"/>
              <a:buChar char="Ø"/>
            </a:pPr>
            <a:r>
              <a:rPr lang="en-US" sz="2400" dirty="0" smtClean="0">
                <a:latin typeface="Cambria" pitchFamily="18" charset="0"/>
              </a:rPr>
              <a:t>An elevated (gravity) tank of adequate capacity and elevation.</a:t>
            </a:r>
          </a:p>
          <a:p>
            <a:pPr algn="just">
              <a:buFont typeface="Wingdings" pitchFamily="2" charset="2"/>
              <a:buChar char="Ø"/>
            </a:pPr>
            <a:r>
              <a:rPr lang="en-US" sz="2400" dirty="0" smtClean="0">
                <a:latin typeface="Cambria" pitchFamily="18" charset="0"/>
              </a:rPr>
              <a:t>The capacity of pressure tanks generally is inadequate to supply water spray systems. Such tanks, however, may be accepted as water supplies to small systems. </a:t>
            </a:r>
          </a:p>
          <a:p>
            <a:pPr algn="just">
              <a:buFont typeface="Wingdings" pitchFamily="2" charset="2"/>
              <a:buChar char="Ø"/>
            </a:pPr>
            <a:endParaRPr lang="en-US" sz="2000" dirty="0" smtClean="0">
              <a:latin typeface="Cambria"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C00000"/>
                </a:solidFill>
                <a:latin typeface="Cambria" pitchFamily="18" charset="0"/>
              </a:rPr>
              <a:t>FIRE PREVENTION &amp; FIRE FIGHTING EQUIPMENT</a:t>
            </a:r>
            <a:r>
              <a:rPr lang="en-US" sz="3000" b="1" dirty="0" smtClean="0">
                <a:solidFill>
                  <a:srgbClr val="C00000"/>
                </a:solidFill>
                <a:latin typeface="Cambria" pitchFamily="18" charset="0"/>
              </a:rPr>
              <a:t/>
            </a:r>
            <a:br>
              <a:rPr lang="en-US" sz="3000" b="1" dirty="0" smtClean="0">
                <a:solidFill>
                  <a:srgbClr val="C00000"/>
                </a:solidFill>
                <a:latin typeface="Cambria" pitchFamily="18" charset="0"/>
              </a:rPr>
            </a:br>
            <a:endParaRPr lang="en-US" sz="3000" dirty="0">
              <a:solidFill>
                <a:srgbClr val="C00000"/>
              </a:solidFill>
              <a:latin typeface="Cambria" pitchFamily="18" charset="0"/>
            </a:endParaRPr>
          </a:p>
        </p:txBody>
      </p:sp>
      <p:sp>
        <p:nvSpPr>
          <p:cNvPr id="3" name="Content Placeholder 2"/>
          <p:cNvSpPr>
            <a:spLocks noGrp="1"/>
          </p:cNvSpPr>
          <p:nvPr>
            <p:ph idx="1"/>
          </p:nvPr>
        </p:nvSpPr>
        <p:spPr>
          <a:xfrm>
            <a:off x="381000" y="1371599"/>
            <a:ext cx="8458200" cy="2667001"/>
          </a:xfrm>
        </p:spPr>
        <p:txBody>
          <a:bodyPr>
            <a:noAutofit/>
          </a:bodyPr>
          <a:lstStyle/>
          <a:p>
            <a:pPr algn="just">
              <a:lnSpc>
                <a:spcPct val="150000"/>
              </a:lnSpc>
              <a:buNone/>
            </a:pPr>
            <a:r>
              <a:rPr lang="en-US" sz="2400" b="1" dirty="0" smtClean="0">
                <a:latin typeface="Cambria" pitchFamily="18" charset="0"/>
              </a:rPr>
              <a:t>	</a:t>
            </a:r>
            <a:r>
              <a:rPr lang="en-US" sz="2400" b="1" u="sng" dirty="0" smtClean="0">
                <a:latin typeface="Cambria" pitchFamily="18" charset="0"/>
              </a:rPr>
              <a:t>Maintenance:</a:t>
            </a:r>
          </a:p>
          <a:p>
            <a:pPr algn="just">
              <a:lnSpc>
                <a:spcPct val="150000"/>
              </a:lnSpc>
            </a:pPr>
            <a:r>
              <a:rPr lang="en-US" sz="2400" dirty="0" smtClean="0">
                <a:latin typeface="Cambria" pitchFamily="18" charset="0"/>
              </a:rPr>
              <a:t>It is important that fixed water spray systems be inspected and maintained on a regularly scheduled program.</a:t>
            </a:r>
          </a:p>
          <a:p>
            <a:pPr algn="just">
              <a:lnSpc>
                <a:spcPct val="150000"/>
              </a:lnSpc>
            </a:pPr>
            <a:r>
              <a:rPr lang="en-US" sz="2400" dirty="0" smtClean="0">
                <a:latin typeface="Cambria" pitchFamily="18" charset="0"/>
              </a:rPr>
              <a:t> Items such as strainers, piping, control values, heat actuated device and the spray nozzles should be included in the schedule for regular check and maintenance.</a:t>
            </a:r>
          </a:p>
          <a:p>
            <a:pPr algn="just">
              <a:lnSpc>
                <a:spcPct val="150000"/>
              </a:lnSpc>
              <a:buNone/>
            </a:pPr>
            <a:r>
              <a:rPr lang="en-US" sz="2000" dirty="0" smtClean="0">
                <a:latin typeface="Cambria" pitchFamily="18" charset="0"/>
              </a:rPr>
              <a:t> </a:t>
            </a:r>
          </a:p>
          <a:p>
            <a:pPr algn="just">
              <a:lnSpc>
                <a:spcPct val="150000"/>
              </a:lnSpc>
              <a:buFont typeface="Wingdings" pitchFamily="2" charset="2"/>
              <a:buChar char="Ø"/>
            </a:pPr>
            <a:endParaRPr lang="en-US" sz="2000" dirty="0" smtClean="0">
              <a:latin typeface="Cambria"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905000"/>
            <a:ext cx="6705600" cy="2438400"/>
          </a:xfrm>
          <a:prstGeom prst="rect">
            <a:avLst/>
          </a:prstGeom>
          <a:noFill/>
        </p:spPr>
        <p:txBody>
          <a:bodyPr wrap="none">
            <a:prstTxWarp prst="textChevron">
              <a:avLst/>
            </a:prstTxWarp>
            <a:spAutoFit/>
          </a:bodyPr>
          <a:lstStyle/>
          <a:p>
            <a:pPr algn="ctr">
              <a:defRPr/>
            </a:pPr>
            <a:r>
              <a:rPr lang="en-US" sz="16600" b="1" dirty="0">
                <a:ln w="10541" cmpd="sng">
                  <a:solidFill>
                    <a:schemeClr val="tx1"/>
                  </a:solidFill>
                  <a:prstDash val="solid"/>
                </a:ln>
                <a:solidFill>
                  <a:srgbClr val="C00000"/>
                </a:solidFill>
                <a:effectLst>
                  <a:glow rad="228600">
                    <a:schemeClr val="bg1">
                      <a:alpha val="40000"/>
                    </a:schemeClr>
                  </a:glow>
                </a:effectLst>
                <a:latin typeface="Cambria" pitchFamily="18" charset="0"/>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57200" y="228600"/>
            <a:ext cx="8229600" cy="1143000"/>
          </a:xfrm>
        </p:spPr>
        <p:txBody>
          <a:bodyPr>
            <a:noAutofit/>
          </a:bodyPr>
          <a:lstStyle/>
          <a:p>
            <a:r>
              <a:rPr lang="en-US" sz="4000" b="1" dirty="0" smtClean="0">
                <a:solidFill>
                  <a:srgbClr val="C00000"/>
                </a:solidFill>
                <a:latin typeface="Cambria" pitchFamily="18" charset="0"/>
              </a:rPr>
              <a:t>PREVENTION OF FIRE </a:t>
            </a:r>
            <a:br>
              <a:rPr lang="en-US" sz="4000" b="1" dirty="0" smtClean="0">
                <a:solidFill>
                  <a:srgbClr val="C00000"/>
                </a:solidFill>
                <a:latin typeface="Cambria" pitchFamily="18" charset="0"/>
              </a:rPr>
            </a:br>
            <a:endParaRPr lang="en-US" sz="4000" dirty="0" smtClean="0">
              <a:solidFill>
                <a:srgbClr val="C00000"/>
              </a:solidFill>
              <a:latin typeface="Cambria" pitchFamily="18" charset="0"/>
            </a:endParaRPr>
          </a:p>
        </p:txBody>
      </p:sp>
      <p:sp>
        <p:nvSpPr>
          <p:cNvPr id="3" name="Content Placeholder 2"/>
          <p:cNvSpPr>
            <a:spLocks noGrp="1"/>
          </p:cNvSpPr>
          <p:nvPr>
            <p:ph idx="1"/>
          </p:nvPr>
        </p:nvSpPr>
        <p:spPr>
          <a:xfrm>
            <a:off x="152400" y="1066800"/>
            <a:ext cx="8839200" cy="4953000"/>
          </a:xfrm>
        </p:spPr>
        <p:txBody>
          <a:bodyPr>
            <a:noAutofit/>
          </a:bodyPr>
          <a:lstStyle/>
          <a:p>
            <a:pPr algn="just">
              <a:lnSpc>
                <a:spcPct val="150000"/>
              </a:lnSpc>
              <a:buFont typeface="Wingdings" pitchFamily="2" charset="2"/>
              <a:buChar char="q"/>
              <a:defRPr/>
            </a:pPr>
            <a:r>
              <a:rPr lang="en-US" sz="2400" b="1" dirty="0" smtClean="0">
                <a:latin typeface="Cambria" pitchFamily="18" charset="0"/>
              </a:rPr>
              <a:t>Transformers:</a:t>
            </a:r>
          </a:p>
          <a:p>
            <a:pPr marL="540000" algn="just">
              <a:lnSpc>
                <a:spcPct val="150000"/>
              </a:lnSpc>
              <a:buFont typeface="Wingdings" pitchFamily="2" charset="2"/>
              <a:buChar char="Ø"/>
              <a:defRPr/>
            </a:pPr>
            <a:r>
              <a:rPr lang="en-US" sz="2400" dirty="0" smtClean="0">
                <a:latin typeface="Cambria" pitchFamily="18" charset="0"/>
              </a:rPr>
              <a:t>Fault inside oil filled transformers, particularly at the bushing  is a serious threat to fire. Measures should be taken to prevent the spread of fire to other areas.</a:t>
            </a:r>
          </a:p>
          <a:p>
            <a:pPr marL="540000" algn="just">
              <a:lnSpc>
                <a:spcPct val="150000"/>
              </a:lnSpc>
              <a:buFont typeface="Wingdings" pitchFamily="2" charset="2"/>
              <a:buChar char="Ø"/>
              <a:defRPr/>
            </a:pPr>
            <a:r>
              <a:rPr lang="en-US" sz="2400" dirty="0" smtClean="0">
                <a:latin typeface="Cambria" pitchFamily="18" charset="0"/>
              </a:rPr>
              <a:t>The cable trenches should be blocked near transformers to prevent hot burning, finding its way through the trenches to neighboring equipment. </a:t>
            </a:r>
          </a:p>
          <a:p>
            <a:pPr algn="just">
              <a:lnSpc>
                <a:spcPct val="150000"/>
              </a:lnSpc>
              <a:buNone/>
              <a:defRPr/>
            </a:pPr>
            <a:endParaRPr lang="en-US" sz="2400" dirty="0">
              <a:solidFill>
                <a:schemeClr val="tx2">
                  <a:lumMod val="75000"/>
                </a:schemeClr>
              </a:solidFill>
              <a:latin typeface="Cambr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152400"/>
            <a:ext cx="8229600" cy="1143000"/>
          </a:xfrm>
        </p:spPr>
        <p:txBody>
          <a:bodyPr>
            <a:normAutofit/>
          </a:bodyPr>
          <a:lstStyle/>
          <a:p>
            <a:pPr marL="0" indent="0">
              <a:defRPr/>
            </a:pPr>
            <a:r>
              <a:rPr lang="en-US" sz="4000" b="1" dirty="0" smtClean="0">
                <a:solidFill>
                  <a:srgbClr val="C00000"/>
                </a:solidFill>
                <a:latin typeface="Cambria" pitchFamily="18" charset="0"/>
              </a:rPr>
              <a:t>FIRE EXTINGUIHING TECHNIQUES</a:t>
            </a:r>
          </a:p>
        </p:txBody>
      </p:sp>
      <p:sp>
        <p:nvSpPr>
          <p:cNvPr id="3" name="Content Placeholder 2"/>
          <p:cNvSpPr>
            <a:spLocks noGrp="1"/>
          </p:cNvSpPr>
          <p:nvPr>
            <p:ph idx="1"/>
          </p:nvPr>
        </p:nvSpPr>
        <p:spPr>
          <a:xfrm>
            <a:off x="152400" y="838200"/>
            <a:ext cx="8763000" cy="5410200"/>
          </a:xfrm>
        </p:spPr>
        <p:txBody>
          <a:bodyPr>
            <a:normAutofit fontScale="92500" lnSpcReduction="10000"/>
          </a:bodyPr>
          <a:lstStyle/>
          <a:p>
            <a:pPr>
              <a:lnSpc>
                <a:spcPct val="150000"/>
              </a:lnSpc>
              <a:defRPr/>
            </a:pPr>
            <a:r>
              <a:rPr lang="en-US" sz="2400" dirty="0" smtClean="0">
                <a:latin typeface="Cambria" pitchFamily="18" charset="0"/>
              </a:rPr>
              <a:t>Fire is initiated by ignition and sustained by simultaneous supply of three essentials :</a:t>
            </a:r>
          </a:p>
          <a:p>
            <a:pPr marL="0" indent="0">
              <a:lnSpc>
                <a:spcPct val="150000"/>
              </a:lnSpc>
              <a:buFont typeface="Arial" charset="0"/>
              <a:buNone/>
              <a:defRPr/>
            </a:pPr>
            <a:r>
              <a:rPr lang="en-US" sz="2400" dirty="0">
                <a:latin typeface="Cambria" pitchFamily="18" charset="0"/>
              </a:rPr>
              <a:t> </a:t>
            </a:r>
            <a:r>
              <a:rPr lang="en-US" sz="2400" dirty="0" smtClean="0">
                <a:latin typeface="Cambria" pitchFamily="18" charset="0"/>
              </a:rPr>
              <a:t>           -Heat</a:t>
            </a:r>
          </a:p>
          <a:p>
            <a:pPr marL="0" indent="0">
              <a:lnSpc>
                <a:spcPct val="150000"/>
              </a:lnSpc>
              <a:buFont typeface="Arial" charset="0"/>
              <a:buNone/>
              <a:defRPr/>
            </a:pPr>
            <a:r>
              <a:rPr lang="en-US" sz="2400" dirty="0">
                <a:latin typeface="Cambria" pitchFamily="18" charset="0"/>
              </a:rPr>
              <a:t> </a:t>
            </a:r>
            <a:r>
              <a:rPr lang="en-US" sz="2400" dirty="0" smtClean="0">
                <a:latin typeface="Cambria" pitchFamily="18" charset="0"/>
              </a:rPr>
              <a:t>           -Oxygen</a:t>
            </a:r>
          </a:p>
          <a:p>
            <a:pPr marL="0" indent="0">
              <a:lnSpc>
                <a:spcPct val="150000"/>
              </a:lnSpc>
              <a:buFont typeface="Arial" charset="0"/>
              <a:buNone/>
              <a:defRPr/>
            </a:pPr>
            <a:r>
              <a:rPr lang="en-US" sz="2400" dirty="0">
                <a:latin typeface="Cambria" pitchFamily="18" charset="0"/>
              </a:rPr>
              <a:t> </a:t>
            </a:r>
            <a:r>
              <a:rPr lang="en-US" sz="2400" dirty="0" smtClean="0">
                <a:latin typeface="Cambria" pitchFamily="18" charset="0"/>
              </a:rPr>
              <a:t>           - Material of combustion</a:t>
            </a:r>
          </a:p>
          <a:p>
            <a:pPr>
              <a:lnSpc>
                <a:spcPct val="150000"/>
              </a:lnSpc>
              <a:defRPr/>
            </a:pPr>
            <a:r>
              <a:rPr lang="en-US" sz="2400" dirty="0" smtClean="0">
                <a:latin typeface="Cambria" pitchFamily="18" charset="0"/>
              </a:rPr>
              <a:t>Fire extinguishing techniques aim at rapidly removing one/two or all the three essentials</a:t>
            </a:r>
          </a:p>
          <a:p>
            <a:pPr marL="540000">
              <a:lnSpc>
                <a:spcPct val="150000"/>
              </a:lnSpc>
              <a:buFont typeface="Wingdings" pitchFamily="2" charset="2"/>
              <a:buChar char="Ø"/>
              <a:defRPr/>
            </a:pPr>
            <a:r>
              <a:rPr lang="en-US" sz="2400" dirty="0" smtClean="0">
                <a:latin typeface="Cambria" pitchFamily="18" charset="0"/>
              </a:rPr>
              <a:t>cooling is removal of heat</a:t>
            </a:r>
          </a:p>
          <a:p>
            <a:pPr marL="540000">
              <a:lnSpc>
                <a:spcPct val="150000"/>
              </a:lnSpc>
              <a:buFont typeface="Wingdings" pitchFamily="2" charset="2"/>
              <a:buChar char="Ø"/>
              <a:defRPr/>
            </a:pPr>
            <a:r>
              <a:rPr lang="en-US" sz="2400" dirty="0" smtClean="0">
                <a:latin typeface="Cambria" pitchFamily="18" charset="0"/>
              </a:rPr>
              <a:t>smothering is removal of oxygen supply </a:t>
            </a:r>
          </a:p>
          <a:p>
            <a:pPr marL="540000">
              <a:lnSpc>
                <a:spcPct val="150000"/>
              </a:lnSpc>
              <a:buFont typeface="Wingdings" pitchFamily="2" charset="2"/>
              <a:buChar char="Ø"/>
              <a:defRPr/>
            </a:pPr>
            <a:r>
              <a:rPr lang="en-US" sz="2400" dirty="0" smtClean="0">
                <a:latin typeface="Cambria" pitchFamily="18" charset="0"/>
              </a:rPr>
              <a:t>starving is the removal of combustible material supply</a:t>
            </a:r>
          </a:p>
          <a:p>
            <a:pPr marL="0" indent="0">
              <a:lnSpc>
                <a:spcPct val="150000"/>
              </a:lnSpc>
              <a:buFont typeface="Arial" charset="0"/>
              <a:buNone/>
              <a:defRPr/>
            </a:pPr>
            <a:endParaRPr lang="en-US" sz="2800" dirty="0">
              <a:latin typeface="Cambr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3467</TotalTime>
  <Words>2840</Words>
  <Application>Microsoft Office PowerPoint</Application>
  <PresentationFormat>On-screen Show (4:3)</PresentationFormat>
  <Paragraphs>427</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Slide 1</vt:lpstr>
      <vt:lpstr>PREVENTION OF FIRE</vt:lpstr>
      <vt:lpstr>PREVENTION OF FIRE  </vt:lpstr>
      <vt:lpstr>PREVENTION OF FIRE  </vt:lpstr>
      <vt:lpstr>PREVENTION OF FIRE</vt:lpstr>
      <vt:lpstr>PREVENTION OF FIRE  </vt:lpstr>
      <vt:lpstr>PREVENTION OF FIRE  </vt:lpstr>
      <vt:lpstr>PREVENTION OF FIRE  </vt:lpstr>
      <vt:lpstr>FIRE EXTINGUIHING TECHNIQUES</vt:lpstr>
      <vt:lpstr>FIRE TRIANGLE</vt:lpstr>
      <vt:lpstr>TYPES OF FIRES</vt:lpstr>
      <vt:lpstr>TYPES OF FIRES </vt:lpstr>
      <vt:lpstr>TYPES OF FIRES  </vt:lpstr>
      <vt:lpstr>FIRE FIGHTING EQUIPMENT </vt:lpstr>
      <vt:lpstr>FIRE FIGHTING EQUIPMENT </vt:lpstr>
      <vt:lpstr>Slide 16</vt:lpstr>
      <vt:lpstr>FIRE FIGHTING EQUIPMENT </vt:lpstr>
      <vt:lpstr>FIRE FIGHTING EQUIPMENT </vt:lpstr>
      <vt:lpstr>Slide 19</vt:lpstr>
      <vt:lpstr>Slide 20</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Slide 37</vt:lpstr>
      <vt:lpstr>Slide 38</vt:lpstr>
      <vt:lpstr>FOAM TYPE- MECHANICAL</vt:lpstr>
      <vt:lpstr>DRY CHEMICAL POWDER</vt:lpstr>
      <vt:lpstr>Slide 41</vt:lpstr>
      <vt:lpstr>MECHANIAL FOAM TYPE FIRE EXTINGUISHER</vt:lpstr>
      <vt:lpstr>CHEMICAL EXTINGUISHERS</vt:lpstr>
      <vt:lpstr>WET CHEMICAL EXTINGUISHER</vt:lpstr>
      <vt:lpstr>Carbon dioxide extinguishers</vt:lpstr>
      <vt:lpstr>SEMI-PORTABLE FIRE EXITINGUISHERS</vt:lpstr>
      <vt:lpstr>Slide 47</vt:lpstr>
      <vt:lpstr>Integrated Compressed Air Foam Systems</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Slide 56</vt:lpstr>
      <vt:lpstr>Slide 57</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FIRE PREVENTION &amp; FIRE FIGHTING EQUIPMENT </vt:lpstr>
      <vt:lpstr>Slide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PREVENTION &amp; FIRE FIGHTING EQUIPMENT </dc:title>
  <dc:creator>ntp1</dc:creator>
  <cp:lastModifiedBy>Lenovo</cp:lastModifiedBy>
  <cp:revision>81</cp:revision>
  <dcterms:created xsi:type="dcterms:W3CDTF">2006-08-16T00:00:00Z</dcterms:created>
  <dcterms:modified xsi:type="dcterms:W3CDTF">2022-11-04T17:04:38Z</dcterms:modified>
</cp:coreProperties>
</file>