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88.xml" ContentType="application/vnd.openxmlformats-officedocument.presentationml.slide+xml"/>
  <Override PartName="/ppt/slides/slide211.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slides/slide191.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s/slide209.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presProps.xml" ContentType="application/vnd.openxmlformats-officedocument.presentationml.pres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4"/>
  </p:notesMasterIdLst>
  <p:sldIdLst>
    <p:sldId id="369" r:id="rId2"/>
    <p:sldId id="419" r:id="rId3"/>
    <p:sldId id="257" r:id="rId4"/>
    <p:sldId id="435" r:id="rId5"/>
    <p:sldId id="258" r:id="rId6"/>
    <p:sldId id="259" r:id="rId7"/>
    <p:sldId id="260" r:id="rId8"/>
    <p:sldId id="261" r:id="rId9"/>
    <p:sldId id="262" r:id="rId10"/>
    <p:sldId id="263" r:id="rId11"/>
    <p:sldId id="264" r:id="rId12"/>
    <p:sldId id="295" r:id="rId13"/>
    <p:sldId id="265" r:id="rId14"/>
    <p:sldId id="266" r:id="rId15"/>
    <p:sldId id="267" r:id="rId16"/>
    <p:sldId id="268" r:id="rId17"/>
    <p:sldId id="269" r:id="rId18"/>
    <p:sldId id="270" r:id="rId19"/>
    <p:sldId id="420" r:id="rId20"/>
    <p:sldId id="421" r:id="rId21"/>
    <p:sldId id="298" r:id="rId22"/>
    <p:sldId id="299" r:id="rId23"/>
    <p:sldId id="300" r:id="rId24"/>
    <p:sldId id="301" r:id="rId25"/>
    <p:sldId id="302" r:id="rId26"/>
    <p:sldId id="303" r:id="rId27"/>
    <p:sldId id="271" r:id="rId28"/>
    <p:sldId id="304" r:id="rId29"/>
    <p:sldId id="305" r:id="rId30"/>
    <p:sldId id="306" r:id="rId31"/>
    <p:sldId id="307" r:id="rId32"/>
    <p:sldId id="308" r:id="rId33"/>
    <p:sldId id="472" r:id="rId34"/>
    <p:sldId id="464" r:id="rId35"/>
    <p:sldId id="473" r:id="rId36"/>
    <p:sldId id="485" r:id="rId37"/>
    <p:sldId id="466" r:id="rId38"/>
    <p:sldId id="462" r:id="rId39"/>
    <p:sldId id="467" r:id="rId40"/>
    <p:sldId id="486" r:id="rId41"/>
    <p:sldId id="480" r:id="rId42"/>
    <p:sldId id="468" r:id="rId43"/>
    <p:sldId id="475" r:id="rId44"/>
    <p:sldId id="474" r:id="rId45"/>
    <p:sldId id="476" r:id="rId46"/>
    <p:sldId id="483" r:id="rId47"/>
    <p:sldId id="478" r:id="rId48"/>
    <p:sldId id="469" r:id="rId49"/>
    <p:sldId id="477" r:id="rId50"/>
    <p:sldId id="470" r:id="rId51"/>
    <p:sldId id="489" r:id="rId52"/>
    <p:sldId id="481" r:id="rId53"/>
    <p:sldId id="484" r:id="rId54"/>
    <p:sldId id="497" r:id="rId55"/>
    <p:sldId id="500" r:id="rId56"/>
    <p:sldId id="493" r:id="rId57"/>
    <p:sldId id="494" r:id="rId58"/>
    <p:sldId id="498" r:id="rId59"/>
    <p:sldId id="495" r:id="rId60"/>
    <p:sldId id="496" r:id="rId61"/>
    <p:sldId id="499" r:id="rId62"/>
    <p:sldId id="490" r:id="rId63"/>
    <p:sldId id="491" r:id="rId64"/>
    <p:sldId id="492" r:id="rId65"/>
    <p:sldId id="471" r:id="rId66"/>
    <p:sldId id="422" r:id="rId67"/>
    <p:sldId id="487" r:id="rId68"/>
    <p:sldId id="423" r:id="rId69"/>
    <p:sldId id="424" r:id="rId70"/>
    <p:sldId id="488" r:id="rId71"/>
    <p:sldId id="272" r:id="rId72"/>
    <p:sldId id="273" r:id="rId73"/>
    <p:sldId id="274" r:id="rId74"/>
    <p:sldId id="275" r:id="rId75"/>
    <p:sldId id="276" r:id="rId76"/>
    <p:sldId id="277" r:id="rId77"/>
    <p:sldId id="278" r:id="rId78"/>
    <p:sldId id="425" r:id="rId79"/>
    <p:sldId id="280" r:id="rId80"/>
    <p:sldId id="292" r:id="rId81"/>
    <p:sldId id="282" r:id="rId82"/>
    <p:sldId id="283" r:id="rId83"/>
    <p:sldId id="392" r:id="rId84"/>
    <p:sldId id="393" r:id="rId85"/>
    <p:sldId id="396" r:id="rId86"/>
    <p:sldId id="397" r:id="rId87"/>
    <p:sldId id="398" r:id="rId88"/>
    <p:sldId id="399" r:id="rId89"/>
    <p:sldId id="395" r:id="rId90"/>
    <p:sldId id="284" r:id="rId91"/>
    <p:sldId id="293" r:id="rId92"/>
    <p:sldId id="364" r:id="rId93"/>
    <p:sldId id="365" r:id="rId94"/>
    <p:sldId id="366" r:id="rId95"/>
    <p:sldId id="368" r:id="rId96"/>
    <p:sldId id="367" r:id="rId97"/>
    <p:sldId id="285" r:id="rId98"/>
    <p:sldId id="309" r:id="rId99"/>
    <p:sldId id="341" r:id="rId100"/>
    <p:sldId id="342" r:id="rId101"/>
    <p:sldId id="354" r:id="rId102"/>
    <p:sldId id="355" r:id="rId103"/>
    <p:sldId id="356" r:id="rId104"/>
    <p:sldId id="310" r:id="rId105"/>
    <p:sldId id="311" r:id="rId106"/>
    <p:sldId id="385" r:id="rId107"/>
    <p:sldId id="386" r:id="rId108"/>
    <p:sldId id="387" r:id="rId109"/>
    <p:sldId id="388" r:id="rId110"/>
    <p:sldId id="286" r:id="rId111"/>
    <p:sldId id="430" r:id="rId112"/>
    <p:sldId id="287" r:id="rId113"/>
    <p:sldId id="440" r:id="rId114"/>
    <p:sldId id="441" r:id="rId115"/>
    <p:sldId id="289" r:id="rId116"/>
    <p:sldId id="297" r:id="rId117"/>
    <p:sldId id="296" r:id="rId118"/>
    <p:sldId id="288" r:id="rId119"/>
    <p:sldId id="433" r:id="rId120"/>
    <p:sldId id="290" r:id="rId121"/>
    <p:sldId id="444" r:id="rId122"/>
    <p:sldId id="344" r:id="rId123"/>
    <p:sldId id="450" r:id="rId124"/>
    <p:sldId id="452" r:id="rId125"/>
    <p:sldId id="451" r:id="rId126"/>
    <p:sldId id="343" r:id="rId127"/>
    <p:sldId id="345" r:id="rId128"/>
    <p:sldId id="428" r:id="rId129"/>
    <p:sldId id="427" r:id="rId130"/>
    <p:sldId id="429" r:id="rId131"/>
    <p:sldId id="346" r:id="rId132"/>
    <p:sldId id="383" r:id="rId133"/>
    <p:sldId id="349" r:id="rId134"/>
    <p:sldId id="351" r:id="rId135"/>
    <p:sldId id="381" r:id="rId136"/>
    <p:sldId id="382" r:id="rId137"/>
    <p:sldId id="350" r:id="rId138"/>
    <p:sldId id="445" r:id="rId139"/>
    <p:sldId id="446" r:id="rId140"/>
    <p:sldId id="447" r:id="rId141"/>
    <p:sldId id="448" r:id="rId142"/>
    <p:sldId id="449" r:id="rId143"/>
    <p:sldId id="453" r:id="rId144"/>
    <p:sldId id="454" r:id="rId145"/>
    <p:sldId id="455" r:id="rId146"/>
    <p:sldId id="456" r:id="rId147"/>
    <p:sldId id="389" r:id="rId148"/>
    <p:sldId id="391" r:id="rId149"/>
    <p:sldId id="361" r:id="rId150"/>
    <p:sldId id="362" r:id="rId151"/>
    <p:sldId id="317" r:id="rId152"/>
    <p:sldId id="318" r:id="rId153"/>
    <p:sldId id="319" r:id="rId154"/>
    <p:sldId id="320" r:id="rId155"/>
    <p:sldId id="321" r:id="rId156"/>
    <p:sldId id="334" r:id="rId157"/>
    <p:sldId id="322" r:id="rId158"/>
    <p:sldId id="324" r:id="rId159"/>
    <p:sldId id="325" r:id="rId160"/>
    <p:sldId id="326" r:id="rId161"/>
    <p:sldId id="327" r:id="rId162"/>
    <p:sldId id="328" r:id="rId163"/>
    <p:sldId id="329" r:id="rId164"/>
    <p:sldId id="359" r:id="rId165"/>
    <p:sldId id="358" r:id="rId166"/>
    <p:sldId id="357" r:id="rId167"/>
    <p:sldId id="360" r:id="rId168"/>
    <p:sldId id="330" r:id="rId169"/>
    <p:sldId id="331" r:id="rId170"/>
    <p:sldId id="332" r:id="rId171"/>
    <p:sldId id="333" r:id="rId172"/>
    <p:sldId id="335" r:id="rId173"/>
    <p:sldId id="336" r:id="rId174"/>
    <p:sldId id="337" r:id="rId175"/>
    <p:sldId id="338" r:id="rId176"/>
    <p:sldId id="339" r:id="rId177"/>
    <p:sldId id="340" r:id="rId178"/>
    <p:sldId id="353" r:id="rId179"/>
    <p:sldId id="352" r:id="rId180"/>
    <p:sldId id="370" r:id="rId181"/>
    <p:sldId id="372" r:id="rId182"/>
    <p:sldId id="373" r:id="rId183"/>
    <p:sldId id="375" r:id="rId184"/>
    <p:sldId id="374" r:id="rId185"/>
    <p:sldId id="376" r:id="rId186"/>
    <p:sldId id="377" r:id="rId187"/>
    <p:sldId id="378" r:id="rId188"/>
    <p:sldId id="379" r:id="rId189"/>
    <p:sldId id="380" r:id="rId190"/>
    <p:sldId id="371" r:id="rId191"/>
    <p:sldId id="384" r:id="rId192"/>
    <p:sldId id="400" r:id="rId193"/>
    <p:sldId id="401" r:id="rId194"/>
    <p:sldId id="479" r:id="rId195"/>
    <p:sldId id="402" r:id="rId196"/>
    <p:sldId id="403" r:id="rId197"/>
    <p:sldId id="404" r:id="rId198"/>
    <p:sldId id="405" r:id="rId199"/>
    <p:sldId id="406" r:id="rId200"/>
    <p:sldId id="407" r:id="rId201"/>
    <p:sldId id="408" r:id="rId202"/>
    <p:sldId id="409" r:id="rId203"/>
    <p:sldId id="410" r:id="rId204"/>
    <p:sldId id="411" r:id="rId205"/>
    <p:sldId id="412" r:id="rId206"/>
    <p:sldId id="413" r:id="rId207"/>
    <p:sldId id="414" r:id="rId208"/>
    <p:sldId id="415" r:id="rId209"/>
    <p:sldId id="416" r:id="rId210"/>
    <p:sldId id="417" r:id="rId211"/>
    <p:sldId id="418" r:id="rId212"/>
    <p:sldId id="294" r:id="rId2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7957" autoAdjust="0"/>
    <p:restoredTop sz="94807" autoAdjust="0"/>
  </p:normalViewPr>
  <p:slideViewPr>
    <p:cSldViewPr>
      <p:cViewPr>
        <p:scale>
          <a:sx n="70" d="100"/>
          <a:sy n="70" d="100"/>
        </p:scale>
        <p:origin x="-66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16" Type="http://schemas.openxmlformats.org/officeDocument/2006/relationships/viewProps" Target="viewProps.xml"/><Relationship Id="rId211" Type="http://schemas.openxmlformats.org/officeDocument/2006/relationships/slide" Target="slides/slide210.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notesMaster" Target="notesMasters/notesMaster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presProps" Target="presProp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B893AC-C868-48CF-B3EA-A07A7496B572}" type="datetimeFigureOut">
              <a:rPr lang="en-US" smtClean="0"/>
              <a:pPr/>
              <a:t>3/6/2021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1B6CAF-398E-49F0-AD01-3D42A65D473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1B6CAF-398E-49F0-AD01-3D42A65D473C}"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1B6CAF-398E-49F0-AD01-3D42A65D473C}" type="slidenum">
              <a:rPr lang="en-US" smtClean="0"/>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1B6CAF-398E-49F0-AD01-3D42A65D473C}" type="slidenum">
              <a:rPr lang="en-US" smtClean="0"/>
              <a:pPr/>
              <a:t>21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1B6CAF-398E-49F0-AD01-3D42A65D473C}"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1B6CAF-398E-49F0-AD01-3D42A65D473C}" type="slidenum">
              <a:rPr lang="en-US" smtClean="0"/>
              <a:pPr/>
              <a:t>51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may be replaced</a:t>
            </a:r>
            <a:endParaRPr lang="en-US" dirty="0"/>
          </a:p>
        </p:txBody>
      </p:sp>
      <p:sp>
        <p:nvSpPr>
          <p:cNvPr id="4" name="Slide Number Placeholder 3"/>
          <p:cNvSpPr>
            <a:spLocks noGrp="1"/>
          </p:cNvSpPr>
          <p:nvPr>
            <p:ph type="sldNum" sz="quarter" idx="10"/>
          </p:nvPr>
        </p:nvSpPr>
        <p:spPr/>
        <p:txBody>
          <a:bodyPr/>
          <a:lstStyle/>
          <a:p>
            <a:fld id="{A81B6CAF-398E-49F0-AD01-3D42A65D473C}" type="slidenum">
              <a:rPr lang="en-US" smtClean="0"/>
              <a:pPr/>
              <a:t>61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1B6CAF-398E-49F0-AD01-3D42A65D473C}" type="slidenum">
              <a:rPr lang="en-US" smtClean="0"/>
              <a:pPr/>
              <a:t>78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1B6CAF-398E-49F0-AD01-3D42A65D473C}" type="slidenum">
              <a:rPr lang="en-US" smtClean="0"/>
              <a:pPr/>
              <a:t>150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3/6/2021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10" name="Picture 2"/>
          <p:cNvPicPr>
            <a:picLocks noChangeAspect="1" noChangeArrowheads="1"/>
          </p:cNvPicPr>
          <p:nvPr userDrawn="1"/>
        </p:nvPicPr>
        <p:blipFill>
          <a:blip r:embed="rId14" cstate="print"/>
          <a:srcRect/>
          <a:stretch>
            <a:fillRect/>
          </a:stretch>
        </p:blipFill>
        <p:spPr bwMode="auto">
          <a:xfrm>
            <a:off x="457200" y="6345238"/>
            <a:ext cx="630238" cy="360362"/>
          </a:xfrm>
          <a:prstGeom prst="rect">
            <a:avLst/>
          </a:prstGeom>
          <a:noFill/>
          <a:ln w="9525">
            <a:noFill/>
            <a:miter lim="800000"/>
            <a:headEnd/>
            <a:tailEnd/>
          </a:ln>
        </p:spPr>
      </p:pic>
      <p:pic>
        <p:nvPicPr>
          <p:cNvPr id="11" name="Picture 2" descr="F:\RGGVY-logo.jpg"/>
          <p:cNvPicPr>
            <a:picLocks noChangeAspect="1" noChangeArrowheads="1"/>
          </p:cNvPicPr>
          <p:nvPr userDrawn="1"/>
        </p:nvPicPr>
        <p:blipFill>
          <a:blip r:embed="rId15" cstate="print"/>
          <a:srcRect/>
          <a:stretch>
            <a:fillRect/>
          </a:stretch>
        </p:blipFill>
        <p:spPr bwMode="auto">
          <a:xfrm>
            <a:off x="4200525" y="6345238"/>
            <a:ext cx="676275" cy="360362"/>
          </a:xfrm>
          <a:prstGeom prst="rect">
            <a:avLst/>
          </a:prstGeom>
          <a:noFill/>
          <a:ln w="9525">
            <a:noFill/>
            <a:miter lim="800000"/>
            <a:headEnd/>
            <a:tailEnd/>
          </a:ln>
        </p:spPr>
      </p:pic>
      <p:pic>
        <p:nvPicPr>
          <p:cNvPr id="12" name="Picture 2" descr="http://www.mysarkarinaukri.com/files/images/ministry%20of%20power.jpg"/>
          <p:cNvPicPr>
            <a:picLocks noChangeAspect="1" noChangeArrowheads="1"/>
          </p:cNvPicPr>
          <p:nvPr userDrawn="1"/>
        </p:nvPicPr>
        <p:blipFill>
          <a:blip r:embed="rId16" cstate="print"/>
          <a:srcRect/>
          <a:stretch>
            <a:fillRect/>
          </a:stretch>
        </p:blipFill>
        <p:spPr bwMode="auto">
          <a:xfrm>
            <a:off x="8001000" y="6345238"/>
            <a:ext cx="720725" cy="3603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hyperlink" Target="https://instrumentationtools.com/transformer-theory-of-operation/" TargetMode="External"/><Relationship Id="rId2" Type="http://schemas.openxmlformats.org/officeDocument/2006/relationships/hyperlink" Target="https://instrumentationtools.com/fire-water-spray-systems-principl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hyperlink" Target="https://instrumentationtools.com/fire-water-sprinklers-working-principle/" TargetMode="External"/><Relationship Id="rId2" Type="http://schemas.openxmlformats.org/officeDocument/2006/relationships/hyperlink" Target="https://instrumentationtools.com/deluge-valve-working-principle/" TargetMode="Externa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en.wikipedia.org/wiki/Potassium_carbonate" TargetMode="External"/><Relationship Id="rId2" Type="http://schemas.openxmlformats.org/officeDocument/2006/relationships/hyperlink" Target="https://en.wikipedia.org/wiki/Potassium_acetate" TargetMode="External"/><Relationship Id="rId1" Type="http://schemas.openxmlformats.org/officeDocument/2006/relationships/slideLayout" Target="../slideLayouts/slideLayout2.xml"/><Relationship Id="rId4" Type="http://schemas.openxmlformats.org/officeDocument/2006/relationships/hyperlink" Target="https://en.wikipedia.org/wiki/Potassium_citrate"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274638"/>
            <a:ext cx="1600200" cy="1401762"/>
          </a:xfrm>
        </p:spPr>
        <p:txBody>
          <a:bodyPr/>
          <a:lstStyle/>
          <a:p>
            <a:endParaRPr lang="en-US" dirty="0"/>
          </a:p>
        </p:txBody>
      </p:sp>
      <p:sp>
        <p:nvSpPr>
          <p:cNvPr id="3" name="Content Placeholder 2"/>
          <p:cNvSpPr>
            <a:spLocks noGrp="1"/>
          </p:cNvSpPr>
          <p:nvPr>
            <p:ph idx="1"/>
          </p:nvPr>
        </p:nvSpPr>
        <p:spPr>
          <a:xfrm>
            <a:off x="457200" y="2819400"/>
            <a:ext cx="8229600" cy="3657600"/>
          </a:xfrm>
        </p:spPr>
        <p:txBody>
          <a:bodyPr>
            <a:normAutofit/>
          </a:bodyPr>
          <a:lstStyle/>
          <a:p>
            <a:pPr lvl="0" algn="ctr">
              <a:lnSpc>
                <a:spcPct val="150000"/>
              </a:lnSpc>
              <a:defRPr/>
            </a:pPr>
            <a:r>
              <a:rPr lang="en-US" sz="2400" b="1" dirty="0" smtClean="0">
                <a:solidFill>
                  <a:srgbClr val="C00000"/>
                </a:solidFill>
                <a:effectLst>
                  <a:outerShdw blurRad="38100" dist="38100" dir="2700000" algn="tl">
                    <a:srgbClr val="000000">
                      <a:alpha val="43137"/>
                    </a:srgbClr>
                  </a:outerShdw>
                </a:effectLst>
                <a:latin typeface="Cambria" pitchFamily="18" charset="0"/>
              </a:rPr>
              <a:t>Welcome to the Presentation </a:t>
            </a:r>
            <a:br>
              <a:rPr lang="en-US" sz="2400" b="1" dirty="0" smtClean="0">
                <a:solidFill>
                  <a:srgbClr val="C00000"/>
                </a:solidFill>
                <a:effectLst>
                  <a:outerShdw blurRad="38100" dist="38100" dir="2700000" algn="tl">
                    <a:srgbClr val="000000">
                      <a:alpha val="43137"/>
                    </a:srgbClr>
                  </a:outerShdw>
                </a:effectLst>
                <a:latin typeface="Cambria" pitchFamily="18" charset="0"/>
              </a:rPr>
            </a:br>
            <a:r>
              <a:rPr lang="en-US" sz="2400" b="1" dirty="0" smtClean="0">
                <a:solidFill>
                  <a:srgbClr val="C00000"/>
                </a:solidFill>
                <a:effectLst>
                  <a:outerShdw blurRad="38100" dist="38100" dir="2700000" algn="tl">
                    <a:srgbClr val="000000">
                      <a:alpha val="43137"/>
                    </a:srgbClr>
                  </a:outerShdw>
                </a:effectLst>
                <a:latin typeface="Cambria" pitchFamily="18" charset="0"/>
              </a:rPr>
              <a:t>on </a:t>
            </a:r>
            <a:br>
              <a:rPr lang="en-US" sz="2400" b="1" dirty="0" smtClean="0">
                <a:solidFill>
                  <a:srgbClr val="C00000"/>
                </a:solidFill>
                <a:effectLst>
                  <a:outerShdw blurRad="38100" dist="38100" dir="2700000" algn="tl">
                    <a:srgbClr val="000000">
                      <a:alpha val="43137"/>
                    </a:srgbClr>
                  </a:outerShdw>
                </a:effectLst>
                <a:latin typeface="Cambria" pitchFamily="18" charset="0"/>
              </a:rPr>
            </a:br>
            <a:r>
              <a:rPr lang="en-US" b="1" dirty="0" smtClean="0">
                <a:solidFill>
                  <a:srgbClr val="C00000"/>
                </a:solidFill>
                <a:effectLst>
                  <a:outerShdw blurRad="38100" dist="38100" dir="2700000" algn="tl">
                    <a:srgbClr val="000000">
                      <a:alpha val="43137"/>
                    </a:srgbClr>
                  </a:outerShdw>
                </a:effectLst>
                <a:latin typeface="Cambria" pitchFamily="18" charset="0"/>
              </a:rPr>
              <a:t>“Fire Protection </a:t>
            </a:r>
            <a:r>
              <a:rPr lang="en-US" sz="2800" b="1" dirty="0" smtClean="0">
                <a:solidFill>
                  <a:srgbClr val="C00000"/>
                </a:solidFill>
                <a:effectLst>
                  <a:outerShdw blurRad="38100" dist="38100" dir="2700000" algn="tl">
                    <a:srgbClr val="000000">
                      <a:alpha val="43137"/>
                    </a:srgbClr>
                  </a:outerShdw>
                </a:effectLst>
                <a:latin typeface="Cambria" pitchFamily="18" charset="0"/>
              </a:rPr>
              <a:t> Equipment”</a:t>
            </a:r>
            <a:endParaRPr lang="en-US" sz="2800" dirty="0" smtClean="0">
              <a:solidFill>
                <a:srgbClr val="C00000"/>
              </a:solidFill>
              <a:effectLst>
                <a:outerShdw blurRad="38100" dist="38100" dir="2700000" algn="tl">
                  <a:srgbClr val="000000">
                    <a:alpha val="43137"/>
                  </a:srgbClr>
                </a:outerShdw>
              </a:effectLst>
              <a:latin typeface="Cambria" pitchFamily="18" charset="0"/>
            </a:endParaRPr>
          </a:p>
          <a:p>
            <a:pPr lvl="0" algn="ctr">
              <a:lnSpc>
                <a:spcPct val="150000"/>
              </a:lnSpc>
              <a:defRPr/>
            </a:pPr>
            <a:r>
              <a:rPr lang="en-US" sz="2800" dirty="0" smtClean="0">
                <a:solidFill>
                  <a:srgbClr val="C00000"/>
                </a:solidFill>
                <a:effectLst>
                  <a:outerShdw blurRad="38100" dist="38100" dir="2700000" algn="tl">
                    <a:srgbClr val="000000">
                      <a:alpha val="43137"/>
                    </a:srgbClr>
                  </a:outerShdw>
                </a:effectLst>
              </a:rPr>
              <a:t>A.SAIPRASAD SARMA</a:t>
            </a:r>
          </a:p>
          <a:p>
            <a:pPr lvl="0" algn="ctr">
              <a:lnSpc>
                <a:spcPct val="150000"/>
              </a:lnSpc>
              <a:defRPr/>
            </a:pPr>
            <a:r>
              <a:rPr lang="en-US" sz="2800" dirty="0" smtClean="0">
                <a:solidFill>
                  <a:srgbClr val="C00000"/>
                </a:solidFill>
                <a:effectLst>
                  <a:outerShdw blurRad="38100" dist="38100" dir="2700000" algn="tl">
                    <a:srgbClr val="000000">
                      <a:alpha val="43137"/>
                    </a:srgbClr>
                  </a:outerShdw>
                </a:effectLst>
              </a:rPr>
              <a:t>RETD. CE/APTRANSCO</a:t>
            </a:r>
          </a:p>
          <a:p>
            <a:endParaRPr lang="en-US" sz="2800" dirty="0"/>
          </a:p>
        </p:txBody>
      </p:sp>
      <p:pic>
        <p:nvPicPr>
          <p:cNvPr id="4" name="Picture 3" descr="j0300912"/>
          <p:cNvPicPr>
            <a:picLocks noChangeAspect="1" noChangeArrowheads="1"/>
          </p:cNvPicPr>
          <p:nvPr/>
        </p:nvPicPr>
        <p:blipFill>
          <a:blip r:embed="rId2"/>
          <a:srcRect/>
          <a:stretch>
            <a:fillRect/>
          </a:stretch>
        </p:blipFill>
        <p:spPr bwMode="auto">
          <a:xfrm>
            <a:off x="3500438" y="0"/>
            <a:ext cx="2743200" cy="2667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mph" presetSubtype="2" fill="hold" nodeType="clickEffect">
                                  <p:stCondLst>
                                    <p:cond delay="0"/>
                                  </p:stCondLst>
                                  <p:childTnLst>
                                    <p:animClr clrSpc="rgb" dir="cw">
                                      <p:cBhvr>
                                        <p:cTn id="11" dur="2000" fill="hold"/>
                                        <p:tgtEl>
                                          <p:spTgt spid="4"/>
                                        </p:tgtEl>
                                        <p:attrNameLst>
                                          <p:attrName>fillcolor</p:attrName>
                                        </p:attrNameLst>
                                      </p:cBhvr>
                                      <p:to>
                                        <a:schemeClr val="accent2"/>
                                      </p:to>
                                    </p:animClr>
                                    <p:set>
                                      <p:cBhvr>
                                        <p:cTn id="12" dur="2000" fill="hold"/>
                                        <p:tgtEl>
                                          <p:spTgt spid="4"/>
                                        </p:tgtEl>
                                        <p:attrNameLst>
                                          <p:attrName>fill.type</p:attrName>
                                        </p:attrNameLst>
                                      </p:cBhvr>
                                      <p:to>
                                        <p:strVal val="solid"/>
                                      </p:to>
                                    </p:set>
                                    <p:set>
                                      <p:cBhvr>
                                        <p:cTn id="13" dur="2000" fill="hold"/>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Autofit/>
          </a:bodyPr>
          <a:lstStyle/>
          <a:p>
            <a:r>
              <a:rPr lang="en-US" sz="2800" b="1" dirty="0" smtClean="0">
                <a:solidFill>
                  <a:srgbClr val="C00000"/>
                </a:solidFill>
                <a:latin typeface="Cambria" pitchFamily="18" charset="0"/>
              </a:rPr>
              <a:t>FIRE PREVENTION-</a:t>
            </a:r>
            <a:r>
              <a:rPr lang="en-US" sz="3200" b="1" u="sng" dirty="0" smtClean="0">
                <a:latin typeface="Cambria" pitchFamily="18" charset="0"/>
              </a:rPr>
              <a:t> </a:t>
            </a:r>
            <a:r>
              <a:rPr lang="en-US" sz="2800" b="1" u="sng" dirty="0" smtClean="0">
                <a:solidFill>
                  <a:srgbClr val="FF0000"/>
                </a:solidFill>
                <a:latin typeface="Cambria" pitchFamily="18" charset="0"/>
              </a:rPr>
              <a:t>Prevention of hot spots </a:t>
            </a:r>
            <a:endParaRPr lang="en-US" sz="2800" dirty="0">
              <a:solidFill>
                <a:srgbClr val="FF0000"/>
              </a:solidFill>
              <a:latin typeface="Cambria" pitchFamily="18" charset="0"/>
            </a:endParaRPr>
          </a:p>
        </p:txBody>
      </p:sp>
      <p:sp>
        <p:nvSpPr>
          <p:cNvPr id="3" name="Content Placeholder 2"/>
          <p:cNvSpPr>
            <a:spLocks noGrp="1"/>
          </p:cNvSpPr>
          <p:nvPr>
            <p:ph idx="1"/>
          </p:nvPr>
        </p:nvSpPr>
        <p:spPr>
          <a:xfrm>
            <a:off x="533400" y="990600"/>
            <a:ext cx="8153400" cy="5562600"/>
          </a:xfrm>
        </p:spPr>
        <p:txBody>
          <a:bodyPr>
            <a:noAutofit/>
          </a:bodyPr>
          <a:lstStyle/>
          <a:p>
            <a:pPr lvl="0" algn="just">
              <a:lnSpc>
                <a:spcPct val="150000"/>
              </a:lnSpc>
              <a:buFont typeface="Wingdings" pitchFamily="2" charset="2"/>
              <a:buChar char="Ø"/>
            </a:pPr>
            <a:r>
              <a:rPr lang="en-US" sz="2400" dirty="0" smtClean="0">
                <a:latin typeface="Cambria" pitchFamily="18" charset="0"/>
              </a:rPr>
              <a:t>Over loading should not be done as its causes insulation failure and fire.</a:t>
            </a:r>
          </a:p>
          <a:p>
            <a:pPr algn="just">
              <a:lnSpc>
                <a:spcPct val="150000"/>
              </a:lnSpc>
              <a:buFont typeface="Wingdings" pitchFamily="2" charset="2"/>
              <a:buChar char="Ø"/>
            </a:pPr>
            <a:r>
              <a:rPr lang="en-US" sz="2400" dirty="0" smtClean="0">
                <a:latin typeface="Cambria" pitchFamily="18" charset="0"/>
              </a:rPr>
              <a:t> Therefore heat detector alarm system and protective relay should be used to alert and disconnect equipments well before temperature reaches design hot spot temperature due to overload. </a:t>
            </a:r>
          </a:p>
          <a:p>
            <a:pPr algn="just">
              <a:lnSpc>
                <a:spcPct val="150000"/>
              </a:lnSpc>
              <a:buFont typeface="Wingdings" pitchFamily="2" charset="2"/>
              <a:buChar char="Ø"/>
            </a:pPr>
            <a:r>
              <a:rPr lang="en-US" sz="2400" dirty="0" smtClean="0">
                <a:latin typeface="Cambria" pitchFamily="18" charset="0"/>
              </a:rPr>
              <a:t>Where permissible, material capable of withstanding higher temperatures shall be used</a:t>
            </a:r>
          </a:p>
          <a:p>
            <a:pPr algn="just">
              <a:lnSpc>
                <a:spcPct val="150000"/>
              </a:lnSpc>
              <a:buFont typeface="Wingdings" pitchFamily="2" charset="2"/>
              <a:buChar char="Ø"/>
            </a:pPr>
            <a:endParaRPr lang="en-US" sz="2400" dirty="0" smtClean="0">
              <a:latin typeface="Cambria" pitchFamily="18" charset="0"/>
            </a:endParaRPr>
          </a:p>
          <a:p>
            <a:pPr algn="just">
              <a:lnSpc>
                <a:spcPct val="150000"/>
              </a:lnSpc>
              <a:buFont typeface="Wingdings" pitchFamily="2" charset="2"/>
              <a:buChar char="Ø"/>
            </a:pPr>
            <a:endParaRPr lang="en-US" sz="2000" dirty="0">
              <a:solidFill>
                <a:schemeClr val="tx2">
                  <a:lumMod val="75000"/>
                </a:schemeClr>
              </a:solidFill>
              <a:latin typeface="Cambria" pitchFamily="18"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6096000"/>
          </a:xfrm>
        </p:spPr>
        <p:txBody>
          <a:bodyPr>
            <a:normAutofit lnSpcReduction="10000"/>
          </a:bodyPr>
          <a:lstStyle/>
          <a:p>
            <a:r>
              <a:rPr lang="en-US" sz="2800" dirty="0" smtClean="0"/>
              <a:t>Fire rated barriers are typically constructed from reinforced concrete or masonry supported by reinforced concrete piers. </a:t>
            </a:r>
          </a:p>
          <a:p>
            <a:r>
              <a:rPr lang="en-US" sz="2800" dirty="0" smtClean="0"/>
              <a:t>But they can also be constructed by from metal protected by a fire and heat resistant material to give at least a 2 hours fire rating. </a:t>
            </a:r>
          </a:p>
          <a:p>
            <a:r>
              <a:rPr lang="en-US" sz="2800" dirty="0" smtClean="0"/>
              <a:t>There are many alternative products available from a range of suppliers.</a:t>
            </a:r>
          </a:p>
          <a:p>
            <a:r>
              <a:rPr lang="en-US" sz="2800" dirty="0" smtClean="0"/>
              <a:t>Most guides recommend that such barriers extend 1 m beyond the potential fire pool perimeter/ oil containment area and 1 m above the height of the bushings and the conservator.</a:t>
            </a:r>
          </a:p>
          <a:p>
            <a:r>
              <a:rPr lang="en-US" sz="2800" dirty="0" smtClean="0"/>
              <a:t>Generally followed is 2mts above the highest bushing </a:t>
            </a:r>
            <a:r>
              <a:rPr lang="en-US" sz="2800" dirty="0" err="1" smtClean="0"/>
              <a:t>ie</a:t>
            </a:r>
            <a:r>
              <a:rPr lang="en-US" sz="2800" dirty="0" smtClean="0"/>
              <a:t>., HT bushing</a:t>
            </a:r>
          </a:p>
          <a:p>
            <a:endParaRPr lang="en-US" sz="2800"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endParaRPr lang="en-US" dirty="0"/>
          </a:p>
        </p:txBody>
      </p:sp>
      <p:sp>
        <p:nvSpPr>
          <p:cNvPr id="3" name="Content Placeholder 2"/>
          <p:cNvSpPr>
            <a:spLocks noGrp="1"/>
          </p:cNvSpPr>
          <p:nvPr>
            <p:ph idx="1"/>
          </p:nvPr>
        </p:nvSpPr>
        <p:spPr>
          <a:xfrm>
            <a:off x="457200" y="1066800"/>
            <a:ext cx="8229600" cy="5059363"/>
          </a:xfrm>
        </p:spPr>
        <p:txBody>
          <a:bodyPr>
            <a:normAutofit/>
          </a:bodyPr>
          <a:lstStyle/>
          <a:p>
            <a:r>
              <a:rPr lang="en-US" dirty="0" smtClean="0"/>
              <a:t>The recommended separation distance can be reduced significantly where the transformer uses a less flammable class “K” insulated liquid rather than mineral oil. </a:t>
            </a:r>
          </a:p>
          <a:p>
            <a:r>
              <a:rPr lang="en-US" dirty="0" smtClean="0"/>
              <a:t>Further reduction in separation distance</a:t>
            </a:r>
          </a:p>
          <a:p>
            <a:pPr>
              <a:buNone/>
            </a:pPr>
            <a:r>
              <a:rPr lang="en-US" dirty="0" smtClean="0"/>
              <a:t>     can be achieved if the transformer has enhanced protection features </a:t>
            </a:r>
            <a:r>
              <a:rPr lang="en-US" dirty="0" err="1" smtClean="0"/>
              <a:t>suchas</a:t>
            </a:r>
            <a:r>
              <a:rPr lang="en-US" dirty="0" smtClean="0"/>
              <a:t> </a:t>
            </a:r>
            <a:r>
              <a:rPr lang="en-US" u="sng" dirty="0" smtClean="0"/>
              <a:t>increased strength of tank, pressure relief and additional fault current protection.</a:t>
            </a:r>
          </a:p>
          <a:p>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smtClean="0"/>
              <a:t>RECOMMENDED SEPARATION (IEC</a:t>
            </a:r>
            <a:endParaRPr lang="en-US" sz="3200" dirty="0"/>
          </a:p>
        </p:txBody>
      </p:sp>
      <p:graphicFrame>
        <p:nvGraphicFramePr>
          <p:cNvPr id="4" name="Content Placeholder 3"/>
          <p:cNvGraphicFramePr>
            <a:graphicFrameLocks noGrp="1"/>
          </p:cNvGraphicFramePr>
          <p:nvPr>
            <p:ph idx="1"/>
          </p:nvPr>
        </p:nvGraphicFramePr>
        <p:xfrm>
          <a:off x="457200" y="914400"/>
          <a:ext cx="8229600" cy="524256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rowSpan="2">
                  <a:txBody>
                    <a:bodyPr/>
                    <a:lstStyle/>
                    <a:p>
                      <a:r>
                        <a:rPr lang="en-US" dirty="0" smtClean="0">
                          <a:solidFill>
                            <a:schemeClr val="tx1"/>
                          </a:solidFill>
                        </a:rPr>
                        <a:t>Transformer  type</a:t>
                      </a:r>
                      <a:endParaRPr lang="en-US" dirty="0">
                        <a:solidFill>
                          <a:schemeClr val="tx1"/>
                        </a:solidFill>
                      </a:endParaRPr>
                    </a:p>
                  </a:txBody>
                  <a:tcPr/>
                </a:tc>
                <a:tc rowSpan="2">
                  <a:txBody>
                    <a:bodyPr/>
                    <a:lstStyle/>
                    <a:p>
                      <a:r>
                        <a:rPr lang="en-US" dirty="0" smtClean="0">
                          <a:solidFill>
                            <a:schemeClr val="tx1"/>
                          </a:solidFill>
                        </a:rPr>
                        <a:t>Liquid </a:t>
                      </a:r>
                      <a:r>
                        <a:rPr lang="en-US" baseline="0" dirty="0" smtClean="0">
                          <a:solidFill>
                            <a:schemeClr val="tx1"/>
                          </a:solidFill>
                        </a:rPr>
                        <a:t> volume</a:t>
                      </a:r>
                      <a:endParaRPr lang="en-US" dirty="0" smtClean="0">
                        <a:solidFill>
                          <a:schemeClr val="tx1"/>
                        </a:solidFill>
                      </a:endParaRPr>
                    </a:p>
                    <a:p>
                      <a:endParaRPr lang="en-US" dirty="0">
                        <a:solidFill>
                          <a:schemeClr val="tx1"/>
                        </a:solidFill>
                      </a:endParaRPr>
                    </a:p>
                  </a:txBody>
                  <a:tcPr/>
                </a:tc>
                <a:tc gridSpan="2">
                  <a:txBody>
                    <a:bodyPr/>
                    <a:lstStyle/>
                    <a:p>
                      <a:r>
                        <a:rPr lang="en-US" dirty="0" err="1" smtClean="0"/>
                        <a:t>Clerance</a:t>
                      </a:r>
                      <a:r>
                        <a:rPr lang="en-US" dirty="0" smtClean="0"/>
                        <a:t>  to</a:t>
                      </a:r>
                      <a:endParaRPr lang="en-US" dirty="0"/>
                    </a:p>
                  </a:txBody>
                  <a:tcPr/>
                </a:tc>
                <a:tc hMerge="1">
                  <a:txBody>
                    <a:bodyPr/>
                    <a:lstStyle/>
                    <a:p>
                      <a:endParaRPr lang="en-US" dirty="0"/>
                    </a:p>
                  </a:txBody>
                  <a:tcPr/>
                </a:tc>
              </a:tr>
              <a:tr h="370840">
                <a:tc vMerge="1">
                  <a:txBody>
                    <a:bodyPr/>
                    <a:lstStyle/>
                    <a:p>
                      <a:endParaRPr lang="en-US" dirty="0"/>
                    </a:p>
                  </a:txBody>
                  <a:tcPr/>
                </a:tc>
                <a:tc vMerge="1">
                  <a:txBody>
                    <a:bodyPr/>
                    <a:lstStyle/>
                    <a:p>
                      <a:endParaRPr lang="en-US" dirty="0"/>
                    </a:p>
                  </a:txBody>
                  <a:tcPr/>
                </a:tc>
                <a:tc>
                  <a:txBody>
                    <a:bodyPr/>
                    <a:lstStyle/>
                    <a:p>
                      <a:r>
                        <a:rPr lang="en-US" dirty="0" smtClean="0"/>
                        <a:t>Other transformers</a:t>
                      </a:r>
                    </a:p>
                    <a:p>
                      <a:r>
                        <a:rPr lang="en-US" dirty="0" smtClean="0"/>
                        <a:t>                 </a:t>
                      </a:r>
                      <a:r>
                        <a:rPr lang="en-US" dirty="0" err="1" smtClean="0"/>
                        <a:t>mts</a:t>
                      </a:r>
                      <a:endParaRPr lang="en-US" dirty="0"/>
                    </a:p>
                  </a:txBody>
                  <a:tcPr/>
                </a:tc>
                <a:tc>
                  <a:txBody>
                    <a:bodyPr/>
                    <a:lstStyle/>
                    <a:p>
                      <a:r>
                        <a:rPr lang="en-US" dirty="0" smtClean="0"/>
                        <a:t>Combustible  building surface in </a:t>
                      </a:r>
                      <a:r>
                        <a:rPr lang="en-US" dirty="0" err="1" smtClean="0"/>
                        <a:t>mts</a:t>
                      </a:r>
                      <a:endParaRPr lang="en-US" dirty="0"/>
                    </a:p>
                  </a:txBody>
                  <a:tcPr/>
                </a:tc>
              </a:tr>
              <a:tr h="370840">
                <a:tc rowSpan="4">
                  <a:txBody>
                    <a:bodyPr/>
                    <a:lstStyle/>
                    <a:p>
                      <a:r>
                        <a:rPr lang="en-US" dirty="0" smtClean="0"/>
                        <a:t>Oil insulated</a:t>
                      </a:r>
                      <a:r>
                        <a:rPr lang="en-US" baseline="0" dirty="0" smtClean="0"/>
                        <a:t> transformers</a:t>
                      </a:r>
                      <a:endParaRPr lang="en-US" dirty="0"/>
                    </a:p>
                  </a:txBody>
                  <a:tcPr/>
                </a:tc>
                <a:tc>
                  <a:txBody>
                    <a:bodyPr/>
                    <a:lstStyle/>
                    <a:p>
                      <a:r>
                        <a:rPr lang="en-US" dirty="0" smtClean="0"/>
                        <a:t>&gt;</a:t>
                      </a:r>
                      <a:r>
                        <a:rPr lang="en-US" baseline="0" dirty="0" smtClean="0"/>
                        <a:t> 1000 </a:t>
                      </a:r>
                      <a:r>
                        <a:rPr lang="en-US" baseline="0" dirty="0" err="1" smtClean="0"/>
                        <a:t>lt</a:t>
                      </a:r>
                      <a:r>
                        <a:rPr lang="en-US" baseline="0" dirty="0" smtClean="0"/>
                        <a:t>  &lt; 2000</a:t>
                      </a:r>
                      <a:endParaRPr lang="en-US" dirty="0"/>
                    </a:p>
                  </a:txBody>
                  <a:tcPr/>
                </a:tc>
                <a:tc>
                  <a:txBody>
                    <a:bodyPr/>
                    <a:lstStyle/>
                    <a:p>
                      <a:r>
                        <a:rPr lang="en-US" dirty="0" smtClean="0"/>
                        <a:t>.3</a:t>
                      </a:r>
                      <a:endParaRPr lang="en-US" dirty="0"/>
                    </a:p>
                  </a:txBody>
                  <a:tcPr/>
                </a:tc>
                <a:tc>
                  <a:txBody>
                    <a:bodyPr/>
                    <a:lstStyle/>
                    <a:p>
                      <a:r>
                        <a:rPr lang="en-US" dirty="0" smtClean="0"/>
                        <a:t>             7.6</a:t>
                      </a:r>
                      <a:endParaRPr lang="en-US" dirty="0"/>
                    </a:p>
                  </a:txBody>
                  <a:tcPr/>
                </a:tc>
              </a:tr>
              <a:tr h="370840">
                <a:tc vMerge="1">
                  <a:txBody>
                    <a:bodyPr/>
                    <a:lstStyle/>
                    <a:p>
                      <a:endParaRPr lang="en-US" dirty="0"/>
                    </a:p>
                  </a:txBody>
                  <a:tcPr/>
                </a:tc>
                <a:tc>
                  <a:txBody>
                    <a:bodyPr/>
                    <a:lstStyle/>
                    <a:p>
                      <a:r>
                        <a:rPr lang="en-US" dirty="0" smtClean="0"/>
                        <a:t>&gt;</a:t>
                      </a:r>
                      <a:r>
                        <a:rPr lang="en-US" baseline="0" dirty="0" smtClean="0"/>
                        <a:t> 2000 </a:t>
                      </a:r>
                      <a:r>
                        <a:rPr lang="en-US" baseline="0" dirty="0" err="1" smtClean="0"/>
                        <a:t>lt</a:t>
                      </a:r>
                      <a:r>
                        <a:rPr lang="en-US" baseline="0" dirty="0" smtClean="0"/>
                        <a:t>  &lt; 20000</a:t>
                      </a:r>
                      <a:endParaRPr lang="en-US" dirty="0"/>
                    </a:p>
                  </a:txBody>
                  <a:tcPr/>
                </a:tc>
                <a:tc>
                  <a:txBody>
                    <a:bodyPr/>
                    <a:lstStyle/>
                    <a:p>
                      <a:r>
                        <a:rPr lang="en-US" dirty="0" smtClean="0"/>
                        <a:t>5</a:t>
                      </a:r>
                      <a:endParaRPr lang="en-US" dirty="0"/>
                    </a:p>
                  </a:txBody>
                  <a:tcPr/>
                </a:tc>
                <a:tc>
                  <a:txBody>
                    <a:bodyPr/>
                    <a:lstStyle/>
                    <a:p>
                      <a:r>
                        <a:rPr lang="en-US" dirty="0" smtClean="0"/>
                        <a:t>             10</a:t>
                      </a:r>
                      <a:endParaRPr lang="en-US" dirty="0"/>
                    </a:p>
                  </a:txBody>
                  <a:tcPr/>
                </a:tc>
              </a:tr>
              <a:tr h="370840">
                <a:tc vMerge="1">
                  <a:txBody>
                    <a:bodyPr/>
                    <a:lstStyle/>
                    <a:p>
                      <a:endParaRPr lang="en-US" dirty="0"/>
                    </a:p>
                  </a:txBody>
                  <a:tcPr/>
                </a:tc>
                <a:tc>
                  <a:txBody>
                    <a:bodyPr/>
                    <a:lstStyle/>
                    <a:p>
                      <a:r>
                        <a:rPr lang="en-US" dirty="0" smtClean="0"/>
                        <a:t>&gt; 20000   &lt;</a:t>
                      </a:r>
                      <a:r>
                        <a:rPr lang="en-US" baseline="0" dirty="0" smtClean="0"/>
                        <a:t> 45000</a:t>
                      </a:r>
                      <a:endParaRPr lang="en-US" dirty="0"/>
                    </a:p>
                  </a:txBody>
                  <a:tcPr/>
                </a:tc>
                <a:tc>
                  <a:txBody>
                    <a:bodyPr/>
                    <a:lstStyle/>
                    <a:p>
                      <a:r>
                        <a:rPr lang="en-US" dirty="0" smtClean="0"/>
                        <a:t>10</a:t>
                      </a:r>
                      <a:endParaRPr lang="en-US" dirty="0"/>
                    </a:p>
                  </a:txBody>
                  <a:tcPr/>
                </a:tc>
                <a:tc>
                  <a:txBody>
                    <a:bodyPr/>
                    <a:lstStyle/>
                    <a:p>
                      <a:r>
                        <a:rPr lang="en-US" dirty="0" smtClean="0"/>
                        <a:t>              20</a:t>
                      </a:r>
                      <a:endParaRPr lang="en-US" dirty="0"/>
                    </a:p>
                  </a:txBody>
                  <a:tcPr/>
                </a:tc>
              </a:tr>
              <a:tr h="370840">
                <a:tc vMerge="1">
                  <a:txBody>
                    <a:bodyPr/>
                    <a:lstStyle/>
                    <a:p>
                      <a:endParaRPr lang="en-US" dirty="0"/>
                    </a:p>
                  </a:txBody>
                  <a:tcPr/>
                </a:tc>
                <a:tc>
                  <a:txBody>
                    <a:bodyPr/>
                    <a:lstStyle/>
                    <a:p>
                      <a:r>
                        <a:rPr lang="en-US" dirty="0" smtClean="0"/>
                        <a:t>  &gt;_ 45000</a:t>
                      </a:r>
                      <a:endParaRPr lang="en-US" dirty="0"/>
                    </a:p>
                  </a:txBody>
                  <a:tcPr/>
                </a:tc>
                <a:tc>
                  <a:txBody>
                    <a:bodyPr/>
                    <a:lstStyle/>
                    <a:p>
                      <a:r>
                        <a:rPr lang="en-US" dirty="0" smtClean="0"/>
                        <a:t>15.2</a:t>
                      </a:r>
                      <a:endParaRPr lang="en-US" dirty="0"/>
                    </a:p>
                  </a:txBody>
                  <a:tcPr/>
                </a:tc>
                <a:tc>
                  <a:txBody>
                    <a:bodyPr/>
                    <a:lstStyle/>
                    <a:p>
                      <a:r>
                        <a:rPr lang="en-US" dirty="0" smtClean="0"/>
                        <a:t>            30.5</a:t>
                      </a:r>
                      <a:endParaRPr lang="en-US" dirty="0"/>
                    </a:p>
                  </a:txBody>
                  <a:tcPr/>
                </a:tc>
              </a:tr>
              <a:tr h="370840">
                <a:tc rowSpan="2">
                  <a:txBody>
                    <a:bodyPr/>
                    <a:lstStyle/>
                    <a:p>
                      <a:r>
                        <a:rPr lang="en-US" dirty="0" smtClean="0"/>
                        <a:t>Less inflammable liquid</a:t>
                      </a:r>
                      <a:r>
                        <a:rPr lang="en-US" baseline="0" dirty="0" smtClean="0"/>
                        <a:t> w/o special protection</a:t>
                      </a:r>
                      <a:endParaRPr lang="en-US" dirty="0"/>
                    </a:p>
                  </a:txBody>
                  <a:tcPr/>
                </a:tc>
                <a:tc>
                  <a:txBody>
                    <a:bodyPr/>
                    <a:lstStyle/>
                    <a:p>
                      <a:r>
                        <a:rPr lang="en-US" dirty="0" smtClean="0"/>
                        <a:t>&gt;</a:t>
                      </a:r>
                      <a:r>
                        <a:rPr lang="en-US" baseline="0" dirty="0" smtClean="0"/>
                        <a:t> 1000 </a:t>
                      </a:r>
                      <a:r>
                        <a:rPr lang="en-US" baseline="0" dirty="0" err="1" smtClean="0"/>
                        <a:t>lt</a:t>
                      </a:r>
                      <a:r>
                        <a:rPr lang="en-US" baseline="0" dirty="0" smtClean="0"/>
                        <a:t>  &lt; 3800</a:t>
                      </a:r>
                      <a:endParaRPr lang="en-US" dirty="0"/>
                    </a:p>
                  </a:txBody>
                  <a:tcPr/>
                </a:tc>
                <a:tc>
                  <a:txBody>
                    <a:bodyPr/>
                    <a:lstStyle/>
                    <a:p>
                      <a:r>
                        <a:rPr lang="en-US" dirty="0" smtClean="0"/>
                        <a:t>1.5</a:t>
                      </a:r>
                      <a:endParaRPr lang="en-US" dirty="0"/>
                    </a:p>
                  </a:txBody>
                  <a:tcPr/>
                </a:tc>
                <a:tc>
                  <a:txBody>
                    <a:bodyPr/>
                    <a:lstStyle/>
                    <a:p>
                      <a:r>
                        <a:rPr lang="en-US" dirty="0" smtClean="0"/>
                        <a:t>             7.6</a:t>
                      </a:r>
                      <a:endParaRPr lang="en-US" dirty="0"/>
                    </a:p>
                  </a:txBody>
                  <a:tcPr/>
                </a:tc>
              </a:tr>
              <a:tr h="370840">
                <a:tc vMerge="1">
                  <a:txBody>
                    <a:bodyPr/>
                    <a:lstStyle/>
                    <a:p>
                      <a:endParaRPr lang="en-US" dirty="0"/>
                    </a:p>
                  </a:txBody>
                  <a:tcPr/>
                </a:tc>
                <a:tc>
                  <a:txBody>
                    <a:bodyPr/>
                    <a:lstStyle/>
                    <a:p>
                      <a:r>
                        <a:rPr lang="en-US" dirty="0" smtClean="0"/>
                        <a:t>&gt;_ 3800</a:t>
                      </a:r>
                      <a:endParaRPr lang="en-US" dirty="0"/>
                    </a:p>
                  </a:txBody>
                  <a:tcPr/>
                </a:tc>
                <a:tc>
                  <a:txBody>
                    <a:bodyPr/>
                    <a:lstStyle/>
                    <a:p>
                      <a:r>
                        <a:rPr lang="en-US" dirty="0" smtClean="0"/>
                        <a:t>4.6</a:t>
                      </a:r>
                      <a:endParaRPr lang="en-US" dirty="0"/>
                    </a:p>
                  </a:txBody>
                  <a:tcPr/>
                </a:tc>
                <a:tc>
                  <a:txBody>
                    <a:bodyPr/>
                    <a:lstStyle/>
                    <a:p>
                      <a:r>
                        <a:rPr lang="en-US" dirty="0" smtClean="0"/>
                        <a:t>           15.2</a:t>
                      </a:r>
                      <a:endParaRPr lang="en-US" dirty="0"/>
                    </a:p>
                  </a:txBody>
                  <a:tcPr/>
                </a:tc>
              </a:tr>
              <a:tr h="370840">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Less inflammable liquid</a:t>
                      </a:r>
                      <a:r>
                        <a:rPr lang="en-US" baseline="0" dirty="0" smtClean="0"/>
                        <a:t> with special protection</a:t>
                      </a:r>
                      <a:endParaRPr lang="en-US" dirty="0" smtClean="0"/>
                    </a:p>
                    <a:p>
                      <a:endParaRPr lang="en-US" dirty="0"/>
                    </a:p>
                  </a:txBody>
                  <a:tcPr/>
                </a:tc>
                <a:tc gridSpan="3">
                  <a:txBody>
                    <a:bodyPr/>
                    <a:lstStyle/>
                    <a:p>
                      <a:r>
                        <a:rPr lang="en-US" dirty="0" smtClean="0"/>
                        <a:t>                                        clearance    to other</a:t>
                      </a:r>
                      <a:r>
                        <a:rPr lang="en-US" baseline="0" dirty="0" smtClean="0"/>
                        <a:t> buildings or </a:t>
                      </a:r>
                      <a:endParaRPr lang="en-US" dirty="0"/>
                    </a:p>
                  </a:txBody>
                  <a:tcPr/>
                </a:tc>
                <a:tc hMerge="1">
                  <a:txBody>
                    <a:bodyPr/>
                    <a:lstStyle/>
                    <a:p>
                      <a:endParaRPr lang="en-US" dirty="0"/>
                    </a:p>
                  </a:txBody>
                  <a:tcPr/>
                </a:tc>
                <a:tc hMerge="1">
                  <a:txBody>
                    <a:bodyPr/>
                    <a:lstStyle/>
                    <a:p>
                      <a:endParaRPr lang="en-US" dirty="0"/>
                    </a:p>
                  </a:txBody>
                  <a:tcPr/>
                </a:tc>
              </a:tr>
              <a:tr h="370840">
                <a:tc vMerge="1">
                  <a:txBody>
                    <a:bodyPr/>
                    <a:lstStyle/>
                    <a:p>
                      <a:endParaRPr lang="en-US" dirty="0"/>
                    </a:p>
                  </a:txBody>
                  <a:tcPr/>
                </a:tc>
                <a:tc gridSpan="3">
                  <a:txBody>
                    <a:bodyPr/>
                    <a:lstStyle/>
                    <a:p>
                      <a:r>
                        <a:rPr lang="en-US" dirty="0" smtClean="0"/>
                        <a:t>                                             </a:t>
                      </a:r>
                      <a:r>
                        <a:rPr lang="en-US" dirty="0" err="1" smtClean="0"/>
                        <a:t>Harizontal</a:t>
                      </a:r>
                      <a:r>
                        <a:rPr lang="en-US" dirty="0" smtClean="0"/>
                        <a:t>                            Vertical</a:t>
                      </a:r>
                      <a:endParaRPr lang="en-US" dirty="0"/>
                    </a:p>
                  </a:txBody>
                  <a:tcPr/>
                </a:tc>
                <a:tc hMerge="1">
                  <a:txBody>
                    <a:bodyPr/>
                    <a:lstStyle/>
                    <a:p>
                      <a:endParaRPr lang="en-US" dirty="0"/>
                    </a:p>
                  </a:txBody>
                  <a:tcPr/>
                </a:tc>
                <a:tc hMerge="1">
                  <a:txBody>
                    <a:bodyPr/>
                    <a:lstStyle/>
                    <a:p>
                      <a:endParaRPr lang="en-US" dirty="0"/>
                    </a:p>
                  </a:txBody>
                  <a:tcPr/>
                </a:tc>
              </a:tr>
              <a:tr h="370840">
                <a:tc vMerge="1">
                  <a:txBody>
                    <a:bodyPr/>
                    <a:lstStyle/>
                    <a:p>
                      <a:endParaRPr lang="en-US" dirty="0"/>
                    </a:p>
                  </a:txBody>
                  <a:tcPr/>
                </a:tc>
                <a:tc>
                  <a:txBody>
                    <a:bodyPr/>
                    <a:lstStyle/>
                    <a:p>
                      <a:endParaRPr lang="en-US"/>
                    </a:p>
                  </a:txBody>
                  <a:tcPr/>
                </a:tc>
                <a:tc>
                  <a:txBody>
                    <a:bodyPr/>
                    <a:lstStyle/>
                    <a:p>
                      <a:r>
                        <a:rPr lang="en-US" dirty="0" smtClean="0"/>
                        <a:t>            0.9</a:t>
                      </a:r>
                      <a:endParaRPr lang="en-US" dirty="0"/>
                    </a:p>
                  </a:txBody>
                  <a:tcPr/>
                </a:tc>
                <a:tc>
                  <a:txBody>
                    <a:bodyPr/>
                    <a:lstStyle/>
                    <a:p>
                      <a:r>
                        <a:rPr lang="en-US" dirty="0" smtClean="0"/>
                        <a:t>1.5</a:t>
                      </a:r>
                      <a:endParaRPr lang="en-US" dirty="0"/>
                    </a:p>
                  </a:txBody>
                  <a:tcPr/>
                </a:tc>
              </a:tr>
              <a:tr h="370840">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r>
            </a:tbl>
          </a:graphicData>
        </a:graphic>
      </p:graphicFrame>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 </a:t>
            </a:r>
            <a:endParaRPr lang="en-US" dirty="0"/>
          </a:p>
        </p:txBody>
      </p:sp>
      <p:sp>
        <p:nvSpPr>
          <p:cNvPr id="3" name="Content Placeholder 2"/>
          <p:cNvSpPr>
            <a:spLocks noGrp="1"/>
          </p:cNvSpPr>
          <p:nvPr>
            <p:ph idx="1"/>
          </p:nvPr>
        </p:nvSpPr>
        <p:spPr>
          <a:xfrm>
            <a:off x="457200" y="1143000"/>
            <a:ext cx="8229600" cy="4983163"/>
          </a:xfrm>
        </p:spPr>
        <p:txBody>
          <a:bodyPr>
            <a:normAutofit/>
          </a:bodyPr>
          <a:lstStyle/>
          <a:p>
            <a:r>
              <a:rPr lang="en-US" sz="2800" dirty="0" smtClean="0"/>
              <a:t> special protection covers increased tank rupture strength , enhanced tank pressure relief, Low fault current protection and high fault current protection</a:t>
            </a:r>
          </a:p>
          <a:p>
            <a:r>
              <a:rPr lang="en-US" sz="2800" u="sng" dirty="0" smtClean="0"/>
              <a:t>Separation between out door transformers (F.M)</a:t>
            </a:r>
          </a:p>
          <a:p>
            <a:endParaRPr lang="en-US" sz="2800" u="sng" dirty="0"/>
          </a:p>
        </p:txBody>
      </p:sp>
      <p:graphicFrame>
        <p:nvGraphicFramePr>
          <p:cNvPr id="4" name="Table 3"/>
          <p:cNvGraphicFramePr>
            <a:graphicFrameLocks noGrp="1"/>
          </p:cNvGraphicFramePr>
          <p:nvPr/>
        </p:nvGraphicFramePr>
        <p:xfrm>
          <a:off x="914400" y="3352800"/>
          <a:ext cx="7315200" cy="3370215"/>
        </p:xfrm>
        <a:graphic>
          <a:graphicData uri="http://schemas.openxmlformats.org/drawingml/2006/table">
            <a:tbl>
              <a:tblPr firstRow="1" bandRow="1">
                <a:tableStyleId>{5C22544A-7EE6-4342-B048-85BDC9FD1C3A}</a:tableStyleId>
              </a:tblPr>
              <a:tblGrid>
                <a:gridCol w="1771650"/>
                <a:gridCol w="1847850"/>
                <a:gridCol w="1847850"/>
                <a:gridCol w="1847850"/>
              </a:tblGrid>
              <a:tr h="195943">
                <a:tc>
                  <a:txBody>
                    <a:bodyPr/>
                    <a:lstStyle/>
                    <a:p>
                      <a:endParaRPr lang="en-US" dirty="0"/>
                    </a:p>
                  </a:txBody>
                  <a:tcPr/>
                </a:tc>
                <a:tc rowSpan="2">
                  <a:txBody>
                    <a:bodyPr/>
                    <a:lstStyle/>
                    <a:p>
                      <a:endParaRPr lang="en-US"/>
                    </a:p>
                  </a:txBody>
                  <a:tcPr/>
                </a:tc>
                <a:tc rowSpan="2">
                  <a:txBody>
                    <a:bodyPr/>
                    <a:lstStyle/>
                    <a:p>
                      <a:r>
                        <a:rPr lang="en-US" dirty="0" smtClean="0"/>
                        <a:t>Liquid </a:t>
                      </a:r>
                      <a:r>
                        <a:rPr lang="en-US" dirty="0" err="1" smtClean="0"/>
                        <a:t>volune</a:t>
                      </a:r>
                      <a:endParaRPr lang="en-US" dirty="0"/>
                    </a:p>
                  </a:txBody>
                  <a:tcPr/>
                </a:tc>
                <a:tc rowSpan="2">
                  <a:txBody>
                    <a:bodyPr/>
                    <a:lstStyle/>
                    <a:p>
                      <a:r>
                        <a:rPr lang="en-US" dirty="0" err="1" smtClean="0"/>
                        <a:t>Harizontal</a:t>
                      </a:r>
                      <a:endParaRPr lang="en-US" dirty="0"/>
                    </a:p>
                  </a:txBody>
                  <a:tcPr/>
                </a:tc>
              </a:tr>
              <a:tr h="195943">
                <a:tc>
                  <a:txBody>
                    <a:bodyPr/>
                    <a:lstStyle/>
                    <a:p>
                      <a:endParaRPr lang="en-US" dirty="0"/>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91885">
                <a:tc rowSpan="2">
                  <a:txBody>
                    <a:bodyPr/>
                    <a:lstStyle/>
                    <a:p>
                      <a:r>
                        <a:rPr lang="en-US" dirty="0" smtClean="0"/>
                        <a:t>Less inflammable liquid</a:t>
                      </a:r>
                      <a:r>
                        <a:rPr lang="en-US" baseline="0" dirty="0" smtClean="0"/>
                        <a:t> w/o special protection</a:t>
                      </a:r>
                      <a:endParaRPr lang="en-US" dirty="0"/>
                    </a:p>
                  </a:txBody>
                  <a:tcPr/>
                </a:tc>
                <a:tc>
                  <a:txBody>
                    <a:bodyPr/>
                    <a:lstStyle/>
                    <a:p>
                      <a:endParaRPr lang="en-US" dirty="0"/>
                    </a:p>
                    <a:p>
                      <a:endParaRPr lang="en-US" dirty="0"/>
                    </a:p>
                  </a:txBody>
                  <a:tcPr/>
                </a:tc>
                <a:tc>
                  <a:txBody>
                    <a:bodyPr/>
                    <a:lstStyle/>
                    <a:p>
                      <a:r>
                        <a:rPr lang="en-US" dirty="0" smtClean="0"/>
                        <a:t>&lt;3000 to &gt;38000</a:t>
                      </a:r>
                      <a:endParaRPr lang="en-US" dirty="0"/>
                    </a:p>
                  </a:txBody>
                  <a:tcPr/>
                </a:tc>
                <a:tc>
                  <a:txBody>
                    <a:bodyPr/>
                    <a:lstStyle/>
                    <a:p>
                      <a:r>
                        <a:rPr lang="en-US" dirty="0" smtClean="0"/>
                        <a:t>1.5</a:t>
                      </a:r>
                      <a:endParaRPr lang="en-US" dirty="0"/>
                    </a:p>
                  </a:txBody>
                  <a:tcPr/>
                </a:tc>
              </a:tr>
              <a:tr h="391885">
                <a:tc vMerge="1">
                  <a:txBody>
                    <a:bodyPr/>
                    <a:lstStyle/>
                    <a:p>
                      <a:endParaRPr lang="en-US" dirty="0"/>
                    </a:p>
                  </a:txBody>
                  <a:tcPr/>
                </a:tc>
                <a:tc>
                  <a:txBody>
                    <a:bodyPr/>
                    <a:lstStyle/>
                    <a:p>
                      <a:endParaRPr lang="en-US"/>
                    </a:p>
                  </a:txBody>
                  <a:tcPr/>
                </a:tc>
                <a:tc>
                  <a:txBody>
                    <a:bodyPr/>
                    <a:lstStyle/>
                    <a:p>
                      <a:r>
                        <a:rPr lang="en-US" dirty="0" smtClean="0"/>
                        <a:t>&gt;_</a:t>
                      </a:r>
                      <a:r>
                        <a:rPr lang="en-US" baseline="0" dirty="0" smtClean="0"/>
                        <a:t> 38000</a:t>
                      </a:r>
                      <a:endParaRPr lang="en-US" dirty="0"/>
                    </a:p>
                  </a:txBody>
                  <a:tcPr/>
                </a:tc>
                <a:tc>
                  <a:txBody>
                    <a:bodyPr/>
                    <a:lstStyle/>
                    <a:p>
                      <a:r>
                        <a:rPr lang="en-US" dirty="0" smtClean="0"/>
                        <a:t>7.6</a:t>
                      </a:r>
                      <a:endParaRPr lang="en-US" dirty="0"/>
                    </a:p>
                  </a:txBody>
                  <a:tcPr/>
                </a:tc>
              </a:tr>
              <a:tr h="391885">
                <a:tc rowSpan="2">
                  <a:txBody>
                    <a:bodyPr/>
                    <a:lstStyle/>
                    <a:p>
                      <a:r>
                        <a:rPr lang="en-US" dirty="0" smtClean="0"/>
                        <a:t>Mineral oil</a:t>
                      </a:r>
                    </a:p>
                  </a:txBody>
                  <a:tcPr/>
                </a:tc>
                <a:tc>
                  <a:txBody>
                    <a:bodyPr/>
                    <a:lstStyle/>
                    <a:p>
                      <a:endParaRPr lang="en-US" dirty="0"/>
                    </a:p>
                  </a:txBody>
                  <a:tcPr/>
                </a:tc>
                <a:tc>
                  <a:txBody>
                    <a:bodyPr/>
                    <a:lstStyle/>
                    <a:p>
                      <a:r>
                        <a:rPr lang="en-US" dirty="0" smtClean="0"/>
                        <a:t>&lt;9000</a:t>
                      </a:r>
                      <a:endParaRPr lang="en-US" dirty="0"/>
                    </a:p>
                  </a:txBody>
                  <a:tcPr/>
                </a:tc>
                <a:tc>
                  <a:txBody>
                    <a:bodyPr/>
                    <a:lstStyle/>
                    <a:p>
                      <a:r>
                        <a:rPr lang="en-US" dirty="0" smtClean="0"/>
                        <a:t>1.5</a:t>
                      </a:r>
                      <a:endParaRPr lang="en-US" dirty="0"/>
                    </a:p>
                  </a:txBody>
                  <a:tcPr/>
                </a:tc>
              </a:tr>
              <a:tr h="391885">
                <a:tc vMerge="1">
                  <a:txBody>
                    <a:bodyPr/>
                    <a:lstStyle/>
                    <a:p>
                      <a:endParaRPr lang="en-US" dirty="0"/>
                    </a:p>
                  </a:txBody>
                  <a:tcPr/>
                </a:tc>
                <a:tc>
                  <a:txBody>
                    <a:bodyPr/>
                    <a:lstStyle/>
                    <a:p>
                      <a:endParaRPr lang="en-US" dirty="0"/>
                    </a:p>
                  </a:txBody>
                  <a:tcPr/>
                </a:tc>
                <a:tc>
                  <a:txBody>
                    <a:bodyPr/>
                    <a:lstStyle/>
                    <a:p>
                      <a:r>
                        <a:rPr lang="en-US" dirty="0" smtClean="0"/>
                        <a:t>&gt;9000 -&lt; 19000</a:t>
                      </a:r>
                      <a:endParaRPr lang="en-US" dirty="0"/>
                    </a:p>
                  </a:txBody>
                  <a:tcPr/>
                </a:tc>
                <a:tc>
                  <a:txBody>
                    <a:bodyPr/>
                    <a:lstStyle/>
                    <a:p>
                      <a:r>
                        <a:rPr lang="en-US" dirty="0" smtClean="0"/>
                        <a:t>7.6</a:t>
                      </a:r>
                      <a:endParaRPr lang="en-US" dirty="0"/>
                    </a:p>
                  </a:txBody>
                  <a:tcPr/>
                </a:tc>
              </a:tr>
              <a:tr h="391885">
                <a:tc>
                  <a:txBody>
                    <a:bodyPr/>
                    <a:lstStyle/>
                    <a:p>
                      <a:endParaRPr lang="en-US" dirty="0"/>
                    </a:p>
                  </a:txBody>
                  <a:tcPr/>
                </a:tc>
                <a:tc>
                  <a:txBody>
                    <a:bodyPr/>
                    <a:lstStyle/>
                    <a:p>
                      <a:endParaRPr lang="en-US" dirty="0"/>
                    </a:p>
                  </a:txBody>
                  <a:tcPr/>
                </a:tc>
                <a:tc>
                  <a:txBody>
                    <a:bodyPr/>
                    <a:lstStyle/>
                    <a:p>
                      <a:r>
                        <a:rPr lang="en-US" dirty="0" smtClean="0"/>
                        <a:t>&gt;_ 19000</a:t>
                      </a:r>
                      <a:endParaRPr lang="en-US" dirty="0"/>
                    </a:p>
                  </a:txBody>
                  <a:tcPr/>
                </a:tc>
                <a:tc>
                  <a:txBody>
                    <a:bodyPr/>
                    <a:lstStyle/>
                    <a:p>
                      <a:r>
                        <a:rPr lang="en-US" dirty="0" smtClean="0"/>
                        <a:t>15.2</a:t>
                      </a:r>
                      <a:endParaRPr lang="en-US" dirty="0"/>
                    </a:p>
                  </a:txBody>
                  <a:tcPr/>
                </a:tc>
              </a:tr>
            </a:tbl>
          </a:graphicData>
        </a:graphic>
      </p:graphicFrame>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TRANSFORMER FIRE</a:t>
            </a:r>
            <a:endParaRPr lang="en-US" dirty="0"/>
          </a:p>
        </p:txBody>
      </p:sp>
      <p:sp>
        <p:nvSpPr>
          <p:cNvPr id="3" name="Content Placeholder 2"/>
          <p:cNvSpPr>
            <a:spLocks noGrp="1"/>
          </p:cNvSpPr>
          <p:nvPr>
            <p:ph idx="1"/>
          </p:nvPr>
        </p:nvSpPr>
        <p:spPr>
          <a:xfrm>
            <a:off x="457200" y="914400"/>
            <a:ext cx="8229600" cy="5211763"/>
          </a:xfrm>
        </p:spPr>
        <p:txBody>
          <a:bodyPr>
            <a:normAutofit fontScale="92500" lnSpcReduction="10000"/>
          </a:bodyPr>
          <a:lstStyle/>
          <a:p>
            <a:pPr>
              <a:tabLst>
                <a:tab pos="228600" algn="l"/>
              </a:tabLst>
            </a:pPr>
            <a:r>
              <a:rPr lang="en-US" dirty="0" smtClean="0"/>
              <a:t>Ensure complete isolation from concerned electrical department.  </a:t>
            </a:r>
          </a:p>
          <a:p>
            <a:pPr>
              <a:tabLst>
                <a:tab pos="228600" algn="l"/>
              </a:tabLst>
            </a:pPr>
            <a:r>
              <a:rPr lang="en-US" dirty="0" smtClean="0"/>
              <a:t>2. Till the isolation is ensured steps should be taken to protect surrounding properties; </a:t>
            </a:r>
          </a:p>
          <a:p>
            <a:pPr>
              <a:tabLst>
                <a:tab pos="228600" algn="l"/>
              </a:tabLst>
            </a:pPr>
            <a:r>
              <a:rPr lang="en-US" dirty="0" smtClean="0"/>
              <a:t>3. Operate fixed fire installation, if available, but not  automatically actuated. </a:t>
            </a:r>
          </a:p>
          <a:p>
            <a:pPr>
              <a:tabLst>
                <a:tab pos="228600" algn="l"/>
              </a:tabLst>
            </a:pPr>
            <a:r>
              <a:rPr lang="en-US" dirty="0" smtClean="0"/>
              <a:t>Use foam extinguishers for oil fire.</a:t>
            </a:r>
          </a:p>
          <a:p>
            <a:pPr>
              <a:tabLst>
                <a:tab pos="228600" algn="l"/>
              </a:tabLst>
            </a:pPr>
            <a:r>
              <a:rPr lang="en-US" dirty="0" smtClean="0"/>
              <a:t>4. Keep safe distance for fire fighting;</a:t>
            </a:r>
          </a:p>
          <a:p>
            <a:pPr>
              <a:tabLst>
                <a:tab pos="228600" algn="l"/>
              </a:tabLst>
            </a:pPr>
            <a:r>
              <a:rPr lang="en-US" dirty="0" smtClean="0"/>
              <a:t>5. Ground monitor, if available, shall be utilized. </a:t>
            </a:r>
          </a:p>
          <a:p>
            <a:pPr>
              <a:tabLst>
                <a:tab pos="228600" algn="l"/>
              </a:tabLst>
            </a:pPr>
            <a:r>
              <a:rPr lang="en-US" dirty="0" smtClean="0"/>
              <a:t>6. Attack the fire of oil splashed by using Foam or Dry </a:t>
            </a:r>
            <a:r>
              <a:rPr lang="en-US" dirty="0" err="1" smtClean="0"/>
              <a:t>ChemicalPowder</a:t>
            </a:r>
            <a:r>
              <a:rPr lang="en-US" dirty="0" smtClean="0"/>
              <a:t> (DCP) or CO2;</a:t>
            </a:r>
          </a:p>
          <a:p>
            <a:endParaRPr lang="en-US"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tabLst>
                <a:tab pos="228600" algn="l"/>
              </a:tabLst>
            </a:pPr>
            <a:r>
              <a:rPr lang="en-US" dirty="0" smtClean="0"/>
              <a:t>7. If possible drain valve, provided for draining oil from transformer, shall be opened;</a:t>
            </a:r>
          </a:p>
          <a:p>
            <a:pPr>
              <a:tabLst>
                <a:tab pos="228600" algn="l"/>
              </a:tabLst>
            </a:pPr>
            <a:r>
              <a:rPr lang="en-US" dirty="0" smtClean="0"/>
              <a:t>8. All bushings shall be sprayed with water. Bottom to top)</a:t>
            </a:r>
          </a:p>
          <a:p>
            <a:pPr>
              <a:tabLst>
                <a:tab pos="228600" algn="l"/>
              </a:tabLst>
            </a:pPr>
            <a:r>
              <a:rPr lang="en-US" dirty="0" smtClean="0"/>
              <a:t>9. Caution: If porcelain bushings or insulations do  shatter, hot pieces of porcelain, which may be razor sharp, can be thrown over considerable distances.  </a:t>
            </a:r>
          </a:p>
          <a:p>
            <a:endParaRPr lang="en-US"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3200" dirty="0" smtClean="0"/>
              <a:t>CABLE GALLERY</a:t>
            </a:r>
            <a:endParaRPr lang="en-US" sz="3200" dirty="0"/>
          </a:p>
        </p:txBody>
      </p:sp>
      <p:sp>
        <p:nvSpPr>
          <p:cNvPr id="4" name="Content Placeholder 2"/>
          <p:cNvSpPr>
            <a:spLocks noGrp="1"/>
          </p:cNvSpPr>
          <p:nvPr>
            <p:ph idx="1"/>
          </p:nvPr>
        </p:nvSpPr>
        <p:spPr>
          <a:xfrm>
            <a:off x="457200" y="762000"/>
            <a:ext cx="8229600" cy="6096000"/>
          </a:xfrm>
        </p:spPr>
        <p:txBody>
          <a:bodyPr>
            <a:normAutofit/>
          </a:bodyPr>
          <a:lstStyle/>
          <a:p>
            <a:pPr>
              <a:lnSpc>
                <a:spcPct val="80000"/>
              </a:lnSpc>
              <a:buNone/>
            </a:pPr>
            <a:r>
              <a:rPr lang="en-US" b="1" dirty="0" smtClean="0"/>
              <a:t>1.Adequate ventilation</a:t>
            </a:r>
          </a:p>
          <a:p>
            <a:pPr>
              <a:lnSpc>
                <a:spcPct val="80000"/>
              </a:lnSpc>
              <a:buNone/>
            </a:pPr>
            <a:r>
              <a:rPr lang="en-US" b="1" dirty="0" smtClean="0"/>
              <a:t>2. Provision of fire barriers</a:t>
            </a:r>
          </a:p>
          <a:p>
            <a:pPr>
              <a:lnSpc>
                <a:spcPct val="80000"/>
              </a:lnSpc>
              <a:buNone/>
            </a:pPr>
            <a:r>
              <a:rPr lang="en-US" b="1" dirty="0" smtClean="0"/>
              <a:t>3. At least one fire </a:t>
            </a:r>
            <a:r>
              <a:rPr lang="en-US" b="1" dirty="0" err="1" smtClean="0"/>
              <a:t>exitinguisher</a:t>
            </a:r>
            <a:r>
              <a:rPr lang="en-US" b="1" dirty="0" smtClean="0"/>
              <a:t> within 30 </a:t>
            </a:r>
            <a:r>
              <a:rPr lang="en-US" b="1" dirty="0" err="1" smtClean="0"/>
              <a:t>mtr</a:t>
            </a:r>
            <a:r>
              <a:rPr lang="en-US" b="1" dirty="0" smtClean="0"/>
              <a:t>. distance.</a:t>
            </a:r>
          </a:p>
          <a:p>
            <a:pPr>
              <a:lnSpc>
                <a:spcPct val="80000"/>
              </a:lnSpc>
              <a:buNone/>
            </a:pPr>
            <a:r>
              <a:rPr lang="en-US" b="1" dirty="0" smtClean="0"/>
              <a:t>4. Provision of fixed fire system for large cable galleries</a:t>
            </a:r>
          </a:p>
          <a:p>
            <a:pPr>
              <a:lnSpc>
                <a:spcPct val="80000"/>
              </a:lnSpc>
              <a:buNone/>
            </a:pPr>
            <a:r>
              <a:rPr lang="en-US" b="1" dirty="0" smtClean="0"/>
              <a:t>5. Sprinkler system shall have design density of 12 LPM/m</a:t>
            </a:r>
            <a:r>
              <a:rPr lang="en-US" b="1" dirty="0" smtClean="0">
                <a:latin typeface="Book Antiqua" pitchFamily="18" charset="0"/>
              </a:rPr>
              <a:t>²</a:t>
            </a:r>
            <a:r>
              <a:rPr lang="en-US" b="1" dirty="0" smtClean="0"/>
              <a:t> over an area of 232 m</a:t>
            </a:r>
            <a:r>
              <a:rPr lang="en-US" b="1" dirty="0" smtClean="0">
                <a:latin typeface="Book Antiqua" pitchFamily="18" charset="0"/>
              </a:rPr>
              <a:t>²</a:t>
            </a:r>
          </a:p>
          <a:p>
            <a:pPr>
              <a:lnSpc>
                <a:spcPct val="80000"/>
              </a:lnSpc>
              <a:buNone/>
            </a:pPr>
            <a:r>
              <a:rPr lang="en-US" b="1" dirty="0" smtClean="0"/>
              <a:t>6. Provision of linear heat detectors</a:t>
            </a:r>
          </a:p>
          <a:p>
            <a:pPr>
              <a:lnSpc>
                <a:spcPct val="80000"/>
              </a:lnSpc>
              <a:buNone/>
            </a:pPr>
            <a:r>
              <a:rPr lang="en-US" b="1" dirty="0" smtClean="0"/>
              <a:t>7. Availability of BA sets in sufficient number</a:t>
            </a:r>
          </a:p>
          <a:p>
            <a:pPr>
              <a:lnSpc>
                <a:spcPct val="80000"/>
              </a:lnSpc>
              <a:buNone/>
            </a:pPr>
            <a:r>
              <a:rPr lang="en-US" b="1" dirty="0" smtClean="0"/>
              <a:t>8. Good housekeeping</a:t>
            </a:r>
          </a:p>
          <a:p>
            <a:pPr>
              <a:lnSpc>
                <a:spcPct val="80000"/>
              </a:lnSpc>
              <a:buNone/>
            </a:pPr>
            <a:r>
              <a:rPr lang="en-US" b="1" dirty="0" smtClean="0"/>
              <a:t>9. Exit signs at the means of escape  </a:t>
            </a:r>
          </a:p>
          <a:p>
            <a:pPr>
              <a:lnSpc>
                <a:spcPct val="80000"/>
              </a:lnSpc>
              <a:buNone/>
            </a:pPr>
            <a:r>
              <a:rPr lang="en-US" b="1" dirty="0" smtClean="0"/>
              <a:t>10. Adequate slope leading to sump</a:t>
            </a:r>
          </a:p>
          <a:p>
            <a:endParaRPr 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smtClean="0"/>
              <a:t>CONTROL ROOM</a:t>
            </a:r>
            <a:endParaRPr lang="en-US" dirty="0"/>
          </a:p>
        </p:txBody>
      </p:sp>
      <p:sp>
        <p:nvSpPr>
          <p:cNvPr id="3" name="Content Placeholder 2"/>
          <p:cNvSpPr>
            <a:spLocks noGrp="1"/>
          </p:cNvSpPr>
          <p:nvPr>
            <p:ph idx="1"/>
          </p:nvPr>
        </p:nvSpPr>
        <p:spPr>
          <a:xfrm>
            <a:off x="457200" y="990600"/>
            <a:ext cx="8229600" cy="5135563"/>
          </a:xfrm>
        </p:spPr>
        <p:txBody>
          <a:bodyPr>
            <a:normAutofit/>
          </a:bodyPr>
          <a:lstStyle/>
          <a:p>
            <a:pPr marL="609600" indent="-609600">
              <a:lnSpc>
                <a:spcPct val="90000"/>
              </a:lnSpc>
              <a:buFontTx/>
              <a:buAutoNum type="arabicPeriod"/>
            </a:pPr>
            <a:r>
              <a:rPr lang="en-US" sz="2800" b="1" dirty="0" smtClean="0"/>
              <a:t>Fire check doors of 2 Hrs. fire resistance shall be provided</a:t>
            </a:r>
          </a:p>
          <a:p>
            <a:pPr marL="609600" indent="-609600">
              <a:lnSpc>
                <a:spcPct val="90000"/>
              </a:lnSpc>
              <a:buFontTx/>
              <a:buAutoNum type="arabicPeriod"/>
            </a:pPr>
            <a:r>
              <a:rPr lang="en-US" sz="2800" b="1" dirty="0" smtClean="0"/>
              <a:t>‘Fire Stop’ shall be used to seal cable entries/ openings </a:t>
            </a:r>
          </a:p>
          <a:p>
            <a:pPr marL="609600" indent="-609600">
              <a:lnSpc>
                <a:spcPct val="90000"/>
              </a:lnSpc>
              <a:buFontTx/>
              <a:buAutoNum type="arabicPeriod"/>
            </a:pPr>
            <a:r>
              <a:rPr lang="en-US" sz="2800" b="1" dirty="0" smtClean="0"/>
              <a:t>Control Room shall kept clear &amp; free of waste material</a:t>
            </a:r>
          </a:p>
          <a:p>
            <a:pPr marL="609600" indent="-609600">
              <a:lnSpc>
                <a:spcPct val="90000"/>
              </a:lnSpc>
              <a:buFontTx/>
              <a:buAutoNum type="arabicPeriod"/>
            </a:pPr>
            <a:r>
              <a:rPr lang="en-US" sz="2800" b="1" dirty="0" smtClean="0"/>
              <a:t>Glass panels shall have min. 45 minutes Fire resistance</a:t>
            </a:r>
          </a:p>
          <a:p>
            <a:pPr marL="609600" indent="-609600">
              <a:lnSpc>
                <a:spcPct val="90000"/>
              </a:lnSpc>
              <a:buFontTx/>
              <a:buAutoNum type="arabicPeriod"/>
            </a:pPr>
            <a:r>
              <a:rPr lang="en-US" sz="2800" b="1" dirty="0" smtClean="0"/>
              <a:t>There should be auto shutoff system of AC in case of automatic actuation of Fixed Fire </a:t>
            </a:r>
          </a:p>
          <a:p>
            <a:endParaRPr lang="en-US" sz="2800"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sz="3200" dirty="0" smtClean="0"/>
              <a:t>GENERAL PRECAUTIONS</a:t>
            </a:r>
            <a:endParaRPr lang="en-US" sz="3200" dirty="0"/>
          </a:p>
        </p:txBody>
      </p:sp>
      <p:sp>
        <p:nvSpPr>
          <p:cNvPr id="3" name="Content Placeholder 2"/>
          <p:cNvSpPr>
            <a:spLocks noGrp="1"/>
          </p:cNvSpPr>
          <p:nvPr>
            <p:ph idx="1"/>
          </p:nvPr>
        </p:nvSpPr>
        <p:spPr>
          <a:xfrm>
            <a:off x="457200" y="914400"/>
            <a:ext cx="8229600" cy="5715000"/>
          </a:xfrm>
        </p:spPr>
        <p:txBody>
          <a:bodyPr>
            <a:normAutofit/>
          </a:bodyPr>
          <a:lstStyle/>
          <a:p>
            <a:pPr algn="just">
              <a:buBlip>
                <a:blip r:embed="rId2"/>
              </a:buBlip>
            </a:pPr>
            <a:r>
              <a:rPr lang="en-US" sz="2800" b="1" dirty="0" smtClean="0">
                <a:latin typeface="Arial Black" pitchFamily="34" charset="0"/>
              </a:rPr>
              <a:t>The majority of fires of electrical origin occur due to :-</a:t>
            </a:r>
          </a:p>
          <a:p>
            <a:pPr algn="just">
              <a:buBlip>
                <a:blip r:embed="rId2"/>
              </a:buBlip>
            </a:pPr>
            <a:r>
              <a:rPr lang="en-US" sz="2800" b="1" dirty="0" smtClean="0">
                <a:latin typeface="Arial Black" pitchFamily="34" charset="0"/>
              </a:rPr>
              <a:t>By selection of inferior quality of  electrical equipment and wiring.</a:t>
            </a:r>
          </a:p>
          <a:p>
            <a:pPr algn="just">
              <a:buBlip>
                <a:blip r:embed="rId2"/>
              </a:buBlip>
            </a:pPr>
            <a:r>
              <a:rPr lang="en-US" sz="2800" b="1" dirty="0" smtClean="0">
                <a:latin typeface="Arial Black" pitchFamily="34" charset="0"/>
              </a:rPr>
              <a:t>Improper installation of electrical circuit.</a:t>
            </a:r>
          </a:p>
          <a:p>
            <a:pPr algn="just">
              <a:buBlip>
                <a:blip r:embed="rId2"/>
              </a:buBlip>
            </a:pPr>
            <a:r>
              <a:rPr lang="en-US" sz="2800" b="1" dirty="0" smtClean="0">
                <a:latin typeface="Arial Black" pitchFamily="34" charset="0"/>
              </a:rPr>
              <a:t>Misuse of electrical system and apparatus.</a:t>
            </a:r>
          </a:p>
          <a:p>
            <a:pPr algn="just">
              <a:buBlip>
                <a:blip r:embed="rId2"/>
              </a:buBlip>
            </a:pPr>
            <a:r>
              <a:rPr lang="en-US" sz="2800" b="1" dirty="0" smtClean="0">
                <a:latin typeface="Arial Black" pitchFamily="34" charset="0"/>
              </a:rPr>
              <a:t>Lack of knowledge about use of electrical appliances and system.</a:t>
            </a:r>
          </a:p>
          <a:p>
            <a:pPr algn="just">
              <a:buBlip>
                <a:blip r:embed="rId2"/>
              </a:buBlip>
            </a:pPr>
            <a:r>
              <a:rPr lang="en-US" sz="2800" b="1" dirty="0" smtClean="0">
                <a:latin typeface="Arial Black" pitchFamily="34" charset="0"/>
              </a:rPr>
              <a:t> Lack of care in the maintenance of electrical system and equipment .</a:t>
            </a:r>
          </a:p>
          <a:p>
            <a:endParaRPr lang="en-US" sz="2800"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sz="3600" dirty="0" smtClean="0"/>
              <a:t>CAUSES OF FIRE  </a:t>
            </a:r>
            <a:endParaRPr lang="en-US" sz="3600" dirty="0"/>
          </a:p>
        </p:txBody>
      </p:sp>
      <p:sp>
        <p:nvSpPr>
          <p:cNvPr id="3" name="Content Placeholder 2"/>
          <p:cNvSpPr>
            <a:spLocks noGrp="1"/>
          </p:cNvSpPr>
          <p:nvPr>
            <p:ph idx="1"/>
          </p:nvPr>
        </p:nvSpPr>
        <p:spPr>
          <a:xfrm>
            <a:off x="457200" y="914400"/>
            <a:ext cx="8229600" cy="5562600"/>
          </a:xfrm>
        </p:spPr>
        <p:txBody>
          <a:bodyPr>
            <a:normAutofit/>
          </a:bodyPr>
          <a:lstStyle/>
          <a:p>
            <a:pPr algn="just">
              <a:lnSpc>
                <a:spcPct val="90000"/>
              </a:lnSpc>
              <a:buBlip>
                <a:blip r:embed="rId2"/>
              </a:buBlip>
            </a:pPr>
            <a:r>
              <a:rPr lang="en-US" sz="2800" b="1" dirty="0" smtClean="0">
                <a:latin typeface="Arial Black" pitchFamily="34" charset="0"/>
              </a:rPr>
              <a:t>Short circuit caused by failure of insulation </a:t>
            </a:r>
          </a:p>
          <a:p>
            <a:pPr algn="just">
              <a:lnSpc>
                <a:spcPct val="90000"/>
              </a:lnSpc>
              <a:buBlip>
                <a:blip r:embed="rId2"/>
              </a:buBlip>
            </a:pPr>
            <a:r>
              <a:rPr lang="en-US" sz="2800" b="1" dirty="0" smtClean="0">
                <a:latin typeface="Arial Black" pitchFamily="34" charset="0"/>
              </a:rPr>
              <a:t>By use of improper </a:t>
            </a:r>
            <a:r>
              <a:rPr lang="en-US" sz="2800" b="1" dirty="0" err="1" smtClean="0">
                <a:latin typeface="Arial Black" pitchFamily="34" charset="0"/>
              </a:rPr>
              <a:t>capcity</a:t>
            </a:r>
            <a:r>
              <a:rPr lang="en-US" sz="2800" b="1" dirty="0" smtClean="0">
                <a:latin typeface="Arial Black" pitchFamily="34" charset="0"/>
              </a:rPr>
              <a:t> of fuse /</a:t>
            </a:r>
            <a:r>
              <a:rPr lang="en-US" sz="2800" b="1" dirty="0" err="1" smtClean="0">
                <a:latin typeface="Arial Black" pitchFamily="34" charset="0"/>
              </a:rPr>
              <a:t>mcb</a:t>
            </a:r>
            <a:r>
              <a:rPr lang="en-US" sz="2800" b="1" dirty="0" smtClean="0">
                <a:latin typeface="Arial Black" pitchFamily="34" charset="0"/>
              </a:rPr>
              <a:t> (miniature circuit breaker).</a:t>
            </a:r>
          </a:p>
          <a:p>
            <a:pPr algn="just">
              <a:lnSpc>
                <a:spcPct val="90000"/>
              </a:lnSpc>
              <a:buBlip>
                <a:blip r:embed="rId2"/>
              </a:buBlip>
            </a:pPr>
            <a:r>
              <a:rPr lang="en-US" sz="2800" b="1" dirty="0" smtClean="0">
                <a:latin typeface="Arial Black" pitchFamily="34" charset="0"/>
              </a:rPr>
              <a:t>Loose electrical contact .</a:t>
            </a:r>
          </a:p>
          <a:p>
            <a:pPr algn="just">
              <a:lnSpc>
                <a:spcPct val="90000"/>
              </a:lnSpc>
              <a:buBlip>
                <a:blip r:embed="rId2"/>
              </a:buBlip>
            </a:pPr>
            <a:r>
              <a:rPr lang="en-US" sz="2800" b="1" dirty="0" err="1" smtClean="0">
                <a:latin typeface="Arial Black" pitchFamily="34" charset="0"/>
              </a:rPr>
              <a:t>Dischrge</a:t>
            </a:r>
            <a:r>
              <a:rPr lang="en-US" sz="2800" b="1" dirty="0" smtClean="0">
                <a:latin typeface="Arial Black" pitchFamily="34" charset="0"/>
              </a:rPr>
              <a:t> of static charge .</a:t>
            </a:r>
          </a:p>
          <a:p>
            <a:pPr algn="just">
              <a:lnSpc>
                <a:spcPct val="90000"/>
              </a:lnSpc>
              <a:buBlip>
                <a:blip r:embed="rId2"/>
              </a:buBlip>
            </a:pPr>
            <a:r>
              <a:rPr lang="en-US" sz="2800" b="1" dirty="0" smtClean="0">
                <a:latin typeface="Arial Black" pitchFamily="34" charset="0"/>
              </a:rPr>
              <a:t>Temporary installation of electric circuit.</a:t>
            </a:r>
          </a:p>
          <a:p>
            <a:pPr algn="just">
              <a:lnSpc>
                <a:spcPct val="90000"/>
              </a:lnSpc>
              <a:buBlip>
                <a:blip r:embed="rId2"/>
              </a:buBlip>
            </a:pPr>
            <a:r>
              <a:rPr lang="en-US" sz="2800" b="1" dirty="0" smtClean="0">
                <a:latin typeface="Arial Black" pitchFamily="34" charset="0"/>
              </a:rPr>
              <a:t>Earth fault </a:t>
            </a:r>
          </a:p>
          <a:p>
            <a:pPr algn="just">
              <a:lnSpc>
                <a:spcPct val="90000"/>
              </a:lnSpc>
              <a:buBlip>
                <a:blip r:embed="rId2"/>
              </a:buBlip>
            </a:pPr>
            <a:endParaRPr lang="en-US" sz="2800" b="1" dirty="0" smtClean="0">
              <a:latin typeface="Arial Black" pitchFamily="34" charset="0"/>
            </a:endParaRPr>
          </a:p>
          <a:p>
            <a:endParaRPr lang="en-US"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Autofit/>
          </a:bodyPr>
          <a:lstStyle/>
          <a:p>
            <a:pPr algn="ctr"/>
            <a:r>
              <a:rPr lang="en-US" sz="4000" b="1" dirty="0" smtClean="0">
                <a:solidFill>
                  <a:srgbClr val="C00000"/>
                </a:solidFill>
                <a:latin typeface="Cambria" pitchFamily="18" charset="0"/>
              </a:rPr>
              <a:t>FIRE PREVENTION </a:t>
            </a:r>
            <a:endParaRPr lang="en-US" sz="3000" dirty="0">
              <a:solidFill>
                <a:srgbClr val="C00000"/>
              </a:solidFill>
              <a:latin typeface="Cambria" pitchFamily="18" charset="0"/>
            </a:endParaRPr>
          </a:p>
        </p:txBody>
      </p:sp>
      <p:sp>
        <p:nvSpPr>
          <p:cNvPr id="3" name="Content Placeholder 2"/>
          <p:cNvSpPr>
            <a:spLocks noGrp="1"/>
          </p:cNvSpPr>
          <p:nvPr>
            <p:ph idx="1"/>
          </p:nvPr>
        </p:nvSpPr>
        <p:spPr>
          <a:xfrm>
            <a:off x="381000" y="685800"/>
            <a:ext cx="8382000" cy="5791200"/>
          </a:xfrm>
        </p:spPr>
        <p:txBody>
          <a:bodyPr>
            <a:noAutofit/>
          </a:bodyPr>
          <a:lstStyle/>
          <a:p>
            <a:pPr lvl="0" algn="just">
              <a:lnSpc>
                <a:spcPct val="130000"/>
              </a:lnSpc>
              <a:buNone/>
            </a:pPr>
            <a:r>
              <a:rPr lang="en-US" sz="2000" b="1" dirty="0" smtClean="0">
                <a:latin typeface="Cambria" pitchFamily="18" charset="0"/>
              </a:rPr>
              <a:t>	</a:t>
            </a:r>
            <a:r>
              <a:rPr lang="en-US" sz="2400" b="1" u="sng" dirty="0" smtClean="0">
                <a:latin typeface="Cambria" pitchFamily="18" charset="0"/>
              </a:rPr>
              <a:t>Maintenance&amp; operating procedures:</a:t>
            </a:r>
          </a:p>
          <a:p>
            <a:pPr algn="just">
              <a:lnSpc>
                <a:spcPct val="130000"/>
              </a:lnSpc>
              <a:buFont typeface="Wingdings" pitchFamily="2" charset="2"/>
              <a:buChar char="Ø"/>
            </a:pPr>
            <a:r>
              <a:rPr lang="en-US" sz="2400" dirty="0" smtClean="0">
                <a:latin typeface="Cambria" pitchFamily="18" charset="0"/>
              </a:rPr>
              <a:t>Besides following the routine maintenance practices prescribed for the equipment, special diagnostic tests should be connected to detect incipient faults. </a:t>
            </a:r>
          </a:p>
          <a:p>
            <a:pPr algn="just">
              <a:lnSpc>
                <a:spcPct val="130000"/>
              </a:lnSpc>
              <a:buFont typeface="Wingdings" pitchFamily="2" charset="2"/>
              <a:buChar char="Ø"/>
            </a:pPr>
            <a:r>
              <a:rPr lang="en-US" sz="2400" dirty="0" smtClean="0">
                <a:latin typeface="Cambria" pitchFamily="18" charset="0"/>
              </a:rPr>
              <a:t>High voltage tests, timing test, contact resistance, DGA, Furan test, tan </a:t>
            </a:r>
            <a:r>
              <a:rPr lang="en-US" sz="2400" dirty="0" err="1" smtClean="0">
                <a:latin typeface="Cambria" pitchFamily="18" charset="0"/>
              </a:rPr>
              <a:t>delta,partial</a:t>
            </a:r>
            <a:r>
              <a:rPr lang="en-US" sz="2400" dirty="0" smtClean="0">
                <a:latin typeface="Cambria" pitchFamily="18" charset="0"/>
              </a:rPr>
              <a:t> discharge test, Frequency domain spectroscopy and insulation resistance measurements are some of these tests, monitoring the trend of the results of tests will enable to take out equipment and rectify them before the faults develop into  serious troubles.</a:t>
            </a:r>
          </a:p>
          <a:p>
            <a:pPr algn="just">
              <a:lnSpc>
                <a:spcPct val="130000"/>
              </a:lnSpc>
              <a:buFont typeface="Wingdings" pitchFamily="2" charset="2"/>
              <a:buChar char="Ø"/>
            </a:pPr>
            <a:r>
              <a:rPr lang="en-US" sz="2400" dirty="0" smtClean="0">
                <a:solidFill>
                  <a:schemeClr val="tx2">
                    <a:lumMod val="75000"/>
                  </a:schemeClr>
                </a:solidFill>
                <a:latin typeface="Cambria" pitchFamily="18" charset="0"/>
              </a:rPr>
              <a:t>Using thermal imaging camera  for taking photographs of joints and connections to know the condition  of joints</a:t>
            </a:r>
            <a:endParaRPr lang="en-US" sz="2400" dirty="0">
              <a:solidFill>
                <a:schemeClr val="tx2">
                  <a:lumMod val="75000"/>
                </a:schemeClr>
              </a:solidFill>
              <a:latin typeface="Cambria" pitchFamily="18" charset="0"/>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ctr"/>
            <a:r>
              <a:rPr lang="en-US" sz="4000" b="1" dirty="0" smtClean="0">
                <a:solidFill>
                  <a:srgbClr val="C00000"/>
                </a:solidFill>
                <a:latin typeface="Cambria" pitchFamily="18" charset="0"/>
              </a:rPr>
              <a:t/>
            </a:r>
            <a:br>
              <a:rPr lang="en-US" sz="4000" b="1" dirty="0" smtClean="0">
                <a:solidFill>
                  <a:srgbClr val="C00000"/>
                </a:solidFill>
                <a:latin typeface="Cambria" pitchFamily="18" charset="0"/>
              </a:rPr>
            </a:br>
            <a:r>
              <a:rPr lang="en-US" sz="4000" b="1" dirty="0" smtClean="0">
                <a:solidFill>
                  <a:srgbClr val="C00000"/>
                </a:solidFill>
                <a:latin typeface="Cambria" pitchFamily="18" charset="0"/>
              </a:rPr>
              <a:t>FIRE FIGHTING EQUIPMENT</a:t>
            </a:r>
            <a:br>
              <a:rPr lang="en-US" sz="4000" b="1" dirty="0" smtClean="0">
                <a:solidFill>
                  <a:srgbClr val="C00000"/>
                </a:solidFill>
                <a:latin typeface="Cambria" pitchFamily="18" charset="0"/>
              </a:rPr>
            </a:br>
            <a:endParaRPr lang="en-US" sz="4000" dirty="0">
              <a:solidFill>
                <a:srgbClr val="C00000"/>
              </a:solidFill>
              <a:latin typeface="Cambria" pitchFamily="18" charset="0"/>
            </a:endParaRPr>
          </a:p>
        </p:txBody>
      </p:sp>
      <p:sp>
        <p:nvSpPr>
          <p:cNvPr id="3" name="Content Placeholder 2"/>
          <p:cNvSpPr>
            <a:spLocks noGrp="1"/>
          </p:cNvSpPr>
          <p:nvPr>
            <p:ph idx="1"/>
          </p:nvPr>
        </p:nvSpPr>
        <p:spPr>
          <a:xfrm>
            <a:off x="381000" y="914400"/>
            <a:ext cx="8458200" cy="5486400"/>
          </a:xfrm>
        </p:spPr>
        <p:txBody>
          <a:bodyPr>
            <a:noAutofit/>
          </a:bodyPr>
          <a:lstStyle/>
          <a:p>
            <a:pPr algn="just">
              <a:buNone/>
            </a:pPr>
            <a:r>
              <a:rPr lang="en-US" sz="2000" b="1" dirty="0" smtClean="0">
                <a:latin typeface="Cambria" pitchFamily="18" charset="0"/>
              </a:rPr>
              <a:t>	</a:t>
            </a:r>
            <a:r>
              <a:rPr lang="en-US" sz="2500" b="1" u="sng" dirty="0" smtClean="0">
                <a:latin typeface="Cambria" pitchFamily="18" charset="0"/>
              </a:rPr>
              <a:t>Protection Systems:</a:t>
            </a:r>
            <a:endParaRPr lang="en-US" sz="2500" u="sng" dirty="0" smtClean="0">
              <a:latin typeface="Cambria" pitchFamily="18" charset="0"/>
            </a:endParaRPr>
          </a:p>
          <a:p>
            <a:pPr algn="just">
              <a:buFont typeface="Wingdings" pitchFamily="2" charset="2"/>
              <a:buChar char="Ø"/>
            </a:pPr>
            <a:r>
              <a:rPr lang="en-US" sz="2500" b="1" dirty="0" smtClean="0">
                <a:latin typeface="Cambria" pitchFamily="18" charset="0"/>
              </a:rPr>
              <a:t>Modern transformers, because of their cost, sometimes in excess of a few </a:t>
            </a:r>
            <a:r>
              <a:rPr lang="en-US" sz="2500" b="1" dirty="0" err="1" smtClean="0">
                <a:latin typeface="Cambria" pitchFamily="18" charset="0"/>
              </a:rPr>
              <a:t>crore</a:t>
            </a:r>
            <a:r>
              <a:rPr lang="en-US" sz="2500" b="1" dirty="0" smtClean="0">
                <a:latin typeface="Cambria" pitchFamily="18" charset="0"/>
              </a:rPr>
              <a:t> of rupees, warrant special fire protection system. </a:t>
            </a:r>
          </a:p>
          <a:p>
            <a:pPr algn="just">
              <a:buFont typeface="Wingdings" pitchFamily="2" charset="2"/>
              <a:buChar char="Ø"/>
            </a:pPr>
            <a:r>
              <a:rPr lang="en-US" sz="2500" b="1" dirty="0" smtClean="0">
                <a:latin typeface="Cambria" pitchFamily="18" charset="0"/>
              </a:rPr>
              <a:t>There is sufficient value in the thousands of gallons of oil and external attachments (e.g. fans, controls tap changing equipment, instruments bushings, lighting arrestor) to justify some type of fixed fire extinguishing equipment. </a:t>
            </a:r>
          </a:p>
          <a:p>
            <a:pPr algn="just">
              <a:buFont typeface="Wingdings" pitchFamily="2" charset="2"/>
              <a:buChar char="Ø"/>
            </a:pPr>
            <a:r>
              <a:rPr lang="en-US" sz="2500" b="1" dirty="0" smtClean="0">
                <a:latin typeface="Cambria" pitchFamily="18" charset="0"/>
              </a:rPr>
              <a:t>Fixed water spray systems are normally recommended for safeguarding transformers against fire hazards.</a:t>
            </a:r>
          </a:p>
          <a:p>
            <a:pPr algn="just">
              <a:buFont typeface="Wingdings" pitchFamily="2" charset="2"/>
              <a:buChar char="Ø"/>
            </a:pPr>
            <a:r>
              <a:rPr lang="en-US" sz="2500" b="1" dirty="0" smtClean="0">
                <a:latin typeface="Cambria" pitchFamily="18" charset="0"/>
              </a:rPr>
              <a:t>Of late Extinguishing systems using  Nitrogen / water mist are preferred</a:t>
            </a:r>
          </a:p>
          <a:p>
            <a:pPr algn="just"/>
            <a:endParaRPr lang="en-US" sz="2500" b="1" dirty="0">
              <a:solidFill>
                <a:schemeClr val="tx2">
                  <a:lumMod val="75000"/>
                </a:schemeClr>
              </a:solidFill>
              <a:latin typeface="Cambria" pitchFamily="18" charset="0"/>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04800"/>
          </a:xfrm>
        </p:spPr>
        <p:txBody>
          <a:bodyPr>
            <a:noAutofit/>
          </a:bodyPr>
          <a:lstStyle/>
          <a:p>
            <a:r>
              <a:rPr lang="en-US" sz="2800" dirty="0" smtClean="0"/>
              <a:t>EMULSIFIER</a:t>
            </a:r>
            <a:endParaRPr lang="en-US" sz="2800" dirty="0"/>
          </a:p>
        </p:txBody>
      </p:sp>
      <p:sp>
        <p:nvSpPr>
          <p:cNvPr id="3" name="Content Placeholder 2"/>
          <p:cNvSpPr>
            <a:spLocks noGrp="1"/>
          </p:cNvSpPr>
          <p:nvPr>
            <p:ph idx="1"/>
          </p:nvPr>
        </p:nvSpPr>
        <p:spPr>
          <a:xfrm>
            <a:off x="457200" y="381000"/>
            <a:ext cx="8229600" cy="6477000"/>
          </a:xfrm>
        </p:spPr>
        <p:txBody>
          <a:bodyPr>
            <a:normAutofit fontScale="92500" lnSpcReduction="10000"/>
          </a:bodyPr>
          <a:lstStyle/>
          <a:p>
            <a:pPr algn="just">
              <a:lnSpc>
                <a:spcPct val="150000"/>
              </a:lnSpc>
              <a:buFont typeface="Wingdings" pitchFamily="2" charset="2"/>
              <a:buChar char="Ø"/>
            </a:pPr>
            <a:r>
              <a:rPr lang="en-US" sz="2400" dirty="0" smtClean="0">
                <a:latin typeface="Arial" pitchFamily="34" charset="0"/>
                <a:cs typeface="Arial" pitchFamily="34" charset="0"/>
              </a:rPr>
              <a:t>It is a system of application of water at a particular angle on burning transformer oil.</a:t>
            </a:r>
          </a:p>
          <a:p>
            <a:pPr algn="just">
              <a:lnSpc>
                <a:spcPct val="150000"/>
              </a:lnSpc>
              <a:buFont typeface="Wingdings" pitchFamily="2" charset="2"/>
              <a:buChar char="Ø"/>
            </a:pPr>
            <a:r>
              <a:rPr lang="en-US" sz="2400" dirty="0" smtClean="0">
                <a:latin typeface="Arial" pitchFamily="34" charset="0"/>
                <a:cs typeface="Arial" pitchFamily="34" charset="0"/>
              </a:rPr>
              <a:t> The system contains water tank and a pump room having a water pumping system i.e. main pump and jockey pump. </a:t>
            </a:r>
          </a:p>
          <a:p>
            <a:pPr algn="just">
              <a:lnSpc>
                <a:spcPct val="150000"/>
              </a:lnSpc>
              <a:buFont typeface="Wingdings" pitchFamily="2" charset="2"/>
              <a:buChar char="Ø"/>
            </a:pPr>
            <a:r>
              <a:rPr lang="en-US" sz="2400" dirty="0" smtClean="0">
                <a:latin typeface="Arial" pitchFamily="34" charset="0"/>
                <a:cs typeface="Arial" pitchFamily="34" charset="0"/>
              </a:rPr>
              <a:t>The system is set at auto mode at a pre determined temperature – normally 67  ͦ C. </a:t>
            </a:r>
          </a:p>
          <a:p>
            <a:pPr algn="just">
              <a:lnSpc>
                <a:spcPct val="150000"/>
              </a:lnSpc>
              <a:buFont typeface="Wingdings" pitchFamily="2" charset="2"/>
              <a:buChar char="Ø"/>
            </a:pPr>
            <a:r>
              <a:rPr lang="en-US" sz="2400" dirty="0" smtClean="0">
                <a:latin typeface="Arial" pitchFamily="34" charset="0"/>
                <a:cs typeface="Arial" pitchFamily="34" charset="0"/>
              </a:rPr>
              <a:t>Emulsifier points automatically spray water at a particular angle on burning transformer oil. </a:t>
            </a:r>
          </a:p>
          <a:p>
            <a:pPr algn="just">
              <a:lnSpc>
                <a:spcPct val="150000"/>
              </a:lnSpc>
              <a:buFont typeface="Wingdings" pitchFamily="2" charset="2"/>
              <a:buChar char="Ø"/>
            </a:pPr>
            <a:r>
              <a:rPr lang="en-US" sz="2400" dirty="0" smtClean="0">
                <a:latin typeface="Arial" pitchFamily="34" charset="0"/>
                <a:cs typeface="Arial" pitchFamily="34" charset="0"/>
              </a:rPr>
              <a:t>Sprayed water cools the top and sides of the transformer reducing heat and blankets entry of oxygen</a:t>
            </a:r>
          </a:p>
          <a:p>
            <a:pPr algn="just">
              <a:lnSpc>
                <a:spcPct val="150000"/>
              </a:lnSpc>
              <a:buFont typeface="Wingdings" pitchFamily="2" charset="2"/>
              <a:buChar char="Ø"/>
            </a:pPr>
            <a:r>
              <a:rPr lang="en-US" sz="2400" dirty="0" smtClean="0">
                <a:latin typeface="Arial" pitchFamily="34" charset="0"/>
                <a:cs typeface="Arial" pitchFamily="34" charset="0"/>
              </a:rPr>
              <a:t>Thus fire gets extinguished.</a:t>
            </a:r>
          </a:p>
          <a:p>
            <a:pPr algn="just">
              <a:lnSpc>
                <a:spcPct val="150000"/>
              </a:lnSpc>
              <a:buNone/>
            </a:pPr>
            <a:r>
              <a:rPr lang="en-US" sz="2400" b="1" dirty="0" smtClean="0">
                <a:latin typeface="Arial" pitchFamily="34" charset="0"/>
                <a:cs typeface="Arial" pitchFamily="34" charset="0"/>
              </a:rPr>
              <a:t>	</a:t>
            </a:r>
            <a:endParaRPr lang="en-US" sz="2400" dirty="0" smtClean="0">
              <a:solidFill>
                <a:schemeClr val="tx2">
                  <a:lumMod val="75000"/>
                </a:schemeClr>
              </a:solidFill>
              <a:latin typeface="Arial" pitchFamily="34" charset="0"/>
              <a:cs typeface="Arial" pitchFamily="34" charset="0"/>
            </a:endParaRPr>
          </a:p>
          <a:p>
            <a:endParaRPr lang="en-US" sz="2000" dirty="0">
              <a:latin typeface="Arial" pitchFamily="34" charset="0"/>
              <a:cs typeface="Arial" pitchFamily="34" charset="0"/>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Autofit/>
          </a:bodyPr>
          <a:lstStyle/>
          <a:p>
            <a:r>
              <a:rPr lang="en-US" sz="2400" b="1" dirty="0" smtClean="0">
                <a:solidFill>
                  <a:srgbClr val="C00000"/>
                </a:solidFill>
                <a:latin typeface="Cambria" pitchFamily="18" charset="0"/>
              </a:rPr>
              <a:t> </a:t>
            </a:r>
            <a:br>
              <a:rPr lang="en-US" sz="2400" b="1" dirty="0" smtClean="0">
                <a:solidFill>
                  <a:srgbClr val="C00000"/>
                </a:solidFill>
                <a:latin typeface="Cambria" pitchFamily="18" charset="0"/>
              </a:rPr>
            </a:br>
            <a:r>
              <a:rPr lang="en-US" sz="2400" b="1" dirty="0" smtClean="0">
                <a:solidFill>
                  <a:srgbClr val="C00000"/>
                </a:solidFill>
                <a:latin typeface="Cambria" pitchFamily="18" charset="0"/>
              </a:rPr>
              <a:t>FIRE FIGHTING EQUIPMENT-</a:t>
            </a:r>
            <a:r>
              <a:rPr lang="en-US" sz="2400" b="1" u="sng" dirty="0" smtClean="0">
                <a:latin typeface="Cambria" pitchFamily="18" charset="0"/>
              </a:rPr>
              <a:t> </a:t>
            </a:r>
            <a:r>
              <a:rPr lang="en-US" sz="2400" b="1" u="sng" dirty="0" smtClean="0">
                <a:solidFill>
                  <a:srgbClr val="FF0000"/>
                </a:solidFill>
                <a:latin typeface="Cambria" pitchFamily="18" charset="0"/>
              </a:rPr>
              <a:t>WATER SPRAY SYSTEM</a:t>
            </a:r>
            <a:r>
              <a:rPr lang="en-US" sz="2800" b="1" u="sng" dirty="0" smtClean="0">
                <a:latin typeface="Cambria" pitchFamily="18" charset="0"/>
              </a:rPr>
              <a:t> </a:t>
            </a:r>
            <a:r>
              <a:rPr lang="en-US" sz="2800" b="1" dirty="0" smtClean="0">
                <a:solidFill>
                  <a:srgbClr val="C00000"/>
                </a:solidFill>
                <a:latin typeface="Cambria" pitchFamily="18" charset="0"/>
              </a:rPr>
              <a:t/>
            </a:r>
            <a:br>
              <a:rPr lang="en-US" sz="2800" b="1" dirty="0" smtClean="0">
                <a:solidFill>
                  <a:srgbClr val="C00000"/>
                </a:solidFill>
                <a:latin typeface="Cambria" pitchFamily="18" charset="0"/>
              </a:rPr>
            </a:br>
            <a:endParaRPr lang="en-US" sz="2800" dirty="0">
              <a:solidFill>
                <a:srgbClr val="C00000"/>
              </a:solidFill>
              <a:latin typeface="Cambria" pitchFamily="18" charset="0"/>
            </a:endParaRPr>
          </a:p>
        </p:txBody>
      </p:sp>
      <p:sp>
        <p:nvSpPr>
          <p:cNvPr id="3" name="Content Placeholder 2"/>
          <p:cNvSpPr>
            <a:spLocks noGrp="1"/>
          </p:cNvSpPr>
          <p:nvPr>
            <p:ph idx="1"/>
          </p:nvPr>
        </p:nvSpPr>
        <p:spPr>
          <a:xfrm>
            <a:off x="457200" y="685800"/>
            <a:ext cx="8382000" cy="5867400"/>
          </a:xfrm>
        </p:spPr>
        <p:txBody>
          <a:bodyPr>
            <a:noAutofit/>
          </a:bodyPr>
          <a:lstStyle/>
          <a:p>
            <a:pPr algn="just">
              <a:buNone/>
            </a:pPr>
            <a:r>
              <a:rPr lang="en-US" sz="2200" b="1" dirty="0" smtClean="0">
                <a:latin typeface="Cambria" pitchFamily="18" charset="0"/>
              </a:rPr>
              <a:t>	</a:t>
            </a:r>
            <a:r>
              <a:rPr lang="en-US" sz="2800" dirty="0" smtClean="0">
                <a:latin typeface="Cambria" pitchFamily="18" charset="0"/>
              </a:rPr>
              <a:t>A solid stream of water discharged from a hose will not extinguish an oil fire as water, being heavier than oil, sinks to the bottom of the oil surface and in fact agitates the flame thus intensifying the fire.</a:t>
            </a:r>
          </a:p>
          <a:p>
            <a:pPr algn="just">
              <a:buFont typeface="Wingdings" pitchFamily="2" charset="2"/>
              <a:buChar char="Ø"/>
            </a:pPr>
            <a:r>
              <a:rPr lang="en-US" sz="2800" dirty="0" smtClean="0">
                <a:latin typeface="Cambria" pitchFamily="18" charset="0"/>
              </a:rPr>
              <a:t>It was discovered in the year 1932 that water released in fine drops and directed at the surface of an oil fire at an optimum velocity produces an emulsion of oil in water which will float and extinguish fire. </a:t>
            </a:r>
          </a:p>
          <a:p>
            <a:pPr algn="just">
              <a:buFont typeface="Wingdings" pitchFamily="2" charset="2"/>
              <a:buChar char="Ø"/>
            </a:pPr>
            <a:r>
              <a:rPr lang="en-US" sz="2800" dirty="0" smtClean="0">
                <a:latin typeface="Cambria" pitchFamily="18" charset="0"/>
              </a:rPr>
              <a:t>As a result the emulsifier  or water spray system came into use during 1933-36.</a:t>
            </a:r>
          </a:p>
          <a:p>
            <a:pPr algn="just">
              <a:buFont typeface="Wingdings" pitchFamily="2" charset="2"/>
              <a:buChar char="Ø"/>
            </a:pPr>
            <a:r>
              <a:rPr lang="en-US" sz="2800" dirty="0" smtClean="0">
                <a:latin typeface="Cambria" pitchFamily="18" charset="0"/>
              </a:rPr>
              <a:t> </a:t>
            </a:r>
            <a:r>
              <a:rPr lang="en-US" sz="2800" dirty="0" smtClean="0">
                <a:latin typeface="Arial" pitchFamily="34" charset="0"/>
                <a:cs typeface="Arial" pitchFamily="34" charset="0"/>
              </a:rPr>
              <a:t>Each Transformer should be protected by its own system which should be adequate for dependable protection.</a:t>
            </a:r>
          </a:p>
          <a:p>
            <a:pPr algn="just">
              <a:buFont typeface="Wingdings" pitchFamily="2" charset="2"/>
              <a:buChar char="Ø"/>
            </a:pPr>
            <a:r>
              <a:rPr lang="en-US" sz="2800" dirty="0" smtClean="0">
                <a:latin typeface="Cambria" pitchFamily="18" charset="0"/>
              </a:rPr>
              <a:t> </a:t>
            </a:r>
            <a:endParaRPr lang="en-US" sz="2800" dirty="0">
              <a:solidFill>
                <a:schemeClr val="tx2">
                  <a:lumMod val="75000"/>
                </a:schemeClr>
              </a:solidFill>
              <a:latin typeface="Cambria" pitchFamily="18" charset="0"/>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81000"/>
          </a:xfrm>
        </p:spPr>
        <p:txBody>
          <a:bodyPr>
            <a:normAutofit fontScale="90000"/>
          </a:bodyPr>
          <a:lstStyle/>
          <a:p>
            <a:r>
              <a:rPr lang="en-US" dirty="0" smtClean="0"/>
              <a:t>HYDRANT SYSTEM</a:t>
            </a:r>
            <a:endParaRPr lang="en-US" dirty="0"/>
          </a:p>
        </p:txBody>
      </p:sp>
      <p:sp>
        <p:nvSpPr>
          <p:cNvPr id="3" name="Content Placeholder 2"/>
          <p:cNvSpPr>
            <a:spLocks noGrp="1"/>
          </p:cNvSpPr>
          <p:nvPr>
            <p:ph idx="1"/>
          </p:nvPr>
        </p:nvSpPr>
        <p:spPr>
          <a:xfrm>
            <a:off x="457200" y="381000"/>
            <a:ext cx="8229600" cy="6096000"/>
          </a:xfrm>
        </p:spPr>
        <p:txBody>
          <a:bodyPr>
            <a:noAutofit/>
          </a:bodyPr>
          <a:lstStyle/>
          <a:p>
            <a:r>
              <a:rPr lang="en-US" sz="2000" dirty="0" smtClean="0">
                <a:latin typeface="Arial" pitchFamily="34" charset="0"/>
                <a:cs typeface="Arial" pitchFamily="34" charset="0"/>
              </a:rPr>
              <a:t>Hydrant System of fire protection essentially consists of a large network of pipe, combination of underground and over ground fed with pressurized water to a number of hydrant valves inside the switchyard as well as outside switchyard. </a:t>
            </a:r>
          </a:p>
          <a:p>
            <a:r>
              <a:rPr lang="en-US" sz="2000" dirty="0" smtClean="0">
                <a:latin typeface="Arial" pitchFamily="34" charset="0"/>
                <a:cs typeface="Arial" pitchFamily="34" charset="0"/>
              </a:rPr>
              <a:t>These hydrant valves are to be located at strategic locations near buildings, Transformers, and Reactors and other electrical equipments. </a:t>
            </a:r>
          </a:p>
          <a:p>
            <a:r>
              <a:rPr lang="en-US" sz="2000" dirty="0" smtClean="0">
                <a:latin typeface="Arial" pitchFamily="34" charset="0"/>
                <a:cs typeface="Arial" pitchFamily="34" charset="0"/>
              </a:rPr>
              <a:t>Hose Pipe of suitable length and fitted with standard accessories like branch pipes, nozzles etc. are to be kept in Hose Boxes. </a:t>
            </a:r>
          </a:p>
          <a:p>
            <a:r>
              <a:rPr lang="en-US" sz="2000" dirty="0" smtClean="0">
                <a:latin typeface="Arial" pitchFamily="34" charset="0"/>
                <a:cs typeface="Arial" pitchFamily="34" charset="0"/>
              </a:rPr>
              <a:t>Fire Protection &amp; Fire Fighting System respective hydrant valves through instantaneous coupling and jet of water is to be directed to the equipment under fire hydrant protection shall cover the following: </a:t>
            </a:r>
          </a:p>
          <a:p>
            <a:r>
              <a:rPr lang="en-US" sz="2000" dirty="0" smtClean="0">
                <a:latin typeface="Arial" pitchFamily="34" charset="0"/>
                <a:cs typeface="Arial" pitchFamily="34" charset="0"/>
              </a:rPr>
              <a:t>(a) Control room building </a:t>
            </a:r>
          </a:p>
          <a:p>
            <a:r>
              <a:rPr lang="en-US" sz="2000" dirty="0" smtClean="0">
                <a:latin typeface="Arial" pitchFamily="34" charset="0"/>
                <a:cs typeface="Arial" pitchFamily="34" charset="0"/>
              </a:rPr>
              <a:t>(b) All Pump House, Stores. </a:t>
            </a:r>
          </a:p>
          <a:p>
            <a:r>
              <a:rPr lang="en-US" sz="2000" dirty="0" smtClean="0">
                <a:latin typeface="Arial" pitchFamily="34" charset="0"/>
                <a:cs typeface="Arial" pitchFamily="34" charset="0"/>
              </a:rPr>
              <a:t>(c) All switchyard equipment area including all power transformer and reactors. (</a:t>
            </a:r>
          </a:p>
          <a:p>
            <a:r>
              <a:rPr lang="en-US" sz="2000" dirty="0" smtClean="0">
                <a:latin typeface="Arial" pitchFamily="34" charset="0"/>
                <a:cs typeface="Arial" pitchFamily="34" charset="0"/>
              </a:rPr>
              <a:t>d) D.G. Set Building.</a:t>
            </a:r>
          </a:p>
          <a:p>
            <a:r>
              <a:rPr lang="en-US" sz="2000" dirty="0" smtClean="0">
                <a:latin typeface="Arial" pitchFamily="34" charset="0"/>
                <a:cs typeface="Arial" pitchFamily="34" charset="0"/>
              </a:rPr>
              <a:t> </a:t>
            </a:r>
            <a:endParaRPr lang="en-US" sz="2000" dirty="0">
              <a:latin typeface="Arial" pitchFamily="34" charset="0"/>
              <a:cs typeface="Arial" pitchFamily="34" charset="0"/>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endParaRPr lang="en-US" dirty="0"/>
          </a:p>
        </p:txBody>
      </p:sp>
      <p:sp>
        <p:nvSpPr>
          <p:cNvPr id="3" name="Content Placeholder 2"/>
          <p:cNvSpPr>
            <a:spLocks noGrp="1"/>
          </p:cNvSpPr>
          <p:nvPr>
            <p:ph idx="1"/>
          </p:nvPr>
        </p:nvSpPr>
        <p:spPr>
          <a:xfrm>
            <a:off x="457200" y="533400"/>
            <a:ext cx="8382000" cy="5867400"/>
          </a:xfrm>
        </p:spPr>
        <p:txBody>
          <a:bodyPr>
            <a:normAutofit/>
          </a:bodyPr>
          <a:lstStyle/>
          <a:p>
            <a:r>
              <a:rPr lang="en-US" sz="2400" dirty="0" smtClean="0">
                <a:cs typeface="Arial" pitchFamily="34" charset="0"/>
              </a:rPr>
              <a:t>Provision of Hose Reel in conjunction with wet Riser shall be made at each floor level of Control Building / GIS Building conforming to the relevant I.S. Specification. </a:t>
            </a:r>
          </a:p>
          <a:p>
            <a:r>
              <a:rPr lang="en-US" sz="2400" dirty="0" smtClean="0">
                <a:cs typeface="Arial" pitchFamily="34" charset="0"/>
              </a:rPr>
              <a:t>Hydrant System shall be so designed that minimum required water pressure shall be available even at the farthest point of the switchyard</a:t>
            </a:r>
            <a:r>
              <a:rPr lang="en-US" sz="2400" dirty="0" smtClean="0">
                <a:latin typeface="Arial" pitchFamily="34" charset="0"/>
                <a:cs typeface="Arial" pitchFamily="34" charset="0"/>
              </a:rPr>
              <a:t>. </a:t>
            </a:r>
          </a:p>
          <a:p>
            <a:r>
              <a:rPr lang="en-US" sz="2400" dirty="0" smtClean="0"/>
              <a:t>One no. of warning plate is to be kept near all the hydrant points to be utilized for combating fire hazard of power transformer and bus-reactor. </a:t>
            </a:r>
          </a:p>
          <a:p>
            <a:r>
              <a:rPr lang="en-US" sz="2400" dirty="0" smtClean="0"/>
              <a:t>Water shall be sprayed only after checking that the power to the transformer/reactor has been put off and no live parts is there within 20 meter distance from the person using the hydrant</a:t>
            </a:r>
            <a:endParaRPr lang="en-US" sz="2400"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Autofit/>
          </a:bodyPr>
          <a:lstStyle/>
          <a:p>
            <a:pPr algn="ctr"/>
            <a:r>
              <a:rPr lang="en-US" sz="4000" b="1" dirty="0" smtClean="0">
                <a:solidFill>
                  <a:srgbClr val="C00000"/>
                </a:solidFill>
                <a:latin typeface="Cambria" pitchFamily="18" charset="0"/>
              </a:rPr>
              <a:t> </a:t>
            </a:r>
            <a:br>
              <a:rPr lang="en-US" sz="4000" b="1" dirty="0" smtClean="0">
                <a:solidFill>
                  <a:srgbClr val="C00000"/>
                </a:solidFill>
                <a:latin typeface="Cambria" pitchFamily="18" charset="0"/>
              </a:rPr>
            </a:br>
            <a:r>
              <a:rPr lang="en-US" sz="2400" b="1" dirty="0" smtClean="0">
                <a:solidFill>
                  <a:srgbClr val="C00000"/>
                </a:solidFill>
                <a:latin typeface="Cambria" pitchFamily="18" charset="0"/>
              </a:rPr>
              <a:t>FIRE FIGHTING EQUIPMENT EMULSIFIER</a:t>
            </a:r>
            <a:r>
              <a:rPr lang="en-US" sz="3000" b="1" dirty="0" smtClean="0">
                <a:solidFill>
                  <a:srgbClr val="C00000"/>
                </a:solidFill>
                <a:latin typeface="Cambria" pitchFamily="18" charset="0"/>
              </a:rPr>
              <a:t/>
            </a:r>
            <a:br>
              <a:rPr lang="en-US" sz="3000" b="1" dirty="0" smtClean="0">
                <a:solidFill>
                  <a:srgbClr val="C00000"/>
                </a:solidFill>
                <a:latin typeface="Cambria" pitchFamily="18" charset="0"/>
              </a:rPr>
            </a:br>
            <a:endParaRPr lang="en-US" sz="3000" dirty="0">
              <a:solidFill>
                <a:srgbClr val="C00000"/>
              </a:solidFill>
              <a:latin typeface="Cambria" pitchFamily="18" charset="0"/>
            </a:endParaRPr>
          </a:p>
        </p:txBody>
      </p:sp>
      <p:sp>
        <p:nvSpPr>
          <p:cNvPr id="3" name="Content Placeholder 2"/>
          <p:cNvSpPr>
            <a:spLocks noGrp="1"/>
          </p:cNvSpPr>
          <p:nvPr>
            <p:ph idx="1"/>
          </p:nvPr>
        </p:nvSpPr>
        <p:spPr>
          <a:xfrm>
            <a:off x="304800" y="685800"/>
            <a:ext cx="8534400" cy="5638799"/>
          </a:xfrm>
        </p:spPr>
        <p:txBody>
          <a:bodyPr>
            <a:noAutofit/>
          </a:bodyPr>
          <a:lstStyle/>
          <a:p>
            <a:pPr algn="just">
              <a:buFont typeface="Wingdings" pitchFamily="2" charset="2"/>
              <a:buChar char="Ø"/>
            </a:pPr>
            <a:r>
              <a:rPr lang="en-US" sz="2400" dirty="0" smtClean="0">
                <a:latin typeface="Arial" pitchFamily="34" charset="0"/>
                <a:cs typeface="Arial" pitchFamily="34" charset="0"/>
              </a:rPr>
              <a:t>Since the main combustibles of oil type power transformer fires are insulating oils, the fire hazard is  of Class C.</a:t>
            </a:r>
          </a:p>
          <a:p>
            <a:pPr algn="just">
              <a:buFont typeface="Wingdings" pitchFamily="2" charset="2"/>
              <a:buChar char="Ø"/>
            </a:pPr>
            <a:r>
              <a:rPr lang="en-US" sz="2400" dirty="0" smtClean="0">
                <a:latin typeface="Arial" pitchFamily="34" charset="0"/>
                <a:cs typeface="Arial" pitchFamily="34" charset="0"/>
              </a:rPr>
              <a:t> The water spray system quenches the oil type transformer fire mainly through the cooling, suffocation and emulsification of water mist.</a:t>
            </a:r>
          </a:p>
          <a:p>
            <a:pPr algn="just">
              <a:buFont typeface="Wingdings" pitchFamily="2" charset="2"/>
              <a:buChar char="Ø"/>
            </a:pPr>
            <a:r>
              <a:rPr lang="en-US" sz="2400" dirty="0" smtClean="0">
                <a:latin typeface="Arial" pitchFamily="34" charset="0"/>
                <a:cs typeface="Arial" pitchFamily="34" charset="0"/>
              </a:rPr>
              <a:t>The result of applying these principles is to extinguish the fire within a few seconds.</a:t>
            </a:r>
          </a:p>
          <a:p>
            <a:pPr algn="just">
              <a:buFont typeface="Wingdings" pitchFamily="2" charset="2"/>
              <a:buChar char="Ø"/>
            </a:pPr>
            <a:r>
              <a:rPr lang="en-US" sz="2400" dirty="0" smtClean="0">
                <a:latin typeface="Arial" pitchFamily="34" charset="0"/>
                <a:cs typeface="Arial" pitchFamily="34" charset="0"/>
              </a:rPr>
              <a:t>The water droplets vaporize when heated, and can take away a lot of heat, providing  cooling</a:t>
            </a:r>
          </a:p>
          <a:p>
            <a:pPr algn="just">
              <a:buFont typeface="Wingdings" pitchFamily="2" charset="2"/>
              <a:buChar char="Ø"/>
            </a:pPr>
            <a:r>
              <a:rPr lang="en-US" sz="2400" dirty="0" smtClean="0">
                <a:latin typeface="Arial" pitchFamily="34" charset="0"/>
                <a:cs typeface="Arial" pitchFamily="34" charset="0"/>
              </a:rPr>
              <a:t> At the same time, the volume of the water droplets will expand 1680 times after being vaporized, so that the oxygen content in the air around the combustibles is significantly reduced. </a:t>
            </a:r>
          </a:p>
          <a:p>
            <a:pPr algn="just">
              <a:buFont typeface="Wingdings" pitchFamily="2" charset="2"/>
              <a:buChar char="Ø"/>
            </a:pPr>
            <a:r>
              <a:rPr lang="en-US" sz="2400" dirty="0" smtClean="0">
                <a:latin typeface="Arial" pitchFamily="34" charset="0"/>
                <a:cs typeface="Arial" pitchFamily="34" charset="0"/>
              </a:rPr>
              <a:t>When the oxygen content in the air surrounding the combustibles is less than 15%, the fire is extinguished. </a:t>
            </a:r>
          </a:p>
          <a:p>
            <a:pPr algn="just">
              <a:buFont typeface="Wingdings" pitchFamily="2" charset="2"/>
              <a:buChar char="Ø"/>
            </a:pPr>
            <a:endParaRPr lang="en-US" sz="23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fontScale="90000"/>
          </a:bodyPr>
          <a:lstStyle/>
          <a:p>
            <a:r>
              <a:rPr lang="en-US" sz="3200" dirty="0" smtClean="0"/>
              <a:t>EMULSIFIER</a:t>
            </a:r>
            <a:endParaRPr lang="en-US" sz="3200" dirty="0"/>
          </a:p>
        </p:txBody>
      </p:sp>
      <p:sp>
        <p:nvSpPr>
          <p:cNvPr id="3" name="Content Placeholder 2"/>
          <p:cNvSpPr>
            <a:spLocks noGrp="1"/>
          </p:cNvSpPr>
          <p:nvPr>
            <p:ph idx="1"/>
          </p:nvPr>
        </p:nvSpPr>
        <p:spPr>
          <a:xfrm>
            <a:off x="457200" y="609600"/>
            <a:ext cx="8229600" cy="6019800"/>
          </a:xfrm>
        </p:spPr>
        <p:txBody>
          <a:bodyPr>
            <a:normAutofit lnSpcReduction="10000"/>
          </a:bodyPr>
          <a:lstStyle/>
          <a:p>
            <a:r>
              <a:rPr lang="en-US" sz="2400" dirty="0" smtClean="0"/>
              <a:t>In addition, when a high-speed water mist impacts the surface of the insulating oil to be burned, the insulating oil is mixed and emulsified on the surface layer with water, so that the combustion performance is remarkably lowered, </a:t>
            </a:r>
          </a:p>
          <a:p>
            <a:r>
              <a:rPr lang="en-US" sz="2400" dirty="0" smtClean="0"/>
              <a:t> For oil type power transformers (or reactors) installed in open-air substations, due to the large droplet diameter (0.5mm~0.8mm), the longer spray duration (≥24min), and the  </a:t>
            </a:r>
            <a:r>
              <a:rPr lang="en-US" sz="2400" dirty="0" err="1" smtClean="0"/>
              <a:t>higherinitial</a:t>
            </a:r>
            <a:r>
              <a:rPr lang="en-US" sz="2400" dirty="0" smtClean="0"/>
              <a:t> velocity of water </a:t>
            </a:r>
            <a:r>
              <a:rPr lang="en-US" sz="2400" dirty="0" err="1" smtClean="0"/>
              <a:t>spray,the</a:t>
            </a:r>
            <a:r>
              <a:rPr lang="en-US" sz="2400" dirty="0" smtClean="0"/>
              <a:t> nozzle protection covers the transformer body and the oil pit, which can ensure better fire extinguishing and fire control effects</a:t>
            </a:r>
          </a:p>
          <a:p>
            <a:r>
              <a:rPr lang="en-US" sz="2400" dirty="0" smtClean="0"/>
              <a:t>. The disadvantage of this type of fire extinguishing system is the requirement of  large quantity of water.</a:t>
            </a:r>
          </a:p>
          <a:p>
            <a:r>
              <a:rPr lang="en-US" sz="2400" dirty="0" smtClean="0"/>
              <a:t> Generally, a large-capacity fire pool and a large-flow fire pump are required. Good drainage system.</a:t>
            </a:r>
          </a:p>
          <a:p>
            <a:r>
              <a:rPr lang="en-US" sz="2400" dirty="0" smtClean="0"/>
              <a:t> For substation with severe water shortage and if the fire water source cannot be guaranteed, the water spray fire extinguishing system cannot be used.</a:t>
            </a:r>
            <a:endParaRPr lang="en-US" sz="2400" b="1" u="sng" dirty="0" smtClean="0">
              <a:latin typeface="Arial" pitchFamily="34" charset="0"/>
              <a:cs typeface="Arial" pitchFamily="34" charset="0"/>
            </a:endParaRPr>
          </a:p>
          <a:p>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fontScale="90000"/>
          </a:bodyPr>
          <a:lstStyle/>
          <a:p>
            <a:r>
              <a:rPr lang="en-US" sz="3200" dirty="0" smtClean="0"/>
              <a:t>EMULSIFIER</a:t>
            </a:r>
            <a:endParaRPr lang="en-US" sz="3200" dirty="0"/>
          </a:p>
        </p:txBody>
      </p:sp>
      <p:sp>
        <p:nvSpPr>
          <p:cNvPr id="3" name="Content Placeholder 2"/>
          <p:cNvSpPr>
            <a:spLocks noGrp="1"/>
          </p:cNvSpPr>
          <p:nvPr>
            <p:ph idx="1"/>
          </p:nvPr>
        </p:nvSpPr>
        <p:spPr>
          <a:xfrm>
            <a:off x="457200" y="457200"/>
            <a:ext cx="8229600" cy="6400800"/>
          </a:xfrm>
        </p:spPr>
        <p:txBody>
          <a:bodyPr>
            <a:normAutofit/>
          </a:bodyPr>
          <a:lstStyle/>
          <a:p>
            <a:r>
              <a:rPr lang="en-US" sz="2400" dirty="0" smtClean="0">
                <a:latin typeface="Arial" pitchFamily="34" charset="0"/>
                <a:cs typeface="Arial" pitchFamily="34" charset="0"/>
              </a:rPr>
              <a:t>Basically, the system consists of a number of nozzles located around the transformer on pipe headers charged with water under pressure. </a:t>
            </a:r>
          </a:p>
          <a:p>
            <a:r>
              <a:rPr lang="en-US" sz="2400" dirty="0" smtClean="0">
                <a:latin typeface="Arial" pitchFamily="34" charset="0"/>
                <a:cs typeface="Arial" pitchFamily="34" charset="0"/>
              </a:rPr>
              <a:t>A detection system that automatically detects the fire, also activates the spray system to release fine droplets of water over the surface of the transformer.</a:t>
            </a:r>
          </a:p>
          <a:p>
            <a:r>
              <a:rPr lang="en-US" sz="2400" dirty="0" smtClean="0">
                <a:latin typeface="Arial" pitchFamily="34" charset="0"/>
                <a:cs typeface="Arial" pitchFamily="34" charset="0"/>
              </a:rPr>
              <a:t>The practical location of the piping and nozzles with respect to the surface to which the spray is to be applied, or to the zone in which the spray is to be effective, is determined by the physical arrangement and protection needs.</a:t>
            </a:r>
          </a:p>
          <a:p>
            <a:r>
              <a:rPr lang="en-US" sz="2400" dirty="0" smtClean="0">
                <a:latin typeface="Arial" pitchFamily="34" charset="0"/>
                <a:cs typeface="Arial" pitchFamily="34" charset="0"/>
              </a:rPr>
              <a:t>Once the criteria are established, the  size(rate of discharge) of nozzles to  be used, the angle of the nozzle discharge cone, and the water pressure needed can be determined.</a:t>
            </a:r>
          </a:p>
          <a:p>
            <a:endParaRPr lang="en-US" sz="2400" dirty="0" smtClean="0">
              <a:latin typeface="Arial" pitchFamily="34" charset="0"/>
              <a:cs typeface="Arial" pitchFamily="34" charset="0"/>
            </a:endParaRPr>
          </a:p>
          <a:p>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Autofit/>
          </a:bodyPr>
          <a:lstStyle/>
          <a:p>
            <a:pPr algn="ctr"/>
            <a:r>
              <a:rPr lang="en-US" sz="2800" b="1" dirty="0" smtClean="0">
                <a:solidFill>
                  <a:srgbClr val="C00000"/>
                </a:solidFill>
                <a:latin typeface="Arial" pitchFamily="34" charset="0"/>
                <a:cs typeface="Arial" pitchFamily="34" charset="0"/>
              </a:rPr>
              <a:t> </a:t>
            </a:r>
            <a:br>
              <a:rPr lang="en-US" sz="2800" b="1" dirty="0" smtClean="0">
                <a:solidFill>
                  <a:srgbClr val="C00000"/>
                </a:solidFill>
                <a:latin typeface="Arial" pitchFamily="34" charset="0"/>
                <a:cs typeface="Arial" pitchFamily="34" charset="0"/>
              </a:rPr>
            </a:br>
            <a:r>
              <a:rPr lang="en-US" sz="2800" b="1" dirty="0" smtClean="0">
                <a:solidFill>
                  <a:srgbClr val="C00000"/>
                </a:solidFill>
                <a:latin typeface="Arial" pitchFamily="34" charset="0"/>
                <a:cs typeface="Arial" pitchFamily="34" charset="0"/>
              </a:rPr>
              <a:t>FIRE FIGHTING EQUIPMENT</a:t>
            </a:r>
            <a:br>
              <a:rPr lang="en-US" sz="2800" b="1" dirty="0" smtClean="0">
                <a:solidFill>
                  <a:srgbClr val="C00000"/>
                </a:solidFill>
                <a:latin typeface="Arial" pitchFamily="34" charset="0"/>
                <a:cs typeface="Arial" pitchFamily="34" charset="0"/>
              </a:rPr>
            </a:br>
            <a:endParaRPr lang="en-US" sz="2800" dirty="0">
              <a:solidFill>
                <a:srgbClr val="C00000"/>
              </a:solidFill>
              <a:latin typeface="Arial" pitchFamily="34" charset="0"/>
              <a:cs typeface="Arial" pitchFamily="34" charset="0"/>
            </a:endParaRPr>
          </a:p>
        </p:txBody>
      </p:sp>
      <p:sp>
        <p:nvSpPr>
          <p:cNvPr id="3" name="Content Placeholder 2"/>
          <p:cNvSpPr>
            <a:spLocks noGrp="1"/>
          </p:cNvSpPr>
          <p:nvPr>
            <p:ph idx="1"/>
          </p:nvPr>
        </p:nvSpPr>
        <p:spPr>
          <a:xfrm>
            <a:off x="533400" y="533400"/>
            <a:ext cx="8305800" cy="6324600"/>
          </a:xfrm>
        </p:spPr>
        <p:txBody>
          <a:bodyPr>
            <a:noAutofit/>
          </a:bodyPr>
          <a:lstStyle/>
          <a:p>
            <a:pPr algn="just">
              <a:buFont typeface="Wingdings" pitchFamily="2" charset="2"/>
              <a:buChar char="Ø"/>
            </a:pPr>
            <a:r>
              <a:rPr lang="en-US" sz="2800" dirty="0" smtClean="0">
                <a:latin typeface="Cambria" pitchFamily="18" charset="0"/>
              </a:rPr>
              <a:t>Once the type of nozzle has been selected and the location and spacing to give the desired area coverage has been determined, hydraulic calculations are made to establish the appropriate pipe sizes and water supply requirement.</a:t>
            </a:r>
          </a:p>
          <a:p>
            <a:pPr algn="just">
              <a:buFont typeface="Wingdings" pitchFamily="2" charset="2"/>
              <a:buChar char="Ø"/>
            </a:pPr>
            <a:r>
              <a:rPr lang="en-US" sz="2800" dirty="0" smtClean="0">
                <a:latin typeface="Cambria" pitchFamily="18" charset="0"/>
              </a:rPr>
              <a:t>Many factors govern the size of a water spray system, including the a) Nature of hazards or B)combustibles involved, c)amount of type of equipment to be protected, D)adequacy of other protection, and E)the size of the area which could be involved in a single fire.</a:t>
            </a:r>
          </a:p>
          <a:p>
            <a:pPr algn="just">
              <a:buFont typeface="Wingdings" pitchFamily="2" charset="2"/>
              <a:buChar char="Ø"/>
            </a:pPr>
            <a:r>
              <a:rPr lang="en-US" sz="2800" dirty="0" smtClean="0">
                <a:latin typeface="Cambria" pitchFamily="18" charset="0"/>
              </a:rPr>
              <a:t>Because most water spray systems must perform as deluge type systems with all nozzles or devices open a high density of water discharge  is needed,</a:t>
            </a:r>
            <a:r>
              <a:rPr lang="en-US" sz="2800" dirty="0" smtClean="0">
                <a:solidFill>
                  <a:srgbClr val="FF0000"/>
                </a:solidFill>
                <a:latin typeface="Cambria" pitchFamily="18" charset="0"/>
              </a:rPr>
              <a:t> </a:t>
            </a:r>
          </a:p>
          <a:p>
            <a:pPr algn="just">
              <a:buFont typeface="Wingdings" pitchFamily="2" charset="2"/>
              <a:buChar char="Ø"/>
            </a:pPr>
            <a:endParaRPr lang="en-US" sz="2800" dirty="0" smtClean="0">
              <a:latin typeface="Cambria" pitchFamily="18" charset="0"/>
            </a:endParaRPr>
          </a:p>
          <a:p>
            <a:pPr algn="just">
              <a:buFont typeface="Wingdings" pitchFamily="2" charset="2"/>
              <a:buChar char="Ø"/>
            </a:pPr>
            <a:endParaRPr lang="en-US" sz="2800" dirty="0" smtClean="0">
              <a:latin typeface="Cambria" pitchFamily="18" charset="0"/>
            </a:endParaRPr>
          </a:p>
          <a:p>
            <a:pPr algn="just">
              <a:buFont typeface="Wingdings" pitchFamily="2" charset="2"/>
              <a:buChar char="Ø"/>
            </a:pPr>
            <a:endParaRPr lang="en-US" sz="2000" u="sng" dirty="0" smtClean="0">
              <a:latin typeface="Cambria" pitchFamily="18" charset="0"/>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6248400"/>
          </a:xfrm>
        </p:spPr>
        <p:txBody>
          <a:bodyPr>
            <a:noAutofit/>
          </a:bodyPr>
          <a:lstStyle/>
          <a:p>
            <a:r>
              <a:rPr lang="en-US" sz="2400" dirty="0" smtClean="0">
                <a:latin typeface="Arial" pitchFamily="34" charset="0"/>
                <a:cs typeface="Arial" pitchFamily="34" charset="0"/>
              </a:rPr>
              <a:t>Under the combined action of various fire extinguishing mechanisms, oil type power transformer fires will be suppressed and eventually extinguished</a:t>
            </a:r>
            <a:r>
              <a:rPr lang="en-US" sz="2400" dirty="0" smtClean="0"/>
              <a:t>.</a:t>
            </a:r>
          </a:p>
          <a:p>
            <a:pPr fontAlgn="base"/>
            <a:r>
              <a:rPr lang="en-US" sz="2400" dirty="0" smtClean="0">
                <a:latin typeface="Arial" pitchFamily="34" charset="0"/>
                <a:cs typeface="Arial" pitchFamily="34" charset="0"/>
              </a:rPr>
              <a:t>This system is mostly used for the protection of the following</a:t>
            </a:r>
          </a:p>
          <a:p>
            <a:pPr fontAlgn="base"/>
            <a:r>
              <a:rPr lang="en-US" sz="2400" dirty="0" smtClean="0">
                <a:latin typeface="Arial" pitchFamily="34" charset="0"/>
                <a:cs typeface="Arial" pitchFamily="34" charset="0"/>
              </a:rPr>
              <a:t>Transformers, oil filled equipments of power stations</a:t>
            </a:r>
          </a:p>
          <a:p>
            <a:pPr fontAlgn="base"/>
            <a:r>
              <a:rPr lang="en-US" sz="2400" dirty="0" smtClean="0">
                <a:latin typeface="Arial" pitchFamily="34" charset="0"/>
                <a:cs typeface="Arial" pitchFamily="34" charset="0"/>
              </a:rPr>
              <a:t>Turbo-alternators and other</a:t>
            </a:r>
          </a:p>
          <a:p>
            <a:pPr fontAlgn="base"/>
            <a:r>
              <a:rPr lang="en-US" sz="2400" dirty="0" smtClean="0">
                <a:latin typeface="Arial" pitchFamily="34" charset="0"/>
                <a:cs typeface="Arial" pitchFamily="34" charset="0"/>
              </a:rPr>
              <a:t>Oil fired boiler rooms, oil quenching tanks.</a:t>
            </a:r>
          </a:p>
          <a:p>
            <a:pPr algn="just">
              <a:lnSpc>
                <a:spcPct val="150000"/>
              </a:lnSpc>
            </a:pPr>
            <a:r>
              <a:rPr lang="en-US" sz="2400" dirty="0" smtClean="0">
                <a:latin typeface="Arial" pitchFamily="34" charset="0"/>
                <a:cs typeface="Arial" pitchFamily="34" charset="0"/>
              </a:rPr>
              <a:t>Maintenance: Fixed water spray systems shall be  maintained on a regularly scheduled program.</a:t>
            </a:r>
          </a:p>
          <a:p>
            <a:pPr algn="just">
              <a:lnSpc>
                <a:spcPct val="150000"/>
              </a:lnSpc>
            </a:pPr>
            <a:r>
              <a:rPr lang="en-US" sz="2400" dirty="0" smtClean="0">
                <a:latin typeface="Arial" pitchFamily="34" charset="0"/>
                <a:cs typeface="Arial" pitchFamily="34" charset="0"/>
              </a:rPr>
              <a:t> Items such as strainers, piping, control values, heat actuated device and the spray nozzles should be included in the schedule for regular  maintenance.</a:t>
            </a:r>
          </a:p>
          <a:p>
            <a:pPr algn="just">
              <a:lnSpc>
                <a:spcPct val="150000"/>
              </a:lnSpc>
              <a:buNone/>
            </a:pPr>
            <a:r>
              <a:rPr lang="en-US" sz="2400" dirty="0" smtClean="0">
                <a:latin typeface="Arial" pitchFamily="34" charset="0"/>
                <a:cs typeface="Arial" pitchFamily="34" charset="0"/>
              </a:rPr>
              <a:t> </a:t>
            </a:r>
          </a:p>
          <a:p>
            <a:pPr fontAlgn="base"/>
            <a:endParaRPr lang="en-US" sz="2400" dirty="0" smtClean="0">
              <a:latin typeface="Arial" pitchFamily="34" charset="0"/>
              <a:cs typeface="Arial" pitchFamily="34" charset="0"/>
            </a:endParaRPr>
          </a:p>
          <a:p>
            <a:r>
              <a:rPr lang="en-US" sz="2400" dirty="0" smtClean="0"/>
              <a:t/>
            </a:r>
            <a:br>
              <a:rPr lang="en-US" sz="2400" dirty="0" smtClean="0"/>
            </a:b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Autofit/>
          </a:bodyPr>
          <a:lstStyle/>
          <a:p>
            <a:r>
              <a:rPr lang="en-US" sz="2400" b="1" dirty="0" smtClean="0">
                <a:solidFill>
                  <a:srgbClr val="C00000"/>
                </a:solidFill>
                <a:latin typeface="Cambria" pitchFamily="18" charset="0"/>
              </a:rPr>
              <a:t>FIRE PREVENTION-</a:t>
            </a:r>
            <a:r>
              <a:rPr lang="en-US" sz="2400" b="1" u="sng" dirty="0" smtClean="0">
                <a:solidFill>
                  <a:srgbClr val="FF0000"/>
                </a:solidFill>
                <a:latin typeface="Cambria" pitchFamily="18" charset="0"/>
              </a:rPr>
              <a:t> Maintenance&amp; operating procedures</a:t>
            </a:r>
            <a:endParaRPr lang="en-US" sz="2400" dirty="0">
              <a:solidFill>
                <a:srgbClr val="FF0000"/>
              </a:solidFill>
              <a:latin typeface="Cambria" pitchFamily="18" charset="0"/>
            </a:endParaRPr>
          </a:p>
        </p:txBody>
      </p:sp>
      <p:sp>
        <p:nvSpPr>
          <p:cNvPr id="3" name="Content Placeholder 2"/>
          <p:cNvSpPr>
            <a:spLocks noGrp="1"/>
          </p:cNvSpPr>
          <p:nvPr>
            <p:ph idx="1"/>
          </p:nvPr>
        </p:nvSpPr>
        <p:spPr>
          <a:xfrm>
            <a:off x="381000" y="533400"/>
            <a:ext cx="8382000" cy="6324600"/>
          </a:xfrm>
        </p:spPr>
        <p:txBody>
          <a:bodyPr>
            <a:noAutofit/>
          </a:bodyPr>
          <a:lstStyle/>
          <a:p>
            <a:pPr lvl="0" algn="just">
              <a:lnSpc>
                <a:spcPct val="130000"/>
              </a:lnSpc>
              <a:buFont typeface="Wingdings" pitchFamily="2" charset="2"/>
              <a:buChar char="q"/>
            </a:pPr>
            <a:r>
              <a:rPr lang="en-US" sz="2400" b="1" u="sng" dirty="0" smtClean="0">
                <a:latin typeface="Cambria" pitchFamily="18" charset="0"/>
              </a:rPr>
              <a:t>Maintenance&amp; operating procedures: </a:t>
            </a:r>
            <a:r>
              <a:rPr lang="en-US" sz="2400" dirty="0" smtClean="0">
                <a:latin typeface="Cambria" pitchFamily="18" charset="0"/>
              </a:rPr>
              <a:t>In polluted areas the insulators require frequent cleanings. Silicon grease is applied to insulators to reduce pollutions deposits. </a:t>
            </a:r>
          </a:p>
          <a:p>
            <a:pPr algn="just">
              <a:lnSpc>
                <a:spcPct val="130000"/>
              </a:lnSpc>
              <a:buFont typeface="Wingdings" pitchFamily="2" charset="2"/>
              <a:buChar char="Ø"/>
            </a:pPr>
            <a:r>
              <a:rPr lang="en-US" sz="2400" dirty="0" smtClean="0">
                <a:latin typeface="Cambria" pitchFamily="18" charset="0"/>
              </a:rPr>
              <a:t> In Seacoast areas prone for salt pollution, Zinc sleeved insulators are to be used along with longer petticoats and water washing( hot line water washing  can be used to avoid interruption)</a:t>
            </a:r>
          </a:p>
          <a:p>
            <a:pPr algn="just">
              <a:lnSpc>
                <a:spcPct val="130000"/>
              </a:lnSpc>
              <a:buFont typeface="Wingdings" pitchFamily="2" charset="2"/>
              <a:buChar char="Ø"/>
            </a:pPr>
            <a:r>
              <a:rPr lang="en-US" sz="2400" dirty="0" smtClean="0">
                <a:latin typeface="Cambria" pitchFamily="18" charset="0"/>
              </a:rPr>
              <a:t>Operating instructions should be written taking into account all anticipated normal and abnormal operating conditions. The safety tagging systems should be adopted.</a:t>
            </a:r>
          </a:p>
          <a:p>
            <a:pPr algn="just">
              <a:lnSpc>
                <a:spcPct val="130000"/>
              </a:lnSpc>
              <a:buFont typeface="Wingdings" pitchFamily="2" charset="2"/>
              <a:buChar char="Ø"/>
            </a:pPr>
            <a:r>
              <a:rPr lang="en-US" sz="2400" dirty="0" smtClean="0">
                <a:latin typeface="Cambria" pitchFamily="18" charset="0"/>
              </a:rPr>
              <a:t>Interlocks must form part of the equipment designed to ensure that electrical equipments are put into and taken out </a:t>
            </a:r>
            <a:endParaRPr lang="en-US" sz="2400" dirty="0">
              <a:solidFill>
                <a:schemeClr val="tx2">
                  <a:lumMod val="75000"/>
                </a:schemeClr>
              </a:solidFill>
              <a:latin typeface="Cambria" pitchFamily="18" charset="0"/>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Autofit/>
          </a:bodyPr>
          <a:lstStyle/>
          <a:p>
            <a:pPr algn="ctr"/>
            <a:r>
              <a:rPr lang="en-US" sz="4000" b="1" dirty="0" smtClean="0">
                <a:solidFill>
                  <a:srgbClr val="C00000"/>
                </a:solidFill>
                <a:latin typeface="Cambria" pitchFamily="18" charset="0"/>
              </a:rPr>
              <a:t/>
            </a:r>
            <a:br>
              <a:rPr lang="en-US" sz="4000" b="1" dirty="0" smtClean="0">
                <a:solidFill>
                  <a:srgbClr val="C00000"/>
                </a:solidFill>
                <a:latin typeface="Cambria" pitchFamily="18" charset="0"/>
              </a:rPr>
            </a:br>
            <a:r>
              <a:rPr lang="en-US" sz="2800" b="1" dirty="0" smtClean="0">
                <a:solidFill>
                  <a:srgbClr val="C00000"/>
                </a:solidFill>
                <a:latin typeface="Cambria" pitchFamily="18" charset="0"/>
              </a:rPr>
              <a:t>FIRE FIGHTING EQUIPMENT-WATER SUPPLIES</a:t>
            </a:r>
            <a:r>
              <a:rPr lang="en-US" sz="3000" b="1" dirty="0" smtClean="0">
                <a:solidFill>
                  <a:srgbClr val="C00000"/>
                </a:solidFill>
                <a:latin typeface="Cambria" pitchFamily="18" charset="0"/>
              </a:rPr>
              <a:t/>
            </a:r>
            <a:br>
              <a:rPr lang="en-US" sz="3000" b="1" dirty="0" smtClean="0">
                <a:solidFill>
                  <a:srgbClr val="C00000"/>
                </a:solidFill>
                <a:latin typeface="Cambria" pitchFamily="18" charset="0"/>
              </a:rPr>
            </a:br>
            <a:endParaRPr lang="en-US" sz="3000" dirty="0">
              <a:solidFill>
                <a:srgbClr val="C00000"/>
              </a:solidFill>
              <a:latin typeface="Cambria" pitchFamily="18" charset="0"/>
            </a:endParaRPr>
          </a:p>
        </p:txBody>
      </p:sp>
      <p:sp>
        <p:nvSpPr>
          <p:cNvPr id="3" name="Content Placeholder 2"/>
          <p:cNvSpPr>
            <a:spLocks noGrp="1"/>
          </p:cNvSpPr>
          <p:nvPr>
            <p:ph idx="1"/>
          </p:nvPr>
        </p:nvSpPr>
        <p:spPr>
          <a:xfrm>
            <a:off x="304800" y="685801"/>
            <a:ext cx="8534400" cy="5638800"/>
          </a:xfrm>
        </p:spPr>
        <p:txBody>
          <a:bodyPr>
            <a:noAutofit/>
          </a:bodyPr>
          <a:lstStyle/>
          <a:p>
            <a:pPr marL="82296" indent="0" algn="just">
              <a:buNone/>
            </a:pPr>
            <a:r>
              <a:rPr lang="en-US" sz="2400" dirty="0" smtClean="0">
                <a:latin typeface="Cambria" pitchFamily="18" charset="0"/>
              </a:rPr>
              <a:t>Fixed spray systems are usually supplied from one or more of the following:</a:t>
            </a:r>
          </a:p>
          <a:p>
            <a:pPr algn="just">
              <a:buFont typeface="Wingdings" pitchFamily="2" charset="2"/>
              <a:buChar char="Ø"/>
            </a:pPr>
            <a:r>
              <a:rPr lang="en-US" sz="2400" dirty="0" smtClean="0">
                <a:latin typeface="Cambria" pitchFamily="18" charset="0"/>
              </a:rPr>
              <a:t>Connections from reliable water- work system of adequate capacity and pressure.</a:t>
            </a:r>
          </a:p>
          <a:p>
            <a:pPr algn="just">
              <a:buFont typeface="Wingdings" pitchFamily="2" charset="2"/>
              <a:buChar char="Ø"/>
            </a:pPr>
            <a:r>
              <a:rPr lang="en-US" sz="2400" dirty="0" smtClean="0">
                <a:latin typeface="Cambria" pitchFamily="18" charset="0"/>
              </a:rPr>
              <a:t>In case of deluge system stand by </a:t>
            </a:r>
            <a:r>
              <a:rPr lang="en-US" sz="2400" dirty="0" err="1" smtClean="0">
                <a:latin typeface="Cambria" pitchFamily="18" charset="0"/>
              </a:rPr>
              <a:t>pumpoperated</a:t>
            </a:r>
            <a:r>
              <a:rPr lang="en-US" sz="2400" dirty="0" smtClean="0">
                <a:latin typeface="Cambria" pitchFamily="18" charset="0"/>
              </a:rPr>
              <a:t> by DG set shall be available </a:t>
            </a:r>
          </a:p>
          <a:p>
            <a:pPr algn="just">
              <a:buFont typeface="Wingdings" pitchFamily="2" charset="2"/>
              <a:buChar char="Ø"/>
            </a:pPr>
            <a:r>
              <a:rPr lang="en-US" sz="2400" dirty="0" smtClean="0">
                <a:latin typeface="Cambria" pitchFamily="18" charset="0"/>
              </a:rPr>
              <a:t>Automatic fire pumps having reliable power and a water supply of adequate capacity and reliability.</a:t>
            </a:r>
          </a:p>
          <a:p>
            <a:pPr algn="just">
              <a:buFont typeface="Wingdings" pitchFamily="2" charset="2"/>
              <a:buChar char="Ø"/>
            </a:pPr>
            <a:r>
              <a:rPr lang="en-US" sz="2400" dirty="0" smtClean="0">
                <a:latin typeface="Cambria" pitchFamily="18" charset="0"/>
              </a:rPr>
              <a:t>An elevated (gravity) tank of adequate capacity and elevation.</a:t>
            </a:r>
          </a:p>
          <a:p>
            <a:pPr algn="just">
              <a:buFont typeface="Wingdings" pitchFamily="2" charset="2"/>
              <a:buChar char="Ø"/>
            </a:pPr>
            <a:r>
              <a:rPr lang="en-US" sz="2400" dirty="0" smtClean="0">
                <a:latin typeface="Cambria" pitchFamily="18" charset="0"/>
              </a:rPr>
              <a:t>The capacity of pressure tanks generally is inadequate to supply water spray systems. </a:t>
            </a:r>
          </a:p>
          <a:p>
            <a:pPr algn="just">
              <a:buFont typeface="Wingdings" pitchFamily="2" charset="2"/>
              <a:buChar char="Ø"/>
            </a:pPr>
            <a:r>
              <a:rPr lang="en-US" sz="2400" dirty="0" smtClean="0">
                <a:latin typeface="Cambria" pitchFamily="18" charset="0"/>
              </a:rPr>
              <a:t>Such tanks, however, may be accepted as water supplies to smaller systems. </a:t>
            </a:r>
          </a:p>
          <a:p>
            <a:pPr algn="just">
              <a:buFont typeface="Wingdings" pitchFamily="2" charset="2"/>
              <a:buChar char="Ø"/>
            </a:pPr>
            <a:endParaRPr lang="en-US" sz="2000" dirty="0" smtClean="0">
              <a:latin typeface="Cambria" pitchFamily="18" charset="0"/>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a:bodyPr>
          <a:lstStyle/>
          <a:p>
            <a:r>
              <a:rPr lang="en-US" sz="2400" dirty="0" smtClean="0"/>
              <a:t>HIGH VELOCITY WATER SPRAY (HVWS) SYSTEM( 400 KV S/S)</a:t>
            </a:r>
            <a:endParaRPr lang="en-US" sz="2400" dirty="0"/>
          </a:p>
        </p:txBody>
      </p:sp>
      <p:sp>
        <p:nvSpPr>
          <p:cNvPr id="3" name="Content Placeholder 2"/>
          <p:cNvSpPr>
            <a:spLocks noGrp="1"/>
          </p:cNvSpPr>
          <p:nvPr>
            <p:ph idx="1"/>
          </p:nvPr>
        </p:nvSpPr>
        <p:spPr>
          <a:xfrm>
            <a:off x="457200" y="457200"/>
            <a:ext cx="8229600" cy="6019800"/>
          </a:xfrm>
        </p:spPr>
        <p:txBody>
          <a:bodyPr>
            <a:normAutofit lnSpcReduction="10000"/>
          </a:bodyPr>
          <a:lstStyle/>
          <a:p>
            <a:r>
              <a:rPr lang="en-US" sz="2400" dirty="0" smtClean="0"/>
              <a:t> HVWS type fire protection essentially consists of a network of projectors and an array of heat detectors around 400 KV Power Transformer and 400 KV Bus Reactor to be protected from fire. </a:t>
            </a:r>
          </a:p>
          <a:p>
            <a:r>
              <a:rPr lang="en-US" sz="2400" dirty="0" smtClean="0"/>
              <a:t>On operation of one or more heat </a:t>
            </a:r>
            <a:r>
              <a:rPr lang="en-US" sz="2400" dirty="0" err="1" smtClean="0"/>
              <a:t>detectors,water</a:t>
            </a:r>
            <a:r>
              <a:rPr lang="en-US" sz="2400" dirty="0" smtClean="0"/>
              <a:t> under pressure is to be directed to the projector network through a Deluge Valve from the pipe network laid for this automatic operation system.</a:t>
            </a:r>
          </a:p>
          <a:p>
            <a:r>
              <a:rPr lang="en-US" sz="2400" dirty="0" smtClean="0"/>
              <a:t> Wet detection initiation system shall be employed for automatic operation.</a:t>
            </a:r>
          </a:p>
          <a:p>
            <a:r>
              <a:rPr lang="en-US" sz="2400" dirty="0" smtClean="0"/>
              <a:t>However design consideration shall be on the basis of considering only one Transformer/Reactor of highest MVA/MVAR rating will be on fire at a time. </a:t>
            </a:r>
          </a:p>
          <a:p>
            <a:r>
              <a:rPr lang="en-US" sz="2400" dirty="0" smtClean="0"/>
              <a:t>The system shall be designed to have a suitable pressure and suitable water quantity/hr. at the farthest transformer/reactor location .</a:t>
            </a:r>
            <a:endParaRPr lang="en-US" sz="2400"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04800"/>
          </a:xfrm>
        </p:spPr>
        <p:txBody>
          <a:bodyPr>
            <a:normAutofit fontScale="90000"/>
          </a:bodyPr>
          <a:lstStyle/>
          <a:p>
            <a:r>
              <a:rPr lang="en-US" dirty="0" smtClean="0"/>
              <a:t>Deluge system</a:t>
            </a:r>
            <a:endParaRPr lang="en-US" dirty="0"/>
          </a:p>
        </p:txBody>
      </p:sp>
      <p:sp>
        <p:nvSpPr>
          <p:cNvPr id="3" name="Content Placeholder 2"/>
          <p:cNvSpPr>
            <a:spLocks noGrp="1"/>
          </p:cNvSpPr>
          <p:nvPr>
            <p:ph idx="1"/>
          </p:nvPr>
        </p:nvSpPr>
        <p:spPr>
          <a:xfrm>
            <a:off x="457200" y="304800"/>
            <a:ext cx="8229600" cy="6553200"/>
          </a:xfrm>
        </p:spPr>
        <p:txBody>
          <a:bodyPr>
            <a:normAutofit fontScale="25000" lnSpcReduction="20000"/>
          </a:bodyPr>
          <a:lstStyle/>
          <a:p>
            <a:pPr>
              <a:buNone/>
            </a:pPr>
            <a:r>
              <a:rPr lang="en-US" sz="2400" dirty="0" smtClean="0"/>
              <a:t>       </a:t>
            </a:r>
            <a:r>
              <a:rPr lang="en-US" sz="5500" dirty="0" smtClean="0"/>
              <a:t>  </a:t>
            </a:r>
            <a:r>
              <a:rPr lang="en-US" sz="8000" b="1" dirty="0" smtClean="0">
                <a:latin typeface="Arial" pitchFamily="34" charset="0"/>
                <a:cs typeface="Arial" pitchFamily="34" charset="0"/>
              </a:rPr>
              <a:t>Water for hydrant and High Velocity Water (H.V.W) Spray System shall be supplied with the help of one electrical motor driven pump with another pump driven by diesel engine to be kept as standby. </a:t>
            </a:r>
          </a:p>
          <a:p>
            <a:r>
              <a:rPr lang="en-US" sz="8000" b="1" dirty="0" smtClean="0">
                <a:latin typeface="Arial" pitchFamily="34" charset="0"/>
                <a:cs typeface="Arial" pitchFamily="34" charset="0"/>
              </a:rPr>
              <a:t>  The diesel engine driven stand by pump shall operate when the header pressure is low or the motor driven pump fails to start.</a:t>
            </a:r>
          </a:p>
          <a:p>
            <a:r>
              <a:rPr lang="en-US" sz="8000" b="1" dirty="0" smtClean="0">
                <a:latin typeface="Arial" pitchFamily="34" charset="0"/>
                <a:cs typeface="Arial" pitchFamily="34" charset="0"/>
              </a:rPr>
              <a:t>One number diesel engine of suitable rating is also to be provided for this purpose with adequate battery  and charger  capacity .</a:t>
            </a:r>
          </a:p>
          <a:p>
            <a:r>
              <a:rPr lang="en-US" sz="8000" b="1" dirty="0" smtClean="0">
                <a:latin typeface="Arial" pitchFamily="34" charset="0"/>
                <a:cs typeface="Arial" pitchFamily="34" charset="0"/>
              </a:rPr>
              <a:t> Two numbers water storage tanks of suitable capacity shall be constructed (guided by relevant Technical Specification -Civil).</a:t>
            </a:r>
          </a:p>
          <a:p>
            <a:r>
              <a:rPr lang="en-US" sz="8000" b="1" dirty="0" smtClean="0">
                <a:latin typeface="Arial" pitchFamily="34" charset="0"/>
                <a:cs typeface="Arial" pitchFamily="34" charset="0"/>
              </a:rPr>
              <a:t> The capacity of the pump shall be decided according to the norms of TAC (Tariff Advisory Committee Manual).</a:t>
            </a:r>
          </a:p>
          <a:p>
            <a:r>
              <a:rPr lang="en-US" sz="8000" b="1" dirty="0" smtClean="0">
                <a:latin typeface="Arial" pitchFamily="34" charset="0"/>
                <a:cs typeface="Arial" pitchFamily="34" charset="0"/>
              </a:rPr>
              <a:t> The whole system will be kept pressurized with the help of air vessel of adequate capacity and two numbers jockey pumps &amp; motors.</a:t>
            </a:r>
          </a:p>
          <a:p>
            <a:r>
              <a:rPr lang="en-US" sz="8000" b="1" dirty="0" smtClean="0">
                <a:latin typeface="Arial" pitchFamily="34" charset="0"/>
                <a:cs typeface="Arial" pitchFamily="34" charset="0"/>
              </a:rPr>
              <a:t> Jockey pump shall take care, if there is any minor leakage, One set of which shall be provided as a standby. </a:t>
            </a:r>
          </a:p>
          <a:p>
            <a:r>
              <a:rPr lang="en-US" sz="8000" b="1" dirty="0" smtClean="0">
                <a:latin typeface="Arial" pitchFamily="34" charset="0"/>
                <a:cs typeface="Arial" pitchFamily="34" charset="0"/>
              </a:rPr>
              <a:t> Power supply to pump house will be from two different source of A.C. Distribution Board located in control room building.</a:t>
            </a:r>
          </a:p>
          <a:p>
            <a:r>
              <a:rPr lang="en-US" sz="8000" b="1" dirty="0" smtClean="0">
                <a:latin typeface="Arial" pitchFamily="34" charset="0"/>
                <a:cs typeface="Arial" pitchFamily="34" charset="0"/>
              </a:rPr>
              <a:t> These two sources will be terminated at the incomer panel located in pump Fire Protection &amp; Fire Fighting System house. </a:t>
            </a:r>
          </a:p>
          <a:p>
            <a:r>
              <a:rPr lang="en-US" sz="8000" b="1" dirty="0" smtClean="0">
                <a:latin typeface="Arial" pitchFamily="34" charset="0"/>
                <a:cs typeface="Arial" pitchFamily="34" charset="0"/>
              </a:rPr>
              <a:t>The changeover arrangement will be there to select either source.</a:t>
            </a:r>
          </a:p>
          <a:p>
            <a:endParaRPr lang="en-US" sz="7200" b="1" dirty="0" smtClean="0"/>
          </a:p>
          <a:p>
            <a:r>
              <a:rPr lang="en-US" sz="7200" b="1" dirty="0" smtClean="0"/>
              <a:t>.</a:t>
            </a:r>
          </a:p>
          <a:p>
            <a:pPr>
              <a:buNone/>
            </a:pPr>
            <a:r>
              <a:rPr lang="en-US" sz="7200" b="1" dirty="0" smtClean="0"/>
              <a:t>        </a:t>
            </a:r>
            <a:endParaRPr lang="en-US" sz="7200" b="1"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fontScale="90000"/>
          </a:bodyPr>
          <a:lstStyle/>
          <a:p>
            <a:endParaRPr lang="en-US" dirty="0"/>
          </a:p>
        </p:txBody>
      </p:sp>
      <p:sp>
        <p:nvSpPr>
          <p:cNvPr id="3" name="Content Placeholder 2"/>
          <p:cNvSpPr>
            <a:spLocks noGrp="1"/>
          </p:cNvSpPr>
          <p:nvPr>
            <p:ph idx="1"/>
          </p:nvPr>
        </p:nvSpPr>
        <p:spPr>
          <a:xfrm>
            <a:off x="457200" y="457200"/>
            <a:ext cx="8229600" cy="6400800"/>
          </a:xfrm>
        </p:spPr>
        <p:txBody>
          <a:bodyPr>
            <a:normAutofit/>
          </a:bodyPr>
          <a:lstStyle/>
          <a:p>
            <a:r>
              <a:rPr lang="en-US" sz="2400" b="1" dirty="0" smtClean="0">
                <a:latin typeface="Arial" pitchFamily="34" charset="0"/>
                <a:cs typeface="Arial" pitchFamily="34" charset="0"/>
              </a:rPr>
              <a:t>The pumps and air vessel with all auxiliary equipment will be located in fire water pump house.</a:t>
            </a:r>
            <a:endParaRPr lang="en-US" sz="2400" b="1" dirty="0" smtClean="0"/>
          </a:p>
          <a:p>
            <a:r>
              <a:rPr lang="en-US" sz="2400" b="1" dirty="0" smtClean="0"/>
              <a:t>The control supply for local control panels, annunciation panels, battery charger units etc. shall be fed from the AC and DC distribution boards located at fire pump room</a:t>
            </a:r>
          </a:p>
          <a:p>
            <a:r>
              <a:rPr lang="en-US" sz="2400" b="1" dirty="0" smtClean="0"/>
              <a:t>Operation of all the pumps shall be automatic and shall be brought into operation at preset pressure. </a:t>
            </a:r>
          </a:p>
          <a:p>
            <a:r>
              <a:rPr lang="en-US" sz="2400" b="1" dirty="0" smtClean="0"/>
              <a:t>Fire pumps can be stopped manually only. </a:t>
            </a:r>
          </a:p>
          <a:p>
            <a:r>
              <a:rPr lang="en-US" sz="2400" b="1" dirty="0" smtClean="0"/>
              <a:t>Manual start/stop provision shall be provided in local control panel. </a:t>
            </a:r>
          </a:p>
          <a:p>
            <a:r>
              <a:rPr lang="en-US" sz="2400" b="1" dirty="0" smtClean="0"/>
              <a:t>Compound system i.e. both hydrant and HVSW shall comprise of Reservoir, Suction pipes, composite piping system delivery pipe etc. up to common intake point. </a:t>
            </a:r>
          </a:p>
          <a:p>
            <a:r>
              <a:rPr lang="en-US" sz="2400" b="1" dirty="0" smtClean="0"/>
              <a:t>Piping for hydrant as well as HVSW shall be teed off from power intake or suitable point of the delivery pipe for hydrant as well as HVSW system</a:t>
            </a:r>
          </a:p>
          <a:p>
            <a:endParaRPr lang="en-US" sz="2400" i="1"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Autofit/>
          </a:bodyPr>
          <a:lstStyle/>
          <a:p>
            <a:r>
              <a:rPr lang="en-US" sz="2800" dirty="0" smtClean="0">
                <a:latin typeface="Arial" pitchFamily="34" charset="0"/>
                <a:cs typeface="Arial" pitchFamily="34" charset="0"/>
              </a:rPr>
              <a:t>8.CONTROL AND INTERLOCK SYSTEM:</a:t>
            </a:r>
            <a:endParaRPr lang="en-US" sz="2800" dirty="0"/>
          </a:p>
        </p:txBody>
      </p:sp>
      <p:sp>
        <p:nvSpPr>
          <p:cNvPr id="3" name="Content Placeholder 2"/>
          <p:cNvSpPr>
            <a:spLocks noGrp="1"/>
          </p:cNvSpPr>
          <p:nvPr>
            <p:ph idx="1"/>
          </p:nvPr>
        </p:nvSpPr>
        <p:spPr>
          <a:xfrm>
            <a:off x="381000" y="457200"/>
            <a:ext cx="8229600" cy="6172200"/>
          </a:xfrm>
        </p:spPr>
        <p:txBody>
          <a:bodyPr>
            <a:normAutofit fontScale="77500" lnSpcReduction="20000"/>
          </a:bodyPr>
          <a:lstStyle/>
          <a:p>
            <a:r>
              <a:rPr lang="en-US" dirty="0" smtClean="0">
                <a:latin typeface="Arial" pitchFamily="34" charset="0"/>
                <a:cs typeface="Arial" pitchFamily="34" charset="0"/>
              </a:rPr>
              <a:t> A) Electric Motor Driven Fire Water Pump</a:t>
            </a:r>
          </a:p>
          <a:p>
            <a:r>
              <a:rPr lang="en-US" dirty="0" smtClean="0">
                <a:latin typeface="Arial" pitchFamily="34" charset="0"/>
                <a:cs typeface="Arial" pitchFamily="34" charset="0"/>
              </a:rPr>
              <a:t>. Pump should start automatically under any of the following condition :</a:t>
            </a:r>
          </a:p>
          <a:p>
            <a:r>
              <a:rPr lang="en-US" dirty="0" smtClean="0">
                <a:latin typeface="Arial" pitchFamily="34" charset="0"/>
                <a:cs typeface="Arial" pitchFamily="34" charset="0"/>
              </a:rPr>
              <a:t> </a:t>
            </a:r>
            <a:r>
              <a:rPr lang="en-US" dirty="0" err="1" smtClean="0">
                <a:latin typeface="Arial" pitchFamily="34" charset="0"/>
                <a:cs typeface="Arial" pitchFamily="34" charset="0"/>
              </a:rPr>
              <a:t>i</a:t>
            </a:r>
            <a:r>
              <a:rPr lang="en-US" dirty="0" smtClean="0">
                <a:latin typeface="Arial" pitchFamily="34" charset="0"/>
                <a:cs typeface="Arial" pitchFamily="34" charset="0"/>
              </a:rPr>
              <a:t>) HVW spray or Hydrant system header pressure low. </a:t>
            </a:r>
          </a:p>
          <a:p>
            <a:r>
              <a:rPr lang="en-US" dirty="0" smtClean="0">
                <a:latin typeface="Arial" pitchFamily="34" charset="0"/>
                <a:cs typeface="Arial" pitchFamily="34" charset="0"/>
              </a:rPr>
              <a:t>ii) Operation of any deluge valve. </a:t>
            </a:r>
          </a:p>
          <a:p>
            <a:r>
              <a:rPr lang="en-US" dirty="0" smtClean="0">
                <a:latin typeface="Arial" pitchFamily="34" charset="0"/>
                <a:cs typeface="Arial" pitchFamily="34" charset="0"/>
              </a:rPr>
              <a:t>Pump should be stopped manually only. </a:t>
            </a:r>
          </a:p>
          <a:p>
            <a:r>
              <a:rPr lang="en-US" dirty="0" smtClean="0">
                <a:latin typeface="Arial" pitchFamily="34" charset="0"/>
                <a:cs typeface="Arial" pitchFamily="34" charset="0"/>
              </a:rPr>
              <a:t>Arrangement shall be there so that pump can be started manually in case of requirement.</a:t>
            </a:r>
          </a:p>
          <a:p>
            <a:r>
              <a:rPr lang="en-US" dirty="0" smtClean="0">
                <a:latin typeface="Arial" pitchFamily="34" charset="0"/>
                <a:cs typeface="Arial" pitchFamily="34" charset="0"/>
              </a:rPr>
              <a:t>B) Diesel Engine Driven Standby Pump </a:t>
            </a:r>
          </a:p>
          <a:p>
            <a:r>
              <a:rPr lang="en-US" dirty="0" smtClean="0">
                <a:latin typeface="Arial" pitchFamily="34" charset="0"/>
                <a:cs typeface="Arial" pitchFamily="34" charset="0"/>
              </a:rPr>
              <a:t>The pump should automatically start under any of the following condition.</a:t>
            </a:r>
          </a:p>
          <a:p>
            <a:r>
              <a:rPr lang="en-US" dirty="0" smtClean="0">
                <a:latin typeface="Arial" pitchFamily="34" charset="0"/>
                <a:cs typeface="Arial" pitchFamily="34" charset="0"/>
              </a:rPr>
              <a:t> </a:t>
            </a:r>
            <a:r>
              <a:rPr lang="en-US" dirty="0" err="1" smtClean="0">
                <a:latin typeface="Arial" pitchFamily="34" charset="0"/>
                <a:cs typeface="Arial" pitchFamily="34" charset="0"/>
              </a:rPr>
              <a:t>i</a:t>
            </a:r>
            <a:r>
              <a:rPr lang="en-US" dirty="0" smtClean="0">
                <a:latin typeface="Arial" pitchFamily="34" charset="0"/>
                <a:cs typeface="Arial" pitchFamily="34" charset="0"/>
              </a:rPr>
              <a:t>) Header Pressure low. </a:t>
            </a:r>
          </a:p>
          <a:p>
            <a:r>
              <a:rPr lang="en-US" dirty="0" smtClean="0">
                <a:latin typeface="Arial" pitchFamily="34" charset="0"/>
                <a:cs typeface="Arial" pitchFamily="34" charset="0"/>
              </a:rPr>
              <a:t>ii) Electric motor operated fire water pump fails to start. </a:t>
            </a:r>
          </a:p>
          <a:p>
            <a:r>
              <a:rPr lang="en-US" dirty="0" smtClean="0">
                <a:latin typeface="Arial" pitchFamily="34" charset="0"/>
                <a:cs typeface="Arial" pitchFamily="34" charset="0"/>
              </a:rPr>
              <a:t>iii) Pump should be stopped manually only. </a:t>
            </a:r>
          </a:p>
          <a:p>
            <a:r>
              <a:rPr lang="en-US" dirty="0" smtClean="0">
                <a:latin typeface="Arial" pitchFamily="34" charset="0"/>
                <a:cs typeface="Arial" pitchFamily="34" charset="0"/>
              </a:rPr>
              <a:t>iv) Arrangement for manual starting of pump is also to be made from local control panel. </a:t>
            </a:r>
          </a:p>
          <a:p>
            <a:endParaRPr lang="en-US"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endParaRPr lang="en-US" dirty="0"/>
          </a:p>
        </p:txBody>
      </p:sp>
      <p:sp>
        <p:nvSpPr>
          <p:cNvPr id="3" name="Content Placeholder 2"/>
          <p:cNvSpPr>
            <a:spLocks noGrp="1"/>
          </p:cNvSpPr>
          <p:nvPr>
            <p:ph idx="1"/>
          </p:nvPr>
        </p:nvSpPr>
        <p:spPr>
          <a:xfrm>
            <a:off x="533400" y="762001"/>
            <a:ext cx="8229600" cy="6096000"/>
          </a:xfrm>
        </p:spPr>
        <p:txBody>
          <a:bodyPr>
            <a:noAutofit/>
          </a:bodyPr>
          <a:lstStyle/>
          <a:p>
            <a:r>
              <a:rPr lang="en-US" sz="2400" dirty="0" smtClean="0">
                <a:latin typeface="Arial" pitchFamily="34" charset="0"/>
                <a:cs typeface="Arial" pitchFamily="34" charset="0"/>
              </a:rPr>
              <a:t>c) Jockey Pump Jockey pump</a:t>
            </a:r>
          </a:p>
          <a:p>
            <a:r>
              <a:rPr lang="en-US" sz="2400" dirty="0" smtClean="0">
                <a:latin typeface="Arial" pitchFamily="34" charset="0"/>
                <a:cs typeface="Arial" pitchFamily="34" charset="0"/>
              </a:rPr>
              <a:t> shall start automatically when water pressure in header falls, below the sets value. </a:t>
            </a:r>
          </a:p>
          <a:p>
            <a:r>
              <a:rPr lang="en-US" sz="2400" dirty="0" smtClean="0">
                <a:latin typeface="Arial" pitchFamily="34" charset="0"/>
                <a:cs typeface="Arial" pitchFamily="34" charset="0"/>
              </a:rPr>
              <a:t>Jockey pump shall stop automatically when the pressure is normal.</a:t>
            </a:r>
          </a:p>
          <a:p>
            <a:r>
              <a:rPr lang="en-US" sz="2400" dirty="0" smtClean="0">
                <a:latin typeface="Arial" pitchFamily="34" charset="0"/>
                <a:cs typeface="Arial" pitchFamily="34" charset="0"/>
              </a:rPr>
              <a:t> Horizontal centrifugal pumps along with drives and accessories shall meet the requirement of TAC. </a:t>
            </a:r>
          </a:p>
          <a:p>
            <a:r>
              <a:rPr lang="en-US" sz="2400" dirty="0" smtClean="0">
                <a:latin typeface="Arial" pitchFamily="34" charset="0"/>
                <a:cs typeface="Arial" pitchFamily="34" charset="0"/>
              </a:rPr>
              <a:t>Each pump is to be provided with a nameplate having all important technical particulars. </a:t>
            </a:r>
          </a:p>
          <a:p>
            <a:r>
              <a:rPr lang="en-US" sz="2400" dirty="0" smtClean="0">
                <a:latin typeface="Arial" pitchFamily="34" charset="0"/>
                <a:cs typeface="Arial" pitchFamily="34" charset="0"/>
              </a:rPr>
              <a:t>Design, construction, erection, testing and trial operation of piping, </a:t>
            </a:r>
            <a:r>
              <a:rPr lang="en-US" sz="2400" dirty="0" err="1" smtClean="0">
                <a:latin typeface="Arial" pitchFamily="34" charset="0"/>
                <a:cs typeface="Arial" pitchFamily="34" charset="0"/>
              </a:rPr>
              <a:t>valves,strainers</a:t>
            </a:r>
            <a:r>
              <a:rPr lang="en-US" sz="2400" dirty="0" smtClean="0">
                <a:latin typeface="Arial" pitchFamily="34" charset="0"/>
                <a:cs typeface="Arial" pitchFamily="34" charset="0"/>
              </a:rPr>
              <a:t>, hydrant valves, hoses, </a:t>
            </a:r>
            <a:r>
              <a:rPr lang="en-US" sz="2400" dirty="0" err="1" smtClean="0">
                <a:latin typeface="Arial" pitchFamily="34" charset="0"/>
                <a:cs typeface="Arial" pitchFamily="34" charset="0"/>
              </a:rPr>
              <a:t>nozzles,branch</a:t>
            </a:r>
            <a:r>
              <a:rPr lang="en-US" sz="2400" dirty="0" smtClean="0">
                <a:latin typeface="Arial" pitchFamily="34" charset="0"/>
                <a:cs typeface="Arial" pitchFamily="34" charset="0"/>
              </a:rPr>
              <a:t> pipe, hose boxes, expansion joints and other accessories shall conform to the requirement of relevant IS &amp; TAC.</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fontScale="90000"/>
          </a:bodyPr>
          <a:lstStyle/>
          <a:p>
            <a:r>
              <a:rPr lang="en-US" dirty="0" smtClean="0"/>
              <a:t>Deluge system</a:t>
            </a:r>
            <a:endParaRPr lang="en-US" dirty="0"/>
          </a:p>
        </p:txBody>
      </p:sp>
      <p:sp>
        <p:nvSpPr>
          <p:cNvPr id="3" name="Content Placeholder 2"/>
          <p:cNvSpPr>
            <a:spLocks noGrp="1"/>
          </p:cNvSpPr>
          <p:nvPr>
            <p:ph idx="1"/>
          </p:nvPr>
        </p:nvSpPr>
        <p:spPr>
          <a:xfrm>
            <a:off x="457200" y="457200"/>
            <a:ext cx="8229600" cy="6629400"/>
          </a:xfrm>
        </p:spPr>
        <p:txBody>
          <a:bodyPr>
            <a:normAutofit fontScale="92500" lnSpcReduction="10000"/>
          </a:bodyPr>
          <a:lstStyle/>
          <a:p>
            <a:r>
              <a:rPr lang="en-US" sz="2400" b="1" dirty="0" smtClean="0"/>
              <a:t>A deluge system is a fixed fire protection system in which the pipe system is empty of water and kept pressurized with dry air, until  a fire condition is detected</a:t>
            </a:r>
          </a:p>
          <a:p>
            <a:r>
              <a:rPr lang="en-US" sz="2400" b="1" dirty="0" smtClean="0"/>
              <a:t>The loss of downstream pressure causes opening of the deluge valve and activation of the deluge system.</a:t>
            </a:r>
          </a:p>
          <a:p>
            <a:r>
              <a:rPr lang="en-US" sz="2400" b="1" dirty="0" smtClean="0"/>
              <a:t>The dry pipe system also allows this system to be used in areas where sub-zero temperatures occurs </a:t>
            </a:r>
          </a:p>
          <a:p>
            <a:r>
              <a:rPr lang="en-US" sz="2400" b="1" dirty="0" smtClean="0"/>
              <a:t>Then the deluge valve is operated to   distribute pressurized water to the nozzles or sprinklers directing the water onto the  object(s) to be protected.</a:t>
            </a:r>
          </a:p>
          <a:p>
            <a:r>
              <a:rPr lang="en-US" sz="2400" b="1" dirty="0" smtClean="0"/>
              <a:t>Some common types of detection sensors use a low melting point material at the spray nozzles, where the melting of the sensor causes a loss of pressure in pipe downstream from the deluge valve.</a:t>
            </a:r>
          </a:p>
          <a:p>
            <a:r>
              <a:rPr lang="en-US" sz="2400" b="1" dirty="0" smtClean="0"/>
              <a:t>Deluge systems are typically used where quick application of large quantities of water is required to  Control a fire and protect high value adjacent assets, such as  generator and  transformers in power stations, bulk supply transformers at industrial plant and major transmission or substation transformer in city locations</a:t>
            </a:r>
          </a:p>
          <a:p>
            <a:endParaRPr lang="en-US" sz="2400" b="1" dirty="0" smtClean="0"/>
          </a:p>
          <a:p>
            <a:endParaRPr lang="en-US" b="1" dirty="0" smtClean="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dirty="0" smtClean="0"/>
              <a:t>Deluge system  </a:t>
            </a:r>
            <a:endParaRPr lang="en-US" dirty="0"/>
          </a:p>
        </p:txBody>
      </p:sp>
      <p:sp>
        <p:nvSpPr>
          <p:cNvPr id="3" name="Content Placeholder 2"/>
          <p:cNvSpPr>
            <a:spLocks noGrp="1"/>
          </p:cNvSpPr>
          <p:nvPr>
            <p:ph idx="1"/>
          </p:nvPr>
        </p:nvSpPr>
        <p:spPr>
          <a:xfrm>
            <a:off x="457200" y="609600"/>
            <a:ext cx="8229600" cy="5791200"/>
          </a:xfrm>
        </p:spPr>
        <p:txBody>
          <a:bodyPr>
            <a:normAutofit fontScale="92500" lnSpcReduction="10000"/>
          </a:bodyPr>
          <a:lstStyle/>
          <a:p>
            <a:r>
              <a:rPr lang="en-US" sz="2400" b="1" dirty="0" smtClean="0">
                <a:latin typeface="Arial" pitchFamily="34" charset="0"/>
                <a:cs typeface="Arial" pitchFamily="34" charset="0"/>
              </a:rPr>
              <a:t> Various types of sensors can be used in the detection systems. </a:t>
            </a:r>
          </a:p>
          <a:p>
            <a:r>
              <a:rPr lang="en-US" sz="2400" b="1" dirty="0" smtClean="0">
                <a:latin typeface="Arial" pitchFamily="34" charset="0"/>
                <a:cs typeface="Arial" pitchFamily="34" charset="0"/>
              </a:rPr>
              <a:t>The common ones include sensors for detection of: heat, smoke, infrared and/or ultraviolet radiation. </a:t>
            </a:r>
          </a:p>
          <a:p>
            <a:r>
              <a:rPr lang="en-US" sz="2400" b="1" dirty="0" smtClean="0">
                <a:latin typeface="Arial" pitchFamily="34" charset="0"/>
                <a:cs typeface="Arial" pitchFamily="34" charset="0"/>
              </a:rPr>
              <a:t>. Other types of activation can also be used. </a:t>
            </a:r>
          </a:p>
          <a:p>
            <a:r>
              <a:rPr lang="en-US" sz="2400" b="1" dirty="0" smtClean="0">
                <a:latin typeface="Arial" pitchFamily="34" charset="0"/>
                <a:cs typeface="Arial" pitchFamily="34" charset="0"/>
              </a:rPr>
              <a:t> The deluge system can quench a fire externally to a transformer by cooling the fire and the fuel and also by reducing the oxygen available for the combustion. </a:t>
            </a:r>
          </a:p>
          <a:p>
            <a:r>
              <a:rPr lang="en-US" sz="2400" b="1" dirty="0" smtClean="0">
                <a:latin typeface="Arial" pitchFamily="34" charset="0"/>
                <a:cs typeface="Arial" pitchFamily="34" charset="0"/>
              </a:rPr>
              <a:t>It can also cool the transformers tank, oil pipes and the cooler bank to prevent rupture form being caused by the fire and possible against explosion caused by heat from the fire.</a:t>
            </a:r>
          </a:p>
          <a:p>
            <a:r>
              <a:rPr lang="en-US" sz="2400" b="1" dirty="0" smtClean="0">
                <a:latin typeface="Arial" pitchFamily="34" charset="0"/>
                <a:cs typeface="Arial" pitchFamily="34" charset="0"/>
              </a:rPr>
              <a:t> It does not prevent tank  rupture caused by internal arcing from the initiating fault. </a:t>
            </a:r>
          </a:p>
          <a:p>
            <a:r>
              <a:rPr lang="en-US" sz="2400" b="1" dirty="0" smtClean="0">
                <a:latin typeface="Arial" pitchFamily="34" charset="0"/>
                <a:cs typeface="Arial" pitchFamily="34" charset="0"/>
              </a:rPr>
              <a:t>Figure  shows a typical water spray arrangement for a transformer and its oil containment area in a diagrammatic presentation</a:t>
            </a:r>
            <a:r>
              <a:rPr lang="en-US" b="1" dirty="0" smtClean="0">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516563"/>
          </a:xfrm>
        </p:spPr>
        <p:txBody>
          <a:bodyPr/>
          <a:lstStyle/>
          <a:p>
            <a:endParaRPr lang="en-US" dirty="0"/>
          </a:p>
        </p:txBody>
      </p:sp>
      <p:pic>
        <p:nvPicPr>
          <p:cNvPr id="1026" name="Picture 2" descr="Deluge Valve System for Transformer Protection"/>
          <p:cNvPicPr>
            <a:picLocks noChangeAspect="1" noChangeArrowheads="1" noCrop="1"/>
          </p:cNvPicPr>
          <p:nvPr/>
        </p:nvPicPr>
        <p:blipFill>
          <a:blip r:embed="rId2"/>
          <a:srcRect/>
          <a:stretch>
            <a:fillRect/>
          </a:stretch>
        </p:blipFill>
        <p:spPr bwMode="auto">
          <a:xfrm>
            <a:off x="-225425" y="0"/>
            <a:ext cx="9369425" cy="6858000"/>
          </a:xfrm>
          <a:prstGeom prst="rect">
            <a:avLst/>
          </a:prstGeom>
          <a:noFill/>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867400"/>
          </a:xfrm>
        </p:spPr>
        <p:txBody>
          <a:bodyPr>
            <a:noAutofit/>
          </a:bodyPr>
          <a:lstStyle/>
          <a:p>
            <a:pPr fontAlgn="base"/>
            <a:r>
              <a:rPr lang="en-US" sz="2400" dirty="0" smtClean="0">
                <a:latin typeface="+mj-lt"/>
                <a:cs typeface="Arial" pitchFamily="34" charset="0"/>
              </a:rPr>
              <a:t>. In an oil cooled transformer, the oil is likely to catch fire after a certain set temperature  is exceeded and instantly the entire transformer will catch fire and burn from all sides; even though the transformer is made up of metal.</a:t>
            </a:r>
          </a:p>
          <a:p>
            <a:pPr fontAlgn="base"/>
            <a:r>
              <a:rPr lang="en-US" sz="2400" dirty="0" smtClean="0">
                <a:latin typeface="+mj-lt"/>
                <a:cs typeface="Arial" pitchFamily="34" charset="0"/>
              </a:rPr>
              <a:t> To avoid this kind of fire, we use </a:t>
            </a:r>
            <a:r>
              <a:rPr lang="en-US" sz="2400" dirty="0" smtClean="0">
                <a:latin typeface="+mj-lt"/>
                <a:cs typeface="Arial" pitchFamily="34" charset="0"/>
                <a:hlinkClick r:id="rId2"/>
              </a:rPr>
              <a:t>Water Spray System</a:t>
            </a:r>
            <a:r>
              <a:rPr lang="en-US" sz="2400" dirty="0" smtClean="0">
                <a:latin typeface="+mj-lt"/>
                <a:cs typeface="Arial" pitchFamily="34" charset="0"/>
              </a:rPr>
              <a:t>.</a:t>
            </a:r>
          </a:p>
          <a:p>
            <a:pPr fontAlgn="base"/>
            <a:r>
              <a:rPr lang="en-US" sz="2400" dirty="0" smtClean="0">
                <a:latin typeface="+mj-lt"/>
                <a:cs typeface="Arial" pitchFamily="34" charset="0"/>
              </a:rPr>
              <a:t>Here, there may be multiple metal rings of detectors, a detector is nothing but a temperature sensing element.</a:t>
            </a:r>
          </a:p>
          <a:p>
            <a:pPr fontAlgn="base"/>
            <a:r>
              <a:rPr lang="en-US" sz="2400" dirty="0" smtClean="0">
                <a:latin typeface="+mj-lt"/>
                <a:cs typeface="Arial" pitchFamily="34" charset="0"/>
              </a:rPr>
              <a:t> This detector ring is placed next to the most likely spots where the temperature is about to exceed or fire is about to take place. </a:t>
            </a:r>
          </a:p>
          <a:p>
            <a:pPr fontAlgn="base"/>
            <a:r>
              <a:rPr lang="en-US" sz="2400" dirty="0" smtClean="0">
                <a:latin typeface="+mj-lt"/>
                <a:cs typeface="Arial" pitchFamily="34" charset="0"/>
              </a:rPr>
              <a:t>Also the, entire </a:t>
            </a:r>
            <a:r>
              <a:rPr lang="en-US" sz="2400" dirty="0" smtClean="0">
                <a:latin typeface="+mj-lt"/>
                <a:cs typeface="Arial" pitchFamily="34" charset="0"/>
                <a:hlinkClick r:id="rId3"/>
              </a:rPr>
              <a:t>transformer</a:t>
            </a:r>
            <a:r>
              <a:rPr lang="en-US" sz="2400" dirty="0" smtClean="0">
                <a:latin typeface="+mj-lt"/>
                <a:cs typeface="Arial" pitchFamily="34" charset="0"/>
              </a:rPr>
              <a:t> is surrounded by multiple sprays, at multiple </a:t>
            </a:r>
            <a:r>
              <a:rPr lang="en-US" sz="2400" dirty="0" err="1" smtClean="0">
                <a:latin typeface="+mj-lt"/>
                <a:cs typeface="Arial" pitchFamily="34" charset="0"/>
              </a:rPr>
              <a:t>levels,surrounding</a:t>
            </a:r>
            <a:r>
              <a:rPr lang="en-US" sz="2400" dirty="0" smtClean="0">
                <a:latin typeface="+mj-lt"/>
                <a:cs typeface="Arial" pitchFamily="34" charset="0"/>
              </a:rPr>
              <a:t> the transformer to start all at once. </a:t>
            </a:r>
          </a:p>
          <a:p>
            <a:pPr fontAlgn="base"/>
            <a:r>
              <a:rPr lang="en-US" sz="2400" dirty="0" smtClean="0">
                <a:latin typeface="+mj-lt"/>
                <a:cs typeface="Arial" pitchFamily="34" charset="0"/>
              </a:rPr>
              <a:t>Hence the entire transformer is flushed with water, to cool it down.</a:t>
            </a:r>
          </a:p>
          <a:p>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Autofit/>
          </a:bodyPr>
          <a:lstStyle/>
          <a:p>
            <a:r>
              <a:rPr lang="en-US" sz="2400" b="1" dirty="0" smtClean="0">
                <a:solidFill>
                  <a:srgbClr val="C00000"/>
                </a:solidFill>
                <a:latin typeface="Cambria" pitchFamily="18" charset="0"/>
              </a:rPr>
              <a:t/>
            </a:r>
            <a:br>
              <a:rPr lang="en-US" sz="2400" b="1" dirty="0" smtClean="0">
                <a:solidFill>
                  <a:srgbClr val="C00000"/>
                </a:solidFill>
                <a:latin typeface="Cambria" pitchFamily="18" charset="0"/>
              </a:rPr>
            </a:br>
            <a:r>
              <a:rPr lang="en-US" sz="2400" b="1" dirty="0" smtClean="0">
                <a:solidFill>
                  <a:srgbClr val="C00000"/>
                </a:solidFill>
                <a:latin typeface="Cambria" pitchFamily="18" charset="0"/>
              </a:rPr>
              <a:t/>
            </a:r>
            <a:br>
              <a:rPr lang="en-US" sz="2400" b="1" dirty="0" smtClean="0">
                <a:solidFill>
                  <a:srgbClr val="C00000"/>
                </a:solidFill>
                <a:latin typeface="Cambria" pitchFamily="18" charset="0"/>
              </a:rPr>
            </a:br>
            <a:r>
              <a:rPr lang="en-US" sz="2400" b="1" dirty="0" smtClean="0">
                <a:solidFill>
                  <a:srgbClr val="C00000"/>
                </a:solidFill>
                <a:latin typeface="Cambria" pitchFamily="18" charset="0"/>
              </a:rPr>
              <a:t>FIRE PREVENTION</a:t>
            </a:r>
            <a:r>
              <a:rPr lang="en-US" sz="4000" b="1" dirty="0" smtClean="0">
                <a:solidFill>
                  <a:srgbClr val="C00000"/>
                </a:solidFill>
                <a:latin typeface="Cambria" pitchFamily="18" charset="0"/>
              </a:rPr>
              <a:t> -</a:t>
            </a:r>
            <a:r>
              <a:rPr lang="en-US" sz="2400" b="1" u="sng" dirty="0" smtClean="0">
                <a:solidFill>
                  <a:srgbClr val="FF0000"/>
                </a:solidFill>
                <a:latin typeface="Cambria" pitchFamily="18" charset="0"/>
              </a:rPr>
              <a:t>Arrangements to limit spread of fire</a:t>
            </a:r>
            <a:r>
              <a:rPr lang="en-US" sz="3200" b="1" u="sng" dirty="0" smtClean="0">
                <a:solidFill>
                  <a:srgbClr val="FF0000"/>
                </a:solidFill>
                <a:latin typeface="Cambria" pitchFamily="18" charset="0"/>
              </a:rPr>
              <a:t> </a:t>
            </a:r>
            <a:r>
              <a:rPr lang="en-US" sz="3000" b="1" dirty="0" smtClean="0">
                <a:solidFill>
                  <a:srgbClr val="C00000"/>
                </a:solidFill>
                <a:latin typeface="Cambria" pitchFamily="18" charset="0"/>
              </a:rPr>
              <a:t/>
            </a:r>
            <a:br>
              <a:rPr lang="en-US" sz="3000" b="1" dirty="0" smtClean="0">
                <a:solidFill>
                  <a:srgbClr val="C00000"/>
                </a:solidFill>
                <a:latin typeface="Cambria" pitchFamily="18" charset="0"/>
              </a:rPr>
            </a:br>
            <a:endParaRPr lang="en-US" sz="3000" dirty="0">
              <a:solidFill>
                <a:srgbClr val="C00000"/>
              </a:solidFill>
              <a:latin typeface="Cambria" pitchFamily="18" charset="0"/>
            </a:endParaRPr>
          </a:p>
        </p:txBody>
      </p:sp>
      <p:sp>
        <p:nvSpPr>
          <p:cNvPr id="3" name="Content Placeholder 2"/>
          <p:cNvSpPr>
            <a:spLocks noGrp="1"/>
          </p:cNvSpPr>
          <p:nvPr>
            <p:ph idx="1"/>
          </p:nvPr>
        </p:nvSpPr>
        <p:spPr>
          <a:xfrm>
            <a:off x="381000" y="609600"/>
            <a:ext cx="8458200" cy="5791200"/>
          </a:xfrm>
        </p:spPr>
        <p:txBody>
          <a:bodyPr>
            <a:noAutofit/>
          </a:bodyPr>
          <a:lstStyle/>
          <a:p>
            <a:pPr lvl="0" algn="just">
              <a:buNone/>
            </a:pPr>
            <a:endParaRPr lang="en-US" sz="2200" u="sng" dirty="0" smtClean="0">
              <a:latin typeface="Cambria" pitchFamily="18" charset="0"/>
            </a:endParaRPr>
          </a:p>
          <a:p>
            <a:pPr algn="just">
              <a:buFont typeface="Wingdings" pitchFamily="2" charset="2"/>
              <a:buChar char="q"/>
            </a:pPr>
            <a:r>
              <a:rPr lang="en-US" sz="2200" b="1" dirty="0" smtClean="0">
                <a:latin typeface="Cambria" pitchFamily="18" charset="0"/>
              </a:rPr>
              <a:t>Switch Gears:</a:t>
            </a:r>
          </a:p>
          <a:p>
            <a:pPr algn="just">
              <a:buFont typeface="Wingdings" pitchFamily="2" charset="2"/>
              <a:buChar char="Ø"/>
            </a:pPr>
            <a:r>
              <a:rPr lang="en-US" sz="2200" dirty="0" smtClean="0">
                <a:latin typeface="Cambria" pitchFamily="18" charset="0"/>
              </a:rPr>
              <a:t>Switchgears cubicles should be divided into high and low voltage part with complete separation.</a:t>
            </a:r>
          </a:p>
          <a:p>
            <a:pPr algn="just">
              <a:buFont typeface="Wingdings" pitchFamily="2" charset="2"/>
              <a:buChar char="Ø"/>
            </a:pPr>
            <a:r>
              <a:rPr lang="en-US" sz="2200" dirty="0" smtClean="0">
                <a:latin typeface="Cambria" pitchFamily="18" charset="0"/>
              </a:rPr>
              <a:t> Fire barrier should be provided between cable box compartment, bus bars and the circuit breakers. </a:t>
            </a:r>
          </a:p>
          <a:p>
            <a:pPr algn="just">
              <a:buFont typeface="Wingdings" pitchFamily="2" charset="2"/>
              <a:buChar char="Ø"/>
            </a:pPr>
            <a:r>
              <a:rPr lang="en-US" sz="2200" dirty="0" smtClean="0">
                <a:latin typeface="Cambria" pitchFamily="18" charset="0"/>
              </a:rPr>
              <a:t>Each cubicle should be completely isolated form the other by metallic partition. </a:t>
            </a:r>
          </a:p>
          <a:p>
            <a:pPr algn="just">
              <a:buFont typeface="Wingdings" pitchFamily="2" charset="2"/>
              <a:buChar char="Ø"/>
            </a:pPr>
            <a:r>
              <a:rPr lang="en-US" sz="2200" dirty="0" smtClean="0">
                <a:latin typeface="Cambria" pitchFamily="18" charset="0"/>
              </a:rPr>
              <a:t>The bus bar housing should also have fire barrier between compartments. </a:t>
            </a:r>
          </a:p>
          <a:p>
            <a:pPr algn="just">
              <a:buFont typeface="Wingdings" pitchFamily="2" charset="2"/>
              <a:buChar char="Ø"/>
            </a:pPr>
            <a:r>
              <a:rPr lang="en-US" sz="2200" dirty="0" smtClean="0">
                <a:latin typeface="Cambria" pitchFamily="18" charset="0"/>
              </a:rPr>
              <a:t>The bus bars should be covered with insulating sleeves to avoid fault.</a:t>
            </a:r>
          </a:p>
          <a:p>
            <a:pPr algn="just">
              <a:buFont typeface="Wingdings" pitchFamily="2" charset="2"/>
              <a:buChar char="Ø"/>
            </a:pPr>
            <a:r>
              <a:rPr lang="en-US" sz="2200" dirty="0" smtClean="0">
                <a:latin typeface="Cambria" pitchFamily="18" charset="0"/>
              </a:rPr>
              <a:t> When a fault interrupts, gas products are to be diverted away from the electricity live parts.</a:t>
            </a:r>
          </a:p>
          <a:p>
            <a:pPr algn="just">
              <a:lnSpc>
                <a:spcPct val="130000"/>
              </a:lnSpc>
              <a:buFont typeface="Wingdings" pitchFamily="2" charset="2"/>
              <a:buChar char="Ø"/>
            </a:pPr>
            <a:endParaRPr lang="en-US" sz="2200" dirty="0">
              <a:solidFill>
                <a:schemeClr val="tx2">
                  <a:lumMod val="75000"/>
                </a:schemeClr>
              </a:solidFill>
              <a:latin typeface="Cambria" pitchFamily="18" charset="0"/>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28600"/>
          </a:xfrm>
        </p:spPr>
        <p:txBody>
          <a:bodyPr>
            <a:normAutofit fontScale="90000"/>
          </a:bodyPr>
          <a:lstStyle/>
          <a:p>
            <a:endParaRPr lang="en-US" dirty="0"/>
          </a:p>
        </p:txBody>
      </p:sp>
      <p:sp>
        <p:nvSpPr>
          <p:cNvPr id="3" name="Content Placeholder 2"/>
          <p:cNvSpPr>
            <a:spLocks noGrp="1"/>
          </p:cNvSpPr>
          <p:nvPr>
            <p:ph idx="1"/>
          </p:nvPr>
        </p:nvSpPr>
        <p:spPr>
          <a:xfrm>
            <a:off x="457200" y="228600"/>
            <a:ext cx="8229600" cy="6858000"/>
          </a:xfrm>
        </p:spPr>
        <p:txBody>
          <a:bodyPr>
            <a:noAutofit/>
          </a:bodyPr>
          <a:lstStyle/>
          <a:p>
            <a:pPr fontAlgn="base"/>
            <a:r>
              <a:rPr lang="en-US" sz="2400" b="1" dirty="0" smtClean="0">
                <a:latin typeface="+mj-lt"/>
                <a:cs typeface="Arial" pitchFamily="34" charset="0"/>
              </a:rPr>
              <a:t> sprinklers  are nothing but spray  without any heat detecting  bulbs .</a:t>
            </a:r>
          </a:p>
          <a:p>
            <a:pPr fontAlgn="base"/>
            <a:r>
              <a:rPr lang="en-US" sz="2400" b="1" dirty="0" smtClean="0">
                <a:latin typeface="+mj-lt"/>
                <a:cs typeface="Arial" pitchFamily="34" charset="0"/>
              </a:rPr>
              <a:t> Deluge Valve shall be provided in conjunction with High velocity  water spray system.</a:t>
            </a:r>
          </a:p>
          <a:p>
            <a:pPr fontAlgn="base"/>
            <a:r>
              <a:rPr lang="en-US" sz="2400" b="1" dirty="0" smtClean="0">
                <a:latin typeface="+mj-lt"/>
                <a:cs typeface="Arial" pitchFamily="34" charset="0"/>
              </a:rPr>
              <a:t> Normally Deluge Valve  will be in closed position, watertight, with  air pressure on one side and water pressure on the other side  balancing each other</a:t>
            </a:r>
          </a:p>
          <a:p>
            <a:pPr fontAlgn="base"/>
            <a:r>
              <a:rPr lang="en-US" sz="2400" b="1" dirty="0" smtClean="0">
                <a:latin typeface="+mj-lt"/>
                <a:cs typeface="Arial" pitchFamily="34" charset="0"/>
              </a:rPr>
              <a:t>When the fire does take place, the detector ring detects this; and gives the signal to the</a:t>
            </a:r>
            <a:r>
              <a:rPr lang="en-US" sz="2400" b="1" dirty="0" smtClean="0">
                <a:latin typeface="+mj-lt"/>
                <a:cs typeface="Arial" pitchFamily="34" charset="0"/>
                <a:hlinkClick r:id="rId2"/>
              </a:rPr>
              <a:t> deluge valve</a:t>
            </a:r>
            <a:r>
              <a:rPr lang="en-US" sz="2400" b="1" dirty="0" smtClean="0">
                <a:latin typeface="+mj-lt"/>
                <a:cs typeface="Arial" pitchFamily="34" charset="0"/>
              </a:rPr>
              <a:t> or all the sprinklers </a:t>
            </a:r>
          </a:p>
          <a:p>
            <a:pPr fontAlgn="base"/>
            <a:r>
              <a:rPr lang="en-US" sz="2400" b="1" dirty="0" smtClean="0">
                <a:latin typeface="+mj-lt"/>
                <a:cs typeface="Arial" pitchFamily="34" charset="0"/>
              </a:rPr>
              <a:t>In case of fire the </a:t>
            </a:r>
            <a:r>
              <a:rPr lang="en-US" sz="2400" b="1" dirty="0" err="1" smtClean="0">
                <a:latin typeface="+mj-lt"/>
                <a:cs typeface="Arial" pitchFamily="34" charset="0"/>
                <a:hlinkClick r:id="rId3"/>
              </a:rPr>
              <a:t>Quartzoid</a:t>
            </a:r>
            <a:r>
              <a:rPr lang="en-US" sz="2400" b="1" dirty="0" smtClean="0">
                <a:latin typeface="+mj-lt"/>
                <a:cs typeface="Arial" pitchFamily="34" charset="0"/>
                <a:hlinkClick r:id="rId3"/>
              </a:rPr>
              <a:t> Bulb detector</a:t>
            </a:r>
            <a:r>
              <a:rPr lang="en-US" sz="2400" b="1" dirty="0" smtClean="0">
                <a:latin typeface="+mj-lt"/>
                <a:cs typeface="Arial" pitchFamily="34" charset="0"/>
              </a:rPr>
              <a:t> (QBD) shall burst at rated temperature due to heat which allows air/water in the detection pipe to drain out and in process </a:t>
            </a:r>
          </a:p>
          <a:p>
            <a:pPr fontAlgn="base"/>
            <a:r>
              <a:rPr lang="en-US" sz="2400" b="1" dirty="0" smtClean="0">
                <a:latin typeface="+mj-lt"/>
                <a:cs typeface="Arial" pitchFamily="34" charset="0"/>
              </a:rPr>
              <a:t>Deluge valve top chamber pressure reduces which </a:t>
            </a:r>
            <a:r>
              <a:rPr lang="en-US" sz="2400" b="1" dirty="0" err="1" smtClean="0">
                <a:latin typeface="+mj-lt"/>
                <a:cs typeface="Arial" pitchFamily="34" charset="0"/>
              </a:rPr>
              <a:t>inturn</a:t>
            </a:r>
            <a:r>
              <a:rPr lang="en-US" sz="2400" b="1" dirty="0" smtClean="0">
                <a:latin typeface="+mj-lt"/>
                <a:cs typeface="Arial" pitchFamily="34" charset="0"/>
              </a:rPr>
              <a:t> allows the Deluge valve to open fully (it is a butterfly valve)</a:t>
            </a:r>
          </a:p>
          <a:p>
            <a:pPr fontAlgn="base"/>
            <a:r>
              <a:rPr lang="en-US" sz="2400" b="1" dirty="0" smtClean="0">
                <a:latin typeface="+mj-lt"/>
                <a:cs typeface="Arial" pitchFamily="34" charset="0"/>
              </a:rPr>
              <a:t>As soon as the Deluge valve opens the water shall flow through the piping to all water spray nozzles mounted on the piping around the transformer. </a:t>
            </a:r>
          </a:p>
          <a:p>
            <a:endParaRPr lang="en-US" sz="2400" dirty="0">
              <a:latin typeface="+mj-lt"/>
              <a:cs typeface="Arial" pitchFamily="34" charset="0"/>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fontScale="90000"/>
          </a:bodyPr>
          <a:lstStyle/>
          <a:p>
            <a:r>
              <a:rPr lang="en-US" dirty="0" smtClean="0"/>
              <a:t>Deluge system</a:t>
            </a:r>
            <a:endParaRPr lang="en-US" dirty="0"/>
          </a:p>
        </p:txBody>
      </p:sp>
      <p:sp>
        <p:nvSpPr>
          <p:cNvPr id="3" name="Content Placeholder 2"/>
          <p:cNvSpPr>
            <a:spLocks noGrp="1"/>
          </p:cNvSpPr>
          <p:nvPr>
            <p:ph idx="1"/>
          </p:nvPr>
        </p:nvSpPr>
        <p:spPr>
          <a:xfrm>
            <a:off x="457200" y="381000"/>
            <a:ext cx="8229600" cy="6248400"/>
          </a:xfrm>
        </p:spPr>
        <p:txBody>
          <a:bodyPr>
            <a:normAutofit fontScale="70000" lnSpcReduction="20000"/>
          </a:bodyPr>
          <a:lstStyle/>
          <a:p>
            <a:r>
              <a:rPr lang="en-US" sz="2900" b="1" dirty="0" smtClean="0"/>
              <a:t>High velocity water spray system shall be designed and installed in order to discharge water in the form of a conical spray consisting of droplets of water traveling at high velocity which shall strike the burning surface of 400 KV Transformer/Reactor with sufficient impact to ensure the formation of an emulsion.  There by cooling transformer surfaces and oil</a:t>
            </a:r>
          </a:p>
          <a:p>
            <a:r>
              <a:rPr lang="en-US" sz="2900" b="1" dirty="0" smtClean="0"/>
              <a:t>At the same time the spray shall also be able to efficiently cut off oxygen supply and provide sufficient cooling.</a:t>
            </a:r>
          </a:p>
          <a:p>
            <a:r>
              <a:rPr lang="en-US" sz="2900" b="1" dirty="0" smtClean="0"/>
              <a:t> Minimum set point of the heat detectors used in HVW Spray System shall be determined.</a:t>
            </a:r>
          </a:p>
          <a:p>
            <a:r>
              <a:rPr lang="en-US" sz="2800" b="1" dirty="0" smtClean="0"/>
              <a:t>Nozzles and sprinklers must be aimed to project water across all horizontal and vertical areas to be protected, </a:t>
            </a:r>
            <a:r>
              <a:rPr lang="en-US" sz="2800" b="1" u="sng" dirty="0" smtClean="0"/>
              <a:t>but not aimed directly at bushings. </a:t>
            </a:r>
          </a:p>
          <a:p>
            <a:r>
              <a:rPr lang="en-US" sz="2800" b="1" dirty="0" smtClean="0"/>
              <a:t>As that could possibly cause flashover, or crack  of bushings by thermal shock.  </a:t>
            </a:r>
          </a:p>
          <a:p>
            <a:r>
              <a:rPr lang="en-US" sz="2800" b="1" dirty="0" smtClean="0"/>
              <a:t>This may happen not only during a fire, but also if the system is tested whilst the transformer remains </a:t>
            </a:r>
            <a:r>
              <a:rPr lang="en-US" sz="2800" b="1" dirty="0" err="1" smtClean="0"/>
              <a:t>energised</a:t>
            </a:r>
            <a:r>
              <a:rPr lang="en-US" sz="2800" b="1" dirty="0" smtClean="0"/>
              <a:t>.</a:t>
            </a:r>
          </a:p>
          <a:p>
            <a:r>
              <a:rPr lang="en-US" sz="2800" b="1" dirty="0" smtClean="0"/>
              <a:t>A deluge system can also be effective for cooling adjacent structures and building surfaces to prevent deformation, structural collapse and the spread of the fire.</a:t>
            </a:r>
          </a:p>
          <a:p>
            <a:r>
              <a:rPr lang="en-US" sz="2800" b="1" dirty="0" smtClean="0"/>
              <a:t>Foam can be added to a water deluge system. In such systems an air- or water-foam concentrate is introduced into the deluge water at a controlled rate. </a:t>
            </a:r>
          </a:p>
          <a:p>
            <a:endParaRPr lang="en-US" sz="2800" dirty="0" smtClean="0"/>
          </a:p>
          <a:p>
            <a:endParaRPr lang="en-US" dirty="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28600"/>
          </a:xfrm>
        </p:spPr>
        <p:txBody>
          <a:bodyPr>
            <a:normAutofit fontScale="90000"/>
          </a:bodyPr>
          <a:lstStyle/>
          <a:p>
            <a:endParaRPr lang="en-US" dirty="0"/>
          </a:p>
        </p:txBody>
      </p:sp>
      <p:sp>
        <p:nvSpPr>
          <p:cNvPr id="3" name="Content Placeholder 2"/>
          <p:cNvSpPr>
            <a:spLocks noGrp="1"/>
          </p:cNvSpPr>
          <p:nvPr>
            <p:ph idx="1"/>
          </p:nvPr>
        </p:nvSpPr>
        <p:spPr>
          <a:xfrm>
            <a:off x="457200" y="304800"/>
            <a:ext cx="8229600" cy="6324600"/>
          </a:xfrm>
        </p:spPr>
        <p:txBody>
          <a:bodyPr>
            <a:noAutofit/>
          </a:bodyPr>
          <a:lstStyle/>
          <a:p>
            <a:r>
              <a:rPr lang="en-US" sz="2400" b="1" dirty="0" smtClean="0"/>
              <a:t>Normally Deluge Valve shall be manually reset to initial position after completion of entire operation. </a:t>
            </a:r>
          </a:p>
          <a:p>
            <a:r>
              <a:rPr lang="en-US" sz="2400" b="1" dirty="0" smtClean="0"/>
              <a:t>One water motor gong is to be provided with each Deluge Valve for audible alarm when water after passing the Deluge Valve is tapped through the water motor. </a:t>
            </a:r>
          </a:p>
          <a:p>
            <a:r>
              <a:rPr lang="en-US" sz="2400" b="1" dirty="0" smtClean="0"/>
              <a:t>Each Deluge Valve shall be provided with a local panel for the purpose of manual / electrical operation of the valve.</a:t>
            </a:r>
          </a:p>
          <a:p>
            <a:r>
              <a:rPr lang="en-US" sz="2400" b="1" dirty="0" smtClean="0"/>
              <a:t> Additionally latch is to be provided for local operation</a:t>
            </a:r>
          </a:p>
          <a:p>
            <a:r>
              <a:rPr lang="en-US" sz="2400" dirty="0" smtClean="0"/>
              <a:t>Foam  water systems are used to control and/or extinguish fires, as it acts both as smothering as well as a cooling agent. </a:t>
            </a:r>
          </a:p>
          <a:p>
            <a:r>
              <a:rPr lang="en-US" sz="2400" dirty="0" smtClean="0"/>
              <a:t>It can be effective on transformer fire as it can cover horizontal surfaces such as the top of the transformer and the bund floor area where it reduces the risk of a pool fire. </a:t>
            </a:r>
          </a:p>
          <a:p>
            <a:r>
              <a:rPr lang="en-US" sz="2400" dirty="0" smtClean="0"/>
              <a:t>It also adheres better to vertical surfaces than pure water. </a:t>
            </a:r>
          </a:p>
          <a:p>
            <a:r>
              <a:rPr lang="en-US" sz="2000" b="1" dirty="0" smtClean="0"/>
              <a:t>The disadvantage  of foam is that the fire fighting water is contaminated with the foaming agent and may require decontamination before it can be released he drains or nearby streams.</a:t>
            </a:r>
          </a:p>
          <a:p>
            <a:endParaRPr lang="en-US" sz="2000" b="1" dirty="0" smtClean="0"/>
          </a:p>
          <a:p>
            <a:r>
              <a:rPr lang="en-US" sz="2400" b="1" dirty="0" smtClean="0"/>
              <a:t> </a:t>
            </a:r>
            <a:endParaRPr lang="en-US" sz="2400" b="1"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04800"/>
          </a:xfrm>
        </p:spPr>
        <p:txBody>
          <a:bodyPr>
            <a:normAutofit fontScale="90000"/>
          </a:bodyPr>
          <a:lstStyle/>
          <a:p>
            <a:endParaRPr lang="en-US" dirty="0"/>
          </a:p>
        </p:txBody>
      </p:sp>
      <p:sp>
        <p:nvSpPr>
          <p:cNvPr id="3" name="Content Placeholder 2"/>
          <p:cNvSpPr>
            <a:spLocks noGrp="1"/>
          </p:cNvSpPr>
          <p:nvPr>
            <p:ph idx="1"/>
          </p:nvPr>
        </p:nvSpPr>
        <p:spPr>
          <a:xfrm>
            <a:off x="457200" y="381000"/>
            <a:ext cx="8229600" cy="6477000"/>
          </a:xfrm>
        </p:spPr>
        <p:txBody>
          <a:bodyPr>
            <a:normAutofit fontScale="92500" lnSpcReduction="10000"/>
          </a:bodyPr>
          <a:lstStyle/>
          <a:p>
            <a:r>
              <a:rPr lang="en-US" sz="2800" b="1" dirty="0" smtClean="0"/>
              <a:t>Deluge system requires a large volume of water </a:t>
            </a:r>
          </a:p>
          <a:p>
            <a:r>
              <a:rPr lang="en-US" sz="2800" b="1" dirty="0" smtClean="0"/>
              <a:t>NFPA guidelines states 10.2 </a:t>
            </a:r>
            <a:r>
              <a:rPr lang="en-US" sz="2800" b="1" dirty="0" err="1" smtClean="0"/>
              <a:t>lts</a:t>
            </a:r>
            <a:r>
              <a:rPr lang="en-US" sz="2800" b="1" dirty="0" smtClean="0"/>
              <a:t>./minute/m2 for a deluge system for transformer fire protection. </a:t>
            </a:r>
          </a:p>
          <a:p>
            <a:r>
              <a:rPr lang="en-US" sz="2800" b="1" dirty="0" smtClean="0"/>
              <a:t>This means that the water must be available and the</a:t>
            </a:r>
          </a:p>
          <a:p>
            <a:pPr>
              <a:buNone/>
            </a:pPr>
            <a:r>
              <a:rPr lang="en-US" sz="2800" b="1" dirty="0" smtClean="0"/>
              <a:t>    delivery system must be designed to deliver this quantity at the required pressure. </a:t>
            </a:r>
          </a:p>
          <a:p>
            <a:r>
              <a:rPr lang="en-US" sz="2800" b="1" dirty="0" smtClean="0"/>
              <a:t>A lot of power substations are located in remote </a:t>
            </a:r>
            <a:r>
              <a:rPr lang="en-US" sz="2800" b="1" dirty="0" err="1" smtClean="0"/>
              <a:t>areas,or</a:t>
            </a:r>
            <a:r>
              <a:rPr lang="en-US" sz="2800" b="1" dirty="0" smtClean="0"/>
              <a:t> on the outskirts of towns where water is often not available.</a:t>
            </a:r>
          </a:p>
          <a:p>
            <a:r>
              <a:rPr lang="en-US" sz="2800" b="1" dirty="0" err="1" smtClean="0"/>
              <a:t>Also,the</a:t>
            </a:r>
            <a:r>
              <a:rPr lang="en-US" sz="2800" b="1" dirty="0" smtClean="0"/>
              <a:t> drainage/oil separation system must also be able to handle the large flow of water from such a system. </a:t>
            </a:r>
          </a:p>
          <a:p>
            <a:r>
              <a:rPr lang="en-US" sz="2800" b="1" dirty="0" err="1" smtClean="0"/>
              <a:t>However,it</a:t>
            </a:r>
            <a:r>
              <a:rPr lang="en-US" sz="2800" b="1" dirty="0" smtClean="0"/>
              <a:t> may be possible to reclaim and re-use of the water for ongoing fire fighting, if an effective oil water</a:t>
            </a:r>
          </a:p>
          <a:p>
            <a:pPr>
              <a:buNone/>
            </a:pPr>
            <a:r>
              <a:rPr lang="en-US" sz="2800" b="1" dirty="0" smtClean="0"/>
              <a:t>      separation system has been implemented as part of the design.</a:t>
            </a:r>
          </a:p>
          <a:p>
            <a:pPr>
              <a:buNone/>
            </a:pPr>
            <a:endParaRPr lang="en-US" sz="2800" b="1" dirty="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US" sz="3200" dirty="0" smtClean="0"/>
              <a:t>Deluge system</a:t>
            </a:r>
            <a:endParaRPr lang="en-US" sz="3200" dirty="0"/>
          </a:p>
        </p:txBody>
      </p:sp>
      <p:sp>
        <p:nvSpPr>
          <p:cNvPr id="3" name="Content Placeholder 2"/>
          <p:cNvSpPr>
            <a:spLocks noGrp="1"/>
          </p:cNvSpPr>
          <p:nvPr>
            <p:ph idx="1"/>
          </p:nvPr>
        </p:nvSpPr>
        <p:spPr>
          <a:xfrm>
            <a:off x="457200" y="533400"/>
            <a:ext cx="8229600" cy="6019800"/>
          </a:xfrm>
        </p:spPr>
        <p:txBody>
          <a:bodyPr>
            <a:noAutofit/>
          </a:bodyPr>
          <a:lstStyle/>
          <a:p>
            <a:r>
              <a:rPr lang="en-US" sz="2800" b="1" dirty="0" smtClean="0"/>
              <a:t> Water spray is not projected directly onto the rock filled pit ( soak pit). </a:t>
            </a:r>
          </a:p>
          <a:p>
            <a:r>
              <a:rPr lang="en-US" sz="2800" b="1" dirty="0" smtClean="0"/>
              <a:t>This is not necessary as long as the pit has enough volume to contain any spilled oil and the fire fighting water well below the rock surface. </a:t>
            </a:r>
          </a:p>
          <a:p>
            <a:r>
              <a:rPr lang="en-US" sz="2800" b="1" dirty="0" smtClean="0"/>
              <a:t>The reduced flow/ volume of water will assist in this objective.</a:t>
            </a:r>
          </a:p>
          <a:p>
            <a:r>
              <a:rPr lang="en-US" sz="2800" b="1" dirty="0" smtClean="0"/>
              <a:t>Cable insulation is considered to be the source of fuel and propagates the fire.</a:t>
            </a:r>
          </a:p>
          <a:p>
            <a:r>
              <a:rPr lang="en-US" sz="2800" b="1" dirty="0" smtClean="0"/>
              <a:t> Cable trays and cable run to and from the transformer must therefore also be included for protection by the deluge system.</a:t>
            </a:r>
          </a:p>
          <a:p>
            <a:r>
              <a:rPr lang="en-US" sz="2800" b="1" dirty="0" smtClean="0"/>
              <a:t>To be effective a deluge system must be designed by design engineers, who have specific expertise. B</a:t>
            </a:r>
          </a:p>
          <a:p>
            <a:endParaRPr lang="en-US" sz="2800" b="1" dirty="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fontScale="90000"/>
          </a:bodyPr>
          <a:lstStyle/>
          <a:p>
            <a:r>
              <a:rPr lang="en-US" sz="2800" dirty="0" smtClean="0">
                <a:solidFill>
                  <a:srgbClr val="FF0000"/>
                </a:solidFill>
              </a:rPr>
              <a:t>SAFE CLEARANCES</a:t>
            </a:r>
            <a:endParaRPr lang="en-US" sz="2800" dirty="0">
              <a:solidFill>
                <a:srgbClr val="FF0000"/>
              </a:solidFill>
            </a:endParaRPr>
          </a:p>
        </p:txBody>
      </p:sp>
      <p:sp>
        <p:nvSpPr>
          <p:cNvPr id="3" name="Content Placeholder 2"/>
          <p:cNvSpPr>
            <a:spLocks noGrp="1"/>
          </p:cNvSpPr>
          <p:nvPr>
            <p:ph idx="1"/>
          </p:nvPr>
        </p:nvSpPr>
        <p:spPr>
          <a:xfrm>
            <a:off x="457200" y="457200"/>
            <a:ext cx="8229600" cy="6096000"/>
          </a:xfrm>
        </p:spPr>
        <p:txBody>
          <a:bodyPr>
            <a:normAutofit lnSpcReduction="10000"/>
          </a:bodyPr>
          <a:lstStyle/>
          <a:p>
            <a:r>
              <a:rPr lang="en-US" sz="2800" dirty="0" smtClean="0">
                <a:latin typeface="Cambria" pitchFamily="18" charset="0"/>
              </a:rPr>
              <a:t>When water spray is to be used for fire protection of oil filled electrical equipment such as transformers and large switch gear, special care must be taken to provide safe electrical clearance.</a:t>
            </a:r>
          </a:p>
          <a:p>
            <a:r>
              <a:rPr lang="en-US" sz="2800" dirty="0" smtClean="0"/>
              <a:t>The minimum Electrical clearance values between the Emulsifier system pipe work and live parts of the protected 400 KV reactor/ Transformers are to be maintained as furnished below. </a:t>
            </a:r>
          </a:p>
          <a:p>
            <a:r>
              <a:rPr lang="en-US" sz="2800" dirty="0" smtClean="0"/>
              <a:t>1. 420 KV Bushing : 3500 mm </a:t>
            </a:r>
          </a:p>
          <a:p>
            <a:r>
              <a:rPr lang="en-US" sz="2800" dirty="0" smtClean="0"/>
              <a:t>2. 245 KV Bushing : 2150 mm </a:t>
            </a:r>
          </a:p>
          <a:p>
            <a:r>
              <a:rPr lang="en-US" sz="2800" dirty="0" smtClean="0"/>
              <a:t>3  145KV Bushing  :  1300 mm</a:t>
            </a:r>
          </a:p>
          <a:p>
            <a:r>
              <a:rPr lang="en-US" sz="2800" dirty="0" smtClean="0"/>
              <a:t>4. 52 KV Bushing : 630 mm </a:t>
            </a:r>
          </a:p>
          <a:p>
            <a:r>
              <a:rPr lang="en-US" sz="2800" dirty="0" smtClean="0"/>
              <a:t>5. 36 KV Bushing : 320 mm. </a:t>
            </a:r>
          </a:p>
          <a:p>
            <a:endParaRPr lang="en-US" sz="2800"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endParaRPr lang="en-US" dirty="0"/>
          </a:p>
        </p:txBody>
      </p:sp>
      <p:sp>
        <p:nvSpPr>
          <p:cNvPr id="3" name="Content Placeholder 2"/>
          <p:cNvSpPr>
            <a:spLocks noGrp="1"/>
          </p:cNvSpPr>
          <p:nvPr>
            <p:ph idx="1"/>
          </p:nvPr>
        </p:nvSpPr>
        <p:spPr>
          <a:xfrm>
            <a:off x="457200" y="838200"/>
            <a:ext cx="8229600" cy="5638800"/>
          </a:xfrm>
        </p:spPr>
        <p:txBody>
          <a:bodyPr>
            <a:normAutofit/>
          </a:bodyPr>
          <a:lstStyle/>
          <a:p>
            <a:r>
              <a:rPr lang="en-US" sz="2800" b="1" dirty="0" smtClean="0"/>
              <a:t> Minimum water pressure available at the farthest and /or highest projector on the equipment protected shall be 3.5 kg/cm 2 </a:t>
            </a:r>
          </a:p>
          <a:p>
            <a:r>
              <a:rPr lang="en-US" sz="2800" b="1" dirty="0" smtClean="0"/>
              <a:t>However water pressure available at any projector shall not exceed 5.00 kg.cm 2 (g). </a:t>
            </a:r>
          </a:p>
          <a:p>
            <a:r>
              <a:rPr lang="en-US" sz="2800" b="1" dirty="0" smtClean="0"/>
              <a:t>  Applied rate of water in LPM /M 2 of the surface area of the entire 400 KV transformer/Reactor is to be determined </a:t>
            </a:r>
          </a:p>
          <a:p>
            <a:r>
              <a:rPr lang="en-US" sz="2800" b="1" dirty="0" smtClean="0"/>
              <a:t>Area of transformer/reactor shall be calculated considering radiator, conservator, bottom surface of transformer/reactor etc. </a:t>
            </a:r>
          </a:p>
          <a:p>
            <a:r>
              <a:rPr lang="en-US" sz="2800" b="1" dirty="0" smtClean="0"/>
              <a:t> </a:t>
            </a:r>
            <a:endParaRPr lang="en-US" sz="2800"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685800" y="228600"/>
            <a:ext cx="8229600" cy="6095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81000"/>
          </a:xfrm>
        </p:spPr>
        <p:txBody>
          <a:bodyPr>
            <a:normAutofit fontScale="90000"/>
          </a:bodyPr>
          <a:lstStyle/>
          <a:p>
            <a:r>
              <a:rPr lang="en-US" dirty="0" smtClean="0"/>
              <a:t>ALARAM AND ANUNCIATION SYSTEM</a:t>
            </a:r>
            <a:endParaRPr lang="en-US" dirty="0"/>
          </a:p>
        </p:txBody>
      </p:sp>
      <p:sp>
        <p:nvSpPr>
          <p:cNvPr id="3" name="Content Placeholder 2"/>
          <p:cNvSpPr>
            <a:spLocks noGrp="1"/>
          </p:cNvSpPr>
          <p:nvPr>
            <p:ph idx="1"/>
          </p:nvPr>
        </p:nvSpPr>
        <p:spPr>
          <a:xfrm>
            <a:off x="457200" y="457200"/>
            <a:ext cx="8229600" cy="6172200"/>
          </a:xfrm>
        </p:spPr>
        <p:txBody>
          <a:bodyPr>
            <a:normAutofit fontScale="85000" lnSpcReduction="10000"/>
          </a:bodyPr>
          <a:lstStyle/>
          <a:p>
            <a:r>
              <a:rPr lang="en-US" sz="2400" b="1" dirty="0" smtClean="0"/>
              <a:t>Prompt detection of fire is critical to employee evacuation and for notification of the fire department and plant emergency organization. </a:t>
            </a:r>
          </a:p>
          <a:p>
            <a:r>
              <a:rPr lang="en-US" sz="2400" b="1" dirty="0" smtClean="0"/>
              <a:t>All fire alarms should be announced on  control panels, plainly visible in the control room. One control panel each shall be located in fire water  pump house and control room.</a:t>
            </a:r>
          </a:p>
          <a:p>
            <a:r>
              <a:rPr lang="en-US" sz="2400" b="1" dirty="0" smtClean="0"/>
              <a:t> The alarm system, in accordance with NFPA standards, should include the announcement of fire alarms, supervisory signals and trouble signals.</a:t>
            </a:r>
          </a:p>
          <a:p>
            <a:r>
              <a:rPr lang="en-US" sz="2400" b="1" dirty="0" smtClean="0"/>
              <a:t> Fire detection and </a:t>
            </a:r>
            <a:r>
              <a:rPr lang="en-US" sz="2400" b="1" dirty="0" err="1" smtClean="0"/>
              <a:t>Alaram</a:t>
            </a:r>
            <a:r>
              <a:rPr lang="en-US" sz="2400" b="1" dirty="0" smtClean="0"/>
              <a:t> system     IS 2189</a:t>
            </a:r>
          </a:p>
          <a:p>
            <a:r>
              <a:rPr lang="en-US" sz="2400" b="1" dirty="0" smtClean="0"/>
              <a:t> Supervisory signals indicate an abnormal condition that should be investigated and corrected. </a:t>
            </a:r>
          </a:p>
          <a:p>
            <a:r>
              <a:rPr lang="en-US" sz="2400" b="1" dirty="0" smtClean="0"/>
              <a:t>Trouble signals indicate an adverse component or hardware condition such as an interrupted circuit, ground fault or power supply problem and should be repaired by qualified personnel.</a:t>
            </a:r>
          </a:p>
          <a:p>
            <a:r>
              <a:rPr lang="en-US" sz="2400" b="1" dirty="0" smtClean="0"/>
              <a:t> The current state-of-the-art alarm system is a microprocessor-based addressable system.</a:t>
            </a:r>
          </a:p>
          <a:p>
            <a:r>
              <a:rPr lang="en-US" sz="2400" b="1" dirty="0" smtClean="0"/>
              <a:t> Each detector or component has an identification, or address, and is connected to the control unit by a common conductor.</a:t>
            </a:r>
          </a:p>
          <a:p>
            <a:r>
              <a:rPr lang="en-US" sz="2400" b="1" dirty="0" smtClean="0"/>
              <a:t> The control unit and initiating devices (i.e., detectors) communicate on a regular frequency to verify that everything is operating normally</a:t>
            </a:r>
            <a:r>
              <a:rPr lang="en-US" sz="2400" dirty="0" smtClean="0"/>
              <a:t>.</a:t>
            </a:r>
          </a:p>
          <a:p>
            <a:endParaRPr lang="en-US" sz="2400"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r>
              <a:rPr lang="en-US" sz="2800" dirty="0" smtClean="0"/>
              <a:t>PANELS FOR ALARAM AND ANNUNCIATION SYSTEM</a:t>
            </a:r>
            <a:endParaRPr lang="en-US" sz="2800" dirty="0"/>
          </a:p>
        </p:txBody>
      </p:sp>
      <p:sp>
        <p:nvSpPr>
          <p:cNvPr id="3" name="Content Placeholder 2"/>
          <p:cNvSpPr>
            <a:spLocks noGrp="1"/>
          </p:cNvSpPr>
          <p:nvPr>
            <p:ph idx="1"/>
          </p:nvPr>
        </p:nvSpPr>
        <p:spPr>
          <a:xfrm>
            <a:off x="457200" y="762000"/>
            <a:ext cx="8229600" cy="5867400"/>
          </a:xfrm>
        </p:spPr>
        <p:txBody>
          <a:bodyPr>
            <a:normAutofit/>
          </a:bodyPr>
          <a:lstStyle/>
          <a:p>
            <a:r>
              <a:rPr lang="en-US" sz="2400" dirty="0" smtClean="0"/>
              <a:t>The following panels are required with complete </a:t>
            </a:r>
            <a:r>
              <a:rPr lang="en-US" sz="2400" dirty="0" err="1" smtClean="0"/>
              <a:t>acceessories</a:t>
            </a:r>
            <a:r>
              <a:rPr lang="en-US" sz="2400" dirty="0" smtClean="0"/>
              <a:t> for the successful operation of the system</a:t>
            </a:r>
          </a:p>
          <a:p>
            <a:endParaRPr lang="en-US" sz="2400" dirty="0" smtClean="0"/>
          </a:p>
          <a:p>
            <a:endParaRPr lang="en-US" sz="2000" dirty="0"/>
          </a:p>
        </p:txBody>
      </p:sp>
      <p:graphicFrame>
        <p:nvGraphicFramePr>
          <p:cNvPr id="4" name="Table 3"/>
          <p:cNvGraphicFramePr>
            <a:graphicFrameLocks noGrp="1"/>
          </p:cNvGraphicFramePr>
          <p:nvPr/>
        </p:nvGraphicFramePr>
        <p:xfrm>
          <a:off x="685799" y="1676400"/>
          <a:ext cx="7620001" cy="4846320"/>
        </p:xfrm>
        <a:graphic>
          <a:graphicData uri="http://schemas.openxmlformats.org/drawingml/2006/table">
            <a:tbl>
              <a:tblPr firstRow="1" bandRow="1">
                <a:tableStyleId>{5C22544A-7EE6-4342-B048-85BDC9FD1C3A}</a:tableStyleId>
              </a:tblPr>
              <a:tblGrid>
                <a:gridCol w="838201"/>
                <a:gridCol w="2913697"/>
                <a:gridCol w="3868103"/>
              </a:tblGrid>
              <a:tr h="0">
                <a:tc>
                  <a:txBody>
                    <a:bodyPr/>
                    <a:lstStyle/>
                    <a:p>
                      <a:r>
                        <a:rPr lang="en-US" dirty="0" err="1" smtClean="0"/>
                        <a:t>s.nO</a:t>
                      </a:r>
                      <a:endParaRPr lang="en-US" dirty="0"/>
                    </a:p>
                  </a:txBody>
                  <a:tcPr/>
                </a:tc>
                <a:tc>
                  <a:txBody>
                    <a:bodyPr/>
                    <a:lstStyle/>
                    <a:p>
                      <a:pPr algn="ctr"/>
                      <a:r>
                        <a:rPr lang="en-US" dirty="0" smtClean="0"/>
                        <a:t>PANEL NAME </a:t>
                      </a:r>
                      <a:endParaRPr lang="en-US" dirty="0"/>
                    </a:p>
                  </a:txBody>
                  <a:tcPr/>
                </a:tc>
                <a:tc>
                  <a:txBody>
                    <a:bodyPr/>
                    <a:lstStyle/>
                    <a:p>
                      <a:endParaRPr lang="en-US" dirty="0"/>
                    </a:p>
                  </a:txBody>
                  <a:tcPr/>
                </a:tc>
              </a:tr>
              <a:tr h="273473">
                <a:tc>
                  <a:txBody>
                    <a:bodyPr/>
                    <a:lstStyle/>
                    <a:p>
                      <a:r>
                        <a:rPr lang="en-US" sz="2400" dirty="0" smtClean="0"/>
                        <a:t>1</a:t>
                      </a:r>
                      <a:endParaRPr lang="en-US" sz="2400" dirty="0"/>
                    </a:p>
                  </a:txBody>
                  <a:tcPr/>
                </a:tc>
                <a:tc>
                  <a:txBody>
                    <a:bodyPr/>
                    <a:lstStyle/>
                    <a:p>
                      <a:r>
                        <a:rPr lang="en-US" sz="2400" dirty="0" smtClean="0"/>
                        <a:t>Panel for Motor driven water pump</a:t>
                      </a:r>
                      <a:endParaRPr lang="en-US" sz="2400" dirty="0"/>
                    </a:p>
                  </a:txBody>
                  <a:tcPr/>
                </a:tc>
                <a:tc>
                  <a:txBody>
                    <a:bodyPr/>
                    <a:lstStyle/>
                    <a:p>
                      <a:r>
                        <a:rPr lang="en-US" sz="2400" dirty="0" smtClean="0"/>
                        <a:t>One no. Fire water pump house</a:t>
                      </a:r>
                      <a:endParaRPr lang="en-US" sz="2400" dirty="0"/>
                    </a:p>
                  </a:txBody>
                  <a:tcPr/>
                </a:tc>
              </a:tr>
              <a:tr h="273473">
                <a:tc>
                  <a:txBody>
                    <a:bodyPr/>
                    <a:lstStyle/>
                    <a:p>
                      <a:r>
                        <a:rPr lang="en-US" sz="2400" dirty="0" smtClean="0"/>
                        <a:t>2</a:t>
                      </a:r>
                      <a:endParaRPr lang="en-US" sz="2400" dirty="0"/>
                    </a:p>
                  </a:txBody>
                  <a:tcPr/>
                </a:tc>
                <a:tc>
                  <a:txBody>
                    <a:bodyPr/>
                    <a:lstStyle/>
                    <a:p>
                      <a:r>
                        <a:rPr lang="en-US" sz="2400" dirty="0" smtClean="0"/>
                        <a:t>Panel for 2 Nos. Jack water pumps</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One no. Fire water pump house</a:t>
                      </a:r>
                      <a:endParaRPr lang="en-US" sz="2400" dirty="0"/>
                    </a:p>
                  </a:txBody>
                  <a:tcPr/>
                </a:tc>
              </a:tr>
              <a:tr h="273473">
                <a:tc>
                  <a:txBody>
                    <a:bodyPr/>
                    <a:lstStyle/>
                    <a:p>
                      <a:r>
                        <a:rPr lang="en-US" sz="2400" dirty="0" smtClean="0"/>
                        <a:t>3</a:t>
                      </a:r>
                      <a:endParaRPr lang="en-US" sz="2400" dirty="0"/>
                    </a:p>
                  </a:txBody>
                  <a:tcPr/>
                </a:tc>
                <a:tc>
                  <a:txBody>
                    <a:bodyPr/>
                    <a:lstStyle/>
                    <a:p>
                      <a:r>
                        <a:rPr lang="en-US" sz="2400" dirty="0" smtClean="0"/>
                        <a:t>Panel for 2 nos. Battery charger and diesel engine driven  water pump</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One no.  </a:t>
                      </a:r>
                      <a:r>
                        <a:rPr lang="en-US" sz="2400" baseline="0" dirty="0" smtClean="0"/>
                        <a:t> Fire water</a:t>
                      </a:r>
                      <a:r>
                        <a:rPr lang="en-US" sz="2400" dirty="0" smtClean="0"/>
                        <a:t> pump house</a:t>
                      </a:r>
                    </a:p>
                  </a:txBody>
                  <a:tcPr/>
                </a:tc>
              </a:tr>
              <a:tr h="273473">
                <a:tc>
                  <a:txBody>
                    <a:bodyPr/>
                    <a:lstStyle/>
                    <a:p>
                      <a:r>
                        <a:rPr lang="en-US" sz="2400" dirty="0" smtClean="0"/>
                        <a:t>4</a:t>
                      </a:r>
                      <a:endParaRPr lang="en-US" sz="2400" dirty="0"/>
                    </a:p>
                  </a:txBody>
                  <a:tcPr/>
                </a:tc>
                <a:tc>
                  <a:txBody>
                    <a:bodyPr/>
                    <a:lstStyle/>
                    <a:p>
                      <a:r>
                        <a:rPr lang="en-US" sz="2400" dirty="0" smtClean="0"/>
                        <a:t>Annunciation panel</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One no.  </a:t>
                      </a:r>
                      <a:r>
                        <a:rPr lang="en-US" sz="2400" baseline="0" dirty="0" smtClean="0"/>
                        <a:t> Fire water</a:t>
                      </a:r>
                      <a:r>
                        <a:rPr lang="en-US" sz="2400" dirty="0" smtClean="0"/>
                        <a:t> pump house</a:t>
                      </a:r>
                      <a:endParaRPr lang="en-US" sz="2400" dirty="0"/>
                    </a:p>
                  </a:txBody>
                  <a:tcPr/>
                </a:tc>
              </a:tr>
              <a:tr h="273473">
                <a:tc>
                  <a:txBody>
                    <a:bodyPr/>
                    <a:lstStyle/>
                    <a:p>
                      <a:r>
                        <a:rPr lang="en-US" sz="2400" dirty="0" smtClean="0"/>
                        <a:t>5</a:t>
                      </a:r>
                      <a:endParaRPr lang="en-US" sz="2400" dirty="0"/>
                    </a:p>
                  </a:txBody>
                  <a:tcPr/>
                </a:tc>
                <a:tc>
                  <a:txBody>
                    <a:bodyPr/>
                    <a:lstStyle/>
                    <a:p>
                      <a:r>
                        <a:rPr lang="en-US" sz="2400" dirty="0" smtClean="0"/>
                        <a:t>Annunciation panel</a:t>
                      </a:r>
                      <a:endParaRPr lang="en-US" sz="2400" dirty="0"/>
                    </a:p>
                  </a:txBody>
                  <a:tcPr/>
                </a:tc>
                <a:tc>
                  <a:txBody>
                    <a:bodyPr/>
                    <a:lstStyle/>
                    <a:p>
                      <a:r>
                        <a:rPr lang="en-US" sz="2400" dirty="0" smtClean="0"/>
                        <a:t> one no.  In the control room</a:t>
                      </a:r>
                      <a:endParaRPr lang="en-US" sz="2400" dirty="0"/>
                    </a:p>
                  </a:txBody>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762000"/>
          </a:xfrm>
        </p:spPr>
        <p:txBody>
          <a:bodyPr>
            <a:noAutofit/>
          </a:bodyPr>
          <a:lstStyle/>
          <a:p>
            <a:r>
              <a:rPr lang="en-US" sz="3200" b="1" dirty="0" smtClean="0">
                <a:solidFill>
                  <a:srgbClr val="C00000"/>
                </a:solidFill>
                <a:latin typeface="Cambria" pitchFamily="18" charset="0"/>
              </a:rPr>
              <a:t/>
            </a:r>
            <a:br>
              <a:rPr lang="en-US" sz="3200" b="1" dirty="0" smtClean="0">
                <a:solidFill>
                  <a:srgbClr val="C00000"/>
                </a:solidFill>
                <a:latin typeface="Cambria" pitchFamily="18" charset="0"/>
              </a:rPr>
            </a:br>
            <a:r>
              <a:rPr lang="en-US" sz="3200" b="1" dirty="0" smtClean="0">
                <a:solidFill>
                  <a:srgbClr val="C00000"/>
                </a:solidFill>
                <a:latin typeface="Cambria" pitchFamily="18" charset="0"/>
              </a:rPr>
              <a:t>FIRE PREVENTION-</a:t>
            </a:r>
            <a:r>
              <a:rPr lang="en-US" sz="3200" b="1" dirty="0" smtClean="0">
                <a:solidFill>
                  <a:srgbClr val="FF0000"/>
                </a:solidFill>
                <a:latin typeface="Cambria" pitchFamily="18" charset="0"/>
              </a:rPr>
              <a:t> CABLE TRENCHES</a:t>
            </a:r>
            <a:r>
              <a:rPr lang="en-US" sz="3200" b="1" dirty="0" smtClean="0">
                <a:latin typeface="Cambria" pitchFamily="18" charset="0"/>
              </a:rPr>
              <a:t/>
            </a:r>
            <a:br>
              <a:rPr lang="en-US" sz="3200" b="1" dirty="0" smtClean="0">
                <a:latin typeface="Cambria" pitchFamily="18" charset="0"/>
              </a:rPr>
            </a:br>
            <a:endParaRPr lang="en-US" sz="3200" dirty="0">
              <a:solidFill>
                <a:srgbClr val="C00000"/>
              </a:solidFill>
              <a:latin typeface="Cambria" pitchFamily="18" charset="0"/>
            </a:endParaRPr>
          </a:p>
        </p:txBody>
      </p:sp>
      <p:sp>
        <p:nvSpPr>
          <p:cNvPr id="3" name="Content Placeholder 2"/>
          <p:cNvSpPr>
            <a:spLocks noGrp="1"/>
          </p:cNvSpPr>
          <p:nvPr>
            <p:ph idx="1"/>
          </p:nvPr>
        </p:nvSpPr>
        <p:spPr>
          <a:xfrm>
            <a:off x="304800" y="838200"/>
            <a:ext cx="8534400" cy="5029200"/>
          </a:xfrm>
        </p:spPr>
        <p:txBody>
          <a:bodyPr>
            <a:noAutofit/>
          </a:bodyPr>
          <a:lstStyle/>
          <a:p>
            <a:pPr algn="just">
              <a:buFont typeface="Wingdings" pitchFamily="2" charset="2"/>
              <a:buChar char="q"/>
            </a:pPr>
            <a:r>
              <a:rPr lang="en-US" sz="2500" b="1" dirty="0" smtClean="0">
                <a:latin typeface="Cambria" pitchFamily="18" charset="0"/>
              </a:rPr>
              <a:t>The power cables and control cables should not be run in the same trenches.  If unavoidable different trays shall be used in the same trench</a:t>
            </a:r>
          </a:p>
          <a:p>
            <a:pPr algn="just">
              <a:buFont typeface="Wingdings" pitchFamily="2" charset="2"/>
              <a:buChar char="Ø"/>
            </a:pPr>
            <a:r>
              <a:rPr lang="en-US" sz="2500" b="1" u="sng" dirty="0" smtClean="0">
                <a:latin typeface="Cambria" pitchFamily="18" charset="0"/>
              </a:rPr>
              <a:t>Alternating and direct current control cables should have separate trenches.</a:t>
            </a:r>
          </a:p>
          <a:p>
            <a:pPr algn="just">
              <a:buFont typeface="Wingdings" pitchFamily="2" charset="2"/>
              <a:buChar char="Ø"/>
            </a:pPr>
            <a:r>
              <a:rPr lang="en-US" sz="2500" b="1" u="sng" dirty="0" smtClean="0">
                <a:latin typeface="Cambria" pitchFamily="18" charset="0"/>
              </a:rPr>
              <a:t> </a:t>
            </a:r>
            <a:r>
              <a:rPr lang="en-US" sz="2500" b="1" u="sng" dirty="0" err="1" smtClean="0">
                <a:latin typeface="Cambria" pitchFamily="18" charset="0"/>
              </a:rPr>
              <a:t>Armoured</a:t>
            </a:r>
            <a:r>
              <a:rPr lang="en-US" sz="2500" b="1" u="sng" dirty="0" smtClean="0">
                <a:latin typeface="Cambria" pitchFamily="18" charset="0"/>
              </a:rPr>
              <a:t> control cables are to be preferred as they minimize short circuit due to mechanical damage.</a:t>
            </a:r>
          </a:p>
          <a:p>
            <a:pPr algn="just">
              <a:buFont typeface="Wingdings" pitchFamily="2" charset="2"/>
              <a:buChar char="Ø"/>
            </a:pPr>
            <a:r>
              <a:rPr lang="en-US" sz="2500" b="1" u="sng" dirty="0" smtClean="0">
                <a:latin typeface="Cambria" pitchFamily="18" charset="0"/>
              </a:rPr>
              <a:t> The station grounding conductors should not be run in the control cable trench. </a:t>
            </a:r>
          </a:p>
          <a:p>
            <a:pPr algn="just">
              <a:buFont typeface="Wingdings" pitchFamily="2" charset="2"/>
              <a:buChar char="Ø"/>
            </a:pPr>
            <a:r>
              <a:rPr lang="en-US" sz="2500" dirty="0" smtClean="0">
                <a:latin typeface="Cambria" pitchFamily="18" charset="0"/>
              </a:rPr>
              <a:t>The cable trenches should be provided with slopes and covered to avoid water collection in the trench.</a:t>
            </a:r>
          </a:p>
          <a:p>
            <a:pPr algn="just">
              <a:buFont typeface="Wingdings" pitchFamily="2" charset="2"/>
              <a:buChar char="Ø"/>
            </a:pPr>
            <a:r>
              <a:rPr lang="en-US" sz="2500" dirty="0" smtClean="0">
                <a:latin typeface="Cambria" pitchFamily="18" charset="0"/>
              </a:rPr>
              <a:t>An earth flat of 50x6mm shall be provided and earthed every 10mts and the flat shall be connected to the  </a:t>
            </a:r>
            <a:r>
              <a:rPr lang="en-US" sz="2500" dirty="0" err="1" smtClean="0">
                <a:latin typeface="Cambria" pitchFamily="18" charset="0"/>
              </a:rPr>
              <a:t>earthmat</a:t>
            </a:r>
            <a:endParaRPr lang="en-US" sz="2500" dirty="0" smtClean="0">
              <a:latin typeface="Cambria" pitchFamily="18" charset="0"/>
            </a:endParaRPr>
          </a:p>
          <a:p>
            <a:pPr algn="just">
              <a:lnSpc>
                <a:spcPct val="150000"/>
              </a:lnSpc>
            </a:pPr>
            <a:endParaRPr lang="en-US" sz="2000" dirty="0" smtClean="0">
              <a:latin typeface="Cambria" pitchFamily="18" charset="0"/>
            </a:endParaRPr>
          </a:p>
          <a:p>
            <a:pPr algn="just">
              <a:lnSpc>
                <a:spcPct val="150000"/>
              </a:lnSpc>
              <a:buFont typeface="Wingdings" pitchFamily="2" charset="2"/>
              <a:buChar char="Ø"/>
            </a:pPr>
            <a:endParaRPr lang="en-US" sz="2000" dirty="0" smtClean="0">
              <a:solidFill>
                <a:schemeClr val="tx2">
                  <a:lumMod val="75000"/>
                </a:schemeClr>
              </a:solidFill>
              <a:latin typeface="Cambria" pitchFamily="18" charset="0"/>
            </a:endParaRPr>
          </a:p>
          <a:p>
            <a:pPr algn="just">
              <a:lnSpc>
                <a:spcPct val="150000"/>
              </a:lnSpc>
              <a:buFont typeface="Wingdings" pitchFamily="2" charset="2"/>
              <a:buChar char="Ø"/>
            </a:pPr>
            <a:endParaRPr lang="en-US" sz="2000" dirty="0">
              <a:solidFill>
                <a:schemeClr val="tx2">
                  <a:lumMod val="75000"/>
                </a:schemeClr>
              </a:solidFill>
              <a:latin typeface="Cambria" pitchFamily="18" charset="0"/>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PANEL ACCESSORIES</a:t>
            </a:r>
            <a:endParaRPr lang="en-US" dirty="0"/>
          </a:p>
        </p:txBody>
      </p:sp>
      <p:graphicFrame>
        <p:nvGraphicFramePr>
          <p:cNvPr id="4" name="Content Placeholder 3"/>
          <p:cNvGraphicFramePr>
            <a:graphicFrameLocks noGrp="1"/>
          </p:cNvGraphicFramePr>
          <p:nvPr>
            <p:ph idx="1"/>
          </p:nvPr>
        </p:nvGraphicFramePr>
        <p:xfrm>
          <a:off x="457200" y="914400"/>
          <a:ext cx="8229600" cy="5577840"/>
        </p:xfrm>
        <a:graphic>
          <a:graphicData uri="http://schemas.openxmlformats.org/drawingml/2006/table">
            <a:tbl>
              <a:tblPr firstRow="1" bandRow="1">
                <a:tableStyleId>{5C22544A-7EE6-4342-B048-85BDC9FD1C3A}</a:tableStyleId>
              </a:tblPr>
              <a:tblGrid>
                <a:gridCol w="2819400"/>
                <a:gridCol w="2819400"/>
                <a:gridCol w="2590800"/>
              </a:tblGrid>
              <a:tr h="370840">
                <a:tc>
                  <a:txBody>
                    <a:bodyPr/>
                    <a:lstStyle/>
                    <a:p>
                      <a:r>
                        <a:rPr lang="en-US" sz="2400" dirty="0" smtClean="0"/>
                        <a:t>Panel accessories</a:t>
                      </a:r>
                      <a:endParaRPr lang="en-US" sz="2400" dirty="0"/>
                    </a:p>
                  </a:txBody>
                  <a:tcPr/>
                </a:tc>
                <a:tc>
                  <a:txBody>
                    <a:bodyPr/>
                    <a:lstStyle/>
                    <a:p>
                      <a:r>
                        <a:rPr lang="en-US" sz="2400" dirty="0" smtClean="0"/>
                        <a:t>Motor driven </a:t>
                      </a:r>
                      <a:r>
                        <a:rPr lang="en-US" sz="2400" baseline="0" dirty="0" smtClean="0"/>
                        <a:t> fire water pump panel</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smtClean="0"/>
                        <a:t> diesel </a:t>
                      </a:r>
                      <a:r>
                        <a:rPr lang="en-US" sz="2400" dirty="0" smtClean="0"/>
                        <a:t>driven </a:t>
                      </a:r>
                      <a:r>
                        <a:rPr lang="en-US" sz="2400" baseline="0" dirty="0" smtClean="0"/>
                        <a:t> fire water pump</a:t>
                      </a:r>
                      <a:r>
                        <a:rPr lang="en-US" sz="2400" dirty="0" smtClean="0"/>
                        <a:t> panel</a:t>
                      </a:r>
                      <a:endParaRPr lang="en-US" sz="2400" dirty="0"/>
                    </a:p>
                  </a:txBody>
                  <a:tcPr/>
                </a:tc>
              </a:tr>
              <a:tr h="370840">
                <a:tc>
                  <a:txBody>
                    <a:bodyPr/>
                    <a:lstStyle/>
                    <a:p>
                      <a:r>
                        <a:rPr lang="en-US" sz="2400" dirty="0" smtClean="0"/>
                        <a:t>(a) Start/Stop push button :</a:t>
                      </a:r>
                      <a:endParaRPr lang="en-US" sz="2400" dirty="0"/>
                    </a:p>
                  </a:txBody>
                  <a:tcPr/>
                </a:tc>
                <a:tc>
                  <a:txBody>
                    <a:bodyPr/>
                    <a:lstStyle/>
                    <a:p>
                      <a:r>
                        <a:rPr lang="en-US" sz="2400" dirty="0" smtClean="0"/>
                        <a:t>1 Set with starter indication lamp&amp; thermal O/</a:t>
                      </a:r>
                      <a:r>
                        <a:rPr lang="en-US" sz="2400" dirty="0" err="1" smtClean="0"/>
                        <a:t>lrelay</a:t>
                      </a:r>
                      <a:endParaRPr lang="en-US" sz="2400" dirty="0"/>
                    </a:p>
                  </a:txBody>
                  <a:tcPr/>
                </a:tc>
                <a:tc>
                  <a:txBody>
                    <a:bodyPr/>
                    <a:lstStyle/>
                    <a:p>
                      <a:r>
                        <a:rPr lang="en-US" sz="2400" dirty="0" smtClean="0"/>
                        <a:t>1 Set with starter &amp; thermal O/</a:t>
                      </a:r>
                      <a:r>
                        <a:rPr lang="en-US" sz="2400" dirty="0" err="1" smtClean="0"/>
                        <a:t>Lrelay</a:t>
                      </a:r>
                      <a:endParaRPr lang="en-US" sz="2400" dirty="0"/>
                    </a:p>
                  </a:txBody>
                  <a:tcPr/>
                </a:tc>
              </a:tr>
              <a:tr h="370840">
                <a:tc>
                  <a:txBody>
                    <a:bodyPr/>
                    <a:lstStyle/>
                    <a:p>
                      <a:r>
                        <a:rPr lang="en-US" sz="2400" dirty="0" smtClean="0"/>
                        <a:t>b)  Manual switch</a:t>
                      </a:r>
                      <a:endParaRPr lang="en-US" sz="2400" dirty="0"/>
                    </a:p>
                  </a:txBody>
                  <a:tcPr/>
                </a:tc>
                <a:tc>
                  <a:txBody>
                    <a:bodyPr/>
                    <a:lstStyle/>
                    <a:p>
                      <a:pPr algn="ctr"/>
                      <a:r>
                        <a:rPr lang="en-US" sz="2400" dirty="0" smtClean="0"/>
                        <a:t>      1 No</a:t>
                      </a:r>
                      <a:endParaRPr lang="en-US" sz="2400" dirty="0"/>
                    </a:p>
                  </a:txBody>
                  <a:tcPr/>
                </a:tc>
                <a:tc>
                  <a:txBody>
                    <a:bodyPr/>
                    <a:lstStyle/>
                    <a:p>
                      <a:pPr algn="ctr"/>
                      <a:r>
                        <a:rPr lang="en-US" sz="2400" dirty="0" smtClean="0"/>
                        <a:t> 1 No</a:t>
                      </a:r>
                      <a:endParaRPr lang="en-US" sz="2400" dirty="0"/>
                    </a:p>
                  </a:txBody>
                  <a:tcPr/>
                </a:tc>
              </a:tr>
              <a:tr h="370840">
                <a:tc>
                  <a:txBody>
                    <a:bodyPr/>
                    <a:lstStyle/>
                    <a:p>
                      <a:r>
                        <a:rPr lang="en-US" sz="2400" dirty="0" smtClean="0"/>
                        <a:t>c) Indicating lamp with drive ON/OF</a:t>
                      </a:r>
                      <a:endParaRPr lang="en-US" sz="2400" dirty="0"/>
                    </a:p>
                  </a:txBody>
                  <a:tcPr/>
                </a:tc>
                <a:tc>
                  <a:txBody>
                    <a:bodyPr/>
                    <a:lstStyle/>
                    <a:p>
                      <a:pPr algn="ctr"/>
                      <a:r>
                        <a:rPr lang="en-US" sz="2400" dirty="0" smtClean="0"/>
                        <a:t>1set</a:t>
                      </a:r>
                      <a:endParaRPr lang="en-US" sz="2400" dirty="0"/>
                    </a:p>
                  </a:txBody>
                  <a:tcPr/>
                </a:tc>
                <a:tc>
                  <a:txBody>
                    <a:bodyPr/>
                    <a:lstStyle/>
                    <a:p>
                      <a:pPr algn="ctr"/>
                      <a:r>
                        <a:rPr lang="en-US" sz="2400" dirty="0" smtClean="0"/>
                        <a:t>1set</a:t>
                      </a:r>
                      <a:endParaRPr lang="en-US" sz="2400" dirty="0"/>
                    </a:p>
                  </a:txBody>
                  <a:tcPr/>
                </a:tc>
              </a:tr>
              <a:tr h="370840">
                <a:tc gridSpan="3">
                  <a:txBody>
                    <a:bodyPr/>
                    <a:lstStyle/>
                    <a:p>
                      <a:r>
                        <a:rPr lang="en-US" sz="2400" dirty="0" smtClean="0"/>
                        <a:t>Cable entries shall be from bottom with supply of suitable removable gland plate and cable glands as per requirement. </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 All control and annunciation panel shall be made of sheet steel having 3 mm. Thick.</a:t>
                      </a:r>
                    </a:p>
                    <a:p>
                      <a:r>
                        <a:rPr lang="en-US" sz="2400" dirty="0" smtClean="0"/>
                        <a:t>Repeater of annunciation panel shall be located at main control room of Control building</a:t>
                      </a:r>
                      <a:endParaRPr lang="en-US" sz="2400" dirty="0"/>
                    </a:p>
                  </a:txBody>
                  <a:tcPr/>
                </a:tc>
                <a:tc hMerge="1">
                  <a:txBody>
                    <a:bodyPr/>
                    <a:lstStyle/>
                    <a:p>
                      <a:endParaRPr lang="en-US" dirty="0"/>
                    </a:p>
                  </a:txBody>
                  <a:tcPr/>
                </a:tc>
                <a:tc hMerge="1">
                  <a:txBody>
                    <a:bodyPr/>
                    <a:lstStyle/>
                    <a:p>
                      <a:endParaRPr lang="en-US" dirty="0"/>
                    </a:p>
                  </a:txBody>
                  <a:tcPr/>
                </a:tc>
              </a:tr>
            </a:tbl>
          </a:graphicData>
        </a:graphic>
      </p:graphicFrame>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US" dirty="0" smtClean="0"/>
              <a:t>ANNUNCIATION  PANEL COMPONENTS</a:t>
            </a:r>
            <a:endParaRPr lang="en-US" dirty="0"/>
          </a:p>
        </p:txBody>
      </p:sp>
      <p:sp>
        <p:nvSpPr>
          <p:cNvPr id="3" name="Content Placeholder 2"/>
          <p:cNvSpPr>
            <a:spLocks noGrp="1"/>
          </p:cNvSpPr>
          <p:nvPr>
            <p:ph idx="1"/>
          </p:nvPr>
        </p:nvSpPr>
        <p:spPr>
          <a:xfrm>
            <a:off x="457200" y="609600"/>
            <a:ext cx="8229600" cy="5867400"/>
          </a:xfrm>
        </p:spPr>
        <p:txBody>
          <a:bodyPr>
            <a:noAutofit/>
          </a:bodyPr>
          <a:lstStyle/>
          <a:p>
            <a:r>
              <a:rPr lang="en-US" sz="2400" dirty="0" smtClean="0"/>
              <a:t>a) Indicating lamp showing power supply ‘ON’ and status indication lamp for each motor.</a:t>
            </a:r>
          </a:p>
          <a:p>
            <a:r>
              <a:rPr lang="en-US" sz="2400" dirty="0" smtClean="0"/>
              <a:t> b) Annunciation windows shall be as follows :</a:t>
            </a:r>
          </a:p>
          <a:p>
            <a:r>
              <a:rPr lang="en-US" sz="2400" dirty="0" smtClean="0"/>
              <a:t> </a:t>
            </a:r>
            <a:r>
              <a:rPr lang="en-US" sz="2400" dirty="0" err="1" smtClean="0"/>
              <a:t>i</a:t>
            </a:r>
            <a:r>
              <a:rPr lang="en-US" sz="2400" dirty="0" smtClean="0"/>
              <a:t>) Electric motor driven fire water pump running : 1 No. </a:t>
            </a:r>
          </a:p>
          <a:p>
            <a:r>
              <a:rPr lang="en-US" sz="2400" dirty="0" smtClean="0"/>
              <a:t>ii) Electric motor driven fire water pump fail : 1 No.</a:t>
            </a:r>
          </a:p>
          <a:p>
            <a:r>
              <a:rPr lang="en-US" sz="2400" dirty="0" smtClean="0"/>
              <a:t> iii) Diesel engine driven fire water pump running : 1 No. </a:t>
            </a:r>
          </a:p>
          <a:p>
            <a:r>
              <a:rPr lang="en-US" sz="2400" dirty="0" smtClean="0"/>
              <a:t>iv) Diesel engine driven fire water pump fails to run : 1 No.</a:t>
            </a:r>
          </a:p>
          <a:p>
            <a:r>
              <a:rPr lang="en-US" sz="2400" dirty="0" smtClean="0"/>
              <a:t> v) Fire in transformer/reactor : 1 No. for each equipment</a:t>
            </a:r>
          </a:p>
          <a:p>
            <a:r>
              <a:rPr lang="en-US" sz="2400" dirty="0" smtClean="0"/>
              <a:t> vi) Fire fighting system in operation : 1 No. </a:t>
            </a:r>
          </a:p>
          <a:p>
            <a:r>
              <a:rPr lang="en-US" sz="2400" dirty="0" smtClean="0"/>
              <a:t>vii) Fire in smoke detection system : 1 No. </a:t>
            </a:r>
          </a:p>
          <a:p>
            <a:r>
              <a:rPr lang="en-US" sz="2400" dirty="0" smtClean="0"/>
              <a:t>viii) High zone speed diesel tank level low : 1 No. </a:t>
            </a:r>
          </a:p>
          <a:p>
            <a:r>
              <a:rPr lang="en-US" sz="2400" dirty="0" smtClean="0"/>
              <a:t>ix) Spare : 6 </a:t>
            </a:r>
            <a:r>
              <a:rPr lang="en-US" sz="2400" dirty="0" err="1" smtClean="0"/>
              <a:t>Nos:All</a:t>
            </a:r>
            <a:r>
              <a:rPr lang="en-US" sz="2400" dirty="0" smtClean="0"/>
              <a:t> the control and annunciation panels to be supplied for smooth operation of fire fighting scheme both hydrant and HVW spray system shall be complete with supply of all accessories of reputed make</a:t>
            </a:r>
            <a:endParaRPr lang="en-US" sz="2400" dirty="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r>
              <a:rPr lang="en-US" sz="2800" dirty="0" smtClean="0"/>
              <a:t>PANEL WIRING</a:t>
            </a:r>
            <a:endParaRPr lang="en-US" sz="2800" dirty="0"/>
          </a:p>
        </p:txBody>
      </p:sp>
      <p:sp>
        <p:nvSpPr>
          <p:cNvPr id="3" name="Content Placeholder 2"/>
          <p:cNvSpPr>
            <a:spLocks noGrp="1"/>
          </p:cNvSpPr>
          <p:nvPr>
            <p:ph idx="1"/>
          </p:nvPr>
        </p:nvSpPr>
        <p:spPr>
          <a:xfrm>
            <a:off x="457200" y="762000"/>
            <a:ext cx="8229600" cy="5867400"/>
          </a:xfrm>
        </p:spPr>
        <p:txBody>
          <a:bodyPr>
            <a:normAutofit/>
          </a:bodyPr>
          <a:lstStyle/>
          <a:p>
            <a:r>
              <a:rPr lang="en-US" sz="2000" dirty="0" smtClean="0"/>
              <a:t>All wiring shall be carried out with 1100V grade PVC insulated with </a:t>
            </a:r>
            <a:r>
              <a:rPr lang="en-US" sz="2000" b="1" dirty="0" smtClean="0"/>
              <a:t>multi core, having size of 2.5 sq.mm. or above stranded copper wires.</a:t>
            </a:r>
          </a:p>
          <a:p>
            <a:r>
              <a:rPr lang="en-US" sz="2000" b="1" dirty="0" smtClean="0"/>
              <a:t> Spare contacts of all auxiliary relays, timers and switches shall be wired up to terminal blocks.</a:t>
            </a:r>
          </a:p>
          <a:p>
            <a:r>
              <a:rPr lang="en-US" sz="2000" b="1" dirty="0" smtClean="0"/>
              <a:t> A minimum gap of 100 mm. shall be maintained in between two sets of terminal blocks. </a:t>
            </a:r>
          </a:p>
          <a:p>
            <a:r>
              <a:rPr lang="en-US" sz="2000" b="1" dirty="0" smtClean="0"/>
              <a:t>Terminal blocks shall have at least 20% spare terminal blocks. </a:t>
            </a:r>
          </a:p>
          <a:p>
            <a:r>
              <a:rPr lang="en-US" sz="2000" b="1" dirty="0" smtClean="0"/>
              <a:t>Terminals blocks shall be  of 1100 V grade.</a:t>
            </a:r>
          </a:p>
          <a:p>
            <a:r>
              <a:rPr lang="en-US" sz="2000" b="1" dirty="0" smtClean="0"/>
              <a:t> Suitable grounding arrangement with copper bus of suitable sizes at both ends is to be provided. </a:t>
            </a:r>
          </a:p>
          <a:p>
            <a:r>
              <a:rPr lang="en-US" sz="2000" b="1" dirty="0" smtClean="0"/>
              <a:t>Space heater, lights, control selector switches, push buttons, indicating lamps, fuses, contactors, relays, timer, indicating Instruments / Annunciation etc. shall be provided.</a:t>
            </a:r>
          </a:p>
          <a:p>
            <a:r>
              <a:rPr lang="en-US" sz="2000" b="1" dirty="0" smtClean="0"/>
              <a:t> Finishing paint on outside of all panels shall be of shade 692 (smoke grey) of IS:5 and that for inside of panels shall be glossy white</a:t>
            </a:r>
          </a:p>
          <a:p>
            <a:r>
              <a:rPr lang="en-US" sz="2000" b="1" dirty="0" smtClean="0"/>
              <a:t>. All the control and annunciation panel shall be subject to all routine and acceptance tests as per relevant Indian Standard. </a:t>
            </a:r>
          </a:p>
          <a:p>
            <a:endParaRPr lang="en-US" sz="2000" dirty="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81000"/>
          </a:xfrm>
        </p:spPr>
        <p:txBody>
          <a:bodyPr>
            <a:normAutofit fontScale="90000"/>
          </a:bodyPr>
          <a:lstStyle/>
          <a:p>
            <a:r>
              <a:rPr lang="en-US" sz="2800" dirty="0" smtClean="0"/>
              <a:t> HEAT &amp; SMOKE /FIRE DETECTORS AND SPRAY NOZZLES:</a:t>
            </a:r>
            <a:endParaRPr lang="en-US" sz="2800" dirty="0"/>
          </a:p>
        </p:txBody>
      </p:sp>
      <p:sp>
        <p:nvSpPr>
          <p:cNvPr id="3" name="Content Placeholder 2"/>
          <p:cNvSpPr>
            <a:spLocks noGrp="1"/>
          </p:cNvSpPr>
          <p:nvPr>
            <p:ph idx="1"/>
          </p:nvPr>
        </p:nvSpPr>
        <p:spPr>
          <a:xfrm>
            <a:off x="457200" y="381000"/>
            <a:ext cx="8229600" cy="6324600"/>
          </a:xfrm>
        </p:spPr>
        <p:txBody>
          <a:bodyPr>
            <a:noAutofit/>
          </a:bodyPr>
          <a:lstStyle/>
          <a:p>
            <a:r>
              <a:rPr lang="en-US" sz="2400" dirty="0" smtClean="0"/>
              <a:t>a) Suitable fire detection system using smoke detectors and/or heat detectors shall be provided for entire Integrated Control Room Building including</a:t>
            </a:r>
          </a:p>
          <a:p>
            <a:r>
              <a:rPr lang="en-US" sz="2400" dirty="0" smtClean="0"/>
              <a:t> GIS Hall (Optical beam Smoke Detector),</a:t>
            </a:r>
          </a:p>
          <a:p>
            <a:r>
              <a:rPr lang="en-US" sz="2400" dirty="0" smtClean="0"/>
              <a:t> Indoor Switchgear room, </a:t>
            </a:r>
          </a:p>
          <a:p>
            <a:r>
              <a:rPr lang="en-US" sz="2400" dirty="0" smtClean="0"/>
              <a:t>Corridor and Toilets.</a:t>
            </a:r>
          </a:p>
          <a:p>
            <a:r>
              <a:rPr lang="en-US" sz="2400" dirty="0" smtClean="0"/>
              <a:t> Fire detectors shall be located at strategic locations in various rooms of the Control room building.</a:t>
            </a:r>
          </a:p>
          <a:p>
            <a:r>
              <a:rPr lang="en-US" sz="2400" dirty="0" smtClean="0"/>
              <a:t> Fire detector shall be provided on ceiling as well as on false ceiling in conference room, PLCC room, Control room and on ceiling in all other areas.</a:t>
            </a:r>
          </a:p>
          <a:p>
            <a:r>
              <a:rPr lang="en-US" sz="2400" dirty="0" smtClean="0"/>
              <a:t> Coverage area of each smoke detector shall not be more than 80 m2 . and that of heat detectors shall not be more than 40 m2 .</a:t>
            </a:r>
          </a:p>
          <a:p>
            <a:r>
              <a:rPr lang="en-US" sz="2400" dirty="0" smtClean="0"/>
              <a:t> The cabling for the detectors shall be concealed with proper route marking.</a:t>
            </a:r>
            <a:endParaRPr lang="en-US" sz="2400" dirty="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endParaRPr lang="en-US" dirty="0"/>
          </a:p>
        </p:txBody>
      </p:sp>
      <p:sp>
        <p:nvSpPr>
          <p:cNvPr id="3" name="Content Placeholder 2"/>
          <p:cNvSpPr>
            <a:spLocks noGrp="1"/>
          </p:cNvSpPr>
          <p:nvPr>
            <p:ph idx="1"/>
          </p:nvPr>
        </p:nvSpPr>
        <p:spPr>
          <a:xfrm>
            <a:off x="457200" y="533400"/>
            <a:ext cx="8229600" cy="6324600"/>
          </a:xfrm>
        </p:spPr>
        <p:txBody>
          <a:bodyPr>
            <a:noAutofit/>
          </a:bodyPr>
          <a:lstStyle/>
          <a:p>
            <a:r>
              <a:rPr lang="en-US" sz="2400" dirty="0" smtClean="0"/>
              <a:t> Manual call points (Break Glass Alarm Stations) shall be provided at strategic location in Control room building as well as 400KV Transformers &amp; 400KV Reactor.</a:t>
            </a:r>
          </a:p>
          <a:p>
            <a:r>
              <a:rPr lang="en-US" sz="2400" dirty="0" smtClean="0"/>
              <a:t> Manual Call point near Transformer &amp; Reactor shall be housed with box &amp; front glass to avoid ingress of water.</a:t>
            </a:r>
          </a:p>
          <a:p>
            <a:r>
              <a:rPr lang="en-US" sz="2400" dirty="0" smtClean="0"/>
              <a:t> b) All equipment supplied shall conform to TAC norms.</a:t>
            </a:r>
          </a:p>
          <a:p>
            <a:r>
              <a:rPr lang="en-US" sz="2400" dirty="0" smtClean="0"/>
              <a:t> c) Heat detectors to be used in HVW Spray system shall be tested type. </a:t>
            </a:r>
          </a:p>
          <a:p>
            <a:r>
              <a:rPr lang="en-US" sz="2400" dirty="0" smtClean="0"/>
              <a:t>Temperature rating of heat detectors shall be selected  taking into consideration the environment in which the detectors shall operate.</a:t>
            </a:r>
          </a:p>
          <a:p>
            <a:r>
              <a:rPr lang="en-US" sz="2400" dirty="0" smtClean="0"/>
              <a:t> Minimum set point is to be specified .</a:t>
            </a:r>
          </a:p>
          <a:p>
            <a:r>
              <a:rPr lang="en-US" sz="2400" dirty="0" smtClean="0"/>
              <a:t> d) High velocity water spray system shall be designed and installed to discharge water in the form of a conical spray consisting of droplets which shall strike the burning surface with sufficient impact to ensure the formation of an emulsion. </a:t>
            </a:r>
            <a:endParaRPr lang="en-US" sz="2400" dirty="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endParaRPr lang="en-US" dirty="0"/>
          </a:p>
        </p:txBody>
      </p:sp>
      <p:sp>
        <p:nvSpPr>
          <p:cNvPr id="3" name="Content Placeholder 2"/>
          <p:cNvSpPr>
            <a:spLocks noGrp="1"/>
          </p:cNvSpPr>
          <p:nvPr>
            <p:ph idx="1"/>
          </p:nvPr>
        </p:nvSpPr>
        <p:spPr>
          <a:xfrm>
            <a:off x="457200" y="533400"/>
            <a:ext cx="8229600" cy="6096000"/>
          </a:xfrm>
        </p:spPr>
        <p:txBody>
          <a:bodyPr>
            <a:noAutofit/>
          </a:bodyPr>
          <a:lstStyle/>
          <a:p>
            <a:r>
              <a:rPr lang="en-US" sz="2400" dirty="0" smtClean="0">
                <a:latin typeface="Arial" pitchFamily="34" charset="0"/>
                <a:cs typeface="Arial" pitchFamily="34" charset="0"/>
              </a:rPr>
              <a:t>At the same the spray shall efficiently cut off oxygen supply and provide sufficient cooling. </a:t>
            </a:r>
          </a:p>
          <a:p>
            <a:r>
              <a:rPr lang="en-US" sz="2400" dirty="0" smtClean="0">
                <a:latin typeface="Arial" pitchFamily="34" charset="0"/>
                <a:cs typeface="Arial" pitchFamily="34" charset="0"/>
              </a:rPr>
              <a:t>Integral non-ferrous strainers shall be provided in the projectors ahead of the orifice to arrest higher size particle, which are not allowed to pass through the projector. </a:t>
            </a:r>
          </a:p>
          <a:p>
            <a:r>
              <a:rPr lang="en-US" sz="2400" dirty="0" smtClean="0">
                <a:latin typeface="Arial" pitchFamily="34" charset="0"/>
                <a:cs typeface="Arial" pitchFamily="34" charset="0"/>
              </a:rPr>
              <a:t>Material of construction of projector shall be in line with TAC/NFPA requirement</a:t>
            </a:r>
          </a:p>
          <a:p>
            <a:r>
              <a:rPr lang="en-US" sz="2400" dirty="0" smtClean="0">
                <a:latin typeface="Arial" pitchFamily="34" charset="0"/>
                <a:cs typeface="Arial" pitchFamily="34" charset="0"/>
              </a:rPr>
              <a:t>Both smoke and heat type fire detectors shall be used. </a:t>
            </a:r>
          </a:p>
          <a:p>
            <a:r>
              <a:rPr lang="en-US" sz="2400" dirty="0" smtClean="0">
                <a:latin typeface="Arial" pitchFamily="34" charset="0"/>
                <a:cs typeface="Arial" pitchFamily="34" charset="0"/>
              </a:rPr>
              <a:t>The set point shall be selected after giving due consideration for ventilating air-velocity and cable insulation. </a:t>
            </a:r>
          </a:p>
          <a:p>
            <a:r>
              <a:rPr lang="en-US" sz="2400" dirty="0" smtClean="0">
                <a:latin typeface="Arial" pitchFamily="34" charset="0"/>
                <a:cs typeface="Arial" pitchFamily="34" charset="0"/>
              </a:rPr>
              <a:t>The set point shall be adjustable.</a:t>
            </a:r>
          </a:p>
          <a:p>
            <a:r>
              <a:rPr lang="en-US" sz="2400" dirty="0" smtClean="0">
                <a:latin typeface="Arial" pitchFamily="34" charset="0"/>
                <a:cs typeface="Arial" pitchFamily="34" charset="0"/>
              </a:rPr>
              <a:t> Fire detectors shall be equipped with an integral LED, so that it shall be possible to know which of the detectors has been operated</a:t>
            </a:r>
            <a:r>
              <a:rPr lang="en-US" sz="2400" dirty="0" smtClean="0"/>
              <a:t>. </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5440363"/>
          </a:xfrm>
        </p:spPr>
        <p:txBody>
          <a:bodyPr>
            <a:normAutofit/>
          </a:bodyPr>
          <a:lstStyle/>
          <a:p>
            <a:r>
              <a:rPr lang="en-US" sz="2400" dirty="0" smtClean="0">
                <a:latin typeface="Arial" pitchFamily="34" charset="0"/>
                <a:cs typeface="Arial" pitchFamily="34" charset="0"/>
              </a:rPr>
              <a:t>The detectors, which are to be placed in the space above the false ceiling or in the floor void, shall not have the response indicators on the body but shall be provided with remote response indicators. </a:t>
            </a:r>
          </a:p>
          <a:p>
            <a:r>
              <a:rPr lang="en-US" sz="2400" dirty="0" smtClean="0">
                <a:latin typeface="Arial" pitchFamily="34" charset="0"/>
                <a:cs typeface="Arial" pitchFamily="34" charset="0"/>
              </a:rPr>
              <a:t>Smoke/heat detector system shall be provided with proper capacity battery and battery charger for its operation during failure of power</a:t>
            </a:r>
          </a:p>
          <a:p>
            <a:endParaRPr lang="en-US" sz="2400" dirty="0" smtClean="0"/>
          </a:p>
          <a:p>
            <a:endParaRPr lang="en-US" sz="2400" dirty="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a:bodyPr>
          <a:lstStyle/>
          <a:p>
            <a:r>
              <a:rPr lang="en-US" sz="3200" dirty="0" smtClean="0"/>
              <a:t>CONVENTIONAL SYSTEM- PROBLEMS</a:t>
            </a:r>
            <a:endParaRPr lang="en-US" sz="3200" dirty="0"/>
          </a:p>
        </p:txBody>
      </p:sp>
      <p:sp>
        <p:nvSpPr>
          <p:cNvPr id="3" name="Content Placeholder 2"/>
          <p:cNvSpPr>
            <a:spLocks noGrp="1"/>
          </p:cNvSpPr>
          <p:nvPr>
            <p:ph idx="1"/>
          </p:nvPr>
        </p:nvSpPr>
        <p:spPr>
          <a:xfrm>
            <a:off x="457200" y="533400"/>
            <a:ext cx="8229600" cy="6172200"/>
          </a:xfrm>
        </p:spPr>
        <p:txBody>
          <a:bodyPr>
            <a:normAutofit fontScale="92500"/>
          </a:bodyPr>
          <a:lstStyle/>
          <a:p>
            <a:r>
              <a:rPr lang="en-US" sz="2400" dirty="0" smtClean="0">
                <a:latin typeface="Arial" pitchFamily="34" charset="0"/>
                <a:cs typeface="Arial" pitchFamily="34" charset="0"/>
              </a:rPr>
              <a:t>conventional design calls for a grid of open type deluge/spray nozzles to be installed all around the transformer. </a:t>
            </a:r>
          </a:p>
          <a:p>
            <a:r>
              <a:rPr lang="en-US" sz="2400" dirty="0" smtClean="0">
                <a:latin typeface="Arial" pitchFamily="34" charset="0"/>
                <a:cs typeface="Arial" pitchFamily="34" charset="0"/>
              </a:rPr>
              <a:t>A typical system will use about 44 of them,  designed to spray about 500gpm </a:t>
            </a:r>
            <a:r>
              <a:rPr lang="en-US" sz="2400" dirty="0" err="1" smtClean="0">
                <a:latin typeface="Arial" pitchFamily="34" charset="0"/>
                <a:cs typeface="Arial" pitchFamily="34" charset="0"/>
              </a:rPr>
              <a:t>ofwater</a:t>
            </a:r>
            <a:r>
              <a:rPr lang="en-US" sz="2400" dirty="0" smtClean="0">
                <a:latin typeface="Arial" pitchFamily="34" charset="0"/>
                <a:cs typeface="Arial" pitchFamily="34" charset="0"/>
              </a:rPr>
              <a:t> for a duration of one (1) hour.</a:t>
            </a:r>
          </a:p>
          <a:p>
            <a:r>
              <a:rPr lang="en-US" sz="2400" dirty="0" smtClean="0">
                <a:latin typeface="Arial" pitchFamily="34" charset="0"/>
                <a:cs typeface="Arial" pitchFamily="34" charset="0"/>
              </a:rPr>
              <a:t>Lot of water needs to be used</a:t>
            </a:r>
          </a:p>
          <a:p>
            <a:r>
              <a:rPr lang="en-US" sz="2400" dirty="0" smtClean="0">
                <a:latin typeface="Arial" pitchFamily="34" charset="0"/>
                <a:cs typeface="Arial" pitchFamily="34" charset="0"/>
              </a:rPr>
              <a:t>NFPA-850 for Power Plant Design goes even farther,</a:t>
            </a:r>
          </a:p>
          <a:p>
            <a:pPr>
              <a:buNone/>
            </a:pPr>
            <a:r>
              <a:rPr lang="en-US" sz="2400" dirty="0" smtClean="0">
                <a:latin typeface="Arial" pitchFamily="34" charset="0"/>
                <a:cs typeface="Arial" pitchFamily="34" charset="0"/>
              </a:rPr>
              <a:t>     requiring water spray duration to last a full two (2)   hours .</a:t>
            </a:r>
          </a:p>
          <a:p>
            <a:r>
              <a:rPr lang="en-US" sz="2400" dirty="0" smtClean="0">
                <a:latin typeface="Arial" pitchFamily="34" charset="0"/>
                <a:cs typeface="Arial" pitchFamily="34" charset="0"/>
              </a:rPr>
              <a:t>The system needs  enough drainage system to carry the discharged water</a:t>
            </a:r>
          </a:p>
          <a:p>
            <a:r>
              <a:rPr lang="en-US" sz="2400" b="1" dirty="0" smtClean="0"/>
              <a:t> But generally minimum provisions for drainage are specified to be only large enough to</a:t>
            </a:r>
          </a:p>
          <a:p>
            <a:pPr>
              <a:buNone/>
            </a:pPr>
            <a:r>
              <a:rPr lang="en-US" sz="2400" b="1" dirty="0" smtClean="0"/>
              <a:t>     a) contain the spill from the largest single container of any flammable or combustible liquid in the area. </a:t>
            </a:r>
          </a:p>
          <a:p>
            <a:pPr>
              <a:buNone/>
            </a:pPr>
            <a:r>
              <a:rPr lang="en-US" sz="2400" b="1" dirty="0" smtClean="0"/>
              <a:t>    B) for fixed fire suppression systems operating for a minimum of 10minutes </a:t>
            </a:r>
          </a:p>
          <a:p>
            <a:endParaRPr lang="en-US" sz="2400" dirty="0" smtClean="0">
              <a:latin typeface="Arial" pitchFamily="34" charset="0"/>
              <a:cs typeface="Arial" pitchFamily="34" charset="0"/>
            </a:endParaRPr>
          </a:p>
          <a:p>
            <a:endParaRPr lang="en-US" sz="2800" dirty="0" smtClean="0"/>
          </a:p>
          <a:p>
            <a:endParaRPr lang="en-US" sz="2800" dirty="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endParaRPr lang="en-US" dirty="0"/>
          </a:p>
        </p:txBody>
      </p:sp>
      <p:sp>
        <p:nvSpPr>
          <p:cNvPr id="3" name="Content Placeholder 2"/>
          <p:cNvSpPr>
            <a:spLocks noGrp="1"/>
          </p:cNvSpPr>
          <p:nvPr>
            <p:ph idx="1"/>
          </p:nvPr>
        </p:nvSpPr>
        <p:spPr>
          <a:xfrm>
            <a:off x="457200" y="533400"/>
            <a:ext cx="8229600" cy="5867400"/>
          </a:xfrm>
        </p:spPr>
        <p:txBody>
          <a:bodyPr>
            <a:normAutofit/>
          </a:bodyPr>
          <a:lstStyle/>
          <a:p>
            <a:r>
              <a:rPr lang="en-US" sz="2800" dirty="0" smtClean="0"/>
              <a:t>Water reservoirs have to be built (often underground)  to      accommodate this large demand and they also need regular maintenance.</a:t>
            </a:r>
          </a:p>
          <a:p>
            <a:r>
              <a:rPr lang="en-US" sz="2800" dirty="0" smtClean="0"/>
              <a:t>Further powerful fire pumps are needed to provide water at a sufficiently high pressure to achieve the fire protection system.</a:t>
            </a:r>
          </a:p>
          <a:p>
            <a:r>
              <a:rPr lang="en-US" sz="2800" dirty="0" smtClean="0"/>
              <a:t> Infrastructure costs for the utility company rise rapidly,</a:t>
            </a:r>
          </a:p>
          <a:p>
            <a:r>
              <a:rPr lang="en-US" sz="2800" dirty="0" smtClean="0"/>
              <a:t>so much water is discharged on the flaming    transformer to cool it and control the fire that soon, the curbs built around it  is likely to overflow and hot  oil is spilled around,</a:t>
            </a:r>
          </a:p>
          <a:p>
            <a:endParaRPr lang="en-US" sz="2800" dirty="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US" b="1" dirty="0" smtClean="0"/>
              <a:t>Water Mist Systems</a:t>
            </a:r>
            <a:endParaRPr lang="en-US" dirty="0"/>
          </a:p>
        </p:txBody>
      </p:sp>
      <p:sp>
        <p:nvSpPr>
          <p:cNvPr id="3" name="Content Placeholder 2"/>
          <p:cNvSpPr>
            <a:spLocks noGrp="1"/>
          </p:cNvSpPr>
          <p:nvPr>
            <p:ph idx="1"/>
          </p:nvPr>
        </p:nvSpPr>
        <p:spPr>
          <a:xfrm>
            <a:off x="457200" y="609600"/>
            <a:ext cx="8229600" cy="5516563"/>
          </a:xfrm>
        </p:spPr>
        <p:txBody>
          <a:bodyPr>
            <a:normAutofit fontScale="92500" lnSpcReduction="20000"/>
          </a:bodyPr>
          <a:lstStyle/>
          <a:p>
            <a:r>
              <a:rPr lang="en-US" dirty="0" smtClean="0"/>
              <a:t>Water Mist is also an efficient fire-fighting medium. </a:t>
            </a:r>
          </a:p>
          <a:p>
            <a:r>
              <a:rPr lang="en-US" dirty="0" smtClean="0"/>
              <a:t>The difference between Water Mist and a traditional water based fire fighting systems is that the Water Mist systems require much less water as they use smaller water droplet (typically only 0.025 to 0.25mm dia. for high pressure </a:t>
            </a:r>
            <a:r>
              <a:rPr lang="en-US" dirty="0" err="1" smtClean="0"/>
              <a:t>watermist</a:t>
            </a:r>
            <a:r>
              <a:rPr lang="en-US" dirty="0" smtClean="0"/>
              <a:t> systems).</a:t>
            </a:r>
          </a:p>
          <a:p>
            <a:r>
              <a:rPr lang="en-US" dirty="0" smtClean="0"/>
              <a:t>As heat absorption is a function of surface area and not volume, smaller droplets makes more surface area are available and therefore faster heat absorption for same quantity of water or equal heat absorption with much less water.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28600"/>
          </a:xfrm>
        </p:spPr>
        <p:txBody>
          <a:bodyPr>
            <a:noAutofit/>
          </a:bodyPr>
          <a:lstStyle/>
          <a:p>
            <a:pPr algn="ctr"/>
            <a:r>
              <a:rPr lang="en-US" sz="2400" b="1" dirty="0" smtClean="0">
                <a:solidFill>
                  <a:srgbClr val="C00000"/>
                </a:solidFill>
                <a:latin typeface="Cambria" pitchFamily="18" charset="0"/>
              </a:rPr>
              <a:t/>
            </a:r>
            <a:br>
              <a:rPr lang="en-US" sz="2400" b="1" dirty="0" smtClean="0">
                <a:solidFill>
                  <a:srgbClr val="C00000"/>
                </a:solidFill>
                <a:latin typeface="Cambria" pitchFamily="18" charset="0"/>
              </a:rPr>
            </a:br>
            <a:r>
              <a:rPr lang="en-US" sz="2400" b="1" dirty="0" smtClean="0">
                <a:solidFill>
                  <a:srgbClr val="C00000"/>
                </a:solidFill>
                <a:latin typeface="Calibri" pitchFamily="34" charset="0"/>
              </a:rPr>
              <a:t>F</a:t>
            </a:r>
            <a:r>
              <a:rPr lang="en-US" sz="2000" b="1" dirty="0" smtClean="0">
                <a:solidFill>
                  <a:srgbClr val="C00000"/>
                </a:solidFill>
                <a:latin typeface="Calibri" pitchFamily="34" charset="0"/>
              </a:rPr>
              <a:t>IRE PREVENTION -TRANSFORMERS</a:t>
            </a:r>
            <a:r>
              <a:rPr lang="en-US" sz="3000" b="1" dirty="0" smtClean="0">
                <a:solidFill>
                  <a:srgbClr val="C00000"/>
                </a:solidFill>
                <a:latin typeface="Cambria" pitchFamily="18" charset="0"/>
              </a:rPr>
              <a:t/>
            </a:r>
            <a:br>
              <a:rPr lang="en-US" sz="3000" b="1" dirty="0" smtClean="0">
                <a:solidFill>
                  <a:srgbClr val="C00000"/>
                </a:solidFill>
                <a:latin typeface="Cambria" pitchFamily="18" charset="0"/>
              </a:rPr>
            </a:br>
            <a:endParaRPr lang="en-US" sz="3000" dirty="0">
              <a:solidFill>
                <a:srgbClr val="C00000"/>
              </a:solidFill>
              <a:latin typeface="Cambria" pitchFamily="18" charset="0"/>
            </a:endParaRPr>
          </a:p>
        </p:txBody>
      </p:sp>
      <p:sp>
        <p:nvSpPr>
          <p:cNvPr id="3" name="Content Placeholder 2"/>
          <p:cNvSpPr>
            <a:spLocks noGrp="1"/>
          </p:cNvSpPr>
          <p:nvPr>
            <p:ph idx="1"/>
          </p:nvPr>
        </p:nvSpPr>
        <p:spPr>
          <a:xfrm>
            <a:off x="457200" y="228600"/>
            <a:ext cx="8382000" cy="6629400"/>
          </a:xfrm>
        </p:spPr>
        <p:txBody>
          <a:bodyPr>
            <a:noAutofit/>
          </a:bodyPr>
          <a:lstStyle/>
          <a:p>
            <a:pPr algn="just">
              <a:buFont typeface="Wingdings" pitchFamily="2" charset="2"/>
              <a:buChar char="Ø"/>
            </a:pPr>
            <a:r>
              <a:rPr lang="en-US" sz="2000" b="1" dirty="0" smtClean="0">
                <a:latin typeface="Cambria" pitchFamily="18" charset="0"/>
              </a:rPr>
              <a:t>Fault inside oil filled transformers, particularly at the bushing  is a serious threat to fire. Measures should be taken to prevent the spread of fire to other areas</a:t>
            </a:r>
          </a:p>
          <a:p>
            <a:pPr algn="just">
              <a:buFont typeface="Wingdings" pitchFamily="2" charset="2"/>
              <a:buChar char="Ø"/>
            </a:pPr>
            <a:r>
              <a:rPr lang="en-US" sz="2000" b="1" dirty="0" smtClean="0">
                <a:latin typeface="Cambria" pitchFamily="18" charset="0"/>
              </a:rPr>
              <a:t> Soak pits should be made below the transformer tank and should be filled up with rubbles. The soak pit should be connected to brunt oil tank located away from all the equipments to contain the excess oil in the soak pit.</a:t>
            </a:r>
          </a:p>
          <a:p>
            <a:pPr algn="just">
              <a:buFont typeface="Wingdings" pitchFamily="2" charset="2"/>
              <a:buChar char="Ø"/>
            </a:pPr>
            <a:r>
              <a:rPr lang="en-US" sz="2000" b="1" dirty="0" smtClean="0">
                <a:latin typeface="Cambria" pitchFamily="18" charset="0"/>
              </a:rPr>
              <a:t>The transformers should be segregated in separate enclosures preferably with fire resisting barriers. The barriers shall have the fire with standing capability for 4 hrs</a:t>
            </a:r>
          </a:p>
          <a:p>
            <a:pPr algn="just">
              <a:buFont typeface="Wingdings" pitchFamily="2" charset="2"/>
              <a:buChar char="Ø"/>
            </a:pPr>
            <a:r>
              <a:rPr lang="en-US" sz="2000" b="1" dirty="0" smtClean="0">
                <a:latin typeface="Cambria" pitchFamily="18" charset="0"/>
              </a:rPr>
              <a:t>The cable trenches should be blocked near transformers to prevent hot burning </a:t>
            </a:r>
            <a:r>
              <a:rPr lang="en-US" sz="2000" b="1" dirty="0" err="1" smtClean="0">
                <a:latin typeface="Cambria" pitchFamily="18" charset="0"/>
              </a:rPr>
              <a:t>fliuid</a:t>
            </a:r>
            <a:r>
              <a:rPr lang="en-US" sz="2000" b="1" dirty="0" smtClean="0">
                <a:latin typeface="Cambria" pitchFamily="18" charset="0"/>
              </a:rPr>
              <a:t>, finding its way through the trenches to neighboring equipment. </a:t>
            </a:r>
          </a:p>
          <a:p>
            <a:pPr algn="just">
              <a:buFont typeface="Wingdings" pitchFamily="2" charset="2"/>
              <a:buChar char="Ø"/>
            </a:pPr>
            <a:r>
              <a:rPr lang="en-US" sz="2000" b="1" dirty="0" smtClean="0">
                <a:latin typeface="Cambria" pitchFamily="18" charset="0"/>
              </a:rPr>
              <a:t>Transformer should be provided with automatic fire suppression system i.e. emulsification/ water/ mist /Nitrogen </a:t>
            </a:r>
            <a:r>
              <a:rPr lang="en-US" sz="2000" b="1" dirty="0" err="1" smtClean="0">
                <a:latin typeface="Cambria" pitchFamily="18" charset="0"/>
              </a:rPr>
              <a:t>quenchig</a:t>
            </a:r>
            <a:r>
              <a:rPr lang="en-US" sz="2000" b="1" dirty="0" smtClean="0">
                <a:latin typeface="Cambria" pitchFamily="18" charset="0"/>
              </a:rPr>
              <a:t>/ integrated compressed air-foam and water  system.</a:t>
            </a:r>
          </a:p>
          <a:p>
            <a:pPr algn="just">
              <a:buFont typeface="Wingdings" pitchFamily="2" charset="2"/>
              <a:buChar char="Ø"/>
            </a:pPr>
            <a:r>
              <a:rPr lang="en-US" sz="2000" b="1" dirty="0" smtClean="0">
                <a:latin typeface="Cambria" pitchFamily="18" charset="0"/>
              </a:rPr>
              <a:t>Transformers shall be provided with special type  pressure relief </a:t>
            </a:r>
            <a:r>
              <a:rPr lang="en-US" sz="2000" b="1" dirty="0" err="1" smtClean="0">
                <a:latin typeface="Cambria" pitchFamily="18" charset="0"/>
              </a:rPr>
              <a:t>valve,havingsafetyvalves,not</a:t>
            </a:r>
            <a:r>
              <a:rPr lang="en-US" sz="2000" b="1" dirty="0" smtClean="0">
                <a:latin typeface="Cambria" pitchFamily="18" charset="0"/>
              </a:rPr>
              <a:t> to </a:t>
            </a:r>
            <a:r>
              <a:rPr lang="en-US" sz="2000" b="1" dirty="0" err="1" smtClean="0">
                <a:latin typeface="Cambria" pitchFamily="18" charset="0"/>
              </a:rPr>
              <a:t>spilloil</a:t>
            </a:r>
            <a:r>
              <a:rPr lang="en-US" sz="2000" b="1" dirty="0" smtClean="0">
                <a:latin typeface="Cambria" pitchFamily="18" charset="0"/>
              </a:rPr>
              <a:t> when internal pressure raises</a:t>
            </a:r>
          </a:p>
          <a:p>
            <a:pPr algn="just">
              <a:buFont typeface="Wingdings" pitchFamily="2" charset="2"/>
              <a:buChar char="Ø"/>
            </a:pPr>
            <a:r>
              <a:rPr lang="en-US" sz="2000" b="1" dirty="0" smtClean="0">
                <a:solidFill>
                  <a:schemeClr val="tx2">
                    <a:lumMod val="75000"/>
                  </a:schemeClr>
                </a:solidFill>
                <a:latin typeface="Cambria" pitchFamily="18" charset="0"/>
              </a:rPr>
              <a:t>Similarly special type breathers</a:t>
            </a:r>
            <a:endParaRPr lang="en-US" sz="2000" b="1" dirty="0">
              <a:solidFill>
                <a:schemeClr val="tx2">
                  <a:lumMod val="75000"/>
                </a:schemeClr>
              </a:solidFill>
              <a:latin typeface="Cambria" pitchFamily="18" charset="0"/>
            </a:endParaRP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fontScale="90000"/>
          </a:bodyPr>
          <a:lstStyle/>
          <a:p>
            <a:r>
              <a:rPr lang="en-US" dirty="0" smtClean="0"/>
              <a:t>Water Mist</a:t>
            </a:r>
            <a:endParaRPr lang="en-US" dirty="0"/>
          </a:p>
        </p:txBody>
      </p:sp>
      <p:sp>
        <p:nvSpPr>
          <p:cNvPr id="3" name="Content Placeholder 2"/>
          <p:cNvSpPr>
            <a:spLocks noGrp="1"/>
          </p:cNvSpPr>
          <p:nvPr>
            <p:ph idx="1"/>
          </p:nvPr>
        </p:nvSpPr>
        <p:spPr>
          <a:xfrm>
            <a:off x="457200" y="609600"/>
            <a:ext cx="8229600" cy="6019800"/>
          </a:xfrm>
        </p:spPr>
        <p:txBody>
          <a:bodyPr>
            <a:normAutofit/>
          </a:bodyPr>
          <a:lstStyle/>
          <a:p>
            <a:r>
              <a:rPr lang="en-US" sz="2400" dirty="0" smtClean="0">
                <a:latin typeface="Arial" pitchFamily="34" charset="0"/>
                <a:cs typeface="Arial" pitchFamily="34" charset="0"/>
              </a:rPr>
              <a:t>When a droplet of water vaporizes to steam, it expands by approximately   1,600 times. </a:t>
            </a:r>
          </a:p>
          <a:p>
            <a:r>
              <a:rPr lang="en-US" sz="2400" dirty="0" smtClean="0">
                <a:latin typeface="Arial" pitchFamily="34" charset="0"/>
                <a:cs typeface="Arial" pitchFamily="34" charset="0"/>
              </a:rPr>
              <a:t>Water mist is quickly converted to steam that smothers the fire and prevents further oxygen from reaching it. </a:t>
            </a:r>
          </a:p>
          <a:p>
            <a:r>
              <a:rPr lang="en-US" sz="2400" dirty="0" smtClean="0">
                <a:latin typeface="Arial" pitchFamily="34" charset="0"/>
                <a:cs typeface="Arial" pitchFamily="34" charset="0"/>
              </a:rPr>
              <a:t>At the same time, the evaporation creates a significant cooling effect of combustion gases and blocks the transfer of radiant heat.</a:t>
            </a:r>
          </a:p>
          <a:p>
            <a:r>
              <a:rPr lang="en-US" sz="2400" b="1" dirty="0" smtClean="0">
                <a:latin typeface="Arial" pitchFamily="34" charset="0"/>
                <a:cs typeface="Arial" pitchFamily="34" charset="0"/>
              </a:rPr>
              <a:t>Water Mist combines the fire suppression properties of both conventional water-based deluge or sprinkler systems and gaseous fire suppression systems.</a:t>
            </a:r>
          </a:p>
          <a:p>
            <a:r>
              <a:rPr lang="en-US" sz="2400" b="1" dirty="0" smtClean="0">
                <a:latin typeface="Arial" pitchFamily="34" charset="0"/>
                <a:cs typeface="Arial" pitchFamily="34" charset="0"/>
              </a:rPr>
              <a:t>Water mist system can be operated both in high and low pressures</a:t>
            </a:r>
          </a:p>
          <a:p>
            <a:r>
              <a:rPr lang="en-US" sz="2400" b="1" dirty="0" smtClean="0">
                <a:latin typeface="Arial" pitchFamily="34" charset="0"/>
                <a:cs typeface="Arial" pitchFamily="34" charset="0"/>
              </a:rPr>
              <a:t>But for oil filled transformers high pressure system is used</a:t>
            </a:r>
          </a:p>
          <a:p>
            <a:endParaRPr lang="en-US" sz="2400" b="1" dirty="0" smtClean="0">
              <a:latin typeface="Arial" pitchFamily="34" charset="0"/>
              <a:cs typeface="Arial" pitchFamily="34" charset="0"/>
            </a:endParaRPr>
          </a:p>
          <a:p>
            <a:endParaRPr lang="en-US" sz="2400" dirty="0" smtClean="0">
              <a:latin typeface="Arial" pitchFamily="34" charset="0"/>
              <a:cs typeface="Arial" pitchFamily="34" charset="0"/>
            </a:endParaRPr>
          </a:p>
          <a:p>
            <a:endParaRPr lang="en-US" dirty="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NITROGEN INJECTION SYSTEM</a:t>
            </a:r>
            <a:endParaRPr lang="en-US" dirty="0"/>
          </a:p>
        </p:txBody>
      </p:sp>
      <p:sp>
        <p:nvSpPr>
          <p:cNvPr id="3" name="Content Placeholder 2"/>
          <p:cNvSpPr>
            <a:spLocks noGrp="1"/>
          </p:cNvSpPr>
          <p:nvPr>
            <p:ph idx="1"/>
          </p:nvPr>
        </p:nvSpPr>
        <p:spPr>
          <a:xfrm>
            <a:off x="457200" y="914400"/>
            <a:ext cx="8229600" cy="5211763"/>
          </a:xfrm>
        </p:spPr>
        <p:txBody>
          <a:bodyPr>
            <a:normAutofit fontScale="92500" lnSpcReduction="10000"/>
          </a:bodyPr>
          <a:lstStyle/>
          <a:p>
            <a:r>
              <a:rPr lang="en-US" sz="2800" dirty="0" smtClean="0"/>
              <a:t>Fire hazards occurring at power transformer and interconnecting transformer installations are the matter of serious concern. </a:t>
            </a:r>
          </a:p>
          <a:p>
            <a:r>
              <a:rPr lang="en-US" sz="2800" dirty="0" smtClean="0"/>
              <a:t>These installations are prone to fire because of several reasons such as internal faults , overheating , high order harmonics , failure of dielectric ,lightening etc.</a:t>
            </a:r>
          </a:p>
          <a:p>
            <a:r>
              <a:rPr lang="en-US" sz="2800" dirty="0" smtClean="0"/>
              <a:t>This may result into loss of valuable assets. One Power transformer costs to Rs. 4 </a:t>
            </a:r>
            <a:r>
              <a:rPr lang="en-US" sz="2800" dirty="0" err="1" smtClean="0"/>
              <a:t>Crores</a:t>
            </a:r>
            <a:r>
              <a:rPr lang="en-US" sz="2800" dirty="0" smtClean="0"/>
              <a:t>. </a:t>
            </a:r>
          </a:p>
          <a:p>
            <a:r>
              <a:rPr lang="en-US" sz="2800" dirty="0" smtClean="0"/>
              <a:t>Such a failure </a:t>
            </a:r>
            <a:r>
              <a:rPr lang="en-US" sz="2800" dirty="0" err="1" smtClean="0"/>
              <a:t>aksi</a:t>
            </a:r>
            <a:r>
              <a:rPr lang="en-US" sz="2800" dirty="0" smtClean="0"/>
              <a:t> longer interruption for considerable  number of consumers enhancing consumer dissatisfaction</a:t>
            </a:r>
          </a:p>
          <a:p>
            <a:r>
              <a:rPr lang="en-US" sz="2800" dirty="0" smtClean="0"/>
              <a:t>More over such types of incidences may cause fatal or non-fatal accidents to human being or stray animals. </a:t>
            </a: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endParaRPr lang="en-US" dirty="0"/>
          </a:p>
        </p:txBody>
      </p:sp>
      <p:sp>
        <p:nvSpPr>
          <p:cNvPr id="3" name="Content Placeholder 2"/>
          <p:cNvSpPr>
            <a:spLocks noGrp="1"/>
          </p:cNvSpPr>
          <p:nvPr>
            <p:ph idx="1"/>
          </p:nvPr>
        </p:nvSpPr>
        <p:spPr>
          <a:xfrm>
            <a:off x="457200" y="990600"/>
            <a:ext cx="8229600" cy="5135563"/>
          </a:xfrm>
        </p:spPr>
        <p:txBody>
          <a:bodyPr>
            <a:normAutofit lnSpcReduction="10000"/>
          </a:bodyPr>
          <a:lstStyle/>
          <a:p>
            <a:r>
              <a:rPr lang="en-US" sz="2800" dirty="0" smtClean="0"/>
              <a:t>On number of occasions there is a sudden blasting of porcelain bushings.</a:t>
            </a:r>
          </a:p>
          <a:p>
            <a:r>
              <a:rPr lang="en-US" sz="2800" dirty="0" smtClean="0"/>
              <a:t> The pieces of porcelain are scattered in the switchyard with a velocity of bullet and cause damage to nearby equipments in the switchyard</a:t>
            </a:r>
          </a:p>
          <a:p>
            <a:r>
              <a:rPr lang="en-US" sz="2800" dirty="0" smtClean="0"/>
              <a:t> The traditional means of protecting transformers from fire hazards is providing a Nitrogen Injection System. </a:t>
            </a:r>
          </a:p>
          <a:p>
            <a:r>
              <a:rPr lang="en-US" sz="2800" dirty="0" smtClean="0"/>
              <a:t>As per standard code , the components of this system are shown by red color. </a:t>
            </a:r>
          </a:p>
          <a:p>
            <a:r>
              <a:rPr lang="en-US" sz="2800" dirty="0" smtClean="0"/>
              <a:t>Therefore, pipelines, cubicles, valves and other components of this system are painted in  red color.  </a:t>
            </a:r>
          </a:p>
          <a:p>
            <a:endParaRPr lang="en-US" sz="2800" dirty="0"/>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endParaRPr lang="en-US" dirty="0"/>
          </a:p>
        </p:txBody>
      </p:sp>
      <p:sp>
        <p:nvSpPr>
          <p:cNvPr id="3" name="Content Placeholder 2"/>
          <p:cNvSpPr>
            <a:spLocks noGrp="1"/>
          </p:cNvSpPr>
          <p:nvPr>
            <p:ph idx="1"/>
          </p:nvPr>
        </p:nvSpPr>
        <p:spPr>
          <a:xfrm>
            <a:off x="457200" y="990600"/>
            <a:ext cx="8229600" cy="5135563"/>
          </a:xfrm>
        </p:spPr>
        <p:txBody>
          <a:bodyPr>
            <a:normAutofit lnSpcReduction="10000"/>
          </a:bodyPr>
          <a:lstStyle/>
          <a:p>
            <a:r>
              <a:rPr lang="en-US" sz="2800" b="1" dirty="0" smtClean="0"/>
              <a:t>In the event of occurrence of fire hazards , the system actuates and quenches fire quickly. </a:t>
            </a:r>
          </a:p>
          <a:p>
            <a:r>
              <a:rPr lang="en-US" sz="2800" b="1" dirty="0" smtClean="0"/>
              <a:t>Nitrogen injection fire protection system designed for oil filled transformers shall prevent tank explosion  </a:t>
            </a:r>
          </a:p>
          <a:p>
            <a:r>
              <a:rPr lang="en-US" sz="2800" b="1" dirty="0" smtClean="0"/>
              <a:t>Fire during internal faults resulting in an arc, where tank explosion will normally take few seconds after arc generation </a:t>
            </a:r>
          </a:p>
          <a:p>
            <a:r>
              <a:rPr lang="en-US" sz="2800" b="1" dirty="0" smtClean="0"/>
              <a:t>Also extinguish the external oil fires on transformer top cover due to tank explosion and /or external failures like bushing fires, OLTC fires and fire from surrounding equipment’s. </a:t>
            </a: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endParaRPr lang="en-US" dirty="0"/>
          </a:p>
        </p:txBody>
      </p:sp>
      <p:sp>
        <p:nvSpPr>
          <p:cNvPr id="3" name="Content Placeholder 2"/>
          <p:cNvSpPr>
            <a:spLocks noGrp="1"/>
          </p:cNvSpPr>
          <p:nvPr>
            <p:ph idx="1"/>
          </p:nvPr>
        </p:nvSpPr>
        <p:spPr>
          <a:xfrm>
            <a:off x="457200" y="1066800"/>
            <a:ext cx="8229600" cy="5257800"/>
          </a:xfrm>
        </p:spPr>
        <p:txBody>
          <a:bodyPr>
            <a:normAutofit fontScale="92500" lnSpcReduction="20000"/>
          </a:bodyPr>
          <a:lstStyle/>
          <a:p>
            <a:r>
              <a:rPr lang="en-US" sz="2800" b="1" dirty="0" smtClean="0"/>
              <a:t>The system shall drain a pre- determined quantity of oil (1%)from the tank top through outlet valve to reduce the tank pressure </a:t>
            </a:r>
          </a:p>
          <a:p>
            <a:r>
              <a:rPr lang="en-US" sz="2800" b="1" dirty="0" smtClean="0"/>
              <a:t>Then inject nitrogen gas at high pressure from the lower side of the tank through inlet valves to create stirring action and reduce the temperature of top oil surface below flash point to extinguish the fire. </a:t>
            </a:r>
          </a:p>
          <a:p>
            <a:r>
              <a:rPr lang="en-US" sz="2800" b="1" dirty="0" smtClean="0"/>
              <a:t>Conservator tank oil shall be isolated during bushing bursting, tank explosion and oil fire to prevent aggravation of fire. </a:t>
            </a:r>
          </a:p>
          <a:p>
            <a:r>
              <a:rPr lang="en-US" sz="2800" b="1" dirty="0" smtClean="0"/>
              <a:t>Transformer isolation shall be an essential pre-condition for activating the system. The system shall be designed to operate automatically. </a:t>
            </a:r>
          </a:p>
          <a:p>
            <a:r>
              <a:rPr lang="en-US" sz="2800" b="1" dirty="0" smtClean="0"/>
              <a:t>manual operation feasible    , in case of failure of power supply.</a:t>
            </a:r>
          </a:p>
          <a:p>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smtClean="0"/>
              <a:t>The system shall consist of following equipment’s.</a:t>
            </a:r>
          </a:p>
          <a:p>
            <a:r>
              <a:rPr lang="en-US" sz="2800" dirty="0" smtClean="0"/>
              <a:t> 1. Fire extinguishing cubicle placed on a plinth at about 5-10 meter away from the transformer. </a:t>
            </a:r>
          </a:p>
          <a:p>
            <a:r>
              <a:rPr lang="en-US" sz="2800" dirty="0" smtClean="0"/>
              <a:t>2. Control box placed in the control room.</a:t>
            </a:r>
          </a:p>
          <a:p>
            <a:r>
              <a:rPr lang="en-US" sz="2800" dirty="0" smtClean="0"/>
              <a:t> 3. Necessary valves in the conservator pipe. </a:t>
            </a:r>
          </a:p>
          <a:p>
            <a:r>
              <a:rPr lang="en-US" sz="2800" dirty="0" smtClean="0"/>
              <a:t>4. Suitable fire sensing components to be provided preferably in/on the tank cover</a:t>
            </a:r>
          </a:p>
          <a:p>
            <a:r>
              <a:rPr lang="en-US" sz="2800" dirty="0" smtClean="0"/>
              <a:t>. 5. Signal box suitably placed</a:t>
            </a:r>
            <a:endParaRPr lang="en-US" sz="2800" dirty="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762000" y="1066800"/>
            <a:ext cx="7239000" cy="4952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endParaRPr lang="en-US" dirty="0"/>
          </a:p>
        </p:txBody>
      </p:sp>
      <p:sp>
        <p:nvSpPr>
          <p:cNvPr id="3" name="Content Placeholder 2"/>
          <p:cNvSpPr>
            <a:spLocks noGrp="1"/>
          </p:cNvSpPr>
          <p:nvPr>
            <p:ph idx="1"/>
          </p:nvPr>
        </p:nvSpPr>
        <p:spPr>
          <a:xfrm>
            <a:off x="457200" y="533400"/>
            <a:ext cx="8229600" cy="5592763"/>
          </a:xfrm>
        </p:spPr>
        <p:txBody>
          <a:bodyPr>
            <a:normAutofit/>
          </a:bodyPr>
          <a:lstStyle/>
          <a:p>
            <a:r>
              <a:rPr lang="en-US" sz="2800" b="1" dirty="0" smtClean="0"/>
              <a:t>There are two modes for manual operation, </a:t>
            </a:r>
          </a:p>
          <a:p>
            <a:r>
              <a:rPr lang="en-US" sz="2800" b="1" dirty="0" smtClean="0"/>
              <a:t>1. The lever inside the cubicle is pressed. The cubicle is provided near transformer in the switchyard. </a:t>
            </a:r>
          </a:p>
          <a:p>
            <a:pPr>
              <a:tabLst>
                <a:tab pos="2179638" algn="l"/>
              </a:tabLst>
            </a:pPr>
            <a:r>
              <a:rPr lang="en-US" sz="2800" b="1" dirty="0" smtClean="0"/>
              <a:t>2. One unit is provided in a control room by laying cable from the Nitrogen Injection system.  </a:t>
            </a:r>
          </a:p>
          <a:p>
            <a:r>
              <a:rPr lang="en-US" sz="2800" b="1" dirty="0" smtClean="0"/>
              <a:t>The glass cover provided on this unit is broken and the fire switch is closed.</a:t>
            </a:r>
          </a:p>
          <a:p>
            <a:r>
              <a:rPr lang="en-US" sz="2800" b="1" dirty="0" smtClean="0"/>
              <a:t> This option is usually preferred when the system does not operate automatically and it is risky to go near transformer for pressing lever inside the cubicle. </a:t>
            </a:r>
            <a:endParaRPr lang="en-US" sz="2800" b="1" dirty="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609600"/>
          </a:xfrm>
        </p:spPr>
        <p:txBody>
          <a:bodyPr>
            <a:normAutofit fontScale="90000"/>
          </a:bodyPr>
          <a:lstStyle/>
          <a:p>
            <a:r>
              <a:rPr lang="en-US" dirty="0" smtClean="0"/>
              <a:t>Other parts</a:t>
            </a:r>
            <a:endParaRPr lang="en-US" dirty="0"/>
          </a:p>
        </p:txBody>
      </p:sp>
      <p:sp>
        <p:nvSpPr>
          <p:cNvPr id="3" name="Content Placeholder 2"/>
          <p:cNvSpPr>
            <a:spLocks noGrp="1"/>
          </p:cNvSpPr>
          <p:nvPr>
            <p:ph idx="1"/>
          </p:nvPr>
        </p:nvSpPr>
        <p:spPr>
          <a:xfrm>
            <a:off x="457200" y="533400"/>
            <a:ext cx="8229600" cy="5592763"/>
          </a:xfrm>
        </p:spPr>
        <p:txBody>
          <a:bodyPr>
            <a:normAutofit fontScale="77500" lnSpcReduction="20000"/>
          </a:bodyPr>
          <a:lstStyle/>
          <a:p>
            <a:r>
              <a:rPr lang="en-US" sz="3300" b="1" dirty="0" smtClean="0"/>
              <a:t>Sensors </a:t>
            </a:r>
          </a:p>
          <a:p>
            <a:r>
              <a:rPr lang="en-US" sz="3300" dirty="0" smtClean="0"/>
              <a:t>The sensors are usually provided at the top side of transformer tank. </a:t>
            </a:r>
          </a:p>
          <a:p>
            <a:r>
              <a:rPr lang="en-US" sz="3300" dirty="0" smtClean="0"/>
              <a:t>These units work as temperature transducers. The temperature of transformer oil is sensed by the sensors. Any abnormal rise in temperature due to fire hazards to the control box. </a:t>
            </a:r>
          </a:p>
          <a:p>
            <a:r>
              <a:rPr lang="en-US" sz="3300" b="1" dirty="0" smtClean="0"/>
              <a:t>Valves </a:t>
            </a:r>
          </a:p>
          <a:p>
            <a:r>
              <a:rPr lang="en-US" sz="3300" dirty="0" smtClean="0"/>
              <a:t>The valves provided at three locations. </a:t>
            </a:r>
          </a:p>
          <a:p>
            <a:pPr>
              <a:buNone/>
            </a:pPr>
            <a:r>
              <a:rPr lang="en-US" sz="3300" dirty="0" smtClean="0"/>
              <a:t>     a. Between conservator and breather.</a:t>
            </a:r>
          </a:p>
          <a:p>
            <a:pPr>
              <a:buNone/>
            </a:pPr>
            <a:r>
              <a:rPr lang="en-US" sz="3300" dirty="0" smtClean="0"/>
              <a:t>      b. On oil drain pipe and</a:t>
            </a:r>
          </a:p>
          <a:p>
            <a:pPr>
              <a:buNone/>
            </a:pPr>
            <a:r>
              <a:rPr lang="en-US" sz="3300" dirty="0" smtClean="0"/>
              <a:t>      c. At nitrogen cylinder. </a:t>
            </a:r>
          </a:p>
          <a:p>
            <a:r>
              <a:rPr lang="en-US" sz="3300" b="1" dirty="0" smtClean="0"/>
              <a:t>2.3 Pipe lines </a:t>
            </a:r>
          </a:p>
          <a:p>
            <a:r>
              <a:rPr lang="en-US" sz="3300" dirty="0" smtClean="0"/>
              <a:t>Basically two pipelines are provided, one for oil evacuation and the other for nitrogen filling. </a:t>
            </a:r>
          </a:p>
          <a:p>
            <a:endParaRPr lang="en-US" sz="2800" dirty="0"/>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endParaRPr lang="en-US" dirty="0"/>
          </a:p>
        </p:txBody>
      </p:sp>
      <p:sp>
        <p:nvSpPr>
          <p:cNvPr id="3" name="Content Placeholder 2"/>
          <p:cNvSpPr>
            <a:spLocks noGrp="1"/>
          </p:cNvSpPr>
          <p:nvPr>
            <p:ph idx="1"/>
          </p:nvPr>
        </p:nvSpPr>
        <p:spPr>
          <a:xfrm>
            <a:off x="457200" y="1066800"/>
            <a:ext cx="8229600" cy="5059363"/>
          </a:xfrm>
        </p:spPr>
        <p:txBody>
          <a:bodyPr>
            <a:normAutofit fontScale="92500" lnSpcReduction="20000"/>
          </a:bodyPr>
          <a:lstStyle/>
          <a:p>
            <a:r>
              <a:rPr lang="en-US" b="1" dirty="0" smtClean="0"/>
              <a:t> Control Box </a:t>
            </a:r>
          </a:p>
          <a:p>
            <a:r>
              <a:rPr lang="en-US" dirty="0" smtClean="0"/>
              <a:t>The control box receives signals from sensors and accordingly sends command to operate the system.</a:t>
            </a:r>
          </a:p>
          <a:p>
            <a:r>
              <a:rPr lang="en-US" b="1" dirty="0" smtClean="0"/>
              <a:t>Oil Pit </a:t>
            </a:r>
          </a:p>
          <a:p>
            <a:r>
              <a:rPr lang="en-US" dirty="0" smtClean="0"/>
              <a:t>It is the underground pit below the soil in which the small quantity of oil is drained from transformer tank. </a:t>
            </a:r>
          </a:p>
          <a:p>
            <a:r>
              <a:rPr lang="en-US" b="1" dirty="0" smtClean="0"/>
              <a:t>Outdoor cubicle </a:t>
            </a:r>
          </a:p>
          <a:p>
            <a:r>
              <a:rPr lang="en-US" dirty="0" smtClean="0"/>
              <a:t>The outdoor cubicle is provided near transformer installation . It comprises of nitrogen cylinder and mechanism for operating the system.</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Autofit/>
          </a:bodyPr>
          <a:lstStyle/>
          <a:p>
            <a:r>
              <a:rPr lang="en-US" sz="2800" b="1" dirty="0" smtClean="0">
                <a:solidFill>
                  <a:srgbClr val="C00000"/>
                </a:solidFill>
                <a:latin typeface="Cambria" pitchFamily="18" charset="0"/>
              </a:rPr>
              <a:t/>
            </a:r>
            <a:br>
              <a:rPr lang="en-US" sz="2800" b="1" dirty="0" smtClean="0">
                <a:solidFill>
                  <a:srgbClr val="C00000"/>
                </a:solidFill>
                <a:latin typeface="Cambria" pitchFamily="18" charset="0"/>
              </a:rPr>
            </a:br>
            <a:r>
              <a:rPr lang="en-US" sz="2800" b="1" dirty="0" smtClean="0">
                <a:solidFill>
                  <a:srgbClr val="C00000"/>
                </a:solidFill>
                <a:latin typeface="Cambria" pitchFamily="18" charset="0"/>
              </a:rPr>
              <a:t>FIRE PREVENTION -</a:t>
            </a:r>
            <a:r>
              <a:rPr lang="en-US" sz="3200" b="1" dirty="0" smtClean="0">
                <a:latin typeface="Cambria" pitchFamily="18" charset="0"/>
              </a:rPr>
              <a:t> </a:t>
            </a:r>
            <a:r>
              <a:rPr lang="en-US" sz="2800" b="1" dirty="0" smtClean="0">
                <a:solidFill>
                  <a:srgbClr val="FF0000"/>
                </a:solidFill>
                <a:latin typeface="Cambria" pitchFamily="18" charset="0"/>
              </a:rPr>
              <a:t>TYPES OF FIRES </a:t>
            </a:r>
            <a:r>
              <a:rPr lang="en-US" sz="3000" b="1" dirty="0" smtClean="0">
                <a:solidFill>
                  <a:srgbClr val="C00000"/>
                </a:solidFill>
                <a:latin typeface="Cambria" pitchFamily="18" charset="0"/>
              </a:rPr>
              <a:t/>
            </a:r>
            <a:br>
              <a:rPr lang="en-US" sz="3000" b="1" dirty="0" smtClean="0">
                <a:solidFill>
                  <a:srgbClr val="C00000"/>
                </a:solidFill>
                <a:latin typeface="Cambria" pitchFamily="18" charset="0"/>
              </a:rPr>
            </a:br>
            <a:endParaRPr lang="en-US" sz="3000" dirty="0">
              <a:solidFill>
                <a:srgbClr val="C00000"/>
              </a:solidFill>
              <a:latin typeface="Cambria" pitchFamily="18" charset="0"/>
            </a:endParaRPr>
          </a:p>
        </p:txBody>
      </p:sp>
      <p:sp>
        <p:nvSpPr>
          <p:cNvPr id="3" name="Content Placeholder 2"/>
          <p:cNvSpPr>
            <a:spLocks noGrp="1"/>
          </p:cNvSpPr>
          <p:nvPr>
            <p:ph idx="1"/>
          </p:nvPr>
        </p:nvSpPr>
        <p:spPr>
          <a:xfrm>
            <a:off x="381000" y="685800"/>
            <a:ext cx="8458200" cy="6172200"/>
          </a:xfrm>
        </p:spPr>
        <p:txBody>
          <a:bodyPr>
            <a:noAutofit/>
          </a:bodyPr>
          <a:lstStyle/>
          <a:p>
            <a:r>
              <a:rPr lang="en-US" sz="2000" dirty="0" smtClean="0"/>
              <a:t>Fire is the common term for combustion which is the chemical reaction of oxidation, which happens when for example the organic compounds (paper, oil, wood) are combined with oxygen in air at a high temperature.  This happens in a number of steps  </a:t>
            </a:r>
          </a:p>
          <a:p>
            <a:r>
              <a:rPr lang="en-US" sz="2000" dirty="0" smtClean="0"/>
              <a:t>First step is when the organic molecules are decomposed and many different gases are formed; including hydrogen, carbon oxide, methane and different alcohols.</a:t>
            </a:r>
            <a:endParaRPr lang="en-US" sz="2000" b="1" dirty="0" smtClean="0">
              <a:latin typeface="Cambria" pitchFamily="18" charset="0"/>
            </a:endParaRPr>
          </a:p>
          <a:p>
            <a:pPr>
              <a:lnSpc>
                <a:spcPct val="150000"/>
              </a:lnSpc>
              <a:buFont typeface="Wingdings" pitchFamily="2" charset="2"/>
              <a:buChar char="Ø"/>
            </a:pPr>
            <a:r>
              <a:rPr lang="en-US" sz="2000" dirty="0" smtClean="0">
                <a:latin typeface="Cambria" pitchFamily="18" charset="0"/>
              </a:rPr>
              <a:t>According to </a:t>
            </a:r>
            <a:r>
              <a:rPr lang="en-US" sz="2000" dirty="0" err="1" smtClean="0">
                <a:latin typeface="Cambria" pitchFamily="18" charset="0"/>
              </a:rPr>
              <a:t>Europian</a:t>
            </a:r>
            <a:r>
              <a:rPr lang="en-US" sz="2000" dirty="0" smtClean="0">
                <a:latin typeface="Cambria" pitchFamily="18" charset="0"/>
              </a:rPr>
              <a:t> and US Standards, Fires are classified into five classes: A, B, C, D, E on the basis of the material involved in the fire. </a:t>
            </a:r>
          </a:p>
          <a:p>
            <a:pPr>
              <a:lnSpc>
                <a:spcPct val="150000"/>
              </a:lnSpc>
              <a:buFont typeface="Wingdings" pitchFamily="2" charset="2"/>
              <a:buChar char="Ø"/>
            </a:pPr>
            <a:r>
              <a:rPr lang="en-US" sz="2000" dirty="0" smtClean="0">
                <a:latin typeface="Cambria" pitchFamily="18" charset="0"/>
              </a:rPr>
              <a:t>The types of fire extinguishing technique recommended differ with the class of Fire.</a:t>
            </a:r>
          </a:p>
          <a:p>
            <a:pPr>
              <a:lnSpc>
                <a:spcPct val="150000"/>
              </a:lnSpc>
              <a:buFont typeface="Wingdings" pitchFamily="2" charset="2"/>
              <a:buChar char="Ø"/>
            </a:pPr>
            <a:r>
              <a:rPr lang="en-US" sz="2000" dirty="0" smtClean="0">
                <a:latin typeface="Cambria" pitchFamily="18" charset="0"/>
              </a:rPr>
              <a:t>Water is used as quenching medium for class A fires. Water is not suitable for Class B, Class C, Class E fires.</a:t>
            </a:r>
          </a:p>
          <a:p>
            <a:pPr>
              <a:lnSpc>
                <a:spcPct val="150000"/>
              </a:lnSpc>
              <a:buNone/>
            </a:pPr>
            <a:r>
              <a:rPr lang="en-US" sz="2000" dirty="0" smtClean="0">
                <a:latin typeface="Cambria" pitchFamily="18" charset="0"/>
              </a:rPr>
              <a:t> </a:t>
            </a:r>
          </a:p>
          <a:p>
            <a:pPr algn="just">
              <a:lnSpc>
                <a:spcPct val="150000"/>
              </a:lnSpc>
              <a:buFont typeface="Wingdings" pitchFamily="2" charset="2"/>
              <a:buChar char="Ø"/>
            </a:pPr>
            <a:endParaRPr lang="en-US" sz="2000" dirty="0">
              <a:solidFill>
                <a:schemeClr val="tx2">
                  <a:lumMod val="75000"/>
                </a:schemeClr>
              </a:solidFill>
              <a:latin typeface="Cambria" pitchFamily="18" charset="0"/>
            </a:endParaRP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endParaRPr lang="en-US" dirty="0"/>
          </a:p>
        </p:txBody>
      </p:sp>
      <p:sp>
        <p:nvSpPr>
          <p:cNvPr id="3" name="Content Placeholder 2"/>
          <p:cNvSpPr>
            <a:spLocks noGrp="1"/>
          </p:cNvSpPr>
          <p:nvPr>
            <p:ph idx="1"/>
          </p:nvPr>
        </p:nvSpPr>
        <p:spPr>
          <a:xfrm>
            <a:off x="457200" y="1066800"/>
            <a:ext cx="8229600" cy="5059363"/>
          </a:xfrm>
        </p:spPr>
        <p:txBody>
          <a:bodyPr>
            <a:normAutofit fontScale="85000" lnSpcReduction="10000"/>
          </a:bodyPr>
          <a:lstStyle/>
          <a:p>
            <a:r>
              <a:rPr lang="en-US" b="1" dirty="0" smtClean="0"/>
              <a:t>Indoor cubicle </a:t>
            </a:r>
          </a:p>
          <a:p>
            <a:r>
              <a:rPr lang="en-US" dirty="0" smtClean="0"/>
              <a:t>The indoor cubicle is installed in the control room .</a:t>
            </a:r>
          </a:p>
          <a:p>
            <a:r>
              <a:rPr lang="en-US" dirty="0" smtClean="0"/>
              <a:t> It is connected to the system through a control cable. </a:t>
            </a:r>
          </a:p>
          <a:p>
            <a:r>
              <a:rPr lang="en-US" dirty="0" smtClean="0"/>
              <a:t>It comprises of fire switch , glass cover , hammer , LED indicators , Fire alarm indicators etc. </a:t>
            </a:r>
          </a:p>
          <a:p>
            <a:r>
              <a:rPr lang="en-US" dirty="0" smtClean="0"/>
              <a:t>Whenever there is an occurrence of fire hazards , there is obliviously rise in temperature. </a:t>
            </a:r>
          </a:p>
          <a:p>
            <a:r>
              <a:rPr lang="en-US" dirty="0" smtClean="0"/>
              <a:t>This temperature rise is detected by the sensors as shown by square packets in the figure . </a:t>
            </a:r>
          </a:p>
          <a:p>
            <a:r>
              <a:rPr lang="en-US" dirty="0" smtClean="0"/>
              <a:t>The sensors inform abnormal condition caused because of rise in temperature to the control box.</a:t>
            </a:r>
            <a:endParaRPr lang="en-US" dirty="0"/>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endParaRPr lang="en-US" dirty="0"/>
          </a:p>
        </p:txBody>
      </p:sp>
      <p:sp>
        <p:nvSpPr>
          <p:cNvPr id="3" name="Content Placeholder 2"/>
          <p:cNvSpPr>
            <a:spLocks noGrp="1"/>
          </p:cNvSpPr>
          <p:nvPr>
            <p:ph idx="1"/>
          </p:nvPr>
        </p:nvSpPr>
        <p:spPr>
          <a:xfrm>
            <a:off x="457200" y="838200"/>
            <a:ext cx="8229600" cy="5486400"/>
          </a:xfrm>
        </p:spPr>
        <p:txBody>
          <a:bodyPr>
            <a:noAutofit/>
          </a:bodyPr>
          <a:lstStyle/>
          <a:p>
            <a:r>
              <a:rPr lang="en-US" dirty="0" smtClean="0"/>
              <a:t> In response , the control box performs following 3 actions in a sequential manner.    A.)The valve provided near  </a:t>
            </a:r>
            <a:r>
              <a:rPr lang="en-US" dirty="0" err="1" smtClean="0"/>
              <a:t>buckholz</a:t>
            </a:r>
            <a:r>
              <a:rPr lang="en-US" dirty="0" smtClean="0"/>
              <a:t> relay is closed. This stops circulation of transformer oil between conservator and main tank.</a:t>
            </a:r>
          </a:p>
          <a:p>
            <a:r>
              <a:rPr lang="en-US" dirty="0" smtClean="0"/>
              <a:t>B. The Oil drain valve is opened and a small quantity of oil ( usually 1% ) is taken from top of the tank to the underground pit .</a:t>
            </a:r>
          </a:p>
          <a:p>
            <a:r>
              <a:rPr lang="en-US" dirty="0" smtClean="0"/>
              <a:t> This creates a small gap at top of the transformer tank.</a:t>
            </a:r>
            <a:endParaRPr lang="en-US" dirty="0"/>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r>
              <a:rPr lang="en-US" dirty="0" err="1" smtClean="0"/>
              <a:t>C.Now</a:t>
            </a:r>
            <a:r>
              <a:rPr lang="en-US" dirty="0" smtClean="0"/>
              <a:t> the nitrogen valve is opened so that the nitrogen gas is released from cylinder and gets injected inside the transformer tank. </a:t>
            </a:r>
          </a:p>
          <a:p>
            <a:r>
              <a:rPr lang="en-US" dirty="0" smtClean="0"/>
              <a:t>The nitrogen gas is injected at the bottom of tank. </a:t>
            </a:r>
          </a:p>
          <a:p>
            <a:r>
              <a:rPr lang="en-US" dirty="0" smtClean="0"/>
              <a:t>However , because of low density it goes up and fills the gap created by evacuation of the oil. </a:t>
            </a:r>
          </a:p>
          <a:p>
            <a:r>
              <a:rPr lang="en-US" dirty="0" smtClean="0"/>
              <a:t>The nitrogen quenches the fire immediately </a:t>
            </a:r>
          </a:p>
          <a:p>
            <a:endParaRPr lang="en-US" dirty="0"/>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smtClean="0"/>
              <a:t>INDOOR AND OUT DOOR CUBICLE</a:t>
            </a:r>
            <a:endParaRPr lang="en-US" sz="3200" dirty="0"/>
          </a:p>
        </p:txBody>
      </p:sp>
      <p:pic>
        <p:nvPicPr>
          <p:cNvPr id="3074" name="Picture 2"/>
          <p:cNvPicPr>
            <a:picLocks noGrp="1" noChangeAspect="1" noChangeArrowheads="1"/>
          </p:cNvPicPr>
          <p:nvPr>
            <p:ph idx="1"/>
          </p:nvPr>
        </p:nvPicPr>
        <p:blipFill>
          <a:blip r:embed="rId2"/>
          <a:srcRect/>
          <a:stretch>
            <a:fillRect/>
          </a:stretch>
        </p:blipFill>
        <p:spPr bwMode="auto">
          <a:xfrm>
            <a:off x="1219200" y="1219200"/>
            <a:ext cx="7086600" cy="4953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609600" y="838200"/>
            <a:ext cx="8001000" cy="5410200"/>
          </a:xfrm>
          <a:prstGeom prst="rect">
            <a:avLst/>
          </a:prstGeom>
          <a:noFill/>
          <a:ln w="9525">
            <a:noFill/>
            <a:miter lim="800000"/>
            <a:headEnd/>
            <a:tailEnd/>
          </a:ln>
          <a:effectLst/>
        </p:spPr>
      </p:pic>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t>Gas injection systems</a:t>
            </a:r>
            <a:endParaRPr lang="en-US" sz="3200" dirty="0"/>
          </a:p>
        </p:txBody>
      </p:sp>
      <p:sp>
        <p:nvSpPr>
          <p:cNvPr id="3" name="Content Placeholder 2"/>
          <p:cNvSpPr>
            <a:spLocks noGrp="1"/>
          </p:cNvSpPr>
          <p:nvPr>
            <p:ph idx="1"/>
          </p:nvPr>
        </p:nvSpPr>
        <p:spPr>
          <a:xfrm>
            <a:off x="457200" y="1066800"/>
            <a:ext cx="8229600" cy="5059363"/>
          </a:xfrm>
        </p:spPr>
        <p:txBody>
          <a:bodyPr>
            <a:normAutofit/>
          </a:bodyPr>
          <a:lstStyle/>
          <a:p>
            <a:r>
              <a:rPr lang="en-US" sz="2800" dirty="0" smtClean="0"/>
              <a:t>Gas injection systems have in the past been using CO2 or </a:t>
            </a:r>
            <a:r>
              <a:rPr lang="en-US" sz="2800" dirty="0" err="1" smtClean="0"/>
              <a:t>halon</a:t>
            </a:r>
            <a:r>
              <a:rPr lang="en-US" sz="2800" dirty="0" smtClean="0"/>
              <a:t>, but these gases  attack  ozone layer. </a:t>
            </a:r>
          </a:p>
          <a:p>
            <a:r>
              <a:rPr lang="en-US" sz="2800" dirty="0" smtClean="0"/>
              <a:t>So , considering environmental protection and safety for human beings, for fire protection of power transformers mainly nitrogen and also sometimes a mixture gas of Nitrogen, </a:t>
            </a:r>
            <a:r>
              <a:rPr lang="en-US" sz="2800" dirty="0" err="1" smtClean="0"/>
              <a:t>Argon,and</a:t>
            </a:r>
            <a:r>
              <a:rPr lang="en-US" sz="2800" dirty="0" smtClean="0"/>
              <a:t> CO2, are used </a:t>
            </a:r>
          </a:p>
          <a:p>
            <a:r>
              <a:rPr lang="en-US" sz="2800" dirty="0" smtClean="0"/>
              <a:t>Nitrogen is a cost effective and readily available gas.</a:t>
            </a:r>
          </a:p>
          <a:p>
            <a:r>
              <a:rPr lang="en-US" sz="2800" b="1" dirty="0" smtClean="0"/>
              <a:t> when nitrogen gas is discharged to extinguish a fire, the concentration of nitrogen gas and oxygen gas in the room will change to about 87% (normally 78%) and 12.5% (normally 21%) by volume respectively, .</a:t>
            </a:r>
          </a:p>
          <a:p>
            <a:endParaRPr lang="en-US" sz="2800" dirty="0" smtClean="0"/>
          </a:p>
          <a:p>
            <a:endParaRPr lang="en-US" sz="2800" dirty="0"/>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endParaRPr lang="en-US" dirty="0"/>
          </a:p>
        </p:txBody>
      </p:sp>
      <p:sp>
        <p:nvSpPr>
          <p:cNvPr id="3" name="Content Placeholder 2"/>
          <p:cNvSpPr>
            <a:spLocks noGrp="1"/>
          </p:cNvSpPr>
          <p:nvPr>
            <p:ph idx="1"/>
          </p:nvPr>
        </p:nvSpPr>
        <p:spPr>
          <a:xfrm>
            <a:off x="457200" y="914400"/>
            <a:ext cx="8229600" cy="5211763"/>
          </a:xfrm>
        </p:spPr>
        <p:txBody>
          <a:bodyPr>
            <a:noAutofit/>
          </a:bodyPr>
          <a:lstStyle/>
          <a:p>
            <a:r>
              <a:rPr lang="en-US" sz="2400" b="1" dirty="0" smtClean="0"/>
              <a:t>This means that oxygen concentration can be reduced from 21% to 12.5% within 1 minute after start of discharge, where as Continuous combustion requires more than 15% of oxygen concentration by volume. </a:t>
            </a:r>
          </a:p>
          <a:p>
            <a:r>
              <a:rPr lang="en-US" sz="2400" b="1" dirty="0" smtClean="0"/>
              <a:t>Hence  the gas mixture is effective for fire suppression.</a:t>
            </a:r>
          </a:p>
          <a:p>
            <a:r>
              <a:rPr lang="en-US" sz="2400" b="1" dirty="0" smtClean="0"/>
              <a:t>For application on power transformers where sound insulation panels are installed the panel enclosure can be used as outer enclosure for the gas containment for the fire suppression.</a:t>
            </a:r>
          </a:p>
          <a:p>
            <a:r>
              <a:rPr lang="en-US" sz="2400" b="1" dirty="0" smtClean="0"/>
              <a:t>It is required than any ventilation provided on the sound enclosure if fitted with dampers which closes during the gas injection and remains closed until the fire extinguishing is completed.</a:t>
            </a:r>
            <a:endParaRPr lang="en-US" sz="2400" b="1" dirty="0"/>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endParaRPr lang="en-US" dirty="0"/>
          </a:p>
        </p:txBody>
      </p:sp>
      <p:sp>
        <p:nvSpPr>
          <p:cNvPr id="3" name="Content Placeholder 2"/>
          <p:cNvSpPr>
            <a:spLocks noGrp="1"/>
          </p:cNvSpPr>
          <p:nvPr>
            <p:ph idx="1"/>
          </p:nvPr>
        </p:nvSpPr>
        <p:spPr>
          <a:xfrm>
            <a:off x="457200" y="990600"/>
            <a:ext cx="8229600" cy="5135563"/>
          </a:xfrm>
        </p:spPr>
        <p:txBody>
          <a:bodyPr>
            <a:normAutofit/>
          </a:bodyPr>
          <a:lstStyle/>
          <a:p>
            <a:r>
              <a:rPr lang="en-US" sz="2800" dirty="0" smtClean="0"/>
              <a:t>The Inert gas cylinders are installed outside the sound insulation panel and can be located near transformer, then length of piping can be minimized.</a:t>
            </a:r>
          </a:p>
          <a:p>
            <a:r>
              <a:rPr lang="en-US" sz="2800" dirty="0" smtClean="0"/>
              <a:t>Inert gas is injected into the enclosure by smoke detection signal and transformer fault detection</a:t>
            </a:r>
          </a:p>
          <a:p>
            <a:pPr>
              <a:buNone/>
            </a:pPr>
            <a:r>
              <a:rPr lang="en-US" sz="2800" dirty="0" smtClean="0"/>
              <a:t>     signal. </a:t>
            </a:r>
          </a:p>
          <a:p>
            <a:r>
              <a:rPr lang="en-US" sz="2800" dirty="0" smtClean="0"/>
              <a:t> Selection and combination of trigger signal depends upon each user’s practice and they are formed and gate circuit for alarm evacuation.</a:t>
            </a:r>
          </a:p>
          <a:p>
            <a:r>
              <a:rPr lang="en-US" sz="2800" dirty="0" smtClean="0"/>
              <a:t>  Transformer fault detection signal can be indicated through  pressure  relief device or Buchholz Relay.</a:t>
            </a:r>
            <a:endParaRPr lang="en-US" sz="2800" dirty="0"/>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CLIENT SERVICE SOCKET</a:t>
            </a:r>
            <a:endParaRPr lang="en-US" sz="3200" dirty="0"/>
          </a:p>
        </p:txBody>
      </p:sp>
      <p:pic>
        <p:nvPicPr>
          <p:cNvPr id="4098" name="Picture 2"/>
          <p:cNvPicPr>
            <a:picLocks noGrp="1" noChangeAspect="1" noChangeArrowheads="1"/>
          </p:cNvPicPr>
          <p:nvPr>
            <p:ph idx="1"/>
          </p:nvPr>
        </p:nvPicPr>
        <p:blipFill>
          <a:blip r:embed="rId2"/>
          <a:srcRect/>
          <a:stretch>
            <a:fillRect/>
          </a:stretch>
        </p:blipFill>
        <p:spPr bwMode="auto">
          <a:xfrm>
            <a:off x="762000" y="1600200"/>
            <a:ext cx="7467600"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srcRect/>
          <a:stretch>
            <a:fillRect/>
          </a:stretch>
        </p:blipFill>
        <p:spPr bwMode="auto">
          <a:xfrm>
            <a:off x="990600" y="1447800"/>
            <a:ext cx="7162800" cy="45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533400"/>
          </a:xfrm>
        </p:spPr>
        <p:txBody>
          <a:bodyPr>
            <a:noAutofit/>
          </a:bodyPr>
          <a:lstStyle/>
          <a:p>
            <a:pPr algn="ctr"/>
            <a:r>
              <a:rPr lang="en-US" sz="2800" b="1" dirty="0" smtClean="0">
                <a:solidFill>
                  <a:srgbClr val="C00000"/>
                </a:solidFill>
                <a:latin typeface="Cambria" pitchFamily="18" charset="0"/>
              </a:rPr>
              <a:t> </a:t>
            </a:r>
            <a:br>
              <a:rPr lang="en-US" sz="2800" b="1" dirty="0" smtClean="0">
                <a:solidFill>
                  <a:srgbClr val="C00000"/>
                </a:solidFill>
                <a:latin typeface="Cambria" pitchFamily="18" charset="0"/>
              </a:rPr>
            </a:br>
            <a:r>
              <a:rPr lang="en-US" sz="2800" b="1" dirty="0" smtClean="0">
                <a:solidFill>
                  <a:srgbClr val="C00000"/>
                </a:solidFill>
                <a:latin typeface="Cambria" pitchFamily="18" charset="0"/>
              </a:rPr>
              <a:t>FIRE FIGHTING EQUIPMENT</a:t>
            </a:r>
            <a:r>
              <a:rPr lang="en-US" sz="3000" b="1" dirty="0" smtClean="0">
                <a:solidFill>
                  <a:srgbClr val="C00000"/>
                </a:solidFill>
                <a:latin typeface="Cambria" pitchFamily="18" charset="0"/>
              </a:rPr>
              <a:t/>
            </a:r>
            <a:br>
              <a:rPr lang="en-US" sz="3000" b="1" dirty="0" smtClean="0">
                <a:solidFill>
                  <a:srgbClr val="C00000"/>
                </a:solidFill>
                <a:latin typeface="Cambria" pitchFamily="18" charset="0"/>
              </a:rPr>
            </a:br>
            <a:endParaRPr lang="en-US" sz="3000" dirty="0">
              <a:solidFill>
                <a:srgbClr val="C00000"/>
              </a:solidFill>
              <a:latin typeface="Cambria" pitchFamily="18" charset="0"/>
            </a:endParaRPr>
          </a:p>
        </p:txBody>
      </p:sp>
      <p:sp>
        <p:nvSpPr>
          <p:cNvPr id="3" name="Content Placeholder 2"/>
          <p:cNvSpPr>
            <a:spLocks noGrp="1"/>
          </p:cNvSpPr>
          <p:nvPr>
            <p:ph idx="1"/>
          </p:nvPr>
        </p:nvSpPr>
        <p:spPr>
          <a:xfrm>
            <a:off x="609600" y="457200"/>
            <a:ext cx="7403592" cy="609600"/>
          </a:xfrm>
        </p:spPr>
        <p:txBody>
          <a:bodyPr>
            <a:noAutofit/>
          </a:bodyPr>
          <a:lstStyle/>
          <a:p>
            <a:pPr algn="just">
              <a:buFont typeface="Wingdings" pitchFamily="2" charset="2"/>
              <a:buChar char="Ø"/>
            </a:pPr>
            <a:r>
              <a:rPr lang="en-US" sz="2400" dirty="0" smtClean="0">
                <a:latin typeface="Cambria" pitchFamily="18" charset="0"/>
              </a:rPr>
              <a:t>Classification of Fires as per </a:t>
            </a:r>
            <a:r>
              <a:rPr lang="en-US" sz="2400" dirty="0" err="1" smtClean="0">
                <a:latin typeface="Cambria" pitchFamily="18" charset="0"/>
              </a:rPr>
              <a:t>Europian</a:t>
            </a:r>
            <a:r>
              <a:rPr lang="en-US" sz="2400" dirty="0" smtClean="0">
                <a:latin typeface="Cambria" pitchFamily="18" charset="0"/>
              </a:rPr>
              <a:t> Standards </a:t>
            </a:r>
          </a:p>
          <a:p>
            <a:pPr algn="just">
              <a:buFont typeface="Wingdings" pitchFamily="2" charset="2"/>
              <a:buChar char="Ø"/>
            </a:pPr>
            <a:endParaRPr lang="en-US" sz="2000" dirty="0">
              <a:solidFill>
                <a:schemeClr val="tx2">
                  <a:lumMod val="75000"/>
                </a:schemeClr>
              </a:solidFill>
              <a:latin typeface="Cambria" pitchFamily="18" charset="0"/>
            </a:endParaRPr>
          </a:p>
        </p:txBody>
      </p:sp>
      <p:graphicFrame>
        <p:nvGraphicFramePr>
          <p:cNvPr id="4" name="Table 3"/>
          <p:cNvGraphicFramePr>
            <a:graphicFrameLocks noGrp="1"/>
          </p:cNvGraphicFramePr>
          <p:nvPr>
            <p:extLst>
              <p:ext uri="{D42A27DB-BD31-4B8C-83A1-F6EECF244321}">
                <p14:modId xmlns="" xmlns:p14="http://schemas.microsoft.com/office/powerpoint/2010/main" val="3247316092"/>
              </p:ext>
            </p:extLst>
          </p:nvPr>
        </p:nvGraphicFramePr>
        <p:xfrm>
          <a:off x="533400" y="1066801"/>
          <a:ext cx="8077200" cy="5197857"/>
        </p:xfrm>
        <a:graphic>
          <a:graphicData uri="http://schemas.openxmlformats.org/drawingml/2006/table">
            <a:tbl>
              <a:tblPr firstRow="1" bandRow="1">
                <a:tableStyleId>{5940675A-B579-460E-94D1-54222C63F5DA}</a:tableStyleId>
              </a:tblPr>
              <a:tblGrid>
                <a:gridCol w="1346200"/>
                <a:gridCol w="3702050"/>
                <a:gridCol w="3028950"/>
              </a:tblGrid>
              <a:tr h="686217">
                <a:tc>
                  <a:txBody>
                    <a:bodyPr/>
                    <a:lstStyle/>
                    <a:p>
                      <a:pPr marL="0" marR="0" algn="ctr">
                        <a:lnSpc>
                          <a:spcPct val="150000"/>
                        </a:lnSpc>
                        <a:spcBef>
                          <a:spcPts val="0"/>
                        </a:spcBef>
                        <a:spcAft>
                          <a:spcPts val="0"/>
                        </a:spcAft>
                      </a:pPr>
                      <a:r>
                        <a:rPr lang="en-US" sz="1800" b="1" dirty="0">
                          <a:latin typeface="Cambria" pitchFamily="18" charset="0"/>
                          <a:ea typeface="Calibri"/>
                          <a:cs typeface="Times New Roman"/>
                        </a:rPr>
                        <a:t>Fire Class</a:t>
                      </a:r>
                      <a:endParaRPr lang="en-US" sz="1800" dirty="0">
                        <a:latin typeface="Cambria" pitchFamily="18" charset="0"/>
                        <a:ea typeface="Calibri"/>
                        <a:cs typeface="Times New Roman"/>
                      </a:endParaRPr>
                    </a:p>
                  </a:txBody>
                  <a:tcPr marL="68580" marR="68580" marT="0" marB="0">
                    <a:solidFill>
                      <a:schemeClr val="bg1"/>
                    </a:solidFill>
                  </a:tcPr>
                </a:tc>
                <a:tc>
                  <a:txBody>
                    <a:bodyPr/>
                    <a:lstStyle/>
                    <a:p>
                      <a:pPr marL="0" marR="0" algn="ctr">
                        <a:lnSpc>
                          <a:spcPct val="150000"/>
                        </a:lnSpc>
                        <a:spcBef>
                          <a:spcPts val="0"/>
                        </a:spcBef>
                        <a:spcAft>
                          <a:spcPts val="0"/>
                        </a:spcAft>
                      </a:pPr>
                      <a:r>
                        <a:rPr lang="en-US" sz="1800" b="1" dirty="0">
                          <a:latin typeface="Cambria" pitchFamily="18" charset="0"/>
                          <a:ea typeface="Calibri"/>
                          <a:cs typeface="Times New Roman"/>
                        </a:rPr>
                        <a:t>Combustion Material Involved </a:t>
                      </a:r>
                      <a:endParaRPr lang="en-US" sz="1800" dirty="0">
                        <a:latin typeface="Cambria" pitchFamily="18" charset="0"/>
                        <a:ea typeface="Calibri"/>
                        <a:cs typeface="Times New Roman"/>
                      </a:endParaRPr>
                    </a:p>
                  </a:txBody>
                  <a:tcPr marL="68580" marR="68580" marT="0" marB="0">
                    <a:solidFill>
                      <a:schemeClr val="bg1"/>
                    </a:solidFill>
                  </a:tcPr>
                </a:tc>
                <a:tc>
                  <a:txBody>
                    <a:bodyPr/>
                    <a:lstStyle/>
                    <a:p>
                      <a:pPr marL="0" marR="0" algn="ctr">
                        <a:lnSpc>
                          <a:spcPct val="150000"/>
                        </a:lnSpc>
                        <a:spcBef>
                          <a:spcPts val="0"/>
                        </a:spcBef>
                        <a:spcAft>
                          <a:spcPts val="0"/>
                        </a:spcAft>
                      </a:pPr>
                      <a:r>
                        <a:rPr lang="en-US" sz="1800" b="1" dirty="0">
                          <a:latin typeface="Cambria" pitchFamily="18" charset="0"/>
                          <a:ea typeface="Calibri"/>
                          <a:cs typeface="Times New Roman"/>
                        </a:rPr>
                        <a:t>Fire Extinguishing Medium</a:t>
                      </a:r>
                      <a:endParaRPr lang="en-US" sz="1800" dirty="0">
                        <a:latin typeface="Cambria" pitchFamily="18" charset="0"/>
                        <a:ea typeface="Calibri"/>
                        <a:cs typeface="Times New Roman"/>
                      </a:endParaRPr>
                    </a:p>
                  </a:txBody>
                  <a:tcPr marL="68580" marR="68580" marT="0" marB="0">
                    <a:solidFill>
                      <a:schemeClr val="bg1"/>
                    </a:solidFill>
                  </a:tcPr>
                </a:tc>
              </a:tr>
              <a:tr h="2255820">
                <a:tc>
                  <a:txBody>
                    <a:bodyPr/>
                    <a:lstStyle/>
                    <a:p>
                      <a:pPr marL="0" marR="0" algn="just">
                        <a:lnSpc>
                          <a:spcPct val="150000"/>
                        </a:lnSpc>
                        <a:spcBef>
                          <a:spcPts val="0"/>
                        </a:spcBef>
                        <a:spcAft>
                          <a:spcPts val="0"/>
                        </a:spcAft>
                      </a:pPr>
                      <a:r>
                        <a:rPr lang="en-US" sz="1800">
                          <a:latin typeface="Cambria" pitchFamily="18" charset="0"/>
                          <a:ea typeface="Calibri"/>
                          <a:cs typeface="Times New Roman"/>
                        </a:rPr>
                        <a:t>Class A Fire</a:t>
                      </a:r>
                    </a:p>
                  </a:txBody>
                  <a:tcPr marL="68580" marR="68580" marT="0" marB="0">
                    <a:solidFill>
                      <a:schemeClr val="bg1"/>
                    </a:solidFill>
                  </a:tcPr>
                </a:tc>
                <a:tc>
                  <a:txBody>
                    <a:bodyPr/>
                    <a:lstStyle/>
                    <a:p>
                      <a:pPr marL="0" marR="0" algn="just">
                        <a:lnSpc>
                          <a:spcPct val="150000"/>
                        </a:lnSpc>
                        <a:spcBef>
                          <a:spcPts val="0"/>
                        </a:spcBef>
                        <a:spcAft>
                          <a:spcPts val="0"/>
                        </a:spcAft>
                      </a:pPr>
                      <a:r>
                        <a:rPr lang="en-US" sz="1800" dirty="0">
                          <a:latin typeface="Cambria" pitchFamily="18" charset="0"/>
                          <a:ea typeface="Calibri"/>
                          <a:cs typeface="Times New Roman"/>
                        </a:rPr>
                        <a:t>Fires involving Ordinary Solid Materials such as Wood, Coal, Plastics, Cloths, Paper, Rags, Rubbish, Construction and Packing material, Rubber, etc. </a:t>
                      </a:r>
                    </a:p>
                  </a:txBody>
                  <a:tcPr marL="68580" marR="68580" marT="0" marB="0">
                    <a:solidFill>
                      <a:schemeClr val="bg1"/>
                    </a:solidFill>
                  </a:tcPr>
                </a:tc>
                <a:tc>
                  <a:txBody>
                    <a:bodyPr/>
                    <a:lstStyle/>
                    <a:p>
                      <a:pPr marL="0" marR="0" algn="just">
                        <a:lnSpc>
                          <a:spcPct val="150000"/>
                        </a:lnSpc>
                        <a:spcBef>
                          <a:spcPts val="0"/>
                        </a:spcBef>
                        <a:spcAft>
                          <a:spcPts val="0"/>
                        </a:spcAft>
                      </a:pPr>
                      <a:r>
                        <a:rPr lang="en-US" sz="1800" dirty="0">
                          <a:latin typeface="Cambria" pitchFamily="18" charset="0"/>
                          <a:ea typeface="Calibri"/>
                          <a:cs typeface="Times New Roman"/>
                        </a:rPr>
                        <a:t>Water or Solutions with high water content. Cooling and wetting of material helps in quenching the fire.</a:t>
                      </a:r>
                    </a:p>
                  </a:txBody>
                  <a:tcPr marL="68580" marR="68580" marT="0" marB="0">
                    <a:solidFill>
                      <a:schemeClr val="bg1"/>
                    </a:solidFill>
                  </a:tcPr>
                </a:tc>
              </a:tr>
              <a:tr h="2255820">
                <a:tc>
                  <a:txBody>
                    <a:bodyPr/>
                    <a:lstStyle/>
                    <a:p>
                      <a:pPr marL="0" marR="0" algn="just">
                        <a:lnSpc>
                          <a:spcPct val="150000"/>
                        </a:lnSpc>
                        <a:spcBef>
                          <a:spcPts val="0"/>
                        </a:spcBef>
                        <a:spcAft>
                          <a:spcPts val="0"/>
                        </a:spcAft>
                      </a:pPr>
                      <a:r>
                        <a:rPr lang="en-US" sz="1800" dirty="0">
                          <a:latin typeface="Cambria" pitchFamily="18" charset="0"/>
                          <a:ea typeface="Calibri"/>
                          <a:cs typeface="Times New Roman"/>
                        </a:rPr>
                        <a:t>Class B Fire</a:t>
                      </a:r>
                    </a:p>
                  </a:txBody>
                  <a:tcPr marL="68580" marR="68580" marT="0" marB="0">
                    <a:solidFill>
                      <a:schemeClr val="bg1"/>
                    </a:solidFill>
                  </a:tcPr>
                </a:tc>
                <a:tc>
                  <a:txBody>
                    <a:bodyPr/>
                    <a:lstStyle/>
                    <a:p>
                      <a:pPr marL="0" marR="0" algn="just">
                        <a:lnSpc>
                          <a:spcPct val="150000"/>
                        </a:lnSpc>
                        <a:spcBef>
                          <a:spcPts val="0"/>
                        </a:spcBef>
                        <a:spcAft>
                          <a:spcPts val="0"/>
                        </a:spcAft>
                      </a:pPr>
                      <a:r>
                        <a:rPr lang="en-US" sz="1800" dirty="0">
                          <a:latin typeface="Cambria" pitchFamily="18" charset="0"/>
                          <a:ea typeface="Calibri"/>
                          <a:cs typeface="Times New Roman"/>
                        </a:rPr>
                        <a:t>Fires involving Flammable Liquids / </a:t>
                      </a:r>
                      <a:r>
                        <a:rPr lang="en-US" sz="1800" dirty="0" err="1">
                          <a:latin typeface="Cambria" pitchFamily="18" charset="0"/>
                          <a:ea typeface="Calibri"/>
                          <a:cs typeface="Times New Roman"/>
                        </a:rPr>
                        <a:t>Vapours</a:t>
                      </a:r>
                      <a:r>
                        <a:rPr lang="en-US" sz="1800" dirty="0">
                          <a:latin typeface="Cambria" pitchFamily="18" charset="0"/>
                          <a:ea typeface="Calibri"/>
                          <a:cs typeface="Times New Roman"/>
                        </a:rPr>
                        <a:t>/ Solvents, Liquid chemicals </a:t>
                      </a:r>
                      <a:r>
                        <a:rPr lang="en-US" sz="1800" dirty="0" smtClean="0">
                          <a:latin typeface="Cambria" pitchFamily="18" charset="0"/>
                          <a:ea typeface="Calibri"/>
                          <a:cs typeface="Times New Roman"/>
                        </a:rPr>
                        <a:t>Lubricating  oils, Paints/ varnishes/ thinners Greases</a:t>
                      </a:r>
                      <a:r>
                        <a:rPr lang="en-US" sz="1800" dirty="0">
                          <a:latin typeface="Cambria" pitchFamily="18" charset="0"/>
                          <a:ea typeface="Calibri"/>
                          <a:cs typeface="Times New Roman"/>
                        </a:rPr>
                        <a:t>, Contained</a:t>
                      </a:r>
                      <a:r>
                        <a:rPr lang="en-US" sz="1800" dirty="0" smtClean="0">
                          <a:latin typeface="Cambria" pitchFamily="18" charset="0"/>
                          <a:ea typeface="Calibri"/>
                          <a:cs typeface="Times New Roman"/>
                        </a:rPr>
                        <a:t>/ Uncontained</a:t>
                      </a:r>
                      <a:r>
                        <a:rPr lang="en-US" sz="1800" dirty="0">
                          <a:latin typeface="Cambria" pitchFamily="18" charset="0"/>
                          <a:ea typeface="Calibri"/>
                          <a:cs typeface="Times New Roman"/>
                        </a:rPr>
                        <a:t>. </a:t>
                      </a:r>
                    </a:p>
                  </a:txBody>
                  <a:tcPr marL="68580" marR="68580" marT="0" marB="0">
                    <a:solidFill>
                      <a:schemeClr val="bg1"/>
                    </a:solidFill>
                  </a:tcPr>
                </a:tc>
                <a:tc>
                  <a:txBody>
                    <a:bodyPr/>
                    <a:lstStyle/>
                    <a:p>
                      <a:pPr marL="0" marR="0" algn="just">
                        <a:lnSpc>
                          <a:spcPct val="150000"/>
                        </a:lnSpc>
                        <a:spcBef>
                          <a:spcPts val="0"/>
                        </a:spcBef>
                        <a:spcAft>
                          <a:spcPts val="0"/>
                        </a:spcAft>
                      </a:pPr>
                      <a:r>
                        <a:rPr lang="en-US" sz="1800" dirty="0">
                          <a:latin typeface="Cambria" pitchFamily="18" charset="0"/>
                          <a:ea typeface="Calibri"/>
                          <a:cs typeface="Times New Roman"/>
                        </a:rPr>
                        <a:t>Limiting air or oxygen supply, inhibiting </a:t>
                      </a:r>
                      <a:r>
                        <a:rPr lang="en-US" sz="1800" dirty="0" smtClean="0">
                          <a:latin typeface="Cambria" pitchFamily="18" charset="0"/>
                          <a:ea typeface="Calibri"/>
                          <a:cs typeface="Times New Roman"/>
                        </a:rPr>
                        <a:t>fire. </a:t>
                      </a:r>
                      <a:r>
                        <a:rPr lang="en-US" sz="1800" dirty="0">
                          <a:latin typeface="Cambria" pitchFamily="18" charset="0"/>
                          <a:ea typeface="Calibri"/>
                          <a:cs typeface="Times New Roman"/>
                        </a:rPr>
                        <a:t>Dry chemicals, Foam</a:t>
                      </a:r>
                      <a:r>
                        <a:rPr lang="en-US" sz="1800" dirty="0" smtClean="0">
                          <a:latin typeface="Cambria" pitchFamily="18" charset="0"/>
                          <a:ea typeface="Calibri"/>
                          <a:cs typeface="Times New Roman"/>
                        </a:rPr>
                        <a:t>, and </a:t>
                      </a:r>
                      <a:r>
                        <a:rPr lang="en-US" sz="1800" dirty="0" err="1" smtClean="0">
                          <a:latin typeface="Cambria" pitchFamily="18" charset="0"/>
                          <a:ea typeface="Calibri"/>
                          <a:cs typeface="Times New Roman"/>
                        </a:rPr>
                        <a:t>Halon</a:t>
                      </a:r>
                      <a:r>
                        <a:rPr lang="en-US" sz="1800" dirty="0" smtClean="0">
                          <a:latin typeface="Cambria" pitchFamily="18" charset="0"/>
                          <a:ea typeface="Calibri"/>
                          <a:cs typeface="Times New Roman"/>
                        </a:rPr>
                        <a:t>  are used. </a:t>
                      </a:r>
                      <a:r>
                        <a:rPr lang="en-US" sz="1800" dirty="0">
                          <a:latin typeface="Cambria" pitchFamily="18" charset="0"/>
                          <a:ea typeface="Calibri"/>
                          <a:cs typeface="Times New Roman"/>
                        </a:rPr>
                        <a:t>Water is not suitable. </a:t>
                      </a:r>
                    </a:p>
                  </a:txBody>
                  <a:tcPr marL="68580" marR="68580" marT="0" marB="0">
                    <a:solidFill>
                      <a:schemeClr val="bg1"/>
                    </a:solidFill>
                  </a:tcPr>
                </a:tc>
              </a:tr>
            </a:tbl>
          </a:graphicData>
        </a:graphic>
      </p:graphicFrame>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endParaRPr lang="en-US" dirty="0"/>
          </a:p>
        </p:txBody>
      </p:sp>
      <p:sp>
        <p:nvSpPr>
          <p:cNvPr id="3" name="Content Placeholder 2"/>
          <p:cNvSpPr>
            <a:spLocks noGrp="1"/>
          </p:cNvSpPr>
          <p:nvPr>
            <p:ph idx="1"/>
          </p:nvPr>
        </p:nvSpPr>
        <p:spPr>
          <a:xfrm>
            <a:off x="457200" y="1066800"/>
            <a:ext cx="8229600" cy="5059363"/>
          </a:xfrm>
        </p:spPr>
        <p:txBody>
          <a:bodyPr>
            <a:normAutofit fontScale="92500" lnSpcReduction="10000"/>
          </a:bodyPr>
          <a:lstStyle/>
          <a:p>
            <a:r>
              <a:rPr lang="en-US" sz="2800" dirty="0" smtClean="0"/>
              <a:t>The proposed communication system is based on the notion of client server communication. </a:t>
            </a:r>
          </a:p>
          <a:p>
            <a:r>
              <a:rPr lang="en-US" sz="2800" dirty="0" smtClean="0"/>
              <a:t>Server is the process that is offering some service on receipt of request from the client. </a:t>
            </a:r>
          </a:p>
          <a:p>
            <a:r>
              <a:rPr lang="en-US" sz="2800" dirty="0" smtClean="0"/>
              <a:t>Client is the process that requests server to provide service. </a:t>
            </a:r>
          </a:p>
          <a:p>
            <a:r>
              <a:rPr lang="en-US" sz="2800" dirty="0" smtClean="0"/>
              <a:t> Generally, programs running on client machines make requests to a program (often called as server program) running on a server machine. </a:t>
            </a:r>
          </a:p>
          <a:p>
            <a:r>
              <a:rPr lang="en-US" sz="2800" dirty="0" smtClean="0"/>
              <a:t>They involve networking services provided by the transport layer, which is part of the Internet software stack, often called TCP/IP (Transport Control Protocol/Internet Protocol) stack. </a:t>
            </a:r>
            <a:endParaRPr lang="en-US" sz="2800" dirty="0"/>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endParaRPr lang="en-US" dirty="0"/>
          </a:p>
        </p:txBody>
      </p:sp>
      <p:sp>
        <p:nvSpPr>
          <p:cNvPr id="3" name="Content Placeholder 2"/>
          <p:cNvSpPr>
            <a:spLocks noGrp="1"/>
          </p:cNvSpPr>
          <p:nvPr>
            <p:ph idx="1"/>
          </p:nvPr>
        </p:nvSpPr>
        <p:spPr>
          <a:xfrm>
            <a:off x="457200" y="914400"/>
            <a:ext cx="8229600" cy="5211763"/>
          </a:xfrm>
        </p:spPr>
        <p:txBody>
          <a:bodyPr>
            <a:normAutofit fontScale="92500"/>
          </a:bodyPr>
          <a:lstStyle/>
          <a:p>
            <a:r>
              <a:rPr lang="en-US" sz="2800" dirty="0" smtClean="0"/>
              <a:t>The transport layer comprises two types of protocols, TCP (Transport Control Protocol) and UDP (User Datagram Protocol). </a:t>
            </a:r>
          </a:p>
          <a:p>
            <a:r>
              <a:rPr lang="en-US" sz="2800" dirty="0" smtClean="0"/>
              <a:t>The most widely used programming interfaces for these protocols are sockets.</a:t>
            </a:r>
          </a:p>
          <a:p>
            <a:r>
              <a:rPr lang="en-US" sz="2800" dirty="0" smtClean="0"/>
              <a:t>TCP is a connection-oriented protocol that provides a reliable flow of data between two computers. Example applications that use such services are HTTP, FTP, and Telnet. </a:t>
            </a:r>
          </a:p>
          <a:p>
            <a:r>
              <a:rPr lang="en-US" sz="2800" dirty="0" smtClean="0"/>
              <a:t>UDP is a protocol that sends independent packets of data, called </a:t>
            </a:r>
            <a:r>
              <a:rPr lang="en-US" sz="2800" dirty="0" err="1" smtClean="0"/>
              <a:t>datagrams</a:t>
            </a:r>
            <a:r>
              <a:rPr lang="en-US" sz="2800" dirty="0" smtClean="0"/>
              <a:t>, from one computer to another with no guarantees about arrival and sequencing. </a:t>
            </a:r>
            <a:endParaRPr lang="en-US" sz="2800" dirty="0"/>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endParaRPr lang="en-US" dirty="0"/>
          </a:p>
        </p:txBody>
      </p:sp>
      <p:sp>
        <p:nvSpPr>
          <p:cNvPr id="3" name="Content Placeholder 2"/>
          <p:cNvSpPr>
            <a:spLocks noGrp="1"/>
          </p:cNvSpPr>
          <p:nvPr>
            <p:ph idx="1"/>
          </p:nvPr>
        </p:nvSpPr>
        <p:spPr>
          <a:xfrm>
            <a:off x="457200" y="1066800"/>
            <a:ext cx="8229600" cy="5059363"/>
          </a:xfrm>
        </p:spPr>
        <p:txBody>
          <a:bodyPr>
            <a:normAutofit fontScale="77500" lnSpcReduction="20000"/>
          </a:bodyPr>
          <a:lstStyle/>
          <a:p>
            <a:r>
              <a:rPr lang="en-US" dirty="0" smtClean="0"/>
              <a:t>Applications that use such services include Clock server and Ping. </a:t>
            </a:r>
          </a:p>
          <a:p>
            <a:r>
              <a:rPr lang="en-US" dirty="0" smtClean="0"/>
              <a:t>The TCP and UDP protocols use ports to map incoming data to a particular process running on a computer.</a:t>
            </a:r>
          </a:p>
          <a:p>
            <a:r>
              <a:rPr lang="en-US" dirty="0" smtClean="0"/>
              <a:t>As shown in the Fig. on slide 149, the server is located at substation . The controlling unit of Nitrogen cooling system is connected to this server. </a:t>
            </a:r>
          </a:p>
          <a:p>
            <a:r>
              <a:rPr lang="en-US" dirty="0" smtClean="0"/>
              <a:t>Various clients are located as Event Sequence Recorder ( ESR ) , Smart phone and Central Monitoring Station ( CMS ).</a:t>
            </a:r>
          </a:p>
          <a:p>
            <a:r>
              <a:rPr lang="en-US" dirty="0" smtClean="0"/>
              <a:t> The communication between client and server is based on polled approach. </a:t>
            </a:r>
          </a:p>
          <a:p>
            <a:r>
              <a:rPr lang="en-US" dirty="0" smtClean="0"/>
              <a:t>The clients continuously check whether there is ‘ Fire Hazard Occurred ‘ message. In the event of fire hazards taking place , </a:t>
            </a:r>
          </a:p>
          <a:p>
            <a:endParaRPr lang="en-US" dirty="0" smtClean="0"/>
          </a:p>
          <a:p>
            <a:endParaRPr lang="en-US" dirty="0"/>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endParaRPr lang="en-US" dirty="0"/>
          </a:p>
        </p:txBody>
      </p:sp>
      <p:sp>
        <p:nvSpPr>
          <p:cNvPr id="3" name="Content Placeholder 2"/>
          <p:cNvSpPr>
            <a:spLocks noGrp="1"/>
          </p:cNvSpPr>
          <p:nvPr>
            <p:ph idx="1"/>
          </p:nvPr>
        </p:nvSpPr>
        <p:spPr>
          <a:xfrm>
            <a:off x="457200" y="990600"/>
            <a:ext cx="8229600" cy="5135563"/>
          </a:xfrm>
        </p:spPr>
        <p:txBody>
          <a:bodyPr>
            <a:normAutofit fontScale="92500" lnSpcReduction="20000"/>
          </a:bodyPr>
          <a:lstStyle/>
          <a:p>
            <a:r>
              <a:rPr lang="en-US" dirty="0" smtClean="0"/>
              <a:t>such intimation is received by server from the controlling unit. </a:t>
            </a:r>
          </a:p>
          <a:p>
            <a:r>
              <a:rPr lang="en-US" dirty="0" smtClean="0"/>
              <a:t>Server then gives the message ‘ Fire Hazard Occurred ‘ to its clients. </a:t>
            </a:r>
          </a:p>
          <a:p>
            <a:r>
              <a:rPr lang="en-US" dirty="0" smtClean="0"/>
              <a:t>In this way the concerned engineers and authorities receive this message on their smart phone . </a:t>
            </a:r>
          </a:p>
          <a:p>
            <a:r>
              <a:rPr lang="en-US" dirty="0" smtClean="0"/>
              <a:t>The message is also given to CMS and ESR. The client and server processes are asymmetric . Protocol ( TCP/UDP ) , port number , IP address of client and server is specified in order to establish communication.</a:t>
            </a:r>
            <a:endParaRPr lang="en-US" dirty="0"/>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endParaRPr lang="en-US" dirty="0"/>
          </a:p>
        </p:txBody>
      </p:sp>
      <p:sp>
        <p:nvSpPr>
          <p:cNvPr id="3" name="Content Placeholder 2"/>
          <p:cNvSpPr>
            <a:spLocks noGrp="1"/>
          </p:cNvSpPr>
          <p:nvPr>
            <p:ph idx="1"/>
          </p:nvPr>
        </p:nvSpPr>
        <p:spPr>
          <a:xfrm>
            <a:off x="457200" y="990600"/>
            <a:ext cx="8229600" cy="5135563"/>
          </a:xfrm>
        </p:spPr>
        <p:txBody>
          <a:bodyPr/>
          <a:lstStyle/>
          <a:p>
            <a:r>
              <a:rPr lang="en-US" dirty="0" smtClean="0"/>
              <a:t>The connection is done through sockets. Socket allows one process to speak with the other.</a:t>
            </a:r>
          </a:p>
          <a:p>
            <a:r>
              <a:rPr lang="en-US" dirty="0" smtClean="0"/>
              <a:t> The source code is written for client side and server side socket. </a:t>
            </a:r>
          </a:p>
          <a:p>
            <a:r>
              <a:rPr lang="en-US" dirty="0" smtClean="0"/>
              <a:t>For this purpose , Integrated Development Environment ( IDE ) is used. The IDE is mainly provided by </a:t>
            </a:r>
            <a:r>
              <a:rPr lang="en-US" dirty="0" err="1" smtClean="0"/>
              <a:t>Netbeans</a:t>
            </a:r>
            <a:r>
              <a:rPr lang="en-US" dirty="0" smtClean="0"/>
              <a:t> </a:t>
            </a:r>
            <a:endParaRPr lang="en-US" dirty="0"/>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endParaRPr lang="en-US" dirty="0"/>
          </a:p>
        </p:txBody>
      </p:sp>
      <p:pic>
        <p:nvPicPr>
          <p:cNvPr id="6146" name="Picture 2"/>
          <p:cNvPicPr>
            <a:picLocks noGrp="1" noChangeAspect="1" noChangeArrowheads="1"/>
          </p:cNvPicPr>
          <p:nvPr>
            <p:ph idx="1"/>
          </p:nvPr>
        </p:nvPicPr>
        <p:blipFill>
          <a:blip r:embed="rId2"/>
          <a:srcRect/>
          <a:stretch>
            <a:fillRect/>
          </a:stretch>
        </p:blipFill>
        <p:spPr bwMode="auto">
          <a:xfrm>
            <a:off x="1447800" y="1295400"/>
            <a:ext cx="5105400" cy="464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t>the source code for server side socket programming. Initially, the source code is developed in </a:t>
            </a:r>
            <a:r>
              <a:rPr lang="en-US" dirty="0" err="1" smtClean="0"/>
              <a:t>Netbeans</a:t>
            </a:r>
            <a:r>
              <a:rPr lang="en-US" dirty="0" smtClean="0"/>
              <a:t> IDE or Eclipse IDE. Later it can be embedded in an integrated circuit as a dedicated program.</a:t>
            </a:r>
          </a:p>
          <a:p>
            <a:r>
              <a:rPr lang="en-US" dirty="0" smtClean="0"/>
              <a:t>The socket programming based technique is found to be an effective tool for quick communication of such incidences on CMS client , smart phones and ESR terminals .</a:t>
            </a:r>
          </a:p>
          <a:p>
            <a:r>
              <a:rPr lang="en-US" dirty="0" smtClean="0"/>
              <a:t> It is possible to implement the proposed system on existing client-server network used for transmission of ABT data from substation/consumer installation to the Central Monitoring System. </a:t>
            </a:r>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fontScale="90000"/>
          </a:bodyPr>
          <a:lstStyle/>
          <a:p>
            <a:endParaRPr lang="en-US" dirty="0"/>
          </a:p>
        </p:txBody>
      </p:sp>
      <p:sp>
        <p:nvSpPr>
          <p:cNvPr id="3" name="Content Placeholder 2"/>
          <p:cNvSpPr>
            <a:spLocks noGrp="1"/>
          </p:cNvSpPr>
          <p:nvPr>
            <p:ph idx="1"/>
          </p:nvPr>
        </p:nvSpPr>
        <p:spPr>
          <a:xfrm>
            <a:off x="457200" y="533400"/>
            <a:ext cx="8229600" cy="6324600"/>
          </a:xfrm>
        </p:spPr>
        <p:txBody>
          <a:bodyPr>
            <a:normAutofit fontScale="77500" lnSpcReduction="20000"/>
          </a:bodyPr>
          <a:lstStyle/>
          <a:p>
            <a:r>
              <a:rPr lang="en-US" dirty="0" smtClean="0"/>
              <a:t>The Java embedded system can be developed as a dedicated hardware for proposed Client –server Association . </a:t>
            </a:r>
          </a:p>
          <a:p>
            <a:r>
              <a:rPr lang="en-US" dirty="0" smtClean="0"/>
              <a:t>The above system can quench the fire in power transformer within one minute.</a:t>
            </a:r>
          </a:p>
          <a:p>
            <a:r>
              <a:rPr lang="en-US" dirty="0" smtClean="0"/>
              <a:t>Widely used in </a:t>
            </a:r>
            <a:r>
              <a:rPr lang="en-US" dirty="0" err="1" smtClean="0"/>
              <a:t>Maha</a:t>
            </a:r>
            <a:r>
              <a:rPr lang="en-US" dirty="0" smtClean="0"/>
              <a:t> </a:t>
            </a:r>
            <a:r>
              <a:rPr lang="en-US" dirty="0" err="1" smtClean="0"/>
              <a:t>transco</a:t>
            </a:r>
            <a:endParaRPr lang="en-US" dirty="0" smtClean="0"/>
          </a:p>
          <a:p>
            <a:r>
              <a:rPr lang="en-US" dirty="0" smtClean="0"/>
              <a:t>Compared with water spray system, gas injection system has advantages such as reducing civil work at installation, no      necessity of securing water, reduced piping </a:t>
            </a:r>
            <a:r>
              <a:rPr lang="en-US" dirty="0" err="1" smtClean="0"/>
              <a:t>installation,no</a:t>
            </a:r>
            <a:r>
              <a:rPr lang="en-US" dirty="0" smtClean="0"/>
              <a:t> need for large fire  water and jockey pumps, diesel set, battery and charger set, deluge </a:t>
            </a:r>
            <a:r>
              <a:rPr lang="en-US" dirty="0" err="1" smtClean="0"/>
              <a:t>valve,piping</a:t>
            </a:r>
            <a:r>
              <a:rPr lang="en-US" dirty="0" smtClean="0"/>
              <a:t> system so on. Over and above the quenching  action is faster, causing lesser damages</a:t>
            </a:r>
          </a:p>
          <a:p>
            <a:r>
              <a:rPr lang="en-US" dirty="0" smtClean="0"/>
              <a:t> It should be noted that for an Inert Gas for Oxygen Displacement or a Hypoxic enclosure to provide effective fire protection, the enclosure must remain intact. </a:t>
            </a:r>
          </a:p>
          <a:p>
            <a:r>
              <a:rPr lang="en-US" dirty="0" smtClean="0"/>
              <a:t>So pressure venting may be required to ensure that the enclosure is not breached by the transformer failure event.</a:t>
            </a:r>
          </a:p>
          <a:p>
            <a:endParaRPr lang="en-US" dirty="0"/>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Hypoxic Enclosure</a:t>
            </a:r>
            <a:endParaRPr lang="en-US" dirty="0"/>
          </a:p>
        </p:txBody>
      </p:sp>
      <p:sp>
        <p:nvSpPr>
          <p:cNvPr id="3" name="Content Placeholder 2"/>
          <p:cNvSpPr>
            <a:spLocks noGrp="1"/>
          </p:cNvSpPr>
          <p:nvPr>
            <p:ph idx="1"/>
          </p:nvPr>
        </p:nvSpPr>
        <p:spPr>
          <a:xfrm>
            <a:off x="457200" y="990600"/>
            <a:ext cx="8229600" cy="5135563"/>
          </a:xfrm>
        </p:spPr>
        <p:txBody>
          <a:bodyPr>
            <a:normAutofit fontScale="92500" lnSpcReduction="10000"/>
          </a:bodyPr>
          <a:lstStyle/>
          <a:p>
            <a:r>
              <a:rPr lang="en-US" sz="2800" dirty="0" smtClean="0"/>
              <a:t> As previously stated oxygen is (among other factors) needed to start and sustain a fire.</a:t>
            </a:r>
          </a:p>
          <a:p>
            <a:r>
              <a:rPr lang="en-US" sz="2800" dirty="0" smtClean="0"/>
              <a:t>The oxygen dissolved in the insulation liquid is not accessible for a fire. </a:t>
            </a:r>
          </a:p>
          <a:p>
            <a:r>
              <a:rPr lang="en-US" sz="2800" dirty="0" smtClean="0"/>
              <a:t>Even if the gas analysis says30,000 </a:t>
            </a:r>
            <a:r>
              <a:rPr lang="en-US" sz="2800" dirty="0" err="1" smtClean="0"/>
              <a:t>ppm</a:t>
            </a:r>
            <a:r>
              <a:rPr lang="en-US" sz="2800" dirty="0" smtClean="0"/>
              <a:t> oxygen in the oil, this is not a fire risk.</a:t>
            </a:r>
          </a:p>
          <a:p>
            <a:r>
              <a:rPr lang="en-US" sz="2800" dirty="0" smtClean="0"/>
              <a:t> To keep oxygen away from the origin of a fire , carbon dioxide, </a:t>
            </a:r>
            <a:r>
              <a:rPr lang="en-US" sz="2800" dirty="0" err="1" smtClean="0"/>
              <a:t>halon</a:t>
            </a:r>
            <a:r>
              <a:rPr lang="en-US" sz="2800" dirty="0" smtClean="0"/>
              <a:t>, nitrogen and other gases were used. </a:t>
            </a:r>
          </a:p>
          <a:p>
            <a:r>
              <a:rPr lang="en-US" sz="2800" dirty="0" smtClean="0"/>
              <a:t>But They suffocated  human  beings  and have environmental impact when release to the atmosphere.</a:t>
            </a:r>
          </a:p>
          <a:p>
            <a:r>
              <a:rPr lang="en-US" sz="2800" dirty="0" smtClean="0"/>
              <a:t>It has been shown that there is certain level of  oxygen concentrations in air, which prevents fire and still allows allow humans to breathe.</a:t>
            </a:r>
            <a:endParaRPr lang="en-US" sz="2800" dirty="0"/>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endParaRPr lang="en-US" dirty="0"/>
          </a:p>
        </p:txBody>
      </p:sp>
      <p:sp>
        <p:nvSpPr>
          <p:cNvPr id="3" name="Content Placeholder 2"/>
          <p:cNvSpPr>
            <a:spLocks noGrp="1"/>
          </p:cNvSpPr>
          <p:nvPr>
            <p:ph idx="1"/>
          </p:nvPr>
        </p:nvSpPr>
        <p:spPr>
          <a:xfrm>
            <a:off x="457200" y="990600"/>
            <a:ext cx="8229600" cy="5135563"/>
          </a:xfrm>
        </p:spPr>
        <p:txBody>
          <a:bodyPr>
            <a:normAutofit fontScale="92500" lnSpcReduction="10000"/>
          </a:bodyPr>
          <a:lstStyle/>
          <a:p>
            <a:r>
              <a:rPr lang="en-US" dirty="0" smtClean="0"/>
              <a:t>One mean to avoid a fire in an oil filled transformer would be to ensure the air surrounding the transformer has an oxygen content of less than 16 %.and   It would then be   100 % fire proof.( Humans can survive in air with concentration in the oxygen even below 10 %.)</a:t>
            </a:r>
          </a:p>
          <a:p>
            <a:r>
              <a:rPr lang="en-US" dirty="0" smtClean="0"/>
              <a:t> However, when the air has an oxygen content of less than 17 % it is called hypoxic and there should be some time restraints on working in hypoxic air because the hemoglobin  cannot  carry its full amount of oxygen.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Autofit/>
          </a:bodyPr>
          <a:lstStyle/>
          <a:p>
            <a:pPr algn="ctr"/>
            <a:r>
              <a:rPr lang="en-US" sz="2800" b="1" dirty="0" smtClean="0">
                <a:solidFill>
                  <a:srgbClr val="C00000"/>
                </a:solidFill>
                <a:latin typeface="Cambria" pitchFamily="18" charset="0"/>
              </a:rPr>
              <a:t/>
            </a:r>
            <a:br>
              <a:rPr lang="en-US" sz="2800" b="1" dirty="0" smtClean="0">
                <a:solidFill>
                  <a:srgbClr val="C00000"/>
                </a:solidFill>
                <a:latin typeface="Cambria" pitchFamily="18" charset="0"/>
              </a:rPr>
            </a:br>
            <a:r>
              <a:rPr lang="en-US" sz="2800" b="1" dirty="0" smtClean="0">
                <a:solidFill>
                  <a:srgbClr val="C00000"/>
                </a:solidFill>
                <a:latin typeface="Cambria" pitchFamily="18" charset="0"/>
              </a:rPr>
              <a:t>FIRE PREVENTION &amp; FIRE FIGHTING EQUIPMENT</a:t>
            </a:r>
            <a:br>
              <a:rPr lang="en-US" sz="2800" b="1" dirty="0" smtClean="0">
                <a:solidFill>
                  <a:srgbClr val="C00000"/>
                </a:solidFill>
                <a:latin typeface="Cambria" pitchFamily="18" charset="0"/>
              </a:rPr>
            </a:br>
            <a:endParaRPr lang="en-US" sz="2800" dirty="0">
              <a:solidFill>
                <a:srgbClr val="C00000"/>
              </a:solidFill>
              <a:latin typeface="Cambria" pitchFamily="18" charset="0"/>
            </a:endParaRPr>
          </a:p>
        </p:txBody>
      </p:sp>
      <p:sp>
        <p:nvSpPr>
          <p:cNvPr id="3" name="Content Placeholder 2"/>
          <p:cNvSpPr>
            <a:spLocks noGrp="1"/>
          </p:cNvSpPr>
          <p:nvPr>
            <p:ph idx="1"/>
          </p:nvPr>
        </p:nvSpPr>
        <p:spPr>
          <a:xfrm>
            <a:off x="838200" y="685800"/>
            <a:ext cx="7403592" cy="381000"/>
          </a:xfrm>
        </p:spPr>
        <p:txBody>
          <a:bodyPr>
            <a:noAutofit/>
          </a:bodyPr>
          <a:lstStyle/>
          <a:p>
            <a:pPr algn="just">
              <a:buFont typeface="Wingdings" pitchFamily="2" charset="2"/>
              <a:buChar char="Ø"/>
            </a:pPr>
            <a:r>
              <a:rPr lang="en-US" sz="2400" dirty="0" smtClean="0">
                <a:latin typeface="Cambria" pitchFamily="18" charset="0"/>
              </a:rPr>
              <a:t>Classification of Fires as per </a:t>
            </a:r>
            <a:r>
              <a:rPr lang="en-US" sz="2400" dirty="0" err="1" smtClean="0">
                <a:latin typeface="Cambria" pitchFamily="18" charset="0"/>
              </a:rPr>
              <a:t>Europian</a:t>
            </a:r>
            <a:r>
              <a:rPr lang="en-US" sz="2400" dirty="0" smtClean="0">
                <a:latin typeface="Cambria" pitchFamily="18" charset="0"/>
              </a:rPr>
              <a:t> Standards </a:t>
            </a:r>
          </a:p>
          <a:p>
            <a:pPr algn="just">
              <a:buFont typeface="Wingdings" pitchFamily="2" charset="2"/>
              <a:buChar char="Ø"/>
            </a:pPr>
            <a:endParaRPr lang="en-US" sz="2400" dirty="0">
              <a:solidFill>
                <a:schemeClr val="tx2">
                  <a:lumMod val="75000"/>
                </a:schemeClr>
              </a:solidFill>
              <a:latin typeface="Cambria" pitchFamily="18" charset="0"/>
            </a:endParaRPr>
          </a:p>
        </p:txBody>
      </p:sp>
      <p:graphicFrame>
        <p:nvGraphicFramePr>
          <p:cNvPr id="4" name="Table 3"/>
          <p:cNvGraphicFramePr>
            <a:graphicFrameLocks noGrp="1"/>
          </p:cNvGraphicFramePr>
          <p:nvPr/>
        </p:nvGraphicFramePr>
        <p:xfrm>
          <a:off x="457200" y="1143000"/>
          <a:ext cx="8458200" cy="5418834"/>
        </p:xfrm>
        <a:graphic>
          <a:graphicData uri="http://schemas.openxmlformats.org/drawingml/2006/table">
            <a:tbl>
              <a:tblPr firstRow="1" bandRow="1">
                <a:tableStyleId>{5940675A-B579-460E-94D1-54222C63F5DA}</a:tableStyleId>
              </a:tblPr>
              <a:tblGrid>
                <a:gridCol w="1409700"/>
                <a:gridCol w="3876675"/>
                <a:gridCol w="3171825"/>
              </a:tblGrid>
              <a:tr h="481074">
                <a:tc>
                  <a:txBody>
                    <a:bodyPr/>
                    <a:lstStyle/>
                    <a:p>
                      <a:pPr marL="0" marR="0" algn="ctr">
                        <a:lnSpc>
                          <a:spcPct val="150000"/>
                        </a:lnSpc>
                        <a:spcBef>
                          <a:spcPts val="0"/>
                        </a:spcBef>
                        <a:spcAft>
                          <a:spcPts val="0"/>
                        </a:spcAft>
                      </a:pPr>
                      <a:r>
                        <a:rPr lang="en-US" sz="1800" b="1" dirty="0">
                          <a:latin typeface="Cambria" pitchFamily="18" charset="0"/>
                          <a:ea typeface="Calibri"/>
                          <a:cs typeface="Times New Roman"/>
                        </a:rPr>
                        <a:t>Fire Class</a:t>
                      </a:r>
                      <a:endParaRPr lang="en-US" sz="1800" dirty="0">
                        <a:latin typeface="Cambria" pitchFamily="18" charset="0"/>
                        <a:ea typeface="Calibri"/>
                        <a:cs typeface="Times New Roman"/>
                      </a:endParaRPr>
                    </a:p>
                  </a:txBody>
                  <a:tcPr marL="68580" marR="68580" marT="0" marB="0">
                    <a:solidFill>
                      <a:schemeClr val="bg1"/>
                    </a:solidFill>
                  </a:tcPr>
                </a:tc>
                <a:tc>
                  <a:txBody>
                    <a:bodyPr/>
                    <a:lstStyle/>
                    <a:p>
                      <a:pPr marL="0" marR="0" algn="ctr">
                        <a:lnSpc>
                          <a:spcPct val="150000"/>
                        </a:lnSpc>
                        <a:spcBef>
                          <a:spcPts val="0"/>
                        </a:spcBef>
                        <a:spcAft>
                          <a:spcPts val="0"/>
                        </a:spcAft>
                      </a:pPr>
                      <a:r>
                        <a:rPr lang="en-US" sz="1800" b="1" dirty="0">
                          <a:latin typeface="Cambria" pitchFamily="18" charset="0"/>
                          <a:ea typeface="Calibri"/>
                          <a:cs typeface="Times New Roman"/>
                        </a:rPr>
                        <a:t>Combustion Material Involved </a:t>
                      </a:r>
                      <a:endParaRPr lang="en-US" sz="1800" dirty="0">
                        <a:latin typeface="Cambria" pitchFamily="18" charset="0"/>
                        <a:ea typeface="Calibri"/>
                        <a:cs typeface="Times New Roman"/>
                      </a:endParaRPr>
                    </a:p>
                  </a:txBody>
                  <a:tcPr marL="68580" marR="68580" marT="0" marB="0">
                    <a:solidFill>
                      <a:schemeClr val="bg1"/>
                    </a:solidFill>
                  </a:tcPr>
                </a:tc>
                <a:tc>
                  <a:txBody>
                    <a:bodyPr/>
                    <a:lstStyle/>
                    <a:p>
                      <a:pPr marL="0" marR="0" algn="ctr">
                        <a:lnSpc>
                          <a:spcPct val="150000"/>
                        </a:lnSpc>
                        <a:spcBef>
                          <a:spcPts val="0"/>
                        </a:spcBef>
                        <a:spcAft>
                          <a:spcPts val="0"/>
                        </a:spcAft>
                      </a:pPr>
                      <a:r>
                        <a:rPr lang="en-US" sz="1800" b="1" dirty="0">
                          <a:latin typeface="Cambria" pitchFamily="18" charset="0"/>
                          <a:ea typeface="Calibri"/>
                          <a:cs typeface="Times New Roman"/>
                        </a:rPr>
                        <a:t>Fire Extinguishing Medium</a:t>
                      </a:r>
                      <a:endParaRPr lang="en-US" sz="1800" dirty="0">
                        <a:latin typeface="Cambria" pitchFamily="18" charset="0"/>
                        <a:ea typeface="Calibri"/>
                        <a:cs typeface="Times New Roman"/>
                      </a:endParaRPr>
                    </a:p>
                  </a:txBody>
                  <a:tcPr marL="68580" marR="68580" marT="0" marB="0">
                    <a:solidFill>
                      <a:schemeClr val="bg1"/>
                    </a:solidFill>
                  </a:tcPr>
                </a:tc>
              </a:tr>
              <a:tr h="890526">
                <a:tc>
                  <a:txBody>
                    <a:bodyPr/>
                    <a:lstStyle/>
                    <a:p>
                      <a:pPr marL="0" marR="0" algn="just">
                        <a:lnSpc>
                          <a:spcPct val="150000"/>
                        </a:lnSpc>
                        <a:spcBef>
                          <a:spcPts val="0"/>
                        </a:spcBef>
                        <a:spcAft>
                          <a:spcPts val="0"/>
                        </a:spcAft>
                      </a:pPr>
                      <a:r>
                        <a:rPr lang="en-US" sz="1800" dirty="0">
                          <a:latin typeface="Cambria" pitchFamily="18" charset="0"/>
                          <a:ea typeface="Calibri"/>
                          <a:cs typeface="Times New Roman"/>
                        </a:rPr>
                        <a:t>Class C Fire</a:t>
                      </a:r>
                    </a:p>
                  </a:txBody>
                  <a:tcPr marL="68580" marR="68580" marT="0" marB="0">
                    <a:solidFill>
                      <a:schemeClr val="bg1"/>
                    </a:solidFill>
                  </a:tcPr>
                </a:tc>
                <a:tc>
                  <a:txBody>
                    <a:bodyPr/>
                    <a:lstStyle/>
                    <a:p>
                      <a:pPr marL="0" marR="0" algn="just">
                        <a:lnSpc>
                          <a:spcPct val="150000"/>
                        </a:lnSpc>
                        <a:spcBef>
                          <a:spcPts val="0"/>
                        </a:spcBef>
                        <a:spcAft>
                          <a:spcPts val="0"/>
                        </a:spcAft>
                      </a:pPr>
                      <a:r>
                        <a:rPr lang="en-US" sz="1800" dirty="0">
                          <a:latin typeface="Cambria" pitchFamily="18" charset="0"/>
                          <a:ea typeface="Calibri"/>
                          <a:cs typeface="Times New Roman"/>
                        </a:rPr>
                        <a:t>Fires involving live Electrical Equipment, in </a:t>
                      </a:r>
                      <a:r>
                        <a:rPr lang="en-US" sz="1800" dirty="0" err="1">
                          <a:latin typeface="Cambria" pitchFamily="18" charset="0"/>
                          <a:ea typeface="Calibri"/>
                          <a:cs typeface="Times New Roman"/>
                        </a:rPr>
                        <a:t>Energised</a:t>
                      </a:r>
                      <a:r>
                        <a:rPr lang="en-US" sz="1800" dirty="0">
                          <a:latin typeface="Cambria" pitchFamily="18" charset="0"/>
                          <a:ea typeface="Calibri"/>
                          <a:cs typeface="Times New Roman"/>
                        </a:rPr>
                        <a:t> state. </a:t>
                      </a:r>
                      <a:r>
                        <a:rPr lang="en-US" sz="1800" dirty="0" smtClean="0">
                          <a:latin typeface="Cambria" pitchFamily="18" charset="0"/>
                          <a:ea typeface="Calibri"/>
                          <a:cs typeface="Times New Roman"/>
                        </a:rPr>
                        <a:t>            If </a:t>
                      </a:r>
                      <a:r>
                        <a:rPr lang="en-US" sz="1800" dirty="0">
                          <a:latin typeface="Cambria" pitchFamily="18" charset="0"/>
                          <a:ea typeface="Calibri"/>
                          <a:cs typeface="Times New Roman"/>
                        </a:rPr>
                        <a:t>equipments is dead Class is A or B </a:t>
                      </a:r>
                    </a:p>
                  </a:txBody>
                  <a:tcPr marL="68580" marR="68580" marT="0" marB="0">
                    <a:solidFill>
                      <a:schemeClr val="bg1"/>
                    </a:solidFill>
                  </a:tcPr>
                </a:tc>
                <a:tc>
                  <a:txBody>
                    <a:bodyPr/>
                    <a:lstStyle/>
                    <a:p>
                      <a:pPr marL="0" marR="0" algn="just">
                        <a:lnSpc>
                          <a:spcPct val="150000"/>
                        </a:lnSpc>
                        <a:spcBef>
                          <a:spcPts val="0"/>
                        </a:spcBef>
                        <a:spcAft>
                          <a:spcPts val="0"/>
                        </a:spcAft>
                      </a:pPr>
                      <a:r>
                        <a:rPr lang="en-US" sz="1800" dirty="0">
                          <a:latin typeface="Cambria" pitchFamily="18" charset="0"/>
                          <a:ea typeface="Calibri"/>
                          <a:cs typeface="Times New Roman"/>
                        </a:rPr>
                        <a:t>Co2 </a:t>
                      </a:r>
                      <a:r>
                        <a:rPr lang="en-US" sz="1800" dirty="0" smtClean="0">
                          <a:latin typeface="Cambria" pitchFamily="18" charset="0"/>
                          <a:ea typeface="Calibri"/>
                          <a:cs typeface="Times New Roman"/>
                        </a:rPr>
                        <a:t>gas</a:t>
                      </a:r>
                      <a:r>
                        <a:rPr lang="en-US" sz="1800" baseline="0" dirty="0" smtClean="0">
                          <a:latin typeface="Cambria" pitchFamily="18" charset="0"/>
                          <a:ea typeface="Calibri"/>
                          <a:cs typeface="Times New Roman"/>
                        </a:rPr>
                        <a:t> </a:t>
                      </a:r>
                      <a:r>
                        <a:rPr lang="en-US" sz="1800" baseline="0" dirty="0" err="1" smtClean="0">
                          <a:latin typeface="Cambria" pitchFamily="18" charset="0"/>
                          <a:ea typeface="Calibri"/>
                          <a:cs typeface="Times New Roman"/>
                        </a:rPr>
                        <a:t>and</a:t>
                      </a:r>
                      <a:r>
                        <a:rPr lang="en-US" sz="1800" dirty="0" err="1" smtClean="0">
                          <a:latin typeface="Cambria" pitchFamily="18" charset="0"/>
                          <a:ea typeface="Calibri"/>
                          <a:cs typeface="Times New Roman"/>
                        </a:rPr>
                        <a:t>ry</a:t>
                      </a:r>
                      <a:r>
                        <a:rPr lang="en-US" sz="1800" dirty="0" smtClean="0">
                          <a:latin typeface="Cambria" pitchFamily="18" charset="0"/>
                          <a:ea typeface="Calibri"/>
                          <a:cs typeface="Times New Roman"/>
                        </a:rPr>
                        <a:t> </a:t>
                      </a:r>
                      <a:r>
                        <a:rPr lang="en-US" sz="1800" dirty="0">
                          <a:latin typeface="Cambria" pitchFamily="18" charset="0"/>
                          <a:ea typeface="Calibri"/>
                          <a:cs typeface="Times New Roman"/>
                        </a:rPr>
                        <a:t>chemicals. </a:t>
                      </a:r>
                      <a:endParaRPr lang="en-US" sz="1800" dirty="0" smtClean="0">
                        <a:latin typeface="Cambria" pitchFamily="18" charset="0"/>
                        <a:ea typeface="Calibri"/>
                        <a:cs typeface="Times New Roman"/>
                      </a:endParaRPr>
                    </a:p>
                    <a:p>
                      <a:pPr marL="0" marR="0" algn="just">
                        <a:lnSpc>
                          <a:spcPct val="150000"/>
                        </a:lnSpc>
                        <a:spcBef>
                          <a:spcPts val="0"/>
                        </a:spcBef>
                        <a:spcAft>
                          <a:spcPts val="0"/>
                        </a:spcAft>
                      </a:pPr>
                      <a:r>
                        <a:rPr lang="en-US" sz="1800" dirty="0" smtClean="0">
                          <a:latin typeface="Cambria" pitchFamily="18" charset="0"/>
                          <a:ea typeface="Calibri"/>
                          <a:cs typeface="Times New Roman"/>
                        </a:rPr>
                        <a:t>Waters </a:t>
                      </a:r>
                      <a:r>
                        <a:rPr lang="en-US" sz="1800" dirty="0">
                          <a:latin typeface="Cambria" pitchFamily="18" charset="0"/>
                          <a:ea typeface="Calibri"/>
                          <a:cs typeface="Times New Roman"/>
                        </a:rPr>
                        <a:t>is not suitable.</a:t>
                      </a:r>
                    </a:p>
                  </a:txBody>
                  <a:tcPr marL="68580" marR="68580" marT="0" marB="0">
                    <a:solidFill>
                      <a:schemeClr val="bg1"/>
                    </a:solidFill>
                  </a:tcPr>
                </a:tc>
              </a:tr>
              <a:tr h="1688149">
                <a:tc>
                  <a:txBody>
                    <a:bodyPr/>
                    <a:lstStyle/>
                    <a:p>
                      <a:pPr marL="0" marR="0" algn="just">
                        <a:lnSpc>
                          <a:spcPct val="150000"/>
                        </a:lnSpc>
                        <a:spcBef>
                          <a:spcPts val="0"/>
                        </a:spcBef>
                        <a:spcAft>
                          <a:spcPts val="0"/>
                        </a:spcAft>
                      </a:pPr>
                      <a:r>
                        <a:rPr lang="en-US" sz="1800">
                          <a:latin typeface="Cambria" pitchFamily="18" charset="0"/>
                          <a:ea typeface="Calibri"/>
                          <a:cs typeface="Times New Roman"/>
                        </a:rPr>
                        <a:t>Class D Fire</a:t>
                      </a:r>
                    </a:p>
                  </a:txBody>
                  <a:tcPr marL="68580" marR="68580" marT="0" marB="0">
                    <a:solidFill>
                      <a:schemeClr val="bg1"/>
                    </a:solidFill>
                  </a:tcPr>
                </a:tc>
                <a:tc>
                  <a:txBody>
                    <a:bodyPr/>
                    <a:lstStyle/>
                    <a:p>
                      <a:pPr marL="0" marR="0" algn="just">
                        <a:lnSpc>
                          <a:spcPct val="150000"/>
                        </a:lnSpc>
                        <a:spcBef>
                          <a:spcPts val="0"/>
                        </a:spcBef>
                        <a:spcAft>
                          <a:spcPts val="0"/>
                        </a:spcAft>
                      </a:pPr>
                      <a:r>
                        <a:rPr lang="en-US" sz="1800" dirty="0">
                          <a:latin typeface="Cambria" pitchFamily="18" charset="0"/>
                          <a:ea typeface="Calibri"/>
                          <a:cs typeface="Times New Roman"/>
                        </a:rPr>
                        <a:t>Fires involving Metals like magnesium, titanium</a:t>
                      </a:r>
                      <a:r>
                        <a:rPr lang="en-US" sz="1800" dirty="0" smtClean="0">
                          <a:latin typeface="Cambria" pitchFamily="18" charset="0"/>
                          <a:ea typeface="Calibri"/>
                          <a:cs typeface="Times New Roman"/>
                        </a:rPr>
                        <a:t>. sodium</a:t>
                      </a:r>
                      <a:endParaRPr lang="en-US" sz="1800" dirty="0">
                        <a:latin typeface="Cambria" pitchFamily="18" charset="0"/>
                        <a:ea typeface="Calibri"/>
                        <a:cs typeface="Times New Roman"/>
                      </a:endParaRPr>
                    </a:p>
                  </a:txBody>
                  <a:tcPr marL="68580" marR="68580" marT="0" marB="0">
                    <a:solidFill>
                      <a:schemeClr val="bg1"/>
                    </a:solidFill>
                  </a:tcPr>
                </a:tc>
                <a:tc>
                  <a:txBody>
                    <a:bodyPr/>
                    <a:lstStyle/>
                    <a:p>
                      <a:pPr marL="0" marR="0" algn="just">
                        <a:lnSpc>
                          <a:spcPct val="150000"/>
                        </a:lnSpc>
                        <a:spcBef>
                          <a:spcPts val="0"/>
                        </a:spcBef>
                        <a:spcAft>
                          <a:spcPts val="0"/>
                        </a:spcAft>
                      </a:pPr>
                      <a:r>
                        <a:rPr lang="en-US" sz="1800" dirty="0">
                          <a:latin typeface="Cambria" pitchFamily="18" charset="0"/>
                          <a:ea typeface="Calibri"/>
                          <a:cs typeface="Times New Roman"/>
                        </a:rPr>
                        <a:t>Normal extinguishing media not suitable. Special </a:t>
                      </a:r>
                      <a:r>
                        <a:rPr lang="en-US" sz="1800" dirty="0" smtClean="0">
                          <a:latin typeface="Cambria" pitchFamily="18" charset="0"/>
                          <a:ea typeface="Calibri"/>
                          <a:cs typeface="Times New Roman"/>
                        </a:rPr>
                        <a:t>chemicals, extinguishers</a:t>
                      </a:r>
                      <a:r>
                        <a:rPr lang="en-US" sz="1800" baseline="0" dirty="0" smtClean="0">
                          <a:latin typeface="Cambria" pitchFamily="18" charset="0"/>
                          <a:ea typeface="Calibri"/>
                          <a:cs typeface="Times New Roman"/>
                        </a:rPr>
                        <a:t> of ‘D’ rating</a:t>
                      </a:r>
                      <a:r>
                        <a:rPr lang="en-US" sz="1800" dirty="0" smtClean="0">
                          <a:latin typeface="Cambria" pitchFamily="18" charset="0"/>
                          <a:ea typeface="Calibri"/>
                          <a:cs typeface="Times New Roman"/>
                        </a:rPr>
                        <a:t> </a:t>
                      </a:r>
                      <a:r>
                        <a:rPr lang="en-US" sz="1800" dirty="0">
                          <a:latin typeface="Cambria" pitchFamily="18" charset="0"/>
                          <a:ea typeface="Calibri"/>
                          <a:cs typeface="Times New Roman"/>
                        </a:rPr>
                        <a:t>and </a:t>
                      </a:r>
                      <a:r>
                        <a:rPr lang="en-US" sz="1800" dirty="0" smtClean="0">
                          <a:latin typeface="Cambria" pitchFamily="18" charset="0"/>
                          <a:ea typeface="Calibri"/>
                          <a:cs typeface="Times New Roman"/>
                        </a:rPr>
                        <a:t>special</a:t>
                      </a:r>
                      <a:r>
                        <a:rPr lang="en-US" sz="1800" baseline="0" dirty="0" smtClean="0">
                          <a:latin typeface="Cambria" pitchFamily="18" charset="0"/>
                          <a:ea typeface="Calibri"/>
                          <a:cs typeface="Times New Roman"/>
                        </a:rPr>
                        <a:t> </a:t>
                      </a:r>
                      <a:r>
                        <a:rPr lang="en-US" sz="1800" dirty="0" smtClean="0">
                          <a:latin typeface="Cambria" pitchFamily="18" charset="0"/>
                          <a:ea typeface="Calibri"/>
                          <a:cs typeface="Times New Roman"/>
                        </a:rPr>
                        <a:t>techniques </a:t>
                      </a:r>
                      <a:r>
                        <a:rPr lang="en-US" sz="1800" dirty="0">
                          <a:latin typeface="Cambria" pitchFamily="18" charset="0"/>
                          <a:ea typeface="Calibri"/>
                          <a:cs typeface="Times New Roman"/>
                        </a:rPr>
                        <a:t>are used</a:t>
                      </a:r>
                      <a:r>
                        <a:rPr lang="en-US" sz="1800" dirty="0" smtClean="0">
                          <a:latin typeface="Cambria" pitchFamily="18" charset="0"/>
                          <a:ea typeface="Calibri"/>
                          <a:cs typeface="Times New Roman"/>
                        </a:rPr>
                        <a:t>. See note on the next slide</a:t>
                      </a:r>
                      <a:endParaRPr lang="en-US" sz="1800" dirty="0">
                        <a:latin typeface="Cambria" pitchFamily="18" charset="0"/>
                        <a:ea typeface="Calibri"/>
                        <a:cs typeface="Times New Roman"/>
                      </a:endParaRPr>
                    </a:p>
                  </a:txBody>
                  <a:tcPr marL="68580" marR="68580" marT="0" marB="0">
                    <a:solidFill>
                      <a:schemeClr val="bg1"/>
                    </a:solidFill>
                  </a:tcPr>
                </a:tc>
              </a:tr>
              <a:tr h="1416982">
                <a:tc>
                  <a:txBody>
                    <a:bodyPr/>
                    <a:lstStyle/>
                    <a:p>
                      <a:pPr marL="0" marR="0" algn="just">
                        <a:lnSpc>
                          <a:spcPct val="150000"/>
                        </a:lnSpc>
                        <a:spcBef>
                          <a:spcPts val="0"/>
                        </a:spcBef>
                        <a:spcAft>
                          <a:spcPts val="0"/>
                        </a:spcAft>
                      </a:pPr>
                      <a:r>
                        <a:rPr lang="en-US" sz="1800" dirty="0">
                          <a:latin typeface="Cambria" pitchFamily="18" charset="0"/>
                          <a:ea typeface="Calibri"/>
                          <a:cs typeface="Times New Roman"/>
                        </a:rPr>
                        <a:t>Class E Fire</a:t>
                      </a:r>
                    </a:p>
                  </a:txBody>
                  <a:tcPr marL="68580" marR="68580" marT="0" marB="0">
                    <a:solidFill>
                      <a:schemeClr val="bg1"/>
                    </a:solidFill>
                  </a:tcPr>
                </a:tc>
                <a:tc>
                  <a:txBody>
                    <a:bodyPr/>
                    <a:lstStyle/>
                    <a:p>
                      <a:pPr marL="0" marR="0" algn="just">
                        <a:lnSpc>
                          <a:spcPct val="150000"/>
                        </a:lnSpc>
                        <a:spcBef>
                          <a:spcPts val="0"/>
                        </a:spcBef>
                        <a:spcAft>
                          <a:spcPts val="0"/>
                        </a:spcAft>
                      </a:pPr>
                      <a:r>
                        <a:rPr lang="en-US" sz="1800" dirty="0">
                          <a:latin typeface="Cambria" pitchFamily="18" charset="0"/>
                          <a:ea typeface="Calibri"/>
                          <a:cs typeface="Times New Roman"/>
                        </a:rPr>
                        <a:t>Fires involving Flammable Gases and Fuels Hydrogen, Ammonia, Acetylene, LPG, Petrol, Furnace oil.</a:t>
                      </a:r>
                    </a:p>
                  </a:txBody>
                  <a:tcPr marL="68580" marR="68580" marT="0" marB="0">
                    <a:solidFill>
                      <a:schemeClr val="bg1"/>
                    </a:solidFill>
                  </a:tcPr>
                </a:tc>
                <a:tc>
                  <a:txBody>
                    <a:bodyPr/>
                    <a:lstStyle/>
                    <a:p>
                      <a:pPr marL="0" marR="0" algn="just">
                        <a:lnSpc>
                          <a:spcPct val="150000"/>
                        </a:lnSpc>
                        <a:spcBef>
                          <a:spcPts val="0"/>
                        </a:spcBef>
                        <a:spcAft>
                          <a:spcPts val="0"/>
                        </a:spcAft>
                      </a:pPr>
                      <a:r>
                        <a:rPr lang="en-US" sz="1800" dirty="0">
                          <a:latin typeface="Cambria" pitchFamily="18" charset="0"/>
                          <a:ea typeface="Calibri"/>
                          <a:cs typeface="Times New Roman"/>
                        </a:rPr>
                        <a:t>Starvation of fire is most useful. Special methods </a:t>
                      </a:r>
                      <a:r>
                        <a:rPr lang="en-US" sz="1800" dirty="0" smtClean="0">
                          <a:latin typeface="Cambria" pitchFamily="18" charset="0"/>
                          <a:ea typeface="Calibri"/>
                          <a:cs typeface="Times New Roman"/>
                        </a:rPr>
                        <a:t>necessary. </a:t>
                      </a:r>
                      <a:r>
                        <a:rPr lang="en-US" sz="1800" dirty="0">
                          <a:latin typeface="Cambria" pitchFamily="18" charset="0"/>
                          <a:ea typeface="Calibri"/>
                          <a:cs typeface="Times New Roman"/>
                        </a:rPr>
                        <a:t>inlet </a:t>
                      </a:r>
                      <a:r>
                        <a:rPr lang="en-US" sz="1800" dirty="0" smtClean="0">
                          <a:latin typeface="Cambria" pitchFamily="18" charset="0"/>
                          <a:ea typeface="Calibri"/>
                          <a:cs typeface="Times New Roman"/>
                        </a:rPr>
                        <a:t>valve  to be closed</a:t>
                      </a:r>
                      <a:r>
                        <a:rPr lang="en-US" sz="1800" dirty="0">
                          <a:latin typeface="Cambria" pitchFamily="18" charset="0"/>
                          <a:ea typeface="Calibri"/>
                          <a:cs typeface="Times New Roman"/>
                        </a:rPr>
                        <a:t>.</a:t>
                      </a:r>
                    </a:p>
                  </a:txBody>
                  <a:tcPr marL="68580" marR="68580" marT="0" marB="0">
                    <a:solidFill>
                      <a:schemeClr val="bg1"/>
                    </a:solidFill>
                  </a:tcPr>
                </a:tc>
              </a:tr>
            </a:tbl>
          </a:graphicData>
        </a:graphic>
      </p:graphicFrame>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3200" b="1" dirty="0" smtClean="0"/>
              <a:t>Integrated Compressed Air Foam Systems </a:t>
            </a:r>
            <a:endParaRPr lang="en-US" sz="3200" dirty="0"/>
          </a:p>
        </p:txBody>
      </p:sp>
      <p:sp>
        <p:nvSpPr>
          <p:cNvPr id="3" name="Content Placeholder 2"/>
          <p:cNvSpPr>
            <a:spLocks noGrp="1"/>
          </p:cNvSpPr>
          <p:nvPr>
            <p:ph idx="1"/>
          </p:nvPr>
        </p:nvSpPr>
        <p:spPr>
          <a:xfrm>
            <a:off x="457200" y="685800"/>
            <a:ext cx="8229600" cy="6172200"/>
          </a:xfrm>
        </p:spPr>
        <p:txBody>
          <a:bodyPr>
            <a:normAutofit/>
          </a:bodyPr>
          <a:lstStyle/>
          <a:p>
            <a:r>
              <a:rPr lang="en-US" sz="2400" dirty="0" smtClean="0"/>
              <a:t>This is suitable for high voltage Power transformers with fixed piping system  for fire protection</a:t>
            </a:r>
          </a:p>
          <a:p>
            <a:r>
              <a:rPr lang="en-US" sz="2400" dirty="0" smtClean="0"/>
              <a:t>Despite many embedded safety features provided by manufacturers, their failure often produce very large fires that are very hard to extinguish. </a:t>
            </a:r>
          </a:p>
          <a:p>
            <a:r>
              <a:rPr lang="en-US" sz="2400" dirty="0" smtClean="0"/>
              <a:t>Also fires provoke environmental damages by the release of thick black toxic smoke and </a:t>
            </a:r>
          </a:p>
          <a:p>
            <a:r>
              <a:rPr lang="en-US" sz="2400" dirty="0" smtClean="0"/>
              <a:t>May also result in spilling of transformer oil</a:t>
            </a:r>
          </a:p>
          <a:p>
            <a:r>
              <a:rPr lang="en-US" sz="2400" dirty="0" smtClean="0"/>
              <a:t>conventional design calls for a grid of open type deluge/spray nozzles to be installed all around the transformer. </a:t>
            </a:r>
          </a:p>
          <a:p>
            <a:r>
              <a:rPr lang="en-US" sz="2400" dirty="0" smtClean="0"/>
              <a:t>A typical system will use about 44 of them,  designed to spray about 500gpm </a:t>
            </a:r>
            <a:r>
              <a:rPr lang="en-US" sz="2400" dirty="0" err="1" smtClean="0"/>
              <a:t>ofwater</a:t>
            </a:r>
            <a:r>
              <a:rPr lang="en-US" sz="2400" dirty="0" smtClean="0"/>
              <a:t> for a duration of one (1) hour.</a:t>
            </a:r>
          </a:p>
          <a:p>
            <a:r>
              <a:rPr lang="en-US" sz="2400" dirty="0" smtClean="0"/>
              <a:t>Lot of water needs to be used</a:t>
            </a:r>
          </a:p>
          <a:p>
            <a:endParaRPr lang="en-US" sz="2400" dirty="0"/>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sz="3200" dirty="0" smtClean="0"/>
              <a:t>Problems Associated With Conventional </a:t>
            </a:r>
            <a:r>
              <a:rPr lang="en-US" sz="3200" dirty="0" err="1" smtClean="0"/>
              <a:t>F.FSystem</a:t>
            </a:r>
            <a:endParaRPr lang="en-US" sz="3200" dirty="0"/>
          </a:p>
        </p:txBody>
      </p:sp>
      <p:sp>
        <p:nvSpPr>
          <p:cNvPr id="3" name="Content Placeholder 2"/>
          <p:cNvSpPr>
            <a:spLocks noGrp="1"/>
          </p:cNvSpPr>
          <p:nvPr>
            <p:ph idx="1"/>
          </p:nvPr>
        </p:nvSpPr>
        <p:spPr>
          <a:xfrm>
            <a:off x="457200" y="838200"/>
            <a:ext cx="8229600" cy="6019800"/>
          </a:xfrm>
        </p:spPr>
        <p:txBody>
          <a:bodyPr>
            <a:normAutofit/>
          </a:bodyPr>
          <a:lstStyle/>
          <a:p>
            <a:r>
              <a:rPr lang="en-US" sz="2800" dirty="0" smtClean="0"/>
              <a:t>NFPA-850 for Power Plant Design goes even farther, </a:t>
            </a:r>
          </a:p>
          <a:p>
            <a:r>
              <a:rPr lang="en-US" sz="2800" dirty="0" smtClean="0"/>
              <a:t>requesting water spray duration to last a full two (2)hours .</a:t>
            </a:r>
          </a:p>
          <a:p>
            <a:r>
              <a:rPr lang="en-US" sz="2800" dirty="0" smtClean="0"/>
              <a:t> But minimum provisions for drainage are specified to be only large enough to</a:t>
            </a:r>
          </a:p>
          <a:p>
            <a:pPr>
              <a:buNone/>
            </a:pPr>
            <a:r>
              <a:rPr lang="en-US" sz="2800" dirty="0" smtClean="0"/>
              <a:t>     a) contain the spill from the largest single container of any flammable or combustible liquid in the area.  B) for fixed fire suppression systems operating for a minimum of 10minutes </a:t>
            </a:r>
          </a:p>
          <a:p>
            <a:r>
              <a:rPr lang="en-US" sz="2800" dirty="0" smtClean="0"/>
              <a:t>A lot of power substations are located in remote </a:t>
            </a:r>
            <a:r>
              <a:rPr lang="en-US" sz="2800" dirty="0" err="1" smtClean="0"/>
              <a:t>areas,or</a:t>
            </a:r>
            <a:r>
              <a:rPr lang="en-US" sz="2800" dirty="0" smtClean="0"/>
              <a:t> on the outskirts of towns where water is often not available.</a:t>
            </a:r>
            <a:endParaRPr lang="en-US" sz="2800" dirty="0"/>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endParaRPr lang="en-US" dirty="0"/>
          </a:p>
        </p:txBody>
      </p:sp>
      <p:sp>
        <p:nvSpPr>
          <p:cNvPr id="3" name="Content Placeholder 2"/>
          <p:cNvSpPr>
            <a:spLocks noGrp="1"/>
          </p:cNvSpPr>
          <p:nvPr>
            <p:ph idx="1"/>
          </p:nvPr>
        </p:nvSpPr>
        <p:spPr>
          <a:xfrm>
            <a:off x="457200" y="838200"/>
            <a:ext cx="8382000" cy="6019800"/>
          </a:xfrm>
        </p:spPr>
        <p:txBody>
          <a:bodyPr>
            <a:normAutofit/>
          </a:bodyPr>
          <a:lstStyle/>
          <a:p>
            <a:r>
              <a:rPr lang="en-US" sz="2800" dirty="0" smtClean="0"/>
              <a:t>Water reservoirs have to be built (often underground)  to      accommodate this large demand and they also need regular maintenance.</a:t>
            </a:r>
          </a:p>
          <a:p>
            <a:r>
              <a:rPr lang="en-US" sz="2800" dirty="0" smtClean="0"/>
              <a:t>Further powerful fire pumps are needed to provide water at a sufficiently high pressure to achieve the fire protection system.</a:t>
            </a:r>
          </a:p>
          <a:p>
            <a:r>
              <a:rPr lang="en-US" sz="2800" dirty="0" smtClean="0"/>
              <a:t> Infrastructure costs for the utility company rise rapidly,</a:t>
            </a:r>
          </a:p>
          <a:p>
            <a:r>
              <a:rPr lang="en-US" sz="2800" dirty="0" smtClean="0"/>
              <a:t>so much water is discharged on the flaming</a:t>
            </a:r>
          </a:p>
          <a:p>
            <a:pPr>
              <a:buNone/>
            </a:pPr>
            <a:r>
              <a:rPr lang="en-US" sz="2800" dirty="0" smtClean="0"/>
              <a:t>    transformer to cool it and control the fire that soon, the curbs built around it  is likely to overflow and hot  oil is spilled around,</a:t>
            </a:r>
          </a:p>
          <a:p>
            <a:endParaRPr lang="en-US" sz="2800" dirty="0"/>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endParaRPr lang="en-US" dirty="0"/>
          </a:p>
        </p:txBody>
      </p:sp>
      <p:sp>
        <p:nvSpPr>
          <p:cNvPr id="3" name="Content Placeholder 2"/>
          <p:cNvSpPr>
            <a:spLocks noGrp="1"/>
          </p:cNvSpPr>
          <p:nvPr>
            <p:ph idx="1"/>
          </p:nvPr>
        </p:nvSpPr>
        <p:spPr>
          <a:xfrm>
            <a:off x="457200" y="914400"/>
            <a:ext cx="8229600" cy="5562600"/>
          </a:xfrm>
        </p:spPr>
        <p:txBody>
          <a:bodyPr>
            <a:normAutofit fontScale="85000" lnSpcReduction="10000"/>
          </a:bodyPr>
          <a:lstStyle/>
          <a:p>
            <a:r>
              <a:rPr lang="en-US" sz="2800" b="1" dirty="0" smtClean="0"/>
              <a:t>As a solution to these problems </a:t>
            </a:r>
            <a:r>
              <a:rPr lang="en-US" sz="2800" b="1" dirty="0" err="1" smtClean="0"/>
              <a:t>FireFlex</a:t>
            </a:r>
            <a:r>
              <a:rPr lang="en-US" sz="2800" b="1" dirty="0" smtClean="0"/>
              <a:t> Systems ICAF Integrated Compressed Air </a:t>
            </a:r>
            <a:r>
              <a:rPr lang="nn-NO" sz="2800" b="1" dirty="0" smtClean="0"/>
              <a:t>Foam system is recommended for fixed piping network.</a:t>
            </a:r>
          </a:p>
          <a:p>
            <a:r>
              <a:rPr lang="en-US" sz="2800" b="1" dirty="0" smtClean="0"/>
              <a:t>This new FM Approved AFFF ( Aqueous Film Forming Foam  )   system helps  in mitigating  many of these potential problems while providing superior fire protection</a:t>
            </a:r>
          </a:p>
          <a:p>
            <a:r>
              <a:rPr lang="en-US" sz="2800" b="1" dirty="0" smtClean="0"/>
              <a:t>Fire fighting foam is widely used in the industry to extinguish fires in hydrocarbon fuels such as transformer oil.</a:t>
            </a:r>
          </a:p>
          <a:p>
            <a:r>
              <a:rPr lang="en-US" sz="2800" b="1" dirty="0" smtClean="0"/>
              <a:t>NFPA-11, TIA #05-1 in art. 7.15.1 states that where fixed spray type systems are used to protect 3 dimensional equipment like power transformers, the minimum density shall be applied over the projected  area of rectangular prism envelope for the equipment</a:t>
            </a:r>
          </a:p>
          <a:p>
            <a:r>
              <a:rPr lang="en-US" sz="2800" b="1" dirty="0" smtClean="0"/>
              <a:t> Furthermore, system discharge duration shall be designed for a minimum period of 5 minutes (art. 7.16).</a:t>
            </a:r>
            <a:endParaRPr lang="en-US" sz="2800" b="1" dirty="0"/>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fontScale="90000"/>
          </a:bodyPr>
          <a:lstStyle/>
          <a:p>
            <a:endParaRPr lang="en-US" dirty="0"/>
          </a:p>
        </p:txBody>
      </p:sp>
      <p:sp>
        <p:nvSpPr>
          <p:cNvPr id="3" name="Content Placeholder 2"/>
          <p:cNvSpPr>
            <a:spLocks noGrp="1"/>
          </p:cNvSpPr>
          <p:nvPr>
            <p:ph idx="1"/>
          </p:nvPr>
        </p:nvSpPr>
        <p:spPr>
          <a:xfrm>
            <a:off x="457200" y="762000"/>
            <a:ext cx="8229600" cy="5867400"/>
          </a:xfrm>
        </p:spPr>
        <p:txBody>
          <a:bodyPr>
            <a:normAutofit/>
          </a:bodyPr>
          <a:lstStyle/>
          <a:p>
            <a:r>
              <a:rPr lang="en-US" sz="2800" dirty="0" smtClean="0"/>
              <a:t> </a:t>
            </a:r>
            <a:r>
              <a:rPr lang="en-US" sz="2800" dirty="0" err="1" smtClean="0"/>
              <a:t>FireFlex</a:t>
            </a:r>
            <a:r>
              <a:rPr lang="en-US" sz="2800" dirty="0" smtClean="0"/>
              <a:t> Systems the designer will locate a grid of local application nozzles to cover the transformer's surfaces, based on the published square area of coverage versus mounting distance ratio of the TAR-225L Nozzles. </a:t>
            </a:r>
          </a:p>
          <a:p>
            <a:r>
              <a:rPr lang="en-US" sz="2800" dirty="0" smtClean="0"/>
              <a:t>But, because of the coverage area of each nozzle and the dense texture of Compressed Air Foam, the spray</a:t>
            </a:r>
          </a:p>
          <a:p>
            <a:pPr>
              <a:buNone/>
            </a:pPr>
            <a:r>
              <a:rPr lang="en-US" sz="2800" dirty="0" smtClean="0"/>
              <a:t>    nozzles grid all around the transformer uses much less nozzles than the equivalent deluge system</a:t>
            </a:r>
          </a:p>
          <a:p>
            <a:r>
              <a:rPr lang="en-US" sz="2800" dirty="0" smtClean="0"/>
              <a:t>Quantity of AFFF foam concentrate  can also  be  reduced by using  certain  Systems  to 2% from normal 3%  because of their high efficiency .</a:t>
            </a:r>
          </a:p>
          <a:p>
            <a:endParaRPr lang="en-US" sz="2800" dirty="0" smtClean="0"/>
          </a:p>
          <a:p>
            <a:endParaRPr lang="en-US" sz="2800" dirty="0" smtClean="0"/>
          </a:p>
          <a:p>
            <a:endParaRPr lang="en-US" sz="2800" dirty="0"/>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endParaRPr lang="en-US" dirty="0"/>
          </a:p>
        </p:txBody>
      </p:sp>
      <p:sp>
        <p:nvSpPr>
          <p:cNvPr id="3" name="Content Placeholder 2"/>
          <p:cNvSpPr>
            <a:spLocks noGrp="1"/>
          </p:cNvSpPr>
          <p:nvPr>
            <p:ph idx="1"/>
          </p:nvPr>
        </p:nvSpPr>
        <p:spPr>
          <a:xfrm>
            <a:off x="457200" y="914400"/>
            <a:ext cx="8229600" cy="5943600"/>
          </a:xfrm>
        </p:spPr>
        <p:txBody>
          <a:bodyPr>
            <a:normAutofit fontScale="92500" lnSpcReduction="10000"/>
          </a:bodyPr>
          <a:lstStyle/>
          <a:p>
            <a:r>
              <a:rPr lang="en-US" sz="2800" dirty="0" smtClean="0"/>
              <a:t>A typical high voltage power transformer Systems</a:t>
            </a:r>
          </a:p>
          <a:p>
            <a:pPr>
              <a:buNone/>
            </a:pPr>
            <a:r>
              <a:rPr lang="en-US" sz="2800" dirty="0" smtClean="0"/>
              <a:t>     are designed at the much lower water flow rate of</a:t>
            </a:r>
          </a:p>
          <a:p>
            <a:pPr>
              <a:buNone/>
            </a:pPr>
            <a:r>
              <a:rPr lang="en-US" sz="2800" dirty="0" smtClean="0"/>
              <a:t>      95gpm and will need a grid of only 16 nozzles against 500 </a:t>
            </a:r>
            <a:r>
              <a:rPr lang="en-US" sz="2800" dirty="0" err="1" smtClean="0"/>
              <a:t>gpm</a:t>
            </a:r>
            <a:r>
              <a:rPr lang="en-US" sz="2800" dirty="0" smtClean="0"/>
              <a:t> water and 44 nozzles required for Deluge </a:t>
            </a:r>
          </a:p>
          <a:p>
            <a:r>
              <a:rPr lang="en-US" sz="2800" dirty="0" smtClean="0"/>
              <a:t>Because of the much shorter discharge time of 5</a:t>
            </a:r>
          </a:p>
          <a:p>
            <a:pPr>
              <a:buNone/>
            </a:pPr>
            <a:r>
              <a:rPr lang="en-US" sz="2800" dirty="0" smtClean="0"/>
              <a:t>    minutes, Only about 475 gallons of water (5 </a:t>
            </a:r>
            <a:r>
              <a:rPr lang="en-US" sz="2800" dirty="0" err="1" smtClean="0"/>
              <a:t>mts</a:t>
            </a:r>
            <a:r>
              <a:rPr lang="en-US" sz="2800" dirty="0" smtClean="0"/>
              <a:t>)will now be       needed to completely suppress the fire against</a:t>
            </a:r>
          </a:p>
          <a:p>
            <a:pPr>
              <a:buNone/>
            </a:pPr>
            <a:r>
              <a:rPr lang="en-US" sz="2800" dirty="0" smtClean="0"/>
              <a:t>     required 5000gpm   under deluge system for 10mts.</a:t>
            </a:r>
          </a:p>
          <a:p>
            <a:r>
              <a:rPr lang="en-US" sz="2800" dirty="0" smtClean="0"/>
              <a:t>At the  same time, it provides protection  against burn-back, which deluge systems cannot do.</a:t>
            </a:r>
          </a:p>
          <a:p>
            <a:r>
              <a:rPr lang="en-US" sz="2800" dirty="0" smtClean="0"/>
              <a:t>No need for large reservoirs, pumps, diesel set with battery with charger( 2 sets), bigger soak pit, oil water separation system, </a:t>
            </a:r>
            <a:r>
              <a:rPr lang="en-US" sz="2800" dirty="0" err="1" smtClean="0"/>
              <a:t>largerdrains</a:t>
            </a:r>
            <a:r>
              <a:rPr lang="en-US" sz="2800" dirty="0" smtClean="0"/>
              <a:t> containment dikes etc. saving investment.</a:t>
            </a:r>
            <a:endParaRPr lang="en-US" sz="2800" dirty="0"/>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endParaRPr lang="en-US" dirty="0"/>
          </a:p>
        </p:txBody>
      </p:sp>
      <p:sp>
        <p:nvSpPr>
          <p:cNvPr id="3" name="Content Placeholder 2"/>
          <p:cNvSpPr>
            <a:spLocks noGrp="1"/>
          </p:cNvSpPr>
          <p:nvPr>
            <p:ph idx="1"/>
          </p:nvPr>
        </p:nvSpPr>
        <p:spPr>
          <a:xfrm>
            <a:off x="457200" y="762000"/>
            <a:ext cx="8229600" cy="5867400"/>
          </a:xfrm>
        </p:spPr>
        <p:txBody>
          <a:bodyPr>
            <a:normAutofit lnSpcReduction="10000"/>
          </a:bodyPr>
          <a:lstStyle/>
          <a:p>
            <a:r>
              <a:rPr lang="en-US" sz="2800" dirty="0" smtClean="0"/>
              <a:t>water, foam and transformer oil  can  be easily pumped after a fire as only a  small quantum  is to be handled and treated.</a:t>
            </a:r>
          </a:p>
          <a:p>
            <a:r>
              <a:rPr lang="en-US" sz="2800" dirty="0" smtClean="0"/>
              <a:t>Possibilities of damages to the environment are much reduced because the risk of overflowing water and transformer oil over the containment bunds is eliminated</a:t>
            </a:r>
          </a:p>
          <a:p>
            <a:r>
              <a:rPr lang="en-US" sz="2800" dirty="0" smtClean="0"/>
              <a:t>A power transformer fire will involve both</a:t>
            </a:r>
          </a:p>
          <a:p>
            <a:pPr>
              <a:buNone/>
            </a:pPr>
            <a:r>
              <a:rPr lang="en-US" sz="2800" dirty="0" smtClean="0"/>
              <a:t>  ( a) cascading fire from the oil coming from the expansion tank situated at the top of the casing </a:t>
            </a:r>
          </a:p>
          <a:p>
            <a:pPr>
              <a:buNone/>
            </a:pPr>
            <a:r>
              <a:rPr lang="en-US" sz="2800" dirty="0" smtClean="0"/>
              <a:t>    b)  a pool fire in the curb surrounding the transformer.</a:t>
            </a:r>
          </a:p>
          <a:p>
            <a:r>
              <a:rPr lang="en-US" sz="2800" dirty="0" smtClean="0"/>
              <a:t> This makes it very difficult to extinguish total fire  .</a:t>
            </a:r>
            <a:endParaRPr lang="en-US" sz="2800" dirty="0"/>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smtClean="0"/>
              <a:t>Operation</a:t>
            </a:r>
            <a:endParaRPr lang="en-US" dirty="0"/>
          </a:p>
        </p:txBody>
      </p:sp>
      <p:sp>
        <p:nvSpPr>
          <p:cNvPr id="3" name="Content Placeholder 2"/>
          <p:cNvSpPr>
            <a:spLocks noGrp="1"/>
          </p:cNvSpPr>
          <p:nvPr>
            <p:ph idx="1"/>
          </p:nvPr>
        </p:nvSpPr>
        <p:spPr>
          <a:xfrm>
            <a:off x="457200" y="1066800"/>
            <a:ext cx="8229600" cy="5486400"/>
          </a:xfrm>
        </p:spPr>
        <p:txBody>
          <a:bodyPr>
            <a:normAutofit lnSpcReduction="10000"/>
          </a:bodyPr>
          <a:lstStyle/>
          <a:p>
            <a:r>
              <a:rPr lang="en-US" sz="2800" dirty="0" smtClean="0"/>
              <a:t>ICAF System  consists of a  a grid of discharge nozzles installed around the transformer.</a:t>
            </a:r>
          </a:p>
          <a:p>
            <a:r>
              <a:rPr lang="en-US" sz="2800" dirty="0" smtClean="0"/>
              <a:t> A first row of nozzles will be aimed at the top of the transformer casing to extinguish flames from the pooling transformer oil on the top of the transformer casing. </a:t>
            </a:r>
          </a:p>
          <a:p>
            <a:r>
              <a:rPr lang="en-US" sz="2800" dirty="0" smtClean="0"/>
              <a:t>A second row will be installed to protect the sides of the transformer casing, extinguishing the cascading fire. </a:t>
            </a:r>
          </a:p>
          <a:p>
            <a:r>
              <a:rPr lang="en-US" sz="2800" dirty="0" smtClean="0"/>
              <a:t>Foam accumulation in the curb will handle the burning oil by covering the surface. </a:t>
            </a:r>
          </a:p>
          <a:p>
            <a:r>
              <a:rPr lang="en-US" sz="2800" dirty="0" smtClean="0"/>
              <a:t>Other nozzles will be located to properly cover the shape of the oil expansion tank ( conservator).</a:t>
            </a:r>
            <a:endParaRPr lang="en-US" sz="2800" dirty="0"/>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endParaRPr lang="en-US" dirty="0"/>
          </a:p>
        </p:txBody>
      </p:sp>
      <p:sp>
        <p:nvSpPr>
          <p:cNvPr id="3" name="Content Placeholder 2"/>
          <p:cNvSpPr>
            <a:spLocks noGrp="1"/>
          </p:cNvSpPr>
          <p:nvPr>
            <p:ph idx="1"/>
          </p:nvPr>
        </p:nvSpPr>
        <p:spPr>
          <a:xfrm>
            <a:off x="457200" y="990600"/>
            <a:ext cx="8229600" cy="5486400"/>
          </a:xfrm>
        </p:spPr>
        <p:txBody>
          <a:bodyPr>
            <a:normAutofit fontScale="92500" lnSpcReduction="10000"/>
          </a:bodyPr>
          <a:lstStyle/>
          <a:p>
            <a:r>
              <a:rPr lang="en-US" sz="2800" dirty="0" smtClean="0"/>
              <a:t>The resulting balanced flow piping is much simpler to install and of smaller diameter than the equivalent deluge grid system, reducing the costs</a:t>
            </a:r>
          </a:p>
          <a:p>
            <a:r>
              <a:rPr lang="en-US" sz="2800" dirty="0" smtClean="0"/>
              <a:t>The foam concentrate is stored in a non-pressurized tank of only 10 gallons capacity and does not use bladders or complicated inductors and trims.</a:t>
            </a:r>
          </a:p>
          <a:p>
            <a:r>
              <a:rPr lang="en-US" sz="2800" dirty="0" smtClean="0"/>
              <a:t> The entire foam trim is actually factory-built in a</a:t>
            </a:r>
          </a:p>
          <a:p>
            <a:pPr>
              <a:buNone/>
            </a:pPr>
            <a:r>
              <a:rPr lang="en-US" sz="2800" dirty="0" smtClean="0"/>
              <a:t>     user-friendly cabinet </a:t>
            </a:r>
          </a:p>
          <a:p>
            <a:r>
              <a:rPr lang="en-US" sz="2800" dirty="0" smtClean="0"/>
              <a:t>A bank of three high pressure compressed air cylinders</a:t>
            </a:r>
          </a:p>
          <a:p>
            <a:pPr>
              <a:buNone/>
            </a:pPr>
            <a:r>
              <a:rPr lang="en-US" sz="2800" dirty="0" smtClean="0"/>
              <a:t>      is supplied to provide the pressure to the system so the</a:t>
            </a:r>
          </a:p>
          <a:p>
            <a:pPr>
              <a:buNone/>
            </a:pPr>
            <a:r>
              <a:rPr lang="en-US" sz="2800" dirty="0" smtClean="0"/>
              <a:t>      existing water pressure can be used to feed the system.</a:t>
            </a:r>
          </a:p>
          <a:p>
            <a:r>
              <a:rPr lang="en-US" sz="2800" dirty="0" smtClean="0"/>
              <a:t> The compressed air cylinders and foam tank can be erected on a mobile plat form</a:t>
            </a:r>
          </a:p>
          <a:p>
            <a:pPr>
              <a:buNone/>
            </a:pPr>
            <a:endParaRPr lang="en-US" sz="2800" dirty="0"/>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endParaRPr lang="en-US" dirty="0"/>
          </a:p>
        </p:txBody>
      </p:sp>
      <p:sp>
        <p:nvSpPr>
          <p:cNvPr id="3" name="Content Placeholder 2"/>
          <p:cNvSpPr>
            <a:spLocks noGrp="1"/>
          </p:cNvSpPr>
          <p:nvPr>
            <p:ph idx="1"/>
          </p:nvPr>
        </p:nvSpPr>
        <p:spPr>
          <a:xfrm>
            <a:off x="457200" y="1066800"/>
            <a:ext cx="8229600" cy="5410200"/>
          </a:xfrm>
        </p:spPr>
        <p:txBody>
          <a:bodyPr>
            <a:normAutofit/>
          </a:bodyPr>
          <a:lstStyle/>
          <a:p>
            <a:r>
              <a:rPr lang="en-US" sz="2400" dirty="0" smtClean="0"/>
              <a:t>Special considerations need to be given to the nozzle layout for this kind of hazard since power transformer configurations vary. </a:t>
            </a:r>
          </a:p>
          <a:p>
            <a:r>
              <a:rPr lang="en-US" sz="2400" dirty="0" smtClean="0"/>
              <a:t>ICAF Systems are so efficient at extinguishing this type of fire the total suppression will be achieved three times faster than a typical deluge system .</a:t>
            </a:r>
          </a:p>
          <a:p>
            <a:r>
              <a:rPr lang="en-US" sz="2400" dirty="0" smtClean="0"/>
              <a:t>The system operation is environment friendly</a:t>
            </a:r>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81000"/>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5867400"/>
          </a:xfrm>
        </p:spPr>
        <p:txBody>
          <a:bodyPr>
            <a:normAutofit fontScale="92500" lnSpcReduction="10000"/>
          </a:bodyPr>
          <a:lstStyle/>
          <a:p>
            <a:endParaRPr lang="en-US" sz="2400" dirty="0" smtClean="0"/>
          </a:p>
          <a:p>
            <a:endParaRPr lang="en-US" sz="2400" dirty="0" smtClean="0"/>
          </a:p>
          <a:p>
            <a:endParaRPr lang="en-US" sz="2400" dirty="0" smtClean="0"/>
          </a:p>
          <a:p>
            <a:endParaRPr lang="en-US" sz="2400" dirty="0" smtClean="0"/>
          </a:p>
          <a:p>
            <a:endParaRPr lang="en-US" sz="2400" b="1" dirty="0" smtClean="0"/>
          </a:p>
          <a:p>
            <a:r>
              <a:rPr lang="en-US" sz="2400" b="1" dirty="0" smtClean="0"/>
              <a:t>Note:</a:t>
            </a:r>
            <a:r>
              <a:rPr lang="en-US" sz="2400" dirty="0" smtClean="0"/>
              <a:t> </a:t>
            </a:r>
          </a:p>
          <a:p>
            <a:r>
              <a:rPr lang="en-US" sz="2400" dirty="0" smtClean="0"/>
              <a:t>Class D fires involve combustible metals, such as magnesium, titanium, and sodium. Extinguishers with a D rating are designed to extinguish fires involving combustible metals.</a:t>
            </a:r>
          </a:p>
          <a:p>
            <a:r>
              <a:rPr lang="en-US" sz="2400" dirty="0" smtClean="0"/>
              <a:t>  Common extinguishing agents may react with a combustible metal fire causing the severity of the fire to increase.</a:t>
            </a:r>
          </a:p>
          <a:p>
            <a:r>
              <a:rPr lang="en-US" sz="2400" dirty="0" smtClean="0"/>
              <a:t> The most common method for extinguishing a combustible metal fire is to cover the burning material with a dry powder, such as sand, which will not react with the material. </a:t>
            </a:r>
          </a:p>
          <a:p>
            <a:r>
              <a:rPr lang="en-US" sz="2400" dirty="0" smtClean="0"/>
              <a:t>If you store or use combustible metals, contact the Fire Prevention Services office for a consultation regarding the proper type and amount of extinguishing agent that should be </a:t>
            </a:r>
            <a:r>
              <a:rPr lang="en-US" sz="2400" dirty="0" err="1" smtClean="0"/>
              <a:t>availabl</a:t>
            </a:r>
            <a:endParaRPr lang="en-US" sz="2400" dirty="0" smtClean="0"/>
          </a:p>
          <a:p>
            <a:endParaRPr lang="en-US" sz="2400" dirty="0"/>
          </a:p>
        </p:txBody>
      </p:sp>
      <p:graphicFrame>
        <p:nvGraphicFramePr>
          <p:cNvPr id="4" name="Table 3"/>
          <p:cNvGraphicFramePr>
            <a:graphicFrameLocks noGrp="1"/>
          </p:cNvGraphicFramePr>
          <p:nvPr/>
        </p:nvGraphicFramePr>
        <p:xfrm>
          <a:off x="609600" y="381000"/>
          <a:ext cx="8153400" cy="2120968"/>
        </p:xfrm>
        <a:graphic>
          <a:graphicData uri="http://schemas.openxmlformats.org/drawingml/2006/table">
            <a:tbl>
              <a:tblPr firstRow="1" bandRow="1">
                <a:tableStyleId>{5C22544A-7EE6-4342-B048-85BDC9FD1C3A}</a:tableStyleId>
              </a:tblPr>
              <a:tblGrid>
                <a:gridCol w="1600200"/>
                <a:gridCol w="2514600"/>
                <a:gridCol w="4038600"/>
              </a:tblGrid>
              <a:tr h="683192">
                <a:tc>
                  <a:txBody>
                    <a:bodyPr/>
                    <a:lstStyle/>
                    <a:p>
                      <a:pPr marL="0" marR="0" algn="ctr">
                        <a:lnSpc>
                          <a:spcPct val="150000"/>
                        </a:lnSpc>
                        <a:spcBef>
                          <a:spcPts val="0"/>
                        </a:spcBef>
                        <a:spcAft>
                          <a:spcPts val="0"/>
                        </a:spcAft>
                      </a:pPr>
                      <a:r>
                        <a:rPr lang="en-US" sz="1800" b="1" dirty="0">
                          <a:latin typeface="Cambria" pitchFamily="18" charset="0"/>
                          <a:ea typeface="Calibri"/>
                          <a:cs typeface="Times New Roman"/>
                        </a:rPr>
                        <a:t>Fire Class</a:t>
                      </a:r>
                      <a:endParaRPr lang="en-US" sz="1800" dirty="0">
                        <a:latin typeface="Cambria" pitchFamily="18" charset="0"/>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800" b="1" dirty="0">
                          <a:latin typeface="Cambria" pitchFamily="18" charset="0"/>
                          <a:ea typeface="Calibri"/>
                          <a:cs typeface="Times New Roman"/>
                        </a:rPr>
                        <a:t>Combustion Material Involved </a:t>
                      </a:r>
                      <a:endParaRPr lang="en-US" sz="1800" dirty="0">
                        <a:latin typeface="Cambria" pitchFamily="18" charset="0"/>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800" b="1" dirty="0">
                          <a:latin typeface="Cambria" pitchFamily="18" charset="0"/>
                          <a:ea typeface="Calibri"/>
                          <a:cs typeface="Times New Roman"/>
                        </a:rPr>
                        <a:t>Fire Extinguishing Medium</a:t>
                      </a:r>
                      <a:endParaRPr lang="en-US" sz="1800" dirty="0">
                        <a:latin typeface="Cambria" pitchFamily="18" charset="0"/>
                        <a:ea typeface="Calibri"/>
                        <a:cs typeface="Times New Roman"/>
                      </a:endParaRPr>
                    </a:p>
                  </a:txBody>
                  <a:tcPr marL="68580" marR="68580" marT="0" marB="0"/>
                </a:tc>
              </a:tr>
              <a:tr h="1298008">
                <a:tc>
                  <a:txBody>
                    <a:bodyPr/>
                    <a:lstStyle/>
                    <a:p>
                      <a:r>
                        <a:rPr lang="en-US" sz="1800" dirty="0" smtClean="0">
                          <a:latin typeface="Cambria" pitchFamily="18" charset="0"/>
                          <a:ea typeface="Calibri"/>
                          <a:cs typeface="Times New Roman"/>
                        </a:rPr>
                        <a:t>Class k Fire</a:t>
                      </a:r>
                      <a:endParaRPr lang="en-US" dirty="0"/>
                    </a:p>
                  </a:txBody>
                  <a:tcPr/>
                </a:tc>
                <a:tc>
                  <a:txBody>
                    <a:bodyPr/>
                    <a:lstStyle/>
                    <a:p>
                      <a:r>
                        <a:rPr lang="en-US" sz="1800" b="0" i="0" kern="1200" dirty="0" smtClean="0">
                          <a:solidFill>
                            <a:schemeClr val="dk1"/>
                          </a:solidFill>
                          <a:latin typeface="+mn-lt"/>
                          <a:ea typeface="+mn-ea"/>
                          <a:cs typeface="+mn-cs"/>
                        </a:rPr>
                        <a:t>involves vegetable oils, animal oils, or fats in cooking appliances. </a:t>
                      </a:r>
                      <a:endParaRPr lang="en-US" dirty="0"/>
                    </a:p>
                  </a:txBody>
                  <a:tcPr/>
                </a:tc>
                <a:tc>
                  <a:txBody>
                    <a:bodyPr/>
                    <a:lstStyle/>
                    <a:p>
                      <a:r>
                        <a:rPr lang="en-US" sz="1800" b="0" i="0" kern="1200" dirty="0" smtClean="0">
                          <a:solidFill>
                            <a:schemeClr val="dk1"/>
                          </a:solidFill>
                          <a:latin typeface="+mn-lt"/>
                          <a:ea typeface="+mn-ea"/>
                          <a:cs typeface="+mn-cs"/>
                        </a:rPr>
                        <a:t>Extinguishers with a K rating are designed to extinguish fires involving vegetable oils, animal oils, or fats utilized in commercial cooking appliances.</a:t>
                      </a:r>
                      <a:endParaRPr lang="en-US" dirty="0"/>
                    </a:p>
                  </a:txBody>
                  <a:tcPr/>
                </a:tc>
              </a:tr>
            </a:tbl>
          </a:graphicData>
        </a:graphic>
      </p:graphicFrame>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sz="3200" b="1" dirty="0" smtClean="0"/>
              <a:t>Integrated Compressed Air Foam Systems</a:t>
            </a:r>
            <a:endParaRPr lang="en-US" sz="3200" dirty="0"/>
          </a:p>
        </p:txBody>
      </p:sp>
      <p:pic>
        <p:nvPicPr>
          <p:cNvPr id="1026" name="Picture 2"/>
          <p:cNvPicPr>
            <a:picLocks noGrp="1" noChangeAspect="1" noChangeArrowheads="1"/>
          </p:cNvPicPr>
          <p:nvPr>
            <p:ph idx="1"/>
          </p:nvPr>
        </p:nvPicPr>
        <p:blipFill>
          <a:blip r:embed="rId2"/>
          <a:srcRect/>
          <a:stretch>
            <a:fillRect/>
          </a:stretch>
        </p:blipFill>
        <p:spPr bwMode="auto">
          <a:xfrm>
            <a:off x="990600" y="990600"/>
            <a:ext cx="6858000" cy="5867400"/>
          </a:xfrm>
          <a:prstGeom prst="rect">
            <a:avLst/>
          </a:prstGeom>
          <a:noFill/>
          <a:ln w="9525">
            <a:noFill/>
            <a:miter lim="800000"/>
            <a:headEnd/>
            <a:tailEnd/>
          </a:ln>
          <a:effectLst/>
        </p:spPr>
      </p:pic>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endParaRPr lang="en-US" dirty="0"/>
          </a:p>
        </p:txBody>
      </p:sp>
      <p:pic>
        <p:nvPicPr>
          <p:cNvPr id="1026" name="Picture 2" descr="C:\Users\USER\Desktop\Empty folder (2)\gas-extinguishing-system-2.jpg"/>
          <p:cNvPicPr>
            <a:picLocks noGrp="1" noChangeAspect="1" noChangeArrowheads="1"/>
          </p:cNvPicPr>
          <p:nvPr>
            <p:ph idx="1"/>
          </p:nvPr>
        </p:nvPicPr>
        <p:blipFill>
          <a:blip r:embed="rId2"/>
          <a:srcRect/>
          <a:stretch>
            <a:fillRect/>
          </a:stretch>
        </p:blipFill>
        <p:spPr bwMode="auto">
          <a:xfrm>
            <a:off x="1295400" y="1276350"/>
            <a:ext cx="6324600" cy="4762500"/>
          </a:xfrm>
          <a:prstGeom prst="rect">
            <a:avLst/>
          </a:prstGeom>
          <a:noFill/>
        </p:spPr>
      </p:pic>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a:bodyPr>
          <a:lstStyle/>
          <a:p>
            <a:r>
              <a:rPr lang="en-US" sz="3200" dirty="0" smtClean="0"/>
              <a:t>GREEN OIL IN PLACE OF MINERAL OIL</a:t>
            </a:r>
            <a:endParaRPr lang="en-US" sz="3200" dirty="0"/>
          </a:p>
        </p:txBody>
      </p:sp>
      <p:sp>
        <p:nvSpPr>
          <p:cNvPr id="3" name="Content Placeholder 2"/>
          <p:cNvSpPr>
            <a:spLocks noGrp="1"/>
          </p:cNvSpPr>
          <p:nvPr>
            <p:ph idx="1"/>
          </p:nvPr>
        </p:nvSpPr>
        <p:spPr>
          <a:xfrm>
            <a:off x="457200" y="685800"/>
            <a:ext cx="8229600" cy="6172200"/>
          </a:xfrm>
        </p:spPr>
        <p:txBody>
          <a:bodyPr>
            <a:normAutofit lnSpcReduction="10000"/>
          </a:bodyPr>
          <a:lstStyle/>
          <a:p>
            <a:r>
              <a:rPr lang="en-US" sz="2800" dirty="0" smtClean="0"/>
              <a:t>Transformer fluids are generally petroleum based fluids and are non-bio-degradable, non-renewable, non-environmental friendly with limited availability , lower flash points and very expensive.</a:t>
            </a:r>
          </a:p>
          <a:p>
            <a:r>
              <a:rPr lang="en-US" sz="2800" dirty="0" smtClean="0"/>
              <a:t> Solution: Substitution of the mineral based dielectric oil with a new environmental-friendly dielectric fluid </a:t>
            </a:r>
          </a:p>
          <a:p>
            <a:r>
              <a:rPr lang="en-US" sz="2800" dirty="0" smtClean="0"/>
              <a:t>An ideal liquid dielectric has very good electrical, physical and chemical properties along-with stable ageing characteristics.</a:t>
            </a:r>
          </a:p>
          <a:p>
            <a:r>
              <a:rPr lang="en-US" sz="2800" dirty="0" smtClean="0"/>
              <a:t> It should be compatible with electrical equipment construction materials like paper, press board, copper, metal housing, polymer containers etc.</a:t>
            </a:r>
          </a:p>
          <a:p>
            <a:r>
              <a:rPr lang="en-US" sz="2800" dirty="0" smtClean="0"/>
              <a:t>A practical study is proposed to test suitable vegetable oil, as a replacement for mineral oil.</a:t>
            </a:r>
          </a:p>
          <a:p>
            <a:endParaRPr lang="en-US" sz="2800" dirty="0"/>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Autofit/>
          </a:bodyPr>
          <a:lstStyle/>
          <a:p>
            <a:r>
              <a:rPr lang="en-US" sz="3200" dirty="0" smtClean="0"/>
              <a:t> vegetable based Transformer oils </a:t>
            </a:r>
            <a:endParaRPr lang="en-US" sz="3200" dirty="0"/>
          </a:p>
        </p:txBody>
      </p:sp>
      <p:sp>
        <p:nvSpPr>
          <p:cNvPr id="3" name="Content Placeholder 2"/>
          <p:cNvSpPr>
            <a:spLocks noGrp="1"/>
          </p:cNvSpPr>
          <p:nvPr>
            <p:ph idx="1"/>
          </p:nvPr>
        </p:nvSpPr>
        <p:spPr>
          <a:xfrm>
            <a:off x="457200" y="609600"/>
            <a:ext cx="8229600" cy="5867400"/>
          </a:xfrm>
        </p:spPr>
        <p:txBody>
          <a:bodyPr>
            <a:normAutofit fontScale="92500" lnSpcReduction="10000"/>
          </a:bodyPr>
          <a:lstStyle/>
          <a:p>
            <a:r>
              <a:rPr lang="en-US" sz="2800" dirty="0" smtClean="0"/>
              <a:t>Raw vegetable oils are not suitable for use as dielectric fluids because of poor dielectric strength and lack of hydrolytic/ thermal stability. </a:t>
            </a:r>
          </a:p>
          <a:p>
            <a:r>
              <a:rPr lang="en-US" sz="2800" dirty="0" smtClean="0"/>
              <a:t>However, certain chemical/physical modifications are required to overcome these deficiencies.</a:t>
            </a:r>
          </a:p>
          <a:p>
            <a:r>
              <a:rPr lang="en-US" sz="2800" dirty="0" smtClean="0"/>
              <a:t>The Research in this area should focus:</a:t>
            </a:r>
          </a:p>
          <a:p>
            <a:r>
              <a:rPr lang="en-US" sz="2800" dirty="0" smtClean="0"/>
              <a:t> The substitute oil should be developed from non-edible, indigenous oil</a:t>
            </a:r>
          </a:p>
          <a:p>
            <a:r>
              <a:rPr lang="en-US" sz="2800" dirty="0" smtClean="0"/>
              <a:t> It should be Eco-friendly (i.e. biodegradable), renewable hence provide safer disposal methods and avoid environment hazards</a:t>
            </a:r>
          </a:p>
          <a:p>
            <a:r>
              <a:rPr lang="en-US" sz="2800" dirty="0" smtClean="0"/>
              <a:t> Ensure very high class quality</a:t>
            </a:r>
          </a:p>
          <a:p>
            <a:r>
              <a:rPr lang="en-US" sz="2800" dirty="0" smtClean="0"/>
              <a:t> Provide safety margin for flash point by double than that of mineral oil </a:t>
            </a:r>
          </a:p>
          <a:p>
            <a:endParaRPr lang="en-US" sz="2800" dirty="0"/>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a:bodyPr>
          <a:lstStyle/>
          <a:p>
            <a:r>
              <a:rPr lang="en-US" sz="2400" dirty="0" smtClean="0"/>
              <a:t>PROPERTIES OF IDEAL LIQUID TO BE USED AS TRANSFORMER OIL</a:t>
            </a:r>
            <a:endParaRPr lang="en-US" sz="2400" dirty="0"/>
          </a:p>
        </p:txBody>
      </p:sp>
      <p:sp>
        <p:nvSpPr>
          <p:cNvPr id="3" name="Content Placeholder 2"/>
          <p:cNvSpPr>
            <a:spLocks noGrp="1"/>
          </p:cNvSpPr>
          <p:nvPr>
            <p:ph idx="1"/>
          </p:nvPr>
        </p:nvSpPr>
        <p:spPr>
          <a:xfrm>
            <a:off x="457200" y="609600"/>
            <a:ext cx="8229600" cy="6248400"/>
          </a:xfrm>
        </p:spPr>
        <p:txBody>
          <a:bodyPr>
            <a:normAutofit/>
          </a:bodyPr>
          <a:lstStyle/>
          <a:p>
            <a:r>
              <a:rPr lang="en-US" sz="2000" dirty="0" smtClean="0"/>
              <a:t> </a:t>
            </a:r>
            <a:r>
              <a:rPr lang="en-US" sz="2400" dirty="0" smtClean="0">
                <a:latin typeface="Arial" pitchFamily="34" charset="0"/>
                <a:cs typeface="Arial" pitchFamily="34" charset="0"/>
              </a:rPr>
              <a:t>• High dielectric strength • </a:t>
            </a:r>
          </a:p>
          <a:p>
            <a:r>
              <a:rPr lang="en-US" sz="2400" dirty="0" smtClean="0">
                <a:latin typeface="Arial" pitchFamily="34" charset="0"/>
                <a:cs typeface="Arial" pitchFamily="34" charset="0"/>
              </a:rPr>
              <a:t>High impulse strength • </a:t>
            </a:r>
          </a:p>
          <a:p>
            <a:r>
              <a:rPr lang="en-US" sz="2400" dirty="0" smtClean="0">
                <a:latin typeface="Arial" pitchFamily="34" charset="0"/>
                <a:cs typeface="Arial" pitchFamily="34" charset="0"/>
              </a:rPr>
              <a:t>High volume resistivity</a:t>
            </a:r>
          </a:p>
          <a:p>
            <a:r>
              <a:rPr lang="en-US" sz="2400" dirty="0" smtClean="0">
                <a:latin typeface="Arial" pitchFamily="34" charset="0"/>
                <a:cs typeface="Arial" pitchFamily="34" charset="0"/>
              </a:rPr>
              <a:t> •Low dielectric dissipation factor ( Tan Delta)</a:t>
            </a:r>
          </a:p>
          <a:p>
            <a:r>
              <a:rPr lang="en-US" sz="2400" dirty="0" smtClean="0">
                <a:latin typeface="Arial" pitchFamily="34" charset="0"/>
                <a:cs typeface="Arial" pitchFamily="34" charset="0"/>
              </a:rPr>
              <a:t>• High specific heat and thermal conductivity</a:t>
            </a:r>
          </a:p>
          <a:p>
            <a:r>
              <a:rPr lang="en-US" sz="2400" dirty="0" smtClean="0">
                <a:latin typeface="Arial" pitchFamily="34" charset="0"/>
                <a:cs typeface="Arial" pitchFamily="34" charset="0"/>
              </a:rPr>
              <a:t> Good chemical stability</a:t>
            </a:r>
          </a:p>
          <a:p>
            <a:r>
              <a:rPr lang="en-US" sz="2400" dirty="0" smtClean="0">
                <a:latin typeface="Arial" pitchFamily="34" charset="0"/>
                <a:cs typeface="Arial" pitchFamily="34" charset="0"/>
              </a:rPr>
              <a:t> •Low viscosity </a:t>
            </a:r>
          </a:p>
          <a:p>
            <a:r>
              <a:rPr lang="en-US" sz="2400" dirty="0" smtClean="0">
                <a:latin typeface="Arial" pitchFamily="34" charset="0"/>
                <a:cs typeface="Arial" pitchFamily="34" charset="0"/>
              </a:rPr>
              <a:t>Non- hygroscopic- lesser absorption of moisture</a:t>
            </a:r>
          </a:p>
          <a:p>
            <a:r>
              <a:rPr lang="en-US" sz="2400" dirty="0" smtClean="0">
                <a:latin typeface="Arial" pitchFamily="34" charset="0"/>
                <a:cs typeface="Arial" pitchFamily="34" charset="0"/>
              </a:rPr>
              <a:t>•Low volatility and high flash point </a:t>
            </a:r>
          </a:p>
          <a:p>
            <a:r>
              <a:rPr lang="en-US" sz="2400" dirty="0" smtClean="0">
                <a:latin typeface="Arial" pitchFamily="34" charset="0"/>
                <a:cs typeface="Arial" pitchFamily="34" charset="0"/>
              </a:rPr>
              <a:t>• Good arc quenching properties </a:t>
            </a:r>
          </a:p>
          <a:p>
            <a:r>
              <a:rPr lang="en-US" sz="2400" dirty="0" smtClean="0">
                <a:latin typeface="Arial" pitchFamily="34" charset="0"/>
                <a:cs typeface="Arial" pitchFamily="34" charset="0"/>
              </a:rPr>
              <a:t> • Non-flammable and non-toxic </a:t>
            </a:r>
          </a:p>
          <a:p>
            <a:r>
              <a:rPr lang="en-US" sz="2400" dirty="0" smtClean="0">
                <a:latin typeface="Arial" pitchFamily="34" charset="0"/>
                <a:cs typeface="Arial" pitchFamily="34" charset="0"/>
              </a:rPr>
              <a:t>• Cheap and easily available.</a:t>
            </a:r>
          </a:p>
          <a:p>
            <a:r>
              <a:rPr lang="en-US" sz="2400" dirty="0" smtClean="0"/>
              <a:t> Total absence of corrosive </a:t>
            </a:r>
            <a:r>
              <a:rPr lang="en-US" sz="2400" dirty="0" err="1" smtClean="0"/>
              <a:t>sulphur</a:t>
            </a:r>
            <a:r>
              <a:rPr lang="en-US" sz="2400" dirty="0" smtClean="0"/>
              <a:t> and PCB</a:t>
            </a:r>
          </a:p>
          <a:p>
            <a:endParaRPr lang="en-US" sz="2400" dirty="0">
              <a:latin typeface="Arial" pitchFamily="34" charset="0"/>
              <a:cs typeface="Arial" pitchFamily="34" charset="0"/>
            </a:endParaRP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6019800"/>
          </a:xfrm>
        </p:spPr>
        <p:txBody>
          <a:bodyPr>
            <a:normAutofit fontScale="92500" lnSpcReduction="20000"/>
          </a:bodyPr>
          <a:lstStyle/>
          <a:p>
            <a:r>
              <a:rPr lang="en-US" sz="2800" dirty="0" smtClean="0"/>
              <a:t>Reduced fire hazards since the flash point is above 300°C</a:t>
            </a:r>
          </a:p>
          <a:p>
            <a:r>
              <a:rPr lang="en-US" sz="2800" dirty="0" smtClean="0"/>
              <a:t> Enhanced service life of transformer by non-absorbing moisture from the paper during normal service life and thereby, lesser shut downs and reduced investment on filtration etc.</a:t>
            </a:r>
          </a:p>
          <a:p>
            <a:r>
              <a:rPr lang="en-US" sz="2800" dirty="0" smtClean="0"/>
              <a:t> More useful for remote, pole mounted, sealed distribution transformer which are normally unattended</a:t>
            </a:r>
          </a:p>
          <a:p>
            <a:r>
              <a:rPr lang="en-US" sz="2800" dirty="0" smtClean="0"/>
              <a:t> Improved Reliability of Power Apparatus</a:t>
            </a:r>
          </a:p>
          <a:p>
            <a:r>
              <a:rPr lang="en-US" sz="2800" dirty="0" smtClean="0"/>
              <a:t> Total absence of corrosive </a:t>
            </a:r>
            <a:r>
              <a:rPr lang="en-US" sz="2800" dirty="0" err="1" smtClean="0"/>
              <a:t>sulphur</a:t>
            </a:r>
            <a:r>
              <a:rPr lang="en-US" sz="2800" dirty="0" smtClean="0"/>
              <a:t> and PCB</a:t>
            </a:r>
          </a:p>
          <a:p>
            <a:r>
              <a:rPr lang="en-US" sz="2800" dirty="0" smtClean="0"/>
              <a:t>A </a:t>
            </a:r>
            <a:r>
              <a:rPr lang="en-US" sz="2800" b="1" dirty="0" smtClean="0"/>
              <a:t>methyl ester of rapeseed oil (MRSO) has also been tested for possible use in power capacitors.</a:t>
            </a:r>
          </a:p>
          <a:p>
            <a:r>
              <a:rPr lang="en-US" sz="2800" dirty="0" err="1" smtClean="0"/>
              <a:t>Soyabean</a:t>
            </a:r>
            <a:r>
              <a:rPr lang="en-US" sz="2800" dirty="0" smtClean="0"/>
              <a:t> based transformer oil</a:t>
            </a:r>
          </a:p>
          <a:p>
            <a:r>
              <a:rPr lang="en-US" sz="2800" b="1" dirty="0" smtClean="0"/>
              <a:t>Insulation systems for electrical distribution transformers are being re-evaluated based on their  total life cycle cost both from economical and  environmental perspectives. </a:t>
            </a:r>
          </a:p>
          <a:p>
            <a:endParaRPr lang="en-US" sz="2800" dirty="0"/>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endParaRPr lang="en-US" dirty="0"/>
          </a:p>
        </p:txBody>
      </p:sp>
      <p:sp>
        <p:nvSpPr>
          <p:cNvPr id="3" name="Content Placeholder 2"/>
          <p:cNvSpPr>
            <a:spLocks noGrp="1"/>
          </p:cNvSpPr>
          <p:nvPr>
            <p:ph idx="1"/>
          </p:nvPr>
        </p:nvSpPr>
        <p:spPr>
          <a:xfrm>
            <a:off x="457200" y="838200"/>
            <a:ext cx="8229600" cy="5638800"/>
          </a:xfrm>
        </p:spPr>
        <p:txBody>
          <a:bodyPr>
            <a:normAutofit/>
          </a:bodyPr>
          <a:lstStyle/>
          <a:p>
            <a:r>
              <a:rPr lang="en-US" sz="2800" b="1" dirty="0" smtClean="0"/>
              <a:t>Due to the inherently higher efficiency design offered by liquid cooled transformers, </a:t>
            </a:r>
          </a:p>
          <a:p>
            <a:r>
              <a:rPr lang="en-US" sz="2800" b="1" dirty="0" smtClean="0"/>
              <a:t>Development has focused on fluids having improved environmental and health properties while maintaining the fire resistant properties of “less-flammable” fluids. </a:t>
            </a:r>
          </a:p>
          <a:p>
            <a:r>
              <a:rPr lang="en-US" sz="2800" b="1" dirty="0" smtClean="0"/>
              <a:t>Because esters have lower inherent resistance to oxidation and differences in the type and magnitude of oxidation by-products, a novel insulation system has to be developed to overcome this potential handicap.</a:t>
            </a:r>
          </a:p>
          <a:p>
            <a:endParaRPr lang="en-US" sz="2800" dirty="0"/>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pPr algn="l"/>
            <a:r>
              <a:rPr lang="en-US" dirty="0" err="1" smtClean="0"/>
              <a:t>Envirotemp</a:t>
            </a:r>
            <a:r>
              <a:rPr lang="en-US" dirty="0" smtClean="0"/>
              <a:t> Fr3fluid</a:t>
            </a:r>
            <a:endParaRPr lang="en-US" dirty="0"/>
          </a:p>
        </p:txBody>
      </p:sp>
      <p:sp>
        <p:nvSpPr>
          <p:cNvPr id="3" name="Content Placeholder 2"/>
          <p:cNvSpPr>
            <a:spLocks noGrp="1"/>
          </p:cNvSpPr>
          <p:nvPr>
            <p:ph idx="1"/>
          </p:nvPr>
        </p:nvSpPr>
        <p:spPr>
          <a:xfrm>
            <a:off x="457200" y="762000"/>
            <a:ext cx="8229600" cy="5943600"/>
          </a:xfrm>
        </p:spPr>
        <p:txBody>
          <a:bodyPr>
            <a:normAutofit fontScale="92500"/>
          </a:bodyPr>
          <a:lstStyle/>
          <a:p>
            <a:pPr>
              <a:defRPr/>
            </a:pPr>
            <a:r>
              <a:rPr lang="en-US" sz="2800" dirty="0" err="1" smtClean="0"/>
              <a:t>Envirotemp</a:t>
            </a:r>
            <a:r>
              <a:rPr lang="en-US" sz="2800" dirty="0" smtClean="0"/>
              <a:t> Fr3fluid is having superior properties as a transformer oil compared Mineral oil presently used.</a:t>
            </a:r>
          </a:p>
          <a:p>
            <a:pPr>
              <a:defRPr/>
            </a:pPr>
            <a:r>
              <a:rPr lang="en-US" sz="2800" dirty="0" err="1" smtClean="0"/>
              <a:t>Envirotemp</a:t>
            </a:r>
            <a:r>
              <a:rPr lang="en-US" sz="2800" dirty="0" smtClean="0"/>
              <a:t> Fr3fluid is a natural Ester solution, derived from renewable vegetable oils providing environmental  benefits that are  superior to Mineral oil</a:t>
            </a:r>
          </a:p>
          <a:p>
            <a:pPr>
              <a:defRPr/>
            </a:pPr>
            <a:r>
              <a:rPr lang="en-US" sz="2800" dirty="0" smtClean="0"/>
              <a:t>Its properties include:</a:t>
            </a:r>
          </a:p>
          <a:p>
            <a:pPr marL="514350" indent="-514350">
              <a:buFont typeface="Arial" charset="0"/>
              <a:buAutoNum type="alphaLcParenR"/>
              <a:defRPr/>
            </a:pPr>
            <a:r>
              <a:rPr lang="en-US" sz="2800" dirty="0" smtClean="0"/>
              <a:t>Ultimately Biodegradable as </a:t>
            </a:r>
            <a:r>
              <a:rPr lang="en-US" sz="2800" dirty="0" err="1" smtClean="0"/>
              <a:t>designsted</a:t>
            </a:r>
            <a:r>
              <a:rPr lang="en-US" sz="2800" dirty="0" smtClean="0"/>
              <a:t> by EPA</a:t>
            </a:r>
          </a:p>
          <a:p>
            <a:pPr marL="514350" indent="-514350">
              <a:buFont typeface="Arial" charset="0"/>
              <a:buAutoNum type="alphaLcParenR"/>
              <a:defRPr/>
            </a:pPr>
            <a:r>
              <a:rPr lang="en-US" sz="2800" dirty="0" smtClean="0"/>
              <a:t>Reduced carbon emissions: 56 times lesser emissions  compared to Mineral oil</a:t>
            </a:r>
          </a:p>
          <a:p>
            <a:pPr marL="514350" indent="-514350">
              <a:buFont typeface="Arial" charset="0"/>
              <a:buAutoNum type="alphaLcParenR"/>
              <a:defRPr/>
            </a:pPr>
            <a:r>
              <a:rPr lang="en-US" sz="2800" dirty="0" smtClean="0"/>
              <a:t>Non- toxic-Contains no petroleum, halogens,</a:t>
            </a:r>
          </a:p>
          <a:p>
            <a:pPr marL="514350" indent="-514350">
              <a:buFont typeface="Arial" charset="0"/>
              <a:buNone/>
              <a:defRPr/>
            </a:pPr>
            <a:r>
              <a:rPr lang="en-US" sz="2800" dirty="0" smtClean="0"/>
              <a:t>       Silicones or </a:t>
            </a:r>
            <a:r>
              <a:rPr lang="en-US" sz="2800" dirty="0" err="1" smtClean="0"/>
              <a:t>sulphur</a:t>
            </a:r>
            <a:endParaRPr lang="en-US" sz="2800" dirty="0" smtClean="0"/>
          </a:p>
          <a:p>
            <a:pPr marL="514350" indent="-514350">
              <a:buFont typeface="Arial" charset="0"/>
              <a:buNone/>
              <a:defRPr/>
            </a:pPr>
            <a:r>
              <a:rPr lang="en-US" sz="2800" dirty="0" smtClean="0"/>
              <a:t>d)Maintains Dielectric strength even in cold temperatures </a:t>
            </a:r>
          </a:p>
          <a:p>
            <a:endParaRPr lang="en-US" sz="2800" dirty="0"/>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endParaRPr lang="en-US" dirty="0"/>
          </a:p>
        </p:txBody>
      </p:sp>
      <p:sp>
        <p:nvSpPr>
          <p:cNvPr id="3" name="Content Placeholder 2"/>
          <p:cNvSpPr>
            <a:spLocks noGrp="1"/>
          </p:cNvSpPr>
          <p:nvPr>
            <p:ph idx="1"/>
          </p:nvPr>
        </p:nvSpPr>
        <p:spPr>
          <a:xfrm>
            <a:off x="457200" y="838200"/>
            <a:ext cx="8229600" cy="5287963"/>
          </a:xfrm>
        </p:spPr>
        <p:txBody>
          <a:bodyPr>
            <a:normAutofit fontScale="92500"/>
          </a:bodyPr>
          <a:lstStyle/>
          <a:p>
            <a:r>
              <a:rPr lang="en-US" sz="2800" dirty="0" smtClean="0"/>
              <a:t>Flash point as high as 360</a:t>
            </a:r>
            <a:r>
              <a:rPr lang="en-US" sz="2800" dirty="0" smtClean="0">
                <a:cs typeface="Calibri" pitchFamily="34" charset="0"/>
              </a:rPr>
              <a:t>ᵒC compared to145ᵒC of mineral oil. Hence comparatively very high fire safety for equipment and personnel.</a:t>
            </a:r>
          </a:p>
          <a:p>
            <a:r>
              <a:rPr lang="en-US" sz="2800" dirty="0" smtClean="0">
                <a:cs typeface="Calibri" pitchFamily="34" charset="0"/>
              </a:rPr>
              <a:t>Offers highest ignition resistance among all types of  oils used in transformers</a:t>
            </a:r>
          </a:p>
          <a:p>
            <a:r>
              <a:rPr lang="en-US" sz="2800" dirty="0" smtClean="0">
                <a:cs typeface="Calibri" pitchFamily="34" charset="0"/>
              </a:rPr>
              <a:t>Higher flash point helps in increasing the loading on the transformer(by 20% as practically seen)</a:t>
            </a:r>
          </a:p>
          <a:p>
            <a:r>
              <a:rPr lang="en-US" sz="2800" dirty="0" smtClean="0">
                <a:cs typeface="Calibri" pitchFamily="34" charset="0"/>
              </a:rPr>
              <a:t>Because  of higher flash point and there by there is no need of </a:t>
            </a:r>
            <a:r>
              <a:rPr lang="en-US" sz="2800" dirty="0" err="1" smtClean="0">
                <a:cs typeface="Calibri" pitchFamily="34" charset="0"/>
              </a:rPr>
              <a:t>mulsifier</a:t>
            </a:r>
            <a:r>
              <a:rPr lang="en-US" sz="2800" dirty="0" smtClean="0">
                <a:cs typeface="Calibri" pitchFamily="34" charset="0"/>
              </a:rPr>
              <a:t>, deluge and fire mitigation techniques</a:t>
            </a:r>
          </a:p>
          <a:p>
            <a:r>
              <a:rPr lang="en-US" sz="2800" dirty="0" smtClean="0">
                <a:cs typeface="Calibri" pitchFamily="34" charset="0"/>
              </a:rPr>
              <a:t>Because  of this higher reliability</a:t>
            </a:r>
          </a:p>
          <a:p>
            <a:r>
              <a:rPr lang="en-US" sz="2800" dirty="0" smtClean="0">
                <a:cs typeface="Calibri" pitchFamily="34" charset="0"/>
              </a:rPr>
              <a:t>Some of the largest utilities and transformers are using this oils for all voltage ranges </a:t>
            </a:r>
            <a:r>
              <a:rPr lang="en-US" sz="2800" dirty="0" err="1" smtClean="0">
                <a:cs typeface="Calibri" pitchFamily="34" charset="0"/>
              </a:rPr>
              <a:t>upto</a:t>
            </a:r>
            <a:r>
              <a:rPr lang="en-US" sz="2800" dirty="0" smtClean="0">
                <a:cs typeface="Calibri" pitchFamily="34" charset="0"/>
              </a:rPr>
              <a:t> 400KV</a:t>
            </a:r>
          </a:p>
          <a:p>
            <a:endParaRPr lang="en-US" sz="2800" dirty="0"/>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Autofit/>
          </a:bodyPr>
          <a:lstStyle/>
          <a:p>
            <a:r>
              <a:rPr lang="en-US" sz="2800" b="1" dirty="0" smtClean="0"/>
              <a:t/>
            </a:r>
            <a:br>
              <a:rPr lang="en-US" sz="2800" b="1" dirty="0" smtClean="0"/>
            </a:br>
            <a:r>
              <a:rPr lang="en-US" sz="2800" b="1" dirty="0" smtClean="0"/>
              <a:t> Maintenance free Vacuum type on load tap changer (OLTC) for Transformers</a:t>
            </a:r>
            <a:br>
              <a:rPr lang="en-US" sz="2800" b="1" dirty="0" smtClean="0"/>
            </a:br>
            <a:endParaRPr lang="en-US" sz="2800" dirty="0"/>
          </a:p>
        </p:txBody>
      </p:sp>
      <p:sp>
        <p:nvSpPr>
          <p:cNvPr id="3" name="Content Placeholder 2"/>
          <p:cNvSpPr>
            <a:spLocks noGrp="1"/>
          </p:cNvSpPr>
          <p:nvPr>
            <p:ph idx="1"/>
          </p:nvPr>
        </p:nvSpPr>
        <p:spPr>
          <a:xfrm>
            <a:off x="457200" y="1066800"/>
            <a:ext cx="8229600" cy="5562600"/>
          </a:xfrm>
        </p:spPr>
        <p:txBody>
          <a:bodyPr>
            <a:normAutofit fontScale="85000" lnSpcReduction="20000"/>
          </a:bodyPr>
          <a:lstStyle/>
          <a:p>
            <a:r>
              <a:rPr lang="en-US" sz="2800" dirty="0" smtClean="0"/>
              <a:t>Resistor type on load tap changer is mainly used for transformers. </a:t>
            </a:r>
          </a:p>
          <a:p>
            <a:r>
              <a:rPr lang="en-US" sz="2800" dirty="0" smtClean="0"/>
              <a:t>Due to operation of tap changer under load, heavy arcing is experienced in Diverter chamber of the tap changer.</a:t>
            </a:r>
          </a:p>
          <a:p>
            <a:r>
              <a:rPr lang="en-US" sz="2800" dirty="0" smtClean="0"/>
              <a:t> This results in the </a:t>
            </a:r>
            <a:r>
              <a:rPr lang="en-US" sz="2800" dirty="0" err="1" smtClean="0"/>
              <a:t>corbanization</a:t>
            </a:r>
            <a:r>
              <a:rPr lang="en-US" sz="2800" dirty="0" smtClean="0"/>
              <a:t> of transformer oil in the  OLTC chamber and sometimes in fire</a:t>
            </a:r>
          </a:p>
          <a:p>
            <a:r>
              <a:rPr lang="en-US" sz="2800" dirty="0" smtClean="0"/>
              <a:t>This arcing damages the contact and also the oil.</a:t>
            </a:r>
          </a:p>
          <a:p>
            <a:r>
              <a:rPr lang="en-US" sz="2800" dirty="0" smtClean="0"/>
              <a:t> In order to avoid the wear and tear, vacuum bottle is used for making and breaking of contact. </a:t>
            </a:r>
          </a:p>
          <a:p>
            <a:r>
              <a:rPr lang="en-US" sz="2800" dirty="0" smtClean="0"/>
              <a:t>Vacuum type tap changers have almost same price as that of resistor type tap changers.</a:t>
            </a:r>
          </a:p>
          <a:p>
            <a:r>
              <a:rPr lang="en-US" sz="2800" dirty="0" smtClean="0"/>
              <a:t> At the same time, it is more reliable and has very long contact life. </a:t>
            </a:r>
          </a:p>
          <a:p>
            <a:r>
              <a:rPr lang="en-US" sz="2800" dirty="0" smtClean="0"/>
              <a:t>This helps longer life for the tap changer</a:t>
            </a:r>
          </a:p>
          <a:p>
            <a:r>
              <a:rPr lang="en-US" sz="2800" dirty="0" smtClean="0"/>
              <a:t>VAC type tap changers are presently used  only for Furnace  transformers and\ few selected transformers.</a:t>
            </a:r>
          </a:p>
          <a:p>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r>
              <a:rPr lang="en-US" sz="3200" dirty="0" smtClean="0">
                <a:latin typeface="Arial" pitchFamily="34" charset="0"/>
                <a:cs typeface="Arial" pitchFamily="34" charset="0"/>
              </a:rPr>
              <a:t>ELECTRICITY AS AN INFRASTRUCTURE</a:t>
            </a:r>
            <a:endParaRPr lang="en-US" sz="3200" dirty="0"/>
          </a:p>
        </p:txBody>
      </p:sp>
      <p:sp>
        <p:nvSpPr>
          <p:cNvPr id="3" name="Content Placeholder 2"/>
          <p:cNvSpPr>
            <a:spLocks noGrp="1"/>
          </p:cNvSpPr>
          <p:nvPr>
            <p:ph idx="1"/>
          </p:nvPr>
        </p:nvSpPr>
        <p:spPr>
          <a:xfrm>
            <a:off x="533400" y="762000"/>
            <a:ext cx="8229600" cy="6096000"/>
          </a:xfrm>
        </p:spPr>
        <p:txBody>
          <a:bodyPr>
            <a:noAutofit/>
          </a:bodyPr>
          <a:lstStyle/>
          <a:p>
            <a:pPr>
              <a:lnSpc>
                <a:spcPct val="80000"/>
              </a:lnSpc>
            </a:pPr>
            <a:r>
              <a:rPr lang="en-US" sz="2400" dirty="0" smtClean="0">
                <a:latin typeface="Arial" pitchFamily="34" charset="0"/>
                <a:cs typeface="Arial" pitchFamily="34" charset="0"/>
              </a:rPr>
              <a:t>Electricity is the essential requirement of all facets of our life and a basic need being the critical infrastructure for the  socio-Economic development of any country.</a:t>
            </a:r>
          </a:p>
          <a:p>
            <a:pPr algn="just">
              <a:lnSpc>
                <a:spcPct val="80000"/>
              </a:lnSpc>
            </a:pPr>
            <a:r>
              <a:rPr lang="en-US" sz="2400" dirty="0" smtClean="0">
                <a:latin typeface="Arial" pitchFamily="34" charset="0"/>
                <a:cs typeface="Arial" pitchFamily="34" charset="0"/>
              </a:rPr>
              <a:t>Its uniqueness lies in the fact that it is the only infrastructure sought after and used incessantly  for all the 24 hrs,365 days, for decades  to come</a:t>
            </a:r>
          </a:p>
          <a:p>
            <a:pPr algn="just">
              <a:lnSpc>
                <a:spcPct val="80000"/>
              </a:lnSpc>
            </a:pPr>
            <a:r>
              <a:rPr lang="en-US" sz="2400" dirty="0" smtClean="0">
                <a:latin typeface="Arial" pitchFamily="34" charset="0"/>
                <a:cs typeface="Arial" pitchFamily="34" charset="0"/>
              </a:rPr>
              <a:t>Considered to be the back bone of all infrastructures as their development depends on progress in power sector. Thumb rule:1%raise in GDP needs 1.5%raise in the power consumption.</a:t>
            </a:r>
          </a:p>
          <a:p>
            <a:pPr algn="just">
              <a:lnSpc>
                <a:spcPct val="80000"/>
              </a:lnSpc>
            </a:pPr>
            <a:r>
              <a:rPr lang="en-US" sz="2400" dirty="0" smtClean="0">
                <a:latin typeface="Arial" pitchFamily="34" charset="0"/>
                <a:cs typeface="Arial" pitchFamily="34" charset="0"/>
              </a:rPr>
              <a:t>Transmission is defined as transfer of bulk power over a long distance at voltages of 132kV and above, </a:t>
            </a:r>
            <a:r>
              <a:rPr lang="en-US" sz="2400" dirty="0" err="1" smtClean="0">
                <a:latin typeface="Arial" pitchFamily="34" charset="0"/>
                <a:cs typeface="Arial" pitchFamily="34" charset="0"/>
              </a:rPr>
              <a:t>ie</a:t>
            </a:r>
            <a:r>
              <a:rPr lang="en-US" sz="2400" dirty="0" smtClean="0">
                <a:latin typeface="Arial" pitchFamily="34" charset="0"/>
                <a:cs typeface="Arial" pitchFamily="34" charset="0"/>
              </a:rPr>
              <a:t>., EHV</a:t>
            </a:r>
          </a:p>
          <a:p>
            <a:pPr algn="just">
              <a:lnSpc>
                <a:spcPct val="80000"/>
              </a:lnSpc>
            </a:pPr>
            <a:r>
              <a:rPr lang="en-US" sz="2400" dirty="0" smtClean="0">
                <a:latin typeface="Arial" pitchFamily="34" charset="0"/>
                <a:cs typeface="Arial" pitchFamily="34" charset="0"/>
              </a:rPr>
              <a:t> Cherished objective of any transmission utility is Transmitting total generated Power from power plants to distribution </a:t>
            </a:r>
            <a:r>
              <a:rPr lang="en-US" sz="2400" dirty="0" err="1" smtClean="0">
                <a:latin typeface="Arial" pitchFamily="34" charset="0"/>
                <a:cs typeface="Arial" pitchFamily="34" charset="0"/>
              </a:rPr>
              <a:t>centres</a:t>
            </a:r>
            <a:r>
              <a:rPr lang="en-US" sz="2400" dirty="0" smtClean="0">
                <a:latin typeface="Arial" pitchFamily="34" charset="0"/>
                <a:cs typeface="Arial" pitchFamily="34" charset="0"/>
              </a:rPr>
              <a:t> with least losses, at a standard  voltage profile and higher reliability, without any congestion, maintaining higher availability and quality  even under transient conditions, besides   maintaining performance standards as stipulated by respective Electricity Regulatory commission. </a:t>
            </a:r>
          </a:p>
          <a:p>
            <a:pPr algn="just">
              <a:lnSpc>
                <a:spcPct val="80000"/>
              </a:lnSpc>
            </a:pPr>
            <a:endParaRPr lang="en-US" sz="2400" dirty="0" smtClean="0">
              <a:latin typeface="Arial" pitchFamily="34" charset="0"/>
              <a:cs typeface="Arial" pitchFamily="34" charset="0"/>
            </a:endParaRPr>
          </a:p>
          <a:p>
            <a:pPr algn="just">
              <a:lnSpc>
                <a:spcPct val="80000"/>
              </a:lnSpc>
            </a:pPr>
            <a:endParaRPr lang="en-US" sz="2400" dirty="0" smtClean="0">
              <a:latin typeface="Arial" pitchFamily="34" charset="0"/>
              <a:cs typeface="Arial" pitchFamily="34" charset="0"/>
            </a:endParaRPr>
          </a:p>
          <a:p>
            <a:endParaRPr lang="en-US" sz="2400" dirty="0">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endParaRPr lang="en-US" dirty="0"/>
          </a:p>
        </p:txBody>
      </p:sp>
      <p:sp>
        <p:nvSpPr>
          <p:cNvPr id="3" name="Content Placeholder 2"/>
          <p:cNvSpPr>
            <a:spLocks noGrp="1"/>
          </p:cNvSpPr>
          <p:nvPr>
            <p:ph idx="1"/>
          </p:nvPr>
        </p:nvSpPr>
        <p:spPr>
          <a:xfrm>
            <a:off x="457200" y="838200"/>
            <a:ext cx="8229600" cy="5562600"/>
          </a:xfrm>
        </p:spPr>
        <p:txBody>
          <a:bodyPr>
            <a:normAutofit lnSpcReduction="10000"/>
          </a:bodyPr>
          <a:lstStyle/>
          <a:p>
            <a:r>
              <a:rPr lang="en-US" sz="2400" dirty="0" smtClean="0"/>
              <a:t>Extinguishers with a K rating are normally required where deep-fryers and/or griddles are utilized to prepare large quantities of food. </a:t>
            </a:r>
          </a:p>
          <a:p>
            <a:r>
              <a:rPr lang="en-US" sz="2400" dirty="0" smtClean="0"/>
              <a:t>An example would be a commercial kitchen similar to those found in restaurants and cafeteri</a:t>
            </a:r>
            <a:r>
              <a:rPr lang="en-US" sz="2400" u="sng" dirty="0" smtClean="0"/>
              <a:t>a</a:t>
            </a:r>
          </a:p>
          <a:p>
            <a:r>
              <a:rPr lang="en-US" sz="2400" u="sng" dirty="0" smtClean="0"/>
              <a:t>Multiple portable extinguishers :</a:t>
            </a:r>
            <a:r>
              <a:rPr lang="en-US" sz="2400" dirty="0" smtClean="0"/>
              <a:t> </a:t>
            </a:r>
          </a:p>
          <a:p>
            <a:r>
              <a:rPr lang="en-US" sz="2400" dirty="0" smtClean="0"/>
              <a:t>They are rated for use with more than one classification of fire. For example, an extinguisher with a B&amp;C rating is suitable for use with fires involving flammable liquids and energized electrical equipment.</a:t>
            </a:r>
          </a:p>
          <a:p>
            <a:r>
              <a:rPr lang="en-US" sz="2400" dirty="0" smtClean="0"/>
              <a:t> An extinguisher with an A,B,C rating is suitable for use with fires involving ordinary combustibles, flammable liquids and energized electrical equipment.</a:t>
            </a:r>
          </a:p>
          <a:p>
            <a:r>
              <a:rPr lang="en-US" sz="2400" dirty="0" smtClean="0"/>
              <a:t> An extinguisher that is rated for use with multiple hazards should include a symbol for each hazard type.</a:t>
            </a:r>
            <a:endParaRPr lang="en-US" sz="2400" dirty="0"/>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fontScale="90000"/>
          </a:bodyPr>
          <a:lstStyle/>
          <a:p>
            <a:r>
              <a:rPr lang="en-US" sz="3200" dirty="0" smtClean="0">
                <a:latin typeface="Arial" charset="0"/>
              </a:rPr>
              <a:t>RESIN  CAST  TRANSFORMERS-GENERAL</a:t>
            </a:r>
            <a:endParaRPr lang="en-US" sz="3200" dirty="0"/>
          </a:p>
        </p:txBody>
      </p:sp>
      <p:sp>
        <p:nvSpPr>
          <p:cNvPr id="3" name="Content Placeholder 2"/>
          <p:cNvSpPr>
            <a:spLocks noGrp="1"/>
          </p:cNvSpPr>
          <p:nvPr>
            <p:ph idx="1"/>
          </p:nvPr>
        </p:nvSpPr>
        <p:spPr>
          <a:xfrm>
            <a:off x="457200" y="838200"/>
            <a:ext cx="8229600" cy="6019800"/>
          </a:xfrm>
        </p:spPr>
        <p:txBody>
          <a:bodyPr>
            <a:normAutofit fontScale="92500" lnSpcReduction="20000"/>
          </a:bodyPr>
          <a:lstStyle/>
          <a:p>
            <a:r>
              <a:rPr lang="en-IN" sz="2800" dirty="0" smtClean="0"/>
              <a:t>A Dry-type Transformer is defined as a transformer in which the core and windings are not immersed in an insulating liquid.</a:t>
            </a:r>
          </a:p>
          <a:p>
            <a:r>
              <a:rPr lang="en-IN" sz="2800" dirty="0" smtClean="0"/>
              <a:t>Two types:</a:t>
            </a:r>
          </a:p>
          <a:p>
            <a:r>
              <a:rPr lang="en-IN" sz="2800" dirty="0" smtClean="0"/>
              <a:t> A)Dry-type Transformer having one or more windings encapsulated in solid insulation is called an “Encapsulated Winding Dry-type Transformer”, </a:t>
            </a:r>
          </a:p>
          <a:p>
            <a:r>
              <a:rPr lang="en-IN" sz="2800" dirty="0" smtClean="0"/>
              <a:t>B) Non-encapsulated winding Dry-type transformer have none of the windings encapsulated with solid insulation.</a:t>
            </a:r>
            <a:endParaRPr lang="en-US" sz="2800" dirty="0" smtClean="0"/>
          </a:p>
          <a:p>
            <a:r>
              <a:rPr lang="en-US" sz="2800" dirty="0" smtClean="0"/>
              <a:t>The cast resin transformer was developed in Germany in the 1960s as an alternative to oil-filled transformers.  </a:t>
            </a:r>
          </a:p>
          <a:p>
            <a:r>
              <a:rPr lang="en-US" sz="2800" dirty="0" smtClean="0"/>
              <a:t>In contrast to an oil filled transformer,  the coils of a cast resin transformer are coated with epoxy resin, which is able to withstand temperatures as high as 188 degree Celsius(Oil filled transformers  Flash point of oil is 140 </a:t>
            </a:r>
            <a:r>
              <a:rPr lang="en-US" sz="2800" dirty="0" err="1" smtClean="0"/>
              <a:t>degreesC</a:t>
            </a:r>
            <a:r>
              <a:rPr lang="en-US" sz="2800" dirty="0" smtClean="0"/>
              <a:t>)                       </a:t>
            </a:r>
          </a:p>
          <a:p>
            <a:endParaRPr lang="en-US" sz="2800" dirty="0"/>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82000" cy="685800"/>
          </a:xfrm>
        </p:spPr>
        <p:txBody>
          <a:bodyPr>
            <a:normAutofit fontScale="90000"/>
          </a:bodyPr>
          <a:lstStyle/>
          <a:p>
            <a:endParaRPr lang="en-US" dirty="0"/>
          </a:p>
        </p:txBody>
      </p:sp>
      <p:sp>
        <p:nvSpPr>
          <p:cNvPr id="3" name="Content Placeholder 2"/>
          <p:cNvSpPr>
            <a:spLocks noGrp="1"/>
          </p:cNvSpPr>
          <p:nvPr>
            <p:ph idx="1"/>
          </p:nvPr>
        </p:nvSpPr>
        <p:spPr>
          <a:xfrm>
            <a:off x="457200" y="762000"/>
            <a:ext cx="8229600" cy="5867400"/>
          </a:xfrm>
        </p:spPr>
        <p:txBody>
          <a:bodyPr>
            <a:normAutofit fontScale="85000" lnSpcReduction="10000"/>
          </a:bodyPr>
          <a:lstStyle/>
          <a:p>
            <a:r>
              <a:rPr lang="en-US" sz="2800" b="1" dirty="0" smtClean="0"/>
              <a:t>In a cast resin transformer, the dry epoxy resin coating the transformer coils serve as the insulation medium between coils.</a:t>
            </a:r>
          </a:p>
          <a:p>
            <a:r>
              <a:rPr lang="en-US" sz="2800" b="1" dirty="0" smtClean="0"/>
              <a:t> To ensure effective insulation, appropriate precautions must be maintained to ensure that any moisture or condensation has been removed when the epoxy resin is cast. </a:t>
            </a:r>
          </a:p>
          <a:p>
            <a:r>
              <a:rPr lang="en-US" sz="2800" b="1" dirty="0" smtClean="0"/>
              <a:t>Cast resin transformers use four main types of </a:t>
            </a:r>
            <a:r>
              <a:rPr lang="en-US" sz="2800" b="1" dirty="0" err="1" smtClean="0"/>
              <a:t>nsulation</a:t>
            </a:r>
            <a:r>
              <a:rPr lang="en-US" sz="2800" b="1" dirty="0" smtClean="0"/>
              <a:t>:  </a:t>
            </a:r>
          </a:p>
          <a:p>
            <a:r>
              <a:rPr lang="en-US" sz="2800" b="1" dirty="0" smtClean="0"/>
              <a:t>A) 155 degree Celsius Class “F” as per IEC60076 (International Electro technical Commission) </a:t>
            </a:r>
          </a:p>
          <a:p>
            <a:r>
              <a:rPr lang="en-US" sz="2800" b="1" dirty="0" smtClean="0"/>
              <a:t>B) 180 degree Celsius Class “H” </a:t>
            </a:r>
          </a:p>
          <a:p>
            <a:r>
              <a:rPr lang="en-US" sz="2800" b="1" dirty="0" smtClean="0"/>
              <a:t>C) 150 and 185 degree Celsius per ANSI (American National Standard Institute), IEEE (Institute of Electrical and Electronics Engineers), and NEMA (National Electrical Manufacturers Association).</a:t>
            </a:r>
          </a:p>
          <a:p>
            <a:pPr>
              <a:buFont typeface="Arial" charset="0"/>
              <a:buNone/>
            </a:pPr>
            <a:r>
              <a:rPr lang="en-IN" sz="2800" dirty="0" smtClean="0"/>
              <a:t>.</a:t>
            </a:r>
            <a:endParaRPr lang="en-US" sz="2800" dirty="0" smtClean="0"/>
          </a:p>
          <a:p>
            <a:endParaRPr lang="en-US" sz="2800" dirty="0"/>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smtClean="0"/>
              <a:t>Epoxy resin</a:t>
            </a:r>
            <a:endParaRPr lang="en-US" dirty="0"/>
          </a:p>
        </p:txBody>
      </p:sp>
      <p:sp>
        <p:nvSpPr>
          <p:cNvPr id="3" name="Content Placeholder 2"/>
          <p:cNvSpPr>
            <a:spLocks noGrp="1"/>
          </p:cNvSpPr>
          <p:nvPr>
            <p:ph idx="1"/>
          </p:nvPr>
        </p:nvSpPr>
        <p:spPr>
          <a:xfrm>
            <a:off x="457200" y="762000"/>
            <a:ext cx="8229600" cy="6096000"/>
          </a:xfrm>
        </p:spPr>
        <p:txBody>
          <a:bodyPr>
            <a:normAutofit/>
          </a:bodyPr>
          <a:lstStyle/>
          <a:p>
            <a:pPr marL="0" indent="0">
              <a:buFont typeface="Arial" charset="0"/>
              <a:buNone/>
              <a:defRPr/>
            </a:pPr>
            <a:r>
              <a:rPr lang="en-US" sz="2800" dirty="0" smtClean="0"/>
              <a:t>Epoxy resin is a molecule containing more than one alpha epoxy group capable of being converted into a </a:t>
            </a:r>
            <a:r>
              <a:rPr lang="en-US" sz="2800" dirty="0" err="1" smtClean="0"/>
              <a:t>thermoset</a:t>
            </a:r>
            <a:r>
              <a:rPr lang="en-US" sz="2800" dirty="0" smtClean="0"/>
              <a:t> form. </a:t>
            </a:r>
          </a:p>
          <a:p>
            <a:pPr marL="0" indent="0">
              <a:buFont typeface="Arial" charset="0"/>
              <a:buNone/>
              <a:defRPr/>
            </a:pPr>
            <a:r>
              <a:rPr lang="en-US" sz="2800" dirty="0" smtClean="0"/>
              <a:t>The liquid epoxy resin has low viscosity and when compared to other liquid resin like, </a:t>
            </a:r>
            <a:r>
              <a:rPr lang="en-US" sz="2800" dirty="0" err="1" smtClean="0"/>
              <a:t>Phenolic</a:t>
            </a:r>
            <a:r>
              <a:rPr lang="en-US" sz="2800" dirty="0" smtClean="0"/>
              <a:t>, Polyester or Acrylic, have the following unique properties:</a:t>
            </a:r>
          </a:p>
          <a:p>
            <a:pPr>
              <a:defRPr/>
            </a:pPr>
            <a:r>
              <a:rPr lang="en-US" sz="2800" dirty="0" smtClean="0"/>
              <a:t>Low viscosity</a:t>
            </a:r>
          </a:p>
          <a:p>
            <a:pPr>
              <a:defRPr/>
            </a:pPr>
            <a:r>
              <a:rPr lang="en-US" sz="2800" dirty="0" smtClean="0"/>
              <a:t>Quick and easy curing</a:t>
            </a:r>
          </a:p>
          <a:p>
            <a:pPr>
              <a:defRPr/>
            </a:pPr>
            <a:r>
              <a:rPr lang="en-US" sz="2800" dirty="0" smtClean="0"/>
              <a:t>Low shrinkage</a:t>
            </a:r>
          </a:p>
          <a:p>
            <a:pPr>
              <a:defRPr/>
            </a:pPr>
            <a:r>
              <a:rPr lang="en-US" sz="2800" dirty="0" smtClean="0"/>
              <a:t>High adhesive strength</a:t>
            </a:r>
          </a:p>
          <a:p>
            <a:pPr>
              <a:defRPr/>
            </a:pPr>
            <a:r>
              <a:rPr lang="en-US" sz="2800" dirty="0" smtClean="0"/>
              <a:t>High mechanical strength</a:t>
            </a:r>
          </a:p>
          <a:p>
            <a:pPr>
              <a:defRPr/>
            </a:pPr>
            <a:r>
              <a:rPr lang="en-US" sz="2800" dirty="0" smtClean="0"/>
              <a:t>Good chemical resistance and electrical properties</a:t>
            </a:r>
          </a:p>
          <a:p>
            <a:pPr>
              <a:defRPr/>
            </a:pPr>
            <a:endParaRPr lang="en-US" sz="2800" dirty="0" smtClean="0"/>
          </a:p>
          <a:p>
            <a:endParaRPr lang="en-US" sz="2800" dirty="0"/>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A</a:t>
            </a:r>
            <a:endParaRPr lang="en-US" dirty="0"/>
          </a:p>
        </p:txBody>
      </p:sp>
      <p:sp>
        <p:nvSpPr>
          <p:cNvPr id="3" name="Content Placeholder 2"/>
          <p:cNvSpPr>
            <a:spLocks noGrp="1"/>
          </p:cNvSpPr>
          <p:nvPr>
            <p:ph idx="1"/>
          </p:nvPr>
        </p:nvSpPr>
        <p:spPr>
          <a:xfrm>
            <a:off x="457200" y="838200"/>
            <a:ext cx="8229600" cy="6019800"/>
          </a:xfrm>
        </p:spPr>
        <p:txBody>
          <a:bodyPr>
            <a:normAutofit fontScale="92500" lnSpcReduction="10000"/>
          </a:bodyPr>
          <a:lstStyle/>
          <a:p>
            <a:r>
              <a:rPr lang="en-IN" sz="2800" b="1" dirty="0" smtClean="0"/>
              <a:t>Fire safety:</a:t>
            </a:r>
            <a:endParaRPr lang="en-US" sz="2800" dirty="0" smtClean="0"/>
          </a:p>
          <a:p>
            <a:r>
              <a:rPr lang="en-IN" sz="2800" dirty="0" smtClean="0"/>
              <a:t>The Cast Resin Transformer is non – inflammable and will not spread fire to its surroundings </a:t>
            </a:r>
            <a:r>
              <a:rPr lang="en-IN" sz="2800" dirty="0" err="1" smtClean="0"/>
              <a:t>orwill</a:t>
            </a:r>
            <a:r>
              <a:rPr lang="en-IN" sz="2800" dirty="0" smtClean="0"/>
              <a:t> not explode. </a:t>
            </a:r>
            <a:endParaRPr lang="en-US" sz="2800" dirty="0" smtClean="0"/>
          </a:p>
          <a:p>
            <a:r>
              <a:rPr lang="en-US" sz="2800" dirty="0" smtClean="0"/>
              <a:t>The total calorific power released from a Cast Resin transformer to the surroundings will be only ¼ of that from an oil filled transformer. Hence No spreading of fire.</a:t>
            </a:r>
          </a:p>
          <a:p>
            <a:r>
              <a:rPr lang="en-US" sz="2800" dirty="0" smtClean="0"/>
              <a:t>Type of insulation                                          Calorific Power</a:t>
            </a:r>
          </a:p>
          <a:p>
            <a:r>
              <a:rPr lang="en-IN" sz="2800" dirty="0" smtClean="0"/>
              <a:t>Mineral oil-filled transformer		         100</a:t>
            </a:r>
            <a:endParaRPr lang="en-US" sz="2800" dirty="0" smtClean="0"/>
          </a:p>
          <a:p>
            <a:r>
              <a:rPr lang="en-IN" sz="2800" dirty="0" smtClean="0"/>
              <a:t>Silicone oil-filled transformer	              	88</a:t>
            </a:r>
            <a:endParaRPr lang="en-US" sz="2800" dirty="0" smtClean="0"/>
          </a:p>
          <a:p>
            <a:r>
              <a:rPr lang="en-IN" sz="2800" dirty="0" smtClean="0"/>
              <a:t>Synthetic liquid filled transformer (</a:t>
            </a:r>
            <a:r>
              <a:rPr lang="en-IN" sz="2800" dirty="0" err="1" smtClean="0"/>
              <a:t>eg</a:t>
            </a:r>
            <a:r>
              <a:rPr lang="en-IN" sz="2800" dirty="0" smtClean="0"/>
              <a:t>. </a:t>
            </a:r>
            <a:r>
              <a:rPr lang="en-IN" sz="2800" dirty="0" err="1" smtClean="0"/>
              <a:t>Askarel</a:t>
            </a:r>
            <a:r>
              <a:rPr lang="en-IN" sz="2800" dirty="0" smtClean="0"/>
              <a:t>)63</a:t>
            </a:r>
            <a:endParaRPr lang="en-US" sz="2800" dirty="0" smtClean="0"/>
          </a:p>
          <a:p>
            <a:r>
              <a:rPr lang="en-IN" sz="2800" dirty="0" smtClean="0"/>
              <a:t>Cast resin transformer				24</a:t>
            </a:r>
          </a:p>
          <a:p>
            <a:r>
              <a:rPr lang="en-US" sz="2800" dirty="0" smtClean="0"/>
              <a:t>An internal fault in an oil filled transformer may lead to fire by self ignition. </a:t>
            </a:r>
          </a:p>
          <a:p>
            <a:r>
              <a:rPr lang="en-US" sz="2800" dirty="0" smtClean="0"/>
              <a:t>In Resin cast transformer there is no such possibility. </a:t>
            </a:r>
          </a:p>
          <a:p>
            <a:endParaRPr lang="en-US" sz="2800" dirty="0"/>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943600"/>
          </a:xfrm>
        </p:spPr>
        <p:txBody>
          <a:bodyPr>
            <a:normAutofit fontScale="85000" lnSpcReduction="10000"/>
          </a:bodyPr>
          <a:lstStyle/>
          <a:p>
            <a:pPr>
              <a:spcBef>
                <a:spcPct val="50000"/>
              </a:spcBef>
              <a:buSzPct val="90000"/>
            </a:pPr>
            <a:r>
              <a:rPr lang="en-US" sz="2800" dirty="0" smtClean="0"/>
              <a:t>The absence of inflammable insulating liquids(The epoxy resin insulation has  high flash point) and with the self extinguishing materials  ensure that there are no fire accidents</a:t>
            </a:r>
          </a:p>
          <a:p>
            <a:pPr>
              <a:spcBef>
                <a:spcPct val="50000"/>
              </a:spcBef>
              <a:buSzPct val="90000"/>
            </a:pPr>
            <a:r>
              <a:rPr lang="en-US" sz="2400" dirty="0" smtClean="0">
                <a:latin typeface="Arial" charset="0"/>
              </a:rPr>
              <a:t>Non hygroscopic. Does not absorb moisture </a:t>
            </a:r>
          </a:p>
          <a:p>
            <a:pPr>
              <a:spcBef>
                <a:spcPct val="50000"/>
              </a:spcBef>
              <a:buSzPct val="90000"/>
            </a:pPr>
            <a:r>
              <a:rPr lang="en-US" sz="2400" dirty="0" smtClean="0">
                <a:latin typeface="Arial" charset="0"/>
              </a:rPr>
              <a:t> Can be switched on without any delay  even after long shut down.</a:t>
            </a:r>
          </a:p>
          <a:p>
            <a:pPr>
              <a:spcBef>
                <a:spcPct val="50000"/>
              </a:spcBef>
              <a:buSzPct val="90000"/>
            </a:pPr>
            <a:r>
              <a:rPr lang="en-US" sz="2400" dirty="0" smtClean="0">
                <a:latin typeface="Arial" charset="0"/>
              </a:rPr>
              <a:t>Higher mechanical  strength as both HV/LV  Windings  Impregnated and  Cast Under vacuum Into Moulds Of Fiber glass</a:t>
            </a:r>
            <a:r>
              <a:rPr lang="en-US" sz="2400" b="1" dirty="0" smtClean="0"/>
              <a:t> reinforced epoxy forming rigid tubular coils</a:t>
            </a:r>
            <a:endParaRPr lang="en-US" sz="2400" dirty="0" smtClean="0">
              <a:latin typeface="Arial" charset="0"/>
            </a:endParaRPr>
          </a:p>
          <a:p>
            <a:r>
              <a:rPr lang="en-US" sz="2800" dirty="0" smtClean="0"/>
              <a:t>As HV windings are with strip windings, they have a greater capacity of resistance to impulse voltages and th</a:t>
            </a:r>
            <a:r>
              <a:rPr lang="en-US" sz="2400" dirty="0" smtClean="0"/>
              <a:t>us b</a:t>
            </a:r>
            <a:r>
              <a:rPr lang="en-US" sz="2400" dirty="0" smtClean="0">
                <a:latin typeface="Arial" charset="0"/>
              </a:rPr>
              <a:t>etter Short  Circuit With Stand Capability.</a:t>
            </a:r>
            <a:r>
              <a:rPr lang="en-US" sz="2800" dirty="0" smtClean="0"/>
              <a:t>  and</a:t>
            </a:r>
          </a:p>
          <a:p>
            <a:r>
              <a:rPr lang="en-US" sz="2800" dirty="0" smtClean="0"/>
              <a:t> A lower probability of occurrence of localized partial</a:t>
            </a:r>
          </a:p>
          <a:p>
            <a:pPr>
              <a:buFont typeface="Arial" charset="0"/>
              <a:buNone/>
            </a:pPr>
            <a:r>
              <a:rPr lang="en-US" sz="2800" dirty="0" smtClean="0"/>
              <a:t>      discharges for the glass reinforced resin unfilled system (inter-turn voltage will be uniform for Strip winding.)</a:t>
            </a:r>
          </a:p>
          <a:p>
            <a:pPr>
              <a:spcBef>
                <a:spcPct val="50000"/>
              </a:spcBef>
              <a:buSzPct val="90000"/>
            </a:pPr>
            <a:r>
              <a:rPr lang="en-US" sz="2800" dirty="0" smtClean="0">
                <a:latin typeface="Arial" charset="0"/>
              </a:rPr>
              <a:t>No oil or winding theft. No oil leakage. </a:t>
            </a:r>
            <a:endParaRPr lang="en-US" sz="2800" dirty="0" smtClean="0"/>
          </a:p>
          <a:p>
            <a:endParaRPr lang="en-US" sz="2800" dirty="0"/>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endParaRPr lang="en-US" dirty="0"/>
          </a:p>
        </p:txBody>
      </p:sp>
      <p:sp>
        <p:nvSpPr>
          <p:cNvPr id="3" name="Content Placeholder 2"/>
          <p:cNvSpPr>
            <a:spLocks noGrp="1"/>
          </p:cNvSpPr>
          <p:nvPr>
            <p:ph idx="1"/>
          </p:nvPr>
        </p:nvSpPr>
        <p:spPr>
          <a:xfrm>
            <a:off x="457200" y="914400"/>
            <a:ext cx="8229600" cy="5943600"/>
          </a:xfrm>
        </p:spPr>
        <p:txBody>
          <a:bodyPr>
            <a:normAutofit/>
          </a:bodyPr>
          <a:lstStyle/>
          <a:p>
            <a:r>
              <a:rPr lang="en-US" sz="2400" b="1" dirty="0" smtClean="0"/>
              <a:t>No explosion either </a:t>
            </a:r>
          </a:p>
          <a:p>
            <a:r>
              <a:rPr lang="en-US" sz="2400" b="1" dirty="0" smtClean="0"/>
              <a:t>A fire in a liquid or</a:t>
            </a:r>
            <a:r>
              <a:rPr lang="en-US" sz="2400" b="1" u="sng" dirty="0" smtClean="0"/>
              <a:t> oil filled transformer can emit toxic gases</a:t>
            </a:r>
            <a:r>
              <a:rPr lang="en-US" sz="2400" b="1" dirty="0" smtClean="0"/>
              <a:t>.</a:t>
            </a:r>
            <a:r>
              <a:rPr lang="en-IN" sz="2400" b="1" dirty="0" smtClean="0"/>
              <a:t> especially in the case of </a:t>
            </a:r>
            <a:r>
              <a:rPr lang="en-IN" sz="2400" b="1" dirty="0" err="1" smtClean="0"/>
              <a:t>Askarel</a:t>
            </a:r>
            <a:r>
              <a:rPr lang="en-IN" sz="2400" b="1" dirty="0" smtClean="0"/>
              <a:t> based liquids.</a:t>
            </a:r>
          </a:p>
          <a:p>
            <a:r>
              <a:rPr lang="en-US" sz="2400" b="1" u="sng" dirty="0" smtClean="0"/>
              <a:t> In Resin cast transformer there is no such toxic gas emissions </a:t>
            </a:r>
            <a:r>
              <a:rPr lang="en-US" sz="2400" b="1" dirty="0" smtClean="0"/>
              <a:t>and </a:t>
            </a:r>
            <a:r>
              <a:rPr lang="en-IN" sz="2400" b="1" dirty="0" smtClean="0"/>
              <a:t> hazardous situation does not arise</a:t>
            </a:r>
            <a:r>
              <a:rPr lang="en-US" sz="2400" b="1" dirty="0" smtClean="0"/>
              <a:t> </a:t>
            </a:r>
          </a:p>
          <a:p>
            <a:r>
              <a:rPr lang="en-US" sz="2400" b="1" dirty="0" smtClean="0"/>
              <a:t>The complete </a:t>
            </a:r>
            <a:r>
              <a:rPr lang="en-US" sz="2400" b="1" u="sng" dirty="0" err="1" smtClean="0"/>
              <a:t>vaccum</a:t>
            </a:r>
            <a:r>
              <a:rPr lang="en-US" sz="2400" b="1" u="sng" dirty="0" smtClean="0"/>
              <a:t> impregnation and filling of primary and secondary coils provide very good protection against atmospheric pollutions. </a:t>
            </a:r>
          </a:p>
          <a:p>
            <a:r>
              <a:rPr lang="en-US" sz="2400" b="1" dirty="0" smtClean="0"/>
              <a:t>The glass reinforced </a:t>
            </a:r>
            <a:r>
              <a:rPr lang="en-US" sz="2400" b="1" u="sng" dirty="0" smtClean="0"/>
              <a:t>resin casting are impervious to most common gasses , chemical fumes etc.,  Hence suitable for  polluted industrial applications.</a:t>
            </a:r>
          </a:p>
          <a:p>
            <a:r>
              <a:rPr lang="en-US" sz="2400" b="1" u="sng" dirty="0" smtClean="0"/>
              <a:t>Since made for the specific International and National Standards and </a:t>
            </a:r>
            <a:r>
              <a:rPr lang="en-US" sz="2400" b="1" dirty="0" smtClean="0"/>
              <a:t>in  conformity to classes C2, E2 and F1 means that </a:t>
            </a:r>
            <a:r>
              <a:rPr lang="en-US" sz="2400" b="1" u="sng" dirty="0" smtClean="0"/>
              <a:t>Resin  Cast transformers can be used in many environmental contexts</a:t>
            </a:r>
            <a:r>
              <a:rPr lang="en-US" sz="2400" dirty="0" smtClean="0"/>
              <a:t>.</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endParaRPr lang="en-US" dirty="0"/>
          </a:p>
        </p:txBody>
      </p:sp>
      <p:sp>
        <p:nvSpPr>
          <p:cNvPr id="3" name="Content Placeholder 2"/>
          <p:cNvSpPr>
            <a:spLocks noGrp="1"/>
          </p:cNvSpPr>
          <p:nvPr>
            <p:ph idx="1"/>
          </p:nvPr>
        </p:nvSpPr>
        <p:spPr>
          <a:xfrm>
            <a:off x="457200" y="533400"/>
            <a:ext cx="8229600" cy="5867400"/>
          </a:xfrm>
        </p:spPr>
        <p:txBody>
          <a:bodyPr>
            <a:normAutofit fontScale="85000" lnSpcReduction="10000"/>
          </a:bodyPr>
          <a:lstStyle/>
          <a:p>
            <a:r>
              <a:rPr lang="en-US" sz="2800" dirty="0" smtClean="0"/>
              <a:t>The enclosure  has  a smooth surface</a:t>
            </a:r>
            <a:r>
              <a:rPr lang="en-US" sz="2800" u="sng" dirty="0" smtClean="0"/>
              <a:t> which impedes both the deposit of dust and the action of polluting agents</a:t>
            </a:r>
            <a:r>
              <a:rPr lang="en-US" sz="2800" dirty="0" smtClean="0"/>
              <a:t>. Can be used in polluted areas</a:t>
            </a:r>
          </a:p>
          <a:p>
            <a:r>
              <a:rPr lang="en-US" sz="2800" b="1" u="sng" dirty="0" smtClean="0"/>
              <a:t>The low noise levels</a:t>
            </a:r>
            <a:r>
              <a:rPr lang="en-US" sz="2800" dirty="0" smtClean="0"/>
              <a:t> represent a safeguard for the environment and public health.</a:t>
            </a:r>
          </a:p>
          <a:p>
            <a:r>
              <a:rPr lang="en-IN" sz="2800" b="1" dirty="0" smtClean="0"/>
              <a:t>High mechanical strength: S/C proof</a:t>
            </a:r>
            <a:endParaRPr lang="en-US" sz="2800" dirty="0" smtClean="0"/>
          </a:p>
          <a:p>
            <a:r>
              <a:rPr lang="en-IN" sz="2800" dirty="0" smtClean="0"/>
              <a:t>As the coils are cast in epoxy resin, the mechanical strength is extremely high and there is no chance of the Transformer failing under short circuit. This aspect is of utmost importance in India where experience shows that short circuit accounts for a large number of Transformer failures.</a:t>
            </a:r>
            <a:endParaRPr lang="en-US" sz="2800" dirty="0" smtClean="0"/>
          </a:p>
          <a:p>
            <a:r>
              <a:rPr lang="en-US" sz="2800" dirty="0" smtClean="0"/>
              <a:t>HV  windings are enclosed in a cylindrical enclosure, which is impermeable, mechanically strong </a:t>
            </a:r>
          </a:p>
          <a:p>
            <a:r>
              <a:rPr lang="en-IN" sz="2800" dirty="0" smtClean="0"/>
              <a:t>The strength of Wave Cast transformers makes them</a:t>
            </a:r>
            <a:r>
              <a:rPr lang="en-IN" sz="2800" b="1" dirty="0" smtClean="0"/>
              <a:t> ideal for such applications as impact loading</a:t>
            </a:r>
            <a:r>
              <a:rPr lang="en-IN" sz="2800" dirty="0" smtClean="0"/>
              <a:t>, mobile machinery and transit systems</a:t>
            </a:r>
            <a:r>
              <a:rPr lang="en-US" sz="2800" dirty="0" smtClean="0"/>
              <a:t> </a:t>
            </a:r>
          </a:p>
          <a:p>
            <a:endParaRPr lang="en-US" sz="2800" dirty="0"/>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endParaRPr lang="en-US" dirty="0"/>
          </a:p>
        </p:txBody>
      </p:sp>
      <p:sp>
        <p:nvSpPr>
          <p:cNvPr id="3" name="Content Placeholder 2"/>
          <p:cNvSpPr>
            <a:spLocks noGrp="1"/>
          </p:cNvSpPr>
          <p:nvPr>
            <p:ph idx="1"/>
          </p:nvPr>
        </p:nvSpPr>
        <p:spPr>
          <a:xfrm>
            <a:off x="457200" y="762000"/>
            <a:ext cx="8229600" cy="5364163"/>
          </a:xfrm>
        </p:spPr>
        <p:txBody>
          <a:bodyPr>
            <a:normAutofit fontScale="85000" lnSpcReduction="10000"/>
          </a:bodyPr>
          <a:lstStyle/>
          <a:p>
            <a:r>
              <a:rPr lang="en-US" sz="2800" b="1" u="sng" dirty="0" smtClean="0"/>
              <a:t>Less </a:t>
            </a:r>
            <a:r>
              <a:rPr lang="en-US" sz="2800" b="1" u="sng" dirty="0" err="1" smtClean="0"/>
              <a:t>Space:</a:t>
            </a:r>
            <a:r>
              <a:rPr lang="en-US" sz="2800" u="sng" dirty="0" err="1" smtClean="0"/>
              <a:t>small</a:t>
            </a:r>
            <a:r>
              <a:rPr lang="en-US" sz="2800" u="sng" dirty="0" smtClean="0"/>
              <a:t> dimensions, less height and width                   </a:t>
            </a:r>
            <a:r>
              <a:rPr lang="en-US" sz="2800" dirty="0" smtClean="0"/>
              <a:t>.( reduction by 16% by dimension and 10%by weight).</a:t>
            </a:r>
          </a:p>
          <a:p>
            <a:r>
              <a:rPr lang="en-US" sz="2800" dirty="0" smtClean="0"/>
              <a:t>When kept inside, Smaller enclosure requiring less space</a:t>
            </a:r>
          </a:p>
          <a:p>
            <a:r>
              <a:rPr lang="en-US" sz="2800" dirty="0" smtClean="0"/>
              <a:t>cast resin transformers</a:t>
            </a:r>
            <a:r>
              <a:rPr lang="en-US" sz="2800" u="sng" dirty="0" smtClean="0"/>
              <a:t> can be installed inside buildings, even near to rooms where people are present</a:t>
            </a:r>
            <a:r>
              <a:rPr lang="en-US" sz="2800" dirty="0" smtClean="0"/>
              <a:t>. </a:t>
            </a:r>
          </a:p>
          <a:p>
            <a:r>
              <a:rPr lang="en-US" sz="2800" b="1" dirty="0" smtClean="0"/>
              <a:t>Simpler installation at reduced cost</a:t>
            </a:r>
            <a:r>
              <a:rPr lang="en-US" sz="2800" dirty="0" smtClean="0"/>
              <a:t>. No  Enclosure is required</a:t>
            </a:r>
          </a:p>
          <a:p>
            <a:pPr>
              <a:buFont typeface="Arial" charset="0"/>
              <a:buNone/>
            </a:pPr>
            <a:r>
              <a:rPr lang="en-US" sz="2800" dirty="0" smtClean="0"/>
              <a:t>      for indoor usage. Lesser space is required</a:t>
            </a:r>
          </a:p>
          <a:p>
            <a:r>
              <a:rPr lang="en-US" sz="2800" b="1" dirty="0" smtClean="0"/>
              <a:t>Do not need the expensive building</a:t>
            </a:r>
            <a:r>
              <a:rPr lang="en-US" sz="2800" dirty="0" smtClean="0"/>
              <a:t> work which is required for oil transformers, such as collection pits, extinguishing grids and fire-resistant separation barriers</a:t>
            </a:r>
          </a:p>
          <a:p>
            <a:r>
              <a:rPr lang="en-US" sz="2800" dirty="0" smtClean="0"/>
              <a:t>Transformers installed inside the building can be closer to the loads, </a:t>
            </a:r>
            <a:r>
              <a:rPr lang="en-US" sz="2800" u="sng" dirty="0" smtClean="0"/>
              <a:t>with the advantage of saving in connection costs and reducing losses in the supply line</a:t>
            </a:r>
          </a:p>
          <a:p>
            <a:r>
              <a:rPr lang="en-US" sz="2800" dirty="0" smtClean="0"/>
              <a:t>Glass reinforced  </a:t>
            </a:r>
            <a:r>
              <a:rPr lang="en-US" sz="2800" u="sng" dirty="0" smtClean="0"/>
              <a:t>cast resin unfilled systems </a:t>
            </a:r>
            <a:r>
              <a:rPr lang="en-US" sz="2800" b="1" u="sng" dirty="0" smtClean="0"/>
              <a:t> have longer life</a:t>
            </a:r>
          </a:p>
          <a:p>
            <a:endParaRPr lang="en-US" sz="2800" dirty="0"/>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867400"/>
          </a:xfrm>
        </p:spPr>
        <p:txBody>
          <a:bodyPr>
            <a:normAutofit fontScale="85000" lnSpcReduction="10000"/>
          </a:bodyPr>
          <a:lstStyle/>
          <a:p>
            <a:r>
              <a:rPr lang="en-US" sz="2800" b="1" dirty="0" smtClean="0"/>
              <a:t>High short time overload capability:</a:t>
            </a:r>
            <a:r>
              <a:rPr lang="en-US" sz="2800" dirty="0" smtClean="0"/>
              <a:t> The current density in the winding with cast resin transformers is considerably lower than with oil transformers.</a:t>
            </a:r>
          </a:p>
          <a:p>
            <a:r>
              <a:rPr lang="en-US" sz="2800" u="sng" dirty="0" smtClean="0"/>
              <a:t>Cast resin transformers use class F 155°C insulating material, allowing for a maximum temperature rise of 100°K</a:t>
            </a:r>
          </a:p>
          <a:p>
            <a:r>
              <a:rPr lang="en-US" sz="2800" dirty="0" smtClean="0"/>
              <a:t>The transformers </a:t>
            </a:r>
            <a:r>
              <a:rPr lang="en-US" sz="2800" u="sng" dirty="0" smtClean="0"/>
              <a:t>can be overloaded, as long as the temperature rise on the windings does not remain above the</a:t>
            </a:r>
          </a:p>
          <a:p>
            <a:pPr>
              <a:buFont typeface="Arial" charset="0"/>
              <a:buNone/>
            </a:pPr>
            <a:r>
              <a:rPr lang="en-US" sz="2800" u="sng" dirty="0" smtClean="0"/>
              <a:t>       allowable value </a:t>
            </a:r>
            <a:r>
              <a:rPr lang="en-US" sz="2800" dirty="0" smtClean="0"/>
              <a:t>for long periods of time.</a:t>
            </a:r>
          </a:p>
          <a:p>
            <a:pPr>
              <a:buFont typeface="Arial" charset="0"/>
              <a:buNone/>
            </a:pPr>
            <a:r>
              <a:rPr lang="en-US" sz="2800" dirty="0" smtClean="0"/>
              <a:t>      </a:t>
            </a:r>
            <a:r>
              <a:rPr lang="en-US" sz="2800" b="1" dirty="0" smtClean="0"/>
              <a:t> Performance can be improved by upgrading ventilation </a:t>
            </a:r>
            <a:r>
              <a:rPr lang="en-US" sz="2800" dirty="0" smtClean="0"/>
              <a:t>system and cooling system inside the windings, Through optimized forced ventilation,  increase in performance - 40%</a:t>
            </a:r>
          </a:p>
          <a:p>
            <a:r>
              <a:rPr lang="en-US" sz="2800" dirty="0" smtClean="0"/>
              <a:t> Short time load peaks, such as with wind power installations, can be easily overcome without there being a need to plan the relevant over sizing.</a:t>
            </a:r>
          </a:p>
          <a:p>
            <a:endParaRPr lang="en-US" sz="2800" dirty="0" smtClean="0">
              <a:latin typeface="Arial" charset="0"/>
            </a:endParaRPr>
          </a:p>
          <a:p>
            <a:endParaRPr lang="en-US" sz="2800" dirty="0"/>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endParaRPr lang="en-US" dirty="0"/>
          </a:p>
        </p:txBody>
      </p:sp>
      <p:sp>
        <p:nvSpPr>
          <p:cNvPr id="3" name="Content Placeholder 2"/>
          <p:cNvSpPr>
            <a:spLocks noGrp="1"/>
          </p:cNvSpPr>
          <p:nvPr>
            <p:ph idx="1"/>
          </p:nvPr>
        </p:nvSpPr>
        <p:spPr>
          <a:xfrm>
            <a:off x="304800" y="914400"/>
            <a:ext cx="8229600" cy="5059363"/>
          </a:xfrm>
        </p:spPr>
        <p:txBody>
          <a:bodyPr>
            <a:normAutofit fontScale="85000" lnSpcReduction="10000"/>
          </a:bodyPr>
          <a:lstStyle/>
          <a:p>
            <a:r>
              <a:rPr lang="en-US" sz="2800" b="1" dirty="0" smtClean="0"/>
              <a:t>High reliability: </a:t>
            </a:r>
            <a:r>
              <a:rPr lang="en-US" sz="2800" dirty="0" smtClean="0"/>
              <a:t>The high technology employed in the manufacturing process of windings gives the product a high level of reliability.</a:t>
            </a:r>
          </a:p>
          <a:p>
            <a:r>
              <a:rPr lang="en-US" sz="2800" b="1" dirty="0" smtClean="0"/>
              <a:t>Versatility and Performances: </a:t>
            </a:r>
            <a:r>
              <a:rPr lang="en-US" sz="2800" dirty="0" smtClean="0"/>
              <a:t>They can support overloads and perturbations which can be found in every installation</a:t>
            </a:r>
          </a:p>
          <a:p>
            <a:r>
              <a:rPr lang="en-US" sz="2800" b="1" dirty="0" smtClean="0"/>
              <a:t>Advantageous capabilities of the enclosure:</a:t>
            </a:r>
            <a:r>
              <a:rPr lang="en-US" sz="2800" dirty="0" smtClean="0"/>
              <a:t> Instead of transformer bays or cable housings, a simple enclosure can be used for access prevention.</a:t>
            </a:r>
          </a:p>
          <a:p>
            <a:r>
              <a:rPr lang="en-US" sz="2800" dirty="0" smtClean="0"/>
              <a:t> Enclosures can be complemented with the provision of high voltage flanges and low voltage cabinets to provide local stations.</a:t>
            </a:r>
          </a:p>
          <a:p>
            <a:r>
              <a:rPr lang="en-US" sz="2800" b="1" dirty="0" smtClean="0">
                <a:latin typeface="Arial" charset="0"/>
              </a:rPr>
              <a:t>Maintenance free.  Low operational cost</a:t>
            </a:r>
            <a:r>
              <a:rPr lang="en-US" sz="2800" dirty="0" smtClean="0">
                <a:latin typeface="Arial" charset="0"/>
              </a:rPr>
              <a:t> .T</a:t>
            </a:r>
            <a:r>
              <a:rPr lang="en-US" sz="2800" dirty="0" smtClean="0"/>
              <a:t>hey need only to be inspected regularly to check for no accumulation of dust and dirt</a:t>
            </a:r>
          </a:p>
          <a:p>
            <a:endParaRPr lang="en-US"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t>Definition of Fire</a:t>
            </a:r>
            <a:endParaRPr lang="en-US" sz="3200" dirty="0"/>
          </a:p>
        </p:txBody>
      </p:sp>
      <p:sp>
        <p:nvSpPr>
          <p:cNvPr id="3" name="Content Placeholder 2"/>
          <p:cNvSpPr>
            <a:spLocks noGrp="1"/>
          </p:cNvSpPr>
          <p:nvPr>
            <p:ph idx="1"/>
          </p:nvPr>
        </p:nvSpPr>
        <p:spPr>
          <a:xfrm>
            <a:off x="457200" y="1066800"/>
            <a:ext cx="8229600" cy="5257800"/>
          </a:xfrm>
        </p:spPr>
        <p:txBody>
          <a:bodyPr>
            <a:normAutofit lnSpcReduction="10000"/>
          </a:bodyPr>
          <a:lstStyle/>
          <a:p>
            <a:pPr marL="609600" indent="-609600" algn="just">
              <a:lnSpc>
                <a:spcPct val="90000"/>
              </a:lnSpc>
              <a:buNone/>
            </a:pPr>
            <a:r>
              <a:rPr lang="en-US" sz="2800" b="1" dirty="0" smtClean="0">
                <a:solidFill>
                  <a:srgbClr val="FF6600"/>
                </a:solidFill>
              </a:rPr>
              <a:t>       Fire is a rapid  chemical oxidation reaction which gives heat and light followed by smoke and fumes</a:t>
            </a:r>
            <a:r>
              <a:rPr lang="en-US" sz="2800" b="1" dirty="0" smtClean="0">
                <a:solidFill>
                  <a:srgbClr val="3333FF"/>
                </a:solidFill>
              </a:rPr>
              <a:t> </a:t>
            </a:r>
          </a:p>
          <a:p>
            <a:pPr marL="609600" indent="-609600">
              <a:lnSpc>
                <a:spcPct val="90000"/>
              </a:lnSpc>
            </a:pPr>
            <a:r>
              <a:rPr lang="en-US" sz="2800" b="1" dirty="0" smtClean="0">
                <a:solidFill>
                  <a:srgbClr val="3333FF"/>
                </a:solidFill>
              </a:rPr>
              <a:t>Fire is an exothermic oxidation reaction in the presence of heat and fuel.</a:t>
            </a:r>
          </a:p>
          <a:p>
            <a:pPr marL="609600" indent="-609600">
              <a:lnSpc>
                <a:spcPct val="90000"/>
              </a:lnSpc>
            </a:pPr>
            <a:r>
              <a:rPr lang="en-US" sz="2800" b="1" dirty="0" smtClean="0">
                <a:solidFill>
                  <a:srgbClr val="3333FF"/>
                </a:solidFill>
              </a:rPr>
              <a:t>There are two phase of combustion</a:t>
            </a:r>
          </a:p>
          <a:p>
            <a:pPr marL="609600" indent="-609600">
              <a:lnSpc>
                <a:spcPct val="90000"/>
              </a:lnSpc>
              <a:buFontTx/>
              <a:buAutoNum type="alphaLcParenR"/>
            </a:pPr>
            <a:r>
              <a:rPr lang="en-US" sz="2800" b="1" dirty="0" smtClean="0"/>
              <a:t>Smoldering phase 	b) Flaming phase</a:t>
            </a:r>
          </a:p>
          <a:p>
            <a:pPr marL="609600" indent="-609600">
              <a:lnSpc>
                <a:spcPct val="90000"/>
              </a:lnSpc>
              <a:buNone/>
            </a:pPr>
            <a:r>
              <a:rPr lang="en-US" sz="2800" b="1" dirty="0" smtClean="0">
                <a:solidFill>
                  <a:srgbClr val="3333FF"/>
                </a:solidFill>
              </a:rPr>
              <a:t>	In smoldering phase a fire required three </a:t>
            </a:r>
          </a:p>
          <a:p>
            <a:pPr marL="609600" indent="-609600">
              <a:lnSpc>
                <a:spcPct val="90000"/>
              </a:lnSpc>
              <a:buNone/>
            </a:pPr>
            <a:r>
              <a:rPr lang="en-US" sz="2800" b="1" dirty="0" smtClean="0">
                <a:solidFill>
                  <a:srgbClr val="3333FF"/>
                </a:solidFill>
              </a:rPr>
              <a:t>	components   </a:t>
            </a:r>
          </a:p>
          <a:p>
            <a:pPr marL="609600" indent="-609600">
              <a:lnSpc>
                <a:spcPct val="90000"/>
              </a:lnSpc>
              <a:buNone/>
            </a:pPr>
            <a:r>
              <a:rPr lang="en-US" sz="2800" b="1" dirty="0" smtClean="0">
                <a:solidFill>
                  <a:srgbClr val="3333FF"/>
                </a:solidFill>
              </a:rPr>
              <a:t>	</a:t>
            </a:r>
            <a:r>
              <a:rPr lang="en-US" sz="2800" b="1" dirty="0" smtClean="0"/>
              <a:t>1. Heat 2. Oxygen	3. Fuel</a:t>
            </a:r>
          </a:p>
          <a:p>
            <a:pPr marL="609600" indent="-609600">
              <a:lnSpc>
                <a:spcPct val="90000"/>
              </a:lnSpc>
            </a:pPr>
            <a:r>
              <a:rPr lang="en-US" sz="2800" b="1" dirty="0" smtClean="0">
                <a:solidFill>
                  <a:srgbClr val="3333FF"/>
                </a:solidFill>
              </a:rPr>
              <a:t>Above three factors can be represented as a Fire Triangle</a:t>
            </a:r>
          </a:p>
          <a:p>
            <a:pPr marL="609600" indent="-609600">
              <a:lnSpc>
                <a:spcPct val="90000"/>
              </a:lnSpc>
            </a:pPr>
            <a:r>
              <a:rPr lang="en-US" sz="2800" b="1" dirty="0" smtClean="0">
                <a:solidFill>
                  <a:srgbClr val="3333FF"/>
                </a:solidFill>
              </a:rPr>
              <a:t>Removing any one will help in fire quenching.</a:t>
            </a:r>
          </a:p>
          <a:p>
            <a:endParaRPr lang="en-US" sz="2800" dirty="0"/>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endParaRPr lang="en-US" dirty="0"/>
          </a:p>
        </p:txBody>
      </p:sp>
      <p:pic>
        <p:nvPicPr>
          <p:cNvPr id="4" name="Content Placeholder 3" descr="file:///H:/PDT%20Material/Cast%20Resin%20Transformers%20_%20jinpanhtml_files/1-1.jpg"/>
          <p:cNvPicPr>
            <a:picLocks noGrp="1"/>
          </p:cNvPicPr>
          <p:nvPr>
            <p:ph idx="1"/>
          </p:nvPr>
        </p:nvPicPr>
        <p:blipFill>
          <a:blip r:embed="rId2"/>
          <a:srcRect/>
          <a:stretch>
            <a:fillRect/>
          </a:stretch>
        </p:blipFill>
        <p:spPr>
          <a:xfrm>
            <a:off x="533400" y="762000"/>
            <a:ext cx="7924800" cy="5364163"/>
          </a:xfrm>
        </p:spPr>
      </p:pic>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US" dirty="0" smtClean="0"/>
              <a:t>APPLICATIONS</a:t>
            </a:r>
            <a:endParaRPr lang="en-US" dirty="0"/>
          </a:p>
        </p:txBody>
      </p:sp>
      <p:sp>
        <p:nvSpPr>
          <p:cNvPr id="3" name="Content Placeholder 2"/>
          <p:cNvSpPr>
            <a:spLocks noGrp="1"/>
          </p:cNvSpPr>
          <p:nvPr>
            <p:ph idx="1"/>
          </p:nvPr>
        </p:nvSpPr>
        <p:spPr>
          <a:xfrm>
            <a:off x="457200" y="533400"/>
            <a:ext cx="8229600" cy="5592763"/>
          </a:xfrm>
        </p:spPr>
        <p:txBody>
          <a:bodyPr>
            <a:normAutofit fontScale="70000" lnSpcReduction="20000"/>
          </a:bodyPr>
          <a:lstStyle/>
          <a:p>
            <a:r>
              <a:rPr lang="en-IN" sz="3600" b="1" dirty="0" smtClean="0"/>
              <a:t>Cast resin dry type distribution (dual voltage) transformers, which are used in a wide range of infrastructure, commercial, and residential developments to step down the voltage of electricity from the electric grid to lower levels; </a:t>
            </a:r>
          </a:p>
          <a:p>
            <a:r>
              <a:rPr lang="en-IN" sz="3600" b="1" dirty="0" smtClean="0"/>
              <a:t>Under High voltage Distribution System , mother transformer under LVDS is replaced by number of small capacity transformers locating them even in remote areas.</a:t>
            </a:r>
          </a:p>
          <a:p>
            <a:r>
              <a:rPr lang="en-IN" sz="3600" b="1" dirty="0" smtClean="0"/>
              <a:t> Because of this, maintenance of transformers in remote location becomes the main causality. </a:t>
            </a:r>
          </a:p>
          <a:p>
            <a:r>
              <a:rPr lang="en-IN" sz="3600" b="1" dirty="0" smtClean="0"/>
              <a:t>Further   if oil filled transformers are used, theft of oil and windings will be on the </a:t>
            </a:r>
            <a:r>
              <a:rPr lang="en-IN" sz="3600" b="1" dirty="0" err="1" smtClean="0"/>
              <a:t>increas</a:t>
            </a:r>
            <a:r>
              <a:rPr lang="en-IN" sz="3600" b="1" dirty="0" smtClean="0"/>
              <a:t>, leading to failure . </a:t>
            </a:r>
          </a:p>
          <a:p>
            <a:r>
              <a:rPr lang="en-IN" sz="3600" b="1" dirty="0" smtClean="0"/>
              <a:t>Cast resin transformers are maintenance free and in the absence of oil, there can be no oil pilferage.</a:t>
            </a:r>
          </a:p>
          <a:p>
            <a:r>
              <a:rPr lang="en-IN" sz="3600" b="1" dirty="0" smtClean="0"/>
              <a:t> Since windings are cast in resin mould, chances for theft of windings are remote.</a:t>
            </a:r>
            <a:endParaRPr lang="en-US" sz="3600" b="1" dirty="0" smtClean="0"/>
          </a:p>
          <a:p>
            <a:endParaRPr lang="en-US" dirty="0"/>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95400" y="1905000"/>
            <a:ext cx="6705600" cy="2438400"/>
          </a:xfrm>
          <a:prstGeom prst="rect">
            <a:avLst/>
          </a:prstGeom>
          <a:noFill/>
        </p:spPr>
        <p:txBody>
          <a:bodyPr wrap="none">
            <a:prstTxWarp prst="textChevron">
              <a:avLst/>
            </a:prstTxWarp>
            <a:spAutoFit/>
          </a:bodyPr>
          <a:lstStyle/>
          <a:p>
            <a:pPr algn="ctr">
              <a:defRPr/>
            </a:pPr>
            <a:r>
              <a:rPr lang="en-US" sz="16600" b="1" dirty="0">
                <a:ln w="10541" cmpd="sng">
                  <a:solidFill>
                    <a:schemeClr val="tx1"/>
                  </a:solidFill>
                  <a:prstDash val="solid"/>
                </a:ln>
                <a:solidFill>
                  <a:srgbClr val="C00000"/>
                </a:solidFill>
                <a:effectLst>
                  <a:glow rad="228600">
                    <a:schemeClr val="bg1">
                      <a:alpha val="40000"/>
                    </a:schemeClr>
                  </a:glow>
                </a:effectLst>
                <a:latin typeface="Cambria" pitchFamily="18" charset="0"/>
              </a:rPr>
              <a:t>THANK YOU</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t>FIRE TRIANGLE</a:t>
            </a:r>
            <a:endParaRPr lang="en-US" sz="3200" dirty="0"/>
          </a:p>
        </p:txBody>
      </p:sp>
      <p:pic>
        <p:nvPicPr>
          <p:cNvPr id="4" name="Picture 4" descr="371590_fire_triangle"/>
          <p:cNvPicPr>
            <a:picLocks noGrp="1" noChangeAspect="1" noChangeArrowheads="1"/>
          </p:cNvPicPr>
          <p:nvPr>
            <p:ph idx="1"/>
          </p:nvPr>
        </p:nvPicPr>
        <p:blipFill>
          <a:blip r:embed="rId2"/>
          <a:srcRect/>
          <a:stretch>
            <a:fillRect/>
          </a:stretch>
        </p:blipFill>
        <p:spPr bwMode="auto">
          <a:xfrm>
            <a:off x="1295400" y="1295400"/>
            <a:ext cx="5715000" cy="50291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FIRE TETRAHEDRON</a:t>
            </a:r>
            <a:br>
              <a:rPr lang="en-US" sz="3200" dirty="0" smtClean="0"/>
            </a:br>
            <a:r>
              <a:rPr lang="en-US" sz="3200" dirty="0" smtClean="0"/>
              <a:t>(FLAMING OF FLAMES)</a:t>
            </a:r>
            <a:endParaRPr lang="en-US" sz="3200" dirty="0"/>
          </a:p>
        </p:txBody>
      </p:sp>
      <p:sp>
        <p:nvSpPr>
          <p:cNvPr id="3" name="Content Placeholder 2"/>
          <p:cNvSpPr>
            <a:spLocks noGrp="1"/>
          </p:cNvSpPr>
          <p:nvPr>
            <p:ph idx="1"/>
          </p:nvPr>
        </p:nvSpPr>
        <p:spPr/>
        <p:txBody>
          <a:bodyPr>
            <a:normAutofit fontScale="92500" lnSpcReduction="10000"/>
          </a:bodyPr>
          <a:lstStyle/>
          <a:p>
            <a:pPr marL="609600" indent="-609600" algn="just">
              <a:lnSpc>
                <a:spcPct val="90000"/>
              </a:lnSpc>
            </a:pPr>
            <a:r>
              <a:rPr lang="en-US" b="1" i="1" dirty="0" smtClean="0">
                <a:latin typeface="Arial Black" pitchFamily="34" charset="0"/>
              </a:rPr>
              <a:t>According to “Walter M. </a:t>
            </a:r>
            <a:r>
              <a:rPr lang="en-US" b="1" i="1" dirty="0" err="1" smtClean="0">
                <a:latin typeface="Arial Black" pitchFamily="34" charset="0"/>
              </a:rPr>
              <a:t>Haessler</a:t>
            </a:r>
            <a:r>
              <a:rPr lang="en-US" b="1" i="1" dirty="0" smtClean="0">
                <a:latin typeface="Arial Black" pitchFamily="34" charset="0"/>
              </a:rPr>
              <a:t> “ 1974 concept flaming combustion can be conceived as Tetrahedron. According to him there are four rather than three factors are involved in flaming combustion process. Those are as follow:-</a:t>
            </a:r>
          </a:p>
          <a:p>
            <a:pPr marL="609600" indent="-609600" algn="just">
              <a:lnSpc>
                <a:spcPct val="90000"/>
              </a:lnSpc>
            </a:pPr>
            <a:r>
              <a:rPr lang="en-US" b="1" i="1" dirty="0" smtClean="0">
                <a:solidFill>
                  <a:srgbClr val="FF0000"/>
                </a:solidFill>
                <a:latin typeface="Arial Black" pitchFamily="34" charset="0"/>
              </a:rPr>
              <a:t>     1. Reducing agent (FUEL)</a:t>
            </a:r>
          </a:p>
          <a:p>
            <a:pPr marL="609600" indent="-609600" algn="just">
              <a:lnSpc>
                <a:spcPct val="90000"/>
              </a:lnSpc>
            </a:pPr>
            <a:r>
              <a:rPr lang="en-US" b="1" i="1" dirty="0" smtClean="0">
                <a:solidFill>
                  <a:srgbClr val="FF0000"/>
                </a:solidFill>
                <a:latin typeface="Arial Black" pitchFamily="34" charset="0"/>
              </a:rPr>
              <a:t>    2. Oxidizing agent (AIR)</a:t>
            </a:r>
          </a:p>
          <a:p>
            <a:pPr marL="609600" indent="-609600" algn="just">
              <a:lnSpc>
                <a:spcPct val="90000"/>
              </a:lnSpc>
            </a:pPr>
            <a:r>
              <a:rPr lang="en-US" b="1" i="1" dirty="0" smtClean="0">
                <a:solidFill>
                  <a:srgbClr val="FF0000"/>
                </a:solidFill>
                <a:latin typeface="Arial Black" pitchFamily="34" charset="0"/>
              </a:rPr>
              <a:t>    3. Heat( temperature)</a:t>
            </a:r>
          </a:p>
          <a:p>
            <a:pPr marL="609600" indent="-609600" algn="just">
              <a:lnSpc>
                <a:spcPct val="90000"/>
              </a:lnSpc>
            </a:pPr>
            <a:r>
              <a:rPr lang="en-US" b="1" i="1" dirty="0" smtClean="0">
                <a:solidFill>
                  <a:srgbClr val="FF0000"/>
                </a:solidFill>
                <a:latin typeface="Arial Black" pitchFamily="34" charset="0"/>
              </a:rPr>
              <a:t>    4. Chemical chain reaction</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fighting medium</a:t>
            </a:r>
            <a:endParaRPr lang="en-US" dirty="0"/>
          </a:p>
        </p:txBody>
      </p:sp>
      <p:sp>
        <p:nvSpPr>
          <p:cNvPr id="3" name="Content Placeholder 2"/>
          <p:cNvSpPr>
            <a:spLocks noGrp="1"/>
          </p:cNvSpPr>
          <p:nvPr>
            <p:ph idx="1"/>
          </p:nvPr>
        </p:nvSpPr>
        <p:spPr>
          <a:xfrm>
            <a:off x="457200" y="1600200"/>
            <a:ext cx="8382000" cy="4525963"/>
          </a:xfrm>
        </p:spPr>
        <p:txBody>
          <a:bodyPr>
            <a:normAutofit lnSpcReduction="10000"/>
          </a:bodyPr>
          <a:lstStyle/>
          <a:p>
            <a:pPr algn="just">
              <a:buFontTx/>
              <a:buChar char="•"/>
            </a:pPr>
            <a:r>
              <a:rPr lang="en-US" b="1" dirty="0" smtClean="0">
                <a:latin typeface="Arial Black" pitchFamily="34" charset="0"/>
              </a:rPr>
              <a:t>WATER</a:t>
            </a:r>
          </a:p>
          <a:p>
            <a:pPr algn="just">
              <a:buFontTx/>
              <a:buChar char="•"/>
            </a:pPr>
            <a:r>
              <a:rPr lang="en-US" b="1" dirty="0" smtClean="0">
                <a:latin typeface="Arial Black" pitchFamily="34" charset="0"/>
              </a:rPr>
              <a:t>FOAM </a:t>
            </a:r>
          </a:p>
          <a:p>
            <a:pPr algn="just">
              <a:buFontTx/>
              <a:buChar char="•"/>
            </a:pPr>
            <a:r>
              <a:rPr lang="en-US" b="1" dirty="0" smtClean="0">
                <a:latin typeface="Arial Black" pitchFamily="34" charset="0"/>
              </a:rPr>
              <a:t>DRY CHEMICAL PODER</a:t>
            </a:r>
          </a:p>
          <a:p>
            <a:pPr algn="just">
              <a:buFontTx/>
              <a:buChar char="•"/>
            </a:pPr>
            <a:r>
              <a:rPr lang="en-US" b="1" dirty="0" smtClean="0">
                <a:latin typeface="Arial Black" pitchFamily="34" charset="0"/>
              </a:rPr>
              <a:t>CARBON DIOXIDE</a:t>
            </a:r>
          </a:p>
          <a:p>
            <a:pPr algn="just">
              <a:buFontTx/>
              <a:buChar char="•"/>
            </a:pPr>
            <a:r>
              <a:rPr lang="en-US" b="1" dirty="0" smtClean="0">
                <a:latin typeface="Arial Black" pitchFamily="34" charset="0"/>
              </a:rPr>
              <a:t>NITROGEN AND </a:t>
            </a:r>
          </a:p>
          <a:p>
            <a:pPr algn="just">
              <a:buFontTx/>
              <a:buChar char="•"/>
            </a:pPr>
            <a:r>
              <a:rPr lang="en-US" b="1" dirty="0" smtClean="0">
                <a:latin typeface="Arial Black" pitchFamily="34" charset="0"/>
              </a:rPr>
              <a:t>HALON</a:t>
            </a:r>
          </a:p>
          <a:p>
            <a:pPr algn="just">
              <a:buFontTx/>
              <a:buChar char="•"/>
            </a:pPr>
            <a:r>
              <a:rPr lang="en-US" b="1" dirty="0" smtClean="0">
                <a:latin typeface="Arial Black" pitchFamily="34" charset="0"/>
              </a:rPr>
              <a:t>ARGON/HELIUM{Generating stations)</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FIRE EXTINCTION MECHANISM</a:t>
            </a:r>
            <a:endParaRPr lang="en-US" dirty="0"/>
          </a:p>
        </p:txBody>
      </p:sp>
      <p:sp>
        <p:nvSpPr>
          <p:cNvPr id="3" name="Content Placeholder 2"/>
          <p:cNvSpPr>
            <a:spLocks noGrp="1"/>
          </p:cNvSpPr>
          <p:nvPr>
            <p:ph idx="1"/>
          </p:nvPr>
        </p:nvSpPr>
        <p:spPr>
          <a:xfrm>
            <a:off x="457200" y="1143000"/>
            <a:ext cx="8458200" cy="4983163"/>
          </a:xfrm>
        </p:spPr>
        <p:txBody>
          <a:bodyPr>
            <a:normAutofit lnSpcReduction="10000"/>
          </a:bodyPr>
          <a:lstStyle/>
          <a:p>
            <a:pPr>
              <a:buFontTx/>
              <a:buChar char="•"/>
            </a:pPr>
            <a:r>
              <a:rPr lang="en-US" sz="2600" b="1" dirty="0" smtClean="0">
                <a:latin typeface="Arial Black" pitchFamily="34" charset="0"/>
              </a:rPr>
              <a:t>WATER    -  COOLING </a:t>
            </a:r>
          </a:p>
          <a:p>
            <a:pPr>
              <a:buFontTx/>
              <a:buChar char="•"/>
            </a:pPr>
            <a:r>
              <a:rPr lang="en-US" sz="2600" b="1" dirty="0" smtClean="0">
                <a:latin typeface="Arial Black" pitchFamily="34" charset="0"/>
              </a:rPr>
              <a:t>FOAM       -  BLANKETING </a:t>
            </a:r>
          </a:p>
          <a:p>
            <a:pPr>
              <a:buFontTx/>
              <a:buChar char="•"/>
            </a:pPr>
            <a:r>
              <a:rPr lang="en-US" sz="2600" b="1" dirty="0" smtClean="0">
                <a:latin typeface="Arial Black" pitchFamily="34" charset="0"/>
              </a:rPr>
              <a:t>Dry </a:t>
            </a:r>
            <a:r>
              <a:rPr lang="en-US" sz="2600" b="1" dirty="0" err="1" smtClean="0">
                <a:latin typeface="Arial Black" pitchFamily="34" charset="0"/>
              </a:rPr>
              <a:t>Chemical.Powder</a:t>
            </a:r>
            <a:r>
              <a:rPr lang="en-US" sz="2600" b="1" dirty="0" smtClean="0">
                <a:latin typeface="Arial Black" pitchFamily="34" charset="0"/>
              </a:rPr>
              <a:t>. – NEUTRALIZATION OF                            	CHAIN REACTION</a:t>
            </a:r>
          </a:p>
          <a:p>
            <a:pPr>
              <a:buFontTx/>
              <a:buChar char="•"/>
            </a:pPr>
            <a:endParaRPr lang="en-US" sz="2600" b="1" dirty="0" smtClean="0">
              <a:latin typeface="Arial Black" pitchFamily="34" charset="0"/>
            </a:endParaRPr>
          </a:p>
          <a:p>
            <a:pPr>
              <a:buFontTx/>
              <a:buChar char="•"/>
            </a:pPr>
            <a:r>
              <a:rPr lang="en-US" sz="2600" b="1" dirty="0" smtClean="0">
                <a:latin typeface="Arial Black" pitchFamily="34" charset="0"/>
              </a:rPr>
              <a:t>CARBON DIOXIDE AND NITROGEN-</a:t>
            </a:r>
          </a:p>
          <a:p>
            <a:pPr>
              <a:buNone/>
            </a:pPr>
            <a:r>
              <a:rPr lang="en-US" sz="2600" b="1" dirty="0" smtClean="0">
                <a:latin typeface="Arial Black" pitchFamily="34" charset="0"/>
              </a:rPr>
              <a:t>                        - INERTING(preventing oxygen)</a:t>
            </a:r>
          </a:p>
          <a:p>
            <a:r>
              <a:rPr lang="en-US" sz="2600" b="1" dirty="0" smtClean="0">
                <a:latin typeface="Arial Black" pitchFamily="34" charset="0"/>
              </a:rPr>
              <a:t>HALON – NEUTRALIZATION OF CHAIN 								REACTION</a:t>
            </a:r>
          </a:p>
          <a:p>
            <a:r>
              <a:rPr lang="en-US" sz="2600" b="1" dirty="0" smtClean="0">
                <a:latin typeface="Arial Black" pitchFamily="34" charset="0"/>
              </a:rPr>
              <a:t>Helium – blanketing and oxygen purging</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OF FIRE EXINGUISHER</a:t>
            </a:r>
            <a:endParaRPr lang="en-US" dirty="0"/>
          </a:p>
        </p:txBody>
      </p:sp>
      <p:sp>
        <p:nvSpPr>
          <p:cNvPr id="3" name="Content Placeholder 2"/>
          <p:cNvSpPr>
            <a:spLocks noGrp="1"/>
          </p:cNvSpPr>
          <p:nvPr>
            <p:ph idx="1"/>
          </p:nvPr>
        </p:nvSpPr>
        <p:spPr/>
        <p:txBody>
          <a:bodyPr/>
          <a:lstStyle/>
          <a:p>
            <a:pPr marL="609600" indent="-609600">
              <a:buFontTx/>
              <a:buAutoNum type="arabicPeriod"/>
            </a:pPr>
            <a:r>
              <a:rPr lang="en-US" b="1" dirty="0" smtClean="0"/>
              <a:t>WATER TYPE</a:t>
            </a:r>
          </a:p>
          <a:p>
            <a:pPr marL="609600" indent="-609600">
              <a:buFontTx/>
              <a:buAutoNum type="arabicPeriod"/>
            </a:pPr>
            <a:r>
              <a:rPr lang="en-US" b="1" dirty="0" smtClean="0"/>
              <a:t>MECHANICAL FOAM TYPE</a:t>
            </a:r>
          </a:p>
          <a:p>
            <a:pPr marL="609600" indent="-609600">
              <a:buFontTx/>
              <a:buAutoNum type="arabicPeriod"/>
            </a:pPr>
            <a:r>
              <a:rPr lang="en-US" b="1" dirty="0" smtClean="0"/>
              <a:t>CHEMICAL FOAM TYPE</a:t>
            </a:r>
          </a:p>
          <a:p>
            <a:pPr marL="609600" indent="-609600">
              <a:buFontTx/>
              <a:buAutoNum type="arabicPeriod"/>
            </a:pPr>
            <a:r>
              <a:rPr lang="en-US" b="1" dirty="0" smtClean="0"/>
              <a:t>CO2 TYPE</a:t>
            </a:r>
          </a:p>
          <a:p>
            <a:pPr marL="609600" indent="-609600">
              <a:buFontTx/>
              <a:buAutoNum type="arabicPeriod"/>
            </a:pPr>
            <a:r>
              <a:rPr lang="en-US" b="1" dirty="0" smtClean="0"/>
              <a:t>DRY CHEMICAL POWDER TYPE</a:t>
            </a:r>
          </a:p>
          <a:p>
            <a:pPr marL="609600" indent="-609600">
              <a:buFontTx/>
              <a:buAutoNum type="arabicPeriod"/>
            </a:pPr>
            <a:r>
              <a:rPr lang="en-US" b="1" dirty="0" smtClean="0"/>
              <a:t>HALON TYPE</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solidFill>
                  <a:srgbClr val="C00000"/>
                </a:solidFill>
                <a:latin typeface="Cambria" pitchFamily="18" charset="0"/>
              </a:rPr>
              <a:t>FIRE PREVENTION &amp; FIRE FIGHTING EQUIPMENT</a:t>
            </a:r>
            <a:br>
              <a:rPr lang="en-US" sz="4000" b="1" dirty="0" smtClean="0">
                <a:solidFill>
                  <a:srgbClr val="C00000"/>
                </a:solidFill>
                <a:latin typeface="Cambria" pitchFamily="18" charset="0"/>
              </a:rPr>
            </a:br>
            <a:endParaRPr lang="en-US" sz="4000" dirty="0">
              <a:solidFill>
                <a:srgbClr val="C00000"/>
              </a:solidFill>
              <a:latin typeface="Cambria" pitchFamily="18" charset="0"/>
            </a:endParaRPr>
          </a:p>
        </p:txBody>
      </p:sp>
      <p:sp>
        <p:nvSpPr>
          <p:cNvPr id="3" name="Content Placeholder 2"/>
          <p:cNvSpPr>
            <a:spLocks noGrp="1"/>
          </p:cNvSpPr>
          <p:nvPr>
            <p:ph idx="1"/>
          </p:nvPr>
        </p:nvSpPr>
        <p:spPr>
          <a:xfrm>
            <a:off x="381000" y="990600"/>
            <a:ext cx="8458200" cy="4495800"/>
          </a:xfrm>
        </p:spPr>
        <p:txBody>
          <a:bodyPr>
            <a:noAutofit/>
          </a:bodyPr>
          <a:lstStyle/>
          <a:p>
            <a:pPr lvl="0" algn="just">
              <a:buFont typeface="Wingdings" pitchFamily="2" charset="2"/>
              <a:buChar char="q"/>
            </a:pPr>
            <a:r>
              <a:rPr lang="en-US" sz="2500" b="1" dirty="0" smtClean="0">
                <a:latin typeface="Cambria" pitchFamily="18" charset="0"/>
              </a:rPr>
              <a:t>Firefighting equipment</a:t>
            </a:r>
          </a:p>
          <a:p>
            <a:pPr algn="just"/>
            <a:r>
              <a:rPr lang="en-US" sz="2500" dirty="0" smtClean="0">
                <a:latin typeface="Cambria" pitchFamily="18" charset="0"/>
              </a:rPr>
              <a:t> Substation should be provided with following Fire Fighting Equipment as per TAC Rules and Indian Electricity Rules.</a:t>
            </a:r>
          </a:p>
          <a:p>
            <a:pPr algn="just">
              <a:buFont typeface="Wingdings" pitchFamily="2" charset="2"/>
              <a:buChar char="q"/>
            </a:pPr>
            <a:r>
              <a:rPr lang="en-US" sz="2500" b="1" dirty="0" smtClean="0">
                <a:latin typeface="Cambria" pitchFamily="18" charset="0"/>
              </a:rPr>
              <a:t> Fire Fighting Equipment</a:t>
            </a:r>
            <a:endParaRPr lang="en-US" sz="2500" dirty="0" smtClean="0">
              <a:latin typeface="Cambria" pitchFamily="18" charset="0"/>
            </a:endParaRPr>
          </a:p>
          <a:p>
            <a:pPr lvl="0" algn="just"/>
            <a:r>
              <a:rPr lang="en-US" sz="2500" dirty="0" smtClean="0">
                <a:latin typeface="Cambria" pitchFamily="18" charset="0"/>
              </a:rPr>
              <a:t>  Fire Buckets</a:t>
            </a:r>
          </a:p>
          <a:p>
            <a:pPr lvl="0" algn="just"/>
            <a:r>
              <a:rPr lang="en-US" sz="2500" dirty="0" smtClean="0">
                <a:latin typeface="Cambria" pitchFamily="18" charset="0"/>
              </a:rPr>
              <a:t>  Fire Extinguishers</a:t>
            </a:r>
          </a:p>
          <a:p>
            <a:pPr lvl="0" algn="just"/>
            <a:r>
              <a:rPr lang="en-US" sz="2500" dirty="0" smtClean="0">
                <a:latin typeface="Cambria" pitchFamily="18" charset="0"/>
              </a:rPr>
              <a:t>Mechanical Foam</a:t>
            </a:r>
          </a:p>
          <a:p>
            <a:pPr algn="just">
              <a:buNone/>
            </a:pPr>
            <a:r>
              <a:rPr lang="en-US" sz="2500" dirty="0" smtClean="0">
                <a:latin typeface="Cambria" pitchFamily="18" charset="0"/>
              </a:rPr>
              <a:t>Sodium bi Carbonate (BC)</a:t>
            </a:r>
          </a:p>
          <a:p>
            <a:pPr lvl="0" algn="just"/>
            <a:r>
              <a:rPr lang="en-US" sz="2500" dirty="0" smtClean="0">
                <a:latin typeface="Cambria" pitchFamily="18" charset="0"/>
              </a:rPr>
              <a:t>Dry Chemical Powder     </a:t>
            </a:r>
          </a:p>
          <a:p>
            <a:pPr algn="just">
              <a:buNone/>
            </a:pPr>
            <a:r>
              <a:rPr lang="en-US" sz="2500" dirty="0" smtClean="0">
                <a:latin typeface="Cambria" pitchFamily="18" charset="0"/>
              </a:rPr>
              <a:t>Ammonium Phosphate Powder (ABC)        </a:t>
            </a:r>
          </a:p>
          <a:p>
            <a:pPr lvl="0" algn="just"/>
            <a:r>
              <a:rPr lang="en-US" sz="2500" dirty="0" smtClean="0">
                <a:latin typeface="Cambria" pitchFamily="18" charset="0"/>
              </a:rPr>
              <a:t>Carbon dioxide</a:t>
            </a:r>
          </a:p>
          <a:p>
            <a:pPr algn="just">
              <a:buFont typeface="Wingdings" pitchFamily="2" charset="2"/>
              <a:buChar char="Ø"/>
            </a:pPr>
            <a:endParaRPr lang="en-US" sz="2500" dirty="0">
              <a:solidFill>
                <a:schemeClr val="tx2">
                  <a:lumMod val="75000"/>
                </a:schemeClr>
              </a:solidFill>
              <a:latin typeface="Cambria"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endParaRPr lang="en-US" dirty="0"/>
          </a:p>
        </p:txBody>
      </p:sp>
      <p:pic>
        <p:nvPicPr>
          <p:cNvPr id="4" name="Picture 2" descr="Picture2 015"/>
          <p:cNvPicPr>
            <a:picLocks noGrp="1" noChangeAspect="1" noChangeArrowheads="1"/>
          </p:cNvPicPr>
          <p:nvPr>
            <p:ph idx="1"/>
          </p:nvPr>
        </p:nvPicPr>
        <p:blipFill>
          <a:blip r:embed="rId2"/>
          <a:srcRect/>
          <a:stretch>
            <a:fillRect/>
          </a:stretch>
        </p:blipFill>
        <p:spPr>
          <a:xfrm>
            <a:off x="685800" y="990600"/>
            <a:ext cx="7924800" cy="5334000"/>
          </a:xfr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endParaRPr lang="en-US" dirty="0"/>
          </a:p>
        </p:txBody>
      </p:sp>
      <p:pic>
        <p:nvPicPr>
          <p:cNvPr id="4" name="Picture 2" descr="Picture2 016"/>
          <p:cNvPicPr>
            <a:picLocks noGrp="1" noChangeAspect="1" noChangeArrowheads="1"/>
          </p:cNvPicPr>
          <p:nvPr>
            <p:ph idx="1"/>
          </p:nvPr>
        </p:nvPicPr>
        <p:blipFill>
          <a:blip r:embed="rId2"/>
          <a:srcRect/>
          <a:stretch>
            <a:fillRect/>
          </a:stretch>
        </p:blipFill>
        <p:spPr>
          <a:xfrm>
            <a:off x="533400" y="990600"/>
            <a:ext cx="7543800" cy="5410200"/>
          </a:xfr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Autofit/>
          </a:bodyPr>
          <a:lstStyle/>
          <a:p>
            <a:pPr algn="ctr"/>
            <a:r>
              <a:rPr lang="en-US" sz="4000" b="1" dirty="0" smtClean="0">
                <a:solidFill>
                  <a:srgbClr val="C00000"/>
                </a:solidFill>
                <a:latin typeface="Cambria" pitchFamily="18" charset="0"/>
              </a:rPr>
              <a:t/>
            </a:r>
            <a:br>
              <a:rPr lang="en-US" sz="4000" b="1" dirty="0" smtClean="0">
                <a:solidFill>
                  <a:srgbClr val="C00000"/>
                </a:solidFill>
                <a:latin typeface="Cambria" pitchFamily="18" charset="0"/>
              </a:rPr>
            </a:br>
            <a:r>
              <a:rPr lang="en-US" sz="2800" b="1" dirty="0" smtClean="0">
                <a:solidFill>
                  <a:srgbClr val="C00000"/>
                </a:solidFill>
                <a:latin typeface="Cambria" pitchFamily="18" charset="0"/>
              </a:rPr>
              <a:t>FIRE PREVENTION &amp; FIRE FIGHTING EQUIPMENT</a:t>
            </a:r>
            <a:br>
              <a:rPr lang="en-US" sz="2800" b="1" dirty="0" smtClean="0">
                <a:solidFill>
                  <a:srgbClr val="C00000"/>
                </a:solidFill>
                <a:latin typeface="Cambria" pitchFamily="18" charset="0"/>
              </a:rPr>
            </a:br>
            <a:endParaRPr lang="en-US" sz="2800" dirty="0">
              <a:solidFill>
                <a:srgbClr val="C00000"/>
              </a:solidFill>
              <a:latin typeface="Cambria" pitchFamily="18" charset="0"/>
            </a:endParaRPr>
          </a:p>
        </p:txBody>
      </p:sp>
      <p:sp>
        <p:nvSpPr>
          <p:cNvPr id="3" name="Content Placeholder 2"/>
          <p:cNvSpPr>
            <a:spLocks noGrp="1"/>
          </p:cNvSpPr>
          <p:nvPr>
            <p:ph idx="1"/>
          </p:nvPr>
        </p:nvSpPr>
        <p:spPr>
          <a:xfrm>
            <a:off x="533400" y="457200"/>
            <a:ext cx="8001000" cy="5715000"/>
          </a:xfrm>
        </p:spPr>
        <p:txBody>
          <a:bodyPr>
            <a:noAutofit/>
          </a:bodyPr>
          <a:lstStyle/>
          <a:p>
            <a:pPr lvl="0" algn="just">
              <a:buNone/>
            </a:pPr>
            <a:r>
              <a:rPr lang="en-US" sz="2400" b="1" dirty="0" smtClean="0">
                <a:latin typeface="Cambria" pitchFamily="18" charset="0"/>
              </a:rPr>
              <a:t>	Fire accidents are a major risk in cases of oil filled transformers/equipment in substations</a:t>
            </a:r>
          </a:p>
          <a:p>
            <a:pPr lvl="0" algn="just"/>
            <a:r>
              <a:rPr lang="en-US" sz="2400" b="1" dirty="0" smtClean="0">
                <a:latin typeface="Cambria" pitchFamily="18" charset="0"/>
              </a:rPr>
              <a:t>It can cause equipment loss/damage, interruption to major load, loss of revenue, danger to personnel, loss of skill, loss of confidence/morale among staff and loss of time for supervising staff. </a:t>
            </a:r>
            <a:endParaRPr lang="en-US" sz="2400" dirty="0" smtClean="0">
              <a:latin typeface="Cambria" pitchFamily="18" charset="0"/>
            </a:endParaRPr>
          </a:p>
          <a:p>
            <a:pPr algn="just"/>
            <a:r>
              <a:rPr lang="en-US" sz="2400" b="1" dirty="0" smtClean="0">
                <a:latin typeface="Cambria" pitchFamily="18" charset="0"/>
              </a:rPr>
              <a:t>In order to minimize the risk of fire all possible precautions should be taken at the time of design of Electrical equipment to:</a:t>
            </a:r>
          </a:p>
          <a:p>
            <a:pPr lvl="0" algn="just">
              <a:buFont typeface="Wingdings" pitchFamily="2" charset="2"/>
              <a:buChar char="Ø"/>
            </a:pPr>
            <a:r>
              <a:rPr lang="en-US" sz="2400" b="1" dirty="0" smtClean="0">
                <a:latin typeface="Cambria" pitchFamily="18" charset="0"/>
              </a:rPr>
              <a:t>Eliminate potential sources of fire</a:t>
            </a:r>
          </a:p>
          <a:p>
            <a:pPr lvl="0" algn="just">
              <a:buFont typeface="Wingdings" pitchFamily="2" charset="2"/>
              <a:buChar char="Ø"/>
            </a:pPr>
            <a:r>
              <a:rPr lang="en-US" sz="2400" b="1" dirty="0" smtClean="0">
                <a:latin typeface="Cambria" pitchFamily="18" charset="0"/>
              </a:rPr>
              <a:t>Select adequately rated equipments for normal and abnormal duties.</a:t>
            </a:r>
          </a:p>
          <a:p>
            <a:pPr lvl="0" algn="just">
              <a:buFont typeface="Wingdings" pitchFamily="2" charset="2"/>
              <a:buChar char="Ø"/>
            </a:pPr>
            <a:r>
              <a:rPr lang="en-US" sz="2400" b="1" dirty="0" smtClean="0">
                <a:latin typeface="Cambria" pitchFamily="18" charset="0"/>
              </a:rPr>
              <a:t>Install, operate and maintain the equipment within the limit of design.</a:t>
            </a:r>
          </a:p>
          <a:p>
            <a:pPr lvl="0" algn="just">
              <a:buFont typeface="Wingdings" pitchFamily="2" charset="2"/>
              <a:buChar char="Ø"/>
            </a:pPr>
            <a:r>
              <a:rPr lang="en-US" sz="2400" b="1" dirty="0" smtClean="0">
                <a:latin typeface="Cambria" pitchFamily="18" charset="0"/>
              </a:rPr>
              <a:t>Adopt arrangements necessary to limit the spread of fire as well as its control.</a:t>
            </a:r>
          </a:p>
          <a:p>
            <a:pPr algn="just">
              <a:lnSpc>
                <a:spcPct val="150000"/>
              </a:lnSpc>
              <a:buNone/>
            </a:pPr>
            <a:endParaRPr lang="en-US" sz="2000" b="1" dirty="0">
              <a:latin typeface="Cambria"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US" dirty="0" smtClean="0"/>
              <a:t>FOAM TYPE- MECHANICAL</a:t>
            </a:r>
            <a:endParaRPr lang="en-US" dirty="0"/>
          </a:p>
        </p:txBody>
      </p:sp>
      <p:pic>
        <p:nvPicPr>
          <p:cNvPr id="4" name="Picture 2" descr="Picture2 025"/>
          <p:cNvPicPr>
            <a:picLocks noGrp="1" noChangeAspect="1" noChangeArrowheads="1"/>
          </p:cNvPicPr>
          <p:nvPr>
            <p:ph idx="1"/>
          </p:nvPr>
        </p:nvPicPr>
        <p:blipFill>
          <a:blip r:embed="rId2"/>
          <a:srcRect/>
          <a:stretch>
            <a:fillRect/>
          </a:stretch>
        </p:blipFill>
        <p:spPr>
          <a:xfrm>
            <a:off x="990600" y="457200"/>
            <a:ext cx="7848600" cy="6096000"/>
          </a:xfr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DRY CHEMICAL POWDER</a:t>
            </a:r>
            <a:endParaRPr lang="en-US" dirty="0"/>
          </a:p>
        </p:txBody>
      </p:sp>
      <p:pic>
        <p:nvPicPr>
          <p:cNvPr id="4" name="Picture 2" descr="Picture2 017"/>
          <p:cNvPicPr>
            <a:picLocks noGrp="1" noChangeAspect="1" noChangeArrowheads="1"/>
          </p:cNvPicPr>
          <p:nvPr>
            <p:ph idx="1"/>
          </p:nvPr>
        </p:nvPicPr>
        <p:blipFill>
          <a:blip r:embed="rId2"/>
          <a:srcRect/>
          <a:stretch>
            <a:fillRect/>
          </a:stretch>
        </p:blipFill>
        <p:spPr>
          <a:xfrm>
            <a:off x="228600" y="1143000"/>
            <a:ext cx="8534400" cy="5105399"/>
          </a:xfr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DRY CHEMICAL POWDER</a:t>
            </a:r>
            <a:endParaRPr lang="en-US"/>
          </a:p>
        </p:txBody>
      </p:sp>
      <p:pic>
        <p:nvPicPr>
          <p:cNvPr id="4" name="Picture 2" descr="Picture2 019"/>
          <p:cNvPicPr>
            <a:picLocks noGrp="1" noChangeAspect="1" noChangeArrowheads="1"/>
          </p:cNvPicPr>
          <p:nvPr>
            <p:ph idx="1"/>
          </p:nvPr>
        </p:nvPicPr>
        <p:blipFill>
          <a:blip r:embed="rId2"/>
          <a:srcRect/>
          <a:stretch>
            <a:fillRect/>
          </a:stretch>
        </p:blipFill>
        <p:spPr>
          <a:xfrm>
            <a:off x="304800" y="1371600"/>
            <a:ext cx="8610600" cy="4800599"/>
          </a:xfr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endParaRPr lang="en-US" dirty="0"/>
          </a:p>
        </p:txBody>
      </p:sp>
      <p:sp>
        <p:nvSpPr>
          <p:cNvPr id="3" name="Content Placeholder 2"/>
          <p:cNvSpPr>
            <a:spLocks noGrp="1"/>
          </p:cNvSpPr>
          <p:nvPr>
            <p:ph idx="1"/>
          </p:nvPr>
        </p:nvSpPr>
        <p:spPr/>
        <p:txBody>
          <a:bodyPr/>
          <a:lstStyle/>
          <a:p>
            <a:endParaRPr lang="en-US"/>
          </a:p>
        </p:txBody>
      </p:sp>
      <p:pic>
        <p:nvPicPr>
          <p:cNvPr id="218114" name="Picture 2" descr="Different type of fire extinguishers used on a ship for fighting different types of fires"/>
          <p:cNvPicPr>
            <a:picLocks noChangeAspect="1" noChangeArrowheads="1"/>
          </p:cNvPicPr>
          <p:nvPr/>
        </p:nvPicPr>
        <p:blipFill>
          <a:blip r:embed="rId2"/>
          <a:srcRect/>
          <a:stretch>
            <a:fillRect/>
          </a:stretch>
        </p:blipFill>
        <p:spPr bwMode="auto">
          <a:xfrm>
            <a:off x="155574" y="762000"/>
            <a:ext cx="8531225" cy="60960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a:bodyPr>
          <a:lstStyle/>
          <a:p>
            <a:r>
              <a:rPr lang="en-US" sz="2800" dirty="0" smtClean="0"/>
              <a:t> WATER TYPE FIRE EXTINGUISHER,</a:t>
            </a:r>
            <a:endParaRPr lang="en-US" sz="2800" dirty="0"/>
          </a:p>
        </p:txBody>
      </p:sp>
      <p:sp>
        <p:nvSpPr>
          <p:cNvPr id="3" name="Content Placeholder 2"/>
          <p:cNvSpPr>
            <a:spLocks noGrp="1"/>
          </p:cNvSpPr>
          <p:nvPr>
            <p:ph idx="1"/>
          </p:nvPr>
        </p:nvSpPr>
        <p:spPr>
          <a:xfrm>
            <a:off x="457200" y="609600"/>
            <a:ext cx="8229600" cy="5867400"/>
          </a:xfrm>
        </p:spPr>
        <p:txBody>
          <a:bodyPr>
            <a:normAutofit fontScale="92500"/>
          </a:bodyPr>
          <a:lstStyle/>
          <a:p>
            <a:r>
              <a:rPr lang="en-US" sz="2400" b="1" dirty="0" smtClean="0"/>
              <a:t>The arrangement of the extinguishers comprises of a container which holds the water or . Sodium bicarbonate</a:t>
            </a:r>
          </a:p>
          <a:p>
            <a:r>
              <a:rPr lang="en-US" sz="2400" b="1" dirty="0" smtClean="0"/>
              <a:t> A small glass bottle (phial) containing </a:t>
            </a:r>
            <a:r>
              <a:rPr lang="en-US" sz="2400" b="1" dirty="0" err="1" smtClean="0"/>
              <a:t>sulphuric</a:t>
            </a:r>
            <a:r>
              <a:rPr lang="en-US" sz="2400" b="1" dirty="0" smtClean="0"/>
              <a:t> acid/ CO2 gas </a:t>
            </a:r>
            <a:r>
              <a:rPr lang="en-US" sz="2400" b="1" dirty="0" err="1" smtClean="0"/>
              <a:t>catridge</a:t>
            </a:r>
            <a:r>
              <a:rPr lang="en-US" sz="2400" b="1" dirty="0" smtClean="0"/>
              <a:t> is placed below a plunger mechanism, which is covered by a safety glass along with a screw and cap at the top.</a:t>
            </a:r>
          </a:p>
          <a:p>
            <a:r>
              <a:rPr lang="en-US" sz="2400" b="1" dirty="0" smtClean="0"/>
              <a:t>When the plunger is struck hard, the glass bottle breaks, resulting in mixing of acid and soda, a chemical reaction takes place which produces carbon dioxide (CO</a:t>
            </a:r>
            <a:r>
              <a:rPr lang="en-US" sz="1800" b="1" dirty="0" smtClean="0"/>
              <a:t>2)</a:t>
            </a:r>
            <a:r>
              <a:rPr lang="en-US" sz="2400" b="1" dirty="0" smtClean="0"/>
              <a:t>gas. </a:t>
            </a:r>
          </a:p>
          <a:p>
            <a:r>
              <a:rPr lang="en-US" sz="2400" b="1" dirty="0" smtClean="0"/>
              <a:t>Alternately  where Co2 gas </a:t>
            </a:r>
            <a:r>
              <a:rPr lang="en-US" sz="2400" b="1" dirty="0" err="1" smtClean="0"/>
              <a:t>catridge</a:t>
            </a:r>
            <a:r>
              <a:rPr lang="en-US" sz="2400" b="1" dirty="0" smtClean="0"/>
              <a:t> is placed a plunger operation mechanism Releases  the gas </a:t>
            </a:r>
          </a:p>
          <a:p>
            <a:r>
              <a:rPr lang="en-US" sz="2400" b="1" dirty="0" smtClean="0"/>
              <a:t>The carbon dioxide gas  released pressurizes the space above the liquid (used for extinguishing the fire) and forces it out through the internal pipe of the nozzle.</a:t>
            </a:r>
          </a:p>
          <a:p>
            <a:r>
              <a:rPr lang="en-US" sz="2400" b="1" dirty="0" smtClean="0"/>
              <a:t>Note: As the CO2, which is used in soda acid fire extinguisher, may create a toxic effect in confined spaces, These Extinguishers are now banned to Be used in confined spaces.</a:t>
            </a:r>
          </a:p>
          <a:p>
            <a:endParaRPr lang="en-US" sz="2400" b="1" dirty="0" smtClean="0"/>
          </a:p>
          <a:p>
            <a:endParaRPr lang="en-US" sz="2400" b="1" dirty="0">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04800"/>
          </a:xfrm>
        </p:spPr>
        <p:txBody>
          <a:bodyPr>
            <a:normAutofit fontScale="90000"/>
          </a:bodyPr>
          <a:lstStyle/>
          <a:p>
            <a:endParaRPr lang="en-US" dirty="0"/>
          </a:p>
        </p:txBody>
      </p:sp>
      <p:sp>
        <p:nvSpPr>
          <p:cNvPr id="3" name="Content Placeholder 2"/>
          <p:cNvSpPr>
            <a:spLocks noGrp="1"/>
          </p:cNvSpPr>
          <p:nvPr>
            <p:ph idx="1"/>
          </p:nvPr>
        </p:nvSpPr>
        <p:spPr>
          <a:xfrm>
            <a:off x="457200" y="457200"/>
            <a:ext cx="8229600" cy="6172200"/>
          </a:xfrm>
        </p:spPr>
        <p:txBody>
          <a:bodyPr>
            <a:noAutofit/>
          </a:bodyPr>
          <a:lstStyle/>
          <a:p>
            <a:r>
              <a:rPr lang="en-US" sz="2400" dirty="0" smtClean="0">
                <a:latin typeface="Arial" pitchFamily="34" charset="0"/>
                <a:cs typeface="Arial" pitchFamily="34" charset="0"/>
              </a:rPr>
              <a:t>Disadvantage with  sodium </a:t>
            </a:r>
            <a:r>
              <a:rPr lang="en-US" sz="2400" dirty="0" err="1" smtClean="0">
                <a:latin typeface="Arial" pitchFamily="34" charset="0"/>
                <a:cs typeface="Arial" pitchFamily="34" charset="0"/>
              </a:rPr>
              <a:t>bicabonate</a:t>
            </a:r>
            <a:r>
              <a:rPr lang="en-US" sz="2400" dirty="0" smtClean="0">
                <a:latin typeface="Arial" pitchFamily="34" charset="0"/>
                <a:cs typeface="Arial" pitchFamily="34" charset="0"/>
              </a:rPr>
              <a:t> solution is that it leaves a chemical residue</a:t>
            </a:r>
          </a:p>
          <a:p>
            <a:r>
              <a:rPr lang="en-US" sz="2400" dirty="0" smtClean="0">
                <a:latin typeface="Arial" pitchFamily="34" charset="0"/>
                <a:cs typeface="Arial" pitchFamily="34" charset="0"/>
              </a:rPr>
              <a:t>Improved versions: a ) using water mist b) water spray</a:t>
            </a:r>
          </a:p>
          <a:p>
            <a:r>
              <a:rPr lang="en-US" sz="2400" b="1" u="sng" dirty="0" smtClean="0">
                <a:latin typeface="Arial" pitchFamily="34" charset="0"/>
                <a:cs typeface="Arial" pitchFamily="34" charset="0"/>
              </a:rPr>
              <a:t>water spray extinguishers:</a:t>
            </a:r>
          </a:p>
          <a:p>
            <a:r>
              <a:rPr lang="en-US" sz="2400" u="sng" dirty="0" smtClean="0">
                <a:latin typeface="Arial" pitchFamily="34" charset="0"/>
                <a:cs typeface="Arial" pitchFamily="34" charset="0"/>
              </a:rPr>
              <a:t>T</a:t>
            </a:r>
            <a:r>
              <a:rPr lang="en-US" sz="2400" dirty="0" smtClean="0">
                <a:latin typeface="Arial" pitchFamily="34" charset="0"/>
                <a:cs typeface="Arial" pitchFamily="34" charset="0"/>
              </a:rPr>
              <a:t>his type of extinguisher comes equipped with a spray nozzle instead of a jet nozzle which means the water is able to cover much greater surface area quickly in order to put out fire more rapidly. by blanketing oxygen and cooling </a:t>
            </a:r>
          </a:p>
          <a:p>
            <a:r>
              <a:rPr lang="en-US" sz="2400" dirty="0" smtClean="0">
                <a:latin typeface="Arial" pitchFamily="34" charset="0"/>
                <a:cs typeface="Arial" pitchFamily="34" charset="0"/>
              </a:rPr>
              <a:t>This can be used also on class c fires, if equipment    is de-</a:t>
            </a:r>
            <a:r>
              <a:rPr lang="en-US" sz="2400" dirty="0" err="1" smtClean="0">
                <a:latin typeface="Arial" pitchFamily="34" charset="0"/>
                <a:cs typeface="Arial" pitchFamily="34" charset="0"/>
              </a:rPr>
              <a:t>energised</a:t>
            </a:r>
            <a:r>
              <a:rPr lang="en-US" sz="2400" dirty="0" smtClean="0">
                <a:latin typeface="Arial" pitchFamily="34" charset="0"/>
                <a:cs typeface="Arial" pitchFamily="34" charset="0"/>
              </a:rPr>
              <a:t> </a:t>
            </a:r>
          </a:p>
          <a:p>
            <a:pPr>
              <a:buNone/>
            </a:pPr>
            <a:r>
              <a:rPr lang="en-US" sz="2400" b="1" dirty="0" smtClean="0">
                <a:latin typeface="Arial" pitchFamily="34" charset="0"/>
                <a:cs typeface="Arial" pitchFamily="34" charset="0"/>
              </a:rPr>
              <a:t> </a:t>
            </a:r>
            <a:endParaRPr lang="en-US" sz="2400" dirty="0">
              <a:latin typeface="Arial" pitchFamily="34" charset="0"/>
              <a:cs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WATER MIST  EXTINGUISHERS</a:t>
            </a:r>
            <a:endParaRPr lang="en-US" dirty="0"/>
          </a:p>
        </p:txBody>
      </p:sp>
      <p:sp>
        <p:nvSpPr>
          <p:cNvPr id="3" name="Content Placeholder 2"/>
          <p:cNvSpPr>
            <a:spLocks noGrp="1"/>
          </p:cNvSpPr>
          <p:nvPr>
            <p:ph idx="1"/>
          </p:nvPr>
        </p:nvSpPr>
        <p:spPr>
          <a:xfrm>
            <a:off x="457200" y="1066800"/>
            <a:ext cx="8229600" cy="5791200"/>
          </a:xfrm>
        </p:spPr>
        <p:txBody>
          <a:bodyPr>
            <a:normAutofit fontScale="92500" lnSpcReduction="20000"/>
          </a:bodyPr>
          <a:lstStyle/>
          <a:p>
            <a:r>
              <a:rPr lang="en-US" dirty="0" smtClean="0"/>
              <a:t> As the name suggests, this type of extinguishers come equipped with a different type of nozzle that is responsible for releasing extremely small, microscopic water particles. </a:t>
            </a:r>
          </a:p>
          <a:p>
            <a:r>
              <a:rPr lang="en-US" dirty="0" smtClean="0"/>
              <a:t>This extinguisher nozzle releases micro particles that  blankets oxygen.</a:t>
            </a:r>
          </a:p>
          <a:p>
            <a:r>
              <a:rPr lang="en-US" dirty="0" smtClean="0"/>
              <a:t> The </a:t>
            </a:r>
            <a:r>
              <a:rPr lang="en-US" dirty="0" err="1" smtClean="0"/>
              <a:t>expnsion</a:t>
            </a:r>
            <a:r>
              <a:rPr lang="en-US" dirty="0" smtClean="0"/>
              <a:t> in to mist  increases volume by 1600 times causing effective cooling of  the fire. </a:t>
            </a:r>
          </a:p>
          <a:p>
            <a:r>
              <a:rPr lang="en-US" dirty="0" smtClean="0"/>
              <a:t>Also keeps the person using the extinguisher safe by creating a wall of mist which helps in reducing the feeling of heat. </a:t>
            </a:r>
          </a:p>
          <a:p>
            <a:r>
              <a:rPr lang="en-US" dirty="0" smtClean="0"/>
              <a:t>This can be used on </a:t>
            </a:r>
            <a:r>
              <a:rPr lang="en-US" dirty="0" err="1" smtClean="0"/>
              <a:t>A,B,and</a:t>
            </a:r>
            <a:r>
              <a:rPr lang="en-US" dirty="0" smtClean="0"/>
              <a:t> C fires as mist is not a conductor</a:t>
            </a:r>
          </a:p>
          <a:p>
            <a:endParaRPr lang="en-US" dirty="0" smtClean="0"/>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81000"/>
          </a:xfrm>
        </p:spPr>
        <p:txBody>
          <a:bodyPr>
            <a:normAutofit fontScale="90000"/>
          </a:bodyPr>
          <a:lstStyle/>
          <a:p>
            <a:r>
              <a:rPr lang="en-US" dirty="0" smtClean="0"/>
              <a:t>FOAM EXTINGUISHERS</a:t>
            </a:r>
            <a:endParaRPr lang="en-US" dirty="0"/>
          </a:p>
        </p:txBody>
      </p:sp>
      <p:sp>
        <p:nvSpPr>
          <p:cNvPr id="3" name="Content Placeholder 2"/>
          <p:cNvSpPr>
            <a:spLocks noGrp="1"/>
          </p:cNvSpPr>
          <p:nvPr>
            <p:ph idx="1"/>
          </p:nvPr>
        </p:nvSpPr>
        <p:spPr>
          <a:xfrm>
            <a:off x="457200" y="457200"/>
            <a:ext cx="8229600" cy="6400800"/>
          </a:xfrm>
        </p:spPr>
        <p:txBody>
          <a:bodyPr>
            <a:noAutofit/>
          </a:bodyPr>
          <a:lstStyle/>
          <a:p>
            <a:r>
              <a:rPr lang="en-US" sz="2400" dirty="0" smtClean="0">
                <a:cs typeface="Arial" pitchFamily="34" charset="0"/>
              </a:rPr>
              <a:t>Foam extinguishers are used to extinguish Class B fires and are located near flammable liquids. </a:t>
            </a:r>
          </a:p>
          <a:p>
            <a:r>
              <a:rPr lang="en-US" sz="2400" dirty="0" smtClean="0">
                <a:cs typeface="Arial" pitchFamily="34" charset="0"/>
              </a:rPr>
              <a:t>There can be two types of foam type fire extinguishers depending upon its contents-</a:t>
            </a:r>
          </a:p>
          <a:p>
            <a:r>
              <a:rPr lang="en-US" sz="2400" dirty="0" smtClean="0">
                <a:cs typeface="Arial" pitchFamily="34" charset="0"/>
              </a:rPr>
              <a:t>A)Chemical foam type fire extinguisher</a:t>
            </a:r>
          </a:p>
          <a:p>
            <a:r>
              <a:rPr lang="en-US" sz="2400" dirty="0" smtClean="0">
                <a:cs typeface="Arial" pitchFamily="34" charset="0"/>
              </a:rPr>
              <a:t>B)Mechanical foam type fire extinguisher</a:t>
            </a:r>
          </a:p>
          <a:p>
            <a:r>
              <a:rPr lang="en-US" sz="2400" dirty="0" smtClean="0">
                <a:cs typeface="Arial" pitchFamily="34" charset="0"/>
              </a:rPr>
              <a:t>These extinguishers work by creating a cooling effect on the fuel that is responsible for causing the fire.</a:t>
            </a:r>
          </a:p>
          <a:p>
            <a:r>
              <a:rPr lang="en-US" sz="2400" dirty="0" smtClean="0">
                <a:cs typeface="Arial" pitchFamily="34" charset="0"/>
              </a:rPr>
              <a:t>When it is poured on burning liquid, the fire is extinguished by creating a barrier between the fuel and the flame with the help of the foaming agent which blankets oxygen</a:t>
            </a:r>
          </a:p>
          <a:p>
            <a:r>
              <a:rPr lang="en-US" sz="2400" b="1" u="sng" dirty="0" smtClean="0">
                <a:cs typeface="Arial" pitchFamily="34" charset="0"/>
              </a:rPr>
              <a:t>Chemical foam extinguisher</a:t>
            </a:r>
            <a:r>
              <a:rPr lang="en-US" sz="2400" dirty="0" smtClean="0">
                <a:cs typeface="Arial" pitchFamily="34" charset="0"/>
              </a:rPr>
              <a:t> – The chemicals used in this foam type fire extinguisher are Sodium bicarbonate and </a:t>
            </a:r>
            <a:r>
              <a:rPr lang="en-US" sz="2400" dirty="0" err="1" smtClean="0">
                <a:cs typeface="Arial" pitchFamily="34" charset="0"/>
              </a:rPr>
              <a:t>Aluminium</a:t>
            </a:r>
            <a:r>
              <a:rPr lang="en-US" sz="2400" dirty="0" smtClean="0">
                <a:cs typeface="Arial" pitchFamily="34" charset="0"/>
              </a:rPr>
              <a:t> </a:t>
            </a:r>
            <a:r>
              <a:rPr lang="en-US" sz="2400" dirty="0" err="1" smtClean="0">
                <a:cs typeface="Arial" pitchFamily="34" charset="0"/>
              </a:rPr>
              <a:t>sulphate</a:t>
            </a:r>
            <a:r>
              <a:rPr lang="en-US" sz="2400" dirty="0" smtClean="0">
                <a:cs typeface="Arial" pitchFamily="34" charset="0"/>
              </a:rPr>
              <a:t>.</a:t>
            </a:r>
          </a:p>
          <a:p>
            <a:r>
              <a:rPr lang="en-US" sz="2400" dirty="0" smtClean="0">
                <a:cs typeface="Arial" pitchFamily="34" charset="0"/>
              </a:rPr>
              <a:t>The main container is filled with sodium bicarbonate, whereas the inner container is filled with </a:t>
            </a:r>
            <a:r>
              <a:rPr lang="en-US" sz="2400" dirty="0" err="1" smtClean="0">
                <a:cs typeface="Arial" pitchFamily="34" charset="0"/>
              </a:rPr>
              <a:t>aluminium</a:t>
            </a:r>
            <a:r>
              <a:rPr lang="en-US" sz="2400" dirty="0" smtClean="0">
                <a:cs typeface="Arial" pitchFamily="34" charset="0"/>
              </a:rPr>
              <a:t> </a:t>
            </a:r>
            <a:r>
              <a:rPr lang="en-US" sz="2400" dirty="0" err="1" smtClean="0">
                <a:cs typeface="Arial" pitchFamily="34" charset="0"/>
              </a:rPr>
              <a:t>sulphate</a:t>
            </a:r>
            <a:endParaRPr lang="en-US" sz="2400" dirty="0" smtClean="0">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endParaRPr lang="en-US" dirty="0"/>
          </a:p>
        </p:txBody>
      </p:sp>
      <p:sp>
        <p:nvSpPr>
          <p:cNvPr id="3" name="Content Placeholder 2"/>
          <p:cNvSpPr>
            <a:spLocks noGrp="1"/>
          </p:cNvSpPr>
          <p:nvPr>
            <p:ph idx="1"/>
          </p:nvPr>
        </p:nvSpPr>
        <p:spPr>
          <a:xfrm>
            <a:off x="533400" y="533400"/>
            <a:ext cx="8229600" cy="6324600"/>
          </a:xfrm>
        </p:spPr>
        <p:txBody>
          <a:bodyPr>
            <a:normAutofit/>
          </a:bodyPr>
          <a:lstStyle/>
          <a:p>
            <a:r>
              <a:rPr lang="en-US" sz="2400" dirty="0" smtClean="0">
                <a:latin typeface="Arial" pitchFamily="34" charset="0"/>
                <a:cs typeface="Arial" pitchFamily="34" charset="0"/>
              </a:rPr>
              <a:t>. The inner container has a cap at the top, which is kept in place </a:t>
            </a:r>
            <a:br>
              <a:rPr lang="en-US" sz="2400" dirty="0" smtClean="0">
                <a:latin typeface="Arial" pitchFamily="34" charset="0"/>
                <a:cs typeface="Arial" pitchFamily="34" charset="0"/>
              </a:rPr>
            </a:br>
            <a:r>
              <a:rPr lang="en-US" sz="2400" dirty="0" smtClean="0">
                <a:latin typeface="Arial" pitchFamily="34" charset="0"/>
                <a:cs typeface="Arial" pitchFamily="34" charset="0"/>
              </a:rPr>
              <a:t> The plunger is turned to release the cap and the extinguisher is then inverted for both the chemicals to mix. </a:t>
            </a:r>
          </a:p>
          <a:p>
            <a:r>
              <a:rPr lang="en-US" sz="2400" dirty="0" smtClean="0">
                <a:latin typeface="Arial" pitchFamily="34" charset="0"/>
                <a:cs typeface="Arial" pitchFamily="34" charset="0"/>
              </a:rPr>
              <a:t>Carbon dioxide is produced from the chemical reaction which pressurizes the container from inside and forces out the foam</a:t>
            </a:r>
          </a:p>
          <a:p>
            <a:r>
              <a:rPr lang="en-US" sz="2400" dirty="0" smtClean="0">
                <a:latin typeface="Arial" pitchFamily="34" charset="0"/>
                <a:cs typeface="Arial" pitchFamily="34" charset="0"/>
              </a:rPr>
              <a:t>This type of portable foam fire extinguisher chemical equation is shown below:</a:t>
            </a:r>
          </a:p>
          <a:p>
            <a:r>
              <a:rPr lang="en-US" sz="2400" dirty="0" smtClean="0">
                <a:latin typeface="Arial" pitchFamily="34" charset="0"/>
                <a:cs typeface="Arial" pitchFamily="34" charset="0"/>
              </a:rPr>
              <a:t>Al</a:t>
            </a:r>
            <a:r>
              <a:rPr lang="en-US" sz="2400" baseline="-25000" dirty="0" smtClean="0">
                <a:latin typeface="Arial" pitchFamily="34" charset="0"/>
                <a:cs typeface="Arial" pitchFamily="34" charset="0"/>
              </a:rPr>
              <a:t>2 </a:t>
            </a:r>
            <a:r>
              <a:rPr lang="en-US" sz="2400" dirty="0" smtClean="0">
                <a:latin typeface="Arial" pitchFamily="34" charset="0"/>
                <a:cs typeface="Arial" pitchFamily="34" charset="0"/>
              </a:rPr>
              <a:t>(SO</a:t>
            </a:r>
            <a:r>
              <a:rPr lang="en-US" sz="2400" baseline="-25000" dirty="0" smtClean="0">
                <a:latin typeface="Arial" pitchFamily="34" charset="0"/>
                <a:cs typeface="Arial" pitchFamily="34" charset="0"/>
              </a:rPr>
              <a:t>4</a:t>
            </a:r>
            <a:r>
              <a:rPr lang="en-US" sz="2400" dirty="0" smtClean="0">
                <a:latin typeface="Arial" pitchFamily="34" charset="0"/>
                <a:cs typeface="Arial" pitchFamily="34" charset="0"/>
              </a:rPr>
              <a:t>)</a:t>
            </a:r>
            <a:r>
              <a:rPr lang="en-US" sz="2400" baseline="-25000" dirty="0" smtClean="0">
                <a:latin typeface="Arial" pitchFamily="34" charset="0"/>
                <a:cs typeface="Arial" pitchFamily="34" charset="0"/>
              </a:rPr>
              <a:t>3 </a:t>
            </a:r>
            <a:r>
              <a:rPr lang="en-US" sz="2400" dirty="0" smtClean="0">
                <a:latin typeface="Arial" pitchFamily="34" charset="0"/>
                <a:cs typeface="Arial" pitchFamily="34" charset="0"/>
              </a:rPr>
              <a:t>+ 6 NaHCO</a:t>
            </a:r>
            <a:r>
              <a:rPr lang="en-US" sz="2400" baseline="-25000" dirty="0" smtClean="0">
                <a:latin typeface="Arial" pitchFamily="34" charset="0"/>
                <a:cs typeface="Arial" pitchFamily="34" charset="0"/>
              </a:rPr>
              <a:t>3 </a:t>
            </a:r>
            <a:r>
              <a:rPr lang="en-US" sz="2400" dirty="0" smtClean="0">
                <a:latin typeface="Arial" pitchFamily="34" charset="0"/>
                <a:cs typeface="Arial" pitchFamily="34" charset="0"/>
              </a:rPr>
              <a:t> -&gt; 2Al (OH)</a:t>
            </a:r>
            <a:r>
              <a:rPr lang="en-US" sz="2400" baseline="-25000" dirty="0" smtClean="0">
                <a:latin typeface="Arial" pitchFamily="34" charset="0"/>
                <a:cs typeface="Arial" pitchFamily="34" charset="0"/>
              </a:rPr>
              <a:t> 3 </a:t>
            </a:r>
            <a:r>
              <a:rPr lang="en-US" sz="2400" dirty="0" smtClean="0">
                <a:latin typeface="Arial" pitchFamily="34" charset="0"/>
                <a:cs typeface="Arial" pitchFamily="34" charset="0"/>
              </a:rPr>
              <a:t>+ 3Na</a:t>
            </a:r>
            <a:r>
              <a:rPr lang="en-US" sz="2400" baseline="-25000" dirty="0" smtClean="0">
                <a:latin typeface="Arial" pitchFamily="34" charset="0"/>
                <a:cs typeface="Arial" pitchFamily="34" charset="0"/>
              </a:rPr>
              <a:t>2</a:t>
            </a:r>
            <a:r>
              <a:rPr lang="en-US" sz="2400" dirty="0" smtClean="0">
                <a:latin typeface="Arial" pitchFamily="34" charset="0"/>
                <a:cs typeface="Arial" pitchFamily="34" charset="0"/>
              </a:rPr>
              <a:t>SO</a:t>
            </a:r>
            <a:r>
              <a:rPr lang="en-US" sz="2400" baseline="-25000" dirty="0" smtClean="0">
                <a:latin typeface="Arial" pitchFamily="34" charset="0"/>
                <a:cs typeface="Arial" pitchFamily="34" charset="0"/>
              </a:rPr>
              <a:t>4 </a:t>
            </a:r>
            <a:r>
              <a:rPr lang="en-US" sz="2400" dirty="0" smtClean="0">
                <a:latin typeface="Arial" pitchFamily="34" charset="0"/>
                <a:cs typeface="Arial" pitchFamily="34" charset="0"/>
              </a:rPr>
              <a:t>+ 6 Co</a:t>
            </a:r>
            <a:r>
              <a:rPr lang="en-US" sz="2400" baseline="-25000" dirty="0" smtClean="0">
                <a:latin typeface="Arial" pitchFamily="34" charset="0"/>
                <a:cs typeface="Arial" pitchFamily="34" charset="0"/>
              </a:rPr>
              <a:t>2</a:t>
            </a:r>
            <a:endParaRPr lang="en-US" sz="2400" dirty="0" smtClean="0">
              <a:latin typeface="Arial" pitchFamily="34" charset="0"/>
              <a:cs typeface="Arial" pitchFamily="34" charset="0"/>
            </a:endParaRPr>
          </a:p>
          <a:p>
            <a:r>
              <a:rPr lang="en-US" sz="2400" b="1" dirty="0" smtClean="0">
                <a:latin typeface="Arial" pitchFamily="34" charset="0"/>
                <a:cs typeface="Arial" pitchFamily="34" charset="0"/>
              </a:rPr>
              <a:t>Note: Chemical Foam Extinguishers are now banned in  confined spaces because of the poisonous effect which the gas can create</a:t>
            </a:r>
          </a:p>
          <a:p>
            <a:endParaRPr lang="en-US" sz="2400" dirty="0">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381000"/>
          </a:xfrm>
        </p:spPr>
        <p:txBody>
          <a:bodyPr>
            <a:normAutofit fontScale="90000"/>
          </a:bodyPr>
          <a:lstStyle/>
          <a:p>
            <a:r>
              <a:rPr lang="en-US" sz="2800" b="1" dirty="0" smtClean="0"/>
              <a:t>Mechanical foam Type fire </a:t>
            </a:r>
            <a:r>
              <a:rPr lang="en-US" sz="2800" dirty="0" smtClean="0"/>
              <a:t>extinguisher </a:t>
            </a:r>
            <a:endParaRPr lang="en-US" sz="2800" dirty="0"/>
          </a:p>
        </p:txBody>
      </p:sp>
      <p:sp>
        <p:nvSpPr>
          <p:cNvPr id="3" name="Content Placeholder 2"/>
          <p:cNvSpPr>
            <a:spLocks noGrp="1"/>
          </p:cNvSpPr>
          <p:nvPr>
            <p:ph idx="1"/>
          </p:nvPr>
        </p:nvSpPr>
        <p:spPr>
          <a:xfrm>
            <a:off x="609600" y="381000"/>
            <a:ext cx="8229600" cy="6096000"/>
          </a:xfrm>
        </p:spPr>
        <p:txBody>
          <a:bodyPr>
            <a:normAutofit/>
          </a:bodyPr>
          <a:lstStyle/>
          <a:p>
            <a:r>
              <a:rPr lang="en-US" sz="2800" b="1" dirty="0" smtClean="0">
                <a:latin typeface="Arial" pitchFamily="34" charset="0"/>
                <a:cs typeface="Arial" pitchFamily="34" charset="0"/>
              </a:rPr>
              <a:t>This extinguisher type also consists of two containers- the outer one is filled with water, whereas the central one has carbon dioxide charge and foam solution. </a:t>
            </a:r>
          </a:p>
          <a:p>
            <a:r>
              <a:rPr lang="en-US" sz="2800" b="1" dirty="0" smtClean="0">
                <a:latin typeface="Arial" pitchFamily="34" charset="0"/>
                <a:cs typeface="Arial" pitchFamily="34" charset="0"/>
              </a:rPr>
              <a:t>The mechanical foam fire extinguisher uses a long hosepipe connected to the dip tube inside the internal structure of fire extinguisher which allows it to use the foam portable fire extinguisher upright.</a:t>
            </a:r>
          </a:p>
          <a:p>
            <a:r>
              <a:rPr lang="en-US" sz="2800" b="1" dirty="0" smtClean="0">
                <a:latin typeface="Arial" pitchFamily="34" charset="0"/>
                <a:cs typeface="Arial" pitchFamily="34" charset="0"/>
              </a:rPr>
              <a:t>mechanical foam type fire extinguisher diagram showing different foam extinguisher parts are given in the next slide 41</a:t>
            </a:r>
          </a:p>
          <a:p>
            <a:endParaRPr lang="en-US" sz="2800" dirty="0">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Autofit/>
          </a:bodyPr>
          <a:lstStyle/>
          <a:p>
            <a:r>
              <a:rPr lang="en-US" sz="2800" b="1" dirty="0" smtClean="0">
                <a:solidFill>
                  <a:srgbClr val="C00000"/>
                </a:solidFill>
                <a:latin typeface="Cambria" pitchFamily="18" charset="0"/>
              </a:rPr>
              <a:t/>
            </a:r>
            <a:br>
              <a:rPr lang="en-US" sz="2800" b="1" dirty="0" smtClean="0">
                <a:solidFill>
                  <a:srgbClr val="C00000"/>
                </a:solidFill>
                <a:latin typeface="Cambria" pitchFamily="18" charset="0"/>
              </a:rPr>
            </a:br>
            <a:r>
              <a:rPr lang="en-US" sz="2800" b="1" dirty="0" smtClean="0">
                <a:solidFill>
                  <a:srgbClr val="C00000"/>
                </a:solidFill>
                <a:latin typeface="Cambria" pitchFamily="18" charset="0"/>
              </a:rPr>
              <a:t>FIRE PREVENTION &amp; FIRE FIGHTING EQUIPMENT</a:t>
            </a:r>
            <a:br>
              <a:rPr lang="en-US" sz="2800" b="1" dirty="0" smtClean="0">
                <a:solidFill>
                  <a:srgbClr val="C00000"/>
                </a:solidFill>
                <a:latin typeface="Cambria" pitchFamily="18" charset="0"/>
              </a:rPr>
            </a:br>
            <a:endParaRPr lang="en-US" sz="2800" dirty="0"/>
          </a:p>
        </p:txBody>
      </p:sp>
      <p:sp>
        <p:nvSpPr>
          <p:cNvPr id="3" name="Content Placeholder 2"/>
          <p:cNvSpPr>
            <a:spLocks noGrp="1"/>
          </p:cNvSpPr>
          <p:nvPr>
            <p:ph idx="1"/>
          </p:nvPr>
        </p:nvSpPr>
        <p:spPr>
          <a:xfrm>
            <a:off x="457200" y="457200"/>
            <a:ext cx="8229600" cy="6096000"/>
          </a:xfrm>
        </p:spPr>
        <p:txBody>
          <a:bodyPr>
            <a:normAutofit/>
          </a:bodyPr>
          <a:lstStyle/>
          <a:p>
            <a:r>
              <a:rPr lang="en-US" sz="2400" dirty="0" smtClean="0"/>
              <a:t>STANDARDS : Fire equipments, design and layout of fire protection system shall conform to the latest edition of the following standard as well as this specification.</a:t>
            </a:r>
          </a:p>
          <a:p>
            <a:r>
              <a:rPr lang="en-US" sz="2400" dirty="0" smtClean="0"/>
              <a:t> (</a:t>
            </a:r>
            <a:r>
              <a:rPr lang="en-US" sz="2400" dirty="0" err="1" smtClean="0"/>
              <a:t>i</a:t>
            </a:r>
            <a:r>
              <a:rPr lang="en-US" sz="2400" dirty="0" smtClean="0"/>
              <a:t>) IS:1646 : Code of practice for fire safety of buildings (General: electrical installation) </a:t>
            </a:r>
          </a:p>
          <a:p>
            <a:r>
              <a:rPr lang="en-US" sz="2400" dirty="0" smtClean="0"/>
              <a:t>(ii) IS :1647 : Code of practice for fire fighting of buildings</a:t>
            </a:r>
          </a:p>
          <a:p>
            <a:r>
              <a:rPr lang="en-US" sz="2400" dirty="0" smtClean="0"/>
              <a:t> (iii) IS:1648 Code of practice for fire fighting of buildings, fire fighting equipment and its maintenance. </a:t>
            </a:r>
          </a:p>
          <a:p>
            <a:r>
              <a:rPr lang="en-US" sz="2400" dirty="0" smtClean="0"/>
              <a:t>(iv) IS:2189 : Code of practice for erection, installation and maintenance of automatic fire detection and alarm. (v) IS:2190 : Selection, installation and maintenance of first aid fire extinguisher code of practice.</a:t>
            </a:r>
          </a:p>
          <a:p>
            <a:r>
              <a:rPr lang="en-US" sz="2400" dirty="0" smtClean="0"/>
              <a:t> (vi) Tariff Advisory Committee Manual.</a:t>
            </a:r>
          </a:p>
          <a:p>
            <a:r>
              <a:rPr lang="en-US" sz="2400" dirty="0" smtClean="0"/>
              <a:t> (vii) National Fire Protection Authority of America Manual. </a:t>
            </a:r>
            <a:endParaRPr lang="en-US" sz="2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endParaRPr lang="en-US" dirty="0"/>
          </a:p>
        </p:txBody>
      </p:sp>
      <p:sp>
        <p:nvSpPr>
          <p:cNvPr id="3" name="Content Placeholder 2"/>
          <p:cNvSpPr>
            <a:spLocks noGrp="1"/>
          </p:cNvSpPr>
          <p:nvPr>
            <p:ph idx="1"/>
          </p:nvPr>
        </p:nvSpPr>
        <p:spPr>
          <a:xfrm>
            <a:off x="457200" y="838200"/>
            <a:ext cx="8229600" cy="5287963"/>
          </a:xfrm>
        </p:spPr>
        <p:txBody>
          <a:bodyPr>
            <a:normAutofit fontScale="92500" lnSpcReduction="10000"/>
          </a:bodyPr>
          <a:lstStyle/>
          <a:p>
            <a:r>
              <a:rPr lang="en-US" sz="2800" b="1" dirty="0" smtClean="0">
                <a:latin typeface="Arial" pitchFamily="34" charset="0"/>
                <a:cs typeface="Arial" pitchFamily="34" charset="0"/>
              </a:rPr>
              <a:t>The central container has a plunger mechanism at the top, which when pressed releases the carbon dioxide and allows foam and water to mix.</a:t>
            </a:r>
          </a:p>
          <a:p>
            <a:r>
              <a:rPr lang="en-US" sz="2800" b="1" dirty="0" smtClean="0">
                <a:latin typeface="Arial" pitchFamily="34" charset="0"/>
                <a:cs typeface="Arial" pitchFamily="34" charset="0"/>
              </a:rPr>
              <a:t>The foam and water are then forced out through a special nozzle which creates the mechanical foam</a:t>
            </a:r>
          </a:p>
          <a:p>
            <a:r>
              <a:rPr lang="en-US" sz="2800" b="1" dirty="0" smtClean="0">
                <a:latin typeface="Arial" pitchFamily="34" charset="0"/>
                <a:cs typeface="Arial" pitchFamily="34" charset="0"/>
              </a:rPr>
              <a:t>Foam extinguishers are used on Class B fires and will be located in the vicinity of flammable liquids.</a:t>
            </a:r>
          </a:p>
          <a:p>
            <a:r>
              <a:rPr lang="en-US" sz="2800" b="1" dirty="0" smtClean="0">
                <a:latin typeface="Arial" pitchFamily="34" charset="0"/>
                <a:cs typeface="Arial" pitchFamily="34" charset="0"/>
              </a:rPr>
              <a:t>This type of fire extinguisher should not be used for fires caused by flammable metals, kitchen fires and fires that involve electrical equipment</a:t>
            </a:r>
            <a:r>
              <a:rPr lang="en-US" sz="2800" dirty="0" smtClean="0">
                <a:latin typeface="Arial" pitchFamily="34" charset="0"/>
                <a:cs typeface="Arial" pitchFamily="34" charset="0"/>
              </a:rPr>
              <a:t>.</a:t>
            </a:r>
            <a:endParaRPr lang="en-US" sz="2800" b="1" dirty="0" smtClean="0">
              <a:latin typeface="Arial" pitchFamily="34" charset="0"/>
              <a:cs typeface="Arial" pitchFamily="34" charset="0"/>
            </a:endParaRPr>
          </a:p>
          <a:p>
            <a:endParaRPr lang="en-US" sz="2800" b="1" dirty="0" smtClean="0"/>
          </a:p>
          <a:p>
            <a:endParaRPr lang="en-US" sz="2800" b="1" dirty="0" smtClean="0"/>
          </a:p>
          <a:p>
            <a:endParaRPr lang="en-US" sz="28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2800" dirty="0" smtClean="0"/>
              <a:t>MECHANIAL FOAM TYPE FIRE EXTINGUISHER</a:t>
            </a:r>
            <a:endParaRPr lang="en-US" sz="2800" dirty="0"/>
          </a:p>
        </p:txBody>
      </p:sp>
      <p:sp>
        <p:nvSpPr>
          <p:cNvPr id="3" name="Content Placeholder 2"/>
          <p:cNvSpPr>
            <a:spLocks noGrp="1"/>
          </p:cNvSpPr>
          <p:nvPr>
            <p:ph idx="1"/>
          </p:nvPr>
        </p:nvSpPr>
        <p:spPr>
          <a:xfrm>
            <a:off x="457200" y="838200"/>
            <a:ext cx="8229600" cy="5287963"/>
          </a:xfrm>
        </p:spPr>
        <p:txBody>
          <a:bodyPr/>
          <a:lstStyle/>
          <a:p>
            <a:endParaRPr lang="en-US" dirty="0"/>
          </a:p>
        </p:txBody>
      </p:sp>
      <p:pic>
        <p:nvPicPr>
          <p:cNvPr id="1026" name="Picture 2" descr="Foam chemical &amp; mechanical portable fire extinguisher"/>
          <p:cNvPicPr>
            <a:picLocks noChangeAspect="1" noChangeArrowheads="1"/>
          </p:cNvPicPr>
          <p:nvPr/>
        </p:nvPicPr>
        <p:blipFill>
          <a:blip r:embed="rId2"/>
          <a:srcRect/>
          <a:stretch>
            <a:fillRect/>
          </a:stretch>
        </p:blipFill>
        <p:spPr bwMode="auto">
          <a:xfrm>
            <a:off x="685800" y="685800"/>
            <a:ext cx="7886700" cy="52578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a:bodyPr>
          <a:lstStyle/>
          <a:p>
            <a:r>
              <a:rPr lang="en-US" sz="2400" dirty="0" smtClean="0"/>
              <a:t>DRY CHEMICAL POWDER EXTINGUISHER</a:t>
            </a:r>
            <a:endParaRPr lang="en-US" sz="2400" dirty="0"/>
          </a:p>
        </p:txBody>
      </p:sp>
      <p:sp>
        <p:nvSpPr>
          <p:cNvPr id="3" name="Content Placeholder 2"/>
          <p:cNvSpPr>
            <a:spLocks noGrp="1"/>
          </p:cNvSpPr>
          <p:nvPr>
            <p:ph idx="1"/>
          </p:nvPr>
        </p:nvSpPr>
        <p:spPr>
          <a:xfrm>
            <a:off x="457200" y="685800"/>
            <a:ext cx="8229600" cy="6172200"/>
          </a:xfrm>
        </p:spPr>
        <p:txBody>
          <a:bodyPr>
            <a:normAutofit/>
          </a:bodyPr>
          <a:lstStyle/>
          <a:p>
            <a:r>
              <a:rPr lang="en-US" sz="2400" dirty="0" smtClean="0"/>
              <a:t>Sodium bicarbonate powder is used to extinguish almost all types of fires. </a:t>
            </a:r>
          </a:p>
          <a:p>
            <a:r>
              <a:rPr lang="en-US" sz="2400" dirty="0" smtClean="0"/>
              <a:t>It is mainly located in the engine room and near electrical equipment.</a:t>
            </a:r>
          </a:p>
          <a:p>
            <a:r>
              <a:rPr lang="en-US" sz="2400" dirty="0" smtClean="0"/>
              <a:t>Dry powder extinguisher contains sodium bicarbonate powder in the outer container.</a:t>
            </a:r>
          </a:p>
          <a:p>
            <a:r>
              <a:rPr lang="en-US" sz="2400" dirty="0" smtClean="0"/>
              <a:t>DCP extinguisher diagram IS given </a:t>
            </a:r>
          </a:p>
          <a:p>
            <a:r>
              <a:rPr lang="en-US" sz="2400" dirty="0" smtClean="0"/>
              <a:t>Small container with carbon dioxide is placed beneath the plunger mechanism.</a:t>
            </a:r>
          </a:p>
          <a:p>
            <a:r>
              <a:rPr lang="en-US" sz="2400" dirty="0" smtClean="0"/>
              <a:t>When the plunger is pushed, it releases the carbon dioxide gas, which in turn forces the dry powder out of the discharge nozzle. </a:t>
            </a:r>
          </a:p>
          <a:p>
            <a:r>
              <a:rPr lang="en-US" sz="2400" dirty="0" err="1" smtClean="0"/>
              <a:t>itcan</a:t>
            </a:r>
            <a:r>
              <a:rPr lang="en-US" sz="2400" dirty="0" smtClean="0"/>
              <a:t> be used for class A, class B and class C fires</a:t>
            </a:r>
          </a:p>
          <a:p>
            <a:pPr>
              <a:buNone/>
            </a:pPr>
            <a:endParaRPr lang="en-US" sz="2400" b="1" dirty="0" smtClean="0"/>
          </a:p>
          <a:p>
            <a:endParaRPr lang="en-US" sz="2400" dirty="0" smtClean="0"/>
          </a:p>
          <a:p>
            <a:endParaRPr lang="en-US" sz="2400" dirty="0">
              <a:latin typeface="Arial" pitchFamily="34" charset="0"/>
              <a:cs typeface="Arial"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5943600"/>
          </a:xfrm>
        </p:spPr>
        <p:txBody>
          <a:bodyPr>
            <a:normAutofit/>
          </a:bodyPr>
          <a:lstStyle/>
          <a:p>
            <a:r>
              <a:rPr lang="en-US" sz="2400" dirty="0" smtClean="0"/>
              <a:t>.</a:t>
            </a:r>
            <a:r>
              <a:rPr lang="en-US" sz="2400" dirty="0" smtClean="0">
                <a:latin typeface="Arial" pitchFamily="34" charset="0"/>
                <a:cs typeface="Arial" pitchFamily="34" charset="0"/>
              </a:rPr>
              <a:t> However, these should not be used in enclosed spaces as the dry powder in the extinguisher can be easily inhaled</a:t>
            </a:r>
          </a:p>
          <a:p>
            <a:r>
              <a:rPr lang="en-US" sz="2400" dirty="0" smtClean="0">
                <a:latin typeface="Arial" pitchFamily="34" charset="0"/>
                <a:cs typeface="Arial" pitchFamily="34" charset="0"/>
              </a:rPr>
              <a:t>. Also, it’s not easy to clean up the leftover residue once the fire is over. </a:t>
            </a:r>
          </a:p>
          <a:p>
            <a:r>
              <a:rPr lang="en-US" sz="2400" dirty="0" smtClean="0">
                <a:latin typeface="Arial" pitchFamily="34" charset="0"/>
                <a:cs typeface="Arial" pitchFamily="34" charset="0"/>
              </a:rPr>
              <a:t>These can also be used for fires involving electrical equipment </a:t>
            </a:r>
            <a:r>
              <a:rPr lang="en-US" sz="2400" dirty="0" err="1" smtClean="0">
                <a:latin typeface="Arial" pitchFamily="34" charset="0"/>
                <a:cs typeface="Arial" pitchFamily="34" charset="0"/>
              </a:rPr>
              <a:t>upto</a:t>
            </a:r>
            <a:r>
              <a:rPr lang="en-US" sz="2400" dirty="0" smtClean="0">
                <a:latin typeface="Arial" pitchFamily="34" charset="0"/>
                <a:cs typeface="Arial" pitchFamily="34" charset="0"/>
              </a:rPr>
              <a:t>  1000V</a:t>
            </a:r>
          </a:p>
          <a:p>
            <a:r>
              <a:rPr lang="en-US" sz="2400" dirty="0" smtClean="0">
                <a:latin typeface="Arial" pitchFamily="34" charset="0"/>
                <a:cs typeface="Arial" pitchFamily="34" charset="0"/>
              </a:rPr>
              <a:t>.</a:t>
            </a:r>
            <a:r>
              <a:rPr lang="en-US" sz="2400" dirty="0" smtClean="0"/>
              <a:t> This type of fire extinguisher should not be used for fires that involve electrical equipment over 1000 V and fires that involve cooking oil</a:t>
            </a:r>
            <a:r>
              <a:rPr lang="en-US" sz="2400" dirty="0" smtClean="0">
                <a:latin typeface="Arial" pitchFamily="34" charset="0"/>
                <a:cs typeface="Arial" pitchFamily="34" charset="0"/>
              </a:rPr>
              <a:t> </a:t>
            </a:r>
          </a:p>
          <a:p>
            <a:r>
              <a:rPr lang="en-US" sz="2400" dirty="0" smtClean="0">
                <a:latin typeface="Arial" pitchFamily="34" charset="0"/>
                <a:cs typeface="Arial" pitchFamily="34" charset="0"/>
              </a:rPr>
              <a:t>There are also special dry powder extinguishers that are typically used for fires caused by flammable metals. </a:t>
            </a:r>
          </a:p>
          <a:p>
            <a:r>
              <a:rPr lang="en-US" sz="2400" dirty="0" smtClean="0">
                <a:latin typeface="Arial" pitchFamily="34" charset="0"/>
                <a:cs typeface="Arial" pitchFamily="34" charset="0"/>
              </a:rPr>
              <a:t>The label </a:t>
            </a:r>
            <a:r>
              <a:rPr lang="en-US" sz="2400" dirty="0" err="1" smtClean="0">
                <a:latin typeface="Arial" pitchFamily="34" charset="0"/>
                <a:cs typeface="Arial" pitchFamily="34" charset="0"/>
              </a:rPr>
              <a:t>colour</a:t>
            </a:r>
            <a:r>
              <a:rPr lang="en-US" sz="2400" dirty="0" smtClean="0">
                <a:latin typeface="Arial" pitchFamily="34" charset="0"/>
                <a:cs typeface="Arial" pitchFamily="34" charset="0"/>
              </a:rPr>
              <a:t> for this type of extinguisher is Blue</a:t>
            </a:r>
            <a:endParaRPr lang="en-US" sz="2400" dirty="0">
              <a:latin typeface="Arial" pitchFamily="34" charset="0"/>
              <a:cs typeface="Arial"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CHEMICAL EXTINGUISHERS</a:t>
            </a:r>
            <a:endParaRPr lang="en-US" dirty="0"/>
          </a:p>
        </p:txBody>
      </p:sp>
      <p:sp>
        <p:nvSpPr>
          <p:cNvPr id="3" name="Text Placeholder 2"/>
          <p:cNvSpPr>
            <a:spLocks noGrp="1"/>
          </p:cNvSpPr>
          <p:nvPr>
            <p:ph type="body" idx="1"/>
          </p:nvPr>
        </p:nvSpPr>
        <p:spPr>
          <a:xfrm>
            <a:off x="457200" y="838201"/>
            <a:ext cx="4040188" cy="533399"/>
          </a:xfrm>
        </p:spPr>
        <p:txBody>
          <a:bodyPr/>
          <a:lstStyle/>
          <a:p>
            <a:pPr algn="ctr"/>
            <a:r>
              <a:rPr lang="en-US" dirty="0" smtClean="0"/>
              <a:t>DCP EXTINGUISHER</a:t>
            </a:r>
            <a:endParaRPr lang="en-US" dirty="0"/>
          </a:p>
        </p:txBody>
      </p:sp>
      <p:sp>
        <p:nvSpPr>
          <p:cNvPr id="4" name="Content Placeholder 3"/>
          <p:cNvSpPr>
            <a:spLocks noGrp="1"/>
          </p:cNvSpPr>
          <p:nvPr>
            <p:ph sz="half" idx="2"/>
          </p:nvPr>
        </p:nvSpPr>
        <p:spPr/>
        <p:txBody>
          <a:bodyPr/>
          <a:lstStyle/>
          <a:p>
            <a:endParaRPr lang="en-US" dirty="0"/>
          </a:p>
        </p:txBody>
      </p:sp>
      <p:sp>
        <p:nvSpPr>
          <p:cNvPr id="5" name="Text Placeholder 4"/>
          <p:cNvSpPr>
            <a:spLocks noGrp="1"/>
          </p:cNvSpPr>
          <p:nvPr>
            <p:ph type="body" sz="quarter" idx="3"/>
          </p:nvPr>
        </p:nvSpPr>
        <p:spPr>
          <a:xfrm>
            <a:off x="4645025" y="838201"/>
            <a:ext cx="4041775" cy="609600"/>
          </a:xfrm>
        </p:spPr>
        <p:txBody>
          <a:bodyPr/>
          <a:lstStyle/>
          <a:p>
            <a:r>
              <a:rPr lang="en-US" dirty="0" smtClean="0"/>
              <a:t>WET CMEMICAL EXCHANGER</a:t>
            </a:r>
            <a:endParaRPr lang="en-US" dirty="0"/>
          </a:p>
        </p:txBody>
      </p:sp>
      <p:sp>
        <p:nvSpPr>
          <p:cNvPr id="6" name="Content Placeholder 5"/>
          <p:cNvSpPr>
            <a:spLocks noGrp="1"/>
          </p:cNvSpPr>
          <p:nvPr>
            <p:ph sz="quarter" idx="4"/>
          </p:nvPr>
        </p:nvSpPr>
        <p:spPr/>
        <p:txBody>
          <a:bodyPr/>
          <a:lstStyle/>
          <a:p>
            <a:endParaRPr lang="en-US"/>
          </a:p>
        </p:txBody>
      </p:sp>
      <p:pic>
        <p:nvPicPr>
          <p:cNvPr id="7" name="Picture 2" descr="Dry Powder Extinguisher"/>
          <p:cNvPicPr>
            <a:picLocks noChangeAspect="1" noChangeArrowheads="1"/>
          </p:cNvPicPr>
          <p:nvPr/>
        </p:nvPicPr>
        <p:blipFill>
          <a:blip r:embed="rId2"/>
          <a:srcRect/>
          <a:stretch>
            <a:fillRect/>
          </a:stretch>
        </p:blipFill>
        <p:spPr bwMode="auto">
          <a:xfrm>
            <a:off x="155575" y="1447800"/>
            <a:ext cx="4340225" cy="4800600"/>
          </a:xfrm>
          <a:prstGeom prst="rect">
            <a:avLst/>
          </a:prstGeom>
          <a:noFill/>
        </p:spPr>
      </p:pic>
      <p:pic>
        <p:nvPicPr>
          <p:cNvPr id="221186" name="Picture 2" descr="Wet Chemical Extinguisher"/>
          <p:cNvPicPr>
            <a:picLocks noChangeAspect="1" noChangeArrowheads="1"/>
          </p:cNvPicPr>
          <p:nvPr/>
        </p:nvPicPr>
        <p:blipFill>
          <a:blip r:embed="rId3"/>
          <a:srcRect/>
          <a:stretch>
            <a:fillRect/>
          </a:stretch>
        </p:blipFill>
        <p:spPr bwMode="auto">
          <a:xfrm>
            <a:off x="4419600" y="1447800"/>
            <a:ext cx="4724400" cy="50292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81000"/>
          </a:xfrm>
        </p:spPr>
        <p:txBody>
          <a:bodyPr>
            <a:normAutofit fontScale="90000"/>
          </a:bodyPr>
          <a:lstStyle/>
          <a:p>
            <a:r>
              <a:rPr lang="en-US" sz="2800" dirty="0" smtClean="0"/>
              <a:t>WET TYPE CHEMICAL EXITINGUISHERS</a:t>
            </a:r>
            <a:endParaRPr lang="en-US" sz="2800" dirty="0"/>
          </a:p>
        </p:txBody>
      </p:sp>
      <p:sp>
        <p:nvSpPr>
          <p:cNvPr id="3" name="Content Placeholder 2"/>
          <p:cNvSpPr>
            <a:spLocks noGrp="1"/>
          </p:cNvSpPr>
          <p:nvPr>
            <p:ph idx="1"/>
          </p:nvPr>
        </p:nvSpPr>
        <p:spPr>
          <a:xfrm>
            <a:off x="457200" y="457200"/>
            <a:ext cx="8229600" cy="6172200"/>
          </a:xfrm>
        </p:spPr>
        <p:txBody>
          <a:bodyPr>
            <a:normAutofit/>
          </a:bodyPr>
          <a:lstStyle/>
          <a:p>
            <a:r>
              <a:rPr lang="en-US" sz="2400" b="1" dirty="0" smtClean="0"/>
              <a:t>Wet chemical extinguishers are designed for use on Class K fires, involving cooking oils and fats.</a:t>
            </a:r>
          </a:p>
          <a:p>
            <a:r>
              <a:rPr lang="en-US" sz="2400" b="1" dirty="0" smtClean="0"/>
              <a:t> They can also be used on Class A fires although it is more usual to have a foam or water extinguisher for  A type of fire risk</a:t>
            </a:r>
          </a:p>
          <a:p>
            <a:r>
              <a:rPr lang="en-US" sz="2400" b="1" dirty="0" smtClean="0"/>
              <a:t>Wet chemical (</a:t>
            </a:r>
            <a:r>
              <a:rPr lang="en-US" sz="2400" b="1" dirty="0" smtClean="0">
                <a:hlinkClick r:id="rId2" tooltip="Potassium acetate"/>
              </a:rPr>
              <a:t>potassium acetate</a:t>
            </a:r>
            <a:r>
              <a:rPr lang="en-US" sz="2400" b="1" dirty="0" smtClean="0"/>
              <a:t>, </a:t>
            </a:r>
            <a:r>
              <a:rPr lang="en-US" sz="2400" b="1" dirty="0" smtClean="0">
                <a:hlinkClick r:id="rId3" tooltip="Potassium carbonate"/>
              </a:rPr>
              <a:t>potassium carbonate</a:t>
            </a:r>
            <a:r>
              <a:rPr lang="en-US" sz="2400" b="1" dirty="0" smtClean="0"/>
              <a:t>, or </a:t>
            </a:r>
            <a:r>
              <a:rPr lang="en-US" sz="2400" b="1" dirty="0" smtClean="0">
                <a:hlinkClick r:id="rId4" tooltip="Potassium citrate"/>
              </a:rPr>
              <a:t>potassium citrate</a:t>
            </a:r>
            <a:r>
              <a:rPr lang="en-US" sz="2400" b="1" dirty="0" smtClean="0"/>
              <a:t>) extinguishes the fire by forming an air-excluding soapy foam blanket over the burning oil through the chemical process of </a:t>
            </a:r>
            <a:r>
              <a:rPr lang="en-US" sz="2400" b="1" dirty="0" err="1" smtClean="0"/>
              <a:t>saponification</a:t>
            </a:r>
            <a:r>
              <a:rPr lang="en-US" sz="2400" b="1" dirty="0" smtClean="0"/>
              <a:t> (an alkali reacting with a fat to form a soap) and by the water content cooling the oil below its ignition temperature. </a:t>
            </a:r>
          </a:p>
          <a:p>
            <a:r>
              <a:rPr lang="en-US" sz="2400" b="1" dirty="0" smtClean="0"/>
              <a:t>Dry powder extinguishers smother fires by forming a barrier between the fuel and source of oxygen.</a:t>
            </a:r>
          </a:p>
          <a:p>
            <a:r>
              <a:rPr lang="en-US" sz="2400" b="1" dirty="0" smtClean="0"/>
              <a:t> The label </a:t>
            </a:r>
            <a:r>
              <a:rPr lang="en-US" sz="2400" b="1" dirty="0" err="1" smtClean="0"/>
              <a:t>colour</a:t>
            </a:r>
            <a:r>
              <a:rPr lang="en-US" sz="2400" b="1" dirty="0" smtClean="0"/>
              <a:t> for this type of extinguisher is yellow.</a:t>
            </a:r>
          </a:p>
          <a:p>
            <a:endParaRPr lang="en-US" sz="2400" b="1" dirty="0">
              <a:latin typeface="Arial" pitchFamily="34" charset="0"/>
              <a:cs typeface="Arial"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dirty="0" smtClean="0"/>
              <a:t>WET CHEMICAL EXTINGUISHER</a:t>
            </a:r>
            <a:endParaRPr lang="en-US" dirty="0"/>
          </a:p>
        </p:txBody>
      </p:sp>
      <p:sp>
        <p:nvSpPr>
          <p:cNvPr id="3" name="Text Placeholder 2"/>
          <p:cNvSpPr>
            <a:spLocks noGrp="1"/>
          </p:cNvSpPr>
          <p:nvPr>
            <p:ph type="body" idx="1"/>
          </p:nvPr>
        </p:nvSpPr>
        <p:spPr>
          <a:xfrm>
            <a:off x="457200" y="609601"/>
            <a:ext cx="4040188" cy="685800"/>
          </a:xfrm>
        </p:spPr>
        <p:txBody>
          <a:bodyPr>
            <a:normAutofit fontScale="85000" lnSpcReduction="10000"/>
          </a:bodyPr>
          <a:lstStyle/>
          <a:p>
            <a:r>
              <a:rPr lang="en-US" b="0" dirty="0" smtClean="0"/>
              <a:t>6-liter wet chemical fire extinguisher for use in commercial kitchens</a:t>
            </a:r>
            <a:endParaRPr lang="en-US" dirty="0"/>
          </a:p>
        </p:txBody>
      </p:sp>
      <p:sp>
        <p:nvSpPr>
          <p:cNvPr id="4" name="Content Placeholder 3"/>
          <p:cNvSpPr>
            <a:spLocks noGrp="1"/>
          </p:cNvSpPr>
          <p:nvPr>
            <p:ph sz="half" idx="2"/>
          </p:nvPr>
        </p:nvSpPr>
        <p:spPr>
          <a:xfrm>
            <a:off x="457200" y="1371600"/>
            <a:ext cx="4040188" cy="4754563"/>
          </a:xfrm>
        </p:spPr>
        <p:txBody>
          <a:bodyPr>
            <a:normAutofit lnSpcReduction="10000"/>
          </a:bodyPr>
          <a:lstStyle/>
          <a:p>
            <a:r>
              <a:rPr lang="en-US" b="1" dirty="0" smtClean="0"/>
              <a:t>Wet chemical extinguishers can also be used for fires caused by various organic materials including wood, coal, textiles, fabrics, cardboard and paper. (CLASS A FIRE)</a:t>
            </a:r>
          </a:p>
          <a:p>
            <a:r>
              <a:rPr lang="en-US" b="1" dirty="0" err="1" smtClean="0"/>
              <a:t>Location:This</a:t>
            </a:r>
            <a:r>
              <a:rPr lang="en-US" b="1" dirty="0" smtClean="0"/>
              <a:t> type of fire extinguisher needs to be placed near to the source of the fire risk in </a:t>
            </a:r>
            <a:r>
              <a:rPr lang="en-US" b="1" dirty="0" err="1" smtClean="0"/>
              <a:t>commerical</a:t>
            </a:r>
            <a:r>
              <a:rPr lang="en-US" b="1" dirty="0" smtClean="0"/>
              <a:t> kitchens and canteen</a:t>
            </a:r>
          </a:p>
        </p:txBody>
      </p:sp>
      <p:sp>
        <p:nvSpPr>
          <p:cNvPr id="5" name="Text Placeholder 4"/>
          <p:cNvSpPr>
            <a:spLocks noGrp="1"/>
          </p:cNvSpPr>
          <p:nvPr>
            <p:ph type="body" sz="quarter" idx="3"/>
          </p:nvPr>
        </p:nvSpPr>
        <p:spPr>
          <a:xfrm>
            <a:off x="4645025" y="609600"/>
            <a:ext cx="4041775" cy="1565275"/>
          </a:xfrm>
        </p:spPr>
        <p:txBody>
          <a:bodyPr>
            <a:normAutofit/>
          </a:bodyPr>
          <a:lstStyle/>
          <a:p>
            <a:r>
              <a:rPr lang="en-US" b="0" dirty="0" smtClean="0"/>
              <a:t>commercial kitchens</a:t>
            </a:r>
            <a:endParaRPr lang="en-US" dirty="0"/>
          </a:p>
        </p:txBody>
      </p:sp>
      <p:sp>
        <p:nvSpPr>
          <p:cNvPr id="6" name="Content Placeholder 5"/>
          <p:cNvSpPr>
            <a:spLocks noGrp="1"/>
          </p:cNvSpPr>
          <p:nvPr>
            <p:ph sz="quarter" idx="4"/>
          </p:nvPr>
        </p:nvSpPr>
        <p:spPr>
          <a:xfrm>
            <a:off x="4645025" y="1295400"/>
            <a:ext cx="4041775" cy="4830763"/>
          </a:xfrm>
        </p:spPr>
        <p:txBody>
          <a:bodyPr/>
          <a:lstStyle/>
          <a:p>
            <a:endParaRPr lang="en-US" dirty="0"/>
          </a:p>
        </p:txBody>
      </p:sp>
      <p:pic>
        <p:nvPicPr>
          <p:cNvPr id="218114" name="Picture 2" descr="https://upload.wikimedia.org/wikipedia/commons/thumb/3/36/Wet_chemical_fire_extinguisher.jpg/320px-Wet_chemical_fire_extinguisher.jpg"/>
          <p:cNvPicPr>
            <a:picLocks noChangeAspect="1" noChangeArrowheads="1"/>
          </p:cNvPicPr>
          <p:nvPr/>
        </p:nvPicPr>
        <p:blipFill>
          <a:blip r:embed="rId2"/>
          <a:srcRect/>
          <a:stretch>
            <a:fillRect/>
          </a:stretch>
        </p:blipFill>
        <p:spPr bwMode="auto">
          <a:xfrm>
            <a:off x="4724400" y="1828800"/>
            <a:ext cx="3809999" cy="518160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Carbon dioxide extinguishers</a:t>
            </a:r>
            <a:endParaRPr lang="en-US" dirty="0"/>
          </a:p>
        </p:txBody>
      </p:sp>
      <p:sp>
        <p:nvSpPr>
          <p:cNvPr id="3" name="Content Placeholder 2"/>
          <p:cNvSpPr>
            <a:spLocks noGrp="1"/>
          </p:cNvSpPr>
          <p:nvPr>
            <p:ph idx="1"/>
          </p:nvPr>
        </p:nvSpPr>
        <p:spPr/>
        <p:txBody>
          <a:bodyPr/>
          <a:lstStyle/>
          <a:p>
            <a:endParaRPr lang="en-US"/>
          </a:p>
        </p:txBody>
      </p:sp>
      <p:pic>
        <p:nvPicPr>
          <p:cNvPr id="222210" name="Picture 2" descr="Carbon Dioxide (CO2) Extinguisher"/>
          <p:cNvPicPr>
            <a:picLocks noChangeAspect="1" noChangeArrowheads="1"/>
          </p:cNvPicPr>
          <p:nvPr/>
        </p:nvPicPr>
        <p:blipFill>
          <a:blip r:embed="rId2"/>
          <a:srcRect/>
          <a:stretch>
            <a:fillRect/>
          </a:stretch>
        </p:blipFill>
        <p:spPr bwMode="auto">
          <a:xfrm>
            <a:off x="685800" y="1524000"/>
            <a:ext cx="7696200" cy="472440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04800"/>
          </a:xfrm>
        </p:spPr>
        <p:txBody>
          <a:bodyPr>
            <a:normAutofit fontScale="90000"/>
          </a:bodyPr>
          <a:lstStyle/>
          <a:p>
            <a:r>
              <a:rPr lang="en-US" sz="2800" dirty="0" smtClean="0"/>
              <a:t>Carbon dioxide extinguishers</a:t>
            </a:r>
            <a:endParaRPr lang="en-US" sz="2800" dirty="0"/>
          </a:p>
        </p:txBody>
      </p:sp>
      <p:sp>
        <p:nvSpPr>
          <p:cNvPr id="3" name="Content Placeholder 2"/>
          <p:cNvSpPr>
            <a:spLocks noGrp="1"/>
          </p:cNvSpPr>
          <p:nvPr>
            <p:ph idx="1"/>
          </p:nvPr>
        </p:nvSpPr>
        <p:spPr>
          <a:xfrm>
            <a:off x="457200" y="457200"/>
            <a:ext cx="8229600" cy="6400800"/>
          </a:xfrm>
        </p:spPr>
        <p:txBody>
          <a:bodyPr>
            <a:noAutofit/>
          </a:bodyPr>
          <a:lstStyle/>
          <a:p>
            <a:r>
              <a:rPr lang="en-US" sz="2400" dirty="0" smtClean="0"/>
              <a:t>Carbon dioxide extinguishers are mainly used for class B or class C fires. </a:t>
            </a:r>
          </a:p>
          <a:p>
            <a:r>
              <a:rPr lang="en-US" sz="2400" dirty="0" smtClean="0"/>
              <a:t>They are not used for accommodation areas and confined spaces because of the gas used in lethal. </a:t>
            </a:r>
          </a:p>
          <a:p>
            <a:r>
              <a:rPr lang="en-US" sz="2400" dirty="0" smtClean="0"/>
              <a:t>These are widely used as engine room fire extinguisher.</a:t>
            </a:r>
          </a:p>
          <a:p>
            <a:r>
              <a:rPr lang="en-US" sz="2400" dirty="0" smtClean="0"/>
              <a:t>Carbon dioxide is stored in liquid form under pressure. </a:t>
            </a:r>
          </a:p>
          <a:p>
            <a:r>
              <a:rPr lang="en-US" sz="2400" dirty="0" smtClean="0"/>
              <a:t>A central tube acts as an outlet for carbon dioxide gas.</a:t>
            </a:r>
          </a:p>
          <a:p>
            <a:r>
              <a:rPr lang="en-US" sz="2400" dirty="0" smtClean="0"/>
              <a:t> A plunger attached to a bursting disc at one end and a trigger at the other is used to release the carbon dioxide gas. </a:t>
            </a:r>
          </a:p>
          <a:p>
            <a:r>
              <a:rPr lang="en-US" sz="2400" dirty="0" smtClean="0"/>
              <a:t>The liquid changes to gas as it comes out of the extinguisher through a Hose</a:t>
            </a:r>
          </a:p>
          <a:p>
            <a:r>
              <a:rPr lang="en-US" sz="2400" dirty="0" smtClean="0"/>
              <a:t>CO2 extinguishers are mainly used for electrical fire risks and are usually the main fire extinguisher type provided in computer server rooms. </a:t>
            </a:r>
          </a:p>
          <a:p>
            <a:r>
              <a:rPr lang="en-US" sz="2400" dirty="0" smtClean="0"/>
              <a:t>They also put out Class B fires.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6172200"/>
          </a:xfrm>
        </p:spPr>
        <p:txBody>
          <a:bodyPr>
            <a:noAutofit/>
          </a:bodyPr>
          <a:lstStyle/>
          <a:p>
            <a:r>
              <a:rPr lang="en-US" sz="2400" dirty="0" smtClean="0">
                <a:latin typeface="Arial" pitchFamily="34" charset="0"/>
                <a:cs typeface="Arial" pitchFamily="34" charset="0"/>
              </a:rPr>
              <a:t>The extinguisher contains a high pressure cylinder filled with  CO2 liquid leaving a small space in the top filled by  CO2 </a:t>
            </a:r>
            <a:r>
              <a:rPr lang="en-US" sz="2400" dirty="0" err="1" smtClean="0">
                <a:latin typeface="Arial" pitchFamily="34" charset="0"/>
                <a:cs typeface="Arial" pitchFamily="34" charset="0"/>
              </a:rPr>
              <a:t>vapour</a:t>
            </a:r>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The  cylinder contains  a dip tube for a </a:t>
            </a:r>
            <a:r>
              <a:rPr lang="en-US" sz="2400" dirty="0" err="1" smtClean="0">
                <a:latin typeface="Arial" pitchFamily="34" charset="0"/>
                <a:cs typeface="Arial" pitchFamily="34" charset="0"/>
              </a:rPr>
              <a:t>syphon</a:t>
            </a:r>
            <a:r>
              <a:rPr lang="en-US" sz="2400" dirty="0" smtClean="0">
                <a:latin typeface="Arial" pitchFamily="34" charset="0"/>
                <a:cs typeface="Arial" pitchFamily="34" charset="0"/>
              </a:rPr>
              <a:t> action fitted with s a pressure </a:t>
            </a:r>
            <a:r>
              <a:rPr lang="en-US" sz="2400" dirty="0" err="1" smtClean="0">
                <a:latin typeface="Arial" pitchFamily="34" charset="0"/>
                <a:cs typeface="Arial" pitchFamily="34" charset="0"/>
              </a:rPr>
              <a:t>guage</a:t>
            </a:r>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The operating lever has a piercer arrangement and a safety clip</a:t>
            </a:r>
          </a:p>
          <a:p>
            <a:r>
              <a:rPr lang="en-US" sz="2400" dirty="0" smtClean="0">
                <a:latin typeface="Arial" pitchFamily="34" charset="0"/>
                <a:cs typeface="Arial" pitchFamily="34" charset="0"/>
              </a:rPr>
              <a:t> The cylinder is fitted with a hose attached with spray  nozzle</a:t>
            </a:r>
          </a:p>
          <a:p>
            <a:r>
              <a:rPr lang="en-US" sz="2400" dirty="0" smtClean="0">
                <a:latin typeface="Arial" pitchFamily="34" charset="0"/>
                <a:cs typeface="Arial" pitchFamily="34" charset="0"/>
              </a:rPr>
              <a:t>The pressurized Co2 </a:t>
            </a:r>
            <a:r>
              <a:rPr lang="en-US" sz="2400" dirty="0" err="1" smtClean="0">
                <a:latin typeface="Arial" pitchFamily="34" charset="0"/>
                <a:cs typeface="Arial" pitchFamily="34" charset="0"/>
              </a:rPr>
              <a:t>vapour</a:t>
            </a:r>
            <a:r>
              <a:rPr lang="en-US" sz="2400" dirty="0" smtClean="0">
                <a:latin typeface="Arial" pitchFamily="34" charset="0"/>
                <a:cs typeface="Arial" pitchFamily="34" charset="0"/>
              </a:rPr>
              <a:t> pushes out co2 liquid once safety pin is pulled which will be aimed at fire.</a:t>
            </a:r>
          </a:p>
          <a:p>
            <a:r>
              <a:rPr lang="en-US" sz="2400" dirty="0" smtClean="0">
                <a:latin typeface="Arial" pitchFamily="34" charset="0"/>
                <a:cs typeface="Arial" pitchFamily="34" charset="0"/>
              </a:rPr>
              <a:t> The co2 liquid blankets entry of oxygen and also provides a cooling effect  quenching the fire</a:t>
            </a:r>
          </a:p>
          <a:p>
            <a:r>
              <a:rPr lang="en-US" sz="2400" dirty="0" smtClean="0">
                <a:latin typeface="Arial" pitchFamily="34" charset="0"/>
                <a:cs typeface="Arial" pitchFamily="34" charset="0"/>
              </a:rPr>
              <a:t> This type of extinguisher has a black label.</a:t>
            </a:r>
          </a:p>
          <a:p>
            <a:r>
              <a:rPr lang="en-US" sz="2400" b="1" dirty="0" smtClean="0">
                <a:latin typeface="Arial" pitchFamily="34" charset="0"/>
                <a:cs typeface="Arial" pitchFamily="34" charset="0"/>
              </a:rPr>
              <a:t>Location: Near to the source of fire</a:t>
            </a:r>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 </a:t>
            </a:r>
            <a:endParaRPr lang="en-US" sz="2400" dirty="0">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Autofit/>
          </a:bodyPr>
          <a:lstStyle/>
          <a:p>
            <a:pPr algn="ctr"/>
            <a:r>
              <a:rPr lang="en-US" sz="2800" b="1" dirty="0" smtClean="0">
                <a:solidFill>
                  <a:srgbClr val="C00000"/>
                </a:solidFill>
                <a:latin typeface="Cambria" pitchFamily="18" charset="0"/>
              </a:rPr>
              <a:t/>
            </a:r>
            <a:br>
              <a:rPr lang="en-US" sz="2800" b="1" dirty="0" smtClean="0">
                <a:solidFill>
                  <a:srgbClr val="C00000"/>
                </a:solidFill>
                <a:latin typeface="Cambria" pitchFamily="18" charset="0"/>
              </a:rPr>
            </a:br>
            <a:r>
              <a:rPr lang="en-US" sz="2800" b="1" dirty="0" smtClean="0">
                <a:solidFill>
                  <a:srgbClr val="C00000"/>
                </a:solidFill>
                <a:latin typeface="Cambria" pitchFamily="18" charset="0"/>
              </a:rPr>
              <a:t>FIRE PREVENTION &amp; FIRE FIGHTING EQUIPMENT</a:t>
            </a:r>
            <a:r>
              <a:rPr lang="en-US" sz="4000" b="1" dirty="0" smtClean="0">
                <a:solidFill>
                  <a:srgbClr val="C00000"/>
                </a:solidFill>
                <a:latin typeface="Cambria" pitchFamily="18" charset="0"/>
              </a:rPr>
              <a:t/>
            </a:r>
            <a:br>
              <a:rPr lang="en-US" sz="4000" b="1" dirty="0" smtClean="0">
                <a:solidFill>
                  <a:srgbClr val="C00000"/>
                </a:solidFill>
                <a:latin typeface="Cambria" pitchFamily="18" charset="0"/>
              </a:rPr>
            </a:br>
            <a:endParaRPr lang="en-US" sz="4000" dirty="0">
              <a:solidFill>
                <a:srgbClr val="C00000"/>
              </a:solidFill>
              <a:latin typeface="Cambria" pitchFamily="18" charset="0"/>
            </a:endParaRPr>
          </a:p>
        </p:txBody>
      </p:sp>
      <p:sp>
        <p:nvSpPr>
          <p:cNvPr id="3" name="Content Placeholder 2"/>
          <p:cNvSpPr>
            <a:spLocks noGrp="1"/>
          </p:cNvSpPr>
          <p:nvPr>
            <p:ph idx="1"/>
          </p:nvPr>
        </p:nvSpPr>
        <p:spPr>
          <a:xfrm>
            <a:off x="381000" y="762000"/>
            <a:ext cx="8305800" cy="5486400"/>
          </a:xfrm>
        </p:spPr>
        <p:txBody>
          <a:bodyPr>
            <a:noAutofit/>
          </a:bodyPr>
          <a:lstStyle/>
          <a:p>
            <a:pPr lvl="0" algn="just">
              <a:buFont typeface="Wingdings" pitchFamily="2" charset="2"/>
              <a:buChar char="q"/>
            </a:pPr>
            <a:r>
              <a:rPr lang="en-US" sz="2400" b="1" dirty="0" smtClean="0">
                <a:latin typeface="Cambria" pitchFamily="18" charset="0"/>
              </a:rPr>
              <a:t>General guidelines:</a:t>
            </a:r>
          </a:p>
          <a:p>
            <a:pPr algn="just">
              <a:buNone/>
            </a:pPr>
            <a:r>
              <a:rPr lang="en-US" sz="2400" b="1" dirty="0" smtClean="0">
                <a:latin typeface="Cambria" pitchFamily="18" charset="0"/>
              </a:rPr>
              <a:t>     All </a:t>
            </a:r>
            <a:r>
              <a:rPr lang="en-US" sz="2400" b="1" dirty="0">
                <a:latin typeface="Cambria" pitchFamily="18" charset="0"/>
              </a:rPr>
              <a:t>oil filled equipment such as transformers and switchgears should be located outdoors, </a:t>
            </a:r>
            <a:endParaRPr lang="en-US" sz="2400" b="1" dirty="0" smtClean="0">
              <a:latin typeface="Cambria" pitchFamily="18" charset="0"/>
            </a:endParaRPr>
          </a:p>
          <a:p>
            <a:pPr algn="just">
              <a:buFont typeface="Wingdings" pitchFamily="2" charset="2"/>
              <a:buChar char="Ø"/>
            </a:pPr>
            <a:r>
              <a:rPr lang="en-US" sz="2400" b="1" dirty="0" smtClean="0">
                <a:latin typeface="Cambria" pitchFamily="18" charset="0"/>
              </a:rPr>
              <a:t>indoor </a:t>
            </a:r>
            <a:r>
              <a:rPr lang="en-US" sz="2400" b="1" dirty="0">
                <a:latin typeface="Cambria" pitchFamily="18" charset="0"/>
              </a:rPr>
              <a:t>transformers and switchgears should be dry type.</a:t>
            </a:r>
          </a:p>
          <a:p>
            <a:pPr lvl="0" algn="just">
              <a:buFont typeface="Wingdings" pitchFamily="2" charset="2"/>
              <a:buChar char="Ø"/>
            </a:pPr>
            <a:r>
              <a:rPr lang="en-US" sz="2400" b="1" dirty="0" smtClean="0">
                <a:latin typeface="Cambria" pitchFamily="18" charset="0"/>
              </a:rPr>
              <a:t>Switchgears and transformers should be kept in  separate areas.</a:t>
            </a:r>
          </a:p>
          <a:p>
            <a:pPr lvl="0" algn="just">
              <a:buFont typeface="Wingdings" pitchFamily="2" charset="2"/>
              <a:buChar char="Ø"/>
            </a:pPr>
            <a:r>
              <a:rPr lang="en-US" sz="2400" b="1" dirty="0" smtClean="0">
                <a:latin typeface="Cambria" pitchFamily="18" charset="0"/>
              </a:rPr>
              <a:t>Auxiliary room, Battery room and control room should be separate and located away from main power equipments. </a:t>
            </a:r>
          </a:p>
          <a:p>
            <a:pPr lvl="0" algn="just">
              <a:buFont typeface="Wingdings" pitchFamily="2" charset="2"/>
              <a:buChar char="Ø"/>
            </a:pPr>
            <a:r>
              <a:rPr lang="en-US" sz="2400" b="1" dirty="0" smtClean="0">
                <a:latin typeface="Cambria" pitchFamily="18" charset="0"/>
              </a:rPr>
              <a:t>Two exits should be provided in the rooms where operating personnel work.</a:t>
            </a:r>
          </a:p>
          <a:p>
            <a:pPr lvl="0" algn="just">
              <a:buFont typeface="Wingdings" pitchFamily="2" charset="2"/>
              <a:buChar char="Ø"/>
            </a:pPr>
            <a:r>
              <a:rPr lang="en-US" sz="2400" b="1" dirty="0" smtClean="0">
                <a:latin typeface="Cambria" pitchFamily="18" charset="0"/>
              </a:rPr>
              <a:t>It is a statutory requirement that power company’s and consumer’s switch gears should be separated by fire proof wall.</a:t>
            </a:r>
          </a:p>
          <a:p>
            <a:pPr algn="just">
              <a:buFont typeface="Wingdings" pitchFamily="2" charset="2"/>
              <a:buChar char="Ø"/>
            </a:pPr>
            <a:endParaRPr lang="en-US" sz="2000" dirty="0">
              <a:solidFill>
                <a:schemeClr val="tx2">
                  <a:lumMod val="75000"/>
                </a:schemeClr>
              </a:solidFill>
              <a:latin typeface="Cambria"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a:bodyPr>
          <a:lstStyle/>
          <a:p>
            <a:r>
              <a:rPr lang="en-US" sz="2800" dirty="0" smtClean="0"/>
              <a:t>SEMI-PORTABLE FIRE EXITINGUISHERS</a:t>
            </a:r>
            <a:endParaRPr lang="en-US" sz="2800" dirty="0"/>
          </a:p>
        </p:txBody>
      </p:sp>
      <p:sp>
        <p:nvSpPr>
          <p:cNvPr id="3" name="Text Placeholder 2"/>
          <p:cNvSpPr>
            <a:spLocks noGrp="1"/>
          </p:cNvSpPr>
          <p:nvPr>
            <p:ph type="body" idx="1"/>
          </p:nvPr>
        </p:nvSpPr>
        <p:spPr>
          <a:xfrm>
            <a:off x="457200" y="609601"/>
            <a:ext cx="4038600" cy="609600"/>
          </a:xfrm>
        </p:spPr>
        <p:txBody>
          <a:bodyPr/>
          <a:lstStyle/>
          <a:p>
            <a:endParaRPr lang="en-US" dirty="0"/>
          </a:p>
        </p:txBody>
      </p:sp>
      <p:sp>
        <p:nvSpPr>
          <p:cNvPr id="4" name="Content Placeholder 3"/>
          <p:cNvSpPr>
            <a:spLocks noGrp="1"/>
          </p:cNvSpPr>
          <p:nvPr>
            <p:ph sz="half" idx="2"/>
          </p:nvPr>
        </p:nvSpPr>
        <p:spPr>
          <a:xfrm>
            <a:off x="457200" y="1295400"/>
            <a:ext cx="4040188" cy="4830763"/>
          </a:xfrm>
        </p:spPr>
        <p:txBody>
          <a:bodyPr>
            <a:normAutofit fontScale="85000" lnSpcReduction="20000"/>
          </a:bodyPr>
          <a:lstStyle/>
          <a:p>
            <a:r>
              <a:rPr lang="en-US" dirty="0" smtClean="0"/>
              <a:t>The semi-portable type of fire extinguisher is higher in capacity and weight than the portable ones.</a:t>
            </a:r>
          </a:p>
          <a:p>
            <a:r>
              <a:rPr lang="en-US" dirty="0" smtClean="0"/>
              <a:t> They are considered to be the second line of defense in case the portable fire extinguisher fails to stop the fire exposure.</a:t>
            </a:r>
          </a:p>
          <a:p>
            <a:r>
              <a:rPr lang="en-US" dirty="0" smtClean="0"/>
              <a:t>As they are heavier to lift, it is provided with a wheel-trolley arrangement which can be dragged to a nearby fire location. </a:t>
            </a:r>
          </a:p>
          <a:p>
            <a:r>
              <a:rPr lang="en-US" dirty="0" smtClean="0"/>
              <a:t>These can be a semi-portable </a:t>
            </a:r>
            <a:r>
              <a:rPr lang="en-US" u="sng" dirty="0" smtClean="0"/>
              <a:t>foam fire extinguisher or semi-portable DCP type fire extinguisher.</a:t>
            </a:r>
          </a:p>
          <a:p>
            <a:r>
              <a:rPr lang="en-US" dirty="0" smtClean="0"/>
              <a:t/>
            </a:r>
            <a:br>
              <a:rPr lang="en-US" dirty="0" smtClean="0"/>
            </a:br>
            <a:endParaRPr lang="en-US" dirty="0">
              <a:latin typeface="Arial" pitchFamily="34" charset="0"/>
              <a:cs typeface="Arial" pitchFamily="34" charset="0"/>
            </a:endParaRPr>
          </a:p>
        </p:txBody>
      </p:sp>
      <p:sp>
        <p:nvSpPr>
          <p:cNvPr id="5" name="Text Placeholder 4"/>
          <p:cNvSpPr>
            <a:spLocks noGrp="1"/>
          </p:cNvSpPr>
          <p:nvPr>
            <p:ph type="body" sz="quarter" idx="3"/>
          </p:nvPr>
        </p:nvSpPr>
        <p:spPr>
          <a:xfrm>
            <a:off x="4645025" y="609601"/>
            <a:ext cx="4041775" cy="685800"/>
          </a:xfrm>
        </p:spPr>
        <p:txBody>
          <a:bodyPr/>
          <a:lstStyle/>
          <a:p>
            <a:endParaRPr lang="en-US" dirty="0"/>
          </a:p>
        </p:txBody>
      </p:sp>
      <p:sp>
        <p:nvSpPr>
          <p:cNvPr id="6" name="Content Placeholder 5"/>
          <p:cNvSpPr>
            <a:spLocks noGrp="1"/>
          </p:cNvSpPr>
          <p:nvPr>
            <p:ph sz="quarter" idx="4"/>
          </p:nvPr>
        </p:nvSpPr>
        <p:spPr>
          <a:xfrm>
            <a:off x="4645025" y="1371600"/>
            <a:ext cx="4041775" cy="4754563"/>
          </a:xfrm>
        </p:spPr>
        <p:txBody>
          <a:bodyPr/>
          <a:lstStyle/>
          <a:p>
            <a:endParaRPr lang="en-US" dirty="0"/>
          </a:p>
        </p:txBody>
      </p:sp>
      <p:pic>
        <p:nvPicPr>
          <p:cNvPr id="208898" name="Picture 2" descr="FOAM Applicator portable"/>
          <p:cNvPicPr>
            <a:picLocks noChangeAspect="1" noChangeArrowheads="1"/>
          </p:cNvPicPr>
          <p:nvPr/>
        </p:nvPicPr>
        <p:blipFill>
          <a:blip r:embed="rId2"/>
          <a:srcRect/>
          <a:stretch>
            <a:fillRect/>
          </a:stretch>
        </p:blipFill>
        <p:spPr bwMode="auto">
          <a:xfrm>
            <a:off x="4648200" y="1219200"/>
            <a:ext cx="4267200" cy="495300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6019800"/>
          </a:xfrm>
        </p:spPr>
        <p:txBody>
          <a:bodyPr>
            <a:normAutofit lnSpcReduction="10000"/>
          </a:bodyPr>
          <a:lstStyle/>
          <a:p>
            <a:r>
              <a:rPr lang="en-US" sz="2400" dirty="0" smtClean="0"/>
              <a:t>IS 15683 : 2006 ‘Portable fire extinguisher—Performance and construction’ :</a:t>
            </a:r>
          </a:p>
          <a:p>
            <a:r>
              <a:rPr lang="en-US" sz="2400" dirty="0" smtClean="0"/>
              <a:t>10204 : 2001Specification for  mechanical foam type (</a:t>
            </a:r>
            <a:r>
              <a:rPr lang="en-US" sz="2400" i="1" dirty="0" smtClean="0"/>
              <a:t>first revision</a:t>
            </a:r>
            <a:r>
              <a:rPr lang="en-US" sz="2400" dirty="0" smtClean="0"/>
              <a:t>)</a:t>
            </a:r>
          </a:p>
          <a:p>
            <a:r>
              <a:rPr lang="en-US" sz="2400" dirty="0" smtClean="0"/>
              <a:t>10658 : 1992  dry powder fire extinguisher (trolley mounted) </a:t>
            </a:r>
          </a:p>
          <a:p>
            <a:r>
              <a:rPr lang="en-US" sz="2400" dirty="0" smtClean="0"/>
              <a:t>11108 : 1984Specification -</a:t>
            </a:r>
            <a:r>
              <a:rPr lang="en-US" sz="2400" dirty="0" err="1" smtClean="0"/>
              <a:t>halon</a:t>
            </a:r>
            <a:r>
              <a:rPr lang="en-US" sz="2400" dirty="0" smtClean="0"/>
              <a:t> 1211 type</a:t>
            </a:r>
          </a:p>
          <a:p>
            <a:r>
              <a:rPr lang="en-US" sz="2400" dirty="0" smtClean="0"/>
              <a:t>11833 : 1986Specification for dry powder fire extinguishers for metal fires</a:t>
            </a:r>
          </a:p>
          <a:p>
            <a:r>
              <a:rPr lang="en-US" sz="2400" dirty="0" smtClean="0"/>
              <a:t>13385 : 1992 fire extinguisher 50 </a:t>
            </a:r>
            <a:r>
              <a:rPr lang="en-US" sz="2400" dirty="0" err="1" smtClean="0"/>
              <a:t>litre</a:t>
            </a:r>
            <a:r>
              <a:rPr lang="en-US" sz="2400" dirty="0" smtClean="0"/>
              <a:t> capacity wheel mounted water type (gas cartridge)</a:t>
            </a:r>
          </a:p>
          <a:p>
            <a:r>
              <a:rPr lang="en-US" sz="2400" dirty="0" smtClean="0"/>
              <a:t>13386 : 1992 50 </a:t>
            </a:r>
            <a:r>
              <a:rPr lang="en-US" sz="2400" dirty="0" err="1" smtClean="0"/>
              <a:t>litre</a:t>
            </a:r>
            <a:r>
              <a:rPr lang="en-US" sz="2400" dirty="0" smtClean="0"/>
              <a:t> capacity mechanical foam type</a:t>
            </a:r>
          </a:p>
          <a:p>
            <a:r>
              <a:rPr lang="en-US" sz="2400" dirty="0" smtClean="0"/>
              <a:t>13849 : 1993 dry powder type (stored pressure)</a:t>
            </a:r>
          </a:p>
          <a:p>
            <a:r>
              <a:rPr lang="en-US" sz="2400" dirty="0" smtClean="0"/>
              <a:t>14609 : 1999Dry chemical powder fighting A, B, C class fires—</a:t>
            </a:r>
          </a:p>
          <a:p>
            <a:r>
              <a:rPr lang="en-US" sz="2400" dirty="0" smtClean="0"/>
              <a:t>14951 : 2001Fire 135 </a:t>
            </a:r>
            <a:r>
              <a:rPr lang="en-US" sz="2400" dirty="0" err="1" smtClean="0"/>
              <a:t>litre</a:t>
            </a:r>
            <a:r>
              <a:rPr lang="en-US" sz="2400" dirty="0" smtClean="0"/>
              <a:t>  chemical foam type—</a:t>
            </a:r>
          </a:p>
          <a:p>
            <a:r>
              <a:rPr lang="en-US" sz="2400" dirty="0" smtClean="0"/>
              <a:t>15397 : 2003 mechanical foam type (stored pressure)—</a:t>
            </a:r>
          </a:p>
          <a:p>
            <a:endParaRPr lang="en-US" sz="2400" dirty="0" smtClean="0"/>
          </a:p>
          <a:p>
            <a:endParaRPr lang="en-US" sz="24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r>
              <a:rPr lang="en-US" sz="2400" dirty="0" smtClean="0"/>
              <a:t>MAINTENANCE OF PORTBLE FIRE EXTINGUISHERS</a:t>
            </a:r>
            <a:endParaRPr lang="en-US" sz="2400" dirty="0"/>
          </a:p>
        </p:txBody>
      </p:sp>
      <p:sp>
        <p:nvSpPr>
          <p:cNvPr id="3" name="Content Placeholder 2"/>
          <p:cNvSpPr>
            <a:spLocks noGrp="1"/>
          </p:cNvSpPr>
          <p:nvPr>
            <p:ph idx="1"/>
          </p:nvPr>
        </p:nvSpPr>
        <p:spPr>
          <a:xfrm>
            <a:off x="457200" y="685800"/>
            <a:ext cx="8229600" cy="5943600"/>
          </a:xfrm>
        </p:spPr>
        <p:txBody>
          <a:bodyPr>
            <a:normAutofit fontScale="92500" lnSpcReduction="10000"/>
          </a:bodyPr>
          <a:lstStyle/>
          <a:p>
            <a:r>
              <a:rPr lang="en-US" sz="2800" dirty="0" smtClean="0"/>
              <a:t>Fire extinguishers shall be inspected when initially placed in service and thereafter at approximately 30-day intervals. </a:t>
            </a:r>
          </a:p>
          <a:p>
            <a:r>
              <a:rPr lang="en-US" sz="2800" dirty="0" smtClean="0"/>
              <a:t>Fire Extinguishers shall be inspected, manually or by electronic means, at more frequent intervals when circumstances require.</a:t>
            </a:r>
          </a:p>
          <a:p>
            <a:r>
              <a:rPr lang="en-US" sz="2800" dirty="0" smtClean="0"/>
              <a:t> Periodic inspection of fire extinguishers shall include</a:t>
            </a:r>
          </a:p>
          <a:p>
            <a:r>
              <a:rPr lang="en-US" sz="2800" dirty="0" smtClean="0"/>
              <a:t>a. Location in designated place </a:t>
            </a:r>
          </a:p>
          <a:p>
            <a:r>
              <a:rPr lang="en-US" sz="2800" dirty="0" smtClean="0"/>
              <a:t>b. No obstruction to access or visibility</a:t>
            </a:r>
          </a:p>
          <a:p>
            <a:r>
              <a:rPr lang="en-US" sz="2800" dirty="0" smtClean="0"/>
              <a:t> c. Operating instructions on nameplate legible and facing outward </a:t>
            </a:r>
          </a:p>
          <a:p>
            <a:r>
              <a:rPr lang="en-US" sz="2800" dirty="0" smtClean="0"/>
              <a:t>d. Safety seals and tamper indicators not broken or missing </a:t>
            </a:r>
          </a:p>
          <a:p>
            <a:r>
              <a:rPr lang="en-US" sz="2800" dirty="0" smtClean="0"/>
              <a:t>e. Fullness determined by weighing or “hefting</a:t>
            </a:r>
            <a:r>
              <a:rPr lang="en-US" sz="2400" dirty="0" smtClean="0"/>
              <a: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endParaRPr lang="en-US" dirty="0"/>
          </a:p>
        </p:txBody>
      </p:sp>
      <p:sp>
        <p:nvSpPr>
          <p:cNvPr id="3" name="Content Placeholder 2"/>
          <p:cNvSpPr>
            <a:spLocks noGrp="1"/>
          </p:cNvSpPr>
          <p:nvPr>
            <p:ph idx="1"/>
          </p:nvPr>
        </p:nvSpPr>
        <p:spPr>
          <a:xfrm>
            <a:off x="457200" y="762000"/>
            <a:ext cx="8229600" cy="5791200"/>
          </a:xfrm>
        </p:spPr>
        <p:txBody>
          <a:bodyPr>
            <a:normAutofit/>
          </a:bodyPr>
          <a:lstStyle/>
          <a:p>
            <a:r>
              <a:rPr lang="en-US" sz="2400" dirty="0" smtClean="0">
                <a:latin typeface="Arial" pitchFamily="34" charset="0"/>
                <a:cs typeface="Arial" pitchFamily="34" charset="0"/>
              </a:rPr>
              <a:t> f. Examination for obvious physical damage, corrosion, leakage, or clogged nozzle</a:t>
            </a:r>
          </a:p>
          <a:p>
            <a:r>
              <a:rPr lang="en-US" sz="2400" dirty="0" smtClean="0">
                <a:latin typeface="Arial" pitchFamily="34" charset="0"/>
                <a:cs typeface="Arial" pitchFamily="34" charset="0"/>
              </a:rPr>
              <a:t> g. Pressure gauge reading or indicator in the operable range or position</a:t>
            </a:r>
          </a:p>
          <a:p>
            <a:r>
              <a:rPr lang="en-US" sz="2400" dirty="0" smtClean="0">
                <a:latin typeface="Arial" pitchFamily="34" charset="0"/>
                <a:cs typeface="Arial" pitchFamily="34" charset="0"/>
              </a:rPr>
              <a:t> h. Condition of </a:t>
            </a:r>
            <a:r>
              <a:rPr lang="en-US" sz="2400" dirty="0" err="1" smtClean="0">
                <a:latin typeface="Arial" pitchFamily="34" charset="0"/>
                <a:cs typeface="Arial" pitchFamily="34" charset="0"/>
              </a:rPr>
              <a:t>tyres</a:t>
            </a:r>
            <a:r>
              <a:rPr lang="en-US" sz="2400" dirty="0" smtClean="0">
                <a:latin typeface="Arial" pitchFamily="34" charset="0"/>
                <a:cs typeface="Arial" pitchFamily="34" charset="0"/>
              </a:rPr>
              <a:t>, wheels, carriage, hose, and nozzle checked (for wheeled units) </a:t>
            </a:r>
          </a:p>
          <a:p>
            <a:r>
              <a:rPr lang="en-US" sz="2400" dirty="0" smtClean="0"/>
              <a:t>B</a:t>
            </a:r>
            <a:r>
              <a:rPr lang="en-US" sz="2400" u="sng" dirty="0" smtClean="0"/>
              <a:t>) TESTING:</a:t>
            </a:r>
          </a:p>
          <a:p>
            <a:r>
              <a:rPr lang="en-US" sz="2400" dirty="0" smtClean="0">
                <a:latin typeface="Arial" pitchFamily="34" charset="0"/>
                <a:cs typeface="Arial" pitchFamily="34" charset="0"/>
              </a:rPr>
              <a:t> The fire extinguishers shall be tested for satisfactory   operation as per relevant Indian Standard at least once a year and record of such tests shall be maintained</a:t>
            </a:r>
          </a:p>
          <a:p>
            <a:r>
              <a:rPr lang="en-US" sz="2400" dirty="0" smtClean="0"/>
              <a:t>Every extinguisher  shall be </a:t>
            </a:r>
            <a:r>
              <a:rPr lang="en-US" sz="2400" u="sng" dirty="0" smtClean="0"/>
              <a:t>hydraulically pressure tested </a:t>
            </a:r>
            <a:r>
              <a:rPr lang="en-US" sz="2400" dirty="0" smtClean="0"/>
              <a:t> once in 3 years There shall not be any leakage or visible distortion. Extinguisher which fails in this requirement shall be replaced.</a:t>
            </a:r>
          </a:p>
          <a:p>
            <a:r>
              <a:rPr lang="en-US" sz="2400" dirty="0" smtClean="0">
                <a:latin typeface="Arial" pitchFamily="34" charset="0"/>
                <a:cs typeface="Arial" pitchFamily="34" charset="0"/>
              </a:rPr>
              <a:t>Life time : 10 years for all except Carbon dioxide (15y)</a:t>
            </a:r>
          </a:p>
          <a:p>
            <a:endParaRPr lang="en-US" sz="2400" dirty="0">
              <a:latin typeface="Arial" pitchFamily="34" charset="0"/>
              <a:cs typeface="Arial"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a:bodyPr>
          <a:lstStyle/>
          <a:p>
            <a:r>
              <a:rPr lang="en-US" sz="2400" b="1" i="1" dirty="0" smtClean="0"/>
              <a:t>Pressure Test Procedure and Safety Precautions</a:t>
            </a:r>
            <a:endParaRPr lang="en-US" sz="2400" dirty="0"/>
          </a:p>
        </p:txBody>
      </p:sp>
      <p:sp>
        <p:nvSpPr>
          <p:cNvPr id="3" name="Content Placeholder 2"/>
          <p:cNvSpPr>
            <a:spLocks noGrp="1"/>
          </p:cNvSpPr>
          <p:nvPr>
            <p:ph idx="1"/>
          </p:nvPr>
        </p:nvSpPr>
        <p:spPr>
          <a:xfrm>
            <a:off x="457200" y="457200"/>
            <a:ext cx="8229600" cy="6019800"/>
          </a:xfrm>
        </p:spPr>
        <p:txBody>
          <a:bodyPr>
            <a:noAutofit/>
          </a:bodyPr>
          <a:lstStyle/>
          <a:p>
            <a:r>
              <a:rPr lang="en-US" sz="2400" b="1" dirty="0" smtClean="0">
                <a:cs typeface="Arial" pitchFamily="34" charset="0"/>
              </a:rPr>
              <a:t>All </a:t>
            </a:r>
            <a:r>
              <a:rPr lang="en-US" sz="2400" b="1" dirty="0" smtClean="0">
                <a:cs typeface="Arial" pitchFamily="34" charset="0"/>
              </a:rPr>
              <a:t>valves and internal parts shall be removed and the extinguisher emptied;</a:t>
            </a:r>
          </a:p>
          <a:p>
            <a:r>
              <a:rPr lang="en-US" sz="2400" b="1" dirty="0" smtClean="0">
                <a:cs typeface="Arial" pitchFamily="34" charset="0"/>
              </a:rPr>
              <a:t>All traces of extinguishing materials like dry </a:t>
            </a:r>
            <a:r>
              <a:rPr lang="en-US" sz="2400" b="1" dirty="0" smtClean="0">
                <a:cs typeface="Arial" pitchFamily="34" charset="0"/>
              </a:rPr>
              <a:t>powder / mechanical </a:t>
            </a:r>
            <a:r>
              <a:rPr lang="en-US" sz="2400" b="1" dirty="0" smtClean="0">
                <a:cs typeface="Arial" pitchFamily="34" charset="0"/>
              </a:rPr>
              <a:t>foam should be removed from inside the shell before filling with water;</a:t>
            </a:r>
          </a:p>
          <a:p>
            <a:r>
              <a:rPr lang="en-US" sz="2400" b="1" dirty="0" smtClean="0">
                <a:cs typeface="Arial" pitchFamily="34" charset="0"/>
              </a:rPr>
              <a:t>In </a:t>
            </a:r>
            <a:r>
              <a:rPr lang="en-US" sz="2400" b="1" dirty="0" smtClean="0">
                <a:cs typeface="Arial" pitchFamily="34" charset="0"/>
              </a:rPr>
              <a:t> </a:t>
            </a:r>
            <a:r>
              <a:rPr lang="en-US" sz="2400" b="1" dirty="0" smtClean="0">
                <a:cs typeface="Arial" pitchFamily="34" charset="0"/>
              </a:rPr>
              <a:t>case of externally mounted gas cartridges/containers for higher capacity dry powder extinguishers, the </a:t>
            </a:r>
            <a:r>
              <a:rPr lang="en-US" sz="2400" b="1" dirty="0" smtClean="0">
                <a:cs typeface="Arial" pitchFamily="34" charset="0"/>
              </a:rPr>
              <a:t>cartridge / container </a:t>
            </a:r>
            <a:r>
              <a:rPr lang="en-US" sz="2400" b="1" dirty="0" smtClean="0">
                <a:cs typeface="Arial" pitchFamily="34" charset="0"/>
              </a:rPr>
              <a:t>must be removed and shell opening be suitably plugged;</a:t>
            </a:r>
          </a:p>
          <a:p>
            <a:r>
              <a:rPr lang="en-US" sz="2400" b="1" dirty="0" smtClean="0">
                <a:cs typeface="Arial" pitchFamily="34" charset="0"/>
              </a:rPr>
              <a:t>The hose of the hydrostatic test pump is then attached to the flexible connection to the discharge nozzle, hose assembly or test fitting, as the case may be;</a:t>
            </a:r>
          </a:p>
          <a:p>
            <a:r>
              <a:rPr lang="en-US" sz="2400" b="1" dirty="0" smtClean="0">
                <a:cs typeface="Arial" pitchFamily="34" charset="0"/>
              </a:rPr>
              <a:t>The extinguisher should then be placed in a suitable protective test case or behind a protective shield/barrier before applying the test pressure</a:t>
            </a:r>
            <a:r>
              <a:rPr lang="en-US" sz="2400" b="1" dirty="0" smtClean="0">
                <a:cs typeface="Arial" pitchFamily="34" charset="0"/>
              </a:rPr>
              <a:t>;</a:t>
            </a:r>
            <a:endParaRPr lang="en-US" sz="2400" b="1" dirty="0" smtClean="0">
              <a:cs typeface="Arial"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6248400"/>
          </a:xfrm>
        </p:spPr>
        <p:txBody>
          <a:bodyPr>
            <a:normAutofit/>
          </a:bodyPr>
          <a:lstStyle/>
          <a:p>
            <a:r>
              <a:rPr lang="en-US" sz="2400" b="1" dirty="0" smtClean="0">
                <a:cs typeface="Arial" pitchFamily="34" charset="0"/>
              </a:rPr>
              <a:t>The cap or the test fitting, as the case may be, must be tightened slowly while the water supply remains open. When all the entrapped air within the shell has been bled off, and water emerges the cap/test fitting must be tightened fully,</a:t>
            </a:r>
          </a:p>
          <a:p>
            <a:r>
              <a:rPr lang="en-US" sz="2400" b="1" dirty="0" smtClean="0"/>
              <a:t>Pressure </a:t>
            </a:r>
            <a:r>
              <a:rPr lang="en-US" sz="2400" b="1" dirty="0" smtClean="0"/>
              <a:t>is then applied slowly so that the test pressure (as given in Annex E) is reached slowly within 1 min, and maintained for the duration of 2.5 min. </a:t>
            </a:r>
            <a:endParaRPr lang="en-US" sz="2400" b="1" dirty="0" smtClean="0"/>
          </a:p>
          <a:p>
            <a:r>
              <a:rPr lang="en-US" sz="2400" b="1" dirty="0" smtClean="0"/>
              <a:t>Observations are </a:t>
            </a:r>
            <a:r>
              <a:rPr lang="en-US" sz="2400" b="1" dirty="0" smtClean="0"/>
              <a:t>made about distortion or leakage of the extinguisher body; if any.</a:t>
            </a:r>
          </a:p>
          <a:p>
            <a:r>
              <a:rPr lang="en-US" sz="2400" b="1" dirty="0" smtClean="0"/>
              <a:t>After hydraulic testing, all traces of water and moisture must be removed from dry powder and stored pressure </a:t>
            </a:r>
            <a:r>
              <a:rPr lang="en-US" sz="2400" b="1" dirty="0" smtClean="0"/>
              <a:t>extinguishers </a:t>
            </a:r>
            <a:r>
              <a:rPr lang="en-US" sz="2400" b="1" dirty="0" smtClean="0"/>
              <a:t>preferably by use of a suitable cylinder dryer taking care that the temperature within the shell does not exceed 65°C.</a:t>
            </a:r>
          </a:p>
          <a:p>
            <a:endParaRPr lang="en-US" sz="24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fontScale="90000"/>
          </a:bodyPr>
          <a:lstStyle/>
          <a:p>
            <a:r>
              <a:rPr lang="en-US" dirty="0" smtClean="0"/>
              <a:t>Quarterly maintenance</a:t>
            </a:r>
            <a:endParaRPr lang="en-US" dirty="0"/>
          </a:p>
        </p:txBody>
      </p:sp>
      <p:sp>
        <p:nvSpPr>
          <p:cNvPr id="3" name="Content Placeholder 2"/>
          <p:cNvSpPr>
            <a:spLocks noGrp="1"/>
          </p:cNvSpPr>
          <p:nvPr>
            <p:ph idx="1"/>
          </p:nvPr>
        </p:nvSpPr>
        <p:spPr>
          <a:xfrm>
            <a:off x="685800" y="457200"/>
            <a:ext cx="8229600" cy="6400800"/>
          </a:xfrm>
        </p:spPr>
        <p:txBody>
          <a:bodyPr>
            <a:noAutofit/>
          </a:bodyPr>
          <a:lstStyle/>
          <a:p>
            <a:r>
              <a:rPr lang="en-US" sz="2400" dirty="0" smtClean="0"/>
              <a:t>Clean </a:t>
            </a:r>
            <a:r>
              <a:rPr lang="en-US" sz="2400" dirty="0" smtClean="0"/>
              <a:t>the exterior of the extinguisher, polish the painted portion with wax polish, the brass/ gun metal parts with metal polish, chromium plated parts with silver polish and plastic components to be thoroughly washed with soap solution </a:t>
            </a:r>
          </a:p>
          <a:p>
            <a:r>
              <a:rPr lang="en-US" sz="2400" dirty="0" smtClean="0"/>
              <a:t>Check the nozzle outlet and vent holes as well as the threaded portion of the cap for clogging, and check that plunger is clean and moving freely.</a:t>
            </a:r>
          </a:p>
          <a:p>
            <a:r>
              <a:rPr lang="en-US" sz="2400" dirty="0" smtClean="0"/>
              <a:t>Ensure that the cap washer is intact and also grease the threads of the cap, plunger, etc, and wipe clean.</a:t>
            </a:r>
          </a:p>
          <a:p>
            <a:r>
              <a:rPr lang="en-US" sz="2400" dirty="0" smtClean="0"/>
              <a:t>Make sure that the extinguisher is in proper condition and is not accidentally discharged. In case of stored pressure extinguisher, pressure gauge is to be checked </a:t>
            </a:r>
            <a:r>
              <a:rPr lang="en-US" sz="2400" dirty="0" smtClean="0"/>
              <a:t>.</a:t>
            </a:r>
            <a:endParaRPr lang="en-US" sz="2400" dirty="0" smtClean="0"/>
          </a:p>
          <a:p>
            <a:r>
              <a:rPr lang="en-US" sz="2400" dirty="0" smtClean="0"/>
              <a:t>Check all the components of the extinguisher as per the maintenance check list given for </a:t>
            </a:r>
            <a:r>
              <a:rPr lang="en-US" sz="2400" dirty="0" smtClean="0"/>
              <a:t>each </a:t>
            </a:r>
            <a:r>
              <a:rPr lang="en-US" sz="2400" dirty="0" smtClean="0"/>
              <a:t>extinguisher </a:t>
            </a:r>
            <a:r>
              <a:rPr lang="en-US" sz="2400" dirty="0" smtClean="0"/>
              <a:t> in slide.</a:t>
            </a:r>
            <a:endParaRPr lang="en-US" sz="2400" dirty="0" smtClean="0"/>
          </a:p>
          <a:p>
            <a:r>
              <a:rPr lang="en-US" sz="2400" dirty="0" smtClean="0"/>
              <a:t>Maintenance shall be carried out by the manufacturers or his </a:t>
            </a:r>
            <a:r>
              <a:rPr lang="en-US" sz="2400" dirty="0" err="1" smtClean="0"/>
              <a:t>authorised</a:t>
            </a:r>
            <a:r>
              <a:rPr lang="en-US" sz="2400" dirty="0" smtClean="0"/>
              <a:t> agent or professional firemen.</a:t>
            </a:r>
          </a:p>
          <a:p>
            <a:endParaRPr lang="en-US" sz="24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04800"/>
          </a:xfrm>
        </p:spPr>
        <p:txBody>
          <a:bodyPr>
            <a:normAutofit fontScale="90000"/>
          </a:bodyPr>
          <a:lstStyle/>
          <a:p>
            <a:r>
              <a:rPr lang="en-US" sz="2400" dirty="0" smtClean="0"/>
              <a:t>ANNUAL INSPECTION</a:t>
            </a:r>
            <a:endParaRPr lang="en-US" sz="2400" dirty="0"/>
          </a:p>
        </p:txBody>
      </p:sp>
      <p:sp>
        <p:nvSpPr>
          <p:cNvPr id="3" name="Content Placeholder 2"/>
          <p:cNvSpPr>
            <a:spLocks noGrp="1"/>
          </p:cNvSpPr>
          <p:nvPr>
            <p:ph idx="1"/>
          </p:nvPr>
        </p:nvSpPr>
        <p:spPr>
          <a:xfrm>
            <a:off x="457200" y="304800"/>
            <a:ext cx="8229600" cy="6400800"/>
          </a:xfrm>
        </p:spPr>
        <p:txBody>
          <a:bodyPr>
            <a:noAutofit/>
          </a:bodyPr>
          <a:lstStyle/>
          <a:p>
            <a:pPr algn="just"/>
            <a:r>
              <a:rPr lang="en-US" sz="2400" dirty="0" smtClean="0">
                <a:latin typeface="Arial" pitchFamily="34" charset="0"/>
                <a:cs typeface="Arial" pitchFamily="34" charset="0"/>
              </a:rPr>
              <a:t>Despite monthly and quarterly  inspection Annual inspection has to be carried out thoroughly</a:t>
            </a:r>
          </a:p>
          <a:p>
            <a:pPr algn="just"/>
            <a:r>
              <a:rPr lang="en-US" sz="2400" dirty="0" smtClean="0">
                <a:latin typeface="Arial" pitchFamily="34" charset="0"/>
                <a:cs typeface="Arial" pitchFamily="34" charset="0"/>
              </a:rPr>
              <a:t>If </a:t>
            </a:r>
            <a:r>
              <a:rPr lang="en-US" sz="2400" dirty="0" smtClean="0">
                <a:latin typeface="Arial" pitchFamily="34" charset="0"/>
                <a:cs typeface="Arial" pitchFamily="34" charset="0"/>
              </a:rPr>
              <a:t>the extinguisher is due for discharge test, after ensuring that the cap and components are fully tightened </a:t>
            </a:r>
            <a:r>
              <a:rPr lang="en-US" sz="2400" dirty="0" smtClean="0">
                <a:latin typeface="Arial" pitchFamily="34" charset="0"/>
                <a:cs typeface="Arial" pitchFamily="34" charset="0"/>
              </a:rPr>
              <a:t> and nozzles </a:t>
            </a:r>
            <a:r>
              <a:rPr lang="en-US" sz="2400" dirty="0" smtClean="0">
                <a:latin typeface="Arial" pitchFamily="34" charset="0"/>
                <a:cs typeface="Arial" pitchFamily="34" charset="0"/>
              </a:rPr>
              <a:t>and vent holes are free of any dust or dirt, operate the extinguisher for testing the performance. </a:t>
            </a:r>
          </a:p>
          <a:p>
            <a:pPr algn="just"/>
            <a:r>
              <a:rPr lang="en-US" sz="2400" dirty="0" smtClean="0">
                <a:latin typeface="Arial" pitchFamily="34" charset="0"/>
                <a:cs typeface="Arial" pitchFamily="34" charset="0"/>
              </a:rPr>
              <a:t>In case the </a:t>
            </a:r>
            <a:r>
              <a:rPr lang="en-US" sz="2400" dirty="0" smtClean="0">
                <a:latin typeface="Arial" pitchFamily="34" charset="0"/>
                <a:cs typeface="Arial" pitchFamily="34" charset="0"/>
              </a:rPr>
              <a:t>extinguisher is not due </a:t>
            </a:r>
            <a:r>
              <a:rPr lang="en-US" sz="2400" dirty="0" smtClean="0">
                <a:latin typeface="Arial" pitchFamily="34" charset="0"/>
                <a:cs typeface="Arial" pitchFamily="34" charset="0"/>
              </a:rPr>
              <a:t>for discharge test (</a:t>
            </a:r>
            <a:r>
              <a:rPr lang="en-US" sz="2400" i="1" dirty="0" smtClean="0">
                <a:latin typeface="Arial" pitchFamily="34" charset="0"/>
                <a:cs typeface="Arial" pitchFamily="34" charset="0"/>
              </a:rPr>
              <a:t>see</a:t>
            </a:r>
            <a:r>
              <a:rPr lang="en-US" sz="2400" dirty="0" smtClean="0">
                <a:latin typeface="Arial" pitchFamily="34" charset="0"/>
                <a:cs typeface="Arial" pitchFamily="34" charset="0"/>
              </a:rPr>
              <a:t> </a:t>
            </a:r>
            <a:r>
              <a:rPr lang="en-US" sz="2400" b="1" dirty="0" smtClean="0">
                <a:latin typeface="Arial" pitchFamily="34" charset="0"/>
                <a:cs typeface="Arial" pitchFamily="34" charset="0"/>
              </a:rPr>
              <a:t>12.3</a:t>
            </a:r>
            <a:r>
              <a:rPr lang="en-US" sz="2400" dirty="0" smtClean="0">
                <a:latin typeface="Arial" pitchFamily="34" charset="0"/>
                <a:cs typeface="Arial" pitchFamily="34" charset="0"/>
              </a:rPr>
              <a:t>) </a:t>
            </a:r>
            <a:r>
              <a:rPr lang="en-US" sz="2400" dirty="0" smtClean="0">
                <a:latin typeface="Arial" pitchFamily="34" charset="0"/>
                <a:cs typeface="Arial" pitchFamily="34" charset="0"/>
              </a:rPr>
              <a:t>as </a:t>
            </a:r>
            <a:r>
              <a:rPr lang="en-US" sz="2400" dirty="0" smtClean="0">
                <a:latin typeface="Arial" pitchFamily="34" charset="0"/>
                <a:cs typeface="Arial" pitchFamily="34" charset="0"/>
              </a:rPr>
              <a:t>per the </a:t>
            </a:r>
            <a:r>
              <a:rPr lang="en-US" sz="2400" dirty="0" smtClean="0">
                <a:latin typeface="Arial" pitchFamily="34" charset="0"/>
                <a:cs typeface="Arial" pitchFamily="34" charset="0"/>
              </a:rPr>
              <a:t>schedule, the </a:t>
            </a:r>
            <a:r>
              <a:rPr lang="en-US" sz="2400" dirty="0" smtClean="0">
                <a:latin typeface="Arial" pitchFamily="34" charset="0"/>
                <a:cs typeface="Arial" pitchFamily="34" charset="0"/>
              </a:rPr>
              <a:t>contents of the </a:t>
            </a:r>
            <a:r>
              <a:rPr lang="en-US" sz="2400" dirty="0" smtClean="0">
                <a:latin typeface="Arial" pitchFamily="34" charset="0"/>
                <a:cs typeface="Arial" pitchFamily="34" charset="0"/>
              </a:rPr>
              <a:t>extinguisher has to be emptied </a:t>
            </a:r>
            <a:r>
              <a:rPr lang="en-US" sz="2400" dirty="0" smtClean="0">
                <a:latin typeface="Arial" pitchFamily="34" charset="0"/>
                <a:cs typeface="Arial" pitchFamily="34" charset="0"/>
              </a:rPr>
              <a:t>in clean buckets and </a:t>
            </a:r>
            <a:r>
              <a:rPr lang="en-US" sz="2400" dirty="0" smtClean="0">
                <a:latin typeface="Arial" pitchFamily="34" charset="0"/>
                <a:cs typeface="Arial" pitchFamily="34" charset="0"/>
              </a:rPr>
              <a:t>remove </a:t>
            </a:r>
            <a:r>
              <a:rPr lang="en-US" sz="2400" dirty="0" smtClean="0">
                <a:latin typeface="Arial" pitchFamily="34" charset="0"/>
                <a:cs typeface="Arial" pitchFamily="34" charset="0"/>
              </a:rPr>
              <a:t>the components. </a:t>
            </a:r>
            <a:endParaRPr lang="en-US" sz="2400" dirty="0" smtClean="0">
              <a:latin typeface="Arial" pitchFamily="34" charset="0"/>
              <a:cs typeface="Arial" pitchFamily="34" charset="0"/>
            </a:endParaRPr>
          </a:p>
          <a:p>
            <a:pPr algn="just"/>
            <a:r>
              <a:rPr lang="en-US" sz="2400" dirty="0" smtClean="0">
                <a:latin typeface="Arial" pitchFamily="34" charset="0"/>
                <a:cs typeface="Arial" pitchFamily="34" charset="0"/>
              </a:rPr>
              <a:t>In </a:t>
            </a:r>
            <a:r>
              <a:rPr lang="en-US" sz="2400" dirty="0" smtClean="0">
                <a:latin typeface="Arial" pitchFamily="34" charset="0"/>
                <a:cs typeface="Arial" pitchFamily="34" charset="0"/>
              </a:rPr>
              <a:t>case the extinguisher is operated, after operation clean the extinguisher and remove all components</a:t>
            </a:r>
            <a:r>
              <a:rPr lang="en-US" sz="2400" dirty="0" smtClean="0">
                <a:latin typeface="Arial" pitchFamily="34" charset="0"/>
                <a:cs typeface="Arial" pitchFamily="34" charset="0"/>
              </a:rPr>
              <a:t>.</a:t>
            </a:r>
          </a:p>
          <a:p>
            <a:pPr algn="just"/>
            <a:r>
              <a:rPr lang="en-US" sz="2400" dirty="0" smtClean="0">
                <a:latin typeface="Arial" pitchFamily="34" charset="0"/>
                <a:cs typeface="Arial" pitchFamily="34" charset="0"/>
              </a:rPr>
              <a:t> </a:t>
            </a:r>
            <a:r>
              <a:rPr lang="en-US" sz="2400" dirty="0" smtClean="0">
                <a:latin typeface="Arial" pitchFamily="34" charset="0"/>
                <a:cs typeface="Arial" pitchFamily="34" charset="0"/>
              </a:rPr>
              <a:t>In </a:t>
            </a:r>
            <a:r>
              <a:rPr lang="en-US" sz="2400" dirty="0" smtClean="0">
                <a:latin typeface="Arial" pitchFamily="34" charset="0"/>
                <a:cs typeface="Arial" pitchFamily="34" charset="0"/>
              </a:rPr>
              <a:t>case it fails </a:t>
            </a:r>
            <a:r>
              <a:rPr lang="en-US" sz="2400" dirty="0" smtClean="0">
                <a:latin typeface="Arial" pitchFamily="34" charset="0"/>
                <a:cs typeface="Arial" pitchFamily="34" charset="0"/>
              </a:rPr>
              <a:t>in discharge </a:t>
            </a:r>
            <a:r>
              <a:rPr lang="en-US" sz="2400" dirty="0" smtClean="0">
                <a:latin typeface="Arial" pitchFamily="34" charset="0"/>
                <a:cs typeface="Arial" pitchFamily="34" charset="0"/>
              </a:rPr>
              <a:t>test as per the  </a:t>
            </a:r>
            <a:r>
              <a:rPr lang="en-US" sz="2400" dirty="0" smtClean="0">
                <a:latin typeface="Arial" pitchFamily="34" charset="0"/>
                <a:cs typeface="Arial" pitchFamily="34" charset="0"/>
              </a:rPr>
              <a:t>procedure given in this </a:t>
            </a:r>
            <a:r>
              <a:rPr lang="en-US" sz="2400" dirty="0" smtClean="0">
                <a:latin typeface="Arial" pitchFamily="34" charset="0"/>
                <a:cs typeface="Arial" pitchFamily="34" charset="0"/>
              </a:rPr>
              <a:t>standard  the </a:t>
            </a:r>
            <a:r>
              <a:rPr lang="en-US" sz="2400" dirty="0" smtClean="0">
                <a:latin typeface="Arial" pitchFamily="34" charset="0"/>
                <a:cs typeface="Arial" pitchFamily="34" charset="0"/>
              </a:rPr>
              <a:t>inside surface of the </a:t>
            </a:r>
            <a:r>
              <a:rPr lang="en-US" sz="2400" dirty="0" smtClean="0">
                <a:latin typeface="Arial" pitchFamily="34" charset="0"/>
                <a:cs typeface="Arial" pitchFamily="34" charset="0"/>
              </a:rPr>
              <a:t>cylinder and </a:t>
            </a:r>
            <a:r>
              <a:rPr lang="en-US" sz="2400" dirty="0" smtClean="0">
                <a:latin typeface="Arial" pitchFamily="34" charset="0"/>
                <a:cs typeface="Arial" pitchFamily="34" charset="0"/>
              </a:rPr>
              <a:t>the surface of the </a:t>
            </a:r>
            <a:r>
              <a:rPr lang="en-US" sz="2400" dirty="0" smtClean="0">
                <a:latin typeface="Arial" pitchFamily="34" charset="0"/>
                <a:cs typeface="Arial" pitchFamily="34" charset="0"/>
              </a:rPr>
              <a:t>containers has to be examined  </a:t>
            </a:r>
            <a:r>
              <a:rPr lang="en-US" sz="2400" dirty="0" smtClean="0">
                <a:latin typeface="Arial" pitchFamily="34" charset="0"/>
                <a:cs typeface="Arial" pitchFamily="34" charset="0"/>
              </a:rPr>
              <a:t>for the condition of plating, </a:t>
            </a:r>
            <a:r>
              <a:rPr lang="en-US" sz="2400" dirty="0" smtClean="0">
                <a:latin typeface="Arial" pitchFamily="34" charset="0"/>
                <a:cs typeface="Arial" pitchFamily="34" charset="0"/>
              </a:rPr>
              <a:t> </a:t>
            </a:r>
            <a:r>
              <a:rPr lang="en-US" sz="2400" dirty="0" smtClean="0">
                <a:latin typeface="Arial" pitchFamily="34" charset="0"/>
                <a:cs typeface="Arial" pitchFamily="34" charset="0"/>
              </a:rPr>
              <a:t>rust formation, etc</a:t>
            </a:r>
            <a:r>
              <a:rPr lang="en-US" sz="2400" dirty="0" smtClean="0">
                <a:latin typeface="Arial" pitchFamily="34" charset="0"/>
                <a:cs typeface="Arial" pitchFamily="34" charset="0"/>
              </a:rPr>
              <a:t>.</a:t>
            </a:r>
            <a:endParaRPr lang="en-US" sz="2400" dirty="0" smtClean="0">
              <a:latin typeface="Arial" pitchFamily="34" charset="0"/>
              <a:cs typeface="Arial"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304800"/>
          </a:xfrm>
        </p:spPr>
        <p:txBody>
          <a:bodyPr>
            <a:normAutofit fontScale="90000"/>
          </a:bodyPr>
          <a:lstStyle/>
          <a:p>
            <a:endParaRPr lang="en-US" dirty="0"/>
          </a:p>
        </p:txBody>
      </p:sp>
      <p:sp>
        <p:nvSpPr>
          <p:cNvPr id="3" name="Content Placeholder 2"/>
          <p:cNvSpPr>
            <a:spLocks noGrp="1"/>
          </p:cNvSpPr>
          <p:nvPr>
            <p:ph idx="1"/>
          </p:nvPr>
        </p:nvSpPr>
        <p:spPr>
          <a:xfrm>
            <a:off x="457200" y="381000"/>
            <a:ext cx="8229600" cy="6477000"/>
          </a:xfrm>
        </p:spPr>
        <p:txBody>
          <a:bodyPr>
            <a:normAutofit fontScale="92500" lnSpcReduction="10000"/>
          </a:bodyPr>
          <a:lstStyle/>
          <a:p>
            <a:r>
              <a:rPr lang="en-US" sz="2400" dirty="0" smtClean="0">
                <a:latin typeface="Arial" pitchFamily="34" charset="0"/>
                <a:cs typeface="Arial" pitchFamily="34" charset="0"/>
              </a:rPr>
              <a:t>If there are visible rust </a:t>
            </a:r>
            <a:r>
              <a:rPr lang="en-US" sz="2400" dirty="0" err="1" smtClean="0">
                <a:latin typeface="Arial" pitchFamily="34" charset="0"/>
                <a:cs typeface="Arial" pitchFamily="34" charset="0"/>
              </a:rPr>
              <a:t>marks,the</a:t>
            </a:r>
            <a:r>
              <a:rPr lang="en-US" sz="2400" dirty="0" smtClean="0">
                <a:latin typeface="Arial" pitchFamily="34" charset="0"/>
                <a:cs typeface="Arial" pitchFamily="34" charset="0"/>
              </a:rPr>
              <a:t> cylinder shall be  thoroughly washed with clean water, dry it and fill it with water for 24 hrs. and observe the surface again.</a:t>
            </a:r>
          </a:p>
          <a:p>
            <a:r>
              <a:rPr lang="en-US" sz="2400" dirty="0" smtClean="0">
                <a:latin typeface="Arial" pitchFamily="34" charset="0"/>
                <a:cs typeface="Arial" pitchFamily="34" charset="0"/>
              </a:rPr>
              <a:t> If there are still signs of rust formation and plating thickness is not adequate, the surface should be freshly plated or </a:t>
            </a:r>
            <a:r>
              <a:rPr lang="en-US" sz="2400" dirty="0" err="1" smtClean="0">
                <a:latin typeface="Arial" pitchFamily="34" charset="0"/>
                <a:cs typeface="Arial" pitchFamily="34" charset="0"/>
              </a:rPr>
              <a:t>phosphated</a:t>
            </a:r>
            <a:r>
              <a:rPr lang="en-US" sz="2400" dirty="0" smtClean="0">
                <a:latin typeface="Arial" pitchFamily="34" charset="0"/>
                <a:cs typeface="Arial" pitchFamily="34" charset="0"/>
              </a:rPr>
              <a:t> as the case may be (</a:t>
            </a:r>
            <a:r>
              <a:rPr lang="en-US" sz="2400" i="1" dirty="0" smtClean="0">
                <a:latin typeface="Arial" pitchFamily="34" charset="0"/>
                <a:cs typeface="Arial" pitchFamily="34" charset="0"/>
              </a:rPr>
              <a:t>see also</a:t>
            </a:r>
            <a:r>
              <a:rPr lang="en-US" sz="2400" dirty="0" smtClean="0">
                <a:latin typeface="Arial" pitchFamily="34" charset="0"/>
                <a:cs typeface="Arial" pitchFamily="34" charset="0"/>
              </a:rPr>
              <a:t> </a:t>
            </a:r>
            <a:r>
              <a:rPr lang="en-US" sz="2400" b="1" dirty="0" smtClean="0">
                <a:latin typeface="Arial" pitchFamily="34" charset="0"/>
                <a:cs typeface="Arial" pitchFamily="34" charset="0"/>
              </a:rPr>
              <a:t>11.10.3</a:t>
            </a:r>
            <a:r>
              <a:rPr lang="en-US" sz="2400" dirty="0" smtClean="0">
                <a:latin typeface="Arial" pitchFamily="34" charset="0"/>
                <a:cs typeface="Arial" pitchFamily="34" charset="0"/>
              </a:rPr>
              <a:t>).</a:t>
            </a:r>
          </a:p>
          <a:p>
            <a:r>
              <a:rPr lang="en-US" sz="2400" dirty="0" smtClean="0">
                <a:latin typeface="Arial" pitchFamily="34" charset="0"/>
                <a:cs typeface="Arial" pitchFamily="34" charset="0"/>
              </a:rPr>
              <a:t>The above procedures are for water type gas pressure, foam and dry powder type fire extinguisher</a:t>
            </a:r>
            <a:r>
              <a:rPr lang="en-US" sz="2400" dirty="0" smtClean="0">
                <a:latin typeface="Arial" pitchFamily="34" charset="0"/>
                <a:cs typeface="Arial" pitchFamily="34" charset="0"/>
              </a:rPr>
              <a:t>.</a:t>
            </a:r>
          </a:p>
          <a:p>
            <a:r>
              <a:rPr lang="en-US" sz="2400" b="1" u="sng" dirty="0" smtClean="0"/>
              <a:t>Discharge Test</a:t>
            </a:r>
          </a:p>
          <a:p>
            <a:r>
              <a:rPr lang="en-US" sz="2400" dirty="0" smtClean="0"/>
              <a:t>All extinguishers installed in a premise irrespective of being use in a live fire condition shall be subjected to an operational test as per the frequency of testing given in Annex </a:t>
            </a:r>
            <a:r>
              <a:rPr lang="en-US" sz="2400" dirty="0" smtClean="0"/>
              <a:t>D</a:t>
            </a:r>
          </a:p>
          <a:p>
            <a:r>
              <a:rPr lang="en-US" sz="2400" dirty="0" smtClean="0"/>
              <a:t>. </a:t>
            </a:r>
            <a:r>
              <a:rPr lang="en-US" sz="2400" dirty="0" smtClean="0"/>
              <a:t>The operational test should be carried out in such a frequency, keeping in view the frequency given in Annex D for type of the extinguisher, in annually cyclic manner so that all the extinguishers installed in a premise are subjected to discharge test</a:t>
            </a:r>
            <a:r>
              <a:rPr lang="en-US" sz="2400" dirty="0" smtClean="0"/>
              <a:t>.</a:t>
            </a:r>
          </a:p>
          <a:p>
            <a:r>
              <a:rPr lang="en-US" sz="2400" dirty="0" smtClean="0"/>
              <a:t> </a:t>
            </a:r>
            <a:r>
              <a:rPr lang="en-US" sz="2400" dirty="0" smtClean="0"/>
              <a:t>If more than 10 percent of the extinguishers, subjected to discharge test fail during the testing, then all the extinguishers installed in the premises shall be subjected to the discharge test.</a:t>
            </a:r>
          </a:p>
          <a:p>
            <a:endParaRPr lang="en-US" sz="2400" dirty="0" smtClean="0">
              <a:latin typeface="Arial" pitchFamily="34" charset="0"/>
              <a:cs typeface="Arial" pitchFamily="34" charset="0"/>
            </a:endParaRPr>
          </a:p>
          <a:p>
            <a:endParaRPr lang="en-US" sz="24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endParaRPr lang="en-US" dirty="0"/>
          </a:p>
        </p:txBody>
      </p:sp>
      <p:sp>
        <p:nvSpPr>
          <p:cNvPr id="3" name="Content Placeholder 2"/>
          <p:cNvSpPr>
            <a:spLocks noGrp="1"/>
          </p:cNvSpPr>
          <p:nvPr>
            <p:ph idx="1"/>
          </p:nvPr>
        </p:nvSpPr>
        <p:spPr>
          <a:xfrm>
            <a:off x="457200" y="609600"/>
            <a:ext cx="8458200" cy="6248400"/>
          </a:xfrm>
        </p:spPr>
        <p:txBody>
          <a:bodyPr>
            <a:normAutofit fontScale="25000" lnSpcReduction="20000"/>
          </a:bodyPr>
          <a:lstStyle/>
          <a:p>
            <a:r>
              <a:rPr lang="en-US" sz="9600" dirty="0" smtClean="0">
                <a:latin typeface="Arial" pitchFamily="34" charset="0"/>
                <a:cs typeface="Arial" pitchFamily="34" charset="0"/>
              </a:rPr>
              <a:t> </a:t>
            </a:r>
            <a:r>
              <a:rPr lang="en-US" sz="9600" dirty="0" smtClean="0">
                <a:latin typeface="Arial" pitchFamily="34" charset="0"/>
                <a:cs typeface="Arial" pitchFamily="34" charset="0"/>
              </a:rPr>
              <a:t>For </a:t>
            </a:r>
            <a:r>
              <a:rPr lang="en-US" sz="9600" dirty="0" smtClean="0">
                <a:latin typeface="Arial" pitchFamily="34" charset="0"/>
                <a:cs typeface="Arial" pitchFamily="34" charset="0"/>
              </a:rPr>
              <a:t>CO</a:t>
            </a:r>
            <a:r>
              <a:rPr lang="en-US" sz="9600" baseline="-25000" dirty="0" smtClean="0">
                <a:latin typeface="Arial" pitchFamily="34" charset="0"/>
                <a:cs typeface="Arial" pitchFamily="34" charset="0"/>
              </a:rPr>
              <a:t>2</a:t>
            </a:r>
            <a:r>
              <a:rPr lang="en-US" sz="9600" dirty="0" smtClean="0">
                <a:latin typeface="Arial" pitchFamily="34" charset="0"/>
                <a:cs typeface="Arial" pitchFamily="34" charset="0"/>
              </a:rPr>
              <a:t> and clean agent extinguisher if the cylinders are not due for recharging </a:t>
            </a:r>
            <a:r>
              <a:rPr lang="en-US" sz="9600" dirty="0" smtClean="0">
                <a:latin typeface="Arial" pitchFamily="34" charset="0"/>
                <a:cs typeface="Arial" pitchFamily="34" charset="0"/>
              </a:rPr>
              <a:t>then the </a:t>
            </a:r>
            <a:r>
              <a:rPr lang="en-US" sz="9600" dirty="0" smtClean="0">
                <a:latin typeface="Arial" pitchFamily="34" charset="0"/>
                <a:cs typeface="Arial" pitchFamily="34" charset="0"/>
              </a:rPr>
              <a:t>weight of the </a:t>
            </a:r>
            <a:r>
              <a:rPr lang="en-US" sz="9600" dirty="0" smtClean="0">
                <a:latin typeface="Arial" pitchFamily="34" charset="0"/>
                <a:cs typeface="Arial" pitchFamily="34" charset="0"/>
              </a:rPr>
              <a:t>contents and </a:t>
            </a:r>
            <a:r>
              <a:rPr lang="en-US" sz="9600" dirty="0" smtClean="0">
                <a:latin typeface="Arial" pitchFamily="34" charset="0"/>
                <a:cs typeface="Arial" pitchFamily="34" charset="0"/>
              </a:rPr>
              <a:t>the pressure of the </a:t>
            </a:r>
            <a:r>
              <a:rPr lang="en-US" sz="9600" dirty="0" err="1" smtClean="0">
                <a:latin typeface="Arial" pitchFamily="34" charset="0"/>
                <a:cs typeface="Arial" pitchFamily="34" charset="0"/>
              </a:rPr>
              <a:t>containe</a:t>
            </a:r>
            <a:r>
              <a:rPr lang="en-US" sz="9600" dirty="0" smtClean="0">
                <a:latin typeface="Arial" pitchFamily="34" charset="0"/>
                <a:cs typeface="Arial" pitchFamily="34" charset="0"/>
              </a:rPr>
              <a:t> with content </a:t>
            </a:r>
            <a:r>
              <a:rPr lang="en-US" sz="9600" dirty="0" err="1" smtClean="0">
                <a:latin typeface="Arial" pitchFamily="34" charset="0"/>
                <a:cs typeface="Arial" pitchFamily="34" charset="0"/>
              </a:rPr>
              <a:t>areto</a:t>
            </a:r>
            <a:r>
              <a:rPr lang="en-US" sz="9600" dirty="0" smtClean="0">
                <a:latin typeface="Arial" pitchFamily="34" charset="0"/>
                <a:cs typeface="Arial" pitchFamily="34" charset="0"/>
              </a:rPr>
              <a:t> be </a:t>
            </a:r>
            <a:r>
              <a:rPr lang="en-US" sz="9600" dirty="0" err="1" smtClean="0">
                <a:latin typeface="Arial" pitchFamily="34" charset="0"/>
                <a:cs typeface="Arial" pitchFamily="34" charset="0"/>
              </a:rPr>
              <a:t>cheked</a:t>
            </a:r>
            <a:r>
              <a:rPr lang="en-US" sz="9600" dirty="0" smtClean="0">
                <a:latin typeface="Arial" pitchFamily="34" charset="0"/>
                <a:cs typeface="Arial" pitchFamily="34" charset="0"/>
              </a:rPr>
              <a:t>.</a:t>
            </a:r>
          </a:p>
          <a:p>
            <a:r>
              <a:rPr lang="en-US" sz="9600" dirty="0" smtClean="0">
                <a:latin typeface="Arial" pitchFamily="34" charset="0"/>
                <a:cs typeface="Arial" pitchFamily="34" charset="0"/>
              </a:rPr>
              <a:t> </a:t>
            </a:r>
            <a:r>
              <a:rPr lang="en-US" sz="9600" dirty="0" smtClean="0">
                <a:latin typeface="Arial" pitchFamily="34" charset="0"/>
                <a:cs typeface="Arial" pitchFamily="34" charset="0"/>
              </a:rPr>
              <a:t>If the same is in order as per the monthly checklist, then the contents need not be </a:t>
            </a:r>
            <a:r>
              <a:rPr lang="en-US" sz="9600" dirty="0" smtClean="0">
                <a:latin typeface="Arial" pitchFamily="34" charset="0"/>
                <a:cs typeface="Arial" pitchFamily="34" charset="0"/>
              </a:rPr>
              <a:t>discharged</a:t>
            </a:r>
          </a:p>
          <a:p>
            <a:r>
              <a:rPr lang="en-US" sz="9600" dirty="0" smtClean="0">
                <a:latin typeface="Arial" pitchFamily="34" charset="0"/>
                <a:cs typeface="Arial" pitchFamily="34" charset="0"/>
              </a:rPr>
              <a:t>I</a:t>
            </a:r>
            <a:r>
              <a:rPr lang="en-US" sz="9600" dirty="0" smtClean="0">
                <a:latin typeface="Arial" pitchFamily="34" charset="0"/>
                <a:cs typeface="Arial" pitchFamily="34" charset="0"/>
              </a:rPr>
              <a:t>f</a:t>
            </a:r>
            <a:r>
              <a:rPr lang="en-US" sz="9600" dirty="0" smtClean="0">
                <a:latin typeface="Arial" pitchFamily="34" charset="0"/>
                <a:cs typeface="Arial" pitchFamily="34" charset="0"/>
              </a:rPr>
              <a:t>, however, these extinguishers are due for an operational test, then after operational test, if facilities are available for pressure testing and recharging, the cylinders can be pressure tested and recharged at site after checking up the exterior and other </a:t>
            </a:r>
            <a:r>
              <a:rPr lang="en-US" sz="9600" dirty="0" smtClean="0">
                <a:latin typeface="Arial" pitchFamily="34" charset="0"/>
                <a:cs typeface="Arial" pitchFamily="34" charset="0"/>
              </a:rPr>
              <a:t>components.</a:t>
            </a:r>
          </a:p>
          <a:p>
            <a:r>
              <a:rPr lang="en-US" sz="9600" dirty="0" smtClean="0">
                <a:latin typeface="Arial" pitchFamily="34" charset="0"/>
                <a:cs typeface="Arial" pitchFamily="34" charset="0"/>
              </a:rPr>
              <a:t> Alternately they  </a:t>
            </a:r>
            <a:r>
              <a:rPr lang="en-US" sz="9600" dirty="0" smtClean="0">
                <a:latin typeface="Arial" pitchFamily="34" charset="0"/>
                <a:cs typeface="Arial" pitchFamily="34" charset="0"/>
              </a:rPr>
              <a:t>should be sent to the manufacturer or other competent agency for pressure testing and </a:t>
            </a:r>
            <a:r>
              <a:rPr lang="en-US" sz="9600" dirty="0" smtClean="0">
                <a:latin typeface="Arial" pitchFamily="34" charset="0"/>
                <a:cs typeface="Arial" pitchFamily="34" charset="0"/>
              </a:rPr>
              <a:t>           re-charging</a:t>
            </a:r>
            <a:r>
              <a:rPr lang="en-US" sz="9600" dirty="0" smtClean="0">
                <a:latin typeface="Arial" pitchFamily="34" charset="0"/>
                <a:cs typeface="Arial" pitchFamily="34" charset="0"/>
              </a:rPr>
              <a:t>.</a:t>
            </a:r>
          </a:p>
          <a:p>
            <a:r>
              <a:rPr lang="en-US" sz="9600" dirty="0" smtClean="0">
                <a:latin typeface="Arial" pitchFamily="34" charset="0"/>
                <a:cs typeface="Arial" pitchFamily="34" charset="0"/>
              </a:rPr>
              <a:t>Examine the external surface of the fire extinguisher in respect of painting and if there is damage to the painting, the surface should be re-painted as per </a:t>
            </a:r>
            <a:r>
              <a:rPr lang="en-US" sz="9600" dirty="0" smtClean="0">
                <a:latin typeface="Arial" pitchFamily="34" charset="0"/>
                <a:cs typeface="Arial" pitchFamily="34" charset="0"/>
              </a:rPr>
              <a:t>Indian Standards.</a:t>
            </a:r>
            <a:endParaRPr lang="en-US" sz="9600" dirty="0" smtClean="0">
              <a:latin typeface="Arial" pitchFamily="34" charset="0"/>
              <a:cs typeface="Arial" pitchFamily="34" charset="0"/>
            </a:endParaRPr>
          </a:p>
          <a:p>
            <a:r>
              <a:rPr lang="en-US" sz="9600" dirty="0" smtClean="0">
                <a:latin typeface="Arial" pitchFamily="34" charset="0"/>
                <a:cs typeface="Arial" pitchFamily="34" charset="0"/>
              </a:rPr>
              <a:t>Components</a:t>
            </a:r>
            <a:r>
              <a:rPr lang="en-US" sz="9600" dirty="0" smtClean="0">
                <a:latin typeface="Arial" pitchFamily="34" charset="0"/>
                <a:cs typeface="Arial" pitchFamily="34" charset="0"/>
              </a:rPr>
              <a:t>, if those are pressure parts, should be subjected to hydraulic pressure test</a:t>
            </a:r>
            <a:r>
              <a:rPr lang="en-US" sz="9600" dirty="0" smtClean="0">
                <a:latin typeface="Arial" pitchFamily="34" charset="0"/>
                <a:cs typeface="Arial" pitchFamily="34" charset="0"/>
              </a:rPr>
              <a:t>.</a:t>
            </a:r>
          </a:p>
          <a:p>
            <a:r>
              <a:rPr lang="en-US" sz="9600" dirty="0" smtClean="0">
                <a:latin typeface="Arial" pitchFamily="34" charset="0"/>
                <a:cs typeface="Arial" pitchFamily="34" charset="0"/>
              </a:rPr>
              <a:t> </a:t>
            </a:r>
            <a:r>
              <a:rPr lang="en-US" sz="9600" dirty="0" smtClean="0">
                <a:latin typeface="Arial" pitchFamily="34" charset="0"/>
                <a:cs typeface="Arial" pitchFamily="34" charset="0"/>
              </a:rPr>
              <a:t>If the damage is beyond repair, the part should be replaced by a correct component.</a:t>
            </a:r>
          </a:p>
          <a:p>
            <a:r>
              <a:rPr lang="en-US" sz="7200" dirty="0" smtClean="0">
                <a:cs typeface="Arial" pitchFamily="34" charset="0"/>
              </a:rPr>
              <a:t/>
            </a:r>
            <a:br>
              <a:rPr lang="en-US" sz="7200" dirty="0" smtClean="0">
                <a:cs typeface="Arial" pitchFamily="34" charset="0"/>
              </a:rPr>
            </a:br>
            <a:r>
              <a:rPr lang="en-US" sz="7200" dirty="0" smtClean="0">
                <a:latin typeface="Arial" pitchFamily="34" charset="0"/>
                <a:cs typeface="Arial" pitchFamily="34" charset="0"/>
              </a:rPr>
              <a:t/>
            </a:r>
            <a:br>
              <a:rPr lang="en-US" sz="7200" dirty="0" smtClean="0">
                <a:latin typeface="Arial" pitchFamily="34" charset="0"/>
                <a:cs typeface="Arial" pitchFamily="34" charset="0"/>
              </a:rPr>
            </a:br>
            <a:r>
              <a:rPr lang="en-US" sz="7200" dirty="0" smtClean="0">
                <a:latin typeface="Arial" pitchFamily="34" charset="0"/>
                <a:cs typeface="Arial" pitchFamily="34" charset="0"/>
              </a:rPr>
              <a:t/>
            </a:r>
            <a:br>
              <a:rPr lang="en-US" sz="7200" dirty="0" smtClean="0">
                <a:latin typeface="Arial" pitchFamily="34" charset="0"/>
                <a:cs typeface="Arial" pitchFamily="34" charset="0"/>
              </a:rPr>
            </a:br>
            <a:r>
              <a:rPr lang="en-US" sz="7200" dirty="0" smtClean="0">
                <a:latin typeface="Arial" pitchFamily="34" charset="0"/>
                <a:cs typeface="Arial" pitchFamily="34" charset="0"/>
              </a:rPr>
              <a:t/>
            </a:r>
            <a:br>
              <a:rPr lang="en-US" sz="7200" dirty="0" smtClean="0">
                <a:latin typeface="Arial" pitchFamily="34" charset="0"/>
                <a:cs typeface="Arial" pitchFamily="34" charset="0"/>
              </a:rPr>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dirty="0" smtClean="0"/>
          </a:p>
          <a:p>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Autofit/>
          </a:bodyPr>
          <a:lstStyle/>
          <a:p>
            <a:r>
              <a:rPr lang="en-US" sz="3600" b="1" dirty="0" smtClean="0">
                <a:latin typeface="Cambria" pitchFamily="18" charset="0"/>
              </a:rPr>
              <a:t>Elimination of electric fire hazards:</a:t>
            </a:r>
            <a:endParaRPr lang="en-US" sz="3600" dirty="0">
              <a:solidFill>
                <a:srgbClr val="C00000"/>
              </a:solidFill>
              <a:latin typeface="Cambria" pitchFamily="18" charset="0"/>
            </a:endParaRPr>
          </a:p>
        </p:txBody>
      </p:sp>
      <p:sp>
        <p:nvSpPr>
          <p:cNvPr id="3" name="Content Placeholder 2"/>
          <p:cNvSpPr>
            <a:spLocks noGrp="1"/>
          </p:cNvSpPr>
          <p:nvPr>
            <p:ph idx="1"/>
          </p:nvPr>
        </p:nvSpPr>
        <p:spPr>
          <a:xfrm>
            <a:off x="381000" y="762000"/>
            <a:ext cx="8229600" cy="5638800"/>
          </a:xfrm>
        </p:spPr>
        <p:txBody>
          <a:bodyPr>
            <a:noAutofit/>
          </a:bodyPr>
          <a:lstStyle/>
          <a:p>
            <a:pPr algn="just">
              <a:buFont typeface="Wingdings" pitchFamily="2" charset="2"/>
              <a:buChar char="Ø"/>
            </a:pPr>
            <a:r>
              <a:rPr lang="en-US" sz="2400" dirty="0" smtClean="0">
                <a:latin typeface="Arial" pitchFamily="34" charset="0"/>
                <a:cs typeface="Arial" pitchFamily="34" charset="0"/>
              </a:rPr>
              <a:t>Electricity faults caused by failure of insulation, improper </a:t>
            </a:r>
            <a:r>
              <a:rPr lang="en-US" sz="2400" dirty="0" err="1" smtClean="0">
                <a:latin typeface="Arial" pitchFamily="34" charset="0"/>
                <a:cs typeface="Arial" pitchFamily="34" charset="0"/>
              </a:rPr>
              <a:t>earthing</a:t>
            </a:r>
            <a:r>
              <a:rPr lang="en-US" sz="2400" dirty="0" smtClean="0">
                <a:latin typeface="Arial" pitchFamily="34" charset="0"/>
                <a:cs typeface="Arial" pitchFamily="34" charset="0"/>
              </a:rPr>
              <a:t>   or any other snag in the system can ignite fire. </a:t>
            </a:r>
          </a:p>
          <a:p>
            <a:pPr algn="just">
              <a:buFont typeface="Wingdings" pitchFamily="2" charset="2"/>
              <a:buChar char="Ø"/>
            </a:pPr>
            <a:r>
              <a:rPr lang="en-US" sz="2400" dirty="0" smtClean="0">
                <a:latin typeface="Arial" pitchFamily="34" charset="0"/>
                <a:cs typeface="Arial" pitchFamily="34" charset="0"/>
              </a:rPr>
              <a:t>The design approach should eliminate/ minimize these causes.</a:t>
            </a:r>
          </a:p>
          <a:p>
            <a:pPr algn="just">
              <a:buFont typeface="Wingdings" pitchFamily="2" charset="2"/>
              <a:buChar char="Ø"/>
            </a:pPr>
            <a:r>
              <a:rPr lang="en-US" sz="2400" dirty="0" smtClean="0">
                <a:latin typeface="Arial" pitchFamily="34" charset="0"/>
                <a:cs typeface="Arial" pitchFamily="34" charset="0"/>
              </a:rPr>
              <a:t>Insulation damage is caused by thermal stress, mechanical stress,  electrical </a:t>
            </a:r>
            <a:r>
              <a:rPr lang="en-US" sz="2400" dirty="0" err="1" smtClean="0">
                <a:latin typeface="Arial" pitchFamily="34" charset="0"/>
                <a:cs typeface="Arial" pitchFamily="34" charset="0"/>
              </a:rPr>
              <a:t>stress,moisture</a:t>
            </a:r>
            <a:r>
              <a:rPr lang="en-US" sz="2400" dirty="0" smtClean="0">
                <a:latin typeface="Arial" pitchFamily="34" charset="0"/>
                <a:cs typeface="Arial" pitchFamily="34" charset="0"/>
              </a:rPr>
              <a:t>, dirt, and high voltage.</a:t>
            </a:r>
          </a:p>
          <a:p>
            <a:pPr lvl="0" algn="just">
              <a:buFont typeface="Wingdings" pitchFamily="2" charset="2"/>
              <a:buChar char="Ø"/>
            </a:pPr>
            <a:r>
              <a:rPr lang="en-US" sz="2400" dirty="0" smtClean="0">
                <a:latin typeface="Arial" pitchFamily="34" charset="0"/>
                <a:cs typeface="Arial" pitchFamily="34" charset="0"/>
              </a:rPr>
              <a:t>To avoid thermal stress, we should choose equipment of suitable rating for expected duty.</a:t>
            </a:r>
          </a:p>
          <a:p>
            <a:pPr lvl="0" algn="just">
              <a:buFont typeface="Wingdings" pitchFamily="2" charset="2"/>
              <a:buChar char="Ø"/>
            </a:pPr>
            <a:r>
              <a:rPr lang="en-US" sz="2400" dirty="0" smtClean="0">
                <a:latin typeface="Arial" pitchFamily="34" charset="0"/>
                <a:cs typeface="Arial" pitchFamily="34" charset="0"/>
              </a:rPr>
              <a:t>To minimize mechanical vibrations equipment should be installed on properly designed foundation.</a:t>
            </a:r>
          </a:p>
          <a:p>
            <a:pPr lvl="0" algn="just">
              <a:buFont typeface="Wingdings" pitchFamily="2" charset="2"/>
              <a:buChar char="Ø"/>
            </a:pPr>
            <a:r>
              <a:rPr lang="en-US" sz="2400" dirty="0" smtClean="0">
                <a:latin typeface="Arial" pitchFamily="34" charset="0"/>
                <a:cs typeface="Arial" pitchFamily="34" charset="0"/>
              </a:rPr>
              <a:t>Idle equipments in humid areas should be kept warm by use of heaters.</a:t>
            </a:r>
            <a:endParaRPr lang="en-US" sz="2400" dirty="0">
              <a:solidFill>
                <a:schemeClr val="tx2">
                  <a:lumMod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fontScale="90000"/>
          </a:bodyPr>
          <a:lstStyle/>
          <a:p>
            <a:endParaRPr lang="en-US" dirty="0"/>
          </a:p>
        </p:txBody>
      </p:sp>
      <p:sp>
        <p:nvSpPr>
          <p:cNvPr id="3" name="Content Placeholder 2"/>
          <p:cNvSpPr>
            <a:spLocks noGrp="1"/>
          </p:cNvSpPr>
          <p:nvPr>
            <p:ph idx="1"/>
          </p:nvPr>
        </p:nvSpPr>
        <p:spPr>
          <a:xfrm>
            <a:off x="457200" y="533400"/>
            <a:ext cx="8229600" cy="6324600"/>
          </a:xfrm>
        </p:spPr>
        <p:txBody>
          <a:bodyPr>
            <a:normAutofit/>
          </a:bodyPr>
          <a:lstStyle/>
          <a:p>
            <a:r>
              <a:rPr lang="en-US" sz="2400" dirty="0" smtClean="0">
                <a:latin typeface="Arial" pitchFamily="34" charset="0"/>
                <a:cs typeface="Arial" pitchFamily="34" charset="0"/>
              </a:rPr>
              <a:t>Check up the condition of the label and if it is not in order ensure to replace with correct label.</a:t>
            </a:r>
          </a:p>
          <a:p>
            <a:r>
              <a:rPr lang="en-US" sz="2400" dirty="0" smtClean="0">
                <a:latin typeface="Arial" pitchFamily="34" charset="0"/>
                <a:cs typeface="Arial" pitchFamily="34" charset="0"/>
              </a:rPr>
              <a:t>Examine the cylinder and its components in detail apart from functional point of view for any physical damage, cracks, dents, etc. In case of any doubt, such</a:t>
            </a:r>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The </a:t>
            </a:r>
            <a:r>
              <a:rPr lang="en-US" sz="2400" dirty="0" smtClean="0">
                <a:latin typeface="Arial" pitchFamily="34" charset="0"/>
                <a:cs typeface="Arial" pitchFamily="34" charset="0"/>
              </a:rPr>
              <a:t>annual inspection should be combined with the testing requirements as given under </a:t>
            </a:r>
            <a:r>
              <a:rPr lang="en-US" sz="2400" b="1" dirty="0" smtClean="0">
                <a:latin typeface="Arial" pitchFamily="34" charset="0"/>
                <a:cs typeface="Arial" pitchFamily="34" charset="0"/>
              </a:rPr>
              <a:t>12</a:t>
            </a:r>
            <a:r>
              <a:rPr lang="en-US" sz="2400" dirty="0" smtClean="0">
                <a:latin typeface="Arial" pitchFamily="34" charset="0"/>
                <a:cs typeface="Arial" pitchFamily="34" charset="0"/>
              </a:rPr>
              <a:t> for operational test and hydraulic pressure test.</a:t>
            </a:r>
          </a:p>
          <a:p>
            <a:r>
              <a:rPr lang="en-US" sz="2400" dirty="0" smtClean="0">
                <a:latin typeface="Arial" pitchFamily="34" charset="0"/>
                <a:cs typeface="Arial" pitchFamily="34" charset="0"/>
              </a:rPr>
              <a:t>The extinguishers after inspection should be refilled immediately and the date of inspection and refilling should be indelibly marked on the extinguishers and recorded in the register of fire extinguishers.</a:t>
            </a:r>
          </a:p>
          <a:p>
            <a:endParaRPr lang="en-US" sz="2400" dirty="0">
              <a:latin typeface="Arial" pitchFamily="34" charset="0"/>
              <a:cs typeface="Arial"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81000"/>
          </a:xfrm>
        </p:spPr>
        <p:txBody>
          <a:bodyPr>
            <a:noAutofit/>
          </a:bodyPr>
          <a:lstStyle/>
          <a:p>
            <a:r>
              <a:rPr lang="en-US" sz="2000" b="1" i="1" dirty="0" smtClean="0">
                <a:latin typeface="Arial" pitchFamily="34" charset="0"/>
                <a:cs typeface="Arial" pitchFamily="34" charset="0"/>
              </a:rPr>
              <a:t>Water (Stored Pressure)/Powder (Stored Pressure) </a:t>
            </a:r>
            <a:r>
              <a:rPr lang="en-US" sz="2000" b="1" i="1" dirty="0" smtClean="0">
                <a:latin typeface="Arial" pitchFamily="34" charset="0"/>
                <a:cs typeface="Arial" pitchFamily="34" charset="0"/>
              </a:rPr>
              <a:t>Extinguisher </a:t>
            </a:r>
            <a:endParaRPr lang="en-US" sz="2000" dirty="0">
              <a:latin typeface="Arial" pitchFamily="34" charset="0"/>
              <a:cs typeface="Arial" pitchFamily="34" charset="0"/>
            </a:endParaRPr>
          </a:p>
        </p:txBody>
      </p:sp>
      <p:sp>
        <p:nvSpPr>
          <p:cNvPr id="3" name="Content Placeholder 2"/>
          <p:cNvSpPr>
            <a:spLocks noGrp="1"/>
          </p:cNvSpPr>
          <p:nvPr>
            <p:ph idx="1"/>
          </p:nvPr>
        </p:nvSpPr>
        <p:spPr>
          <a:xfrm>
            <a:off x="457200" y="381000"/>
            <a:ext cx="8229600" cy="5745163"/>
          </a:xfrm>
        </p:spPr>
        <p:txBody>
          <a:bodyPr>
            <a:noAutofit/>
          </a:bodyPr>
          <a:lstStyle/>
          <a:p>
            <a:r>
              <a:rPr lang="en-US" sz="1800" b="1" dirty="0" smtClean="0">
                <a:cs typeface="Arial" pitchFamily="34" charset="0"/>
              </a:rPr>
              <a:t> </a:t>
            </a:r>
            <a:r>
              <a:rPr lang="en-US" sz="1800" b="1" dirty="0" smtClean="0">
                <a:cs typeface="Arial" pitchFamily="34" charset="0"/>
              </a:rPr>
              <a:t>As this t</a:t>
            </a:r>
            <a:r>
              <a:rPr lang="en-US" sz="1800" dirty="0" smtClean="0">
                <a:cs typeface="Arial" pitchFamily="34" charset="0"/>
              </a:rPr>
              <a:t>ype </a:t>
            </a:r>
            <a:r>
              <a:rPr lang="en-US" sz="1800" dirty="0" smtClean="0">
                <a:cs typeface="Arial" pitchFamily="34" charset="0"/>
              </a:rPr>
              <a:t>of extinguisher is pressurized, it can be </a:t>
            </a:r>
            <a:r>
              <a:rPr lang="en-US" sz="1800" dirty="0" smtClean="0">
                <a:cs typeface="Arial" pitchFamily="34" charset="0"/>
              </a:rPr>
              <a:t>opened </a:t>
            </a:r>
            <a:r>
              <a:rPr lang="en-US" sz="1800" dirty="0" smtClean="0">
                <a:cs typeface="Arial" pitchFamily="34" charset="0"/>
              </a:rPr>
              <a:t>for inspection/maintenance after discharge only. </a:t>
            </a:r>
            <a:endParaRPr lang="en-US" sz="1800" dirty="0" smtClean="0">
              <a:cs typeface="Arial" pitchFamily="34" charset="0"/>
            </a:endParaRPr>
          </a:p>
          <a:p>
            <a:r>
              <a:rPr lang="en-US" sz="1800" dirty="0" smtClean="0">
                <a:cs typeface="Arial" pitchFamily="34" charset="0"/>
              </a:rPr>
              <a:t>It </a:t>
            </a:r>
            <a:r>
              <a:rPr lang="en-US" sz="1800" dirty="0" smtClean="0">
                <a:cs typeface="Arial" pitchFamily="34" charset="0"/>
              </a:rPr>
              <a:t>should be tested for discharge as per Annex D and maintenance </a:t>
            </a:r>
            <a:r>
              <a:rPr lang="en-US" sz="1800" dirty="0" smtClean="0">
                <a:cs typeface="Arial" pitchFamily="34" charset="0"/>
              </a:rPr>
              <a:t> as described </a:t>
            </a:r>
            <a:r>
              <a:rPr lang="en-US" sz="1800" dirty="0" smtClean="0">
                <a:cs typeface="Arial" pitchFamily="34" charset="0"/>
              </a:rPr>
              <a:t>in </a:t>
            </a:r>
            <a:r>
              <a:rPr lang="en-US" sz="1800" dirty="0" smtClean="0">
                <a:cs typeface="Arial" pitchFamily="34" charset="0"/>
              </a:rPr>
              <a:t>(</a:t>
            </a:r>
            <a:r>
              <a:rPr lang="en-US" sz="1800" dirty="0" smtClean="0">
                <a:cs typeface="Arial" pitchFamily="34" charset="0"/>
              </a:rPr>
              <a:t>a) to (h), </a:t>
            </a:r>
            <a:r>
              <a:rPr lang="en-US" sz="1800" dirty="0" smtClean="0">
                <a:cs typeface="Arial" pitchFamily="34" charset="0"/>
              </a:rPr>
              <a:t> here under shall be carried </a:t>
            </a:r>
            <a:r>
              <a:rPr lang="en-US" sz="1800" dirty="0" smtClean="0">
                <a:cs typeface="Arial" pitchFamily="34" charset="0"/>
              </a:rPr>
              <a:t>out:</a:t>
            </a:r>
          </a:p>
          <a:p>
            <a:r>
              <a:rPr lang="en-US" sz="1800" dirty="0" smtClean="0">
                <a:cs typeface="Arial" pitchFamily="34" charset="0"/>
              </a:rPr>
              <a:t>a</a:t>
            </a:r>
            <a:r>
              <a:rPr lang="en-US" sz="1800" dirty="0" smtClean="0">
                <a:cs typeface="Arial" pitchFamily="34" charset="0"/>
              </a:rPr>
              <a:t>) The </a:t>
            </a:r>
            <a:r>
              <a:rPr lang="en-US" sz="1800" dirty="0" smtClean="0">
                <a:cs typeface="Arial" pitchFamily="34" charset="0"/>
              </a:rPr>
              <a:t>pressure </a:t>
            </a:r>
            <a:r>
              <a:rPr lang="en-US" sz="1800" dirty="0" err="1" smtClean="0">
                <a:cs typeface="Arial" pitchFamily="34" charset="0"/>
              </a:rPr>
              <a:t>gauge,be</a:t>
            </a:r>
            <a:r>
              <a:rPr lang="en-US" sz="1800" dirty="0" smtClean="0">
                <a:cs typeface="Arial" pitchFamily="34" charset="0"/>
              </a:rPr>
              <a:t> checked ,extinguisher  be discharged an </a:t>
            </a:r>
            <a:r>
              <a:rPr lang="en-US" sz="1800" dirty="0" smtClean="0">
                <a:cs typeface="Arial" pitchFamily="34" charset="0"/>
              </a:rPr>
              <a:t>its </a:t>
            </a:r>
            <a:r>
              <a:rPr lang="en-US" sz="1800" dirty="0" smtClean="0">
                <a:cs typeface="Arial" pitchFamily="34" charset="0"/>
              </a:rPr>
              <a:t>performance be </a:t>
            </a:r>
            <a:r>
              <a:rPr lang="en-US" sz="1800" dirty="0" smtClean="0">
                <a:cs typeface="Arial" pitchFamily="34" charset="0"/>
              </a:rPr>
              <a:t>d </a:t>
            </a:r>
            <a:r>
              <a:rPr lang="en-US" sz="1800" dirty="0" smtClean="0">
                <a:cs typeface="Arial" pitchFamily="34" charset="0"/>
              </a:rPr>
              <a:t>checked ;</a:t>
            </a:r>
            <a:endParaRPr lang="en-US" sz="1800" dirty="0" smtClean="0">
              <a:cs typeface="Arial" pitchFamily="34" charset="0"/>
            </a:endParaRPr>
          </a:p>
          <a:p>
            <a:r>
              <a:rPr lang="en-US" sz="1800" dirty="0" smtClean="0">
                <a:cs typeface="Arial" pitchFamily="34" charset="0"/>
              </a:rPr>
              <a:t>b) The </a:t>
            </a:r>
            <a:r>
              <a:rPr lang="en-US" sz="1800" dirty="0" smtClean="0">
                <a:cs typeface="Arial" pitchFamily="34" charset="0"/>
              </a:rPr>
              <a:t>pressure gauge </a:t>
            </a:r>
            <a:r>
              <a:rPr lang="en-US" sz="1800" dirty="0" smtClean="0">
                <a:cs typeface="Arial" pitchFamily="34" charset="0"/>
              </a:rPr>
              <a:t> be Checked before </a:t>
            </a:r>
            <a:r>
              <a:rPr lang="en-US" sz="1800" dirty="0" smtClean="0">
                <a:cs typeface="Arial" pitchFamily="34" charset="0"/>
              </a:rPr>
              <a:t>and after discharge for its correctness;</a:t>
            </a:r>
          </a:p>
          <a:p>
            <a:r>
              <a:rPr lang="en-US" sz="1800" dirty="0" smtClean="0">
                <a:cs typeface="Arial" pitchFamily="34" charset="0"/>
              </a:rPr>
              <a:t>c</a:t>
            </a:r>
            <a:r>
              <a:rPr lang="en-US" sz="1800" dirty="0" smtClean="0">
                <a:cs typeface="Arial" pitchFamily="34" charset="0"/>
              </a:rPr>
              <a:t>)The extinguisher be opened and </a:t>
            </a:r>
            <a:r>
              <a:rPr lang="en-US" sz="1800" dirty="0" smtClean="0">
                <a:cs typeface="Arial" pitchFamily="34" charset="0"/>
              </a:rPr>
              <a:t> the body </a:t>
            </a:r>
            <a:r>
              <a:rPr lang="en-US" sz="1800" dirty="0" smtClean="0">
                <a:cs typeface="Arial" pitchFamily="34" charset="0"/>
              </a:rPr>
              <a:t>be checked externally </a:t>
            </a:r>
            <a:r>
              <a:rPr lang="en-US" sz="1800" dirty="0" smtClean="0">
                <a:cs typeface="Arial" pitchFamily="34" charset="0"/>
              </a:rPr>
              <a:t>and internally using an illuminating probe; for corrosion or damage take action as per </a:t>
            </a:r>
            <a:r>
              <a:rPr lang="en-US" sz="1800" dirty="0" smtClean="0">
                <a:cs typeface="Arial" pitchFamily="34" charset="0"/>
              </a:rPr>
              <a:t> general safety and maintenance steps</a:t>
            </a:r>
            <a:endParaRPr lang="en-US" sz="1800" dirty="0" smtClean="0">
              <a:cs typeface="Arial" pitchFamily="34" charset="0"/>
            </a:endParaRPr>
          </a:p>
          <a:p>
            <a:r>
              <a:rPr lang="en-US" sz="1800" dirty="0" smtClean="0">
                <a:cs typeface="Arial" pitchFamily="34" charset="0"/>
              </a:rPr>
              <a:t>d</a:t>
            </a:r>
            <a:r>
              <a:rPr lang="en-US" sz="1800" dirty="0" smtClean="0">
                <a:cs typeface="Arial" pitchFamily="34" charset="0"/>
              </a:rPr>
              <a:t>)Valve assembly be examined,  a long with discharge </a:t>
            </a:r>
            <a:r>
              <a:rPr lang="en-US" sz="1800" dirty="0" smtClean="0">
                <a:cs typeface="Arial" pitchFamily="34" charset="0"/>
              </a:rPr>
              <a:t>hose, nozzle, strainer, vent holes, siphon tube and </a:t>
            </a:r>
            <a:r>
              <a:rPr lang="en-US" sz="1800" dirty="0" smtClean="0">
                <a:cs typeface="Arial" pitchFamily="34" charset="0"/>
              </a:rPr>
              <a:t> they may be cleaned;</a:t>
            </a:r>
            <a:endParaRPr lang="en-US" sz="1800" dirty="0" smtClean="0">
              <a:cs typeface="Arial" pitchFamily="34" charset="0"/>
            </a:endParaRPr>
          </a:p>
          <a:p>
            <a:r>
              <a:rPr lang="en-US" sz="1800" dirty="0" smtClean="0">
                <a:cs typeface="Arial" pitchFamily="34" charset="0"/>
              </a:rPr>
              <a:t>e)Sealing </a:t>
            </a:r>
            <a:r>
              <a:rPr lang="en-US" sz="1800" dirty="0" smtClean="0">
                <a:cs typeface="Arial" pitchFamily="34" charset="0"/>
              </a:rPr>
              <a:t>washers, siphon tube and hose (if fitted</a:t>
            </a:r>
            <a:r>
              <a:rPr lang="en-US" sz="1800" dirty="0" smtClean="0">
                <a:cs typeface="Arial" pitchFamily="34" charset="0"/>
              </a:rPr>
              <a:t>) may be examined </a:t>
            </a:r>
            <a:r>
              <a:rPr lang="en-US" sz="1800" dirty="0" smtClean="0">
                <a:cs typeface="Arial" pitchFamily="34" charset="0"/>
              </a:rPr>
              <a:t>and </a:t>
            </a:r>
            <a:r>
              <a:rPr lang="en-US" sz="1800" dirty="0" smtClean="0">
                <a:cs typeface="Arial" pitchFamily="34" charset="0"/>
              </a:rPr>
              <a:t>if necessary  be replaced </a:t>
            </a:r>
          </a:p>
          <a:p>
            <a:r>
              <a:rPr lang="en-US" sz="1800" dirty="0" smtClean="0">
                <a:cs typeface="Arial" pitchFamily="34" charset="0"/>
              </a:rPr>
              <a:t>f</a:t>
            </a:r>
            <a:r>
              <a:rPr lang="en-US" sz="1800" dirty="0" smtClean="0">
                <a:cs typeface="Arial" pitchFamily="34" charset="0"/>
              </a:rPr>
              <a:t>)The </a:t>
            </a:r>
            <a:r>
              <a:rPr lang="en-US" sz="1800" dirty="0" smtClean="0">
                <a:cs typeface="Arial" pitchFamily="34" charset="0"/>
              </a:rPr>
              <a:t>operating mechanism </a:t>
            </a:r>
            <a:r>
              <a:rPr lang="en-US" sz="1800" dirty="0" smtClean="0">
                <a:cs typeface="Arial" pitchFamily="34" charset="0"/>
              </a:rPr>
              <a:t>  may be </a:t>
            </a:r>
            <a:r>
              <a:rPr lang="en-US" sz="1800" dirty="0" err="1" smtClean="0">
                <a:cs typeface="Arial" pitchFamily="34" charset="0"/>
              </a:rPr>
              <a:t>ckecked</a:t>
            </a:r>
            <a:r>
              <a:rPr lang="en-US" sz="1800" dirty="0" smtClean="0">
                <a:cs typeface="Arial" pitchFamily="34" charset="0"/>
              </a:rPr>
              <a:t> for </a:t>
            </a:r>
            <a:r>
              <a:rPr lang="en-US" sz="1800" dirty="0" smtClean="0">
                <a:cs typeface="Arial" pitchFamily="34" charset="0"/>
              </a:rPr>
              <a:t>free movement </a:t>
            </a:r>
            <a:r>
              <a:rPr lang="en-US" sz="1800" dirty="0" smtClean="0">
                <a:cs typeface="Arial" pitchFamily="34" charset="0"/>
              </a:rPr>
              <a:t>and it may be  cleaned, rectified </a:t>
            </a:r>
            <a:r>
              <a:rPr lang="en-US" sz="1800" dirty="0" smtClean="0">
                <a:cs typeface="Arial" pitchFamily="34" charset="0"/>
              </a:rPr>
              <a:t>or </a:t>
            </a:r>
            <a:r>
              <a:rPr lang="en-US" sz="1800" dirty="0" smtClean="0">
                <a:cs typeface="Arial" pitchFamily="34" charset="0"/>
              </a:rPr>
              <a:t>replaced, </a:t>
            </a:r>
            <a:r>
              <a:rPr lang="en-US" sz="1800" dirty="0" smtClean="0">
                <a:cs typeface="Arial" pitchFamily="34" charset="0"/>
              </a:rPr>
              <a:t>if necessary;</a:t>
            </a:r>
          </a:p>
          <a:p>
            <a:r>
              <a:rPr lang="en-US" sz="1800" dirty="0" smtClean="0">
                <a:cs typeface="Arial" pitchFamily="34" charset="0"/>
              </a:rPr>
              <a:t>G) The </a:t>
            </a:r>
            <a:r>
              <a:rPr lang="en-US" sz="1800" dirty="0" smtClean="0">
                <a:cs typeface="Arial" pitchFamily="34" charset="0"/>
              </a:rPr>
              <a:t>extinguisher </a:t>
            </a:r>
            <a:r>
              <a:rPr lang="en-US" sz="1800" dirty="0" smtClean="0">
                <a:cs typeface="Arial" pitchFamily="34" charset="0"/>
              </a:rPr>
              <a:t> may be refilled with </a:t>
            </a:r>
            <a:r>
              <a:rPr lang="en-US" sz="1800" dirty="0" smtClean="0">
                <a:cs typeface="Arial" pitchFamily="34" charset="0"/>
              </a:rPr>
              <a:t>fresh water or powder (stored pressure), screw cap </a:t>
            </a:r>
            <a:r>
              <a:rPr lang="en-US" sz="1800" dirty="0" smtClean="0">
                <a:cs typeface="Arial" pitchFamily="34" charset="0"/>
              </a:rPr>
              <a:t> be tightened and the extinguisher, be </a:t>
            </a:r>
            <a:r>
              <a:rPr lang="en-US" sz="1800" dirty="0" err="1" smtClean="0">
                <a:cs typeface="Arial" pitchFamily="34" charset="0"/>
              </a:rPr>
              <a:t>pressurised</a:t>
            </a:r>
            <a:r>
              <a:rPr lang="en-US" sz="1800" dirty="0" smtClean="0">
                <a:cs typeface="Arial" pitchFamily="34" charset="0"/>
              </a:rPr>
              <a:t> checking </a:t>
            </a:r>
            <a:r>
              <a:rPr lang="en-US" sz="1800" dirty="0" smtClean="0">
                <a:cs typeface="Arial" pitchFamily="34" charset="0"/>
              </a:rPr>
              <a:t>the pressure gauge for correct </a:t>
            </a:r>
            <a:r>
              <a:rPr lang="en-US" sz="1800" dirty="0" smtClean="0">
                <a:cs typeface="Arial" pitchFamily="34" charset="0"/>
              </a:rPr>
              <a:t>pressure</a:t>
            </a:r>
          </a:p>
          <a:p>
            <a:r>
              <a:rPr lang="en-US" sz="1800" dirty="0" smtClean="0">
                <a:cs typeface="Arial" pitchFamily="34" charset="0"/>
              </a:rPr>
              <a:t>H)  Safety </a:t>
            </a:r>
            <a:r>
              <a:rPr lang="en-US" sz="1800" dirty="0" smtClean="0">
                <a:cs typeface="Arial" pitchFamily="34" charset="0"/>
              </a:rPr>
              <a:t>clip/wire seal or </a:t>
            </a:r>
            <a:r>
              <a:rPr lang="en-US" sz="1800" dirty="0" smtClean="0">
                <a:cs typeface="Arial" pitchFamily="34" charset="0"/>
              </a:rPr>
              <a:t>equivalent may be replaced </a:t>
            </a:r>
            <a:r>
              <a:rPr lang="en-US" sz="1800" dirty="0" smtClean="0">
                <a:cs typeface="Arial" pitchFamily="34" charset="0"/>
              </a:rPr>
              <a:t>as originally </a:t>
            </a:r>
            <a:r>
              <a:rPr lang="en-US" sz="1800" dirty="0" smtClean="0"/>
              <a:t>fitted</a:t>
            </a:r>
          </a:p>
          <a:p>
            <a:pPr>
              <a:buNone/>
            </a:pPr>
            <a:endParaRPr lang="en-US" sz="1800" dirty="0" smtClean="0">
              <a:cs typeface="Arial" pitchFamily="34" charset="0"/>
            </a:endParaRPr>
          </a:p>
          <a:p>
            <a:pPr>
              <a:buNone/>
            </a:pPr>
            <a:endParaRPr lang="en-US" sz="18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dirty="0" smtClean="0"/>
              <a:t>REFILLING</a:t>
            </a:r>
            <a:endParaRPr lang="en-US" dirty="0"/>
          </a:p>
        </p:txBody>
      </p:sp>
      <p:sp>
        <p:nvSpPr>
          <p:cNvPr id="3" name="Content Placeholder 2"/>
          <p:cNvSpPr>
            <a:spLocks noGrp="1"/>
          </p:cNvSpPr>
          <p:nvPr>
            <p:ph idx="1"/>
          </p:nvPr>
        </p:nvSpPr>
        <p:spPr>
          <a:xfrm>
            <a:off x="457200" y="914400"/>
            <a:ext cx="8229600" cy="6096000"/>
          </a:xfrm>
        </p:spPr>
        <p:txBody>
          <a:bodyPr>
            <a:normAutofit/>
          </a:bodyPr>
          <a:lstStyle/>
          <a:p>
            <a:r>
              <a:rPr lang="en-US" sz="2000" u="sng" dirty="0" smtClean="0"/>
              <a:t>Once in 5 years</a:t>
            </a:r>
          </a:p>
          <a:p>
            <a:r>
              <a:rPr lang="en-US" sz="2000" dirty="0" smtClean="0"/>
              <a:t>Portable fire extinguisher, water type 9 </a:t>
            </a:r>
            <a:r>
              <a:rPr lang="en-US" sz="2000" dirty="0" err="1" smtClean="0"/>
              <a:t>litre</a:t>
            </a:r>
            <a:r>
              <a:rPr lang="en-US" sz="2000" dirty="0" smtClean="0"/>
              <a:t> (gas cartridge).</a:t>
            </a:r>
          </a:p>
          <a:p>
            <a:r>
              <a:rPr lang="en-US" sz="2000" dirty="0" smtClean="0"/>
              <a:t>Portable fire extinguisher, mechanical foam type 9 </a:t>
            </a:r>
            <a:r>
              <a:rPr lang="en-US" sz="2000" dirty="0" err="1" smtClean="0"/>
              <a:t>litre</a:t>
            </a:r>
            <a:r>
              <a:rPr lang="en-US" sz="2000" dirty="0" smtClean="0"/>
              <a:t> (cartridge type).</a:t>
            </a:r>
          </a:p>
          <a:p>
            <a:r>
              <a:rPr lang="en-US" sz="2000" dirty="0" smtClean="0"/>
              <a:t>Portable fire extinguisher, water type 50 </a:t>
            </a:r>
            <a:r>
              <a:rPr lang="en-US" sz="2000" dirty="0" err="1" smtClean="0"/>
              <a:t>litre</a:t>
            </a:r>
            <a:r>
              <a:rPr lang="en-US" sz="2000" dirty="0" smtClean="0"/>
              <a:t> (gas cartridge).</a:t>
            </a:r>
          </a:p>
          <a:p>
            <a:r>
              <a:rPr lang="en-US" sz="2000" dirty="0" smtClean="0"/>
              <a:t>Portable fire extinguisher, mechanical foam type 50 </a:t>
            </a:r>
            <a:r>
              <a:rPr lang="en-US" sz="2000" dirty="0" err="1" smtClean="0"/>
              <a:t>litre</a:t>
            </a:r>
            <a:r>
              <a:rPr lang="en-US" sz="2000" dirty="0" smtClean="0"/>
              <a:t> (cartridge type).</a:t>
            </a:r>
          </a:p>
          <a:p>
            <a:r>
              <a:rPr lang="en-US" sz="2000" dirty="0" smtClean="0"/>
              <a:t>Fire extinguisher, carbon dioxide type (portable and trolley mounted).</a:t>
            </a:r>
          </a:p>
          <a:p>
            <a:r>
              <a:rPr lang="en-US" sz="2000" dirty="0" smtClean="0"/>
              <a:t>Higher capacity dry powder fire extinguisher (trolley mounted).</a:t>
            </a:r>
          </a:p>
          <a:p>
            <a:r>
              <a:rPr lang="en-US" sz="2000" dirty="0" smtClean="0"/>
              <a:t>Dry powder fire extinguisher for metal fires.</a:t>
            </a:r>
          </a:p>
          <a:p>
            <a:r>
              <a:rPr lang="en-US" sz="2000" dirty="0" smtClean="0"/>
              <a:t>Clean agent fire extinguishers.</a:t>
            </a:r>
            <a:endParaRPr lang="en-US" sz="2000" u="sng" dirty="0" smtClean="0"/>
          </a:p>
          <a:p>
            <a:r>
              <a:rPr lang="en-US" sz="2000" u="sng" dirty="0" smtClean="0"/>
              <a:t>Once in 2 years</a:t>
            </a:r>
          </a:p>
          <a:p>
            <a:r>
              <a:rPr lang="en-US" sz="2000" dirty="0" smtClean="0"/>
              <a:t>Portable tire extinguisher, water type stored pressure.</a:t>
            </a:r>
          </a:p>
          <a:p>
            <a:r>
              <a:rPr lang="en-US" sz="2000" dirty="0" smtClean="0"/>
              <a:t>Portable fire extinguisher, mechanical foam type stored pressure.</a:t>
            </a:r>
          </a:p>
          <a:p>
            <a:r>
              <a:rPr lang="en-US" sz="2000" dirty="0" smtClean="0"/>
              <a:t>135 </a:t>
            </a:r>
            <a:r>
              <a:rPr lang="en-US" sz="2000" dirty="0" err="1" smtClean="0"/>
              <a:t>litre</a:t>
            </a:r>
            <a:r>
              <a:rPr lang="en-US" sz="2000" dirty="0" smtClean="0"/>
              <a:t> fire engine, foam type.</a:t>
            </a:r>
          </a:p>
          <a:p>
            <a:r>
              <a:rPr lang="en-US" sz="2000" b="1" dirty="0" smtClean="0"/>
              <a:t>D-1.2 Once in Three Years</a:t>
            </a:r>
          </a:p>
          <a:p>
            <a:r>
              <a:rPr lang="en-US" sz="2000" dirty="0" smtClean="0"/>
              <a:t>BC and ABC powder extinguisher confirming to IS 4308 and IS 14609 respectively</a:t>
            </a:r>
          </a:p>
          <a:p>
            <a:endParaRPr lang="en-US" sz="2000" u="sng" dirty="0" smtClean="0"/>
          </a:p>
          <a:p>
            <a:endParaRPr lang="en-US" sz="20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fontScale="90000"/>
          </a:bodyPr>
          <a:lstStyle/>
          <a:p>
            <a:r>
              <a:rPr lang="en-US" sz="2800" dirty="0" smtClean="0"/>
              <a:t>BEFORE MAINTENANCE TO BE CHECKED</a:t>
            </a:r>
            <a:endParaRPr lang="en-US" sz="2800" dirty="0"/>
          </a:p>
        </p:txBody>
      </p:sp>
      <p:sp>
        <p:nvSpPr>
          <p:cNvPr id="3" name="Content Placeholder 2"/>
          <p:cNvSpPr>
            <a:spLocks noGrp="1"/>
          </p:cNvSpPr>
          <p:nvPr>
            <p:ph idx="1"/>
          </p:nvPr>
        </p:nvSpPr>
        <p:spPr>
          <a:xfrm>
            <a:off x="457200" y="381000"/>
            <a:ext cx="8229600" cy="6172200"/>
          </a:xfrm>
        </p:spPr>
        <p:txBody>
          <a:bodyPr>
            <a:normAutofit fontScale="92500" lnSpcReduction="20000"/>
          </a:bodyPr>
          <a:lstStyle/>
          <a:p>
            <a:r>
              <a:rPr lang="en-US" sz="2400" dirty="0" smtClean="0"/>
              <a:t>Ensure that there is no residual pressure in any hose and/or nozzle assembly;</a:t>
            </a:r>
          </a:p>
          <a:p>
            <a:r>
              <a:rPr lang="en-US" sz="2400" dirty="0" smtClean="0"/>
              <a:t>Unscrew the cap or valve assembly slowly for two or three turns only, to allow any residual pressure to escape via the vent holes and do not unscrew it further until all pressure is released, keep away the head and body to avoid injuries;</a:t>
            </a:r>
          </a:p>
          <a:p>
            <a:r>
              <a:rPr lang="en-US" sz="2400" dirty="0" smtClean="0"/>
              <a:t>Do not depend on pressure indicating devices like gauges (in the cases of stored pressure type extinguisher) to verify whether the container is under pressure or not, as they could malfunction;</a:t>
            </a:r>
          </a:p>
          <a:p>
            <a:r>
              <a:rPr lang="en-US" sz="2400" dirty="0" smtClean="0"/>
              <a:t>if pressure is not being released after unscrewing the cap or valve assembly two or three turns, then do not unscrew it further without taking appropriate safety measures; sudden release of pressure may eject parts, cap assembly, or the contents of the extinguisher. The use of suitable clamping arrangements and appropriate personal protection is advisable;</a:t>
            </a:r>
          </a:p>
          <a:p>
            <a:r>
              <a:rPr lang="en-US" sz="2400" dirty="0" smtClean="0"/>
              <a:t>under no circumstances should the valves of carbon dioxide or stored pressure type extinguisher of gas cartridges/ containers be attempted to be removed under filled conditions; and</a:t>
            </a:r>
          </a:p>
          <a:p>
            <a:r>
              <a:rPr lang="en-US" sz="2400" dirty="0" smtClean="0"/>
              <a:t>At all times when attempting to remove parts from extinguisher at the time of inspection/ maintenance, persons, should ensure that they are clear of any parts which may be ejected.</a:t>
            </a:r>
          </a:p>
          <a:p>
            <a:endParaRPr lang="en-US" sz="24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943600"/>
          </a:xfrm>
        </p:spPr>
        <p:txBody>
          <a:bodyPr>
            <a:normAutofit/>
          </a:bodyPr>
          <a:lstStyle/>
          <a:p>
            <a:r>
              <a:rPr lang="en-US" sz="2400" b="1" dirty="0" smtClean="0"/>
              <a:t> </a:t>
            </a:r>
            <a:r>
              <a:rPr lang="en-US" sz="2400" b="1" dirty="0" smtClean="0"/>
              <a:t>Non-rechargeable Dry Chemical Fire Extinguisher</a:t>
            </a:r>
          </a:p>
          <a:p>
            <a:r>
              <a:rPr lang="en-US" sz="2400" dirty="0" smtClean="0"/>
              <a:t>When an inspection of any non-rechargeable dry chemical fire extinguisher reveals a deficiency in any of the conditions, it shall be removed from further use, discharged, and destroyed at the instruction of the owner or returned to the manufacturer.</a:t>
            </a:r>
          </a:p>
          <a:p>
            <a:pPr>
              <a:buNone/>
            </a:pPr>
            <a:r>
              <a:rPr lang="en-US" sz="2400" b="1" dirty="0" smtClean="0"/>
              <a:t> </a:t>
            </a:r>
            <a:r>
              <a:rPr lang="en-US" sz="2400" b="1" dirty="0" smtClean="0"/>
              <a:t>Non-rechargeable </a:t>
            </a:r>
            <a:r>
              <a:rPr lang="en-US" sz="2400" b="1" dirty="0" err="1" smtClean="0"/>
              <a:t>Halon</a:t>
            </a:r>
            <a:r>
              <a:rPr lang="en-US" sz="2400" b="1" dirty="0" smtClean="0"/>
              <a:t>/Clean Agent Fire Extinguisher</a:t>
            </a:r>
          </a:p>
          <a:p>
            <a:r>
              <a:rPr lang="en-US" sz="2400" dirty="0" smtClean="0"/>
              <a:t>When an inspection of any non-rechargeable fire extinguisher containing a </a:t>
            </a:r>
            <a:r>
              <a:rPr lang="en-US" sz="2400" dirty="0" err="1" smtClean="0"/>
              <a:t>halon</a:t>
            </a:r>
            <a:r>
              <a:rPr lang="en-US" sz="2400" dirty="0" smtClean="0"/>
              <a:t>/clean agent reveals a deficiency in any of the conditions, it shall be removed from service, not discharged, and returned to the manufacturer. If the fire extinguisher is not returned to the manufacturer, it shall be returned to a fire equipment dealer or distributor to permit recovery of the </a:t>
            </a:r>
            <a:r>
              <a:rPr lang="en-US" sz="2400" dirty="0" err="1" smtClean="0"/>
              <a:t>halon</a:t>
            </a:r>
            <a:r>
              <a:rPr lang="en-US" sz="2400" dirty="0" smtClean="0"/>
              <a:t>.</a:t>
            </a:r>
          </a:p>
          <a:p>
            <a:endParaRPr lang="en-US" sz="24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endParaRPr lang="en-US" dirty="0"/>
          </a:p>
        </p:txBody>
      </p:sp>
      <p:sp>
        <p:nvSpPr>
          <p:cNvPr id="3" name="Text Placeholder 2"/>
          <p:cNvSpPr>
            <a:spLocks noGrp="1"/>
          </p:cNvSpPr>
          <p:nvPr>
            <p:ph type="body" idx="1"/>
          </p:nvPr>
        </p:nvSpPr>
        <p:spPr>
          <a:xfrm>
            <a:off x="457200" y="762001"/>
            <a:ext cx="4038600" cy="609600"/>
          </a:xfrm>
        </p:spPr>
        <p:txBody>
          <a:bodyPr/>
          <a:lstStyle/>
          <a:p>
            <a:endParaRPr lang="en-US" dirty="0"/>
          </a:p>
        </p:txBody>
      </p:sp>
      <p:sp>
        <p:nvSpPr>
          <p:cNvPr id="4" name="Content Placeholder 3"/>
          <p:cNvSpPr>
            <a:spLocks noGrp="1"/>
          </p:cNvSpPr>
          <p:nvPr>
            <p:ph sz="half" idx="2"/>
          </p:nvPr>
        </p:nvSpPr>
        <p:spPr>
          <a:xfrm>
            <a:off x="457200" y="1447800"/>
            <a:ext cx="4040188" cy="5410200"/>
          </a:xfrm>
        </p:spPr>
        <p:txBody>
          <a:bodyPr/>
          <a:lstStyle/>
          <a:p>
            <a:endParaRPr lang="en-US" dirty="0"/>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a:xfrm>
            <a:off x="4645025" y="838200"/>
            <a:ext cx="4041775" cy="6019800"/>
          </a:xfrm>
        </p:spPr>
        <p:txBody>
          <a:bodyPr/>
          <a:lstStyle/>
          <a:p>
            <a:endParaRPr lang="en-US" dirty="0"/>
          </a:p>
        </p:txBody>
      </p:sp>
      <p:pic>
        <p:nvPicPr>
          <p:cNvPr id="217090" name="Picture 2" descr="Using Fire Extinguisher"/>
          <p:cNvPicPr>
            <a:picLocks noChangeAspect="1" noChangeArrowheads="1"/>
          </p:cNvPicPr>
          <p:nvPr/>
        </p:nvPicPr>
        <p:blipFill>
          <a:blip r:embed="rId2"/>
          <a:srcRect/>
          <a:stretch>
            <a:fillRect/>
          </a:stretch>
        </p:blipFill>
        <p:spPr bwMode="auto">
          <a:xfrm>
            <a:off x="228600" y="457200"/>
            <a:ext cx="8915400" cy="6629400"/>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04800"/>
          </a:xfrm>
        </p:spPr>
        <p:txBody>
          <a:bodyPr>
            <a:normAutofit fontScale="90000"/>
          </a:bodyPr>
          <a:lstStyle/>
          <a:p>
            <a:r>
              <a:rPr lang="en-US" sz="2800" b="1" dirty="0" smtClean="0"/>
              <a:t>Key Properties of </a:t>
            </a:r>
            <a:r>
              <a:rPr lang="en-US" sz="2400" b="1" dirty="0" smtClean="0"/>
              <a:t>HIGH-PRESSURE </a:t>
            </a:r>
            <a:r>
              <a:rPr lang="en-US" sz="2800" b="1" dirty="0" smtClean="0"/>
              <a:t>Gas Quenching Mediums</a:t>
            </a:r>
            <a:endParaRPr lang="en-US" sz="2800" dirty="0"/>
          </a:p>
        </p:txBody>
      </p:sp>
      <p:sp>
        <p:nvSpPr>
          <p:cNvPr id="3" name="Content Placeholder 2"/>
          <p:cNvSpPr>
            <a:spLocks noGrp="1"/>
          </p:cNvSpPr>
          <p:nvPr>
            <p:ph idx="1"/>
          </p:nvPr>
        </p:nvSpPr>
        <p:spPr>
          <a:xfrm>
            <a:off x="457200" y="304800"/>
            <a:ext cx="8534400" cy="6400800"/>
          </a:xfrm>
        </p:spPr>
        <p:txBody>
          <a:bodyPr>
            <a:normAutofit fontScale="77500" lnSpcReduction="20000"/>
          </a:bodyPr>
          <a:lstStyle/>
          <a:p>
            <a:r>
              <a:rPr lang="en-US" b="1" dirty="0" smtClean="0">
                <a:latin typeface="Arial" pitchFamily="34" charset="0"/>
                <a:cs typeface="Arial" pitchFamily="34" charset="0"/>
              </a:rPr>
              <a:t>If an inert gaseous atmosphere is to have any effect on a heat-soaked metal part, it needs to be dense and thick. </a:t>
            </a:r>
          </a:p>
          <a:p>
            <a:r>
              <a:rPr lang="en-US" b="1" dirty="0" smtClean="0">
                <a:latin typeface="Arial" pitchFamily="34" charset="0"/>
                <a:cs typeface="Arial" pitchFamily="34" charset="0"/>
              </a:rPr>
              <a:t>Usually, the gas  is delivered as a  mass under High-Pressure Gas Quenching, the substance is propelled into a vacuum-sealed furnace.</a:t>
            </a:r>
          </a:p>
          <a:p>
            <a:r>
              <a:rPr lang="en-US" b="1" dirty="0" smtClean="0">
                <a:latin typeface="Arial" pitchFamily="34" charset="0"/>
                <a:cs typeface="Arial" pitchFamily="34" charset="0"/>
              </a:rPr>
              <a:t> From here, convection currents and heat transference laws quickly cool a hardened metal item. </a:t>
            </a:r>
          </a:p>
          <a:p>
            <a:r>
              <a:rPr lang="en-US" b="1" dirty="0" smtClean="0">
                <a:latin typeface="Arial" pitchFamily="34" charset="0"/>
                <a:cs typeface="Arial" pitchFamily="34" charset="0"/>
              </a:rPr>
              <a:t>The gaseous mediums , in the order of preference, are  Nitrogen, Helium, Argon and Hydrogen.</a:t>
            </a:r>
          </a:p>
          <a:p>
            <a:r>
              <a:rPr lang="en-US" b="1" dirty="0" smtClean="0">
                <a:latin typeface="Arial" pitchFamily="34" charset="0"/>
                <a:cs typeface="Arial" pitchFamily="34" charset="0"/>
              </a:rPr>
              <a:t>Hydrogen combusts when it comes into contact with oxygen. But  hydrogen is a safety </a:t>
            </a:r>
            <a:r>
              <a:rPr lang="en-US" b="1" dirty="0" err="1" smtClean="0">
                <a:latin typeface="Arial" pitchFamily="34" charset="0"/>
                <a:cs typeface="Arial" pitchFamily="34" charset="0"/>
              </a:rPr>
              <a:t>risk.Efficiency</a:t>
            </a:r>
            <a:r>
              <a:rPr lang="en-US" b="1" dirty="0" smtClean="0">
                <a:latin typeface="Arial" pitchFamily="34" charset="0"/>
                <a:cs typeface="Arial" pitchFamily="34" charset="0"/>
              </a:rPr>
              <a:t> of Argon is low</a:t>
            </a:r>
          </a:p>
          <a:p>
            <a:r>
              <a:rPr lang="en-US" b="1" dirty="0" smtClean="0">
                <a:latin typeface="Arial" pitchFamily="34" charset="0"/>
                <a:cs typeface="Arial" pitchFamily="34" charset="0"/>
              </a:rPr>
              <a:t>The Benefits of Gas Quenching: . Sticking with a high-pressure stream of nitrogen or helium, a vacuum furnace, one that’s equipped with a quenching chamber, receives  velocity-delivered stream of quenching  gas. </a:t>
            </a:r>
          </a:p>
          <a:p>
            <a:endParaRPr lang="en-US" b="1" dirty="0" smtClean="0"/>
          </a:p>
          <a:p>
            <a:endParaRPr lang="en-US" sz="24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endParaRPr lang="en-US" dirty="0"/>
          </a:p>
        </p:txBody>
      </p:sp>
      <p:sp>
        <p:nvSpPr>
          <p:cNvPr id="3" name="Content Placeholder 2"/>
          <p:cNvSpPr>
            <a:spLocks noGrp="1"/>
          </p:cNvSpPr>
          <p:nvPr>
            <p:ph idx="1"/>
          </p:nvPr>
        </p:nvSpPr>
        <p:spPr>
          <a:xfrm>
            <a:off x="609600" y="1295400"/>
            <a:ext cx="8229600" cy="5562600"/>
          </a:xfrm>
        </p:spPr>
        <p:txBody>
          <a:bodyPr>
            <a:normAutofit/>
          </a:bodyPr>
          <a:lstStyle/>
          <a:p>
            <a:r>
              <a:rPr lang="en-US" sz="2400" b="1" dirty="0" smtClean="0">
                <a:latin typeface="Arial" pitchFamily="34" charset="0"/>
                <a:cs typeface="Arial" pitchFamily="34" charset="0"/>
              </a:rPr>
              <a:t>The gas cooling action doesn’t cause the metal to deform or experience dimensional changes.</a:t>
            </a:r>
          </a:p>
          <a:p>
            <a:r>
              <a:rPr lang="en-US" sz="2400" b="1" dirty="0" smtClean="0">
                <a:latin typeface="Arial" pitchFamily="34" charset="0"/>
                <a:cs typeface="Arial" pitchFamily="34" charset="0"/>
              </a:rPr>
              <a:t> That’s a feature that liquid quenching can’t duplicate, by the way. </a:t>
            </a:r>
          </a:p>
          <a:p>
            <a:r>
              <a:rPr lang="en-US" sz="2400" b="1" dirty="0" smtClean="0">
                <a:latin typeface="Arial" pitchFamily="34" charset="0"/>
                <a:cs typeface="Arial" pitchFamily="34" charset="0"/>
              </a:rPr>
              <a:t>Also, the process is significantly accelerated, so the hardened work piece receives a more responsively applied cooling profile.</a:t>
            </a:r>
          </a:p>
          <a:p>
            <a:r>
              <a:rPr lang="en-US" sz="2400" b="1" dirty="0" smtClean="0">
                <a:latin typeface="Arial" pitchFamily="34" charset="0"/>
                <a:cs typeface="Arial" pitchFamily="34" charset="0"/>
              </a:rPr>
              <a:t> Provided with perfectly timed quenching notches, high-pressure gas cooling systems are more governable than their oil or water facilitated quenching counterparts</a:t>
            </a:r>
          </a:p>
          <a:p>
            <a:endParaRPr lang="en-US" sz="24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fontScale="90000"/>
          </a:bodyPr>
          <a:lstStyle/>
          <a:p>
            <a:r>
              <a:rPr lang="en-US" sz="2800" dirty="0" smtClean="0"/>
              <a:t>GAS QUENCHING </a:t>
            </a:r>
            <a:endParaRPr lang="en-US" sz="2800" dirty="0"/>
          </a:p>
        </p:txBody>
      </p:sp>
      <p:sp>
        <p:nvSpPr>
          <p:cNvPr id="3" name="Content Placeholder 2"/>
          <p:cNvSpPr>
            <a:spLocks noGrp="1"/>
          </p:cNvSpPr>
          <p:nvPr>
            <p:ph idx="1"/>
          </p:nvPr>
        </p:nvSpPr>
        <p:spPr>
          <a:xfrm>
            <a:off x="457200" y="457200"/>
            <a:ext cx="8382000" cy="6400800"/>
          </a:xfrm>
        </p:spPr>
        <p:txBody>
          <a:bodyPr>
            <a:noAutofit/>
          </a:bodyPr>
          <a:lstStyle/>
          <a:p>
            <a:r>
              <a:rPr lang="en-US" sz="2400" b="1" dirty="0" smtClean="0">
                <a:latin typeface="+mj-lt"/>
              </a:rPr>
              <a:t>Gas quenching is an important step in the treatment of steel parts. </a:t>
            </a:r>
          </a:p>
          <a:p>
            <a:r>
              <a:rPr lang="en-US" sz="2400" b="1" dirty="0" smtClean="0">
                <a:latin typeface="+mj-lt"/>
              </a:rPr>
              <a:t>The process consists of cooling the parts down from their critical temperature quickly in order to strengthen and harden the metal. These metals include ferrous and alloys. </a:t>
            </a:r>
          </a:p>
          <a:p>
            <a:r>
              <a:rPr lang="en-US" sz="2400" b="1" dirty="0" smtClean="0">
                <a:latin typeface="+mj-lt"/>
              </a:rPr>
              <a:t>A variety of mediums can be applied to the quenching process. </a:t>
            </a:r>
          </a:p>
          <a:p>
            <a:r>
              <a:rPr lang="en-US" sz="2400" b="1" dirty="0" smtClean="0">
                <a:latin typeface="+mj-lt"/>
              </a:rPr>
              <a:t>These include polymers, oils, water, and gases such as helium,  and nitrogen. </a:t>
            </a:r>
          </a:p>
          <a:p>
            <a:r>
              <a:rPr lang="en-US" sz="2400" b="1" dirty="0" smtClean="0">
                <a:latin typeface="+mj-lt"/>
              </a:rPr>
              <a:t>The overall choice should be made based on part size, steel composition, and desired results. </a:t>
            </a:r>
          </a:p>
          <a:p>
            <a:r>
              <a:rPr lang="en-US" sz="2400" b="1" dirty="0" smtClean="0">
                <a:latin typeface="+mj-lt"/>
              </a:rPr>
              <a:t>Typically used in vacuum furnace applications, gas quenching can provide a variety of advantages over traditional polymer or oil-based quenching approaches. </a:t>
            </a:r>
          </a:p>
          <a:p>
            <a:r>
              <a:rPr lang="en-US" sz="2400" b="1" dirty="0" smtClean="0">
                <a:latin typeface="+mj-lt"/>
              </a:rPr>
              <a:t>By using gas quenching, the residue can be eliminated, which is an unwanted byproduct in many types of liquid quenching</a:t>
            </a:r>
            <a:r>
              <a:rPr lang="en-US" sz="2400" dirty="0" smtClean="0">
                <a:latin typeface="+mj-lt"/>
              </a:rPr>
              <a:t> </a:t>
            </a:r>
          </a:p>
          <a:p>
            <a:r>
              <a:rPr lang="en-US" sz="2400" dirty="0" smtClean="0">
                <a:latin typeface="+mj-lt"/>
              </a:rPr>
              <a:t> </a:t>
            </a:r>
            <a:endParaRPr lang="en-US" sz="2400" dirty="0">
              <a:latin typeface="+mj-lt"/>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fontScale="90000"/>
          </a:bodyPr>
          <a:lstStyle/>
          <a:p>
            <a:endParaRPr lang="en-US" dirty="0"/>
          </a:p>
        </p:txBody>
      </p:sp>
      <p:sp>
        <p:nvSpPr>
          <p:cNvPr id="3" name="Content Placeholder 2"/>
          <p:cNvSpPr>
            <a:spLocks noGrp="1"/>
          </p:cNvSpPr>
          <p:nvPr>
            <p:ph idx="1"/>
          </p:nvPr>
        </p:nvSpPr>
        <p:spPr>
          <a:xfrm>
            <a:off x="457200" y="457200"/>
            <a:ext cx="8229600" cy="5943600"/>
          </a:xfrm>
        </p:spPr>
        <p:txBody>
          <a:bodyPr>
            <a:normAutofit fontScale="40000" lnSpcReduction="20000"/>
          </a:bodyPr>
          <a:lstStyle/>
          <a:p>
            <a:r>
              <a:rPr lang="en-US" sz="7200" b="1" dirty="0" smtClean="0">
                <a:latin typeface="Arial" pitchFamily="34" charset="0"/>
                <a:cs typeface="Arial" pitchFamily="34" charset="0"/>
              </a:rPr>
              <a:t>Gas quenching also provides better temperature uniformity in the gas chamber, reducing the risk of part distortion. </a:t>
            </a:r>
          </a:p>
          <a:p>
            <a:r>
              <a:rPr lang="en-US" sz="7200" b="1" dirty="0" smtClean="0">
                <a:latin typeface="Arial" pitchFamily="34" charset="0"/>
                <a:cs typeface="Arial" pitchFamily="34" charset="0"/>
              </a:rPr>
              <a:t>Furnace manufacturer may provide high-pressure surge tanks and compressors. </a:t>
            </a:r>
          </a:p>
          <a:p>
            <a:r>
              <a:rPr lang="en-US" sz="7200" b="1" dirty="0" smtClean="0">
                <a:latin typeface="Arial" pitchFamily="34" charset="0"/>
                <a:cs typeface="Arial" pitchFamily="34" charset="0"/>
              </a:rPr>
              <a:t>Once all the components of  process are in place, additional benefits of gas quenching include:</a:t>
            </a:r>
          </a:p>
          <a:p>
            <a:r>
              <a:rPr lang="en-US" sz="7200" b="1" dirty="0" smtClean="0">
                <a:latin typeface="Arial" pitchFamily="34" charset="0"/>
                <a:cs typeface="Arial" pitchFamily="34" charset="0"/>
              </a:rPr>
              <a:t>Cleaner end products</a:t>
            </a:r>
          </a:p>
          <a:p>
            <a:r>
              <a:rPr lang="en-US" sz="7200" b="1" dirty="0" smtClean="0">
                <a:latin typeface="Arial" pitchFamily="34" charset="0"/>
                <a:cs typeface="Arial" pitchFamily="34" charset="0"/>
              </a:rPr>
              <a:t>Ability to control the cooling process</a:t>
            </a:r>
          </a:p>
          <a:p>
            <a:r>
              <a:rPr lang="en-US" sz="7200" b="1" dirty="0" smtClean="0">
                <a:latin typeface="Arial" pitchFamily="34" charset="0"/>
                <a:cs typeface="Arial" pitchFamily="34" charset="0"/>
              </a:rPr>
              <a:t>Safer and more environmentally safe compared to other quenching medi</a:t>
            </a:r>
            <a:r>
              <a:rPr lang="en-US" sz="7200" b="1" u="sng" dirty="0" smtClean="0">
                <a:latin typeface="Arial" pitchFamily="34" charset="0"/>
                <a:cs typeface="Arial" pitchFamily="34" charset="0"/>
              </a:rPr>
              <a:t>ums.</a:t>
            </a:r>
          </a:p>
          <a:p>
            <a:pPr>
              <a:buNone/>
            </a:pPr>
            <a:r>
              <a:rPr lang="en-US" sz="7200" dirty="0" smtClean="0"/>
              <a:t/>
            </a:r>
            <a:br>
              <a:rPr lang="en-US" sz="7200" dirty="0" smtClean="0"/>
            </a:br>
            <a:endParaRPr lang="en-US" sz="7200" dirty="0" smtClean="0"/>
          </a:p>
          <a:p>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Autofit/>
          </a:bodyPr>
          <a:lstStyle/>
          <a:p>
            <a:r>
              <a:rPr lang="en-US" sz="2800" b="1" dirty="0" smtClean="0">
                <a:latin typeface="Cambria" pitchFamily="18" charset="0"/>
              </a:rPr>
              <a:t/>
            </a:r>
            <a:br>
              <a:rPr lang="en-US" sz="2800" b="1" dirty="0" smtClean="0">
                <a:latin typeface="Cambria" pitchFamily="18" charset="0"/>
              </a:rPr>
            </a:br>
            <a:r>
              <a:rPr lang="en-US" sz="2800" b="1" dirty="0" smtClean="0">
                <a:latin typeface="Cambria" pitchFamily="18" charset="0"/>
              </a:rPr>
              <a:t>Elimination of electric fire hazards (continued): </a:t>
            </a:r>
            <a:r>
              <a:rPr lang="en-US" sz="3000" b="1" dirty="0" smtClean="0">
                <a:solidFill>
                  <a:srgbClr val="C00000"/>
                </a:solidFill>
                <a:latin typeface="Cambria" pitchFamily="18" charset="0"/>
              </a:rPr>
              <a:t/>
            </a:r>
            <a:br>
              <a:rPr lang="en-US" sz="3000" b="1" dirty="0" smtClean="0">
                <a:solidFill>
                  <a:srgbClr val="C00000"/>
                </a:solidFill>
                <a:latin typeface="Cambria" pitchFamily="18" charset="0"/>
              </a:rPr>
            </a:br>
            <a:endParaRPr lang="en-US" sz="3000" dirty="0">
              <a:solidFill>
                <a:srgbClr val="C00000"/>
              </a:solidFill>
              <a:latin typeface="Cambria" pitchFamily="18" charset="0"/>
            </a:endParaRPr>
          </a:p>
        </p:txBody>
      </p:sp>
      <p:sp>
        <p:nvSpPr>
          <p:cNvPr id="3" name="Content Placeholder 2"/>
          <p:cNvSpPr>
            <a:spLocks noGrp="1"/>
          </p:cNvSpPr>
          <p:nvPr>
            <p:ph idx="1"/>
          </p:nvPr>
        </p:nvSpPr>
        <p:spPr>
          <a:xfrm>
            <a:off x="457200" y="685800"/>
            <a:ext cx="8229600" cy="5562600"/>
          </a:xfrm>
        </p:spPr>
        <p:txBody>
          <a:bodyPr>
            <a:noAutofit/>
          </a:bodyPr>
          <a:lstStyle/>
          <a:p>
            <a:pPr lvl="0" algn="just">
              <a:lnSpc>
                <a:spcPct val="150000"/>
              </a:lnSpc>
              <a:buFont typeface="Wingdings" pitchFamily="2" charset="2"/>
              <a:buChar char="Ø"/>
            </a:pPr>
            <a:r>
              <a:rPr lang="en-US" sz="2400" dirty="0" smtClean="0">
                <a:latin typeface="Arial" pitchFamily="34" charset="0"/>
                <a:cs typeface="Arial" pitchFamily="34" charset="0"/>
              </a:rPr>
              <a:t>To ensure the system is maintained with in desired limit of operation, automatic voltage regulators should be used. </a:t>
            </a:r>
          </a:p>
          <a:p>
            <a:pPr lvl="0" algn="just">
              <a:lnSpc>
                <a:spcPct val="150000"/>
              </a:lnSpc>
              <a:buFont typeface="Wingdings" pitchFamily="2" charset="2"/>
              <a:buChar char="Ø"/>
            </a:pPr>
            <a:r>
              <a:rPr lang="en-US" sz="2400" dirty="0" smtClean="0">
                <a:latin typeface="Arial" pitchFamily="34" charset="0"/>
                <a:cs typeface="Arial" pitchFamily="34" charset="0"/>
              </a:rPr>
              <a:t>Over voltage relays are used to isolate the equipments, which are subjected to excessive voltage than permitted.</a:t>
            </a:r>
          </a:p>
          <a:p>
            <a:pPr lvl="0" algn="just">
              <a:lnSpc>
                <a:spcPct val="150000"/>
              </a:lnSpc>
              <a:buFont typeface="Wingdings" pitchFamily="2" charset="2"/>
              <a:buChar char="Ø"/>
            </a:pPr>
            <a:r>
              <a:rPr lang="en-US" sz="2400" dirty="0" smtClean="0">
                <a:latin typeface="Arial" pitchFamily="34" charset="0"/>
                <a:cs typeface="Arial" pitchFamily="34" charset="0"/>
              </a:rPr>
              <a:t>Bird Guards are provided on transmission lines to prevent fault due to birds.</a:t>
            </a:r>
          </a:p>
          <a:p>
            <a:pPr lvl="0" algn="just">
              <a:lnSpc>
                <a:spcPct val="150000"/>
              </a:lnSpc>
              <a:buFont typeface="Wingdings" pitchFamily="2" charset="2"/>
              <a:buChar char="Ø"/>
            </a:pPr>
            <a:r>
              <a:rPr lang="en-US" sz="2400" dirty="0" smtClean="0">
                <a:latin typeface="Arial" pitchFamily="34" charset="0"/>
                <a:cs typeface="Arial" pitchFamily="34" charset="0"/>
              </a:rPr>
              <a:t>Lightning arrestor condition </a:t>
            </a:r>
            <a:r>
              <a:rPr lang="en-US" sz="2400" dirty="0" err="1" smtClean="0">
                <a:latin typeface="Arial" pitchFamily="34" charset="0"/>
                <a:cs typeface="Arial" pitchFamily="34" charset="0"/>
              </a:rPr>
              <a:t>nonitoring</a:t>
            </a:r>
            <a:r>
              <a:rPr lang="en-US" sz="2400" dirty="0" smtClean="0">
                <a:latin typeface="Arial" pitchFamily="34" charset="0"/>
                <a:cs typeface="Arial" pitchFamily="34" charset="0"/>
              </a:rPr>
              <a:t> with leakage current test</a:t>
            </a:r>
          </a:p>
          <a:p>
            <a:pPr lvl="0" algn="just">
              <a:lnSpc>
                <a:spcPct val="150000"/>
              </a:lnSpc>
              <a:buFont typeface="Wingdings" pitchFamily="2" charset="2"/>
              <a:buChar char="Ø"/>
            </a:pPr>
            <a:r>
              <a:rPr lang="en-US" sz="2400" dirty="0" smtClean="0">
                <a:latin typeface="Arial" pitchFamily="34" charset="0"/>
                <a:cs typeface="Arial" pitchFamily="34" charset="0"/>
              </a:rPr>
              <a:t>Vermin proof enclosures should be used for indoor switchgears.</a:t>
            </a:r>
          </a:p>
          <a:p>
            <a:pPr algn="just">
              <a:lnSpc>
                <a:spcPct val="150000"/>
              </a:lnSpc>
              <a:buFont typeface="Wingdings" pitchFamily="2" charset="2"/>
              <a:buChar char="Ø"/>
            </a:pPr>
            <a:endParaRPr lang="en-US" sz="2000" dirty="0">
              <a:solidFill>
                <a:schemeClr val="tx2">
                  <a:lumMod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endParaRPr lang="en-US" dirty="0"/>
          </a:p>
        </p:txBody>
      </p:sp>
      <p:sp>
        <p:nvSpPr>
          <p:cNvPr id="3" name="Content Placeholder 2"/>
          <p:cNvSpPr>
            <a:spLocks noGrp="1"/>
          </p:cNvSpPr>
          <p:nvPr>
            <p:ph idx="1"/>
          </p:nvPr>
        </p:nvSpPr>
        <p:spPr>
          <a:xfrm>
            <a:off x="381000" y="685800"/>
            <a:ext cx="8229600" cy="5791200"/>
          </a:xfrm>
        </p:spPr>
        <p:txBody>
          <a:bodyPr>
            <a:normAutofit fontScale="77500" lnSpcReduction="20000"/>
          </a:bodyPr>
          <a:lstStyle/>
          <a:p>
            <a:r>
              <a:rPr lang="en-US" b="1" u="sng" dirty="0" smtClean="0">
                <a:latin typeface="Arial" pitchFamily="34" charset="0"/>
                <a:cs typeface="Arial" pitchFamily="34" charset="0"/>
              </a:rPr>
              <a:t>INERTING</a:t>
            </a:r>
          </a:p>
          <a:p>
            <a:r>
              <a:rPr lang="en-US" b="1" dirty="0" smtClean="0">
                <a:latin typeface="Arial" pitchFamily="34" charset="0"/>
                <a:cs typeface="Arial" pitchFamily="34" charset="0"/>
              </a:rPr>
              <a:t>Many conventional heat treatment furnaces have  purge or </a:t>
            </a:r>
            <a:r>
              <a:rPr lang="en-US" b="1" dirty="0" err="1" smtClean="0">
                <a:latin typeface="Arial" pitchFamily="34" charset="0"/>
                <a:cs typeface="Arial" pitchFamily="34" charset="0"/>
              </a:rPr>
              <a:t>inerting</a:t>
            </a:r>
            <a:r>
              <a:rPr lang="en-US" b="1" dirty="0" smtClean="0">
                <a:latin typeface="Arial" pitchFamily="34" charset="0"/>
                <a:cs typeface="Arial" pitchFamily="34" charset="0"/>
              </a:rPr>
              <a:t> requirements. </a:t>
            </a:r>
          </a:p>
          <a:p>
            <a:r>
              <a:rPr lang="en-US" b="1" dirty="0" smtClean="0">
                <a:latin typeface="Arial" pitchFamily="34" charset="0"/>
                <a:cs typeface="Arial" pitchFamily="34" charset="0"/>
              </a:rPr>
              <a:t>This is done in an effort to remove or clear unwanted material from the furnace atmosphere.</a:t>
            </a:r>
          </a:p>
          <a:p>
            <a:r>
              <a:rPr lang="en-US" b="1" dirty="0" smtClean="0">
                <a:latin typeface="Arial" pitchFamily="34" charset="0"/>
                <a:cs typeface="Arial" pitchFamily="34" charset="0"/>
              </a:rPr>
              <a:t>A Nitrogen or Argon controlled atmosphere is most commonly used for this application. </a:t>
            </a:r>
          </a:p>
          <a:p>
            <a:r>
              <a:rPr lang="en-US" b="1" dirty="0" smtClean="0">
                <a:latin typeface="Arial" pitchFamily="34" charset="0"/>
                <a:cs typeface="Arial" pitchFamily="34" charset="0"/>
              </a:rPr>
              <a:t>As Nitrogen or Argon is introduced into a furnace, the risk for oxidation of the component parts being heat-treated is reduced. </a:t>
            </a:r>
          </a:p>
          <a:p>
            <a:r>
              <a:rPr lang="en-US" b="1" dirty="0" smtClean="0">
                <a:latin typeface="Arial" pitchFamily="34" charset="0"/>
                <a:cs typeface="Arial" pitchFamily="34" charset="0"/>
              </a:rPr>
              <a:t>The </a:t>
            </a:r>
            <a:r>
              <a:rPr lang="en-US" b="1" dirty="0" err="1" smtClean="0">
                <a:latin typeface="Arial" pitchFamily="34" charset="0"/>
                <a:cs typeface="Arial" pitchFamily="34" charset="0"/>
              </a:rPr>
              <a:t>inerting</a:t>
            </a:r>
            <a:r>
              <a:rPr lang="en-US" b="1" dirty="0" smtClean="0">
                <a:latin typeface="Arial" pitchFamily="34" charset="0"/>
                <a:cs typeface="Arial" pitchFamily="34" charset="0"/>
              </a:rPr>
              <a:t> process is also done as a safety measure since the gases used purge flammables, oxygen, and water from the furnace. </a:t>
            </a:r>
          </a:p>
          <a:p>
            <a:r>
              <a:rPr lang="en-US" b="1" dirty="0" smtClean="0">
                <a:latin typeface="Arial" pitchFamily="34" charset="0"/>
                <a:cs typeface="Arial" pitchFamily="34" charset="0"/>
              </a:rPr>
              <a:t>The amount of gas flow required for any furnace varies and is based upon  furnace volume. </a:t>
            </a:r>
          </a:p>
          <a:p>
            <a:endParaRPr lang="en-US" b="1" dirty="0" smtClean="0"/>
          </a:p>
          <a:p>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Autofit/>
          </a:bodyPr>
          <a:lstStyle/>
          <a:p>
            <a:pPr algn="ctr"/>
            <a:r>
              <a:rPr lang="en-US" sz="4000" b="1" dirty="0" smtClean="0">
                <a:solidFill>
                  <a:srgbClr val="C00000"/>
                </a:solidFill>
                <a:latin typeface="Cambria" pitchFamily="18" charset="0"/>
              </a:rPr>
              <a:t> </a:t>
            </a:r>
            <a:br>
              <a:rPr lang="en-US" sz="4000" b="1" dirty="0" smtClean="0">
                <a:solidFill>
                  <a:srgbClr val="C00000"/>
                </a:solidFill>
                <a:latin typeface="Cambria" pitchFamily="18" charset="0"/>
              </a:rPr>
            </a:br>
            <a:r>
              <a:rPr lang="en-US" sz="4000" b="1" dirty="0" smtClean="0">
                <a:solidFill>
                  <a:srgbClr val="C00000"/>
                </a:solidFill>
                <a:latin typeface="Cambria" pitchFamily="18" charset="0"/>
              </a:rPr>
              <a:t>FIRE FIGHTING EQUIPMENT</a:t>
            </a:r>
            <a:br>
              <a:rPr lang="en-US" sz="4000" b="1" dirty="0" smtClean="0">
                <a:solidFill>
                  <a:srgbClr val="C00000"/>
                </a:solidFill>
                <a:latin typeface="Cambria" pitchFamily="18" charset="0"/>
              </a:rPr>
            </a:br>
            <a:endParaRPr lang="en-US" sz="4000" dirty="0">
              <a:solidFill>
                <a:srgbClr val="C00000"/>
              </a:solidFill>
              <a:latin typeface="Cambria" pitchFamily="18" charset="0"/>
            </a:endParaRPr>
          </a:p>
        </p:txBody>
      </p:sp>
      <p:sp>
        <p:nvSpPr>
          <p:cNvPr id="3" name="Content Placeholder 2"/>
          <p:cNvSpPr>
            <a:spLocks noGrp="1"/>
          </p:cNvSpPr>
          <p:nvPr>
            <p:ph idx="1"/>
          </p:nvPr>
        </p:nvSpPr>
        <p:spPr>
          <a:xfrm>
            <a:off x="304800" y="609600"/>
            <a:ext cx="8534400" cy="5791200"/>
          </a:xfrm>
        </p:spPr>
        <p:txBody>
          <a:bodyPr>
            <a:noAutofit/>
          </a:bodyPr>
          <a:lstStyle/>
          <a:p>
            <a:pPr lvl="0" algn="just">
              <a:buFont typeface="Wingdings" pitchFamily="2" charset="2"/>
              <a:buChar char="q"/>
            </a:pPr>
            <a:r>
              <a:rPr lang="en-US" sz="2400" b="1" dirty="0" smtClean="0">
                <a:latin typeface="Cambria" pitchFamily="18" charset="0"/>
              </a:rPr>
              <a:t>Emulsifier</a:t>
            </a:r>
            <a:endParaRPr lang="en-US" sz="2400" dirty="0" smtClean="0">
              <a:latin typeface="Cambria" pitchFamily="18" charset="0"/>
            </a:endParaRPr>
          </a:p>
          <a:p>
            <a:pPr marL="82296" indent="0" algn="just">
              <a:buNone/>
            </a:pPr>
            <a:r>
              <a:rPr lang="en-US" sz="2400" dirty="0" smtClean="0">
                <a:latin typeface="Cambria" pitchFamily="18" charset="0"/>
              </a:rPr>
              <a:t>Fire Buckets are of 9ltrs. Capacity having round bottom with handle. </a:t>
            </a:r>
          </a:p>
          <a:p>
            <a:pPr marL="82296" indent="0" algn="just">
              <a:buNone/>
            </a:pPr>
            <a:r>
              <a:rPr lang="en-US" sz="2400" dirty="0" smtClean="0">
                <a:latin typeface="Cambria" pitchFamily="18" charset="0"/>
              </a:rPr>
              <a:t>These are painted white from inside and post office red color from outside. </a:t>
            </a:r>
          </a:p>
          <a:p>
            <a:pPr marL="82296" indent="0" algn="just">
              <a:buNone/>
            </a:pPr>
            <a:r>
              <a:rPr lang="en-US" sz="2400" dirty="0" smtClean="0">
                <a:latin typeface="Cambria" pitchFamily="18" charset="0"/>
              </a:rPr>
              <a:t>Its bottom is painted black.  “FIRE” is written on it. It is filled with sand.</a:t>
            </a:r>
          </a:p>
          <a:p>
            <a:pPr algn="just">
              <a:buFont typeface="Wingdings" pitchFamily="2" charset="2"/>
              <a:buChar char="q"/>
            </a:pPr>
            <a:r>
              <a:rPr lang="en-US" sz="2400" b="1" dirty="0" smtClean="0">
                <a:latin typeface="Cambria" pitchFamily="18" charset="0"/>
              </a:rPr>
              <a:t>Fire Extinguishers:</a:t>
            </a:r>
            <a:endParaRPr lang="en-US" sz="2400" dirty="0" smtClean="0">
              <a:latin typeface="Cambria" pitchFamily="18" charset="0"/>
            </a:endParaRPr>
          </a:p>
          <a:p>
            <a:pPr algn="just">
              <a:buFont typeface="Wingdings" pitchFamily="2" charset="2"/>
              <a:buChar char="q"/>
            </a:pPr>
            <a:r>
              <a:rPr lang="en-US" sz="2400" b="1" dirty="0" smtClean="0">
                <a:latin typeface="Cambria" pitchFamily="18" charset="0"/>
              </a:rPr>
              <a:t>Mechanical Foam fire Extinguisher:</a:t>
            </a:r>
            <a:r>
              <a:rPr lang="en-US" sz="2400" dirty="0" smtClean="0">
                <a:latin typeface="Cambria" pitchFamily="18" charset="0"/>
              </a:rPr>
              <a:t> </a:t>
            </a:r>
          </a:p>
          <a:p>
            <a:pPr marL="82296" indent="0" algn="just">
              <a:buNone/>
            </a:pPr>
            <a:r>
              <a:rPr lang="en-US" sz="2400" dirty="0" smtClean="0">
                <a:latin typeface="Cambria" pitchFamily="18" charset="0"/>
              </a:rPr>
              <a:t>It is a container of 9ltr capacity. It contains 8.750 </a:t>
            </a:r>
            <a:r>
              <a:rPr lang="en-US" sz="2400" dirty="0" err="1" smtClean="0">
                <a:latin typeface="Cambria" pitchFamily="18" charset="0"/>
              </a:rPr>
              <a:t>ltrs</a:t>
            </a:r>
            <a:r>
              <a:rPr lang="en-US" sz="2400" dirty="0" smtClean="0">
                <a:latin typeface="Cambria" pitchFamily="18" charset="0"/>
              </a:rPr>
              <a:t> water and 0.250 </a:t>
            </a:r>
            <a:r>
              <a:rPr lang="en-US" sz="2400" dirty="0" err="1" smtClean="0">
                <a:latin typeface="Cambria" pitchFamily="18" charset="0"/>
              </a:rPr>
              <a:t>ltrs</a:t>
            </a:r>
            <a:r>
              <a:rPr lang="en-US" sz="2400" dirty="0" smtClean="0">
                <a:latin typeface="Cambria" pitchFamily="18" charset="0"/>
              </a:rPr>
              <a:t> foam forming agent. </a:t>
            </a:r>
          </a:p>
          <a:p>
            <a:pPr marL="82296" indent="0" algn="just"/>
            <a:r>
              <a:rPr lang="en-US" sz="2400" dirty="0" smtClean="0">
                <a:latin typeface="Cambria" pitchFamily="18" charset="0"/>
              </a:rPr>
              <a:t>A gas cartridge is used to generate pressure inside the container to discharge the forms.</a:t>
            </a:r>
          </a:p>
          <a:p>
            <a:pPr marL="82296" indent="0" algn="just"/>
            <a:r>
              <a:rPr lang="en-US" sz="2400" dirty="0" smtClean="0">
                <a:latin typeface="Cambria" pitchFamily="18" charset="0"/>
              </a:rPr>
              <a:t> It is used on class ‘B’ type  of fire.</a:t>
            </a:r>
          </a:p>
          <a:p>
            <a:pPr algn="just">
              <a:buFont typeface="Wingdings" pitchFamily="2" charset="2"/>
              <a:buChar char="Ø"/>
            </a:pPr>
            <a:endParaRPr lang="en-US" sz="2400" dirty="0">
              <a:solidFill>
                <a:schemeClr val="tx2">
                  <a:lumMod val="75000"/>
                </a:schemeClr>
              </a:solidFill>
              <a:latin typeface="Cambria" pitchFamily="18"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382000" cy="5943600"/>
          </a:xfrm>
        </p:spPr>
        <p:txBody>
          <a:bodyPr>
            <a:noAutofit/>
          </a:bodyPr>
          <a:lstStyle/>
          <a:p>
            <a:pPr algn="just">
              <a:buFont typeface="Wingdings" pitchFamily="2" charset="2"/>
              <a:buChar char="q"/>
            </a:pPr>
            <a:r>
              <a:rPr lang="en-US" sz="2400" b="1" dirty="0" smtClean="0">
                <a:latin typeface="Cambria" pitchFamily="18" charset="0"/>
              </a:rPr>
              <a:t>Dry Chemical Powder Fire Extinguisher (Sodium bi Carbonate):</a:t>
            </a:r>
            <a:r>
              <a:rPr lang="en-US" sz="2400" dirty="0" smtClean="0">
                <a:latin typeface="Cambria" pitchFamily="18" charset="0"/>
              </a:rPr>
              <a:t> </a:t>
            </a:r>
          </a:p>
          <a:p>
            <a:pPr marL="82296" indent="0" algn="just">
              <a:buNone/>
            </a:pPr>
            <a:r>
              <a:rPr lang="en-US" sz="2400" dirty="0" smtClean="0">
                <a:latin typeface="Cambria" pitchFamily="18" charset="0"/>
              </a:rPr>
              <a:t>These fire extinguisher are available in different sizes. It consists of the following main parts:</a:t>
            </a:r>
          </a:p>
          <a:p>
            <a:pPr lvl="0" algn="just">
              <a:buFont typeface="Courier New" pitchFamily="49" charset="0"/>
              <a:buChar char="o"/>
            </a:pPr>
            <a:r>
              <a:rPr lang="en-US" sz="2400" b="1" dirty="0" smtClean="0">
                <a:latin typeface="Cambria" pitchFamily="18" charset="0"/>
              </a:rPr>
              <a:t>Cylinder</a:t>
            </a:r>
            <a:endParaRPr lang="en-US" sz="2400" dirty="0" smtClean="0">
              <a:latin typeface="Cambria" pitchFamily="18" charset="0"/>
            </a:endParaRPr>
          </a:p>
          <a:p>
            <a:pPr lvl="0" algn="just">
              <a:buFont typeface="Courier New" pitchFamily="49" charset="0"/>
              <a:buChar char="o"/>
            </a:pPr>
            <a:r>
              <a:rPr lang="en-US" sz="2400" b="1" dirty="0" smtClean="0">
                <a:latin typeface="Cambria" pitchFamily="18" charset="0"/>
              </a:rPr>
              <a:t>Cam Assembly with plunger</a:t>
            </a:r>
            <a:endParaRPr lang="en-US" sz="2400" dirty="0">
              <a:latin typeface="Cambria" pitchFamily="18" charset="0"/>
            </a:endParaRPr>
          </a:p>
          <a:p>
            <a:pPr lvl="0" algn="just">
              <a:buFont typeface="Courier New" pitchFamily="49" charset="0"/>
              <a:buChar char="o"/>
            </a:pPr>
            <a:r>
              <a:rPr lang="en-US" sz="2400" b="1" dirty="0" smtClean="0">
                <a:latin typeface="Cambria" pitchFamily="18" charset="0"/>
              </a:rPr>
              <a:t>Gas Cartridge</a:t>
            </a:r>
            <a:endParaRPr lang="en-US" sz="2400" dirty="0" smtClean="0">
              <a:latin typeface="Cambria" pitchFamily="18" charset="0"/>
            </a:endParaRPr>
          </a:p>
          <a:p>
            <a:pPr algn="just">
              <a:buNone/>
            </a:pPr>
            <a:r>
              <a:rPr lang="en-US" sz="2400" dirty="0" smtClean="0">
                <a:latin typeface="Cambria" pitchFamily="18" charset="0"/>
              </a:rPr>
              <a:t>		</a:t>
            </a:r>
            <a:r>
              <a:rPr lang="en-US" sz="2400" u="sng" dirty="0" smtClean="0">
                <a:latin typeface="Cambria" pitchFamily="18" charset="0"/>
              </a:rPr>
              <a:t>Normally powder contains:</a:t>
            </a:r>
          </a:p>
          <a:p>
            <a:pPr algn="just">
              <a:buFont typeface="Wingdings" pitchFamily="2" charset="2"/>
              <a:buChar char="Ø"/>
            </a:pPr>
            <a:r>
              <a:rPr lang="en-US" sz="2400" dirty="0" smtClean="0">
                <a:latin typeface="Cambria" pitchFamily="18" charset="0"/>
              </a:rPr>
              <a:t> Sodium bi-carbonate                                    97%</a:t>
            </a:r>
          </a:p>
          <a:p>
            <a:pPr algn="just">
              <a:buFont typeface="Wingdings" pitchFamily="2" charset="2"/>
              <a:buChar char="Ø"/>
            </a:pPr>
            <a:r>
              <a:rPr lang="en-US" sz="2400" dirty="0" smtClean="0">
                <a:latin typeface="Cambria" pitchFamily="18" charset="0"/>
              </a:rPr>
              <a:t> Magnesium </a:t>
            </a:r>
            <a:r>
              <a:rPr lang="en-US" sz="2400" dirty="0" err="1" smtClean="0">
                <a:latin typeface="Cambria" pitchFamily="18" charset="0"/>
              </a:rPr>
              <a:t>stearate</a:t>
            </a:r>
            <a:r>
              <a:rPr lang="en-US" sz="2400" dirty="0" smtClean="0">
                <a:latin typeface="Cambria" pitchFamily="18" charset="0"/>
              </a:rPr>
              <a:t>                                      1.5%</a:t>
            </a:r>
          </a:p>
          <a:p>
            <a:pPr algn="just">
              <a:buFont typeface="Wingdings" pitchFamily="2" charset="2"/>
              <a:buChar char="Ø"/>
            </a:pPr>
            <a:r>
              <a:rPr lang="en-US" sz="2400" dirty="0" smtClean="0">
                <a:latin typeface="Cambria" pitchFamily="18" charset="0"/>
              </a:rPr>
              <a:t> Magnesium carbonate                                   1%</a:t>
            </a:r>
          </a:p>
          <a:p>
            <a:pPr algn="just">
              <a:buFont typeface="Wingdings" pitchFamily="2" charset="2"/>
              <a:buChar char="Ø"/>
            </a:pPr>
            <a:r>
              <a:rPr lang="en-US" sz="2400" dirty="0" smtClean="0">
                <a:latin typeface="Cambria" pitchFamily="18" charset="0"/>
              </a:rPr>
              <a:t> Tri calcium phosphate                                   0.5%</a:t>
            </a:r>
          </a:p>
          <a:p>
            <a:pPr algn="just">
              <a:buFont typeface="Wingdings" pitchFamily="2" charset="2"/>
              <a:buChar char="Ø"/>
            </a:pPr>
            <a:r>
              <a:rPr lang="en-US" sz="2400" dirty="0" smtClean="0">
                <a:latin typeface="Cambria" pitchFamily="18" charset="0"/>
              </a:rPr>
              <a:t>It is used on ‘B’ &amp; ‘C’ type of fire. </a:t>
            </a:r>
          </a:p>
          <a:p>
            <a:pPr algn="just">
              <a:buFont typeface="Wingdings" pitchFamily="2" charset="2"/>
              <a:buChar char="Ø"/>
            </a:pPr>
            <a:r>
              <a:rPr lang="en-US" sz="2400" dirty="0" smtClean="0">
                <a:latin typeface="Cambria" pitchFamily="18" charset="0"/>
              </a:rPr>
              <a:t>It is especially suitable oil and electrical fire.</a:t>
            </a:r>
          </a:p>
          <a:p>
            <a:pPr algn="just">
              <a:buFont typeface="Wingdings" pitchFamily="2" charset="2"/>
              <a:buChar char="Ø"/>
            </a:pPr>
            <a:endParaRPr lang="en-US" sz="2400" dirty="0">
              <a:solidFill>
                <a:schemeClr val="tx2">
                  <a:lumMod val="75000"/>
                </a:schemeClr>
              </a:solidFill>
              <a:latin typeface="Cambria" pitchFamily="18"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Autofit/>
          </a:bodyPr>
          <a:lstStyle/>
          <a:p>
            <a:pPr algn="ctr"/>
            <a:r>
              <a:rPr lang="en-US" sz="3600" b="1" dirty="0" smtClean="0">
                <a:solidFill>
                  <a:srgbClr val="C00000"/>
                </a:solidFill>
                <a:latin typeface="Cambria" pitchFamily="18" charset="0"/>
              </a:rPr>
              <a:t/>
            </a:r>
            <a:br>
              <a:rPr lang="en-US" sz="3600" b="1" dirty="0" smtClean="0">
                <a:solidFill>
                  <a:srgbClr val="C00000"/>
                </a:solidFill>
                <a:latin typeface="Cambria" pitchFamily="18" charset="0"/>
              </a:rPr>
            </a:br>
            <a:r>
              <a:rPr lang="en-US" sz="3600" b="1" dirty="0" smtClean="0">
                <a:solidFill>
                  <a:srgbClr val="C00000"/>
                </a:solidFill>
                <a:latin typeface="Cambria" pitchFamily="18" charset="0"/>
              </a:rPr>
              <a:t>FIRE FIGHTING EQUIPMENT</a:t>
            </a:r>
            <a:r>
              <a:rPr lang="en-US" sz="2800" b="1" dirty="0" smtClean="0">
                <a:solidFill>
                  <a:srgbClr val="C00000"/>
                </a:solidFill>
                <a:latin typeface="Cambria" pitchFamily="18" charset="0"/>
              </a:rPr>
              <a:t/>
            </a:r>
            <a:br>
              <a:rPr lang="en-US" sz="2800" b="1" dirty="0" smtClean="0">
                <a:solidFill>
                  <a:srgbClr val="C00000"/>
                </a:solidFill>
                <a:latin typeface="Cambria" pitchFamily="18" charset="0"/>
              </a:rPr>
            </a:br>
            <a:endParaRPr lang="en-US" sz="2800" dirty="0">
              <a:solidFill>
                <a:srgbClr val="C00000"/>
              </a:solidFill>
              <a:latin typeface="Cambria" pitchFamily="18" charset="0"/>
            </a:endParaRPr>
          </a:p>
        </p:txBody>
      </p:sp>
      <p:sp>
        <p:nvSpPr>
          <p:cNvPr id="3" name="Content Placeholder 2"/>
          <p:cNvSpPr>
            <a:spLocks noGrp="1"/>
          </p:cNvSpPr>
          <p:nvPr>
            <p:ph idx="1"/>
          </p:nvPr>
        </p:nvSpPr>
        <p:spPr>
          <a:xfrm>
            <a:off x="381000" y="609600"/>
            <a:ext cx="8458200" cy="5791200"/>
          </a:xfrm>
        </p:spPr>
        <p:txBody>
          <a:bodyPr>
            <a:noAutofit/>
          </a:bodyPr>
          <a:lstStyle/>
          <a:p>
            <a:pPr algn="just">
              <a:buFont typeface="Wingdings" pitchFamily="2" charset="2"/>
              <a:buChar char="q"/>
            </a:pPr>
            <a:r>
              <a:rPr lang="en-US" sz="2300" b="1" dirty="0" smtClean="0">
                <a:latin typeface="Cambria" pitchFamily="18" charset="0"/>
              </a:rPr>
              <a:t>Dry Chemical Powder Fire Extinguisher (Ammonium Phosphate): </a:t>
            </a:r>
            <a:endParaRPr lang="en-US" sz="2300" dirty="0" smtClean="0">
              <a:latin typeface="Cambria" pitchFamily="18" charset="0"/>
            </a:endParaRPr>
          </a:p>
          <a:p>
            <a:pPr algn="just">
              <a:buFont typeface="Wingdings" pitchFamily="2" charset="2"/>
              <a:buChar char="Ø"/>
            </a:pPr>
            <a:r>
              <a:rPr lang="en-US" sz="2300" dirty="0" smtClean="0">
                <a:latin typeface="Cambria" pitchFamily="18" charset="0"/>
              </a:rPr>
              <a:t>These fire extinguishers are available in different sizes. </a:t>
            </a:r>
          </a:p>
          <a:p>
            <a:pPr algn="just">
              <a:buFont typeface="Wingdings" pitchFamily="2" charset="2"/>
              <a:buChar char="Ø"/>
            </a:pPr>
            <a:r>
              <a:rPr lang="en-US" sz="2300" dirty="0" smtClean="0">
                <a:latin typeface="Cambria" pitchFamily="18" charset="0"/>
              </a:rPr>
              <a:t>These do not contain gas cartridge. </a:t>
            </a:r>
          </a:p>
          <a:p>
            <a:pPr algn="just">
              <a:buFont typeface="Wingdings" pitchFamily="2" charset="2"/>
              <a:buChar char="Ø"/>
            </a:pPr>
            <a:r>
              <a:rPr lang="en-US" sz="2300" dirty="0" smtClean="0">
                <a:latin typeface="Cambria" pitchFamily="18" charset="0"/>
              </a:rPr>
              <a:t>Powder as well as gas is filled directly in the cylinder at predetermined pressure for the size.</a:t>
            </a:r>
          </a:p>
          <a:p>
            <a:pPr algn="just">
              <a:buFont typeface="Wingdings" pitchFamily="2" charset="2"/>
              <a:buChar char="Ø"/>
            </a:pPr>
            <a:r>
              <a:rPr lang="en-US" sz="2300" dirty="0" smtClean="0">
                <a:latin typeface="Cambria" pitchFamily="18" charset="0"/>
              </a:rPr>
              <a:t>These fire extinguishers are used on ‘A’, ‘B’, ‘C’ and Electrical fire.</a:t>
            </a:r>
          </a:p>
          <a:p>
            <a:pPr algn="just">
              <a:buFont typeface="Wingdings" pitchFamily="2" charset="2"/>
              <a:buChar char="q"/>
            </a:pPr>
            <a:r>
              <a:rPr lang="en-US" sz="2300" b="1" dirty="0" smtClean="0">
                <a:latin typeface="Cambria" pitchFamily="18" charset="0"/>
              </a:rPr>
              <a:t>CO2 Fire Extinguishers:</a:t>
            </a:r>
            <a:r>
              <a:rPr lang="en-US" sz="2300" dirty="0" smtClean="0">
                <a:latin typeface="Cambria" pitchFamily="18" charset="0"/>
              </a:rPr>
              <a:t> </a:t>
            </a:r>
          </a:p>
          <a:p>
            <a:pPr algn="just">
              <a:buFont typeface="Wingdings" pitchFamily="2" charset="2"/>
              <a:buChar char="Ø"/>
            </a:pPr>
            <a:r>
              <a:rPr lang="en-US" sz="2300" dirty="0" smtClean="0">
                <a:latin typeface="Cambria" pitchFamily="18" charset="0"/>
              </a:rPr>
              <a:t>These fire extinguishers are available in different sizes. </a:t>
            </a:r>
          </a:p>
          <a:p>
            <a:pPr algn="just">
              <a:buFont typeface="Wingdings" pitchFamily="2" charset="2"/>
              <a:buChar char="Ø"/>
            </a:pPr>
            <a:r>
              <a:rPr lang="en-US" sz="2300" dirty="0" smtClean="0">
                <a:latin typeface="Cambria" pitchFamily="18" charset="0"/>
              </a:rPr>
              <a:t>Liquefied gas is filled in it. </a:t>
            </a:r>
          </a:p>
          <a:p>
            <a:pPr algn="just">
              <a:buFont typeface="Wingdings" pitchFamily="2" charset="2"/>
              <a:buChar char="Ø"/>
            </a:pPr>
            <a:r>
              <a:rPr lang="en-US" sz="2300" dirty="0" smtClean="0">
                <a:latin typeface="Cambria" pitchFamily="18" charset="0"/>
              </a:rPr>
              <a:t>When it is released, the liquid vaporizes and rapid expansion lowers the temperature. </a:t>
            </a:r>
          </a:p>
          <a:p>
            <a:pPr algn="just">
              <a:buFont typeface="Wingdings" pitchFamily="2" charset="2"/>
              <a:buChar char="Ø"/>
            </a:pPr>
            <a:r>
              <a:rPr lang="en-US" sz="2300" dirty="0" smtClean="0">
                <a:latin typeface="Cambria" pitchFamily="18" charset="0"/>
              </a:rPr>
              <a:t>A part of the gas gets solidified in small particles. </a:t>
            </a:r>
          </a:p>
          <a:p>
            <a:pPr algn="just">
              <a:buFont typeface="Wingdings" pitchFamily="2" charset="2"/>
              <a:buChar char="Ø"/>
            </a:pPr>
            <a:r>
              <a:rPr lang="en-US" sz="2300" dirty="0" smtClean="0">
                <a:latin typeface="Cambria" pitchFamily="18" charset="0"/>
              </a:rPr>
              <a:t>Cooling effect and reduction of oxygen extinguishes the fire.</a:t>
            </a:r>
            <a:endParaRPr lang="en-US" sz="2300" dirty="0">
              <a:solidFill>
                <a:schemeClr val="tx2">
                  <a:lumMod val="75000"/>
                </a:schemeClr>
              </a:solidFill>
              <a:latin typeface="Cambria" pitchFamily="18"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solidFill>
                  <a:srgbClr val="C00000"/>
                </a:solidFill>
                <a:latin typeface="Cambria" pitchFamily="18" charset="0"/>
              </a:rPr>
              <a:t>FIRE PREVENTION &amp; FIRE FIGHTING EQUIPMENT</a:t>
            </a:r>
            <a:r>
              <a:rPr lang="en-US" sz="3000" b="1" dirty="0" smtClean="0">
                <a:solidFill>
                  <a:srgbClr val="C00000"/>
                </a:solidFill>
                <a:latin typeface="Cambria" pitchFamily="18" charset="0"/>
              </a:rPr>
              <a:t/>
            </a:r>
            <a:br>
              <a:rPr lang="en-US" sz="3000" b="1" dirty="0" smtClean="0">
                <a:solidFill>
                  <a:srgbClr val="C00000"/>
                </a:solidFill>
                <a:latin typeface="Cambria" pitchFamily="18" charset="0"/>
              </a:rPr>
            </a:br>
            <a:endParaRPr lang="en-US" sz="3000" dirty="0">
              <a:solidFill>
                <a:srgbClr val="C00000"/>
              </a:solidFill>
              <a:latin typeface="Cambria" pitchFamily="18" charset="0"/>
            </a:endParaRPr>
          </a:p>
        </p:txBody>
      </p:sp>
      <p:sp>
        <p:nvSpPr>
          <p:cNvPr id="3" name="Content Placeholder 2"/>
          <p:cNvSpPr>
            <a:spLocks noGrp="1"/>
          </p:cNvSpPr>
          <p:nvPr>
            <p:ph idx="1"/>
          </p:nvPr>
        </p:nvSpPr>
        <p:spPr>
          <a:xfrm>
            <a:off x="838200" y="1066800"/>
            <a:ext cx="7403592" cy="457200"/>
          </a:xfrm>
        </p:spPr>
        <p:txBody>
          <a:bodyPr>
            <a:noAutofit/>
          </a:bodyPr>
          <a:lstStyle/>
          <a:p>
            <a:pPr algn="just">
              <a:buFont typeface="Wingdings" pitchFamily="2" charset="2"/>
              <a:buChar char="Ø"/>
            </a:pPr>
            <a:r>
              <a:rPr lang="en-US" sz="2400" b="1" dirty="0" smtClean="0">
                <a:latin typeface="Cambria" pitchFamily="18" charset="0"/>
              </a:rPr>
              <a:t>Fire Extinguishers:</a:t>
            </a:r>
            <a:endParaRPr lang="en-US" sz="2400" dirty="0" smtClean="0">
              <a:latin typeface="Cambria" pitchFamily="18" charset="0"/>
            </a:endParaRPr>
          </a:p>
          <a:p>
            <a:pPr algn="just">
              <a:buFont typeface="Wingdings" pitchFamily="2" charset="2"/>
              <a:buChar char="Ø"/>
            </a:pPr>
            <a:endParaRPr lang="en-US" sz="2000" dirty="0">
              <a:solidFill>
                <a:schemeClr val="tx2">
                  <a:lumMod val="75000"/>
                </a:schemeClr>
              </a:solidFill>
              <a:latin typeface="Cambria" pitchFamily="18" charset="0"/>
            </a:endParaRPr>
          </a:p>
        </p:txBody>
      </p:sp>
      <p:graphicFrame>
        <p:nvGraphicFramePr>
          <p:cNvPr id="4" name="Table 3"/>
          <p:cNvGraphicFramePr>
            <a:graphicFrameLocks noGrp="1"/>
          </p:cNvGraphicFramePr>
          <p:nvPr/>
        </p:nvGraphicFramePr>
        <p:xfrm>
          <a:off x="304800" y="1428535"/>
          <a:ext cx="8686800" cy="5052060"/>
        </p:xfrm>
        <a:graphic>
          <a:graphicData uri="http://schemas.openxmlformats.org/drawingml/2006/table">
            <a:tbl>
              <a:tblPr firstRow="1" bandRow="1">
                <a:tableStyleId>{5940675A-B579-460E-94D1-54222C63F5DA}</a:tableStyleId>
              </a:tblPr>
              <a:tblGrid>
                <a:gridCol w="347472"/>
                <a:gridCol w="1563624"/>
                <a:gridCol w="1289304"/>
                <a:gridCol w="1664208"/>
                <a:gridCol w="1303020"/>
                <a:gridCol w="2519172"/>
              </a:tblGrid>
              <a:tr h="1055077">
                <a:tc>
                  <a:txBody>
                    <a:bodyPr/>
                    <a:lstStyle/>
                    <a:p>
                      <a:pPr marL="0" marR="0" algn="ctr">
                        <a:lnSpc>
                          <a:spcPct val="150000"/>
                        </a:lnSpc>
                        <a:spcBef>
                          <a:spcPts val="0"/>
                        </a:spcBef>
                        <a:spcAft>
                          <a:spcPts val="0"/>
                        </a:spcAft>
                      </a:pPr>
                      <a:r>
                        <a:rPr lang="en-US" sz="1700" b="1" dirty="0" err="1">
                          <a:latin typeface="Cambria" pitchFamily="18" charset="0"/>
                          <a:ea typeface="Calibri"/>
                          <a:cs typeface="Times New Roman"/>
                        </a:rPr>
                        <a:t>S.No</a:t>
                      </a:r>
                      <a:endParaRPr lang="en-US" sz="1700" b="1" dirty="0">
                        <a:latin typeface="Cambria" pitchFamily="18" charset="0"/>
                        <a:ea typeface="Calibri"/>
                        <a:cs typeface="Times New Roman"/>
                      </a:endParaRPr>
                    </a:p>
                  </a:txBody>
                  <a:tcPr marL="68580" marR="68580" marT="0" marB="0" anchor="ctr">
                    <a:solidFill>
                      <a:schemeClr val="bg1"/>
                    </a:solidFill>
                  </a:tcPr>
                </a:tc>
                <a:tc>
                  <a:txBody>
                    <a:bodyPr/>
                    <a:lstStyle/>
                    <a:p>
                      <a:pPr marL="0" marR="0" algn="ctr">
                        <a:lnSpc>
                          <a:spcPct val="150000"/>
                        </a:lnSpc>
                        <a:spcBef>
                          <a:spcPts val="0"/>
                        </a:spcBef>
                        <a:spcAft>
                          <a:spcPts val="0"/>
                        </a:spcAft>
                      </a:pPr>
                      <a:r>
                        <a:rPr lang="en-US" sz="1700" b="1" dirty="0">
                          <a:latin typeface="Cambria" pitchFamily="18" charset="0"/>
                          <a:ea typeface="Calibri"/>
                          <a:cs typeface="Times New Roman"/>
                        </a:rPr>
                        <a:t>Type of Extinguisher</a:t>
                      </a:r>
                    </a:p>
                  </a:txBody>
                  <a:tcPr marL="68580" marR="68580" marT="0" marB="0" anchor="ctr">
                    <a:solidFill>
                      <a:schemeClr val="bg1"/>
                    </a:solidFill>
                  </a:tcPr>
                </a:tc>
                <a:tc>
                  <a:txBody>
                    <a:bodyPr/>
                    <a:lstStyle/>
                    <a:p>
                      <a:pPr marL="0" marR="0" algn="ctr">
                        <a:lnSpc>
                          <a:spcPct val="150000"/>
                        </a:lnSpc>
                        <a:spcBef>
                          <a:spcPts val="0"/>
                        </a:spcBef>
                        <a:spcAft>
                          <a:spcPts val="0"/>
                        </a:spcAft>
                      </a:pPr>
                      <a:r>
                        <a:rPr lang="en-US" sz="1700" b="1" dirty="0">
                          <a:latin typeface="Cambria" pitchFamily="18" charset="0"/>
                          <a:ea typeface="Calibri"/>
                          <a:cs typeface="Times New Roman"/>
                        </a:rPr>
                        <a:t>Class A</a:t>
                      </a:r>
                    </a:p>
                  </a:txBody>
                  <a:tcPr marL="68580" marR="68580" marT="0" marB="0" anchor="ctr">
                    <a:solidFill>
                      <a:schemeClr val="bg1"/>
                    </a:solidFill>
                  </a:tcPr>
                </a:tc>
                <a:tc>
                  <a:txBody>
                    <a:bodyPr/>
                    <a:lstStyle/>
                    <a:p>
                      <a:pPr marL="0" marR="0" algn="ctr">
                        <a:lnSpc>
                          <a:spcPct val="150000"/>
                        </a:lnSpc>
                        <a:spcBef>
                          <a:spcPts val="0"/>
                        </a:spcBef>
                        <a:spcAft>
                          <a:spcPts val="0"/>
                        </a:spcAft>
                      </a:pPr>
                      <a:r>
                        <a:rPr lang="en-US" sz="1700" b="1" dirty="0">
                          <a:latin typeface="Cambria" pitchFamily="18" charset="0"/>
                          <a:ea typeface="Calibri"/>
                          <a:cs typeface="Times New Roman"/>
                        </a:rPr>
                        <a:t>Class B</a:t>
                      </a:r>
                    </a:p>
                  </a:txBody>
                  <a:tcPr marL="68580" marR="68580" marT="0" marB="0" anchor="ctr">
                    <a:solidFill>
                      <a:schemeClr val="bg1"/>
                    </a:solidFill>
                  </a:tcPr>
                </a:tc>
                <a:tc>
                  <a:txBody>
                    <a:bodyPr/>
                    <a:lstStyle/>
                    <a:p>
                      <a:pPr marL="0" marR="0" algn="ctr">
                        <a:lnSpc>
                          <a:spcPct val="150000"/>
                        </a:lnSpc>
                        <a:spcBef>
                          <a:spcPts val="0"/>
                        </a:spcBef>
                        <a:spcAft>
                          <a:spcPts val="0"/>
                        </a:spcAft>
                      </a:pPr>
                      <a:r>
                        <a:rPr lang="en-US" sz="1700" b="1" dirty="0">
                          <a:latin typeface="Cambria" pitchFamily="18" charset="0"/>
                          <a:ea typeface="Calibri"/>
                          <a:cs typeface="Times New Roman"/>
                        </a:rPr>
                        <a:t>Class C</a:t>
                      </a:r>
                    </a:p>
                  </a:txBody>
                  <a:tcPr marL="68580" marR="68580" marT="0" marB="0" anchor="ctr">
                    <a:solidFill>
                      <a:schemeClr val="bg1"/>
                    </a:solidFill>
                  </a:tcPr>
                </a:tc>
                <a:tc>
                  <a:txBody>
                    <a:bodyPr/>
                    <a:lstStyle/>
                    <a:p>
                      <a:pPr marL="0" marR="0" algn="ctr">
                        <a:lnSpc>
                          <a:spcPct val="150000"/>
                        </a:lnSpc>
                        <a:spcBef>
                          <a:spcPts val="0"/>
                        </a:spcBef>
                        <a:spcAft>
                          <a:spcPts val="0"/>
                        </a:spcAft>
                      </a:pPr>
                      <a:r>
                        <a:rPr lang="en-US" sz="1700" b="1" dirty="0">
                          <a:latin typeface="Cambria" pitchFamily="18" charset="0"/>
                          <a:ea typeface="Calibri"/>
                          <a:cs typeface="Times New Roman"/>
                        </a:rPr>
                        <a:t>General</a:t>
                      </a:r>
                    </a:p>
                  </a:txBody>
                  <a:tcPr marL="68580" marR="68580" marT="0" marB="0" anchor="ctr">
                    <a:solidFill>
                      <a:schemeClr val="bg1"/>
                    </a:solidFill>
                  </a:tcPr>
                </a:tc>
              </a:tr>
              <a:tr h="3516923">
                <a:tc>
                  <a:txBody>
                    <a:bodyPr/>
                    <a:lstStyle/>
                    <a:p>
                      <a:pPr marL="0" marR="0" algn="just">
                        <a:lnSpc>
                          <a:spcPct val="150000"/>
                        </a:lnSpc>
                        <a:spcBef>
                          <a:spcPts val="0"/>
                        </a:spcBef>
                        <a:spcAft>
                          <a:spcPts val="0"/>
                        </a:spcAft>
                      </a:pPr>
                      <a:r>
                        <a:rPr lang="en-US" sz="1700" dirty="0">
                          <a:latin typeface="Cambria" pitchFamily="18" charset="0"/>
                          <a:ea typeface="Calibri"/>
                          <a:cs typeface="Times New Roman"/>
                        </a:rPr>
                        <a:t>1</a:t>
                      </a:r>
                    </a:p>
                  </a:txBody>
                  <a:tcPr marL="68580" marR="68580" marT="0" marB="0">
                    <a:solidFill>
                      <a:schemeClr val="bg1"/>
                    </a:solidFill>
                  </a:tcPr>
                </a:tc>
                <a:tc>
                  <a:txBody>
                    <a:bodyPr/>
                    <a:lstStyle/>
                    <a:p>
                      <a:pPr marL="0" marR="0" algn="just">
                        <a:lnSpc>
                          <a:spcPct val="150000"/>
                        </a:lnSpc>
                        <a:spcBef>
                          <a:spcPts val="0"/>
                        </a:spcBef>
                        <a:spcAft>
                          <a:spcPts val="0"/>
                        </a:spcAft>
                      </a:pPr>
                      <a:r>
                        <a:rPr lang="en-US" sz="1700" dirty="0">
                          <a:latin typeface="Cambria" pitchFamily="18" charset="0"/>
                          <a:ea typeface="Calibri"/>
                          <a:cs typeface="Times New Roman"/>
                        </a:rPr>
                        <a:t>Carbon dioxide</a:t>
                      </a:r>
                    </a:p>
                  </a:txBody>
                  <a:tcPr marL="68580" marR="68580" marT="0" marB="0">
                    <a:solidFill>
                      <a:schemeClr val="bg1"/>
                    </a:solidFill>
                  </a:tcPr>
                </a:tc>
                <a:tc>
                  <a:txBody>
                    <a:bodyPr/>
                    <a:lstStyle/>
                    <a:p>
                      <a:pPr marL="0" marR="0" algn="just">
                        <a:lnSpc>
                          <a:spcPct val="150000"/>
                        </a:lnSpc>
                        <a:spcBef>
                          <a:spcPts val="0"/>
                        </a:spcBef>
                        <a:spcAft>
                          <a:spcPts val="0"/>
                        </a:spcAft>
                      </a:pPr>
                      <a:r>
                        <a:rPr lang="en-US" sz="1700" dirty="0">
                          <a:latin typeface="Cambria" pitchFamily="18" charset="0"/>
                          <a:ea typeface="Calibri"/>
                          <a:cs typeface="Times New Roman"/>
                        </a:rPr>
                        <a:t>Suitable for  small surface fires only.</a:t>
                      </a:r>
                    </a:p>
                  </a:txBody>
                  <a:tcPr marL="68580" marR="68580" marT="0" marB="0">
                    <a:solidFill>
                      <a:schemeClr val="bg1"/>
                    </a:solidFill>
                  </a:tcPr>
                </a:tc>
                <a:tc>
                  <a:txBody>
                    <a:bodyPr/>
                    <a:lstStyle/>
                    <a:p>
                      <a:pPr marL="0" marR="0" algn="just">
                        <a:lnSpc>
                          <a:spcPct val="150000"/>
                        </a:lnSpc>
                        <a:spcBef>
                          <a:spcPts val="0"/>
                        </a:spcBef>
                        <a:spcAft>
                          <a:spcPts val="0"/>
                        </a:spcAft>
                      </a:pPr>
                      <a:r>
                        <a:rPr lang="en-US" sz="1700" dirty="0">
                          <a:latin typeface="Cambria" pitchFamily="18" charset="0"/>
                          <a:ea typeface="Calibri"/>
                          <a:cs typeface="Times New Roman"/>
                        </a:rPr>
                        <a:t>Suitable. Does not leave residue or affect equipment or food stuff.</a:t>
                      </a:r>
                    </a:p>
                  </a:txBody>
                  <a:tcPr marL="68580" marR="68580" marT="0" marB="0">
                    <a:solidFill>
                      <a:schemeClr val="bg1"/>
                    </a:solidFill>
                  </a:tcPr>
                </a:tc>
                <a:tc>
                  <a:txBody>
                    <a:bodyPr/>
                    <a:lstStyle/>
                    <a:p>
                      <a:pPr marL="0" marR="0" algn="just">
                        <a:lnSpc>
                          <a:spcPct val="150000"/>
                        </a:lnSpc>
                        <a:spcBef>
                          <a:spcPts val="0"/>
                        </a:spcBef>
                        <a:spcAft>
                          <a:spcPts val="0"/>
                        </a:spcAft>
                      </a:pPr>
                      <a:r>
                        <a:rPr lang="en-US" sz="1700" dirty="0">
                          <a:latin typeface="Cambria" pitchFamily="18" charset="0"/>
                          <a:ea typeface="Calibri"/>
                          <a:cs typeface="Times New Roman"/>
                        </a:rPr>
                        <a:t>Suitable. Non </a:t>
                      </a:r>
                      <a:r>
                        <a:rPr lang="en-US" sz="1700" dirty="0" smtClean="0">
                          <a:latin typeface="Cambria" pitchFamily="18" charset="0"/>
                          <a:ea typeface="Calibri"/>
                          <a:cs typeface="Times New Roman"/>
                        </a:rPr>
                        <a:t>conductor </a:t>
                      </a:r>
                      <a:r>
                        <a:rPr lang="en-US" sz="1700" dirty="0">
                          <a:latin typeface="Cambria" pitchFamily="18" charset="0"/>
                          <a:ea typeface="Calibri"/>
                          <a:cs typeface="Times New Roman"/>
                        </a:rPr>
                        <a:t>and does not damage equipment.</a:t>
                      </a:r>
                    </a:p>
                  </a:txBody>
                  <a:tcPr marL="68580" marR="68580" marT="0" marB="0">
                    <a:solidFill>
                      <a:schemeClr val="bg1"/>
                    </a:solidFill>
                  </a:tcPr>
                </a:tc>
                <a:tc>
                  <a:txBody>
                    <a:bodyPr/>
                    <a:lstStyle/>
                    <a:p>
                      <a:pPr marL="0" marR="0" algn="just">
                        <a:lnSpc>
                          <a:spcPct val="150000"/>
                        </a:lnSpc>
                        <a:spcBef>
                          <a:spcPts val="0"/>
                        </a:spcBef>
                        <a:spcAft>
                          <a:spcPts val="0"/>
                        </a:spcAft>
                      </a:pPr>
                      <a:r>
                        <a:rPr lang="en-US" sz="1700" dirty="0">
                          <a:latin typeface="Cambria" pitchFamily="18" charset="0"/>
                          <a:ea typeface="Calibri"/>
                          <a:cs typeface="Times New Roman"/>
                        </a:rPr>
                        <a:t>These extinguishers are made in variety of sizes. Liquid CO2 contained in a strong cylinder is released by the </a:t>
                      </a:r>
                      <a:r>
                        <a:rPr lang="en-US" sz="1700" dirty="0" smtClean="0">
                          <a:latin typeface="Cambria" pitchFamily="18" charset="0"/>
                          <a:ea typeface="Calibri"/>
                          <a:cs typeface="Times New Roman"/>
                        </a:rPr>
                        <a:t>valve </a:t>
                      </a:r>
                      <a:r>
                        <a:rPr lang="en-US" sz="1700" dirty="0">
                          <a:latin typeface="Cambria" pitchFamily="18" charset="0"/>
                          <a:ea typeface="Calibri"/>
                          <a:cs typeface="Times New Roman"/>
                        </a:rPr>
                        <a:t>or trigger and sends out a shower of gas or “snow” which both cools and </a:t>
                      </a:r>
                      <a:r>
                        <a:rPr lang="en-US" sz="1700" dirty="0" smtClean="0">
                          <a:latin typeface="Cambria" pitchFamily="18" charset="0"/>
                          <a:ea typeface="Calibri"/>
                          <a:cs typeface="Times New Roman"/>
                        </a:rPr>
                        <a:t>Blanketing</a:t>
                      </a:r>
                      <a:r>
                        <a:rPr lang="en-US" sz="1700" baseline="0" dirty="0" smtClean="0">
                          <a:latin typeface="Cambria" pitchFamily="18" charset="0"/>
                          <a:ea typeface="Calibri"/>
                          <a:cs typeface="Times New Roman"/>
                        </a:rPr>
                        <a:t> of Oxygen and </a:t>
                      </a:r>
                      <a:r>
                        <a:rPr lang="en-US" sz="1700" dirty="0" smtClean="0">
                          <a:latin typeface="Cambria" pitchFamily="18" charset="0"/>
                          <a:ea typeface="Calibri"/>
                          <a:cs typeface="Times New Roman"/>
                        </a:rPr>
                        <a:t>stops </a:t>
                      </a:r>
                      <a:r>
                        <a:rPr lang="en-US" sz="1700" dirty="0">
                          <a:latin typeface="Cambria" pitchFamily="18" charset="0"/>
                          <a:ea typeface="Calibri"/>
                          <a:cs typeface="Times New Roman"/>
                        </a:rPr>
                        <a:t>fire.</a:t>
                      </a:r>
                    </a:p>
                  </a:txBody>
                  <a:tcPr marL="68580" marR="68580" marT="0" marB="0">
                    <a:solidFill>
                      <a:schemeClr val="bg1"/>
                    </a:solidFill>
                  </a:tcPr>
                </a:tc>
              </a:tr>
            </a:tbl>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 xmlns:p14="http://schemas.microsoft.com/office/powerpoint/2010/main" val="3990996196"/>
              </p:ext>
            </p:extLst>
          </p:nvPr>
        </p:nvGraphicFramePr>
        <p:xfrm>
          <a:off x="685800" y="533400"/>
          <a:ext cx="7848600" cy="5852160"/>
        </p:xfrm>
        <a:graphic>
          <a:graphicData uri="http://schemas.openxmlformats.org/drawingml/2006/table">
            <a:tbl>
              <a:tblPr firstRow="1" bandRow="1">
                <a:tableStyleId>{5940675A-B579-460E-94D1-54222C63F5DA}</a:tableStyleId>
              </a:tblPr>
              <a:tblGrid>
                <a:gridCol w="533399"/>
                <a:gridCol w="914401"/>
                <a:gridCol w="1295399"/>
                <a:gridCol w="1524000"/>
                <a:gridCol w="1295401"/>
                <a:gridCol w="2286000"/>
              </a:tblGrid>
              <a:tr h="838200">
                <a:tc>
                  <a:txBody>
                    <a:bodyPr/>
                    <a:lstStyle/>
                    <a:p>
                      <a:pPr marL="0" marR="0" algn="just">
                        <a:lnSpc>
                          <a:spcPct val="150000"/>
                        </a:lnSpc>
                        <a:spcBef>
                          <a:spcPts val="0"/>
                        </a:spcBef>
                        <a:spcAft>
                          <a:spcPts val="0"/>
                        </a:spcAft>
                      </a:pPr>
                      <a:r>
                        <a:rPr lang="en-US" sz="1600" dirty="0">
                          <a:latin typeface="Cambria" pitchFamily="18" charset="0"/>
                          <a:ea typeface="Calibri"/>
                          <a:cs typeface="Times New Roman"/>
                        </a:rPr>
                        <a:t>2</a:t>
                      </a:r>
                    </a:p>
                  </a:txBody>
                  <a:tcPr marL="68580" marR="68580" marT="0" marB="0">
                    <a:solidFill>
                      <a:schemeClr val="bg1"/>
                    </a:solidFill>
                  </a:tcPr>
                </a:tc>
                <a:tc>
                  <a:txBody>
                    <a:bodyPr/>
                    <a:lstStyle/>
                    <a:p>
                      <a:pPr marL="0" marR="0" algn="just">
                        <a:lnSpc>
                          <a:spcPct val="150000"/>
                        </a:lnSpc>
                        <a:spcBef>
                          <a:spcPts val="0"/>
                        </a:spcBef>
                        <a:spcAft>
                          <a:spcPts val="0"/>
                        </a:spcAft>
                      </a:pPr>
                      <a:r>
                        <a:rPr lang="en-US" sz="1600" dirty="0">
                          <a:latin typeface="Cambria" pitchFamily="18" charset="0"/>
                          <a:ea typeface="Calibri"/>
                          <a:cs typeface="Times New Roman"/>
                        </a:rPr>
                        <a:t>Dry Chemical</a:t>
                      </a:r>
                    </a:p>
                  </a:txBody>
                  <a:tcPr marL="68580" marR="68580" marT="0" marB="0">
                    <a:solidFill>
                      <a:schemeClr val="bg1"/>
                    </a:solidFill>
                  </a:tcPr>
                </a:tc>
                <a:tc>
                  <a:txBody>
                    <a:bodyPr/>
                    <a:lstStyle/>
                    <a:p>
                      <a:pPr marL="0" marR="0" algn="just">
                        <a:lnSpc>
                          <a:spcPct val="150000"/>
                        </a:lnSpc>
                        <a:spcBef>
                          <a:spcPts val="0"/>
                        </a:spcBef>
                        <a:spcAft>
                          <a:spcPts val="0"/>
                        </a:spcAft>
                      </a:pPr>
                      <a:r>
                        <a:rPr lang="en-US" sz="1600" dirty="0">
                          <a:latin typeface="Cambria" pitchFamily="18" charset="0"/>
                          <a:ea typeface="Calibri"/>
                          <a:cs typeface="Times New Roman"/>
                        </a:rPr>
                        <a:t>Suitable for small surface fires only.</a:t>
                      </a:r>
                    </a:p>
                  </a:txBody>
                  <a:tcPr marL="68580" marR="68580" marT="0" marB="0">
                    <a:solidFill>
                      <a:schemeClr val="bg1"/>
                    </a:solidFill>
                  </a:tcPr>
                </a:tc>
                <a:tc>
                  <a:txBody>
                    <a:bodyPr/>
                    <a:lstStyle/>
                    <a:p>
                      <a:pPr marL="0" marR="0" algn="just">
                        <a:lnSpc>
                          <a:spcPct val="150000"/>
                        </a:lnSpc>
                        <a:spcBef>
                          <a:spcPts val="0"/>
                        </a:spcBef>
                        <a:spcAft>
                          <a:spcPts val="0"/>
                        </a:spcAft>
                      </a:pPr>
                      <a:r>
                        <a:rPr lang="en-US" sz="1600" dirty="0">
                          <a:latin typeface="Cambria" pitchFamily="18" charset="0"/>
                          <a:ea typeface="Calibri"/>
                          <a:cs typeface="Times New Roman"/>
                        </a:rPr>
                        <a:t>suitable Chemical releases smothering gas and fog and shields operation from heat.</a:t>
                      </a:r>
                    </a:p>
                  </a:txBody>
                  <a:tcPr marL="68580" marR="68580" marT="0" marB="0">
                    <a:solidFill>
                      <a:schemeClr val="bg1"/>
                    </a:solidFill>
                  </a:tcPr>
                </a:tc>
                <a:tc>
                  <a:txBody>
                    <a:bodyPr/>
                    <a:lstStyle/>
                    <a:p>
                      <a:pPr marL="0" marR="0" algn="just">
                        <a:lnSpc>
                          <a:spcPct val="150000"/>
                        </a:lnSpc>
                        <a:spcBef>
                          <a:spcPts val="0"/>
                        </a:spcBef>
                        <a:spcAft>
                          <a:spcPts val="0"/>
                        </a:spcAft>
                      </a:pPr>
                      <a:r>
                        <a:rPr lang="en-US" sz="1600" dirty="0">
                          <a:latin typeface="Cambria" pitchFamily="18" charset="0"/>
                          <a:ea typeface="Calibri"/>
                          <a:cs typeface="Times New Roman"/>
                        </a:rPr>
                        <a:t>Suitable. Chemical is  a non-conductor, </a:t>
                      </a:r>
                      <a:r>
                        <a:rPr lang="en-US" sz="1600" dirty="0" smtClean="0">
                          <a:latin typeface="Cambria" pitchFamily="18" charset="0"/>
                          <a:ea typeface="Calibri"/>
                          <a:cs typeface="Times New Roman"/>
                        </a:rPr>
                        <a:t>fog </a:t>
                      </a:r>
                      <a:r>
                        <a:rPr lang="en-US" sz="1600" dirty="0">
                          <a:latin typeface="Cambria" pitchFamily="18" charset="0"/>
                          <a:ea typeface="Calibri"/>
                          <a:cs typeface="Times New Roman"/>
                        </a:rPr>
                        <a:t>ordinary chemical shields the operator from </a:t>
                      </a:r>
                      <a:r>
                        <a:rPr lang="en-US" sz="1600" dirty="0" smtClean="0">
                          <a:latin typeface="Cambria" pitchFamily="18" charset="0"/>
                          <a:ea typeface="Calibri"/>
                          <a:cs typeface="Times New Roman"/>
                        </a:rPr>
                        <a:t>heat</a:t>
                      </a:r>
                      <a:r>
                        <a:rPr lang="en-US" sz="1600" dirty="0">
                          <a:latin typeface="Cambria" pitchFamily="18" charset="0"/>
                          <a:ea typeface="Calibri"/>
                          <a:cs typeface="Times New Roman"/>
                        </a:rPr>
                        <a:t>.</a:t>
                      </a:r>
                    </a:p>
                  </a:txBody>
                  <a:tcPr marL="68580" marR="68580" marT="0" marB="0">
                    <a:solidFill>
                      <a:schemeClr val="bg1"/>
                    </a:solidFill>
                  </a:tcPr>
                </a:tc>
                <a:tc>
                  <a:txBody>
                    <a:bodyPr/>
                    <a:lstStyle/>
                    <a:p>
                      <a:pPr marL="0" marR="0" algn="just">
                        <a:lnSpc>
                          <a:spcPct val="150000"/>
                        </a:lnSpc>
                        <a:spcBef>
                          <a:spcPts val="0"/>
                        </a:spcBef>
                        <a:spcAft>
                          <a:spcPts val="0"/>
                        </a:spcAft>
                      </a:pPr>
                      <a:endParaRPr lang="en-US" sz="1600" dirty="0">
                        <a:latin typeface="Cambria" pitchFamily="18" charset="0"/>
                        <a:ea typeface="Calibri"/>
                        <a:cs typeface="Times New Roman"/>
                      </a:endParaRPr>
                    </a:p>
                  </a:txBody>
                  <a:tcPr marL="68580" marR="68580" marT="0" marB="0">
                    <a:solidFill>
                      <a:schemeClr val="bg1"/>
                    </a:solidFill>
                  </a:tcPr>
                </a:tc>
              </a:tr>
              <a:tr h="838200">
                <a:tc>
                  <a:txBody>
                    <a:bodyPr/>
                    <a:lstStyle/>
                    <a:p>
                      <a:pPr marL="0" marR="0" algn="just">
                        <a:lnSpc>
                          <a:spcPct val="150000"/>
                        </a:lnSpc>
                        <a:spcBef>
                          <a:spcPts val="0"/>
                        </a:spcBef>
                        <a:spcAft>
                          <a:spcPts val="0"/>
                        </a:spcAft>
                      </a:pPr>
                      <a:r>
                        <a:rPr lang="en-US" sz="1600">
                          <a:latin typeface="Cambria" pitchFamily="18" charset="0"/>
                          <a:ea typeface="Calibri"/>
                          <a:cs typeface="Times New Roman"/>
                        </a:rPr>
                        <a:t>3</a:t>
                      </a:r>
                    </a:p>
                  </a:txBody>
                  <a:tcPr marL="68580" marR="68580" marT="0" marB="0">
                    <a:solidFill>
                      <a:schemeClr val="bg1"/>
                    </a:solidFill>
                  </a:tcPr>
                </a:tc>
                <a:tc>
                  <a:txBody>
                    <a:bodyPr/>
                    <a:lstStyle/>
                    <a:p>
                      <a:pPr marL="0" marR="0" algn="just">
                        <a:lnSpc>
                          <a:spcPct val="150000"/>
                        </a:lnSpc>
                        <a:spcBef>
                          <a:spcPts val="0"/>
                        </a:spcBef>
                        <a:spcAft>
                          <a:spcPts val="0"/>
                        </a:spcAft>
                      </a:pPr>
                      <a:r>
                        <a:rPr lang="en-US" sz="1600">
                          <a:latin typeface="Cambria" pitchFamily="18" charset="0"/>
                          <a:ea typeface="Calibri"/>
                          <a:cs typeface="Times New Roman"/>
                        </a:rPr>
                        <a:t>Foam</a:t>
                      </a:r>
                    </a:p>
                  </a:txBody>
                  <a:tcPr marL="68580" marR="68580" marT="0" marB="0">
                    <a:solidFill>
                      <a:schemeClr val="bg1"/>
                    </a:solidFill>
                  </a:tcPr>
                </a:tc>
                <a:tc>
                  <a:txBody>
                    <a:bodyPr/>
                    <a:lstStyle/>
                    <a:p>
                      <a:pPr marL="0" marR="0" algn="just">
                        <a:lnSpc>
                          <a:spcPct val="150000"/>
                        </a:lnSpc>
                        <a:spcBef>
                          <a:spcPts val="0"/>
                        </a:spcBef>
                        <a:spcAft>
                          <a:spcPts val="0"/>
                        </a:spcAft>
                      </a:pPr>
                      <a:r>
                        <a:rPr lang="en-US" sz="1600" dirty="0">
                          <a:latin typeface="Cambria" pitchFamily="18" charset="0"/>
                          <a:ea typeface="Calibri"/>
                          <a:cs typeface="Times New Roman"/>
                        </a:rPr>
                        <a:t>Suitable. Has both </a:t>
                      </a:r>
                      <a:r>
                        <a:rPr lang="en-US" sz="1600" dirty="0" smtClean="0">
                          <a:latin typeface="Cambria" pitchFamily="18" charset="0"/>
                          <a:ea typeface="Calibri"/>
                          <a:cs typeface="Times New Roman"/>
                        </a:rPr>
                        <a:t>smothering</a:t>
                      </a:r>
                    </a:p>
                    <a:p>
                      <a:pPr marL="0" marR="0" algn="just">
                        <a:lnSpc>
                          <a:spcPct val="150000"/>
                        </a:lnSpc>
                        <a:spcBef>
                          <a:spcPts val="0"/>
                        </a:spcBef>
                        <a:spcAft>
                          <a:spcPts val="0"/>
                        </a:spcAft>
                      </a:pPr>
                      <a:r>
                        <a:rPr lang="en-US" sz="1600" dirty="0" smtClean="0">
                          <a:latin typeface="Cambria" pitchFamily="18" charset="0"/>
                          <a:ea typeface="Calibri"/>
                          <a:cs typeface="Times New Roman"/>
                        </a:rPr>
                        <a:t> </a:t>
                      </a:r>
                      <a:r>
                        <a:rPr lang="en-US" sz="1600" dirty="0">
                          <a:latin typeface="Cambria" pitchFamily="18" charset="0"/>
                          <a:ea typeface="Calibri"/>
                          <a:cs typeface="Times New Roman"/>
                        </a:rPr>
                        <a:t>and wetting action</a:t>
                      </a:r>
                    </a:p>
                  </a:txBody>
                  <a:tcPr marL="68580" marR="68580" marT="0" marB="0">
                    <a:solidFill>
                      <a:schemeClr val="bg1"/>
                    </a:solidFill>
                  </a:tcPr>
                </a:tc>
                <a:tc>
                  <a:txBody>
                    <a:bodyPr/>
                    <a:lstStyle/>
                    <a:p>
                      <a:pPr marL="0" marR="0" algn="just">
                        <a:lnSpc>
                          <a:spcPct val="150000"/>
                        </a:lnSpc>
                        <a:spcBef>
                          <a:spcPts val="0"/>
                        </a:spcBef>
                        <a:spcAft>
                          <a:spcPts val="0"/>
                        </a:spcAft>
                      </a:pPr>
                      <a:r>
                        <a:rPr lang="en-US" sz="1600" dirty="0">
                          <a:latin typeface="Cambria" pitchFamily="18" charset="0"/>
                          <a:ea typeface="Calibri"/>
                          <a:cs typeface="Times New Roman"/>
                        </a:rPr>
                        <a:t>Suitable. Smothering </a:t>
                      </a:r>
                      <a:r>
                        <a:rPr lang="en-US" sz="1600" dirty="0" smtClean="0">
                          <a:latin typeface="Cambria" pitchFamily="18" charset="0"/>
                          <a:ea typeface="Calibri"/>
                          <a:cs typeface="Times New Roman"/>
                        </a:rPr>
                        <a:t> and blanketing </a:t>
                      </a:r>
                      <a:r>
                        <a:rPr lang="en-US" sz="1600" dirty="0">
                          <a:latin typeface="Cambria" pitchFamily="18" charset="0"/>
                          <a:ea typeface="Calibri"/>
                          <a:cs typeface="Times New Roman"/>
                        </a:rPr>
                        <a:t>D</a:t>
                      </a:r>
                      <a:r>
                        <a:rPr lang="en-US" sz="1600" dirty="0" smtClean="0">
                          <a:latin typeface="Cambria" pitchFamily="18" charset="0"/>
                          <a:ea typeface="Calibri"/>
                          <a:cs typeface="Times New Roman"/>
                        </a:rPr>
                        <a:t>oes </a:t>
                      </a:r>
                      <a:r>
                        <a:rPr lang="en-US" sz="1600" dirty="0">
                          <a:latin typeface="Cambria" pitchFamily="18" charset="0"/>
                          <a:ea typeface="Calibri"/>
                          <a:cs typeface="Times New Roman"/>
                        </a:rPr>
                        <a:t>not dissipate, floats on top of spilled liquid.</a:t>
                      </a:r>
                    </a:p>
                  </a:txBody>
                  <a:tcPr marL="68580" marR="68580" marT="0" marB="0">
                    <a:solidFill>
                      <a:schemeClr val="bg1"/>
                    </a:solidFill>
                  </a:tcPr>
                </a:tc>
                <a:tc>
                  <a:txBody>
                    <a:bodyPr/>
                    <a:lstStyle/>
                    <a:p>
                      <a:pPr marL="0" marR="0" algn="just">
                        <a:lnSpc>
                          <a:spcPct val="150000"/>
                        </a:lnSpc>
                        <a:spcBef>
                          <a:spcPts val="0"/>
                        </a:spcBef>
                        <a:spcAft>
                          <a:spcPts val="0"/>
                        </a:spcAft>
                      </a:pPr>
                      <a:r>
                        <a:rPr lang="en-US" sz="1600" dirty="0">
                          <a:latin typeface="Cambria" pitchFamily="18" charset="0"/>
                          <a:ea typeface="Calibri"/>
                          <a:cs typeface="Times New Roman"/>
                        </a:rPr>
                        <a:t>Unsuitable. </a:t>
                      </a:r>
                      <a:r>
                        <a:rPr lang="en-US" sz="1600" dirty="0" smtClean="0">
                          <a:latin typeface="Cambria" pitchFamily="18" charset="0"/>
                          <a:ea typeface="Calibri"/>
                          <a:cs typeface="Times New Roman"/>
                        </a:rPr>
                        <a:t>As Foam  conducts  it should </a:t>
                      </a:r>
                      <a:r>
                        <a:rPr lang="en-US" sz="1600" dirty="0">
                          <a:latin typeface="Cambria" pitchFamily="18" charset="0"/>
                          <a:ea typeface="Calibri"/>
                          <a:cs typeface="Times New Roman"/>
                        </a:rPr>
                        <a:t>not be used on live equipment.</a:t>
                      </a:r>
                    </a:p>
                  </a:txBody>
                  <a:tcPr marL="68580" marR="68580" marT="0" marB="0">
                    <a:solidFill>
                      <a:schemeClr val="bg1"/>
                    </a:solidFill>
                  </a:tcPr>
                </a:tc>
                <a:tc>
                  <a:txBody>
                    <a:bodyPr/>
                    <a:lstStyle/>
                    <a:p>
                      <a:pPr marL="0" marR="0" algn="just">
                        <a:lnSpc>
                          <a:spcPct val="150000"/>
                        </a:lnSpc>
                        <a:spcBef>
                          <a:spcPts val="0"/>
                        </a:spcBef>
                        <a:spcAft>
                          <a:spcPts val="0"/>
                        </a:spcAft>
                      </a:pPr>
                      <a:r>
                        <a:rPr lang="en-US" sz="1600" dirty="0" smtClean="0">
                          <a:latin typeface="Cambria" pitchFamily="18" charset="0"/>
                          <a:ea typeface="Calibri"/>
                          <a:cs typeface="Times New Roman"/>
                        </a:rPr>
                        <a:t>Extinguishment </a:t>
                      </a:r>
                      <a:r>
                        <a:rPr lang="en-US" sz="1600" dirty="0">
                          <a:latin typeface="Cambria" pitchFamily="18" charset="0"/>
                          <a:ea typeface="Calibri"/>
                          <a:cs typeface="Times New Roman"/>
                        </a:rPr>
                        <a:t>is by </a:t>
                      </a:r>
                      <a:r>
                        <a:rPr lang="en-US" sz="1600" dirty="0" smtClean="0">
                          <a:latin typeface="Cambria" pitchFamily="18" charset="0"/>
                          <a:ea typeface="Calibri"/>
                          <a:cs typeface="Times New Roman"/>
                        </a:rPr>
                        <a:t>blanketing or </a:t>
                      </a:r>
                      <a:r>
                        <a:rPr lang="en-US" sz="1600" dirty="0">
                          <a:latin typeface="Cambria" pitchFamily="18" charset="0"/>
                          <a:ea typeface="Calibri"/>
                          <a:cs typeface="Times New Roman"/>
                        </a:rPr>
                        <a:t>smothering the fire with a heavy layer of a foamy substance </a:t>
                      </a:r>
                      <a:r>
                        <a:rPr lang="en-US" sz="1600" dirty="0" smtClean="0">
                          <a:latin typeface="Cambria" pitchFamily="18" charset="0"/>
                          <a:ea typeface="Calibri"/>
                          <a:cs typeface="Times New Roman"/>
                        </a:rPr>
                        <a:t>consisting largely </a:t>
                      </a:r>
                      <a:r>
                        <a:rPr lang="en-US" sz="1600" dirty="0">
                          <a:latin typeface="Cambria" pitchFamily="18" charset="0"/>
                          <a:ea typeface="Calibri"/>
                          <a:cs typeface="Times New Roman"/>
                        </a:rPr>
                        <a:t>of tiny bubbles of CO2.</a:t>
                      </a:r>
                    </a:p>
                  </a:txBody>
                  <a:tcPr marL="68580" marR="68580" marT="0" marB="0">
                    <a:solidFill>
                      <a:schemeClr val="bg1"/>
                    </a:solidFill>
                  </a:tcPr>
                </a:tc>
              </a:tr>
            </a:tbl>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33400" y="457200"/>
          <a:ext cx="7848600" cy="5486400"/>
        </p:xfrm>
        <a:graphic>
          <a:graphicData uri="http://schemas.openxmlformats.org/drawingml/2006/table">
            <a:tbl>
              <a:tblPr firstRow="1" bandRow="1">
                <a:tableStyleId>{5940675A-B579-460E-94D1-54222C63F5DA}</a:tableStyleId>
              </a:tblPr>
              <a:tblGrid>
                <a:gridCol w="533399"/>
                <a:gridCol w="1066801"/>
                <a:gridCol w="1066799"/>
                <a:gridCol w="1600200"/>
                <a:gridCol w="1295401"/>
                <a:gridCol w="2286000"/>
              </a:tblGrid>
              <a:tr h="838200">
                <a:tc>
                  <a:txBody>
                    <a:bodyPr/>
                    <a:lstStyle/>
                    <a:p>
                      <a:pPr marL="0" marR="0" algn="just">
                        <a:lnSpc>
                          <a:spcPct val="150000"/>
                        </a:lnSpc>
                        <a:spcBef>
                          <a:spcPts val="0"/>
                        </a:spcBef>
                        <a:spcAft>
                          <a:spcPts val="0"/>
                        </a:spcAft>
                      </a:pPr>
                      <a:r>
                        <a:rPr lang="en-US" sz="1600" dirty="0">
                          <a:latin typeface="Cambria" pitchFamily="18" charset="0"/>
                          <a:ea typeface="Calibri"/>
                          <a:cs typeface="Times New Roman"/>
                        </a:rPr>
                        <a:t>4</a:t>
                      </a:r>
                    </a:p>
                  </a:txBody>
                  <a:tcPr marL="68580" marR="68580" marT="0" marB="0">
                    <a:solidFill>
                      <a:schemeClr val="bg1"/>
                    </a:solidFill>
                  </a:tcPr>
                </a:tc>
                <a:tc>
                  <a:txBody>
                    <a:bodyPr/>
                    <a:lstStyle/>
                    <a:p>
                      <a:pPr marL="0" marR="0" algn="just">
                        <a:lnSpc>
                          <a:spcPct val="150000"/>
                        </a:lnSpc>
                        <a:spcBef>
                          <a:spcPts val="0"/>
                        </a:spcBef>
                        <a:spcAft>
                          <a:spcPts val="0"/>
                        </a:spcAft>
                      </a:pPr>
                      <a:r>
                        <a:rPr lang="en-US" sz="1600" dirty="0">
                          <a:latin typeface="Cambria" pitchFamily="18" charset="0"/>
                          <a:ea typeface="Calibri"/>
                          <a:cs typeface="Times New Roman"/>
                        </a:rPr>
                        <a:t>Water</a:t>
                      </a:r>
                    </a:p>
                  </a:txBody>
                  <a:tcPr marL="68580" marR="68580" marT="0" marB="0">
                    <a:solidFill>
                      <a:schemeClr val="bg1"/>
                    </a:solidFill>
                  </a:tcPr>
                </a:tc>
                <a:tc>
                  <a:txBody>
                    <a:bodyPr/>
                    <a:lstStyle/>
                    <a:p>
                      <a:pPr marL="0" marR="0" algn="just">
                        <a:lnSpc>
                          <a:spcPct val="150000"/>
                        </a:lnSpc>
                        <a:spcBef>
                          <a:spcPts val="0"/>
                        </a:spcBef>
                        <a:spcAft>
                          <a:spcPts val="0"/>
                        </a:spcAft>
                      </a:pPr>
                      <a:r>
                        <a:rPr lang="en-US" sz="1600" dirty="0">
                          <a:latin typeface="Cambria" pitchFamily="18" charset="0"/>
                          <a:ea typeface="Calibri"/>
                          <a:cs typeface="Times New Roman"/>
                        </a:rPr>
                        <a:t>Suitable. Water saturates material and prevents rekindling</a:t>
                      </a:r>
                    </a:p>
                  </a:txBody>
                  <a:tcPr marL="68580" marR="68580" marT="0" marB="0">
                    <a:solidFill>
                      <a:schemeClr val="bg1"/>
                    </a:solidFill>
                  </a:tcPr>
                </a:tc>
                <a:tc>
                  <a:txBody>
                    <a:bodyPr/>
                    <a:lstStyle/>
                    <a:p>
                      <a:pPr marL="0" marR="0" algn="just">
                        <a:lnSpc>
                          <a:spcPct val="150000"/>
                        </a:lnSpc>
                        <a:spcBef>
                          <a:spcPts val="0"/>
                        </a:spcBef>
                        <a:spcAft>
                          <a:spcPts val="0"/>
                        </a:spcAft>
                      </a:pPr>
                      <a:r>
                        <a:rPr lang="en-US" sz="1600">
                          <a:latin typeface="Cambria" pitchFamily="18" charset="0"/>
                          <a:ea typeface="Calibri"/>
                          <a:cs typeface="Times New Roman"/>
                        </a:rPr>
                        <a:t>Unsuitable. Water will spread and not put it out.</a:t>
                      </a:r>
                    </a:p>
                  </a:txBody>
                  <a:tcPr marL="68580" marR="68580" marT="0" marB="0">
                    <a:solidFill>
                      <a:schemeClr val="bg1"/>
                    </a:solidFill>
                  </a:tcPr>
                </a:tc>
                <a:tc>
                  <a:txBody>
                    <a:bodyPr/>
                    <a:lstStyle/>
                    <a:p>
                      <a:pPr marL="0" marR="0" algn="just">
                        <a:lnSpc>
                          <a:spcPct val="150000"/>
                        </a:lnSpc>
                        <a:spcBef>
                          <a:spcPts val="0"/>
                        </a:spcBef>
                        <a:spcAft>
                          <a:spcPts val="0"/>
                        </a:spcAft>
                      </a:pPr>
                      <a:r>
                        <a:rPr lang="en-US" sz="1600">
                          <a:latin typeface="Cambria" pitchFamily="18" charset="0"/>
                          <a:ea typeface="Calibri"/>
                          <a:cs typeface="Times New Roman"/>
                        </a:rPr>
                        <a:t>Unsuitable. Water being conductor should be not be used on live electric equipment.</a:t>
                      </a:r>
                    </a:p>
                  </a:txBody>
                  <a:tcPr marL="68580" marR="68580" marT="0" marB="0">
                    <a:solidFill>
                      <a:schemeClr val="bg1"/>
                    </a:solidFill>
                  </a:tcPr>
                </a:tc>
                <a:tc>
                  <a:txBody>
                    <a:bodyPr/>
                    <a:lstStyle/>
                    <a:p>
                      <a:pPr marL="0" marR="0" algn="just">
                        <a:lnSpc>
                          <a:spcPct val="150000"/>
                        </a:lnSpc>
                        <a:spcBef>
                          <a:spcPts val="0"/>
                        </a:spcBef>
                        <a:spcAft>
                          <a:spcPts val="0"/>
                        </a:spcAft>
                      </a:pPr>
                      <a:endParaRPr lang="en-US" sz="1600">
                        <a:latin typeface="Cambria" pitchFamily="18" charset="0"/>
                        <a:ea typeface="Calibri"/>
                        <a:cs typeface="Times New Roman"/>
                      </a:endParaRPr>
                    </a:p>
                  </a:txBody>
                  <a:tcPr marL="68580" marR="68580" marT="0" marB="0">
                    <a:solidFill>
                      <a:schemeClr val="bg1"/>
                    </a:solidFill>
                  </a:tcPr>
                </a:tc>
              </a:tr>
              <a:tr h="838200">
                <a:tc>
                  <a:txBody>
                    <a:bodyPr/>
                    <a:lstStyle/>
                    <a:p>
                      <a:pPr marL="0" marR="0" algn="ctr">
                        <a:lnSpc>
                          <a:spcPct val="150000"/>
                        </a:lnSpc>
                        <a:spcBef>
                          <a:spcPts val="0"/>
                        </a:spcBef>
                        <a:spcAft>
                          <a:spcPts val="0"/>
                        </a:spcAft>
                      </a:pPr>
                      <a:r>
                        <a:rPr lang="en-US" sz="1600">
                          <a:latin typeface="Cambria" pitchFamily="18" charset="0"/>
                          <a:ea typeface="Calibri"/>
                          <a:cs typeface="Times New Roman"/>
                        </a:rPr>
                        <a:t>5</a:t>
                      </a:r>
                    </a:p>
                  </a:txBody>
                  <a:tcPr marL="68580" marR="68580" marT="0" marB="0">
                    <a:solidFill>
                      <a:schemeClr val="bg1"/>
                    </a:solidFill>
                  </a:tcPr>
                </a:tc>
                <a:tc>
                  <a:txBody>
                    <a:bodyPr/>
                    <a:lstStyle/>
                    <a:p>
                      <a:pPr marL="0" marR="0" algn="just">
                        <a:lnSpc>
                          <a:spcPct val="150000"/>
                        </a:lnSpc>
                        <a:spcBef>
                          <a:spcPts val="0"/>
                        </a:spcBef>
                        <a:spcAft>
                          <a:spcPts val="0"/>
                        </a:spcAft>
                      </a:pPr>
                      <a:r>
                        <a:rPr lang="en-US" sz="1600">
                          <a:latin typeface="Cambria" pitchFamily="18" charset="0"/>
                          <a:ea typeface="Calibri"/>
                          <a:cs typeface="Times New Roman"/>
                        </a:rPr>
                        <a:t>Carbon tetrachloride</a:t>
                      </a:r>
                    </a:p>
                  </a:txBody>
                  <a:tcPr marL="68580" marR="68580" marT="0" marB="0">
                    <a:solidFill>
                      <a:schemeClr val="bg1"/>
                    </a:solidFill>
                  </a:tcPr>
                </a:tc>
                <a:tc>
                  <a:txBody>
                    <a:bodyPr/>
                    <a:lstStyle/>
                    <a:p>
                      <a:pPr marL="0" marR="0" algn="just">
                        <a:lnSpc>
                          <a:spcPct val="150000"/>
                        </a:lnSpc>
                        <a:spcBef>
                          <a:spcPts val="0"/>
                        </a:spcBef>
                        <a:spcAft>
                          <a:spcPts val="0"/>
                        </a:spcAft>
                      </a:pPr>
                      <a:r>
                        <a:rPr lang="en-US" sz="1600">
                          <a:latin typeface="Cambria" pitchFamily="18" charset="0"/>
                          <a:ea typeface="Calibri"/>
                          <a:cs typeface="Times New Roman"/>
                        </a:rPr>
                        <a:t>Suitable. To a limited extent on Class ‘A’ Fires.</a:t>
                      </a:r>
                    </a:p>
                  </a:txBody>
                  <a:tcPr marL="68580" marR="68580" marT="0" marB="0">
                    <a:solidFill>
                      <a:schemeClr val="bg1"/>
                    </a:solidFill>
                  </a:tcPr>
                </a:tc>
                <a:tc>
                  <a:txBody>
                    <a:bodyPr/>
                    <a:lstStyle/>
                    <a:p>
                      <a:pPr marL="0" marR="0" algn="just">
                        <a:lnSpc>
                          <a:spcPct val="150000"/>
                        </a:lnSpc>
                        <a:spcBef>
                          <a:spcPts val="0"/>
                        </a:spcBef>
                        <a:spcAft>
                          <a:spcPts val="0"/>
                        </a:spcAft>
                      </a:pPr>
                      <a:r>
                        <a:rPr lang="en-US" sz="1600">
                          <a:latin typeface="Cambria" pitchFamily="18" charset="0"/>
                          <a:ea typeface="Calibri"/>
                          <a:cs typeface="Times New Roman"/>
                        </a:rPr>
                        <a:t>Suitable. Releases heavy smothering gas on fies</a:t>
                      </a:r>
                    </a:p>
                  </a:txBody>
                  <a:tcPr marL="68580" marR="68580" marT="0" marB="0">
                    <a:solidFill>
                      <a:schemeClr val="bg1"/>
                    </a:solidFill>
                  </a:tcPr>
                </a:tc>
                <a:tc>
                  <a:txBody>
                    <a:bodyPr/>
                    <a:lstStyle/>
                    <a:p>
                      <a:pPr marL="0" marR="0" algn="just">
                        <a:lnSpc>
                          <a:spcPct val="150000"/>
                        </a:lnSpc>
                        <a:spcBef>
                          <a:spcPts val="0"/>
                        </a:spcBef>
                        <a:spcAft>
                          <a:spcPts val="0"/>
                        </a:spcAft>
                      </a:pPr>
                      <a:r>
                        <a:rPr lang="en-US" sz="1600">
                          <a:latin typeface="Cambria" pitchFamily="18" charset="0"/>
                          <a:ea typeface="Calibri"/>
                          <a:cs typeface="Times New Roman"/>
                        </a:rPr>
                        <a:t>Suitable. Non- conductor and will not damage equipment</a:t>
                      </a:r>
                    </a:p>
                  </a:txBody>
                  <a:tcPr marL="68580" marR="68580" marT="0" marB="0">
                    <a:solidFill>
                      <a:schemeClr val="bg1"/>
                    </a:solidFill>
                  </a:tcPr>
                </a:tc>
                <a:tc>
                  <a:txBody>
                    <a:bodyPr/>
                    <a:lstStyle/>
                    <a:p>
                      <a:pPr marL="0" marR="0" algn="just">
                        <a:lnSpc>
                          <a:spcPct val="150000"/>
                        </a:lnSpc>
                        <a:spcBef>
                          <a:spcPts val="0"/>
                        </a:spcBef>
                        <a:spcAft>
                          <a:spcPts val="0"/>
                        </a:spcAft>
                      </a:pPr>
                      <a:r>
                        <a:rPr lang="en-US" sz="1600" dirty="0">
                          <a:latin typeface="Cambria" pitchFamily="18" charset="0"/>
                          <a:ea typeface="Calibri"/>
                          <a:cs typeface="Times New Roman"/>
                        </a:rPr>
                        <a:t>These are available in one quart size and above and are of pump or pressure type. The liquid is pumped on to the fire and extinguishes the fire by smothering it.</a:t>
                      </a:r>
                    </a:p>
                  </a:txBody>
                  <a:tcPr marL="68580" marR="68580" marT="0" marB="0">
                    <a:solidFill>
                      <a:schemeClr val="bg1"/>
                    </a:solidFill>
                  </a:tcPr>
                </a:tc>
              </a:tr>
            </a:tbl>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Autofit/>
          </a:bodyPr>
          <a:lstStyle/>
          <a:p>
            <a:pPr algn="ctr"/>
            <a:r>
              <a:rPr lang="en-US" sz="4000" b="1" dirty="0" smtClean="0">
                <a:solidFill>
                  <a:srgbClr val="C00000"/>
                </a:solidFill>
                <a:latin typeface="Cambria" pitchFamily="18" charset="0"/>
              </a:rPr>
              <a:t/>
            </a:r>
            <a:br>
              <a:rPr lang="en-US" sz="4000" b="1" dirty="0" smtClean="0">
                <a:solidFill>
                  <a:srgbClr val="C00000"/>
                </a:solidFill>
                <a:latin typeface="Cambria" pitchFamily="18" charset="0"/>
              </a:rPr>
            </a:br>
            <a:r>
              <a:rPr lang="en-US" sz="4000" b="1" dirty="0" smtClean="0">
                <a:solidFill>
                  <a:srgbClr val="C00000"/>
                </a:solidFill>
                <a:latin typeface="Cambria" pitchFamily="18" charset="0"/>
              </a:rPr>
              <a:t>FIRE FIGHTING EQUIPMENT</a:t>
            </a:r>
            <a:br>
              <a:rPr lang="en-US" sz="4000" b="1" dirty="0" smtClean="0">
                <a:solidFill>
                  <a:srgbClr val="C00000"/>
                </a:solidFill>
                <a:latin typeface="Cambria" pitchFamily="18" charset="0"/>
              </a:rPr>
            </a:br>
            <a:endParaRPr lang="en-US" sz="4000" dirty="0">
              <a:solidFill>
                <a:srgbClr val="C00000"/>
              </a:solidFill>
              <a:latin typeface="Cambria" pitchFamily="18" charset="0"/>
            </a:endParaRPr>
          </a:p>
        </p:txBody>
      </p:sp>
      <p:sp>
        <p:nvSpPr>
          <p:cNvPr id="3" name="Content Placeholder 2"/>
          <p:cNvSpPr>
            <a:spLocks noGrp="1"/>
          </p:cNvSpPr>
          <p:nvPr>
            <p:ph idx="1"/>
          </p:nvPr>
        </p:nvSpPr>
        <p:spPr>
          <a:xfrm>
            <a:off x="457200" y="762000"/>
            <a:ext cx="8458200" cy="5791200"/>
          </a:xfrm>
        </p:spPr>
        <p:txBody>
          <a:bodyPr>
            <a:noAutofit/>
          </a:bodyPr>
          <a:lstStyle/>
          <a:p>
            <a:pPr algn="just">
              <a:lnSpc>
                <a:spcPct val="150000"/>
              </a:lnSpc>
              <a:buNone/>
            </a:pPr>
            <a:r>
              <a:rPr lang="en-US" sz="2300" b="1" dirty="0" smtClean="0">
                <a:latin typeface="Cambria" pitchFamily="18" charset="0"/>
              </a:rPr>
              <a:t>	</a:t>
            </a:r>
            <a:r>
              <a:rPr lang="en-US" sz="2300" b="1" u="sng" dirty="0" smtClean="0">
                <a:latin typeface="Cambria" pitchFamily="18" charset="0"/>
              </a:rPr>
              <a:t>Note:  </a:t>
            </a:r>
            <a:endParaRPr lang="en-US" sz="2300" u="sng" dirty="0" smtClean="0">
              <a:latin typeface="Cambria" pitchFamily="18" charset="0"/>
            </a:endParaRPr>
          </a:p>
          <a:p>
            <a:pPr lvl="0" algn="just">
              <a:lnSpc>
                <a:spcPct val="150000"/>
              </a:lnSpc>
              <a:buFont typeface="Wingdings" pitchFamily="2" charset="2"/>
              <a:buChar char="§"/>
            </a:pPr>
            <a:r>
              <a:rPr lang="en-US" sz="2300" dirty="0" smtClean="0">
                <a:latin typeface="Cambria" pitchFamily="18" charset="0"/>
              </a:rPr>
              <a:t>Even if premises are equipped with an automatic sprinkler installations , it is also necessary to have portable fire extinguishers as these may enable an outbreak to be extinguished before the automatic sprinkle comes into operation.</a:t>
            </a:r>
          </a:p>
          <a:p>
            <a:pPr lvl="0" algn="just">
              <a:lnSpc>
                <a:spcPct val="150000"/>
              </a:lnSpc>
              <a:buFont typeface="Wingdings" pitchFamily="2" charset="2"/>
              <a:buChar char="§"/>
            </a:pPr>
            <a:r>
              <a:rPr lang="en-US" sz="2300" dirty="0" smtClean="0">
                <a:latin typeface="Cambria" pitchFamily="18" charset="0"/>
              </a:rPr>
              <a:t>Portable foam, soda acid or water fire fighting equipment is intended for non-electrical fires and shall not be used on electrical apparatus fires unless such apparatus has been made dead.</a:t>
            </a:r>
          </a:p>
          <a:p>
            <a:pPr algn="just">
              <a:lnSpc>
                <a:spcPct val="150000"/>
              </a:lnSpc>
              <a:buFont typeface="Wingdings" pitchFamily="2" charset="2"/>
              <a:buChar char="§"/>
            </a:pPr>
            <a:endParaRPr lang="en-US" sz="2400" dirty="0">
              <a:solidFill>
                <a:schemeClr val="tx2">
                  <a:lumMod val="75000"/>
                </a:schemeClr>
              </a:solidFill>
              <a:latin typeface="Cambria" pitchFamily="18"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a:bodyPr>
          <a:lstStyle/>
          <a:p>
            <a:r>
              <a:rPr lang="en-US" sz="2800" b="1" dirty="0" smtClean="0">
                <a:solidFill>
                  <a:srgbClr val="FF0000"/>
                </a:solidFill>
                <a:latin typeface="Arial" pitchFamily="34" charset="0"/>
                <a:cs typeface="Arial" pitchFamily="34" charset="0"/>
              </a:rPr>
              <a:t>Advantages of Water Spray Systems</a:t>
            </a:r>
            <a:endParaRPr lang="en-US" sz="2800" dirty="0">
              <a:solidFill>
                <a:srgbClr val="FF0000"/>
              </a:solidFill>
            </a:endParaRPr>
          </a:p>
        </p:txBody>
      </p:sp>
      <p:sp>
        <p:nvSpPr>
          <p:cNvPr id="3" name="Content Placeholder 2"/>
          <p:cNvSpPr>
            <a:spLocks noGrp="1"/>
          </p:cNvSpPr>
          <p:nvPr>
            <p:ph idx="1"/>
          </p:nvPr>
        </p:nvSpPr>
        <p:spPr>
          <a:xfrm>
            <a:off x="457200" y="533400"/>
            <a:ext cx="8229600" cy="6019800"/>
          </a:xfrm>
        </p:spPr>
        <p:txBody>
          <a:bodyPr>
            <a:normAutofit/>
          </a:bodyPr>
          <a:lstStyle/>
          <a:p>
            <a:pPr fontAlgn="base"/>
            <a:r>
              <a:rPr lang="en-US" sz="2400" dirty="0" smtClean="0">
                <a:latin typeface="Arial" pitchFamily="34" charset="0"/>
                <a:cs typeface="Arial" pitchFamily="34" charset="0"/>
              </a:rPr>
              <a:t>Extinguishes fires quickly and prevents fires from spreading over a large area.</a:t>
            </a:r>
          </a:p>
          <a:p>
            <a:pPr fontAlgn="base"/>
            <a:r>
              <a:rPr lang="en-US" sz="2400" dirty="0" smtClean="0">
                <a:latin typeface="Arial" pitchFamily="34" charset="0"/>
                <a:cs typeface="Arial" pitchFamily="34" charset="0"/>
              </a:rPr>
              <a:t>Minimizes the damage caused by fire and reduces down times, protects the future of the utility.</a:t>
            </a:r>
          </a:p>
          <a:p>
            <a:pPr fontAlgn="base"/>
            <a:r>
              <a:rPr lang="en-US" sz="2400" dirty="0" smtClean="0">
                <a:latin typeface="Arial" pitchFamily="34" charset="0"/>
                <a:cs typeface="Arial" pitchFamily="34" charset="0"/>
              </a:rPr>
              <a:t>High flexibility in design and implementation</a:t>
            </a:r>
          </a:p>
          <a:p>
            <a:pPr fontAlgn="base"/>
            <a:r>
              <a:rPr lang="en-US" sz="2400" dirty="0" smtClean="0">
                <a:latin typeface="Arial" pitchFamily="34" charset="0"/>
                <a:cs typeface="Arial" pitchFamily="34" charset="0"/>
              </a:rPr>
              <a:t>Reduces fumes and binds contaminants.</a:t>
            </a:r>
          </a:p>
          <a:p>
            <a:pPr fontAlgn="base"/>
            <a:r>
              <a:rPr lang="en-US" sz="2400" dirty="0" smtClean="0">
                <a:latin typeface="Arial" pitchFamily="34" charset="0"/>
                <a:cs typeface="Arial" pitchFamily="34" charset="0"/>
              </a:rPr>
              <a:t>Allows large open areas and thus a more flexible use of the premises.</a:t>
            </a:r>
          </a:p>
          <a:p>
            <a:pPr fontAlgn="base"/>
            <a:r>
              <a:rPr lang="en-US" sz="2400" dirty="0" smtClean="0">
                <a:latin typeface="Arial" pitchFamily="34" charset="0"/>
                <a:cs typeface="Arial" pitchFamily="34" charset="0"/>
              </a:rPr>
              <a:t>Uses water, a natural fire extinguishing agent that is available in unlimited quantities at a very low price.</a:t>
            </a:r>
          </a:p>
          <a:p>
            <a:pPr fontAlgn="base"/>
            <a:r>
              <a:rPr lang="en-US" sz="2400" dirty="0" smtClean="0">
                <a:latin typeface="Arial" pitchFamily="34" charset="0"/>
                <a:cs typeface="Arial" pitchFamily="34" charset="0"/>
              </a:rPr>
              <a:t> The water spray fire extinguishing system when applied to oil type power transformers,  has significant advantages such as high fire extinguishing efficiency, low engineering cost, operation and maintenance cost.</a:t>
            </a:r>
          </a:p>
          <a:p>
            <a:endParaRPr lang="en-US" sz="2400" dirty="0">
              <a:latin typeface="Arial" pitchFamily="34" charset="0"/>
              <a:cs typeface="Arial" pitchFamily="34"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Autofit/>
          </a:bodyPr>
          <a:lstStyle/>
          <a:p>
            <a:pPr algn="ctr"/>
            <a:r>
              <a:rPr lang="en-US" sz="2800" b="1" dirty="0" smtClean="0">
                <a:solidFill>
                  <a:srgbClr val="C00000"/>
                </a:solidFill>
                <a:latin typeface="Cambria" pitchFamily="18" charset="0"/>
              </a:rPr>
              <a:t/>
            </a:r>
            <a:br>
              <a:rPr lang="en-US" sz="2800" b="1" dirty="0" smtClean="0">
                <a:solidFill>
                  <a:srgbClr val="C00000"/>
                </a:solidFill>
                <a:latin typeface="Cambria" pitchFamily="18" charset="0"/>
              </a:rPr>
            </a:br>
            <a:r>
              <a:rPr lang="en-US" sz="2800" b="1" dirty="0" smtClean="0">
                <a:solidFill>
                  <a:srgbClr val="C00000"/>
                </a:solidFill>
                <a:latin typeface="Cambria" pitchFamily="18" charset="0"/>
              </a:rPr>
              <a:t>FIRE FIGHTING EQUIPMENT</a:t>
            </a:r>
            <a:r>
              <a:rPr lang="en-US" sz="3000" b="1" dirty="0" smtClean="0">
                <a:solidFill>
                  <a:srgbClr val="C00000"/>
                </a:solidFill>
                <a:latin typeface="Cambria" pitchFamily="18" charset="0"/>
              </a:rPr>
              <a:t/>
            </a:r>
            <a:br>
              <a:rPr lang="en-US" sz="3000" b="1" dirty="0" smtClean="0">
                <a:solidFill>
                  <a:srgbClr val="C00000"/>
                </a:solidFill>
                <a:latin typeface="Cambria" pitchFamily="18" charset="0"/>
              </a:rPr>
            </a:br>
            <a:endParaRPr lang="en-US" sz="3000" dirty="0">
              <a:solidFill>
                <a:srgbClr val="C00000"/>
              </a:solidFill>
              <a:latin typeface="Cambria" pitchFamily="18" charset="0"/>
            </a:endParaRPr>
          </a:p>
        </p:txBody>
      </p:sp>
      <p:sp>
        <p:nvSpPr>
          <p:cNvPr id="3" name="Content Placeholder 2"/>
          <p:cNvSpPr>
            <a:spLocks noGrp="1"/>
          </p:cNvSpPr>
          <p:nvPr>
            <p:ph idx="1"/>
          </p:nvPr>
        </p:nvSpPr>
        <p:spPr>
          <a:xfrm>
            <a:off x="381000" y="762000"/>
            <a:ext cx="8458200" cy="5715000"/>
          </a:xfrm>
        </p:spPr>
        <p:txBody>
          <a:bodyPr>
            <a:noAutofit/>
          </a:bodyPr>
          <a:lstStyle/>
          <a:p>
            <a:pPr algn="just">
              <a:buNone/>
            </a:pPr>
            <a:r>
              <a:rPr lang="en-US" sz="2500" b="1" dirty="0" smtClean="0">
                <a:latin typeface="Cambria" pitchFamily="18" charset="0"/>
              </a:rPr>
              <a:t>	</a:t>
            </a:r>
            <a:r>
              <a:rPr lang="en-US" sz="2500" b="1" u="sng" dirty="0" err="1" smtClean="0">
                <a:latin typeface="Cambria" pitchFamily="18" charset="0"/>
              </a:rPr>
              <a:t>Reguirement</a:t>
            </a:r>
            <a:r>
              <a:rPr lang="en-US" sz="2500" b="1" u="sng" dirty="0" smtClean="0">
                <a:latin typeface="Cambria" pitchFamily="18" charset="0"/>
              </a:rPr>
              <a:t> of fire extinguishers as per TAC recommendation:</a:t>
            </a:r>
            <a:endParaRPr lang="en-US" sz="2500" u="sng" dirty="0" smtClean="0">
              <a:latin typeface="Cambria" pitchFamily="18" charset="0"/>
            </a:endParaRPr>
          </a:p>
          <a:p>
            <a:pPr algn="just">
              <a:buFont typeface="Wingdings" pitchFamily="2" charset="2"/>
              <a:buChar char="Ø"/>
            </a:pPr>
            <a:r>
              <a:rPr lang="en-US" sz="2500" dirty="0" smtClean="0">
                <a:latin typeface="Cambria" pitchFamily="18" charset="0"/>
              </a:rPr>
              <a:t>One 9 </a:t>
            </a:r>
            <a:r>
              <a:rPr lang="en-US" sz="2500" dirty="0" err="1" smtClean="0">
                <a:latin typeface="Cambria" pitchFamily="18" charset="0"/>
              </a:rPr>
              <a:t>ltrs</a:t>
            </a:r>
            <a:r>
              <a:rPr lang="en-US" sz="2500" dirty="0" smtClean="0">
                <a:latin typeface="Cambria" pitchFamily="18" charset="0"/>
              </a:rPr>
              <a:t> fire bucket shall be provided for every 100 </a:t>
            </a:r>
            <a:r>
              <a:rPr lang="en-US" sz="2500" dirty="0" err="1" smtClean="0">
                <a:latin typeface="Cambria" pitchFamily="18" charset="0"/>
              </a:rPr>
              <a:t>mtrs</a:t>
            </a:r>
            <a:r>
              <a:rPr lang="en-US" sz="2500" dirty="0" smtClean="0">
                <a:latin typeface="Cambria" pitchFamily="18" charset="0"/>
              </a:rPr>
              <a:t>. Of floor area or part there of </a:t>
            </a:r>
          </a:p>
          <a:p>
            <a:pPr algn="just">
              <a:buFont typeface="Wingdings" pitchFamily="2" charset="2"/>
              <a:buChar char="Ø"/>
            </a:pPr>
            <a:r>
              <a:rPr lang="en-US" sz="2500" dirty="0" smtClean="0">
                <a:latin typeface="Cambria" pitchFamily="18" charset="0"/>
              </a:rPr>
              <a:t>One 9 </a:t>
            </a:r>
            <a:r>
              <a:rPr lang="en-US" sz="2500" dirty="0" err="1" smtClean="0">
                <a:latin typeface="Cambria" pitchFamily="18" charset="0"/>
              </a:rPr>
              <a:t>ltrs</a:t>
            </a:r>
            <a:r>
              <a:rPr lang="en-US" sz="2500" dirty="0" smtClean="0">
                <a:latin typeface="Cambria" pitchFamily="18" charset="0"/>
              </a:rPr>
              <a:t> mechanical foam fire extinguisher/ 5kg Dry powder fire extinguisher / 4.5 kg.CO2 Fire Extinguisher should be provided to six buckets or part thereof with minimum of one fire extinguishers and two buckets per compartment. </a:t>
            </a:r>
          </a:p>
          <a:p>
            <a:pPr algn="just">
              <a:buFont typeface="Wingdings" pitchFamily="2" charset="2"/>
              <a:buChar char="Ø"/>
            </a:pPr>
            <a:r>
              <a:rPr lang="en-US" sz="2500" dirty="0" smtClean="0">
                <a:latin typeface="Cambria" pitchFamily="18" charset="0"/>
              </a:rPr>
              <a:t>Buckets may be dispensed with, provided the supply of extinguisher is one and a half times as indicated here above.</a:t>
            </a:r>
          </a:p>
          <a:p>
            <a:pPr algn="just">
              <a:buNone/>
            </a:pPr>
            <a:endParaRPr lang="en-US" sz="2500" dirty="0">
              <a:solidFill>
                <a:schemeClr val="tx2">
                  <a:lumMod val="75000"/>
                </a:schemeClr>
              </a:solidFill>
              <a:latin typeface="Cambria"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Autofit/>
          </a:bodyPr>
          <a:lstStyle/>
          <a:p>
            <a:pPr algn="ctr"/>
            <a:r>
              <a:rPr lang="en-US" sz="2800" b="1" dirty="0" smtClean="0">
                <a:solidFill>
                  <a:srgbClr val="C00000"/>
                </a:solidFill>
                <a:latin typeface="Cambria" pitchFamily="18" charset="0"/>
              </a:rPr>
              <a:t/>
            </a:r>
            <a:br>
              <a:rPr lang="en-US" sz="2800" b="1" dirty="0" smtClean="0">
                <a:solidFill>
                  <a:srgbClr val="C00000"/>
                </a:solidFill>
                <a:latin typeface="Cambria" pitchFamily="18" charset="0"/>
              </a:rPr>
            </a:br>
            <a:r>
              <a:rPr lang="en-US" sz="2800" b="1" dirty="0" smtClean="0">
                <a:solidFill>
                  <a:srgbClr val="C00000"/>
                </a:solidFill>
                <a:latin typeface="Cambria" pitchFamily="18" charset="0"/>
              </a:rPr>
              <a:t>FIRE PREVENTION &amp; CAUSES OF FAILRE </a:t>
            </a:r>
            <a:br>
              <a:rPr lang="en-US" sz="2800" b="1" dirty="0" smtClean="0">
                <a:solidFill>
                  <a:srgbClr val="C00000"/>
                </a:solidFill>
                <a:latin typeface="Cambria" pitchFamily="18" charset="0"/>
              </a:rPr>
            </a:br>
            <a:endParaRPr lang="en-US" sz="2800" dirty="0">
              <a:solidFill>
                <a:srgbClr val="C00000"/>
              </a:solidFill>
              <a:latin typeface="Cambria" pitchFamily="18" charset="0"/>
            </a:endParaRPr>
          </a:p>
        </p:txBody>
      </p:sp>
      <p:sp>
        <p:nvSpPr>
          <p:cNvPr id="3" name="Content Placeholder 2"/>
          <p:cNvSpPr>
            <a:spLocks noGrp="1"/>
          </p:cNvSpPr>
          <p:nvPr>
            <p:ph idx="1"/>
          </p:nvPr>
        </p:nvSpPr>
        <p:spPr>
          <a:xfrm>
            <a:off x="533400" y="457200"/>
            <a:ext cx="8153400" cy="6400800"/>
          </a:xfrm>
        </p:spPr>
        <p:txBody>
          <a:bodyPr>
            <a:noAutofit/>
          </a:bodyPr>
          <a:lstStyle/>
          <a:p>
            <a:pPr algn="just">
              <a:buFont typeface="Wingdings" pitchFamily="2" charset="2"/>
              <a:buChar char="q"/>
            </a:pPr>
            <a:r>
              <a:rPr lang="en-US" sz="2300" dirty="0" smtClean="0">
                <a:latin typeface="Cambria" pitchFamily="18" charset="0"/>
              </a:rPr>
              <a:t>Insulation failure results in dissipation of large magnitudes of fault current at the place of fault. </a:t>
            </a:r>
          </a:p>
          <a:p>
            <a:pPr algn="just">
              <a:buFont typeface="Wingdings" pitchFamily="2" charset="2"/>
              <a:buChar char="q"/>
            </a:pPr>
            <a:r>
              <a:rPr lang="en-US" sz="2300" dirty="0" smtClean="0">
                <a:latin typeface="Cambria" pitchFamily="18" charset="0"/>
              </a:rPr>
              <a:t>Therefore effective steps should be taken to limit the magnitude of fault currents(specifying higher impedance for transformer)and its duration. </a:t>
            </a:r>
          </a:p>
          <a:p>
            <a:pPr lvl="0" algn="just">
              <a:buFont typeface="Wingdings" pitchFamily="2" charset="2"/>
              <a:buChar char="Ø"/>
            </a:pPr>
            <a:r>
              <a:rPr lang="en-US" sz="2300" dirty="0" smtClean="0">
                <a:latin typeface="Cambria" pitchFamily="18" charset="0"/>
              </a:rPr>
              <a:t>Reactors should be used in the power system network at places where fault levels are to be restricted.</a:t>
            </a:r>
          </a:p>
          <a:p>
            <a:pPr lvl="0" algn="just">
              <a:buFont typeface="Wingdings" pitchFamily="2" charset="2"/>
              <a:buChar char="Ø"/>
            </a:pPr>
            <a:r>
              <a:rPr lang="en-US" sz="2300" dirty="0" smtClean="0">
                <a:latin typeface="Cambria" pitchFamily="18" charset="0"/>
              </a:rPr>
              <a:t>Use protective relays, circuit breakers and adequately rated fuses to minimize fire during fault. </a:t>
            </a:r>
          </a:p>
          <a:p>
            <a:pPr lvl="0" algn="just">
              <a:buFont typeface="Wingdings" pitchFamily="2" charset="2"/>
              <a:buChar char="Ø"/>
            </a:pPr>
            <a:r>
              <a:rPr lang="en-US" sz="2300" dirty="0" smtClean="0">
                <a:latin typeface="Cambria" pitchFamily="18" charset="0"/>
              </a:rPr>
              <a:t>Protective relays provide first line of defense ( operating within 100 </a:t>
            </a:r>
            <a:r>
              <a:rPr lang="en-US" sz="2300" dirty="0" err="1" smtClean="0">
                <a:latin typeface="Cambria" pitchFamily="18" charset="0"/>
              </a:rPr>
              <a:t>milli</a:t>
            </a:r>
            <a:r>
              <a:rPr lang="en-US" sz="2300" dirty="0" smtClean="0">
                <a:latin typeface="Cambria" pitchFamily="18" charset="0"/>
              </a:rPr>
              <a:t> seconds for 400kV and above and within 160ms for 220kv and below.) The relays are backed up by “Back Up” relays. </a:t>
            </a:r>
          </a:p>
          <a:p>
            <a:pPr lvl="0" algn="just">
              <a:buFont typeface="Wingdings" pitchFamily="2" charset="2"/>
              <a:buChar char="Ø"/>
            </a:pPr>
            <a:r>
              <a:rPr lang="en-US" sz="2300" dirty="0" smtClean="0">
                <a:latin typeface="Cambria" pitchFamily="18" charset="0"/>
              </a:rPr>
              <a:t>Reliability measures are to be in inbuilt to ensure its correct operation when required.</a:t>
            </a:r>
          </a:p>
          <a:p>
            <a:pPr algn="just">
              <a:buFont typeface="Wingdings" pitchFamily="2" charset="2"/>
              <a:buChar char="Ø"/>
            </a:pPr>
            <a:r>
              <a:rPr lang="en-US" sz="2300" dirty="0" smtClean="0">
                <a:latin typeface="Cambria" pitchFamily="18" charset="0"/>
              </a:rPr>
              <a:t>The  </a:t>
            </a:r>
            <a:r>
              <a:rPr lang="en-US" sz="2300" dirty="0" err="1" smtClean="0">
                <a:latin typeface="Cambria" pitchFamily="18" charset="0"/>
              </a:rPr>
              <a:t>earthing</a:t>
            </a:r>
            <a:r>
              <a:rPr lang="en-US" sz="2300" dirty="0" smtClean="0">
                <a:latin typeface="Cambria" pitchFamily="18" charset="0"/>
              </a:rPr>
              <a:t>  hall be proper to operate protective relays </a:t>
            </a:r>
            <a:r>
              <a:rPr lang="en-US" sz="2300" dirty="0" err="1" smtClean="0">
                <a:latin typeface="Cambria" pitchFamily="18" charset="0"/>
              </a:rPr>
              <a:t>ope</a:t>
            </a:r>
            <a:r>
              <a:rPr lang="en-US" sz="2300" dirty="0" smtClean="0">
                <a:latin typeface="Cambria" pitchFamily="18" charset="0"/>
              </a:rPr>
              <a:t> /circuit breakers, to isolate the faulty equipment timely.</a:t>
            </a:r>
          </a:p>
          <a:p>
            <a:pPr algn="just">
              <a:lnSpc>
                <a:spcPct val="130000"/>
              </a:lnSpc>
              <a:buFont typeface="Wingdings" pitchFamily="2" charset="2"/>
              <a:buChar char="Ø"/>
            </a:pPr>
            <a:endParaRPr lang="en-US" sz="2000" dirty="0">
              <a:solidFill>
                <a:schemeClr val="tx2">
                  <a:lumMod val="75000"/>
                </a:schemeClr>
              </a:solidFill>
              <a:latin typeface="Cambria" pitchFamily="18"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1"/>
            <a:ext cx="8229600" cy="5486400"/>
          </a:xfrm>
        </p:spPr>
        <p:txBody>
          <a:bodyPr>
            <a:normAutofit fontScale="92500" lnSpcReduction="20000"/>
          </a:bodyPr>
          <a:lstStyle/>
          <a:p>
            <a:pPr algn="ctr">
              <a:lnSpc>
                <a:spcPct val="110000"/>
              </a:lnSpc>
              <a:buNone/>
            </a:pPr>
            <a:r>
              <a:rPr lang="en-US" sz="2400" b="1" u="sng" dirty="0" smtClean="0">
                <a:latin typeface="Cambria" pitchFamily="18" charset="0"/>
              </a:rPr>
              <a:t> Guide lines for  fire men  in operating  and </a:t>
            </a:r>
            <a:r>
              <a:rPr lang="en-US" sz="2400" b="1" u="sng" dirty="0" err="1" smtClean="0">
                <a:latin typeface="Cambria" pitchFamily="18" charset="0"/>
              </a:rPr>
              <a:t>maintaing</a:t>
            </a:r>
            <a:r>
              <a:rPr lang="en-US" sz="2400" b="1" u="sng" dirty="0" smtClean="0">
                <a:latin typeface="Cambria" pitchFamily="18" charset="0"/>
              </a:rPr>
              <a:t>  fire extinguishers </a:t>
            </a:r>
          </a:p>
          <a:p>
            <a:pPr algn="just">
              <a:lnSpc>
                <a:spcPct val="110000"/>
              </a:lnSpc>
              <a:buFont typeface="Wingdings" pitchFamily="2" charset="2"/>
              <a:buChar char="Ø"/>
            </a:pPr>
            <a:r>
              <a:rPr lang="en-US" sz="2400" dirty="0" smtClean="0">
                <a:latin typeface="Cambria" pitchFamily="18" charset="0"/>
              </a:rPr>
              <a:t>Every sub-station should train its employees in fire fighting. It should form its own fire fighting team. </a:t>
            </a:r>
          </a:p>
          <a:p>
            <a:pPr algn="just">
              <a:lnSpc>
                <a:spcPct val="110000"/>
              </a:lnSpc>
              <a:buFont typeface="Wingdings" pitchFamily="2" charset="2"/>
              <a:buChar char="Ø"/>
            </a:pPr>
            <a:r>
              <a:rPr lang="en-US" sz="2400" dirty="0" smtClean="0">
                <a:latin typeface="Cambria" pitchFamily="18" charset="0"/>
              </a:rPr>
              <a:t>Team should be given frequent mock drills. </a:t>
            </a:r>
          </a:p>
          <a:p>
            <a:pPr algn="just">
              <a:lnSpc>
                <a:spcPct val="110000"/>
              </a:lnSpc>
              <a:buFont typeface="Wingdings" pitchFamily="2" charset="2"/>
              <a:buChar char="Ø"/>
            </a:pPr>
            <a:r>
              <a:rPr lang="en-US" sz="2400" dirty="0" smtClean="0">
                <a:latin typeface="Cambria" pitchFamily="18" charset="0"/>
              </a:rPr>
              <a:t> chart showing extinguisher types ,usage and methods of operation</a:t>
            </a:r>
          </a:p>
          <a:p>
            <a:pPr algn="just">
              <a:lnSpc>
                <a:spcPct val="110000"/>
              </a:lnSpc>
              <a:buFont typeface="Wingdings" pitchFamily="2" charset="2"/>
              <a:buChar char="Ø"/>
            </a:pPr>
            <a:r>
              <a:rPr lang="en-US" sz="2400" dirty="0" smtClean="0">
                <a:latin typeface="Cambria" pitchFamily="18" charset="0"/>
              </a:rPr>
              <a:t>Duty of each member of the fire fighting team should be written and circulated among the staff. </a:t>
            </a:r>
          </a:p>
          <a:p>
            <a:pPr algn="just">
              <a:lnSpc>
                <a:spcPct val="110000"/>
              </a:lnSpc>
              <a:buFont typeface="Wingdings" pitchFamily="2" charset="2"/>
              <a:buChar char="Ø"/>
            </a:pPr>
            <a:r>
              <a:rPr lang="en-US" sz="2400" dirty="0" smtClean="0">
                <a:latin typeface="Cambria" pitchFamily="18" charset="0"/>
              </a:rPr>
              <a:t>A list of all employees with their contact number and home addresses  should be displayed in the substation.</a:t>
            </a:r>
          </a:p>
          <a:p>
            <a:pPr algn="just">
              <a:lnSpc>
                <a:spcPct val="110000"/>
              </a:lnSpc>
              <a:buFont typeface="Wingdings" pitchFamily="2" charset="2"/>
              <a:buChar char="Ø"/>
            </a:pPr>
            <a:r>
              <a:rPr lang="en-US" sz="2400" dirty="0" smtClean="0">
                <a:latin typeface="Cambria" pitchFamily="18" charset="0"/>
              </a:rPr>
              <a:t>Workers should also be provided first aid training. </a:t>
            </a:r>
          </a:p>
          <a:p>
            <a:pPr algn="just">
              <a:lnSpc>
                <a:spcPct val="110000"/>
              </a:lnSpc>
              <a:buFont typeface="Wingdings" pitchFamily="2" charset="2"/>
              <a:buChar char="Ø"/>
            </a:pPr>
            <a:r>
              <a:rPr lang="en-US" sz="2400" dirty="0" smtClean="0">
                <a:latin typeface="Cambria" pitchFamily="18" charset="0"/>
              </a:rPr>
              <a:t>First Aid Box should be provided with recommended medicines with a chart of medicines for display</a:t>
            </a:r>
          </a:p>
          <a:p>
            <a:pPr algn="just">
              <a:lnSpc>
                <a:spcPct val="110000"/>
              </a:lnSpc>
              <a:buFont typeface="Wingdings" pitchFamily="2" charset="2"/>
              <a:buChar char="Ø"/>
            </a:pPr>
            <a:r>
              <a:rPr lang="en-US" sz="2400" dirty="0" smtClean="0">
                <a:latin typeface="Cambria" pitchFamily="18" charset="0"/>
              </a:rPr>
              <a:t> A chart indicating the first aid to be given in case of electric shock should be displayed in the substation.</a:t>
            </a:r>
          </a:p>
          <a:p>
            <a:pPr>
              <a:lnSpc>
                <a:spcPct val="150000"/>
              </a:lnSpc>
              <a:buNone/>
            </a:pPr>
            <a:endParaRPr lang="en-US" sz="2000" dirty="0"/>
          </a:p>
        </p:txBody>
      </p:sp>
      <p:sp>
        <p:nvSpPr>
          <p:cNvPr id="4" name="Title 1"/>
          <p:cNvSpPr>
            <a:spLocks noGrp="1"/>
          </p:cNvSpPr>
          <p:nvPr>
            <p:ph type="title"/>
          </p:nvPr>
        </p:nvSpPr>
        <p:spPr>
          <a:xfrm>
            <a:off x="457200" y="0"/>
            <a:ext cx="8229600" cy="762000"/>
          </a:xfrm>
        </p:spPr>
        <p:txBody>
          <a:bodyPr>
            <a:noAutofit/>
          </a:bodyPr>
          <a:lstStyle/>
          <a:p>
            <a:pPr algn="ctr"/>
            <a:r>
              <a:rPr lang="en-US" sz="4000" b="1" dirty="0" smtClean="0">
                <a:solidFill>
                  <a:srgbClr val="C00000"/>
                </a:solidFill>
                <a:latin typeface="Cambria" pitchFamily="18" charset="0"/>
              </a:rPr>
              <a:t> </a:t>
            </a:r>
            <a:br>
              <a:rPr lang="en-US" sz="4000" b="1" dirty="0" smtClean="0">
                <a:solidFill>
                  <a:srgbClr val="C00000"/>
                </a:solidFill>
                <a:latin typeface="Cambria" pitchFamily="18" charset="0"/>
              </a:rPr>
            </a:br>
            <a:r>
              <a:rPr lang="en-US" sz="4000" b="1" dirty="0" smtClean="0">
                <a:solidFill>
                  <a:srgbClr val="C00000"/>
                </a:solidFill>
                <a:latin typeface="Cambria" pitchFamily="18" charset="0"/>
              </a:rPr>
              <a:t>FIRE FIGHTING EQUIPMENT</a:t>
            </a:r>
            <a:r>
              <a:rPr lang="en-US" sz="3000" b="1" dirty="0" smtClean="0">
                <a:solidFill>
                  <a:srgbClr val="C00000"/>
                </a:solidFill>
                <a:latin typeface="Cambria" pitchFamily="18" charset="0"/>
              </a:rPr>
              <a:t/>
            </a:r>
            <a:br>
              <a:rPr lang="en-US" sz="3000" b="1" dirty="0" smtClean="0">
                <a:solidFill>
                  <a:srgbClr val="C00000"/>
                </a:solidFill>
                <a:latin typeface="Cambria" pitchFamily="18" charset="0"/>
              </a:rPr>
            </a:br>
            <a:endParaRPr lang="en-US" sz="3000" dirty="0">
              <a:solidFill>
                <a:srgbClr val="C00000"/>
              </a:solidFill>
              <a:latin typeface="Cambria" pitchFamily="18"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Autofit/>
          </a:bodyPr>
          <a:lstStyle/>
          <a:p>
            <a:pPr algn="ctr"/>
            <a:r>
              <a:rPr lang="en-US" sz="4000" b="1" dirty="0" smtClean="0">
                <a:solidFill>
                  <a:srgbClr val="C00000"/>
                </a:solidFill>
                <a:latin typeface="Cambria" pitchFamily="18" charset="0"/>
              </a:rPr>
              <a:t/>
            </a:r>
            <a:br>
              <a:rPr lang="en-US" sz="4000" b="1" dirty="0" smtClean="0">
                <a:solidFill>
                  <a:srgbClr val="C00000"/>
                </a:solidFill>
                <a:latin typeface="Cambria" pitchFamily="18" charset="0"/>
              </a:rPr>
            </a:br>
            <a:r>
              <a:rPr lang="en-US" sz="4000" b="1" dirty="0" smtClean="0">
                <a:solidFill>
                  <a:srgbClr val="C00000"/>
                </a:solidFill>
                <a:latin typeface="Cambria" pitchFamily="18" charset="0"/>
              </a:rPr>
              <a:t>FIRE FIGHTING EQUIPMENT</a:t>
            </a:r>
            <a:r>
              <a:rPr lang="en-US" sz="3000" b="1" dirty="0" smtClean="0">
                <a:solidFill>
                  <a:srgbClr val="C00000"/>
                </a:solidFill>
                <a:latin typeface="Cambria" pitchFamily="18" charset="0"/>
              </a:rPr>
              <a:t/>
            </a:r>
            <a:br>
              <a:rPr lang="en-US" sz="3000" b="1" dirty="0" smtClean="0">
                <a:solidFill>
                  <a:srgbClr val="C00000"/>
                </a:solidFill>
                <a:latin typeface="Cambria" pitchFamily="18" charset="0"/>
              </a:rPr>
            </a:br>
            <a:endParaRPr lang="en-US" sz="3000" dirty="0">
              <a:solidFill>
                <a:srgbClr val="C00000"/>
              </a:solidFill>
              <a:latin typeface="Cambria" pitchFamily="18" charset="0"/>
            </a:endParaRPr>
          </a:p>
        </p:txBody>
      </p:sp>
      <p:sp>
        <p:nvSpPr>
          <p:cNvPr id="3" name="Content Placeholder 2"/>
          <p:cNvSpPr>
            <a:spLocks noGrp="1"/>
          </p:cNvSpPr>
          <p:nvPr>
            <p:ph idx="1"/>
          </p:nvPr>
        </p:nvSpPr>
        <p:spPr>
          <a:xfrm>
            <a:off x="304800" y="533400"/>
            <a:ext cx="8534400" cy="6019800"/>
          </a:xfrm>
        </p:spPr>
        <p:txBody>
          <a:bodyPr>
            <a:noAutofit/>
          </a:bodyPr>
          <a:lstStyle/>
          <a:p>
            <a:pPr algn="just">
              <a:lnSpc>
                <a:spcPct val="150000"/>
              </a:lnSpc>
              <a:buNone/>
            </a:pPr>
            <a:r>
              <a:rPr lang="en-US" sz="2400" b="1" u="sng" dirty="0">
                <a:latin typeface="Cambria" pitchFamily="18" charset="0"/>
              </a:rPr>
              <a:t>Fire hazards in transformers </a:t>
            </a:r>
            <a:r>
              <a:rPr lang="en-US" sz="2400" dirty="0" smtClean="0">
                <a:latin typeface="Cambria" pitchFamily="18" charset="0"/>
              </a:rPr>
              <a:t>		</a:t>
            </a:r>
          </a:p>
          <a:p>
            <a:pPr algn="just">
              <a:lnSpc>
                <a:spcPct val="150000"/>
              </a:lnSpc>
            </a:pPr>
            <a:r>
              <a:rPr lang="en-US" sz="2400" dirty="0" smtClean="0">
                <a:latin typeface="Cambria" pitchFamily="18" charset="0"/>
              </a:rPr>
              <a:t>Transformers carry current and generate heat due to a variety of energy losses. </a:t>
            </a:r>
          </a:p>
          <a:p>
            <a:pPr algn="just">
              <a:lnSpc>
                <a:spcPct val="150000"/>
              </a:lnSpc>
            </a:pPr>
            <a:r>
              <a:rPr lang="en-US" sz="2400" dirty="0" smtClean="0">
                <a:latin typeface="Cambria" pitchFamily="18" charset="0"/>
              </a:rPr>
              <a:t>Their constructions enables cooling by dissipating the heat. Transformer can be classified into  FOUR types depending upon the heat dissipation facility and insulation used.</a:t>
            </a:r>
          </a:p>
          <a:p>
            <a:pPr lvl="0" algn="just">
              <a:lnSpc>
                <a:spcPct val="150000"/>
              </a:lnSpc>
              <a:buFont typeface="Wingdings" pitchFamily="2" charset="2"/>
              <a:buChar char="v"/>
            </a:pPr>
            <a:r>
              <a:rPr lang="en-US" sz="2400" dirty="0" smtClean="0">
                <a:latin typeface="Cambria" pitchFamily="18" charset="0"/>
              </a:rPr>
              <a:t>Dry Type Transformer</a:t>
            </a:r>
          </a:p>
          <a:p>
            <a:pPr lvl="0" algn="just">
              <a:lnSpc>
                <a:spcPct val="150000"/>
              </a:lnSpc>
              <a:buFont typeface="Wingdings" pitchFamily="2" charset="2"/>
              <a:buChar char="v"/>
            </a:pPr>
            <a:r>
              <a:rPr lang="en-US" sz="2400" dirty="0" err="1" smtClean="0">
                <a:latin typeface="Cambria" pitchFamily="18" charset="0"/>
              </a:rPr>
              <a:t>Askarel</a:t>
            </a:r>
            <a:r>
              <a:rPr lang="en-US" sz="2400" dirty="0" smtClean="0">
                <a:latin typeface="Cambria" pitchFamily="18" charset="0"/>
              </a:rPr>
              <a:t>  Insulated Type</a:t>
            </a:r>
          </a:p>
          <a:p>
            <a:pPr lvl="0" algn="just">
              <a:lnSpc>
                <a:spcPct val="150000"/>
              </a:lnSpc>
              <a:buFont typeface="Wingdings" pitchFamily="2" charset="2"/>
              <a:buChar char="v"/>
            </a:pPr>
            <a:r>
              <a:rPr lang="en-US" sz="2400" dirty="0" smtClean="0">
                <a:latin typeface="Cambria" pitchFamily="18" charset="0"/>
              </a:rPr>
              <a:t>Mineral Oil Insulated Type</a:t>
            </a:r>
          </a:p>
          <a:p>
            <a:pPr lvl="0" algn="just">
              <a:lnSpc>
                <a:spcPct val="150000"/>
              </a:lnSpc>
              <a:buFont typeface="Wingdings" pitchFamily="2" charset="2"/>
              <a:buChar char="v"/>
            </a:pPr>
            <a:r>
              <a:rPr lang="en-US" sz="2400" b="1" dirty="0" smtClean="0"/>
              <a:t> SF6 gas Filled (Immersed) Power transformer</a:t>
            </a:r>
            <a:endParaRPr lang="en-US" sz="2400" dirty="0" smtClean="0">
              <a:latin typeface="Cambria" pitchFamily="18" charset="0"/>
            </a:endParaRPr>
          </a:p>
          <a:p>
            <a:pPr algn="just">
              <a:lnSpc>
                <a:spcPct val="150000"/>
              </a:lnSpc>
              <a:buFont typeface="Wingdings" pitchFamily="2" charset="2"/>
              <a:buChar char="Ø"/>
            </a:pPr>
            <a:endParaRPr lang="en-US" sz="2000" dirty="0">
              <a:solidFill>
                <a:schemeClr val="tx2">
                  <a:lumMod val="75000"/>
                </a:schemeClr>
              </a:solidFill>
              <a:latin typeface="Cambria" pitchFamily="18"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solidFill>
                  <a:srgbClr val="C00000"/>
                </a:solidFill>
                <a:latin typeface="Cambria" pitchFamily="18" charset="0"/>
              </a:rPr>
              <a:t>FIRE PREVENTION &amp; FIRE FIGHTING EQUIPMENT</a:t>
            </a:r>
            <a:r>
              <a:rPr lang="en-US" sz="3000" b="1" dirty="0" smtClean="0">
                <a:solidFill>
                  <a:srgbClr val="C00000"/>
                </a:solidFill>
                <a:latin typeface="Cambria" pitchFamily="18" charset="0"/>
              </a:rPr>
              <a:t/>
            </a:r>
            <a:br>
              <a:rPr lang="en-US" sz="3000" b="1" dirty="0" smtClean="0">
                <a:solidFill>
                  <a:srgbClr val="C00000"/>
                </a:solidFill>
                <a:latin typeface="Cambria" pitchFamily="18" charset="0"/>
              </a:rPr>
            </a:br>
            <a:endParaRPr lang="en-US" sz="3000" dirty="0">
              <a:solidFill>
                <a:srgbClr val="C00000"/>
              </a:solidFill>
              <a:latin typeface="Cambria" pitchFamily="18" charset="0"/>
            </a:endParaRPr>
          </a:p>
        </p:txBody>
      </p:sp>
      <p:sp>
        <p:nvSpPr>
          <p:cNvPr id="3" name="Content Placeholder 2"/>
          <p:cNvSpPr>
            <a:spLocks noGrp="1"/>
          </p:cNvSpPr>
          <p:nvPr>
            <p:ph idx="1"/>
          </p:nvPr>
        </p:nvSpPr>
        <p:spPr>
          <a:xfrm>
            <a:off x="914400" y="1600200"/>
            <a:ext cx="7403592" cy="4953000"/>
          </a:xfrm>
        </p:spPr>
        <p:txBody>
          <a:bodyPr>
            <a:noAutofit/>
          </a:bodyPr>
          <a:lstStyle/>
          <a:p>
            <a:pPr algn="just">
              <a:buFont typeface="Wingdings" pitchFamily="2" charset="2"/>
              <a:buChar char="q"/>
            </a:pPr>
            <a:r>
              <a:rPr lang="en-US" sz="2400" dirty="0" smtClean="0">
                <a:latin typeface="Cambria" pitchFamily="18" charset="0"/>
              </a:rPr>
              <a:t>Dry transformers are of four types:</a:t>
            </a:r>
          </a:p>
          <a:p>
            <a:pPr lvl="0" algn="just">
              <a:buFont typeface="Wingdings" pitchFamily="2" charset="2"/>
              <a:buChar char="v"/>
            </a:pPr>
            <a:r>
              <a:rPr lang="en-US" sz="2400" dirty="0" smtClean="0">
                <a:latin typeface="Cambria" pitchFamily="18" charset="0"/>
              </a:rPr>
              <a:t>Self- cooled unventilated</a:t>
            </a:r>
          </a:p>
          <a:p>
            <a:pPr lvl="0" algn="just">
              <a:buFont typeface="Wingdings" pitchFamily="2" charset="2"/>
              <a:buChar char="v"/>
            </a:pPr>
            <a:r>
              <a:rPr lang="en-US" sz="2400" dirty="0" smtClean="0">
                <a:latin typeface="Cambria" pitchFamily="18" charset="0"/>
              </a:rPr>
              <a:t>Self-cooled ventilated</a:t>
            </a:r>
          </a:p>
          <a:p>
            <a:pPr lvl="0" algn="just">
              <a:buFont typeface="Wingdings" pitchFamily="2" charset="2"/>
              <a:buChar char="v"/>
            </a:pPr>
            <a:r>
              <a:rPr lang="en-US" sz="2400" dirty="0" smtClean="0">
                <a:latin typeface="Cambria" pitchFamily="18" charset="0"/>
              </a:rPr>
              <a:t>Forced air- cooled</a:t>
            </a:r>
          </a:p>
          <a:p>
            <a:pPr lvl="0" algn="just">
              <a:buFont typeface="Wingdings" pitchFamily="2" charset="2"/>
              <a:buChar char="v"/>
            </a:pPr>
            <a:r>
              <a:rPr lang="en-US" sz="2400" dirty="0" smtClean="0">
                <a:latin typeface="Cambria" pitchFamily="18" charset="0"/>
              </a:rPr>
              <a:t>Dry transformers are fire resistant </a:t>
            </a:r>
          </a:p>
          <a:p>
            <a:pPr lvl="0" algn="just">
              <a:buFont typeface="Wingdings" pitchFamily="2" charset="2"/>
              <a:buChar char="v"/>
            </a:pPr>
            <a:r>
              <a:rPr lang="en-US" sz="2400" dirty="0" smtClean="0">
                <a:latin typeface="Cambria" pitchFamily="18" charset="0"/>
              </a:rPr>
              <a:t>Apart from the above  in case  of  oil filled but </a:t>
            </a:r>
            <a:r>
              <a:rPr lang="en-US" sz="2400" dirty="0" err="1" smtClean="0">
                <a:latin typeface="Cambria" pitchFamily="18" charset="0"/>
              </a:rPr>
              <a:t>withSealed</a:t>
            </a:r>
            <a:r>
              <a:rPr lang="en-US" sz="2400" dirty="0" smtClean="0">
                <a:latin typeface="Cambria" pitchFamily="18" charset="0"/>
              </a:rPr>
              <a:t> tank with gas filling above oil (Nitrogen or per </a:t>
            </a:r>
            <a:r>
              <a:rPr lang="en-US" sz="2400" dirty="0" err="1" smtClean="0">
                <a:latin typeface="Cambria" pitchFamily="18" charset="0"/>
              </a:rPr>
              <a:t>Fluropropane</a:t>
            </a:r>
            <a:r>
              <a:rPr lang="en-US" sz="2400" dirty="0" smtClean="0">
                <a:latin typeface="Cambria" pitchFamily="18" charset="0"/>
              </a:rPr>
              <a:t>) which has remote chances for fire accidents</a:t>
            </a:r>
          </a:p>
          <a:p>
            <a:pPr algn="just">
              <a:buFont typeface="Wingdings" pitchFamily="2" charset="2"/>
              <a:buChar char="Ø"/>
            </a:pPr>
            <a:endParaRPr lang="en-US" sz="2400" dirty="0">
              <a:solidFill>
                <a:schemeClr val="tx2">
                  <a:lumMod val="75000"/>
                </a:schemeClr>
              </a:solidFill>
              <a:latin typeface="Cambria" pitchFamily="18"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US" dirty="0" smtClean="0"/>
              <a:t>SF6 gas filled Power transformer</a:t>
            </a:r>
            <a:endParaRPr lang="en-US" dirty="0"/>
          </a:p>
        </p:txBody>
      </p:sp>
      <p:sp>
        <p:nvSpPr>
          <p:cNvPr id="3" name="Content Placeholder 2"/>
          <p:cNvSpPr>
            <a:spLocks noGrp="1"/>
          </p:cNvSpPr>
          <p:nvPr>
            <p:ph idx="1"/>
          </p:nvPr>
        </p:nvSpPr>
        <p:spPr>
          <a:xfrm>
            <a:off x="457200" y="533400"/>
            <a:ext cx="8229600" cy="6324600"/>
          </a:xfrm>
        </p:spPr>
        <p:txBody>
          <a:bodyPr>
            <a:normAutofit lnSpcReduction="10000"/>
          </a:bodyPr>
          <a:lstStyle/>
          <a:p>
            <a:r>
              <a:rPr lang="en-US" sz="2400" b="1" dirty="0" smtClean="0">
                <a:latin typeface="Arial" pitchFamily="34" charset="0"/>
                <a:cs typeface="Arial" pitchFamily="34" charset="0"/>
              </a:rPr>
              <a:t>SF6 gas filled transformer is an advanced technology, for installation at  underground stations, GIS Stations and fire-prone stations. </a:t>
            </a:r>
          </a:p>
          <a:p>
            <a:r>
              <a:rPr lang="en-US" sz="2400" b="1" dirty="0" smtClean="0">
                <a:latin typeface="Arial" pitchFamily="34" charset="0"/>
                <a:cs typeface="Arial" pitchFamily="34" charset="0"/>
              </a:rPr>
              <a:t>This technology is very much prevalent in Japan and other ASEAN Countries. </a:t>
            </a:r>
          </a:p>
          <a:p>
            <a:r>
              <a:rPr lang="en-US" sz="2400" b="1" dirty="0" smtClean="0">
                <a:latin typeface="Arial" pitchFamily="34" charset="0"/>
                <a:cs typeface="Arial" pitchFamily="34" charset="0"/>
              </a:rPr>
              <a:t>Even transformers of 300MVA, 300kV class are in operation</a:t>
            </a:r>
          </a:p>
          <a:p>
            <a:r>
              <a:rPr lang="en-US" sz="2400" b="1" dirty="0" smtClean="0">
                <a:latin typeface="Arial" pitchFamily="34" charset="0"/>
                <a:cs typeface="Arial" pitchFamily="34" charset="0"/>
              </a:rPr>
              <a:t>The basic transformer technology is similar to oil filled transformer. </a:t>
            </a:r>
          </a:p>
          <a:p>
            <a:r>
              <a:rPr lang="en-US" sz="2400" b="1" dirty="0" smtClean="0">
                <a:latin typeface="Arial" pitchFamily="34" charset="0"/>
                <a:cs typeface="Arial" pitchFamily="34" charset="0"/>
              </a:rPr>
              <a:t>The main difference is in insulation materials and pressure vessel.</a:t>
            </a:r>
          </a:p>
          <a:p>
            <a:r>
              <a:rPr lang="en-US" sz="2400" b="1" dirty="0" smtClean="0">
                <a:latin typeface="Arial" pitchFamily="34" charset="0"/>
                <a:cs typeface="Arial" pitchFamily="34" charset="0"/>
              </a:rPr>
              <a:t>SF6 gas besides being </a:t>
            </a:r>
            <a:r>
              <a:rPr lang="en-US" sz="2400" b="1" dirty="0" err="1" smtClean="0">
                <a:latin typeface="Arial" pitchFamily="34" charset="0"/>
                <a:cs typeface="Arial" pitchFamily="34" charset="0"/>
              </a:rPr>
              <a:t>insulant</a:t>
            </a:r>
            <a:r>
              <a:rPr lang="en-US" sz="2400" b="1" dirty="0" smtClean="0">
                <a:latin typeface="Arial" pitchFamily="34" charset="0"/>
                <a:cs typeface="Arial" pitchFamily="34" charset="0"/>
              </a:rPr>
              <a:t> and </a:t>
            </a:r>
            <a:r>
              <a:rPr lang="en-US" sz="2400" b="1" dirty="0" err="1" smtClean="0">
                <a:latin typeface="Arial" pitchFamily="34" charset="0"/>
                <a:cs typeface="Arial" pitchFamily="34" charset="0"/>
              </a:rPr>
              <a:t>coolant,is</a:t>
            </a:r>
            <a:r>
              <a:rPr lang="en-US" sz="2400" b="1" dirty="0" smtClean="0">
                <a:latin typeface="Arial" pitchFamily="34" charset="0"/>
                <a:cs typeface="Arial" pitchFamily="34" charset="0"/>
              </a:rPr>
              <a:t> not flammable. is also fire resistant.</a:t>
            </a:r>
          </a:p>
          <a:p>
            <a:r>
              <a:rPr lang="en-US" sz="2400" b="1" dirty="0" smtClean="0">
                <a:latin typeface="Arial" pitchFamily="34" charset="0"/>
                <a:cs typeface="Arial" pitchFamily="34" charset="0"/>
              </a:rPr>
              <a:t> Does not absorb moisture ( Non – Hygroscopic)</a:t>
            </a:r>
          </a:p>
          <a:p>
            <a:r>
              <a:rPr lang="en-US" sz="2400" b="1" dirty="0" smtClean="0">
                <a:latin typeface="Arial" pitchFamily="34" charset="0"/>
                <a:cs typeface="Arial" pitchFamily="34" charset="0"/>
              </a:rPr>
              <a:t>Such a transformer can avoid emulsifier system ,oil pit, fire fighting equipment, huge drainage system , oil tanks, conservator, Pressure relief valve etc., </a:t>
            </a:r>
            <a:endParaRPr lang="en-US" sz="2400" b="1" dirty="0">
              <a:latin typeface="Arial" pitchFamily="34" charset="0"/>
              <a:cs typeface="Arial" pitchFamily="34"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fontScale="90000"/>
          </a:bodyPr>
          <a:lstStyle/>
          <a:p>
            <a:endParaRPr lang="en-US" dirty="0"/>
          </a:p>
        </p:txBody>
      </p:sp>
      <p:sp>
        <p:nvSpPr>
          <p:cNvPr id="3" name="Content Placeholder 2"/>
          <p:cNvSpPr>
            <a:spLocks noGrp="1"/>
          </p:cNvSpPr>
          <p:nvPr>
            <p:ph idx="1"/>
          </p:nvPr>
        </p:nvSpPr>
        <p:spPr>
          <a:xfrm>
            <a:off x="228600" y="457200"/>
            <a:ext cx="8229600" cy="6019800"/>
          </a:xfrm>
        </p:spPr>
        <p:txBody>
          <a:bodyPr>
            <a:noAutofit/>
          </a:bodyPr>
          <a:lstStyle/>
          <a:p>
            <a:r>
              <a:rPr lang="en-US" sz="2800" dirty="0" smtClean="0"/>
              <a:t>The pressure raise inside a transformer tank due to internal arc is far less compared   to the strength of GIT tank and tank will not explode due to such pressure raise. Hence more safer.</a:t>
            </a:r>
          </a:p>
          <a:p>
            <a:r>
              <a:rPr lang="en-US" sz="2800" dirty="0" smtClean="0"/>
              <a:t>Also  conservator or a pressure relief valve are not </a:t>
            </a:r>
            <a:r>
              <a:rPr lang="en-US" sz="2800" dirty="0" err="1" smtClean="0"/>
              <a:t>requiredand</a:t>
            </a:r>
            <a:r>
              <a:rPr lang="en-US" sz="2800" dirty="0" smtClean="0"/>
              <a:t>  so the transformer height can be reduced.( 2 to 2.5 </a:t>
            </a:r>
            <a:r>
              <a:rPr lang="en-US" sz="2800" dirty="0" err="1" smtClean="0"/>
              <a:t>mts</a:t>
            </a:r>
            <a:r>
              <a:rPr lang="en-US" sz="2800" dirty="0" smtClean="0"/>
              <a:t> in case of 300 kV class transformer</a:t>
            </a:r>
            <a:r>
              <a:rPr lang="en-US" sz="2800" u="sng" dirty="0" smtClean="0"/>
              <a:t>)</a:t>
            </a:r>
            <a:endParaRPr lang="en-US" sz="2800" dirty="0" smtClean="0"/>
          </a:p>
          <a:p>
            <a:r>
              <a:rPr lang="en-US" sz="2800" dirty="0" smtClean="0"/>
              <a:t>With GIS , the GIT forms a compact substation with a reduced civil construction costs</a:t>
            </a:r>
          </a:p>
          <a:p>
            <a:r>
              <a:rPr lang="en-US" sz="2800" dirty="0" smtClean="0"/>
              <a:t>No oil leakage Minimization of substation footprint  </a:t>
            </a:r>
          </a:p>
          <a:p>
            <a:r>
              <a:rPr lang="en-US" sz="2800" dirty="0" smtClean="0"/>
              <a:t>Lighter weight Easy, clean installation Easy inspection maintenance and long service life compared to oil filled transformer</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endParaRPr lang="en-US" dirty="0"/>
          </a:p>
        </p:txBody>
      </p:sp>
      <p:sp>
        <p:nvSpPr>
          <p:cNvPr id="3" name="Content Placeholder 2"/>
          <p:cNvSpPr>
            <a:spLocks noGrp="1"/>
          </p:cNvSpPr>
          <p:nvPr>
            <p:ph idx="1"/>
          </p:nvPr>
        </p:nvSpPr>
        <p:spPr>
          <a:xfrm>
            <a:off x="457200" y="1066800"/>
            <a:ext cx="8229600" cy="5791200"/>
          </a:xfrm>
        </p:spPr>
        <p:txBody>
          <a:bodyPr>
            <a:normAutofit/>
          </a:bodyPr>
          <a:lstStyle/>
          <a:p>
            <a:pPr>
              <a:lnSpc>
                <a:spcPct val="90000"/>
              </a:lnSpc>
              <a:buClr>
                <a:srgbClr val="FFFF00"/>
              </a:buClr>
            </a:pPr>
            <a:r>
              <a:rPr lang="en-US" sz="2800" dirty="0" smtClean="0"/>
              <a:t>More eco friendly and does not emit polluting gases as in case of Oil filled one when on fire</a:t>
            </a:r>
            <a:br>
              <a:rPr lang="en-US" sz="2800" dirty="0" smtClean="0"/>
            </a:br>
            <a:r>
              <a:rPr lang="en-US" sz="2800" dirty="0" smtClean="0"/>
              <a:t>High resistance to moisture.</a:t>
            </a:r>
          </a:p>
          <a:p>
            <a:pPr>
              <a:lnSpc>
                <a:spcPct val="90000"/>
              </a:lnSpc>
              <a:buClr>
                <a:srgbClr val="FFFF00"/>
              </a:buClr>
              <a:buFont typeface="Wingdings" pitchFamily="2" charset="2"/>
              <a:buChar char="F"/>
            </a:pPr>
            <a:r>
              <a:rPr lang="en-US" sz="2800" dirty="0" smtClean="0"/>
              <a:t>Reduced installation space.</a:t>
            </a:r>
          </a:p>
          <a:p>
            <a:pPr>
              <a:lnSpc>
                <a:spcPct val="90000"/>
              </a:lnSpc>
              <a:buClr>
                <a:srgbClr val="FFFF00"/>
              </a:buClr>
              <a:buFont typeface="Wingdings" pitchFamily="2" charset="2"/>
              <a:buChar char="F"/>
            </a:pPr>
            <a:r>
              <a:rPr lang="en-US" sz="2800" dirty="0" smtClean="0"/>
              <a:t>High reliability.</a:t>
            </a:r>
          </a:p>
          <a:p>
            <a:pPr>
              <a:lnSpc>
                <a:spcPct val="90000"/>
              </a:lnSpc>
              <a:buClr>
                <a:srgbClr val="FFFF00"/>
              </a:buClr>
              <a:buFont typeface="Wingdings" pitchFamily="2" charset="2"/>
              <a:buChar char="F"/>
            </a:pPr>
            <a:r>
              <a:rPr lang="en-US" sz="2800" dirty="0" smtClean="0"/>
              <a:t>Causes no pollution.</a:t>
            </a:r>
          </a:p>
          <a:p>
            <a:pPr>
              <a:buClr>
                <a:srgbClr val="000000"/>
              </a:buClr>
            </a:pPr>
            <a:r>
              <a:rPr lang="en-US" sz="2800" dirty="0" smtClean="0"/>
              <a:t>Employs a cooling medium in liquid phase such as a </a:t>
            </a:r>
            <a:r>
              <a:rPr lang="en-US" sz="2800" b="1" i="1" dirty="0" smtClean="0">
                <a:solidFill>
                  <a:srgbClr val="FF0000"/>
                </a:solidFill>
              </a:rPr>
              <a:t>Refrigerant R113</a:t>
            </a:r>
            <a:r>
              <a:rPr lang="en-US" sz="2800" dirty="0" smtClean="0"/>
              <a:t> otherwise known as </a:t>
            </a:r>
            <a:r>
              <a:rPr lang="en-US" sz="2800" b="1" i="1" dirty="0" err="1" smtClean="0">
                <a:solidFill>
                  <a:srgbClr val="FF0000"/>
                </a:solidFill>
              </a:rPr>
              <a:t>Trifluorotrichloroethane</a:t>
            </a:r>
            <a:r>
              <a:rPr lang="en-US" sz="2800" b="1" i="1" dirty="0" smtClean="0">
                <a:solidFill>
                  <a:srgbClr val="FF0000"/>
                </a:solidFill>
              </a:rPr>
              <a:t> </a:t>
            </a:r>
            <a:r>
              <a:rPr lang="en-US" sz="2800" dirty="0" smtClean="0">
                <a:solidFill>
                  <a:srgbClr val="FF0000"/>
                </a:solidFill>
              </a:rPr>
              <a:t>or </a:t>
            </a:r>
            <a:r>
              <a:rPr lang="en-US" sz="2800" b="1" dirty="0" smtClean="0">
                <a:solidFill>
                  <a:srgbClr val="FF0000"/>
                </a:solidFill>
              </a:rPr>
              <a:t>C</a:t>
            </a:r>
            <a:r>
              <a:rPr lang="en-US" sz="2000" b="1" dirty="0" smtClean="0">
                <a:solidFill>
                  <a:srgbClr val="FF0000"/>
                </a:solidFill>
              </a:rPr>
              <a:t>2</a:t>
            </a:r>
            <a:r>
              <a:rPr lang="en-US" sz="2800" b="1" dirty="0" smtClean="0">
                <a:solidFill>
                  <a:srgbClr val="FF0000"/>
                </a:solidFill>
              </a:rPr>
              <a:t>F</a:t>
            </a:r>
            <a:r>
              <a:rPr lang="en-US" sz="2000" b="1" dirty="0" smtClean="0">
                <a:solidFill>
                  <a:srgbClr val="FF0000"/>
                </a:solidFill>
              </a:rPr>
              <a:t>3</a:t>
            </a:r>
            <a:r>
              <a:rPr lang="en-US" sz="2800" b="1" dirty="0" smtClean="0">
                <a:solidFill>
                  <a:srgbClr val="FF0000"/>
                </a:solidFill>
              </a:rPr>
              <a:t>Cl</a:t>
            </a:r>
            <a:r>
              <a:rPr lang="en-US" sz="2000" b="1" dirty="0" smtClean="0">
                <a:solidFill>
                  <a:srgbClr val="FF0000"/>
                </a:solidFill>
              </a:rPr>
              <a:t>3.</a:t>
            </a:r>
            <a:r>
              <a:rPr lang="en-US" sz="2800" dirty="0" smtClean="0">
                <a:solidFill>
                  <a:srgbClr val="FF0000"/>
                </a:solidFill>
              </a:rPr>
              <a:t> </a:t>
            </a:r>
          </a:p>
          <a:p>
            <a:pPr>
              <a:buClr>
                <a:srgbClr val="000000"/>
              </a:buClr>
            </a:pPr>
            <a:r>
              <a:rPr lang="en-US" sz="2800" dirty="0" smtClean="0"/>
              <a:t>SF6 gas is obviously used as the second cooling medium</a:t>
            </a:r>
          </a:p>
          <a:p>
            <a:endParaRPr lang="en-US" sz="2800"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descr="IntstructureGIT"/>
          <p:cNvPicPr>
            <a:picLocks noGrp="1" noChangeAspect="1" noChangeArrowheads="1"/>
          </p:cNvPicPr>
          <p:nvPr>
            <p:ph idx="1"/>
          </p:nvPr>
        </p:nvPicPr>
        <p:blipFill>
          <a:blip r:embed="rId2"/>
          <a:srcRect/>
          <a:stretch>
            <a:fillRect/>
          </a:stretch>
        </p:blipFill>
        <p:spPr bwMode="auto">
          <a:xfrm>
            <a:off x="381000" y="1524000"/>
            <a:ext cx="8077200" cy="5029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smtClean="0"/>
              <a:t>LAYOUT OF GIT</a:t>
            </a:r>
            <a:endParaRPr lang="en-US" sz="3200" dirty="0"/>
          </a:p>
        </p:txBody>
      </p:sp>
      <p:pic>
        <p:nvPicPr>
          <p:cNvPr id="4" name="Picture 5" descr="layout"/>
          <p:cNvPicPr>
            <a:picLocks noGrp="1" noChangeAspect="1" noChangeArrowheads="1"/>
          </p:cNvPicPr>
          <p:nvPr>
            <p:ph idx="1"/>
          </p:nvPr>
        </p:nvPicPr>
        <p:blipFill>
          <a:blip r:embed="rId2"/>
          <a:srcRect/>
          <a:stretch>
            <a:fillRect/>
          </a:stretch>
        </p:blipFill>
        <p:spPr bwMode="auto">
          <a:xfrm>
            <a:off x="533400" y="914400"/>
            <a:ext cx="8001000" cy="5943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5" descr="clip_image002"/>
          <p:cNvPicPr>
            <a:picLocks noGrp="1" noChangeAspect="1" noChangeArrowheads="1"/>
          </p:cNvPicPr>
          <p:nvPr>
            <p:ph idx="1"/>
          </p:nvPr>
        </p:nvPicPr>
        <p:blipFill>
          <a:blip r:embed="rId2"/>
          <a:srcRect/>
          <a:stretch>
            <a:fillRect/>
          </a:stretch>
        </p:blipFill>
        <p:spPr>
          <a:xfrm>
            <a:off x="533400" y="1371600"/>
            <a:ext cx="8305800" cy="54864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3200" dirty="0" smtClean="0"/>
              <a:t>SPECIAL FEATURES</a:t>
            </a:r>
            <a:endParaRPr lang="en-US" sz="3200" dirty="0"/>
          </a:p>
        </p:txBody>
      </p:sp>
      <p:sp>
        <p:nvSpPr>
          <p:cNvPr id="3" name="Content Placeholder 2"/>
          <p:cNvSpPr>
            <a:spLocks noGrp="1"/>
          </p:cNvSpPr>
          <p:nvPr>
            <p:ph idx="1"/>
          </p:nvPr>
        </p:nvSpPr>
        <p:spPr>
          <a:xfrm>
            <a:off x="457200" y="685800"/>
            <a:ext cx="8229600" cy="6172200"/>
          </a:xfrm>
        </p:spPr>
        <p:txBody>
          <a:bodyPr/>
          <a:lstStyle/>
          <a:p>
            <a:r>
              <a:rPr lang="en-US" dirty="0" smtClean="0"/>
              <a:t> SF6 gas pressure shall  be 0.14 or 0.43 </a:t>
            </a:r>
            <a:r>
              <a:rPr lang="en-US" dirty="0" err="1" smtClean="0"/>
              <a:t>Mpa</a:t>
            </a:r>
            <a:r>
              <a:rPr lang="en-US" dirty="0" smtClean="0"/>
              <a:t>-g (20</a:t>
            </a:r>
            <a:r>
              <a:rPr lang="en-US" dirty="0" smtClean="0">
                <a:latin typeface="Calibri"/>
                <a:cs typeface="Calibri"/>
              </a:rPr>
              <a:t>ᵒC)</a:t>
            </a:r>
          </a:p>
          <a:p>
            <a:r>
              <a:rPr lang="en-US" dirty="0" smtClean="0">
                <a:latin typeface="Calibri"/>
                <a:cs typeface="Calibri"/>
              </a:rPr>
              <a:t>Solid insulation is PET film, PPS film, </a:t>
            </a:r>
            <a:r>
              <a:rPr lang="en-US" dirty="0" err="1" smtClean="0">
                <a:latin typeface="Calibri"/>
                <a:cs typeface="Calibri"/>
              </a:rPr>
              <a:t>Aramide</a:t>
            </a:r>
            <a:r>
              <a:rPr lang="en-US" dirty="0" smtClean="0">
                <a:latin typeface="Calibri"/>
                <a:cs typeface="Calibri"/>
              </a:rPr>
              <a:t> paper and Press board in place of Oil impregnated paper and </a:t>
            </a:r>
            <a:r>
              <a:rPr lang="en-US" dirty="0" smtClean="0">
                <a:cs typeface="Calibri"/>
              </a:rPr>
              <a:t>Press board  in case  of Oil filled  transformer.</a:t>
            </a:r>
          </a:p>
          <a:p>
            <a:r>
              <a:rPr lang="en-US" dirty="0" smtClean="0">
                <a:cs typeface="Calibri"/>
              </a:rPr>
              <a:t>Diverter switch comprises of  </a:t>
            </a:r>
            <a:r>
              <a:rPr lang="en-US" dirty="0" err="1" smtClean="0">
                <a:cs typeface="Calibri"/>
              </a:rPr>
              <a:t>vaccum</a:t>
            </a:r>
            <a:r>
              <a:rPr lang="en-US" dirty="0" smtClean="0">
                <a:cs typeface="Calibri"/>
              </a:rPr>
              <a:t> interrupter in place  of arcing switching in oil as in the case oil filled transformer</a:t>
            </a:r>
          </a:p>
          <a:p>
            <a:r>
              <a:rPr lang="en-US" dirty="0" smtClean="0">
                <a:cs typeface="Calibri"/>
              </a:rPr>
              <a:t>Tap selector is a slide switch in place of roller contact, without any arcing to be quenched</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Autofit/>
          </a:bodyPr>
          <a:lstStyle/>
          <a:p>
            <a:r>
              <a:rPr lang="en-US" sz="2800" b="1" dirty="0" smtClean="0">
                <a:solidFill>
                  <a:srgbClr val="C00000"/>
                </a:solidFill>
                <a:latin typeface="Cambria" pitchFamily="18" charset="0"/>
              </a:rPr>
              <a:t>FIRE PREVENTION-</a:t>
            </a:r>
            <a:r>
              <a:rPr lang="en-US" sz="2800" b="1" dirty="0" smtClean="0">
                <a:latin typeface="Cambria" pitchFamily="18" charset="0"/>
              </a:rPr>
              <a:t>	</a:t>
            </a:r>
            <a:r>
              <a:rPr lang="en-US" sz="2800" b="1" u="sng" dirty="0" smtClean="0">
                <a:solidFill>
                  <a:srgbClr val="FF0000"/>
                </a:solidFill>
                <a:latin typeface="Cambria" pitchFamily="18" charset="0"/>
              </a:rPr>
              <a:t>GROUNDINGS :</a:t>
            </a:r>
            <a:endParaRPr lang="en-US" sz="2800" dirty="0">
              <a:solidFill>
                <a:srgbClr val="FF0000"/>
              </a:solidFill>
              <a:latin typeface="Cambria" pitchFamily="18" charset="0"/>
            </a:endParaRPr>
          </a:p>
        </p:txBody>
      </p:sp>
      <p:sp>
        <p:nvSpPr>
          <p:cNvPr id="3" name="Content Placeholder 2"/>
          <p:cNvSpPr>
            <a:spLocks noGrp="1"/>
          </p:cNvSpPr>
          <p:nvPr>
            <p:ph idx="1"/>
          </p:nvPr>
        </p:nvSpPr>
        <p:spPr>
          <a:xfrm>
            <a:off x="304800" y="685800"/>
            <a:ext cx="8534400" cy="5562600"/>
          </a:xfrm>
        </p:spPr>
        <p:txBody>
          <a:bodyPr>
            <a:noAutofit/>
          </a:bodyPr>
          <a:lstStyle/>
          <a:p>
            <a:pPr lvl="0" algn="just">
              <a:buFont typeface="Wingdings" pitchFamily="2" charset="2"/>
              <a:buChar char="Ø"/>
            </a:pPr>
            <a:r>
              <a:rPr lang="en-US" sz="2500" b="1" dirty="0" smtClean="0">
                <a:latin typeface="Cambria" pitchFamily="18" charset="0"/>
              </a:rPr>
              <a:t>The </a:t>
            </a:r>
            <a:r>
              <a:rPr lang="en-US" sz="2500" b="1" dirty="0" err="1" smtClean="0">
                <a:latin typeface="Cambria" pitchFamily="18" charset="0"/>
              </a:rPr>
              <a:t>ohmic</a:t>
            </a:r>
            <a:r>
              <a:rPr lang="en-US" sz="2500" b="1" dirty="0" smtClean="0">
                <a:latin typeface="Cambria" pitchFamily="18" charset="0"/>
              </a:rPr>
              <a:t> value of the grounding main of electrical installation should be as low as possible.</a:t>
            </a:r>
          </a:p>
          <a:p>
            <a:pPr lvl="0" algn="just">
              <a:buFont typeface="Wingdings" pitchFamily="2" charset="2"/>
              <a:buChar char="Ø"/>
            </a:pPr>
            <a:r>
              <a:rPr lang="en-US" sz="2500" b="1" dirty="0" smtClean="0">
                <a:latin typeface="Cambria" pitchFamily="18" charset="0"/>
              </a:rPr>
              <a:t>It is necessary to connect all ground points in the area grid by </a:t>
            </a:r>
            <a:r>
              <a:rPr lang="en-US" sz="2500" b="1" u="sng" dirty="0" smtClean="0">
                <a:latin typeface="Cambria" pitchFamily="18" charset="0"/>
              </a:rPr>
              <a:t>duplicate earth connections</a:t>
            </a:r>
            <a:r>
              <a:rPr lang="en-US" sz="2500" b="1" dirty="0" smtClean="0">
                <a:latin typeface="Cambria" pitchFamily="18" charset="0"/>
              </a:rPr>
              <a:t>.(Full fault current)</a:t>
            </a:r>
          </a:p>
          <a:p>
            <a:pPr lvl="0" algn="just">
              <a:buFont typeface="Wingdings" pitchFamily="2" charset="2"/>
              <a:buChar char="Ø"/>
            </a:pPr>
            <a:r>
              <a:rPr lang="en-US" sz="2500" b="1" dirty="0" smtClean="0">
                <a:latin typeface="Cambria" pitchFamily="18" charset="0"/>
              </a:rPr>
              <a:t>Segregated noncurrent carrying metallic parts be electrically bonded.</a:t>
            </a:r>
          </a:p>
          <a:p>
            <a:pPr lvl="0" algn="just">
              <a:buFont typeface="Wingdings" pitchFamily="2" charset="2"/>
              <a:buChar char="Ø"/>
            </a:pPr>
            <a:r>
              <a:rPr lang="en-US" sz="2500" b="1" dirty="0" smtClean="0">
                <a:latin typeface="Cambria" pitchFamily="18" charset="0"/>
              </a:rPr>
              <a:t>Since improper grounding gives rise to voltage, which causes fire, therefore it is necessary to keep a record of the ground resistance value as well as physical condition of the grounding material</a:t>
            </a:r>
            <a:r>
              <a:rPr lang="en-US" sz="2500" dirty="0" smtClean="0">
                <a:latin typeface="Cambria" pitchFamily="18" charset="0"/>
              </a:rPr>
              <a:t>.</a:t>
            </a:r>
            <a:endParaRPr lang="en-US" sz="2500" dirty="0">
              <a:solidFill>
                <a:schemeClr val="tx2">
                  <a:lumMod val="75000"/>
                </a:schemeClr>
              </a:solidFill>
              <a:latin typeface="Cambria" pitchFamily="18"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609600"/>
          </a:xfrm>
        </p:spPr>
        <p:txBody>
          <a:bodyPr>
            <a:noAutofit/>
          </a:bodyPr>
          <a:lstStyle/>
          <a:p>
            <a:r>
              <a:rPr lang="en-US" sz="4000" b="1" dirty="0" smtClean="0">
                <a:solidFill>
                  <a:srgbClr val="C00000"/>
                </a:solidFill>
                <a:latin typeface="Cambria" pitchFamily="18" charset="0"/>
              </a:rPr>
              <a:t/>
            </a:r>
            <a:br>
              <a:rPr lang="en-US" sz="4000" b="1" dirty="0" smtClean="0">
                <a:solidFill>
                  <a:srgbClr val="C00000"/>
                </a:solidFill>
                <a:latin typeface="Cambria" pitchFamily="18" charset="0"/>
              </a:rPr>
            </a:br>
            <a:r>
              <a:rPr lang="en-US" sz="2800" b="1" dirty="0" smtClean="0">
                <a:solidFill>
                  <a:srgbClr val="C00000"/>
                </a:solidFill>
                <a:latin typeface="Cambria" pitchFamily="18" charset="0"/>
              </a:rPr>
              <a:t>FIRE PREVENTION -</a:t>
            </a:r>
            <a:r>
              <a:rPr lang="en-US" sz="2800" b="1" u="sng" dirty="0" smtClean="0">
                <a:solidFill>
                  <a:srgbClr val="FF0000"/>
                </a:solidFill>
                <a:latin typeface="Cambria" pitchFamily="18" charset="0"/>
              </a:rPr>
              <a:t>CAUSE OF FIRE</a:t>
            </a:r>
            <a:r>
              <a:rPr lang="en-US" sz="3200" u="sng" dirty="0" smtClean="0">
                <a:latin typeface="Cambria" pitchFamily="18" charset="0"/>
              </a:rPr>
              <a:t/>
            </a:r>
            <a:br>
              <a:rPr lang="en-US" sz="3200" u="sng" dirty="0" smtClean="0">
                <a:latin typeface="Cambria" pitchFamily="18" charset="0"/>
              </a:rPr>
            </a:br>
            <a:r>
              <a:rPr lang="en-US" sz="3200" dirty="0" smtClean="0">
                <a:latin typeface="Cambria" pitchFamily="18" charset="0"/>
              </a:rPr>
              <a:t>F</a:t>
            </a:r>
            <a:endParaRPr lang="en-US" sz="3000" dirty="0">
              <a:solidFill>
                <a:srgbClr val="C00000"/>
              </a:solidFill>
              <a:latin typeface="Cambria" pitchFamily="18" charset="0"/>
            </a:endParaRPr>
          </a:p>
        </p:txBody>
      </p:sp>
      <p:sp>
        <p:nvSpPr>
          <p:cNvPr id="3" name="Content Placeholder 2"/>
          <p:cNvSpPr>
            <a:spLocks noGrp="1"/>
          </p:cNvSpPr>
          <p:nvPr>
            <p:ph idx="1"/>
          </p:nvPr>
        </p:nvSpPr>
        <p:spPr>
          <a:xfrm>
            <a:off x="304800" y="609600"/>
            <a:ext cx="8610600" cy="5638800"/>
          </a:xfrm>
        </p:spPr>
        <p:txBody>
          <a:bodyPr>
            <a:noAutofit/>
          </a:bodyPr>
          <a:lstStyle/>
          <a:p>
            <a:pPr algn="just">
              <a:buNone/>
            </a:pPr>
            <a:r>
              <a:rPr lang="en-US" sz="2000" b="1" dirty="0" smtClean="0">
                <a:latin typeface="Cambria" pitchFamily="18" charset="0"/>
              </a:rPr>
              <a:t>	F</a:t>
            </a:r>
            <a:r>
              <a:rPr lang="en-US" sz="2400" dirty="0" smtClean="0">
                <a:latin typeface="Cambria" pitchFamily="18" charset="0"/>
              </a:rPr>
              <a:t>ire do occur in dry type transformers due to insulation failures of windings.</a:t>
            </a:r>
          </a:p>
          <a:p>
            <a:pPr algn="just">
              <a:buFont typeface="Wingdings" pitchFamily="2" charset="2"/>
              <a:buChar char="q"/>
            </a:pPr>
            <a:r>
              <a:rPr lang="en-US" sz="2400" dirty="0" err="1" smtClean="0">
                <a:latin typeface="Cambria" pitchFamily="18" charset="0"/>
              </a:rPr>
              <a:t>Askarel</a:t>
            </a:r>
            <a:r>
              <a:rPr lang="en-US" sz="2400" dirty="0" smtClean="0">
                <a:latin typeface="Cambria" pitchFamily="18" charset="0"/>
              </a:rPr>
              <a:t>- insulated transformer is very safe as the liquid used for insulation are non flammable in nature. </a:t>
            </a:r>
          </a:p>
          <a:p>
            <a:pPr algn="just">
              <a:buFont typeface="Wingdings" pitchFamily="2" charset="2"/>
              <a:buChar char="q"/>
            </a:pPr>
            <a:r>
              <a:rPr lang="en-US" sz="2400" dirty="0" smtClean="0">
                <a:latin typeface="Cambria" pitchFamily="18" charset="0"/>
              </a:rPr>
              <a:t>The cost of these transformers, however, is very high compared to other types.</a:t>
            </a:r>
          </a:p>
          <a:p>
            <a:pPr algn="just">
              <a:buFont typeface="Wingdings" pitchFamily="2" charset="2"/>
              <a:buChar char="q"/>
            </a:pPr>
            <a:r>
              <a:rPr lang="en-US" sz="2400" dirty="0" smtClean="0">
                <a:latin typeface="Cambria" pitchFamily="18" charset="0"/>
              </a:rPr>
              <a:t>Oil insulated type transformer are the most common and present the greatest fire hazard. </a:t>
            </a:r>
          </a:p>
          <a:p>
            <a:pPr algn="just">
              <a:buFont typeface="Wingdings" pitchFamily="2" charset="2"/>
              <a:buChar char="q"/>
            </a:pPr>
            <a:r>
              <a:rPr lang="en-US" sz="2400" dirty="0" smtClean="0">
                <a:latin typeface="Cambria" pitchFamily="18" charset="0"/>
              </a:rPr>
              <a:t>Although during normal operation, the heat is efficiently dissipated, fires in oil insulated transformers can result due to abnormal conditions caused by:</a:t>
            </a:r>
          </a:p>
          <a:p>
            <a:pPr lvl="0" algn="just"/>
            <a:r>
              <a:rPr lang="en-US" sz="2400" dirty="0" smtClean="0">
                <a:latin typeface="Cambria" pitchFamily="18" charset="0"/>
              </a:rPr>
              <a:t>Overload during switching or through lighting’s surges.</a:t>
            </a:r>
          </a:p>
          <a:p>
            <a:pPr lvl="0" algn="just"/>
            <a:r>
              <a:rPr lang="en-US" sz="2400" dirty="0" smtClean="0">
                <a:latin typeface="Cambria" pitchFamily="18" charset="0"/>
              </a:rPr>
              <a:t>Gradual deteriorations of insulation, transformer oil etc.</a:t>
            </a:r>
          </a:p>
          <a:p>
            <a:pPr lvl="0" algn="just"/>
            <a:r>
              <a:rPr lang="en-US" sz="2400" dirty="0" smtClean="0">
                <a:latin typeface="Cambria" pitchFamily="18" charset="0"/>
              </a:rPr>
              <a:t>Low oil level itself</a:t>
            </a:r>
          </a:p>
          <a:p>
            <a:pPr lvl="0" algn="just">
              <a:lnSpc>
                <a:spcPct val="150000"/>
              </a:lnSpc>
            </a:pPr>
            <a:r>
              <a:rPr lang="en-US" sz="2400" dirty="0" smtClean="0">
                <a:latin typeface="Cambria" pitchFamily="18" charset="0"/>
              </a:rPr>
              <a:t>Failure of insulating bushings</a:t>
            </a:r>
          </a:p>
          <a:p>
            <a:pPr lvl="0" algn="just"/>
            <a:endParaRPr lang="en-US" sz="2400" dirty="0" smtClean="0">
              <a:latin typeface="Cambria" pitchFamily="18" charset="0"/>
            </a:endParaRPr>
          </a:p>
          <a:p>
            <a:pPr algn="just"/>
            <a:endParaRPr lang="en-US" sz="2400" dirty="0">
              <a:solidFill>
                <a:schemeClr val="tx2">
                  <a:lumMod val="75000"/>
                </a:schemeClr>
              </a:solidFill>
              <a:latin typeface="Cambria" pitchFamily="18"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Autofit/>
          </a:bodyPr>
          <a:lstStyle/>
          <a:p>
            <a:r>
              <a:rPr lang="en-US" sz="4000" b="1" dirty="0" smtClean="0">
                <a:solidFill>
                  <a:srgbClr val="C00000"/>
                </a:solidFill>
                <a:latin typeface="Cambria" pitchFamily="18" charset="0"/>
              </a:rPr>
              <a:t>FIRE PREVENTION -</a:t>
            </a:r>
            <a:r>
              <a:rPr lang="en-US" sz="4000" b="1" u="sng" dirty="0" smtClean="0">
                <a:solidFill>
                  <a:srgbClr val="FF0000"/>
                </a:solidFill>
                <a:latin typeface="Cambria" pitchFamily="18" charset="0"/>
              </a:rPr>
              <a:t>CAUSE OF FIRE</a:t>
            </a:r>
            <a:endParaRPr lang="en-US" sz="4000" dirty="0">
              <a:solidFill>
                <a:srgbClr val="C00000"/>
              </a:solidFill>
            </a:endParaRPr>
          </a:p>
        </p:txBody>
      </p:sp>
      <p:sp>
        <p:nvSpPr>
          <p:cNvPr id="3" name="Content Placeholder 2"/>
          <p:cNvSpPr>
            <a:spLocks noGrp="1"/>
          </p:cNvSpPr>
          <p:nvPr>
            <p:ph idx="1"/>
          </p:nvPr>
        </p:nvSpPr>
        <p:spPr>
          <a:xfrm>
            <a:off x="457200" y="609600"/>
            <a:ext cx="8229600" cy="6019800"/>
          </a:xfrm>
        </p:spPr>
        <p:txBody>
          <a:bodyPr>
            <a:normAutofit/>
          </a:bodyPr>
          <a:lstStyle/>
          <a:p>
            <a:pPr algn="just">
              <a:lnSpc>
                <a:spcPct val="150000"/>
              </a:lnSpc>
            </a:pPr>
            <a:r>
              <a:rPr lang="en-US" sz="2400" dirty="0" smtClean="0">
                <a:latin typeface="Arial" pitchFamily="34" charset="0"/>
                <a:cs typeface="Arial" pitchFamily="34" charset="0"/>
              </a:rPr>
              <a:t>An arcing that follows an electrical breakdown can burn through the case or vaporize the oil, </a:t>
            </a:r>
          </a:p>
          <a:p>
            <a:pPr algn="just">
              <a:lnSpc>
                <a:spcPct val="150000"/>
              </a:lnSpc>
            </a:pPr>
            <a:r>
              <a:rPr lang="en-US" sz="2400" dirty="0" smtClean="0">
                <a:latin typeface="Arial" pitchFamily="34" charset="0"/>
                <a:cs typeface="Arial" pitchFamily="34" charset="0"/>
              </a:rPr>
              <a:t>This creates pressure sufficient to force off  the cover or rupture the casing. </a:t>
            </a:r>
          </a:p>
          <a:p>
            <a:pPr algn="just">
              <a:lnSpc>
                <a:spcPct val="150000"/>
              </a:lnSpc>
            </a:pPr>
            <a:r>
              <a:rPr lang="en-US" sz="2400" dirty="0" smtClean="0">
                <a:latin typeface="Arial" pitchFamily="34" charset="0"/>
                <a:cs typeface="Arial" pitchFamily="34" charset="0"/>
              </a:rPr>
              <a:t>Considerable burning oil may then be expelled and an intense fire/ explosion may follow.</a:t>
            </a:r>
          </a:p>
          <a:p>
            <a:pPr>
              <a:lnSpc>
                <a:spcPct val="150000"/>
              </a:lnSpc>
            </a:pPr>
            <a:endParaRPr lang="en-US" sz="2400"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smtClean="0"/>
              <a:t>CIGRE survey OF TRANSFORMER  FAILURE</a:t>
            </a:r>
            <a:endParaRPr lang="en-US" sz="3200" dirty="0"/>
          </a:p>
        </p:txBody>
      </p:sp>
      <p:sp>
        <p:nvSpPr>
          <p:cNvPr id="3" name="Content Placeholder 2"/>
          <p:cNvSpPr>
            <a:spLocks noGrp="1"/>
          </p:cNvSpPr>
          <p:nvPr>
            <p:ph idx="1"/>
          </p:nvPr>
        </p:nvSpPr>
        <p:spPr>
          <a:xfrm>
            <a:off x="457200" y="990600"/>
            <a:ext cx="8229600" cy="5334000"/>
          </a:xfrm>
        </p:spPr>
        <p:txBody>
          <a:bodyPr>
            <a:noAutofit/>
          </a:bodyPr>
          <a:lstStyle/>
          <a:p>
            <a:r>
              <a:rPr lang="en-US" sz="2800" dirty="0" smtClean="0"/>
              <a:t>One of the earliest comprehensive failure rate surveys was carried out by CIGRÉ WG 12.05. as reported in Electra No 88 -1983. </a:t>
            </a:r>
          </a:p>
          <a:p>
            <a:r>
              <a:rPr lang="en-US" sz="2800" dirty="0" smtClean="0"/>
              <a:t>The survey was comprehensive as it covered a total of 47 000 transformer aged from 0 to 20 years old in the service years from 1958 -78 and included more than 1000 failures over the 10 year period.</a:t>
            </a:r>
          </a:p>
          <a:p>
            <a:r>
              <a:rPr lang="en-US" sz="2800" dirty="0" smtClean="0"/>
              <a:t>it is concluded that A)transformers with an on load tap changer have slightly higher failure rates than transformers without tap changers </a:t>
            </a:r>
          </a:p>
          <a:p>
            <a:r>
              <a:rPr lang="en-US" sz="2800" dirty="0" smtClean="0"/>
              <a:t>B) transformers of higher voltage classes, above 300kVhave higher failure rates than the voltage classes 300 kV and below.</a:t>
            </a:r>
            <a:endParaRPr lang="en-US" sz="2800"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smtClean="0"/>
              <a:t>CAUSES OF TRANSFORMER FAILURE</a:t>
            </a:r>
            <a:endParaRPr lang="en-US" dirty="0"/>
          </a:p>
        </p:txBody>
      </p:sp>
      <p:sp>
        <p:nvSpPr>
          <p:cNvPr id="3" name="Content Placeholder 2"/>
          <p:cNvSpPr>
            <a:spLocks noGrp="1"/>
          </p:cNvSpPr>
          <p:nvPr>
            <p:ph idx="1"/>
          </p:nvPr>
        </p:nvSpPr>
        <p:spPr>
          <a:xfrm>
            <a:off x="457200" y="838200"/>
            <a:ext cx="8229600" cy="5287963"/>
          </a:xfrm>
        </p:spPr>
        <p:txBody>
          <a:bodyPr>
            <a:normAutofit fontScale="85000" lnSpcReduction="10000"/>
          </a:bodyPr>
          <a:lstStyle/>
          <a:p>
            <a:r>
              <a:rPr lang="en-US" dirty="0" smtClean="0"/>
              <a:t>A) When an arcing failure occurs within the porcelain shell of an OIP ( oil impregnated paper bushing) bushing,</a:t>
            </a:r>
          </a:p>
          <a:p>
            <a:r>
              <a:rPr lang="en-US" dirty="0" smtClean="0"/>
              <a:t>It frequently results in an explosion of the upper or the lower porcelain shell. </a:t>
            </a:r>
          </a:p>
          <a:p>
            <a:r>
              <a:rPr lang="en-US" dirty="0" smtClean="0"/>
              <a:t>B) Cable terminations failures  often causes a transformer fire which can develop into a major fire     where an oil filled cable box is connected to the main tank or the conservator and the oil from the main tank  or the conservator feeds the fire.</a:t>
            </a:r>
          </a:p>
          <a:p>
            <a:endParaRPr lang="en-US" dirty="0" smtClean="0"/>
          </a:p>
          <a:p>
            <a:r>
              <a:rPr lang="en-US" dirty="0" smtClean="0"/>
              <a:t>This then can burn gasket and inspection and access covers and cause a major spill of oil from the main tank</a:t>
            </a:r>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endParaRPr lang="en-US" dirty="0"/>
          </a:p>
        </p:txBody>
      </p:sp>
      <p:sp>
        <p:nvSpPr>
          <p:cNvPr id="3" name="Content Placeholder 2"/>
          <p:cNvSpPr>
            <a:spLocks noGrp="1"/>
          </p:cNvSpPr>
          <p:nvPr>
            <p:ph idx="1"/>
          </p:nvPr>
        </p:nvSpPr>
        <p:spPr>
          <a:xfrm>
            <a:off x="457200" y="990600"/>
            <a:ext cx="8229600" cy="5135563"/>
          </a:xfrm>
        </p:spPr>
        <p:txBody>
          <a:bodyPr>
            <a:noAutofit/>
          </a:bodyPr>
          <a:lstStyle/>
          <a:p>
            <a:pPr algn="just"/>
            <a:r>
              <a:rPr lang="en-US" sz="2800" dirty="0" smtClean="0"/>
              <a:t>OLTCs failures is the cause of 10 -15% of fires, however these fires are often minor fires as the volume of oil exposed to air is only a few hundred </a:t>
            </a:r>
            <a:r>
              <a:rPr lang="en-US" sz="2800" dirty="0" err="1" smtClean="0"/>
              <a:t>litres</a:t>
            </a:r>
            <a:r>
              <a:rPr lang="en-US" sz="2800" dirty="0" smtClean="0"/>
              <a:t> at the most, unless there has been a rupture of the barrier between the main tank and the OLTC diverter/arcing contact oil compartment. </a:t>
            </a:r>
          </a:p>
          <a:p>
            <a:pPr algn="just"/>
            <a:r>
              <a:rPr lang="en-US" sz="2800" dirty="0" smtClean="0"/>
              <a:t>Arcing failure within the diverter switch or a combined selector switch will in most cases cause rupture of the recessed disc in the OLTC cover or activate the re-sealable pressure relief device,  if the arc energy is relatively low, as it may be if the tapping winding is at the neutral end. </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endParaRPr lang="en-US" dirty="0"/>
          </a:p>
        </p:txBody>
      </p:sp>
      <p:sp>
        <p:nvSpPr>
          <p:cNvPr id="3" name="Content Placeholder 2"/>
          <p:cNvSpPr>
            <a:spLocks noGrp="1"/>
          </p:cNvSpPr>
          <p:nvPr>
            <p:ph idx="1"/>
          </p:nvPr>
        </p:nvSpPr>
        <p:spPr>
          <a:xfrm>
            <a:off x="457200" y="762000"/>
            <a:ext cx="8229600" cy="5364163"/>
          </a:xfrm>
        </p:spPr>
        <p:txBody>
          <a:bodyPr>
            <a:normAutofit fontScale="92500" lnSpcReduction="20000"/>
          </a:bodyPr>
          <a:lstStyle/>
          <a:p>
            <a:r>
              <a:rPr lang="en-US" dirty="0" smtClean="0"/>
              <a:t>Oil fires originating from rupture of transformer tanks is rare for voltages below 300 kV, but is less  for voltages above 300 kV where the combination of longer flash over arc and higher system fault levels often have enough arc energy to cause rapid and very high pressure increase and rupture of the tank or bushing turrets, before the electrical protection have time to operate and interrupt the fault current.</a:t>
            </a:r>
          </a:p>
          <a:p>
            <a:pPr algn="just"/>
            <a:r>
              <a:rPr lang="en-US" dirty="0" smtClean="0"/>
              <a:t>If a rupture of the tank occurs whilst the arc is present, then there is a very high probability that it will ignite the hydrogen and other hydrocarbon gases generated by the arc and also the oil spilling from the tank, resulting in a major oil fire.</a:t>
            </a:r>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endParaRPr lang="en-US" dirty="0"/>
          </a:p>
        </p:txBody>
      </p:sp>
      <p:sp>
        <p:nvSpPr>
          <p:cNvPr id="3" name="Content Placeholder 2"/>
          <p:cNvSpPr>
            <a:spLocks noGrp="1"/>
          </p:cNvSpPr>
          <p:nvPr>
            <p:ph idx="1"/>
          </p:nvPr>
        </p:nvSpPr>
        <p:spPr>
          <a:xfrm>
            <a:off x="457200" y="1066800"/>
            <a:ext cx="8229600" cy="5059363"/>
          </a:xfrm>
        </p:spPr>
        <p:txBody>
          <a:bodyPr>
            <a:normAutofit fontScale="85000" lnSpcReduction="10000"/>
          </a:bodyPr>
          <a:lstStyle/>
          <a:p>
            <a:r>
              <a:rPr lang="en-US" dirty="0" smtClean="0"/>
              <a:t>A low arc energy fault may only initiate a small oil fire, as the oil surface exposed in the OLTC and the amount of oil in the OLTC conservator is  relatively small.</a:t>
            </a:r>
          </a:p>
          <a:p>
            <a:r>
              <a:rPr lang="en-US" dirty="0" smtClean="0"/>
              <a:t>If the fault is cleared quickly by the protection before the fire escalates, then it may or may not developed into a major oil fire. </a:t>
            </a:r>
          </a:p>
          <a:p>
            <a:r>
              <a:rPr lang="en-US" dirty="0" smtClean="0"/>
              <a:t>However, if the arc energy is high it is more likely that the OLTC cover or its tank may rupture and the barrier board to the main tank may be broken.</a:t>
            </a:r>
          </a:p>
          <a:p>
            <a:r>
              <a:rPr lang="en-US" dirty="0" smtClean="0"/>
              <a:t> If this occurs then the oil will spill from the main tank, the conservator and the fire will quickly cover a much bigger surface and be fed by much larger oil volume</a:t>
            </a:r>
          </a:p>
          <a:p>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Autofit/>
          </a:bodyPr>
          <a:lstStyle/>
          <a:p>
            <a:r>
              <a:rPr lang="en-US" sz="3200" b="1" dirty="0" smtClean="0">
                <a:solidFill>
                  <a:srgbClr val="C00000"/>
                </a:solidFill>
                <a:latin typeface="Cambria" pitchFamily="18" charset="0"/>
              </a:rPr>
              <a:t/>
            </a:r>
            <a:br>
              <a:rPr lang="en-US" sz="3200" b="1" dirty="0" smtClean="0">
                <a:solidFill>
                  <a:srgbClr val="C00000"/>
                </a:solidFill>
                <a:latin typeface="Cambria" pitchFamily="18" charset="0"/>
              </a:rPr>
            </a:br>
            <a:r>
              <a:rPr lang="en-US" sz="3200" b="1" dirty="0" smtClean="0">
                <a:solidFill>
                  <a:srgbClr val="C00000"/>
                </a:solidFill>
                <a:latin typeface="Cambria" pitchFamily="18" charset="0"/>
              </a:rPr>
              <a:t>FIRE PREVENTION -</a:t>
            </a:r>
            <a:r>
              <a:rPr lang="en-US" sz="3200" b="1" u="sng" dirty="0" smtClean="0">
                <a:latin typeface="Cambria" pitchFamily="18" charset="0"/>
              </a:rPr>
              <a:t> </a:t>
            </a:r>
            <a:r>
              <a:rPr lang="en-US" sz="3200" b="1" u="sng" dirty="0" smtClean="0">
                <a:solidFill>
                  <a:srgbClr val="C00000"/>
                </a:solidFill>
                <a:latin typeface="Cambria" pitchFamily="18" charset="0"/>
              </a:rPr>
              <a:t>SAFE PRACTICES: </a:t>
            </a:r>
            <a:r>
              <a:rPr lang="en-US" sz="3000" b="1" dirty="0" smtClean="0">
                <a:solidFill>
                  <a:srgbClr val="C00000"/>
                </a:solidFill>
                <a:latin typeface="Cambria" pitchFamily="18" charset="0"/>
              </a:rPr>
              <a:t/>
            </a:r>
            <a:br>
              <a:rPr lang="en-US" sz="3000" b="1" dirty="0" smtClean="0">
                <a:solidFill>
                  <a:srgbClr val="C00000"/>
                </a:solidFill>
                <a:latin typeface="Cambria" pitchFamily="18" charset="0"/>
              </a:rPr>
            </a:br>
            <a:endParaRPr lang="en-US" sz="3000" dirty="0">
              <a:solidFill>
                <a:srgbClr val="C00000"/>
              </a:solidFill>
              <a:latin typeface="Cambria" pitchFamily="18" charset="0"/>
            </a:endParaRPr>
          </a:p>
        </p:txBody>
      </p:sp>
      <p:sp>
        <p:nvSpPr>
          <p:cNvPr id="3" name="Content Placeholder 2"/>
          <p:cNvSpPr>
            <a:spLocks noGrp="1"/>
          </p:cNvSpPr>
          <p:nvPr>
            <p:ph idx="1"/>
          </p:nvPr>
        </p:nvSpPr>
        <p:spPr>
          <a:xfrm>
            <a:off x="381000" y="457200"/>
            <a:ext cx="8458200" cy="6400800"/>
          </a:xfrm>
        </p:spPr>
        <p:txBody>
          <a:bodyPr>
            <a:noAutofit/>
          </a:bodyPr>
          <a:lstStyle/>
          <a:p>
            <a:pPr algn="just">
              <a:buNone/>
            </a:pPr>
            <a:r>
              <a:rPr lang="en-US" sz="2000" b="1" dirty="0" smtClean="0">
                <a:latin typeface="Cambria" pitchFamily="18" charset="0"/>
              </a:rPr>
              <a:t>	</a:t>
            </a:r>
            <a:r>
              <a:rPr lang="en-US" sz="2400" b="1" dirty="0" smtClean="0">
                <a:latin typeface="Cambria" pitchFamily="18" charset="0"/>
              </a:rPr>
              <a:t>Many fire  accidents which frequently occur on transformers in operation all over the country can be easily prevented if established safe   practices    are followed by generating station and owners of such equipment.</a:t>
            </a:r>
          </a:p>
          <a:p>
            <a:pPr algn="just">
              <a:buFont typeface="Wingdings" pitchFamily="2" charset="2"/>
              <a:buChar char="Ø"/>
            </a:pPr>
            <a:r>
              <a:rPr lang="en-US" sz="2400" b="1" dirty="0" smtClean="0">
                <a:latin typeface="Cambria" pitchFamily="18" charset="0"/>
              </a:rPr>
              <a:t> Such safe practices   are stipulated in the Indian Standards, the rules of the TAC and in other codes of practice.  Important safety precautions are the following:</a:t>
            </a:r>
          </a:p>
          <a:p>
            <a:pPr marL="82296" lvl="0" indent="0" algn="just">
              <a:buNone/>
            </a:pPr>
            <a:r>
              <a:rPr lang="en-US" sz="2400" b="1" dirty="0">
                <a:latin typeface="Cambria" pitchFamily="18" charset="0"/>
              </a:rPr>
              <a:t> </a:t>
            </a:r>
            <a:r>
              <a:rPr lang="en-US" sz="2400" b="1" dirty="0" smtClean="0">
                <a:latin typeface="Cambria" pitchFamily="18" charset="0"/>
              </a:rPr>
              <a:t>    -As far as possible transformers should be installed in separate fire resisting compartments.</a:t>
            </a:r>
          </a:p>
          <a:p>
            <a:pPr marL="82296" lvl="0" indent="0" algn="just">
              <a:buNone/>
            </a:pPr>
            <a:r>
              <a:rPr lang="en-US" sz="2400" b="1" dirty="0" smtClean="0">
                <a:latin typeface="Cambria" pitchFamily="18" charset="0"/>
              </a:rPr>
              <a:t>    -Automatic water spray systems to protect both outdoor and indoor transformer should be provided.</a:t>
            </a:r>
          </a:p>
          <a:p>
            <a:pPr marL="82296" lvl="0" indent="0" algn="just">
              <a:buNone/>
            </a:pPr>
            <a:r>
              <a:rPr lang="en-US" sz="2400" b="1" dirty="0">
                <a:latin typeface="Cambria" pitchFamily="18" charset="0"/>
              </a:rPr>
              <a:t> </a:t>
            </a:r>
            <a:r>
              <a:rPr lang="en-US" sz="2400" b="1" dirty="0" smtClean="0">
                <a:latin typeface="Cambria" pitchFamily="18" charset="0"/>
              </a:rPr>
              <a:t>    -Periodically Purity, Breakdown voltage, Acidity  and Ageing of products in the insulating oil must be checked as per manufacturers instructions or to relevant Indian standards.</a:t>
            </a:r>
          </a:p>
          <a:p>
            <a:pPr algn="just"/>
            <a:endParaRPr lang="en-US" sz="2400" b="1" dirty="0">
              <a:solidFill>
                <a:schemeClr val="tx2">
                  <a:lumMod val="75000"/>
                </a:schemeClr>
              </a:solidFill>
              <a:latin typeface="Cambria" pitchFamily="18" charset="0"/>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smtClean="0"/>
              <a:t>POWER TRANSFORMER FIRE</a:t>
            </a:r>
            <a:endParaRPr lang="en-US" dirty="0"/>
          </a:p>
        </p:txBody>
      </p:sp>
      <p:sp>
        <p:nvSpPr>
          <p:cNvPr id="3" name="Content Placeholder 2"/>
          <p:cNvSpPr>
            <a:spLocks noGrp="1"/>
          </p:cNvSpPr>
          <p:nvPr>
            <p:ph idx="1"/>
          </p:nvPr>
        </p:nvSpPr>
        <p:spPr>
          <a:xfrm>
            <a:off x="457200" y="609600"/>
            <a:ext cx="8229600" cy="6248400"/>
          </a:xfrm>
        </p:spPr>
        <p:txBody>
          <a:bodyPr>
            <a:normAutofit lnSpcReduction="10000"/>
          </a:bodyPr>
          <a:lstStyle/>
          <a:p>
            <a:pPr marL="609600" indent="-609600">
              <a:lnSpc>
                <a:spcPct val="90000"/>
              </a:lnSpc>
              <a:buFontTx/>
              <a:buAutoNum type="arabicPeriod"/>
            </a:pPr>
            <a:r>
              <a:rPr lang="en-US" sz="2800" b="1" dirty="0" smtClean="0"/>
              <a:t>10 MVA or Oil capacity more than 2000 </a:t>
            </a:r>
            <a:r>
              <a:rPr lang="en-US" sz="2800" b="1" dirty="0" err="1" smtClean="0"/>
              <a:t>Ltr</a:t>
            </a:r>
            <a:r>
              <a:rPr lang="en-US" sz="2800" b="1" dirty="0" smtClean="0"/>
              <a:t>. should be protected with Emulsifier system.</a:t>
            </a:r>
          </a:p>
          <a:p>
            <a:pPr marL="609600" indent="-609600">
              <a:lnSpc>
                <a:spcPct val="90000"/>
              </a:lnSpc>
              <a:buFontTx/>
              <a:buAutoNum type="arabicPeriod"/>
            </a:pPr>
            <a:r>
              <a:rPr lang="en-US" sz="2800" b="1" dirty="0" smtClean="0"/>
              <a:t>A Fire barrier shall be provided if transformers are less than 15 </a:t>
            </a:r>
            <a:r>
              <a:rPr lang="en-US" sz="2800" b="1" dirty="0" err="1" smtClean="0"/>
              <a:t>mtr</a:t>
            </a:r>
            <a:r>
              <a:rPr lang="en-US" sz="2800" b="1" dirty="0" smtClean="0"/>
              <a:t>. apart or the oil capacity exceeds 2K </a:t>
            </a:r>
            <a:r>
              <a:rPr lang="en-US" sz="2800" b="1" dirty="0" err="1" smtClean="0"/>
              <a:t>Ltr</a:t>
            </a:r>
            <a:r>
              <a:rPr lang="en-US" sz="2800" b="1" dirty="0" smtClean="0"/>
              <a:t>.</a:t>
            </a:r>
          </a:p>
          <a:p>
            <a:pPr marL="609600" indent="-609600">
              <a:lnSpc>
                <a:spcPct val="90000"/>
              </a:lnSpc>
              <a:buFontTx/>
              <a:buAutoNum type="arabicPeriod"/>
            </a:pPr>
            <a:r>
              <a:rPr lang="en-US" sz="2800" b="1" dirty="0" smtClean="0"/>
              <a:t>Drainage(Soak) pit shall accommodate total vol. of oil and fire fighting water.</a:t>
            </a:r>
          </a:p>
          <a:p>
            <a:pPr marL="609600" indent="-609600">
              <a:lnSpc>
                <a:spcPct val="90000"/>
              </a:lnSpc>
              <a:buFontTx/>
              <a:buAutoNum type="arabicPeriod"/>
            </a:pPr>
            <a:r>
              <a:rPr lang="en-US" sz="2800" b="1" dirty="0" smtClean="0"/>
              <a:t>Drain pipe shall be provided with flame arrestor</a:t>
            </a:r>
          </a:p>
          <a:p>
            <a:pPr marL="609600" indent="-609600">
              <a:lnSpc>
                <a:spcPct val="90000"/>
              </a:lnSpc>
              <a:buFontTx/>
              <a:buAutoNum type="arabicPeriod"/>
            </a:pPr>
            <a:r>
              <a:rPr lang="en-US" sz="2800" b="1" dirty="0" smtClean="0"/>
              <a:t>Adequate electrical clearance shall be maintained for water spray system    </a:t>
            </a:r>
          </a:p>
          <a:p>
            <a:pPr marL="609600" indent="-609600">
              <a:lnSpc>
                <a:spcPct val="90000"/>
              </a:lnSpc>
              <a:buFontTx/>
              <a:buAutoNum type="arabicPeriod"/>
            </a:pPr>
            <a:r>
              <a:rPr lang="en-US" sz="2800" b="1" dirty="0" smtClean="0"/>
              <a:t>Where there is inadequate separation from buildings and adjacent transformers and equipment, fire-barriers can be used to reduce the risk of a transformer fire causing damage to adjacent assets.</a:t>
            </a:r>
          </a:p>
          <a:p>
            <a:pPr marL="609600" indent="-609600">
              <a:lnSpc>
                <a:spcPct val="90000"/>
              </a:lnSpc>
              <a:buNone/>
            </a:pPr>
            <a:r>
              <a:rPr lang="en-US" sz="2800" b="1" dirty="0" smtClean="0"/>
              <a:t>  </a:t>
            </a:r>
          </a:p>
          <a:p>
            <a:endParaRPr lang="en-US" sz="2800"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endParaRPr lang="en-US" dirty="0"/>
          </a:p>
        </p:txBody>
      </p:sp>
      <p:sp>
        <p:nvSpPr>
          <p:cNvPr id="3" name="Content Placeholder 2"/>
          <p:cNvSpPr>
            <a:spLocks noGrp="1"/>
          </p:cNvSpPr>
          <p:nvPr>
            <p:ph idx="1"/>
          </p:nvPr>
        </p:nvSpPr>
        <p:spPr>
          <a:xfrm>
            <a:off x="457200" y="914400"/>
            <a:ext cx="8229600" cy="5211763"/>
          </a:xfrm>
        </p:spPr>
        <p:txBody>
          <a:bodyPr>
            <a:normAutofit fontScale="92500" lnSpcReduction="20000"/>
          </a:bodyPr>
          <a:lstStyle/>
          <a:p>
            <a:r>
              <a:rPr lang="en-US" dirty="0" smtClean="0"/>
              <a:t>Recommendation from guides based on heat flux indicates that barriers/non combustible walls </a:t>
            </a:r>
            <a:r>
              <a:rPr lang="en-US" dirty="0" err="1" smtClean="0"/>
              <a:t>shouldbe</a:t>
            </a:r>
            <a:r>
              <a:rPr lang="en-US" dirty="0" smtClean="0"/>
              <a:t> provided, if the heat flux in event of a fire is likely to exceed 5 kW/m2 at adjacent buildings or transformers. </a:t>
            </a:r>
          </a:p>
          <a:p>
            <a:r>
              <a:rPr lang="en-US" dirty="0" smtClean="0"/>
              <a:t>The 5 kW/m2 is considered a critical level and it is also considered a heat flux greater than 5 kW/m2may cause shattering of porcelain bushings on to the adjacent transformers.</a:t>
            </a:r>
          </a:p>
          <a:p>
            <a:r>
              <a:rPr lang="en-US" dirty="0" smtClean="0"/>
              <a:t>Most guides prescribe that external walls, doors and fire barriers should have a fire rating of at least 2hours [. Reference  prescribes a 4 hours fire rating.)</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8507</TotalTime>
  <Words>18171</Words>
  <Application>Microsoft Office PowerPoint</Application>
  <PresentationFormat>On-screen Show (4:3)</PresentationFormat>
  <Paragraphs>1386</Paragraphs>
  <Slides>212</Slides>
  <Notes>8</Notes>
  <HiddenSlides>0</HiddenSlides>
  <MMClips>0</MMClips>
  <ScaleCrop>false</ScaleCrop>
  <HeadingPairs>
    <vt:vector size="4" baseType="variant">
      <vt:variant>
        <vt:lpstr>Theme</vt:lpstr>
      </vt:variant>
      <vt:variant>
        <vt:i4>1</vt:i4>
      </vt:variant>
      <vt:variant>
        <vt:lpstr>Slide Titles</vt:lpstr>
      </vt:variant>
      <vt:variant>
        <vt:i4>212</vt:i4>
      </vt:variant>
    </vt:vector>
  </HeadingPairs>
  <TitlesOfParts>
    <vt:vector size="213" baseType="lpstr">
      <vt:lpstr>Office Theme</vt:lpstr>
      <vt:lpstr>Slide 1</vt:lpstr>
      <vt:lpstr>ELECTRICITY AS AN INFRASTRUCTURE</vt:lpstr>
      <vt:lpstr> FIRE PREVENTION &amp; FIRE FIGHTING EQUIPMENT </vt:lpstr>
      <vt:lpstr> FIRE PREVENTION &amp; FIRE FIGHTING EQUIPMENT </vt:lpstr>
      <vt:lpstr> FIRE PREVENTION &amp; FIRE FIGHTING EQUIPMENT </vt:lpstr>
      <vt:lpstr>Elimination of electric fire hazards:</vt:lpstr>
      <vt:lpstr> Elimination of electric fire hazards (continued):  </vt:lpstr>
      <vt:lpstr> FIRE PREVENTION &amp; CAUSES OF FAILRE  </vt:lpstr>
      <vt:lpstr>FIRE PREVENTION- GROUNDINGS :</vt:lpstr>
      <vt:lpstr>FIRE PREVENTION- Prevention of hot spots </vt:lpstr>
      <vt:lpstr>FIRE PREVENTION </vt:lpstr>
      <vt:lpstr>FIRE PREVENTION- Maintenance&amp; operating procedures</vt:lpstr>
      <vt:lpstr>  FIRE PREVENTION -Arrangements to limit spread of fire  </vt:lpstr>
      <vt:lpstr> FIRE PREVENTION- CABLE TRENCHES </vt:lpstr>
      <vt:lpstr> FIRE PREVENTION -TRANSFORMERS </vt:lpstr>
      <vt:lpstr> FIRE PREVENTION - TYPES OF FIRES  </vt:lpstr>
      <vt:lpstr>  FIRE FIGHTING EQUIPMENT </vt:lpstr>
      <vt:lpstr> FIRE PREVENTION &amp; FIRE FIGHTING EQUIPMENT </vt:lpstr>
      <vt:lpstr>Slide 19</vt:lpstr>
      <vt:lpstr>Slide 20</vt:lpstr>
      <vt:lpstr>Definition of Fire</vt:lpstr>
      <vt:lpstr>FIRE TRIANGLE</vt:lpstr>
      <vt:lpstr>FIRE TETRAHEDRON (FLAMING OF FLAMES)</vt:lpstr>
      <vt:lpstr>Fire fighting medium</vt:lpstr>
      <vt:lpstr>FIRE EXTINCTION MECHANISM</vt:lpstr>
      <vt:lpstr>TYPE OF FIRE EXINGUISHER</vt:lpstr>
      <vt:lpstr>FIRE PREVENTION &amp; FIRE FIGHTING EQUIPMENT </vt:lpstr>
      <vt:lpstr>Slide 28</vt:lpstr>
      <vt:lpstr>Slide 29</vt:lpstr>
      <vt:lpstr>FOAM TYPE- MECHANICAL</vt:lpstr>
      <vt:lpstr>DRY CHEMICAL POWDER</vt:lpstr>
      <vt:lpstr>DRY CHEMICAL POWDER</vt:lpstr>
      <vt:lpstr>Slide 33</vt:lpstr>
      <vt:lpstr> WATER TYPE FIRE EXTINGUISHER,</vt:lpstr>
      <vt:lpstr>Slide 35</vt:lpstr>
      <vt:lpstr>WATER MIST  EXTINGUISHERS</vt:lpstr>
      <vt:lpstr>FOAM EXTINGUISHERS</vt:lpstr>
      <vt:lpstr>Slide 38</vt:lpstr>
      <vt:lpstr>Mechanical foam Type fire extinguisher </vt:lpstr>
      <vt:lpstr>Slide 40</vt:lpstr>
      <vt:lpstr>MECHANIAL FOAM TYPE FIRE EXTINGUISHER</vt:lpstr>
      <vt:lpstr>DRY CHEMICAL POWDER EXTINGUISHER</vt:lpstr>
      <vt:lpstr>Slide 43</vt:lpstr>
      <vt:lpstr>CHEMICAL EXTINGUISHERS</vt:lpstr>
      <vt:lpstr>WET TYPE CHEMICAL EXITINGUISHERS</vt:lpstr>
      <vt:lpstr>WET CHEMICAL EXTINGUISHER</vt:lpstr>
      <vt:lpstr>Carbon dioxide extinguishers</vt:lpstr>
      <vt:lpstr>Carbon dioxide extinguishers</vt:lpstr>
      <vt:lpstr>Slide 49</vt:lpstr>
      <vt:lpstr>SEMI-PORTABLE FIRE EXITINGUISHERS</vt:lpstr>
      <vt:lpstr>Slide 51</vt:lpstr>
      <vt:lpstr>MAINTENANCE OF PORTBLE FIRE EXTINGUISHERS</vt:lpstr>
      <vt:lpstr>Slide 53</vt:lpstr>
      <vt:lpstr>Pressure Test Procedure and Safety Precautions</vt:lpstr>
      <vt:lpstr>Slide 55</vt:lpstr>
      <vt:lpstr>Quarterly maintenance</vt:lpstr>
      <vt:lpstr>ANNUAL INSPECTION</vt:lpstr>
      <vt:lpstr>Slide 58</vt:lpstr>
      <vt:lpstr>Slide 59</vt:lpstr>
      <vt:lpstr>Slide 60</vt:lpstr>
      <vt:lpstr>Water (Stored Pressure)/Powder (Stored Pressure) Extinguisher </vt:lpstr>
      <vt:lpstr>REFILLING</vt:lpstr>
      <vt:lpstr>BEFORE MAINTENANCE TO BE CHECKED</vt:lpstr>
      <vt:lpstr>Slide 64</vt:lpstr>
      <vt:lpstr>Slide 65</vt:lpstr>
      <vt:lpstr>Key Properties of HIGH-PRESSURE Gas Quenching Mediums</vt:lpstr>
      <vt:lpstr>Slide 67</vt:lpstr>
      <vt:lpstr>GAS QUENCHING </vt:lpstr>
      <vt:lpstr>Slide 69</vt:lpstr>
      <vt:lpstr>Slide 70</vt:lpstr>
      <vt:lpstr>  FIRE FIGHTING EQUIPMENT </vt:lpstr>
      <vt:lpstr>Slide 72</vt:lpstr>
      <vt:lpstr> FIRE FIGHTING EQUIPMENT </vt:lpstr>
      <vt:lpstr>FIRE PREVENTION &amp; FIRE FIGHTING EQUIPMENT </vt:lpstr>
      <vt:lpstr>Slide 75</vt:lpstr>
      <vt:lpstr>Slide 76</vt:lpstr>
      <vt:lpstr> FIRE FIGHTING EQUIPMENT </vt:lpstr>
      <vt:lpstr>Advantages of Water Spray Systems</vt:lpstr>
      <vt:lpstr> FIRE FIGHTING EQUIPMENT </vt:lpstr>
      <vt:lpstr>  FIRE FIGHTING EQUIPMENT </vt:lpstr>
      <vt:lpstr> FIRE FIGHTING EQUIPMENT </vt:lpstr>
      <vt:lpstr>FIRE PREVENTION &amp; FIRE FIGHTING EQUIPMENT </vt:lpstr>
      <vt:lpstr>SF6 gas filled Power transformer</vt:lpstr>
      <vt:lpstr>Slide 84</vt:lpstr>
      <vt:lpstr>Slide 85</vt:lpstr>
      <vt:lpstr>Slide 86</vt:lpstr>
      <vt:lpstr>LAYOUT OF GIT</vt:lpstr>
      <vt:lpstr>Slide 88</vt:lpstr>
      <vt:lpstr>SPECIAL FEATURES</vt:lpstr>
      <vt:lpstr> FIRE PREVENTION -CAUSE OF FIRE F</vt:lpstr>
      <vt:lpstr>FIRE PREVENTION -CAUSE OF FIRE</vt:lpstr>
      <vt:lpstr>CIGRE survey OF TRANSFORMER  FAILURE</vt:lpstr>
      <vt:lpstr>CAUSES OF TRANSFORMER FAILURE</vt:lpstr>
      <vt:lpstr>Slide 94</vt:lpstr>
      <vt:lpstr>Slide 95</vt:lpstr>
      <vt:lpstr>Slide 96</vt:lpstr>
      <vt:lpstr> FIRE PREVENTION - SAFE PRACTICES:  </vt:lpstr>
      <vt:lpstr>POWER TRANSFORMER FIRE</vt:lpstr>
      <vt:lpstr>Slide 99</vt:lpstr>
      <vt:lpstr>Slide 100</vt:lpstr>
      <vt:lpstr>Slide 101</vt:lpstr>
      <vt:lpstr>RECOMMENDED SEPARATION (IEC</vt:lpstr>
      <vt:lpstr> </vt:lpstr>
      <vt:lpstr>TRANSFORMER FIRE</vt:lpstr>
      <vt:lpstr>Slide 105</vt:lpstr>
      <vt:lpstr>CABLE GALLERY</vt:lpstr>
      <vt:lpstr>CONTROL ROOM</vt:lpstr>
      <vt:lpstr>GENERAL PRECAUTIONS</vt:lpstr>
      <vt:lpstr>CAUSES OF FIRE  </vt:lpstr>
      <vt:lpstr> FIRE FIGHTING EQUIPMENT </vt:lpstr>
      <vt:lpstr>EMULSIFIER</vt:lpstr>
      <vt:lpstr>  FIRE FIGHTING EQUIPMENT- WATER SPRAY SYSTEM  </vt:lpstr>
      <vt:lpstr>HYDRANT SYSTEM</vt:lpstr>
      <vt:lpstr>Slide 114</vt:lpstr>
      <vt:lpstr>  FIRE FIGHTING EQUIPMENT EMULSIFIER </vt:lpstr>
      <vt:lpstr>EMULSIFIER</vt:lpstr>
      <vt:lpstr>EMULSIFIER</vt:lpstr>
      <vt:lpstr>  FIRE FIGHTING EQUIPMENT </vt:lpstr>
      <vt:lpstr>Slide 119</vt:lpstr>
      <vt:lpstr> FIRE FIGHTING EQUIPMENT-WATER SUPPLIES </vt:lpstr>
      <vt:lpstr>HIGH VELOCITY WATER SPRAY (HVWS) SYSTEM( 400 KV S/S)</vt:lpstr>
      <vt:lpstr>Deluge system</vt:lpstr>
      <vt:lpstr>Slide 123</vt:lpstr>
      <vt:lpstr>8.CONTROL AND INTERLOCK SYSTEM:</vt:lpstr>
      <vt:lpstr>Slide 125</vt:lpstr>
      <vt:lpstr>Deluge system</vt:lpstr>
      <vt:lpstr>Deluge system  </vt:lpstr>
      <vt:lpstr>Slide 128</vt:lpstr>
      <vt:lpstr>Slide 129</vt:lpstr>
      <vt:lpstr>Slide 130</vt:lpstr>
      <vt:lpstr>Deluge system</vt:lpstr>
      <vt:lpstr>Slide 132</vt:lpstr>
      <vt:lpstr>Slide 133</vt:lpstr>
      <vt:lpstr>Deluge system</vt:lpstr>
      <vt:lpstr>SAFE CLEARANCES</vt:lpstr>
      <vt:lpstr>Slide 136</vt:lpstr>
      <vt:lpstr>Slide 137</vt:lpstr>
      <vt:lpstr>ALARAM AND ANUNCIATION SYSTEM</vt:lpstr>
      <vt:lpstr>PANELS FOR ALARAM AND ANNUNCIATION SYSTEM</vt:lpstr>
      <vt:lpstr>PANEL ACCESSORIES</vt:lpstr>
      <vt:lpstr>ANNUNCIATION  PANEL COMPONENTS</vt:lpstr>
      <vt:lpstr>PANEL WIRING</vt:lpstr>
      <vt:lpstr> HEAT &amp; SMOKE /FIRE DETECTORS AND SPRAY NOZZLES:</vt:lpstr>
      <vt:lpstr>Slide 144</vt:lpstr>
      <vt:lpstr>Slide 145</vt:lpstr>
      <vt:lpstr>Slide 146</vt:lpstr>
      <vt:lpstr>CONVENTIONAL SYSTEM- PROBLEMS</vt:lpstr>
      <vt:lpstr>Slide 148</vt:lpstr>
      <vt:lpstr>Water Mist Systems</vt:lpstr>
      <vt:lpstr>Water Mist</vt:lpstr>
      <vt:lpstr>NITROGEN INJECTION SYSTEM</vt:lpstr>
      <vt:lpstr>Slide 152</vt:lpstr>
      <vt:lpstr>Slide 153</vt:lpstr>
      <vt:lpstr>Slide 154</vt:lpstr>
      <vt:lpstr>Slide 155</vt:lpstr>
      <vt:lpstr>Slide 156</vt:lpstr>
      <vt:lpstr>Slide 157</vt:lpstr>
      <vt:lpstr>Other parts</vt:lpstr>
      <vt:lpstr>Slide 159</vt:lpstr>
      <vt:lpstr>Slide 160</vt:lpstr>
      <vt:lpstr>Slide 161</vt:lpstr>
      <vt:lpstr>Slide 162</vt:lpstr>
      <vt:lpstr>INDOOR AND OUT DOOR CUBICLE</vt:lpstr>
      <vt:lpstr>Slide 164</vt:lpstr>
      <vt:lpstr>Gas injection systems</vt:lpstr>
      <vt:lpstr>Slide 166</vt:lpstr>
      <vt:lpstr>Slide 167</vt:lpstr>
      <vt:lpstr>CLIENT SERVICE SOCKET</vt:lpstr>
      <vt:lpstr>Slide 169</vt:lpstr>
      <vt:lpstr>Slide 170</vt:lpstr>
      <vt:lpstr>Slide 171</vt:lpstr>
      <vt:lpstr>Slide 172</vt:lpstr>
      <vt:lpstr>Slide 173</vt:lpstr>
      <vt:lpstr>Slide 174</vt:lpstr>
      <vt:lpstr>Slide 175</vt:lpstr>
      <vt:lpstr>Slide 176</vt:lpstr>
      <vt:lpstr>Slide 177</vt:lpstr>
      <vt:lpstr>Hypoxic Enclosure</vt:lpstr>
      <vt:lpstr>Slide 179</vt:lpstr>
      <vt:lpstr>Integrated Compressed Air Foam Systems </vt:lpstr>
      <vt:lpstr>Problems Associated With Conventional F.FSystem</vt:lpstr>
      <vt:lpstr>Slide 182</vt:lpstr>
      <vt:lpstr>Slide 183</vt:lpstr>
      <vt:lpstr>Slide 184</vt:lpstr>
      <vt:lpstr>Slide 185</vt:lpstr>
      <vt:lpstr>Slide 186</vt:lpstr>
      <vt:lpstr>Operation</vt:lpstr>
      <vt:lpstr>Slide 188</vt:lpstr>
      <vt:lpstr>Slide 189</vt:lpstr>
      <vt:lpstr>Integrated Compressed Air Foam Systems</vt:lpstr>
      <vt:lpstr>Slide 191</vt:lpstr>
      <vt:lpstr>GREEN OIL IN PLACE OF MINERAL OIL</vt:lpstr>
      <vt:lpstr> vegetable based Transformer oils </vt:lpstr>
      <vt:lpstr>PROPERTIES OF IDEAL LIQUID TO BE USED AS TRANSFORMER OIL</vt:lpstr>
      <vt:lpstr>Slide 195</vt:lpstr>
      <vt:lpstr>Slide 196</vt:lpstr>
      <vt:lpstr>Envirotemp Fr3fluid</vt:lpstr>
      <vt:lpstr>Slide 198</vt:lpstr>
      <vt:lpstr>  Maintenance free Vacuum type on load tap changer (OLTC) for Transformers </vt:lpstr>
      <vt:lpstr>RESIN  CAST  TRANSFORMERS-GENERAL</vt:lpstr>
      <vt:lpstr>Slide 201</vt:lpstr>
      <vt:lpstr>Epoxy resin</vt:lpstr>
      <vt:lpstr>A</vt:lpstr>
      <vt:lpstr>Slide 204</vt:lpstr>
      <vt:lpstr>Slide 205</vt:lpstr>
      <vt:lpstr>Slide 206</vt:lpstr>
      <vt:lpstr>Slide 207</vt:lpstr>
      <vt:lpstr>Slide 208</vt:lpstr>
      <vt:lpstr>Slide 209</vt:lpstr>
      <vt:lpstr>Slide 210</vt:lpstr>
      <vt:lpstr>APPLICATIONS</vt:lpstr>
      <vt:lpstr>Slide 212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FIRE PREVENTION &amp; FIRE FIGHTING EQUIPMENT </dc:title>
  <dc:creator>ntp1</dc:creator>
  <cp:lastModifiedBy>User</cp:lastModifiedBy>
  <cp:revision>688</cp:revision>
  <dcterms:created xsi:type="dcterms:W3CDTF">2006-08-16T00:00:00Z</dcterms:created>
  <dcterms:modified xsi:type="dcterms:W3CDTF">2021-03-06T21:27:44Z</dcterms:modified>
</cp:coreProperties>
</file>