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1" r:id="rId9"/>
    <p:sldId id="265" r:id="rId10"/>
    <p:sldId id="262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D7032-8BC8-56BF-C862-D47308F5E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AA21E-AC9C-9FFC-0BC5-A003FC7998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C9478-65E4-3E6B-9897-0B63CC0F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20A77-C79A-6B6A-8803-3360459F7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82FB9-95BD-6BF8-DF56-338F7983E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5212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73099-DE88-F3F8-8DCC-F3EDC0C01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332A81-0FFA-6AC3-72F0-0FFD752A1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3E9A8-BCDD-8219-2BEE-6BF9D7730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2179B-FCCD-E9D8-241F-596E3E0FA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F82B4-D190-795A-AF78-9CCF15860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4474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F4AB74-48C7-0154-3583-A0C27516FE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129B45-8177-E229-B60A-85593162D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8EE75-D77C-E464-364B-9C8E8A62A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3C47E-ECBC-B0C6-AA3F-66AD6403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59F0F-AF8C-3BDE-B477-984C372B5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05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59B92-98DE-19DA-27E9-FD117EF09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BE072-0377-FA51-C3E6-493969E19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39633-9E4D-5552-8730-C45467409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92367-3E48-DCF4-1258-A5F93F01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B9DCF-E1D9-A8FD-173F-912B49A50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5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71810-D052-DB4F-96B2-9405C8951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B2422A-50B9-8039-87E2-D7852AC27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9160A-7389-E456-4915-2979C8FEB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BA928-B129-B8DD-26B5-8D9B5DA2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D85C4-EBE2-5BF8-600D-FC5871190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851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F56D8-941A-2740-958B-909F03292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2F53A-C12E-F363-0BE9-56E25B0F79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BCDC22-FB94-4CF6-4E49-481B81708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51BB9-8A3A-B918-6E1D-97588D26B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EE2A6-2505-42DC-4295-B9A5F4AA5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F0EDF4-8A4A-A0B7-FC16-DE43CD526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1240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B1A54-ECEF-B4E5-3C80-EEA78F8C9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582FB-327B-B3E2-DC59-AD6E2299C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A2F244-E74A-174F-5B6F-ED7C08262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9E4449-A731-90EA-2E94-62F35B1CB3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BFF26B-45B3-AE90-9EF7-36ACA9BADB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5B9313-1F08-9964-2252-48032FE40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DAE043-7345-A7B1-E1B0-703854C72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A6F9D4-5A63-A0DE-C469-CB89C93B7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4381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519D2-6B5C-1524-7AF5-0FC5B13A4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38698E-65B7-388D-A052-47A8B6E60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FD796-4EED-8222-F669-42245D21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352A1-5F0B-6791-A79D-7ED51B280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7946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5C7CCE-7C66-B7A8-7DFB-9DF8E8E68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0EF504-B520-7787-61FF-7704AF967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CCAC4-96BC-9A74-28E1-CE60CB57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6613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117A6-A04F-40CF-5E0A-BCBB73662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A6BF6-0D75-B8DE-7392-6B880E8CC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B2FF55-3A05-A69F-C1E4-1F6ED19C7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C2C5D-E1F4-4FC8-0AF4-1CDD6F681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80240-0D25-7129-1579-976BD1151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2CDE6A-C47A-B50C-EAB7-1A0392CAC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8908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065C8-D5D7-A4D0-DC45-6454B5547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4B0BBC-9D69-A644-86E2-A29189C04D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38FB63-E825-2771-4571-AB9B65526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C6C7D5-246C-68A8-E417-7005B6558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F9136C-23CD-D320-97F4-5FA39F809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F1925-644C-5854-9E46-99946FA5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969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A3F2B0-2001-81B2-8F15-6D1364B21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0A4C8-4995-4D9A-F9C5-0768BB399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2735C-9E0B-8D58-1932-5B37ECDBD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C392C-45B1-42A2-866C-E1784F6570C9}" type="datetimeFigureOut">
              <a:rPr lang="en-IN" smtClean="0"/>
              <a:t>03-10-2023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78CF6-60F8-B2FE-C19D-FE51CEACE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F309A-91A3-2000-C29D-EEFFE778C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F9D5E-3862-42EE-9511-88C37BCD8F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74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3A5AB-B717-8CB4-D5B7-FA257205F7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Erection, Testing and Commissioning of 132kv CBs in EHT Sub-stations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DA17E1-7A96-FB91-902E-6231169072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Georgia" panose="02040502050405020303" pitchFamily="18" charset="0"/>
              </a:rPr>
              <a:t>By</a:t>
            </a:r>
          </a:p>
          <a:p>
            <a:r>
              <a:rPr lang="en-US" dirty="0">
                <a:latin typeface="Georgia" panose="02040502050405020303" pitchFamily="18" charset="0"/>
              </a:rPr>
              <a:t>B </a:t>
            </a:r>
            <a:r>
              <a:rPr lang="en-US" dirty="0" err="1">
                <a:latin typeface="Georgia" panose="02040502050405020303" pitchFamily="18" charset="0"/>
              </a:rPr>
              <a:t>KameswaraRao</a:t>
            </a:r>
            <a:r>
              <a:rPr lang="en-US" dirty="0">
                <a:latin typeface="Georgia" panose="02040502050405020303" pitchFamily="18" charset="0"/>
              </a:rPr>
              <a:t> </a:t>
            </a:r>
          </a:p>
          <a:p>
            <a:r>
              <a:rPr lang="en-US" dirty="0">
                <a:latin typeface="Georgia" panose="02040502050405020303" pitchFamily="18" charset="0"/>
              </a:rPr>
              <a:t>Executive Engineer</a:t>
            </a:r>
          </a:p>
          <a:p>
            <a:r>
              <a:rPr lang="en-US" dirty="0">
                <a:latin typeface="Georgia" panose="02040502050405020303" pitchFamily="18" charset="0"/>
              </a:rPr>
              <a:t>MRT &amp; Tr Division, Srikakulam</a:t>
            </a:r>
            <a:endParaRPr lang="en-IN" dirty="0">
              <a:latin typeface="Georgia" panose="02040502050405020303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4050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12440-2421-7ADF-C27B-14689CA5F972}"/>
              </a:ext>
            </a:extLst>
          </p:cNvPr>
          <p:cNvSpPr txBox="1"/>
          <p:nvPr/>
        </p:nvSpPr>
        <p:spPr>
          <a:xfrm>
            <a:off x="562947" y="622911"/>
            <a:ext cx="11066106" cy="4412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base">
              <a:lnSpc>
                <a:spcPct val="107000"/>
              </a:lnSpc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i) Check auto spring charge operation.</a:t>
            </a:r>
          </a:p>
          <a:p>
            <a:pPr marL="342900" indent="-342900" fontAlgn="base">
              <a:lnSpc>
                <a:spcPct val="107000"/>
              </a:lnSpc>
              <a:tabLst>
                <a:tab pos="457200" algn="l"/>
              </a:tabLst>
            </a:pPr>
            <a:endParaRPr lang="en-IN" sz="2400" kern="100" spc="1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j) Check breaker Open/Close operations in local and from remote.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IN" sz="2400" kern="100" spc="1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Check CB operational lockouts by simulating the “Low SF6 Alarm” and “General lockout” functions.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IN" sz="2400" kern="100" spc="1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l) Check for capacitor tripping function of CB.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IN" sz="2400" kern="100" spc="1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m) Now the CB is ready for commissioning.</a:t>
            </a:r>
            <a:endParaRPr lang="en-IN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114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3A5AB-B717-8CB4-D5B7-FA257205F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1670"/>
          </a:xfrm>
        </p:spPr>
        <p:txBody>
          <a:bodyPr>
            <a:normAutofit/>
          </a:bodyPr>
          <a:lstStyle/>
          <a:p>
            <a:r>
              <a:rPr lang="en-US" dirty="0"/>
              <a:t>Thank you one and all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DA17E1-7A96-FB91-902E-6231169072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Georgia" panose="02040502050405020303" pitchFamily="18" charset="0"/>
              </a:rPr>
              <a:t>By</a:t>
            </a:r>
          </a:p>
          <a:p>
            <a:r>
              <a:rPr lang="en-US" dirty="0">
                <a:latin typeface="Georgia" panose="02040502050405020303" pitchFamily="18" charset="0"/>
              </a:rPr>
              <a:t>B </a:t>
            </a:r>
            <a:r>
              <a:rPr lang="en-US" dirty="0" err="1">
                <a:latin typeface="Georgia" panose="02040502050405020303" pitchFamily="18" charset="0"/>
              </a:rPr>
              <a:t>KameswaraRao</a:t>
            </a:r>
            <a:r>
              <a:rPr lang="en-US" dirty="0">
                <a:latin typeface="Georgia" panose="02040502050405020303" pitchFamily="18" charset="0"/>
              </a:rPr>
              <a:t> </a:t>
            </a:r>
          </a:p>
          <a:p>
            <a:r>
              <a:rPr lang="en-US" dirty="0">
                <a:latin typeface="Georgia" panose="02040502050405020303" pitchFamily="18" charset="0"/>
              </a:rPr>
              <a:t>Executive Engineer</a:t>
            </a:r>
          </a:p>
          <a:p>
            <a:r>
              <a:rPr lang="en-US" dirty="0">
                <a:latin typeface="Georgia" panose="02040502050405020303" pitchFamily="18" charset="0"/>
              </a:rPr>
              <a:t>MRT &amp; Tr Division, Srikakulam</a:t>
            </a:r>
            <a:endParaRPr lang="en-IN" dirty="0">
              <a:latin typeface="Georgia" panose="02040502050405020303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520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3404AF-562F-80BE-DEFA-39487FE5C536}"/>
              </a:ext>
            </a:extLst>
          </p:cNvPr>
          <p:cNvSpPr txBox="1"/>
          <p:nvPr/>
        </p:nvSpPr>
        <p:spPr>
          <a:xfrm>
            <a:off x="401215" y="729126"/>
            <a:ext cx="11859209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IN" sz="2800" b="1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documents should be ensured before erection and commissioning of Circuit Breakers.</a:t>
            </a: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endParaRPr lang="en-IN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fontAlgn="base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</a:pPr>
            <a:r>
              <a:rPr lang="en-IN" sz="28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Dispatch/delivery documents i.e. Packing list.</a:t>
            </a:r>
            <a:endParaRPr lang="en-IN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fontAlgn="base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</a:pPr>
            <a:r>
              <a:rPr lang="en-IN" sz="28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Instruction manual for operation and</a:t>
            </a:r>
            <a:r>
              <a:rPr lang="en-IN" sz="28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maintenance</a:t>
            </a:r>
            <a:endParaRPr lang="en-IN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fontAlgn="base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</a:pPr>
            <a:r>
              <a:rPr lang="en-IN" sz="28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en-IN" sz="28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Outline general arrangement, layout and foundation drawing.</a:t>
            </a:r>
            <a:endParaRPr lang="en-IN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fontAlgn="base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</a:pPr>
            <a:r>
              <a:rPr lang="en-IN" sz="28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Schematic and wiring diagrams.</a:t>
            </a:r>
          </a:p>
          <a:p>
            <a:pPr marR="0" lvl="0" fontAlgn="base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00"/>
            </a:pPr>
            <a:r>
              <a:rPr lang="en-IN" sz="28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en-IN" sz="2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Physical checks for any damages to the equipment should be made. </a:t>
            </a:r>
            <a:endParaRPr lang="en-IN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243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049642-1ABA-99D1-D399-044AE1E16C7F}"/>
              </a:ext>
            </a:extLst>
          </p:cNvPr>
          <p:cNvSpPr txBox="1"/>
          <p:nvPr/>
        </p:nvSpPr>
        <p:spPr>
          <a:xfrm>
            <a:off x="373224" y="551679"/>
            <a:ext cx="11290041" cy="4587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3200" b="1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Erection process</a:t>
            </a:r>
            <a:r>
              <a:rPr lang="en-IN" sz="32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N" sz="32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endParaRPr lang="en-IN" sz="32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endParaRPr lang="en-IN" sz="32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 Circuit Breaker foundation:</a:t>
            </a:r>
          </a:p>
          <a:p>
            <a:pPr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32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circuit breaker foundation should be made as per drawings and the  </a:t>
            </a:r>
          </a:p>
          <a:p>
            <a:pPr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foundation bolts should be fixed as per template. Threaded portion of </a:t>
            </a:r>
          </a:p>
          <a:p>
            <a:pPr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foundation bolts should be left above the concrete level. </a:t>
            </a: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curing of </a:t>
            </a:r>
          </a:p>
          <a:p>
            <a:pPr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foundation Circuit Breaker erection should be initiated.</a:t>
            </a:r>
          </a:p>
          <a:p>
            <a:pPr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IN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IN" sz="1800" kern="100" dirty="0">
              <a:solidFill>
                <a:srgbClr val="222222"/>
              </a:solidFill>
              <a:effectLst/>
              <a:latin typeface="Roboto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480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C9A223-7C4C-FF27-6B17-BB0EAB8D58CC}"/>
              </a:ext>
            </a:extLst>
          </p:cNvPr>
          <p:cNvSpPr txBox="1"/>
          <p:nvPr/>
        </p:nvSpPr>
        <p:spPr>
          <a:xfrm>
            <a:off x="541176" y="723740"/>
            <a:ext cx="11374016" cy="5877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3200" kern="100" dirty="0">
                <a:solidFill>
                  <a:srgbClr val="222222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IN" sz="32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For erection of 132kv Circuit Breakers: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IN" sz="32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a) Keep the required tools available at work spot for erection of CB.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IN" sz="2400" kern="10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b) Keep SF6 cylinders ready available which were supplied along with CB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IN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c) Keep all bolt &amp; nuts and other accessories available at work spot which were supplied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along with CB.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IN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d) Based on the site conditions, 8T or 12T hydraulic crane can be engaged for erection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of 132kv CBs.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IN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e) Shift the CB mechanism, support structures and poles from stacking yard to work 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location.</a:t>
            </a:r>
          </a:p>
          <a:p>
            <a:pPr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973610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C9443F-CBF0-E012-FF14-153BC28C24BE}"/>
              </a:ext>
            </a:extLst>
          </p:cNvPr>
          <p:cNvSpPr txBox="1"/>
          <p:nvPr/>
        </p:nvSpPr>
        <p:spPr>
          <a:xfrm>
            <a:off x="382555" y="797510"/>
            <a:ext cx="1117807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 Clean all the CB parts includes poles, Mechanism box and support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structures perfectly. Open the mechanism box door and remove the moisture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absorbent packs if any.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IN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g) The poles will be supplied with minimum SF6 gas pressure (≤ 1 kg/sq.cm).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Hence ensure the pressure in all poles.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IN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h) Assemble the CB support structures and CB mechanism box on ground. Make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sure that all bolt and nuts tightened perfectly.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IN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IN" sz="2400" kern="1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Lift the total assembled mechanism &amp; structures with crane and position it on CB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foundation. Fix the foundation bolt nuts perfectly duly observing the alignment of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CB. Check water levels in all directions and mechanism should be up to water   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IN" sz="2400" kern="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level.</a:t>
            </a:r>
          </a:p>
        </p:txBody>
      </p:sp>
    </p:spTree>
    <p:extLst>
      <p:ext uri="{BB962C8B-B14F-4D97-AF65-F5344CB8AC3E}">
        <p14:creationId xmlns:p14="http://schemas.microsoft.com/office/powerpoint/2010/main" val="1711966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359C8F-2B8E-817C-343F-EDB35A7AD6C4}"/>
              </a:ext>
            </a:extLst>
          </p:cNvPr>
          <p:cNvSpPr txBox="1"/>
          <p:nvPr/>
        </p:nvSpPr>
        <p:spPr>
          <a:xfrm>
            <a:off x="513183" y="215033"/>
            <a:ext cx="11112759" cy="6555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18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j) Erect the Y-</a:t>
            </a:r>
            <a:r>
              <a:rPr lang="en-IN" sz="2400" kern="100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</a:t>
            </a: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pole first on pole base mechanism. Then erect remaining poles.        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en-IN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Note: Fix the “Pole base support clamp” supplied my the manufacturer (CGL) at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the bottom of pole while lifting the pole from horizontal position to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vertical position to avoid damage to bottom pull rod and SF6 inlet adaptor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of pole. Then remove the “Pole base support clamp” before placing on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mechanism.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IN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18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k) Connect the mechanism linkages to all poles with proper lubricant supplied by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the manufacturer.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IN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l) Connect the SF6 gas pipe linkages to all poles with proper O-ring and gasket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maker supplied by the manufacturer. While connecting the gas pipe linkages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observe the gas pressure gauge inside the mechanism box for proper deflection. 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m) Connect the SF6 gas cylinder supplied by the manufacturer at the gas inlet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adopter inside mechanism box through proper regulator and hose pipe and start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filling gas slowly up to 50% of rated pressure.   </a:t>
            </a:r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kern="100" dirty="0">
                <a:solidFill>
                  <a:srgbClr val="222222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en-US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lphaLcParenR"/>
            </a:pPr>
            <a:endParaRPr lang="en-IN" sz="18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170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4B1E291-961D-AFBF-7DD0-31B83613ED4A}"/>
              </a:ext>
            </a:extLst>
          </p:cNvPr>
          <p:cNvSpPr txBox="1"/>
          <p:nvPr/>
        </p:nvSpPr>
        <p:spPr>
          <a:xfrm>
            <a:off x="506963" y="313015"/>
            <a:ext cx="1117807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IN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n) Check for gas leakages at all pipe line joints.</a:t>
            </a:r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fontAlgn="base"/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o) Check “general lockout” and “low SF6 alarm” contacts which should be in close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condition.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US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p) Continue gas filling  up to “general lockout” pressure rating, then check the 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“general lockout” contact, it should open. </a:t>
            </a:r>
          </a:p>
          <a:p>
            <a:pPr fontAlgn="base"/>
            <a:endParaRPr lang="en-US" sz="2400" kern="100" dirty="0">
              <a:solidFill>
                <a:srgbClr val="222222"/>
              </a:solidFill>
              <a:latin typeface="Roboto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/>
            <a:r>
              <a:rPr lang="en-US" sz="2400" kern="100" dirty="0">
                <a:solidFill>
                  <a:srgbClr val="222222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  q) </a:t>
            </a:r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Continue gas filling  up to “low SF6 alarm” pressure rating, then check the “low </a:t>
            </a:r>
          </a:p>
          <a:p>
            <a:pPr fontAlgn="base"/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SF6 alarm” contact, it should open. </a:t>
            </a:r>
          </a:p>
          <a:p>
            <a:pPr fontAlgn="base"/>
            <a:endParaRPr lang="en-US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r) Continue gas filling up to rated pressure of CB and check for any gas leakages.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US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s) After filling of SF6 gas, close the gas inlet adopter with cap perfectly.</a:t>
            </a: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endParaRPr lang="en-US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base">
              <a:spcBef>
                <a:spcPts val="0"/>
              </a:spcBef>
              <a:spcAft>
                <a:spcPts val="0"/>
              </a:spcAft>
            </a:pPr>
            <a:r>
              <a:rPr lang="en-US" sz="2400" kern="1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t) Mechanical ON/OFF operations can be checked.</a:t>
            </a:r>
            <a:endParaRPr lang="en-IN" sz="2400" kern="1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42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604DA8-D994-0E25-5E7D-FE45E56852F8}"/>
              </a:ext>
            </a:extLst>
          </p:cNvPr>
          <p:cNvSpPr txBox="1"/>
          <p:nvPr/>
        </p:nvSpPr>
        <p:spPr>
          <a:xfrm>
            <a:off x="441649" y="262312"/>
            <a:ext cx="11308702" cy="6557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IN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en-IN" sz="3200" b="1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following pre-commissioning tests/checks shall be </a:t>
            </a: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IN" sz="32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</a:t>
            </a:r>
            <a:r>
              <a:rPr lang="en-IN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onducted:</a:t>
            </a: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endParaRPr lang="en-I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Phase to earth, Between phases, across contacts with breaker open to be measured.   </a:t>
            </a:r>
          </a:p>
          <a:p>
            <a:pPr marR="0" lvl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IN" sz="2400" kern="100" spc="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testing should be done with 5KV Megger at below 50% humidity and the </a:t>
            </a:r>
          </a:p>
          <a:p>
            <a:pPr marR="0" lvl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IN" sz="2400" kern="100" spc="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minimum IR value is 100 M</a:t>
            </a:r>
            <a:r>
              <a:rPr lang="el-GR" sz="2400" kern="100" spc="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Ω</a:t>
            </a:r>
            <a:r>
              <a:rPr lang="en-IN" sz="2400" kern="100" spc="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for new 132kv CB. </a:t>
            </a:r>
          </a:p>
          <a:p>
            <a:pPr marR="0" lvl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IN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Purity and dew point measurement of SF6 gas at rated pressure of the breaker to be  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tested. </a:t>
            </a:r>
            <a:r>
              <a:rPr lang="en-IN" sz="2400" kern="100" spc="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dew point of SF6 gas should be around - 60 degrees.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IN" sz="2400" kern="100" spc="1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 </a:t>
            </a: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Measurement of CB close, open, close-open, timings with</a:t>
            </a:r>
            <a:r>
              <a:rPr lang="en-IN" sz="2400" b="1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CB operation analyser.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IN" sz="2400" kern="100" spc="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Opening time : 20-40 m sec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Close time : 60-100 m sec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Close-Open time: below 50 m sec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dirty="0">
                <a:solidFill>
                  <a:srgbClr val="2F2F2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Note: The maximum time difference between each phase of the circuit breaker during opening and closing operations should not be more than 5ms.</a:t>
            </a:r>
            <a:endParaRPr lang="en-IN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128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95C209-87B8-B9C0-A207-35709B3D1AFA}"/>
              </a:ext>
            </a:extLst>
          </p:cNvPr>
          <p:cNvSpPr txBox="1"/>
          <p:nvPr/>
        </p:nvSpPr>
        <p:spPr>
          <a:xfrm>
            <a:off x="531844" y="564880"/>
            <a:ext cx="11280710" cy="5993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Measurement of Dynamic contact Resistance and contact travel.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IN" sz="2400" kern="100" spc="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contact resistance should be less than 50 </a:t>
            </a:r>
            <a:r>
              <a:rPr lang="en-US" sz="2400" kern="100" spc="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micro- ohm at 20º ambient temperature. It should be around 20 micro-ohms at normal ambient temperature.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IN" sz="2400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Measurement of resistance and current drawn by close coil and trip coils I and II.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These values should be as per the designer specification.</a:t>
            </a:r>
            <a:endParaRPr lang="en-IN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IN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Checking of operation counter and all mechanical indications. </a:t>
            </a:r>
          </a:p>
          <a:p>
            <a:pPr marL="342900" indent="-342900" fontAlgn="base">
              <a:lnSpc>
                <a:spcPct val="107000"/>
              </a:lnSpc>
              <a:tabLst>
                <a:tab pos="457200" algn="l"/>
              </a:tabLst>
            </a:pPr>
            <a:endParaRPr lang="en-IN" sz="2400" kern="100" spc="1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Complete the cable wiring between CB and C&amp;R panel.</a:t>
            </a:r>
            <a:endParaRPr lang="en-IN" sz="2400" kern="100" spc="1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tabLst>
                <a:tab pos="457200" algn="l"/>
              </a:tabLst>
            </a:pPr>
            <a:endParaRPr lang="en-IN" sz="2400" kern="100" spc="1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tabLst>
                <a:tab pos="457200" algn="l"/>
              </a:tabLst>
            </a:pPr>
            <a:r>
              <a:rPr lang="en-IN" sz="2400" kern="1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h) Extend AC/DC supplies to the circuit breaker</a:t>
            </a:r>
          </a:p>
          <a:p>
            <a:pPr marL="342900" indent="-342900" fontAlgn="base">
              <a:lnSpc>
                <a:spcPct val="107000"/>
              </a:lnSpc>
              <a:tabLst>
                <a:tab pos="457200" algn="l"/>
              </a:tabLst>
            </a:pPr>
            <a:endParaRPr lang="en-IN" sz="2400" kern="100" spc="1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7000"/>
              </a:lnSpc>
              <a:tabLst>
                <a:tab pos="457200" algn="l"/>
              </a:tabLst>
            </a:pPr>
            <a:endParaRPr lang="en-IN" sz="2400" kern="100" spc="1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IN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119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1071</Words>
  <Application>Microsoft Office PowerPoint</Application>
  <PresentationFormat>Widescreen</PresentationFormat>
  <Paragraphs>124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Georgia</vt:lpstr>
      <vt:lpstr>Roboto</vt:lpstr>
      <vt:lpstr>Times New Roman</vt:lpstr>
      <vt:lpstr>Office Theme</vt:lpstr>
      <vt:lpstr>Erection, Testing and Commissioning of 132kv CBs in EHT Sub-stations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one and all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Erection, Testing and Commissioning of CB, CT, CVT and PT in EHT Sub-stations</dc:title>
  <dc:creator>kameswararao bandaru</dc:creator>
  <cp:lastModifiedBy>kameswararao bandaru</cp:lastModifiedBy>
  <cp:revision>42</cp:revision>
  <dcterms:created xsi:type="dcterms:W3CDTF">2023-10-03T01:35:25Z</dcterms:created>
  <dcterms:modified xsi:type="dcterms:W3CDTF">2023-10-03T10:21:05Z</dcterms:modified>
</cp:coreProperties>
</file>