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556" r:id="rId2"/>
    <p:sldId id="617" r:id="rId3"/>
    <p:sldId id="562" r:id="rId4"/>
    <p:sldId id="563" r:id="rId5"/>
    <p:sldId id="268" r:id="rId6"/>
    <p:sldId id="564" r:id="rId7"/>
    <p:sldId id="565" r:id="rId8"/>
    <p:sldId id="566" r:id="rId9"/>
    <p:sldId id="567" r:id="rId10"/>
    <p:sldId id="568" r:id="rId11"/>
    <p:sldId id="569" r:id="rId12"/>
    <p:sldId id="570" r:id="rId13"/>
    <p:sldId id="307" r:id="rId14"/>
    <p:sldId id="266" r:id="rId15"/>
    <p:sldId id="571" r:id="rId16"/>
    <p:sldId id="572" r:id="rId17"/>
    <p:sldId id="573" r:id="rId18"/>
    <p:sldId id="574" r:id="rId19"/>
    <p:sldId id="605" r:id="rId20"/>
    <p:sldId id="606" r:id="rId21"/>
    <p:sldId id="607" r:id="rId22"/>
    <p:sldId id="608" r:id="rId23"/>
    <p:sldId id="609" r:id="rId24"/>
    <p:sldId id="610" r:id="rId25"/>
    <p:sldId id="611" r:id="rId26"/>
    <p:sldId id="612" r:id="rId27"/>
    <p:sldId id="613" r:id="rId28"/>
    <p:sldId id="614" r:id="rId29"/>
    <p:sldId id="615" r:id="rId30"/>
    <p:sldId id="616" r:id="rId31"/>
    <p:sldId id="360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355" autoAdjust="0"/>
  </p:normalViewPr>
  <p:slideViewPr>
    <p:cSldViewPr snapToGrid="0">
      <p:cViewPr varScale="1">
        <p:scale>
          <a:sx n="62" d="100"/>
          <a:sy n="62" d="100"/>
        </p:scale>
        <p:origin x="258" y="60"/>
      </p:cViewPr>
      <p:guideLst/>
    </p:cSldViewPr>
  </p:slideViewPr>
  <p:outlineViewPr>
    <p:cViewPr>
      <p:scale>
        <a:sx n="33" d="100"/>
        <a:sy n="33" d="100"/>
      </p:scale>
      <p:origin x="0" y="-54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28B0A-2EAC-47E2-9814-1F2CA81FFD1D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7BDB1-84BF-49B0-BEE4-F2E6219F94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1968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5DDDF-BE58-817D-4469-644EA45C9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F4A5EF-5D9F-B79B-C7BF-D2F5CFDF03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69A16-2920-27EB-14A2-CE169001C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3E863-3747-403F-7C51-B722BD97A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7A366-8344-23CF-08E1-2CC007953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8007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4328F-37B4-DE69-CFBC-637B2DE01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EA6D70-95E9-EB75-4FE5-F071EED2B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D5ABE-D1FA-FD79-66BF-6911BF260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A5D50-CC66-D2E4-FFCA-9D8132825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CFD19-D5D5-DEAE-650B-2C8B063AC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130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597388-4825-D229-5D06-E5701B72C0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CEF1BA-6F81-FDF3-2E4C-8B1CBF90E8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F81FC-EA0B-4449-58EC-C840837ED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80513-5311-A565-2627-987B2CD6D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CF47F-BE94-ACA7-1EB6-31570C923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4823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103632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28801"/>
            <a:ext cx="10769600" cy="4302125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10875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9DBFD-08B7-8BDA-87C8-3D0A263D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9575C-708E-FA81-E07C-05110ABE9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76FAE-33BF-F415-9EFB-740B5E3FD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78F5C-9496-2544-4361-5953B44F9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123E3-FDEE-A392-2E37-725F33EE2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574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EE9E1-6329-D331-736D-4E605E0C3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EAAFA-6418-A3E8-EA45-F6FEF4A5A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AFB5F-6849-AF4A-2D3E-AA624C12A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EF1FF-5292-814A-4EFA-4A29790B7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A0476-75A1-1D87-3CD2-8A03B28AA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991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22F3C-08AB-350A-7CF6-C39B2D6A2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7F814-743F-8BDF-A82B-E6A2885DD6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D1661A-2AEE-DED7-60DE-6BD63A837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1DD2B-5503-6949-4677-956D24236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F00672-EC3C-795D-4AD7-5E0E143B2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2DBD4F-5E84-8513-8D67-B698E240A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684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1CC1D-B064-3E49-1447-78CF25FD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7991D-FD89-7401-C082-9E26D0544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D8AB86-899E-F28D-19B2-BE58FE2FA5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3333D5-5933-9FEC-A095-0783A7BE6F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34A16F-BF9E-82DE-70BD-5994FBC4BB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8C005C-4161-6EC2-A294-CCE16396D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F3D181-D3CD-7A31-BA81-928204A8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8BCF4E-60CC-2E00-F9AF-20DAF5D51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170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3AEAB-3541-A2EB-974E-2DAC710CF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94D7D-A220-BD4C-BDED-CD2B3B717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61A512-7796-1A15-8C1C-FDD8BA29D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4D2F96-38E3-256E-8D46-3931734DD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588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C31B2F-F7BC-EBF9-EA54-754ACEEE8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AC13F1-05C9-41FE-D0F6-4F1052F40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1C9B1-D519-ED57-43C0-4183779B3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763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12355-0334-0F6B-77E5-DDBE225D9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7094E-1EB1-D38A-6878-53A533F66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63B55-B0F9-2156-AB13-D3F66E2C4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7CB491-D4F8-C5B5-AB90-E448F2F9B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0C0B3-42CE-A6B7-8DB9-57C5D8941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AAF05D-C4D8-A74A-B40E-137C30A1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6333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53FAB-B14F-1599-4678-223A84C23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204C63-5AA2-66A7-ADD8-DBEC4690E3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92A57-F427-BD20-DBED-6C267351B9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5280A5-CFAE-06E1-B83E-0943C9950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E63B07-5D88-1EE0-4C4E-582CFD031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949E5C-213E-0842-6C29-B05BA7A0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528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9ED251-C871-F2B2-67E9-71E79C0D1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A3D5D-A21F-3A98-3E0F-2385EE71D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1D578-A9D7-F8C8-5C36-71204C92B6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FDC20-ABE9-480E-9B04-8FE851CCAD57}" type="datetimeFigureOut">
              <a:rPr lang="en-IN" smtClean="0"/>
              <a:t>17-10-2024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66D90-3860-EBA5-75A6-AAE89187F6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DEFEB-9E0C-B562-05C0-BBAEE22C7B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93CF9-4DAD-4912-83E6-4F727EEC30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22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6F881-D18A-4ED3-7B61-427B38BB5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0299694-4E7C-D914-AF9B-187B12C30B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612866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/>
              <a:t>                        </a:t>
            </a:r>
            <a:br>
              <a:rPr lang="en-US" altLang="en-US" b="1" dirty="0"/>
            </a:br>
            <a:r>
              <a:rPr lang="en-US" altLang="en-US" b="1" dirty="0"/>
              <a:t>                      Emotional Intelligence</a:t>
            </a:r>
            <a:br>
              <a:rPr lang="en-US" altLang="en-US" b="1" u="sng" dirty="0"/>
            </a:br>
            <a:br>
              <a:rPr lang="en-US" altLang="en-US" b="1" u="sng" dirty="0"/>
            </a:br>
            <a:endParaRPr lang="en-US" altLang="en-US" b="1" u="sng" dirty="0"/>
          </a:p>
        </p:txBody>
      </p:sp>
    </p:spTree>
    <p:extLst>
      <p:ext uri="{BB962C8B-B14F-4D97-AF65-F5344CB8AC3E}">
        <p14:creationId xmlns:p14="http://schemas.microsoft.com/office/powerpoint/2010/main" val="2248945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9ECC3-3BC4-54F8-73ED-FD8A4DBF6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EFFA52C0-37EF-511C-204C-B4D572EFF8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/>
              <a:t>Why EI is important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2DED39B4-86B9-3A68-E669-821392562F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400"/>
              <a:t>Good leadership works through emotions</a:t>
            </a:r>
          </a:p>
          <a:p>
            <a:r>
              <a:rPr lang="en-GB" altLang="en-US" sz="2400"/>
              <a:t>Emotions are important because of the open loop nature of the limbic system.</a:t>
            </a:r>
          </a:p>
          <a:p>
            <a:r>
              <a:rPr lang="en-GB" altLang="en-US" sz="2400"/>
              <a:t>Open loop system depends on external forces to regulate itself.</a:t>
            </a:r>
          </a:p>
          <a:p>
            <a:r>
              <a:rPr lang="en-GB" altLang="en-US" sz="2400"/>
              <a:t>People rely on connections with others for their emotional stability</a:t>
            </a:r>
          </a:p>
        </p:txBody>
      </p:sp>
    </p:spTree>
    <p:extLst>
      <p:ext uri="{BB962C8B-B14F-4D97-AF65-F5344CB8AC3E}">
        <p14:creationId xmlns:p14="http://schemas.microsoft.com/office/powerpoint/2010/main" val="768118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0300E-E01C-093A-7B5A-922546316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A2FAF9D0-4CE1-B991-AEF5-500ED9934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412875"/>
            <a:ext cx="8229600" cy="4713288"/>
          </a:xfrm>
        </p:spPr>
        <p:txBody>
          <a:bodyPr/>
          <a:lstStyle/>
          <a:p>
            <a:r>
              <a:rPr lang="en-GB" altLang="en-US" sz="2400"/>
              <a:t>Negative emotions must be controlled</a:t>
            </a:r>
          </a:p>
          <a:p>
            <a:r>
              <a:rPr lang="en-GB" altLang="en-US" sz="2400"/>
              <a:t>Anger, anxiety and depression can divert attention from the task at hand.</a:t>
            </a:r>
          </a:p>
          <a:p>
            <a:r>
              <a:rPr lang="en-GB" altLang="en-US" sz="2400"/>
              <a:t>An upset person finds it difficult to empathise with others.</a:t>
            </a:r>
          </a:p>
          <a:p>
            <a:r>
              <a:rPr lang="en-GB" altLang="en-US" sz="2400"/>
              <a:t>On the other hand, positive emotions increase optimism, helpfulness and creativity.</a:t>
            </a:r>
          </a:p>
          <a:p>
            <a:r>
              <a:rPr lang="en-GB" altLang="en-US" sz="2400"/>
              <a:t>Emotionally intelligent leaders create resonance.</a:t>
            </a:r>
          </a:p>
        </p:txBody>
      </p:sp>
    </p:spTree>
    <p:extLst>
      <p:ext uri="{BB962C8B-B14F-4D97-AF65-F5344CB8AC3E}">
        <p14:creationId xmlns:p14="http://schemas.microsoft.com/office/powerpoint/2010/main" val="3864015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55CEC-16B6-F0A2-38C9-ECDF0302D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4B1BD94B-FBB1-A12A-2A19-783598637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412875"/>
            <a:ext cx="8229600" cy="47132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en-US" sz="2400"/>
              <a:t>Effective leadership involves a combination of feeling and thought</a:t>
            </a:r>
          </a:p>
          <a:p>
            <a:pPr>
              <a:lnSpc>
                <a:spcPct val="80000"/>
              </a:lnSpc>
            </a:pPr>
            <a:r>
              <a:rPr lang="en-GB" altLang="en-US" sz="2400"/>
              <a:t>In many situations, especially during stress and emergency, the emotional centres command the rest of the brain</a:t>
            </a:r>
          </a:p>
          <a:p>
            <a:pPr>
              <a:lnSpc>
                <a:spcPct val="80000"/>
              </a:lnSpc>
            </a:pPr>
            <a:r>
              <a:rPr lang="en-GB" altLang="en-US" sz="2400"/>
              <a:t>The ability to  sooth the surge of emotions – particularly intense surges – is an important skill. </a:t>
            </a:r>
          </a:p>
          <a:p>
            <a:pPr>
              <a:lnSpc>
                <a:spcPct val="80000"/>
              </a:lnSpc>
            </a:pPr>
            <a:r>
              <a:rPr lang="en-GB" altLang="en-US" sz="2400"/>
              <a:t>The brain’s design means that a person has little control    over when he or she is swept by an emotional wave.</a:t>
            </a:r>
          </a:p>
          <a:p>
            <a:pPr>
              <a:lnSpc>
                <a:spcPct val="80000"/>
              </a:lnSpc>
            </a:pPr>
            <a:r>
              <a:rPr lang="en-GB" altLang="en-US" sz="2400"/>
              <a:t> However, through effort, behavior change or even medication, individuals can exert control over how long and intensely an emotion will endure.</a:t>
            </a:r>
          </a:p>
          <a:p>
            <a:pPr>
              <a:lnSpc>
                <a:spcPct val="80000"/>
              </a:lnSpc>
            </a:pPr>
            <a:endParaRPr lang="en-GB" altLang="en-US" sz="2400"/>
          </a:p>
        </p:txBody>
      </p:sp>
    </p:spTree>
    <p:extLst>
      <p:ext uri="{BB962C8B-B14F-4D97-AF65-F5344CB8AC3E}">
        <p14:creationId xmlns:p14="http://schemas.microsoft.com/office/powerpoint/2010/main" val="3368562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B5ED8-AF36-74BD-B264-161EC8146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CA9C2C45-6E4A-EB9F-89EC-6D3A4CFC05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EI Components</a:t>
            </a: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77653CEE-709F-0EBE-C3A1-165390BDB0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400"/>
              <a:t>Self awareness</a:t>
            </a:r>
          </a:p>
          <a:p>
            <a:r>
              <a:rPr lang="en-GB" altLang="en-US" sz="2400"/>
              <a:t>Self Management</a:t>
            </a:r>
          </a:p>
          <a:p>
            <a:r>
              <a:rPr lang="en-GB" altLang="en-US" sz="2400"/>
              <a:t>Motivation</a:t>
            </a:r>
          </a:p>
          <a:p>
            <a:r>
              <a:rPr lang="en-GB" altLang="en-US" sz="2400"/>
              <a:t>Empathy</a:t>
            </a:r>
          </a:p>
          <a:p>
            <a:r>
              <a:rPr lang="en-GB" altLang="en-US" sz="2400"/>
              <a:t>Social Skills</a:t>
            </a:r>
          </a:p>
          <a:p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2628415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8178E-A0EC-3548-9CCC-5B143021F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95033ACC-CFDB-4218-222E-29445551C7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188913"/>
            <a:ext cx="8229600" cy="1143000"/>
          </a:xfrm>
        </p:spPr>
        <p:txBody>
          <a:bodyPr/>
          <a:lstStyle/>
          <a:p>
            <a:r>
              <a:rPr lang="en-GB" altLang="en-US" sz="3200"/>
              <a:t>EI Components-In more detail.</a:t>
            </a:r>
          </a:p>
        </p:txBody>
      </p:sp>
      <p:graphicFrame>
        <p:nvGraphicFramePr>
          <p:cNvPr id="67598" name="Group 14">
            <a:extLst>
              <a:ext uri="{FF2B5EF4-FFF2-40B4-BE49-F238E27FC236}">
                <a16:creationId xmlns:a16="http://schemas.microsoft.com/office/drawing/2014/main" id="{A55CBEEF-5E21-FE70-DA83-62D8ABD7D6CC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2133600" y="1600200"/>
          <a:ext cx="7924800" cy="3652838"/>
        </p:xfrm>
        <a:graphic>
          <a:graphicData uri="http://schemas.openxmlformats.org/drawingml/2006/table">
            <a:tbl>
              <a:tblPr/>
              <a:tblGrid>
                <a:gridCol w="2641600">
                  <a:extLst>
                    <a:ext uri="{9D8B030D-6E8A-4147-A177-3AD203B41FA5}">
                      <a16:colId xmlns:a16="http://schemas.microsoft.com/office/drawing/2014/main" val="1527394718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2004112084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2391991666"/>
                    </a:ext>
                  </a:extLst>
                </a:gridCol>
              </a:tblGrid>
              <a:tr h="3652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Self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awareness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Knowing what we are feeling at the moment’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Having a realistic assessment of our capabilities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Being self confident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Emotional awareness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Accurate self assessment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Self confidence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1113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8280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32E0F-40BE-55C1-0376-CAB53F379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622" name="Group 14">
            <a:extLst>
              <a:ext uri="{FF2B5EF4-FFF2-40B4-BE49-F238E27FC236}">
                <a16:creationId xmlns:a16="http://schemas.microsoft.com/office/drawing/2014/main" id="{526BC2A7-3E12-760F-DF8F-097BD9B74758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905000" y="1371600"/>
          <a:ext cx="8763000" cy="4724400"/>
        </p:xfrm>
        <a:graphic>
          <a:graphicData uri="http://schemas.openxmlformats.org/drawingml/2006/table">
            <a:tbl>
              <a:tblPr/>
              <a:tblGrid>
                <a:gridCol w="2633663">
                  <a:extLst>
                    <a:ext uri="{9D8B030D-6E8A-4147-A177-3AD203B41FA5}">
                      <a16:colId xmlns:a16="http://schemas.microsoft.com/office/drawing/2014/main" val="14590875"/>
                    </a:ext>
                  </a:extLst>
                </a:gridCol>
                <a:gridCol w="2735262">
                  <a:extLst>
                    <a:ext uri="{9D8B030D-6E8A-4147-A177-3AD203B41FA5}">
                      <a16:colId xmlns:a16="http://schemas.microsoft.com/office/drawing/2014/main" val="2875383450"/>
                    </a:ext>
                  </a:extLst>
                </a:gridCol>
                <a:gridCol w="3394075">
                  <a:extLst>
                    <a:ext uri="{9D8B030D-6E8A-4147-A177-3AD203B41FA5}">
                      <a16:colId xmlns:a16="http://schemas.microsoft.com/office/drawing/2014/main" val="2194179976"/>
                    </a:ext>
                  </a:extLst>
                </a:gridCol>
              </a:tblGrid>
              <a:tr h="472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Self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Controlling our emotions so that they do not interfere with the task at hand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Self control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Trustworthiness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Conscientiousness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Adaptability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7346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6205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40E9D-47E0-ED88-076D-AE02FB5ADF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644" name="Group 12">
            <a:extLst>
              <a:ext uri="{FF2B5EF4-FFF2-40B4-BE49-F238E27FC236}">
                <a16:creationId xmlns:a16="http://schemas.microsoft.com/office/drawing/2014/main" id="{5880A366-4F20-411C-1365-D710D685420C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981200" y="1484314"/>
          <a:ext cx="8229600" cy="4397375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1256142528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92888191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947801140"/>
                    </a:ext>
                  </a:extLst>
                </a:gridCol>
              </a:tblGrid>
              <a:tr h="4397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2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Motivation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Moving towards our goals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Taking initiative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Striving to improve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Persevering in the face of setbacks and frustrations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Achievement drive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Commitment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Initiative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Optimism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793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503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7A3A6C-3B60-9853-67CB-092D7EBF3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8" name="Group 2">
            <a:extLst>
              <a:ext uri="{FF2B5EF4-FFF2-40B4-BE49-F238E27FC236}">
                <a16:creationId xmlns:a16="http://schemas.microsoft.com/office/drawing/2014/main" id="{15334C63-0BC1-307C-5C1C-8CB871A983FD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981200" y="1268414"/>
          <a:ext cx="8229600" cy="4949825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355393525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48871753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040182609"/>
                    </a:ext>
                  </a:extLst>
                </a:gridCol>
              </a:tblGrid>
              <a:tr h="4949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Empathy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Sensing what people are feeling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Understanding their perspective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Cultivating rapport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Supporting diversity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Understanding others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Developing others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Leveraging diversity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Political awareness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0900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6295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FFF31-0876-5A9C-95E0-65FCB05E8B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93" name="Group 13">
            <a:extLst>
              <a:ext uri="{FF2B5EF4-FFF2-40B4-BE49-F238E27FC236}">
                <a16:creationId xmlns:a16="http://schemas.microsoft.com/office/drawing/2014/main" id="{C7EA0F67-B061-FB72-E110-D8A972CB68B7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981201" y="1447800"/>
          <a:ext cx="8291513" cy="6019800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1590251213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230400407"/>
                    </a:ext>
                  </a:extLst>
                </a:gridCol>
                <a:gridCol w="2881313">
                  <a:extLst>
                    <a:ext uri="{9D8B030D-6E8A-4147-A177-3AD203B41FA5}">
                      <a16:colId xmlns:a16="http://schemas.microsoft.com/office/drawing/2014/main" val="4250330473"/>
                    </a:ext>
                  </a:extLst>
                </a:gridCol>
              </a:tblGrid>
              <a:tr h="6019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GB" alt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 skills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Handling emotions in social relationships well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Persuading and leading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Negotiating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Settling disputes for cooperation and teamwork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4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Communication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Conflict management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Leadership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 agent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Building bonds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Collaboration and cooperation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Char char="l"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Team capabilities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19755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022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BD885-422F-372A-3376-B27A18AC4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F208F2B-C840-3C1D-1EC7-AD45DAB681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76201"/>
            <a:ext cx="8229600" cy="715963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latin typeface="Times New Roman" panose="02020603050405020304" pitchFamily="18" charset="0"/>
              </a:rPr>
              <a:t>    EMOTIONAL INTELLIGENCE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E0495EE-4622-06DB-6731-4A6907C2C1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447800"/>
            <a:ext cx="15240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u="sng"/>
              <a:t>WHAT</a:t>
            </a:r>
            <a:r>
              <a:rPr lang="en-US" altLang="en-US"/>
              <a:t>:</a:t>
            </a:r>
          </a:p>
        </p:txBody>
      </p:sp>
      <p:sp>
        <p:nvSpPr>
          <p:cNvPr id="6148" name="Text Box 4">
            <a:extLst>
              <a:ext uri="{FF2B5EF4-FFF2-40B4-BE49-F238E27FC236}">
                <a16:creationId xmlns:a16="http://schemas.microsoft.com/office/drawing/2014/main" id="{C012D016-C34D-7DAD-383F-C45751ABA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838200"/>
            <a:ext cx="8763000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Concept popularized with his book by: Daniel Goleman, Harvard Psychologist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D0A468D-56AE-5CEC-1522-B9D79A398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209800"/>
            <a:ext cx="86106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	</a:t>
            </a:r>
            <a:r>
              <a:rPr lang="en-US" altLang="en-US" sz="2400"/>
              <a:t>The capacity to sense, understand our own feelings and those of others, the capacity to respond to them appropriately for motivating ourselves by improving our relationships with others.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EA01B11-27DA-C677-A415-A8166A234E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810000"/>
            <a:ext cx="83058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altLang="en-US" sz="2400"/>
              <a:t>	Emotional Intelligence does </a:t>
            </a:r>
            <a:r>
              <a:rPr lang="en-US" altLang="en-US" sz="2400" b="1" u="sng"/>
              <a:t>not</a:t>
            </a:r>
            <a:r>
              <a:rPr lang="en-US" altLang="en-US" sz="2400"/>
              <a:t> emerge from the 	</a:t>
            </a:r>
            <a:r>
              <a:rPr lang="en-US" altLang="en-US" sz="2400" b="1" u="sng"/>
              <a:t>INTELLECT</a:t>
            </a:r>
            <a:r>
              <a:rPr lang="en-US" altLang="en-US" sz="2400"/>
              <a:t> but from a </a:t>
            </a:r>
            <a:r>
              <a:rPr lang="en-US" altLang="en-US" sz="2400" b="1" u="sng"/>
              <a:t>working of</a:t>
            </a:r>
            <a:r>
              <a:rPr lang="en-US" altLang="en-US" sz="2400" b="1"/>
              <a:t> </a:t>
            </a:r>
            <a:r>
              <a:rPr lang="en-US" altLang="en-US" sz="2400"/>
              <a:t>Human </a:t>
            </a:r>
            <a:r>
              <a:rPr lang="en-US" altLang="en-US" sz="2400" b="1" u="sng"/>
              <a:t>HEART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altLang="en-US" sz="2400"/>
              <a:t> 	Emotional Intelligence is the ability to monitor one’s 	own and others’ Emotions, to discriminate among 	them and use the information to guide one’s own 	actions. </a:t>
            </a:r>
          </a:p>
        </p:txBody>
      </p:sp>
    </p:spTree>
    <p:extLst>
      <p:ext uri="{BB962C8B-B14F-4D97-AF65-F5344CB8AC3E}">
        <p14:creationId xmlns:p14="http://schemas.microsoft.com/office/powerpoint/2010/main" val="1009076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AF387-5267-51D0-8A51-CD75B8DBC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E1F8448-B46E-C0EC-3DD1-E90F5F1EBD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b="1" u="sng"/>
              <a:t>Emotional Intelligence</a:t>
            </a:r>
            <a:br>
              <a:rPr lang="en-US" altLang="en-US" b="1" u="sng"/>
            </a:br>
            <a:br>
              <a:rPr lang="en-US" altLang="en-US" b="1" u="sng"/>
            </a:br>
            <a:endParaRPr lang="en-US" altLang="en-US" b="1" u="sng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E38F5A3-8BF6-D188-3061-5371C42F47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        “ Is a type of social intelligence that </a:t>
            </a:r>
          </a:p>
          <a:p>
            <a:pPr eaLnBrk="1" hangingPunct="1">
              <a:buFontTx/>
              <a:buNone/>
            </a:pPr>
            <a:r>
              <a:rPr lang="en-US" altLang="en-US"/>
              <a:t>		  involves the ability to monitor one’s</a:t>
            </a:r>
          </a:p>
          <a:p>
            <a:pPr eaLnBrk="1" hangingPunct="1">
              <a:buFontTx/>
              <a:buNone/>
            </a:pPr>
            <a:r>
              <a:rPr lang="en-US" altLang="en-US"/>
              <a:t>		  own and other’s emotions, to</a:t>
            </a:r>
          </a:p>
          <a:p>
            <a:pPr eaLnBrk="1" hangingPunct="1">
              <a:buFontTx/>
              <a:buNone/>
            </a:pPr>
            <a:r>
              <a:rPr lang="en-US" altLang="en-US"/>
              <a:t>		  discriminate among them, and to use</a:t>
            </a:r>
          </a:p>
          <a:p>
            <a:pPr eaLnBrk="1" hangingPunct="1">
              <a:buFontTx/>
              <a:buNone/>
            </a:pPr>
            <a:r>
              <a:rPr lang="en-US" altLang="en-US"/>
              <a:t>		  the information to guide one’s thinking</a:t>
            </a:r>
          </a:p>
          <a:p>
            <a:pPr eaLnBrk="1" hangingPunct="1">
              <a:buFontTx/>
              <a:buNone/>
            </a:pPr>
            <a:r>
              <a:rPr lang="en-US" altLang="en-US"/>
              <a:t>		  and actions.” (Mayer &amp; Salovey 1993</a:t>
            </a:r>
            <a:r>
              <a:rPr lang="en-US" altLang="en-US" u="sng"/>
              <a:t>).</a:t>
            </a:r>
            <a:endParaRPr lang="en-US" altLang="en-US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48280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20788-7F93-083B-0C31-DA1BCBB48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82442EF5-DC76-2CE4-5772-19AAA6584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098550"/>
            <a:ext cx="8305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v"/>
            </a:pPr>
            <a:r>
              <a:rPr lang="en-US" altLang="en-US" sz="2400"/>
              <a:t> 	Emotional Intelligence is the aggregate of life skills 	Like:</a:t>
            </a:r>
          </a:p>
        </p:txBody>
      </p:sp>
      <p:sp>
        <p:nvSpPr>
          <p:cNvPr id="7171" name="Rectangle 5">
            <a:extLst>
              <a:ext uri="{FF2B5EF4-FFF2-40B4-BE49-F238E27FC236}">
                <a16:creationId xmlns:a16="http://schemas.microsoft.com/office/drawing/2014/main" id="{283E5EAA-9442-148C-9BF2-0AB0EDD10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165350"/>
            <a:ext cx="8305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/>
              <a:t> 	Anger Management Skills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/>
              <a:t>	Fear Management Skills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/>
              <a:t>	Anxiety Management Skills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/>
              <a:t>	Shock Absorbing Skills</a:t>
            </a:r>
          </a:p>
          <a:p>
            <a:pPr lvl="2" eaLnBrk="1" hangingPunct="1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en-US" altLang="en-US"/>
              <a:t>	Disappointment Management Skills</a:t>
            </a:r>
          </a:p>
        </p:txBody>
      </p:sp>
      <p:sp>
        <p:nvSpPr>
          <p:cNvPr id="7172" name="Text Box 6">
            <a:extLst>
              <a:ext uri="{FF2B5EF4-FFF2-40B4-BE49-F238E27FC236}">
                <a16:creationId xmlns:a16="http://schemas.microsoft.com/office/drawing/2014/main" id="{90864AA5-D434-C28F-89F9-AA2E9DCA5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527551"/>
            <a:ext cx="8153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Which enable one to cope with life which also help develop empathy unlike abstract intelligence based on Reasoning &amp; Rationality</a:t>
            </a:r>
          </a:p>
        </p:txBody>
      </p:sp>
    </p:spTree>
    <p:extLst>
      <p:ext uri="{BB962C8B-B14F-4D97-AF65-F5344CB8AC3E}">
        <p14:creationId xmlns:p14="http://schemas.microsoft.com/office/powerpoint/2010/main" val="2816092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9A2BE-6487-86D8-D7E9-E3443328F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4150099C-CBF6-C499-32CB-568034979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79439"/>
            <a:ext cx="8382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Emotionally Intelligent persons will have a </a:t>
            </a:r>
            <a:r>
              <a:rPr lang="en-US" altLang="en-US" sz="2400" u="sng"/>
              <a:t>COMPETITIVE EDGE</a:t>
            </a:r>
            <a:r>
              <a:rPr lang="en-US" altLang="en-US" sz="2400"/>
              <a:t> over others and can maintain &amp; attain better results in:</a:t>
            </a:r>
          </a:p>
        </p:txBody>
      </p:sp>
      <p:sp>
        <p:nvSpPr>
          <p:cNvPr id="8195" name="Rectangle 6">
            <a:extLst>
              <a:ext uri="{FF2B5EF4-FFF2-40B4-BE49-F238E27FC236}">
                <a16:creationId xmlns:a16="http://schemas.microsoft.com/office/drawing/2014/main" id="{88178216-6B79-F2AB-679D-8FD2C44655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2027238"/>
            <a:ext cx="4114800" cy="4525962"/>
          </a:xfrm>
        </p:spPr>
        <p:txBody>
          <a:bodyPr/>
          <a:lstStyle/>
          <a:p>
            <a:pPr eaLnBrk="1" hangingPunct="1"/>
            <a:r>
              <a:rPr lang="en-US" altLang="en-US" sz="2400"/>
              <a:t>Distance Management</a:t>
            </a:r>
          </a:p>
          <a:p>
            <a:pPr eaLnBrk="1" hangingPunct="1"/>
            <a:r>
              <a:rPr lang="en-US" altLang="en-US" sz="2400"/>
              <a:t>Transparency</a:t>
            </a:r>
          </a:p>
          <a:p>
            <a:pPr eaLnBrk="1" hangingPunct="1"/>
            <a:r>
              <a:rPr lang="en-US" altLang="en-US" sz="2400"/>
              <a:t>Problem Solving</a:t>
            </a:r>
          </a:p>
          <a:p>
            <a:pPr eaLnBrk="1" hangingPunct="1"/>
            <a:r>
              <a:rPr lang="en-US" altLang="en-US" sz="2400"/>
              <a:t>Interpersonal Relations</a:t>
            </a:r>
          </a:p>
          <a:p>
            <a:pPr eaLnBrk="1" hangingPunct="1"/>
            <a:r>
              <a:rPr lang="en-US" altLang="en-US" sz="2400"/>
              <a:t>Romance</a:t>
            </a:r>
          </a:p>
          <a:p>
            <a:pPr eaLnBrk="1" hangingPunct="1"/>
            <a:r>
              <a:rPr lang="en-US" altLang="en-US" sz="2400"/>
              <a:t>Communication</a:t>
            </a:r>
          </a:p>
          <a:p>
            <a:pPr eaLnBrk="1" hangingPunct="1"/>
            <a:r>
              <a:rPr lang="en-US" altLang="en-US" sz="2400"/>
              <a:t>Discipline Management</a:t>
            </a:r>
          </a:p>
          <a:p>
            <a:pPr eaLnBrk="1" hangingPunct="1"/>
            <a:r>
              <a:rPr lang="en-US" altLang="en-US" sz="2400"/>
              <a:t>Frustrations</a:t>
            </a:r>
          </a:p>
        </p:txBody>
      </p:sp>
      <p:sp>
        <p:nvSpPr>
          <p:cNvPr id="8196" name="Rectangle 7">
            <a:extLst>
              <a:ext uri="{FF2B5EF4-FFF2-40B4-BE49-F238E27FC236}">
                <a16:creationId xmlns:a16="http://schemas.microsoft.com/office/drawing/2014/main" id="{DAE862A0-686E-A4CC-A08A-967E6B402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027238"/>
            <a:ext cx="5562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Blip>
                <a:blip r:embed="rId2"/>
              </a:buBlip>
            </a:pPr>
            <a:r>
              <a:rPr lang="en-US" altLang="en-US" sz="2400"/>
              <a:t>Nearness &amp; Distance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altLang="en-US" sz="2400"/>
              <a:t>Open &amp; Closed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altLang="en-US" sz="2400"/>
              <a:t>Conflict &amp; Cooperation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altLang="en-US" sz="2400"/>
              <a:t>Acceptance &amp; Rejection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altLang="en-US" sz="2400"/>
              <a:t>Love and Hate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altLang="en-US" sz="2400"/>
              <a:t>Understanding &amp; Misunderstanding 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altLang="en-US" sz="2400"/>
              <a:t>Violence &amp; Non Violence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altLang="en-US" sz="2400"/>
              <a:t>Jubilation &amp; Disappointment</a:t>
            </a:r>
          </a:p>
          <a:p>
            <a:pPr eaLnBrk="1" hangingPunct="1"/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9264901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5741F-5D62-75CA-8B79-17ECE7309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3D6748C-986A-638C-0A6D-D862743CD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33400"/>
            <a:ext cx="8229600" cy="1066800"/>
          </a:xfrm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I</a:t>
            </a:r>
            <a:r>
              <a:rPr lang="en-US" altLang="en-US" baseline="-4000">
                <a:latin typeface="Times New Roman" panose="02020603050405020304" pitchFamily="18" charset="0"/>
              </a:rPr>
              <a:t>Q</a:t>
            </a:r>
            <a:r>
              <a:rPr lang="en-US" altLang="en-US">
                <a:latin typeface="Times New Roman" panose="02020603050405020304" pitchFamily="18" charset="0"/>
              </a:rPr>
              <a:t> V</a:t>
            </a:r>
            <a:r>
              <a:rPr lang="en-US" altLang="en-US" baseline="-4000">
                <a:latin typeface="Times New Roman" panose="02020603050405020304" pitchFamily="18" charset="0"/>
              </a:rPr>
              <a:t>s</a:t>
            </a:r>
            <a:r>
              <a:rPr lang="en-US" altLang="en-US">
                <a:latin typeface="Times New Roman" panose="02020603050405020304" pitchFamily="18" charset="0"/>
              </a:rPr>
              <a:t> E</a:t>
            </a:r>
            <a:r>
              <a:rPr lang="en-US" altLang="en-US" baseline="-4000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3760229-BEA9-BA49-8319-937CB24944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67200" y="3246438"/>
            <a:ext cx="5943600" cy="21637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	Research show that </a:t>
            </a:r>
            <a:r>
              <a:rPr lang="en-US" altLang="en-US" u="sng">
                <a:latin typeface="Times New Roman" panose="02020603050405020304" pitchFamily="18" charset="0"/>
              </a:rPr>
              <a:t>I</a:t>
            </a:r>
            <a:r>
              <a:rPr lang="en-US" altLang="en-US" u="sng" baseline="-4000">
                <a:latin typeface="Times New Roman" panose="02020603050405020304" pitchFamily="18" charset="0"/>
              </a:rPr>
              <a:t>Q</a:t>
            </a:r>
            <a:r>
              <a:rPr lang="en-US" altLang="en-US" sz="2400">
                <a:latin typeface="Times New Roman" panose="02020603050405020304" pitchFamily="18" charset="0"/>
              </a:rPr>
              <a:t> </a:t>
            </a:r>
            <a:r>
              <a:rPr lang="en-US" altLang="en-US" sz="2400"/>
              <a:t>helps you to be successful to the extent of </a:t>
            </a:r>
            <a:r>
              <a:rPr lang="en-US" altLang="en-US" sz="2400" u="sng"/>
              <a:t>20% only</a:t>
            </a:r>
            <a:r>
              <a:rPr lang="en-US" altLang="en-US" sz="2400"/>
              <a:t> in life. The rest of 80% success depends on your </a:t>
            </a:r>
            <a:r>
              <a:rPr lang="en-US" altLang="en-US">
                <a:latin typeface="Times New Roman" panose="02020603050405020304" pitchFamily="18" charset="0"/>
              </a:rPr>
              <a:t>E</a:t>
            </a:r>
            <a:r>
              <a:rPr lang="en-US" altLang="en-US" baseline="-4000">
                <a:latin typeface="Times New Roman" panose="02020603050405020304" pitchFamily="18" charset="0"/>
              </a:rPr>
              <a:t>Q</a:t>
            </a:r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F856C87D-44E4-82F0-F932-CABFC1425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995488"/>
            <a:ext cx="822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u="sng"/>
              <a:t>(Intelligence Quotient Vs Emotional Quotient)</a:t>
            </a:r>
          </a:p>
        </p:txBody>
      </p:sp>
      <p:sp>
        <p:nvSpPr>
          <p:cNvPr id="9221" name="Rectangle 6">
            <a:extLst>
              <a:ext uri="{FF2B5EF4-FFF2-40B4-BE49-F238E27FC236}">
                <a16:creationId xmlns:a16="http://schemas.microsoft.com/office/drawing/2014/main" id="{0139AF7D-E928-7374-ECBF-6F4BE7422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352800"/>
            <a:ext cx="23622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3600" baseline="-4000"/>
              <a:t>For success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I</a:t>
            </a:r>
            <a:r>
              <a:rPr lang="en-US" altLang="en-US" baseline="-4000">
                <a:latin typeface="Times New Roman" panose="02020603050405020304" pitchFamily="18" charset="0"/>
              </a:rPr>
              <a:t>Q </a:t>
            </a:r>
            <a:r>
              <a:rPr lang="en-US" altLang="en-US">
                <a:latin typeface="Times New Roman" panose="02020603050405020304" pitchFamily="18" charset="0"/>
              </a:rPr>
              <a:t>= 20%</a:t>
            </a:r>
          </a:p>
          <a:p>
            <a:pPr eaLnBrk="1" hangingPunct="1"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E</a:t>
            </a:r>
            <a:r>
              <a:rPr lang="en-US" altLang="en-US" baseline="-4000">
                <a:latin typeface="Times New Roman" panose="02020603050405020304" pitchFamily="18" charset="0"/>
              </a:rPr>
              <a:t>Q </a:t>
            </a:r>
            <a:r>
              <a:rPr lang="en-US" altLang="en-US">
                <a:latin typeface="Times New Roman" panose="02020603050405020304" pitchFamily="18" charset="0"/>
              </a:rPr>
              <a:t>= 80%</a:t>
            </a:r>
          </a:p>
        </p:txBody>
      </p:sp>
    </p:spTree>
    <p:extLst>
      <p:ext uri="{BB962C8B-B14F-4D97-AF65-F5344CB8AC3E}">
        <p14:creationId xmlns:p14="http://schemas.microsoft.com/office/powerpoint/2010/main" val="7469455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1E00F-6C05-7E1B-0CD6-94E2D8128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E375C37-D144-C916-1048-F262F46AA7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200">
                <a:latin typeface="Times New Roman" panose="02020603050405020304" pitchFamily="18" charset="0"/>
              </a:rPr>
              <a:t>INGREDIENTS OF EMOTIONAL INTELLIGENCE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91265AE-40A7-592C-29C5-3A25DDA2C7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219200"/>
            <a:ext cx="8229600" cy="1752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400"/>
              <a:t>Emotional Intelligence comprises of 3 personal competencies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&amp;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2 Social Competencies</a:t>
            </a: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8CD1ED45-7028-D776-DE43-D9A6FA1BE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9718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/>
              <a:t>1)  </a:t>
            </a:r>
            <a:r>
              <a:rPr lang="en-US" altLang="en-US" sz="2400" b="1" u="sng"/>
              <a:t>SELF – AWARENESS:</a:t>
            </a: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7BB7A05A-30CA-96E9-4DED-D12C3DC6E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3505200"/>
            <a:ext cx="57150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“THE INNER YOU”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“KNOW THYSELF”</a:t>
            </a:r>
          </a:p>
          <a:p>
            <a:pPr algn="ctr" eaLnBrk="1" hangingPunct="1">
              <a:buFontTx/>
              <a:buNone/>
            </a:pPr>
            <a:r>
              <a:rPr lang="en-US" altLang="en-US" sz="2400"/>
              <a:t>A PEEP INTO YOURSELF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6461AFE9-D0A1-F27D-CCB6-490E0FEC3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953000"/>
            <a:ext cx="74676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Emotional Awareness:</a:t>
            </a:r>
            <a:r>
              <a:rPr lang="en-US" altLang="en-US" sz="2400"/>
              <a:t> The ability to recognise and understand your Moods, Emotions, Drives as well as their effect on others.</a:t>
            </a:r>
          </a:p>
        </p:txBody>
      </p:sp>
    </p:spTree>
    <p:extLst>
      <p:ext uri="{BB962C8B-B14F-4D97-AF65-F5344CB8AC3E}">
        <p14:creationId xmlns:p14="http://schemas.microsoft.com/office/powerpoint/2010/main" val="3631584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CC794-56DA-8529-C090-DDD7FB02B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>
            <a:extLst>
              <a:ext uri="{FF2B5EF4-FFF2-40B4-BE49-F238E27FC236}">
                <a16:creationId xmlns:a16="http://schemas.microsoft.com/office/drawing/2014/main" id="{DC5BEA5E-2E1B-A50C-333E-69BBC0F32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04800"/>
            <a:ext cx="7924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	 </a:t>
            </a:r>
            <a:r>
              <a:rPr lang="en-US" altLang="en-US" sz="2400" u="sng"/>
              <a:t>Accurate Self-Assessment:</a:t>
            </a:r>
            <a:r>
              <a:rPr lang="en-US" altLang="en-US" sz="2400"/>
              <a:t>  Knowing One’s strengths and limits </a:t>
            </a:r>
          </a:p>
        </p:txBody>
      </p:sp>
      <p:sp>
        <p:nvSpPr>
          <p:cNvPr id="12291" name="Text Box 8">
            <a:extLst>
              <a:ext uri="{FF2B5EF4-FFF2-40B4-BE49-F238E27FC236}">
                <a16:creationId xmlns:a16="http://schemas.microsoft.com/office/drawing/2014/main" id="{9B6E3E96-BE90-BFF0-E24A-2E6A0F236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133601"/>
            <a:ext cx="3733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u="sng"/>
              <a:t>SELF – MANAGEMENT:</a:t>
            </a: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(Self – Regulation)</a:t>
            </a:r>
            <a:endParaRPr lang="en-US" altLang="en-US" sz="2400" b="1" u="sng"/>
          </a:p>
        </p:txBody>
      </p:sp>
      <p:sp>
        <p:nvSpPr>
          <p:cNvPr id="12292" name="Text Box 9">
            <a:extLst>
              <a:ext uri="{FF2B5EF4-FFF2-40B4-BE49-F238E27FC236}">
                <a16:creationId xmlns:a16="http://schemas.microsoft.com/office/drawing/2014/main" id="{6EC5BDF0-0DA4-20DA-8961-6A63828BA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2766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“THE MANAGEABLE YOU”</a:t>
            </a:r>
          </a:p>
        </p:txBody>
      </p:sp>
      <p:sp>
        <p:nvSpPr>
          <p:cNvPr id="12293" name="Rectangle 11">
            <a:extLst>
              <a:ext uri="{FF2B5EF4-FFF2-40B4-BE49-F238E27FC236}">
                <a16:creationId xmlns:a16="http://schemas.microsoft.com/office/drawing/2014/main" id="{B45D0E99-58F5-42EC-8350-C220CC2BC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219200"/>
            <a:ext cx="807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Self – Confidence:</a:t>
            </a:r>
            <a:r>
              <a:rPr lang="en-US" altLang="en-US" sz="2400"/>
              <a:t> Sureness about one’s self-worth and capabilities.</a:t>
            </a:r>
          </a:p>
        </p:txBody>
      </p:sp>
      <p:sp>
        <p:nvSpPr>
          <p:cNvPr id="12294" name="Rectangle 12">
            <a:extLst>
              <a:ext uri="{FF2B5EF4-FFF2-40B4-BE49-F238E27FC236}">
                <a16:creationId xmlns:a16="http://schemas.microsoft.com/office/drawing/2014/main" id="{DF83E76C-C645-91B8-A462-0F92E6C04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962400"/>
            <a:ext cx="83058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Self Control:</a:t>
            </a:r>
            <a:r>
              <a:rPr lang="en-US" altLang="en-US" sz="2400"/>
              <a:t>  Managing disruptive emotions and impulses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(Anger, Anxiety, Fear &amp; Stress)</a:t>
            </a:r>
          </a:p>
        </p:txBody>
      </p:sp>
      <p:sp>
        <p:nvSpPr>
          <p:cNvPr id="12295" name="Rectangle 13">
            <a:extLst>
              <a:ext uri="{FF2B5EF4-FFF2-40B4-BE49-F238E27FC236}">
                <a16:creationId xmlns:a16="http://schemas.microsoft.com/office/drawing/2014/main" id="{B483A762-C143-EBDC-B199-C3BF72F10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5715000"/>
            <a:ext cx="8229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Trust Worthiness:</a:t>
            </a:r>
            <a:r>
              <a:rPr lang="en-US" altLang="en-US" sz="2400"/>
              <a:t>  Maintaining standards of Honesty and Integrity</a:t>
            </a:r>
          </a:p>
        </p:txBody>
      </p:sp>
    </p:spTree>
    <p:extLst>
      <p:ext uri="{BB962C8B-B14F-4D97-AF65-F5344CB8AC3E}">
        <p14:creationId xmlns:p14="http://schemas.microsoft.com/office/powerpoint/2010/main" val="38271598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981BE4-963F-DDFC-6226-A14E49435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>
            <a:extLst>
              <a:ext uri="{FF2B5EF4-FFF2-40B4-BE49-F238E27FC236}">
                <a16:creationId xmlns:a16="http://schemas.microsoft.com/office/drawing/2014/main" id="{383B81C8-C94B-9439-1D4E-CFD28F751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2192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u="sng"/>
              <a:t>Ingredients of Emotional Intelligence </a:t>
            </a:r>
          </a:p>
        </p:txBody>
      </p:sp>
      <p:sp>
        <p:nvSpPr>
          <p:cNvPr id="13315" name="Rectangle 6">
            <a:extLst>
              <a:ext uri="{FF2B5EF4-FFF2-40B4-BE49-F238E27FC236}">
                <a16:creationId xmlns:a16="http://schemas.microsoft.com/office/drawing/2014/main" id="{AE058C49-5606-9D8A-6B4B-B763C644CE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28800"/>
            <a:ext cx="85344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Conscientiousness:</a:t>
            </a:r>
            <a:r>
              <a:rPr lang="en-US" altLang="en-US" sz="2400" b="1"/>
              <a:t> </a:t>
            </a:r>
            <a:r>
              <a:rPr lang="en-US" altLang="en-US" sz="2400"/>
              <a:t>Taking responsibility for personal performance.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Adaptability:</a:t>
            </a:r>
            <a:r>
              <a:rPr lang="en-US" altLang="en-US" sz="2400"/>
              <a:t>  Flexibility in Handling change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Innovativeness:</a:t>
            </a:r>
            <a:r>
              <a:rPr lang="en-US" altLang="en-US" sz="2400"/>
              <a:t>  Being comfortable with and open to novel ideas and new information.</a:t>
            </a:r>
            <a:endParaRPr lang="en-US" altLang="en-US" sz="2400" u="sng"/>
          </a:p>
        </p:txBody>
      </p:sp>
      <p:sp>
        <p:nvSpPr>
          <p:cNvPr id="13316" name="Text Box 7">
            <a:extLst>
              <a:ext uri="{FF2B5EF4-FFF2-40B4-BE49-F238E27FC236}">
                <a16:creationId xmlns:a16="http://schemas.microsoft.com/office/drawing/2014/main" id="{CDB574D3-44C5-0268-2D72-4071939BD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953001"/>
            <a:ext cx="8382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u="sng"/>
              <a:t>ANGER</a:t>
            </a:r>
            <a:r>
              <a:rPr lang="en-US" altLang="en-US" sz="2400"/>
              <a:t> is only one letter short of </a:t>
            </a:r>
            <a:r>
              <a:rPr lang="en-US" altLang="en-US" sz="2400" u="sng"/>
              <a:t>D</a:t>
            </a:r>
            <a:r>
              <a:rPr lang="en-US" altLang="en-US" sz="2400" b="1" u="sng"/>
              <a:t>ANGER</a:t>
            </a:r>
            <a:endParaRPr lang="en-US" altLang="en-US" sz="2400"/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(Count 1 to 10 when you are angry)</a:t>
            </a:r>
            <a:endParaRPr lang="en-US" altLang="en-US" sz="2400" b="1" u="sng"/>
          </a:p>
        </p:txBody>
      </p:sp>
    </p:spTree>
    <p:extLst>
      <p:ext uri="{BB962C8B-B14F-4D97-AF65-F5344CB8AC3E}">
        <p14:creationId xmlns:p14="http://schemas.microsoft.com/office/powerpoint/2010/main" val="18871374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4D8CF-737F-6406-308F-BCCEC3EED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>
            <a:extLst>
              <a:ext uri="{FF2B5EF4-FFF2-40B4-BE49-F238E27FC236}">
                <a16:creationId xmlns:a16="http://schemas.microsoft.com/office/drawing/2014/main" id="{0451EC11-792E-8B13-23C7-DAC154572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810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/>
              <a:t>3)  SELF – MOTIVATION:</a:t>
            </a:r>
          </a:p>
        </p:txBody>
      </p:sp>
      <p:sp>
        <p:nvSpPr>
          <p:cNvPr id="14339" name="Rectangle 5">
            <a:extLst>
              <a:ext uri="{FF2B5EF4-FFF2-40B4-BE49-F238E27FC236}">
                <a16:creationId xmlns:a16="http://schemas.microsoft.com/office/drawing/2014/main" id="{D3742CE4-2B01-976B-1D84-FFE75E7D3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7620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/>
              <a:t>“THE MOTIVATIONAL YOU”</a:t>
            </a:r>
          </a:p>
        </p:txBody>
      </p:sp>
      <p:sp>
        <p:nvSpPr>
          <p:cNvPr id="14340" name="Rectangle 6">
            <a:extLst>
              <a:ext uri="{FF2B5EF4-FFF2-40B4-BE49-F238E27FC236}">
                <a16:creationId xmlns:a16="http://schemas.microsoft.com/office/drawing/2014/main" id="{F8EE31CF-3824-7126-718C-E289FC6FF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2954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	The propensity to suspend the judgement to think before acting</a:t>
            </a:r>
          </a:p>
        </p:txBody>
      </p:sp>
      <p:sp>
        <p:nvSpPr>
          <p:cNvPr id="14341" name="Rectangle 7">
            <a:extLst>
              <a:ext uri="{FF2B5EF4-FFF2-40B4-BE49-F238E27FC236}">
                <a16:creationId xmlns:a16="http://schemas.microsoft.com/office/drawing/2014/main" id="{F8AE7013-DB0A-C295-42EF-786247849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1336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Expect the Best – Be prepared for the Worst </a:t>
            </a:r>
          </a:p>
        </p:txBody>
      </p:sp>
      <p:sp>
        <p:nvSpPr>
          <p:cNvPr id="14342" name="Rectangle 8">
            <a:extLst>
              <a:ext uri="{FF2B5EF4-FFF2-40B4-BE49-F238E27FC236}">
                <a16:creationId xmlns:a16="http://schemas.microsoft.com/office/drawing/2014/main" id="{894FB240-66F2-DA01-208D-6B386762AC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819400"/>
            <a:ext cx="78486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Achievement Drive:</a:t>
            </a:r>
            <a:r>
              <a:rPr lang="en-US" altLang="en-US" sz="2400"/>
              <a:t> Striving to improve or meet a standard of excellence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Commitment:</a:t>
            </a:r>
            <a:r>
              <a:rPr lang="en-US" altLang="en-US" sz="2400"/>
              <a:t>  Aligning with the goals of the group or organisation.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Initiative:</a:t>
            </a:r>
            <a:r>
              <a:rPr lang="en-US" altLang="en-US" sz="2400"/>
              <a:t>  Readiness to act on oppoutunities.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Optimism:</a:t>
            </a:r>
            <a:r>
              <a:rPr lang="en-US" altLang="en-US" sz="2400"/>
              <a:t>  Persistence in pursuing goals despite obstacles &amp; setbacks</a:t>
            </a:r>
          </a:p>
        </p:txBody>
      </p:sp>
    </p:spTree>
    <p:extLst>
      <p:ext uri="{BB962C8B-B14F-4D97-AF65-F5344CB8AC3E}">
        <p14:creationId xmlns:p14="http://schemas.microsoft.com/office/powerpoint/2010/main" val="42736959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059A9-B6E5-B974-41F3-C9E7ACFA8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>
            <a:extLst>
              <a:ext uri="{FF2B5EF4-FFF2-40B4-BE49-F238E27FC236}">
                <a16:creationId xmlns:a16="http://schemas.microsoft.com/office/drawing/2014/main" id="{FA8B82C1-7449-1ED7-284C-C6BD55134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7620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/>
              <a:t>4)  </a:t>
            </a:r>
            <a:r>
              <a:rPr lang="en-US" altLang="en-US" sz="2400" b="1" u="sng"/>
              <a:t>SOCIAL AWARENESS</a:t>
            </a:r>
            <a:r>
              <a:rPr lang="en-US" altLang="en-US" sz="2400" b="1"/>
              <a:t>:</a:t>
            </a:r>
          </a:p>
        </p:txBody>
      </p:sp>
      <p:sp>
        <p:nvSpPr>
          <p:cNvPr id="15363" name="Rectangle 5">
            <a:extLst>
              <a:ext uri="{FF2B5EF4-FFF2-40B4-BE49-F238E27FC236}">
                <a16:creationId xmlns:a16="http://schemas.microsoft.com/office/drawing/2014/main" id="{01D20CCF-CB73-10AC-44B0-72085B434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057400"/>
            <a:ext cx="92202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Empathy:</a:t>
            </a:r>
            <a:r>
              <a:rPr lang="en-US" altLang="en-US" sz="2400"/>
              <a:t>  Sensing others’ feelings and perspective, and taking an active interest in their concerns.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Service orientation:</a:t>
            </a:r>
            <a:r>
              <a:rPr lang="en-US" altLang="en-US" sz="2400"/>
              <a:t>  Anticipating, recognising and meeting customers’ needs.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Developing Others:</a:t>
            </a:r>
            <a:r>
              <a:rPr lang="en-US" altLang="en-US" sz="2400"/>
              <a:t>  Sensing what others need in order to develop, and bolstering their abilities.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Leveraging Diversity:</a:t>
            </a:r>
            <a:r>
              <a:rPr lang="en-US" altLang="en-US" sz="2400"/>
              <a:t>  Cultivating opportunities through diverse people.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Political Awareness:</a:t>
            </a:r>
            <a:r>
              <a:rPr lang="en-US" altLang="en-US" sz="2400"/>
              <a:t>  Reading a Group’s emotional currents and power relationships.</a:t>
            </a:r>
          </a:p>
        </p:txBody>
      </p:sp>
      <p:sp>
        <p:nvSpPr>
          <p:cNvPr id="15364" name="Text Box 6">
            <a:extLst>
              <a:ext uri="{FF2B5EF4-FFF2-40B4-BE49-F238E27FC236}">
                <a16:creationId xmlns:a16="http://schemas.microsoft.com/office/drawing/2014/main" id="{C2FC58AE-56FF-4306-B925-6DAE58601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12192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“THE SOCIAL YOU”</a:t>
            </a:r>
          </a:p>
        </p:txBody>
      </p:sp>
      <p:sp>
        <p:nvSpPr>
          <p:cNvPr id="15365" name="Text Box 7">
            <a:extLst>
              <a:ext uri="{FF2B5EF4-FFF2-40B4-BE49-F238E27FC236}">
                <a16:creationId xmlns:a16="http://schemas.microsoft.com/office/drawing/2014/main" id="{E3CB93B4-279F-A681-CD24-D18C28DDC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04801"/>
            <a:ext cx="822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u="sng"/>
              <a:t>INGREDIENTS OF EMOTIONAL INTELLIGENCE</a:t>
            </a:r>
          </a:p>
        </p:txBody>
      </p:sp>
      <p:sp>
        <p:nvSpPr>
          <p:cNvPr id="15366" name="Text Box 8">
            <a:extLst>
              <a:ext uri="{FF2B5EF4-FFF2-40B4-BE49-F238E27FC236}">
                <a16:creationId xmlns:a16="http://schemas.microsoft.com/office/drawing/2014/main" id="{0894BDA1-DC61-6034-F72F-6E664BCA0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524000"/>
            <a:ext cx="861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A passion to work for reasons that go beyond money or status</a:t>
            </a:r>
          </a:p>
        </p:txBody>
      </p:sp>
      <p:sp>
        <p:nvSpPr>
          <p:cNvPr id="15367" name="Text Box 9">
            <a:extLst>
              <a:ext uri="{FF2B5EF4-FFF2-40B4-BE49-F238E27FC236}">
                <a16:creationId xmlns:a16="http://schemas.microsoft.com/office/drawing/2014/main" id="{C1490E79-1827-D3D8-79B5-46C9EEFEC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324601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/>
              <a:t>“To Handle </a:t>
            </a:r>
            <a:r>
              <a:rPr lang="en-US" altLang="en-US" sz="2000" u="sng"/>
              <a:t>yourself</a:t>
            </a:r>
            <a:r>
              <a:rPr lang="en-US" altLang="en-US" sz="2000"/>
              <a:t> – use your </a:t>
            </a:r>
            <a:r>
              <a:rPr lang="en-US" altLang="en-US" sz="2000" u="sng"/>
              <a:t>Head</a:t>
            </a:r>
            <a:r>
              <a:rPr lang="en-US" altLang="en-US" sz="2000"/>
              <a:t> to handle </a:t>
            </a:r>
            <a:r>
              <a:rPr lang="en-US" altLang="en-US" sz="2000" u="sng"/>
              <a:t>Others</a:t>
            </a:r>
            <a:r>
              <a:rPr lang="en-US" altLang="en-US" sz="2000"/>
              <a:t> – Use your </a:t>
            </a:r>
            <a:r>
              <a:rPr lang="en-US" altLang="en-US" sz="2000" u="sng"/>
              <a:t>Heart</a:t>
            </a:r>
            <a:r>
              <a:rPr lang="en-US" altLang="en-US" sz="200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69305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8DE8C-9E0A-2479-1B95-2AFF37784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4B974721-E5C9-841E-F5B2-371DBDBEF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524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/>
              <a:t>5)  </a:t>
            </a:r>
            <a:r>
              <a:rPr lang="en-US" altLang="en-US" sz="2400" b="1" u="sng"/>
              <a:t>SOCIAL COMPETENCE</a:t>
            </a:r>
            <a:r>
              <a:rPr lang="en-US" altLang="en-US" sz="2400" b="1"/>
              <a:t>: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3A303F2-7442-6EA9-2BB1-EF46A494C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657600"/>
            <a:ext cx="83058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Influence:</a:t>
            </a:r>
            <a:r>
              <a:rPr lang="en-US" altLang="en-US" sz="2400"/>
              <a:t>  Wielding effective tactics for persuasion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Communication:</a:t>
            </a:r>
            <a:r>
              <a:rPr lang="en-US" altLang="en-US" sz="2400"/>
              <a:t>  Sending clear and convincing messages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Leadership:</a:t>
            </a:r>
            <a:r>
              <a:rPr lang="en-US" altLang="en-US" sz="2400"/>
              <a:t>  Inspiring &amp; Guiding Groups &amp; People.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Change Catalyst:</a:t>
            </a:r>
            <a:r>
              <a:rPr lang="en-US" altLang="en-US" sz="2400"/>
              <a:t>  Initiating and managing change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</a:t>
            </a:r>
            <a:r>
              <a:rPr lang="en-US" altLang="en-US" sz="2400" u="sng"/>
              <a:t>Conflict Management:</a:t>
            </a:r>
            <a:r>
              <a:rPr lang="en-US" altLang="en-US" sz="2400"/>
              <a:t> Negotiating and resolving disagreements</a:t>
            </a:r>
          </a:p>
        </p:txBody>
      </p:sp>
      <p:sp>
        <p:nvSpPr>
          <p:cNvPr id="16388" name="Text Box 4">
            <a:extLst>
              <a:ext uri="{FF2B5EF4-FFF2-40B4-BE49-F238E27FC236}">
                <a16:creationId xmlns:a16="http://schemas.microsoft.com/office/drawing/2014/main" id="{80B121C6-84CC-A8DD-F8DA-8A5B1A3C9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5334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(Social Skills)</a:t>
            </a:r>
          </a:p>
        </p:txBody>
      </p:sp>
      <p:sp>
        <p:nvSpPr>
          <p:cNvPr id="16389" name="Text Box 5">
            <a:extLst>
              <a:ext uri="{FF2B5EF4-FFF2-40B4-BE49-F238E27FC236}">
                <a16:creationId xmlns:a16="http://schemas.microsoft.com/office/drawing/2014/main" id="{7E6238F6-7025-1528-AA47-B434789CA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9906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“THE LEADER IN YOU”</a:t>
            </a:r>
          </a:p>
        </p:txBody>
      </p:sp>
      <p:sp>
        <p:nvSpPr>
          <p:cNvPr id="16390" name="Text Box 6">
            <a:extLst>
              <a:ext uri="{FF2B5EF4-FFF2-40B4-BE49-F238E27FC236}">
                <a16:creationId xmlns:a16="http://schemas.microsoft.com/office/drawing/2014/main" id="{30066D0F-C0C1-11A9-091A-317B1341F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600201"/>
            <a:ext cx="617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 u="sng"/>
              <a:t>INGREDIENTS OF EMOTIONAL INTELLIGENCE</a:t>
            </a:r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2F317499-4630-9235-FAF7-FD3817E02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133601"/>
            <a:ext cx="8001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A Propensity to pursue goals with energy and persistence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Magnetic Personality</a:t>
            </a:r>
          </a:p>
        </p:txBody>
      </p:sp>
      <p:sp>
        <p:nvSpPr>
          <p:cNvPr id="16392" name="Text Box 8">
            <a:extLst>
              <a:ext uri="{FF2B5EF4-FFF2-40B4-BE49-F238E27FC236}">
                <a16:creationId xmlns:a16="http://schemas.microsoft.com/office/drawing/2014/main" id="{86F2FB07-A2AB-5F19-28CF-7ED4A935D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0480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(Relationship work for them, not against them</a:t>
            </a:r>
          </a:p>
        </p:txBody>
      </p:sp>
    </p:spTree>
    <p:extLst>
      <p:ext uri="{BB962C8B-B14F-4D97-AF65-F5344CB8AC3E}">
        <p14:creationId xmlns:p14="http://schemas.microsoft.com/office/powerpoint/2010/main" val="27238292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7812D-CCF3-AAEA-1DC3-DAD2B9A2B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>
            <a:extLst>
              <a:ext uri="{FF2B5EF4-FFF2-40B4-BE49-F238E27FC236}">
                <a16:creationId xmlns:a16="http://schemas.microsoft.com/office/drawing/2014/main" id="{FFAA51B5-12C5-432C-55AF-E4377DB65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1" y="2203451"/>
            <a:ext cx="7358063" cy="208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u="sng"/>
              <a:t>Building Bonds:</a:t>
            </a:r>
            <a:r>
              <a:rPr lang="en-US" altLang="en-US" sz="2400"/>
              <a:t>  Nurturing instrumental relationships</a:t>
            </a:r>
          </a:p>
          <a:p>
            <a:pPr eaLnBrk="1" hangingPunct="1">
              <a:buFontTx/>
              <a:buNone/>
            </a:pPr>
            <a:r>
              <a:rPr lang="en-US" altLang="en-US" sz="2400" u="sng"/>
              <a:t>Collaboration &amp; Cooperation:</a:t>
            </a:r>
            <a:r>
              <a:rPr lang="en-US" altLang="en-US" sz="2400"/>
              <a:t>  Working with others towards shared goals.</a:t>
            </a:r>
          </a:p>
          <a:p>
            <a:pPr eaLnBrk="1" hangingPunct="1">
              <a:buFontTx/>
              <a:buNone/>
            </a:pPr>
            <a:r>
              <a:rPr lang="en-US" altLang="en-US" sz="2400" u="sng"/>
              <a:t>Team Capabilities:</a:t>
            </a:r>
            <a:r>
              <a:rPr lang="en-US" altLang="en-US" sz="2400"/>
              <a:t>  Creating Group synergy in pursuing collective goals. </a:t>
            </a:r>
          </a:p>
        </p:txBody>
      </p:sp>
    </p:spTree>
    <p:extLst>
      <p:ext uri="{BB962C8B-B14F-4D97-AF65-F5344CB8AC3E}">
        <p14:creationId xmlns:p14="http://schemas.microsoft.com/office/powerpoint/2010/main" val="2021975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F1DCE-0DDE-AE8F-F290-22745E6D4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8DA8242-D96D-73FB-3008-061BDE6EE7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762000"/>
          </a:xfrm>
        </p:spPr>
        <p:txBody>
          <a:bodyPr/>
          <a:lstStyle/>
          <a:p>
            <a:pPr eaLnBrk="1" hangingPunct="1"/>
            <a:r>
              <a:rPr lang="en-US" altLang="en-US" sz="3200"/>
              <a:t>DEVELOPING EI.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C116F7B-B87D-5952-A2FD-68892B6155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371600"/>
            <a:ext cx="8839200" cy="4876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1800" b="1">
                <a:solidFill>
                  <a:srgbClr val="A50021"/>
                </a:solidFill>
              </a:rPr>
              <a:t>SELF AWARENESS</a:t>
            </a:r>
            <a:r>
              <a:rPr lang="en-US" altLang="en-US">
                <a:solidFill>
                  <a:srgbClr val="A50021"/>
                </a:solidFill>
              </a:rPr>
              <a:t> </a:t>
            </a:r>
            <a:r>
              <a:rPr lang="en-US" altLang="en-US" sz="1800">
                <a:solidFill>
                  <a:srgbClr val="A50021"/>
                </a:solidFill>
              </a:rPr>
              <a:t>:</a:t>
            </a:r>
            <a:r>
              <a:rPr lang="en-US" altLang="en-US" sz="1800"/>
              <a:t>  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altLang="en-US" sz="1200"/>
              <a:t>         </a:t>
            </a:r>
            <a:r>
              <a:rPr lang="en-US" altLang="en-US" b="1"/>
              <a:t>-  </a:t>
            </a:r>
            <a:r>
              <a:rPr lang="en-US" altLang="en-US" b="1">
                <a:solidFill>
                  <a:schemeClr val="accent2"/>
                </a:solidFill>
              </a:rPr>
              <a:t>De link the stimulus &amp; response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altLang="en-US" b="1">
                <a:solidFill>
                  <a:schemeClr val="accent2"/>
                </a:solidFill>
              </a:rPr>
              <a:t>	  -  Be aware of situation.</a:t>
            </a:r>
          </a:p>
          <a:p>
            <a:pPr lvl="4" eaLnBrk="1" hangingPunct="1">
              <a:lnSpc>
                <a:spcPct val="90000"/>
              </a:lnSpc>
              <a:buFontTx/>
              <a:buNone/>
            </a:pPr>
            <a:endParaRPr lang="en-US" altLang="en-US" b="1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1800" b="1">
                <a:solidFill>
                  <a:srgbClr val="A50021"/>
                </a:solidFill>
              </a:rPr>
              <a:t>SELF REGULATION</a:t>
            </a:r>
            <a:r>
              <a:rPr lang="en-US" altLang="en-US" sz="1800"/>
              <a:t> :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			   - </a:t>
            </a:r>
            <a:r>
              <a:rPr lang="en-US" altLang="en-US" sz="1800" b="1">
                <a:solidFill>
                  <a:schemeClr val="accent2"/>
                </a:solidFill>
              </a:rPr>
              <a:t>Self Control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			   - Can you post pone your desire.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			   - Surrendering to impulses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			   - People who have patience can become highly successful.</a:t>
            </a:r>
          </a:p>
          <a:p>
            <a:pPr eaLnBrk="1" hangingPunct="1">
              <a:lnSpc>
                <a:spcPct val="90000"/>
              </a:lnSpc>
            </a:pPr>
            <a:endParaRPr lang="en-US" altLang="en-US" sz="1800" b="1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1800" b="1">
                <a:solidFill>
                  <a:srgbClr val="A50021"/>
                </a:solidFill>
              </a:rPr>
              <a:t>SELF MOTIVATION</a:t>
            </a:r>
            <a:r>
              <a:rPr lang="en-US" altLang="en-US" sz="1800"/>
              <a:t> 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/>
              <a:t>			 </a:t>
            </a:r>
            <a:r>
              <a:rPr lang="en-US" altLang="en-US" sz="1800" b="1">
                <a:solidFill>
                  <a:schemeClr val="accent2"/>
                </a:solidFill>
              </a:rPr>
              <a:t>- We helping ourselves.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			-  Don’t be dependent.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			-  Take some positive risk.</a:t>
            </a:r>
          </a:p>
          <a:p>
            <a:pPr eaLnBrk="1" hangingPunct="1">
              <a:lnSpc>
                <a:spcPct val="90000"/>
              </a:lnSpc>
            </a:pPr>
            <a:endParaRPr lang="en-US" altLang="en-US" sz="1800" b="1">
              <a:solidFill>
                <a:schemeClr val="accent2"/>
              </a:solidFill>
            </a:endParaRPr>
          </a:p>
          <a:p>
            <a:pPr lvl="4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204656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56A8D-49D7-CAEC-EBAC-E486787D4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>
            <a:extLst>
              <a:ext uri="{FF2B5EF4-FFF2-40B4-BE49-F238E27FC236}">
                <a16:creationId xmlns:a16="http://schemas.microsoft.com/office/drawing/2014/main" id="{2EBCB9A6-458C-72DE-814D-1304632D2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189038"/>
            <a:ext cx="8077200" cy="422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z="2400"/>
              <a:t>	The Key to success is knowing yourself.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z="2400"/>
              <a:t>  	The Greatest loss is the loss of Self-Confidence.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z="2400"/>
              <a:t>  	Don’t worry over what other people are thinking 	about you, they are busy worrying over why you 	are thinking about them.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z="2400"/>
              <a:t>       Praise in public and reprimand in private.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z="2400"/>
              <a:t>  	A great man shows his greatness by the way he 	treats little man.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z="2400"/>
              <a:t>	Mistakes are the best Teachers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en-US" sz="2400"/>
              <a:t>	Win the Hearts, Minds will work.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17115307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C10C7D-7365-6306-CF45-460C3B103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>
            <a:extLst>
              <a:ext uri="{FF2B5EF4-FFF2-40B4-BE49-F238E27FC236}">
                <a16:creationId xmlns:a16="http://schemas.microsoft.com/office/drawing/2014/main" id="{EEFCEC08-8A84-D41C-47AD-9BDB22541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524001"/>
            <a:ext cx="64008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9600">
                <a:latin typeface="Times New Roman" panose="02020603050405020304" pitchFamily="18" charset="0"/>
                <a:cs typeface="Times New Roman (Arabic)" pitchFamily="26" charset="0"/>
              </a:rPr>
              <a:t>THANK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9600">
                <a:latin typeface="Times New Roman" panose="02020603050405020304" pitchFamily="18" charset="0"/>
                <a:cs typeface="Times New Roman (Arabic)" pitchFamily="26" charset="0"/>
              </a:rPr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4238051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ECEA4-10F6-D8A7-5EDC-3E970EA34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E3DFC61-F937-023A-6B97-0D9197BDF8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609600"/>
            <a:ext cx="8153400" cy="1143000"/>
          </a:xfrm>
        </p:spPr>
        <p:txBody>
          <a:bodyPr/>
          <a:lstStyle/>
          <a:p>
            <a:pPr algn="l" eaLnBrk="1" hangingPunct="1"/>
            <a:r>
              <a:rPr lang="en-US" altLang="en-US" sz="2400" b="1">
                <a:solidFill>
                  <a:srgbClr val="A50021"/>
                </a:solidFill>
              </a:rPr>
              <a:t>SOCIAL AWARENESS (EMPATHY)</a:t>
            </a:r>
            <a:r>
              <a:rPr lang="en-US" altLang="en-US">
                <a:solidFill>
                  <a:srgbClr val="A50021"/>
                </a:solidFill>
              </a:rPr>
              <a:t> </a:t>
            </a:r>
            <a:r>
              <a:rPr lang="en-US" altLang="en-US" sz="2400">
                <a:solidFill>
                  <a:srgbClr val="A50021"/>
                </a:solidFill>
              </a:rPr>
              <a:t>:</a:t>
            </a:r>
            <a:br>
              <a:rPr lang="en-US" altLang="en-US" sz="2400">
                <a:solidFill>
                  <a:srgbClr val="A50021"/>
                </a:solidFill>
              </a:rPr>
            </a:br>
            <a:r>
              <a:rPr lang="en-US" altLang="en-US" sz="2400"/>
              <a:t> </a:t>
            </a:r>
            <a:r>
              <a:rPr lang="en-US" altLang="en-US" sz="2400">
                <a:solidFill>
                  <a:schemeClr val="accent2"/>
                </a:solidFill>
              </a:rPr>
              <a:t>Behave depending on the other person's emotion.</a:t>
            </a:r>
          </a:p>
        </p:txBody>
      </p:sp>
      <p:sp>
        <p:nvSpPr>
          <p:cNvPr id="22531" name="Text Box 3">
            <a:extLst>
              <a:ext uri="{FF2B5EF4-FFF2-40B4-BE49-F238E27FC236}">
                <a16:creationId xmlns:a16="http://schemas.microsoft.com/office/drawing/2014/main" id="{3EFA1666-0F29-4A0B-38DF-A4002754C9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362200"/>
            <a:ext cx="80010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A50021"/>
                </a:solidFill>
                <a:latin typeface="Times New Roman" panose="02020603050405020304" pitchFamily="18" charset="0"/>
              </a:rPr>
              <a:t>SOCIAL SKILLS 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              	</a:t>
            </a:r>
            <a:r>
              <a:rPr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- How you can get your thing done.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		- Appreciate others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		- Negotiative skills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		- Smile etc.</a:t>
            </a:r>
          </a:p>
        </p:txBody>
      </p:sp>
    </p:spTree>
    <p:extLst>
      <p:ext uri="{BB962C8B-B14F-4D97-AF65-F5344CB8AC3E}">
        <p14:creationId xmlns:p14="http://schemas.microsoft.com/office/powerpoint/2010/main" val="445726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893C7F-0E8F-C7B3-E16C-CB5839EB4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9D5A8386-C0FA-FE94-65B1-FE410F1E0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85801"/>
            <a:ext cx="80772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chemeClr val="accent2"/>
                </a:solidFill>
                <a:latin typeface="Times New Roman" panose="02020603050405020304" pitchFamily="18" charset="0"/>
              </a:rPr>
              <a:t>THE HIGHER UP THE LADDER YOU GO THE MORE VITAL THESE SKILLS BECOMES OFTEN INFLUENCEING, </a:t>
            </a:r>
            <a:r>
              <a:rPr lang="en-US" altLang="en-US" sz="3200" b="1">
                <a:solidFill>
                  <a:srgbClr val="A50021"/>
                </a:solidFill>
                <a:latin typeface="Times New Roman" panose="02020603050405020304" pitchFamily="18" charset="0"/>
              </a:rPr>
              <a:t>WHO IS HIRED OR FIRED, PASSED OVER &amp; PROMOTED.</a:t>
            </a:r>
          </a:p>
        </p:txBody>
      </p:sp>
      <p:sp>
        <p:nvSpPr>
          <p:cNvPr id="23555" name="Text Box 3">
            <a:extLst>
              <a:ext uri="{FF2B5EF4-FFF2-40B4-BE49-F238E27FC236}">
                <a16:creationId xmlns:a16="http://schemas.microsoft.com/office/drawing/2014/main" id="{60CB889A-6235-D8E2-2E78-78A2002A9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886201"/>
            <a:ext cx="7543800" cy="1801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ANY BODY GETS THE JOB BY IQ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BUT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KEEP THE JOB WITH HIS EQ.</a:t>
            </a:r>
          </a:p>
        </p:txBody>
      </p:sp>
    </p:spTree>
    <p:extLst>
      <p:ext uri="{BB962C8B-B14F-4D97-AF65-F5344CB8AC3E}">
        <p14:creationId xmlns:p14="http://schemas.microsoft.com/office/powerpoint/2010/main" val="3057593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00006-140D-B1AD-029D-36878790D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FF9AA08-B044-FB49-7807-95C4A94B3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743200"/>
            <a:ext cx="1676400" cy="914400"/>
          </a:xfrm>
          <a:prstGeom prst="rect">
            <a:avLst/>
          </a:prstGeom>
          <a:gradFill rotWithShape="0">
            <a:gsLst>
              <a:gs pos="0">
                <a:srgbClr val="5E5E00"/>
              </a:gs>
              <a:gs pos="50000">
                <a:srgbClr val="CCCC00"/>
              </a:gs>
              <a:gs pos="100000">
                <a:srgbClr val="5E5E00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bg1"/>
                </a:solidFill>
              </a:rPr>
              <a:t>SELF</a:t>
            </a:r>
          </a:p>
          <a:p>
            <a:pPr algn="ctr"/>
            <a:r>
              <a:rPr lang="en-US" altLang="en-US" b="1">
                <a:solidFill>
                  <a:schemeClr val="bg1"/>
                </a:solidFill>
              </a:rPr>
              <a:t>AWARENESS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0C09D4DE-23F2-AE74-9FF5-DF5A3D48F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743200"/>
            <a:ext cx="1676400" cy="914400"/>
          </a:xfrm>
          <a:prstGeom prst="rect">
            <a:avLst/>
          </a:prstGeom>
          <a:gradFill rotWithShape="0">
            <a:gsLst>
              <a:gs pos="0">
                <a:srgbClr val="5E5E00"/>
              </a:gs>
              <a:gs pos="50000">
                <a:srgbClr val="CCCC00"/>
              </a:gs>
              <a:gs pos="100000">
                <a:srgbClr val="5E5E00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bg1"/>
                </a:solidFill>
              </a:rPr>
              <a:t>SELF</a:t>
            </a:r>
          </a:p>
          <a:p>
            <a:pPr algn="ctr"/>
            <a:r>
              <a:rPr lang="en-US" altLang="en-US" b="1">
                <a:solidFill>
                  <a:schemeClr val="bg1"/>
                </a:solidFill>
              </a:rPr>
              <a:t>REGULATION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0B494604-FBD5-5189-7D30-372E5F738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743200"/>
            <a:ext cx="1524000" cy="914400"/>
          </a:xfrm>
          <a:prstGeom prst="rect">
            <a:avLst/>
          </a:prstGeom>
          <a:gradFill rotWithShape="0">
            <a:gsLst>
              <a:gs pos="0">
                <a:srgbClr val="5E5E00"/>
              </a:gs>
              <a:gs pos="50000">
                <a:srgbClr val="CCCC00"/>
              </a:gs>
              <a:gs pos="100000">
                <a:srgbClr val="5E5E00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bg1"/>
                </a:solidFill>
              </a:rPr>
              <a:t>SELF</a:t>
            </a:r>
          </a:p>
          <a:p>
            <a:pPr algn="ctr"/>
            <a:r>
              <a:rPr lang="en-US" altLang="en-US" b="1">
                <a:solidFill>
                  <a:schemeClr val="bg1"/>
                </a:solidFill>
              </a:rPr>
              <a:t>MOTIVATION</a:t>
            </a:r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D5063CE6-DBB0-6A40-9883-1EEF14997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2743200"/>
            <a:ext cx="1524000" cy="914400"/>
          </a:xfrm>
          <a:prstGeom prst="rect">
            <a:avLst/>
          </a:prstGeom>
          <a:gradFill rotWithShape="0">
            <a:gsLst>
              <a:gs pos="0">
                <a:srgbClr val="5E5E00"/>
              </a:gs>
              <a:gs pos="50000">
                <a:srgbClr val="CCCC00"/>
              </a:gs>
              <a:gs pos="100000">
                <a:srgbClr val="5E5E00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bg1"/>
                </a:solidFill>
              </a:rPr>
              <a:t>SOCIAL</a:t>
            </a:r>
            <a:br>
              <a:rPr lang="en-US" altLang="en-US" b="1">
                <a:solidFill>
                  <a:schemeClr val="bg1"/>
                </a:solidFill>
              </a:rPr>
            </a:br>
            <a:r>
              <a:rPr lang="en-US" altLang="en-US" b="1">
                <a:solidFill>
                  <a:schemeClr val="bg1"/>
                </a:solidFill>
              </a:rPr>
              <a:t>AWARENESS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ECAB76D8-3986-CA57-31A4-935EB19D8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0" y="2743200"/>
            <a:ext cx="1524000" cy="914400"/>
          </a:xfrm>
          <a:prstGeom prst="rect">
            <a:avLst/>
          </a:prstGeom>
          <a:gradFill rotWithShape="0">
            <a:gsLst>
              <a:gs pos="0">
                <a:srgbClr val="5E5E00"/>
              </a:gs>
              <a:gs pos="50000">
                <a:srgbClr val="CCCC00"/>
              </a:gs>
              <a:gs pos="100000">
                <a:srgbClr val="5E5E00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bg1"/>
                </a:solidFill>
              </a:rPr>
              <a:t>SOCIAL</a:t>
            </a:r>
          </a:p>
          <a:p>
            <a:pPr algn="ctr"/>
            <a:r>
              <a:rPr lang="en-US" altLang="en-US" b="1">
                <a:solidFill>
                  <a:schemeClr val="bg1"/>
                </a:solidFill>
              </a:rPr>
              <a:t>SKILLS</a:t>
            </a:r>
          </a:p>
        </p:txBody>
      </p:sp>
      <p:grpSp>
        <p:nvGrpSpPr>
          <p:cNvPr id="24583" name="Group 7">
            <a:extLst>
              <a:ext uri="{FF2B5EF4-FFF2-40B4-BE49-F238E27FC236}">
                <a16:creationId xmlns:a16="http://schemas.microsoft.com/office/drawing/2014/main" id="{71EA147E-19D5-170F-3A72-881A76C52649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838200"/>
            <a:ext cx="6934200" cy="1905000"/>
            <a:chOff x="768" y="528"/>
            <a:chExt cx="4368" cy="1200"/>
          </a:xfrm>
        </p:grpSpPr>
        <p:sp>
          <p:nvSpPr>
            <p:cNvPr id="24592" name="Text Box 8">
              <a:extLst>
                <a:ext uri="{FF2B5EF4-FFF2-40B4-BE49-F238E27FC236}">
                  <a16:creationId xmlns:a16="http://schemas.microsoft.com/office/drawing/2014/main" id="{0B732BC6-1FD3-C3A5-F1AC-CADFC9759C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528"/>
              <a:ext cx="3115" cy="327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800">
                  <a:solidFill>
                    <a:schemeClr val="bg1"/>
                  </a:solidFill>
                </a:rPr>
                <a:t>EMOTIONAL INTELLIGENCE</a:t>
              </a:r>
            </a:p>
          </p:txBody>
        </p:sp>
        <p:sp>
          <p:nvSpPr>
            <p:cNvPr id="24593" name="Line 9">
              <a:extLst>
                <a:ext uri="{FF2B5EF4-FFF2-40B4-BE49-F238E27FC236}">
                  <a16:creationId xmlns:a16="http://schemas.microsoft.com/office/drawing/2014/main" id="{8FD20978-FD46-74D5-FA62-8F837C0852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8" y="1344"/>
              <a:ext cx="0" cy="3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24594" name="Line 10">
              <a:extLst>
                <a:ext uri="{FF2B5EF4-FFF2-40B4-BE49-F238E27FC236}">
                  <a16:creationId xmlns:a16="http://schemas.microsoft.com/office/drawing/2014/main" id="{3A207B60-9575-DA90-367F-0B7129F498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1344"/>
              <a:ext cx="0" cy="3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24595" name="Line 11">
              <a:extLst>
                <a:ext uri="{FF2B5EF4-FFF2-40B4-BE49-F238E27FC236}">
                  <a16:creationId xmlns:a16="http://schemas.microsoft.com/office/drawing/2014/main" id="{54EAFDEB-A222-4316-7028-2B65EFF8F7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344"/>
              <a:ext cx="4368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24596" name="Line 12">
              <a:extLst>
                <a:ext uri="{FF2B5EF4-FFF2-40B4-BE49-F238E27FC236}">
                  <a16:creationId xmlns:a16="http://schemas.microsoft.com/office/drawing/2014/main" id="{026796BA-54FE-385E-5621-44D1E6258A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1344"/>
              <a:ext cx="0" cy="3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24597" name="Line 13">
              <a:extLst>
                <a:ext uri="{FF2B5EF4-FFF2-40B4-BE49-F238E27FC236}">
                  <a16:creationId xmlns:a16="http://schemas.microsoft.com/office/drawing/2014/main" id="{4B873097-C43F-5CA2-23B0-A01BDD39B9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6" y="864"/>
              <a:ext cx="0" cy="86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24598" name="Line 14">
              <a:extLst>
                <a:ext uri="{FF2B5EF4-FFF2-40B4-BE49-F238E27FC236}">
                  <a16:creationId xmlns:a16="http://schemas.microsoft.com/office/drawing/2014/main" id="{A527F1D7-61E2-4356-21D2-18B6786298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2" y="1344"/>
              <a:ext cx="0" cy="38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15375" name="Group 15">
            <a:extLst>
              <a:ext uri="{FF2B5EF4-FFF2-40B4-BE49-F238E27FC236}">
                <a16:creationId xmlns:a16="http://schemas.microsoft.com/office/drawing/2014/main" id="{3847BE5B-E734-869E-D0E2-50B1945793BD}"/>
              </a:ext>
            </a:extLst>
          </p:cNvPr>
          <p:cNvGrpSpPr>
            <a:grpSpLocks/>
          </p:cNvGrpSpPr>
          <p:nvPr/>
        </p:nvGrpSpPr>
        <p:grpSpPr bwMode="auto">
          <a:xfrm>
            <a:off x="2665413" y="3810000"/>
            <a:ext cx="3505200" cy="3048000"/>
            <a:chOff x="719" y="2400"/>
            <a:chExt cx="2208" cy="1920"/>
          </a:xfrm>
        </p:grpSpPr>
        <p:sp>
          <p:nvSpPr>
            <p:cNvPr id="24589" name="AutoShape 16">
              <a:extLst>
                <a:ext uri="{FF2B5EF4-FFF2-40B4-BE49-F238E27FC236}">
                  <a16:creationId xmlns:a16="http://schemas.microsoft.com/office/drawing/2014/main" id="{CE1EFCC2-9A8B-AEDE-6E78-DDFABE2A6A31}"/>
                </a:ext>
              </a:extLst>
            </p:cNvPr>
            <p:cNvSpPr>
              <a:spLocks/>
            </p:cNvSpPr>
            <p:nvPr/>
          </p:nvSpPr>
          <p:spPr bwMode="auto">
            <a:xfrm rot="5389880">
              <a:off x="1631" y="1488"/>
              <a:ext cx="384" cy="2208"/>
            </a:xfrm>
            <a:prstGeom prst="rightBrace">
              <a:avLst>
                <a:gd name="adj1" fmla="val 47917"/>
                <a:gd name="adj2" fmla="val 50000"/>
              </a:avLst>
            </a:prstGeom>
            <a:noFill/>
            <a:ln w="508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IN" altLang="en-US"/>
            </a:p>
          </p:txBody>
        </p:sp>
        <p:sp>
          <p:nvSpPr>
            <p:cNvPr id="24590" name="AutoShape 17">
              <a:extLst>
                <a:ext uri="{FF2B5EF4-FFF2-40B4-BE49-F238E27FC236}">
                  <a16:creationId xmlns:a16="http://schemas.microsoft.com/office/drawing/2014/main" id="{289AD341-2BF7-8C47-0928-BF039F0C8C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880"/>
              <a:ext cx="1536" cy="528"/>
            </a:xfrm>
            <a:prstGeom prst="flowChartAlternateProcess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>
                  <a:solidFill>
                    <a:schemeClr val="bg1"/>
                  </a:solidFill>
                </a:rPr>
                <a:t>PERSONAL</a:t>
              </a:r>
              <a:br>
                <a:rPr lang="en-US" altLang="en-US" sz="2400">
                  <a:solidFill>
                    <a:schemeClr val="bg1"/>
                  </a:solidFill>
                </a:rPr>
              </a:br>
              <a:r>
                <a:rPr lang="en-US" altLang="en-US" sz="2400">
                  <a:solidFill>
                    <a:schemeClr val="bg1"/>
                  </a:solidFill>
                </a:rPr>
                <a:t>COMPETENCE</a:t>
              </a:r>
            </a:p>
          </p:txBody>
        </p:sp>
        <p:pic>
          <p:nvPicPr>
            <p:cNvPr id="24591" name="Picture 18">
              <a:extLst>
                <a:ext uri="{FF2B5EF4-FFF2-40B4-BE49-F238E27FC236}">
                  <a16:creationId xmlns:a16="http://schemas.microsoft.com/office/drawing/2014/main" id="{56D19FD0-EACE-2181-CCD0-85E2393713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3381"/>
              <a:ext cx="559" cy="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79" name="Group 19">
            <a:extLst>
              <a:ext uri="{FF2B5EF4-FFF2-40B4-BE49-F238E27FC236}">
                <a16:creationId xmlns:a16="http://schemas.microsoft.com/office/drawing/2014/main" id="{9E9CBCEE-401A-EAD6-53BF-D0FA522A0D1F}"/>
              </a:ext>
            </a:extLst>
          </p:cNvPr>
          <p:cNvGrpSpPr>
            <a:grpSpLocks/>
          </p:cNvGrpSpPr>
          <p:nvPr/>
        </p:nvGrpSpPr>
        <p:grpSpPr bwMode="auto">
          <a:xfrm>
            <a:off x="7391400" y="3806826"/>
            <a:ext cx="2743200" cy="3051175"/>
            <a:chOff x="3696" y="2398"/>
            <a:chExt cx="1632" cy="1922"/>
          </a:xfrm>
        </p:grpSpPr>
        <p:sp>
          <p:nvSpPr>
            <p:cNvPr id="24586" name="AutoShape 20">
              <a:extLst>
                <a:ext uri="{FF2B5EF4-FFF2-40B4-BE49-F238E27FC236}">
                  <a16:creationId xmlns:a16="http://schemas.microsoft.com/office/drawing/2014/main" id="{C44EE682-0867-249B-747B-1525FFE04DC0}"/>
                </a:ext>
              </a:extLst>
            </p:cNvPr>
            <p:cNvSpPr>
              <a:spLocks/>
            </p:cNvSpPr>
            <p:nvPr/>
          </p:nvSpPr>
          <p:spPr bwMode="auto">
            <a:xfrm rot="5389880">
              <a:off x="4344" y="1846"/>
              <a:ext cx="384" cy="1488"/>
            </a:xfrm>
            <a:prstGeom prst="rightBrace">
              <a:avLst>
                <a:gd name="adj1" fmla="val 32292"/>
                <a:gd name="adj2" fmla="val 50000"/>
              </a:avLst>
            </a:prstGeom>
            <a:noFill/>
            <a:ln w="508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IN" altLang="en-US"/>
            </a:p>
          </p:txBody>
        </p:sp>
        <p:sp>
          <p:nvSpPr>
            <p:cNvPr id="24587" name="AutoShape 21">
              <a:extLst>
                <a:ext uri="{FF2B5EF4-FFF2-40B4-BE49-F238E27FC236}">
                  <a16:creationId xmlns:a16="http://schemas.microsoft.com/office/drawing/2014/main" id="{73CF9F58-A888-163F-0458-5A5F95E18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880"/>
              <a:ext cx="1632" cy="528"/>
            </a:xfrm>
            <a:prstGeom prst="flowChartAlternateProcess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400">
                  <a:solidFill>
                    <a:schemeClr val="bg1"/>
                  </a:solidFill>
                </a:rPr>
                <a:t>INTER-PERSONAL</a:t>
              </a:r>
            </a:p>
            <a:p>
              <a:pPr algn="ctr"/>
              <a:r>
                <a:rPr lang="en-US" altLang="en-US" sz="2400">
                  <a:solidFill>
                    <a:schemeClr val="bg1"/>
                  </a:solidFill>
                </a:rPr>
                <a:t>COMPETENCE</a:t>
              </a:r>
            </a:p>
          </p:txBody>
        </p:sp>
        <p:pic>
          <p:nvPicPr>
            <p:cNvPr id="24588" name="Picture 22">
              <a:extLst>
                <a:ext uri="{FF2B5EF4-FFF2-40B4-BE49-F238E27FC236}">
                  <a16:creationId xmlns:a16="http://schemas.microsoft.com/office/drawing/2014/main" id="{11A3F262-ADE0-17E5-A18C-DA4819382D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4" y="3498"/>
              <a:ext cx="1152" cy="8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6316054"/>
      </p:ext>
    </p:extLst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 autoUpdateAnimBg="0"/>
      <p:bldP spid="15363" grpId="0" animBg="1" autoUpdateAnimBg="0"/>
      <p:bldP spid="15364" grpId="0" animBg="1" autoUpdateAnimBg="0"/>
      <p:bldP spid="15365" grpId="0" animBg="1" autoUpdateAnimBg="0"/>
      <p:bldP spid="15366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D758EE-DF03-40CE-B974-B38777025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>
            <a:extLst>
              <a:ext uri="{FF2B5EF4-FFF2-40B4-BE49-F238E27FC236}">
                <a16:creationId xmlns:a16="http://schemas.microsoft.com/office/drawing/2014/main" id="{A75A964F-8AAB-8F3A-699D-7CC1FA0D8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04801"/>
            <a:ext cx="7004050" cy="576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/>
              <a:t>Anger Management</a:t>
            </a:r>
          </a:p>
          <a:p>
            <a:pPr eaLnBrk="1" hangingPunct="1"/>
            <a:r>
              <a:rPr lang="en-US" altLang="en-US" sz="4800"/>
              <a:t>	-</a:t>
            </a:r>
            <a:r>
              <a:rPr lang="en-US" altLang="en-US" sz="3600"/>
              <a:t>Thought Distribution</a:t>
            </a:r>
          </a:p>
          <a:p>
            <a:pPr eaLnBrk="1" hangingPunct="1"/>
            <a:endParaRPr lang="en-US" altLang="en-US" sz="3600"/>
          </a:p>
          <a:p>
            <a:pPr eaLnBrk="1" hangingPunct="1"/>
            <a:r>
              <a:rPr lang="en-US" altLang="en-US" sz="4800"/>
              <a:t>Anxiety Management</a:t>
            </a:r>
          </a:p>
          <a:p>
            <a:pPr eaLnBrk="1" hangingPunct="1"/>
            <a:r>
              <a:rPr lang="en-US" altLang="en-US" sz="4800"/>
              <a:t>	-</a:t>
            </a:r>
            <a:r>
              <a:rPr lang="en-US" altLang="en-US" sz="3600"/>
              <a:t>Thought Diversion</a:t>
            </a:r>
          </a:p>
          <a:p>
            <a:pPr eaLnBrk="1" hangingPunct="1"/>
            <a:endParaRPr lang="en-US" altLang="en-US" sz="4800"/>
          </a:p>
          <a:p>
            <a:pPr eaLnBrk="1" hangingPunct="1"/>
            <a:r>
              <a:rPr lang="en-US" altLang="en-US" sz="4800"/>
              <a:t>Depression Management</a:t>
            </a:r>
          </a:p>
          <a:p>
            <a:pPr eaLnBrk="1" hangingPunct="1"/>
            <a:r>
              <a:rPr lang="en-US" altLang="en-US" sz="4800"/>
              <a:t>	-</a:t>
            </a:r>
            <a:r>
              <a:rPr lang="en-US" altLang="en-US" sz="3600"/>
              <a:t>Thought Development</a:t>
            </a:r>
          </a:p>
        </p:txBody>
      </p:sp>
    </p:spTree>
    <p:extLst>
      <p:ext uri="{BB962C8B-B14F-4D97-AF65-F5344CB8AC3E}">
        <p14:creationId xmlns:p14="http://schemas.microsoft.com/office/powerpoint/2010/main" val="1229048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C42FB-F282-8B13-4665-B04633630A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0533459-B7AB-653D-8115-CAF558D1258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3200"/>
              <a:t>Emotional Intelligence- The key to success in the workplace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E76E3615-A2ED-31C9-EC37-648AE7CC0B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/>
              <a:t>Based on the work of Daniel Goleman</a:t>
            </a:r>
          </a:p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044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010F1-AFAA-73F0-11C8-3635CFBA6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E3AD46DA-AF66-4FF4-D426-FAA6A6BC62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/>
              <a:t>Introductory remarks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2FED074C-C19C-055E-26A6-F94D00B0A7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2400"/>
              <a:t>Success in the workplace is determined less by IQ and more by Emotional Intelligence (EI).</a:t>
            </a:r>
          </a:p>
          <a:p>
            <a:r>
              <a:rPr lang="en-GB" altLang="en-US" sz="2400"/>
              <a:t>EI is  necessary for people to work together in harmony towards the organisation’s goals</a:t>
            </a:r>
          </a:p>
          <a:p>
            <a:r>
              <a:rPr lang="en-GB" altLang="en-US" sz="2400"/>
              <a:t>EI is largely learnt.</a:t>
            </a:r>
          </a:p>
          <a:p>
            <a:r>
              <a:rPr lang="en-GB" altLang="en-US" sz="2400"/>
              <a:t>EI is nothing but maturity and character.</a:t>
            </a:r>
          </a:p>
        </p:txBody>
      </p:sp>
    </p:spTree>
    <p:extLst>
      <p:ext uri="{BB962C8B-B14F-4D97-AF65-F5344CB8AC3E}">
        <p14:creationId xmlns:p14="http://schemas.microsoft.com/office/powerpoint/2010/main" val="1347655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Words>1506</Words>
  <Application>Microsoft Office PowerPoint</Application>
  <PresentationFormat>Widescreen</PresentationFormat>
  <Paragraphs>236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Wingdings</vt:lpstr>
      <vt:lpstr>Office Theme</vt:lpstr>
      <vt:lpstr>                                               Emotional Intelligence  </vt:lpstr>
      <vt:lpstr>Emotional Intelligence  </vt:lpstr>
      <vt:lpstr>DEVELOPING EI.</vt:lpstr>
      <vt:lpstr>SOCIAL AWARENESS (EMPATHY) :  Behave depending on the other person's emotion.</vt:lpstr>
      <vt:lpstr>PowerPoint Presentation</vt:lpstr>
      <vt:lpstr>PowerPoint Presentation</vt:lpstr>
      <vt:lpstr>PowerPoint Presentation</vt:lpstr>
      <vt:lpstr>Emotional Intelligence- The key to success in the workplace</vt:lpstr>
      <vt:lpstr>Introductory remarks</vt:lpstr>
      <vt:lpstr>Why EI is important</vt:lpstr>
      <vt:lpstr>PowerPoint Presentation</vt:lpstr>
      <vt:lpstr>PowerPoint Presentation</vt:lpstr>
      <vt:lpstr>EI Components</vt:lpstr>
      <vt:lpstr>EI Components-In more detail.</vt:lpstr>
      <vt:lpstr>PowerPoint Presentation</vt:lpstr>
      <vt:lpstr>PowerPoint Presentation</vt:lpstr>
      <vt:lpstr>PowerPoint Presentation</vt:lpstr>
      <vt:lpstr>PowerPoint Presentation</vt:lpstr>
      <vt:lpstr>    EMOTIONAL INTELLIGENCE</vt:lpstr>
      <vt:lpstr>PowerPoint Presentation</vt:lpstr>
      <vt:lpstr>PowerPoint Presentation</vt:lpstr>
      <vt:lpstr>IQ Vs EQ</vt:lpstr>
      <vt:lpstr>INGREDIENTS OF EMOTIONAL INTELLIGENCE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SKILLS</dc:title>
  <dc:creator>Jagadish P</dc:creator>
  <cp:lastModifiedBy>Jagadish P</cp:lastModifiedBy>
  <cp:revision>28</cp:revision>
  <dcterms:created xsi:type="dcterms:W3CDTF">2024-02-14T11:47:20Z</dcterms:created>
  <dcterms:modified xsi:type="dcterms:W3CDTF">2024-10-16T23:11:50Z</dcterms:modified>
</cp:coreProperties>
</file>