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3" r:id="rId3"/>
    <p:sldId id="260" r:id="rId4"/>
    <p:sldId id="275" r:id="rId5"/>
    <p:sldId id="278" r:id="rId6"/>
    <p:sldId id="322" r:id="rId7"/>
    <p:sldId id="323" r:id="rId8"/>
    <p:sldId id="277" r:id="rId9"/>
    <p:sldId id="264" r:id="rId10"/>
    <p:sldId id="281" r:id="rId11"/>
    <p:sldId id="282" r:id="rId12"/>
    <p:sldId id="283" r:id="rId13"/>
    <p:sldId id="261" r:id="rId14"/>
    <p:sldId id="272" r:id="rId15"/>
    <p:sldId id="271" r:id="rId16"/>
    <p:sldId id="32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CEBC7-4E84-4714-9D95-55B339C75365}" type="datetimeFigureOut">
              <a:rPr lang="en-IN" smtClean="0"/>
              <a:t>22-10-2024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8FE6F-8882-40CB-BBFE-B3A080160D39}" type="slidenum">
              <a:rPr lang="en-IN" smtClean="0"/>
              <a:t>‹#›</a:t>
            </a:fld>
            <a:endParaRPr lang="en-IN"/>
          </a:p>
        </p:txBody>
      </p:sp>
    </p:spTree>
    <p:extLst>
      <p:ext uri="{BB962C8B-B14F-4D97-AF65-F5344CB8AC3E}">
        <p14:creationId xmlns:p14="http://schemas.microsoft.com/office/powerpoint/2010/main" val="238453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709E-59BB-4F87-8843-2EE26B04BF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14A76FE-01AA-43E3-829C-ED20F730A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F87A3EC-12B8-4081-A5EE-814491373594}"/>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5" name="Footer Placeholder 4">
            <a:extLst>
              <a:ext uri="{FF2B5EF4-FFF2-40B4-BE49-F238E27FC236}">
                <a16:creationId xmlns:a16="http://schemas.microsoft.com/office/drawing/2014/main" id="{6CFA4639-1D82-42E6-B7DA-DDD9E90C99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74A1AE-0F06-4A3B-86B3-C50DE7258E2B}"/>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8714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55A3-3070-42C1-9524-1FEF165D8C6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990A54A-009B-4FA4-B66E-A36C468A5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9FFE90-C8D2-4223-B7A1-2DD4E1AB8C11}"/>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5" name="Footer Placeholder 4">
            <a:extLst>
              <a:ext uri="{FF2B5EF4-FFF2-40B4-BE49-F238E27FC236}">
                <a16:creationId xmlns:a16="http://schemas.microsoft.com/office/drawing/2014/main" id="{0C033E79-BC15-4A2B-BE37-DFCB1F1675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B3FFB8-3586-4327-9A01-39BED01B51A9}"/>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195439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B6B248-AC0E-49F6-8B45-11DAE3BD88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EFBD018-575A-4610-9E8A-6D101CF9F1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B09AF8-F00C-46AB-9D65-A51B4748013F}"/>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5" name="Footer Placeholder 4">
            <a:extLst>
              <a:ext uri="{FF2B5EF4-FFF2-40B4-BE49-F238E27FC236}">
                <a16:creationId xmlns:a16="http://schemas.microsoft.com/office/drawing/2014/main" id="{CF966560-F7D8-4E92-81AC-A181E44F16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F02B6D-69A2-482A-91F9-99905062DF9C}"/>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56845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9548-6396-453D-BA31-EB42A5FFB80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CE2328A-49F0-4942-B213-782F2D577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3AE9B66-2E0A-4808-97B3-D330BDD835AC}"/>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5" name="Footer Placeholder 4">
            <a:extLst>
              <a:ext uri="{FF2B5EF4-FFF2-40B4-BE49-F238E27FC236}">
                <a16:creationId xmlns:a16="http://schemas.microsoft.com/office/drawing/2014/main" id="{B1E1B7BF-AB34-460B-A367-ED3D4B164C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EBA32E-5810-4B7B-A93B-85710796687C}"/>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207263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9F8D-B751-43A9-935D-2C0346C68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4AE238A-F053-4416-8196-662F8DD85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794EF-DC17-4B2D-9428-03B4B5267E98}"/>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5" name="Footer Placeholder 4">
            <a:extLst>
              <a:ext uri="{FF2B5EF4-FFF2-40B4-BE49-F238E27FC236}">
                <a16:creationId xmlns:a16="http://schemas.microsoft.com/office/drawing/2014/main" id="{A87E6FA9-E3B8-40F8-8EE9-6EC90168C6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0533EB-8B22-47EC-A0F0-063E6AEB94B4}"/>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289437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1EE9-0584-4614-80DA-251955DEE1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374E65A-0ECD-4115-A7D9-97CCD2AD74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C2FF582-3CA1-492D-962B-EC8F82785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0CD3A6E-15CA-41CD-9BFE-6C2288A20FCE}"/>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6" name="Footer Placeholder 5">
            <a:extLst>
              <a:ext uri="{FF2B5EF4-FFF2-40B4-BE49-F238E27FC236}">
                <a16:creationId xmlns:a16="http://schemas.microsoft.com/office/drawing/2014/main" id="{970656FE-437C-4B1C-BB6B-88B2B8EE4E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E16BC5F-1AF0-479C-B3CE-A007C5418808}"/>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9761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F548-E076-46E1-9670-748970C2A20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D791B8-4B7F-4405-81F2-EE79CB08B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C213B-B8D0-4443-B032-19A1A6C81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47EF1D3-5F16-47E5-94F8-F464940E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E53D3-603A-43F7-A242-9C48AC1FD9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95FA037-0009-40BC-800A-9EDFC5CF5149}"/>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8" name="Footer Placeholder 7">
            <a:extLst>
              <a:ext uri="{FF2B5EF4-FFF2-40B4-BE49-F238E27FC236}">
                <a16:creationId xmlns:a16="http://schemas.microsoft.com/office/drawing/2014/main" id="{66B16A83-B4A1-4222-84A2-D12FE30B195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EB75806-A655-4DCD-AED4-6C2F41A7F0C6}"/>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113881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4267-00B0-4731-A930-46C7BFAB0AF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44B4F3-041B-4359-AB7B-FE6B0C67142B}"/>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4" name="Footer Placeholder 3">
            <a:extLst>
              <a:ext uri="{FF2B5EF4-FFF2-40B4-BE49-F238E27FC236}">
                <a16:creationId xmlns:a16="http://schemas.microsoft.com/office/drawing/2014/main" id="{D8AEEF2D-A5FC-46AC-931B-3E2FF74FD1A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84A0FD8-11AF-4EDE-B015-E32C94FF8792}"/>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396805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6D590-EFED-4DF2-A1BD-83894D0767E0}"/>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3" name="Footer Placeholder 2">
            <a:extLst>
              <a:ext uri="{FF2B5EF4-FFF2-40B4-BE49-F238E27FC236}">
                <a16:creationId xmlns:a16="http://schemas.microsoft.com/office/drawing/2014/main" id="{62ECFC35-19A9-4277-AEB3-BE6F43A0C19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9F63D96-6206-41B5-8262-3A909C079CFE}"/>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26398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5F4A-F76C-4A53-9B7F-2CD48E2EE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D77AFDC-9DFE-4488-87E9-B1F0D8C06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970798A-7924-4FCC-A45B-9E8EF0F63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4B675-B654-460E-A84B-27688452D892}"/>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6" name="Footer Placeholder 5">
            <a:extLst>
              <a:ext uri="{FF2B5EF4-FFF2-40B4-BE49-F238E27FC236}">
                <a16:creationId xmlns:a16="http://schemas.microsoft.com/office/drawing/2014/main" id="{56ECC3E4-0AFA-4A4E-9821-C5877258AF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28736DD-87C9-4902-913F-1A0D592AC541}"/>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84400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8321-9CF2-4A2E-99EB-D776D658D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EB1D9E1-6FC3-4C3F-B472-7A74A45C6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F45F8B7-BD2B-4D10-9E65-2604BAB83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AB6A4-5AE0-485C-8305-97C4019AA214}"/>
              </a:ext>
            </a:extLst>
          </p:cNvPr>
          <p:cNvSpPr>
            <a:spLocks noGrp="1"/>
          </p:cNvSpPr>
          <p:nvPr>
            <p:ph type="dt" sz="half" idx="10"/>
          </p:nvPr>
        </p:nvSpPr>
        <p:spPr/>
        <p:txBody>
          <a:bodyPr/>
          <a:lstStyle/>
          <a:p>
            <a:fld id="{8E208C7A-B81D-44CE-9B9F-0034A2077671}" type="datetimeFigureOut">
              <a:rPr lang="en-IN" smtClean="0"/>
              <a:t>22-10-2024</a:t>
            </a:fld>
            <a:endParaRPr lang="en-IN"/>
          </a:p>
        </p:txBody>
      </p:sp>
      <p:sp>
        <p:nvSpPr>
          <p:cNvPr id="6" name="Footer Placeholder 5">
            <a:extLst>
              <a:ext uri="{FF2B5EF4-FFF2-40B4-BE49-F238E27FC236}">
                <a16:creationId xmlns:a16="http://schemas.microsoft.com/office/drawing/2014/main" id="{B076DE5C-EB8C-4214-8ECA-D1FB9B0738C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E2CD22C-ECB8-4B3C-AF12-475510BACBE1}"/>
              </a:ext>
            </a:extLst>
          </p:cNvPr>
          <p:cNvSpPr>
            <a:spLocks noGrp="1"/>
          </p:cNvSpPr>
          <p:nvPr>
            <p:ph type="sldNum" sz="quarter" idx="12"/>
          </p:nvPr>
        </p:nvSpPr>
        <p:spPr/>
        <p:txBody>
          <a:bodyPr/>
          <a:lstStyle/>
          <a:p>
            <a:fld id="{A98044BB-655E-48A4-AB3A-D8936863C2A9}" type="slidenum">
              <a:rPr lang="en-IN" smtClean="0"/>
              <a:t>‹#›</a:t>
            </a:fld>
            <a:endParaRPr lang="en-IN"/>
          </a:p>
        </p:txBody>
      </p:sp>
    </p:spTree>
    <p:extLst>
      <p:ext uri="{BB962C8B-B14F-4D97-AF65-F5344CB8AC3E}">
        <p14:creationId xmlns:p14="http://schemas.microsoft.com/office/powerpoint/2010/main" val="369221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D5CD5-DD7F-430F-85AA-6E056AD67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744C251-F462-48F1-91DA-000CA017B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9FCF25-C404-459E-AC0D-055A98B46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08C7A-B81D-44CE-9B9F-0034A2077671}" type="datetimeFigureOut">
              <a:rPr lang="en-IN" smtClean="0"/>
              <a:t>22-10-2024</a:t>
            </a:fld>
            <a:endParaRPr lang="en-IN"/>
          </a:p>
        </p:txBody>
      </p:sp>
      <p:sp>
        <p:nvSpPr>
          <p:cNvPr id="5" name="Footer Placeholder 4">
            <a:extLst>
              <a:ext uri="{FF2B5EF4-FFF2-40B4-BE49-F238E27FC236}">
                <a16:creationId xmlns:a16="http://schemas.microsoft.com/office/drawing/2014/main" id="{71757CA9-CF69-485E-AA51-527D717C9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6AEC12D-D736-4B8E-8656-D4ACD9FE2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044BB-655E-48A4-AB3A-D8936863C2A9}" type="slidenum">
              <a:rPr lang="en-IN" smtClean="0"/>
              <a:t>‹#›</a:t>
            </a:fld>
            <a:endParaRPr lang="en-IN"/>
          </a:p>
        </p:txBody>
      </p:sp>
    </p:spTree>
    <p:extLst>
      <p:ext uri="{BB962C8B-B14F-4D97-AF65-F5344CB8AC3E}">
        <p14:creationId xmlns:p14="http://schemas.microsoft.com/office/powerpoint/2010/main" val="33217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Emotional Intelligence (EQ): How To Master It in 2021 - Digital.com">
            <a:extLst>
              <a:ext uri="{FF2B5EF4-FFF2-40B4-BE49-F238E27FC236}">
                <a16:creationId xmlns:a16="http://schemas.microsoft.com/office/drawing/2014/main" id="{FFF32C08-5417-4C86-815D-F5CF7952B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4828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EF0550-AF7C-4C84-AB1F-E3034D841E69}"/>
              </a:ext>
            </a:extLst>
          </p:cNvPr>
          <p:cNvSpPr/>
          <p:nvPr/>
        </p:nvSpPr>
        <p:spPr>
          <a:xfrm>
            <a:off x="838200" y="3244333"/>
            <a:ext cx="8741897" cy="3416320"/>
          </a:xfrm>
          <a:prstGeom prst="rect">
            <a:avLst/>
          </a:prstGeom>
        </p:spPr>
        <p:txBody>
          <a:bodyPr wrap="square">
            <a:spAutoFit/>
          </a:bodyPr>
          <a:lstStyle/>
          <a:p>
            <a:endParaRPr lang="en-IN" dirty="0">
              <a:solidFill>
                <a:srgbClr val="C00000"/>
              </a:solidFill>
            </a:endParaRPr>
          </a:p>
          <a:p>
            <a:endParaRPr lang="en-IN" dirty="0">
              <a:solidFill>
                <a:srgbClr val="C00000"/>
              </a:solidFill>
            </a:endParaRPr>
          </a:p>
          <a:p>
            <a:endParaRPr lang="en-IN" dirty="0">
              <a:solidFill>
                <a:srgbClr val="C00000"/>
              </a:solidFill>
            </a:endParaRPr>
          </a:p>
          <a:p>
            <a:endParaRPr lang="en-IN" dirty="0">
              <a:solidFill>
                <a:srgbClr val="C00000"/>
              </a:solidFill>
            </a:endParaRPr>
          </a:p>
          <a:p>
            <a:endParaRPr lang="en-IN" dirty="0">
              <a:solidFill>
                <a:srgbClr val="C00000"/>
              </a:solidFill>
            </a:endParaRPr>
          </a:p>
          <a:p>
            <a:endParaRPr lang="en-IN" dirty="0">
              <a:solidFill>
                <a:srgbClr val="C00000"/>
              </a:solidFill>
            </a:endParaRPr>
          </a:p>
          <a:p>
            <a:endParaRPr lang="en-IN" dirty="0">
              <a:solidFill>
                <a:srgbClr val="C00000"/>
              </a:solidFill>
            </a:endParaRPr>
          </a:p>
          <a:p>
            <a:endParaRPr lang="en-IN" dirty="0">
              <a:solidFill>
                <a:srgbClr val="C00000"/>
              </a:solidFill>
            </a:endParaRPr>
          </a:p>
          <a:p>
            <a:endParaRPr lang="en-IN" dirty="0">
              <a:solidFill>
                <a:srgbClr val="C00000"/>
              </a:solidFill>
            </a:endParaRPr>
          </a:p>
          <a:p>
            <a:endParaRPr lang="en-IN" dirty="0">
              <a:solidFill>
                <a:srgbClr val="C00000"/>
              </a:solidFill>
            </a:endParaRPr>
          </a:p>
          <a:p>
            <a:r>
              <a:rPr lang="en-IN" sz="2800" dirty="0">
                <a:solidFill>
                  <a:srgbClr val="C00000"/>
                </a:solidFill>
              </a:rPr>
              <a:t>                                                           </a:t>
            </a:r>
            <a:r>
              <a:rPr lang="en-IN" sz="3600" dirty="0">
                <a:solidFill>
                  <a:srgbClr val="C00000"/>
                </a:solidFill>
              </a:rPr>
              <a:t>- </a:t>
            </a:r>
            <a:r>
              <a:rPr lang="en-IN" sz="3600" b="1" i="1" dirty="0">
                <a:solidFill>
                  <a:srgbClr val="C00000"/>
                </a:solidFill>
              </a:rPr>
              <a:t> Alapati Srinagesh</a:t>
            </a:r>
            <a:endParaRPr lang="en-IN" sz="2800" dirty="0"/>
          </a:p>
        </p:txBody>
      </p:sp>
    </p:spTree>
    <p:extLst>
      <p:ext uri="{BB962C8B-B14F-4D97-AF65-F5344CB8AC3E}">
        <p14:creationId xmlns:p14="http://schemas.microsoft.com/office/powerpoint/2010/main" val="35176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851C-4253-45F5-8BA3-303C64AF7369}"/>
              </a:ext>
            </a:extLst>
          </p:cNvPr>
          <p:cNvSpPr>
            <a:spLocks noGrp="1"/>
          </p:cNvSpPr>
          <p:nvPr>
            <p:ph type="title"/>
          </p:nvPr>
        </p:nvSpPr>
        <p:spPr/>
        <p:txBody>
          <a:bodyPr>
            <a:normAutofit/>
          </a:bodyPr>
          <a:lstStyle/>
          <a:p>
            <a:r>
              <a:rPr lang="en-IN" dirty="0"/>
              <a:t>Internal Motivation: </a:t>
            </a:r>
            <a:br>
              <a:rPr lang="en-IN" dirty="0"/>
            </a:br>
            <a:r>
              <a:rPr lang="en-IN" dirty="0"/>
              <a:t>Thomas Alva Edison</a:t>
            </a:r>
          </a:p>
        </p:txBody>
      </p:sp>
      <p:sp>
        <p:nvSpPr>
          <p:cNvPr id="6" name="Content Placeholder 5">
            <a:extLst>
              <a:ext uri="{FF2B5EF4-FFF2-40B4-BE49-F238E27FC236}">
                <a16:creationId xmlns:a16="http://schemas.microsoft.com/office/drawing/2014/main" id="{F30C2191-7DF5-407A-AE44-80F3A1B68FC6}"/>
              </a:ext>
            </a:extLst>
          </p:cNvPr>
          <p:cNvSpPr>
            <a:spLocks noGrp="1"/>
          </p:cNvSpPr>
          <p:nvPr>
            <p:ph idx="1"/>
          </p:nvPr>
        </p:nvSpPr>
        <p:spPr>
          <a:xfrm>
            <a:off x="838200" y="1600200"/>
            <a:ext cx="10515600" cy="5257800"/>
          </a:xfrm>
        </p:spPr>
        <p:txBody>
          <a:bodyPr>
            <a:normAutofit fontScale="85000" lnSpcReduction="10000"/>
          </a:bodyPr>
          <a:lstStyle/>
          <a:p>
            <a:endParaRPr lang="en-US" dirty="0"/>
          </a:p>
          <a:p>
            <a:r>
              <a:rPr lang="en-US" sz="4500" dirty="0"/>
              <a:t>Thomas Edison's Reaction To His Factory Burning Down Shows Why He Was So Successful</a:t>
            </a:r>
          </a:p>
          <a:p>
            <a:endParaRPr lang="en-US" dirty="0"/>
          </a:p>
          <a:p>
            <a:r>
              <a:rPr lang="en-US" dirty="0"/>
              <a:t>According to a 1961 Reader’s Digest article by Edison’s son Charles, Edison calmly walked over to him as he watched the fire destroy his dad’s work. In a childlike voice, Edison told his 24-year-old son, “Go get your mother and all her friends. They’ll never see a fire like this again.” When Charles objected, Edison said, “It’s all right. We’ve just got rid of a lot of rubbish.” Later, at the scene of the blaze, Edison was quoted in The New York Times as saying, “Although I am over 67 years old, I’ll start all over again tomorrow.” He told the reporter that he was exhausted from remaining at the scene until the chaos was under control, but he stuck to his word and immediately began rebuilding the next morning without firing any of his employees. [Credit to: “Thomas Edison’s Reaction To His Factory Burning Down Shows Why He Was So Successful”; Richard </a:t>
            </a:r>
            <a:r>
              <a:rPr lang="en-US" dirty="0" err="1"/>
              <a:t>Feloni</a:t>
            </a:r>
            <a:r>
              <a:rPr lang="en-US" dirty="0"/>
              <a:t> [May 9, 2014]]</a:t>
            </a:r>
            <a:endParaRPr lang="en-IN" dirty="0"/>
          </a:p>
        </p:txBody>
      </p:sp>
      <p:pic>
        <p:nvPicPr>
          <p:cNvPr id="4100" name="Picture 4" descr="Thomas Edison">
            <a:extLst>
              <a:ext uri="{FF2B5EF4-FFF2-40B4-BE49-F238E27FC236}">
                <a16:creationId xmlns:a16="http://schemas.microsoft.com/office/drawing/2014/main" id="{EF17F857-75F4-44BC-91F9-CFBFD0124B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1196" y="248848"/>
            <a:ext cx="2301564" cy="172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4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7EA-A6B0-4537-9095-093F533839E6}"/>
              </a:ext>
            </a:extLst>
          </p:cNvPr>
          <p:cNvSpPr>
            <a:spLocks noGrp="1"/>
          </p:cNvSpPr>
          <p:nvPr>
            <p:ph type="title"/>
          </p:nvPr>
        </p:nvSpPr>
        <p:spPr/>
        <p:txBody>
          <a:bodyPr/>
          <a:lstStyle/>
          <a:p>
            <a:r>
              <a:rPr lang="en-IN" dirty="0"/>
              <a:t> </a:t>
            </a:r>
          </a:p>
        </p:txBody>
      </p:sp>
      <p:sp>
        <p:nvSpPr>
          <p:cNvPr id="4" name="Content Placeholder 3">
            <a:extLst>
              <a:ext uri="{FF2B5EF4-FFF2-40B4-BE49-F238E27FC236}">
                <a16:creationId xmlns:a16="http://schemas.microsoft.com/office/drawing/2014/main" id="{0DA46728-3BE0-42B0-8C8B-CE2706CD2812}"/>
              </a:ext>
            </a:extLst>
          </p:cNvPr>
          <p:cNvSpPr>
            <a:spLocks noGrp="1"/>
          </p:cNvSpPr>
          <p:nvPr>
            <p:ph idx="1"/>
          </p:nvPr>
        </p:nvSpPr>
        <p:spPr>
          <a:xfrm>
            <a:off x="464234" y="274639"/>
            <a:ext cx="11408898" cy="5851525"/>
          </a:xfrm>
        </p:spPr>
        <p:txBody>
          <a:bodyPr/>
          <a:lstStyle/>
          <a:p>
            <a:pPr marL="0" indent="0">
              <a:buNone/>
            </a:pPr>
            <a:r>
              <a:rPr lang="en-US" dirty="0"/>
              <a:t>                                                     </a:t>
            </a:r>
            <a:r>
              <a:rPr lang="en-US" sz="4000" dirty="0"/>
              <a:t>Jessica Cox</a:t>
            </a:r>
            <a:endParaRPr lang="en-US" dirty="0"/>
          </a:p>
          <a:p>
            <a:r>
              <a:rPr lang="en-US" dirty="0"/>
              <a:t> is the world's first licensed armless pilot, as well as the first armless                 black-belt in the American Taekwondo Association. </a:t>
            </a:r>
          </a:p>
          <a:p>
            <a:r>
              <a:rPr lang="en-US" dirty="0"/>
              <a:t>She was born without arms due to a rare birth defect.</a:t>
            </a:r>
            <a:endParaRPr lang="en-IN" dirty="0"/>
          </a:p>
        </p:txBody>
      </p:sp>
      <p:pic>
        <p:nvPicPr>
          <p:cNvPr id="8200" name="Picture 8" descr="Jessica Cox, first pilot without arms, inspires others with story |  wwltv.com">
            <a:extLst>
              <a:ext uri="{FF2B5EF4-FFF2-40B4-BE49-F238E27FC236}">
                <a16:creationId xmlns:a16="http://schemas.microsoft.com/office/drawing/2014/main" id="{5052F7E1-F5A0-4786-9E30-9910627FFC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1683" y="2489982"/>
            <a:ext cx="7765365" cy="436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46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70C14-12B9-4E7E-8593-67BDBA53D4DE}"/>
              </a:ext>
            </a:extLst>
          </p:cNvPr>
          <p:cNvSpPr>
            <a:spLocks noGrp="1"/>
          </p:cNvSpPr>
          <p:nvPr>
            <p:ph type="title" idx="4294967295"/>
          </p:nvPr>
        </p:nvSpPr>
        <p:spPr>
          <a:xfrm>
            <a:off x="1524000" y="274638"/>
            <a:ext cx="8229600" cy="1143000"/>
          </a:xfrm>
        </p:spPr>
        <p:txBody>
          <a:bodyPr>
            <a:normAutofit/>
          </a:bodyPr>
          <a:lstStyle/>
          <a:p>
            <a:r>
              <a:rPr lang="en-IN" sz="4800" b="1" dirty="0"/>
              <a:t>                         NICK VUJICIC</a:t>
            </a:r>
          </a:p>
        </p:txBody>
      </p:sp>
      <p:pic>
        <p:nvPicPr>
          <p:cNvPr id="7" name="Picture 4" descr="Nick Vujicic: STAND STRONG (Most Powerful Speech) | Success4">
            <a:extLst>
              <a:ext uri="{FF2B5EF4-FFF2-40B4-BE49-F238E27FC236}">
                <a16:creationId xmlns:a16="http://schemas.microsoft.com/office/drawing/2014/main" id="{54D0FF4D-47B8-4F06-A9B4-EDFDCEE0B6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52243"/>
            <a:ext cx="6096000" cy="4631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ick Vujicic Welcomes Twins">
            <a:extLst>
              <a:ext uri="{FF2B5EF4-FFF2-40B4-BE49-F238E27FC236}">
                <a16:creationId xmlns:a16="http://schemas.microsoft.com/office/drawing/2014/main" id="{92D3EFD7-BE29-481D-BE84-FFF3FDD24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193" y="1952244"/>
            <a:ext cx="5874751" cy="449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3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half" idx="4294967295"/>
          </p:nvPr>
        </p:nvSpPr>
        <p:spPr>
          <a:xfrm>
            <a:off x="492369" y="2827606"/>
            <a:ext cx="11043139" cy="4030394"/>
          </a:xfrm>
        </p:spPr>
        <p:txBody>
          <a:bodyPr>
            <a:normAutofit/>
          </a:bodyPr>
          <a:lstStyle/>
          <a:p>
            <a:pPr eaLnBrk="1" hangingPunct="1">
              <a:lnSpc>
                <a:spcPct val="90000"/>
              </a:lnSpc>
            </a:pPr>
            <a:endParaRPr lang="en-US" sz="2400" b="1" dirty="0">
              <a:solidFill>
                <a:srgbClr val="D60093"/>
              </a:solidFill>
            </a:endParaRPr>
          </a:p>
          <a:p>
            <a:pPr eaLnBrk="1" hangingPunct="1">
              <a:lnSpc>
                <a:spcPct val="90000"/>
              </a:lnSpc>
            </a:pPr>
            <a:r>
              <a:rPr lang="en-US" sz="2400" b="1" dirty="0">
                <a:solidFill>
                  <a:srgbClr val="D60093"/>
                </a:solidFill>
              </a:rPr>
              <a:t>Emotional intelligence (EQ, as opposed to IQ) is our ability to recognize, understand, and regulate our emotions and to respond to those emotions in constructive ways that allow us to communicate, empathize with others, and overcome challenges.</a:t>
            </a:r>
          </a:p>
          <a:p>
            <a:pPr eaLnBrk="1" hangingPunct="1">
              <a:lnSpc>
                <a:spcPct val="90000"/>
              </a:lnSpc>
            </a:pPr>
            <a:endParaRPr lang="en-US" sz="2400" b="1" dirty="0">
              <a:solidFill>
                <a:srgbClr val="D60093"/>
              </a:solidFill>
            </a:endParaRPr>
          </a:p>
          <a:p>
            <a:pPr eaLnBrk="1" hangingPunct="1">
              <a:lnSpc>
                <a:spcPct val="90000"/>
              </a:lnSpc>
            </a:pPr>
            <a:r>
              <a:rPr lang="en-US" sz="2400" b="1" dirty="0">
                <a:solidFill>
                  <a:srgbClr val="D60093"/>
                </a:solidFill>
              </a:rPr>
              <a:t>In other words, it is being tuned into our emotional world and honing the ability to manage our emotions before our emotions manage us.</a:t>
            </a:r>
          </a:p>
        </p:txBody>
      </p:sp>
      <p:pic>
        <p:nvPicPr>
          <p:cNvPr id="25602" name="Picture 2" descr="http://t0.gstatic.com/images?q=tbn:ANd9GcReEJdjDII1E0dxaeLr9LnjcTKdQE1GYk-CtxtxqKEwPD9a59dL"/>
          <p:cNvPicPr>
            <a:picLocks noChangeAspect="1" noChangeArrowheads="1"/>
          </p:cNvPicPr>
          <p:nvPr/>
        </p:nvPicPr>
        <p:blipFill>
          <a:blip r:embed="rId2"/>
          <a:srcRect/>
          <a:stretch>
            <a:fillRect/>
          </a:stretch>
        </p:blipFill>
        <p:spPr bwMode="auto">
          <a:xfrm>
            <a:off x="1556657" y="0"/>
            <a:ext cx="4741170" cy="2590800"/>
          </a:xfrm>
          <a:prstGeom prst="rect">
            <a:avLst/>
          </a:prstGeom>
          <a:noFill/>
        </p:spPr>
      </p:pic>
      <p:pic>
        <p:nvPicPr>
          <p:cNvPr id="4" name="Picture 2" descr="Image result for emotional intelligence"/>
          <p:cNvPicPr>
            <a:picLocks noChangeAspect="1" noChangeArrowheads="1"/>
          </p:cNvPicPr>
          <p:nvPr/>
        </p:nvPicPr>
        <p:blipFill>
          <a:blip r:embed="rId3"/>
          <a:srcRect/>
          <a:stretch>
            <a:fillRect/>
          </a:stretch>
        </p:blipFill>
        <p:spPr bwMode="auto">
          <a:xfrm>
            <a:off x="6297827" y="0"/>
            <a:ext cx="4337516" cy="259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motion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4651154"/>
            <a:ext cx="5410200" cy="2206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ild facial expressions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9154"/>
            <a:ext cx="5029200" cy="4024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ild facial expressions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81" y="0"/>
            <a:ext cx="3242954" cy="38123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emale facial expressions pictu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982" y="3956173"/>
            <a:ext cx="3242954" cy="282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9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676400" y="15240"/>
            <a:ext cx="8458200" cy="594360"/>
          </a:xfrm>
        </p:spPr>
        <p:txBody>
          <a:bodyPr>
            <a:normAutofit fontScale="90000"/>
          </a:bodyPr>
          <a:lstStyle/>
          <a:p>
            <a:pPr eaLnBrk="1" hangingPunct="1"/>
            <a:br>
              <a:rPr lang="en-US" b="1" dirty="0">
                <a:solidFill>
                  <a:srgbClr val="0070C0"/>
                </a:solidFill>
              </a:rPr>
            </a:br>
            <a:br>
              <a:rPr lang="en-US" b="1" dirty="0">
                <a:solidFill>
                  <a:srgbClr val="0070C0"/>
                </a:solidFill>
              </a:rPr>
            </a:br>
            <a:r>
              <a:rPr lang="en-US" b="1" dirty="0">
                <a:solidFill>
                  <a:srgbClr val="0070C0"/>
                </a:solidFill>
              </a:rPr>
              <a:t>         EMOTIONS : </a:t>
            </a:r>
            <a:r>
              <a:rPr lang="en-US" b="1" dirty="0">
                <a:solidFill>
                  <a:srgbClr val="FF0000"/>
                </a:solidFill>
              </a:rPr>
              <a:t>NEGATIVE </a:t>
            </a:r>
            <a:r>
              <a:rPr lang="en-US" dirty="0"/>
              <a:t>Vs. </a:t>
            </a:r>
            <a:r>
              <a:rPr lang="en-US" b="1" dirty="0">
                <a:solidFill>
                  <a:srgbClr val="00B050"/>
                </a:solidFill>
              </a:rPr>
              <a:t>POSITIVE</a:t>
            </a:r>
            <a:br>
              <a:rPr lang="en-US" b="1" dirty="0">
                <a:solidFill>
                  <a:srgbClr val="FF0000"/>
                </a:solidFill>
              </a:rPr>
            </a:br>
            <a:endParaRPr lang="en-US" b="1" dirty="0">
              <a:solidFill>
                <a:srgbClr val="FF0000"/>
              </a:solidFill>
            </a:endParaRPr>
          </a:p>
        </p:txBody>
      </p:sp>
      <p:sp>
        <p:nvSpPr>
          <p:cNvPr id="3075" name="Content Placeholder 2"/>
          <p:cNvSpPr>
            <a:spLocks noGrp="1"/>
          </p:cNvSpPr>
          <p:nvPr>
            <p:ph idx="1"/>
          </p:nvPr>
        </p:nvSpPr>
        <p:spPr>
          <a:xfrm>
            <a:off x="1676400" y="1081060"/>
            <a:ext cx="9760634" cy="5761700"/>
          </a:xfrm>
        </p:spPr>
        <p:txBody>
          <a:bodyPr>
            <a:normAutofit fontScale="25000" lnSpcReduction="20000"/>
          </a:bodyPr>
          <a:lstStyle/>
          <a:p>
            <a:pPr eaLnBrk="1" hangingPunct="1">
              <a:buNone/>
            </a:pPr>
            <a:r>
              <a:rPr lang="en-US" sz="11200" b="1" dirty="0">
                <a:solidFill>
                  <a:srgbClr val="FF0000"/>
                </a:solidFill>
              </a:rPr>
              <a:t>Fear :</a:t>
            </a:r>
            <a:r>
              <a:rPr lang="en-US" sz="11200" b="1" dirty="0"/>
              <a:t> </a:t>
            </a:r>
            <a:r>
              <a:rPr lang="en-US" sz="11200" b="1" dirty="0">
                <a:solidFill>
                  <a:srgbClr val="00B050"/>
                </a:solidFill>
              </a:rPr>
              <a:t>Courage</a:t>
            </a:r>
          </a:p>
          <a:p>
            <a:pPr eaLnBrk="1" hangingPunct="1">
              <a:buNone/>
            </a:pPr>
            <a:r>
              <a:rPr lang="en-US" sz="11200" b="1" dirty="0">
                <a:solidFill>
                  <a:srgbClr val="FF0000"/>
                </a:solidFill>
              </a:rPr>
              <a:t>Sadness</a:t>
            </a:r>
            <a:r>
              <a:rPr lang="en-US" sz="11200" b="1" dirty="0">
                <a:solidFill>
                  <a:srgbClr val="00B050"/>
                </a:solidFill>
              </a:rPr>
              <a:t>: Happiness</a:t>
            </a:r>
          </a:p>
          <a:p>
            <a:pPr eaLnBrk="1" hangingPunct="1">
              <a:buNone/>
            </a:pPr>
            <a:r>
              <a:rPr lang="en-US" sz="11200" b="1" dirty="0">
                <a:solidFill>
                  <a:srgbClr val="FF0000"/>
                </a:solidFill>
              </a:rPr>
              <a:t>Pessimism</a:t>
            </a:r>
            <a:r>
              <a:rPr lang="en-US" sz="11200" b="1" dirty="0"/>
              <a:t> : </a:t>
            </a:r>
            <a:r>
              <a:rPr lang="en-US" sz="11200" b="1" dirty="0">
                <a:solidFill>
                  <a:srgbClr val="00B050"/>
                </a:solidFill>
              </a:rPr>
              <a:t>Optimism</a:t>
            </a:r>
          </a:p>
          <a:p>
            <a:pPr eaLnBrk="1" hangingPunct="1">
              <a:buNone/>
            </a:pPr>
            <a:r>
              <a:rPr lang="en-US" sz="11200" b="1" dirty="0">
                <a:solidFill>
                  <a:srgbClr val="FF0000"/>
                </a:solidFill>
              </a:rPr>
              <a:t>Dissatisfaction</a:t>
            </a:r>
            <a:r>
              <a:rPr lang="en-US" sz="11200" b="1" dirty="0"/>
              <a:t>: </a:t>
            </a:r>
            <a:r>
              <a:rPr lang="en-US" sz="11200" b="1" dirty="0">
                <a:solidFill>
                  <a:srgbClr val="00B050"/>
                </a:solidFill>
              </a:rPr>
              <a:t>Contentment</a:t>
            </a:r>
          </a:p>
          <a:p>
            <a:pPr eaLnBrk="1" hangingPunct="1">
              <a:buNone/>
            </a:pPr>
            <a:r>
              <a:rPr lang="en-US" sz="11200" b="1" dirty="0">
                <a:solidFill>
                  <a:srgbClr val="FF0000"/>
                </a:solidFill>
              </a:rPr>
              <a:t>Anger</a:t>
            </a:r>
            <a:r>
              <a:rPr lang="en-US" sz="11200" b="1" dirty="0"/>
              <a:t>: </a:t>
            </a:r>
            <a:r>
              <a:rPr lang="en-US" sz="11200" b="1" dirty="0">
                <a:solidFill>
                  <a:srgbClr val="00B050"/>
                </a:solidFill>
              </a:rPr>
              <a:t>Peace</a:t>
            </a:r>
          </a:p>
          <a:p>
            <a:pPr eaLnBrk="1" hangingPunct="1">
              <a:buNone/>
            </a:pPr>
            <a:r>
              <a:rPr lang="en-US" sz="11200" b="1" dirty="0">
                <a:solidFill>
                  <a:srgbClr val="FF0000"/>
                </a:solidFill>
              </a:rPr>
              <a:t>Boredom</a:t>
            </a:r>
            <a:r>
              <a:rPr lang="en-US" sz="11200" b="1" dirty="0"/>
              <a:t>: </a:t>
            </a:r>
            <a:r>
              <a:rPr lang="en-US" sz="11200" b="1" dirty="0">
                <a:solidFill>
                  <a:srgbClr val="00B050"/>
                </a:solidFill>
              </a:rPr>
              <a:t>Excitement</a:t>
            </a:r>
          </a:p>
          <a:p>
            <a:pPr eaLnBrk="1" hangingPunct="1">
              <a:buNone/>
            </a:pPr>
            <a:r>
              <a:rPr lang="en-US" sz="11200" b="1" dirty="0">
                <a:solidFill>
                  <a:srgbClr val="FF0000"/>
                </a:solidFill>
              </a:rPr>
              <a:t>Shy/Suspicion/Doubt </a:t>
            </a:r>
            <a:r>
              <a:rPr lang="en-US" sz="11200" b="1" dirty="0"/>
              <a:t>: </a:t>
            </a:r>
            <a:r>
              <a:rPr lang="en-US" sz="11200" b="1" dirty="0">
                <a:solidFill>
                  <a:srgbClr val="00B050"/>
                </a:solidFill>
              </a:rPr>
              <a:t>Confidence/Trust</a:t>
            </a:r>
          </a:p>
          <a:p>
            <a:pPr eaLnBrk="1" hangingPunct="1">
              <a:buNone/>
            </a:pPr>
            <a:r>
              <a:rPr lang="en-US" sz="11200" b="1" dirty="0">
                <a:solidFill>
                  <a:srgbClr val="FF0000"/>
                </a:solidFill>
              </a:rPr>
              <a:t>Greed</a:t>
            </a:r>
            <a:r>
              <a:rPr lang="en-US" sz="11200" b="1" dirty="0"/>
              <a:t>: </a:t>
            </a:r>
            <a:r>
              <a:rPr lang="en-US" sz="11200" b="1" dirty="0">
                <a:solidFill>
                  <a:srgbClr val="00B050"/>
                </a:solidFill>
              </a:rPr>
              <a:t>Self-sufficiency</a:t>
            </a:r>
            <a:endParaRPr lang="en-US" sz="5600" dirty="0"/>
          </a:p>
          <a:p>
            <a:pPr eaLnBrk="1" hangingPunct="1">
              <a:buNone/>
            </a:pPr>
            <a:r>
              <a:rPr lang="en-US" sz="8000" i="1" dirty="0">
                <a:solidFill>
                  <a:schemeClr val="accent6">
                    <a:lumMod val="75000"/>
                  </a:schemeClr>
                </a:solidFill>
              </a:rPr>
              <a:t>                      </a:t>
            </a:r>
            <a:endParaRPr lang="en-US" sz="4400" i="1" dirty="0">
              <a:solidFill>
                <a:schemeClr val="accent6">
                  <a:lumMod val="75000"/>
                </a:schemeClr>
              </a:solidFill>
            </a:endParaRPr>
          </a:p>
          <a:p>
            <a:pPr algn="ctr" eaLnBrk="1" hangingPunct="1">
              <a:buNone/>
            </a:pPr>
            <a:r>
              <a:rPr lang="en-US" sz="4800" i="1" dirty="0">
                <a:solidFill>
                  <a:schemeClr val="accent6">
                    <a:lumMod val="75000"/>
                  </a:schemeClr>
                </a:solidFill>
              </a:rPr>
              <a:t>            </a:t>
            </a:r>
            <a:r>
              <a:rPr lang="en-US" sz="6400" i="1" dirty="0">
                <a:solidFill>
                  <a:schemeClr val="accent6">
                    <a:lumMod val="75000"/>
                  </a:schemeClr>
                </a:solidFill>
              </a:rPr>
              <a:t>  </a:t>
            </a:r>
            <a:r>
              <a:rPr lang="en-US" sz="11200" b="1" i="1" dirty="0">
                <a:solidFill>
                  <a:schemeClr val="accent6">
                    <a:lumMod val="75000"/>
                  </a:schemeClr>
                </a:solidFill>
              </a:rPr>
              <a:t>How to use Negative Emotion for Positive purposes?</a:t>
            </a:r>
          </a:p>
          <a:p>
            <a:pPr algn="ctr" eaLnBrk="1" hangingPunct="1">
              <a:buNone/>
            </a:pPr>
            <a:r>
              <a:rPr lang="en-US" sz="11200" b="1" i="1" dirty="0">
                <a:solidFill>
                  <a:schemeClr val="accent6">
                    <a:lumMod val="75000"/>
                  </a:schemeClr>
                </a:solidFill>
              </a:rPr>
              <a:t>  Insult to Inspiration: </a:t>
            </a:r>
          </a:p>
          <a:p>
            <a:pPr algn="ctr" eaLnBrk="1" hangingPunct="1">
              <a:buNone/>
            </a:pPr>
            <a:r>
              <a:rPr lang="en-US" sz="11200" b="1" i="1" dirty="0">
                <a:solidFill>
                  <a:schemeClr val="accent6">
                    <a:lumMod val="75000"/>
                  </a:schemeClr>
                </a:solidFill>
              </a:rPr>
              <a:t>1. Chanakya 2. Gandhiji 3. Madan Mohan Malviya</a:t>
            </a:r>
          </a:p>
          <a:p>
            <a:pPr algn="ctr" eaLnBrk="1" hangingPunct="1">
              <a:buNone/>
            </a:pPr>
            <a:endParaRPr lang="en-US" sz="8000" b="1" i="1" dirty="0">
              <a:solidFill>
                <a:schemeClr val="accent6">
                  <a:lumMod val="75000"/>
                </a:schemeClr>
              </a:solidFill>
            </a:endParaRPr>
          </a:p>
          <a:p>
            <a:pPr eaLnBrk="1" hangingPunct="1">
              <a:buNone/>
            </a:pPr>
            <a:r>
              <a:rPr lang="en-US" sz="7200" b="1" dirty="0"/>
              <a:t>   </a:t>
            </a:r>
          </a:p>
          <a:p>
            <a:pPr eaLnBrk="1" hangingPunct="1"/>
            <a:endParaRPr lang="en-US" dirty="0"/>
          </a:p>
        </p:txBody>
      </p:sp>
      <p:pic>
        <p:nvPicPr>
          <p:cNvPr id="5122" name="Picture 2" descr="Dharmakshethra - India Unabridged">
            <a:extLst>
              <a:ext uri="{FF2B5EF4-FFF2-40B4-BE49-F238E27FC236}">
                <a16:creationId xmlns:a16="http://schemas.microsoft.com/office/drawing/2014/main" id="{182F7EA6-7E44-46D8-82C9-8B32756BE2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7366" y="1136042"/>
            <a:ext cx="1437248" cy="12378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hatma Gandhi HD Wallpaper | Mahatma gandhi quotes, Life of mahatma gandhi,  Mahatma gandhi biography">
            <a:extLst>
              <a:ext uri="{FF2B5EF4-FFF2-40B4-BE49-F238E27FC236}">
                <a16:creationId xmlns:a16="http://schemas.microsoft.com/office/drawing/2014/main" id="{04F93CED-26EC-42C7-8777-62AF46E7E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947" y="1110100"/>
            <a:ext cx="1065195" cy="12637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membering Mahamana, Pt Madan Mohan Malviya.">
            <a:extLst>
              <a:ext uri="{FF2B5EF4-FFF2-40B4-BE49-F238E27FC236}">
                <a16:creationId xmlns:a16="http://schemas.microsoft.com/office/drawing/2014/main" id="{6F0666E2-36B5-4EB4-B173-A2C3C12092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5806" y="1081060"/>
            <a:ext cx="1754205" cy="1229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235A-57EF-45F6-8E85-C4BEC08227D7}"/>
              </a:ext>
            </a:extLst>
          </p:cNvPr>
          <p:cNvSpPr>
            <a:spLocks noGrp="1"/>
          </p:cNvSpPr>
          <p:nvPr>
            <p:ph type="title"/>
          </p:nvPr>
        </p:nvSpPr>
        <p:spPr/>
        <p:txBody>
          <a:bodyPr/>
          <a:lstStyle/>
          <a:p>
            <a:r>
              <a:rPr lang="en-IN" dirty="0"/>
              <a:t>                     CHANGING EMOTIONS</a:t>
            </a:r>
          </a:p>
        </p:txBody>
      </p:sp>
      <p:sp>
        <p:nvSpPr>
          <p:cNvPr id="4" name="Content Placeholder 3">
            <a:extLst>
              <a:ext uri="{FF2B5EF4-FFF2-40B4-BE49-F238E27FC236}">
                <a16:creationId xmlns:a16="http://schemas.microsoft.com/office/drawing/2014/main" id="{54A88B1C-154C-4128-904F-1DB5C1F16E28}"/>
              </a:ext>
            </a:extLst>
          </p:cNvPr>
          <p:cNvSpPr>
            <a:spLocks noGrp="1"/>
          </p:cNvSpPr>
          <p:nvPr>
            <p:ph idx="1"/>
          </p:nvPr>
        </p:nvSpPr>
        <p:spPr>
          <a:xfrm>
            <a:off x="1523999" y="3733800"/>
            <a:ext cx="10025575" cy="2971800"/>
          </a:xfrm>
        </p:spPr>
        <p:txBody>
          <a:bodyPr>
            <a:normAutofit/>
          </a:bodyPr>
          <a:lstStyle/>
          <a:p>
            <a:endParaRPr lang="en-IN" dirty="0"/>
          </a:p>
          <a:p>
            <a:r>
              <a:rPr lang="en-IN" dirty="0"/>
              <a:t>From Bad Mood to Elevated on Friend’s Promotion</a:t>
            </a:r>
          </a:p>
          <a:p>
            <a:r>
              <a:rPr lang="en-IN" dirty="0"/>
              <a:t>Manager’s Anger on Subordinate to Pleasure on Customer</a:t>
            </a:r>
          </a:p>
          <a:p>
            <a:r>
              <a:rPr lang="en-IN" dirty="0"/>
              <a:t>Empathy : </a:t>
            </a:r>
            <a:r>
              <a:rPr lang="en-IN" dirty="0" err="1"/>
              <a:t>Munna</a:t>
            </a:r>
            <a:r>
              <a:rPr lang="en-IN" dirty="0"/>
              <a:t> Bhai: Making Angry Old man Cool</a:t>
            </a:r>
          </a:p>
          <a:p>
            <a:r>
              <a:rPr lang="en-IN" dirty="0"/>
              <a:t>Empathy : Puppy</a:t>
            </a:r>
          </a:p>
          <a:p>
            <a:endParaRPr lang="en-IN" dirty="0"/>
          </a:p>
        </p:txBody>
      </p:sp>
      <p:pic>
        <p:nvPicPr>
          <p:cNvPr id="5" name="Picture 4">
            <a:extLst>
              <a:ext uri="{FF2B5EF4-FFF2-40B4-BE49-F238E27FC236}">
                <a16:creationId xmlns:a16="http://schemas.microsoft.com/office/drawing/2014/main" id="{D92C32B4-9EB8-4F7D-9F37-7C777D895989}"/>
              </a:ext>
            </a:extLst>
          </p:cNvPr>
          <p:cNvPicPr>
            <a:picLocks noChangeAspect="1"/>
          </p:cNvPicPr>
          <p:nvPr/>
        </p:nvPicPr>
        <p:blipFill>
          <a:blip r:embed="rId2"/>
          <a:stretch>
            <a:fillRect/>
          </a:stretch>
        </p:blipFill>
        <p:spPr>
          <a:xfrm>
            <a:off x="8085827" y="1429361"/>
            <a:ext cx="2429773" cy="2304438"/>
          </a:xfrm>
          <a:prstGeom prst="rect">
            <a:avLst/>
          </a:prstGeom>
        </p:spPr>
      </p:pic>
      <p:pic>
        <p:nvPicPr>
          <p:cNvPr id="7174" name="Picture 6">
            <a:extLst>
              <a:ext uri="{FF2B5EF4-FFF2-40B4-BE49-F238E27FC236}">
                <a16:creationId xmlns:a16="http://schemas.microsoft.com/office/drawing/2014/main" id="{1D12CA5E-22DB-4A18-A239-1B946D77E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362381"/>
            <a:ext cx="2945869" cy="253198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unna Bhai Ki Jadu Ki Jhappi - (मुन्ना भाई की जादू की झप्पी) - Munna Bhai  M.B.B.S. | Sanjay Dutt - YouTube">
            <a:extLst>
              <a:ext uri="{FF2B5EF4-FFF2-40B4-BE49-F238E27FC236}">
                <a16:creationId xmlns:a16="http://schemas.microsoft.com/office/drawing/2014/main" id="{B5E154E1-6923-448A-9D5A-3936F719D1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2712" y="1390011"/>
            <a:ext cx="3159935" cy="2316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ei_course"/>
          <p:cNvPicPr>
            <a:picLocks noChangeAspect="1" noChangeArrowheads="1"/>
          </p:cNvPicPr>
          <p:nvPr/>
        </p:nvPicPr>
        <p:blipFill>
          <a:blip r:embed="rId2"/>
          <a:srcRect/>
          <a:stretch>
            <a:fillRect/>
          </a:stretch>
        </p:blipFill>
        <p:spPr bwMode="auto">
          <a:xfrm>
            <a:off x="822115" y="457200"/>
            <a:ext cx="10530513" cy="6413500"/>
          </a:xfrm>
          <a:prstGeom prst="rect">
            <a:avLst/>
          </a:prstGeom>
          <a:noFill/>
          <a:ln w="9525">
            <a:noFill/>
            <a:miter lim="800000"/>
            <a:headEnd/>
            <a:tailEnd/>
          </a:ln>
        </p:spPr>
      </p:pic>
      <p:pic>
        <p:nvPicPr>
          <p:cNvPr id="3" name="Picture 2" descr="https://encrypted-tbn2.gstatic.com/images?q=tbn:ANd9GcSPgLEDLiPPgD1fHZN-u-doRHLhh4PncK8rT0k_zKwZA1ZTLAAclw"/>
          <p:cNvPicPr>
            <a:picLocks noChangeAspect="1" noChangeArrowheads="1"/>
          </p:cNvPicPr>
          <p:nvPr/>
        </p:nvPicPr>
        <p:blipFill>
          <a:blip r:embed="rId3"/>
          <a:srcRect/>
          <a:stretch>
            <a:fillRect/>
          </a:stretch>
        </p:blipFill>
        <p:spPr bwMode="auto">
          <a:xfrm>
            <a:off x="2972972" y="175846"/>
            <a:ext cx="2667630" cy="23844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motion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hat's The Difference Between EQ And IQ? » Science ABC">
            <a:extLst>
              <a:ext uri="{FF2B5EF4-FFF2-40B4-BE49-F238E27FC236}">
                <a16:creationId xmlns:a16="http://schemas.microsoft.com/office/drawing/2014/main" id="{6E3B5B92-13BA-46FE-B8E5-D07088FFD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074" y="176431"/>
            <a:ext cx="3756073" cy="435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0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br>
              <a:rPr lang="en-US" dirty="0"/>
            </a:br>
            <a:endParaRPr lang="en-US" dirty="0"/>
          </a:p>
        </p:txBody>
      </p:sp>
      <p:pic>
        <p:nvPicPr>
          <p:cNvPr id="4" name="Picture 2" descr="http://image.slidesharecdn.com/soghascompetencyassignmentrepaired-140324140042-phpapp02/95/soghas-competency-assignment-repaired-7-638.jpg?cb=1395687715"/>
          <p:cNvPicPr>
            <a:picLocks noGrp="1" noChangeAspect="1" noChangeArrowheads="1"/>
          </p:cNvPicPr>
          <p:nvPr>
            <p:ph idx="1"/>
          </p:nvPr>
        </p:nvPicPr>
        <p:blipFill>
          <a:blip r:embed="rId2"/>
          <a:srcRect/>
          <a:stretch>
            <a:fillRect/>
          </a:stretch>
        </p:blipFill>
        <p:spPr bwMode="auto">
          <a:xfrm>
            <a:off x="140677" y="0"/>
            <a:ext cx="7343335" cy="6594152"/>
          </a:xfrm>
          <a:prstGeom prst="rect">
            <a:avLst/>
          </a:prstGeom>
          <a:noFill/>
        </p:spPr>
      </p:pic>
      <p:pic>
        <p:nvPicPr>
          <p:cNvPr id="5" name="Picture 2" descr="http://www.icssindia.org/images/Knowledge.jpg"/>
          <p:cNvPicPr>
            <a:picLocks noChangeAspect="1" noChangeArrowheads="1"/>
          </p:cNvPicPr>
          <p:nvPr/>
        </p:nvPicPr>
        <p:blipFill>
          <a:blip r:embed="rId3"/>
          <a:srcRect/>
          <a:stretch>
            <a:fillRect/>
          </a:stretch>
        </p:blipFill>
        <p:spPr bwMode="auto">
          <a:xfrm>
            <a:off x="7279738" y="1533378"/>
            <a:ext cx="4607462" cy="4991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AEEF-CEE5-4D08-8119-300A6D20A9AB}"/>
              </a:ext>
            </a:extLst>
          </p:cNvPr>
          <p:cNvSpPr>
            <a:spLocks noGrp="1"/>
          </p:cNvSpPr>
          <p:nvPr>
            <p:ph type="title"/>
          </p:nvPr>
        </p:nvSpPr>
        <p:spPr>
          <a:xfrm>
            <a:off x="1981200" y="152400"/>
            <a:ext cx="8229600" cy="838200"/>
          </a:xfrm>
        </p:spPr>
        <p:txBody>
          <a:bodyPr/>
          <a:lstStyle/>
          <a:p>
            <a:r>
              <a:rPr lang="en-IN" dirty="0">
                <a:solidFill>
                  <a:srgbClr val="0070C0"/>
                </a:solidFill>
              </a:rPr>
              <a:t>                       </a:t>
            </a:r>
            <a:r>
              <a:rPr lang="en-IN" sz="5400" b="1" dirty="0">
                <a:solidFill>
                  <a:srgbClr val="0070C0"/>
                </a:solidFill>
              </a:rPr>
              <a:t>K</a:t>
            </a:r>
            <a:r>
              <a:rPr lang="en-IN" sz="5400" b="1" dirty="0">
                <a:solidFill>
                  <a:schemeClr val="accent3">
                    <a:lumMod val="75000"/>
                  </a:schemeClr>
                </a:solidFill>
              </a:rPr>
              <a:t>S</a:t>
            </a:r>
            <a:r>
              <a:rPr lang="en-IN" sz="5400" b="1" dirty="0">
                <a:solidFill>
                  <a:srgbClr val="FF0000"/>
                </a:solidFill>
              </a:rPr>
              <a:t>A</a:t>
            </a:r>
            <a:r>
              <a:rPr lang="en-IN" sz="5400" b="1" dirty="0">
                <a:solidFill>
                  <a:schemeClr val="accent6">
                    <a:lumMod val="75000"/>
                  </a:schemeClr>
                </a:solidFill>
              </a:rPr>
              <a:t>W</a:t>
            </a:r>
            <a:r>
              <a:rPr lang="en-IN" sz="5400" b="1" dirty="0"/>
              <a:t> </a:t>
            </a:r>
            <a:endParaRPr lang="en-IN" b="1" dirty="0"/>
          </a:p>
        </p:txBody>
      </p:sp>
      <p:sp>
        <p:nvSpPr>
          <p:cNvPr id="3" name="Content Placeholder 2">
            <a:extLst>
              <a:ext uri="{FF2B5EF4-FFF2-40B4-BE49-F238E27FC236}">
                <a16:creationId xmlns:a16="http://schemas.microsoft.com/office/drawing/2014/main" id="{31ED0880-5516-41FD-A955-72C07595CDEA}"/>
              </a:ext>
            </a:extLst>
          </p:cNvPr>
          <p:cNvSpPr>
            <a:spLocks noGrp="1"/>
          </p:cNvSpPr>
          <p:nvPr>
            <p:ph idx="1"/>
          </p:nvPr>
        </p:nvSpPr>
        <p:spPr>
          <a:xfrm>
            <a:off x="407964" y="990600"/>
            <a:ext cx="10621108" cy="5715000"/>
          </a:xfrm>
        </p:spPr>
        <p:txBody>
          <a:bodyPr>
            <a:normAutofit/>
          </a:bodyPr>
          <a:lstStyle/>
          <a:p>
            <a:r>
              <a:rPr lang="en-US" b="1" dirty="0">
                <a:solidFill>
                  <a:srgbClr val="0070C0"/>
                </a:solidFill>
              </a:rPr>
              <a:t>Knowledge decides what to say.</a:t>
            </a:r>
          </a:p>
          <a:p>
            <a:r>
              <a:rPr lang="en-US" b="1" dirty="0">
                <a:solidFill>
                  <a:schemeClr val="accent3">
                    <a:lumMod val="75000"/>
                  </a:schemeClr>
                </a:solidFill>
              </a:rPr>
              <a:t>Skill decides how to say. </a:t>
            </a:r>
          </a:p>
          <a:p>
            <a:r>
              <a:rPr lang="en-US" b="1" dirty="0">
                <a:solidFill>
                  <a:srgbClr val="FF0000"/>
                </a:solidFill>
              </a:rPr>
              <a:t>Attitude decides how much to say. </a:t>
            </a:r>
          </a:p>
          <a:p>
            <a:r>
              <a:rPr lang="en-US" b="1" dirty="0">
                <a:solidFill>
                  <a:schemeClr val="accent6">
                    <a:lumMod val="75000"/>
                  </a:schemeClr>
                </a:solidFill>
              </a:rPr>
              <a:t>Wisdom decides whether to say or not.</a:t>
            </a:r>
          </a:p>
          <a:p>
            <a:r>
              <a:rPr lang="en-US" dirty="0"/>
              <a:t>Wisdom is the ability to use experience, knowledge, understanding etc.  in order to make sensible decisions or  right judgments  and following the soundest course of action.</a:t>
            </a:r>
          </a:p>
          <a:p>
            <a:r>
              <a:rPr lang="en-IN" dirty="0"/>
              <a:t>Swami Vivekananda( born </a:t>
            </a:r>
            <a:r>
              <a:rPr lang="en-IN" dirty="0" err="1"/>
              <a:t>Narendranath</a:t>
            </a:r>
            <a:r>
              <a:rPr lang="en-IN" dirty="0"/>
              <a:t> Datta)</a:t>
            </a:r>
          </a:p>
          <a:p>
            <a:r>
              <a:rPr lang="en-US" dirty="0"/>
              <a:t>Swan: Indian mythology, it is said to eat pearls and separate milk from water from a mixture of both.</a:t>
            </a:r>
            <a:endParaRPr lang="en-IN" dirty="0"/>
          </a:p>
        </p:txBody>
      </p:sp>
      <p:pic>
        <p:nvPicPr>
          <p:cNvPr id="1026" name="Picture 2" descr="Hindu Goddess Saraswati | Saraswati goddess, Hindu gods, Saraswati devi">
            <a:extLst>
              <a:ext uri="{FF2B5EF4-FFF2-40B4-BE49-F238E27FC236}">
                <a16:creationId xmlns:a16="http://schemas.microsoft.com/office/drawing/2014/main" id="{3CAD5092-A15C-451A-8269-FAFEA7D9DC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8143" y="323037"/>
            <a:ext cx="1470358" cy="1871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wami Vivekananda Jayanti: His famous quotes that inspire and motivate">
            <a:extLst>
              <a:ext uri="{FF2B5EF4-FFF2-40B4-BE49-F238E27FC236}">
                <a16:creationId xmlns:a16="http://schemas.microsoft.com/office/drawing/2014/main" id="{A97C3199-B154-45F3-9F35-CC7802B88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919" y="3417930"/>
            <a:ext cx="1329917" cy="132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03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03E4-D90F-4A4E-8F5F-9C81CED7B471}"/>
              </a:ext>
            </a:extLst>
          </p:cNvPr>
          <p:cNvSpPr>
            <a:spLocks noGrp="1"/>
          </p:cNvSpPr>
          <p:nvPr>
            <p:ph type="title"/>
          </p:nvPr>
        </p:nvSpPr>
        <p:spPr>
          <a:xfrm>
            <a:off x="1871002" y="365125"/>
            <a:ext cx="9482797" cy="1325563"/>
          </a:xfrm>
        </p:spPr>
        <p:txBody>
          <a:bodyPr/>
          <a:lstStyle/>
          <a:p>
            <a:r>
              <a:rPr lang="en-IN" dirty="0"/>
              <a:t>Some thought provoking incidents</a:t>
            </a:r>
          </a:p>
        </p:txBody>
      </p:sp>
      <p:sp>
        <p:nvSpPr>
          <p:cNvPr id="3" name="Content Placeholder 2">
            <a:extLst>
              <a:ext uri="{FF2B5EF4-FFF2-40B4-BE49-F238E27FC236}">
                <a16:creationId xmlns:a16="http://schemas.microsoft.com/office/drawing/2014/main" id="{BB6672EA-D75A-4D53-B81D-880384FE49E5}"/>
              </a:ext>
            </a:extLst>
          </p:cNvPr>
          <p:cNvSpPr>
            <a:spLocks noGrp="1"/>
          </p:cNvSpPr>
          <p:nvPr>
            <p:ph idx="1"/>
          </p:nvPr>
        </p:nvSpPr>
        <p:spPr>
          <a:xfrm>
            <a:off x="337625" y="1600201"/>
            <a:ext cx="11451101" cy="4525963"/>
          </a:xfrm>
        </p:spPr>
        <p:txBody>
          <a:bodyPr/>
          <a:lstStyle/>
          <a:p>
            <a:r>
              <a:rPr lang="en-US" dirty="0"/>
              <a:t> Alfred Nobel: Merchant of Death is dead - The story behind the Nobel Prize!</a:t>
            </a:r>
          </a:p>
          <a:p>
            <a:endParaRPr lang="en-IN" dirty="0"/>
          </a:p>
        </p:txBody>
      </p:sp>
      <p:pic>
        <p:nvPicPr>
          <p:cNvPr id="4" name="Picture 3">
            <a:extLst>
              <a:ext uri="{FF2B5EF4-FFF2-40B4-BE49-F238E27FC236}">
                <a16:creationId xmlns:a16="http://schemas.microsoft.com/office/drawing/2014/main" id="{C36823E9-2F6D-49E7-999F-24500F244A04}"/>
              </a:ext>
            </a:extLst>
          </p:cNvPr>
          <p:cNvPicPr>
            <a:picLocks noChangeAspect="1"/>
          </p:cNvPicPr>
          <p:nvPr/>
        </p:nvPicPr>
        <p:blipFill>
          <a:blip r:embed="rId2"/>
          <a:stretch>
            <a:fillRect/>
          </a:stretch>
        </p:blipFill>
        <p:spPr>
          <a:xfrm>
            <a:off x="1871002" y="2098432"/>
            <a:ext cx="8679767" cy="4538810"/>
          </a:xfrm>
          <a:prstGeom prst="rect">
            <a:avLst/>
          </a:prstGeom>
        </p:spPr>
      </p:pic>
    </p:spTree>
    <p:extLst>
      <p:ext uri="{BB962C8B-B14F-4D97-AF65-F5344CB8AC3E}">
        <p14:creationId xmlns:p14="http://schemas.microsoft.com/office/powerpoint/2010/main" val="55440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6CD00-E916-45E4-9BD0-D0249F80F024}"/>
              </a:ext>
            </a:extLst>
          </p:cNvPr>
          <p:cNvSpPr>
            <a:spLocks noGrp="1"/>
          </p:cNvSpPr>
          <p:nvPr>
            <p:ph idx="4294967295"/>
          </p:nvPr>
        </p:nvSpPr>
        <p:spPr>
          <a:xfrm>
            <a:off x="534573" y="2535073"/>
            <a:ext cx="11394830" cy="4319409"/>
          </a:xfrm>
        </p:spPr>
        <p:txBody>
          <a:bodyPr>
            <a:normAutofit/>
          </a:bodyPr>
          <a:lstStyle/>
          <a:p>
            <a:endParaRPr lang="en-US" dirty="0"/>
          </a:p>
          <a:p>
            <a:endParaRPr lang="en-US" dirty="0"/>
          </a:p>
          <a:p>
            <a:endParaRPr lang="en-US" dirty="0"/>
          </a:p>
          <a:p>
            <a:r>
              <a:rPr lang="en-US" dirty="0"/>
              <a:t>The United States detonated two nuclear weapons over the Japanese cities of Hiroshima and Nagasaki on August 6 and 9, 1945, respectively.</a:t>
            </a:r>
          </a:p>
          <a:p>
            <a:r>
              <a:rPr lang="en-US" dirty="0"/>
              <a:t> The two bombings killed between 129,000 and 226,000 people, most of whom were civilians, and remain the only uses of nuclear weapons in armed conflict.</a:t>
            </a:r>
            <a:endParaRPr lang="en-IN" dirty="0"/>
          </a:p>
        </p:txBody>
      </p:sp>
      <p:pic>
        <p:nvPicPr>
          <p:cNvPr id="3074" name="Picture 2" descr="25 Interesting Facts About the Hiroshima and Nagasaki Bombings | History  Daily">
            <a:extLst>
              <a:ext uri="{FF2B5EF4-FFF2-40B4-BE49-F238E27FC236}">
                <a16:creationId xmlns:a16="http://schemas.microsoft.com/office/drawing/2014/main" id="{E4E3B034-F2BE-4A12-B1BD-5B124F623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975" y="295423"/>
            <a:ext cx="5880296" cy="346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3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828800" y="3690939"/>
            <a:ext cx="4191000" cy="579437"/>
          </a:xfrm>
          <a:prstGeom prst="rect">
            <a:avLst/>
          </a:prstGeom>
          <a:noFill/>
          <a:ln w="9525">
            <a:noFill/>
            <a:miter lim="800000"/>
            <a:headEnd/>
            <a:tailEnd/>
          </a:ln>
        </p:spPr>
        <p:txBody>
          <a:bodyPr anchor="ctr">
            <a:spAutoFit/>
          </a:bodyPr>
          <a:lstStyle/>
          <a:p>
            <a:endParaRPr lang="en-US" sz="1400" b="1">
              <a:solidFill>
                <a:srgbClr val="993366"/>
              </a:solidFill>
            </a:endParaRPr>
          </a:p>
          <a:p>
            <a:endParaRPr lang="en-US" b="1">
              <a:solidFill>
                <a:srgbClr val="993366"/>
              </a:solidFill>
            </a:endParaRPr>
          </a:p>
        </p:txBody>
      </p:sp>
      <p:sp>
        <p:nvSpPr>
          <p:cNvPr id="10243" name="Rectangle 13"/>
          <p:cNvSpPr>
            <a:spLocks noGrp="1" noChangeArrowheads="1"/>
          </p:cNvSpPr>
          <p:nvPr>
            <p:ph type="title" idx="4294967295"/>
          </p:nvPr>
        </p:nvSpPr>
        <p:spPr>
          <a:xfrm>
            <a:off x="1524000" y="274638"/>
            <a:ext cx="8229600" cy="868362"/>
          </a:xfrm>
        </p:spPr>
        <p:txBody>
          <a:bodyPr>
            <a:normAutofit fontScale="90000"/>
          </a:bodyPr>
          <a:lstStyle/>
          <a:p>
            <a:pPr eaLnBrk="1" hangingPunct="1"/>
            <a:r>
              <a:rPr lang="en-US" dirty="0">
                <a:solidFill>
                  <a:srgbClr val="990000"/>
                </a:solidFill>
              </a:rPr>
              <a:t>              </a:t>
            </a:r>
            <a:r>
              <a:rPr lang="en-US" b="1" dirty="0">
                <a:solidFill>
                  <a:srgbClr val="990000"/>
                </a:solidFill>
              </a:rPr>
              <a:t>EMOTIONAL INTELLIGENCE</a:t>
            </a:r>
            <a:br>
              <a:rPr lang="en-US" dirty="0">
                <a:solidFill>
                  <a:srgbClr val="990000"/>
                </a:solidFill>
              </a:rPr>
            </a:br>
            <a:endParaRPr lang="en-US" dirty="0">
              <a:solidFill>
                <a:srgbClr val="990000"/>
              </a:solidFill>
            </a:endParaRPr>
          </a:p>
        </p:txBody>
      </p:sp>
      <p:sp>
        <p:nvSpPr>
          <p:cNvPr id="10244" name="Rectangle 14"/>
          <p:cNvSpPr>
            <a:spLocks noGrp="1" noChangeArrowheads="1"/>
          </p:cNvSpPr>
          <p:nvPr>
            <p:ph type="body" sz="half" idx="4294967295"/>
          </p:nvPr>
        </p:nvSpPr>
        <p:spPr>
          <a:xfrm>
            <a:off x="562709" y="3690938"/>
            <a:ext cx="11113476" cy="3167062"/>
          </a:xfrm>
        </p:spPr>
        <p:txBody>
          <a:bodyPr>
            <a:normAutofit/>
          </a:bodyPr>
          <a:lstStyle/>
          <a:p>
            <a:pPr eaLnBrk="1" hangingPunct="1"/>
            <a:r>
              <a:rPr lang="en-US" sz="2400" b="1" dirty="0">
                <a:solidFill>
                  <a:srgbClr val="993366"/>
                </a:solidFill>
              </a:rPr>
              <a:t>Emotional Intelligence, as a psychological theory, was developed by Peter Salovey and John Mayer.</a:t>
            </a:r>
          </a:p>
          <a:p>
            <a:pPr eaLnBrk="1" hangingPunct="1"/>
            <a:endParaRPr lang="en-US" sz="2400" b="1" dirty="0">
              <a:solidFill>
                <a:srgbClr val="993366"/>
              </a:solidFill>
            </a:endParaRPr>
          </a:p>
          <a:p>
            <a:pPr eaLnBrk="1" hangingPunct="1"/>
            <a:r>
              <a:rPr lang="en-US" sz="2400" b="1" dirty="0">
                <a:solidFill>
                  <a:srgbClr val="993366"/>
                </a:solidFill>
              </a:rPr>
              <a:t>"Emotional intelligence is the ability to perceive emotions, to access and generate emotions so as to assist thought, to understand emotions and emotional knowledge, and to reflectively regulate emotions so as to promote emotional and intellectual growth."- Mayer &amp; Salovey, 1997</a:t>
            </a:r>
          </a:p>
          <a:p>
            <a:pPr eaLnBrk="1" hangingPunct="1"/>
            <a:endParaRPr lang="en-US" sz="2400" b="1" dirty="0">
              <a:solidFill>
                <a:srgbClr val="993366"/>
              </a:solidFill>
            </a:endParaRPr>
          </a:p>
          <a:p>
            <a:pPr eaLnBrk="1" hangingPunct="1"/>
            <a:endParaRPr lang="en-US" sz="2400" dirty="0"/>
          </a:p>
        </p:txBody>
      </p:sp>
      <p:pic>
        <p:nvPicPr>
          <p:cNvPr id="2052" name="Picture 4" descr="Emotional Intelligence: What it is and How it Affects Business - Invista">
            <a:extLst>
              <a:ext uri="{FF2B5EF4-FFF2-40B4-BE49-F238E27FC236}">
                <a16:creationId xmlns:a16="http://schemas.microsoft.com/office/drawing/2014/main" id="{F96739BB-9530-4A0B-9738-E197316D2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863040"/>
            <a:ext cx="3771900" cy="251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21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A9626-F4B3-4C35-BBE5-19060C9511DE}"/>
              </a:ext>
            </a:extLst>
          </p:cNvPr>
          <p:cNvSpPr>
            <a:spLocks noGrp="1"/>
          </p:cNvSpPr>
          <p:nvPr>
            <p:ph type="title"/>
          </p:nvPr>
        </p:nvSpPr>
        <p:spPr>
          <a:xfrm>
            <a:off x="1981200" y="274638"/>
            <a:ext cx="8229600" cy="639762"/>
          </a:xfrm>
        </p:spPr>
        <p:txBody>
          <a:bodyPr>
            <a:normAutofit fontScale="90000"/>
          </a:bodyPr>
          <a:lstStyle/>
          <a:p>
            <a:r>
              <a:rPr lang="en-US" dirty="0"/>
              <a:t>                      Daniel Goleman</a:t>
            </a:r>
            <a:endParaRPr lang="en-IN" dirty="0"/>
          </a:p>
        </p:txBody>
      </p:sp>
      <p:sp>
        <p:nvSpPr>
          <p:cNvPr id="3" name="Content Placeholder 2">
            <a:extLst>
              <a:ext uri="{FF2B5EF4-FFF2-40B4-BE49-F238E27FC236}">
                <a16:creationId xmlns:a16="http://schemas.microsoft.com/office/drawing/2014/main" id="{F0758C4C-5216-42F1-8FDE-C0E755B66CB7}"/>
              </a:ext>
            </a:extLst>
          </p:cNvPr>
          <p:cNvSpPr>
            <a:spLocks noGrp="1"/>
          </p:cNvSpPr>
          <p:nvPr>
            <p:ph idx="1"/>
          </p:nvPr>
        </p:nvSpPr>
        <p:spPr>
          <a:xfrm>
            <a:off x="548640" y="838200"/>
            <a:ext cx="11141612" cy="6172200"/>
          </a:xfrm>
        </p:spPr>
        <p:txBody>
          <a:bodyPr>
            <a:normAutofit lnSpcReduction="10000"/>
          </a:bodyPr>
          <a:lstStyle/>
          <a:p>
            <a:endParaRPr lang="en-US" dirty="0"/>
          </a:p>
          <a:p>
            <a:pPr marL="0" indent="0">
              <a:buNone/>
            </a:pPr>
            <a:r>
              <a:rPr lang="en-US" dirty="0"/>
              <a:t>Goleman is a science journalist who brought "emotional intelligence" on the bestseller list and has authored a number of books on the subject, including </a:t>
            </a:r>
          </a:p>
          <a:p>
            <a:pPr marL="0" indent="0">
              <a:buNone/>
            </a:pPr>
            <a:r>
              <a:rPr lang="en-US" dirty="0"/>
              <a:t>"Emotional Intelligence," </a:t>
            </a:r>
          </a:p>
          <a:p>
            <a:pPr marL="0" indent="0">
              <a:buNone/>
            </a:pPr>
            <a:r>
              <a:rPr lang="en-US" dirty="0"/>
              <a:t>"Working With Emotional Intelligence,</a:t>
            </a:r>
          </a:p>
          <a:p>
            <a:pPr marL="0" indent="0">
              <a:buNone/>
            </a:pPr>
            <a:r>
              <a:rPr lang="en-US" dirty="0"/>
              <a:t>"Social Intelligence: The New Science of Human Relationships."</a:t>
            </a:r>
          </a:p>
          <a:p>
            <a:r>
              <a:rPr lang="en-US" dirty="0"/>
              <a:t>Goleman describes 5 main components to Emotional Intelligence:</a:t>
            </a:r>
          </a:p>
          <a:p>
            <a:pPr marL="0" indent="0">
              <a:buNone/>
            </a:pPr>
            <a:r>
              <a:rPr lang="en-US" dirty="0"/>
              <a:t>    1.Self-awareness. </a:t>
            </a:r>
          </a:p>
          <a:p>
            <a:pPr marL="0" indent="0">
              <a:buNone/>
            </a:pPr>
            <a:r>
              <a:rPr lang="en-US" dirty="0"/>
              <a:t>    2.Self-regulation. ...</a:t>
            </a:r>
          </a:p>
          <a:p>
            <a:pPr marL="0" indent="0">
              <a:buNone/>
            </a:pPr>
            <a:r>
              <a:rPr lang="en-US" dirty="0"/>
              <a:t>    3.Motivation( Internal motivation)</a:t>
            </a:r>
          </a:p>
          <a:p>
            <a:pPr marL="0" indent="0">
              <a:buNone/>
            </a:pPr>
            <a:r>
              <a:rPr lang="en-US" dirty="0"/>
              <a:t>    4.Empathy. ...</a:t>
            </a:r>
          </a:p>
          <a:p>
            <a:pPr marL="0" indent="0">
              <a:buNone/>
            </a:pPr>
            <a:r>
              <a:rPr lang="en-US" dirty="0"/>
              <a:t>    5.Social skills</a:t>
            </a:r>
            <a:endParaRPr lang="en-IN" dirty="0"/>
          </a:p>
        </p:txBody>
      </p:sp>
      <p:pic>
        <p:nvPicPr>
          <p:cNvPr id="5" name="Picture 4" descr="http://dalailamacenter.org/sites/dalailamacenter.org/files/u28/DanielGoleman.jpg">
            <a:extLst>
              <a:ext uri="{FF2B5EF4-FFF2-40B4-BE49-F238E27FC236}">
                <a16:creationId xmlns:a16="http://schemas.microsoft.com/office/drawing/2014/main" id="{9E7ABE24-FA20-49E7-89EE-EE691C0EC790}"/>
              </a:ext>
            </a:extLst>
          </p:cNvPr>
          <p:cNvPicPr>
            <a:picLocks noChangeAspect="1" noChangeArrowheads="1"/>
          </p:cNvPicPr>
          <p:nvPr/>
        </p:nvPicPr>
        <p:blipFill>
          <a:blip r:embed="rId2"/>
          <a:srcRect/>
          <a:stretch>
            <a:fillRect/>
          </a:stretch>
        </p:blipFill>
        <p:spPr bwMode="auto">
          <a:xfrm>
            <a:off x="9220094" y="0"/>
            <a:ext cx="1710503" cy="1219200"/>
          </a:xfrm>
          <a:prstGeom prst="rect">
            <a:avLst/>
          </a:prstGeom>
          <a:noFill/>
        </p:spPr>
      </p:pic>
    </p:spTree>
    <p:extLst>
      <p:ext uri="{BB962C8B-B14F-4D97-AF65-F5344CB8AC3E}">
        <p14:creationId xmlns:p14="http://schemas.microsoft.com/office/powerpoint/2010/main" val="341019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0370320704002"/>
          <p:cNvPicPr>
            <a:picLocks noChangeAspect="1" noChangeArrowheads="1"/>
          </p:cNvPicPr>
          <p:nvPr/>
        </p:nvPicPr>
        <p:blipFill>
          <a:blip r:embed="rId2"/>
          <a:srcRect/>
          <a:stretch>
            <a:fillRect/>
          </a:stretch>
        </p:blipFill>
        <p:spPr bwMode="auto">
          <a:xfrm>
            <a:off x="1069145" y="152400"/>
            <a:ext cx="10311617" cy="6705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744</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                 </vt:lpstr>
      <vt:lpstr>                       KSAW </vt:lpstr>
      <vt:lpstr>Some thought provoking incidents</vt:lpstr>
      <vt:lpstr>PowerPoint Presentation</vt:lpstr>
      <vt:lpstr>              EMOTIONAL INTELLIGENCE </vt:lpstr>
      <vt:lpstr>                      Daniel Goleman</vt:lpstr>
      <vt:lpstr>PowerPoint Presentation</vt:lpstr>
      <vt:lpstr>Internal Motivation:  Thomas Alva Edison</vt:lpstr>
      <vt:lpstr> </vt:lpstr>
      <vt:lpstr>                         NICK VUJICIC</vt:lpstr>
      <vt:lpstr>PowerPoint Presentation</vt:lpstr>
      <vt:lpstr>PowerPoint Presentation</vt:lpstr>
      <vt:lpstr>           EMOTIONS : NEGATIVE Vs. POSITIVE </vt:lpstr>
      <vt:lpstr>                     CHANGING EMOTIONS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 Analysis of Ego States  Transactional Analysis  Social Skills                                                       -  Narsin Sunitha</dc:title>
  <dc:creator>HP</dc:creator>
  <cp:lastModifiedBy>SRINAGESH ALAPATI</cp:lastModifiedBy>
  <cp:revision>17</cp:revision>
  <dcterms:created xsi:type="dcterms:W3CDTF">2021-04-17T05:06:58Z</dcterms:created>
  <dcterms:modified xsi:type="dcterms:W3CDTF">2024-10-22T16:22:11Z</dcterms:modified>
</cp:coreProperties>
</file>