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1"/>
  </p:notesMasterIdLst>
  <p:sldIdLst>
    <p:sldId id="366" r:id="rId2"/>
    <p:sldId id="531" r:id="rId3"/>
    <p:sldId id="581" r:id="rId4"/>
    <p:sldId id="532" r:id="rId5"/>
    <p:sldId id="472" r:id="rId6"/>
    <p:sldId id="473" r:id="rId7"/>
    <p:sldId id="577" r:id="rId8"/>
    <p:sldId id="506" r:id="rId9"/>
    <p:sldId id="505" r:id="rId10"/>
    <p:sldId id="645" r:id="rId11"/>
    <p:sldId id="474" r:id="rId12"/>
    <p:sldId id="297" r:id="rId13"/>
    <p:sldId id="258" r:id="rId14"/>
    <p:sldId id="610" r:id="rId15"/>
    <p:sldId id="611" r:id="rId16"/>
    <p:sldId id="609" r:id="rId17"/>
    <p:sldId id="264" r:id="rId18"/>
    <p:sldId id="606" r:id="rId19"/>
    <p:sldId id="607" r:id="rId20"/>
    <p:sldId id="279" r:id="rId21"/>
    <p:sldId id="731" r:id="rId22"/>
    <p:sldId id="732" r:id="rId23"/>
    <p:sldId id="733" r:id="rId24"/>
    <p:sldId id="298" r:id="rId25"/>
    <p:sldId id="299" r:id="rId26"/>
    <p:sldId id="612" r:id="rId27"/>
    <p:sldId id="613" r:id="rId28"/>
    <p:sldId id="278" r:id="rId29"/>
    <p:sldId id="256" r:id="rId30"/>
    <p:sldId id="291" r:id="rId31"/>
    <p:sldId id="614" r:id="rId32"/>
    <p:sldId id="615" r:id="rId33"/>
    <p:sldId id="616" r:id="rId34"/>
    <p:sldId id="280" r:id="rId35"/>
    <p:sldId id="641" r:id="rId36"/>
    <p:sldId id="728" r:id="rId37"/>
    <p:sldId id="617" r:id="rId38"/>
    <p:sldId id="260" r:id="rId39"/>
    <p:sldId id="262" r:id="rId40"/>
    <p:sldId id="263" r:id="rId41"/>
    <p:sldId id="618" r:id="rId42"/>
    <p:sldId id="272" r:id="rId43"/>
    <p:sldId id="274" r:id="rId44"/>
    <p:sldId id="275" r:id="rId45"/>
    <p:sldId id="276" r:id="rId46"/>
    <p:sldId id="281" r:id="rId47"/>
    <p:sldId id="619" r:id="rId48"/>
    <p:sldId id="285" r:id="rId49"/>
    <p:sldId id="620" r:id="rId50"/>
    <p:sldId id="723" r:id="rId51"/>
    <p:sldId id="725" r:id="rId52"/>
    <p:sldId id="584" r:id="rId53"/>
    <p:sldId id="642" r:id="rId54"/>
    <p:sldId id="729" r:id="rId55"/>
    <p:sldId id="605" r:id="rId56"/>
    <p:sldId id="730" r:id="rId57"/>
    <p:sldId id="604" r:id="rId58"/>
    <p:sldId id="330" r:id="rId59"/>
    <p:sldId id="591" r:id="rId60"/>
    <p:sldId id="592" r:id="rId61"/>
    <p:sldId id="593" r:id="rId62"/>
    <p:sldId id="594" r:id="rId63"/>
    <p:sldId id="595" r:id="rId64"/>
    <p:sldId id="596" r:id="rId65"/>
    <p:sldId id="597" r:id="rId66"/>
    <p:sldId id="601" r:id="rId67"/>
    <p:sldId id="383" r:id="rId68"/>
    <p:sldId id="384" r:id="rId69"/>
    <p:sldId id="602" r:id="rId70"/>
    <p:sldId id="603" r:id="rId71"/>
    <p:sldId id="406" r:id="rId72"/>
    <p:sldId id="534" r:id="rId73"/>
    <p:sldId id="344" r:id="rId74"/>
    <p:sldId id="345" r:id="rId75"/>
    <p:sldId id="346" r:id="rId76"/>
    <p:sldId id="621" r:id="rId77"/>
    <p:sldId id="347" r:id="rId78"/>
    <p:sldId id="348" r:id="rId79"/>
    <p:sldId id="349" r:id="rId80"/>
    <p:sldId id="623" r:id="rId81"/>
    <p:sldId id="624" r:id="rId82"/>
    <p:sldId id="374" r:id="rId83"/>
    <p:sldId id="363" r:id="rId84"/>
    <p:sldId id="287" r:id="rId85"/>
    <p:sldId id="625" r:id="rId86"/>
    <p:sldId id="626" r:id="rId87"/>
    <p:sldId id="627" r:id="rId88"/>
    <p:sldId id="628" r:id="rId89"/>
    <p:sldId id="350" r:id="rId90"/>
    <p:sldId id="351" r:id="rId91"/>
    <p:sldId id="352" r:id="rId92"/>
    <p:sldId id="353" r:id="rId93"/>
    <p:sldId id="629" r:id="rId94"/>
    <p:sldId id="292" r:id="rId95"/>
    <p:sldId id="293" r:id="rId96"/>
    <p:sldId id="294" r:id="rId97"/>
    <p:sldId id="296" r:id="rId98"/>
    <p:sldId id="300" r:id="rId99"/>
    <p:sldId id="302" r:id="rId100"/>
    <p:sldId id="303" r:id="rId101"/>
    <p:sldId id="356" r:id="rId102"/>
    <p:sldId id="357" r:id="rId103"/>
    <p:sldId id="358" r:id="rId104"/>
    <p:sldId id="359" r:id="rId105"/>
    <p:sldId id="310" r:id="rId106"/>
    <p:sldId id="634" r:id="rId107"/>
    <p:sldId id="636" r:id="rId108"/>
    <p:sldId id="314" r:id="rId109"/>
    <p:sldId id="639" r:id="rId110"/>
    <p:sldId id="321" r:id="rId111"/>
    <p:sldId id="640" r:id="rId112"/>
    <p:sldId id="554" r:id="rId113"/>
    <p:sldId id="553" r:id="rId114"/>
    <p:sldId id="555" r:id="rId115"/>
    <p:sldId id="556" r:id="rId116"/>
    <p:sldId id="646" r:id="rId117"/>
    <p:sldId id="277" r:id="rId118"/>
    <p:sldId id="648" r:id="rId119"/>
    <p:sldId id="271" r:id="rId120"/>
    <p:sldId id="329" r:id="rId121"/>
    <p:sldId id="652" r:id="rId122"/>
    <p:sldId id="333" r:id="rId123"/>
    <p:sldId id="335" r:id="rId124"/>
    <p:sldId id="336" r:id="rId125"/>
    <p:sldId id="337" r:id="rId126"/>
    <p:sldId id="654" r:id="rId127"/>
    <p:sldId id="354" r:id="rId128"/>
    <p:sldId id="655" r:id="rId129"/>
    <p:sldId id="339" r:id="rId130"/>
    <p:sldId id="340" r:id="rId131"/>
    <p:sldId id="341" r:id="rId132"/>
    <p:sldId id="342" r:id="rId133"/>
    <p:sldId id="343" r:id="rId134"/>
    <p:sldId id="656" r:id="rId135"/>
    <p:sldId id="657" r:id="rId136"/>
    <p:sldId id="372" r:id="rId137"/>
    <p:sldId id="315" r:id="rId138"/>
    <p:sldId id="483" r:id="rId139"/>
    <p:sldId id="468" r:id="rId140"/>
    <p:sldId id="316" r:id="rId141"/>
    <p:sldId id="475" r:id="rId142"/>
    <p:sldId id="488" r:id="rId143"/>
    <p:sldId id="490" r:id="rId144"/>
    <p:sldId id="491" r:id="rId145"/>
    <p:sldId id="373" r:id="rId146"/>
    <p:sldId id="317" r:id="rId147"/>
    <p:sldId id="375" r:id="rId148"/>
    <p:sldId id="376" r:id="rId149"/>
    <p:sldId id="377" r:id="rId150"/>
    <p:sldId id="586" r:id="rId151"/>
    <p:sldId id="493" r:id="rId152"/>
    <p:sldId id="378" r:id="rId153"/>
    <p:sldId id="386" r:id="rId154"/>
    <p:sldId id="467" r:id="rId155"/>
    <p:sldId id="529" r:id="rId156"/>
    <p:sldId id="525" r:id="rId157"/>
    <p:sldId id="526" r:id="rId158"/>
    <p:sldId id="463" r:id="rId159"/>
    <p:sldId id="320" r:id="rId160"/>
    <p:sldId id="425" r:id="rId161"/>
    <p:sldId id="494" r:id="rId162"/>
    <p:sldId id="423" r:id="rId163"/>
    <p:sldId id="322" r:id="rId164"/>
    <p:sldId id="323" r:id="rId165"/>
    <p:sldId id="324" r:id="rId166"/>
    <p:sldId id="380" r:id="rId167"/>
    <p:sldId id="451" r:id="rId168"/>
    <p:sldId id="452" r:id="rId169"/>
    <p:sldId id="311" r:id="rId170"/>
    <p:sldId id="312" r:id="rId171"/>
    <p:sldId id="385" r:id="rId172"/>
    <p:sldId id="313" r:id="rId173"/>
    <p:sldId id="434" r:id="rId174"/>
    <p:sldId id="435" r:id="rId175"/>
    <p:sldId id="389" r:id="rId176"/>
    <p:sldId id="492" r:id="rId177"/>
    <p:sldId id="390" r:id="rId178"/>
    <p:sldId id="643" r:id="rId179"/>
    <p:sldId id="391" r:id="rId180"/>
    <p:sldId id="484" r:id="rId181"/>
    <p:sldId id="392" r:id="rId182"/>
    <p:sldId id="446" r:id="rId183"/>
    <p:sldId id="570" r:id="rId184"/>
    <p:sldId id="450" r:id="rId185"/>
    <p:sldId id="453" r:id="rId186"/>
    <p:sldId id="393" r:id="rId187"/>
    <p:sldId id="394" r:id="rId188"/>
    <p:sldId id="395" r:id="rId189"/>
    <p:sldId id="478" r:id="rId190"/>
    <p:sldId id="396" r:id="rId191"/>
    <p:sldId id="398" r:id="rId192"/>
    <p:sldId id="399" r:id="rId193"/>
    <p:sldId id="400" r:id="rId194"/>
    <p:sldId id="401" r:id="rId195"/>
    <p:sldId id="502" r:id="rId196"/>
    <p:sldId id="521" r:id="rId197"/>
    <p:sldId id="407" r:id="rId198"/>
    <p:sldId id="448" r:id="rId199"/>
    <p:sldId id="471" r:id="rId200"/>
    <p:sldId id="444" r:id="rId201"/>
    <p:sldId id="445" r:id="rId202"/>
    <p:sldId id="288" r:id="rId203"/>
    <p:sldId id="477" r:id="rId204"/>
    <p:sldId id="289" r:id="rId205"/>
    <p:sldId id="290" r:id="rId206"/>
    <p:sldId id="368" r:id="rId207"/>
    <p:sldId id="369" r:id="rId208"/>
    <p:sldId id="367" r:id="rId209"/>
    <p:sldId id="578" r:id="rId210"/>
    <p:sldId id="259" r:id="rId211"/>
    <p:sldId id="712" r:id="rId212"/>
    <p:sldId id="265" r:id="rId213"/>
    <p:sldId id="688" r:id="rId214"/>
    <p:sldId id="689" r:id="rId215"/>
    <p:sldId id="690" r:id="rId216"/>
    <p:sldId id="691" r:id="rId217"/>
    <p:sldId id="692" r:id="rId218"/>
    <p:sldId id="307" r:id="rId219"/>
    <p:sldId id="693" r:id="rId220"/>
    <p:sldId id="694" r:id="rId221"/>
    <p:sldId id="695" r:id="rId222"/>
    <p:sldId id="696" r:id="rId223"/>
    <p:sldId id="710" r:id="rId224"/>
    <p:sldId id="711" r:id="rId225"/>
    <p:sldId id="702" r:id="rId226"/>
    <p:sldId id="703" r:id="rId227"/>
    <p:sldId id="700" r:id="rId228"/>
    <p:sldId id="701" r:id="rId229"/>
    <p:sldId id="697" r:id="rId230"/>
    <p:sldId id="714" r:id="rId231"/>
    <p:sldId id="698" r:id="rId232"/>
    <p:sldId id="704" r:id="rId233"/>
    <p:sldId id="705" r:id="rId234"/>
    <p:sldId id="715" r:id="rId235"/>
    <p:sldId id="716" r:id="rId236"/>
    <p:sldId id="717" r:id="rId237"/>
    <p:sldId id="718" r:id="rId238"/>
    <p:sldId id="719" r:id="rId239"/>
    <p:sldId id="720" r:id="rId240"/>
    <p:sldId id="721" r:id="rId241"/>
    <p:sldId id="706" r:id="rId242"/>
    <p:sldId id="707" r:id="rId243"/>
    <p:sldId id="724" r:id="rId244"/>
    <p:sldId id="708" r:id="rId245"/>
    <p:sldId id="709" r:id="rId246"/>
    <p:sldId id="410" r:id="rId247"/>
    <p:sldId id="412" r:id="rId248"/>
    <p:sldId id="413" r:id="rId249"/>
    <p:sldId id="530" r:id="rId250"/>
    <p:sldId id="273" r:id="rId251"/>
    <p:sldId id="679" r:id="rId252"/>
    <p:sldId id="257" r:id="rId253"/>
    <p:sldId id="680" r:id="rId254"/>
    <p:sldId id="681" r:id="rId255"/>
    <p:sldId id="682" r:id="rId256"/>
    <p:sldId id="683" r:id="rId257"/>
    <p:sldId id="676" r:id="rId258"/>
    <p:sldId id="675" r:id="rId259"/>
    <p:sldId id="684" r:id="rId260"/>
    <p:sldId id="685" r:id="rId261"/>
    <p:sldId id="686" r:id="rId262"/>
    <p:sldId id="687" r:id="rId263"/>
    <p:sldId id="678" r:id="rId264"/>
    <p:sldId id="667" r:id="rId265"/>
    <p:sldId id="668" r:id="rId266"/>
    <p:sldId id="669" r:id="rId267"/>
    <p:sldId id="670" r:id="rId268"/>
    <p:sldId id="261" r:id="rId269"/>
    <p:sldId id="672" r:id="rId270"/>
    <p:sldId id="671" r:id="rId271"/>
    <p:sldId id="673" r:id="rId272"/>
    <p:sldId id="266" r:id="rId273"/>
    <p:sldId id="659" r:id="rId274"/>
    <p:sldId id="726" r:id="rId275"/>
    <p:sldId id="660" r:id="rId276"/>
    <p:sldId id="658" r:id="rId277"/>
    <p:sldId id="664" r:id="rId278"/>
    <p:sldId id="665" r:id="rId279"/>
    <p:sldId id="666" r:id="rId280"/>
    <p:sldId id="661" r:id="rId281"/>
    <p:sldId id="662" r:id="rId282"/>
    <p:sldId id="663" r:id="rId283"/>
    <p:sldId id="727" r:id="rId284"/>
    <p:sldId id="722" r:id="rId285"/>
    <p:sldId id="588" r:id="rId286"/>
    <p:sldId id="469" r:id="rId287"/>
    <p:sldId id="460" r:id="rId288"/>
    <p:sldId id="470" r:id="rId289"/>
    <p:sldId id="461" r:id="rId2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7" autoAdjust="0"/>
  </p:normalViewPr>
  <p:slideViewPr>
    <p:cSldViewPr>
      <p:cViewPr varScale="1">
        <p:scale>
          <a:sx n="78" d="100"/>
          <a:sy n="78" d="100"/>
        </p:scale>
        <p:origin x="1598" y="62"/>
      </p:cViewPr>
      <p:guideLst>
        <p:guide orient="horz" pos="2160"/>
        <p:guide pos="2880"/>
      </p:guideLst>
    </p:cSldViewPr>
  </p:slideViewPr>
  <p:outlineViewPr>
    <p:cViewPr>
      <p:scale>
        <a:sx n="33" d="100"/>
        <a:sy n="33" d="100"/>
      </p:scale>
      <p:origin x="0" y="6834"/>
    </p:cViewPr>
  </p:outlineViewPr>
  <p:notesTextViewPr>
    <p:cViewPr>
      <p:scale>
        <a:sx n="100" d="100"/>
        <a:sy n="100" d="100"/>
      </p:scale>
      <p:origin x="0" y="0"/>
    </p:cViewPr>
  </p:notesTextViewPr>
  <p:sorterViewPr>
    <p:cViewPr>
      <p:scale>
        <a:sx n="66" d="100"/>
        <a:sy n="66" d="100"/>
      </p:scale>
      <p:origin x="0" y="-323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m%20Subba%20Rao\Desktop\24-11-2011%20Gravel+Sand%20Design%20Mix\LL&amp;PL_Gravel%20+%20Sand%20Mix.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m%20Subba%20Rao\Desktop\24-11-2011%20Gravel+Sand%20Design%20Mix\LL&amp;PL_Gravel%20+%20Sand%20Mix.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m%20Subba%20Rao\Desktop\24-11-2011%20Gravel+Sand%20Design%20Mix\LL&amp;PL_Gravel%20+%20Sand%20Mix.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am%20Subba%20Rao\Desktop\24-11-2011%20Gravel+Sand%20Design%20Mix\LL&amp;PL_Gravel%20+%20Sand%20Mix.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E:\14-08-2012%20Soil%20Consultancy_GVRS\10-07-2012%20Projects%20Consulted_GVRS\04-07-2012%20Bridge%20@%20Erukopadu-Gampala%20Gudem,%20PR%20Nuzividu\SBC%20for%20Bridge%20site%20@%20Erukopadu-Gampalagudem.xls"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D:\0%20Computer%20Applications%20in%20GTE%20Dr%20GVRS\Expt%202%20Net%20Settlement%20Pressure\Expt%202%20ABP%20of%20Shallow%20Foundation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IN" b="1"/>
              <a:t>Gravel alone</a:t>
            </a:r>
          </a:p>
        </c:rich>
      </c:tx>
      <c:overlay val="0"/>
    </c:title>
    <c:autoTitleDeleted val="0"/>
    <c:plotArea>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trendlineType val="linear"/>
            <c:dispRSqr val="0"/>
            <c:dispEq val="1"/>
            <c:trendlineLbl>
              <c:numFmt formatCode="General" sourceLinked="0"/>
            </c:trendlineLbl>
          </c:trendline>
          <c:xVal>
            <c:numRef>
              <c:f>'LL&amp;PL_Gravel'!$B$2:$C$2</c:f>
              <c:numCache>
                <c:formatCode>General</c:formatCode>
                <c:ptCount val="2"/>
                <c:pt idx="0">
                  <c:v>45</c:v>
                </c:pt>
                <c:pt idx="1">
                  <c:v>15</c:v>
                </c:pt>
              </c:numCache>
            </c:numRef>
          </c:xVal>
          <c:yVal>
            <c:numRef>
              <c:f>'LL&amp;PL_Gravel'!$B$9:$C$9</c:f>
              <c:numCache>
                <c:formatCode>General</c:formatCode>
                <c:ptCount val="2"/>
                <c:pt idx="0">
                  <c:v>30.771992818671457</c:v>
                </c:pt>
                <c:pt idx="1">
                  <c:v>31.455036665380138</c:v>
                </c:pt>
              </c:numCache>
            </c:numRef>
          </c:yVal>
          <c:smooth val="0"/>
          <c:extLst>
            <c:ext xmlns:c16="http://schemas.microsoft.com/office/drawing/2014/chart" uri="{C3380CC4-5D6E-409C-BE32-E72D297353CC}">
              <c16:uniqueId val="{00000001-5BA6-4FFE-955B-28DCF1AB641B}"/>
            </c:ext>
          </c:extLst>
        </c:ser>
        <c:dLbls>
          <c:showLegendKey val="0"/>
          <c:showVal val="0"/>
          <c:showCatName val="0"/>
          <c:showSerName val="0"/>
          <c:showPercent val="0"/>
          <c:showBubbleSize val="0"/>
        </c:dLbls>
        <c:axId val="147917056"/>
        <c:axId val="148090240"/>
      </c:scatterChart>
      <c:valAx>
        <c:axId val="147917056"/>
        <c:scaling>
          <c:logBase val="10"/>
          <c:orientation val="minMax"/>
          <c:min val="1"/>
        </c:scaling>
        <c:delete val="0"/>
        <c:axPos val="b"/>
        <c:majorGridlines/>
        <c:minorGridlines>
          <c:spPr>
            <a:ln w="3175">
              <a:solidFill>
                <a:srgbClr val="000000"/>
              </a:solidFill>
              <a:prstDash val="solid"/>
            </a:ln>
          </c:spPr>
        </c:minorGridlines>
        <c:title>
          <c:tx>
            <c:rich>
              <a:bodyPr/>
              <a:lstStyle/>
              <a:p>
                <a:pPr>
                  <a:defRPr b="1"/>
                </a:pPr>
                <a:r>
                  <a:rPr lang="en-IN" b="1"/>
                  <a:t>Number of Blows</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090240"/>
        <c:crosses val="autoZero"/>
        <c:crossBetween val="midCat"/>
      </c:valAx>
      <c:valAx>
        <c:axId val="148090240"/>
        <c:scaling>
          <c:orientation val="minMax"/>
          <c:max val="32"/>
          <c:min val="30"/>
        </c:scaling>
        <c:delete val="0"/>
        <c:axPos val="l"/>
        <c:majorGridlines>
          <c:spPr>
            <a:ln w="3175">
              <a:solidFill>
                <a:srgbClr val="000000"/>
              </a:solidFill>
              <a:prstDash val="solid"/>
            </a:ln>
          </c:spPr>
        </c:majorGridlines>
        <c:minorGridlines/>
        <c:title>
          <c:tx>
            <c:rich>
              <a:bodyPr/>
              <a:lstStyle/>
              <a:p>
                <a:pPr>
                  <a:defRPr b="1"/>
                </a:pPr>
                <a:r>
                  <a:rPr lang="en-IN" b="1"/>
                  <a:t>Water Content (%)</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7917056"/>
        <c:crosses val="autoZero"/>
        <c:crossBetween val="midCat"/>
        <c:majorUnit val="0.2"/>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IN" b="1"/>
              <a:t>Gravel + 10% Sand</a:t>
            </a:r>
          </a:p>
        </c:rich>
      </c:tx>
      <c:overlay val="0"/>
    </c:title>
    <c:autoTitleDeleted val="0"/>
    <c:plotArea>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trendlineType val="linear"/>
            <c:dispRSqr val="0"/>
            <c:dispEq val="1"/>
            <c:trendlineLbl>
              <c:numFmt formatCode="General" sourceLinked="0"/>
            </c:trendlineLbl>
          </c:trendline>
          <c:xVal>
            <c:numRef>
              <c:f>'LL&amp;PL_Gravel+10% Sand'!$B$2:$C$2</c:f>
              <c:numCache>
                <c:formatCode>General</c:formatCode>
                <c:ptCount val="2"/>
                <c:pt idx="0">
                  <c:v>40</c:v>
                </c:pt>
                <c:pt idx="1">
                  <c:v>17</c:v>
                </c:pt>
              </c:numCache>
            </c:numRef>
          </c:xVal>
          <c:yVal>
            <c:numRef>
              <c:f>'LL&amp;PL_Gravel+10% Sand'!$B$9:$C$9</c:f>
              <c:numCache>
                <c:formatCode>General</c:formatCode>
                <c:ptCount val="2"/>
                <c:pt idx="0">
                  <c:v>29.022777369581171</c:v>
                </c:pt>
                <c:pt idx="1">
                  <c:v>30.319829424307031</c:v>
                </c:pt>
              </c:numCache>
            </c:numRef>
          </c:yVal>
          <c:smooth val="0"/>
          <c:extLst>
            <c:ext xmlns:c16="http://schemas.microsoft.com/office/drawing/2014/chart" uri="{C3380CC4-5D6E-409C-BE32-E72D297353CC}">
              <c16:uniqueId val="{00000001-B36A-4B2F-BCA0-9B71EBA0EE6E}"/>
            </c:ext>
          </c:extLst>
        </c:ser>
        <c:dLbls>
          <c:showLegendKey val="0"/>
          <c:showVal val="0"/>
          <c:showCatName val="0"/>
          <c:showSerName val="0"/>
          <c:showPercent val="0"/>
          <c:showBubbleSize val="0"/>
        </c:dLbls>
        <c:axId val="45982848"/>
        <c:axId val="45984768"/>
      </c:scatterChart>
      <c:valAx>
        <c:axId val="45982848"/>
        <c:scaling>
          <c:logBase val="10"/>
          <c:orientation val="minMax"/>
          <c:min val="1"/>
        </c:scaling>
        <c:delete val="0"/>
        <c:axPos val="b"/>
        <c:majorGridlines/>
        <c:minorGridlines>
          <c:spPr>
            <a:ln w="3175">
              <a:solidFill>
                <a:srgbClr val="000000"/>
              </a:solidFill>
              <a:prstDash val="solid"/>
            </a:ln>
          </c:spPr>
        </c:minorGridlines>
        <c:title>
          <c:tx>
            <c:rich>
              <a:bodyPr/>
              <a:lstStyle/>
              <a:p>
                <a:pPr>
                  <a:defRPr b="1"/>
                </a:pPr>
                <a:r>
                  <a:rPr lang="en-IN" b="1"/>
                  <a:t>Number of Blows</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5984768"/>
        <c:crosses val="autoZero"/>
        <c:crossBetween val="midCat"/>
      </c:valAx>
      <c:valAx>
        <c:axId val="45984768"/>
        <c:scaling>
          <c:orientation val="minMax"/>
          <c:max val="31"/>
          <c:min val="29"/>
        </c:scaling>
        <c:delete val="0"/>
        <c:axPos val="l"/>
        <c:majorGridlines>
          <c:spPr>
            <a:ln w="3175">
              <a:solidFill>
                <a:srgbClr val="000000"/>
              </a:solidFill>
              <a:prstDash val="solid"/>
            </a:ln>
          </c:spPr>
        </c:majorGridlines>
        <c:minorGridlines/>
        <c:title>
          <c:tx>
            <c:rich>
              <a:bodyPr/>
              <a:lstStyle/>
              <a:p>
                <a:pPr>
                  <a:defRPr b="1"/>
                </a:pPr>
                <a:r>
                  <a:rPr lang="en-IN" b="1"/>
                  <a:t>Water Content (%)</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5982848"/>
        <c:crosses val="autoZero"/>
        <c:crossBetween val="midCat"/>
        <c:majorUnit val="0.2"/>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IN" sz="1800" b="1" i="0" baseline="0"/>
              <a:t>Gravel + 20% Sand</a:t>
            </a:r>
            <a:endParaRPr lang="en-IN" b="1"/>
          </a:p>
        </c:rich>
      </c:tx>
      <c:overlay val="0"/>
    </c:title>
    <c:autoTitleDeleted val="0"/>
    <c:plotArea>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trendlineType val="linear"/>
            <c:dispRSqr val="0"/>
            <c:dispEq val="1"/>
            <c:trendlineLbl>
              <c:numFmt formatCode="General" sourceLinked="0"/>
            </c:trendlineLbl>
          </c:trendline>
          <c:xVal>
            <c:numRef>
              <c:f>'LL&amp;PL_Gravel+20% Sand'!$B$2:$D$2</c:f>
              <c:numCache>
                <c:formatCode>General</c:formatCode>
                <c:ptCount val="3"/>
                <c:pt idx="0">
                  <c:v>15</c:v>
                </c:pt>
                <c:pt idx="1">
                  <c:v>20</c:v>
                </c:pt>
                <c:pt idx="2">
                  <c:v>25</c:v>
                </c:pt>
              </c:numCache>
            </c:numRef>
          </c:xVal>
          <c:yVal>
            <c:numRef>
              <c:f>'LL&amp;PL_Gravel+20% Sand'!$B$9:$D$9</c:f>
              <c:numCache>
                <c:formatCode>General</c:formatCode>
                <c:ptCount val="3"/>
                <c:pt idx="0">
                  <c:v>26.065516026769963</c:v>
                </c:pt>
                <c:pt idx="1">
                  <c:v>26.666666666666671</c:v>
                </c:pt>
                <c:pt idx="2">
                  <c:v>26.758312020460334</c:v>
                </c:pt>
              </c:numCache>
            </c:numRef>
          </c:yVal>
          <c:smooth val="0"/>
          <c:extLst>
            <c:ext xmlns:c16="http://schemas.microsoft.com/office/drawing/2014/chart" uri="{C3380CC4-5D6E-409C-BE32-E72D297353CC}">
              <c16:uniqueId val="{00000001-4517-47D4-809B-CE268BCEF153}"/>
            </c:ext>
          </c:extLst>
        </c:ser>
        <c:dLbls>
          <c:showLegendKey val="0"/>
          <c:showVal val="0"/>
          <c:showCatName val="0"/>
          <c:showSerName val="0"/>
          <c:showPercent val="0"/>
          <c:showBubbleSize val="0"/>
        </c:dLbls>
        <c:axId val="46477696"/>
        <c:axId val="46479616"/>
      </c:scatterChart>
      <c:valAx>
        <c:axId val="46477696"/>
        <c:scaling>
          <c:logBase val="10"/>
          <c:orientation val="minMax"/>
          <c:min val="1"/>
        </c:scaling>
        <c:delete val="0"/>
        <c:axPos val="b"/>
        <c:majorGridlines/>
        <c:minorGridlines>
          <c:spPr>
            <a:ln w="3175">
              <a:solidFill>
                <a:srgbClr val="000000"/>
              </a:solidFill>
              <a:prstDash val="solid"/>
            </a:ln>
          </c:spPr>
        </c:minorGridlines>
        <c:title>
          <c:tx>
            <c:rich>
              <a:bodyPr/>
              <a:lstStyle/>
              <a:p>
                <a:pPr>
                  <a:defRPr b="1"/>
                </a:pPr>
                <a:r>
                  <a:rPr lang="en-IN" b="1"/>
                  <a:t>Number of Blows</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6479616"/>
        <c:crosses val="autoZero"/>
        <c:crossBetween val="midCat"/>
      </c:valAx>
      <c:valAx>
        <c:axId val="46479616"/>
        <c:scaling>
          <c:orientation val="minMax"/>
          <c:max val="27"/>
          <c:min val="26"/>
        </c:scaling>
        <c:delete val="0"/>
        <c:axPos val="l"/>
        <c:majorGridlines>
          <c:spPr>
            <a:ln w="3175">
              <a:solidFill>
                <a:srgbClr val="000000"/>
              </a:solidFill>
              <a:prstDash val="solid"/>
            </a:ln>
          </c:spPr>
        </c:majorGridlines>
        <c:minorGridlines/>
        <c:title>
          <c:tx>
            <c:rich>
              <a:bodyPr/>
              <a:lstStyle/>
              <a:p>
                <a:pPr>
                  <a:defRPr b="1"/>
                </a:pPr>
                <a:r>
                  <a:rPr lang="en-IN" b="1"/>
                  <a:t>Water Content (%)</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6477696"/>
        <c:crosses val="autoZero"/>
        <c:crossBetween val="midCat"/>
        <c:majorUnit val="0.2"/>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latin typeface="Times New Roman" pitchFamily="18" charset="0"/>
                <a:cs typeface="Times New Roman" pitchFamily="18" charset="0"/>
              </a:defRPr>
            </a:pPr>
            <a:r>
              <a:rPr lang="en-US" sz="2400" b="1" dirty="0">
                <a:latin typeface="Times New Roman" pitchFamily="18" charset="0"/>
                <a:cs typeface="Times New Roman" pitchFamily="18" charset="0"/>
              </a:rPr>
              <a:t>PI  </a:t>
            </a:r>
            <a:r>
              <a:rPr lang="en-US" sz="2400" b="1" dirty="0" err="1">
                <a:latin typeface="Times New Roman" pitchFamily="18" charset="0"/>
                <a:cs typeface="Times New Roman" pitchFamily="18" charset="0"/>
              </a:rPr>
              <a:t>vs</a:t>
            </a:r>
            <a:r>
              <a:rPr lang="en-US" sz="2400" b="1" dirty="0">
                <a:latin typeface="Times New Roman" pitchFamily="18" charset="0"/>
                <a:cs typeface="Times New Roman" pitchFamily="18" charset="0"/>
              </a:rPr>
              <a:t> %</a:t>
            </a:r>
            <a:r>
              <a:rPr lang="en-US" sz="2400" b="1" baseline="0" dirty="0">
                <a:latin typeface="Times New Roman" pitchFamily="18" charset="0"/>
                <a:cs typeface="Times New Roman" pitchFamily="18" charset="0"/>
              </a:rPr>
              <a:t> Sand added to Gravel</a:t>
            </a:r>
            <a:endParaRPr lang="en-US" sz="2400" b="1">
              <a:latin typeface="Times New Roman" pitchFamily="18" charset="0"/>
              <a:cs typeface="Times New Roman" pitchFamily="18" charset="0"/>
            </a:endParaRPr>
          </a:p>
        </c:rich>
      </c:tx>
      <c:overlay val="0"/>
    </c:title>
    <c:autoTitleDeleted val="0"/>
    <c:plotArea>
      <c:layout>
        <c:manualLayout>
          <c:layoutTarget val="inner"/>
          <c:xMode val="edge"/>
          <c:yMode val="edge"/>
          <c:x val="0.15579488311624629"/>
          <c:y val="0.1396273366592535"/>
          <c:w val="0.62848014325312163"/>
          <c:h val="0.65100447134661965"/>
        </c:manualLayout>
      </c:layout>
      <c:scatterChart>
        <c:scatterStyle val="lineMarker"/>
        <c:varyColors val="0"/>
        <c:ser>
          <c:idx val="4"/>
          <c:order val="0"/>
          <c:tx>
            <c:v>Soil-1</c:v>
          </c:tx>
          <c:xVal>
            <c:numRef>
              <c:f>'PI vs Gravel+%sand Added'!$A$2:$A$4</c:f>
              <c:numCache>
                <c:formatCode>General</c:formatCode>
                <c:ptCount val="3"/>
                <c:pt idx="0">
                  <c:v>0</c:v>
                </c:pt>
                <c:pt idx="1">
                  <c:v>10</c:v>
                </c:pt>
                <c:pt idx="2">
                  <c:v>20</c:v>
                </c:pt>
              </c:numCache>
            </c:numRef>
          </c:xVal>
          <c:yVal>
            <c:numRef>
              <c:f>'PI vs Gravel+%sand Added'!$D$2:$D$4</c:f>
              <c:numCache>
                <c:formatCode>General</c:formatCode>
                <c:ptCount val="3"/>
                <c:pt idx="0">
                  <c:v>10.037344787192495</c:v>
                </c:pt>
                <c:pt idx="1">
                  <c:v>7.8815511551155266</c:v>
                </c:pt>
                <c:pt idx="2">
                  <c:v>4.5891471714164389</c:v>
                </c:pt>
              </c:numCache>
            </c:numRef>
          </c:yVal>
          <c:smooth val="0"/>
          <c:extLst>
            <c:ext xmlns:c16="http://schemas.microsoft.com/office/drawing/2014/chart" uri="{C3380CC4-5D6E-409C-BE32-E72D297353CC}">
              <c16:uniqueId val="{00000000-89E9-4779-A740-00AEE97B3C1E}"/>
            </c:ext>
          </c:extLst>
        </c:ser>
        <c:dLbls>
          <c:showLegendKey val="0"/>
          <c:showVal val="0"/>
          <c:showCatName val="0"/>
          <c:showSerName val="0"/>
          <c:showPercent val="0"/>
          <c:showBubbleSize val="0"/>
        </c:dLbls>
        <c:axId val="46496384"/>
        <c:axId val="46670592"/>
      </c:scatterChart>
      <c:valAx>
        <c:axId val="46496384"/>
        <c:scaling>
          <c:orientation val="minMax"/>
          <c:max val="25"/>
        </c:scaling>
        <c:delete val="0"/>
        <c:axPos val="b"/>
        <c:title>
          <c:tx>
            <c:rich>
              <a:bodyPr/>
              <a:lstStyle/>
              <a:p>
                <a:pPr>
                  <a:defRPr sz="1200" b="1" i="0" u="none" strike="noStrike" baseline="0">
                    <a:solidFill>
                      <a:srgbClr val="000000"/>
                    </a:solidFill>
                    <a:latin typeface="Times New Roman" pitchFamily="18" charset="0"/>
                    <a:ea typeface="Calibri"/>
                    <a:cs typeface="Times New Roman" pitchFamily="18" charset="0"/>
                  </a:defRPr>
                </a:pPr>
                <a:r>
                  <a:rPr lang="en-IN" sz="2000" dirty="0">
                    <a:latin typeface="Times New Roman" pitchFamily="18" charset="0"/>
                    <a:cs typeface="Times New Roman" pitchFamily="18" charset="0"/>
                  </a:rPr>
                  <a:t>% of Sand Added to Gravel</a:t>
                </a:r>
              </a:p>
            </c:rich>
          </c:tx>
          <c:layout>
            <c:manualLayout>
              <c:xMode val="edge"/>
              <c:yMode val="edge"/>
              <c:x val="0.27401501214217383"/>
              <c:y val="0.91834961997828513"/>
            </c:manualLayout>
          </c:layout>
          <c:overlay val="0"/>
          <c:spPr>
            <a:noFill/>
            <a:ln w="25400">
              <a:noFill/>
            </a:ln>
          </c:spPr>
        </c:title>
        <c:numFmt formatCode="General" sourceLinked="1"/>
        <c:majorTickMark val="out"/>
        <c:minorTickMark val="out"/>
        <c:tickLblPos val="nextTo"/>
        <c:txPr>
          <a:bodyPr rot="0" vert="horz"/>
          <a:lstStyle/>
          <a:p>
            <a:pPr>
              <a:defRPr sz="1600" b="1" i="0" u="none" strike="noStrike" baseline="0">
                <a:solidFill>
                  <a:srgbClr val="000000"/>
                </a:solidFill>
                <a:latin typeface="Times New Roman" pitchFamily="18" charset="0"/>
                <a:ea typeface="Calibri"/>
                <a:cs typeface="Times New Roman" pitchFamily="18" charset="0"/>
              </a:defRPr>
            </a:pPr>
            <a:endParaRPr lang="en-US"/>
          </a:p>
        </c:txPr>
        <c:crossAx val="46670592"/>
        <c:crosses val="autoZero"/>
        <c:crossBetween val="midCat"/>
        <c:majorUnit val="5"/>
      </c:valAx>
      <c:valAx>
        <c:axId val="46670592"/>
        <c:scaling>
          <c:orientation val="minMax"/>
          <c:max val="11"/>
          <c:min val="3"/>
        </c:scaling>
        <c:delete val="0"/>
        <c:axPos val="l"/>
        <c:title>
          <c:tx>
            <c:rich>
              <a:bodyPr/>
              <a:lstStyle/>
              <a:p>
                <a:pPr>
                  <a:defRPr sz="1200" b="1" i="0" u="none" strike="noStrike" baseline="0">
                    <a:solidFill>
                      <a:srgbClr val="000000"/>
                    </a:solidFill>
                    <a:latin typeface="Times New Roman" pitchFamily="18" charset="0"/>
                    <a:ea typeface="Calibri"/>
                    <a:cs typeface="Times New Roman" pitchFamily="18" charset="0"/>
                  </a:defRPr>
                </a:pPr>
                <a:r>
                  <a:rPr lang="en-IN" sz="2000" b="1" dirty="0">
                    <a:latin typeface="Times New Roman" pitchFamily="18" charset="0"/>
                    <a:cs typeface="Times New Roman" pitchFamily="18" charset="0"/>
                  </a:rPr>
                  <a:t>Plasticity Index (%)</a:t>
                </a:r>
              </a:p>
            </c:rich>
          </c:tx>
          <c:layout>
            <c:manualLayout>
              <c:xMode val="edge"/>
              <c:yMode val="edge"/>
              <c:x val="2.6148223407557937E-2"/>
              <c:y val="0.2559037748957852"/>
            </c:manualLayout>
          </c:layout>
          <c:overlay val="0"/>
          <c:spPr>
            <a:noFill/>
            <a:ln w="25400">
              <a:noFill/>
            </a:ln>
          </c:spPr>
        </c:title>
        <c:numFmt formatCode="General" sourceLinked="1"/>
        <c:majorTickMark val="out"/>
        <c:minorTickMark val="out"/>
        <c:tickLblPos val="nextTo"/>
        <c:txPr>
          <a:bodyPr rot="0" vert="horz"/>
          <a:lstStyle/>
          <a:p>
            <a:pPr>
              <a:defRPr sz="1600" b="1" i="0" u="none" strike="noStrike" baseline="0">
                <a:solidFill>
                  <a:srgbClr val="000000"/>
                </a:solidFill>
                <a:latin typeface="Times New Roman" pitchFamily="18" charset="0"/>
                <a:ea typeface="Calibri"/>
                <a:cs typeface="Times New Roman" pitchFamily="18" charset="0"/>
              </a:defRPr>
            </a:pPr>
            <a:endParaRPr lang="en-US"/>
          </a:p>
        </c:txPr>
        <c:crossAx val="46496384"/>
        <c:crosses val="autoZero"/>
        <c:crossBetween val="midCat"/>
        <c:majorUnit val="1"/>
      </c:valAx>
      <c:spPr>
        <a:noFill/>
        <a:ln w="25400">
          <a:noFill/>
        </a:ln>
      </c:spPr>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Arial"/>
                <a:ea typeface="Arial"/>
                <a:cs typeface="Arial"/>
              </a:defRPr>
            </a:pPr>
            <a:r>
              <a:rPr lang="en-IN" sz="3200"/>
              <a:t>UCC</a:t>
            </a:r>
            <a:r>
              <a:rPr lang="en-IN" sz="3200" baseline="0"/>
              <a:t> Test</a:t>
            </a:r>
            <a:endParaRPr lang="en-IN" sz="3200"/>
          </a:p>
        </c:rich>
      </c:tx>
      <c:layout>
        <c:manualLayout>
          <c:xMode val="edge"/>
          <c:yMode val="edge"/>
          <c:x val="0.37854875832828588"/>
          <c:y val="3.5398235770987392E-2"/>
        </c:manualLayout>
      </c:layout>
      <c:overlay val="0"/>
      <c:spPr>
        <a:noFill/>
        <a:ln w="25400">
          <a:noFill/>
        </a:ln>
      </c:spPr>
    </c:title>
    <c:autoTitleDeleted val="0"/>
    <c:plotArea>
      <c:layout>
        <c:manualLayout>
          <c:layoutTarget val="inner"/>
          <c:xMode val="edge"/>
          <c:yMode val="edge"/>
          <c:x val="8.8328075709779852E-2"/>
          <c:y val="0.20058997050147559"/>
          <c:w val="0.88328075709779152"/>
          <c:h val="0.67551622418879065"/>
        </c:manualLayout>
      </c:layout>
      <c:scatterChart>
        <c:scatterStyle val="smoothMarker"/>
        <c:varyColors val="0"/>
        <c:ser>
          <c:idx val="1"/>
          <c:order val="0"/>
          <c:spPr>
            <a:ln w="25400">
              <a:solidFill>
                <a:srgbClr val="993366"/>
              </a:solidFill>
              <a:prstDash val="solid"/>
            </a:ln>
          </c:spPr>
          <c:marker>
            <c:symbol val="circle"/>
            <c:size val="4"/>
            <c:spPr>
              <a:solidFill>
                <a:srgbClr val="993366"/>
              </a:solidFill>
              <a:ln>
                <a:solidFill>
                  <a:srgbClr val="993366"/>
                </a:solidFill>
                <a:prstDash val="solid"/>
              </a:ln>
            </c:spPr>
          </c:marker>
          <c:xVal>
            <c:numRef>
              <c:f>UCC!$B$8:$G$8</c:f>
              <c:numCache>
                <c:formatCode>General</c:formatCode>
                <c:ptCount val="6"/>
                <c:pt idx="0">
                  <c:v>0</c:v>
                </c:pt>
                <c:pt idx="1">
                  <c:v>5.2631578947368416</c:v>
                </c:pt>
                <c:pt idx="2">
                  <c:v>6.5789473684210495</c:v>
                </c:pt>
                <c:pt idx="3">
                  <c:v>7.5</c:v>
                </c:pt>
                <c:pt idx="4">
                  <c:v>7.5657894736842106</c:v>
                </c:pt>
                <c:pt idx="5">
                  <c:v>7.6973684210526434</c:v>
                </c:pt>
              </c:numCache>
            </c:numRef>
          </c:xVal>
          <c:yVal>
            <c:numRef>
              <c:f>UCC!$B$14:$G$14</c:f>
              <c:numCache>
                <c:formatCode>General</c:formatCode>
                <c:ptCount val="6"/>
                <c:pt idx="0">
                  <c:v>0</c:v>
                </c:pt>
                <c:pt idx="1">
                  <c:v>7.3963838005639948</c:v>
                </c:pt>
                <c:pt idx="2">
                  <c:v>12.156093746297307</c:v>
                </c:pt>
                <c:pt idx="3">
                  <c:v>48.144979738856371</c:v>
                </c:pt>
                <c:pt idx="4">
                  <c:v>72.166105831891457</c:v>
                </c:pt>
                <c:pt idx="5">
                  <c:v>84.073941325623395</c:v>
                </c:pt>
              </c:numCache>
            </c:numRef>
          </c:yVal>
          <c:smooth val="1"/>
          <c:extLst>
            <c:ext xmlns:c16="http://schemas.microsoft.com/office/drawing/2014/chart" uri="{C3380CC4-5D6E-409C-BE32-E72D297353CC}">
              <c16:uniqueId val="{00000000-E58F-4115-8BB3-94CDF8063817}"/>
            </c:ext>
          </c:extLst>
        </c:ser>
        <c:dLbls>
          <c:showLegendKey val="0"/>
          <c:showVal val="0"/>
          <c:showCatName val="0"/>
          <c:showSerName val="0"/>
          <c:showPercent val="0"/>
          <c:showBubbleSize val="0"/>
        </c:dLbls>
        <c:axId val="92700672"/>
        <c:axId val="92702976"/>
      </c:scatterChart>
      <c:valAx>
        <c:axId val="92700672"/>
        <c:scaling>
          <c:orientation val="minMax"/>
          <c:max val="10"/>
          <c:min val="0"/>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2000" b="1" i="0" u="none" strike="noStrike" baseline="0">
                    <a:solidFill>
                      <a:srgbClr val="000000"/>
                    </a:solidFill>
                    <a:latin typeface="Arial"/>
                    <a:ea typeface="Arial"/>
                    <a:cs typeface="Arial"/>
                  </a:defRPr>
                </a:pPr>
                <a:r>
                  <a:rPr lang="en-US" sz="2000" b="1"/>
                  <a:t>Strain (%)</a:t>
                </a:r>
              </a:p>
            </c:rich>
          </c:tx>
          <c:layout>
            <c:manualLayout>
              <c:xMode val="edge"/>
              <c:yMode val="edge"/>
              <c:x val="0.45091125147818029"/>
              <c:y val="0.9401446378835711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700" b="0" i="0" u="none" strike="noStrike" baseline="0">
                <a:solidFill>
                  <a:srgbClr val="000000"/>
                </a:solidFill>
                <a:latin typeface="Arial"/>
                <a:ea typeface="Arial"/>
                <a:cs typeface="Arial"/>
              </a:defRPr>
            </a:pPr>
            <a:endParaRPr lang="en-US"/>
          </a:p>
        </c:txPr>
        <c:crossAx val="92702976"/>
        <c:crosses val="autoZero"/>
        <c:crossBetween val="midCat"/>
        <c:majorUnit val="1"/>
        <c:minorUnit val="1"/>
      </c:valAx>
      <c:valAx>
        <c:axId val="92702976"/>
        <c:scaling>
          <c:orientation val="minMax"/>
          <c:max val="90"/>
          <c:min val="0"/>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1800" b="1" i="0" u="none" strike="noStrike" baseline="0">
                    <a:solidFill>
                      <a:srgbClr val="000000"/>
                    </a:solidFill>
                    <a:latin typeface="Arial"/>
                    <a:ea typeface="Arial"/>
                    <a:cs typeface="Arial"/>
                  </a:defRPr>
                </a:pPr>
                <a:r>
                  <a:rPr lang="en-US" sz="1800" b="1"/>
                  <a:t>Stress (kPa)</a:t>
                </a:r>
              </a:p>
            </c:rich>
          </c:tx>
          <c:layout>
            <c:manualLayout>
              <c:xMode val="edge"/>
              <c:yMode val="edge"/>
              <c:x val="1.489198465576422E-3"/>
              <c:y val="0.3017595736312778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2700672"/>
        <c:crosses val="autoZero"/>
        <c:crossBetween val="midCat"/>
        <c:majorUnit val="10"/>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N=5</c:v>
          </c:tx>
          <c:xVal>
            <c:numRef>
              <c:f>'Allow BP '!$B$5:$H$5</c:f>
              <c:numCache>
                <c:formatCode>General</c:formatCode>
                <c:ptCount val="7"/>
                <c:pt idx="0">
                  <c:v>1</c:v>
                </c:pt>
                <c:pt idx="1">
                  <c:v>2</c:v>
                </c:pt>
                <c:pt idx="2">
                  <c:v>3</c:v>
                </c:pt>
                <c:pt idx="3">
                  <c:v>4</c:v>
                </c:pt>
                <c:pt idx="4">
                  <c:v>5</c:v>
                </c:pt>
                <c:pt idx="5">
                  <c:v>6</c:v>
                </c:pt>
              </c:numCache>
            </c:numRef>
          </c:xVal>
          <c:yVal>
            <c:numRef>
              <c:f>'Allow BP '!$B$12:$H$12</c:f>
              <c:numCache>
                <c:formatCode>General</c:formatCode>
                <c:ptCount val="7"/>
                <c:pt idx="0">
                  <c:v>59.2</c:v>
                </c:pt>
                <c:pt idx="1">
                  <c:v>34.700000000000003</c:v>
                </c:pt>
                <c:pt idx="2">
                  <c:v>28.2</c:v>
                </c:pt>
                <c:pt idx="3">
                  <c:v>25.3</c:v>
                </c:pt>
                <c:pt idx="4">
                  <c:v>23.6</c:v>
                </c:pt>
                <c:pt idx="5">
                  <c:v>22.5</c:v>
                </c:pt>
              </c:numCache>
            </c:numRef>
          </c:yVal>
          <c:smooth val="1"/>
          <c:extLst>
            <c:ext xmlns:c16="http://schemas.microsoft.com/office/drawing/2014/chart" uri="{C3380CC4-5D6E-409C-BE32-E72D297353CC}">
              <c16:uniqueId val="{00000000-5491-4AD5-B6BE-7310890FC233}"/>
            </c:ext>
          </c:extLst>
        </c:ser>
        <c:ser>
          <c:idx val="1"/>
          <c:order val="1"/>
          <c:tx>
            <c:v>N=10</c:v>
          </c:tx>
          <c:xVal>
            <c:numRef>
              <c:f>'Allow BP '!$B$18:$G$18</c:f>
              <c:numCache>
                <c:formatCode>General</c:formatCode>
                <c:ptCount val="6"/>
                <c:pt idx="0">
                  <c:v>1</c:v>
                </c:pt>
                <c:pt idx="1">
                  <c:v>2</c:v>
                </c:pt>
                <c:pt idx="2">
                  <c:v>3</c:v>
                </c:pt>
                <c:pt idx="3">
                  <c:v>4</c:v>
                </c:pt>
                <c:pt idx="4">
                  <c:v>5</c:v>
                </c:pt>
                <c:pt idx="5">
                  <c:v>6</c:v>
                </c:pt>
              </c:numCache>
            </c:numRef>
          </c:xVal>
          <c:yVal>
            <c:numRef>
              <c:f>'Allow BP '!$B$25:$G$25</c:f>
              <c:numCache>
                <c:formatCode>General</c:formatCode>
                <c:ptCount val="6"/>
                <c:pt idx="0">
                  <c:v>207</c:v>
                </c:pt>
                <c:pt idx="1">
                  <c:v>121.5</c:v>
                </c:pt>
                <c:pt idx="2">
                  <c:v>98.8</c:v>
                </c:pt>
                <c:pt idx="3">
                  <c:v>88.5</c:v>
                </c:pt>
                <c:pt idx="4">
                  <c:v>82.6</c:v>
                </c:pt>
                <c:pt idx="5">
                  <c:v>78.8</c:v>
                </c:pt>
              </c:numCache>
            </c:numRef>
          </c:yVal>
          <c:smooth val="1"/>
          <c:extLst>
            <c:ext xmlns:c16="http://schemas.microsoft.com/office/drawing/2014/chart" uri="{C3380CC4-5D6E-409C-BE32-E72D297353CC}">
              <c16:uniqueId val="{00000001-5491-4AD5-B6BE-7310890FC233}"/>
            </c:ext>
          </c:extLst>
        </c:ser>
        <c:ser>
          <c:idx val="2"/>
          <c:order val="2"/>
          <c:tx>
            <c:v>N=20</c:v>
          </c:tx>
          <c:xVal>
            <c:numRef>
              <c:f>'Allow BP '!$B$31:$G$31</c:f>
              <c:numCache>
                <c:formatCode>General</c:formatCode>
                <c:ptCount val="6"/>
                <c:pt idx="0">
                  <c:v>1</c:v>
                </c:pt>
                <c:pt idx="1">
                  <c:v>2</c:v>
                </c:pt>
                <c:pt idx="2">
                  <c:v>3</c:v>
                </c:pt>
                <c:pt idx="3">
                  <c:v>4</c:v>
                </c:pt>
                <c:pt idx="4">
                  <c:v>5</c:v>
                </c:pt>
                <c:pt idx="5">
                  <c:v>6</c:v>
                </c:pt>
              </c:numCache>
            </c:numRef>
          </c:xVal>
          <c:yVal>
            <c:numRef>
              <c:f>'Allow BP '!$B$38:$G$38</c:f>
              <c:numCache>
                <c:formatCode>General</c:formatCode>
                <c:ptCount val="6"/>
                <c:pt idx="0">
                  <c:v>502.8</c:v>
                </c:pt>
                <c:pt idx="1">
                  <c:v>295.10000000000002</c:v>
                </c:pt>
                <c:pt idx="2">
                  <c:v>240</c:v>
                </c:pt>
                <c:pt idx="3">
                  <c:v>214.9</c:v>
                </c:pt>
                <c:pt idx="4">
                  <c:v>200.6</c:v>
                </c:pt>
                <c:pt idx="5">
                  <c:v>191.3</c:v>
                </c:pt>
              </c:numCache>
            </c:numRef>
          </c:yVal>
          <c:smooth val="1"/>
          <c:extLst>
            <c:ext xmlns:c16="http://schemas.microsoft.com/office/drawing/2014/chart" uri="{C3380CC4-5D6E-409C-BE32-E72D297353CC}">
              <c16:uniqueId val="{00000002-5491-4AD5-B6BE-7310890FC233}"/>
            </c:ext>
          </c:extLst>
        </c:ser>
        <c:ser>
          <c:idx val="3"/>
          <c:order val="3"/>
          <c:tx>
            <c:v>N=30</c:v>
          </c:tx>
          <c:xVal>
            <c:numRef>
              <c:f>'Allow BP '!$B$44:$G$44</c:f>
              <c:numCache>
                <c:formatCode>General</c:formatCode>
                <c:ptCount val="6"/>
                <c:pt idx="0">
                  <c:v>1</c:v>
                </c:pt>
                <c:pt idx="1">
                  <c:v>2</c:v>
                </c:pt>
                <c:pt idx="2">
                  <c:v>3</c:v>
                </c:pt>
                <c:pt idx="3">
                  <c:v>4</c:v>
                </c:pt>
                <c:pt idx="4">
                  <c:v>5</c:v>
                </c:pt>
                <c:pt idx="5">
                  <c:v>6</c:v>
                </c:pt>
              </c:numCache>
            </c:numRef>
          </c:xVal>
          <c:yVal>
            <c:numRef>
              <c:f>'Allow BP '!$B$51:$G$51</c:f>
              <c:numCache>
                <c:formatCode>General</c:formatCode>
                <c:ptCount val="6"/>
                <c:pt idx="0">
                  <c:v>798.5</c:v>
                </c:pt>
                <c:pt idx="1">
                  <c:v>468.7</c:v>
                </c:pt>
                <c:pt idx="2">
                  <c:v>381.2</c:v>
                </c:pt>
                <c:pt idx="3">
                  <c:v>341.3</c:v>
                </c:pt>
                <c:pt idx="4">
                  <c:v>318.5</c:v>
                </c:pt>
                <c:pt idx="5">
                  <c:v>303.89999999999969</c:v>
                </c:pt>
              </c:numCache>
            </c:numRef>
          </c:yVal>
          <c:smooth val="1"/>
          <c:extLst>
            <c:ext xmlns:c16="http://schemas.microsoft.com/office/drawing/2014/chart" uri="{C3380CC4-5D6E-409C-BE32-E72D297353CC}">
              <c16:uniqueId val="{00000003-5491-4AD5-B6BE-7310890FC233}"/>
            </c:ext>
          </c:extLst>
        </c:ser>
        <c:ser>
          <c:idx val="4"/>
          <c:order val="4"/>
          <c:tx>
            <c:v>N=40</c:v>
          </c:tx>
          <c:xVal>
            <c:numRef>
              <c:f>'Allow BP '!$B$57:$G$57</c:f>
              <c:numCache>
                <c:formatCode>General</c:formatCode>
                <c:ptCount val="6"/>
                <c:pt idx="0">
                  <c:v>1</c:v>
                </c:pt>
                <c:pt idx="1">
                  <c:v>2</c:v>
                </c:pt>
                <c:pt idx="2">
                  <c:v>3</c:v>
                </c:pt>
                <c:pt idx="3">
                  <c:v>4</c:v>
                </c:pt>
                <c:pt idx="4">
                  <c:v>5</c:v>
                </c:pt>
                <c:pt idx="5">
                  <c:v>6</c:v>
                </c:pt>
              </c:numCache>
            </c:numRef>
          </c:xVal>
          <c:yVal>
            <c:numRef>
              <c:f>'Allow BP '!$B$64:$G$64</c:f>
              <c:numCache>
                <c:formatCode>General</c:formatCode>
                <c:ptCount val="6"/>
                <c:pt idx="0">
                  <c:v>1094.3</c:v>
                </c:pt>
                <c:pt idx="1">
                  <c:v>642.20000000000005</c:v>
                </c:pt>
                <c:pt idx="2">
                  <c:v>522.29999999999995</c:v>
                </c:pt>
                <c:pt idx="3">
                  <c:v>467.7</c:v>
                </c:pt>
                <c:pt idx="4">
                  <c:v>436.5</c:v>
                </c:pt>
                <c:pt idx="5">
                  <c:v>416.4</c:v>
                </c:pt>
              </c:numCache>
            </c:numRef>
          </c:yVal>
          <c:smooth val="1"/>
          <c:extLst>
            <c:ext xmlns:c16="http://schemas.microsoft.com/office/drawing/2014/chart" uri="{C3380CC4-5D6E-409C-BE32-E72D297353CC}">
              <c16:uniqueId val="{00000004-5491-4AD5-B6BE-7310890FC233}"/>
            </c:ext>
          </c:extLst>
        </c:ser>
        <c:ser>
          <c:idx val="5"/>
          <c:order val="5"/>
          <c:tx>
            <c:v>N=50</c:v>
          </c:tx>
          <c:xVal>
            <c:numRef>
              <c:f>'Allow BP '!$B$70:$G$70</c:f>
              <c:numCache>
                <c:formatCode>General</c:formatCode>
                <c:ptCount val="6"/>
                <c:pt idx="0">
                  <c:v>1</c:v>
                </c:pt>
                <c:pt idx="1">
                  <c:v>2</c:v>
                </c:pt>
                <c:pt idx="2">
                  <c:v>3</c:v>
                </c:pt>
                <c:pt idx="3">
                  <c:v>4</c:v>
                </c:pt>
                <c:pt idx="4">
                  <c:v>5</c:v>
                </c:pt>
                <c:pt idx="5">
                  <c:v>6</c:v>
                </c:pt>
              </c:numCache>
            </c:numRef>
          </c:xVal>
          <c:yVal>
            <c:numRef>
              <c:f>'Allow BP '!$B$77:$G$77</c:f>
              <c:numCache>
                <c:formatCode>General</c:formatCode>
                <c:ptCount val="6"/>
                <c:pt idx="0">
                  <c:v>1390</c:v>
                </c:pt>
                <c:pt idx="1">
                  <c:v>815.8</c:v>
                </c:pt>
                <c:pt idx="2">
                  <c:v>663.5</c:v>
                </c:pt>
                <c:pt idx="3">
                  <c:v>594.1</c:v>
                </c:pt>
                <c:pt idx="4">
                  <c:v>554.5</c:v>
                </c:pt>
                <c:pt idx="5">
                  <c:v>529</c:v>
                </c:pt>
              </c:numCache>
            </c:numRef>
          </c:yVal>
          <c:smooth val="1"/>
          <c:extLst>
            <c:ext xmlns:c16="http://schemas.microsoft.com/office/drawing/2014/chart" uri="{C3380CC4-5D6E-409C-BE32-E72D297353CC}">
              <c16:uniqueId val="{00000005-5491-4AD5-B6BE-7310890FC233}"/>
            </c:ext>
          </c:extLst>
        </c:ser>
        <c:ser>
          <c:idx val="6"/>
          <c:order val="6"/>
          <c:tx>
            <c:v>N=60</c:v>
          </c:tx>
          <c:xVal>
            <c:numRef>
              <c:f>'Allow BP '!$B$83:$G$83</c:f>
              <c:numCache>
                <c:formatCode>General</c:formatCode>
                <c:ptCount val="6"/>
                <c:pt idx="0">
                  <c:v>1</c:v>
                </c:pt>
                <c:pt idx="1">
                  <c:v>2</c:v>
                </c:pt>
                <c:pt idx="2">
                  <c:v>3</c:v>
                </c:pt>
                <c:pt idx="3">
                  <c:v>4</c:v>
                </c:pt>
                <c:pt idx="4">
                  <c:v>5</c:v>
                </c:pt>
                <c:pt idx="5">
                  <c:v>6</c:v>
                </c:pt>
              </c:numCache>
            </c:numRef>
          </c:xVal>
          <c:yVal>
            <c:numRef>
              <c:f>'Allow BP '!$B$90:$G$90</c:f>
              <c:numCache>
                <c:formatCode>General</c:formatCode>
                <c:ptCount val="6"/>
                <c:pt idx="0">
                  <c:v>1685.8</c:v>
                </c:pt>
                <c:pt idx="1">
                  <c:v>989.4</c:v>
                </c:pt>
                <c:pt idx="2">
                  <c:v>804.7</c:v>
                </c:pt>
                <c:pt idx="3">
                  <c:v>720.5</c:v>
                </c:pt>
                <c:pt idx="4">
                  <c:v>672.5</c:v>
                </c:pt>
                <c:pt idx="5">
                  <c:v>641.5</c:v>
                </c:pt>
              </c:numCache>
            </c:numRef>
          </c:yVal>
          <c:smooth val="1"/>
          <c:extLst>
            <c:ext xmlns:c16="http://schemas.microsoft.com/office/drawing/2014/chart" uri="{C3380CC4-5D6E-409C-BE32-E72D297353CC}">
              <c16:uniqueId val="{00000006-5491-4AD5-B6BE-7310890FC233}"/>
            </c:ext>
          </c:extLst>
        </c:ser>
        <c:dLbls>
          <c:showLegendKey val="0"/>
          <c:showVal val="0"/>
          <c:showCatName val="0"/>
          <c:showSerName val="0"/>
          <c:showPercent val="0"/>
          <c:showBubbleSize val="0"/>
        </c:dLbls>
        <c:axId val="40148352"/>
        <c:axId val="40166912"/>
      </c:scatterChart>
      <c:valAx>
        <c:axId val="40148352"/>
        <c:scaling>
          <c:orientation val="minMax"/>
          <c:max val="6"/>
          <c:min val="1"/>
        </c:scaling>
        <c:delete val="0"/>
        <c:axPos val="b"/>
        <c:majorGridlines/>
        <c:minorGridlines/>
        <c:title>
          <c:tx>
            <c:rich>
              <a:bodyPr/>
              <a:lstStyle/>
              <a:p>
                <a:pPr>
                  <a:defRPr lang="en-IN"/>
                </a:pPr>
                <a:r>
                  <a:rPr lang="en-IN"/>
                  <a:t>Width of Footing, B (in meter)</a:t>
                </a:r>
              </a:p>
            </c:rich>
          </c:tx>
          <c:overlay val="0"/>
        </c:title>
        <c:numFmt formatCode="General" sourceLinked="1"/>
        <c:majorTickMark val="out"/>
        <c:minorTickMark val="none"/>
        <c:tickLblPos val="nextTo"/>
        <c:txPr>
          <a:bodyPr rot="0" vert="horz"/>
          <a:lstStyle/>
          <a:p>
            <a:pPr>
              <a:defRPr lang="en-IN" sz="1000" b="0" i="0" u="none" strike="noStrike" baseline="0">
                <a:solidFill>
                  <a:srgbClr val="000000"/>
                </a:solidFill>
                <a:latin typeface="Calibri"/>
                <a:ea typeface="Calibri"/>
                <a:cs typeface="Calibri"/>
              </a:defRPr>
            </a:pPr>
            <a:endParaRPr lang="en-US"/>
          </a:p>
        </c:txPr>
        <c:crossAx val="40166912"/>
        <c:crosses val="autoZero"/>
        <c:crossBetween val="midCat"/>
        <c:majorUnit val="1"/>
        <c:minorUnit val="1"/>
      </c:valAx>
      <c:valAx>
        <c:axId val="40166912"/>
        <c:scaling>
          <c:orientation val="minMax"/>
          <c:max val="700"/>
          <c:min val="0"/>
        </c:scaling>
        <c:delete val="0"/>
        <c:axPos val="l"/>
        <c:majorGridlines/>
        <c:minorGridlines/>
        <c:title>
          <c:tx>
            <c:rich>
              <a:bodyPr/>
              <a:lstStyle/>
              <a:p>
                <a:pPr>
                  <a:defRPr lang="en-IN"/>
                </a:pPr>
                <a:r>
                  <a:rPr lang="en-IN"/>
                  <a:t>ABC (in kPa)</a:t>
                </a:r>
              </a:p>
            </c:rich>
          </c:tx>
          <c:overlay val="0"/>
        </c:title>
        <c:numFmt formatCode="General" sourceLinked="1"/>
        <c:majorTickMark val="out"/>
        <c:minorTickMark val="none"/>
        <c:tickLblPos val="nextTo"/>
        <c:txPr>
          <a:bodyPr/>
          <a:lstStyle/>
          <a:p>
            <a:pPr>
              <a:defRPr lang="en-IN"/>
            </a:pPr>
            <a:endParaRPr lang="en-US"/>
          </a:p>
        </c:txPr>
        <c:crossAx val="40148352"/>
        <c:crosses val="autoZero"/>
        <c:crossBetween val="midCat"/>
        <c:majorUnit val="100"/>
        <c:minorUnit val="50"/>
      </c:valAx>
    </c:plotArea>
    <c:legend>
      <c:legendPos val="r"/>
      <c:layout>
        <c:manualLayout>
          <c:xMode val="edge"/>
          <c:yMode val="edge"/>
          <c:x val="0.6923100095442617"/>
          <c:y val="0.18957571480035584"/>
          <c:w val="0.30670514197089027"/>
          <c:h val="0.26999982732421635"/>
        </c:manualLayout>
      </c:layout>
      <c:overlay val="0"/>
      <c:txPr>
        <a:bodyPr/>
        <a:lstStyle/>
        <a:p>
          <a:pPr>
            <a:defRPr lang="en-IN"/>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14F00-EC8F-4AE2-A0A9-D9649EF452E8}" type="datetimeFigureOut">
              <a:rPr lang="en-IN" smtClean="0"/>
              <a:t>10-11-2025</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C37FA-D349-4A0A-98B5-07321572CF74}" type="slidenum">
              <a:rPr lang="en-IN" smtClean="0"/>
              <a:t>‹#›</a:t>
            </a:fld>
            <a:endParaRPr lang="en-IN"/>
          </a:p>
        </p:txBody>
      </p:sp>
    </p:spTree>
    <p:extLst>
      <p:ext uri="{BB962C8B-B14F-4D97-AF65-F5344CB8AC3E}">
        <p14:creationId xmlns:p14="http://schemas.microsoft.com/office/powerpoint/2010/main" val="31843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A43DBF-2BE2-0D5F-4399-BF3BF77429A7}"/>
              </a:ext>
            </a:extLst>
          </p:cNvPr>
          <p:cNvSpPr>
            <a:spLocks noGrp="1" noChangeArrowheads="1"/>
          </p:cNvSpPr>
          <p:nvPr>
            <p:ph type="sldNum" sz="quarter" idx="5"/>
          </p:nvPr>
        </p:nvSpPr>
        <p:spPr>
          <a:ln/>
        </p:spPr>
        <p:txBody>
          <a:bodyPr/>
          <a:lstStyle/>
          <a:p>
            <a:fld id="{CEB68F23-0013-4FFF-A249-42A5654FEC42}" type="slidenum">
              <a:rPr lang="en-AU" altLang="en-US"/>
              <a:pPr/>
              <a:t>13</a:t>
            </a:fld>
            <a:endParaRPr lang="en-AU" altLang="en-US"/>
          </a:p>
        </p:txBody>
      </p:sp>
      <p:sp>
        <p:nvSpPr>
          <p:cNvPr id="74754" name="Rectangle 2">
            <a:extLst>
              <a:ext uri="{FF2B5EF4-FFF2-40B4-BE49-F238E27FC236}">
                <a16:creationId xmlns:a16="http://schemas.microsoft.com/office/drawing/2014/main" id="{1483B107-D6E3-5B61-CAED-3D5009CEA18D}"/>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54896B29-6975-34AD-8AA5-177C35EAC40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147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8A8B88-698B-CDF2-84AE-C0BC6C191BDC}"/>
              </a:ext>
            </a:extLst>
          </p:cNvPr>
          <p:cNvSpPr>
            <a:spLocks noGrp="1" noChangeArrowheads="1"/>
          </p:cNvSpPr>
          <p:nvPr>
            <p:ph type="sldNum" sz="quarter" idx="5"/>
          </p:nvPr>
        </p:nvSpPr>
        <p:spPr>
          <a:ln/>
        </p:spPr>
        <p:txBody>
          <a:bodyPr/>
          <a:lstStyle/>
          <a:p>
            <a:fld id="{2DAE7FDA-F3AB-4F51-9A76-A424355458D3}" type="slidenum">
              <a:rPr lang="en-AU" altLang="en-US"/>
              <a:pPr/>
              <a:t>16</a:t>
            </a:fld>
            <a:endParaRPr lang="en-AU" altLang="en-US"/>
          </a:p>
        </p:txBody>
      </p:sp>
      <p:sp>
        <p:nvSpPr>
          <p:cNvPr id="33794" name="Rectangle 2">
            <a:extLst>
              <a:ext uri="{FF2B5EF4-FFF2-40B4-BE49-F238E27FC236}">
                <a16:creationId xmlns:a16="http://schemas.microsoft.com/office/drawing/2014/main" id="{AA79C752-30F2-E4D8-C646-573A1DE0E470}"/>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F69DD4F5-4576-DF33-F8DD-F2D4EAE2E5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0770FB-9F41-6363-CFA1-809835449D1C}"/>
              </a:ext>
            </a:extLst>
          </p:cNvPr>
          <p:cNvSpPr>
            <a:spLocks noGrp="1" noChangeArrowheads="1"/>
          </p:cNvSpPr>
          <p:nvPr>
            <p:ph type="sldNum" sz="quarter" idx="5"/>
          </p:nvPr>
        </p:nvSpPr>
        <p:spPr>
          <a:ln/>
        </p:spPr>
        <p:txBody>
          <a:bodyPr/>
          <a:lstStyle/>
          <a:p>
            <a:fld id="{DDBC5C27-CF32-4768-BB41-599978A858DA}" type="slidenum">
              <a:rPr lang="en-US" altLang="en-US"/>
              <a:pPr/>
              <a:t>97</a:t>
            </a:fld>
            <a:endParaRPr lang="en-US" altLang="en-US"/>
          </a:p>
        </p:txBody>
      </p:sp>
      <p:sp>
        <p:nvSpPr>
          <p:cNvPr id="46082" name="Rectangle 2">
            <a:extLst>
              <a:ext uri="{FF2B5EF4-FFF2-40B4-BE49-F238E27FC236}">
                <a16:creationId xmlns:a16="http://schemas.microsoft.com/office/drawing/2014/main" id="{380704B0-6772-5076-813C-1A627FDBB1BF}"/>
              </a:ext>
            </a:extLst>
          </p:cNvPr>
          <p:cNvSpPr>
            <a:spLocks noGrp="1" noChangeArrowheads="1"/>
          </p:cNvSpPr>
          <p:nvPr>
            <p:ph type="body" idx="1"/>
          </p:nvPr>
        </p:nvSpPr>
        <p:spPr>
          <a:xfrm>
            <a:off x="914400" y="4346575"/>
            <a:ext cx="5029200" cy="3849688"/>
          </a:xfrm>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
        <p:nvSpPr>
          <p:cNvPr id="46083" name="Rectangle 3">
            <a:extLst>
              <a:ext uri="{FF2B5EF4-FFF2-40B4-BE49-F238E27FC236}">
                <a16:creationId xmlns:a16="http://schemas.microsoft.com/office/drawing/2014/main" id="{A1D64A50-35B6-1080-C697-61DD71124E54}"/>
              </a:ext>
            </a:extLst>
          </p:cNvPr>
          <p:cNvSpPr>
            <a:spLocks noGrp="1" noRot="1" noChangeAspect="1" noChangeArrowheads="1" noTextEdit="1"/>
          </p:cNvSpPr>
          <p:nvPr>
            <p:ph type="sldImg"/>
          </p:nvPr>
        </p:nvSpPr>
        <p:spPr>
          <a:xfrm>
            <a:off x="1292225" y="796925"/>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C98B6E1-21DA-F8BB-81AA-929116CFE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3FD3836-134A-1E01-D822-141E961898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35844" name="Slide Number Placeholder 3">
            <a:extLst>
              <a:ext uri="{FF2B5EF4-FFF2-40B4-BE49-F238E27FC236}">
                <a16:creationId xmlns:a16="http://schemas.microsoft.com/office/drawing/2014/main" id="{B1DBDBF4-961A-5314-B53A-EEDCC20997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D1AC93-2124-4F33-91AD-33D425AED04B}" type="slidenum">
              <a:rPr lang="en-IN" altLang="en-US">
                <a:latin typeface="Arial" panose="020B0604020202020204" pitchFamily="34" charset="0"/>
              </a:rPr>
              <a:pPr>
                <a:spcBef>
                  <a:spcPct val="0"/>
                </a:spcBef>
              </a:pPr>
              <a:t>134</a:t>
            </a:fld>
            <a:endParaRPr lang="en-I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6F7D519-F7FC-8E17-A53B-517872C169CC}"/>
              </a:ext>
            </a:extLst>
          </p:cNvPr>
          <p:cNvSpPr>
            <a:spLocks noGrp="1" noChangeArrowheads="1"/>
          </p:cNvSpPr>
          <p:nvPr>
            <p:ph type="sldNum" sz="quarter" idx="5"/>
          </p:nvPr>
        </p:nvSpPr>
        <p:spPr>
          <a:ln/>
        </p:spPr>
        <p:txBody>
          <a:bodyPr/>
          <a:lstStyle/>
          <a:p>
            <a:fld id="{DDFECBC4-A5BD-434D-ADB5-EC0A091EC47C}" type="slidenum">
              <a:rPr lang="en-AU" altLang="en-US"/>
              <a:pPr/>
              <a:t>210</a:t>
            </a:fld>
            <a:endParaRPr lang="en-AU" altLang="en-US"/>
          </a:p>
        </p:txBody>
      </p:sp>
      <p:sp>
        <p:nvSpPr>
          <p:cNvPr id="76802" name="Rectangle 2">
            <a:extLst>
              <a:ext uri="{FF2B5EF4-FFF2-40B4-BE49-F238E27FC236}">
                <a16:creationId xmlns:a16="http://schemas.microsoft.com/office/drawing/2014/main" id="{46C88398-BBCB-8764-659D-33CA312F78AD}"/>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774F20AF-640A-8987-4349-8971F439204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3146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6DDDE3-69D2-F34D-715D-A67E9090F72A}"/>
              </a:ext>
            </a:extLst>
          </p:cNvPr>
          <p:cNvSpPr>
            <a:spLocks noGrp="1" noChangeArrowheads="1"/>
          </p:cNvSpPr>
          <p:nvPr>
            <p:ph type="sldNum" sz="quarter" idx="5"/>
          </p:nvPr>
        </p:nvSpPr>
        <p:spPr>
          <a:ln/>
        </p:spPr>
        <p:txBody>
          <a:bodyPr/>
          <a:lstStyle/>
          <a:p>
            <a:fld id="{EB58193B-819A-492F-AF45-0A3B653A71A1}" type="slidenum">
              <a:rPr lang="en-AU" altLang="en-US"/>
              <a:pPr/>
              <a:t>212</a:t>
            </a:fld>
            <a:endParaRPr lang="en-AU" altLang="en-US"/>
          </a:p>
        </p:txBody>
      </p:sp>
      <p:sp>
        <p:nvSpPr>
          <p:cNvPr id="78850" name="Rectangle 2">
            <a:extLst>
              <a:ext uri="{FF2B5EF4-FFF2-40B4-BE49-F238E27FC236}">
                <a16:creationId xmlns:a16="http://schemas.microsoft.com/office/drawing/2014/main" id="{934A35C4-BDB3-B6B4-59EB-91986711A161}"/>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1224707-DF91-F50A-64CA-EF512938708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5514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89E8A0-4722-85B8-F1FE-AB86D04E449A}"/>
              </a:ext>
            </a:extLst>
          </p:cNvPr>
          <p:cNvSpPr>
            <a:spLocks noGrp="1" noChangeArrowheads="1"/>
          </p:cNvSpPr>
          <p:nvPr>
            <p:ph type="sldNum" sz="quarter" idx="5"/>
          </p:nvPr>
        </p:nvSpPr>
        <p:spPr>
          <a:ln/>
        </p:spPr>
        <p:txBody>
          <a:bodyPr/>
          <a:lstStyle/>
          <a:p>
            <a:fld id="{8D147A24-EC79-4C3E-A2D1-DCD905F8E43E}" type="slidenum">
              <a:rPr lang="en-AU" altLang="en-US"/>
              <a:pPr/>
              <a:t>272</a:t>
            </a:fld>
            <a:endParaRPr lang="en-AU" altLang="en-US"/>
          </a:p>
        </p:txBody>
      </p:sp>
      <p:sp>
        <p:nvSpPr>
          <p:cNvPr id="80898" name="Rectangle 2">
            <a:extLst>
              <a:ext uri="{FF2B5EF4-FFF2-40B4-BE49-F238E27FC236}">
                <a16:creationId xmlns:a16="http://schemas.microsoft.com/office/drawing/2014/main" id="{54002852-C857-AE83-1630-80C425574823}"/>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14587597-9874-61FD-D5A5-66A30E4731C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139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6A7-E645-2393-BACB-4AE531F117C3}"/>
              </a:ext>
            </a:extLst>
          </p:cNvPr>
          <p:cNvSpPr>
            <a:spLocks noGrp="1"/>
          </p:cNvSpPr>
          <p:nvPr>
            <p:ph type="title"/>
          </p:nvPr>
        </p:nvSpPr>
        <p:spPr>
          <a:xfrm>
            <a:off x="457200" y="274638"/>
            <a:ext cx="8229600" cy="1143000"/>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7FA0683-C878-3F30-07B1-3CDDECF1CF8C}"/>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hart Placeholder 3">
            <a:extLst>
              <a:ext uri="{FF2B5EF4-FFF2-40B4-BE49-F238E27FC236}">
                <a16:creationId xmlns:a16="http://schemas.microsoft.com/office/drawing/2014/main" id="{8EC56C9D-8198-EFCE-E899-85AFE8BFE1BA}"/>
              </a:ext>
            </a:extLst>
          </p:cNvPr>
          <p:cNvSpPr>
            <a:spLocks noGrp="1"/>
          </p:cNvSpPr>
          <p:nvPr>
            <p:ph type="chart" sz="half" idx="2"/>
          </p:nvPr>
        </p:nvSpPr>
        <p:spPr>
          <a:xfrm>
            <a:off x="4648200" y="1600200"/>
            <a:ext cx="4038600" cy="4525963"/>
          </a:xfrm>
        </p:spPr>
        <p:txBody>
          <a:bodyPr/>
          <a:lstStyle/>
          <a:p>
            <a:endParaRPr lang="en-IN"/>
          </a:p>
        </p:txBody>
      </p:sp>
      <p:sp>
        <p:nvSpPr>
          <p:cNvPr id="5" name="Date Placeholder 4">
            <a:extLst>
              <a:ext uri="{FF2B5EF4-FFF2-40B4-BE49-F238E27FC236}">
                <a16:creationId xmlns:a16="http://schemas.microsoft.com/office/drawing/2014/main" id="{8DAF7FA2-5894-1653-FA2D-E49276AE562B}"/>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DF9D0C-15A1-F553-B8A8-795C46CF2691}"/>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5F4D95-AA8F-E3F1-29FD-CA2129695054}"/>
              </a:ext>
            </a:extLst>
          </p:cNvPr>
          <p:cNvSpPr>
            <a:spLocks noGrp="1"/>
          </p:cNvSpPr>
          <p:nvPr>
            <p:ph type="sldNum" sz="quarter" idx="12"/>
          </p:nvPr>
        </p:nvSpPr>
        <p:spPr>
          <a:xfrm>
            <a:off x="6553200" y="6245225"/>
            <a:ext cx="2133600" cy="476250"/>
          </a:xfrm>
        </p:spPr>
        <p:txBody>
          <a:bodyPr/>
          <a:lstStyle>
            <a:lvl1pPr>
              <a:defRPr/>
            </a:lvl1pPr>
          </a:lstStyle>
          <a:p>
            <a:fld id="{7A9D90B9-0700-49FC-B388-2ED9AF88F903}" type="slidenum">
              <a:rPr lang="en-US" altLang="en-US"/>
              <a:pPr/>
              <a:t>‹#›</a:t>
            </a:fld>
            <a:endParaRPr lang="en-US" altLang="en-US"/>
          </a:p>
        </p:txBody>
      </p:sp>
    </p:spTree>
    <p:extLst>
      <p:ext uri="{BB962C8B-B14F-4D97-AF65-F5344CB8AC3E}">
        <p14:creationId xmlns:p14="http://schemas.microsoft.com/office/powerpoint/2010/main" val="2381119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11/10/2025</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103170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CivilVRS"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file:///C:\soundfiles\ghostbusters.mid" TargetMode="External"/><Relationship Id="rId1" Type="http://schemas.openxmlformats.org/officeDocument/2006/relationships/tags" Target="../tags/tag1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69.jpeg"/></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soundfiles\bond.mid" TargetMode="External"/><Relationship Id="rId1" Type="http://schemas.openxmlformats.org/officeDocument/2006/relationships/tags" Target="../tags/tag16.xml"/><Relationship Id="rId5" Type="http://schemas.openxmlformats.org/officeDocument/2006/relationships/image" Target="../media/image70.png"/><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14.bin"/><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15.bin"/><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92.e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79.emf"/><Relationship Id="rId4" Type="http://schemas.openxmlformats.org/officeDocument/2006/relationships/oleObject" Target="../embeddings/oleObject16.bin"/></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96.emf"/><Relationship Id="rId3" Type="http://schemas.openxmlformats.org/officeDocument/2006/relationships/image" Target="../media/image80.emf"/><Relationship Id="rId7" Type="http://schemas.openxmlformats.org/officeDocument/2006/relationships/image" Target="../media/image93.emf"/><Relationship Id="rId12" Type="http://schemas.openxmlformats.org/officeDocument/2006/relationships/oleObject" Target="../embeddings/oleObject20.bin"/><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95.emf"/><Relationship Id="rId5" Type="http://schemas.openxmlformats.org/officeDocument/2006/relationships/image" Target="../media/image81.emf"/><Relationship Id="rId15" Type="http://schemas.openxmlformats.org/officeDocument/2006/relationships/image" Target="../media/image97.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94.emf"/><Relationship Id="rId14" Type="http://schemas.openxmlformats.org/officeDocument/2006/relationships/oleObject" Target="../embeddings/oleObject21.bin"/></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oleObject" Target="../embeddings/oleObject22.bin"/><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youtu.be/TIaBRn6J1eo?si=DSZp5oBbi2z334"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https://youtu.be/EepT6mP6VN4?si=J7kUth2o-lRa587k" TargetMode="External"/><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2.png"/></Relationships>
</file>

<file path=ppt/slides/_rels/slide273.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oleObject" Target="../embeddings/oleObject23.bin"/><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soundfiles\ANGELEYE.MID" TargetMode="External"/><Relationship Id="rId1" Type="http://schemas.openxmlformats.org/officeDocument/2006/relationships/tags" Target="../tags/tag2.xml"/><Relationship Id="rId5" Type="http://schemas.openxmlformats.org/officeDocument/2006/relationships/image" Target="../media/image70.pn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1.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2.wmf"/></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7.wmf"/><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oleObject" Target="../embeddings/oleObject8.bin"/><Relationship Id="rId5" Type="http://schemas.openxmlformats.org/officeDocument/2006/relationships/image" Target="../media/image76.wmf"/><Relationship Id="rId4" Type="http://schemas.openxmlformats.org/officeDocument/2006/relationships/oleObject" Target="../embeddings/oleObject7.bin"/></Relationships>
</file>

<file path=ppt/slides/_rels/slide8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9.bin"/><Relationship Id="rId1" Type="http://schemas.openxmlformats.org/officeDocument/2006/relationships/slideLayout" Target="../slideLayouts/slideLayout7.xml"/><Relationship Id="rId5" Type="http://schemas.openxmlformats.org/officeDocument/2006/relationships/image" Target="../media/image79.emf"/><Relationship Id="rId4" Type="http://schemas.openxmlformats.org/officeDocument/2006/relationships/oleObject" Target="../embeddings/oleObject10.bin"/></Relationships>
</file>

<file path=ppt/slides/_rels/slide8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oleObject" Target="../embeddings/oleObject10.bin"/></Relationships>
</file>

<file path=ppt/slides/_rels/slide8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69.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soundfiles\SIMPSONS.MID" TargetMode="External"/><Relationship Id="rId1" Type="http://schemas.openxmlformats.org/officeDocument/2006/relationships/tags" Target="../tags/tag11.xml"/><Relationship Id="rId5" Type="http://schemas.openxmlformats.org/officeDocument/2006/relationships/image" Target="../media/image70.png"/><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0"/>
            <a:ext cx="8686800" cy="3086102"/>
          </a:xfrm>
          <a:solidFill>
            <a:srgbClr val="FFFF00"/>
          </a:solidFill>
          <a:ln>
            <a:solidFill>
              <a:schemeClr val="accent1"/>
            </a:solidFill>
          </a:ln>
        </p:spPr>
        <p:txBody>
          <a:bodyPr>
            <a:noAutofit/>
          </a:bodyPr>
          <a:lstStyle/>
          <a:p>
            <a:pPr marL="0" marR="0" lvl="0" indent="0"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Technical </a:t>
            </a:r>
            <a:r>
              <a:rPr kumimoji="0" lang="en-US" altLang="en-US" sz="2400" b="1" i="0" u="none" strike="noStrike" cap="none" normalizeH="0" baseline="0" dirty="0" err="1">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Programme</a:t>
            </a: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 on</a:t>
            </a:r>
            <a:b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b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"SOIL MECHANICS, FOUNDATION ENGINEERING &amp; </a:t>
            </a:r>
            <a:b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b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GEOTECHNICAL INVESTIGATIONS RELATED TO ELECTRIC SUB-STATION, EXTRA HIGH TENSION TRANSMISSION LINES AS PER QC, QA WITH IEC CONFORMITY" </a:t>
            </a:r>
            <a:b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b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for Engineers of APTRANSCO (Civil, Electrical &amp; Telecom)</a:t>
            </a:r>
            <a:b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br>
            <a:r>
              <a:rPr kumimoji="0" lang="en-US" altLang="en-US" sz="2400" b="1" i="0" u="none" strike="noStrike" cap="none" normalizeH="0" baseline="0" dirty="0">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 at Training institute, APGENCO, </a:t>
            </a:r>
            <a:r>
              <a:rPr kumimoji="0" lang="en-US" altLang="en-US" sz="2400" b="1" i="0" u="none" strike="noStrike" cap="none" normalizeH="0" baseline="0" dirty="0" err="1">
                <a:ln>
                  <a:noFill/>
                </a:ln>
                <a:solidFill>
                  <a:srgbClr val="1F1F1F"/>
                </a:solidFill>
                <a:effectLst/>
                <a:latin typeface="Times New Roman" panose="02020603050405020304" pitchFamily="18" charset="0"/>
                <a:ea typeface="Courier New" panose="02070309020205020404" pitchFamily="49" charset="0"/>
                <a:cs typeface="Times New Roman" panose="02020603050405020304" pitchFamily="18" charset="0"/>
              </a:rPr>
              <a:t>Ibrahimpatnam</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4" name="Rectangle 4"/>
          <p:cNvSpPr>
            <a:spLocks noChangeArrowheads="1"/>
          </p:cNvSpPr>
          <p:nvPr/>
        </p:nvSpPr>
        <p:spPr bwMode="auto">
          <a:xfrm>
            <a:off x="152400" y="3733800"/>
            <a:ext cx="6667500" cy="2400657"/>
          </a:xfrm>
          <a:prstGeom prst="rect">
            <a:avLst/>
          </a:prstGeom>
          <a:noFill/>
          <a:ln w="9525">
            <a:solidFill>
              <a:srgbClr val="FFC000"/>
            </a:solidFill>
            <a:miter lim="800000"/>
            <a:headEnd/>
            <a:tailEnd/>
          </a:ln>
        </p:spPr>
        <p:txBody>
          <a:bodyPr wrap="square" anchor="ctr">
            <a:spAutoFit/>
          </a:bodyPr>
          <a:lstStyle/>
          <a:p>
            <a:pPr algn="ctr"/>
            <a:r>
              <a:rPr lang="en-GB" sz="2400" b="1" dirty="0">
                <a:solidFill>
                  <a:schemeClr val="tx2"/>
                </a:solidFill>
                <a:latin typeface="Times New Roman" pitchFamily="18" charset="0"/>
                <a:cs typeface="Times New Roman" pitchFamily="18" charset="0"/>
              </a:rPr>
              <a:t>Dr. G. V. RAMA SUBBARAO</a:t>
            </a:r>
          </a:p>
          <a:p>
            <a:pPr algn="ctr"/>
            <a:r>
              <a:rPr lang="en-GB" b="1" dirty="0">
                <a:solidFill>
                  <a:srgbClr val="C00000"/>
                </a:solidFill>
                <a:latin typeface="Times New Roman" pitchFamily="18" charset="0"/>
                <a:cs typeface="Times New Roman" pitchFamily="18" charset="0"/>
              </a:rPr>
              <a:t>ASSOCIATE PROFESSOR,</a:t>
            </a:r>
          </a:p>
          <a:p>
            <a:pPr algn="ctr"/>
            <a:r>
              <a:rPr lang="en-GB" b="1" dirty="0">
                <a:solidFill>
                  <a:srgbClr val="C00000"/>
                </a:solidFill>
                <a:latin typeface="Times New Roman" pitchFamily="18" charset="0"/>
                <a:cs typeface="Times New Roman" pitchFamily="18" charset="0"/>
              </a:rPr>
              <a:t>DEPARTMENT OF CIVIL ENGINEERING, </a:t>
            </a:r>
          </a:p>
          <a:p>
            <a:pPr algn="ctr"/>
            <a:r>
              <a:rPr lang="en-US" b="1" dirty="0">
                <a:solidFill>
                  <a:srgbClr val="C00000"/>
                </a:solidFill>
                <a:latin typeface="Times New Roman" pitchFamily="18" charset="0"/>
                <a:cs typeface="Times New Roman" pitchFamily="18" charset="0"/>
              </a:rPr>
              <a:t>V.R. SIDDARTHA SCHOOL OF ENGINNERING</a:t>
            </a:r>
            <a:r>
              <a:rPr lang="en-GB" b="1" dirty="0">
                <a:solidFill>
                  <a:srgbClr val="C00000"/>
                </a:solidFill>
                <a:latin typeface="Times New Roman" pitchFamily="18" charset="0"/>
                <a:cs typeface="Times New Roman" pitchFamily="18" charset="0"/>
              </a:rPr>
              <a:t>,</a:t>
            </a:r>
          </a:p>
          <a:p>
            <a:pPr algn="ctr"/>
            <a:r>
              <a:rPr lang="en-GB" b="1" dirty="0">
                <a:solidFill>
                  <a:srgbClr val="C00000"/>
                </a:solidFill>
                <a:latin typeface="Times New Roman" pitchFamily="18" charset="0"/>
                <a:cs typeface="Times New Roman" pitchFamily="18" charset="0"/>
              </a:rPr>
              <a:t>SIDDHARTHA ACADEMY OF HIGHER EDUCATION</a:t>
            </a:r>
          </a:p>
          <a:p>
            <a:pPr algn="ctr"/>
            <a:r>
              <a:rPr lang="en-GB" b="1" dirty="0">
                <a:solidFill>
                  <a:srgbClr val="C00000"/>
                </a:solidFill>
                <a:latin typeface="Times New Roman" pitchFamily="18" charset="0"/>
                <a:cs typeface="Times New Roman" pitchFamily="18" charset="0"/>
              </a:rPr>
              <a:t>-Deemed to be University </a:t>
            </a:r>
          </a:p>
          <a:p>
            <a:pPr algn="ctr"/>
            <a:r>
              <a:rPr lang="en-GB" b="1" dirty="0">
                <a:solidFill>
                  <a:srgbClr val="C00000"/>
                </a:solidFill>
                <a:latin typeface="Times New Roman" pitchFamily="18" charset="0"/>
                <a:cs typeface="Times New Roman" pitchFamily="18" charset="0"/>
              </a:rPr>
              <a:t>VIJAYAWADA – 520 007</a:t>
            </a:r>
            <a:endParaRPr lang="en-US" b="1" dirty="0">
              <a:solidFill>
                <a:srgbClr val="C00000"/>
              </a:solidFill>
              <a:latin typeface="Times New Roman" pitchFamily="18" charset="0"/>
              <a:cs typeface="Times New Roman" pitchFamily="18" charset="0"/>
            </a:endParaRPr>
          </a:p>
          <a:p>
            <a:pPr algn="ctr" eaLnBrk="0" hangingPunct="0"/>
            <a:r>
              <a:rPr lang="en-GB" b="1" dirty="0">
                <a:solidFill>
                  <a:srgbClr val="C00000"/>
                </a:solidFill>
                <a:latin typeface="Times New Roman" pitchFamily="18" charset="0"/>
                <a:cs typeface="Times New Roman" pitchFamily="18" charset="0"/>
              </a:rPr>
              <a:t>E-Mail: drgeovrs@vrsiddhartha.ac.in</a:t>
            </a:r>
          </a:p>
        </p:txBody>
      </p:sp>
      <p:pic>
        <p:nvPicPr>
          <p:cNvPr id="6" name="Picture 5">
            <a:extLst>
              <a:ext uri="{FF2B5EF4-FFF2-40B4-BE49-F238E27FC236}">
                <a16:creationId xmlns:a16="http://schemas.microsoft.com/office/drawing/2014/main" id="{7BD9380A-7798-B39A-49AF-1F150112D3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48099"/>
            <a:ext cx="1752600" cy="2172057"/>
          </a:xfrm>
          <a:prstGeom prst="rect">
            <a:avLst/>
          </a:prstGeom>
          <a:noFill/>
          <a:ln>
            <a:noFill/>
          </a:ln>
        </p:spPr>
      </p:pic>
      <p:sp>
        <p:nvSpPr>
          <p:cNvPr id="5" name="TextBox 4">
            <a:extLst>
              <a:ext uri="{FF2B5EF4-FFF2-40B4-BE49-F238E27FC236}">
                <a16:creationId xmlns:a16="http://schemas.microsoft.com/office/drawing/2014/main" id="{406667F6-B275-3A23-757E-EBB1DA486C3D}"/>
              </a:ext>
            </a:extLst>
          </p:cNvPr>
          <p:cNvSpPr txBox="1"/>
          <p:nvPr/>
        </p:nvSpPr>
        <p:spPr>
          <a:xfrm>
            <a:off x="3523021" y="6260421"/>
            <a:ext cx="4572000" cy="369332"/>
          </a:xfrm>
          <a:prstGeom prst="rect">
            <a:avLst/>
          </a:prstGeom>
          <a:noFill/>
        </p:spPr>
        <p:txBody>
          <a:bodyPr wrap="square">
            <a:spAutoFit/>
          </a:bodyPr>
          <a:lstStyle/>
          <a:p>
            <a:r>
              <a:rPr lang="en-IN" dirty="0">
                <a:hlinkClick r:id="rId3"/>
              </a:rPr>
              <a:t>Civil@VRS - YouTube</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E5FDA4-5308-3DDC-2FB8-0B0464349591}"/>
              </a:ext>
            </a:extLst>
          </p:cNvPr>
          <p:cNvSpPr txBox="1"/>
          <p:nvPr/>
        </p:nvSpPr>
        <p:spPr>
          <a:xfrm>
            <a:off x="685800" y="1371600"/>
            <a:ext cx="8055769" cy="2800767"/>
          </a:xfrm>
          <a:prstGeom prst="rect">
            <a:avLst/>
          </a:prstGeom>
          <a:noFill/>
          <a:ln>
            <a:solidFill>
              <a:schemeClr val="accent1"/>
            </a:solidFill>
          </a:ln>
        </p:spPr>
        <p:txBody>
          <a:bodyPr wrap="square">
            <a:spAutoFit/>
          </a:bodyPr>
          <a:lstStyle/>
          <a:p>
            <a:pPr algn="just"/>
            <a:r>
              <a:rPr lang="en-US" sz="1600" b="1" dirty="0">
                <a:latin typeface="Times New Roman" panose="02020603050405020304" pitchFamily="18" charset="0"/>
                <a:cs typeface="Times New Roman" panose="02020603050405020304" pitchFamily="18" charset="0"/>
              </a:rPr>
              <a:t>“Geotechnical Engineering” by Dr. C. </a:t>
            </a:r>
            <a:r>
              <a:rPr lang="en-US" sz="1600" b="1" dirty="0" err="1">
                <a:latin typeface="Times New Roman" panose="02020603050405020304" pitchFamily="18" charset="0"/>
                <a:cs typeface="Times New Roman" panose="02020603050405020304" pitchFamily="18" charset="0"/>
              </a:rPr>
              <a:t>Venkatramaiah</a:t>
            </a:r>
            <a:r>
              <a:rPr lang="en-US" sz="1600" b="1" dirty="0">
                <a:latin typeface="Times New Roman" panose="02020603050405020304" pitchFamily="18" charset="0"/>
                <a:cs typeface="Times New Roman" panose="02020603050405020304" pitchFamily="18" charset="0"/>
              </a:rPr>
              <a:t> - A comprehensive textbook covering various aspects of geotechnical engineering, including soil mechanics, foundation engineering, and ground improvement techniques. </a:t>
            </a:r>
          </a:p>
          <a:p>
            <a:pPr algn="just"/>
            <a:endParaRPr lang="en-US"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“Soil Mechanics and Foundation Engineering” by Dr. K. R. Arora - A widely used textbook in Indian engineering universities, covering fundamental principles of soil mechanics and foundation engineering, with a focus on practical applications.</a:t>
            </a:r>
          </a:p>
          <a:p>
            <a:pPr algn="just"/>
            <a:endParaRPr lang="en-US"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“Soil Mechanics and Foundation Engineering” by Dr. V. N. S. Murthy. “Foundation Engineering” by Dr. P. C. Varghese. “Advanced Foundation Engineering: Geotechnical Engineering Series” by Dr. V. N. S. Murthy</a:t>
            </a:r>
            <a:endParaRPr lang="en-IN"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168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B1023F8-3B76-295B-7CD0-0EFB68527A76}"/>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Stresses in triaxial specimens</a:t>
            </a:r>
          </a:p>
        </p:txBody>
      </p:sp>
      <p:sp>
        <p:nvSpPr>
          <p:cNvPr id="53251" name="Rectangle 3">
            <a:extLst>
              <a:ext uri="{FF2B5EF4-FFF2-40B4-BE49-F238E27FC236}">
                <a16:creationId xmlns:a16="http://schemas.microsoft.com/office/drawing/2014/main" id="{76FE494C-328A-C579-74DD-BA3E808B769B}"/>
              </a:ext>
            </a:extLst>
          </p:cNvPr>
          <p:cNvSpPr>
            <a:spLocks noChangeArrowheads="1"/>
          </p:cNvSpPr>
          <p:nvPr/>
        </p:nvSpPr>
        <p:spPr bwMode="auto">
          <a:xfrm>
            <a:off x="2978150" y="1911350"/>
            <a:ext cx="1816100" cy="22733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3252" name="Oval 4">
            <a:extLst>
              <a:ext uri="{FF2B5EF4-FFF2-40B4-BE49-F238E27FC236}">
                <a16:creationId xmlns:a16="http://schemas.microsoft.com/office/drawing/2014/main" id="{E1E7A4E8-68A8-BC6F-580A-6B0D2B78108B}"/>
              </a:ext>
            </a:extLst>
          </p:cNvPr>
          <p:cNvSpPr>
            <a:spLocks noChangeArrowheads="1"/>
          </p:cNvSpPr>
          <p:nvPr/>
        </p:nvSpPr>
        <p:spPr bwMode="auto">
          <a:xfrm>
            <a:off x="2978150" y="1606550"/>
            <a:ext cx="1816100" cy="520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3253" name="Oval 5">
            <a:extLst>
              <a:ext uri="{FF2B5EF4-FFF2-40B4-BE49-F238E27FC236}">
                <a16:creationId xmlns:a16="http://schemas.microsoft.com/office/drawing/2014/main" id="{F555B4F5-D440-1DA2-9FC5-1466188F91D7}"/>
              </a:ext>
            </a:extLst>
          </p:cNvPr>
          <p:cNvSpPr>
            <a:spLocks noChangeArrowheads="1"/>
          </p:cNvSpPr>
          <p:nvPr/>
        </p:nvSpPr>
        <p:spPr bwMode="auto">
          <a:xfrm>
            <a:off x="2978150" y="3892550"/>
            <a:ext cx="1816100" cy="520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3254" name="Line 6">
            <a:extLst>
              <a:ext uri="{FF2B5EF4-FFF2-40B4-BE49-F238E27FC236}">
                <a16:creationId xmlns:a16="http://schemas.microsoft.com/office/drawing/2014/main" id="{54C5BAAB-90D4-5E97-D082-34DC248A3759}"/>
              </a:ext>
            </a:extLst>
          </p:cNvPr>
          <p:cNvSpPr>
            <a:spLocks noChangeShapeType="1"/>
          </p:cNvSpPr>
          <p:nvPr/>
        </p:nvSpPr>
        <p:spPr bwMode="auto">
          <a:xfrm flipV="1">
            <a:off x="3276600" y="41910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55" name="Line 7">
            <a:extLst>
              <a:ext uri="{FF2B5EF4-FFF2-40B4-BE49-F238E27FC236}">
                <a16:creationId xmlns:a16="http://schemas.microsoft.com/office/drawing/2014/main" id="{E8F6234E-FED9-9319-EA10-9775880EEEA1}"/>
              </a:ext>
            </a:extLst>
          </p:cNvPr>
          <p:cNvSpPr>
            <a:spLocks noChangeShapeType="1"/>
          </p:cNvSpPr>
          <p:nvPr/>
        </p:nvSpPr>
        <p:spPr bwMode="auto">
          <a:xfrm flipV="1">
            <a:off x="3810000" y="42672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56" name="Line 8">
            <a:extLst>
              <a:ext uri="{FF2B5EF4-FFF2-40B4-BE49-F238E27FC236}">
                <a16:creationId xmlns:a16="http://schemas.microsoft.com/office/drawing/2014/main" id="{936E1FDF-85C8-5F24-4661-A221AAB2F509}"/>
              </a:ext>
            </a:extLst>
          </p:cNvPr>
          <p:cNvSpPr>
            <a:spLocks noChangeShapeType="1"/>
          </p:cNvSpPr>
          <p:nvPr/>
        </p:nvSpPr>
        <p:spPr bwMode="auto">
          <a:xfrm flipV="1">
            <a:off x="4114800" y="40386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57" name="Line 9">
            <a:extLst>
              <a:ext uri="{FF2B5EF4-FFF2-40B4-BE49-F238E27FC236}">
                <a16:creationId xmlns:a16="http://schemas.microsoft.com/office/drawing/2014/main" id="{F9086EF3-D8DE-F4FD-9C8B-CCBE28EA3798}"/>
              </a:ext>
            </a:extLst>
          </p:cNvPr>
          <p:cNvSpPr>
            <a:spLocks noChangeShapeType="1"/>
          </p:cNvSpPr>
          <p:nvPr/>
        </p:nvSpPr>
        <p:spPr bwMode="auto">
          <a:xfrm flipV="1">
            <a:off x="4495800" y="41910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58" name="Line 10">
            <a:extLst>
              <a:ext uri="{FF2B5EF4-FFF2-40B4-BE49-F238E27FC236}">
                <a16:creationId xmlns:a16="http://schemas.microsoft.com/office/drawing/2014/main" id="{C75544FB-85DD-A59E-3D69-FC2647D0F4E0}"/>
              </a:ext>
            </a:extLst>
          </p:cNvPr>
          <p:cNvSpPr>
            <a:spLocks noChangeShapeType="1"/>
          </p:cNvSpPr>
          <p:nvPr/>
        </p:nvSpPr>
        <p:spPr bwMode="auto">
          <a:xfrm flipV="1">
            <a:off x="3581400" y="40386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59" name="Line 11">
            <a:extLst>
              <a:ext uri="{FF2B5EF4-FFF2-40B4-BE49-F238E27FC236}">
                <a16:creationId xmlns:a16="http://schemas.microsoft.com/office/drawing/2014/main" id="{98EF458E-3CBC-5B2B-C268-D58226B70526}"/>
              </a:ext>
            </a:extLst>
          </p:cNvPr>
          <p:cNvSpPr>
            <a:spLocks noChangeShapeType="1"/>
          </p:cNvSpPr>
          <p:nvPr/>
        </p:nvSpPr>
        <p:spPr bwMode="auto">
          <a:xfrm>
            <a:off x="3886200" y="762000"/>
            <a:ext cx="0" cy="1066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0" name="Line 12">
            <a:extLst>
              <a:ext uri="{FF2B5EF4-FFF2-40B4-BE49-F238E27FC236}">
                <a16:creationId xmlns:a16="http://schemas.microsoft.com/office/drawing/2014/main" id="{70D3CD60-444F-3328-809A-646112DA4270}"/>
              </a:ext>
            </a:extLst>
          </p:cNvPr>
          <p:cNvSpPr>
            <a:spLocks noChangeShapeType="1"/>
          </p:cNvSpPr>
          <p:nvPr/>
        </p:nvSpPr>
        <p:spPr bwMode="auto">
          <a:xfrm flipV="1">
            <a:off x="2743200" y="24384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1" name="Line 13">
            <a:extLst>
              <a:ext uri="{FF2B5EF4-FFF2-40B4-BE49-F238E27FC236}">
                <a16:creationId xmlns:a16="http://schemas.microsoft.com/office/drawing/2014/main" id="{E4C6565D-950C-E10C-13D8-BB42315CC001}"/>
              </a:ext>
            </a:extLst>
          </p:cNvPr>
          <p:cNvSpPr>
            <a:spLocks noChangeShapeType="1"/>
          </p:cNvSpPr>
          <p:nvPr/>
        </p:nvSpPr>
        <p:spPr bwMode="auto">
          <a:xfrm flipV="1">
            <a:off x="2743200" y="29718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2" name="Line 14">
            <a:extLst>
              <a:ext uri="{FF2B5EF4-FFF2-40B4-BE49-F238E27FC236}">
                <a16:creationId xmlns:a16="http://schemas.microsoft.com/office/drawing/2014/main" id="{AB08BFA0-2036-8D79-3048-0DD9273654D8}"/>
              </a:ext>
            </a:extLst>
          </p:cNvPr>
          <p:cNvSpPr>
            <a:spLocks noChangeShapeType="1"/>
          </p:cNvSpPr>
          <p:nvPr/>
        </p:nvSpPr>
        <p:spPr bwMode="auto">
          <a:xfrm flipV="1">
            <a:off x="2743200" y="35052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3" name="Line 15">
            <a:extLst>
              <a:ext uri="{FF2B5EF4-FFF2-40B4-BE49-F238E27FC236}">
                <a16:creationId xmlns:a16="http://schemas.microsoft.com/office/drawing/2014/main" id="{0931D7EA-9C18-770F-9FCB-CC1409511DAC}"/>
              </a:ext>
            </a:extLst>
          </p:cNvPr>
          <p:cNvSpPr>
            <a:spLocks noChangeShapeType="1"/>
          </p:cNvSpPr>
          <p:nvPr/>
        </p:nvSpPr>
        <p:spPr bwMode="auto">
          <a:xfrm>
            <a:off x="4648200" y="23622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4" name="Line 16">
            <a:extLst>
              <a:ext uri="{FF2B5EF4-FFF2-40B4-BE49-F238E27FC236}">
                <a16:creationId xmlns:a16="http://schemas.microsoft.com/office/drawing/2014/main" id="{25202CF2-AEAA-1C17-6A9A-FFF719E4E4A3}"/>
              </a:ext>
            </a:extLst>
          </p:cNvPr>
          <p:cNvSpPr>
            <a:spLocks noChangeShapeType="1"/>
          </p:cNvSpPr>
          <p:nvPr/>
        </p:nvSpPr>
        <p:spPr bwMode="auto">
          <a:xfrm>
            <a:off x="4648200" y="29718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5" name="Line 17">
            <a:extLst>
              <a:ext uri="{FF2B5EF4-FFF2-40B4-BE49-F238E27FC236}">
                <a16:creationId xmlns:a16="http://schemas.microsoft.com/office/drawing/2014/main" id="{5D9962F5-626B-9056-3D25-A47F9B4A555A}"/>
              </a:ext>
            </a:extLst>
          </p:cNvPr>
          <p:cNvSpPr>
            <a:spLocks noChangeShapeType="1"/>
          </p:cNvSpPr>
          <p:nvPr/>
        </p:nvSpPr>
        <p:spPr bwMode="auto">
          <a:xfrm>
            <a:off x="4648200" y="35052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66" name="Rectangle 18">
            <a:extLst>
              <a:ext uri="{FF2B5EF4-FFF2-40B4-BE49-F238E27FC236}">
                <a16:creationId xmlns:a16="http://schemas.microsoft.com/office/drawing/2014/main" id="{8D8BD292-ED99-C1ED-3673-6CF2BBC7A05C}"/>
              </a:ext>
            </a:extLst>
          </p:cNvPr>
          <p:cNvSpPr>
            <a:spLocks noChangeArrowheads="1"/>
          </p:cNvSpPr>
          <p:nvPr/>
        </p:nvSpPr>
        <p:spPr bwMode="auto">
          <a:xfrm>
            <a:off x="2058988" y="2668588"/>
            <a:ext cx="530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p>
        </p:txBody>
      </p:sp>
      <p:sp>
        <p:nvSpPr>
          <p:cNvPr id="53267" name="Rectangle 19">
            <a:extLst>
              <a:ext uri="{FF2B5EF4-FFF2-40B4-BE49-F238E27FC236}">
                <a16:creationId xmlns:a16="http://schemas.microsoft.com/office/drawing/2014/main" id="{BAFB2D3A-3603-A72B-FFBB-53771BD18D57}"/>
              </a:ext>
            </a:extLst>
          </p:cNvPr>
          <p:cNvSpPr>
            <a:spLocks noChangeArrowheads="1"/>
          </p:cNvSpPr>
          <p:nvPr/>
        </p:nvSpPr>
        <p:spPr bwMode="auto">
          <a:xfrm>
            <a:off x="5335588" y="2668588"/>
            <a:ext cx="33496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r>
              <a:rPr lang="en-US" altLang="en-US" sz="2400">
                <a:latin typeface="Times New Roman" panose="02020603050405020304" pitchFamily="18" charset="0"/>
              </a:rPr>
              <a:t>   = 	Radial stress (cell    	pressure)</a:t>
            </a:r>
          </a:p>
        </p:txBody>
      </p:sp>
      <p:sp>
        <p:nvSpPr>
          <p:cNvPr id="53268" name="Rectangle 20">
            <a:extLst>
              <a:ext uri="{FF2B5EF4-FFF2-40B4-BE49-F238E27FC236}">
                <a16:creationId xmlns:a16="http://schemas.microsoft.com/office/drawing/2014/main" id="{65B48E97-6EB1-2794-5B15-25350E534E5C}"/>
              </a:ext>
            </a:extLst>
          </p:cNvPr>
          <p:cNvSpPr>
            <a:spLocks noChangeArrowheads="1"/>
          </p:cNvSpPr>
          <p:nvPr/>
        </p:nvSpPr>
        <p:spPr bwMode="auto">
          <a:xfrm>
            <a:off x="3659188" y="4725988"/>
            <a:ext cx="3273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a</a:t>
            </a:r>
            <a:r>
              <a:rPr lang="en-US" altLang="en-US" sz="2400">
                <a:latin typeface="Times New Roman" panose="02020603050405020304" pitchFamily="18" charset="0"/>
              </a:rPr>
              <a:t>  = Axial stress</a:t>
            </a:r>
          </a:p>
        </p:txBody>
      </p:sp>
      <p:sp>
        <p:nvSpPr>
          <p:cNvPr id="53269" name="Rectangle 21">
            <a:extLst>
              <a:ext uri="{FF2B5EF4-FFF2-40B4-BE49-F238E27FC236}">
                <a16:creationId xmlns:a16="http://schemas.microsoft.com/office/drawing/2014/main" id="{122D3520-0164-E372-3FCC-271616D143CC}"/>
              </a:ext>
            </a:extLst>
          </p:cNvPr>
          <p:cNvSpPr>
            <a:spLocks noChangeArrowheads="1"/>
          </p:cNvSpPr>
          <p:nvPr/>
        </p:nvSpPr>
        <p:spPr bwMode="auto">
          <a:xfrm>
            <a:off x="4040188" y="687388"/>
            <a:ext cx="29686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 =  Deviator load</a:t>
            </a:r>
          </a:p>
        </p:txBody>
      </p:sp>
      <p:sp>
        <p:nvSpPr>
          <p:cNvPr id="53270" name="Line 22">
            <a:extLst>
              <a:ext uri="{FF2B5EF4-FFF2-40B4-BE49-F238E27FC236}">
                <a16:creationId xmlns:a16="http://schemas.microsoft.com/office/drawing/2014/main" id="{53A1E87E-2D05-C633-95C5-EEF8583C35D2}"/>
              </a:ext>
            </a:extLst>
          </p:cNvPr>
          <p:cNvSpPr>
            <a:spLocks noChangeShapeType="1"/>
          </p:cNvSpPr>
          <p:nvPr/>
        </p:nvSpPr>
        <p:spPr bwMode="auto">
          <a:xfrm>
            <a:off x="3352800" y="13716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71" name="Line 23">
            <a:extLst>
              <a:ext uri="{FF2B5EF4-FFF2-40B4-BE49-F238E27FC236}">
                <a16:creationId xmlns:a16="http://schemas.microsoft.com/office/drawing/2014/main" id="{01A0D488-1624-F0CB-EF33-6E5F9D6F454B}"/>
              </a:ext>
            </a:extLst>
          </p:cNvPr>
          <p:cNvSpPr>
            <a:spLocks noChangeShapeType="1"/>
          </p:cNvSpPr>
          <p:nvPr/>
        </p:nvSpPr>
        <p:spPr bwMode="auto">
          <a:xfrm>
            <a:off x="4343400" y="13716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3272" name="Rectangle 24">
            <a:extLst>
              <a:ext uri="{FF2B5EF4-FFF2-40B4-BE49-F238E27FC236}">
                <a16:creationId xmlns:a16="http://schemas.microsoft.com/office/drawing/2014/main" id="{8758CC74-F1D4-57A0-7E62-EBC750504972}"/>
              </a:ext>
            </a:extLst>
          </p:cNvPr>
          <p:cNvSpPr>
            <a:spLocks noChangeArrowheads="1"/>
          </p:cNvSpPr>
          <p:nvPr/>
        </p:nvSpPr>
        <p:spPr bwMode="auto">
          <a:xfrm>
            <a:off x="2897188" y="992188"/>
            <a:ext cx="530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p>
        </p:txBody>
      </p:sp>
      <p:graphicFrame>
        <p:nvGraphicFramePr>
          <p:cNvPr id="53273" name="Object 25">
            <a:hlinkClick r:id="" action="ppaction://ole?verb=0"/>
            <a:extLst>
              <a:ext uri="{FF2B5EF4-FFF2-40B4-BE49-F238E27FC236}">
                <a16:creationId xmlns:a16="http://schemas.microsoft.com/office/drawing/2014/main" id="{AB020418-0434-96E2-2BFE-AE964F4E6C55}"/>
              </a:ext>
            </a:extLst>
          </p:cNvPr>
          <p:cNvGraphicFramePr>
            <a:graphicFrameLocks/>
          </p:cNvGraphicFramePr>
          <p:nvPr/>
        </p:nvGraphicFramePr>
        <p:xfrm>
          <a:off x="3886200" y="5438775"/>
          <a:ext cx="2884488" cy="1114425"/>
        </p:xfrm>
        <a:graphic>
          <a:graphicData uri="http://schemas.openxmlformats.org/presentationml/2006/ole">
            <mc:AlternateContent xmlns:mc="http://schemas.openxmlformats.org/markup-compatibility/2006">
              <mc:Choice xmlns:v="urn:schemas-microsoft-com:vml" Requires="v">
                <p:oleObj name="Equation" r:id="rId2" imgW="6094080" imgH="4063680" progId="Equation.2">
                  <p:embed/>
                </p:oleObj>
              </mc:Choice>
              <mc:Fallback>
                <p:oleObj name="Equation" r:id="rId2" imgW="6094080" imgH="4063680" progId="Equation.2">
                  <p:embed/>
                  <p:pic>
                    <p:nvPicPr>
                      <p:cNvPr id="53273" name="Object 25">
                        <a:hlinkClick r:id="" action="ppaction://ole?verb=0"/>
                        <a:extLst>
                          <a:ext uri="{FF2B5EF4-FFF2-40B4-BE49-F238E27FC236}">
                            <a16:creationId xmlns:a16="http://schemas.microsoft.com/office/drawing/2014/main" id="{AB020418-0434-96E2-2BFE-AE964F4E6C55}"/>
                          </a:ext>
                        </a:extLst>
                      </p:cNvPr>
                      <p:cNvPicPr>
                        <a:picLocks noChangeArrowheads="1"/>
                      </p:cNvPicPr>
                      <p:nvPr/>
                    </p:nvPicPr>
                    <p:blipFill>
                      <a:blip r:embed="rId3">
                        <a:extLst>
                          <a:ext uri="{28A0092B-C50C-407E-A947-70E740481C1C}">
                            <a14:useLocalDpi xmlns:a14="http://schemas.microsoft.com/office/drawing/2010/main" val="0"/>
                          </a:ext>
                        </a:extLst>
                      </a:blip>
                      <a:srcRect r="79266" b="87900"/>
                      <a:stretch>
                        <a:fillRect/>
                      </a:stretch>
                    </p:blipFill>
                    <p:spPr bwMode="auto">
                      <a:xfrm>
                        <a:off x="3886200" y="5438775"/>
                        <a:ext cx="2884488"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74" name="Rectangle 26">
            <a:extLst>
              <a:ext uri="{FF2B5EF4-FFF2-40B4-BE49-F238E27FC236}">
                <a16:creationId xmlns:a16="http://schemas.microsoft.com/office/drawing/2014/main" id="{281C168F-5D65-EEDE-75C9-B03A6B8ED7B6}"/>
              </a:ext>
            </a:extLst>
          </p:cNvPr>
          <p:cNvSpPr>
            <a:spLocks noChangeArrowheads="1"/>
          </p:cNvSpPr>
          <p:nvPr/>
        </p:nvSpPr>
        <p:spPr bwMode="auto">
          <a:xfrm>
            <a:off x="230188" y="5716588"/>
            <a:ext cx="3654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From equilibrium we have</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80F1D4F-D8CA-325C-7708-02105FC76302}"/>
              </a:ext>
            </a:extLst>
          </p:cNvPr>
          <p:cNvSpPr>
            <a:spLocks noGrp="1" noChangeArrowheads="1"/>
          </p:cNvSpPr>
          <p:nvPr>
            <p:ph type="title"/>
          </p:nvPr>
        </p:nvSpPr>
        <p:spPr>
          <a:xfrm>
            <a:off x="304800" y="304800"/>
            <a:ext cx="7467600" cy="762000"/>
          </a:xfrm>
        </p:spPr>
        <p:txBody>
          <a:bodyPr/>
          <a:lstStyle/>
          <a:p>
            <a:r>
              <a:rPr lang="en-US" altLang="en-US"/>
              <a:t>Triaxial Test Apparatus</a:t>
            </a:r>
            <a:endParaRPr lang="en-AU" altLang="en-US"/>
          </a:p>
        </p:txBody>
      </p:sp>
      <p:sp>
        <p:nvSpPr>
          <p:cNvPr id="106499" name="Rectangle 3">
            <a:extLst>
              <a:ext uri="{FF2B5EF4-FFF2-40B4-BE49-F238E27FC236}">
                <a16:creationId xmlns:a16="http://schemas.microsoft.com/office/drawing/2014/main" id="{756436FE-548A-E4DD-EE25-95406D854D37}"/>
              </a:ext>
            </a:extLst>
          </p:cNvPr>
          <p:cNvSpPr>
            <a:spLocks noChangeArrowheads="1"/>
          </p:cNvSpPr>
          <p:nvPr/>
        </p:nvSpPr>
        <p:spPr bwMode="auto">
          <a:xfrm>
            <a:off x="4267200" y="2819400"/>
            <a:ext cx="914400" cy="1676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00" name="Rectangle 4">
            <a:extLst>
              <a:ext uri="{FF2B5EF4-FFF2-40B4-BE49-F238E27FC236}">
                <a16:creationId xmlns:a16="http://schemas.microsoft.com/office/drawing/2014/main" id="{B67FFA32-043F-1735-D335-C3BA1134718B}"/>
              </a:ext>
            </a:extLst>
          </p:cNvPr>
          <p:cNvSpPr>
            <a:spLocks noChangeArrowheads="1"/>
          </p:cNvSpPr>
          <p:nvPr/>
        </p:nvSpPr>
        <p:spPr bwMode="auto">
          <a:xfrm>
            <a:off x="4267200" y="4495800"/>
            <a:ext cx="91440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01" name="Rectangle 5">
            <a:extLst>
              <a:ext uri="{FF2B5EF4-FFF2-40B4-BE49-F238E27FC236}">
                <a16:creationId xmlns:a16="http://schemas.microsoft.com/office/drawing/2014/main" id="{89A1173A-A49F-68AC-0B25-C041B5306F6B}"/>
              </a:ext>
            </a:extLst>
          </p:cNvPr>
          <p:cNvSpPr>
            <a:spLocks noChangeArrowheads="1"/>
          </p:cNvSpPr>
          <p:nvPr/>
        </p:nvSpPr>
        <p:spPr bwMode="auto">
          <a:xfrm>
            <a:off x="4267200" y="2667000"/>
            <a:ext cx="914400" cy="152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6502" name="Group 6">
            <a:extLst>
              <a:ext uri="{FF2B5EF4-FFF2-40B4-BE49-F238E27FC236}">
                <a16:creationId xmlns:a16="http://schemas.microsoft.com/office/drawing/2014/main" id="{CCECFBC5-79D4-C1D0-ADF4-55144A36DA00}"/>
              </a:ext>
            </a:extLst>
          </p:cNvPr>
          <p:cNvGrpSpPr>
            <a:grpSpLocks/>
          </p:cNvGrpSpPr>
          <p:nvPr/>
        </p:nvGrpSpPr>
        <p:grpSpPr bwMode="auto">
          <a:xfrm>
            <a:off x="3352800" y="4648200"/>
            <a:ext cx="2667000" cy="1066800"/>
            <a:chOff x="2112" y="2928"/>
            <a:chExt cx="1680" cy="672"/>
          </a:xfrm>
        </p:grpSpPr>
        <p:sp>
          <p:nvSpPr>
            <p:cNvPr id="106503" name="Rectangle 7">
              <a:extLst>
                <a:ext uri="{FF2B5EF4-FFF2-40B4-BE49-F238E27FC236}">
                  <a16:creationId xmlns:a16="http://schemas.microsoft.com/office/drawing/2014/main" id="{806990C4-7C5F-1B31-D5B0-0FB3C909CDA0}"/>
                </a:ext>
              </a:extLst>
            </p:cNvPr>
            <p:cNvSpPr>
              <a:spLocks noChangeArrowheads="1"/>
            </p:cNvSpPr>
            <p:nvPr/>
          </p:nvSpPr>
          <p:spPr bwMode="auto">
            <a:xfrm>
              <a:off x="2688" y="2928"/>
              <a:ext cx="576" cy="336"/>
            </a:xfrm>
            <a:prstGeom prst="rect">
              <a:avLst/>
            </a:prstGeom>
            <a:pattFill prst="ltUpDiag">
              <a:fgClr>
                <a:schemeClr val="tx1"/>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04" name="Rectangle 8">
              <a:extLst>
                <a:ext uri="{FF2B5EF4-FFF2-40B4-BE49-F238E27FC236}">
                  <a16:creationId xmlns:a16="http://schemas.microsoft.com/office/drawing/2014/main" id="{AE789347-E5B2-4F8F-9470-AC75F12D9530}"/>
                </a:ext>
              </a:extLst>
            </p:cNvPr>
            <p:cNvSpPr>
              <a:spLocks noChangeArrowheads="1"/>
            </p:cNvSpPr>
            <p:nvPr/>
          </p:nvSpPr>
          <p:spPr bwMode="auto">
            <a:xfrm>
              <a:off x="2112" y="3264"/>
              <a:ext cx="1680" cy="336"/>
            </a:xfrm>
            <a:prstGeom prst="rect">
              <a:avLst/>
            </a:prstGeom>
            <a:pattFill prst="ltUpDiag">
              <a:fgClr>
                <a:schemeClr val="tx1"/>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06505" name="Rectangle 9">
            <a:extLst>
              <a:ext uri="{FF2B5EF4-FFF2-40B4-BE49-F238E27FC236}">
                <a16:creationId xmlns:a16="http://schemas.microsoft.com/office/drawing/2014/main" id="{5D3515BA-9B11-A929-3D41-EB1EB94426AA}"/>
              </a:ext>
            </a:extLst>
          </p:cNvPr>
          <p:cNvSpPr>
            <a:spLocks noChangeArrowheads="1"/>
          </p:cNvSpPr>
          <p:nvPr/>
        </p:nvSpPr>
        <p:spPr bwMode="auto">
          <a:xfrm>
            <a:off x="4267200" y="2438400"/>
            <a:ext cx="914400" cy="228600"/>
          </a:xfrm>
          <a:prstGeom prst="rect">
            <a:avLst/>
          </a:prstGeom>
          <a:pattFill prst="ltUpDiag">
            <a:fgClr>
              <a:schemeClr val="tx1"/>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6506" name="Group 10">
            <a:extLst>
              <a:ext uri="{FF2B5EF4-FFF2-40B4-BE49-F238E27FC236}">
                <a16:creationId xmlns:a16="http://schemas.microsoft.com/office/drawing/2014/main" id="{E419CD98-40C6-2594-1B64-3F116407184C}"/>
              </a:ext>
            </a:extLst>
          </p:cNvPr>
          <p:cNvGrpSpPr>
            <a:grpSpLocks/>
          </p:cNvGrpSpPr>
          <p:nvPr/>
        </p:nvGrpSpPr>
        <p:grpSpPr bwMode="auto">
          <a:xfrm>
            <a:off x="4267200" y="2514600"/>
            <a:ext cx="914400" cy="2438400"/>
            <a:chOff x="2688" y="1584"/>
            <a:chExt cx="576" cy="1536"/>
          </a:xfrm>
        </p:grpSpPr>
        <p:sp>
          <p:nvSpPr>
            <p:cNvPr id="106507" name="Line 11">
              <a:extLst>
                <a:ext uri="{FF2B5EF4-FFF2-40B4-BE49-F238E27FC236}">
                  <a16:creationId xmlns:a16="http://schemas.microsoft.com/office/drawing/2014/main" id="{65DFC4A3-BE1F-D580-D646-695F5261662D}"/>
                </a:ext>
              </a:extLst>
            </p:cNvPr>
            <p:cNvSpPr>
              <a:spLocks noChangeShapeType="1"/>
            </p:cNvSpPr>
            <p:nvPr/>
          </p:nvSpPr>
          <p:spPr bwMode="auto">
            <a:xfrm>
              <a:off x="2688" y="1584"/>
              <a:ext cx="0" cy="153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6508" name="Line 12">
              <a:extLst>
                <a:ext uri="{FF2B5EF4-FFF2-40B4-BE49-F238E27FC236}">
                  <a16:creationId xmlns:a16="http://schemas.microsoft.com/office/drawing/2014/main" id="{0B03116F-F624-12AA-89BB-A8A191ADD8F9}"/>
                </a:ext>
              </a:extLst>
            </p:cNvPr>
            <p:cNvSpPr>
              <a:spLocks noChangeShapeType="1"/>
            </p:cNvSpPr>
            <p:nvPr/>
          </p:nvSpPr>
          <p:spPr bwMode="auto">
            <a:xfrm>
              <a:off x="3264" y="1584"/>
              <a:ext cx="0" cy="153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6509" name="Group 13">
            <a:extLst>
              <a:ext uri="{FF2B5EF4-FFF2-40B4-BE49-F238E27FC236}">
                <a16:creationId xmlns:a16="http://schemas.microsoft.com/office/drawing/2014/main" id="{E9C2CDDC-8C2F-9FD6-034B-28AB8B773C06}"/>
              </a:ext>
            </a:extLst>
          </p:cNvPr>
          <p:cNvGrpSpPr>
            <a:grpSpLocks/>
          </p:cNvGrpSpPr>
          <p:nvPr/>
        </p:nvGrpSpPr>
        <p:grpSpPr bwMode="auto">
          <a:xfrm>
            <a:off x="4191000" y="2590800"/>
            <a:ext cx="1066800" cy="2286000"/>
            <a:chOff x="2640" y="1632"/>
            <a:chExt cx="672" cy="1440"/>
          </a:xfrm>
        </p:grpSpPr>
        <p:sp>
          <p:nvSpPr>
            <p:cNvPr id="106510" name="Oval 14">
              <a:extLst>
                <a:ext uri="{FF2B5EF4-FFF2-40B4-BE49-F238E27FC236}">
                  <a16:creationId xmlns:a16="http://schemas.microsoft.com/office/drawing/2014/main" id="{4D12D9F4-B383-28C7-1352-6F38AF8CF5EE}"/>
                </a:ext>
              </a:extLst>
            </p:cNvPr>
            <p:cNvSpPr>
              <a:spLocks noChangeArrowheads="1"/>
            </p:cNvSpPr>
            <p:nvPr/>
          </p:nvSpPr>
          <p:spPr bwMode="auto">
            <a:xfrm>
              <a:off x="3264" y="163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11" name="Oval 15">
              <a:extLst>
                <a:ext uri="{FF2B5EF4-FFF2-40B4-BE49-F238E27FC236}">
                  <a16:creationId xmlns:a16="http://schemas.microsoft.com/office/drawing/2014/main" id="{2FB37301-E5C4-1E95-FBF4-D303718BF2B7}"/>
                </a:ext>
              </a:extLst>
            </p:cNvPr>
            <p:cNvSpPr>
              <a:spLocks noChangeArrowheads="1"/>
            </p:cNvSpPr>
            <p:nvPr/>
          </p:nvSpPr>
          <p:spPr bwMode="auto">
            <a:xfrm>
              <a:off x="2640" y="163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12" name="Oval 16">
              <a:extLst>
                <a:ext uri="{FF2B5EF4-FFF2-40B4-BE49-F238E27FC236}">
                  <a16:creationId xmlns:a16="http://schemas.microsoft.com/office/drawing/2014/main" id="{48DA12A4-12D8-E15B-A7B8-32611CAC554C}"/>
                </a:ext>
              </a:extLst>
            </p:cNvPr>
            <p:cNvSpPr>
              <a:spLocks noChangeArrowheads="1"/>
            </p:cNvSpPr>
            <p:nvPr/>
          </p:nvSpPr>
          <p:spPr bwMode="auto">
            <a:xfrm>
              <a:off x="3264" y="30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13" name="Oval 17">
              <a:extLst>
                <a:ext uri="{FF2B5EF4-FFF2-40B4-BE49-F238E27FC236}">
                  <a16:creationId xmlns:a16="http://schemas.microsoft.com/office/drawing/2014/main" id="{886EC1CD-DDCC-CE41-92AA-3014FB91AD50}"/>
                </a:ext>
              </a:extLst>
            </p:cNvPr>
            <p:cNvSpPr>
              <a:spLocks noChangeArrowheads="1"/>
            </p:cNvSpPr>
            <p:nvPr/>
          </p:nvSpPr>
          <p:spPr bwMode="auto">
            <a:xfrm>
              <a:off x="2640" y="30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106514" name="Group 18">
            <a:extLst>
              <a:ext uri="{FF2B5EF4-FFF2-40B4-BE49-F238E27FC236}">
                <a16:creationId xmlns:a16="http://schemas.microsoft.com/office/drawing/2014/main" id="{0A2204CC-B4F6-7BD6-4C1C-012ADE4C40CE}"/>
              </a:ext>
            </a:extLst>
          </p:cNvPr>
          <p:cNvGrpSpPr>
            <a:grpSpLocks/>
          </p:cNvGrpSpPr>
          <p:nvPr/>
        </p:nvGrpSpPr>
        <p:grpSpPr bwMode="auto">
          <a:xfrm>
            <a:off x="3733800" y="1981200"/>
            <a:ext cx="1981200" cy="3276600"/>
            <a:chOff x="2352" y="1248"/>
            <a:chExt cx="1248" cy="2064"/>
          </a:xfrm>
        </p:grpSpPr>
        <p:sp>
          <p:nvSpPr>
            <p:cNvPr id="106515" name="Line 19">
              <a:extLst>
                <a:ext uri="{FF2B5EF4-FFF2-40B4-BE49-F238E27FC236}">
                  <a16:creationId xmlns:a16="http://schemas.microsoft.com/office/drawing/2014/main" id="{E794F463-6147-E0D1-A0FE-BB3B16E32523}"/>
                </a:ext>
              </a:extLst>
            </p:cNvPr>
            <p:cNvSpPr>
              <a:spLocks noChangeShapeType="1"/>
            </p:cNvSpPr>
            <p:nvPr/>
          </p:nvSpPr>
          <p:spPr bwMode="auto">
            <a:xfrm>
              <a:off x="2352" y="1248"/>
              <a:ext cx="0" cy="201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6516" name="Line 20">
              <a:extLst>
                <a:ext uri="{FF2B5EF4-FFF2-40B4-BE49-F238E27FC236}">
                  <a16:creationId xmlns:a16="http://schemas.microsoft.com/office/drawing/2014/main" id="{410F7C9E-EAAE-CF3E-FD7A-3042D3AAF76B}"/>
                </a:ext>
              </a:extLst>
            </p:cNvPr>
            <p:cNvSpPr>
              <a:spLocks noChangeShapeType="1"/>
            </p:cNvSpPr>
            <p:nvPr/>
          </p:nvSpPr>
          <p:spPr bwMode="auto">
            <a:xfrm>
              <a:off x="3600" y="1296"/>
              <a:ext cx="0" cy="201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6517" name="Rectangle 21">
            <a:extLst>
              <a:ext uri="{FF2B5EF4-FFF2-40B4-BE49-F238E27FC236}">
                <a16:creationId xmlns:a16="http://schemas.microsoft.com/office/drawing/2014/main" id="{86C8507A-65F3-79AC-04A2-714AF08964AA}"/>
              </a:ext>
            </a:extLst>
          </p:cNvPr>
          <p:cNvSpPr>
            <a:spLocks noChangeArrowheads="1"/>
          </p:cNvSpPr>
          <p:nvPr/>
        </p:nvSpPr>
        <p:spPr bwMode="auto">
          <a:xfrm>
            <a:off x="3429000" y="1752600"/>
            <a:ext cx="2514600" cy="304800"/>
          </a:xfrm>
          <a:prstGeom prst="rect">
            <a:avLst/>
          </a:prstGeom>
          <a:pattFill prst="wdDnDiag">
            <a:fgClr>
              <a:srgbClr val="80808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18" name="AutoShape 22">
            <a:extLst>
              <a:ext uri="{FF2B5EF4-FFF2-40B4-BE49-F238E27FC236}">
                <a16:creationId xmlns:a16="http://schemas.microsoft.com/office/drawing/2014/main" id="{7304C136-F800-696D-7BE3-C676B701CB81}"/>
              </a:ext>
            </a:extLst>
          </p:cNvPr>
          <p:cNvSpPr>
            <a:spLocks noChangeArrowheads="1"/>
          </p:cNvSpPr>
          <p:nvPr/>
        </p:nvSpPr>
        <p:spPr bwMode="auto">
          <a:xfrm>
            <a:off x="4562475" y="1211263"/>
            <a:ext cx="184150" cy="1238250"/>
          </a:xfrm>
          <a:prstGeom prst="can">
            <a:avLst>
              <a:gd name="adj" fmla="val 63786"/>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6519" name="Group 23">
            <a:extLst>
              <a:ext uri="{FF2B5EF4-FFF2-40B4-BE49-F238E27FC236}">
                <a16:creationId xmlns:a16="http://schemas.microsoft.com/office/drawing/2014/main" id="{D79EF70D-4C94-C50C-A77F-F71228CA3BA8}"/>
              </a:ext>
            </a:extLst>
          </p:cNvPr>
          <p:cNvGrpSpPr>
            <a:grpSpLocks/>
          </p:cNvGrpSpPr>
          <p:nvPr/>
        </p:nvGrpSpPr>
        <p:grpSpPr bwMode="auto">
          <a:xfrm>
            <a:off x="4800600" y="4648200"/>
            <a:ext cx="2133600" cy="685800"/>
            <a:chOff x="3024" y="2928"/>
            <a:chExt cx="1344" cy="432"/>
          </a:xfrm>
        </p:grpSpPr>
        <p:sp>
          <p:nvSpPr>
            <p:cNvPr id="106520" name="Rectangle 24">
              <a:extLst>
                <a:ext uri="{FF2B5EF4-FFF2-40B4-BE49-F238E27FC236}">
                  <a16:creationId xmlns:a16="http://schemas.microsoft.com/office/drawing/2014/main" id="{EEB74B4A-681E-4394-A817-48B9E77D3340}"/>
                </a:ext>
              </a:extLst>
            </p:cNvPr>
            <p:cNvSpPr>
              <a:spLocks noChangeArrowheads="1"/>
            </p:cNvSpPr>
            <p:nvPr/>
          </p:nvSpPr>
          <p:spPr bwMode="auto">
            <a:xfrm>
              <a:off x="3024" y="2928"/>
              <a:ext cx="48" cy="4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21" name="Rectangle 25">
              <a:extLst>
                <a:ext uri="{FF2B5EF4-FFF2-40B4-BE49-F238E27FC236}">
                  <a16:creationId xmlns:a16="http://schemas.microsoft.com/office/drawing/2014/main" id="{127E192E-628E-A2DF-7BBC-4D2F5BCF1C0E}"/>
                </a:ext>
              </a:extLst>
            </p:cNvPr>
            <p:cNvSpPr>
              <a:spLocks noChangeArrowheads="1"/>
            </p:cNvSpPr>
            <p:nvPr/>
          </p:nvSpPr>
          <p:spPr bwMode="auto">
            <a:xfrm rot="5400000">
              <a:off x="3696" y="2688"/>
              <a:ext cx="48" cy="129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106522" name="Group 26">
            <a:extLst>
              <a:ext uri="{FF2B5EF4-FFF2-40B4-BE49-F238E27FC236}">
                <a16:creationId xmlns:a16="http://schemas.microsoft.com/office/drawing/2014/main" id="{9717EA21-55C6-7B5C-9618-3F7521C8F765}"/>
              </a:ext>
            </a:extLst>
          </p:cNvPr>
          <p:cNvGrpSpPr>
            <a:grpSpLocks/>
          </p:cNvGrpSpPr>
          <p:nvPr/>
        </p:nvGrpSpPr>
        <p:grpSpPr bwMode="auto">
          <a:xfrm>
            <a:off x="3048000" y="5181600"/>
            <a:ext cx="838200" cy="228600"/>
            <a:chOff x="1920" y="3264"/>
            <a:chExt cx="528" cy="144"/>
          </a:xfrm>
        </p:grpSpPr>
        <p:sp>
          <p:nvSpPr>
            <p:cNvPr id="106523" name="Rectangle 27">
              <a:extLst>
                <a:ext uri="{FF2B5EF4-FFF2-40B4-BE49-F238E27FC236}">
                  <a16:creationId xmlns:a16="http://schemas.microsoft.com/office/drawing/2014/main" id="{61CE16EA-BA86-9753-0795-7DD86002E52B}"/>
                </a:ext>
              </a:extLst>
            </p:cNvPr>
            <p:cNvSpPr>
              <a:spLocks noChangeArrowheads="1"/>
            </p:cNvSpPr>
            <p:nvPr/>
          </p:nvSpPr>
          <p:spPr bwMode="auto">
            <a:xfrm>
              <a:off x="2400" y="3264"/>
              <a:ext cx="48"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24" name="Rectangle 28">
              <a:extLst>
                <a:ext uri="{FF2B5EF4-FFF2-40B4-BE49-F238E27FC236}">
                  <a16:creationId xmlns:a16="http://schemas.microsoft.com/office/drawing/2014/main" id="{C69BB0C7-17DD-9D53-1758-B4CD020FED27}"/>
                </a:ext>
              </a:extLst>
            </p:cNvPr>
            <p:cNvSpPr>
              <a:spLocks noChangeArrowheads="1"/>
            </p:cNvSpPr>
            <p:nvPr/>
          </p:nvSpPr>
          <p:spPr bwMode="auto">
            <a:xfrm rot="5400000">
              <a:off x="2136" y="3144"/>
              <a:ext cx="48" cy="4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106525" name="Group 29">
            <a:extLst>
              <a:ext uri="{FF2B5EF4-FFF2-40B4-BE49-F238E27FC236}">
                <a16:creationId xmlns:a16="http://schemas.microsoft.com/office/drawing/2014/main" id="{BC3E6804-BC80-416A-FFDD-48FCDAAF846A}"/>
              </a:ext>
            </a:extLst>
          </p:cNvPr>
          <p:cNvGrpSpPr>
            <a:grpSpLocks/>
          </p:cNvGrpSpPr>
          <p:nvPr/>
        </p:nvGrpSpPr>
        <p:grpSpPr bwMode="auto">
          <a:xfrm>
            <a:off x="3048000" y="2082800"/>
            <a:ext cx="1371600" cy="3556000"/>
            <a:chOff x="1920" y="1312"/>
            <a:chExt cx="864" cy="2240"/>
          </a:xfrm>
        </p:grpSpPr>
        <p:sp>
          <p:nvSpPr>
            <p:cNvPr id="106526" name="Freeform 30">
              <a:extLst>
                <a:ext uri="{FF2B5EF4-FFF2-40B4-BE49-F238E27FC236}">
                  <a16:creationId xmlns:a16="http://schemas.microsoft.com/office/drawing/2014/main" id="{5483E76A-8BD8-60E7-5970-C690E813ADB0}"/>
                </a:ext>
              </a:extLst>
            </p:cNvPr>
            <p:cNvSpPr>
              <a:spLocks/>
            </p:cNvSpPr>
            <p:nvPr/>
          </p:nvSpPr>
          <p:spPr bwMode="auto">
            <a:xfrm>
              <a:off x="2496" y="1344"/>
              <a:ext cx="240" cy="1920"/>
            </a:xfrm>
            <a:custGeom>
              <a:avLst/>
              <a:gdLst>
                <a:gd name="T0" fmla="*/ 48 w 240"/>
                <a:gd name="T1" fmla="*/ 1920 h 1920"/>
                <a:gd name="T2" fmla="*/ 0 w 240"/>
                <a:gd name="T3" fmla="*/ 672 h 1920"/>
                <a:gd name="T4" fmla="*/ 48 w 240"/>
                <a:gd name="T5" fmla="*/ 96 h 1920"/>
                <a:gd name="T6" fmla="*/ 240 w 240"/>
                <a:gd name="T7" fmla="*/ 96 h 1920"/>
              </a:gdLst>
              <a:ahLst/>
              <a:cxnLst>
                <a:cxn ang="0">
                  <a:pos x="T0" y="T1"/>
                </a:cxn>
                <a:cxn ang="0">
                  <a:pos x="T2" y="T3"/>
                </a:cxn>
                <a:cxn ang="0">
                  <a:pos x="T4" y="T5"/>
                </a:cxn>
                <a:cxn ang="0">
                  <a:pos x="T6" y="T7"/>
                </a:cxn>
              </a:cxnLst>
              <a:rect l="0" t="0" r="r" b="b"/>
              <a:pathLst>
                <a:path w="240" h="1920">
                  <a:moveTo>
                    <a:pt x="48" y="1920"/>
                  </a:moveTo>
                  <a:cubicBezTo>
                    <a:pt x="24" y="1448"/>
                    <a:pt x="0" y="976"/>
                    <a:pt x="0" y="672"/>
                  </a:cubicBezTo>
                  <a:cubicBezTo>
                    <a:pt x="0" y="368"/>
                    <a:pt x="8" y="192"/>
                    <a:pt x="48" y="96"/>
                  </a:cubicBezTo>
                  <a:cubicBezTo>
                    <a:pt x="88" y="0"/>
                    <a:pt x="164" y="48"/>
                    <a:pt x="240" y="9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06527" name="Group 31">
              <a:extLst>
                <a:ext uri="{FF2B5EF4-FFF2-40B4-BE49-F238E27FC236}">
                  <a16:creationId xmlns:a16="http://schemas.microsoft.com/office/drawing/2014/main" id="{72E01604-FCED-4DCF-E025-96FF3513E5F2}"/>
                </a:ext>
              </a:extLst>
            </p:cNvPr>
            <p:cNvGrpSpPr>
              <a:grpSpLocks/>
            </p:cNvGrpSpPr>
            <p:nvPr/>
          </p:nvGrpSpPr>
          <p:grpSpPr bwMode="auto">
            <a:xfrm>
              <a:off x="1920" y="1312"/>
              <a:ext cx="864" cy="2240"/>
              <a:chOff x="1920" y="1312"/>
              <a:chExt cx="864" cy="2240"/>
            </a:xfrm>
          </p:grpSpPr>
          <p:sp>
            <p:nvSpPr>
              <p:cNvPr id="106528" name="Rectangle 32">
                <a:extLst>
                  <a:ext uri="{FF2B5EF4-FFF2-40B4-BE49-F238E27FC236}">
                    <a16:creationId xmlns:a16="http://schemas.microsoft.com/office/drawing/2014/main" id="{8CAFFE4E-268C-B4D2-098F-6DCDAA030D7C}"/>
                  </a:ext>
                </a:extLst>
              </p:cNvPr>
              <p:cNvSpPr>
                <a:spLocks noChangeArrowheads="1"/>
              </p:cNvSpPr>
              <p:nvPr/>
            </p:nvSpPr>
            <p:spPr bwMode="auto">
              <a:xfrm rot="5400000">
                <a:off x="2208" y="3216"/>
                <a:ext cx="48" cy="62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29" name="Rectangle 33">
                <a:extLst>
                  <a:ext uri="{FF2B5EF4-FFF2-40B4-BE49-F238E27FC236}">
                    <a16:creationId xmlns:a16="http://schemas.microsoft.com/office/drawing/2014/main" id="{E8DB9ACA-9A6F-CB20-13F9-2985D6BBD3A1}"/>
                  </a:ext>
                </a:extLst>
              </p:cNvPr>
              <p:cNvSpPr>
                <a:spLocks noChangeArrowheads="1"/>
              </p:cNvSpPr>
              <p:nvPr/>
            </p:nvSpPr>
            <p:spPr bwMode="auto">
              <a:xfrm>
                <a:off x="2496" y="3264"/>
                <a:ext cx="48" cy="24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30" name="Rectangle 34">
                <a:extLst>
                  <a:ext uri="{FF2B5EF4-FFF2-40B4-BE49-F238E27FC236}">
                    <a16:creationId xmlns:a16="http://schemas.microsoft.com/office/drawing/2014/main" id="{E161B2A9-0C85-0BF2-F978-D26799100FE2}"/>
                  </a:ext>
                </a:extLst>
              </p:cNvPr>
              <p:cNvSpPr>
                <a:spLocks noChangeArrowheads="1"/>
              </p:cNvSpPr>
              <p:nvPr/>
            </p:nvSpPr>
            <p:spPr bwMode="auto">
              <a:xfrm>
                <a:off x="2736" y="1440"/>
                <a:ext cx="48" cy="24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31" name="Freeform 35">
                <a:extLst>
                  <a:ext uri="{FF2B5EF4-FFF2-40B4-BE49-F238E27FC236}">
                    <a16:creationId xmlns:a16="http://schemas.microsoft.com/office/drawing/2014/main" id="{781C35CF-A640-128B-DB4A-4D2EEB2A5FC2}"/>
                  </a:ext>
                </a:extLst>
              </p:cNvPr>
              <p:cNvSpPr>
                <a:spLocks/>
              </p:cNvSpPr>
              <p:nvPr/>
            </p:nvSpPr>
            <p:spPr bwMode="auto">
              <a:xfrm>
                <a:off x="2432" y="1312"/>
                <a:ext cx="352" cy="1952"/>
              </a:xfrm>
              <a:custGeom>
                <a:avLst/>
                <a:gdLst>
                  <a:gd name="T0" fmla="*/ 64 w 352"/>
                  <a:gd name="T1" fmla="*/ 1952 h 1952"/>
                  <a:gd name="T2" fmla="*/ 16 w 352"/>
                  <a:gd name="T3" fmla="*/ 944 h 1952"/>
                  <a:gd name="T4" fmla="*/ 16 w 352"/>
                  <a:gd name="T5" fmla="*/ 320 h 1952"/>
                  <a:gd name="T6" fmla="*/ 112 w 352"/>
                  <a:gd name="T7" fmla="*/ 32 h 1952"/>
                  <a:gd name="T8" fmla="*/ 352 w 352"/>
                  <a:gd name="T9" fmla="*/ 128 h 1952"/>
                </a:gdLst>
                <a:ahLst/>
                <a:cxnLst>
                  <a:cxn ang="0">
                    <a:pos x="T0" y="T1"/>
                  </a:cxn>
                  <a:cxn ang="0">
                    <a:pos x="T2" y="T3"/>
                  </a:cxn>
                  <a:cxn ang="0">
                    <a:pos x="T4" y="T5"/>
                  </a:cxn>
                  <a:cxn ang="0">
                    <a:pos x="T6" y="T7"/>
                  </a:cxn>
                  <a:cxn ang="0">
                    <a:pos x="T8" y="T9"/>
                  </a:cxn>
                </a:cxnLst>
                <a:rect l="0" t="0" r="r" b="b"/>
                <a:pathLst>
                  <a:path w="352" h="1952">
                    <a:moveTo>
                      <a:pt x="64" y="1952"/>
                    </a:moveTo>
                    <a:cubicBezTo>
                      <a:pt x="44" y="1584"/>
                      <a:pt x="24" y="1216"/>
                      <a:pt x="16" y="944"/>
                    </a:cubicBezTo>
                    <a:cubicBezTo>
                      <a:pt x="8" y="672"/>
                      <a:pt x="0" y="472"/>
                      <a:pt x="16" y="320"/>
                    </a:cubicBezTo>
                    <a:cubicBezTo>
                      <a:pt x="32" y="168"/>
                      <a:pt x="56" y="64"/>
                      <a:pt x="112" y="32"/>
                    </a:cubicBezTo>
                    <a:cubicBezTo>
                      <a:pt x="168" y="0"/>
                      <a:pt x="260" y="64"/>
                      <a:pt x="352" y="1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6532" name="Group 36">
            <a:extLst>
              <a:ext uri="{FF2B5EF4-FFF2-40B4-BE49-F238E27FC236}">
                <a16:creationId xmlns:a16="http://schemas.microsoft.com/office/drawing/2014/main" id="{D674F741-B883-AE77-790F-79EDCAB60FAE}"/>
              </a:ext>
            </a:extLst>
          </p:cNvPr>
          <p:cNvGrpSpPr>
            <a:grpSpLocks/>
          </p:cNvGrpSpPr>
          <p:nvPr/>
        </p:nvGrpSpPr>
        <p:grpSpPr bwMode="auto">
          <a:xfrm>
            <a:off x="4876800" y="2743200"/>
            <a:ext cx="2057400" cy="1844675"/>
            <a:chOff x="3072" y="1728"/>
            <a:chExt cx="1296" cy="1162"/>
          </a:xfrm>
        </p:grpSpPr>
        <p:sp>
          <p:nvSpPr>
            <p:cNvPr id="106533" name="Text Box 37">
              <a:extLst>
                <a:ext uri="{FF2B5EF4-FFF2-40B4-BE49-F238E27FC236}">
                  <a16:creationId xmlns:a16="http://schemas.microsoft.com/office/drawing/2014/main" id="{35C99BF5-1FA0-3AE0-0173-1DB5BEFD2319}"/>
                </a:ext>
              </a:extLst>
            </p:cNvPr>
            <p:cNvSpPr txBox="1">
              <a:spLocks noChangeArrowheads="1"/>
            </p:cNvSpPr>
            <p:nvPr/>
          </p:nvSpPr>
          <p:spPr bwMode="auto">
            <a:xfrm>
              <a:off x="3792" y="2304"/>
              <a:ext cx="57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folHlink"/>
                  </a:solidFill>
                </a:rPr>
                <a:t>porous stone</a:t>
              </a:r>
              <a:endParaRPr lang="en-AU" altLang="en-US" sz="1400">
                <a:solidFill>
                  <a:schemeClr val="folHlink"/>
                </a:solidFill>
              </a:endParaRPr>
            </a:p>
          </p:txBody>
        </p:sp>
        <p:sp>
          <p:nvSpPr>
            <p:cNvPr id="106534" name="Line 38">
              <a:extLst>
                <a:ext uri="{FF2B5EF4-FFF2-40B4-BE49-F238E27FC236}">
                  <a16:creationId xmlns:a16="http://schemas.microsoft.com/office/drawing/2014/main" id="{8949F08E-1036-7C3E-D47E-C23383577375}"/>
                </a:ext>
              </a:extLst>
            </p:cNvPr>
            <p:cNvSpPr>
              <a:spLocks noChangeShapeType="1"/>
            </p:cNvSpPr>
            <p:nvPr/>
          </p:nvSpPr>
          <p:spPr bwMode="auto">
            <a:xfrm flipH="1">
              <a:off x="3072" y="2496"/>
              <a:ext cx="720" cy="39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6535" name="Line 39">
              <a:extLst>
                <a:ext uri="{FF2B5EF4-FFF2-40B4-BE49-F238E27FC236}">
                  <a16:creationId xmlns:a16="http://schemas.microsoft.com/office/drawing/2014/main" id="{ACB0DF1F-43DB-6AA8-D95E-A76BE9398D15}"/>
                </a:ext>
              </a:extLst>
            </p:cNvPr>
            <p:cNvSpPr>
              <a:spLocks noChangeShapeType="1"/>
            </p:cNvSpPr>
            <p:nvPr/>
          </p:nvSpPr>
          <p:spPr bwMode="auto">
            <a:xfrm flipH="1" flipV="1">
              <a:off x="3072" y="1728"/>
              <a:ext cx="720" cy="72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6536" name="Group 40">
            <a:extLst>
              <a:ext uri="{FF2B5EF4-FFF2-40B4-BE49-F238E27FC236}">
                <a16:creationId xmlns:a16="http://schemas.microsoft.com/office/drawing/2014/main" id="{B8D54B21-955A-9FAB-5438-6B4ED6649BB4}"/>
              </a:ext>
            </a:extLst>
          </p:cNvPr>
          <p:cNvGrpSpPr>
            <a:grpSpLocks/>
          </p:cNvGrpSpPr>
          <p:nvPr/>
        </p:nvGrpSpPr>
        <p:grpSpPr bwMode="auto">
          <a:xfrm>
            <a:off x="5181600" y="2743200"/>
            <a:ext cx="1828800" cy="517525"/>
            <a:chOff x="3264" y="1728"/>
            <a:chExt cx="1152" cy="326"/>
          </a:xfrm>
        </p:grpSpPr>
        <p:sp>
          <p:nvSpPr>
            <p:cNvPr id="106537" name="Text Box 41">
              <a:extLst>
                <a:ext uri="{FF2B5EF4-FFF2-40B4-BE49-F238E27FC236}">
                  <a16:creationId xmlns:a16="http://schemas.microsoft.com/office/drawing/2014/main" id="{3AD603AF-E85B-ECDD-0E3A-79FFCF8561F6}"/>
                </a:ext>
              </a:extLst>
            </p:cNvPr>
            <p:cNvSpPr txBox="1">
              <a:spLocks noChangeArrowheads="1"/>
            </p:cNvSpPr>
            <p:nvPr/>
          </p:nvSpPr>
          <p:spPr bwMode="auto">
            <a:xfrm>
              <a:off x="3648" y="1728"/>
              <a:ext cx="76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accent1"/>
                  </a:solidFill>
                </a:rPr>
                <a:t>impervious membrane</a:t>
              </a:r>
              <a:endParaRPr lang="en-AU" altLang="en-US" sz="1400">
                <a:solidFill>
                  <a:schemeClr val="accent1"/>
                </a:solidFill>
              </a:endParaRPr>
            </a:p>
          </p:txBody>
        </p:sp>
        <p:sp>
          <p:nvSpPr>
            <p:cNvPr id="106538" name="Line 42">
              <a:extLst>
                <a:ext uri="{FF2B5EF4-FFF2-40B4-BE49-F238E27FC236}">
                  <a16:creationId xmlns:a16="http://schemas.microsoft.com/office/drawing/2014/main" id="{295063C9-14C2-9DBB-13AE-916CBF8E23AB}"/>
                </a:ext>
              </a:extLst>
            </p:cNvPr>
            <p:cNvSpPr>
              <a:spLocks noChangeShapeType="1"/>
            </p:cNvSpPr>
            <p:nvPr/>
          </p:nvSpPr>
          <p:spPr bwMode="auto">
            <a:xfrm flipH="1" flipV="1">
              <a:off x="3264" y="1824"/>
              <a:ext cx="384" cy="96"/>
            </a:xfrm>
            <a:prstGeom prst="line">
              <a:avLst/>
            </a:prstGeom>
            <a:noFill/>
            <a:ln w="952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6539" name="Text Box 43">
            <a:extLst>
              <a:ext uri="{FF2B5EF4-FFF2-40B4-BE49-F238E27FC236}">
                <a16:creationId xmlns:a16="http://schemas.microsoft.com/office/drawing/2014/main" id="{96DEBAA8-082A-DE13-38AA-74B0C4049A66}"/>
              </a:ext>
            </a:extLst>
          </p:cNvPr>
          <p:cNvSpPr txBox="1">
            <a:spLocks noChangeArrowheads="1"/>
          </p:cNvSpPr>
          <p:nvPr/>
        </p:nvSpPr>
        <p:spPr bwMode="auto">
          <a:xfrm>
            <a:off x="4800600" y="1143000"/>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piston (to apply deviatoric stress)</a:t>
            </a:r>
            <a:endParaRPr lang="en-AU" altLang="en-US" sz="1400"/>
          </a:p>
        </p:txBody>
      </p:sp>
      <p:grpSp>
        <p:nvGrpSpPr>
          <p:cNvPr id="106540" name="Group 44">
            <a:extLst>
              <a:ext uri="{FF2B5EF4-FFF2-40B4-BE49-F238E27FC236}">
                <a16:creationId xmlns:a16="http://schemas.microsoft.com/office/drawing/2014/main" id="{7D3156BD-3F9C-BCAC-8F8A-077B57DF3C64}"/>
              </a:ext>
            </a:extLst>
          </p:cNvPr>
          <p:cNvGrpSpPr>
            <a:grpSpLocks/>
          </p:cNvGrpSpPr>
          <p:nvPr/>
        </p:nvGrpSpPr>
        <p:grpSpPr bwMode="auto">
          <a:xfrm>
            <a:off x="5257800" y="2133600"/>
            <a:ext cx="1371600" cy="457200"/>
            <a:chOff x="3312" y="1344"/>
            <a:chExt cx="864" cy="288"/>
          </a:xfrm>
        </p:grpSpPr>
        <p:sp>
          <p:nvSpPr>
            <p:cNvPr id="106541" name="Text Box 45">
              <a:extLst>
                <a:ext uri="{FF2B5EF4-FFF2-40B4-BE49-F238E27FC236}">
                  <a16:creationId xmlns:a16="http://schemas.microsoft.com/office/drawing/2014/main" id="{8B01AB4E-1826-5596-23D7-7CAF3E237BEE}"/>
                </a:ext>
              </a:extLst>
            </p:cNvPr>
            <p:cNvSpPr txBox="1">
              <a:spLocks noChangeArrowheads="1"/>
            </p:cNvSpPr>
            <p:nvPr/>
          </p:nvSpPr>
          <p:spPr bwMode="auto">
            <a:xfrm>
              <a:off x="3696" y="1344"/>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accent1"/>
                  </a:solidFill>
                </a:rPr>
                <a:t>O-ring</a:t>
              </a:r>
              <a:endParaRPr lang="en-AU" altLang="en-US" sz="1400">
                <a:solidFill>
                  <a:schemeClr val="accent1"/>
                </a:solidFill>
              </a:endParaRPr>
            </a:p>
          </p:txBody>
        </p:sp>
        <p:sp>
          <p:nvSpPr>
            <p:cNvPr id="106542" name="Line 46">
              <a:extLst>
                <a:ext uri="{FF2B5EF4-FFF2-40B4-BE49-F238E27FC236}">
                  <a16:creationId xmlns:a16="http://schemas.microsoft.com/office/drawing/2014/main" id="{4C8E9D6E-1EC2-8D1B-7489-162A49476AE2}"/>
                </a:ext>
              </a:extLst>
            </p:cNvPr>
            <p:cNvSpPr>
              <a:spLocks noChangeShapeType="1"/>
            </p:cNvSpPr>
            <p:nvPr/>
          </p:nvSpPr>
          <p:spPr bwMode="auto">
            <a:xfrm flipH="1">
              <a:off x="3312" y="1488"/>
              <a:ext cx="384" cy="144"/>
            </a:xfrm>
            <a:prstGeom prst="line">
              <a:avLst/>
            </a:prstGeom>
            <a:noFill/>
            <a:ln w="952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6543" name="Text Box 47">
            <a:extLst>
              <a:ext uri="{FF2B5EF4-FFF2-40B4-BE49-F238E27FC236}">
                <a16:creationId xmlns:a16="http://schemas.microsoft.com/office/drawing/2014/main" id="{93B40C8A-B687-FB75-67A2-D85966EFB310}"/>
              </a:ext>
            </a:extLst>
          </p:cNvPr>
          <p:cNvSpPr txBox="1">
            <a:spLocks noChangeArrowheads="1"/>
          </p:cNvSpPr>
          <p:nvPr/>
        </p:nvSpPr>
        <p:spPr bwMode="auto">
          <a:xfrm>
            <a:off x="4343400" y="57150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pedestal</a:t>
            </a:r>
            <a:endParaRPr lang="en-AU" altLang="en-US" sz="1400"/>
          </a:p>
        </p:txBody>
      </p:sp>
      <p:sp>
        <p:nvSpPr>
          <p:cNvPr id="106544" name="Text Box 48">
            <a:extLst>
              <a:ext uri="{FF2B5EF4-FFF2-40B4-BE49-F238E27FC236}">
                <a16:creationId xmlns:a16="http://schemas.microsoft.com/office/drawing/2014/main" id="{00E16297-10E8-59A8-702F-3B163A6141F3}"/>
              </a:ext>
            </a:extLst>
          </p:cNvPr>
          <p:cNvSpPr txBox="1">
            <a:spLocks noChangeArrowheads="1"/>
          </p:cNvSpPr>
          <p:nvPr/>
        </p:nvSpPr>
        <p:spPr bwMode="auto">
          <a:xfrm>
            <a:off x="2590800" y="39624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perspex cell</a:t>
            </a:r>
            <a:endParaRPr lang="en-AU" altLang="en-US" sz="1400"/>
          </a:p>
        </p:txBody>
      </p:sp>
      <p:sp>
        <p:nvSpPr>
          <p:cNvPr id="106545" name="Text Box 49">
            <a:extLst>
              <a:ext uri="{FF2B5EF4-FFF2-40B4-BE49-F238E27FC236}">
                <a16:creationId xmlns:a16="http://schemas.microsoft.com/office/drawing/2014/main" id="{0B3E0A83-8703-D235-F591-7E1CAD6A5F26}"/>
              </a:ext>
            </a:extLst>
          </p:cNvPr>
          <p:cNvSpPr txBox="1">
            <a:spLocks noChangeArrowheads="1"/>
          </p:cNvSpPr>
          <p:nvPr/>
        </p:nvSpPr>
        <p:spPr bwMode="auto">
          <a:xfrm>
            <a:off x="1752600" y="5181600"/>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cell pressure</a:t>
            </a:r>
            <a:endParaRPr lang="en-AU" altLang="en-US" sz="1400"/>
          </a:p>
        </p:txBody>
      </p:sp>
      <p:sp>
        <p:nvSpPr>
          <p:cNvPr id="106546" name="Text Box 50">
            <a:extLst>
              <a:ext uri="{FF2B5EF4-FFF2-40B4-BE49-F238E27FC236}">
                <a16:creationId xmlns:a16="http://schemas.microsoft.com/office/drawing/2014/main" id="{3810F500-A5FE-0AE1-D94C-8955E0D65ACA}"/>
              </a:ext>
            </a:extLst>
          </p:cNvPr>
          <p:cNvSpPr txBox="1">
            <a:spLocks noChangeArrowheads="1"/>
          </p:cNvSpPr>
          <p:nvPr/>
        </p:nvSpPr>
        <p:spPr bwMode="auto">
          <a:xfrm>
            <a:off x="1600200" y="54864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back pressure</a:t>
            </a:r>
            <a:endParaRPr lang="en-AU" altLang="en-US" sz="1400"/>
          </a:p>
        </p:txBody>
      </p:sp>
      <p:sp>
        <p:nvSpPr>
          <p:cNvPr id="106547" name="Text Box 51">
            <a:extLst>
              <a:ext uri="{FF2B5EF4-FFF2-40B4-BE49-F238E27FC236}">
                <a16:creationId xmlns:a16="http://schemas.microsoft.com/office/drawing/2014/main" id="{953DA2F5-85CC-80B5-3507-95D5C829B63D}"/>
              </a:ext>
            </a:extLst>
          </p:cNvPr>
          <p:cNvSpPr txBox="1">
            <a:spLocks noChangeArrowheads="1"/>
          </p:cNvSpPr>
          <p:nvPr/>
        </p:nvSpPr>
        <p:spPr bwMode="auto">
          <a:xfrm>
            <a:off x="6324600" y="5334000"/>
            <a:ext cx="1600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pore pressure or</a:t>
            </a:r>
          </a:p>
          <a:p>
            <a:pPr>
              <a:spcBef>
                <a:spcPct val="50000"/>
              </a:spcBef>
            </a:pPr>
            <a:r>
              <a:rPr lang="en-US" altLang="en-US" sz="1400"/>
              <a:t>volume change</a:t>
            </a:r>
            <a:endParaRPr lang="en-AU" altLang="en-US" sz="1400"/>
          </a:p>
        </p:txBody>
      </p:sp>
      <p:grpSp>
        <p:nvGrpSpPr>
          <p:cNvPr id="106548" name="Group 52">
            <a:extLst>
              <a:ext uri="{FF2B5EF4-FFF2-40B4-BE49-F238E27FC236}">
                <a16:creationId xmlns:a16="http://schemas.microsoft.com/office/drawing/2014/main" id="{CA742284-B1A9-7017-8D5A-DFEE601B7256}"/>
              </a:ext>
            </a:extLst>
          </p:cNvPr>
          <p:cNvGrpSpPr>
            <a:grpSpLocks/>
          </p:cNvGrpSpPr>
          <p:nvPr/>
        </p:nvGrpSpPr>
        <p:grpSpPr bwMode="auto">
          <a:xfrm>
            <a:off x="5334000" y="4495800"/>
            <a:ext cx="1295400" cy="304800"/>
            <a:chOff x="3360" y="2832"/>
            <a:chExt cx="816" cy="192"/>
          </a:xfrm>
        </p:grpSpPr>
        <p:sp>
          <p:nvSpPr>
            <p:cNvPr id="106549" name="Text Box 53">
              <a:extLst>
                <a:ext uri="{FF2B5EF4-FFF2-40B4-BE49-F238E27FC236}">
                  <a16:creationId xmlns:a16="http://schemas.microsoft.com/office/drawing/2014/main" id="{2C8FE19C-3515-3AC1-6EBD-A8108DF63C29}"/>
                </a:ext>
              </a:extLst>
            </p:cNvPr>
            <p:cNvSpPr txBox="1">
              <a:spLocks noChangeArrowheads="1"/>
            </p:cNvSpPr>
            <p:nvPr/>
          </p:nvSpPr>
          <p:spPr bwMode="auto">
            <a:xfrm>
              <a:off x="3696" y="2832"/>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water</a:t>
              </a:r>
              <a:endParaRPr lang="en-AU" altLang="en-US" sz="1400"/>
            </a:p>
          </p:txBody>
        </p:sp>
        <p:sp>
          <p:nvSpPr>
            <p:cNvPr id="106550" name="Line 54">
              <a:extLst>
                <a:ext uri="{FF2B5EF4-FFF2-40B4-BE49-F238E27FC236}">
                  <a16:creationId xmlns:a16="http://schemas.microsoft.com/office/drawing/2014/main" id="{0EA61067-ED94-47EE-01FA-951C1E6D4B82}"/>
                </a:ext>
              </a:extLst>
            </p:cNvPr>
            <p:cNvSpPr>
              <a:spLocks noChangeShapeType="1"/>
            </p:cNvSpPr>
            <p:nvPr/>
          </p:nvSpPr>
          <p:spPr bwMode="auto">
            <a:xfrm flipH="1" flipV="1">
              <a:off x="3360" y="2880"/>
              <a:ext cx="336"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6551" name="Group 55">
            <a:extLst>
              <a:ext uri="{FF2B5EF4-FFF2-40B4-BE49-F238E27FC236}">
                <a16:creationId xmlns:a16="http://schemas.microsoft.com/office/drawing/2014/main" id="{E80F8AD3-AA6C-A335-BBC4-7D5AB9CFA432}"/>
              </a:ext>
            </a:extLst>
          </p:cNvPr>
          <p:cNvGrpSpPr>
            <a:grpSpLocks/>
          </p:cNvGrpSpPr>
          <p:nvPr/>
        </p:nvGrpSpPr>
        <p:grpSpPr bwMode="auto">
          <a:xfrm>
            <a:off x="152400" y="1014413"/>
            <a:ext cx="1752600" cy="2727325"/>
            <a:chOff x="96" y="624"/>
            <a:chExt cx="1104" cy="1718"/>
          </a:xfrm>
        </p:grpSpPr>
        <p:pic>
          <p:nvPicPr>
            <p:cNvPr id="106552" name="Picture 56">
              <a:extLst>
                <a:ext uri="{FF2B5EF4-FFF2-40B4-BE49-F238E27FC236}">
                  <a16:creationId xmlns:a16="http://schemas.microsoft.com/office/drawing/2014/main" id="{6DCC698D-59EA-DAA1-2A95-1AA515875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624"/>
              <a:ext cx="988" cy="1350"/>
            </a:xfrm>
            <a:prstGeom prst="rect">
              <a:avLst/>
            </a:prstGeom>
            <a:noFill/>
            <a:extLst>
              <a:ext uri="{909E8E84-426E-40DD-AFC4-6F175D3DCCD1}">
                <a14:hiddenFill xmlns:a14="http://schemas.microsoft.com/office/drawing/2010/main">
                  <a:solidFill>
                    <a:srgbClr val="FFFFFF"/>
                  </a:solidFill>
                </a14:hiddenFill>
              </a:ext>
            </a:extLst>
          </p:spPr>
        </p:pic>
        <p:sp>
          <p:nvSpPr>
            <p:cNvPr id="106553" name="Text Box 57">
              <a:extLst>
                <a:ext uri="{FF2B5EF4-FFF2-40B4-BE49-F238E27FC236}">
                  <a16:creationId xmlns:a16="http://schemas.microsoft.com/office/drawing/2014/main" id="{FADF8E4C-123B-C689-A1C6-37A5BB39A8EC}"/>
                </a:ext>
              </a:extLst>
            </p:cNvPr>
            <p:cNvSpPr txBox="1">
              <a:spLocks noChangeArrowheads="1"/>
            </p:cNvSpPr>
            <p:nvPr/>
          </p:nvSpPr>
          <p:spPr bwMode="auto">
            <a:xfrm>
              <a:off x="96" y="2016"/>
              <a:ext cx="110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soil sample at failure </a:t>
              </a:r>
              <a:endParaRPr lang="en-AU" altLang="en-US" sz="1400"/>
            </a:p>
          </p:txBody>
        </p:sp>
      </p:grpSp>
      <p:grpSp>
        <p:nvGrpSpPr>
          <p:cNvPr id="106554" name="Group 58">
            <a:extLst>
              <a:ext uri="{FF2B5EF4-FFF2-40B4-BE49-F238E27FC236}">
                <a16:creationId xmlns:a16="http://schemas.microsoft.com/office/drawing/2014/main" id="{3D79617A-26F9-7C0B-11B1-7E4F945ED76B}"/>
              </a:ext>
            </a:extLst>
          </p:cNvPr>
          <p:cNvGrpSpPr>
            <a:grpSpLocks/>
          </p:cNvGrpSpPr>
          <p:nvPr/>
        </p:nvGrpSpPr>
        <p:grpSpPr bwMode="auto">
          <a:xfrm>
            <a:off x="685800" y="1905000"/>
            <a:ext cx="1905000" cy="304800"/>
            <a:chOff x="432" y="1200"/>
            <a:chExt cx="1200" cy="192"/>
          </a:xfrm>
        </p:grpSpPr>
        <p:sp>
          <p:nvSpPr>
            <p:cNvPr id="106555" name="Oval 59">
              <a:extLst>
                <a:ext uri="{FF2B5EF4-FFF2-40B4-BE49-F238E27FC236}">
                  <a16:creationId xmlns:a16="http://schemas.microsoft.com/office/drawing/2014/main" id="{9BA7A072-307F-F86E-081B-9260CA2A63FB}"/>
                </a:ext>
              </a:extLst>
            </p:cNvPr>
            <p:cNvSpPr>
              <a:spLocks noChangeArrowheads="1"/>
            </p:cNvSpPr>
            <p:nvPr/>
          </p:nvSpPr>
          <p:spPr bwMode="auto">
            <a:xfrm rot="-19081619">
              <a:off x="432" y="1200"/>
              <a:ext cx="432" cy="96"/>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6556" name="Text Box 60">
              <a:extLst>
                <a:ext uri="{FF2B5EF4-FFF2-40B4-BE49-F238E27FC236}">
                  <a16:creationId xmlns:a16="http://schemas.microsoft.com/office/drawing/2014/main" id="{1ED7CDC1-0323-6048-552B-05E1D18CC9C9}"/>
                </a:ext>
              </a:extLst>
            </p:cNvPr>
            <p:cNvSpPr txBox="1">
              <a:spLocks noChangeArrowheads="1"/>
            </p:cNvSpPr>
            <p:nvPr/>
          </p:nvSpPr>
          <p:spPr bwMode="auto">
            <a:xfrm>
              <a:off x="720" y="1200"/>
              <a:ext cx="9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rgbClr val="0000FF"/>
                  </a:solidFill>
                </a:rPr>
                <a:t>failure plane</a:t>
              </a:r>
              <a:endParaRPr lang="en-AU" altLang="en-US" sz="1400">
                <a:solidFill>
                  <a:srgbClr val="0000FF"/>
                </a:solidFill>
              </a:endParaRPr>
            </a:p>
          </p:txBody>
        </p:sp>
      </p:grpSp>
      <p:pic>
        <p:nvPicPr>
          <p:cNvPr id="106557" name="ghostbusters.mid">
            <a:hlinkClick r:id="" action="ppaction://media"/>
            <a:extLst>
              <a:ext uri="{FF2B5EF4-FFF2-40B4-BE49-F238E27FC236}">
                <a16:creationId xmlns:a16="http://schemas.microsoft.com/office/drawing/2014/main" id="{3425DC66-1283-A1CF-8B8D-3134BEDA00D8}"/>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8899525"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Click="0" advTm="65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6557"/>
                                        </p:tgtEl>
                                      </p:cBhvr>
                                    </p:cmd>
                                  </p:childTnLst>
                                </p:cTn>
                              </p:par>
                              <p:par>
                                <p:cTn id="7" presetID="9" presetClass="entr" presetSubtype="0" fill="hold" nodeType="withEffect">
                                  <p:stCondLst>
                                    <p:cond delay="2000"/>
                                  </p:stCondLst>
                                  <p:childTnLst>
                                    <p:set>
                                      <p:cBhvr>
                                        <p:cTn id="8" dur="1" fill="hold">
                                          <p:stCondLst>
                                            <p:cond delay="0"/>
                                          </p:stCondLst>
                                        </p:cTn>
                                        <p:tgtEl>
                                          <p:spTgt spid="106499"/>
                                        </p:tgtEl>
                                        <p:attrNameLst>
                                          <p:attrName>style.visibility</p:attrName>
                                        </p:attrNameLst>
                                      </p:cBhvr>
                                      <p:to>
                                        <p:strVal val="visible"/>
                                      </p:to>
                                    </p:set>
                                    <p:animEffect transition="in" filter="dissolve">
                                      <p:cBhvr>
                                        <p:cTn id="9" dur="500"/>
                                        <p:tgtEl>
                                          <p:spTgt spid="106499"/>
                                        </p:tgtEl>
                                      </p:cBhvr>
                                    </p:animEffect>
                                  </p:childTnLst>
                                </p:cTn>
                              </p:par>
                            </p:childTnLst>
                          </p:cTn>
                        </p:par>
                        <p:par>
                          <p:cTn id="10" fill="hold" nodeType="afterGroup">
                            <p:stCondLst>
                              <p:cond delay="2500"/>
                            </p:stCondLst>
                            <p:childTnLst>
                              <p:par>
                                <p:cTn id="11" presetID="9" presetClass="entr" presetSubtype="0" fill="hold" nodeType="afterEffect">
                                  <p:stCondLst>
                                    <p:cond delay="2000"/>
                                  </p:stCondLst>
                                  <p:childTnLst>
                                    <p:set>
                                      <p:cBhvr>
                                        <p:cTn id="12" dur="1" fill="hold">
                                          <p:stCondLst>
                                            <p:cond delay="0"/>
                                          </p:stCondLst>
                                        </p:cTn>
                                        <p:tgtEl>
                                          <p:spTgt spid="106500"/>
                                        </p:tgtEl>
                                        <p:attrNameLst>
                                          <p:attrName>style.visibility</p:attrName>
                                        </p:attrNameLst>
                                      </p:cBhvr>
                                      <p:to>
                                        <p:strVal val="visible"/>
                                      </p:to>
                                    </p:set>
                                    <p:animEffect transition="in" filter="dissolve">
                                      <p:cBhvr>
                                        <p:cTn id="13" dur="500"/>
                                        <p:tgtEl>
                                          <p:spTgt spid="106500"/>
                                        </p:tgtEl>
                                      </p:cBhvr>
                                    </p:animEffect>
                                  </p:childTnLst>
                                </p:cTn>
                              </p:par>
                            </p:childTnLst>
                          </p:cTn>
                        </p:par>
                        <p:par>
                          <p:cTn id="14" fill="hold" nodeType="afterGroup">
                            <p:stCondLst>
                              <p:cond delay="5000"/>
                            </p:stCondLst>
                            <p:childTnLst>
                              <p:par>
                                <p:cTn id="15" presetID="9" presetClass="entr" presetSubtype="0" fill="hold" nodeType="afterEffect">
                                  <p:stCondLst>
                                    <p:cond delay="2000"/>
                                  </p:stCondLst>
                                  <p:childTnLst>
                                    <p:set>
                                      <p:cBhvr>
                                        <p:cTn id="16" dur="1" fill="hold">
                                          <p:stCondLst>
                                            <p:cond delay="0"/>
                                          </p:stCondLst>
                                        </p:cTn>
                                        <p:tgtEl>
                                          <p:spTgt spid="106501"/>
                                        </p:tgtEl>
                                        <p:attrNameLst>
                                          <p:attrName>style.visibility</p:attrName>
                                        </p:attrNameLst>
                                      </p:cBhvr>
                                      <p:to>
                                        <p:strVal val="visible"/>
                                      </p:to>
                                    </p:set>
                                    <p:animEffect transition="in" filter="dissolve">
                                      <p:cBhvr>
                                        <p:cTn id="17" dur="500"/>
                                        <p:tgtEl>
                                          <p:spTgt spid="106501"/>
                                        </p:tgtEl>
                                      </p:cBhvr>
                                    </p:animEffect>
                                  </p:childTnLst>
                                </p:cTn>
                              </p:par>
                            </p:childTnLst>
                          </p:cTn>
                        </p:par>
                        <p:par>
                          <p:cTn id="18" fill="hold" nodeType="afterGroup">
                            <p:stCondLst>
                              <p:cond delay="7500"/>
                            </p:stCondLst>
                            <p:childTnLst>
                              <p:par>
                                <p:cTn id="19" presetID="9" presetClass="entr" presetSubtype="0" fill="hold" nodeType="afterEffect">
                                  <p:stCondLst>
                                    <p:cond delay="2000"/>
                                  </p:stCondLst>
                                  <p:childTnLst>
                                    <p:set>
                                      <p:cBhvr>
                                        <p:cTn id="20" dur="1" fill="hold">
                                          <p:stCondLst>
                                            <p:cond delay="0"/>
                                          </p:stCondLst>
                                        </p:cTn>
                                        <p:tgtEl>
                                          <p:spTgt spid="106532"/>
                                        </p:tgtEl>
                                        <p:attrNameLst>
                                          <p:attrName>style.visibility</p:attrName>
                                        </p:attrNameLst>
                                      </p:cBhvr>
                                      <p:to>
                                        <p:strVal val="visible"/>
                                      </p:to>
                                    </p:set>
                                    <p:animEffect transition="in" filter="dissolve">
                                      <p:cBhvr>
                                        <p:cTn id="21" dur="500"/>
                                        <p:tgtEl>
                                          <p:spTgt spid="106532"/>
                                        </p:tgtEl>
                                      </p:cBhvr>
                                    </p:animEffect>
                                  </p:childTnLst>
                                </p:cTn>
                              </p:par>
                            </p:childTnLst>
                          </p:cTn>
                        </p:par>
                        <p:par>
                          <p:cTn id="22" fill="hold" nodeType="afterGroup">
                            <p:stCondLst>
                              <p:cond delay="10000"/>
                            </p:stCondLst>
                            <p:childTnLst>
                              <p:par>
                                <p:cTn id="23" presetID="9" presetClass="entr" presetSubtype="0" fill="hold" nodeType="afterEffect">
                                  <p:stCondLst>
                                    <p:cond delay="3000"/>
                                  </p:stCondLst>
                                  <p:childTnLst>
                                    <p:set>
                                      <p:cBhvr>
                                        <p:cTn id="24" dur="1" fill="hold">
                                          <p:stCondLst>
                                            <p:cond delay="0"/>
                                          </p:stCondLst>
                                        </p:cTn>
                                        <p:tgtEl>
                                          <p:spTgt spid="106506"/>
                                        </p:tgtEl>
                                        <p:attrNameLst>
                                          <p:attrName>style.visibility</p:attrName>
                                        </p:attrNameLst>
                                      </p:cBhvr>
                                      <p:to>
                                        <p:strVal val="visible"/>
                                      </p:to>
                                    </p:set>
                                    <p:animEffect transition="in" filter="dissolve">
                                      <p:cBhvr>
                                        <p:cTn id="25" dur="500"/>
                                        <p:tgtEl>
                                          <p:spTgt spid="106506"/>
                                        </p:tgtEl>
                                      </p:cBhvr>
                                    </p:animEffect>
                                  </p:childTnLst>
                                </p:cTn>
                              </p:par>
                            </p:childTnLst>
                          </p:cTn>
                        </p:par>
                        <p:par>
                          <p:cTn id="26" fill="hold" nodeType="afterGroup">
                            <p:stCondLst>
                              <p:cond delay="13500"/>
                            </p:stCondLst>
                            <p:childTnLst>
                              <p:par>
                                <p:cTn id="27" presetID="9" presetClass="entr" presetSubtype="0" fill="hold" nodeType="afterEffect">
                                  <p:stCondLst>
                                    <p:cond delay="3000"/>
                                  </p:stCondLst>
                                  <p:childTnLst>
                                    <p:set>
                                      <p:cBhvr>
                                        <p:cTn id="28" dur="1" fill="hold">
                                          <p:stCondLst>
                                            <p:cond delay="0"/>
                                          </p:stCondLst>
                                        </p:cTn>
                                        <p:tgtEl>
                                          <p:spTgt spid="106536"/>
                                        </p:tgtEl>
                                        <p:attrNameLst>
                                          <p:attrName>style.visibility</p:attrName>
                                        </p:attrNameLst>
                                      </p:cBhvr>
                                      <p:to>
                                        <p:strVal val="visible"/>
                                      </p:to>
                                    </p:set>
                                    <p:animEffect transition="in" filter="dissolve">
                                      <p:cBhvr>
                                        <p:cTn id="29" dur="500"/>
                                        <p:tgtEl>
                                          <p:spTgt spid="106536"/>
                                        </p:tgtEl>
                                      </p:cBhvr>
                                    </p:animEffect>
                                  </p:childTnLst>
                                </p:cTn>
                              </p:par>
                            </p:childTnLst>
                          </p:cTn>
                        </p:par>
                        <p:par>
                          <p:cTn id="30" fill="hold" nodeType="afterGroup">
                            <p:stCondLst>
                              <p:cond delay="17000"/>
                            </p:stCondLst>
                            <p:childTnLst>
                              <p:par>
                                <p:cTn id="31" presetID="9" presetClass="entr" presetSubtype="0" fill="hold" nodeType="afterEffect">
                                  <p:stCondLst>
                                    <p:cond delay="3000"/>
                                  </p:stCondLst>
                                  <p:childTnLst>
                                    <p:set>
                                      <p:cBhvr>
                                        <p:cTn id="32" dur="1" fill="hold">
                                          <p:stCondLst>
                                            <p:cond delay="0"/>
                                          </p:stCondLst>
                                        </p:cTn>
                                        <p:tgtEl>
                                          <p:spTgt spid="106502"/>
                                        </p:tgtEl>
                                        <p:attrNameLst>
                                          <p:attrName>style.visibility</p:attrName>
                                        </p:attrNameLst>
                                      </p:cBhvr>
                                      <p:to>
                                        <p:strVal val="visible"/>
                                      </p:to>
                                    </p:set>
                                    <p:animEffect transition="in" filter="dissolve">
                                      <p:cBhvr>
                                        <p:cTn id="33" dur="500"/>
                                        <p:tgtEl>
                                          <p:spTgt spid="106502"/>
                                        </p:tgtEl>
                                      </p:cBhvr>
                                    </p:animEffect>
                                  </p:childTnLst>
                                </p:cTn>
                              </p:par>
                            </p:childTnLst>
                          </p:cTn>
                        </p:par>
                        <p:par>
                          <p:cTn id="34" fill="hold" nodeType="afterGroup">
                            <p:stCondLst>
                              <p:cond delay="20500"/>
                            </p:stCondLst>
                            <p:childTnLst>
                              <p:par>
                                <p:cTn id="35" presetID="9" presetClass="entr" presetSubtype="0" fill="hold" nodeType="afterEffect">
                                  <p:stCondLst>
                                    <p:cond delay="3000"/>
                                  </p:stCondLst>
                                  <p:childTnLst>
                                    <p:set>
                                      <p:cBhvr>
                                        <p:cTn id="36" dur="1" fill="hold">
                                          <p:stCondLst>
                                            <p:cond delay="0"/>
                                          </p:stCondLst>
                                        </p:cTn>
                                        <p:tgtEl>
                                          <p:spTgt spid="106509"/>
                                        </p:tgtEl>
                                        <p:attrNameLst>
                                          <p:attrName>style.visibility</p:attrName>
                                        </p:attrNameLst>
                                      </p:cBhvr>
                                      <p:to>
                                        <p:strVal val="visible"/>
                                      </p:to>
                                    </p:set>
                                    <p:animEffect transition="in" filter="dissolve">
                                      <p:cBhvr>
                                        <p:cTn id="37" dur="500"/>
                                        <p:tgtEl>
                                          <p:spTgt spid="106509"/>
                                        </p:tgtEl>
                                      </p:cBhvr>
                                    </p:animEffect>
                                  </p:childTnLst>
                                </p:cTn>
                              </p:par>
                            </p:childTnLst>
                          </p:cTn>
                        </p:par>
                        <p:par>
                          <p:cTn id="38" fill="hold" nodeType="afterGroup">
                            <p:stCondLst>
                              <p:cond delay="24000"/>
                            </p:stCondLst>
                            <p:childTnLst>
                              <p:par>
                                <p:cTn id="39" presetID="9" presetClass="entr" presetSubtype="0" fill="hold" nodeType="afterEffect">
                                  <p:stCondLst>
                                    <p:cond delay="3000"/>
                                  </p:stCondLst>
                                  <p:childTnLst>
                                    <p:set>
                                      <p:cBhvr>
                                        <p:cTn id="40" dur="1" fill="hold">
                                          <p:stCondLst>
                                            <p:cond delay="0"/>
                                          </p:stCondLst>
                                        </p:cTn>
                                        <p:tgtEl>
                                          <p:spTgt spid="106540"/>
                                        </p:tgtEl>
                                        <p:attrNameLst>
                                          <p:attrName>style.visibility</p:attrName>
                                        </p:attrNameLst>
                                      </p:cBhvr>
                                      <p:to>
                                        <p:strVal val="visible"/>
                                      </p:to>
                                    </p:set>
                                    <p:animEffect transition="in" filter="dissolve">
                                      <p:cBhvr>
                                        <p:cTn id="41" dur="500"/>
                                        <p:tgtEl>
                                          <p:spTgt spid="106540"/>
                                        </p:tgtEl>
                                      </p:cBhvr>
                                    </p:animEffect>
                                  </p:childTnLst>
                                </p:cTn>
                              </p:par>
                            </p:childTnLst>
                          </p:cTn>
                        </p:par>
                        <p:par>
                          <p:cTn id="42" fill="hold" nodeType="afterGroup">
                            <p:stCondLst>
                              <p:cond delay="27500"/>
                            </p:stCondLst>
                            <p:childTnLst>
                              <p:par>
                                <p:cTn id="43" presetID="9" presetClass="entr" presetSubtype="0" fill="hold" nodeType="afterEffect">
                                  <p:stCondLst>
                                    <p:cond delay="2000"/>
                                  </p:stCondLst>
                                  <p:childTnLst>
                                    <p:set>
                                      <p:cBhvr>
                                        <p:cTn id="44" dur="1" fill="hold">
                                          <p:stCondLst>
                                            <p:cond delay="0"/>
                                          </p:stCondLst>
                                        </p:cTn>
                                        <p:tgtEl>
                                          <p:spTgt spid="106543"/>
                                        </p:tgtEl>
                                        <p:attrNameLst>
                                          <p:attrName>style.visibility</p:attrName>
                                        </p:attrNameLst>
                                      </p:cBhvr>
                                      <p:to>
                                        <p:strVal val="visible"/>
                                      </p:to>
                                    </p:set>
                                    <p:animEffect transition="in" filter="dissolve">
                                      <p:cBhvr>
                                        <p:cTn id="45" dur="500"/>
                                        <p:tgtEl>
                                          <p:spTgt spid="106543"/>
                                        </p:tgtEl>
                                      </p:cBhvr>
                                    </p:animEffect>
                                  </p:childTnLst>
                                </p:cTn>
                              </p:par>
                            </p:childTnLst>
                          </p:cTn>
                        </p:par>
                        <p:par>
                          <p:cTn id="46" fill="hold" nodeType="afterGroup">
                            <p:stCondLst>
                              <p:cond delay="30000"/>
                            </p:stCondLst>
                            <p:childTnLst>
                              <p:par>
                                <p:cTn id="47" presetID="9" presetClass="entr" presetSubtype="0" fill="hold" nodeType="afterEffect">
                                  <p:stCondLst>
                                    <p:cond delay="2000"/>
                                  </p:stCondLst>
                                  <p:childTnLst>
                                    <p:set>
                                      <p:cBhvr>
                                        <p:cTn id="48" dur="1" fill="hold">
                                          <p:stCondLst>
                                            <p:cond delay="0"/>
                                          </p:stCondLst>
                                        </p:cTn>
                                        <p:tgtEl>
                                          <p:spTgt spid="106505"/>
                                        </p:tgtEl>
                                        <p:attrNameLst>
                                          <p:attrName>style.visibility</p:attrName>
                                        </p:attrNameLst>
                                      </p:cBhvr>
                                      <p:to>
                                        <p:strVal val="visible"/>
                                      </p:to>
                                    </p:set>
                                    <p:animEffect transition="in" filter="dissolve">
                                      <p:cBhvr>
                                        <p:cTn id="49" dur="500"/>
                                        <p:tgtEl>
                                          <p:spTgt spid="106505"/>
                                        </p:tgtEl>
                                      </p:cBhvr>
                                    </p:animEffect>
                                  </p:childTnLst>
                                </p:cTn>
                              </p:par>
                            </p:childTnLst>
                          </p:cTn>
                        </p:par>
                        <p:par>
                          <p:cTn id="50" fill="hold" nodeType="afterGroup">
                            <p:stCondLst>
                              <p:cond delay="32500"/>
                            </p:stCondLst>
                            <p:childTnLst>
                              <p:par>
                                <p:cTn id="51" presetID="9" presetClass="entr" presetSubtype="0" fill="hold" nodeType="afterEffect">
                                  <p:stCondLst>
                                    <p:cond delay="2000"/>
                                  </p:stCondLst>
                                  <p:childTnLst>
                                    <p:set>
                                      <p:cBhvr>
                                        <p:cTn id="52" dur="1" fill="hold">
                                          <p:stCondLst>
                                            <p:cond delay="0"/>
                                          </p:stCondLst>
                                        </p:cTn>
                                        <p:tgtEl>
                                          <p:spTgt spid="106514"/>
                                        </p:tgtEl>
                                        <p:attrNameLst>
                                          <p:attrName>style.visibility</p:attrName>
                                        </p:attrNameLst>
                                      </p:cBhvr>
                                      <p:to>
                                        <p:strVal val="visible"/>
                                      </p:to>
                                    </p:set>
                                    <p:animEffect transition="in" filter="dissolve">
                                      <p:cBhvr>
                                        <p:cTn id="53" dur="500"/>
                                        <p:tgtEl>
                                          <p:spTgt spid="106514"/>
                                        </p:tgtEl>
                                      </p:cBhvr>
                                    </p:animEffect>
                                  </p:childTnLst>
                                </p:cTn>
                              </p:par>
                            </p:childTnLst>
                          </p:cTn>
                        </p:par>
                        <p:par>
                          <p:cTn id="54" fill="hold" nodeType="afterGroup">
                            <p:stCondLst>
                              <p:cond delay="35000"/>
                            </p:stCondLst>
                            <p:childTnLst>
                              <p:par>
                                <p:cTn id="55" presetID="9" presetClass="entr" presetSubtype="0" fill="hold" nodeType="afterEffect">
                                  <p:stCondLst>
                                    <p:cond delay="2000"/>
                                  </p:stCondLst>
                                  <p:childTnLst>
                                    <p:set>
                                      <p:cBhvr>
                                        <p:cTn id="56" dur="1" fill="hold">
                                          <p:stCondLst>
                                            <p:cond delay="0"/>
                                          </p:stCondLst>
                                        </p:cTn>
                                        <p:tgtEl>
                                          <p:spTgt spid="106544"/>
                                        </p:tgtEl>
                                        <p:attrNameLst>
                                          <p:attrName>style.visibility</p:attrName>
                                        </p:attrNameLst>
                                      </p:cBhvr>
                                      <p:to>
                                        <p:strVal val="visible"/>
                                      </p:to>
                                    </p:set>
                                    <p:animEffect transition="in" filter="dissolve">
                                      <p:cBhvr>
                                        <p:cTn id="57" dur="500"/>
                                        <p:tgtEl>
                                          <p:spTgt spid="106544"/>
                                        </p:tgtEl>
                                      </p:cBhvr>
                                    </p:animEffect>
                                  </p:childTnLst>
                                </p:cTn>
                              </p:par>
                            </p:childTnLst>
                          </p:cTn>
                        </p:par>
                        <p:par>
                          <p:cTn id="58" fill="hold" nodeType="afterGroup">
                            <p:stCondLst>
                              <p:cond delay="37500"/>
                            </p:stCondLst>
                            <p:childTnLst>
                              <p:par>
                                <p:cTn id="59" presetID="9" presetClass="entr" presetSubtype="0" fill="hold" nodeType="afterEffect">
                                  <p:stCondLst>
                                    <p:cond delay="2000"/>
                                  </p:stCondLst>
                                  <p:childTnLst>
                                    <p:set>
                                      <p:cBhvr>
                                        <p:cTn id="60" dur="1" fill="hold">
                                          <p:stCondLst>
                                            <p:cond delay="0"/>
                                          </p:stCondLst>
                                        </p:cTn>
                                        <p:tgtEl>
                                          <p:spTgt spid="106517"/>
                                        </p:tgtEl>
                                        <p:attrNameLst>
                                          <p:attrName>style.visibility</p:attrName>
                                        </p:attrNameLst>
                                      </p:cBhvr>
                                      <p:to>
                                        <p:strVal val="visible"/>
                                      </p:to>
                                    </p:set>
                                    <p:animEffect transition="in" filter="dissolve">
                                      <p:cBhvr>
                                        <p:cTn id="61" dur="500"/>
                                        <p:tgtEl>
                                          <p:spTgt spid="106517"/>
                                        </p:tgtEl>
                                      </p:cBhvr>
                                    </p:animEffect>
                                  </p:childTnLst>
                                </p:cTn>
                              </p:par>
                            </p:childTnLst>
                          </p:cTn>
                        </p:par>
                        <p:par>
                          <p:cTn id="62" fill="hold" nodeType="afterGroup">
                            <p:stCondLst>
                              <p:cond delay="40000"/>
                            </p:stCondLst>
                            <p:childTnLst>
                              <p:par>
                                <p:cTn id="63" presetID="9" presetClass="entr" presetSubtype="0" fill="hold" nodeType="afterEffect">
                                  <p:stCondLst>
                                    <p:cond delay="2000"/>
                                  </p:stCondLst>
                                  <p:childTnLst>
                                    <p:set>
                                      <p:cBhvr>
                                        <p:cTn id="64" dur="1" fill="hold">
                                          <p:stCondLst>
                                            <p:cond delay="0"/>
                                          </p:stCondLst>
                                        </p:cTn>
                                        <p:tgtEl>
                                          <p:spTgt spid="106548"/>
                                        </p:tgtEl>
                                        <p:attrNameLst>
                                          <p:attrName>style.visibility</p:attrName>
                                        </p:attrNameLst>
                                      </p:cBhvr>
                                      <p:to>
                                        <p:strVal val="visible"/>
                                      </p:to>
                                    </p:set>
                                    <p:animEffect transition="in" filter="dissolve">
                                      <p:cBhvr>
                                        <p:cTn id="65" dur="500"/>
                                        <p:tgtEl>
                                          <p:spTgt spid="106548"/>
                                        </p:tgtEl>
                                      </p:cBhvr>
                                    </p:animEffect>
                                  </p:childTnLst>
                                </p:cTn>
                              </p:par>
                            </p:childTnLst>
                          </p:cTn>
                        </p:par>
                        <p:par>
                          <p:cTn id="66" fill="hold" nodeType="afterGroup">
                            <p:stCondLst>
                              <p:cond delay="42500"/>
                            </p:stCondLst>
                            <p:childTnLst>
                              <p:par>
                                <p:cTn id="67" presetID="9" presetClass="entr" presetSubtype="0" fill="hold" nodeType="afterEffect">
                                  <p:stCondLst>
                                    <p:cond delay="2000"/>
                                  </p:stCondLst>
                                  <p:childTnLst>
                                    <p:set>
                                      <p:cBhvr>
                                        <p:cTn id="68" dur="1" fill="hold">
                                          <p:stCondLst>
                                            <p:cond delay="0"/>
                                          </p:stCondLst>
                                        </p:cTn>
                                        <p:tgtEl>
                                          <p:spTgt spid="106518"/>
                                        </p:tgtEl>
                                        <p:attrNameLst>
                                          <p:attrName>style.visibility</p:attrName>
                                        </p:attrNameLst>
                                      </p:cBhvr>
                                      <p:to>
                                        <p:strVal val="visible"/>
                                      </p:to>
                                    </p:set>
                                    <p:animEffect transition="in" filter="dissolve">
                                      <p:cBhvr>
                                        <p:cTn id="69" dur="500"/>
                                        <p:tgtEl>
                                          <p:spTgt spid="106518"/>
                                        </p:tgtEl>
                                      </p:cBhvr>
                                    </p:animEffect>
                                  </p:childTnLst>
                                </p:cTn>
                              </p:par>
                            </p:childTnLst>
                          </p:cTn>
                        </p:par>
                        <p:par>
                          <p:cTn id="70" fill="hold" nodeType="afterGroup">
                            <p:stCondLst>
                              <p:cond delay="45000"/>
                            </p:stCondLst>
                            <p:childTnLst>
                              <p:par>
                                <p:cTn id="71" presetID="9" presetClass="entr" presetSubtype="0" fill="hold" nodeType="afterEffect">
                                  <p:stCondLst>
                                    <p:cond delay="2000"/>
                                  </p:stCondLst>
                                  <p:childTnLst>
                                    <p:set>
                                      <p:cBhvr>
                                        <p:cTn id="72" dur="1" fill="hold">
                                          <p:stCondLst>
                                            <p:cond delay="0"/>
                                          </p:stCondLst>
                                        </p:cTn>
                                        <p:tgtEl>
                                          <p:spTgt spid="106539"/>
                                        </p:tgtEl>
                                        <p:attrNameLst>
                                          <p:attrName>style.visibility</p:attrName>
                                        </p:attrNameLst>
                                      </p:cBhvr>
                                      <p:to>
                                        <p:strVal val="visible"/>
                                      </p:to>
                                    </p:set>
                                    <p:animEffect transition="in" filter="dissolve">
                                      <p:cBhvr>
                                        <p:cTn id="73" dur="500"/>
                                        <p:tgtEl>
                                          <p:spTgt spid="106539"/>
                                        </p:tgtEl>
                                      </p:cBhvr>
                                    </p:animEffect>
                                  </p:childTnLst>
                                </p:cTn>
                              </p:par>
                            </p:childTnLst>
                          </p:cTn>
                        </p:par>
                        <p:par>
                          <p:cTn id="74" fill="hold" nodeType="afterGroup">
                            <p:stCondLst>
                              <p:cond delay="47500"/>
                            </p:stCondLst>
                            <p:childTnLst>
                              <p:par>
                                <p:cTn id="75" presetID="9" presetClass="entr" presetSubtype="0" fill="hold" nodeType="afterEffect">
                                  <p:stCondLst>
                                    <p:cond delay="2000"/>
                                  </p:stCondLst>
                                  <p:childTnLst>
                                    <p:set>
                                      <p:cBhvr>
                                        <p:cTn id="76" dur="1" fill="hold">
                                          <p:stCondLst>
                                            <p:cond delay="0"/>
                                          </p:stCondLst>
                                        </p:cTn>
                                        <p:tgtEl>
                                          <p:spTgt spid="106519"/>
                                        </p:tgtEl>
                                        <p:attrNameLst>
                                          <p:attrName>style.visibility</p:attrName>
                                        </p:attrNameLst>
                                      </p:cBhvr>
                                      <p:to>
                                        <p:strVal val="visible"/>
                                      </p:to>
                                    </p:set>
                                    <p:animEffect transition="in" filter="dissolve">
                                      <p:cBhvr>
                                        <p:cTn id="77" dur="500"/>
                                        <p:tgtEl>
                                          <p:spTgt spid="106519"/>
                                        </p:tgtEl>
                                      </p:cBhvr>
                                    </p:animEffect>
                                  </p:childTnLst>
                                </p:cTn>
                              </p:par>
                            </p:childTnLst>
                          </p:cTn>
                        </p:par>
                        <p:par>
                          <p:cTn id="78" fill="hold" nodeType="afterGroup">
                            <p:stCondLst>
                              <p:cond delay="50000"/>
                            </p:stCondLst>
                            <p:childTnLst>
                              <p:par>
                                <p:cTn id="79" presetID="9" presetClass="entr" presetSubtype="0" fill="hold" nodeType="afterEffect">
                                  <p:stCondLst>
                                    <p:cond delay="2000"/>
                                  </p:stCondLst>
                                  <p:childTnLst>
                                    <p:set>
                                      <p:cBhvr>
                                        <p:cTn id="80" dur="1" fill="hold">
                                          <p:stCondLst>
                                            <p:cond delay="0"/>
                                          </p:stCondLst>
                                        </p:cTn>
                                        <p:tgtEl>
                                          <p:spTgt spid="106547"/>
                                        </p:tgtEl>
                                        <p:attrNameLst>
                                          <p:attrName>style.visibility</p:attrName>
                                        </p:attrNameLst>
                                      </p:cBhvr>
                                      <p:to>
                                        <p:strVal val="visible"/>
                                      </p:to>
                                    </p:set>
                                    <p:animEffect transition="in" filter="dissolve">
                                      <p:cBhvr>
                                        <p:cTn id="81" dur="500"/>
                                        <p:tgtEl>
                                          <p:spTgt spid="106547"/>
                                        </p:tgtEl>
                                      </p:cBhvr>
                                    </p:animEffect>
                                  </p:childTnLst>
                                </p:cTn>
                              </p:par>
                            </p:childTnLst>
                          </p:cTn>
                        </p:par>
                        <p:par>
                          <p:cTn id="82" fill="hold" nodeType="afterGroup">
                            <p:stCondLst>
                              <p:cond delay="52500"/>
                            </p:stCondLst>
                            <p:childTnLst>
                              <p:par>
                                <p:cTn id="83" presetID="9" presetClass="entr" presetSubtype="0" fill="hold" nodeType="afterEffect">
                                  <p:stCondLst>
                                    <p:cond delay="2000"/>
                                  </p:stCondLst>
                                  <p:childTnLst>
                                    <p:set>
                                      <p:cBhvr>
                                        <p:cTn id="84" dur="1" fill="hold">
                                          <p:stCondLst>
                                            <p:cond delay="0"/>
                                          </p:stCondLst>
                                        </p:cTn>
                                        <p:tgtEl>
                                          <p:spTgt spid="106522"/>
                                        </p:tgtEl>
                                        <p:attrNameLst>
                                          <p:attrName>style.visibility</p:attrName>
                                        </p:attrNameLst>
                                      </p:cBhvr>
                                      <p:to>
                                        <p:strVal val="visible"/>
                                      </p:to>
                                    </p:set>
                                    <p:animEffect transition="in" filter="dissolve">
                                      <p:cBhvr>
                                        <p:cTn id="85" dur="500"/>
                                        <p:tgtEl>
                                          <p:spTgt spid="106522"/>
                                        </p:tgtEl>
                                      </p:cBhvr>
                                    </p:animEffect>
                                  </p:childTnLst>
                                </p:cTn>
                              </p:par>
                            </p:childTnLst>
                          </p:cTn>
                        </p:par>
                        <p:par>
                          <p:cTn id="86" fill="hold" nodeType="afterGroup">
                            <p:stCondLst>
                              <p:cond delay="55000"/>
                            </p:stCondLst>
                            <p:childTnLst>
                              <p:par>
                                <p:cTn id="87" presetID="9" presetClass="entr" presetSubtype="0" fill="hold" nodeType="afterEffect">
                                  <p:stCondLst>
                                    <p:cond delay="2000"/>
                                  </p:stCondLst>
                                  <p:childTnLst>
                                    <p:set>
                                      <p:cBhvr>
                                        <p:cTn id="88" dur="1" fill="hold">
                                          <p:stCondLst>
                                            <p:cond delay="0"/>
                                          </p:stCondLst>
                                        </p:cTn>
                                        <p:tgtEl>
                                          <p:spTgt spid="106545"/>
                                        </p:tgtEl>
                                        <p:attrNameLst>
                                          <p:attrName>style.visibility</p:attrName>
                                        </p:attrNameLst>
                                      </p:cBhvr>
                                      <p:to>
                                        <p:strVal val="visible"/>
                                      </p:to>
                                    </p:set>
                                    <p:animEffect transition="in" filter="dissolve">
                                      <p:cBhvr>
                                        <p:cTn id="89" dur="500"/>
                                        <p:tgtEl>
                                          <p:spTgt spid="10654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nodeType="clickEffect">
                                  <p:stCondLst>
                                    <p:cond delay="0"/>
                                  </p:stCondLst>
                                  <p:childTnLst>
                                    <p:set>
                                      <p:cBhvr>
                                        <p:cTn id="93" dur="1" fill="hold">
                                          <p:stCondLst>
                                            <p:cond delay="0"/>
                                          </p:stCondLst>
                                        </p:cTn>
                                        <p:tgtEl>
                                          <p:spTgt spid="106525"/>
                                        </p:tgtEl>
                                        <p:attrNameLst>
                                          <p:attrName>style.visibility</p:attrName>
                                        </p:attrNameLst>
                                      </p:cBhvr>
                                      <p:to>
                                        <p:strVal val="visible"/>
                                      </p:to>
                                    </p:set>
                                    <p:animEffect transition="in" filter="dissolve">
                                      <p:cBhvr>
                                        <p:cTn id="94" dur="500"/>
                                        <p:tgtEl>
                                          <p:spTgt spid="106525"/>
                                        </p:tgtEl>
                                      </p:cBhvr>
                                    </p:animEffect>
                                  </p:childTnLst>
                                </p:cTn>
                              </p:par>
                            </p:childTnLst>
                          </p:cTn>
                        </p:par>
                        <p:par>
                          <p:cTn id="95" fill="hold" nodeType="afterGroup">
                            <p:stCondLst>
                              <p:cond delay="500"/>
                            </p:stCondLst>
                            <p:childTnLst>
                              <p:par>
                                <p:cTn id="96" presetID="9" presetClass="entr" presetSubtype="0" fill="hold" nodeType="afterEffect">
                                  <p:stCondLst>
                                    <p:cond delay="2000"/>
                                  </p:stCondLst>
                                  <p:childTnLst>
                                    <p:set>
                                      <p:cBhvr>
                                        <p:cTn id="97" dur="1" fill="hold">
                                          <p:stCondLst>
                                            <p:cond delay="0"/>
                                          </p:stCondLst>
                                        </p:cTn>
                                        <p:tgtEl>
                                          <p:spTgt spid="106546"/>
                                        </p:tgtEl>
                                        <p:attrNameLst>
                                          <p:attrName>style.visibility</p:attrName>
                                        </p:attrNameLst>
                                      </p:cBhvr>
                                      <p:to>
                                        <p:strVal val="visible"/>
                                      </p:to>
                                    </p:set>
                                    <p:animEffect transition="in" filter="dissolve">
                                      <p:cBhvr>
                                        <p:cTn id="98" dur="500"/>
                                        <p:tgtEl>
                                          <p:spTgt spid="106546"/>
                                        </p:tgtEl>
                                      </p:cBhvr>
                                    </p:animEffect>
                                  </p:childTnLst>
                                </p:cTn>
                              </p:par>
                            </p:childTnLst>
                          </p:cTn>
                        </p:par>
                        <p:par>
                          <p:cTn id="99" fill="hold" nodeType="afterGroup">
                            <p:stCondLst>
                              <p:cond delay="3000"/>
                            </p:stCondLst>
                            <p:childTnLst>
                              <p:par>
                                <p:cTn id="100" presetID="9" presetClass="entr" presetSubtype="0" fill="hold" nodeType="afterEffect">
                                  <p:stCondLst>
                                    <p:cond delay="3000"/>
                                  </p:stCondLst>
                                  <p:childTnLst>
                                    <p:set>
                                      <p:cBhvr>
                                        <p:cTn id="101" dur="1" fill="hold">
                                          <p:stCondLst>
                                            <p:cond delay="0"/>
                                          </p:stCondLst>
                                        </p:cTn>
                                        <p:tgtEl>
                                          <p:spTgt spid="106551"/>
                                        </p:tgtEl>
                                        <p:attrNameLst>
                                          <p:attrName>style.visibility</p:attrName>
                                        </p:attrNameLst>
                                      </p:cBhvr>
                                      <p:to>
                                        <p:strVal val="visible"/>
                                      </p:to>
                                    </p:set>
                                    <p:animEffect transition="in" filter="dissolve">
                                      <p:cBhvr>
                                        <p:cTn id="102" dur="500"/>
                                        <p:tgtEl>
                                          <p:spTgt spid="106551"/>
                                        </p:tgtEl>
                                      </p:cBhvr>
                                    </p:animEffect>
                                  </p:childTnLst>
                                </p:cTn>
                              </p:par>
                            </p:childTnLst>
                          </p:cTn>
                        </p:par>
                        <p:par>
                          <p:cTn id="103" fill="hold" nodeType="afterGroup">
                            <p:stCondLst>
                              <p:cond delay="6500"/>
                            </p:stCondLst>
                            <p:childTnLst>
                              <p:par>
                                <p:cTn id="104" presetID="9" presetClass="entr" presetSubtype="0" fill="hold" nodeType="afterEffect">
                                  <p:stCondLst>
                                    <p:cond delay="4000"/>
                                  </p:stCondLst>
                                  <p:childTnLst>
                                    <p:set>
                                      <p:cBhvr>
                                        <p:cTn id="105" dur="1" fill="hold">
                                          <p:stCondLst>
                                            <p:cond delay="0"/>
                                          </p:stCondLst>
                                        </p:cTn>
                                        <p:tgtEl>
                                          <p:spTgt spid="106554"/>
                                        </p:tgtEl>
                                        <p:attrNameLst>
                                          <p:attrName>style.visibility</p:attrName>
                                        </p:attrNameLst>
                                      </p:cBhvr>
                                      <p:to>
                                        <p:strVal val="visible"/>
                                      </p:to>
                                    </p:set>
                                    <p:animEffect transition="in" filter="dissolve">
                                      <p:cBhvr>
                                        <p:cTn id="106" dur="500"/>
                                        <p:tgtEl>
                                          <p:spTgt spid="1065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p:cTn id="107" repeatCount="indefinite" fill="hold" display="0">
                  <p:stCondLst>
                    <p:cond delay="indefinite"/>
                  </p:stCondLst>
                  <p:endCondLst>
                    <p:cond evt="onPrev" delay="0">
                      <p:tgtEl>
                        <p:sldTgt/>
                      </p:tgtEl>
                    </p:cond>
                    <p:cond evt="onStopAudio" delay="0">
                      <p:tgtEl>
                        <p:sldTgt/>
                      </p:tgtEl>
                    </p:cond>
                  </p:endCondLst>
                </p:cTn>
                <p:tgtEl>
                  <p:spTgt spid="106557"/>
                </p:tgtEl>
              </p:cMediaNode>
            </p:audio>
          </p:childTnLst>
        </p:cTn>
      </p:par>
    </p:tnLst>
    <p:bldLst>
      <p:bldP spid="106539" grpId="0" autoUpdateAnimBg="0"/>
      <p:bldP spid="106543" grpId="0" autoUpdateAnimBg="0"/>
      <p:bldP spid="106544" grpId="0" autoUpdateAnimBg="0"/>
      <p:bldP spid="106545" grpId="0" autoUpdateAnimBg="0"/>
      <p:bldP spid="106546" grpId="0" autoUpdateAnimBg="0"/>
      <p:bldP spid="10654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3758414-97A7-1A64-A046-A9DD096A8D1A}"/>
              </a:ext>
            </a:extLst>
          </p:cNvPr>
          <p:cNvSpPr>
            <a:spLocks noGrp="1" noChangeArrowheads="1"/>
          </p:cNvSpPr>
          <p:nvPr>
            <p:ph type="title"/>
          </p:nvPr>
        </p:nvSpPr>
        <p:spPr>
          <a:xfrm>
            <a:off x="304800" y="304800"/>
            <a:ext cx="7467600" cy="762000"/>
          </a:xfrm>
        </p:spPr>
        <p:txBody>
          <a:bodyPr/>
          <a:lstStyle/>
          <a:p>
            <a:r>
              <a:rPr lang="en-US" altLang="en-US"/>
              <a:t>Types of Triaxial Tests</a:t>
            </a:r>
            <a:endParaRPr lang="en-AU" altLang="en-US"/>
          </a:p>
        </p:txBody>
      </p:sp>
      <p:sp>
        <p:nvSpPr>
          <p:cNvPr id="107523" name="Rectangle 3">
            <a:extLst>
              <a:ext uri="{FF2B5EF4-FFF2-40B4-BE49-F238E27FC236}">
                <a16:creationId xmlns:a16="http://schemas.microsoft.com/office/drawing/2014/main" id="{469004A9-6879-3DE4-D487-D6E5E687D390}"/>
              </a:ext>
            </a:extLst>
          </p:cNvPr>
          <p:cNvSpPr>
            <a:spLocks noChangeArrowheads="1"/>
          </p:cNvSpPr>
          <p:nvPr/>
        </p:nvSpPr>
        <p:spPr bwMode="auto">
          <a:xfrm>
            <a:off x="1524000" y="2286000"/>
            <a:ext cx="6858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7524" name="Group 4">
            <a:extLst>
              <a:ext uri="{FF2B5EF4-FFF2-40B4-BE49-F238E27FC236}">
                <a16:creationId xmlns:a16="http://schemas.microsoft.com/office/drawing/2014/main" id="{FE03A742-130F-B296-BD77-13ED092FA2D7}"/>
              </a:ext>
            </a:extLst>
          </p:cNvPr>
          <p:cNvGrpSpPr>
            <a:grpSpLocks/>
          </p:cNvGrpSpPr>
          <p:nvPr/>
        </p:nvGrpSpPr>
        <p:grpSpPr bwMode="auto">
          <a:xfrm>
            <a:off x="1219200" y="1981200"/>
            <a:ext cx="1295400" cy="1600200"/>
            <a:chOff x="768" y="1248"/>
            <a:chExt cx="816" cy="1008"/>
          </a:xfrm>
        </p:grpSpPr>
        <p:grpSp>
          <p:nvGrpSpPr>
            <p:cNvPr id="107525" name="Group 5">
              <a:extLst>
                <a:ext uri="{FF2B5EF4-FFF2-40B4-BE49-F238E27FC236}">
                  <a16:creationId xmlns:a16="http://schemas.microsoft.com/office/drawing/2014/main" id="{83FE1513-EA5F-50F5-6F34-B2521CC8B8F9}"/>
                </a:ext>
              </a:extLst>
            </p:cNvPr>
            <p:cNvGrpSpPr>
              <a:grpSpLocks/>
            </p:cNvGrpSpPr>
            <p:nvPr/>
          </p:nvGrpSpPr>
          <p:grpSpPr bwMode="auto">
            <a:xfrm>
              <a:off x="1008" y="1248"/>
              <a:ext cx="288" cy="144"/>
              <a:chOff x="1008" y="1296"/>
              <a:chExt cx="288" cy="144"/>
            </a:xfrm>
          </p:grpSpPr>
          <p:grpSp>
            <p:nvGrpSpPr>
              <p:cNvPr id="107526" name="Group 6">
                <a:extLst>
                  <a:ext uri="{FF2B5EF4-FFF2-40B4-BE49-F238E27FC236}">
                    <a16:creationId xmlns:a16="http://schemas.microsoft.com/office/drawing/2014/main" id="{69BAF3BE-36E0-28EF-EF40-56C8BD1CB29C}"/>
                  </a:ext>
                </a:extLst>
              </p:cNvPr>
              <p:cNvGrpSpPr>
                <a:grpSpLocks/>
              </p:cNvGrpSpPr>
              <p:nvPr/>
            </p:nvGrpSpPr>
            <p:grpSpPr bwMode="auto">
              <a:xfrm>
                <a:off x="1200" y="1296"/>
                <a:ext cx="96" cy="144"/>
                <a:chOff x="912" y="2352"/>
                <a:chExt cx="96" cy="144"/>
              </a:xfrm>
            </p:grpSpPr>
            <p:sp>
              <p:nvSpPr>
                <p:cNvPr id="107527" name="Line 7">
                  <a:extLst>
                    <a:ext uri="{FF2B5EF4-FFF2-40B4-BE49-F238E27FC236}">
                      <a16:creationId xmlns:a16="http://schemas.microsoft.com/office/drawing/2014/main" id="{F1E825FE-1D83-959C-E937-BA0227E83977}"/>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28" name="Line 8">
                  <a:extLst>
                    <a:ext uri="{FF2B5EF4-FFF2-40B4-BE49-F238E27FC236}">
                      <a16:creationId xmlns:a16="http://schemas.microsoft.com/office/drawing/2014/main" id="{6E35A5E7-77A1-642C-3403-D9131DE61981}"/>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29" name="Group 9">
                <a:extLst>
                  <a:ext uri="{FF2B5EF4-FFF2-40B4-BE49-F238E27FC236}">
                    <a16:creationId xmlns:a16="http://schemas.microsoft.com/office/drawing/2014/main" id="{DAC5431D-3A80-0C5C-AAED-5ECBADF9F24B}"/>
                  </a:ext>
                </a:extLst>
              </p:cNvPr>
              <p:cNvGrpSpPr>
                <a:grpSpLocks/>
              </p:cNvGrpSpPr>
              <p:nvPr/>
            </p:nvGrpSpPr>
            <p:grpSpPr bwMode="auto">
              <a:xfrm>
                <a:off x="1008" y="1296"/>
                <a:ext cx="96" cy="144"/>
                <a:chOff x="912" y="2352"/>
                <a:chExt cx="96" cy="144"/>
              </a:xfrm>
            </p:grpSpPr>
            <p:sp>
              <p:nvSpPr>
                <p:cNvPr id="107530" name="Line 10">
                  <a:extLst>
                    <a:ext uri="{FF2B5EF4-FFF2-40B4-BE49-F238E27FC236}">
                      <a16:creationId xmlns:a16="http://schemas.microsoft.com/office/drawing/2014/main" id="{73175B81-E52F-330D-E104-83060B125A95}"/>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31" name="Line 11">
                  <a:extLst>
                    <a:ext uri="{FF2B5EF4-FFF2-40B4-BE49-F238E27FC236}">
                      <a16:creationId xmlns:a16="http://schemas.microsoft.com/office/drawing/2014/main" id="{917C37F8-4717-FB0D-CA11-9735EB1B9006}"/>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32" name="Group 12">
              <a:extLst>
                <a:ext uri="{FF2B5EF4-FFF2-40B4-BE49-F238E27FC236}">
                  <a16:creationId xmlns:a16="http://schemas.microsoft.com/office/drawing/2014/main" id="{EEEF009B-EC20-60C1-1D68-59FF35AB571A}"/>
                </a:ext>
              </a:extLst>
            </p:cNvPr>
            <p:cNvGrpSpPr>
              <a:grpSpLocks/>
            </p:cNvGrpSpPr>
            <p:nvPr/>
          </p:nvGrpSpPr>
          <p:grpSpPr bwMode="auto">
            <a:xfrm>
              <a:off x="768" y="1488"/>
              <a:ext cx="144" cy="480"/>
              <a:chOff x="768" y="1488"/>
              <a:chExt cx="144" cy="480"/>
            </a:xfrm>
          </p:grpSpPr>
          <p:grpSp>
            <p:nvGrpSpPr>
              <p:cNvPr id="107533" name="Group 13">
                <a:extLst>
                  <a:ext uri="{FF2B5EF4-FFF2-40B4-BE49-F238E27FC236}">
                    <a16:creationId xmlns:a16="http://schemas.microsoft.com/office/drawing/2014/main" id="{1DEC536C-1252-3C45-B274-2767234188C5}"/>
                  </a:ext>
                </a:extLst>
              </p:cNvPr>
              <p:cNvGrpSpPr>
                <a:grpSpLocks/>
              </p:cNvGrpSpPr>
              <p:nvPr/>
            </p:nvGrpSpPr>
            <p:grpSpPr bwMode="auto">
              <a:xfrm rot="-5400000">
                <a:off x="792" y="1848"/>
                <a:ext cx="96" cy="144"/>
                <a:chOff x="912" y="2352"/>
                <a:chExt cx="96" cy="144"/>
              </a:xfrm>
            </p:grpSpPr>
            <p:sp>
              <p:nvSpPr>
                <p:cNvPr id="107534" name="Line 14">
                  <a:extLst>
                    <a:ext uri="{FF2B5EF4-FFF2-40B4-BE49-F238E27FC236}">
                      <a16:creationId xmlns:a16="http://schemas.microsoft.com/office/drawing/2014/main" id="{441F25C1-CB71-17F7-4896-3F56C8DA5151}"/>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35" name="Line 15">
                  <a:extLst>
                    <a:ext uri="{FF2B5EF4-FFF2-40B4-BE49-F238E27FC236}">
                      <a16:creationId xmlns:a16="http://schemas.microsoft.com/office/drawing/2014/main" id="{41A47ED8-1F2E-7061-599B-1FC6B9826E18}"/>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36" name="Group 16">
                <a:extLst>
                  <a:ext uri="{FF2B5EF4-FFF2-40B4-BE49-F238E27FC236}">
                    <a16:creationId xmlns:a16="http://schemas.microsoft.com/office/drawing/2014/main" id="{A1BC3745-F84E-CDBE-7CC0-E42C725338ED}"/>
                  </a:ext>
                </a:extLst>
              </p:cNvPr>
              <p:cNvGrpSpPr>
                <a:grpSpLocks/>
              </p:cNvGrpSpPr>
              <p:nvPr/>
            </p:nvGrpSpPr>
            <p:grpSpPr bwMode="auto">
              <a:xfrm rot="-5400000">
                <a:off x="792" y="1464"/>
                <a:ext cx="96" cy="144"/>
                <a:chOff x="912" y="2352"/>
                <a:chExt cx="96" cy="144"/>
              </a:xfrm>
            </p:grpSpPr>
            <p:sp>
              <p:nvSpPr>
                <p:cNvPr id="107537" name="Line 17">
                  <a:extLst>
                    <a:ext uri="{FF2B5EF4-FFF2-40B4-BE49-F238E27FC236}">
                      <a16:creationId xmlns:a16="http://schemas.microsoft.com/office/drawing/2014/main" id="{1A421ED1-9EAC-A8D3-B975-B460B9671914}"/>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38" name="Line 18">
                  <a:extLst>
                    <a:ext uri="{FF2B5EF4-FFF2-40B4-BE49-F238E27FC236}">
                      <a16:creationId xmlns:a16="http://schemas.microsoft.com/office/drawing/2014/main" id="{7F6C15C1-F166-378B-E06F-62252CF15388}"/>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39" name="Group 19">
                <a:extLst>
                  <a:ext uri="{FF2B5EF4-FFF2-40B4-BE49-F238E27FC236}">
                    <a16:creationId xmlns:a16="http://schemas.microsoft.com/office/drawing/2014/main" id="{2D389370-2741-4B50-0194-8A9BEADF3A5D}"/>
                  </a:ext>
                </a:extLst>
              </p:cNvPr>
              <p:cNvGrpSpPr>
                <a:grpSpLocks/>
              </p:cNvGrpSpPr>
              <p:nvPr/>
            </p:nvGrpSpPr>
            <p:grpSpPr bwMode="auto">
              <a:xfrm rot="-5400000">
                <a:off x="792" y="1656"/>
                <a:ext cx="96" cy="144"/>
                <a:chOff x="912" y="2352"/>
                <a:chExt cx="96" cy="144"/>
              </a:xfrm>
            </p:grpSpPr>
            <p:sp>
              <p:nvSpPr>
                <p:cNvPr id="107540" name="Line 20">
                  <a:extLst>
                    <a:ext uri="{FF2B5EF4-FFF2-40B4-BE49-F238E27FC236}">
                      <a16:creationId xmlns:a16="http://schemas.microsoft.com/office/drawing/2014/main" id="{C51FE438-1ACC-F6F4-291A-2CCBD56EBED9}"/>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41" name="Line 21">
                  <a:extLst>
                    <a:ext uri="{FF2B5EF4-FFF2-40B4-BE49-F238E27FC236}">
                      <a16:creationId xmlns:a16="http://schemas.microsoft.com/office/drawing/2014/main" id="{3B5564DC-D199-8E46-1501-73BE2DA91063}"/>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42" name="Group 22">
              <a:extLst>
                <a:ext uri="{FF2B5EF4-FFF2-40B4-BE49-F238E27FC236}">
                  <a16:creationId xmlns:a16="http://schemas.microsoft.com/office/drawing/2014/main" id="{639CF424-C2C4-E9CB-B12F-DBE4E6A15BA9}"/>
                </a:ext>
              </a:extLst>
            </p:cNvPr>
            <p:cNvGrpSpPr>
              <a:grpSpLocks/>
            </p:cNvGrpSpPr>
            <p:nvPr/>
          </p:nvGrpSpPr>
          <p:grpSpPr bwMode="auto">
            <a:xfrm flipH="1">
              <a:off x="1440" y="1488"/>
              <a:ext cx="144" cy="480"/>
              <a:chOff x="768" y="1488"/>
              <a:chExt cx="144" cy="480"/>
            </a:xfrm>
          </p:grpSpPr>
          <p:grpSp>
            <p:nvGrpSpPr>
              <p:cNvPr id="107543" name="Group 23">
                <a:extLst>
                  <a:ext uri="{FF2B5EF4-FFF2-40B4-BE49-F238E27FC236}">
                    <a16:creationId xmlns:a16="http://schemas.microsoft.com/office/drawing/2014/main" id="{178DC8EB-4DB2-95A8-D705-9D50F002C6A9}"/>
                  </a:ext>
                </a:extLst>
              </p:cNvPr>
              <p:cNvGrpSpPr>
                <a:grpSpLocks/>
              </p:cNvGrpSpPr>
              <p:nvPr/>
            </p:nvGrpSpPr>
            <p:grpSpPr bwMode="auto">
              <a:xfrm rot="-5400000">
                <a:off x="792" y="1848"/>
                <a:ext cx="96" cy="144"/>
                <a:chOff x="912" y="2352"/>
                <a:chExt cx="96" cy="144"/>
              </a:xfrm>
            </p:grpSpPr>
            <p:sp>
              <p:nvSpPr>
                <p:cNvPr id="107544" name="Line 24">
                  <a:extLst>
                    <a:ext uri="{FF2B5EF4-FFF2-40B4-BE49-F238E27FC236}">
                      <a16:creationId xmlns:a16="http://schemas.microsoft.com/office/drawing/2014/main" id="{AE7A7A22-B87E-6172-0687-4070232AB997}"/>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45" name="Line 25">
                  <a:extLst>
                    <a:ext uri="{FF2B5EF4-FFF2-40B4-BE49-F238E27FC236}">
                      <a16:creationId xmlns:a16="http://schemas.microsoft.com/office/drawing/2014/main" id="{7F7B46CD-3A3A-B490-2608-E7CCB7C41EA5}"/>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46" name="Group 26">
                <a:extLst>
                  <a:ext uri="{FF2B5EF4-FFF2-40B4-BE49-F238E27FC236}">
                    <a16:creationId xmlns:a16="http://schemas.microsoft.com/office/drawing/2014/main" id="{6CCCBA03-64B9-87CC-CFA3-70B76A2D4923}"/>
                  </a:ext>
                </a:extLst>
              </p:cNvPr>
              <p:cNvGrpSpPr>
                <a:grpSpLocks/>
              </p:cNvGrpSpPr>
              <p:nvPr/>
            </p:nvGrpSpPr>
            <p:grpSpPr bwMode="auto">
              <a:xfrm rot="-5400000">
                <a:off x="792" y="1464"/>
                <a:ext cx="96" cy="144"/>
                <a:chOff x="912" y="2352"/>
                <a:chExt cx="96" cy="144"/>
              </a:xfrm>
            </p:grpSpPr>
            <p:sp>
              <p:nvSpPr>
                <p:cNvPr id="107547" name="Line 27">
                  <a:extLst>
                    <a:ext uri="{FF2B5EF4-FFF2-40B4-BE49-F238E27FC236}">
                      <a16:creationId xmlns:a16="http://schemas.microsoft.com/office/drawing/2014/main" id="{926348E1-A9EC-AD18-02A1-1227C0524844}"/>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48" name="Line 28">
                  <a:extLst>
                    <a:ext uri="{FF2B5EF4-FFF2-40B4-BE49-F238E27FC236}">
                      <a16:creationId xmlns:a16="http://schemas.microsoft.com/office/drawing/2014/main" id="{234D46AF-2993-898F-9B87-4F17E70D41B8}"/>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49" name="Group 29">
                <a:extLst>
                  <a:ext uri="{FF2B5EF4-FFF2-40B4-BE49-F238E27FC236}">
                    <a16:creationId xmlns:a16="http://schemas.microsoft.com/office/drawing/2014/main" id="{50EEE806-EA64-A237-705C-941CE19A342D}"/>
                  </a:ext>
                </a:extLst>
              </p:cNvPr>
              <p:cNvGrpSpPr>
                <a:grpSpLocks/>
              </p:cNvGrpSpPr>
              <p:nvPr/>
            </p:nvGrpSpPr>
            <p:grpSpPr bwMode="auto">
              <a:xfrm rot="-5400000">
                <a:off x="792" y="1656"/>
                <a:ext cx="96" cy="144"/>
                <a:chOff x="912" y="2352"/>
                <a:chExt cx="96" cy="144"/>
              </a:xfrm>
            </p:grpSpPr>
            <p:sp>
              <p:nvSpPr>
                <p:cNvPr id="107550" name="Line 30">
                  <a:extLst>
                    <a:ext uri="{FF2B5EF4-FFF2-40B4-BE49-F238E27FC236}">
                      <a16:creationId xmlns:a16="http://schemas.microsoft.com/office/drawing/2014/main" id="{90797918-FA33-FD9D-D3A5-ED6D25AE98E9}"/>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51" name="Line 31">
                  <a:extLst>
                    <a:ext uri="{FF2B5EF4-FFF2-40B4-BE49-F238E27FC236}">
                      <a16:creationId xmlns:a16="http://schemas.microsoft.com/office/drawing/2014/main" id="{8FE38A01-C4F6-234F-7D81-F2FA8685594F}"/>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52" name="Group 32">
              <a:extLst>
                <a:ext uri="{FF2B5EF4-FFF2-40B4-BE49-F238E27FC236}">
                  <a16:creationId xmlns:a16="http://schemas.microsoft.com/office/drawing/2014/main" id="{F118933D-DCC0-4902-14DD-9C24A6D39768}"/>
                </a:ext>
              </a:extLst>
            </p:cNvPr>
            <p:cNvGrpSpPr>
              <a:grpSpLocks/>
            </p:cNvGrpSpPr>
            <p:nvPr/>
          </p:nvGrpSpPr>
          <p:grpSpPr bwMode="auto">
            <a:xfrm flipV="1">
              <a:off x="1008" y="2112"/>
              <a:ext cx="288" cy="144"/>
              <a:chOff x="1008" y="1296"/>
              <a:chExt cx="288" cy="144"/>
            </a:xfrm>
          </p:grpSpPr>
          <p:grpSp>
            <p:nvGrpSpPr>
              <p:cNvPr id="107553" name="Group 33">
                <a:extLst>
                  <a:ext uri="{FF2B5EF4-FFF2-40B4-BE49-F238E27FC236}">
                    <a16:creationId xmlns:a16="http://schemas.microsoft.com/office/drawing/2014/main" id="{87E434A2-B1B2-95BF-92F1-D06314221898}"/>
                  </a:ext>
                </a:extLst>
              </p:cNvPr>
              <p:cNvGrpSpPr>
                <a:grpSpLocks/>
              </p:cNvGrpSpPr>
              <p:nvPr/>
            </p:nvGrpSpPr>
            <p:grpSpPr bwMode="auto">
              <a:xfrm>
                <a:off x="1200" y="1296"/>
                <a:ext cx="96" cy="144"/>
                <a:chOff x="912" y="2352"/>
                <a:chExt cx="96" cy="144"/>
              </a:xfrm>
            </p:grpSpPr>
            <p:sp>
              <p:nvSpPr>
                <p:cNvPr id="107554" name="Line 34">
                  <a:extLst>
                    <a:ext uri="{FF2B5EF4-FFF2-40B4-BE49-F238E27FC236}">
                      <a16:creationId xmlns:a16="http://schemas.microsoft.com/office/drawing/2014/main" id="{F4985D6C-ECCC-7BFE-D914-1A6BFFF65B6B}"/>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55" name="Line 35">
                  <a:extLst>
                    <a:ext uri="{FF2B5EF4-FFF2-40B4-BE49-F238E27FC236}">
                      <a16:creationId xmlns:a16="http://schemas.microsoft.com/office/drawing/2014/main" id="{21098DF9-E203-E2C0-FFE3-FAE00622B1E1}"/>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56" name="Group 36">
                <a:extLst>
                  <a:ext uri="{FF2B5EF4-FFF2-40B4-BE49-F238E27FC236}">
                    <a16:creationId xmlns:a16="http://schemas.microsoft.com/office/drawing/2014/main" id="{029811B8-79D8-5FC3-2B3D-3C27CC27A6C8}"/>
                  </a:ext>
                </a:extLst>
              </p:cNvPr>
              <p:cNvGrpSpPr>
                <a:grpSpLocks/>
              </p:cNvGrpSpPr>
              <p:nvPr/>
            </p:nvGrpSpPr>
            <p:grpSpPr bwMode="auto">
              <a:xfrm>
                <a:off x="1008" y="1296"/>
                <a:ext cx="96" cy="144"/>
                <a:chOff x="912" y="2352"/>
                <a:chExt cx="96" cy="144"/>
              </a:xfrm>
            </p:grpSpPr>
            <p:sp>
              <p:nvSpPr>
                <p:cNvPr id="107557" name="Line 37">
                  <a:extLst>
                    <a:ext uri="{FF2B5EF4-FFF2-40B4-BE49-F238E27FC236}">
                      <a16:creationId xmlns:a16="http://schemas.microsoft.com/office/drawing/2014/main" id="{6D1DF6D1-7ACA-6929-99C4-77CF2B769EC3}"/>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58" name="Line 38">
                  <a:extLst>
                    <a:ext uri="{FF2B5EF4-FFF2-40B4-BE49-F238E27FC236}">
                      <a16:creationId xmlns:a16="http://schemas.microsoft.com/office/drawing/2014/main" id="{7CEBAC35-3DCC-7AC3-6B52-F7162AA2A367}"/>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grpSp>
        <p:nvGrpSpPr>
          <p:cNvPr id="107559" name="Group 39">
            <a:extLst>
              <a:ext uri="{FF2B5EF4-FFF2-40B4-BE49-F238E27FC236}">
                <a16:creationId xmlns:a16="http://schemas.microsoft.com/office/drawing/2014/main" id="{2B65D0D5-C652-9710-4D7D-86C5B911EFC5}"/>
              </a:ext>
            </a:extLst>
          </p:cNvPr>
          <p:cNvGrpSpPr>
            <a:grpSpLocks/>
          </p:cNvGrpSpPr>
          <p:nvPr/>
        </p:nvGrpSpPr>
        <p:grpSpPr bwMode="auto">
          <a:xfrm>
            <a:off x="5334000" y="990600"/>
            <a:ext cx="457200" cy="533400"/>
            <a:chOff x="1008" y="1296"/>
            <a:chExt cx="288" cy="144"/>
          </a:xfrm>
        </p:grpSpPr>
        <p:grpSp>
          <p:nvGrpSpPr>
            <p:cNvPr id="107560" name="Group 40">
              <a:extLst>
                <a:ext uri="{FF2B5EF4-FFF2-40B4-BE49-F238E27FC236}">
                  <a16:creationId xmlns:a16="http://schemas.microsoft.com/office/drawing/2014/main" id="{580AAAA6-92C2-B706-4399-C73A90195FCF}"/>
                </a:ext>
              </a:extLst>
            </p:cNvPr>
            <p:cNvGrpSpPr>
              <a:grpSpLocks/>
            </p:cNvGrpSpPr>
            <p:nvPr/>
          </p:nvGrpSpPr>
          <p:grpSpPr bwMode="auto">
            <a:xfrm>
              <a:off x="1200" y="1296"/>
              <a:ext cx="96" cy="144"/>
              <a:chOff x="912" y="2352"/>
              <a:chExt cx="96" cy="144"/>
            </a:xfrm>
          </p:grpSpPr>
          <p:sp>
            <p:nvSpPr>
              <p:cNvPr id="107561" name="Line 41">
                <a:extLst>
                  <a:ext uri="{FF2B5EF4-FFF2-40B4-BE49-F238E27FC236}">
                    <a16:creationId xmlns:a16="http://schemas.microsoft.com/office/drawing/2014/main" id="{C5EE2D44-CF4E-F075-2144-98A5FBB68C4F}"/>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62" name="Line 42">
                <a:extLst>
                  <a:ext uri="{FF2B5EF4-FFF2-40B4-BE49-F238E27FC236}">
                    <a16:creationId xmlns:a16="http://schemas.microsoft.com/office/drawing/2014/main" id="{A44CE795-91BA-5C11-F926-4B2D0B09123A}"/>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63" name="Group 43">
              <a:extLst>
                <a:ext uri="{FF2B5EF4-FFF2-40B4-BE49-F238E27FC236}">
                  <a16:creationId xmlns:a16="http://schemas.microsoft.com/office/drawing/2014/main" id="{01422D18-6C9B-14CA-0C37-5C03A79688B5}"/>
                </a:ext>
              </a:extLst>
            </p:cNvPr>
            <p:cNvGrpSpPr>
              <a:grpSpLocks/>
            </p:cNvGrpSpPr>
            <p:nvPr/>
          </p:nvGrpSpPr>
          <p:grpSpPr bwMode="auto">
            <a:xfrm>
              <a:off x="1008" y="1296"/>
              <a:ext cx="96" cy="144"/>
              <a:chOff x="912" y="2352"/>
              <a:chExt cx="96" cy="144"/>
            </a:xfrm>
          </p:grpSpPr>
          <p:sp>
            <p:nvSpPr>
              <p:cNvPr id="107564" name="Line 44">
                <a:extLst>
                  <a:ext uri="{FF2B5EF4-FFF2-40B4-BE49-F238E27FC236}">
                    <a16:creationId xmlns:a16="http://schemas.microsoft.com/office/drawing/2014/main" id="{EC378EB7-ABB3-BF98-79D1-BE231B827BF8}"/>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65" name="Line 45">
                <a:extLst>
                  <a:ext uri="{FF2B5EF4-FFF2-40B4-BE49-F238E27FC236}">
                    <a16:creationId xmlns:a16="http://schemas.microsoft.com/office/drawing/2014/main" id="{748683FA-2869-18C4-EA7D-5C225A418754}"/>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sp>
        <p:nvSpPr>
          <p:cNvPr id="107566" name="Text Box 46">
            <a:extLst>
              <a:ext uri="{FF2B5EF4-FFF2-40B4-BE49-F238E27FC236}">
                <a16:creationId xmlns:a16="http://schemas.microsoft.com/office/drawing/2014/main" id="{F7ED5631-ED49-1A76-5530-1B2B16999309}"/>
              </a:ext>
            </a:extLst>
          </p:cNvPr>
          <p:cNvSpPr txBox="1">
            <a:spLocks noChangeArrowheads="1"/>
          </p:cNvSpPr>
          <p:nvPr/>
        </p:nvSpPr>
        <p:spPr bwMode="auto">
          <a:xfrm>
            <a:off x="990600" y="3810000"/>
            <a:ext cx="1828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u="sng"/>
              <a:t>Under all-around cell pressure </a:t>
            </a:r>
            <a:r>
              <a:rPr lang="en-US" altLang="en-US" sz="1400" b="1" u="sng">
                <a:sym typeface="Symbol" panose="05050102010706020507" pitchFamily="18" charset="2"/>
              </a:rPr>
              <a:t></a:t>
            </a:r>
            <a:r>
              <a:rPr lang="en-US" altLang="en-US" sz="1400" b="1" u="sng" baseline="-25000">
                <a:sym typeface="Symbol" panose="05050102010706020507" pitchFamily="18" charset="2"/>
              </a:rPr>
              <a:t>c</a:t>
            </a:r>
            <a:endParaRPr lang="en-AU" altLang="en-US" sz="1400" b="1" u="sng"/>
          </a:p>
        </p:txBody>
      </p:sp>
      <p:sp>
        <p:nvSpPr>
          <p:cNvPr id="107567" name="Rectangle 47">
            <a:extLst>
              <a:ext uri="{FF2B5EF4-FFF2-40B4-BE49-F238E27FC236}">
                <a16:creationId xmlns:a16="http://schemas.microsoft.com/office/drawing/2014/main" id="{37CCB228-D6A9-5B5F-25FB-C7508B35D45C}"/>
              </a:ext>
            </a:extLst>
          </p:cNvPr>
          <p:cNvSpPr>
            <a:spLocks noChangeArrowheads="1"/>
          </p:cNvSpPr>
          <p:nvPr/>
        </p:nvSpPr>
        <p:spPr bwMode="auto">
          <a:xfrm>
            <a:off x="5257800" y="1905000"/>
            <a:ext cx="6858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7568" name="Group 48">
            <a:extLst>
              <a:ext uri="{FF2B5EF4-FFF2-40B4-BE49-F238E27FC236}">
                <a16:creationId xmlns:a16="http://schemas.microsoft.com/office/drawing/2014/main" id="{F3E8537E-553E-BBC3-85B7-A96CDEA49FFD}"/>
              </a:ext>
            </a:extLst>
          </p:cNvPr>
          <p:cNvGrpSpPr>
            <a:grpSpLocks/>
          </p:cNvGrpSpPr>
          <p:nvPr/>
        </p:nvGrpSpPr>
        <p:grpSpPr bwMode="auto">
          <a:xfrm>
            <a:off x="4953000" y="1600200"/>
            <a:ext cx="1295400" cy="1600200"/>
            <a:chOff x="768" y="1248"/>
            <a:chExt cx="816" cy="1008"/>
          </a:xfrm>
        </p:grpSpPr>
        <p:grpSp>
          <p:nvGrpSpPr>
            <p:cNvPr id="107569" name="Group 49">
              <a:extLst>
                <a:ext uri="{FF2B5EF4-FFF2-40B4-BE49-F238E27FC236}">
                  <a16:creationId xmlns:a16="http://schemas.microsoft.com/office/drawing/2014/main" id="{39076FB5-72BD-4335-96D1-DBA81C37BD90}"/>
                </a:ext>
              </a:extLst>
            </p:cNvPr>
            <p:cNvGrpSpPr>
              <a:grpSpLocks/>
            </p:cNvGrpSpPr>
            <p:nvPr/>
          </p:nvGrpSpPr>
          <p:grpSpPr bwMode="auto">
            <a:xfrm>
              <a:off x="1008" y="1248"/>
              <a:ext cx="288" cy="144"/>
              <a:chOff x="1008" y="1296"/>
              <a:chExt cx="288" cy="144"/>
            </a:xfrm>
          </p:grpSpPr>
          <p:grpSp>
            <p:nvGrpSpPr>
              <p:cNvPr id="107570" name="Group 50">
                <a:extLst>
                  <a:ext uri="{FF2B5EF4-FFF2-40B4-BE49-F238E27FC236}">
                    <a16:creationId xmlns:a16="http://schemas.microsoft.com/office/drawing/2014/main" id="{E33133E2-4053-33A2-B9FE-3ECAF9D18579}"/>
                  </a:ext>
                </a:extLst>
              </p:cNvPr>
              <p:cNvGrpSpPr>
                <a:grpSpLocks/>
              </p:cNvGrpSpPr>
              <p:nvPr/>
            </p:nvGrpSpPr>
            <p:grpSpPr bwMode="auto">
              <a:xfrm>
                <a:off x="1200" y="1296"/>
                <a:ext cx="96" cy="144"/>
                <a:chOff x="912" y="2352"/>
                <a:chExt cx="96" cy="144"/>
              </a:xfrm>
            </p:grpSpPr>
            <p:sp>
              <p:nvSpPr>
                <p:cNvPr id="107571" name="Line 51">
                  <a:extLst>
                    <a:ext uri="{FF2B5EF4-FFF2-40B4-BE49-F238E27FC236}">
                      <a16:creationId xmlns:a16="http://schemas.microsoft.com/office/drawing/2014/main" id="{B5D15CC2-3215-D20C-AAA4-B418876E5E06}"/>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72" name="Line 52">
                  <a:extLst>
                    <a:ext uri="{FF2B5EF4-FFF2-40B4-BE49-F238E27FC236}">
                      <a16:creationId xmlns:a16="http://schemas.microsoft.com/office/drawing/2014/main" id="{B646603A-BAB1-3737-3741-09A070748AF5}"/>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73" name="Group 53">
                <a:extLst>
                  <a:ext uri="{FF2B5EF4-FFF2-40B4-BE49-F238E27FC236}">
                    <a16:creationId xmlns:a16="http://schemas.microsoft.com/office/drawing/2014/main" id="{20A6B127-8B9F-8259-B16E-662BB419A885}"/>
                  </a:ext>
                </a:extLst>
              </p:cNvPr>
              <p:cNvGrpSpPr>
                <a:grpSpLocks/>
              </p:cNvGrpSpPr>
              <p:nvPr/>
            </p:nvGrpSpPr>
            <p:grpSpPr bwMode="auto">
              <a:xfrm>
                <a:off x="1008" y="1296"/>
                <a:ext cx="96" cy="144"/>
                <a:chOff x="912" y="2352"/>
                <a:chExt cx="96" cy="144"/>
              </a:xfrm>
            </p:grpSpPr>
            <p:sp>
              <p:nvSpPr>
                <p:cNvPr id="107574" name="Line 54">
                  <a:extLst>
                    <a:ext uri="{FF2B5EF4-FFF2-40B4-BE49-F238E27FC236}">
                      <a16:creationId xmlns:a16="http://schemas.microsoft.com/office/drawing/2014/main" id="{69455CF8-3966-FB67-8BF9-998B01CB3530}"/>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75" name="Line 55">
                  <a:extLst>
                    <a:ext uri="{FF2B5EF4-FFF2-40B4-BE49-F238E27FC236}">
                      <a16:creationId xmlns:a16="http://schemas.microsoft.com/office/drawing/2014/main" id="{27B66F97-AEEB-51A3-11CE-A2827284C021}"/>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76" name="Group 56">
              <a:extLst>
                <a:ext uri="{FF2B5EF4-FFF2-40B4-BE49-F238E27FC236}">
                  <a16:creationId xmlns:a16="http://schemas.microsoft.com/office/drawing/2014/main" id="{7741004B-8E08-19CC-5341-300589E3B191}"/>
                </a:ext>
              </a:extLst>
            </p:cNvPr>
            <p:cNvGrpSpPr>
              <a:grpSpLocks/>
            </p:cNvGrpSpPr>
            <p:nvPr/>
          </p:nvGrpSpPr>
          <p:grpSpPr bwMode="auto">
            <a:xfrm>
              <a:off x="768" y="1488"/>
              <a:ext cx="144" cy="480"/>
              <a:chOff x="768" y="1488"/>
              <a:chExt cx="144" cy="480"/>
            </a:xfrm>
          </p:grpSpPr>
          <p:grpSp>
            <p:nvGrpSpPr>
              <p:cNvPr id="107577" name="Group 57">
                <a:extLst>
                  <a:ext uri="{FF2B5EF4-FFF2-40B4-BE49-F238E27FC236}">
                    <a16:creationId xmlns:a16="http://schemas.microsoft.com/office/drawing/2014/main" id="{26B3AA2A-3C6C-6125-40DB-4D61F9369375}"/>
                  </a:ext>
                </a:extLst>
              </p:cNvPr>
              <p:cNvGrpSpPr>
                <a:grpSpLocks/>
              </p:cNvGrpSpPr>
              <p:nvPr/>
            </p:nvGrpSpPr>
            <p:grpSpPr bwMode="auto">
              <a:xfrm rot="-5400000">
                <a:off x="792" y="1848"/>
                <a:ext cx="96" cy="144"/>
                <a:chOff x="912" y="2352"/>
                <a:chExt cx="96" cy="144"/>
              </a:xfrm>
            </p:grpSpPr>
            <p:sp>
              <p:nvSpPr>
                <p:cNvPr id="107578" name="Line 58">
                  <a:extLst>
                    <a:ext uri="{FF2B5EF4-FFF2-40B4-BE49-F238E27FC236}">
                      <a16:creationId xmlns:a16="http://schemas.microsoft.com/office/drawing/2014/main" id="{B24FCA86-FA68-1E70-650E-83CD02A20B75}"/>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79" name="Line 59">
                  <a:extLst>
                    <a:ext uri="{FF2B5EF4-FFF2-40B4-BE49-F238E27FC236}">
                      <a16:creationId xmlns:a16="http://schemas.microsoft.com/office/drawing/2014/main" id="{B45C939E-05F4-3CBD-0734-2AD27AC90686}"/>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80" name="Group 60">
                <a:extLst>
                  <a:ext uri="{FF2B5EF4-FFF2-40B4-BE49-F238E27FC236}">
                    <a16:creationId xmlns:a16="http://schemas.microsoft.com/office/drawing/2014/main" id="{2C1A44FB-2739-D84B-DE27-EC081509CE35}"/>
                  </a:ext>
                </a:extLst>
              </p:cNvPr>
              <p:cNvGrpSpPr>
                <a:grpSpLocks/>
              </p:cNvGrpSpPr>
              <p:nvPr/>
            </p:nvGrpSpPr>
            <p:grpSpPr bwMode="auto">
              <a:xfrm rot="-5400000">
                <a:off x="792" y="1464"/>
                <a:ext cx="96" cy="144"/>
                <a:chOff x="912" y="2352"/>
                <a:chExt cx="96" cy="144"/>
              </a:xfrm>
            </p:grpSpPr>
            <p:sp>
              <p:nvSpPr>
                <p:cNvPr id="107581" name="Line 61">
                  <a:extLst>
                    <a:ext uri="{FF2B5EF4-FFF2-40B4-BE49-F238E27FC236}">
                      <a16:creationId xmlns:a16="http://schemas.microsoft.com/office/drawing/2014/main" id="{3F1636C1-1FC8-F90A-44D5-D385FBEB1ADA}"/>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82" name="Line 62">
                  <a:extLst>
                    <a:ext uri="{FF2B5EF4-FFF2-40B4-BE49-F238E27FC236}">
                      <a16:creationId xmlns:a16="http://schemas.microsoft.com/office/drawing/2014/main" id="{84727727-3150-8540-2B08-0DE9EC4FC91F}"/>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83" name="Group 63">
                <a:extLst>
                  <a:ext uri="{FF2B5EF4-FFF2-40B4-BE49-F238E27FC236}">
                    <a16:creationId xmlns:a16="http://schemas.microsoft.com/office/drawing/2014/main" id="{43D84124-1C85-0CDD-1811-F39727F7C021}"/>
                  </a:ext>
                </a:extLst>
              </p:cNvPr>
              <p:cNvGrpSpPr>
                <a:grpSpLocks/>
              </p:cNvGrpSpPr>
              <p:nvPr/>
            </p:nvGrpSpPr>
            <p:grpSpPr bwMode="auto">
              <a:xfrm rot="-5400000">
                <a:off x="792" y="1656"/>
                <a:ext cx="96" cy="144"/>
                <a:chOff x="912" y="2352"/>
                <a:chExt cx="96" cy="144"/>
              </a:xfrm>
            </p:grpSpPr>
            <p:sp>
              <p:nvSpPr>
                <p:cNvPr id="107584" name="Line 64">
                  <a:extLst>
                    <a:ext uri="{FF2B5EF4-FFF2-40B4-BE49-F238E27FC236}">
                      <a16:creationId xmlns:a16="http://schemas.microsoft.com/office/drawing/2014/main" id="{84E0D7D9-ED3E-BFB3-9892-552CDC4B0736}"/>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85" name="Line 65">
                  <a:extLst>
                    <a:ext uri="{FF2B5EF4-FFF2-40B4-BE49-F238E27FC236}">
                      <a16:creationId xmlns:a16="http://schemas.microsoft.com/office/drawing/2014/main" id="{3BA432A7-0CE1-BE5B-9370-5FB06704ADFB}"/>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86" name="Group 66">
              <a:extLst>
                <a:ext uri="{FF2B5EF4-FFF2-40B4-BE49-F238E27FC236}">
                  <a16:creationId xmlns:a16="http://schemas.microsoft.com/office/drawing/2014/main" id="{EC763BB4-35AF-AB83-F081-F75DC66DEEB3}"/>
                </a:ext>
              </a:extLst>
            </p:cNvPr>
            <p:cNvGrpSpPr>
              <a:grpSpLocks/>
            </p:cNvGrpSpPr>
            <p:nvPr/>
          </p:nvGrpSpPr>
          <p:grpSpPr bwMode="auto">
            <a:xfrm flipH="1">
              <a:off x="1440" y="1488"/>
              <a:ext cx="144" cy="480"/>
              <a:chOff x="768" y="1488"/>
              <a:chExt cx="144" cy="480"/>
            </a:xfrm>
          </p:grpSpPr>
          <p:grpSp>
            <p:nvGrpSpPr>
              <p:cNvPr id="107587" name="Group 67">
                <a:extLst>
                  <a:ext uri="{FF2B5EF4-FFF2-40B4-BE49-F238E27FC236}">
                    <a16:creationId xmlns:a16="http://schemas.microsoft.com/office/drawing/2014/main" id="{AE72152A-7D2A-B9E7-0506-7EC70A0F87CC}"/>
                  </a:ext>
                </a:extLst>
              </p:cNvPr>
              <p:cNvGrpSpPr>
                <a:grpSpLocks/>
              </p:cNvGrpSpPr>
              <p:nvPr/>
            </p:nvGrpSpPr>
            <p:grpSpPr bwMode="auto">
              <a:xfrm rot="-5400000">
                <a:off x="792" y="1848"/>
                <a:ext cx="96" cy="144"/>
                <a:chOff x="912" y="2352"/>
                <a:chExt cx="96" cy="144"/>
              </a:xfrm>
            </p:grpSpPr>
            <p:sp>
              <p:nvSpPr>
                <p:cNvPr id="107588" name="Line 68">
                  <a:extLst>
                    <a:ext uri="{FF2B5EF4-FFF2-40B4-BE49-F238E27FC236}">
                      <a16:creationId xmlns:a16="http://schemas.microsoft.com/office/drawing/2014/main" id="{314005DB-3685-65ED-78FA-161D1A8994A9}"/>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89" name="Line 69">
                  <a:extLst>
                    <a:ext uri="{FF2B5EF4-FFF2-40B4-BE49-F238E27FC236}">
                      <a16:creationId xmlns:a16="http://schemas.microsoft.com/office/drawing/2014/main" id="{352229A1-2FE2-A951-B119-7CCFEB965AFD}"/>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90" name="Group 70">
                <a:extLst>
                  <a:ext uri="{FF2B5EF4-FFF2-40B4-BE49-F238E27FC236}">
                    <a16:creationId xmlns:a16="http://schemas.microsoft.com/office/drawing/2014/main" id="{903E4F50-7D6F-CAC0-7265-B0D853016DFF}"/>
                  </a:ext>
                </a:extLst>
              </p:cNvPr>
              <p:cNvGrpSpPr>
                <a:grpSpLocks/>
              </p:cNvGrpSpPr>
              <p:nvPr/>
            </p:nvGrpSpPr>
            <p:grpSpPr bwMode="auto">
              <a:xfrm rot="-5400000">
                <a:off x="792" y="1464"/>
                <a:ext cx="96" cy="144"/>
                <a:chOff x="912" y="2352"/>
                <a:chExt cx="96" cy="144"/>
              </a:xfrm>
            </p:grpSpPr>
            <p:sp>
              <p:nvSpPr>
                <p:cNvPr id="107591" name="Line 71">
                  <a:extLst>
                    <a:ext uri="{FF2B5EF4-FFF2-40B4-BE49-F238E27FC236}">
                      <a16:creationId xmlns:a16="http://schemas.microsoft.com/office/drawing/2014/main" id="{62B6F255-FCF8-50D4-F6F5-2E217B5026EF}"/>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92" name="Line 72">
                  <a:extLst>
                    <a:ext uri="{FF2B5EF4-FFF2-40B4-BE49-F238E27FC236}">
                      <a16:creationId xmlns:a16="http://schemas.microsoft.com/office/drawing/2014/main" id="{2711E5C9-007E-9CA3-E4AD-E4440140FAEC}"/>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593" name="Group 73">
                <a:extLst>
                  <a:ext uri="{FF2B5EF4-FFF2-40B4-BE49-F238E27FC236}">
                    <a16:creationId xmlns:a16="http://schemas.microsoft.com/office/drawing/2014/main" id="{26CBCDD7-3CD3-7F6F-56B6-D66E02E25077}"/>
                  </a:ext>
                </a:extLst>
              </p:cNvPr>
              <p:cNvGrpSpPr>
                <a:grpSpLocks/>
              </p:cNvGrpSpPr>
              <p:nvPr/>
            </p:nvGrpSpPr>
            <p:grpSpPr bwMode="auto">
              <a:xfrm rot="-5400000">
                <a:off x="792" y="1656"/>
                <a:ext cx="96" cy="144"/>
                <a:chOff x="912" y="2352"/>
                <a:chExt cx="96" cy="144"/>
              </a:xfrm>
            </p:grpSpPr>
            <p:sp>
              <p:nvSpPr>
                <p:cNvPr id="107594" name="Line 74">
                  <a:extLst>
                    <a:ext uri="{FF2B5EF4-FFF2-40B4-BE49-F238E27FC236}">
                      <a16:creationId xmlns:a16="http://schemas.microsoft.com/office/drawing/2014/main" id="{6EC77EC4-7244-78D2-4E8E-DE7526415E68}"/>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95" name="Line 75">
                  <a:extLst>
                    <a:ext uri="{FF2B5EF4-FFF2-40B4-BE49-F238E27FC236}">
                      <a16:creationId xmlns:a16="http://schemas.microsoft.com/office/drawing/2014/main" id="{59EC8874-D87B-2FB0-C051-76FF28223E82}"/>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7596" name="Group 76">
              <a:extLst>
                <a:ext uri="{FF2B5EF4-FFF2-40B4-BE49-F238E27FC236}">
                  <a16:creationId xmlns:a16="http://schemas.microsoft.com/office/drawing/2014/main" id="{6DA14BDB-0A3F-D87D-F27A-D2E02ADB24DF}"/>
                </a:ext>
              </a:extLst>
            </p:cNvPr>
            <p:cNvGrpSpPr>
              <a:grpSpLocks/>
            </p:cNvGrpSpPr>
            <p:nvPr/>
          </p:nvGrpSpPr>
          <p:grpSpPr bwMode="auto">
            <a:xfrm flipV="1">
              <a:off x="1008" y="2112"/>
              <a:ext cx="288" cy="144"/>
              <a:chOff x="1008" y="1296"/>
              <a:chExt cx="288" cy="144"/>
            </a:xfrm>
          </p:grpSpPr>
          <p:grpSp>
            <p:nvGrpSpPr>
              <p:cNvPr id="107597" name="Group 77">
                <a:extLst>
                  <a:ext uri="{FF2B5EF4-FFF2-40B4-BE49-F238E27FC236}">
                    <a16:creationId xmlns:a16="http://schemas.microsoft.com/office/drawing/2014/main" id="{786E5454-7A15-E20F-826C-E29012A50CDA}"/>
                  </a:ext>
                </a:extLst>
              </p:cNvPr>
              <p:cNvGrpSpPr>
                <a:grpSpLocks/>
              </p:cNvGrpSpPr>
              <p:nvPr/>
            </p:nvGrpSpPr>
            <p:grpSpPr bwMode="auto">
              <a:xfrm>
                <a:off x="1200" y="1296"/>
                <a:ext cx="96" cy="144"/>
                <a:chOff x="912" y="2352"/>
                <a:chExt cx="96" cy="144"/>
              </a:xfrm>
            </p:grpSpPr>
            <p:sp>
              <p:nvSpPr>
                <p:cNvPr id="107598" name="Line 78">
                  <a:extLst>
                    <a:ext uri="{FF2B5EF4-FFF2-40B4-BE49-F238E27FC236}">
                      <a16:creationId xmlns:a16="http://schemas.microsoft.com/office/drawing/2014/main" id="{9083164C-B6BF-A630-D6E6-99CCD4E31345}"/>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599" name="Line 79">
                  <a:extLst>
                    <a:ext uri="{FF2B5EF4-FFF2-40B4-BE49-F238E27FC236}">
                      <a16:creationId xmlns:a16="http://schemas.microsoft.com/office/drawing/2014/main" id="{FB979EAF-D979-C765-F607-66E99B7F8CD6}"/>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600" name="Group 80">
                <a:extLst>
                  <a:ext uri="{FF2B5EF4-FFF2-40B4-BE49-F238E27FC236}">
                    <a16:creationId xmlns:a16="http://schemas.microsoft.com/office/drawing/2014/main" id="{F4AEC520-BB9F-4184-AB3B-D8C184C20DFC}"/>
                  </a:ext>
                </a:extLst>
              </p:cNvPr>
              <p:cNvGrpSpPr>
                <a:grpSpLocks/>
              </p:cNvGrpSpPr>
              <p:nvPr/>
            </p:nvGrpSpPr>
            <p:grpSpPr bwMode="auto">
              <a:xfrm>
                <a:off x="1008" y="1296"/>
                <a:ext cx="96" cy="144"/>
                <a:chOff x="912" y="2352"/>
                <a:chExt cx="96" cy="144"/>
              </a:xfrm>
            </p:grpSpPr>
            <p:sp>
              <p:nvSpPr>
                <p:cNvPr id="107601" name="Line 81">
                  <a:extLst>
                    <a:ext uri="{FF2B5EF4-FFF2-40B4-BE49-F238E27FC236}">
                      <a16:creationId xmlns:a16="http://schemas.microsoft.com/office/drawing/2014/main" id="{9172CDF0-7BF0-C157-0E23-3DF78F2FDD74}"/>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02" name="Line 82">
                  <a:extLst>
                    <a:ext uri="{FF2B5EF4-FFF2-40B4-BE49-F238E27FC236}">
                      <a16:creationId xmlns:a16="http://schemas.microsoft.com/office/drawing/2014/main" id="{D70C9EAE-09B1-8405-2FCA-96CFF2AB6B16}"/>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grpSp>
        <p:nvGrpSpPr>
          <p:cNvPr id="107603" name="Group 83">
            <a:extLst>
              <a:ext uri="{FF2B5EF4-FFF2-40B4-BE49-F238E27FC236}">
                <a16:creationId xmlns:a16="http://schemas.microsoft.com/office/drawing/2014/main" id="{10D892AB-E034-F64E-1AC6-F9966756D878}"/>
              </a:ext>
            </a:extLst>
          </p:cNvPr>
          <p:cNvGrpSpPr>
            <a:grpSpLocks/>
          </p:cNvGrpSpPr>
          <p:nvPr/>
        </p:nvGrpSpPr>
        <p:grpSpPr bwMode="auto">
          <a:xfrm flipV="1">
            <a:off x="5334000" y="3276600"/>
            <a:ext cx="457200" cy="533400"/>
            <a:chOff x="1008" y="1296"/>
            <a:chExt cx="288" cy="144"/>
          </a:xfrm>
        </p:grpSpPr>
        <p:grpSp>
          <p:nvGrpSpPr>
            <p:cNvPr id="107604" name="Group 84">
              <a:extLst>
                <a:ext uri="{FF2B5EF4-FFF2-40B4-BE49-F238E27FC236}">
                  <a16:creationId xmlns:a16="http://schemas.microsoft.com/office/drawing/2014/main" id="{AF8AA6A1-146F-DA06-E6A9-3FE2C75C7DB0}"/>
                </a:ext>
              </a:extLst>
            </p:cNvPr>
            <p:cNvGrpSpPr>
              <a:grpSpLocks/>
            </p:cNvGrpSpPr>
            <p:nvPr/>
          </p:nvGrpSpPr>
          <p:grpSpPr bwMode="auto">
            <a:xfrm>
              <a:off x="1200" y="1296"/>
              <a:ext cx="96" cy="144"/>
              <a:chOff x="912" y="2352"/>
              <a:chExt cx="96" cy="144"/>
            </a:xfrm>
          </p:grpSpPr>
          <p:sp>
            <p:nvSpPr>
              <p:cNvPr id="107605" name="Line 85">
                <a:extLst>
                  <a:ext uri="{FF2B5EF4-FFF2-40B4-BE49-F238E27FC236}">
                    <a16:creationId xmlns:a16="http://schemas.microsoft.com/office/drawing/2014/main" id="{71634C95-0BF8-9707-1C9E-97165B29E53A}"/>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06" name="Line 86">
                <a:extLst>
                  <a:ext uri="{FF2B5EF4-FFF2-40B4-BE49-F238E27FC236}">
                    <a16:creationId xmlns:a16="http://schemas.microsoft.com/office/drawing/2014/main" id="{A0C379FA-4415-8F8B-5111-99C34774FCBE}"/>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7607" name="Group 87">
              <a:extLst>
                <a:ext uri="{FF2B5EF4-FFF2-40B4-BE49-F238E27FC236}">
                  <a16:creationId xmlns:a16="http://schemas.microsoft.com/office/drawing/2014/main" id="{A50737DE-55F2-A1F0-1400-33D6120DD4C4}"/>
                </a:ext>
              </a:extLst>
            </p:cNvPr>
            <p:cNvGrpSpPr>
              <a:grpSpLocks/>
            </p:cNvGrpSpPr>
            <p:nvPr/>
          </p:nvGrpSpPr>
          <p:grpSpPr bwMode="auto">
            <a:xfrm>
              <a:off x="1008" y="1296"/>
              <a:ext cx="96" cy="144"/>
              <a:chOff x="912" y="2352"/>
              <a:chExt cx="96" cy="144"/>
            </a:xfrm>
          </p:grpSpPr>
          <p:sp>
            <p:nvSpPr>
              <p:cNvPr id="107608" name="Line 88">
                <a:extLst>
                  <a:ext uri="{FF2B5EF4-FFF2-40B4-BE49-F238E27FC236}">
                    <a16:creationId xmlns:a16="http://schemas.microsoft.com/office/drawing/2014/main" id="{BA12E706-64BD-F512-4D6A-9A3D1289267B}"/>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09" name="Line 89">
                <a:extLst>
                  <a:ext uri="{FF2B5EF4-FFF2-40B4-BE49-F238E27FC236}">
                    <a16:creationId xmlns:a16="http://schemas.microsoft.com/office/drawing/2014/main" id="{F9FA522A-77C8-1911-0310-0722B3575DA6}"/>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sp>
        <p:nvSpPr>
          <p:cNvPr id="107610" name="Text Box 90">
            <a:extLst>
              <a:ext uri="{FF2B5EF4-FFF2-40B4-BE49-F238E27FC236}">
                <a16:creationId xmlns:a16="http://schemas.microsoft.com/office/drawing/2014/main" id="{BECDCC2B-8094-BDCC-1E24-F23E887E52C4}"/>
              </a:ext>
            </a:extLst>
          </p:cNvPr>
          <p:cNvSpPr txBox="1">
            <a:spLocks noChangeArrowheads="1"/>
          </p:cNvSpPr>
          <p:nvPr/>
        </p:nvSpPr>
        <p:spPr bwMode="auto">
          <a:xfrm>
            <a:off x="4724400" y="38100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u="sng">
                <a:solidFill>
                  <a:schemeClr val="folHlink"/>
                </a:solidFill>
              </a:rPr>
              <a:t>Shearing (loading)</a:t>
            </a:r>
            <a:endParaRPr lang="en-AU" altLang="en-US" sz="1400" b="1" u="sng">
              <a:solidFill>
                <a:schemeClr val="folHlink"/>
              </a:solidFill>
            </a:endParaRPr>
          </a:p>
        </p:txBody>
      </p:sp>
      <p:sp>
        <p:nvSpPr>
          <p:cNvPr id="107611" name="Text Box 91">
            <a:extLst>
              <a:ext uri="{FF2B5EF4-FFF2-40B4-BE49-F238E27FC236}">
                <a16:creationId xmlns:a16="http://schemas.microsoft.com/office/drawing/2014/main" id="{F6C60422-DF84-ED54-11DF-2A070A0B5007}"/>
              </a:ext>
            </a:extLst>
          </p:cNvPr>
          <p:cNvSpPr txBox="1">
            <a:spLocks noChangeArrowheads="1"/>
          </p:cNvSpPr>
          <p:nvPr/>
        </p:nvSpPr>
        <p:spPr bwMode="auto">
          <a:xfrm>
            <a:off x="533400" y="464820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Is the drainage valve open?</a:t>
            </a:r>
            <a:endParaRPr lang="en-AU" altLang="en-US" sz="1600" b="1"/>
          </a:p>
        </p:txBody>
      </p:sp>
      <p:sp>
        <p:nvSpPr>
          <p:cNvPr id="107612" name="Text Box 92">
            <a:extLst>
              <a:ext uri="{FF2B5EF4-FFF2-40B4-BE49-F238E27FC236}">
                <a16:creationId xmlns:a16="http://schemas.microsoft.com/office/drawing/2014/main" id="{C006B513-A41D-9B87-1383-4EA430DE029B}"/>
              </a:ext>
            </a:extLst>
          </p:cNvPr>
          <p:cNvSpPr txBox="1">
            <a:spLocks noChangeArrowheads="1"/>
          </p:cNvSpPr>
          <p:nvPr/>
        </p:nvSpPr>
        <p:spPr bwMode="auto">
          <a:xfrm>
            <a:off x="4572000" y="464820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chemeClr val="folHlink"/>
                </a:solidFill>
              </a:rPr>
              <a:t>Is the drainage valve open?</a:t>
            </a:r>
            <a:endParaRPr lang="en-AU" altLang="en-US" sz="1600" b="1">
              <a:solidFill>
                <a:schemeClr val="folHlink"/>
              </a:solidFill>
            </a:endParaRPr>
          </a:p>
        </p:txBody>
      </p:sp>
      <p:sp>
        <p:nvSpPr>
          <p:cNvPr id="107613" name="Text Box 93">
            <a:extLst>
              <a:ext uri="{FF2B5EF4-FFF2-40B4-BE49-F238E27FC236}">
                <a16:creationId xmlns:a16="http://schemas.microsoft.com/office/drawing/2014/main" id="{A5DE9E32-F479-DB9F-3BAB-0CD2644566A9}"/>
              </a:ext>
            </a:extLst>
          </p:cNvPr>
          <p:cNvSpPr txBox="1">
            <a:spLocks noChangeArrowheads="1"/>
          </p:cNvSpPr>
          <p:nvPr/>
        </p:nvSpPr>
        <p:spPr bwMode="auto">
          <a:xfrm>
            <a:off x="5791200" y="1066800"/>
            <a:ext cx="236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chemeClr val="folHlink"/>
                </a:solidFill>
              </a:rPr>
              <a:t>deviatoric stress (</a:t>
            </a:r>
            <a:r>
              <a:rPr lang="en-US" altLang="en-US" sz="1600" b="1">
                <a:solidFill>
                  <a:schemeClr val="folHlink"/>
                </a:solidFill>
                <a:sym typeface="Symbol" panose="05050102010706020507" pitchFamily="18" charset="2"/>
              </a:rPr>
              <a:t>)</a:t>
            </a:r>
            <a:endParaRPr lang="en-AU" altLang="en-US" sz="1600" b="1">
              <a:solidFill>
                <a:schemeClr val="folHlink"/>
              </a:solidFill>
            </a:endParaRPr>
          </a:p>
        </p:txBody>
      </p:sp>
      <p:grpSp>
        <p:nvGrpSpPr>
          <p:cNvPr id="107614" name="Group 94">
            <a:extLst>
              <a:ext uri="{FF2B5EF4-FFF2-40B4-BE49-F238E27FC236}">
                <a16:creationId xmlns:a16="http://schemas.microsoft.com/office/drawing/2014/main" id="{D75F1F1B-934B-0579-3F75-ABC4256CA9E3}"/>
              </a:ext>
            </a:extLst>
          </p:cNvPr>
          <p:cNvGrpSpPr>
            <a:grpSpLocks/>
          </p:cNvGrpSpPr>
          <p:nvPr/>
        </p:nvGrpSpPr>
        <p:grpSpPr bwMode="auto">
          <a:xfrm>
            <a:off x="762000" y="4953000"/>
            <a:ext cx="2284413" cy="636588"/>
            <a:chOff x="480" y="3120"/>
            <a:chExt cx="1439" cy="401"/>
          </a:xfrm>
        </p:grpSpPr>
        <p:sp>
          <p:nvSpPr>
            <p:cNvPr id="107615" name="Line 95">
              <a:extLst>
                <a:ext uri="{FF2B5EF4-FFF2-40B4-BE49-F238E27FC236}">
                  <a16:creationId xmlns:a16="http://schemas.microsoft.com/office/drawing/2014/main" id="{8C77C9D0-4523-1AE0-C7D7-39DFCEED27F1}"/>
                </a:ext>
              </a:extLst>
            </p:cNvPr>
            <p:cNvSpPr>
              <a:spLocks noChangeShapeType="1"/>
            </p:cNvSpPr>
            <p:nvPr/>
          </p:nvSpPr>
          <p:spPr bwMode="auto">
            <a:xfrm>
              <a:off x="1200" y="3120"/>
              <a:ext cx="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16" name="Line 96">
              <a:extLst>
                <a:ext uri="{FF2B5EF4-FFF2-40B4-BE49-F238E27FC236}">
                  <a16:creationId xmlns:a16="http://schemas.microsoft.com/office/drawing/2014/main" id="{AB3504CD-1A38-EB15-EFB4-CBC7826D9850}"/>
                </a:ext>
              </a:extLst>
            </p:cNvPr>
            <p:cNvSpPr>
              <a:spLocks noChangeShapeType="1"/>
            </p:cNvSpPr>
            <p:nvPr/>
          </p:nvSpPr>
          <p:spPr bwMode="auto">
            <a:xfrm flipH="1">
              <a:off x="480" y="3305"/>
              <a:ext cx="72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17" name="Line 97">
              <a:extLst>
                <a:ext uri="{FF2B5EF4-FFF2-40B4-BE49-F238E27FC236}">
                  <a16:creationId xmlns:a16="http://schemas.microsoft.com/office/drawing/2014/main" id="{7F164C29-4AEA-667D-798A-E29BF2516859}"/>
                </a:ext>
              </a:extLst>
            </p:cNvPr>
            <p:cNvSpPr>
              <a:spLocks noChangeShapeType="1"/>
            </p:cNvSpPr>
            <p:nvPr/>
          </p:nvSpPr>
          <p:spPr bwMode="auto">
            <a:xfrm rot="12705789" flipH="1">
              <a:off x="1199" y="3329"/>
              <a:ext cx="72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7618" name="Text Box 98">
            <a:extLst>
              <a:ext uri="{FF2B5EF4-FFF2-40B4-BE49-F238E27FC236}">
                <a16:creationId xmlns:a16="http://schemas.microsoft.com/office/drawing/2014/main" id="{58DE1C1B-CDC2-C212-5093-84FCDFD86DDC}"/>
              </a:ext>
            </a:extLst>
          </p:cNvPr>
          <p:cNvSpPr txBox="1">
            <a:spLocks noChangeArrowheads="1"/>
          </p:cNvSpPr>
          <p:nvPr/>
        </p:nvSpPr>
        <p:spPr bwMode="auto">
          <a:xfrm>
            <a:off x="1046163" y="5083175"/>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yes</a:t>
            </a:r>
            <a:endParaRPr lang="en-AU" altLang="en-US" sz="1600" b="1"/>
          </a:p>
        </p:txBody>
      </p:sp>
      <p:sp>
        <p:nvSpPr>
          <p:cNvPr id="107619" name="Text Box 99">
            <a:extLst>
              <a:ext uri="{FF2B5EF4-FFF2-40B4-BE49-F238E27FC236}">
                <a16:creationId xmlns:a16="http://schemas.microsoft.com/office/drawing/2014/main" id="{9CA5130D-80A8-6B1F-D5D9-A7E5C1335F7C}"/>
              </a:ext>
            </a:extLst>
          </p:cNvPr>
          <p:cNvSpPr txBox="1">
            <a:spLocks noChangeArrowheads="1"/>
          </p:cNvSpPr>
          <p:nvPr/>
        </p:nvSpPr>
        <p:spPr bwMode="auto">
          <a:xfrm>
            <a:off x="2185988" y="5103813"/>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no</a:t>
            </a:r>
            <a:endParaRPr lang="en-AU" altLang="en-US" sz="1600" b="1"/>
          </a:p>
        </p:txBody>
      </p:sp>
      <p:grpSp>
        <p:nvGrpSpPr>
          <p:cNvPr id="107620" name="Group 100">
            <a:extLst>
              <a:ext uri="{FF2B5EF4-FFF2-40B4-BE49-F238E27FC236}">
                <a16:creationId xmlns:a16="http://schemas.microsoft.com/office/drawing/2014/main" id="{CEE2A86E-CF68-CA23-262A-E8FDCE690228}"/>
              </a:ext>
            </a:extLst>
          </p:cNvPr>
          <p:cNvGrpSpPr>
            <a:grpSpLocks/>
          </p:cNvGrpSpPr>
          <p:nvPr/>
        </p:nvGrpSpPr>
        <p:grpSpPr bwMode="auto">
          <a:xfrm>
            <a:off x="4795838" y="4932363"/>
            <a:ext cx="2284412" cy="636587"/>
            <a:chOff x="480" y="3120"/>
            <a:chExt cx="1439" cy="401"/>
          </a:xfrm>
        </p:grpSpPr>
        <p:sp>
          <p:nvSpPr>
            <p:cNvPr id="107621" name="Line 101">
              <a:extLst>
                <a:ext uri="{FF2B5EF4-FFF2-40B4-BE49-F238E27FC236}">
                  <a16:creationId xmlns:a16="http://schemas.microsoft.com/office/drawing/2014/main" id="{CB0276E9-36FA-8981-6FAE-1026CA614E6B}"/>
                </a:ext>
              </a:extLst>
            </p:cNvPr>
            <p:cNvSpPr>
              <a:spLocks noChangeShapeType="1"/>
            </p:cNvSpPr>
            <p:nvPr/>
          </p:nvSpPr>
          <p:spPr bwMode="auto">
            <a:xfrm>
              <a:off x="1200" y="3120"/>
              <a:ext cx="0" cy="192"/>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22" name="Line 102">
              <a:extLst>
                <a:ext uri="{FF2B5EF4-FFF2-40B4-BE49-F238E27FC236}">
                  <a16:creationId xmlns:a16="http://schemas.microsoft.com/office/drawing/2014/main" id="{DA1C7F42-4975-799A-B895-851752F11B50}"/>
                </a:ext>
              </a:extLst>
            </p:cNvPr>
            <p:cNvSpPr>
              <a:spLocks noChangeShapeType="1"/>
            </p:cNvSpPr>
            <p:nvPr/>
          </p:nvSpPr>
          <p:spPr bwMode="auto">
            <a:xfrm flipH="1">
              <a:off x="480" y="3305"/>
              <a:ext cx="720" cy="192"/>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7623" name="Line 103">
              <a:extLst>
                <a:ext uri="{FF2B5EF4-FFF2-40B4-BE49-F238E27FC236}">
                  <a16:creationId xmlns:a16="http://schemas.microsoft.com/office/drawing/2014/main" id="{CB56380C-7881-194C-E31A-632CC4FC7CD7}"/>
                </a:ext>
              </a:extLst>
            </p:cNvPr>
            <p:cNvSpPr>
              <a:spLocks noChangeShapeType="1"/>
            </p:cNvSpPr>
            <p:nvPr/>
          </p:nvSpPr>
          <p:spPr bwMode="auto">
            <a:xfrm rot="12705789" flipH="1">
              <a:off x="1199" y="3329"/>
              <a:ext cx="720" cy="192"/>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7624" name="Text Box 104">
            <a:extLst>
              <a:ext uri="{FF2B5EF4-FFF2-40B4-BE49-F238E27FC236}">
                <a16:creationId xmlns:a16="http://schemas.microsoft.com/office/drawing/2014/main" id="{E2E26E1F-B7BC-A1D5-BDD1-E553A151B587}"/>
              </a:ext>
            </a:extLst>
          </p:cNvPr>
          <p:cNvSpPr txBox="1">
            <a:spLocks noChangeArrowheads="1"/>
          </p:cNvSpPr>
          <p:nvPr/>
        </p:nvSpPr>
        <p:spPr bwMode="auto">
          <a:xfrm>
            <a:off x="5027613" y="5060950"/>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chemeClr val="folHlink"/>
                </a:solidFill>
              </a:rPr>
              <a:t>yes</a:t>
            </a:r>
            <a:endParaRPr lang="en-AU" altLang="en-US" sz="1600" b="1">
              <a:solidFill>
                <a:schemeClr val="folHlink"/>
              </a:solidFill>
            </a:endParaRPr>
          </a:p>
        </p:txBody>
      </p:sp>
      <p:sp>
        <p:nvSpPr>
          <p:cNvPr id="107625" name="Text Box 105">
            <a:extLst>
              <a:ext uri="{FF2B5EF4-FFF2-40B4-BE49-F238E27FC236}">
                <a16:creationId xmlns:a16="http://schemas.microsoft.com/office/drawing/2014/main" id="{95AC210A-0129-391D-1F7C-014C9674A67B}"/>
              </a:ext>
            </a:extLst>
          </p:cNvPr>
          <p:cNvSpPr txBox="1">
            <a:spLocks noChangeArrowheads="1"/>
          </p:cNvSpPr>
          <p:nvPr/>
        </p:nvSpPr>
        <p:spPr bwMode="auto">
          <a:xfrm>
            <a:off x="6343650" y="5057775"/>
            <a:ext cx="61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chemeClr val="folHlink"/>
                </a:solidFill>
              </a:rPr>
              <a:t>no</a:t>
            </a:r>
            <a:endParaRPr lang="en-AU" altLang="en-US" sz="1600" b="1">
              <a:solidFill>
                <a:schemeClr val="folHlink"/>
              </a:solidFill>
            </a:endParaRPr>
          </a:p>
        </p:txBody>
      </p:sp>
      <p:sp>
        <p:nvSpPr>
          <p:cNvPr id="107626" name="Text Box 106">
            <a:extLst>
              <a:ext uri="{FF2B5EF4-FFF2-40B4-BE49-F238E27FC236}">
                <a16:creationId xmlns:a16="http://schemas.microsoft.com/office/drawing/2014/main" id="{D1024900-47A3-BAE9-F07C-E8110C6488B4}"/>
              </a:ext>
            </a:extLst>
          </p:cNvPr>
          <p:cNvSpPr txBox="1">
            <a:spLocks noChangeArrowheads="1"/>
          </p:cNvSpPr>
          <p:nvPr/>
        </p:nvSpPr>
        <p:spPr bwMode="auto">
          <a:xfrm>
            <a:off x="0" y="5629275"/>
            <a:ext cx="1544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FF"/>
                </a:solidFill>
              </a:rPr>
              <a:t>C</a:t>
            </a:r>
            <a:r>
              <a:rPr lang="en-US" altLang="en-US" sz="1600" b="1">
                <a:solidFill>
                  <a:srgbClr val="0000FF"/>
                </a:solidFill>
              </a:rPr>
              <a:t>onsolidated</a:t>
            </a:r>
            <a:r>
              <a:rPr lang="en-US" altLang="en-US" sz="1600" b="1"/>
              <a:t> sample</a:t>
            </a:r>
            <a:endParaRPr lang="en-AU" altLang="en-US" sz="1600" b="1"/>
          </a:p>
        </p:txBody>
      </p:sp>
      <p:sp>
        <p:nvSpPr>
          <p:cNvPr id="107627" name="Text Box 107">
            <a:extLst>
              <a:ext uri="{FF2B5EF4-FFF2-40B4-BE49-F238E27FC236}">
                <a16:creationId xmlns:a16="http://schemas.microsoft.com/office/drawing/2014/main" id="{F44BAF34-BEB5-BD96-2664-B230BBC0B03D}"/>
              </a:ext>
            </a:extLst>
          </p:cNvPr>
          <p:cNvSpPr txBox="1">
            <a:spLocks noChangeArrowheads="1"/>
          </p:cNvSpPr>
          <p:nvPr/>
        </p:nvSpPr>
        <p:spPr bwMode="auto">
          <a:xfrm>
            <a:off x="2192338" y="5681663"/>
            <a:ext cx="1804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FF"/>
                </a:solidFill>
              </a:rPr>
              <a:t>U</a:t>
            </a:r>
            <a:r>
              <a:rPr lang="en-US" altLang="en-US" sz="1600" b="1">
                <a:solidFill>
                  <a:srgbClr val="0000FF"/>
                </a:solidFill>
              </a:rPr>
              <a:t>nconsolidated</a:t>
            </a:r>
            <a:r>
              <a:rPr lang="en-US" altLang="en-US" sz="1600" b="1"/>
              <a:t> sample</a:t>
            </a:r>
            <a:endParaRPr lang="en-AU" altLang="en-US" sz="1600" b="1"/>
          </a:p>
        </p:txBody>
      </p:sp>
      <p:sp>
        <p:nvSpPr>
          <p:cNvPr id="107628" name="Text Box 108">
            <a:extLst>
              <a:ext uri="{FF2B5EF4-FFF2-40B4-BE49-F238E27FC236}">
                <a16:creationId xmlns:a16="http://schemas.microsoft.com/office/drawing/2014/main" id="{9D84C278-D683-75D0-9EED-217D607C55E5}"/>
              </a:ext>
            </a:extLst>
          </p:cNvPr>
          <p:cNvSpPr txBox="1">
            <a:spLocks noChangeArrowheads="1"/>
          </p:cNvSpPr>
          <p:nvPr/>
        </p:nvSpPr>
        <p:spPr bwMode="auto">
          <a:xfrm>
            <a:off x="4354513" y="5645150"/>
            <a:ext cx="11112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FF"/>
                </a:solidFill>
              </a:rPr>
              <a:t>D</a:t>
            </a:r>
            <a:r>
              <a:rPr lang="en-US" altLang="en-US" sz="1600" b="1">
                <a:solidFill>
                  <a:srgbClr val="0000FF"/>
                </a:solidFill>
              </a:rPr>
              <a:t>rained </a:t>
            </a:r>
            <a:r>
              <a:rPr lang="en-US" altLang="en-US" sz="1600" b="1"/>
              <a:t>loading</a:t>
            </a:r>
            <a:endParaRPr lang="en-AU" altLang="en-US" sz="1600" b="1"/>
          </a:p>
        </p:txBody>
      </p:sp>
      <p:sp>
        <p:nvSpPr>
          <p:cNvPr id="107629" name="Text Box 109">
            <a:extLst>
              <a:ext uri="{FF2B5EF4-FFF2-40B4-BE49-F238E27FC236}">
                <a16:creationId xmlns:a16="http://schemas.microsoft.com/office/drawing/2014/main" id="{F170C468-5CEE-5B3D-34B7-CFDA919261B8}"/>
              </a:ext>
            </a:extLst>
          </p:cNvPr>
          <p:cNvSpPr txBox="1">
            <a:spLocks noChangeArrowheads="1"/>
          </p:cNvSpPr>
          <p:nvPr/>
        </p:nvSpPr>
        <p:spPr bwMode="auto">
          <a:xfrm>
            <a:off x="6470650" y="5637213"/>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FF"/>
                </a:solidFill>
              </a:rPr>
              <a:t>U</a:t>
            </a:r>
            <a:r>
              <a:rPr lang="en-US" altLang="en-US" sz="1600" b="1">
                <a:solidFill>
                  <a:srgbClr val="0000FF"/>
                </a:solidFill>
              </a:rPr>
              <a:t>ndrained</a:t>
            </a:r>
            <a:r>
              <a:rPr lang="en-US" altLang="en-US" sz="1600" b="1"/>
              <a:t> loading</a:t>
            </a:r>
            <a:endParaRPr lang="en-AU" altLang="en-US" sz="1600" b="1"/>
          </a:p>
        </p:txBody>
      </p:sp>
    </p:spTree>
    <p:custDataLst>
      <p:tags r:id="rId1"/>
    </p:custDataLst>
  </p:cSld>
  <p:clrMapOvr>
    <a:masterClrMapping/>
  </p:clrMapOvr>
  <p:transition spd="med" advClick="0" advTm="52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107524"/>
                                        </p:tgtEl>
                                        <p:attrNameLst>
                                          <p:attrName>style.visibility</p:attrName>
                                        </p:attrNameLst>
                                      </p:cBhvr>
                                      <p:to>
                                        <p:strVal val="visible"/>
                                      </p:to>
                                    </p:set>
                                    <p:animEffect transition="in" filter="dissolve">
                                      <p:cBhvr>
                                        <p:cTn id="11" dur="500"/>
                                        <p:tgtEl>
                                          <p:spTgt spid="107524"/>
                                        </p:tgtEl>
                                      </p:cBhvr>
                                    </p:animEffect>
                                  </p:childTnLst>
                                </p:cTn>
                              </p:par>
                            </p:childTnLst>
                          </p:cTn>
                        </p:par>
                        <p:par>
                          <p:cTn id="12" fill="hold" nodeType="afterGroup">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107566"/>
                                        </p:tgtEl>
                                        <p:attrNameLst>
                                          <p:attrName>style.visibility</p:attrName>
                                        </p:attrNameLst>
                                      </p:cBhvr>
                                      <p:to>
                                        <p:strVal val="visible"/>
                                      </p:to>
                                    </p:set>
                                    <p:animEffect transition="in" filter="dissolve">
                                      <p:cBhvr>
                                        <p:cTn id="15" dur="500"/>
                                        <p:tgtEl>
                                          <p:spTgt spid="107566"/>
                                        </p:tgtEl>
                                      </p:cBhvr>
                                    </p:animEffect>
                                  </p:childTnLst>
                                </p:cTn>
                              </p:par>
                            </p:childTnLst>
                          </p:cTn>
                        </p:par>
                        <p:par>
                          <p:cTn id="16" fill="hold" nodeType="afterGroup">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107611"/>
                                        </p:tgtEl>
                                        <p:attrNameLst>
                                          <p:attrName>style.visibility</p:attrName>
                                        </p:attrNameLst>
                                      </p:cBhvr>
                                      <p:to>
                                        <p:strVal val="visible"/>
                                      </p:to>
                                    </p:set>
                                    <p:animEffect transition="in" filter="dissolve">
                                      <p:cBhvr>
                                        <p:cTn id="19" dur="500"/>
                                        <p:tgtEl>
                                          <p:spTgt spid="107611"/>
                                        </p:tgtEl>
                                      </p:cBhvr>
                                    </p:animEffect>
                                  </p:childTnLst>
                                </p:cTn>
                              </p:par>
                            </p:childTnLst>
                          </p:cTn>
                        </p:par>
                        <p:par>
                          <p:cTn id="20" fill="hold" nodeType="afterGroup">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107614"/>
                                        </p:tgtEl>
                                        <p:attrNameLst>
                                          <p:attrName>style.visibility</p:attrName>
                                        </p:attrNameLst>
                                      </p:cBhvr>
                                      <p:to>
                                        <p:strVal val="visible"/>
                                      </p:to>
                                    </p:set>
                                    <p:animEffect transition="in" filter="dissolve">
                                      <p:cBhvr>
                                        <p:cTn id="23" dur="500"/>
                                        <p:tgtEl>
                                          <p:spTgt spid="107614"/>
                                        </p:tgtEl>
                                      </p:cBhvr>
                                    </p:animEffect>
                                  </p:childTnLst>
                                </p:cTn>
                              </p:par>
                            </p:childTnLst>
                          </p:cTn>
                        </p:par>
                        <p:par>
                          <p:cTn id="24" fill="hold" nodeType="afterGroup">
                            <p:stCondLst>
                              <p:cond delay="12500"/>
                            </p:stCondLst>
                            <p:childTnLst>
                              <p:par>
                                <p:cTn id="25" presetID="9" presetClass="entr" presetSubtype="0" fill="hold" nodeType="afterEffect">
                                  <p:stCondLst>
                                    <p:cond delay="2000"/>
                                  </p:stCondLst>
                                  <p:childTnLst>
                                    <p:set>
                                      <p:cBhvr>
                                        <p:cTn id="26" dur="1" fill="hold">
                                          <p:stCondLst>
                                            <p:cond delay="0"/>
                                          </p:stCondLst>
                                        </p:cTn>
                                        <p:tgtEl>
                                          <p:spTgt spid="107618"/>
                                        </p:tgtEl>
                                        <p:attrNameLst>
                                          <p:attrName>style.visibility</p:attrName>
                                        </p:attrNameLst>
                                      </p:cBhvr>
                                      <p:to>
                                        <p:strVal val="visible"/>
                                      </p:to>
                                    </p:set>
                                    <p:animEffect transition="in" filter="dissolve">
                                      <p:cBhvr>
                                        <p:cTn id="27" dur="500"/>
                                        <p:tgtEl>
                                          <p:spTgt spid="107618"/>
                                        </p:tgtEl>
                                      </p:cBhvr>
                                    </p:animEffect>
                                  </p:childTnLst>
                                </p:cTn>
                              </p:par>
                            </p:childTnLst>
                          </p:cTn>
                        </p:par>
                        <p:par>
                          <p:cTn id="28" fill="hold" nodeType="afterGroup">
                            <p:stCondLst>
                              <p:cond delay="15000"/>
                            </p:stCondLst>
                            <p:childTnLst>
                              <p:par>
                                <p:cTn id="29" presetID="9" presetClass="entr" presetSubtype="0" fill="hold" nodeType="afterEffect">
                                  <p:stCondLst>
                                    <p:cond delay="2000"/>
                                  </p:stCondLst>
                                  <p:childTnLst>
                                    <p:set>
                                      <p:cBhvr>
                                        <p:cTn id="30" dur="1" fill="hold">
                                          <p:stCondLst>
                                            <p:cond delay="0"/>
                                          </p:stCondLst>
                                        </p:cTn>
                                        <p:tgtEl>
                                          <p:spTgt spid="107626"/>
                                        </p:tgtEl>
                                        <p:attrNameLst>
                                          <p:attrName>style.visibility</p:attrName>
                                        </p:attrNameLst>
                                      </p:cBhvr>
                                      <p:to>
                                        <p:strVal val="visible"/>
                                      </p:to>
                                    </p:set>
                                    <p:animEffect transition="in" filter="dissolve">
                                      <p:cBhvr>
                                        <p:cTn id="31" dur="500"/>
                                        <p:tgtEl>
                                          <p:spTgt spid="107626"/>
                                        </p:tgtEl>
                                      </p:cBhvr>
                                    </p:animEffect>
                                  </p:childTnLst>
                                </p:cTn>
                              </p:par>
                            </p:childTnLst>
                          </p:cTn>
                        </p:par>
                        <p:par>
                          <p:cTn id="32" fill="hold" nodeType="afterGroup">
                            <p:stCondLst>
                              <p:cond delay="17500"/>
                            </p:stCondLst>
                            <p:childTnLst>
                              <p:par>
                                <p:cTn id="33" presetID="9" presetClass="entr" presetSubtype="0" fill="hold" nodeType="afterEffect">
                                  <p:stCondLst>
                                    <p:cond delay="2000"/>
                                  </p:stCondLst>
                                  <p:childTnLst>
                                    <p:set>
                                      <p:cBhvr>
                                        <p:cTn id="34" dur="1" fill="hold">
                                          <p:stCondLst>
                                            <p:cond delay="0"/>
                                          </p:stCondLst>
                                        </p:cTn>
                                        <p:tgtEl>
                                          <p:spTgt spid="107619"/>
                                        </p:tgtEl>
                                        <p:attrNameLst>
                                          <p:attrName>style.visibility</p:attrName>
                                        </p:attrNameLst>
                                      </p:cBhvr>
                                      <p:to>
                                        <p:strVal val="visible"/>
                                      </p:to>
                                    </p:set>
                                    <p:animEffect transition="in" filter="dissolve">
                                      <p:cBhvr>
                                        <p:cTn id="35" dur="500"/>
                                        <p:tgtEl>
                                          <p:spTgt spid="107619"/>
                                        </p:tgtEl>
                                      </p:cBhvr>
                                    </p:animEffect>
                                  </p:childTnLst>
                                </p:cTn>
                              </p:par>
                            </p:childTnLst>
                          </p:cTn>
                        </p:par>
                        <p:par>
                          <p:cTn id="36" fill="hold" nodeType="afterGroup">
                            <p:stCondLst>
                              <p:cond delay="20000"/>
                            </p:stCondLst>
                            <p:childTnLst>
                              <p:par>
                                <p:cTn id="37" presetID="9" presetClass="entr" presetSubtype="0" fill="hold" nodeType="afterEffect">
                                  <p:stCondLst>
                                    <p:cond delay="2000"/>
                                  </p:stCondLst>
                                  <p:childTnLst>
                                    <p:set>
                                      <p:cBhvr>
                                        <p:cTn id="38" dur="1" fill="hold">
                                          <p:stCondLst>
                                            <p:cond delay="0"/>
                                          </p:stCondLst>
                                        </p:cTn>
                                        <p:tgtEl>
                                          <p:spTgt spid="107627"/>
                                        </p:tgtEl>
                                        <p:attrNameLst>
                                          <p:attrName>style.visibility</p:attrName>
                                        </p:attrNameLst>
                                      </p:cBhvr>
                                      <p:to>
                                        <p:strVal val="visible"/>
                                      </p:to>
                                    </p:set>
                                    <p:animEffect transition="in" filter="dissolve">
                                      <p:cBhvr>
                                        <p:cTn id="39" dur="500"/>
                                        <p:tgtEl>
                                          <p:spTgt spid="107627"/>
                                        </p:tgtEl>
                                      </p:cBhvr>
                                    </p:animEffect>
                                  </p:childTnLst>
                                </p:cTn>
                              </p:par>
                            </p:childTnLst>
                          </p:cTn>
                        </p:par>
                        <p:par>
                          <p:cTn id="40" fill="hold" nodeType="afterGroup">
                            <p:stCondLst>
                              <p:cond delay="22500"/>
                            </p:stCondLst>
                            <p:childTnLst>
                              <p:par>
                                <p:cTn id="41" presetID="9" presetClass="entr" presetSubtype="0" fill="hold" nodeType="afterEffect">
                                  <p:stCondLst>
                                    <p:cond delay="2000"/>
                                  </p:stCondLst>
                                  <p:childTnLst>
                                    <p:set>
                                      <p:cBhvr>
                                        <p:cTn id="42" dur="1" fill="hold">
                                          <p:stCondLst>
                                            <p:cond delay="0"/>
                                          </p:stCondLst>
                                        </p:cTn>
                                        <p:tgtEl>
                                          <p:spTgt spid="107567"/>
                                        </p:tgtEl>
                                        <p:attrNameLst>
                                          <p:attrName>style.visibility</p:attrName>
                                        </p:attrNameLst>
                                      </p:cBhvr>
                                      <p:to>
                                        <p:strVal val="visible"/>
                                      </p:to>
                                    </p:set>
                                    <p:animEffect transition="in" filter="dissolve">
                                      <p:cBhvr>
                                        <p:cTn id="43" dur="500"/>
                                        <p:tgtEl>
                                          <p:spTgt spid="107567"/>
                                        </p:tgtEl>
                                      </p:cBhvr>
                                    </p:animEffect>
                                  </p:childTnLst>
                                </p:cTn>
                              </p:par>
                            </p:childTnLst>
                          </p:cTn>
                        </p:par>
                        <p:par>
                          <p:cTn id="44" fill="hold" nodeType="afterGroup">
                            <p:stCondLst>
                              <p:cond delay="25000"/>
                            </p:stCondLst>
                            <p:childTnLst>
                              <p:par>
                                <p:cTn id="45" presetID="9" presetClass="entr" presetSubtype="0" fill="hold" nodeType="afterEffect">
                                  <p:stCondLst>
                                    <p:cond delay="2000"/>
                                  </p:stCondLst>
                                  <p:childTnLst>
                                    <p:set>
                                      <p:cBhvr>
                                        <p:cTn id="46" dur="1" fill="hold">
                                          <p:stCondLst>
                                            <p:cond delay="0"/>
                                          </p:stCondLst>
                                        </p:cTn>
                                        <p:tgtEl>
                                          <p:spTgt spid="107568"/>
                                        </p:tgtEl>
                                        <p:attrNameLst>
                                          <p:attrName>style.visibility</p:attrName>
                                        </p:attrNameLst>
                                      </p:cBhvr>
                                      <p:to>
                                        <p:strVal val="visible"/>
                                      </p:to>
                                    </p:set>
                                    <p:animEffect transition="in" filter="dissolve">
                                      <p:cBhvr>
                                        <p:cTn id="47" dur="500"/>
                                        <p:tgtEl>
                                          <p:spTgt spid="107568"/>
                                        </p:tgtEl>
                                      </p:cBhvr>
                                    </p:animEffect>
                                  </p:childTnLst>
                                </p:cTn>
                              </p:par>
                            </p:childTnLst>
                          </p:cTn>
                        </p:par>
                        <p:par>
                          <p:cTn id="48" fill="hold" nodeType="afterGroup">
                            <p:stCondLst>
                              <p:cond delay="27500"/>
                            </p:stCondLst>
                            <p:childTnLst>
                              <p:par>
                                <p:cTn id="49" presetID="9" presetClass="entr" presetSubtype="0" fill="hold" nodeType="afterEffect">
                                  <p:stCondLst>
                                    <p:cond delay="2000"/>
                                  </p:stCondLst>
                                  <p:childTnLst>
                                    <p:set>
                                      <p:cBhvr>
                                        <p:cTn id="50" dur="1" fill="hold">
                                          <p:stCondLst>
                                            <p:cond delay="0"/>
                                          </p:stCondLst>
                                        </p:cTn>
                                        <p:tgtEl>
                                          <p:spTgt spid="107610"/>
                                        </p:tgtEl>
                                        <p:attrNameLst>
                                          <p:attrName>style.visibility</p:attrName>
                                        </p:attrNameLst>
                                      </p:cBhvr>
                                      <p:to>
                                        <p:strVal val="visible"/>
                                      </p:to>
                                    </p:set>
                                    <p:animEffect transition="in" filter="dissolve">
                                      <p:cBhvr>
                                        <p:cTn id="51" dur="500"/>
                                        <p:tgtEl>
                                          <p:spTgt spid="107610"/>
                                        </p:tgtEl>
                                      </p:cBhvr>
                                    </p:animEffect>
                                  </p:childTnLst>
                                </p:cTn>
                              </p:par>
                            </p:childTnLst>
                          </p:cTn>
                        </p:par>
                        <p:par>
                          <p:cTn id="52" fill="hold" nodeType="afterGroup">
                            <p:stCondLst>
                              <p:cond delay="30000"/>
                            </p:stCondLst>
                            <p:childTnLst>
                              <p:par>
                                <p:cTn id="53" presetID="9" presetClass="entr" presetSubtype="0" fill="hold" nodeType="afterEffect">
                                  <p:stCondLst>
                                    <p:cond delay="2000"/>
                                  </p:stCondLst>
                                  <p:childTnLst>
                                    <p:set>
                                      <p:cBhvr>
                                        <p:cTn id="54" dur="1" fill="hold">
                                          <p:stCondLst>
                                            <p:cond delay="0"/>
                                          </p:stCondLst>
                                        </p:cTn>
                                        <p:tgtEl>
                                          <p:spTgt spid="107559"/>
                                        </p:tgtEl>
                                        <p:attrNameLst>
                                          <p:attrName>style.visibility</p:attrName>
                                        </p:attrNameLst>
                                      </p:cBhvr>
                                      <p:to>
                                        <p:strVal val="visible"/>
                                      </p:to>
                                    </p:set>
                                    <p:animEffect transition="in" filter="dissolve">
                                      <p:cBhvr>
                                        <p:cTn id="55" dur="500"/>
                                        <p:tgtEl>
                                          <p:spTgt spid="107559"/>
                                        </p:tgtEl>
                                      </p:cBhvr>
                                    </p:animEffect>
                                  </p:childTnLst>
                                </p:cTn>
                              </p:par>
                            </p:childTnLst>
                          </p:cTn>
                        </p:par>
                        <p:par>
                          <p:cTn id="56" fill="hold" nodeType="afterGroup">
                            <p:stCondLst>
                              <p:cond delay="32500"/>
                            </p:stCondLst>
                            <p:childTnLst>
                              <p:par>
                                <p:cTn id="57" presetID="9" presetClass="entr" presetSubtype="0" fill="hold" nodeType="afterEffect">
                                  <p:stCondLst>
                                    <p:cond delay="2000"/>
                                  </p:stCondLst>
                                  <p:childTnLst>
                                    <p:set>
                                      <p:cBhvr>
                                        <p:cTn id="58" dur="1" fill="hold">
                                          <p:stCondLst>
                                            <p:cond delay="0"/>
                                          </p:stCondLst>
                                        </p:cTn>
                                        <p:tgtEl>
                                          <p:spTgt spid="107603"/>
                                        </p:tgtEl>
                                        <p:attrNameLst>
                                          <p:attrName>style.visibility</p:attrName>
                                        </p:attrNameLst>
                                      </p:cBhvr>
                                      <p:to>
                                        <p:strVal val="visible"/>
                                      </p:to>
                                    </p:set>
                                    <p:animEffect transition="in" filter="dissolve">
                                      <p:cBhvr>
                                        <p:cTn id="59" dur="500"/>
                                        <p:tgtEl>
                                          <p:spTgt spid="107603"/>
                                        </p:tgtEl>
                                      </p:cBhvr>
                                    </p:animEffect>
                                  </p:childTnLst>
                                </p:cTn>
                              </p:par>
                            </p:childTnLst>
                          </p:cTn>
                        </p:par>
                        <p:par>
                          <p:cTn id="60" fill="hold" nodeType="afterGroup">
                            <p:stCondLst>
                              <p:cond delay="35000"/>
                            </p:stCondLst>
                            <p:childTnLst>
                              <p:par>
                                <p:cTn id="61" presetID="9" presetClass="entr" presetSubtype="0" fill="hold" nodeType="afterEffect">
                                  <p:stCondLst>
                                    <p:cond delay="2000"/>
                                  </p:stCondLst>
                                  <p:childTnLst>
                                    <p:set>
                                      <p:cBhvr>
                                        <p:cTn id="62" dur="1" fill="hold">
                                          <p:stCondLst>
                                            <p:cond delay="0"/>
                                          </p:stCondLst>
                                        </p:cTn>
                                        <p:tgtEl>
                                          <p:spTgt spid="107613"/>
                                        </p:tgtEl>
                                        <p:attrNameLst>
                                          <p:attrName>style.visibility</p:attrName>
                                        </p:attrNameLst>
                                      </p:cBhvr>
                                      <p:to>
                                        <p:strVal val="visible"/>
                                      </p:to>
                                    </p:set>
                                    <p:animEffect transition="in" filter="dissolve">
                                      <p:cBhvr>
                                        <p:cTn id="63" dur="500"/>
                                        <p:tgtEl>
                                          <p:spTgt spid="107613"/>
                                        </p:tgtEl>
                                      </p:cBhvr>
                                    </p:animEffect>
                                  </p:childTnLst>
                                </p:cTn>
                              </p:par>
                            </p:childTnLst>
                          </p:cTn>
                        </p:par>
                        <p:par>
                          <p:cTn id="64" fill="hold" nodeType="afterGroup">
                            <p:stCondLst>
                              <p:cond delay="37500"/>
                            </p:stCondLst>
                            <p:childTnLst>
                              <p:par>
                                <p:cTn id="65" presetID="9" presetClass="entr" presetSubtype="0" fill="hold" nodeType="afterEffect">
                                  <p:stCondLst>
                                    <p:cond delay="2000"/>
                                  </p:stCondLst>
                                  <p:childTnLst>
                                    <p:set>
                                      <p:cBhvr>
                                        <p:cTn id="66" dur="1" fill="hold">
                                          <p:stCondLst>
                                            <p:cond delay="0"/>
                                          </p:stCondLst>
                                        </p:cTn>
                                        <p:tgtEl>
                                          <p:spTgt spid="107612"/>
                                        </p:tgtEl>
                                        <p:attrNameLst>
                                          <p:attrName>style.visibility</p:attrName>
                                        </p:attrNameLst>
                                      </p:cBhvr>
                                      <p:to>
                                        <p:strVal val="visible"/>
                                      </p:to>
                                    </p:set>
                                    <p:animEffect transition="in" filter="dissolve">
                                      <p:cBhvr>
                                        <p:cTn id="67" dur="500"/>
                                        <p:tgtEl>
                                          <p:spTgt spid="107612"/>
                                        </p:tgtEl>
                                      </p:cBhvr>
                                    </p:animEffect>
                                  </p:childTnLst>
                                </p:cTn>
                              </p:par>
                            </p:childTnLst>
                          </p:cTn>
                        </p:par>
                        <p:par>
                          <p:cTn id="68" fill="hold" nodeType="afterGroup">
                            <p:stCondLst>
                              <p:cond delay="40000"/>
                            </p:stCondLst>
                            <p:childTnLst>
                              <p:par>
                                <p:cTn id="69" presetID="9" presetClass="entr" presetSubtype="0" fill="hold" nodeType="afterEffect">
                                  <p:stCondLst>
                                    <p:cond delay="2000"/>
                                  </p:stCondLst>
                                  <p:childTnLst>
                                    <p:set>
                                      <p:cBhvr>
                                        <p:cTn id="70" dur="1" fill="hold">
                                          <p:stCondLst>
                                            <p:cond delay="0"/>
                                          </p:stCondLst>
                                        </p:cTn>
                                        <p:tgtEl>
                                          <p:spTgt spid="107620"/>
                                        </p:tgtEl>
                                        <p:attrNameLst>
                                          <p:attrName>style.visibility</p:attrName>
                                        </p:attrNameLst>
                                      </p:cBhvr>
                                      <p:to>
                                        <p:strVal val="visible"/>
                                      </p:to>
                                    </p:set>
                                    <p:animEffect transition="in" filter="dissolve">
                                      <p:cBhvr>
                                        <p:cTn id="71" dur="500"/>
                                        <p:tgtEl>
                                          <p:spTgt spid="107620"/>
                                        </p:tgtEl>
                                      </p:cBhvr>
                                    </p:animEffect>
                                  </p:childTnLst>
                                </p:cTn>
                              </p:par>
                            </p:childTnLst>
                          </p:cTn>
                        </p:par>
                        <p:par>
                          <p:cTn id="72" fill="hold" nodeType="afterGroup">
                            <p:stCondLst>
                              <p:cond delay="42500"/>
                            </p:stCondLst>
                            <p:childTnLst>
                              <p:par>
                                <p:cTn id="73" presetID="9" presetClass="entr" presetSubtype="0" fill="hold" nodeType="afterEffect">
                                  <p:stCondLst>
                                    <p:cond delay="2000"/>
                                  </p:stCondLst>
                                  <p:childTnLst>
                                    <p:set>
                                      <p:cBhvr>
                                        <p:cTn id="74" dur="1" fill="hold">
                                          <p:stCondLst>
                                            <p:cond delay="0"/>
                                          </p:stCondLst>
                                        </p:cTn>
                                        <p:tgtEl>
                                          <p:spTgt spid="107624"/>
                                        </p:tgtEl>
                                        <p:attrNameLst>
                                          <p:attrName>style.visibility</p:attrName>
                                        </p:attrNameLst>
                                      </p:cBhvr>
                                      <p:to>
                                        <p:strVal val="visible"/>
                                      </p:to>
                                    </p:set>
                                    <p:animEffect transition="in" filter="dissolve">
                                      <p:cBhvr>
                                        <p:cTn id="75" dur="500"/>
                                        <p:tgtEl>
                                          <p:spTgt spid="107624"/>
                                        </p:tgtEl>
                                      </p:cBhvr>
                                    </p:animEffect>
                                  </p:childTnLst>
                                </p:cTn>
                              </p:par>
                            </p:childTnLst>
                          </p:cTn>
                        </p:par>
                        <p:par>
                          <p:cTn id="76" fill="hold" nodeType="afterGroup">
                            <p:stCondLst>
                              <p:cond delay="45000"/>
                            </p:stCondLst>
                            <p:childTnLst>
                              <p:par>
                                <p:cTn id="77" presetID="9" presetClass="entr" presetSubtype="0" fill="hold" nodeType="afterEffect">
                                  <p:stCondLst>
                                    <p:cond delay="2000"/>
                                  </p:stCondLst>
                                  <p:childTnLst>
                                    <p:set>
                                      <p:cBhvr>
                                        <p:cTn id="78" dur="1" fill="hold">
                                          <p:stCondLst>
                                            <p:cond delay="0"/>
                                          </p:stCondLst>
                                        </p:cTn>
                                        <p:tgtEl>
                                          <p:spTgt spid="107628"/>
                                        </p:tgtEl>
                                        <p:attrNameLst>
                                          <p:attrName>style.visibility</p:attrName>
                                        </p:attrNameLst>
                                      </p:cBhvr>
                                      <p:to>
                                        <p:strVal val="visible"/>
                                      </p:to>
                                    </p:set>
                                    <p:animEffect transition="in" filter="dissolve">
                                      <p:cBhvr>
                                        <p:cTn id="79" dur="500"/>
                                        <p:tgtEl>
                                          <p:spTgt spid="107628"/>
                                        </p:tgtEl>
                                      </p:cBhvr>
                                    </p:animEffect>
                                  </p:childTnLst>
                                </p:cTn>
                              </p:par>
                            </p:childTnLst>
                          </p:cTn>
                        </p:par>
                        <p:par>
                          <p:cTn id="80" fill="hold" nodeType="afterGroup">
                            <p:stCondLst>
                              <p:cond delay="47500"/>
                            </p:stCondLst>
                            <p:childTnLst>
                              <p:par>
                                <p:cTn id="81" presetID="9" presetClass="entr" presetSubtype="0" fill="hold" nodeType="afterEffect">
                                  <p:stCondLst>
                                    <p:cond delay="2000"/>
                                  </p:stCondLst>
                                  <p:childTnLst>
                                    <p:set>
                                      <p:cBhvr>
                                        <p:cTn id="82" dur="1" fill="hold">
                                          <p:stCondLst>
                                            <p:cond delay="0"/>
                                          </p:stCondLst>
                                        </p:cTn>
                                        <p:tgtEl>
                                          <p:spTgt spid="107625"/>
                                        </p:tgtEl>
                                        <p:attrNameLst>
                                          <p:attrName>style.visibility</p:attrName>
                                        </p:attrNameLst>
                                      </p:cBhvr>
                                      <p:to>
                                        <p:strVal val="visible"/>
                                      </p:to>
                                    </p:set>
                                    <p:animEffect transition="in" filter="dissolve">
                                      <p:cBhvr>
                                        <p:cTn id="83" dur="500"/>
                                        <p:tgtEl>
                                          <p:spTgt spid="107625"/>
                                        </p:tgtEl>
                                      </p:cBhvr>
                                    </p:animEffect>
                                  </p:childTnLst>
                                </p:cTn>
                              </p:par>
                            </p:childTnLst>
                          </p:cTn>
                        </p:par>
                        <p:par>
                          <p:cTn id="84" fill="hold" nodeType="afterGroup">
                            <p:stCondLst>
                              <p:cond delay="50000"/>
                            </p:stCondLst>
                            <p:childTnLst>
                              <p:par>
                                <p:cTn id="85" presetID="9" presetClass="entr" presetSubtype="0" fill="hold" nodeType="afterEffect">
                                  <p:stCondLst>
                                    <p:cond delay="2000"/>
                                  </p:stCondLst>
                                  <p:childTnLst>
                                    <p:set>
                                      <p:cBhvr>
                                        <p:cTn id="86" dur="1" fill="hold">
                                          <p:stCondLst>
                                            <p:cond delay="0"/>
                                          </p:stCondLst>
                                        </p:cTn>
                                        <p:tgtEl>
                                          <p:spTgt spid="107629"/>
                                        </p:tgtEl>
                                        <p:attrNameLst>
                                          <p:attrName>style.visibility</p:attrName>
                                        </p:attrNameLst>
                                      </p:cBhvr>
                                      <p:to>
                                        <p:strVal val="visible"/>
                                      </p:to>
                                    </p:set>
                                    <p:animEffect transition="in" filter="dissolve">
                                      <p:cBhvr>
                                        <p:cTn id="87" dur="500"/>
                                        <p:tgtEl>
                                          <p:spTgt spid="107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66" grpId="0" autoUpdateAnimBg="0"/>
      <p:bldP spid="107610" grpId="0" autoUpdateAnimBg="0"/>
      <p:bldP spid="107611" grpId="0" autoUpdateAnimBg="0"/>
      <p:bldP spid="107612" grpId="0" autoUpdateAnimBg="0"/>
      <p:bldP spid="107613" grpId="0" autoUpdateAnimBg="0"/>
      <p:bldP spid="107618" grpId="0" autoUpdateAnimBg="0"/>
      <p:bldP spid="107619" grpId="0" autoUpdateAnimBg="0"/>
      <p:bldP spid="107624" grpId="0" autoUpdateAnimBg="0"/>
      <p:bldP spid="107625" grpId="0" autoUpdateAnimBg="0"/>
      <p:bldP spid="107626" grpId="0" autoUpdateAnimBg="0"/>
      <p:bldP spid="107627" grpId="0" autoUpdateAnimBg="0"/>
      <p:bldP spid="107628" grpId="0" autoUpdateAnimBg="0"/>
      <p:bldP spid="107629"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733CD394-551A-7418-FCB2-CB3B62100120}"/>
              </a:ext>
            </a:extLst>
          </p:cNvPr>
          <p:cNvSpPr>
            <a:spLocks noGrp="1" noChangeArrowheads="1"/>
          </p:cNvSpPr>
          <p:nvPr>
            <p:ph type="title"/>
          </p:nvPr>
        </p:nvSpPr>
        <p:spPr>
          <a:xfrm>
            <a:off x="304800" y="304800"/>
            <a:ext cx="7467600" cy="762000"/>
          </a:xfrm>
          <a:noFill/>
          <a:ln/>
        </p:spPr>
        <p:txBody>
          <a:bodyPr anchor="b">
            <a:spAutoFit/>
          </a:bodyPr>
          <a:lstStyle/>
          <a:p>
            <a:r>
              <a:rPr lang="en-US" altLang="en-US"/>
              <a:t>Types of Triaxial Tests</a:t>
            </a:r>
            <a:endParaRPr lang="en-AU" altLang="en-US"/>
          </a:p>
        </p:txBody>
      </p:sp>
      <p:sp>
        <p:nvSpPr>
          <p:cNvPr id="108547" name="Text Box 3">
            <a:extLst>
              <a:ext uri="{FF2B5EF4-FFF2-40B4-BE49-F238E27FC236}">
                <a16:creationId xmlns:a16="http://schemas.microsoft.com/office/drawing/2014/main" id="{ADE026F2-D18F-AEC1-A74D-AD5B15DE8300}"/>
              </a:ext>
            </a:extLst>
          </p:cNvPr>
          <p:cNvSpPr txBox="1">
            <a:spLocks noChangeArrowheads="1"/>
          </p:cNvSpPr>
          <p:nvPr/>
        </p:nvSpPr>
        <p:spPr bwMode="auto">
          <a:xfrm>
            <a:off x="1023938" y="1085850"/>
            <a:ext cx="6043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Depending on whether drainage is allowed or not during</a:t>
            </a:r>
            <a:endParaRPr lang="en-AU" altLang="en-US" sz="2400">
              <a:latin typeface="Tahoma" panose="020B0604030504040204" pitchFamily="34" charset="0"/>
            </a:endParaRPr>
          </a:p>
        </p:txBody>
      </p:sp>
      <p:sp>
        <p:nvSpPr>
          <p:cNvPr id="108548" name="Text Box 4">
            <a:extLst>
              <a:ext uri="{FF2B5EF4-FFF2-40B4-BE49-F238E27FC236}">
                <a16:creationId xmlns:a16="http://schemas.microsoft.com/office/drawing/2014/main" id="{E070F75F-E056-EB71-3277-6F3E0C012A7D}"/>
              </a:ext>
            </a:extLst>
          </p:cNvPr>
          <p:cNvSpPr txBox="1">
            <a:spLocks noChangeArrowheads="1"/>
          </p:cNvSpPr>
          <p:nvPr/>
        </p:nvSpPr>
        <p:spPr bwMode="auto">
          <a:xfrm>
            <a:off x="1425575" y="1955800"/>
            <a:ext cx="661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a:latin typeface="Tahoma" panose="020B0604030504040204" pitchFamily="34" charset="0"/>
              </a:rPr>
              <a:t> initial isotropic cell pressure application, and</a:t>
            </a:r>
            <a:endParaRPr lang="en-AU" altLang="en-US" sz="2400">
              <a:latin typeface="Tahoma" panose="020B0604030504040204" pitchFamily="34" charset="0"/>
            </a:endParaRPr>
          </a:p>
        </p:txBody>
      </p:sp>
      <p:sp>
        <p:nvSpPr>
          <p:cNvPr id="108549" name="Text Box 5">
            <a:extLst>
              <a:ext uri="{FF2B5EF4-FFF2-40B4-BE49-F238E27FC236}">
                <a16:creationId xmlns:a16="http://schemas.microsoft.com/office/drawing/2014/main" id="{296D9342-9B4B-746C-C69F-1DE574CFDF83}"/>
              </a:ext>
            </a:extLst>
          </p:cNvPr>
          <p:cNvSpPr txBox="1">
            <a:spLocks noChangeArrowheads="1"/>
          </p:cNvSpPr>
          <p:nvPr/>
        </p:nvSpPr>
        <p:spPr bwMode="auto">
          <a:xfrm>
            <a:off x="1443038" y="2478088"/>
            <a:ext cx="6611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a:solidFill>
                  <a:schemeClr val="folHlink"/>
                </a:solidFill>
                <a:latin typeface="Tahoma" panose="020B0604030504040204" pitchFamily="34" charset="0"/>
              </a:rPr>
              <a:t> shearing</a:t>
            </a:r>
            <a:r>
              <a:rPr lang="en-US" altLang="en-US" sz="2400">
                <a:latin typeface="Tahoma" panose="020B0604030504040204" pitchFamily="34" charset="0"/>
              </a:rPr>
              <a:t>,</a:t>
            </a:r>
            <a:endParaRPr lang="en-AU" altLang="en-US" sz="2400">
              <a:latin typeface="Tahoma" panose="020B0604030504040204" pitchFamily="34" charset="0"/>
            </a:endParaRPr>
          </a:p>
        </p:txBody>
      </p:sp>
      <p:sp>
        <p:nvSpPr>
          <p:cNvPr id="108550" name="Text Box 6">
            <a:extLst>
              <a:ext uri="{FF2B5EF4-FFF2-40B4-BE49-F238E27FC236}">
                <a16:creationId xmlns:a16="http://schemas.microsoft.com/office/drawing/2014/main" id="{17755A72-9EF0-2FB3-EF74-F6DF70198568}"/>
              </a:ext>
            </a:extLst>
          </p:cNvPr>
          <p:cNvSpPr txBox="1">
            <a:spLocks noChangeArrowheads="1"/>
          </p:cNvSpPr>
          <p:nvPr/>
        </p:nvSpPr>
        <p:spPr bwMode="auto">
          <a:xfrm>
            <a:off x="1154113" y="2919413"/>
            <a:ext cx="6229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there are three special types of triaxial tests that have practical significances. They are:</a:t>
            </a:r>
            <a:endParaRPr lang="en-AU" altLang="en-US" sz="2400">
              <a:latin typeface="Tahoma" panose="020B0604030504040204" pitchFamily="34" charset="0"/>
            </a:endParaRPr>
          </a:p>
        </p:txBody>
      </p:sp>
      <p:sp>
        <p:nvSpPr>
          <p:cNvPr id="108551" name="AutoShape 7">
            <a:extLst>
              <a:ext uri="{FF2B5EF4-FFF2-40B4-BE49-F238E27FC236}">
                <a16:creationId xmlns:a16="http://schemas.microsoft.com/office/drawing/2014/main" id="{61E7F5E5-1FD4-DDFF-0203-C96FE7DBE526}"/>
              </a:ext>
            </a:extLst>
          </p:cNvPr>
          <p:cNvSpPr>
            <a:spLocks noChangeArrowheads="1"/>
          </p:cNvSpPr>
          <p:nvPr/>
        </p:nvSpPr>
        <p:spPr bwMode="auto">
          <a:xfrm>
            <a:off x="1804988" y="3595688"/>
            <a:ext cx="5473700" cy="2559050"/>
          </a:xfrm>
          <a:prstGeom prst="horizontalScroll">
            <a:avLst>
              <a:gd name="adj" fmla="val 12500"/>
            </a:avLst>
          </a:prstGeom>
          <a:solidFill>
            <a:srgbClr val="FFFFE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400" b="1">
                <a:latin typeface="Times New Roman" panose="02020603050405020304" pitchFamily="18" charset="0"/>
              </a:rPr>
              <a:t>Consolidated	</a:t>
            </a:r>
            <a:r>
              <a:rPr lang="en-US" altLang="en-US" sz="2400" b="1">
                <a:solidFill>
                  <a:schemeClr val="folHlink"/>
                </a:solidFill>
                <a:latin typeface="Times New Roman" panose="02020603050405020304" pitchFamily="18" charset="0"/>
              </a:rPr>
              <a:t>Drained</a:t>
            </a:r>
            <a:r>
              <a:rPr lang="en-US" altLang="en-US" sz="2400" b="1">
                <a:latin typeface="Times New Roman" panose="02020603050405020304" pitchFamily="18" charset="0"/>
              </a:rPr>
              <a:t> (CD) test</a:t>
            </a:r>
          </a:p>
          <a:p>
            <a:r>
              <a:rPr lang="en-US" altLang="en-US" sz="2400" b="1">
                <a:latin typeface="Times New Roman" panose="02020603050405020304" pitchFamily="18" charset="0"/>
              </a:rPr>
              <a:t>Consolidated 	</a:t>
            </a:r>
            <a:r>
              <a:rPr lang="en-US" altLang="en-US" sz="2400" b="1">
                <a:solidFill>
                  <a:schemeClr val="folHlink"/>
                </a:solidFill>
                <a:latin typeface="Times New Roman" panose="02020603050405020304" pitchFamily="18" charset="0"/>
              </a:rPr>
              <a:t>Undrained</a:t>
            </a:r>
            <a:r>
              <a:rPr lang="en-US" altLang="en-US" sz="2400" b="1">
                <a:latin typeface="Times New Roman" panose="02020603050405020304" pitchFamily="18" charset="0"/>
              </a:rPr>
              <a:t> (CU) test</a:t>
            </a:r>
          </a:p>
          <a:p>
            <a:r>
              <a:rPr lang="en-US" altLang="en-US" sz="2400" b="1">
                <a:latin typeface="Times New Roman" panose="02020603050405020304" pitchFamily="18" charset="0"/>
              </a:rPr>
              <a:t>Unconsolidated </a:t>
            </a:r>
            <a:r>
              <a:rPr lang="en-US" altLang="en-US" sz="2400" b="1">
                <a:solidFill>
                  <a:schemeClr val="folHlink"/>
                </a:solidFill>
                <a:latin typeface="Times New Roman" panose="02020603050405020304" pitchFamily="18" charset="0"/>
              </a:rPr>
              <a:t>Undrained</a:t>
            </a:r>
            <a:r>
              <a:rPr lang="en-US" altLang="en-US" sz="2400" b="1">
                <a:latin typeface="Times New Roman" panose="02020603050405020304" pitchFamily="18" charset="0"/>
              </a:rPr>
              <a:t> (UU) test</a:t>
            </a:r>
            <a:endParaRPr lang="en-AU" altLang="en-US" sz="2400" b="1">
              <a:latin typeface="Times New Roman" panose="02020603050405020304" pitchFamily="18" charset="0"/>
            </a:endParaRPr>
          </a:p>
        </p:txBody>
      </p:sp>
      <p:grpSp>
        <p:nvGrpSpPr>
          <p:cNvPr id="108552" name="Group 8">
            <a:extLst>
              <a:ext uri="{FF2B5EF4-FFF2-40B4-BE49-F238E27FC236}">
                <a16:creationId xmlns:a16="http://schemas.microsoft.com/office/drawing/2014/main" id="{C93823C2-6A64-54B6-C379-59BB4C4B0723}"/>
              </a:ext>
            </a:extLst>
          </p:cNvPr>
          <p:cNvGrpSpPr>
            <a:grpSpLocks/>
          </p:cNvGrpSpPr>
          <p:nvPr/>
        </p:nvGrpSpPr>
        <p:grpSpPr bwMode="auto">
          <a:xfrm>
            <a:off x="427038" y="2198688"/>
            <a:ext cx="3625850" cy="3557587"/>
            <a:chOff x="269" y="1385"/>
            <a:chExt cx="2346" cy="2241"/>
          </a:xfrm>
        </p:grpSpPr>
        <p:sp>
          <p:nvSpPr>
            <p:cNvPr id="108553" name="Oval 9">
              <a:extLst>
                <a:ext uri="{FF2B5EF4-FFF2-40B4-BE49-F238E27FC236}">
                  <a16:creationId xmlns:a16="http://schemas.microsoft.com/office/drawing/2014/main" id="{04DE835E-E539-0CB1-9BF2-102ACBC02FF1}"/>
                </a:ext>
              </a:extLst>
            </p:cNvPr>
            <p:cNvSpPr>
              <a:spLocks noChangeArrowheads="1"/>
            </p:cNvSpPr>
            <p:nvPr/>
          </p:nvSpPr>
          <p:spPr bwMode="auto">
            <a:xfrm>
              <a:off x="1144" y="2592"/>
              <a:ext cx="1471" cy="103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54" name="Freeform 10">
              <a:extLst>
                <a:ext uri="{FF2B5EF4-FFF2-40B4-BE49-F238E27FC236}">
                  <a16:creationId xmlns:a16="http://schemas.microsoft.com/office/drawing/2014/main" id="{61B48D2D-4F95-8D1E-508C-C14824CBC8B0}"/>
                </a:ext>
              </a:extLst>
            </p:cNvPr>
            <p:cNvSpPr>
              <a:spLocks/>
            </p:cNvSpPr>
            <p:nvPr/>
          </p:nvSpPr>
          <p:spPr bwMode="auto">
            <a:xfrm>
              <a:off x="269" y="1385"/>
              <a:ext cx="899" cy="1581"/>
            </a:xfrm>
            <a:custGeom>
              <a:avLst/>
              <a:gdLst>
                <a:gd name="T0" fmla="*/ 899 w 899"/>
                <a:gd name="T1" fmla="*/ 1581 h 1581"/>
                <a:gd name="T2" fmla="*/ 112 w 899"/>
                <a:gd name="T3" fmla="*/ 1121 h 1581"/>
                <a:gd name="T4" fmla="*/ 229 w 899"/>
                <a:gd name="T5" fmla="*/ 187 h 1581"/>
                <a:gd name="T6" fmla="*/ 712 w 899"/>
                <a:gd name="T7" fmla="*/ 1 h 1581"/>
              </a:gdLst>
              <a:ahLst/>
              <a:cxnLst>
                <a:cxn ang="0">
                  <a:pos x="T0" y="T1"/>
                </a:cxn>
                <a:cxn ang="0">
                  <a:pos x="T2" y="T3"/>
                </a:cxn>
                <a:cxn ang="0">
                  <a:pos x="T4" y="T5"/>
                </a:cxn>
                <a:cxn ang="0">
                  <a:pos x="T6" y="T7"/>
                </a:cxn>
              </a:cxnLst>
              <a:rect l="0" t="0" r="r" b="b"/>
              <a:pathLst>
                <a:path w="899" h="1581">
                  <a:moveTo>
                    <a:pt x="899" y="1581"/>
                  </a:moveTo>
                  <a:cubicBezTo>
                    <a:pt x="561" y="1467"/>
                    <a:pt x="224" y="1353"/>
                    <a:pt x="112" y="1121"/>
                  </a:cubicBezTo>
                  <a:cubicBezTo>
                    <a:pt x="0" y="889"/>
                    <a:pt x="129" y="374"/>
                    <a:pt x="229" y="187"/>
                  </a:cubicBezTo>
                  <a:cubicBezTo>
                    <a:pt x="329" y="0"/>
                    <a:pt x="634" y="32"/>
                    <a:pt x="712" y="1"/>
                  </a:cubicBezTo>
                </a:path>
              </a:pathLst>
            </a:custGeom>
            <a:noFill/>
            <a:ln w="9525" cap="flat" cmpd="sng">
              <a:solidFill>
                <a:schemeClr val="tx1"/>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8555" name="Group 11">
            <a:extLst>
              <a:ext uri="{FF2B5EF4-FFF2-40B4-BE49-F238E27FC236}">
                <a16:creationId xmlns:a16="http://schemas.microsoft.com/office/drawing/2014/main" id="{5DCA4133-A767-7EEC-411C-35078BA7B7E7}"/>
              </a:ext>
            </a:extLst>
          </p:cNvPr>
          <p:cNvGrpSpPr>
            <a:grpSpLocks/>
          </p:cNvGrpSpPr>
          <p:nvPr/>
        </p:nvGrpSpPr>
        <p:grpSpPr bwMode="auto">
          <a:xfrm>
            <a:off x="3249613" y="2701925"/>
            <a:ext cx="2324100" cy="2784475"/>
            <a:chOff x="2047" y="1702"/>
            <a:chExt cx="1464" cy="1754"/>
          </a:xfrm>
        </p:grpSpPr>
        <p:sp>
          <p:nvSpPr>
            <p:cNvPr id="108556" name="Oval 12">
              <a:extLst>
                <a:ext uri="{FF2B5EF4-FFF2-40B4-BE49-F238E27FC236}">
                  <a16:creationId xmlns:a16="http://schemas.microsoft.com/office/drawing/2014/main" id="{77DD1FB1-BEB4-91B2-EA6C-EE71358AB08E}"/>
                </a:ext>
              </a:extLst>
            </p:cNvPr>
            <p:cNvSpPr>
              <a:spLocks noChangeArrowheads="1"/>
            </p:cNvSpPr>
            <p:nvPr/>
          </p:nvSpPr>
          <p:spPr bwMode="auto">
            <a:xfrm>
              <a:off x="2421" y="2701"/>
              <a:ext cx="1090" cy="755"/>
            </a:xfrm>
            <a:prstGeom prst="ellipse">
              <a:avLst/>
            </a:prstGeom>
            <a:noFill/>
            <a:ln w="952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57" name="Freeform 13">
              <a:extLst>
                <a:ext uri="{FF2B5EF4-FFF2-40B4-BE49-F238E27FC236}">
                  <a16:creationId xmlns:a16="http://schemas.microsoft.com/office/drawing/2014/main" id="{936AC381-7AB8-AE2B-E774-2C9A37F5620A}"/>
                </a:ext>
              </a:extLst>
            </p:cNvPr>
            <p:cNvSpPr>
              <a:spLocks/>
            </p:cNvSpPr>
            <p:nvPr/>
          </p:nvSpPr>
          <p:spPr bwMode="auto">
            <a:xfrm>
              <a:off x="2047" y="1702"/>
              <a:ext cx="911" cy="1007"/>
            </a:xfrm>
            <a:custGeom>
              <a:avLst/>
              <a:gdLst>
                <a:gd name="T0" fmla="*/ 911 w 911"/>
                <a:gd name="T1" fmla="*/ 1007 h 1007"/>
                <a:gd name="T2" fmla="*/ 638 w 911"/>
                <a:gd name="T3" fmla="*/ 166 h 1007"/>
                <a:gd name="T4" fmla="*/ 0 w 911"/>
                <a:gd name="T5" fmla="*/ 10 h 1007"/>
              </a:gdLst>
              <a:ahLst/>
              <a:cxnLst>
                <a:cxn ang="0">
                  <a:pos x="T0" y="T1"/>
                </a:cxn>
                <a:cxn ang="0">
                  <a:pos x="T2" y="T3"/>
                </a:cxn>
                <a:cxn ang="0">
                  <a:pos x="T4" y="T5"/>
                </a:cxn>
              </a:cxnLst>
              <a:rect l="0" t="0" r="r" b="b"/>
              <a:pathLst>
                <a:path w="911" h="1007">
                  <a:moveTo>
                    <a:pt x="911" y="1007"/>
                  </a:moveTo>
                  <a:cubicBezTo>
                    <a:pt x="850" y="669"/>
                    <a:pt x="790" y="332"/>
                    <a:pt x="638" y="166"/>
                  </a:cubicBezTo>
                  <a:cubicBezTo>
                    <a:pt x="486" y="0"/>
                    <a:pt x="243" y="5"/>
                    <a:pt x="0" y="10"/>
                  </a:cubicBezTo>
                </a:path>
              </a:pathLst>
            </a:custGeom>
            <a:noFill/>
            <a:ln w="9525" cap="flat" cmpd="sng">
              <a:solidFill>
                <a:srgbClr val="800000"/>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Tree>
    <p:custDataLst>
      <p:tags r:id="rId1"/>
    </p:custDataLst>
  </p:cSld>
  <p:clrMapOvr>
    <a:masterClrMapping/>
  </p:clrMapOvr>
  <p:transition advClick="0" advTm="5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108548"/>
                                        </p:tgtEl>
                                        <p:attrNameLst>
                                          <p:attrName>style.visibility</p:attrName>
                                        </p:attrNameLst>
                                      </p:cBhvr>
                                      <p:to>
                                        <p:strVal val="visible"/>
                                      </p:to>
                                    </p:set>
                                    <p:animEffect transition="in" filter="dissolve">
                                      <p:cBhvr>
                                        <p:cTn id="11" dur="500"/>
                                        <p:tgtEl>
                                          <p:spTgt spid="108548"/>
                                        </p:tgtEl>
                                      </p:cBhvr>
                                    </p:animEffect>
                                  </p:childTnLst>
                                </p:cTn>
                              </p:par>
                            </p:childTnLst>
                          </p:cTn>
                        </p:par>
                        <p:par>
                          <p:cTn id="12" fill="hold" nodeType="afterGroup">
                            <p:stCondLst>
                              <p:cond delay="7000"/>
                            </p:stCondLst>
                            <p:childTnLst>
                              <p:par>
                                <p:cTn id="13" presetID="9" presetClass="entr" presetSubtype="0" fill="hold" nodeType="afterEffect">
                                  <p:stCondLst>
                                    <p:cond delay="4000"/>
                                  </p:stCondLst>
                                  <p:childTnLst>
                                    <p:set>
                                      <p:cBhvr>
                                        <p:cTn id="14" dur="1" fill="hold">
                                          <p:stCondLst>
                                            <p:cond delay="0"/>
                                          </p:stCondLst>
                                        </p:cTn>
                                        <p:tgtEl>
                                          <p:spTgt spid="108549"/>
                                        </p:tgtEl>
                                        <p:attrNameLst>
                                          <p:attrName>style.visibility</p:attrName>
                                        </p:attrNameLst>
                                      </p:cBhvr>
                                      <p:to>
                                        <p:strVal val="visible"/>
                                      </p:to>
                                    </p:set>
                                    <p:animEffect transition="in" filter="dissolve">
                                      <p:cBhvr>
                                        <p:cTn id="15" dur="500"/>
                                        <p:tgtEl>
                                          <p:spTgt spid="108549"/>
                                        </p:tgtEl>
                                      </p:cBhvr>
                                    </p:animEffect>
                                  </p:childTnLst>
                                </p:cTn>
                              </p:par>
                            </p:childTnLst>
                          </p:cTn>
                        </p:par>
                        <p:par>
                          <p:cTn id="16" fill="hold" nodeType="afterGroup">
                            <p:stCondLst>
                              <p:cond delay="11500"/>
                            </p:stCondLst>
                            <p:childTnLst>
                              <p:par>
                                <p:cTn id="17" presetID="9" presetClass="entr" presetSubtype="0" fill="hold" nodeType="afterEffect">
                                  <p:stCondLst>
                                    <p:cond delay="5000"/>
                                  </p:stCondLst>
                                  <p:childTnLst>
                                    <p:set>
                                      <p:cBhvr>
                                        <p:cTn id="18" dur="1" fill="hold">
                                          <p:stCondLst>
                                            <p:cond delay="0"/>
                                          </p:stCondLst>
                                        </p:cTn>
                                        <p:tgtEl>
                                          <p:spTgt spid="108550"/>
                                        </p:tgtEl>
                                        <p:attrNameLst>
                                          <p:attrName>style.visibility</p:attrName>
                                        </p:attrNameLst>
                                      </p:cBhvr>
                                      <p:to>
                                        <p:strVal val="visible"/>
                                      </p:to>
                                    </p:set>
                                    <p:animEffect transition="in" filter="dissolve">
                                      <p:cBhvr>
                                        <p:cTn id="19" dur="500"/>
                                        <p:tgtEl>
                                          <p:spTgt spid="108550"/>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108551"/>
                                        </p:tgtEl>
                                        <p:attrNameLst>
                                          <p:attrName>style.visibility</p:attrName>
                                        </p:attrNameLst>
                                      </p:cBhvr>
                                      <p:to>
                                        <p:strVal val="visible"/>
                                      </p:to>
                                    </p:set>
                                    <p:animEffect transition="in" filter="dissolve">
                                      <p:cBhvr>
                                        <p:cTn id="23" dur="500"/>
                                        <p:tgtEl>
                                          <p:spTgt spid="108551"/>
                                        </p:tgtEl>
                                      </p:cBhvr>
                                    </p:animEffect>
                                  </p:childTnLst>
                                </p:cTn>
                              </p:par>
                            </p:childTnLst>
                          </p:cTn>
                        </p:par>
                        <p:par>
                          <p:cTn id="24" fill="hold" nodeType="afterGroup">
                            <p:stCondLst>
                              <p:cond delay="21500"/>
                            </p:stCondLst>
                            <p:childTnLst>
                              <p:par>
                                <p:cTn id="25" presetID="9" presetClass="entr" presetSubtype="0" fill="hold" nodeType="afterEffect">
                                  <p:stCondLst>
                                    <p:cond delay="7000"/>
                                  </p:stCondLst>
                                  <p:childTnLst>
                                    <p:set>
                                      <p:cBhvr>
                                        <p:cTn id="26" dur="1" fill="hold">
                                          <p:stCondLst>
                                            <p:cond delay="0"/>
                                          </p:stCondLst>
                                        </p:cTn>
                                        <p:tgtEl>
                                          <p:spTgt spid="108552"/>
                                        </p:tgtEl>
                                        <p:attrNameLst>
                                          <p:attrName>style.visibility</p:attrName>
                                        </p:attrNameLst>
                                      </p:cBhvr>
                                      <p:to>
                                        <p:strVal val="visible"/>
                                      </p:to>
                                    </p:set>
                                    <p:animEffect transition="in" filter="dissolve">
                                      <p:cBhvr>
                                        <p:cTn id="27" dur="500"/>
                                        <p:tgtEl>
                                          <p:spTgt spid="108552"/>
                                        </p:tgtEl>
                                      </p:cBhvr>
                                    </p:animEffect>
                                  </p:childTnLst>
                                </p:cTn>
                              </p:par>
                            </p:childTnLst>
                          </p:cTn>
                        </p:par>
                        <p:par>
                          <p:cTn id="28" fill="hold" nodeType="afterGroup">
                            <p:stCondLst>
                              <p:cond delay="29000"/>
                            </p:stCondLst>
                            <p:childTnLst>
                              <p:par>
                                <p:cTn id="29" presetID="9" presetClass="entr" presetSubtype="0" fill="hold" nodeType="afterEffect">
                                  <p:stCondLst>
                                    <p:cond delay="4000"/>
                                  </p:stCondLst>
                                  <p:childTnLst>
                                    <p:set>
                                      <p:cBhvr>
                                        <p:cTn id="30" dur="1" fill="hold">
                                          <p:stCondLst>
                                            <p:cond delay="0"/>
                                          </p:stCondLst>
                                        </p:cTn>
                                        <p:tgtEl>
                                          <p:spTgt spid="108555"/>
                                        </p:tgtEl>
                                        <p:attrNameLst>
                                          <p:attrName>style.visibility</p:attrName>
                                        </p:attrNameLst>
                                      </p:cBhvr>
                                      <p:to>
                                        <p:strVal val="visible"/>
                                      </p:to>
                                    </p:set>
                                    <p:animEffect transition="in" filter="dissolve">
                                      <p:cBhvr>
                                        <p:cTn id="31" dur="500"/>
                                        <p:tgtEl>
                                          <p:spTgt spid="108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48" grpId="0" autoUpdateAnimBg="0"/>
      <p:bldP spid="108549" grpId="0" autoUpdateAnimBg="0"/>
      <p:bldP spid="108550" grpId="0" autoUpdateAnimBg="0"/>
      <p:bldP spid="108551"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66889484-CBD5-E40E-5A25-E6B5DBCAD544}"/>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70213" y="3795713"/>
            <a:ext cx="2722562" cy="2770187"/>
          </a:xfrm>
          <a:prstGeom prst="rect">
            <a:avLst/>
          </a:prstGeom>
          <a:noFill/>
          <a:extLst>
            <a:ext uri="{909E8E84-426E-40DD-AFC4-6F175D3DCCD1}">
              <a14:hiddenFill xmlns:a14="http://schemas.microsoft.com/office/drawing/2010/main">
                <a:solidFill>
                  <a:srgbClr val="FFFFFF"/>
                </a:solidFill>
              </a14:hiddenFill>
            </a:ext>
          </a:extLst>
        </p:spPr>
      </p:pic>
      <p:sp>
        <p:nvSpPr>
          <p:cNvPr id="109571" name="AutoShape 3">
            <a:extLst>
              <a:ext uri="{FF2B5EF4-FFF2-40B4-BE49-F238E27FC236}">
                <a16:creationId xmlns:a16="http://schemas.microsoft.com/office/drawing/2014/main" id="{C5160E2E-8982-084C-CC4F-D03F19919573}"/>
              </a:ext>
            </a:extLst>
          </p:cNvPr>
          <p:cNvSpPr>
            <a:spLocks noChangeArrowheads="1"/>
          </p:cNvSpPr>
          <p:nvPr/>
        </p:nvSpPr>
        <p:spPr bwMode="auto">
          <a:xfrm>
            <a:off x="0" y="3040063"/>
            <a:ext cx="2779713" cy="1309687"/>
          </a:xfrm>
          <a:prstGeom prst="wedgeRoundRectCallout">
            <a:avLst>
              <a:gd name="adj1" fmla="val 61880"/>
              <a:gd name="adj2" fmla="val 60667"/>
              <a:gd name="adj3" fmla="val 1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a:latin typeface="Times New Roman" panose="02020603050405020304" pitchFamily="18" charset="0"/>
              </a:rPr>
              <a:t>Granular soils have no cohesion.</a:t>
            </a:r>
          </a:p>
          <a:p>
            <a:pPr algn="ctr"/>
            <a:r>
              <a:rPr lang="en-US" altLang="en-US" sz="2400">
                <a:latin typeface="Times New Roman" panose="02020603050405020304" pitchFamily="18" charset="0"/>
              </a:rPr>
              <a:t> c = 0 &amp; c</a:t>
            </a:r>
            <a:r>
              <a:rPr lang="en-US" altLang="en-US" sz="2400">
                <a:latin typeface="Tahoma" panose="020B0604030504040204" pitchFamily="34" charset="0"/>
              </a:rPr>
              <a:t>’</a:t>
            </a:r>
            <a:r>
              <a:rPr lang="en-US" altLang="en-US" sz="2400">
                <a:latin typeface="Times New Roman" panose="02020603050405020304" pitchFamily="18" charset="0"/>
              </a:rPr>
              <a:t>= 0</a:t>
            </a:r>
            <a:endParaRPr lang="en-AU" altLang="en-US" sz="2400">
              <a:latin typeface="Times New Roman" panose="02020603050405020304" pitchFamily="18" charset="0"/>
            </a:endParaRPr>
          </a:p>
        </p:txBody>
      </p:sp>
      <p:sp>
        <p:nvSpPr>
          <p:cNvPr id="109572" name="AutoShape 4">
            <a:extLst>
              <a:ext uri="{FF2B5EF4-FFF2-40B4-BE49-F238E27FC236}">
                <a16:creationId xmlns:a16="http://schemas.microsoft.com/office/drawing/2014/main" id="{05E79CB8-DE2F-B8A6-0214-AC6010965670}"/>
              </a:ext>
            </a:extLst>
          </p:cNvPr>
          <p:cNvSpPr>
            <a:spLocks noChangeArrowheads="1"/>
          </p:cNvSpPr>
          <p:nvPr/>
        </p:nvSpPr>
        <p:spPr bwMode="auto">
          <a:xfrm>
            <a:off x="5240338" y="2976563"/>
            <a:ext cx="3730625" cy="1098550"/>
          </a:xfrm>
          <a:prstGeom prst="wedgeRoundRectCallout">
            <a:avLst>
              <a:gd name="adj1" fmla="val -40764"/>
              <a:gd name="adj2" fmla="val 77745"/>
              <a:gd name="adj3" fmla="val 1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400">
                <a:latin typeface="Times New Roman" panose="02020603050405020304" pitchFamily="18" charset="0"/>
              </a:rPr>
              <a:t>For normally consolidated clays, c</a:t>
            </a:r>
            <a:r>
              <a:rPr lang="en-US" altLang="en-US" sz="2400">
                <a:latin typeface="Tahoma" panose="020B0604030504040204" pitchFamily="34" charset="0"/>
              </a:rPr>
              <a:t>’ </a:t>
            </a:r>
            <a:r>
              <a:rPr lang="en-US" altLang="en-US" sz="2400">
                <a:latin typeface="Times New Roman" panose="02020603050405020304" pitchFamily="18" charset="0"/>
              </a:rPr>
              <a:t>= 0 &amp; c = 0.</a:t>
            </a:r>
            <a:endParaRPr lang="en-AU" altLang="en-US" sz="2400">
              <a:latin typeface="Times New Roman" panose="02020603050405020304" pitchFamily="18" charset="0"/>
            </a:endParaRPr>
          </a:p>
        </p:txBody>
      </p:sp>
      <p:sp>
        <p:nvSpPr>
          <p:cNvPr id="109573" name="AutoShape 5">
            <a:extLst>
              <a:ext uri="{FF2B5EF4-FFF2-40B4-BE49-F238E27FC236}">
                <a16:creationId xmlns:a16="http://schemas.microsoft.com/office/drawing/2014/main" id="{BFAAE342-43C4-2D8C-29BE-E634EB182115}"/>
              </a:ext>
            </a:extLst>
          </p:cNvPr>
          <p:cNvSpPr>
            <a:spLocks noChangeArrowheads="1"/>
          </p:cNvSpPr>
          <p:nvPr/>
        </p:nvSpPr>
        <p:spPr bwMode="auto">
          <a:xfrm>
            <a:off x="2125663" y="876300"/>
            <a:ext cx="3757612" cy="2497138"/>
          </a:xfrm>
          <a:prstGeom prst="wedgeEllipseCallout">
            <a:avLst>
              <a:gd name="adj1" fmla="val 6782"/>
              <a:gd name="adj2" fmla="val 75111"/>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a:latin typeface="Times New Roman" panose="02020603050405020304" pitchFamily="18" charset="0"/>
              </a:rPr>
              <a:t>For unconsolidated undrained test, in terms of total stresses, </a:t>
            </a:r>
            <a:r>
              <a:rPr lang="en-US"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u</a:t>
            </a:r>
            <a:r>
              <a:rPr lang="en-US" altLang="en-US" sz="2400">
                <a:latin typeface="Times New Roman" panose="02020603050405020304" pitchFamily="18" charset="0"/>
                <a:sym typeface="Symbol" panose="05050102010706020507" pitchFamily="18" charset="2"/>
              </a:rPr>
              <a:t> = 0</a:t>
            </a:r>
            <a:endParaRPr lang="en-AU" altLang="en-US" sz="2400">
              <a:latin typeface="Times New Roman" panose="02020603050405020304" pitchFamily="18" charset="0"/>
            </a:endParaRPr>
          </a:p>
        </p:txBody>
      </p:sp>
      <p:pic>
        <p:nvPicPr>
          <p:cNvPr id="109574" name="bond.mid">
            <a:hlinkClick r:id="" action="ppaction://media"/>
            <a:extLst>
              <a:ext uri="{FF2B5EF4-FFF2-40B4-BE49-F238E27FC236}">
                <a16:creationId xmlns:a16="http://schemas.microsoft.com/office/drawing/2014/main" id="{8632E734-5FA2-92FB-9D97-14C580D850CD}"/>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8899525"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Click="0" advTm="30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9574"/>
                                        </p:tgtEl>
                                      </p:cBhvr>
                                    </p:cmd>
                                  </p:childTnLst>
                                </p:cTn>
                              </p:par>
                              <p:par>
                                <p:cTn id="7" presetID="9" presetClass="entr" presetSubtype="0" fill="hold" nodeType="withEffect">
                                  <p:stCondLst>
                                    <p:cond delay="1000"/>
                                  </p:stCondLst>
                                  <p:childTnLst>
                                    <p:set>
                                      <p:cBhvr>
                                        <p:cTn id="8" dur="1" fill="hold">
                                          <p:stCondLst>
                                            <p:cond delay="0"/>
                                          </p:stCondLst>
                                        </p:cTn>
                                        <p:tgtEl>
                                          <p:spTgt spid="109570"/>
                                        </p:tgtEl>
                                        <p:attrNameLst>
                                          <p:attrName>style.visibility</p:attrName>
                                        </p:attrNameLst>
                                      </p:cBhvr>
                                      <p:to>
                                        <p:strVal val="visible"/>
                                      </p:to>
                                    </p:set>
                                    <p:animEffect transition="in" filter="dissolve">
                                      <p:cBhvr>
                                        <p:cTn id="9" dur="500"/>
                                        <p:tgtEl>
                                          <p:spTgt spid="109570"/>
                                        </p:tgtEl>
                                      </p:cBhvr>
                                    </p:animEffect>
                                  </p:childTnLst>
                                </p:cTn>
                              </p:par>
                            </p:childTnLst>
                          </p:cTn>
                        </p:par>
                        <p:par>
                          <p:cTn id="10" fill="hold" nodeType="afterGroup">
                            <p:stCondLst>
                              <p:cond delay="1500"/>
                            </p:stCondLst>
                            <p:childTnLst>
                              <p:par>
                                <p:cTn id="11" presetID="9" presetClass="entr" presetSubtype="0" fill="hold" nodeType="afterEffect">
                                  <p:stCondLst>
                                    <p:cond delay="3000"/>
                                  </p:stCondLst>
                                  <p:childTnLst>
                                    <p:set>
                                      <p:cBhvr>
                                        <p:cTn id="12" dur="1" fill="hold">
                                          <p:stCondLst>
                                            <p:cond delay="0"/>
                                          </p:stCondLst>
                                        </p:cTn>
                                        <p:tgtEl>
                                          <p:spTgt spid="109571"/>
                                        </p:tgtEl>
                                        <p:attrNameLst>
                                          <p:attrName>style.visibility</p:attrName>
                                        </p:attrNameLst>
                                      </p:cBhvr>
                                      <p:to>
                                        <p:strVal val="visible"/>
                                      </p:to>
                                    </p:set>
                                    <p:animEffect transition="in" filter="dissolve">
                                      <p:cBhvr>
                                        <p:cTn id="13" dur="500"/>
                                        <p:tgtEl>
                                          <p:spTgt spid="109571"/>
                                        </p:tgtEl>
                                      </p:cBhvr>
                                    </p:animEffect>
                                  </p:childTnLst>
                                </p:cTn>
                              </p:par>
                            </p:childTnLst>
                          </p:cTn>
                        </p:par>
                        <p:par>
                          <p:cTn id="14" fill="hold" nodeType="afterGroup">
                            <p:stCondLst>
                              <p:cond delay="5000"/>
                            </p:stCondLst>
                            <p:childTnLst>
                              <p:par>
                                <p:cTn id="15" presetID="9" presetClass="entr" presetSubtype="0" fill="hold" nodeType="afterEffect">
                                  <p:stCondLst>
                                    <p:cond delay="3000"/>
                                  </p:stCondLst>
                                  <p:childTnLst>
                                    <p:set>
                                      <p:cBhvr>
                                        <p:cTn id="16" dur="1" fill="hold">
                                          <p:stCondLst>
                                            <p:cond delay="0"/>
                                          </p:stCondLst>
                                        </p:cTn>
                                        <p:tgtEl>
                                          <p:spTgt spid="109572"/>
                                        </p:tgtEl>
                                        <p:attrNameLst>
                                          <p:attrName>style.visibility</p:attrName>
                                        </p:attrNameLst>
                                      </p:cBhvr>
                                      <p:to>
                                        <p:strVal val="visible"/>
                                      </p:to>
                                    </p:set>
                                    <p:animEffect transition="in" filter="dissolve">
                                      <p:cBhvr>
                                        <p:cTn id="17" dur="500"/>
                                        <p:tgtEl>
                                          <p:spTgt spid="109572"/>
                                        </p:tgtEl>
                                      </p:cBhvr>
                                    </p:animEffect>
                                  </p:childTnLst>
                                </p:cTn>
                              </p:par>
                            </p:childTnLst>
                          </p:cTn>
                        </p:par>
                        <p:par>
                          <p:cTn id="18" fill="hold" nodeType="afterGroup">
                            <p:stCondLst>
                              <p:cond delay="8500"/>
                            </p:stCondLst>
                            <p:childTnLst>
                              <p:par>
                                <p:cTn id="19" presetID="9" presetClass="entr" presetSubtype="0" fill="hold" nodeType="afterEffect">
                                  <p:stCondLst>
                                    <p:cond delay="4000"/>
                                  </p:stCondLst>
                                  <p:childTnLst>
                                    <p:set>
                                      <p:cBhvr>
                                        <p:cTn id="20" dur="1" fill="hold">
                                          <p:stCondLst>
                                            <p:cond delay="0"/>
                                          </p:stCondLst>
                                        </p:cTn>
                                        <p:tgtEl>
                                          <p:spTgt spid="109573"/>
                                        </p:tgtEl>
                                        <p:attrNameLst>
                                          <p:attrName>style.visibility</p:attrName>
                                        </p:attrNameLst>
                                      </p:cBhvr>
                                      <p:to>
                                        <p:strVal val="visible"/>
                                      </p:to>
                                    </p:set>
                                    <p:animEffect transition="in" filter="dissolve">
                                      <p:cBhvr>
                                        <p:cTn id="21"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22" repeatCount="indefinite" fill="hold" display="0">
                  <p:stCondLst>
                    <p:cond delay="indefinite"/>
                  </p:stCondLst>
                  <p:endCondLst>
                    <p:cond evt="onPrev" delay="0">
                      <p:tgtEl>
                        <p:sldTgt/>
                      </p:tgtEl>
                    </p:cond>
                    <p:cond evt="onStopAudio" delay="0">
                      <p:tgtEl>
                        <p:sldTgt/>
                      </p:tgtEl>
                    </p:cond>
                  </p:endCondLst>
                </p:cTn>
                <p:tgtEl>
                  <p:spTgt spid="109574"/>
                </p:tgtEl>
              </p:cMediaNode>
            </p:audio>
          </p:childTnLst>
        </p:cTn>
      </p:par>
    </p:tnLst>
    <p:bldLst>
      <p:bldP spid="109571" grpId="0" animBg="1" autoUpdateAnimBg="0"/>
      <p:bldP spid="109572" grpId="0" animBg="1" autoUpdateAnimBg="0"/>
      <p:bldP spid="109573"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1275D8B-66B7-0E1A-9CA4-205E3E5D8DE7}"/>
              </a:ext>
            </a:extLst>
          </p:cNvPr>
          <p:cNvSpPr>
            <a:spLocks noGrp="1" noChangeArrowheads="1"/>
          </p:cNvSpPr>
          <p:nvPr>
            <p:ph type="body" idx="1"/>
          </p:nvPr>
        </p:nvSpPr>
        <p:spPr>
          <a:xfrm>
            <a:off x="609600" y="800100"/>
            <a:ext cx="802005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77500" lnSpcReduction="20000"/>
          </a:bodyPr>
          <a:lstStyle/>
          <a:p>
            <a:pPr>
              <a:buFontTx/>
              <a:buNone/>
            </a:pPr>
            <a:r>
              <a:rPr lang="en-US" altLang="en-US" sz="2400"/>
              <a:t>There are many test variations. Those used most in practice are:</a:t>
            </a:r>
          </a:p>
          <a:p>
            <a:pPr>
              <a:buFontTx/>
              <a:buNone/>
            </a:pPr>
            <a:endParaRPr lang="en-US" altLang="en-US" sz="1000"/>
          </a:p>
          <a:p>
            <a:r>
              <a:rPr lang="en-US" altLang="en-US" sz="2400"/>
              <a:t>UU (unconsolidated undrained) test.</a:t>
            </a:r>
          </a:p>
          <a:p>
            <a:pPr>
              <a:spcBef>
                <a:spcPct val="50000"/>
              </a:spcBef>
              <a:buFontTx/>
              <a:buNone/>
            </a:pPr>
            <a:r>
              <a:rPr lang="en-US" altLang="en-US" sz="2400"/>
              <a:t>	Cell pressure applied without allowing drainage. Then 	keeping cell pressure constant increase deviator load to 	failure without drainage.</a:t>
            </a:r>
          </a:p>
          <a:p>
            <a:pPr>
              <a:spcBef>
                <a:spcPct val="50000"/>
              </a:spcBef>
              <a:buFontTx/>
              <a:buNone/>
            </a:pPr>
            <a:endParaRPr lang="en-US" altLang="en-US" sz="1000"/>
          </a:p>
          <a:p>
            <a:r>
              <a:rPr lang="en-US" altLang="en-US" sz="2400"/>
              <a:t>CIU (isotropically consolidated undrained) test.</a:t>
            </a:r>
          </a:p>
          <a:p>
            <a:pPr>
              <a:spcBef>
                <a:spcPct val="50000"/>
              </a:spcBef>
              <a:buFontTx/>
              <a:buNone/>
            </a:pPr>
            <a:r>
              <a:rPr lang="en-US" altLang="en-US" sz="2400"/>
              <a:t>	Drainage allowed during cell pressure application. Then 	without allowing further drainage increase q keeping </a:t>
            </a:r>
            <a:r>
              <a:rPr lang="en-US" altLang="en-US" sz="2400">
                <a:latin typeface="Symbol" panose="05050102010706020507" pitchFamily="18" charset="2"/>
              </a:rPr>
              <a:t>s</a:t>
            </a:r>
            <a:r>
              <a:rPr lang="en-US" altLang="en-US" sz="2400" baseline="-25000"/>
              <a:t>r</a:t>
            </a:r>
            <a:r>
              <a:rPr lang="en-US" altLang="en-US" sz="2400"/>
              <a:t> 	constant as for UU test.</a:t>
            </a:r>
          </a:p>
          <a:p>
            <a:pPr>
              <a:spcBef>
                <a:spcPct val="50000"/>
              </a:spcBef>
              <a:buFontTx/>
              <a:buNone/>
            </a:pPr>
            <a:endParaRPr lang="en-US" altLang="en-US" sz="1000"/>
          </a:p>
          <a:p>
            <a:r>
              <a:rPr lang="en-US" altLang="en-US" sz="2400"/>
              <a:t>CID (isotropically consolidated drained) test</a:t>
            </a:r>
          </a:p>
          <a:p>
            <a:pPr>
              <a:spcBef>
                <a:spcPct val="50000"/>
              </a:spcBef>
              <a:buFontTx/>
              <a:buNone/>
            </a:pPr>
            <a:r>
              <a:rPr lang="en-US" altLang="en-US" sz="2400"/>
              <a:t>	Similar to CIU except that as deviator stress is increased 	drainage is permitted.</a:t>
            </a:r>
          </a:p>
        </p:txBody>
      </p:sp>
      <p:sp>
        <p:nvSpPr>
          <p:cNvPr id="60419" name="Rectangle 3">
            <a:extLst>
              <a:ext uri="{FF2B5EF4-FFF2-40B4-BE49-F238E27FC236}">
                <a16:creationId xmlns:a16="http://schemas.microsoft.com/office/drawing/2014/main" id="{00B70739-75CA-5731-EE82-7024CE8447C7}"/>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Types of triaxial test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wipe(left)">
                                      <p:cBhvr>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0418">
                                            <p:txEl>
                                              <p:pRg st="2" end="2"/>
                                            </p:txEl>
                                          </p:spTgt>
                                        </p:tgtEl>
                                        <p:attrNameLst>
                                          <p:attrName>style.visibility</p:attrName>
                                        </p:attrNameLst>
                                      </p:cBhvr>
                                      <p:to>
                                        <p:strVal val="visible"/>
                                      </p:to>
                                    </p:set>
                                    <p:animEffect transition="in" filter="wipe(left)">
                                      <p:cBhvr>
                                        <p:cTn id="12" dur="500"/>
                                        <p:tgtEl>
                                          <p:spTgt spid="6041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0418">
                                            <p:txEl>
                                              <p:pRg st="3" end="3"/>
                                            </p:txEl>
                                          </p:spTgt>
                                        </p:tgtEl>
                                        <p:attrNameLst>
                                          <p:attrName>style.visibility</p:attrName>
                                        </p:attrNameLst>
                                      </p:cBhvr>
                                      <p:to>
                                        <p:strVal val="visible"/>
                                      </p:to>
                                    </p:set>
                                    <p:animEffect transition="in" filter="wipe(left)">
                                      <p:cBhvr>
                                        <p:cTn id="17" dur="500"/>
                                        <p:tgtEl>
                                          <p:spTgt spid="6041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0418">
                                            <p:txEl>
                                              <p:pRg st="5" end="5"/>
                                            </p:txEl>
                                          </p:spTgt>
                                        </p:tgtEl>
                                        <p:attrNameLst>
                                          <p:attrName>style.visibility</p:attrName>
                                        </p:attrNameLst>
                                      </p:cBhvr>
                                      <p:to>
                                        <p:strVal val="visible"/>
                                      </p:to>
                                    </p:set>
                                    <p:animEffect transition="in" filter="wipe(left)">
                                      <p:cBhvr>
                                        <p:cTn id="22" dur="500"/>
                                        <p:tgtEl>
                                          <p:spTgt spid="60418">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wipe(left)">
                                      <p:cBhvr>
                                        <p:cTn id="27" dur="500"/>
                                        <p:tgtEl>
                                          <p:spTgt spid="60418">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0418">
                                            <p:txEl>
                                              <p:pRg st="8" end="8"/>
                                            </p:txEl>
                                          </p:spTgt>
                                        </p:tgtEl>
                                        <p:attrNameLst>
                                          <p:attrName>style.visibility</p:attrName>
                                        </p:attrNameLst>
                                      </p:cBhvr>
                                      <p:to>
                                        <p:strVal val="visible"/>
                                      </p:to>
                                    </p:set>
                                    <p:animEffect transition="in" filter="wipe(left)">
                                      <p:cBhvr>
                                        <p:cTn id="32" dur="500"/>
                                        <p:tgtEl>
                                          <p:spTgt spid="60418">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60418">
                                            <p:txEl>
                                              <p:pRg st="9" end="9"/>
                                            </p:txEl>
                                          </p:spTgt>
                                        </p:tgtEl>
                                        <p:attrNameLst>
                                          <p:attrName>style.visibility</p:attrName>
                                        </p:attrNameLst>
                                      </p:cBhvr>
                                      <p:to>
                                        <p:strVal val="visible"/>
                                      </p:to>
                                    </p:set>
                                    <p:animEffect transition="in" filter="wipe(left)">
                                      <p:cBhvr>
                                        <p:cTn id="37" dur="500"/>
                                        <p:tgtEl>
                                          <p:spTgt spid="604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0B5233-2AA5-44F9-081B-DA30355AFE26}"/>
              </a:ext>
            </a:extLst>
          </p:cNvPr>
          <p:cNvSpPr>
            <a:spLocks noGrp="1" noChangeArrowheads="1"/>
          </p:cNvSpPr>
          <p:nvPr>
            <p:ph type="body" idx="1"/>
          </p:nvPr>
        </p:nvSpPr>
        <p:spPr>
          <a:xfrm>
            <a:off x="685800" y="857250"/>
            <a:ext cx="7772400" cy="52387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lnSpcReduction="10000"/>
          </a:bodyPr>
          <a:lstStyle/>
          <a:p>
            <a:r>
              <a:rPr lang="en-US" altLang="en-US" sz="2400"/>
              <a:t>Specimens are subjected to (approximately) uniform stresses and strains</a:t>
            </a:r>
          </a:p>
          <a:p>
            <a:pPr>
              <a:buFontTx/>
              <a:buNone/>
            </a:pPr>
            <a:endParaRPr lang="en-US" altLang="en-US" sz="2400"/>
          </a:p>
          <a:p>
            <a:r>
              <a:rPr lang="en-US" altLang="en-US" sz="2400"/>
              <a:t>The complete stress-strain-strength behaviour can be investigated</a:t>
            </a:r>
          </a:p>
          <a:p>
            <a:pPr>
              <a:buFontTx/>
              <a:buNone/>
            </a:pPr>
            <a:endParaRPr lang="en-US" altLang="en-US" sz="2400"/>
          </a:p>
          <a:p>
            <a:r>
              <a:rPr lang="en-US" altLang="en-US" sz="2400"/>
              <a:t>Drained and undrained tests can be performed</a:t>
            </a:r>
          </a:p>
          <a:p>
            <a:pPr>
              <a:buFontTx/>
              <a:buNone/>
            </a:pPr>
            <a:endParaRPr lang="en-US" altLang="en-US" sz="2400"/>
          </a:p>
          <a:p>
            <a:r>
              <a:rPr lang="en-US" altLang="en-US" sz="2400"/>
              <a:t>Pore water pressures can be measured in undrained tests, allowing effective stresses to be determined</a:t>
            </a:r>
          </a:p>
          <a:p>
            <a:pPr>
              <a:buFontTx/>
              <a:buNone/>
            </a:pPr>
            <a:endParaRPr lang="en-US" altLang="en-US" sz="2400"/>
          </a:p>
          <a:p>
            <a:r>
              <a:rPr lang="en-US" altLang="en-US" sz="2400"/>
              <a:t>Different combinations of cell pressure and axial stress can be applied</a:t>
            </a:r>
          </a:p>
        </p:txBody>
      </p:sp>
      <p:sp>
        <p:nvSpPr>
          <p:cNvPr id="61443" name="Rectangle 3">
            <a:extLst>
              <a:ext uri="{FF2B5EF4-FFF2-40B4-BE49-F238E27FC236}">
                <a16:creationId xmlns:a16="http://schemas.microsoft.com/office/drawing/2014/main" id="{8A4E1834-0CD1-F7A5-0252-9ACD2E7146DA}"/>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Advantages of  the triaxial test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wipe(left)">
                                      <p:cBhvr>
                                        <p:cTn id="7" dur="500"/>
                                        <p:tgtEl>
                                          <p:spTgt spid="614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442">
                                            <p:txEl>
                                              <p:pRg st="2" end="2"/>
                                            </p:txEl>
                                          </p:spTgt>
                                        </p:tgtEl>
                                        <p:attrNameLst>
                                          <p:attrName>style.visibility</p:attrName>
                                        </p:attrNameLst>
                                      </p:cBhvr>
                                      <p:to>
                                        <p:strVal val="visible"/>
                                      </p:to>
                                    </p:set>
                                    <p:animEffect transition="in" filter="wipe(left)">
                                      <p:cBhvr>
                                        <p:cTn id="12" dur="500"/>
                                        <p:tgtEl>
                                          <p:spTgt spid="614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442">
                                            <p:txEl>
                                              <p:pRg st="4" end="4"/>
                                            </p:txEl>
                                          </p:spTgt>
                                        </p:tgtEl>
                                        <p:attrNameLst>
                                          <p:attrName>style.visibility</p:attrName>
                                        </p:attrNameLst>
                                      </p:cBhvr>
                                      <p:to>
                                        <p:strVal val="visible"/>
                                      </p:to>
                                    </p:set>
                                    <p:animEffect transition="in" filter="wipe(left)">
                                      <p:cBhvr>
                                        <p:cTn id="17" dur="500"/>
                                        <p:tgtEl>
                                          <p:spTgt spid="614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1442">
                                            <p:txEl>
                                              <p:pRg st="6" end="6"/>
                                            </p:txEl>
                                          </p:spTgt>
                                        </p:tgtEl>
                                        <p:attrNameLst>
                                          <p:attrName>style.visibility</p:attrName>
                                        </p:attrNameLst>
                                      </p:cBhvr>
                                      <p:to>
                                        <p:strVal val="visible"/>
                                      </p:to>
                                    </p:set>
                                    <p:animEffect transition="in" filter="wipe(left)">
                                      <p:cBhvr>
                                        <p:cTn id="22" dur="500"/>
                                        <p:tgtEl>
                                          <p:spTgt spid="6144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1442">
                                            <p:txEl>
                                              <p:pRg st="8" end="8"/>
                                            </p:txEl>
                                          </p:spTgt>
                                        </p:tgtEl>
                                        <p:attrNameLst>
                                          <p:attrName>style.visibility</p:attrName>
                                        </p:attrNameLst>
                                      </p:cBhvr>
                                      <p:to>
                                        <p:strVal val="visible"/>
                                      </p:to>
                                    </p:set>
                                    <p:animEffect transition="in" filter="wipe(left)">
                                      <p:cBhvr>
                                        <p:cTn id="27" dur="500"/>
                                        <p:tgtEl>
                                          <p:spTgt spid="614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7F1F03A-B24C-F6E7-C477-0C7342256858}"/>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Mohr Circles</a:t>
            </a:r>
          </a:p>
        </p:txBody>
      </p:sp>
      <p:sp>
        <p:nvSpPr>
          <p:cNvPr id="63491" name="Rectangle 3">
            <a:extLst>
              <a:ext uri="{FF2B5EF4-FFF2-40B4-BE49-F238E27FC236}">
                <a16:creationId xmlns:a16="http://schemas.microsoft.com/office/drawing/2014/main" id="{E80FC209-8C11-A52F-E185-ECECFA20F240}"/>
              </a:ext>
            </a:extLst>
          </p:cNvPr>
          <p:cNvSpPr>
            <a:spLocks noChangeArrowheads="1"/>
          </p:cNvSpPr>
          <p:nvPr/>
        </p:nvSpPr>
        <p:spPr bwMode="auto">
          <a:xfrm>
            <a:off x="458788" y="839788"/>
            <a:ext cx="8531225"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To relate strengths from different tests we need to use some results from the Mohr circle transformation of stress. </a:t>
            </a:r>
          </a:p>
          <a:p>
            <a:pPr>
              <a:spcBef>
                <a:spcPct val="50000"/>
              </a:spcBef>
            </a:pPr>
            <a:endParaRPr lang="en-US" altLang="en-US" sz="2400">
              <a:latin typeface="Times New Roman" panose="02020603050405020304" pitchFamily="18" charset="0"/>
            </a:endParaRPr>
          </a:p>
        </p:txBody>
      </p:sp>
      <p:sp>
        <p:nvSpPr>
          <p:cNvPr id="63492" name="Line 4">
            <a:extLst>
              <a:ext uri="{FF2B5EF4-FFF2-40B4-BE49-F238E27FC236}">
                <a16:creationId xmlns:a16="http://schemas.microsoft.com/office/drawing/2014/main" id="{5EC05C31-96C3-749D-F0E2-84C0E3D7FFB6}"/>
              </a:ext>
            </a:extLst>
          </p:cNvPr>
          <p:cNvSpPr>
            <a:spLocks noChangeShapeType="1"/>
          </p:cNvSpPr>
          <p:nvPr/>
        </p:nvSpPr>
        <p:spPr bwMode="auto">
          <a:xfrm>
            <a:off x="1295400" y="2057400"/>
            <a:ext cx="0" cy="3352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3493" name="Oval 5">
            <a:extLst>
              <a:ext uri="{FF2B5EF4-FFF2-40B4-BE49-F238E27FC236}">
                <a16:creationId xmlns:a16="http://schemas.microsoft.com/office/drawing/2014/main" id="{F37D5975-6F02-1910-77B7-CEC529DC2423}"/>
              </a:ext>
            </a:extLst>
          </p:cNvPr>
          <p:cNvSpPr>
            <a:spLocks noChangeArrowheads="1"/>
          </p:cNvSpPr>
          <p:nvPr/>
        </p:nvSpPr>
        <p:spPr bwMode="auto">
          <a:xfrm>
            <a:off x="1968500" y="3663950"/>
            <a:ext cx="2025650" cy="19685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3494" name="Oval 6">
            <a:extLst>
              <a:ext uri="{FF2B5EF4-FFF2-40B4-BE49-F238E27FC236}">
                <a16:creationId xmlns:a16="http://schemas.microsoft.com/office/drawing/2014/main" id="{0E44876C-820A-62D5-6496-7C03479A4587}"/>
              </a:ext>
            </a:extLst>
          </p:cNvPr>
          <p:cNvSpPr>
            <a:spLocks noChangeArrowheads="1"/>
          </p:cNvSpPr>
          <p:nvPr/>
        </p:nvSpPr>
        <p:spPr bwMode="auto">
          <a:xfrm>
            <a:off x="3149600" y="3149600"/>
            <a:ext cx="2921000" cy="2882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useBgFill="1">
        <p:nvSpPr>
          <p:cNvPr id="63495" name="Rectangle 7">
            <a:extLst>
              <a:ext uri="{FF2B5EF4-FFF2-40B4-BE49-F238E27FC236}">
                <a16:creationId xmlns:a16="http://schemas.microsoft.com/office/drawing/2014/main" id="{08ADDC46-981E-E6F7-386B-15E66ADCDA7B}"/>
              </a:ext>
            </a:extLst>
          </p:cNvPr>
          <p:cNvSpPr>
            <a:spLocks noChangeArrowheads="1"/>
          </p:cNvSpPr>
          <p:nvPr/>
        </p:nvSpPr>
        <p:spPr bwMode="auto">
          <a:xfrm>
            <a:off x="1314450" y="4686300"/>
            <a:ext cx="6705600" cy="14351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3496" name="Line 8">
            <a:extLst>
              <a:ext uri="{FF2B5EF4-FFF2-40B4-BE49-F238E27FC236}">
                <a16:creationId xmlns:a16="http://schemas.microsoft.com/office/drawing/2014/main" id="{E0CC717F-0FA7-883A-09D0-820F8B58B03C}"/>
              </a:ext>
            </a:extLst>
          </p:cNvPr>
          <p:cNvSpPr>
            <a:spLocks noChangeShapeType="1"/>
          </p:cNvSpPr>
          <p:nvPr/>
        </p:nvSpPr>
        <p:spPr bwMode="auto">
          <a:xfrm>
            <a:off x="514350" y="4629150"/>
            <a:ext cx="7315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3497" name="Rectangle 9">
            <a:extLst>
              <a:ext uri="{FF2B5EF4-FFF2-40B4-BE49-F238E27FC236}">
                <a16:creationId xmlns:a16="http://schemas.microsoft.com/office/drawing/2014/main" id="{193EA964-7DE2-29EE-F818-C08675E118D0}"/>
              </a:ext>
            </a:extLst>
          </p:cNvPr>
          <p:cNvSpPr>
            <a:spLocks noChangeArrowheads="1"/>
          </p:cNvSpPr>
          <p:nvPr/>
        </p:nvSpPr>
        <p:spPr bwMode="auto">
          <a:xfrm>
            <a:off x="744538" y="2058988"/>
            <a:ext cx="739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p>
        </p:txBody>
      </p:sp>
      <p:sp>
        <p:nvSpPr>
          <p:cNvPr id="63498" name="Rectangle 10">
            <a:extLst>
              <a:ext uri="{FF2B5EF4-FFF2-40B4-BE49-F238E27FC236}">
                <a16:creationId xmlns:a16="http://schemas.microsoft.com/office/drawing/2014/main" id="{86AC4C15-FDDE-738A-1AAD-9B97F67794C2}"/>
              </a:ext>
            </a:extLst>
          </p:cNvPr>
          <p:cNvSpPr>
            <a:spLocks noChangeArrowheads="1"/>
          </p:cNvSpPr>
          <p:nvPr/>
        </p:nvSpPr>
        <p:spPr bwMode="auto">
          <a:xfrm>
            <a:off x="7793038" y="42497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p>
        </p:txBody>
      </p:sp>
      <p:sp>
        <p:nvSpPr>
          <p:cNvPr id="63499" name="Rectangle 11">
            <a:extLst>
              <a:ext uri="{FF2B5EF4-FFF2-40B4-BE49-F238E27FC236}">
                <a16:creationId xmlns:a16="http://schemas.microsoft.com/office/drawing/2014/main" id="{7A8D4C0C-4893-E619-E9F7-B96EA42F9929}"/>
              </a:ext>
            </a:extLst>
          </p:cNvPr>
          <p:cNvSpPr>
            <a:spLocks noChangeArrowheads="1"/>
          </p:cNvSpPr>
          <p:nvPr/>
        </p:nvSpPr>
        <p:spPr bwMode="auto">
          <a:xfrm>
            <a:off x="5907088" y="45926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1</a:t>
            </a:r>
          </a:p>
        </p:txBody>
      </p:sp>
      <p:sp>
        <p:nvSpPr>
          <p:cNvPr id="63500" name="Rectangle 12">
            <a:extLst>
              <a:ext uri="{FF2B5EF4-FFF2-40B4-BE49-F238E27FC236}">
                <a16:creationId xmlns:a16="http://schemas.microsoft.com/office/drawing/2014/main" id="{8E5362A6-A65A-F3DE-8C78-CDD5B6487062}"/>
              </a:ext>
            </a:extLst>
          </p:cNvPr>
          <p:cNvSpPr>
            <a:spLocks noChangeArrowheads="1"/>
          </p:cNvSpPr>
          <p:nvPr/>
        </p:nvSpPr>
        <p:spPr bwMode="auto">
          <a:xfrm>
            <a:off x="2973388" y="46116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3</a:t>
            </a:r>
          </a:p>
        </p:txBody>
      </p:sp>
      <p:sp>
        <p:nvSpPr>
          <p:cNvPr id="63501" name="Rectangle 13">
            <a:extLst>
              <a:ext uri="{FF2B5EF4-FFF2-40B4-BE49-F238E27FC236}">
                <a16:creationId xmlns:a16="http://schemas.microsoft.com/office/drawing/2014/main" id="{55816A53-9EE3-E291-7A75-8DEBD653B471}"/>
              </a:ext>
            </a:extLst>
          </p:cNvPr>
          <p:cNvSpPr>
            <a:spLocks noChangeArrowheads="1"/>
          </p:cNvSpPr>
          <p:nvPr/>
        </p:nvSpPr>
        <p:spPr bwMode="auto">
          <a:xfrm>
            <a:off x="666750" y="5676900"/>
            <a:ext cx="7829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4A63E8B-3375-6F14-9128-63BBB2524FC8}"/>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Mohr Circles</a:t>
            </a:r>
          </a:p>
        </p:txBody>
      </p:sp>
      <p:sp>
        <p:nvSpPr>
          <p:cNvPr id="64515" name="Rectangle 3">
            <a:extLst>
              <a:ext uri="{FF2B5EF4-FFF2-40B4-BE49-F238E27FC236}">
                <a16:creationId xmlns:a16="http://schemas.microsoft.com/office/drawing/2014/main" id="{3C18D41A-DB49-597A-6D2E-D98DFC491FCF}"/>
              </a:ext>
            </a:extLst>
          </p:cNvPr>
          <p:cNvSpPr>
            <a:spLocks noChangeArrowheads="1"/>
          </p:cNvSpPr>
          <p:nvPr/>
        </p:nvSpPr>
        <p:spPr bwMode="auto">
          <a:xfrm>
            <a:off x="458788" y="839788"/>
            <a:ext cx="8531225"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To relate strengths from different tests we need to use some results from the Mohr circle transformation of stress. </a:t>
            </a:r>
          </a:p>
          <a:p>
            <a:pPr>
              <a:spcBef>
                <a:spcPct val="50000"/>
              </a:spcBef>
            </a:pPr>
            <a:endParaRPr lang="en-US" altLang="en-US" sz="2400">
              <a:latin typeface="Times New Roman" panose="02020603050405020304" pitchFamily="18" charset="0"/>
            </a:endParaRPr>
          </a:p>
        </p:txBody>
      </p:sp>
      <p:sp>
        <p:nvSpPr>
          <p:cNvPr id="64516" name="Line 4">
            <a:extLst>
              <a:ext uri="{FF2B5EF4-FFF2-40B4-BE49-F238E27FC236}">
                <a16:creationId xmlns:a16="http://schemas.microsoft.com/office/drawing/2014/main" id="{BEA3D9DE-1867-5551-0F7A-33CAC47B4DCD}"/>
              </a:ext>
            </a:extLst>
          </p:cNvPr>
          <p:cNvSpPr>
            <a:spLocks noChangeShapeType="1"/>
          </p:cNvSpPr>
          <p:nvPr/>
        </p:nvSpPr>
        <p:spPr bwMode="auto">
          <a:xfrm>
            <a:off x="1295400" y="2057400"/>
            <a:ext cx="0" cy="3352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4517" name="Line 5">
            <a:extLst>
              <a:ext uri="{FF2B5EF4-FFF2-40B4-BE49-F238E27FC236}">
                <a16:creationId xmlns:a16="http://schemas.microsoft.com/office/drawing/2014/main" id="{4991F8E9-5E1E-FC0F-058C-1562E13F954E}"/>
              </a:ext>
            </a:extLst>
          </p:cNvPr>
          <p:cNvSpPr>
            <a:spLocks noChangeShapeType="1"/>
          </p:cNvSpPr>
          <p:nvPr/>
        </p:nvSpPr>
        <p:spPr bwMode="auto">
          <a:xfrm flipV="1">
            <a:off x="1047750" y="2724150"/>
            <a:ext cx="4533900" cy="1504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4518" name="Oval 6">
            <a:extLst>
              <a:ext uri="{FF2B5EF4-FFF2-40B4-BE49-F238E27FC236}">
                <a16:creationId xmlns:a16="http://schemas.microsoft.com/office/drawing/2014/main" id="{B917A60D-6B8C-4FA3-26E2-8AB26B34D7EF}"/>
              </a:ext>
            </a:extLst>
          </p:cNvPr>
          <p:cNvSpPr>
            <a:spLocks noChangeArrowheads="1"/>
          </p:cNvSpPr>
          <p:nvPr/>
        </p:nvSpPr>
        <p:spPr bwMode="auto">
          <a:xfrm>
            <a:off x="1968500" y="3663950"/>
            <a:ext cx="2025650" cy="19685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4519" name="Oval 7">
            <a:extLst>
              <a:ext uri="{FF2B5EF4-FFF2-40B4-BE49-F238E27FC236}">
                <a16:creationId xmlns:a16="http://schemas.microsoft.com/office/drawing/2014/main" id="{0414260A-2442-40F4-8E21-FC68E7FD203C}"/>
              </a:ext>
            </a:extLst>
          </p:cNvPr>
          <p:cNvSpPr>
            <a:spLocks noChangeArrowheads="1"/>
          </p:cNvSpPr>
          <p:nvPr/>
        </p:nvSpPr>
        <p:spPr bwMode="auto">
          <a:xfrm>
            <a:off x="3149600" y="3149600"/>
            <a:ext cx="2921000" cy="2882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useBgFill="1">
        <p:nvSpPr>
          <p:cNvPr id="64520" name="Rectangle 8">
            <a:extLst>
              <a:ext uri="{FF2B5EF4-FFF2-40B4-BE49-F238E27FC236}">
                <a16:creationId xmlns:a16="http://schemas.microsoft.com/office/drawing/2014/main" id="{277C0812-8000-01D8-9238-C1C5DA100032}"/>
              </a:ext>
            </a:extLst>
          </p:cNvPr>
          <p:cNvSpPr>
            <a:spLocks noChangeArrowheads="1"/>
          </p:cNvSpPr>
          <p:nvPr/>
        </p:nvSpPr>
        <p:spPr bwMode="auto">
          <a:xfrm>
            <a:off x="1314450" y="4686300"/>
            <a:ext cx="6705600" cy="14351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4521" name="Line 9">
            <a:extLst>
              <a:ext uri="{FF2B5EF4-FFF2-40B4-BE49-F238E27FC236}">
                <a16:creationId xmlns:a16="http://schemas.microsoft.com/office/drawing/2014/main" id="{4AECD009-B1D3-0E70-E13D-5A69721F8163}"/>
              </a:ext>
            </a:extLst>
          </p:cNvPr>
          <p:cNvSpPr>
            <a:spLocks noChangeShapeType="1"/>
          </p:cNvSpPr>
          <p:nvPr/>
        </p:nvSpPr>
        <p:spPr bwMode="auto">
          <a:xfrm>
            <a:off x="514350" y="4629150"/>
            <a:ext cx="7315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4522" name="Rectangle 10">
            <a:extLst>
              <a:ext uri="{FF2B5EF4-FFF2-40B4-BE49-F238E27FC236}">
                <a16:creationId xmlns:a16="http://schemas.microsoft.com/office/drawing/2014/main" id="{A9107AD7-A652-071E-B8E3-F043340F3EAE}"/>
              </a:ext>
            </a:extLst>
          </p:cNvPr>
          <p:cNvSpPr>
            <a:spLocks noChangeArrowheads="1"/>
          </p:cNvSpPr>
          <p:nvPr/>
        </p:nvSpPr>
        <p:spPr bwMode="auto">
          <a:xfrm>
            <a:off x="744538" y="2058988"/>
            <a:ext cx="739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p>
        </p:txBody>
      </p:sp>
      <p:sp>
        <p:nvSpPr>
          <p:cNvPr id="64523" name="Rectangle 11">
            <a:extLst>
              <a:ext uri="{FF2B5EF4-FFF2-40B4-BE49-F238E27FC236}">
                <a16:creationId xmlns:a16="http://schemas.microsoft.com/office/drawing/2014/main" id="{F6D77CD0-758A-E1DB-A63F-B6030A94F7B6}"/>
              </a:ext>
            </a:extLst>
          </p:cNvPr>
          <p:cNvSpPr>
            <a:spLocks noChangeArrowheads="1"/>
          </p:cNvSpPr>
          <p:nvPr/>
        </p:nvSpPr>
        <p:spPr bwMode="auto">
          <a:xfrm>
            <a:off x="7793038" y="42497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p>
        </p:txBody>
      </p:sp>
      <p:sp>
        <p:nvSpPr>
          <p:cNvPr id="64524" name="Rectangle 12">
            <a:extLst>
              <a:ext uri="{FF2B5EF4-FFF2-40B4-BE49-F238E27FC236}">
                <a16:creationId xmlns:a16="http://schemas.microsoft.com/office/drawing/2014/main" id="{7BA94806-0E6E-6A0B-F440-8F3958FBF5EA}"/>
              </a:ext>
            </a:extLst>
          </p:cNvPr>
          <p:cNvSpPr>
            <a:spLocks noChangeArrowheads="1"/>
          </p:cNvSpPr>
          <p:nvPr/>
        </p:nvSpPr>
        <p:spPr bwMode="auto">
          <a:xfrm>
            <a:off x="5907088" y="45926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1</a:t>
            </a:r>
          </a:p>
        </p:txBody>
      </p:sp>
      <p:sp>
        <p:nvSpPr>
          <p:cNvPr id="64525" name="Rectangle 13">
            <a:extLst>
              <a:ext uri="{FF2B5EF4-FFF2-40B4-BE49-F238E27FC236}">
                <a16:creationId xmlns:a16="http://schemas.microsoft.com/office/drawing/2014/main" id="{93AA13DA-8CB2-6890-98AC-402766D8B904}"/>
              </a:ext>
            </a:extLst>
          </p:cNvPr>
          <p:cNvSpPr>
            <a:spLocks noChangeArrowheads="1"/>
          </p:cNvSpPr>
          <p:nvPr/>
        </p:nvSpPr>
        <p:spPr bwMode="auto">
          <a:xfrm>
            <a:off x="2973388" y="46116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3</a:t>
            </a:r>
          </a:p>
        </p:txBody>
      </p:sp>
      <p:sp>
        <p:nvSpPr>
          <p:cNvPr id="64526" name="Rectangle 14">
            <a:extLst>
              <a:ext uri="{FF2B5EF4-FFF2-40B4-BE49-F238E27FC236}">
                <a16:creationId xmlns:a16="http://schemas.microsoft.com/office/drawing/2014/main" id="{8BB73053-9305-D4C4-7336-2950BA6E377E}"/>
              </a:ext>
            </a:extLst>
          </p:cNvPr>
          <p:cNvSpPr>
            <a:spLocks noChangeArrowheads="1"/>
          </p:cNvSpPr>
          <p:nvPr/>
        </p:nvSpPr>
        <p:spPr bwMode="auto">
          <a:xfrm>
            <a:off x="1277938" y="4154488"/>
            <a:ext cx="339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p>
        </p:txBody>
      </p:sp>
      <p:graphicFrame>
        <p:nvGraphicFramePr>
          <p:cNvPr id="64527" name="Object 15">
            <a:hlinkClick r:id="" action="ppaction://ole?verb=0"/>
            <a:extLst>
              <a:ext uri="{FF2B5EF4-FFF2-40B4-BE49-F238E27FC236}">
                <a16:creationId xmlns:a16="http://schemas.microsoft.com/office/drawing/2014/main" id="{49CF6FFA-CA94-25E6-13B4-5842CE69FC14}"/>
              </a:ext>
            </a:extLst>
          </p:cNvPr>
          <p:cNvGraphicFramePr>
            <a:graphicFrameLocks/>
          </p:cNvGraphicFramePr>
          <p:nvPr/>
        </p:nvGraphicFramePr>
        <p:xfrm>
          <a:off x="5791200" y="2466975"/>
          <a:ext cx="2762250" cy="517525"/>
        </p:xfrm>
        <a:graphic>
          <a:graphicData uri="http://schemas.openxmlformats.org/presentationml/2006/ole">
            <mc:AlternateContent xmlns:mc="http://schemas.openxmlformats.org/markup-compatibility/2006">
              <mc:Choice xmlns:v="urn:schemas-microsoft-com:vml" Requires="v">
                <p:oleObj name="Equation" r:id="rId2" imgW="6094080" imgH="4063680" progId="Equation.2">
                  <p:embed/>
                </p:oleObj>
              </mc:Choice>
              <mc:Fallback>
                <p:oleObj name="Equation" r:id="rId2" imgW="6094080" imgH="4063680" progId="Equation.2">
                  <p:embed/>
                  <p:pic>
                    <p:nvPicPr>
                      <p:cNvPr id="64527" name="Object 15">
                        <a:hlinkClick r:id="" action="ppaction://ole?verb=0"/>
                        <a:extLst>
                          <a:ext uri="{FF2B5EF4-FFF2-40B4-BE49-F238E27FC236}">
                            <a16:creationId xmlns:a16="http://schemas.microsoft.com/office/drawing/2014/main" id="{49CF6FFA-CA94-25E6-13B4-5842CE69FC14}"/>
                          </a:ext>
                        </a:extLst>
                      </p:cNvPr>
                      <p:cNvPicPr>
                        <a:picLocks noChangeArrowheads="1"/>
                      </p:cNvPicPr>
                      <p:nvPr/>
                    </p:nvPicPr>
                    <p:blipFill>
                      <a:blip r:embed="rId3">
                        <a:extLst>
                          <a:ext uri="{28A0092B-C50C-407E-A947-70E740481C1C}">
                            <a14:useLocalDpi xmlns:a14="http://schemas.microsoft.com/office/drawing/2010/main" val="0"/>
                          </a:ext>
                        </a:extLst>
                      </a:blip>
                      <a:srcRect r="78954" b="94008"/>
                      <a:stretch>
                        <a:fillRect/>
                      </a:stretch>
                    </p:blipFill>
                    <p:spPr bwMode="auto">
                      <a:xfrm>
                        <a:off x="5791200" y="2466975"/>
                        <a:ext cx="2762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8" name="Rectangle 16">
            <a:extLst>
              <a:ext uri="{FF2B5EF4-FFF2-40B4-BE49-F238E27FC236}">
                <a16:creationId xmlns:a16="http://schemas.microsoft.com/office/drawing/2014/main" id="{04370CDA-96F7-3720-37FC-F091E905154B}"/>
              </a:ext>
            </a:extLst>
          </p:cNvPr>
          <p:cNvSpPr>
            <a:spLocks noChangeArrowheads="1"/>
          </p:cNvSpPr>
          <p:nvPr/>
        </p:nvSpPr>
        <p:spPr bwMode="auto">
          <a:xfrm>
            <a:off x="668338" y="5678488"/>
            <a:ext cx="78263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The Mohr-Coulomb failure locus is tangent to the Mohr circles at failure</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4969DF1-04E1-1C1E-0DB4-0731A41E9F82}"/>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Effective stress Mohr-Coulomb criterion</a:t>
            </a:r>
          </a:p>
        </p:txBody>
      </p:sp>
      <p:graphicFrame>
        <p:nvGraphicFramePr>
          <p:cNvPr id="70659" name="Object 3">
            <a:hlinkClick r:id="" action="ppaction://ole?verb=0"/>
            <a:extLst>
              <a:ext uri="{FF2B5EF4-FFF2-40B4-BE49-F238E27FC236}">
                <a16:creationId xmlns:a16="http://schemas.microsoft.com/office/drawing/2014/main" id="{2C61588B-125D-EB26-0A36-81511BC792CF}"/>
              </a:ext>
            </a:extLst>
          </p:cNvPr>
          <p:cNvGraphicFramePr>
            <a:graphicFrameLocks/>
          </p:cNvGraphicFramePr>
          <p:nvPr/>
        </p:nvGraphicFramePr>
        <p:xfrm>
          <a:off x="2952750" y="2057400"/>
          <a:ext cx="2533650" cy="444500"/>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70659" name="Object 3">
                        <a:hlinkClick r:id="" action="ppaction://ole?verb=0"/>
                        <a:extLst>
                          <a:ext uri="{FF2B5EF4-FFF2-40B4-BE49-F238E27FC236}">
                            <a16:creationId xmlns:a16="http://schemas.microsoft.com/office/drawing/2014/main" id="{2C61588B-125D-EB26-0A36-81511BC792CF}"/>
                          </a:ext>
                        </a:extLst>
                      </p:cNvPr>
                      <p:cNvPicPr>
                        <a:picLocks noChangeArrowheads="1"/>
                      </p:cNvPicPr>
                      <p:nvPr/>
                    </p:nvPicPr>
                    <p:blipFill>
                      <a:blip r:embed="rId3">
                        <a:extLst>
                          <a:ext uri="{28A0092B-C50C-407E-A947-70E740481C1C}">
                            <a14:useLocalDpi xmlns:a14="http://schemas.microsoft.com/office/drawing/2010/main" val="0"/>
                          </a:ext>
                        </a:extLst>
                      </a:blip>
                      <a:srcRect r="38139" b="36937"/>
                      <a:stretch>
                        <a:fillRect/>
                      </a:stretch>
                    </p:blipFill>
                    <p:spPr bwMode="auto">
                      <a:xfrm>
                        <a:off x="2952750" y="2057400"/>
                        <a:ext cx="2533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0" name="Rectangle 4">
            <a:extLst>
              <a:ext uri="{FF2B5EF4-FFF2-40B4-BE49-F238E27FC236}">
                <a16:creationId xmlns:a16="http://schemas.microsoft.com/office/drawing/2014/main" id="{6C82DB19-F86C-BABE-5CE2-41C28215BF98}"/>
              </a:ext>
            </a:extLst>
          </p:cNvPr>
          <p:cNvSpPr>
            <a:spLocks noChangeArrowheads="1"/>
          </p:cNvSpPr>
          <p:nvPr/>
        </p:nvSpPr>
        <p:spPr bwMode="auto">
          <a:xfrm>
            <a:off x="153988" y="763588"/>
            <a:ext cx="86836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As mentioned previously the effective strength parameters              are the fundamental parameters. The Mohr-Coulomb criterion must be expressed in terms of effective stresses</a:t>
            </a:r>
          </a:p>
        </p:txBody>
      </p:sp>
      <p:graphicFrame>
        <p:nvGraphicFramePr>
          <p:cNvPr id="70661" name="Object 5">
            <a:hlinkClick r:id="" action="ppaction://ole?verb=0"/>
            <a:extLst>
              <a:ext uri="{FF2B5EF4-FFF2-40B4-BE49-F238E27FC236}">
                <a16:creationId xmlns:a16="http://schemas.microsoft.com/office/drawing/2014/main" id="{57A45376-8992-E8DE-3574-D0944CF1E04B}"/>
              </a:ext>
            </a:extLst>
          </p:cNvPr>
          <p:cNvGraphicFramePr>
            <a:graphicFrameLocks/>
          </p:cNvGraphicFramePr>
          <p:nvPr/>
        </p:nvGraphicFramePr>
        <p:xfrm>
          <a:off x="7448550" y="733425"/>
          <a:ext cx="1219200" cy="561975"/>
        </p:xfrm>
        <a:graphic>
          <a:graphicData uri="http://schemas.openxmlformats.org/presentationml/2006/ole">
            <mc:AlternateContent xmlns:mc="http://schemas.openxmlformats.org/markup-compatibility/2006">
              <mc:Choice xmlns:v="urn:schemas-microsoft-com:vml" Requires="v">
                <p:oleObj name="Document" r:id="rId4" imgW="6086160" imgH="4062240" progId="Word.Document.6">
                  <p:embed/>
                </p:oleObj>
              </mc:Choice>
              <mc:Fallback>
                <p:oleObj name="Document" r:id="rId4" imgW="6086160" imgH="4062240" progId="Word.Document.6">
                  <p:embed/>
                  <p:pic>
                    <p:nvPicPr>
                      <p:cNvPr id="70661" name="Object 5">
                        <a:hlinkClick r:id="" action="ppaction://ole?verb=0"/>
                        <a:extLst>
                          <a:ext uri="{FF2B5EF4-FFF2-40B4-BE49-F238E27FC236}">
                            <a16:creationId xmlns:a16="http://schemas.microsoft.com/office/drawing/2014/main" id="{57A45376-8992-E8DE-3574-D0944CF1E04B}"/>
                          </a:ext>
                        </a:extLst>
                      </p:cNvPr>
                      <p:cNvPicPr>
                        <a:picLocks noChangeArrowheads="1"/>
                      </p:cNvPicPr>
                      <p:nvPr/>
                    </p:nvPicPr>
                    <p:blipFill>
                      <a:blip r:embed="rId5">
                        <a:extLst>
                          <a:ext uri="{28A0092B-C50C-407E-A947-70E740481C1C}">
                            <a14:useLocalDpi xmlns:a14="http://schemas.microsoft.com/office/drawing/2010/main" val="0"/>
                          </a:ext>
                        </a:extLst>
                      </a:blip>
                      <a:srcRect r="90858" b="93555"/>
                      <a:stretch>
                        <a:fillRect/>
                      </a:stretch>
                    </p:blipFill>
                    <p:spPr bwMode="auto">
                      <a:xfrm>
                        <a:off x="7448550" y="733425"/>
                        <a:ext cx="1219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cstate="print"/>
          <a:srcRect l="20498" t="14583" r="20351" b="7292"/>
          <a:stretch>
            <a:fillRect/>
          </a:stretch>
        </p:blipFill>
        <p:spPr bwMode="auto">
          <a:xfrm>
            <a:off x="609600" y="609600"/>
            <a:ext cx="7696200" cy="5715000"/>
          </a:xfrm>
          <a:prstGeom prst="rect">
            <a:avLst/>
          </a:prstGeom>
          <a:noFill/>
          <a:ln w="9525">
            <a:noFill/>
            <a:miter lim="800000"/>
            <a:headEnd/>
            <a:tailEnd/>
          </a:ln>
        </p:spPr>
      </p:pic>
    </p:spTree>
    <p:extLst>
      <p:ext uri="{BB962C8B-B14F-4D97-AF65-F5344CB8AC3E}">
        <p14:creationId xmlns:p14="http://schemas.microsoft.com/office/powerpoint/2010/main" val="16666182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8A6A9F-8805-2DFE-F455-C0EBAC5DBCDC}"/>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Effective stress Mohr-Coulomb criterion</a:t>
            </a:r>
          </a:p>
        </p:txBody>
      </p:sp>
      <p:graphicFrame>
        <p:nvGraphicFramePr>
          <p:cNvPr id="71683" name="Object 3">
            <a:hlinkClick r:id="" action="ppaction://ole?verb=0"/>
            <a:extLst>
              <a:ext uri="{FF2B5EF4-FFF2-40B4-BE49-F238E27FC236}">
                <a16:creationId xmlns:a16="http://schemas.microsoft.com/office/drawing/2014/main" id="{DDD12132-1661-5B5C-B7A0-8AB8149F04D6}"/>
              </a:ext>
            </a:extLst>
          </p:cNvPr>
          <p:cNvGraphicFramePr>
            <a:graphicFrameLocks/>
          </p:cNvGraphicFramePr>
          <p:nvPr/>
        </p:nvGraphicFramePr>
        <p:xfrm>
          <a:off x="2952750" y="2057400"/>
          <a:ext cx="2533650" cy="444500"/>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71683" name="Object 3">
                        <a:hlinkClick r:id="" action="ppaction://ole?verb=0"/>
                        <a:extLst>
                          <a:ext uri="{FF2B5EF4-FFF2-40B4-BE49-F238E27FC236}">
                            <a16:creationId xmlns:a16="http://schemas.microsoft.com/office/drawing/2014/main" id="{DDD12132-1661-5B5C-B7A0-8AB8149F04D6}"/>
                          </a:ext>
                        </a:extLst>
                      </p:cNvPr>
                      <p:cNvPicPr>
                        <a:picLocks noChangeArrowheads="1"/>
                      </p:cNvPicPr>
                      <p:nvPr/>
                    </p:nvPicPr>
                    <p:blipFill>
                      <a:blip r:embed="rId3">
                        <a:extLst>
                          <a:ext uri="{28A0092B-C50C-407E-A947-70E740481C1C}">
                            <a14:useLocalDpi xmlns:a14="http://schemas.microsoft.com/office/drawing/2010/main" val="0"/>
                          </a:ext>
                        </a:extLst>
                      </a:blip>
                      <a:srcRect r="38139" b="36937"/>
                      <a:stretch>
                        <a:fillRect/>
                      </a:stretch>
                    </p:blipFill>
                    <p:spPr bwMode="auto">
                      <a:xfrm>
                        <a:off x="2952750" y="2057400"/>
                        <a:ext cx="2533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4" name="Rectangle 4">
            <a:extLst>
              <a:ext uri="{FF2B5EF4-FFF2-40B4-BE49-F238E27FC236}">
                <a16:creationId xmlns:a16="http://schemas.microsoft.com/office/drawing/2014/main" id="{7B967F31-8E6B-7B61-50B3-C7484E81B9C8}"/>
              </a:ext>
            </a:extLst>
          </p:cNvPr>
          <p:cNvSpPr>
            <a:spLocks noChangeArrowheads="1"/>
          </p:cNvSpPr>
          <p:nvPr/>
        </p:nvSpPr>
        <p:spPr bwMode="auto">
          <a:xfrm>
            <a:off x="153988" y="763588"/>
            <a:ext cx="86836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As mentioned previously the effective strength parameters              are the fundamental parameters. The Mohr-Coulomb criterion must be expressed in terms of effective stresses</a:t>
            </a:r>
          </a:p>
        </p:txBody>
      </p:sp>
      <p:graphicFrame>
        <p:nvGraphicFramePr>
          <p:cNvPr id="71685" name="Object 5">
            <a:hlinkClick r:id="" action="ppaction://ole?verb=0"/>
            <a:extLst>
              <a:ext uri="{FF2B5EF4-FFF2-40B4-BE49-F238E27FC236}">
                <a16:creationId xmlns:a16="http://schemas.microsoft.com/office/drawing/2014/main" id="{8514BC1C-500C-45E8-8A2D-777AF32B9B2F}"/>
              </a:ext>
            </a:extLst>
          </p:cNvPr>
          <p:cNvGraphicFramePr>
            <a:graphicFrameLocks/>
          </p:cNvGraphicFramePr>
          <p:nvPr/>
        </p:nvGraphicFramePr>
        <p:xfrm>
          <a:off x="7448550" y="733425"/>
          <a:ext cx="1219200" cy="561975"/>
        </p:xfrm>
        <a:graphic>
          <a:graphicData uri="http://schemas.openxmlformats.org/presentationml/2006/ole">
            <mc:AlternateContent xmlns:mc="http://schemas.openxmlformats.org/markup-compatibility/2006">
              <mc:Choice xmlns:v="urn:schemas-microsoft-com:vml" Requires="v">
                <p:oleObj name="Document" r:id="rId4" imgW="6086160" imgH="4062240" progId="Word.Document.6">
                  <p:embed/>
                </p:oleObj>
              </mc:Choice>
              <mc:Fallback>
                <p:oleObj name="Document" r:id="rId4" imgW="6086160" imgH="4062240" progId="Word.Document.6">
                  <p:embed/>
                  <p:pic>
                    <p:nvPicPr>
                      <p:cNvPr id="71685" name="Object 5">
                        <a:hlinkClick r:id="" action="ppaction://ole?verb=0"/>
                        <a:extLst>
                          <a:ext uri="{FF2B5EF4-FFF2-40B4-BE49-F238E27FC236}">
                            <a16:creationId xmlns:a16="http://schemas.microsoft.com/office/drawing/2014/main" id="{8514BC1C-500C-45E8-8A2D-777AF32B9B2F}"/>
                          </a:ext>
                        </a:extLst>
                      </p:cNvPr>
                      <p:cNvPicPr>
                        <a:picLocks noChangeArrowheads="1"/>
                      </p:cNvPicPr>
                      <p:nvPr/>
                    </p:nvPicPr>
                    <p:blipFill>
                      <a:blip r:embed="rId5">
                        <a:extLst>
                          <a:ext uri="{28A0092B-C50C-407E-A947-70E740481C1C}">
                            <a14:useLocalDpi xmlns:a14="http://schemas.microsoft.com/office/drawing/2010/main" val="0"/>
                          </a:ext>
                        </a:extLst>
                      </a:blip>
                      <a:srcRect r="90858" b="93555"/>
                      <a:stretch>
                        <a:fillRect/>
                      </a:stretch>
                    </p:blipFill>
                    <p:spPr bwMode="auto">
                      <a:xfrm>
                        <a:off x="7448550" y="733425"/>
                        <a:ext cx="1219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6" name="Object 6">
            <a:hlinkClick r:id="" action="ppaction://ole?verb=0"/>
            <a:extLst>
              <a:ext uri="{FF2B5EF4-FFF2-40B4-BE49-F238E27FC236}">
                <a16:creationId xmlns:a16="http://schemas.microsoft.com/office/drawing/2014/main" id="{0E4D18B6-C3B3-F57F-475F-10358D272A6E}"/>
              </a:ext>
            </a:extLst>
          </p:cNvPr>
          <p:cNvGraphicFramePr>
            <a:graphicFrameLocks/>
          </p:cNvGraphicFramePr>
          <p:nvPr/>
        </p:nvGraphicFramePr>
        <p:xfrm>
          <a:off x="2667000" y="2628900"/>
          <a:ext cx="4679950" cy="673100"/>
        </p:xfrm>
        <a:graphic>
          <a:graphicData uri="http://schemas.openxmlformats.org/presentationml/2006/ole">
            <mc:AlternateContent xmlns:mc="http://schemas.openxmlformats.org/markup-compatibility/2006">
              <mc:Choice xmlns:v="urn:schemas-microsoft-com:vml" Requires="v">
                <p:oleObj name="Equation" r:id="rId6" imgW="2455560" imgH="350640" progId="Equation.2">
                  <p:embed/>
                </p:oleObj>
              </mc:Choice>
              <mc:Fallback>
                <p:oleObj name="Equation" r:id="rId6" imgW="2455560" imgH="350640" progId="Equation.2">
                  <p:embed/>
                  <p:pic>
                    <p:nvPicPr>
                      <p:cNvPr id="71686" name="Object 6">
                        <a:hlinkClick r:id="" action="ppaction://ole?verb=0"/>
                        <a:extLst>
                          <a:ext uri="{FF2B5EF4-FFF2-40B4-BE49-F238E27FC236}">
                            <a16:creationId xmlns:a16="http://schemas.microsoft.com/office/drawing/2014/main" id="{0E4D18B6-C3B3-F57F-475F-10358D272A6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628900"/>
                        <a:ext cx="467995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BE97703-AF36-39D9-A758-82BEF489E434}"/>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Effective stress Mohr-Coulomb criterion</a:t>
            </a:r>
          </a:p>
        </p:txBody>
      </p:sp>
      <p:graphicFrame>
        <p:nvGraphicFramePr>
          <p:cNvPr id="72707" name="Object 3">
            <a:hlinkClick r:id="" action="ppaction://ole?verb=0"/>
            <a:extLst>
              <a:ext uri="{FF2B5EF4-FFF2-40B4-BE49-F238E27FC236}">
                <a16:creationId xmlns:a16="http://schemas.microsoft.com/office/drawing/2014/main" id="{FDCD681E-CD15-440E-3B95-DCE4283D5099}"/>
              </a:ext>
            </a:extLst>
          </p:cNvPr>
          <p:cNvGraphicFramePr>
            <a:graphicFrameLocks/>
          </p:cNvGraphicFramePr>
          <p:nvPr/>
        </p:nvGraphicFramePr>
        <p:xfrm>
          <a:off x="2952750" y="2057400"/>
          <a:ext cx="2533650" cy="444500"/>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72707" name="Object 3">
                        <a:hlinkClick r:id="" action="ppaction://ole?verb=0"/>
                        <a:extLst>
                          <a:ext uri="{FF2B5EF4-FFF2-40B4-BE49-F238E27FC236}">
                            <a16:creationId xmlns:a16="http://schemas.microsoft.com/office/drawing/2014/main" id="{FDCD681E-CD15-440E-3B95-DCE4283D5099}"/>
                          </a:ext>
                        </a:extLst>
                      </p:cNvPr>
                      <p:cNvPicPr>
                        <a:picLocks noChangeArrowheads="1"/>
                      </p:cNvPicPr>
                      <p:nvPr/>
                    </p:nvPicPr>
                    <p:blipFill>
                      <a:blip r:embed="rId3">
                        <a:extLst>
                          <a:ext uri="{28A0092B-C50C-407E-A947-70E740481C1C}">
                            <a14:useLocalDpi xmlns:a14="http://schemas.microsoft.com/office/drawing/2010/main" val="0"/>
                          </a:ext>
                        </a:extLst>
                      </a:blip>
                      <a:srcRect r="38139" b="36937"/>
                      <a:stretch>
                        <a:fillRect/>
                      </a:stretch>
                    </p:blipFill>
                    <p:spPr bwMode="auto">
                      <a:xfrm>
                        <a:off x="2952750" y="2057400"/>
                        <a:ext cx="2533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8" name="Rectangle 4">
            <a:extLst>
              <a:ext uri="{FF2B5EF4-FFF2-40B4-BE49-F238E27FC236}">
                <a16:creationId xmlns:a16="http://schemas.microsoft.com/office/drawing/2014/main" id="{D688AA4C-0EC5-78D9-8B9B-9A362952C6B8}"/>
              </a:ext>
            </a:extLst>
          </p:cNvPr>
          <p:cNvSpPr>
            <a:spLocks noChangeArrowheads="1"/>
          </p:cNvSpPr>
          <p:nvPr/>
        </p:nvSpPr>
        <p:spPr bwMode="auto">
          <a:xfrm>
            <a:off x="153988" y="763588"/>
            <a:ext cx="86836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As mentioned previously the effective strength parameters              are the fundamental parameters. The Mohr-Coulomb criterion must be expressed in terms of effective stresses</a:t>
            </a:r>
          </a:p>
        </p:txBody>
      </p:sp>
      <p:graphicFrame>
        <p:nvGraphicFramePr>
          <p:cNvPr id="72709" name="Object 5">
            <a:hlinkClick r:id="" action="ppaction://ole?verb=0"/>
            <a:extLst>
              <a:ext uri="{FF2B5EF4-FFF2-40B4-BE49-F238E27FC236}">
                <a16:creationId xmlns:a16="http://schemas.microsoft.com/office/drawing/2014/main" id="{9C1BFA1E-1499-8E87-3465-F8A650D7850C}"/>
              </a:ext>
            </a:extLst>
          </p:cNvPr>
          <p:cNvGraphicFramePr>
            <a:graphicFrameLocks/>
          </p:cNvGraphicFramePr>
          <p:nvPr/>
        </p:nvGraphicFramePr>
        <p:xfrm>
          <a:off x="7448550" y="733425"/>
          <a:ext cx="1219200" cy="561975"/>
        </p:xfrm>
        <a:graphic>
          <a:graphicData uri="http://schemas.openxmlformats.org/presentationml/2006/ole">
            <mc:AlternateContent xmlns:mc="http://schemas.openxmlformats.org/markup-compatibility/2006">
              <mc:Choice xmlns:v="urn:schemas-microsoft-com:vml" Requires="v">
                <p:oleObj name="Document" r:id="rId4" imgW="6086160" imgH="4062240" progId="Word.Document.6">
                  <p:embed/>
                </p:oleObj>
              </mc:Choice>
              <mc:Fallback>
                <p:oleObj name="Document" r:id="rId4" imgW="6086160" imgH="4062240" progId="Word.Document.6">
                  <p:embed/>
                  <p:pic>
                    <p:nvPicPr>
                      <p:cNvPr id="72709" name="Object 5">
                        <a:hlinkClick r:id="" action="ppaction://ole?verb=0"/>
                        <a:extLst>
                          <a:ext uri="{FF2B5EF4-FFF2-40B4-BE49-F238E27FC236}">
                            <a16:creationId xmlns:a16="http://schemas.microsoft.com/office/drawing/2014/main" id="{9C1BFA1E-1499-8E87-3465-F8A650D7850C}"/>
                          </a:ext>
                        </a:extLst>
                      </p:cNvPr>
                      <p:cNvPicPr>
                        <a:picLocks noChangeArrowheads="1"/>
                      </p:cNvPicPr>
                      <p:nvPr/>
                    </p:nvPicPr>
                    <p:blipFill>
                      <a:blip r:embed="rId5">
                        <a:extLst>
                          <a:ext uri="{28A0092B-C50C-407E-A947-70E740481C1C}">
                            <a14:useLocalDpi xmlns:a14="http://schemas.microsoft.com/office/drawing/2010/main" val="0"/>
                          </a:ext>
                        </a:extLst>
                      </a:blip>
                      <a:srcRect r="90858" b="93555"/>
                      <a:stretch>
                        <a:fillRect/>
                      </a:stretch>
                    </p:blipFill>
                    <p:spPr bwMode="auto">
                      <a:xfrm>
                        <a:off x="7448550" y="733425"/>
                        <a:ext cx="1219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0" name="Object 6">
            <a:hlinkClick r:id="" action="ppaction://ole?verb=0"/>
            <a:extLst>
              <a:ext uri="{FF2B5EF4-FFF2-40B4-BE49-F238E27FC236}">
                <a16:creationId xmlns:a16="http://schemas.microsoft.com/office/drawing/2014/main" id="{586E8867-233C-FDBA-885F-3EDDA292DE10}"/>
              </a:ext>
            </a:extLst>
          </p:cNvPr>
          <p:cNvGraphicFramePr>
            <a:graphicFrameLocks/>
          </p:cNvGraphicFramePr>
          <p:nvPr/>
        </p:nvGraphicFramePr>
        <p:xfrm>
          <a:off x="2667000" y="2628900"/>
          <a:ext cx="4679950" cy="673100"/>
        </p:xfrm>
        <a:graphic>
          <a:graphicData uri="http://schemas.openxmlformats.org/presentationml/2006/ole">
            <mc:AlternateContent xmlns:mc="http://schemas.openxmlformats.org/markup-compatibility/2006">
              <mc:Choice xmlns:v="urn:schemas-microsoft-com:vml" Requires="v">
                <p:oleObj name="Equation" r:id="rId6" imgW="2455560" imgH="350640" progId="Equation.2">
                  <p:embed/>
                </p:oleObj>
              </mc:Choice>
              <mc:Fallback>
                <p:oleObj name="Equation" r:id="rId6" imgW="2455560" imgH="350640" progId="Equation.2">
                  <p:embed/>
                  <p:pic>
                    <p:nvPicPr>
                      <p:cNvPr id="72710" name="Object 6">
                        <a:hlinkClick r:id="" action="ppaction://ole?verb=0"/>
                        <a:extLst>
                          <a:ext uri="{FF2B5EF4-FFF2-40B4-BE49-F238E27FC236}">
                            <a16:creationId xmlns:a16="http://schemas.microsoft.com/office/drawing/2014/main" id="{586E8867-233C-FDBA-885F-3EDDA292DE1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628900"/>
                        <a:ext cx="467995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1" name="Object 7">
            <a:hlinkClick r:id="" action="ppaction://ole?verb=0"/>
            <a:extLst>
              <a:ext uri="{FF2B5EF4-FFF2-40B4-BE49-F238E27FC236}">
                <a16:creationId xmlns:a16="http://schemas.microsoft.com/office/drawing/2014/main" id="{DA514239-DC42-9416-9430-25D4B98E781C}"/>
              </a:ext>
            </a:extLst>
          </p:cNvPr>
          <p:cNvGraphicFramePr>
            <a:graphicFrameLocks/>
          </p:cNvGraphicFramePr>
          <p:nvPr/>
        </p:nvGraphicFramePr>
        <p:xfrm>
          <a:off x="2781300" y="3409950"/>
          <a:ext cx="2762250" cy="1122363"/>
        </p:xfrm>
        <a:graphic>
          <a:graphicData uri="http://schemas.openxmlformats.org/presentationml/2006/ole">
            <mc:AlternateContent xmlns:mc="http://schemas.openxmlformats.org/markup-compatibility/2006">
              <mc:Choice xmlns:v="urn:schemas-microsoft-com:vml" Requires="v">
                <p:oleObj name="Equation" r:id="rId8" imgW="1341360" imgH="553680" progId="Equation.2">
                  <p:embed/>
                </p:oleObj>
              </mc:Choice>
              <mc:Fallback>
                <p:oleObj name="Equation" r:id="rId8" imgW="1341360" imgH="553680" progId="Equation.2">
                  <p:embed/>
                  <p:pic>
                    <p:nvPicPr>
                      <p:cNvPr id="72711" name="Object 7">
                        <a:hlinkClick r:id="" action="ppaction://ole?verb=0"/>
                        <a:extLst>
                          <a:ext uri="{FF2B5EF4-FFF2-40B4-BE49-F238E27FC236}">
                            <a16:creationId xmlns:a16="http://schemas.microsoft.com/office/drawing/2014/main" id="{DA514239-DC42-9416-9430-25D4B98E781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1300" y="3409950"/>
                        <a:ext cx="276225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2" name="Rectangle 8">
            <a:extLst>
              <a:ext uri="{FF2B5EF4-FFF2-40B4-BE49-F238E27FC236}">
                <a16:creationId xmlns:a16="http://schemas.microsoft.com/office/drawing/2014/main" id="{703B14FE-5624-96E2-CA7B-6F34DD3500DF}"/>
              </a:ext>
            </a:extLst>
          </p:cNvPr>
          <p:cNvSpPr>
            <a:spLocks noChangeArrowheads="1"/>
          </p:cNvSpPr>
          <p:nvPr/>
        </p:nvSpPr>
        <p:spPr bwMode="auto">
          <a:xfrm>
            <a:off x="268288" y="3563938"/>
            <a:ext cx="16541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where</a:t>
            </a:r>
          </a:p>
        </p:txBody>
      </p:sp>
      <p:graphicFrame>
        <p:nvGraphicFramePr>
          <p:cNvPr id="72713" name="Object 9">
            <a:hlinkClick r:id="" action="ppaction://ole?verb=0"/>
            <a:extLst>
              <a:ext uri="{FF2B5EF4-FFF2-40B4-BE49-F238E27FC236}">
                <a16:creationId xmlns:a16="http://schemas.microsoft.com/office/drawing/2014/main" id="{06C9DC89-F4ED-74BC-E621-87309AF5E97B}"/>
              </a:ext>
            </a:extLst>
          </p:cNvPr>
          <p:cNvGraphicFramePr>
            <a:graphicFrameLocks/>
          </p:cNvGraphicFramePr>
          <p:nvPr/>
        </p:nvGraphicFramePr>
        <p:xfrm>
          <a:off x="2933700" y="4419600"/>
          <a:ext cx="2324100" cy="438150"/>
        </p:xfrm>
        <a:graphic>
          <a:graphicData uri="http://schemas.openxmlformats.org/presentationml/2006/ole">
            <mc:AlternateContent xmlns:mc="http://schemas.openxmlformats.org/markup-compatibility/2006">
              <mc:Choice xmlns:v="urn:schemas-microsoft-com:vml" Requires="v">
                <p:oleObj name="Equation" r:id="rId10" imgW="1339560" imgH="553680" progId="Equation.2">
                  <p:embed/>
                </p:oleObj>
              </mc:Choice>
              <mc:Fallback>
                <p:oleObj name="Equation" r:id="rId10" imgW="1339560" imgH="553680" progId="Equation.2">
                  <p:embed/>
                  <p:pic>
                    <p:nvPicPr>
                      <p:cNvPr id="72713" name="Object 9">
                        <a:hlinkClick r:id="" action="ppaction://ole?verb=0"/>
                        <a:extLst>
                          <a:ext uri="{FF2B5EF4-FFF2-40B4-BE49-F238E27FC236}">
                            <a16:creationId xmlns:a16="http://schemas.microsoft.com/office/drawing/2014/main" id="{06C9DC89-F4ED-74BC-E621-87309AF5E97B}"/>
                          </a:ext>
                        </a:extLst>
                      </p:cNvPr>
                      <p:cNvPicPr>
                        <a:picLocks noChangeArrowheads="1"/>
                      </p:cNvPicPr>
                      <p:nvPr/>
                    </p:nvPicPr>
                    <p:blipFill>
                      <a:blip r:embed="rId11">
                        <a:extLst>
                          <a:ext uri="{28A0092B-C50C-407E-A947-70E740481C1C}">
                            <a14:useLocalDpi xmlns:a14="http://schemas.microsoft.com/office/drawing/2010/main" val="0"/>
                          </a:ext>
                        </a:extLst>
                      </a:blip>
                      <a:srcRect r="15765" b="60963"/>
                      <a:stretch>
                        <a:fillRect/>
                      </a:stretch>
                    </p:blipFill>
                    <p:spPr bwMode="auto">
                      <a:xfrm>
                        <a:off x="2933700" y="4419600"/>
                        <a:ext cx="23241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4" name="Object 10">
            <a:hlinkClick r:id="" action="ppaction://ole?verb=0"/>
            <a:extLst>
              <a:ext uri="{FF2B5EF4-FFF2-40B4-BE49-F238E27FC236}">
                <a16:creationId xmlns:a16="http://schemas.microsoft.com/office/drawing/2014/main" id="{5AD4F31B-307D-1F72-02C2-931E5AFC460E}"/>
              </a:ext>
            </a:extLst>
          </p:cNvPr>
          <p:cNvGraphicFramePr>
            <a:graphicFrameLocks/>
          </p:cNvGraphicFramePr>
          <p:nvPr/>
        </p:nvGraphicFramePr>
        <p:xfrm>
          <a:off x="2990850" y="4838700"/>
          <a:ext cx="2324100" cy="438150"/>
        </p:xfrm>
        <a:graphic>
          <a:graphicData uri="http://schemas.openxmlformats.org/presentationml/2006/ole">
            <mc:AlternateContent xmlns:mc="http://schemas.openxmlformats.org/markup-compatibility/2006">
              <mc:Choice xmlns:v="urn:schemas-microsoft-com:vml" Requires="v">
                <p:oleObj name="Equation" r:id="rId12" imgW="1339560" imgH="553680" progId="Equation.2">
                  <p:embed/>
                </p:oleObj>
              </mc:Choice>
              <mc:Fallback>
                <p:oleObj name="Equation" r:id="rId12" imgW="1339560" imgH="553680" progId="Equation.2">
                  <p:embed/>
                  <p:pic>
                    <p:nvPicPr>
                      <p:cNvPr id="72714" name="Object 10">
                        <a:hlinkClick r:id="" action="ppaction://ole?verb=0"/>
                        <a:extLst>
                          <a:ext uri="{FF2B5EF4-FFF2-40B4-BE49-F238E27FC236}">
                            <a16:creationId xmlns:a16="http://schemas.microsoft.com/office/drawing/2014/main" id="{5AD4F31B-307D-1F72-02C2-931E5AFC460E}"/>
                          </a:ext>
                        </a:extLst>
                      </p:cNvPr>
                      <p:cNvPicPr>
                        <a:picLocks noChangeArrowheads="1"/>
                      </p:cNvPicPr>
                      <p:nvPr/>
                    </p:nvPicPr>
                    <p:blipFill>
                      <a:blip r:embed="rId13">
                        <a:extLst>
                          <a:ext uri="{28A0092B-C50C-407E-A947-70E740481C1C}">
                            <a14:useLocalDpi xmlns:a14="http://schemas.microsoft.com/office/drawing/2010/main" val="0"/>
                          </a:ext>
                        </a:extLst>
                      </a:blip>
                      <a:srcRect r="15765" b="60963"/>
                      <a:stretch>
                        <a:fillRect/>
                      </a:stretch>
                    </p:blipFill>
                    <p:spPr bwMode="auto">
                      <a:xfrm>
                        <a:off x="2990850" y="4838700"/>
                        <a:ext cx="23241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5" name="Object 11">
            <a:hlinkClick r:id="" action="ppaction://ole?verb=0"/>
            <a:extLst>
              <a:ext uri="{FF2B5EF4-FFF2-40B4-BE49-F238E27FC236}">
                <a16:creationId xmlns:a16="http://schemas.microsoft.com/office/drawing/2014/main" id="{9C8079DE-F1EE-0DC6-7760-D9677752FECE}"/>
              </a:ext>
            </a:extLst>
          </p:cNvPr>
          <p:cNvGraphicFramePr>
            <a:graphicFrameLocks/>
          </p:cNvGraphicFramePr>
          <p:nvPr/>
        </p:nvGraphicFramePr>
        <p:xfrm>
          <a:off x="2971800" y="5314950"/>
          <a:ext cx="2324100" cy="438150"/>
        </p:xfrm>
        <a:graphic>
          <a:graphicData uri="http://schemas.openxmlformats.org/presentationml/2006/ole">
            <mc:AlternateContent xmlns:mc="http://schemas.openxmlformats.org/markup-compatibility/2006">
              <mc:Choice xmlns:v="urn:schemas-microsoft-com:vml" Requires="v">
                <p:oleObj name="Equation" r:id="rId14" imgW="1339560" imgH="553680" progId="Equation.2">
                  <p:embed/>
                </p:oleObj>
              </mc:Choice>
              <mc:Fallback>
                <p:oleObj name="Equation" r:id="rId14" imgW="1339560" imgH="553680" progId="Equation.2">
                  <p:embed/>
                  <p:pic>
                    <p:nvPicPr>
                      <p:cNvPr id="72715" name="Object 11">
                        <a:hlinkClick r:id="" action="ppaction://ole?verb=0"/>
                        <a:extLst>
                          <a:ext uri="{FF2B5EF4-FFF2-40B4-BE49-F238E27FC236}">
                            <a16:creationId xmlns:a16="http://schemas.microsoft.com/office/drawing/2014/main" id="{9C8079DE-F1EE-0DC6-7760-D9677752FECE}"/>
                          </a:ext>
                        </a:extLst>
                      </p:cNvPr>
                      <p:cNvPicPr>
                        <a:picLocks noChangeArrowheads="1"/>
                      </p:cNvPicPr>
                      <p:nvPr/>
                    </p:nvPicPr>
                    <p:blipFill>
                      <a:blip r:embed="rId15">
                        <a:extLst>
                          <a:ext uri="{28A0092B-C50C-407E-A947-70E740481C1C}">
                            <a14:useLocalDpi xmlns:a14="http://schemas.microsoft.com/office/drawing/2010/main" val="0"/>
                          </a:ext>
                        </a:extLst>
                      </a:blip>
                      <a:srcRect r="15765" b="60963"/>
                      <a:stretch>
                        <a:fillRect/>
                      </a:stretch>
                    </p:blipFill>
                    <p:spPr bwMode="auto">
                      <a:xfrm>
                        <a:off x="2971800" y="5314950"/>
                        <a:ext cx="23241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280E4BF8-755D-638F-A096-58AE92737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3" t="14583" r="24451" b="9376"/>
          <a:stretch/>
        </p:blipFill>
        <p:spPr bwMode="auto">
          <a:xfrm>
            <a:off x="1447799" y="228600"/>
            <a:ext cx="7002049"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A8B84B5A-00B0-36B0-2DA3-F9EBE8E964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55" t="11459" r="16837" b="8333"/>
          <a:stretch/>
        </p:blipFill>
        <p:spPr bwMode="auto">
          <a:xfrm>
            <a:off x="609600" y="304800"/>
            <a:ext cx="845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A116A2E1-C96F-3FBF-9CB8-98FEEDEA06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97" t="17709" r="23866" b="28124"/>
          <a:stretch/>
        </p:blipFill>
        <p:spPr bwMode="auto">
          <a:xfrm>
            <a:off x="381000" y="762000"/>
            <a:ext cx="851095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338C3B4A-A16E-A1D0-01D3-79DF3D67A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97" t="20313" r="23866" b="16146"/>
          <a:stretch/>
        </p:blipFill>
        <p:spPr bwMode="auto">
          <a:xfrm>
            <a:off x="457200" y="304800"/>
            <a:ext cx="8077200" cy="559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14-08-2012 Soil Consultancy_GVRS\10-07-2012 Projects Consulted_GVRS\04-07-2012 Bridge @ Erukopadu-Gampala Gudem, PR Nuzividu\Image0611.jpg">
            <a:extLst>
              <a:ext uri="{FF2B5EF4-FFF2-40B4-BE49-F238E27FC236}">
                <a16:creationId xmlns:a16="http://schemas.microsoft.com/office/drawing/2014/main" id="{76D0515B-AA98-7C96-52FE-8DE8E852A1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6858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B70AAE-2EB8-EC8E-DC3B-2DDA97A663C4}"/>
              </a:ext>
            </a:extLst>
          </p:cNvPr>
          <p:cNvSpPr txBox="1"/>
          <p:nvPr/>
        </p:nvSpPr>
        <p:spPr>
          <a:xfrm>
            <a:off x="2590800" y="7620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E:\14-08-2012 Soil Consultancy_GVRS\10-07-2012 Projects Consulted_GVRS\04-07-2012 Bridge @ Erukopadu-Gampala Gudem, PR Nuzividu\Image0558.jpg">
            <a:extLst>
              <a:ext uri="{FF2B5EF4-FFF2-40B4-BE49-F238E27FC236}">
                <a16:creationId xmlns:a16="http://schemas.microsoft.com/office/drawing/2014/main" id="{89940E1B-FC68-56D6-8EFF-37EEC81D0C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9350" y="228600"/>
            <a:ext cx="47434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E:\14-08-2012 Soil Consultancy_GVRS\10-07-2012 Projects Consulted_GVRS\04-07-2012 Bridge @ Erukopadu-Gampala Gudem, PR Nuzividu\Image0560.jpg">
            <a:extLst>
              <a:ext uri="{FF2B5EF4-FFF2-40B4-BE49-F238E27FC236}">
                <a16:creationId xmlns:a16="http://schemas.microsoft.com/office/drawing/2014/main" id="{B0F4E09F-90F2-2630-6AE7-69F31FA8B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E:\14-08-2012 Soil Consultancy_GVRS\10-07-2012 Projects Consulted_GVRS\04-07-2012 Bridge @ Erukopadu-Gampala Gudem, PR Nuzividu\Image0570.jpg">
            <a:extLst>
              <a:ext uri="{FF2B5EF4-FFF2-40B4-BE49-F238E27FC236}">
                <a16:creationId xmlns:a16="http://schemas.microsoft.com/office/drawing/2014/main" id="{AAC2011C-DFBE-3AA3-FC32-C52FF9D372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extLst>
      <p:ext uri="{BB962C8B-B14F-4D97-AF65-F5344CB8AC3E}">
        <p14:creationId xmlns:p14="http://schemas.microsoft.com/office/powerpoint/2010/main" val="7684614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14-08-2012 Soil Consultancy_GVRS\10-07-2012 Projects Consulted_GVRS\04-07-2012 Bridge @ Erukopadu-Gampala Gudem, PR Nuzividu\Image0574.jpg">
            <a:extLst>
              <a:ext uri="{FF2B5EF4-FFF2-40B4-BE49-F238E27FC236}">
                <a16:creationId xmlns:a16="http://schemas.microsoft.com/office/drawing/2014/main" id="{8B3C8C0B-B497-343E-60F3-EC74D51F2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14-08-2012 Soil Consultancy_GVRS\10-07-2012 Projects Consulted_GVRS\04-07-2012 Bridge @ Erukopadu-Gampala Gudem, PR Nuzividu\Image0584.jpg">
            <a:extLst>
              <a:ext uri="{FF2B5EF4-FFF2-40B4-BE49-F238E27FC236}">
                <a16:creationId xmlns:a16="http://schemas.microsoft.com/office/drawing/2014/main" id="{EB018FFE-6FF5-D651-C449-71DE5D0A98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14-08-2012 Soil Consultancy_GVRS\10-07-2012 Projects Consulted_GVRS\04-07-2012 Bridge @ Erukopadu-Gampala Gudem, PR Nuzividu\Image0591.jpg">
            <a:extLst>
              <a:ext uri="{FF2B5EF4-FFF2-40B4-BE49-F238E27FC236}">
                <a16:creationId xmlns:a16="http://schemas.microsoft.com/office/drawing/2014/main" id="{DFC3D738-B16D-35D4-A951-E9CA9150F2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14-08-2012 Soil Consultancy_GVRS\10-07-2012 Projects Consulted_GVRS\04-07-2012 Bridge @ Erukopadu-Gampala Gudem, PR Nuzividu\Image0593.jpg">
            <a:extLst>
              <a:ext uri="{FF2B5EF4-FFF2-40B4-BE49-F238E27FC236}">
                <a16:creationId xmlns:a16="http://schemas.microsoft.com/office/drawing/2014/main" id="{8D5AC2BC-D7D4-06E1-C6D4-A2BBB14C3E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14-08-2012 Soil Consultancy_GVRS\10-07-2012 Projects Consulted_GVRS\04-07-2012 Bridge @ Erukopadu-Gampala Gudem, PR Nuzividu\Image0601.jpg">
            <a:extLst>
              <a:ext uri="{FF2B5EF4-FFF2-40B4-BE49-F238E27FC236}">
                <a16:creationId xmlns:a16="http://schemas.microsoft.com/office/drawing/2014/main" id="{49CBF220-1B08-BA43-3EF1-8CBA673DD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57200"/>
            <a:ext cx="772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14-08-2012 Soil Consultancy_GVRS\10-07-2012 Projects Consulted_GVRS\04-07-2012 Bridge @ Erukopadu-Gampala Gudem, PR Nuzividu\Image0602.jpg">
            <a:extLst>
              <a:ext uri="{FF2B5EF4-FFF2-40B4-BE49-F238E27FC236}">
                <a16:creationId xmlns:a16="http://schemas.microsoft.com/office/drawing/2014/main" id="{CDE6A2AD-3C0B-930C-6EC5-4887F1851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14-08-2012 Soil Consultancy_GVRS\10-07-2012 Projects Consulted_GVRS\04-07-2012 Bridge @ Erukopadu-Gampala Gudem, PR Nuzividu\Image0603.jpg">
            <a:extLst>
              <a:ext uri="{FF2B5EF4-FFF2-40B4-BE49-F238E27FC236}">
                <a16:creationId xmlns:a16="http://schemas.microsoft.com/office/drawing/2014/main" id="{C5EE6AA6-1BD6-7E25-5A1F-C19C90D2A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6858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12A31CF-FC20-B447-FCAC-F429F8D75F3A}"/>
              </a:ext>
            </a:extLst>
          </p:cNvPr>
          <p:cNvSpPr>
            <a:spLocks noGrp="1"/>
          </p:cNvSpPr>
          <p:nvPr>
            <p:ph type="title"/>
          </p:nvPr>
        </p:nvSpPr>
        <p:spPr>
          <a:xfrm>
            <a:off x="457200" y="1600200"/>
            <a:ext cx="8305800" cy="2849563"/>
          </a:xfrm>
          <a:solidFill>
            <a:srgbClr val="FFFF00"/>
          </a:solidFill>
          <a:ln>
            <a:solidFill>
              <a:srgbClr val="002060"/>
            </a:solidFill>
            <a:miter lim="800000"/>
            <a:headEnd/>
            <a:tailEnd/>
          </a:ln>
        </p:spPr>
        <p:txBody>
          <a:bodyPr/>
          <a:lstStyle/>
          <a:p>
            <a:pPr fontAlgn="b"/>
            <a:r>
              <a:rPr lang="en-IN" altLang="en-US" sz="5400"/>
              <a:t>Conducting UCC Test </a:t>
            </a:r>
            <a:br>
              <a:rPr lang="en-IN" altLang="en-US" sz="5400"/>
            </a:br>
            <a:r>
              <a:rPr lang="en-IN" altLang="en-US" sz="5400"/>
              <a:t>to evaluate</a:t>
            </a:r>
            <a:br>
              <a:rPr lang="en-IN" altLang="en-US" sz="5400"/>
            </a:br>
            <a:r>
              <a:rPr lang="en-IN" altLang="en-US" sz="5400"/>
              <a:t>“Safe Bearing Capacity (q</a:t>
            </a:r>
            <a:r>
              <a:rPr lang="en-IN" altLang="en-US" sz="5400" baseline="-25000"/>
              <a:t>s</a:t>
            </a:r>
            <a:r>
              <a:rPr lang="en-IN" altLang="en-US" sz="5400"/>
              <a:t>)”</a:t>
            </a:r>
            <a:endParaRPr lang="en-IN" altLang="en-US" sz="5400" b="1">
              <a:latin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E:\14-08-2012 Soil Consultancy_GVRS\10-07-2012 Projects Consulted_GVRS\04-07-2012 Bridge @ Erukopadu-Gampala Gudem, PR Nuzividu\Image0612.jpg">
            <a:extLst>
              <a:ext uri="{FF2B5EF4-FFF2-40B4-BE49-F238E27FC236}">
                <a16:creationId xmlns:a16="http://schemas.microsoft.com/office/drawing/2014/main" id="{9E0DC9B9-11C6-9562-5735-7677D5BDE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14-08-2012 Soil Consultancy_GVRS\10-07-2012 Projects Consulted_GVRS\04-07-2012 Bridge @ Erukopadu-Gampala Gudem, PR Nuzividu\Image0614.jpg">
            <a:extLst>
              <a:ext uri="{FF2B5EF4-FFF2-40B4-BE49-F238E27FC236}">
                <a16:creationId xmlns:a16="http://schemas.microsoft.com/office/drawing/2014/main" id="{D6C6AD94-CDB7-4506-0AF7-5B1E3EA03F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53340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8788E20-8F7B-5B2A-B34D-FBB487AD6A0F}"/>
              </a:ext>
            </a:extLst>
          </p:cNvPr>
          <p:cNvSpPr>
            <a:spLocks noGrp="1"/>
          </p:cNvSpPr>
          <p:nvPr>
            <p:ph type="sldNum" sz="quarter" idx="11"/>
          </p:nvPr>
        </p:nvSpPr>
        <p:spPr/>
        <p:txBody>
          <a:bodyPr/>
          <a:lstStyle/>
          <a:p>
            <a:fld id="{74C22E55-A59E-46E8-B1E0-941BDA696AE7}" type="slidenum">
              <a:rPr lang="en-AU" altLang="en-US">
                <a:solidFill>
                  <a:srgbClr val="FF0000"/>
                </a:solidFill>
              </a:rPr>
              <a:pPr/>
              <a:t>13</a:t>
            </a:fld>
            <a:endParaRPr lang="en-AU" altLang="en-US">
              <a:solidFill>
                <a:srgbClr val="FF0000"/>
              </a:solidFill>
            </a:endParaRPr>
          </a:p>
        </p:txBody>
      </p:sp>
      <p:sp>
        <p:nvSpPr>
          <p:cNvPr id="6150" name="Rectangle 6">
            <a:extLst>
              <a:ext uri="{FF2B5EF4-FFF2-40B4-BE49-F238E27FC236}">
                <a16:creationId xmlns:a16="http://schemas.microsoft.com/office/drawing/2014/main" id="{936299FA-1F31-B242-888A-8A766B1735DB}"/>
              </a:ext>
            </a:extLst>
          </p:cNvPr>
          <p:cNvSpPr>
            <a:spLocks noGrp="1" noChangeArrowheads="1"/>
          </p:cNvSpPr>
          <p:nvPr>
            <p:ph type="title"/>
          </p:nvPr>
        </p:nvSpPr>
        <p:spPr>
          <a:xfrm>
            <a:off x="1371600" y="152400"/>
            <a:ext cx="7391400" cy="914400"/>
          </a:xfrm>
        </p:spPr>
        <p:txBody>
          <a:bodyPr/>
          <a:lstStyle/>
          <a:p>
            <a:r>
              <a:rPr lang="en-AU" altLang="en-US">
                <a:solidFill>
                  <a:srgbClr val="FF0000"/>
                </a:solidFill>
              </a:rPr>
              <a:t>T</a:t>
            </a:r>
            <a:r>
              <a:rPr lang="en-US" altLang="en-US">
                <a:solidFill>
                  <a:srgbClr val="FF0000"/>
                </a:solidFill>
              </a:rPr>
              <a:t>ypical Geotechnical Project</a:t>
            </a:r>
            <a:endParaRPr lang="en-AU" altLang="en-US">
              <a:solidFill>
                <a:srgbClr val="FF0000"/>
              </a:solidFill>
            </a:endParaRPr>
          </a:p>
        </p:txBody>
      </p:sp>
      <p:sp>
        <p:nvSpPr>
          <p:cNvPr id="6158" name="AutoShape 14">
            <a:extLst>
              <a:ext uri="{FF2B5EF4-FFF2-40B4-BE49-F238E27FC236}">
                <a16:creationId xmlns:a16="http://schemas.microsoft.com/office/drawing/2014/main" id="{50CA52FA-2F65-60D0-C310-3B78F9CEBBB2}"/>
              </a:ext>
            </a:extLst>
          </p:cNvPr>
          <p:cNvSpPr>
            <a:spLocks noChangeArrowheads="1"/>
          </p:cNvSpPr>
          <p:nvPr/>
        </p:nvSpPr>
        <p:spPr bwMode="auto">
          <a:xfrm>
            <a:off x="1600200" y="4191000"/>
            <a:ext cx="5181600" cy="2667000"/>
          </a:xfrm>
          <a:prstGeom prst="cube">
            <a:avLst>
              <a:gd name="adj" fmla="val 79861"/>
            </a:avLst>
          </a:prstGeom>
          <a:solidFill>
            <a:srgbClr val="CC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0000"/>
                </a:solidFill>
                <a:latin typeface="Arial Narrow" panose="020B0606020202030204" pitchFamily="34" charset="0"/>
              </a:rPr>
              <a:t>construction site</a:t>
            </a:r>
            <a:endParaRPr lang="en-AU" altLang="en-US">
              <a:solidFill>
                <a:srgbClr val="FF0000"/>
              </a:solidFill>
              <a:latin typeface="Arial Narrow" panose="020B0606020202030204" pitchFamily="34" charset="0"/>
            </a:endParaRPr>
          </a:p>
        </p:txBody>
      </p:sp>
      <p:pic>
        <p:nvPicPr>
          <p:cNvPr id="6159" name="Picture 15">
            <a:extLst>
              <a:ext uri="{FF2B5EF4-FFF2-40B4-BE49-F238E27FC236}">
                <a16:creationId xmlns:a16="http://schemas.microsoft.com/office/drawing/2014/main" id="{E7E2137A-03A0-01C5-9ACE-BA1CDF794C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953000"/>
            <a:ext cx="1450975" cy="1131888"/>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a:extLst>
              <a:ext uri="{FF2B5EF4-FFF2-40B4-BE49-F238E27FC236}">
                <a16:creationId xmlns:a16="http://schemas.microsoft.com/office/drawing/2014/main" id="{2EB9A7A6-2E5D-C304-4603-A54C85E1FE1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648200"/>
            <a:ext cx="1096963" cy="754063"/>
          </a:xfrm>
          <a:prstGeom prst="rect">
            <a:avLst/>
          </a:prstGeom>
          <a:noFill/>
          <a:extLst>
            <a:ext uri="{909E8E84-426E-40DD-AFC4-6F175D3DCCD1}">
              <a14:hiddenFill xmlns:a14="http://schemas.microsoft.com/office/drawing/2010/main">
                <a:solidFill>
                  <a:srgbClr val="FFFFFF"/>
                </a:solidFill>
              </a14:hiddenFill>
            </a:ext>
          </a:extLst>
        </p:spPr>
      </p:pic>
      <p:sp>
        <p:nvSpPr>
          <p:cNvPr id="6162" name="Text Box 18">
            <a:extLst>
              <a:ext uri="{FF2B5EF4-FFF2-40B4-BE49-F238E27FC236}">
                <a16:creationId xmlns:a16="http://schemas.microsoft.com/office/drawing/2014/main" id="{9BAFE856-4700-625C-1E98-FF276F61851D}"/>
              </a:ext>
            </a:extLst>
          </p:cNvPr>
          <p:cNvSpPr txBox="1">
            <a:spLocks noChangeArrowheads="1"/>
          </p:cNvSpPr>
          <p:nvPr/>
        </p:nvSpPr>
        <p:spPr bwMode="auto">
          <a:xfrm>
            <a:off x="304800" y="1752600"/>
            <a:ext cx="2438400" cy="646331"/>
          </a:xfrm>
          <a:prstGeom prst="rect">
            <a:avLst/>
          </a:prstGeom>
          <a:solidFill>
            <a:srgbClr val="FFFFCC"/>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0000"/>
                </a:solidFill>
              </a:rPr>
              <a:t>Geo-Laboratory</a:t>
            </a:r>
            <a:br>
              <a:rPr lang="en-US" altLang="en-US" b="1">
                <a:solidFill>
                  <a:srgbClr val="FF0000"/>
                </a:solidFill>
              </a:rPr>
            </a:br>
            <a:r>
              <a:rPr lang="en-US" altLang="en-US">
                <a:solidFill>
                  <a:srgbClr val="FF0000"/>
                </a:solidFill>
              </a:rPr>
              <a:t>~ for testing</a:t>
            </a:r>
            <a:endParaRPr lang="en-AU" altLang="en-US">
              <a:solidFill>
                <a:srgbClr val="FF0000"/>
              </a:solidFill>
            </a:endParaRPr>
          </a:p>
        </p:txBody>
      </p:sp>
      <p:sp>
        <p:nvSpPr>
          <p:cNvPr id="6163" name="Text Box 19">
            <a:extLst>
              <a:ext uri="{FF2B5EF4-FFF2-40B4-BE49-F238E27FC236}">
                <a16:creationId xmlns:a16="http://schemas.microsoft.com/office/drawing/2014/main" id="{EE245A87-275D-B56A-3A96-49B0A5097465}"/>
              </a:ext>
            </a:extLst>
          </p:cNvPr>
          <p:cNvSpPr txBox="1">
            <a:spLocks noChangeArrowheads="1"/>
          </p:cNvSpPr>
          <p:nvPr/>
        </p:nvSpPr>
        <p:spPr bwMode="auto">
          <a:xfrm>
            <a:off x="6096000" y="1752600"/>
            <a:ext cx="3048000" cy="646331"/>
          </a:xfrm>
          <a:prstGeom prst="rect">
            <a:avLst/>
          </a:prstGeom>
          <a:solidFill>
            <a:srgbClr val="FFFFCC"/>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0000"/>
                </a:solidFill>
              </a:rPr>
              <a:t>Design Office</a:t>
            </a:r>
            <a:br>
              <a:rPr lang="en-US" altLang="en-US" b="1">
                <a:solidFill>
                  <a:srgbClr val="FF0000"/>
                </a:solidFill>
              </a:rPr>
            </a:br>
            <a:r>
              <a:rPr lang="en-US" altLang="en-US">
                <a:solidFill>
                  <a:srgbClr val="FF0000"/>
                </a:solidFill>
              </a:rPr>
              <a:t>~ for design &amp; analysis</a:t>
            </a:r>
            <a:endParaRPr lang="en-AU" altLang="en-US">
              <a:solidFill>
                <a:srgbClr val="FF0000"/>
              </a:solidFill>
            </a:endParaRPr>
          </a:p>
        </p:txBody>
      </p:sp>
      <p:sp>
        <p:nvSpPr>
          <p:cNvPr id="6166" name="AutoShape 22">
            <a:extLst>
              <a:ext uri="{FF2B5EF4-FFF2-40B4-BE49-F238E27FC236}">
                <a16:creationId xmlns:a16="http://schemas.microsoft.com/office/drawing/2014/main" id="{74B7C99B-2FFA-26C0-D4D0-BB37CB74F9F9}"/>
              </a:ext>
            </a:extLst>
          </p:cNvPr>
          <p:cNvSpPr>
            <a:spLocks noChangeArrowheads="1"/>
          </p:cNvSpPr>
          <p:nvPr/>
        </p:nvSpPr>
        <p:spPr bwMode="auto">
          <a:xfrm rot="3364141">
            <a:off x="1667669" y="3285331"/>
            <a:ext cx="1847850" cy="763588"/>
          </a:xfrm>
          <a:prstGeom prst="leftArrow">
            <a:avLst>
              <a:gd name="adj1" fmla="val 50000"/>
              <a:gd name="adj2" fmla="val 6049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0000"/>
                </a:solidFill>
                <a:latin typeface="Arial Narrow" panose="020B0606020202030204" pitchFamily="34" charset="0"/>
              </a:rPr>
              <a:t>soil samples</a:t>
            </a:r>
            <a:endParaRPr lang="en-AU" altLang="en-US">
              <a:solidFill>
                <a:srgbClr val="FF0000"/>
              </a:solidFill>
              <a:latin typeface="Arial Narrow" panose="020B0606020202030204" pitchFamily="34" charset="0"/>
            </a:endParaRPr>
          </a:p>
        </p:txBody>
      </p:sp>
      <p:sp>
        <p:nvSpPr>
          <p:cNvPr id="6167" name="AutoShape 23">
            <a:extLst>
              <a:ext uri="{FF2B5EF4-FFF2-40B4-BE49-F238E27FC236}">
                <a16:creationId xmlns:a16="http://schemas.microsoft.com/office/drawing/2014/main" id="{98875C8B-F6B0-B547-4ED6-DFBF341AEBDF}"/>
              </a:ext>
            </a:extLst>
          </p:cNvPr>
          <p:cNvSpPr>
            <a:spLocks noChangeArrowheads="1"/>
          </p:cNvSpPr>
          <p:nvPr/>
        </p:nvSpPr>
        <p:spPr bwMode="auto">
          <a:xfrm>
            <a:off x="3505200" y="1828800"/>
            <a:ext cx="2133600" cy="609600"/>
          </a:xfrm>
          <a:prstGeom prst="rightArrow">
            <a:avLst>
              <a:gd name="adj1" fmla="val 50000"/>
              <a:gd name="adj2"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0000"/>
                </a:solidFill>
                <a:latin typeface="Arial Narrow" panose="020B0606020202030204" pitchFamily="34" charset="0"/>
              </a:rPr>
              <a:t>soil properties</a:t>
            </a:r>
            <a:endParaRPr lang="en-AU" altLang="en-US">
              <a:solidFill>
                <a:srgbClr val="FF0000"/>
              </a:solidFill>
              <a:latin typeface="Arial Narrow" panose="020B0606020202030204" pitchFamily="34" charset="0"/>
            </a:endParaRPr>
          </a:p>
        </p:txBody>
      </p:sp>
      <p:sp>
        <p:nvSpPr>
          <p:cNvPr id="6169" name="AutoShape 25">
            <a:extLst>
              <a:ext uri="{FF2B5EF4-FFF2-40B4-BE49-F238E27FC236}">
                <a16:creationId xmlns:a16="http://schemas.microsoft.com/office/drawing/2014/main" id="{6BF3BED3-DE5F-0F4F-8000-3271F6451E01}"/>
              </a:ext>
            </a:extLst>
          </p:cNvPr>
          <p:cNvSpPr>
            <a:spLocks noChangeArrowheads="1"/>
          </p:cNvSpPr>
          <p:nvPr/>
        </p:nvSpPr>
        <p:spPr bwMode="auto">
          <a:xfrm rot="-2386891">
            <a:off x="6242050" y="3186113"/>
            <a:ext cx="2093913" cy="609600"/>
          </a:xfrm>
          <a:prstGeom prst="leftArrow">
            <a:avLst>
              <a:gd name="adj1" fmla="val 50000"/>
              <a:gd name="adj2" fmla="val 8587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0000"/>
                </a:solidFill>
                <a:latin typeface="Arial Narrow" panose="020B0606020202030204" pitchFamily="34" charset="0"/>
              </a:rPr>
              <a:t>design details</a:t>
            </a:r>
            <a:endParaRPr lang="en-AU" altLang="en-US">
              <a:solidFill>
                <a:srgbClr val="FF0000"/>
              </a:solidFill>
              <a:latin typeface="Arial Narrow" panose="020B0606020202030204" pitchFamily="34" charset="0"/>
            </a:endParaRPr>
          </a:p>
        </p:txBody>
      </p:sp>
      <p:sp>
        <p:nvSpPr>
          <p:cNvPr id="6170" name="AutoShape 26">
            <a:extLst>
              <a:ext uri="{FF2B5EF4-FFF2-40B4-BE49-F238E27FC236}">
                <a16:creationId xmlns:a16="http://schemas.microsoft.com/office/drawing/2014/main" id="{9C25F89D-4DDC-D3C0-19FF-BA86CBEFEEB5}"/>
              </a:ext>
            </a:extLst>
          </p:cNvPr>
          <p:cNvSpPr>
            <a:spLocks noChangeArrowheads="1"/>
          </p:cNvSpPr>
          <p:nvPr/>
        </p:nvSpPr>
        <p:spPr bwMode="auto">
          <a:xfrm>
            <a:off x="3048000" y="3429000"/>
            <a:ext cx="228600" cy="381000"/>
          </a:xfrm>
          <a:prstGeom prst="can">
            <a:avLst>
              <a:gd name="adj" fmla="val 41667"/>
            </a:avLst>
          </a:prstGeom>
          <a:solidFill>
            <a:srgbClr val="CC9900"/>
          </a:solidFill>
          <a:ln w="158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solidFill>
                <a:srgbClr val="FF0000"/>
              </a:solidFill>
            </a:endParaRPr>
          </a:p>
        </p:txBody>
      </p:sp>
      <p:pic>
        <p:nvPicPr>
          <p:cNvPr id="6171" name="Picture 27">
            <a:extLst>
              <a:ext uri="{FF2B5EF4-FFF2-40B4-BE49-F238E27FC236}">
                <a16:creationId xmlns:a16="http://schemas.microsoft.com/office/drawing/2014/main" id="{07D0254F-C9F4-C8FD-0BD8-AB3EE88F40B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886200"/>
            <a:ext cx="13716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221814"/>
      </p:ext>
    </p:extLst>
  </p:cSld>
  <p:clrMapOvr>
    <a:masterClrMapping/>
  </p:clrMapOvr>
  <p:transition spd="med" advClick="0" advTm="29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2000"/>
                                  </p:stCondLst>
                                  <p:childTnLst>
                                    <p:set>
                                      <p:cBhvr>
                                        <p:cTn id="6" dur="1" fill="hold">
                                          <p:stCondLst>
                                            <p:cond delay="0"/>
                                          </p:stCondLst>
                                        </p:cTn>
                                        <p:tgtEl>
                                          <p:spTgt spid="6158"/>
                                        </p:tgtEl>
                                        <p:attrNameLst>
                                          <p:attrName>style.visibility</p:attrName>
                                        </p:attrNameLst>
                                      </p:cBhvr>
                                      <p:to>
                                        <p:strVal val="visible"/>
                                      </p:to>
                                    </p:set>
                                    <p:animEffect transition="in" filter="randombar(horizontal)">
                                      <p:cBhvr>
                                        <p:cTn id="7" dur="500"/>
                                        <p:tgtEl>
                                          <p:spTgt spid="6158"/>
                                        </p:tgtEl>
                                      </p:cBhvr>
                                    </p:animEffect>
                                  </p:childTnLst>
                                </p:cTn>
                              </p:par>
                            </p:childTnLst>
                          </p:cTn>
                        </p:par>
                        <p:par>
                          <p:cTn id="8" fill="hold" nodeType="afterGroup">
                            <p:stCondLst>
                              <p:cond delay="2500"/>
                            </p:stCondLst>
                            <p:childTnLst>
                              <p:par>
                                <p:cTn id="9" presetID="14" presetClass="entr" presetSubtype="10" fill="hold" nodeType="afterEffect">
                                  <p:stCondLst>
                                    <p:cond delay="1000"/>
                                  </p:stCondLst>
                                  <p:childTnLst>
                                    <p:set>
                                      <p:cBhvr>
                                        <p:cTn id="10" dur="1" fill="hold">
                                          <p:stCondLst>
                                            <p:cond delay="0"/>
                                          </p:stCondLst>
                                        </p:cTn>
                                        <p:tgtEl>
                                          <p:spTgt spid="6159"/>
                                        </p:tgtEl>
                                        <p:attrNameLst>
                                          <p:attrName>style.visibility</p:attrName>
                                        </p:attrNameLst>
                                      </p:cBhvr>
                                      <p:to>
                                        <p:strVal val="visible"/>
                                      </p:to>
                                    </p:set>
                                    <p:animEffect transition="in" filter="randombar(horizontal)">
                                      <p:cBhvr>
                                        <p:cTn id="11" dur="500"/>
                                        <p:tgtEl>
                                          <p:spTgt spid="6159"/>
                                        </p:tgtEl>
                                      </p:cBhvr>
                                    </p:animEffect>
                                  </p:childTnLst>
                                </p:cTn>
                              </p:par>
                            </p:childTnLst>
                          </p:cTn>
                        </p:par>
                        <p:par>
                          <p:cTn id="12" fill="hold" nodeType="afterGroup">
                            <p:stCondLst>
                              <p:cond delay="4000"/>
                            </p:stCondLst>
                            <p:childTnLst>
                              <p:par>
                                <p:cTn id="13" presetID="14" presetClass="entr" presetSubtype="10" fill="hold" nodeType="afterEffect">
                                  <p:stCondLst>
                                    <p:cond delay="0"/>
                                  </p:stCondLst>
                                  <p:childTnLst>
                                    <p:set>
                                      <p:cBhvr>
                                        <p:cTn id="14" dur="1" fill="hold">
                                          <p:stCondLst>
                                            <p:cond delay="0"/>
                                          </p:stCondLst>
                                        </p:cTn>
                                        <p:tgtEl>
                                          <p:spTgt spid="6161"/>
                                        </p:tgtEl>
                                        <p:attrNameLst>
                                          <p:attrName>style.visibility</p:attrName>
                                        </p:attrNameLst>
                                      </p:cBhvr>
                                      <p:to>
                                        <p:strVal val="visible"/>
                                      </p:to>
                                    </p:set>
                                    <p:animEffect transition="in" filter="randombar(horizontal)">
                                      <p:cBhvr>
                                        <p:cTn id="15" dur="500"/>
                                        <p:tgtEl>
                                          <p:spTgt spid="6161"/>
                                        </p:tgtEl>
                                      </p:cBhvr>
                                    </p:animEffect>
                                  </p:childTnLst>
                                </p:cTn>
                              </p:par>
                            </p:childTnLst>
                          </p:cTn>
                        </p:par>
                        <p:par>
                          <p:cTn id="16" fill="hold" nodeType="afterGroup">
                            <p:stCondLst>
                              <p:cond delay="4500"/>
                            </p:stCondLst>
                            <p:childTnLst>
                              <p:par>
                                <p:cTn id="17" presetID="9" presetClass="entr" presetSubtype="0" fill="hold" nodeType="afterEffect">
                                  <p:stCondLst>
                                    <p:cond delay="0"/>
                                  </p:stCondLst>
                                  <p:childTnLst>
                                    <p:set>
                                      <p:cBhvr>
                                        <p:cTn id="18" dur="1" fill="hold">
                                          <p:stCondLst>
                                            <p:cond delay="0"/>
                                          </p:stCondLst>
                                        </p:cTn>
                                        <p:tgtEl>
                                          <p:spTgt spid="6171"/>
                                        </p:tgtEl>
                                        <p:attrNameLst>
                                          <p:attrName>style.visibility</p:attrName>
                                        </p:attrNameLst>
                                      </p:cBhvr>
                                      <p:to>
                                        <p:strVal val="visible"/>
                                      </p:to>
                                    </p:set>
                                    <p:animEffect transition="in" filter="dissolve">
                                      <p:cBhvr>
                                        <p:cTn id="19" dur="500"/>
                                        <p:tgtEl>
                                          <p:spTgt spid="6171"/>
                                        </p:tgtEl>
                                      </p:cBhvr>
                                    </p:animEffect>
                                  </p:childTnLst>
                                </p:cTn>
                              </p:par>
                            </p:childTnLst>
                          </p:cTn>
                        </p:par>
                        <p:par>
                          <p:cTn id="20" fill="hold" nodeType="afterGroup">
                            <p:stCondLst>
                              <p:cond delay="5000"/>
                            </p:stCondLst>
                            <p:childTnLst>
                              <p:par>
                                <p:cTn id="21" presetID="14" presetClass="entr" presetSubtype="10" fill="hold" nodeType="afterEffect">
                                  <p:stCondLst>
                                    <p:cond delay="4000"/>
                                  </p:stCondLst>
                                  <p:childTnLst>
                                    <p:set>
                                      <p:cBhvr>
                                        <p:cTn id="22" dur="1" fill="hold">
                                          <p:stCondLst>
                                            <p:cond delay="0"/>
                                          </p:stCondLst>
                                        </p:cTn>
                                        <p:tgtEl>
                                          <p:spTgt spid="6162"/>
                                        </p:tgtEl>
                                        <p:attrNameLst>
                                          <p:attrName>style.visibility</p:attrName>
                                        </p:attrNameLst>
                                      </p:cBhvr>
                                      <p:to>
                                        <p:strVal val="visible"/>
                                      </p:to>
                                    </p:set>
                                    <p:animEffect transition="in" filter="randombar(horizontal)">
                                      <p:cBhvr>
                                        <p:cTn id="23" dur="500"/>
                                        <p:tgtEl>
                                          <p:spTgt spid="6162"/>
                                        </p:tgtEl>
                                      </p:cBhvr>
                                    </p:animEffect>
                                  </p:childTnLst>
                                </p:cTn>
                              </p:par>
                            </p:childTnLst>
                          </p:cTn>
                        </p:par>
                        <p:par>
                          <p:cTn id="24" fill="hold" nodeType="afterGroup">
                            <p:stCondLst>
                              <p:cond delay="9500"/>
                            </p:stCondLst>
                            <p:childTnLst>
                              <p:par>
                                <p:cTn id="25" presetID="14" presetClass="entr" presetSubtype="10" fill="hold" nodeType="afterEffect">
                                  <p:stCondLst>
                                    <p:cond delay="3000"/>
                                  </p:stCondLst>
                                  <p:childTnLst>
                                    <p:set>
                                      <p:cBhvr>
                                        <p:cTn id="26" dur="1" fill="hold">
                                          <p:stCondLst>
                                            <p:cond delay="0"/>
                                          </p:stCondLst>
                                        </p:cTn>
                                        <p:tgtEl>
                                          <p:spTgt spid="6166"/>
                                        </p:tgtEl>
                                        <p:attrNameLst>
                                          <p:attrName>style.visibility</p:attrName>
                                        </p:attrNameLst>
                                      </p:cBhvr>
                                      <p:to>
                                        <p:strVal val="visible"/>
                                      </p:to>
                                    </p:set>
                                    <p:animEffect transition="in" filter="randombar(horizontal)">
                                      <p:cBhvr>
                                        <p:cTn id="27" dur="500"/>
                                        <p:tgtEl>
                                          <p:spTgt spid="6166"/>
                                        </p:tgtEl>
                                      </p:cBhvr>
                                    </p:animEffect>
                                  </p:childTnLst>
                                </p:cTn>
                              </p:par>
                            </p:childTnLst>
                          </p:cTn>
                        </p:par>
                        <p:par>
                          <p:cTn id="28" fill="hold" nodeType="afterGroup">
                            <p:stCondLst>
                              <p:cond delay="13000"/>
                            </p:stCondLst>
                            <p:childTnLst>
                              <p:par>
                                <p:cTn id="29" presetID="14" presetClass="entr" presetSubtype="10" fill="hold" nodeType="afterEffect">
                                  <p:stCondLst>
                                    <p:cond delay="3000"/>
                                  </p:stCondLst>
                                  <p:childTnLst>
                                    <p:set>
                                      <p:cBhvr>
                                        <p:cTn id="30" dur="1" fill="hold">
                                          <p:stCondLst>
                                            <p:cond delay="0"/>
                                          </p:stCondLst>
                                        </p:cTn>
                                        <p:tgtEl>
                                          <p:spTgt spid="6170"/>
                                        </p:tgtEl>
                                        <p:attrNameLst>
                                          <p:attrName>style.visibility</p:attrName>
                                        </p:attrNameLst>
                                      </p:cBhvr>
                                      <p:to>
                                        <p:strVal val="visible"/>
                                      </p:to>
                                    </p:set>
                                    <p:animEffect transition="in" filter="randombar(horizontal)">
                                      <p:cBhvr>
                                        <p:cTn id="31" dur="500"/>
                                        <p:tgtEl>
                                          <p:spTgt spid="6170"/>
                                        </p:tgtEl>
                                      </p:cBhvr>
                                    </p:animEffect>
                                  </p:childTnLst>
                                </p:cTn>
                              </p:par>
                            </p:childTnLst>
                          </p:cTn>
                        </p:par>
                        <p:par>
                          <p:cTn id="32" fill="hold" nodeType="afterGroup">
                            <p:stCondLst>
                              <p:cond delay="16500"/>
                            </p:stCondLst>
                            <p:childTnLst>
                              <p:par>
                                <p:cTn id="33" presetID="14" presetClass="entr" presetSubtype="10" fill="hold" nodeType="afterEffect">
                                  <p:stCondLst>
                                    <p:cond delay="3000"/>
                                  </p:stCondLst>
                                  <p:childTnLst>
                                    <p:set>
                                      <p:cBhvr>
                                        <p:cTn id="34" dur="1" fill="hold">
                                          <p:stCondLst>
                                            <p:cond delay="0"/>
                                          </p:stCondLst>
                                        </p:cTn>
                                        <p:tgtEl>
                                          <p:spTgt spid="6167"/>
                                        </p:tgtEl>
                                        <p:attrNameLst>
                                          <p:attrName>style.visibility</p:attrName>
                                        </p:attrNameLst>
                                      </p:cBhvr>
                                      <p:to>
                                        <p:strVal val="visible"/>
                                      </p:to>
                                    </p:set>
                                    <p:animEffect transition="in" filter="randombar(horizontal)">
                                      <p:cBhvr>
                                        <p:cTn id="35" dur="500"/>
                                        <p:tgtEl>
                                          <p:spTgt spid="6167"/>
                                        </p:tgtEl>
                                      </p:cBhvr>
                                    </p:animEffect>
                                  </p:childTnLst>
                                </p:cTn>
                              </p:par>
                            </p:childTnLst>
                          </p:cTn>
                        </p:par>
                        <p:par>
                          <p:cTn id="36" fill="hold" nodeType="afterGroup">
                            <p:stCondLst>
                              <p:cond delay="20000"/>
                            </p:stCondLst>
                            <p:childTnLst>
                              <p:par>
                                <p:cTn id="37" presetID="14" presetClass="entr" presetSubtype="10" fill="hold" nodeType="afterEffect">
                                  <p:stCondLst>
                                    <p:cond delay="3000"/>
                                  </p:stCondLst>
                                  <p:childTnLst>
                                    <p:set>
                                      <p:cBhvr>
                                        <p:cTn id="38" dur="1" fill="hold">
                                          <p:stCondLst>
                                            <p:cond delay="0"/>
                                          </p:stCondLst>
                                        </p:cTn>
                                        <p:tgtEl>
                                          <p:spTgt spid="6163"/>
                                        </p:tgtEl>
                                        <p:attrNameLst>
                                          <p:attrName>style.visibility</p:attrName>
                                        </p:attrNameLst>
                                      </p:cBhvr>
                                      <p:to>
                                        <p:strVal val="visible"/>
                                      </p:to>
                                    </p:set>
                                    <p:animEffect transition="in" filter="randombar(horizontal)">
                                      <p:cBhvr>
                                        <p:cTn id="39" dur="500"/>
                                        <p:tgtEl>
                                          <p:spTgt spid="6163"/>
                                        </p:tgtEl>
                                      </p:cBhvr>
                                    </p:animEffect>
                                  </p:childTnLst>
                                </p:cTn>
                              </p:par>
                            </p:childTnLst>
                          </p:cTn>
                        </p:par>
                        <p:par>
                          <p:cTn id="40" fill="hold" nodeType="afterGroup">
                            <p:stCondLst>
                              <p:cond delay="23500"/>
                            </p:stCondLst>
                            <p:childTnLst>
                              <p:par>
                                <p:cTn id="41" presetID="14" presetClass="entr" presetSubtype="10" fill="hold" nodeType="afterEffect">
                                  <p:stCondLst>
                                    <p:cond delay="3000"/>
                                  </p:stCondLst>
                                  <p:childTnLst>
                                    <p:set>
                                      <p:cBhvr>
                                        <p:cTn id="42" dur="1" fill="hold">
                                          <p:stCondLst>
                                            <p:cond delay="0"/>
                                          </p:stCondLst>
                                        </p:cTn>
                                        <p:tgtEl>
                                          <p:spTgt spid="6169"/>
                                        </p:tgtEl>
                                        <p:attrNameLst>
                                          <p:attrName>style.visibility</p:attrName>
                                        </p:attrNameLst>
                                      </p:cBhvr>
                                      <p:to>
                                        <p:strVal val="visible"/>
                                      </p:to>
                                    </p:set>
                                    <p:animEffect transition="in" filter="randombar(horizontal)">
                                      <p:cBhvr>
                                        <p:cTn id="43" dur="5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14-08-2012 Soil Consultancy_GVRS\10-07-2012 Projects Consulted_GVRS\04-07-2012 Bridge @ Erukopadu-Gampala Gudem, PR Nuzividu\Image0615.jpg">
            <a:extLst>
              <a:ext uri="{FF2B5EF4-FFF2-40B4-BE49-F238E27FC236}">
                <a16:creationId xmlns:a16="http://schemas.microsoft.com/office/drawing/2014/main" id="{42601690-0FEA-73C9-7D65-33D9B289F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14-08-2012 Soil Consultancy_GVRS\10-07-2012 Projects Consulted_GVRS\04-07-2012 Bridge @ Erukopadu-Gampala Gudem, PR Nuzividu\Image0616.jpg">
            <a:extLst>
              <a:ext uri="{FF2B5EF4-FFF2-40B4-BE49-F238E27FC236}">
                <a16:creationId xmlns:a16="http://schemas.microsoft.com/office/drawing/2014/main" id="{FAF950B9-6686-8DA8-EB34-08969F08EB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14-08-2012 Soil Consultancy_GVRS\10-07-2012 Projects Consulted_GVRS\04-07-2012 Bridge @ Erukopadu-Gampala Gudem, PR Nuzividu\Photo0035.jpg">
            <a:extLst>
              <a:ext uri="{FF2B5EF4-FFF2-40B4-BE49-F238E27FC236}">
                <a16:creationId xmlns:a16="http://schemas.microsoft.com/office/drawing/2014/main" id="{482794AD-EE96-7548-CEE4-B17CC3D25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E:\14-08-2012 Soil Consultancy_GVRS\10-07-2012 Projects Consulted_GVRS\04-07-2012 Bridge @ Erukopadu-Gampala Gudem, PR Nuzividu\Photo0042.jpg">
            <a:extLst>
              <a:ext uri="{FF2B5EF4-FFF2-40B4-BE49-F238E27FC236}">
                <a16:creationId xmlns:a16="http://schemas.microsoft.com/office/drawing/2014/main" id="{BB795B31-1326-2C67-1CED-6ECEF979E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3943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72DB3A2-04EA-DC01-F1CF-E36B6065D22B}"/>
              </a:ext>
            </a:extLst>
          </p:cNvPr>
          <p:cNvGraphicFramePr>
            <a:graphicFrameLocks noGrp="1"/>
          </p:cNvGraphicFramePr>
          <p:nvPr/>
        </p:nvGraphicFramePr>
        <p:xfrm>
          <a:off x="304800" y="1066800"/>
          <a:ext cx="8534400" cy="3716338"/>
        </p:xfrm>
        <a:graphic>
          <a:graphicData uri="http://schemas.openxmlformats.org/drawingml/2006/table">
            <a:tbl>
              <a:tblPr>
                <a:tableStyleId>{5940675A-B579-460E-94D1-54222C63F5DA}</a:tableStyleId>
              </a:tblPr>
              <a:tblGrid>
                <a:gridCol w="4771507">
                  <a:extLst>
                    <a:ext uri="{9D8B030D-6E8A-4147-A177-3AD203B41FA5}">
                      <a16:colId xmlns:a16="http://schemas.microsoft.com/office/drawing/2014/main" val="20000"/>
                    </a:ext>
                  </a:extLst>
                </a:gridCol>
                <a:gridCol w="659478">
                  <a:extLst>
                    <a:ext uri="{9D8B030D-6E8A-4147-A177-3AD203B41FA5}">
                      <a16:colId xmlns:a16="http://schemas.microsoft.com/office/drawing/2014/main" val="20001"/>
                    </a:ext>
                  </a:extLst>
                </a:gridCol>
                <a:gridCol w="620683">
                  <a:extLst>
                    <a:ext uri="{9D8B030D-6E8A-4147-A177-3AD203B41FA5}">
                      <a16:colId xmlns:a16="http://schemas.microsoft.com/office/drawing/2014/main" val="20002"/>
                    </a:ext>
                  </a:extLst>
                </a:gridCol>
                <a:gridCol w="620683">
                  <a:extLst>
                    <a:ext uri="{9D8B030D-6E8A-4147-A177-3AD203B41FA5}">
                      <a16:colId xmlns:a16="http://schemas.microsoft.com/office/drawing/2014/main" val="20003"/>
                    </a:ext>
                  </a:extLst>
                </a:gridCol>
                <a:gridCol w="620683">
                  <a:extLst>
                    <a:ext uri="{9D8B030D-6E8A-4147-A177-3AD203B41FA5}">
                      <a16:colId xmlns:a16="http://schemas.microsoft.com/office/drawing/2014/main" val="20004"/>
                    </a:ext>
                  </a:extLst>
                </a:gridCol>
                <a:gridCol w="620683">
                  <a:extLst>
                    <a:ext uri="{9D8B030D-6E8A-4147-A177-3AD203B41FA5}">
                      <a16:colId xmlns:a16="http://schemas.microsoft.com/office/drawing/2014/main" val="20005"/>
                    </a:ext>
                  </a:extLst>
                </a:gridCol>
                <a:gridCol w="620683">
                  <a:extLst>
                    <a:ext uri="{9D8B030D-6E8A-4147-A177-3AD203B41FA5}">
                      <a16:colId xmlns:a16="http://schemas.microsoft.com/office/drawing/2014/main" val="20006"/>
                    </a:ext>
                  </a:extLst>
                </a:gridCol>
              </a:tblGrid>
              <a:tr h="296304">
                <a:tc>
                  <a:txBody>
                    <a:bodyPr/>
                    <a:lstStyle/>
                    <a:p>
                      <a:pPr algn="just" fontAlgn="b"/>
                      <a:r>
                        <a:rPr lang="en-IN" sz="1400" b="1" u="none" strike="noStrike" dirty="0"/>
                        <a:t>Initial diameter of soil specimen, D</a:t>
                      </a:r>
                      <a:r>
                        <a:rPr lang="en-IN" sz="1400" b="1" u="none" strike="noStrike" baseline="-25000" dirty="0"/>
                        <a:t>0 </a:t>
                      </a:r>
                      <a:r>
                        <a:rPr lang="en-IN" sz="1400" b="1" u="none" strike="noStrike" dirty="0"/>
                        <a:t>(in  cm)</a:t>
                      </a:r>
                      <a:endParaRPr lang="en-IN" sz="1400" b="1" i="0" u="none" strike="noStrike" dirty="0">
                        <a:latin typeface="Times New Roman"/>
                      </a:endParaRPr>
                    </a:p>
                  </a:txBody>
                  <a:tcPr marL="0" marR="0" marT="0" marB="0" anchor="b">
                    <a:solidFill>
                      <a:srgbClr val="FFFF00"/>
                    </a:solidFill>
                  </a:tcPr>
                </a:tc>
                <a:tc>
                  <a:txBody>
                    <a:bodyPr/>
                    <a:lstStyle/>
                    <a:p>
                      <a:pPr algn="ctr" fontAlgn="b"/>
                      <a:r>
                        <a:rPr lang="en-IN" sz="1100" b="1" u="none" strike="noStrike"/>
                        <a:t>3.8</a:t>
                      </a:r>
                      <a:endParaRPr lang="en-IN" sz="1100" b="1" i="0" u="none" strike="noStrike">
                        <a:solidFill>
                          <a:srgbClr val="000000"/>
                        </a:solidFill>
                        <a:latin typeface="Arial"/>
                      </a:endParaRPr>
                    </a:p>
                  </a:txBody>
                  <a:tcPr marL="0" marR="0" marT="0" marB="0" anchor="b">
                    <a:solidFill>
                      <a:srgbClr val="FFFF00"/>
                    </a:solidFill>
                  </a:tcPr>
                </a:tc>
                <a:tc rowSpan="4" gridSpan="5">
                  <a:txBody>
                    <a:bodyPr/>
                    <a:lstStyle/>
                    <a:p>
                      <a:pPr algn="ctr" fontAlgn="b"/>
                      <a:endParaRPr lang="en-IN" sz="1100" b="1" i="0" u="none" strike="noStrike" dirty="0">
                        <a:solidFill>
                          <a:srgbClr val="000000"/>
                        </a:solidFill>
                        <a:latin typeface="Arial"/>
                      </a:endParaRPr>
                    </a:p>
                  </a:txBody>
                  <a:tcPr marL="0" marR="0" marT="0" marB="0" anchor="b">
                    <a:solidFill>
                      <a:srgbClr val="FFFF00"/>
                    </a:solidFill>
                  </a:tcPr>
                </a:tc>
                <a:tc rowSpan="4" hMerge="1">
                  <a:txBody>
                    <a:bodyPr/>
                    <a:lstStyle/>
                    <a:p>
                      <a:pPr algn="ctr" fontAlgn="b"/>
                      <a:endParaRPr lang="en-IN" sz="1100" b="1" i="0" u="none" strike="noStrike">
                        <a:solidFill>
                          <a:srgbClr val="000000"/>
                        </a:solidFill>
                        <a:latin typeface="Arial"/>
                      </a:endParaRPr>
                    </a:p>
                  </a:txBody>
                  <a:tcPr marL="0" marR="0" marT="0" marB="0" anchor="b"/>
                </a:tc>
                <a:tc rowSpan="4" hMerge="1">
                  <a:txBody>
                    <a:bodyPr/>
                    <a:lstStyle/>
                    <a:p>
                      <a:pPr algn="ctr" fontAlgn="b"/>
                      <a:endParaRPr lang="en-IN" sz="1100" b="1" i="0" u="none" strike="noStrike">
                        <a:solidFill>
                          <a:srgbClr val="000000"/>
                        </a:solidFill>
                        <a:latin typeface="Arial"/>
                      </a:endParaRPr>
                    </a:p>
                  </a:txBody>
                  <a:tcPr marL="0" marR="0" marT="0" marB="0" anchor="b"/>
                </a:tc>
                <a:tc rowSpan="4" hMerge="1">
                  <a:txBody>
                    <a:bodyPr/>
                    <a:lstStyle/>
                    <a:p>
                      <a:pPr algn="l" fontAlgn="b"/>
                      <a:endParaRPr lang="en-IN" sz="1100" b="1" i="0" u="none" strike="noStrike">
                        <a:solidFill>
                          <a:srgbClr val="000000"/>
                        </a:solidFill>
                        <a:latin typeface="Arial"/>
                      </a:endParaRPr>
                    </a:p>
                  </a:txBody>
                  <a:tcPr marL="0" marR="0" marT="0" marB="0" anchor="b"/>
                </a:tc>
                <a:tc rowSpan="4" hMerge="1">
                  <a:txBody>
                    <a:bodyPr/>
                    <a:lstStyle/>
                    <a:p>
                      <a:pPr algn="l" fontAlgn="b"/>
                      <a:endParaRPr lang="en-IN" sz="1100" b="1" i="0" u="none" strike="noStrike">
                        <a:solidFill>
                          <a:srgbClr val="000000"/>
                        </a:solidFill>
                        <a:latin typeface="Arial"/>
                      </a:endParaRPr>
                    </a:p>
                  </a:txBody>
                  <a:tcPr marL="0" marR="0" marT="0" marB="0" anchor="b"/>
                </a:tc>
                <a:extLst>
                  <a:ext uri="{0D108BD9-81ED-4DB2-BD59-A6C34878D82A}">
                    <a16:rowId xmlns:a16="http://schemas.microsoft.com/office/drawing/2014/main" val="10000"/>
                  </a:ext>
                </a:extLst>
              </a:tr>
              <a:tr h="296304">
                <a:tc>
                  <a:txBody>
                    <a:bodyPr/>
                    <a:lstStyle/>
                    <a:p>
                      <a:pPr algn="l" fontAlgn="b"/>
                      <a:r>
                        <a:rPr lang="en-IN" sz="1400" b="1" u="none" strike="noStrike"/>
                        <a:t>Initial length of soil specimen, L</a:t>
                      </a:r>
                      <a:r>
                        <a:rPr lang="en-IN" sz="1400" b="1" u="none" strike="noStrike" baseline="-25000"/>
                        <a:t>0 </a:t>
                      </a:r>
                      <a:r>
                        <a:rPr lang="en-IN" sz="1400" b="1" u="none" strike="noStrike"/>
                        <a:t>(in  cm)</a:t>
                      </a:r>
                      <a:endParaRPr lang="en-IN" sz="1400" b="1" i="0" u="none" strike="noStrike">
                        <a:latin typeface="Times New Roman"/>
                      </a:endParaRPr>
                    </a:p>
                  </a:txBody>
                  <a:tcPr marL="0" marR="0" marT="0" marB="0" anchor="b">
                    <a:solidFill>
                      <a:srgbClr val="FFFF00"/>
                    </a:solidFill>
                  </a:tcPr>
                </a:tc>
                <a:tc>
                  <a:txBody>
                    <a:bodyPr/>
                    <a:lstStyle/>
                    <a:p>
                      <a:pPr algn="ctr" fontAlgn="b"/>
                      <a:r>
                        <a:rPr lang="en-IN" sz="1100" b="1" u="none" strike="noStrike"/>
                        <a:t>7.6</a:t>
                      </a:r>
                      <a:endParaRPr lang="en-IN" sz="1100" b="1" i="0" u="none" strike="noStrike">
                        <a:solidFill>
                          <a:srgbClr val="000000"/>
                        </a:solidFill>
                        <a:latin typeface="Arial"/>
                      </a:endParaRPr>
                    </a:p>
                  </a:txBody>
                  <a:tcPr marL="0" marR="0" marT="0" marB="0" anchor="b">
                    <a:solidFill>
                      <a:srgbClr val="FFFF00"/>
                    </a:solidFill>
                  </a:tcPr>
                </a:tc>
                <a:tc gridSpan="5"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ctr" fontAlgn="b"/>
                      <a:endParaRPr lang="en-IN" sz="1100" b="1" i="0" u="none" strike="noStrike" dirty="0">
                        <a:solidFill>
                          <a:srgbClr val="000000"/>
                        </a:solidFill>
                        <a:latin typeface="Arial"/>
                      </a:endParaRPr>
                    </a:p>
                  </a:txBody>
                  <a:tcPr marL="0" marR="0" marT="0" marB="0" anchor="b"/>
                </a:tc>
                <a:tc hMerge="1"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l" fontAlgn="b"/>
                      <a:endParaRPr lang="en-IN" sz="1100" b="1" i="0" u="none" strike="noStrike">
                        <a:solidFill>
                          <a:srgbClr val="000000"/>
                        </a:solidFill>
                        <a:latin typeface="Arial"/>
                      </a:endParaRPr>
                    </a:p>
                  </a:txBody>
                  <a:tcPr marL="0" marR="0" marT="0" marB="0" anchor="b"/>
                </a:tc>
                <a:tc hMerge="1" vMerge="1">
                  <a:txBody>
                    <a:bodyPr/>
                    <a:lstStyle/>
                    <a:p>
                      <a:pPr algn="l" fontAlgn="b"/>
                      <a:endParaRPr lang="en-IN" sz="1100" b="1" i="0" u="none" strike="noStrike">
                        <a:solidFill>
                          <a:srgbClr val="000000"/>
                        </a:solidFill>
                        <a:latin typeface="Arial"/>
                      </a:endParaRPr>
                    </a:p>
                  </a:txBody>
                  <a:tcPr marL="0" marR="0" marT="0" marB="0" anchor="b"/>
                </a:tc>
                <a:extLst>
                  <a:ext uri="{0D108BD9-81ED-4DB2-BD59-A6C34878D82A}">
                    <a16:rowId xmlns:a16="http://schemas.microsoft.com/office/drawing/2014/main" val="10001"/>
                  </a:ext>
                </a:extLst>
              </a:tr>
              <a:tr h="319097">
                <a:tc>
                  <a:txBody>
                    <a:bodyPr/>
                    <a:lstStyle/>
                    <a:p>
                      <a:pPr algn="l" fontAlgn="b"/>
                      <a:r>
                        <a:rPr lang="en-IN" sz="1400" b="1" u="none" strike="noStrike"/>
                        <a:t>Initial area of soil specimen, A</a:t>
                      </a:r>
                      <a:r>
                        <a:rPr lang="en-IN" sz="1400" b="1" u="none" strike="noStrike" baseline="-25000"/>
                        <a:t>0</a:t>
                      </a:r>
                      <a:r>
                        <a:rPr lang="en-IN" sz="1400" b="1" u="none" strike="noStrike"/>
                        <a:t> = pi/4*D</a:t>
                      </a:r>
                      <a:r>
                        <a:rPr lang="en-IN" sz="1400" b="1" u="none" strike="noStrike" baseline="30000"/>
                        <a:t>2 </a:t>
                      </a:r>
                      <a:r>
                        <a:rPr lang="en-IN" sz="1400" b="1" u="none" strike="noStrike"/>
                        <a:t>(in  cm</a:t>
                      </a:r>
                      <a:r>
                        <a:rPr lang="en-IN" sz="1400" b="1" u="none" strike="noStrike" baseline="30000"/>
                        <a:t>2</a:t>
                      </a:r>
                      <a:r>
                        <a:rPr lang="en-IN" sz="1400" b="1" u="none" strike="noStrike"/>
                        <a:t>)</a:t>
                      </a:r>
                      <a:endParaRPr lang="en-IN" sz="1400" b="1" i="0" u="none" strike="noStrike">
                        <a:latin typeface="Times New Roman"/>
                      </a:endParaRPr>
                    </a:p>
                  </a:txBody>
                  <a:tcPr marL="0" marR="0" marT="0" marB="0" anchor="b">
                    <a:solidFill>
                      <a:srgbClr val="FFFF00"/>
                    </a:solidFill>
                  </a:tcPr>
                </a:tc>
                <a:tc>
                  <a:txBody>
                    <a:bodyPr/>
                    <a:lstStyle/>
                    <a:p>
                      <a:pPr algn="ctr" fontAlgn="b"/>
                      <a:r>
                        <a:rPr lang="en-IN" sz="1100" b="1" u="none" strike="noStrike"/>
                        <a:t>11.34262</a:t>
                      </a:r>
                      <a:endParaRPr lang="en-IN" sz="1100" b="1" i="0" u="none" strike="noStrike">
                        <a:solidFill>
                          <a:srgbClr val="000000"/>
                        </a:solidFill>
                        <a:latin typeface="Arial"/>
                      </a:endParaRPr>
                    </a:p>
                  </a:txBody>
                  <a:tcPr marL="0" marR="0" marT="0" marB="0" anchor="b">
                    <a:solidFill>
                      <a:srgbClr val="FFFF00"/>
                    </a:solidFill>
                  </a:tcPr>
                </a:tc>
                <a:tc gridSpan="5"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ctr" fontAlgn="b"/>
                      <a:endParaRPr lang="en-IN" sz="1100" b="1" i="0" u="none" strike="noStrike" dirty="0">
                        <a:solidFill>
                          <a:srgbClr val="000000"/>
                        </a:solidFill>
                        <a:latin typeface="Arial"/>
                      </a:endParaRPr>
                    </a:p>
                  </a:txBody>
                  <a:tcPr marL="0" marR="0" marT="0" marB="0" anchor="b"/>
                </a:tc>
                <a:tc hMerge="1"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l" fontAlgn="b"/>
                      <a:endParaRPr lang="en-IN" sz="1100" b="1" i="0" u="none" strike="noStrike" dirty="0">
                        <a:solidFill>
                          <a:srgbClr val="000000"/>
                        </a:solidFill>
                        <a:latin typeface="Arial"/>
                      </a:endParaRPr>
                    </a:p>
                  </a:txBody>
                  <a:tcPr marL="0" marR="0" marT="0" marB="0" anchor="b"/>
                </a:tc>
                <a:tc hMerge="1" vMerge="1">
                  <a:txBody>
                    <a:bodyPr/>
                    <a:lstStyle/>
                    <a:p>
                      <a:pPr algn="l" fontAlgn="b"/>
                      <a:endParaRPr lang="en-IN" sz="1100" b="1" i="0" u="none" strike="noStrike" dirty="0">
                        <a:solidFill>
                          <a:srgbClr val="000000"/>
                        </a:solidFill>
                        <a:latin typeface="Arial"/>
                      </a:endParaRPr>
                    </a:p>
                  </a:txBody>
                  <a:tcPr marL="0" marR="0" marT="0" marB="0" anchor="b"/>
                </a:tc>
                <a:extLst>
                  <a:ext uri="{0D108BD9-81ED-4DB2-BD59-A6C34878D82A}">
                    <a16:rowId xmlns:a16="http://schemas.microsoft.com/office/drawing/2014/main" val="10002"/>
                  </a:ext>
                </a:extLst>
              </a:tr>
              <a:tr h="193738">
                <a:tc>
                  <a:txBody>
                    <a:bodyPr/>
                    <a:lstStyle/>
                    <a:p>
                      <a:pPr algn="l" fontAlgn="b"/>
                      <a:endParaRPr lang="en-IN" sz="1100" b="1" i="0" u="none" strike="noStrike">
                        <a:latin typeface="Arial"/>
                      </a:endParaRPr>
                    </a:p>
                  </a:txBody>
                  <a:tcPr marL="0" marR="0" marT="0" marB="0" anchor="b">
                    <a:solidFill>
                      <a:srgbClr val="FFFF00"/>
                    </a:solidFill>
                  </a:tcPr>
                </a:tc>
                <a:tc>
                  <a:txBody>
                    <a:bodyPr/>
                    <a:lstStyle/>
                    <a:p>
                      <a:pPr algn="ctr" fontAlgn="b"/>
                      <a:endParaRPr lang="en-IN" sz="1100" b="1" i="0" u="none" strike="noStrike">
                        <a:solidFill>
                          <a:srgbClr val="000000"/>
                        </a:solidFill>
                        <a:latin typeface="Arial"/>
                      </a:endParaRPr>
                    </a:p>
                  </a:txBody>
                  <a:tcPr marL="0" marR="0" marT="0" marB="0" anchor="b">
                    <a:solidFill>
                      <a:srgbClr val="FFFF00"/>
                    </a:solidFill>
                  </a:tcPr>
                </a:tc>
                <a:tc gridSpan="5"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ctr" fontAlgn="b"/>
                      <a:endParaRPr lang="en-IN" sz="1100" b="1" i="0" u="none" strike="noStrike">
                        <a:solidFill>
                          <a:srgbClr val="000000"/>
                        </a:solidFill>
                        <a:latin typeface="Arial"/>
                      </a:endParaRPr>
                    </a:p>
                  </a:txBody>
                  <a:tcPr marL="0" marR="0" marT="0" marB="0" anchor="b"/>
                </a:tc>
                <a:tc hMerge="1" vMerge="1">
                  <a:txBody>
                    <a:bodyPr/>
                    <a:lstStyle/>
                    <a:p>
                      <a:pPr algn="ctr" fontAlgn="b"/>
                      <a:endParaRPr lang="en-IN" sz="1100" b="1" i="0" u="none" strike="noStrike" dirty="0">
                        <a:solidFill>
                          <a:srgbClr val="000000"/>
                        </a:solidFill>
                        <a:latin typeface="Arial"/>
                      </a:endParaRPr>
                    </a:p>
                  </a:txBody>
                  <a:tcPr marL="0" marR="0" marT="0" marB="0" anchor="b"/>
                </a:tc>
                <a:tc hMerge="1" vMerge="1">
                  <a:txBody>
                    <a:bodyPr/>
                    <a:lstStyle/>
                    <a:p>
                      <a:pPr algn="l" fontAlgn="b"/>
                      <a:endParaRPr lang="en-IN" sz="1100" b="1" i="0" u="none" strike="noStrike" dirty="0">
                        <a:solidFill>
                          <a:srgbClr val="000000"/>
                        </a:solidFill>
                        <a:latin typeface="Arial"/>
                      </a:endParaRPr>
                    </a:p>
                  </a:txBody>
                  <a:tcPr marL="0" marR="0" marT="0" marB="0" anchor="b"/>
                </a:tc>
                <a:tc hMerge="1" vMerge="1">
                  <a:txBody>
                    <a:bodyPr/>
                    <a:lstStyle/>
                    <a:p>
                      <a:pPr algn="l" fontAlgn="b"/>
                      <a:endParaRPr lang="en-IN" sz="1100" b="1" i="0" u="none" strike="noStrike" dirty="0">
                        <a:solidFill>
                          <a:srgbClr val="000000"/>
                        </a:solidFill>
                        <a:latin typeface="Arial"/>
                      </a:endParaRPr>
                    </a:p>
                  </a:txBody>
                  <a:tcPr marL="0" marR="0" marT="0" marB="0" anchor="b"/>
                </a:tc>
                <a:extLst>
                  <a:ext uri="{0D108BD9-81ED-4DB2-BD59-A6C34878D82A}">
                    <a16:rowId xmlns:a16="http://schemas.microsoft.com/office/drawing/2014/main" val="10003"/>
                  </a:ext>
                </a:extLst>
              </a:tr>
              <a:tr h="365822">
                <a:tc gridSpan="7">
                  <a:txBody>
                    <a:bodyPr/>
                    <a:lstStyle/>
                    <a:p>
                      <a:pPr algn="ctr" fontAlgn="b"/>
                      <a:r>
                        <a:rPr lang="en-IN" sz="2400" b="1" u="none" strike="noStrike" dirty="0"/>
                        <a:t>Test Result:</a:t>
                      </a:r>
                      <a:endParaRPr lang="en-IN" sz="2400" b="1" i="0" u="none" strike="noStrike" dirty="0">
                        <a:solidFill>
                          <a:srgbClr val="000000"/>
                        </a:solidFill>
                        <a:latin typeface="Times New Roman"/>
                      </a:endParaRPr>
                    </a:p>
                  </a:txBody>
                  <a:tcPr marL="0" marR="0" marT="0" marB="0" anchor="b">
                    <a:solidFill>
                      <a:srgbClr val="FFFF00"/>
                    </a:solidFill>
                  </a:tcPr>
                </a:tc>
                <a:tc hMerge="1">
                  <a:txBody>
                    <a:bodyPr/>
                    <a:lstStyle/>
                    <a:p>
                      <a:pPr algn="ctr" fontAlgn="b"/>
                      <a:endParaRPr lang="en-IN" sz="1100" b="1" i="0" u="none" strike="noStrike" dirty="0">
                        <a:solidFill>
                          <a:srgbClr val="000000"/>
                        </a:solidFill>
                        <a:latin typeface="Arial"/>
                      </a:endParaRPr>
                    </a:p>
                  </a:txBody>
                  <a:tcPr marL="0" marR="0" marT="0" marB="0" anchor="b">
                    <a:solidFill>
                      <a:srgbClr val="FFFF00"/>
                    </a:solidFill>
                  </a:tcPr>
                </a:tc>
                <a:tc hMerge="1">
                  <a:txBody>
                    <a:bodyPr/>
                    <a:lstStyle/>
                    <a:p>
                      <a:pPr algn="l" fontAlgn="b"/>
                      <a:endParaRPr lang="en-IN" sz="1100" b="1" i="0" u="none" strike="noStrike" dirty="0">
                        <a:solidFill>
                          <a:srgbClr val="000000"/>
                        </a:solidFill>
                        <a:latin typeface="Arial"/>
                      </a:endParaRPr>
                    </a:p>
                  </a:txBody>
                  <a:tcPr marL="0" marR="0" marT="0" marB="0" anchor="b">
                    <a:solidFill>
                      <a:srgbClr val="FFFF00"/>
                    </a:solidFill>
                  </a:tcPr>
                </a:tc>
                <a:tc hMerge="1">
                  <a:txBody>
                    <a:bodyPr/>
                    <a:lstStyle/>
                    <a:p>
                      <a:pPr algn="l" fontAlgn="b"/>
                      <a:endParaRPr lang="en-IN" sz="1100" b="1" i="0" u="none" strike="noStrike" dirty="0">
                        <a:solidFill>
                          <a:srgbClr val="000000"/>
                        </a:solidFill>
                        <a:latin typeface="Arial"/>
                      </a:endParaRPr>
                    </a:p>
                  </a:txBody>
                  <a:tcPr marL="0" marR="0" marT="0" marB="0" anchor="b">
                    <a:solidFill>
                      <a:srgbClr val="FFFF00"/>
                    </a:solidFill>
                  </a:tcPr>
                </a:tc>
                <a:tc hMerge="1">
                  <a:txBody>
                    <a:bodyPr/>
                    <a:lstStyle/>
                    <a:p>
                      <a:pPr algn="l" fontAlgn="b"/>
                      <a:endParaRPr lang="en-IN" sz="1100" b="1" i="0" u="none" strike="noStrike" dirty="0">
                        <a:solidFill>
                          <a:srgbClr val="000000"/>
                        </a:solidFill>
                        <a:latin typeface="Arial"/>
                      </a:endParaRPr>
                    </a:p>
                  </a:txBody>
                  <a:tcPr marL="0" marR="0" marT="0" marB="0" anchor="b">
                    <a:solidFill>
                      <a:srgbClr val="FFFF00"/>
                    </a:solidFill>
                  </a:tcPr>
                </a:tc>
                <a:tc hMerge="1">
                  <a:txBody>
                    <a:bodyPr/>
                    <a:lstStyle/>
                    <a:p>
                      <a:pPr algn="l" fontAlgn="b"/>
                      <a:endParaRPr lang="en-IN" sz="1100" b="1" i="0" u="none" strike="noStrike" dirty="0">
                        <a:solidFill>
                          <a:srgbClr val="000000"/>
                        </a:solidFill>
                        <a:latin typeface="Arial"/>
                      </a:endParaRPr>
                    </a:p>
                  </a:txBody>
                  <a:tcPr marL="0" marR="0" marT="0" marB="0" anchor="b">
                    <a:solidFill>
                      <a:srgbClr val="FFFF00"/>
                    </a:solidFill>
                  </a:tcPr>
                </a:tc>
                <a:tc hMerge="1">
                  <a:txBody>
                    <a:bodyPr/>
                    <a:lstStyle/>
                    <a:p>
                      <a:pPr algn="l" fontAlgn="b"/>
                      <a:endParaRPr lang="en-IN" sz="1100" b="1" i="0" u="none" strike="noStrike" dirty="0">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4"/>
                  </a:ext>
                </a:extLst>
              </a:tr>
              <a:tr h="239323">
                <a:tc>
                  <a:txBody>
                    <a:bodyPr/>
                    <a:lstStyle/>
                    <a:p>
                      <a:pPr algn="l" fontAlgn="b"/>
                      <a:r>
                        <a:rPr lang="en-IN" sz="1400" b="1" u="none" strike="noStrike"/>
                        <a:t>Deformation Dial Reading</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400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500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570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575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585</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5"/>
                  </a:ext>
                </a:extLst>
              </a:tr>
              <a:tr h="250718">
                <a:tc>
                  <a:txBody>
                    <a:bodyPr/>
                    <a:lstStyle/>
                    <a:p>
                      <a:pPr algn="ctr" fontAlgn="b"/>
                      <a:r>
                        <a:rPr lang="en-IN" sz="1400" b="1" u="none" strike="noStrike" dirty="0"/>
                        <a:t>Change in length of soil sample [Axial deformation, DL] (in mm)</a:t>
                      </a:r>
                      <a:endParaRPr lang="en-IN" sz="1400" b="1" i="0" u="none" strike="noStrike" dirty="0">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4</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5.7</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5.75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5.85</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6"/>
                  </a:ext>
                </a:extLst>
              </a:tr>
              <a:tr h="250718">
                <a:tc>
                  <a:txBody>
                    <a:bodyPr/>
                    <a:lstStyle/>
                    <a:p>
                      <a:pPr algn="just" fontAlgn="b"/>
                      <a:r>
                        <a:rPr lang="en-IN" sz="1400" b="1" u="none" strike="noStrike"/>
                        <a:t>Axial strain   (e) =  [DL/L*100] (in %)</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5.263158</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6.578947</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7.565789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7.697368</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7"/>
                  </a:ext>
                </a:extLst>
              </a:tr>
              <a:tr h="239323">
                <a:tc>
                  <a:txBody>
                    <a:bodyPr/>
                    <a:lstStyle/>
                    <a:p>
                      <a:pPr algn="ctr" fontAlgn="b"/>
                      <a:r>
                        <a:rPr lang="en-IN" sz="1400" b="1" u="none" strike="noStrike"/>
                        <a:t>Corrected area at failure Ac =  A0/(1-e) (in cm2)</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11.105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11.72194</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11.88704</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12.00541</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12.01395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12.03108</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8"/>
                  </a:ext>
                </a:extLst>
              </a:tr>
              <a:tr h="239323">
                <a:tc>
                  <a:txBody>
                    <a:bodyPr/>
                    <a:lstStyle/>
                    <a:p>
                      <a:pPr algn="l" fontAlgn="b"/>
                      <a:r>
                        <a:rPr lang="en-IN" sz="1400" b="1" u="none" strike="noStrike"/>
                        <a:t>Proving ring dial reading</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3</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30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35</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09"/>
                  </a:ext>
                </a:extLst>
              </a:tr>
              <a:tr h="239323">
                <a:tc>
                  <a:txBody>
                    <a:bodyPr/>
                    <a:lstStyle/>
                    <a:p>
                      <a:pPr algn="l" fontAlgn="b"/>
                      <a:r>
                        <a:rPr lang="fr-FR" sz="1400" b="1" u="none" strike="noStrike"/>
                        <a:t>Proving Constant (1 Dial Division = 2.89 N)</a:t>
                      </a:r>
                      <a:endParaRPr lang="fr-FR"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2.89</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10"/>
                  </a:ext>
                </a:extLst>
              </a:tr>
              <a:tr h="239323">
                <a:tc>
                  <a:txBody>
                    <a:bodyPr/>
                    <a:lstStyle/>
                    <a:p>
                      <a:pPr algn="just" fontAlgn="t"/>
                      <a:r>
                        <a:rPr lang="en-IN" sz="1400" b="1" u="none" strike="noStrike"/>
                        <a:t>Axial force  (P) (in N)</a:t>
                      </a:r>
                      <a:endParaRPr lang="en-IN" sz="1400" b="1" i="0" u="none" strike="noStrike">
                        <a:solidFill>
                          <a:srgbClr val="000000"/>
                        </a:solidFill>
                        <a:latin typeface="Times New Roman"/>
                      </a:endParaRPr>
                    </a:p>
                  </a:txBody>
                  <a:tcPr marL="0" marR="0" marT="0" marB="0">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8.67</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14.45</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57.8</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86.7</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101.15</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11"/>
                  </a:ext>
                </a:extLst>
              </a:tr>
              <a:tr h="296304">
                <a:tc>
                  <a:txBody>
                    <a:bodyPr/>
                    <a:lstStyle/>
                    <a:p>
                      <a:pPr algn="just" fontAlgn="b"/>
                      <a:r>
                        <a:rPr lang="en-IN" sz="1400" b="1" u="none" strike="noStrike"/>
                        <a:t>Axial Stress=P/Ac (in N/cm</a:t>
                      </a:r>
                      <a:r>
                        <a:rPr lang="en-IN" sz="1400" b="1" u="none" strike="noStrike" baseline="30000"/>
                        <a:t>2</a:t>
                      </a:r>
                      <a:r>
                        <a:rPr lang="en-IN" sz="1400" b="1" u="none" strike="noStrike"/>
                        <a:t>)</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0.739638</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1.215609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4.814498</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7.216611</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8.407394</a:t>
                      </a:r>
                      <a:endParaRPr lang="en-IN" sz="1100" b="1" i="0" u="none" strike="noStrike">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12"/>
                  </a:ext>
                </a:extLst>
              </a:tr>
              <a:tr h="250718">
                <a:tc>
                  <a:txBody>
                    <a:bodyPr/>
                    <a:lstStyle/>
                    <a:p>
                      <a:pPr algn="just" fontAlgn="b"/>
                      <a:r>
                        <a:rPr lang="en-IN" sz="1400" b="1" u="none" strike="noStrike"/>
                        <a:t>Axial Stress (in kPa)</a:t>
                      </a:r>
                      <a:endParaRPr lang="en-IN" sz="1400" b="1" i="0" u="none" strike="noStrike">
                        <a:solidFill>
                          <a:srgbClr val="000000"/>
                        </a:solidFill>
                        <a:latin typeface="Times New Roman"/>
                      </a:endParaRPr>
                    </a:p>
                  </a:txBody>
                  <a:tcPr marL="0" marR="0" marT="0" marB="0" anchor="b">
                    <a:solidFill>
                      <a:srgbClr val="FFFF00"/>
                    </a:solidFill>
                  </a:tcPr>
                </a:tc>
                <a:tc>
                  <a:txBody>
                    <a:bodyPr/>
                    <a:lstStyle/>
                    <a:p>
                      <a:pPr algn="ctr" fontAlgn="b"/>
                      <a:r>
                        <a:rPr lang="en-IN" sz="1100" b="1" u="none" strike="noStrike"/>
                        <a:t>0</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7.396384</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12.15609</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48.14498</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a:t>72.16611</a:t>
                      </a:r>
                      <a:endParaRPr lang="en-IN" sz="1100" b="1" i="0" u="none" strike="noStrike">
                        <a:solidFill>
                          <a:srgbClr val="000000"/>
                        </a:solidFill>
                        <a:latin typeface="Arial"/>
                      </a:endParaRPr>
                    </a:p>
                  </a:txBody>
                  <a:tcPr marL="0" marR="0" marT="0" marB="0" anchor="b">
                    <a:solidFill>
                      <a:srgbClr val="FFFF00"/>
                    </a:solidFill>
                  </a:tcPr>
                </a:tc>
                <a:tc>
                  <a:txBody>
                    <a:bodyPr/>
                    <a:lstStyle/>
                    <a:p>
                      <a:pPr algn="ctr" fontAlgn="b"/>
                      <a:r>
                        <a:rPr lang="en-IN" sz="1100" b="1" u="none" strike="noStrike" dirty="0"/>
                        <a:t>84.07394</a:t>
                      </a:r>
                      <a:endParaRPr lang="en-IN" sz="1100" b="1" i="0" u="none" strike="noStrike" dirty="0">
                        <a:solidFill>
                          <a:srgbClr val="000000"/>
                        </a:solidFill>
                        <a:latin typeface="Arial"/>
                      </a:endParaRPr>
                    </a:p>
                  </a:txBody>
                  <a:tcPr marL="0" marR="0" marT="0" marB="0" anchor="b">
                    <a:solidFill>
                      <a:srgbClr val="FFFF00"/>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4BDE900-0756-1C99-E220-8ACA71C1F407}"/>
              </a:ext>
            </a:extLst>
          </p:cNvPr>
          <p:cNvGraphicFramePr>
            <a:graphicFrameLocks/>
          </p:cNvGraphicFramePr>
          <p:nvPr/>
        </p:nvGraphicFramePr>
        <p:xfrm>
          <a:off x="1295400" y="762000"/>
          <a:ext cx="6781800" cy="4876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361CA4A-6F6A-5BD0-0B90-9C0C5102C131}"/>
              </a:ext>
            </a:extLst>
          </p:cNvPr>
          <p:cNvGraphicFramePr>
            <a:graphicFrameLocks noGrp="1"/>
          </p:cNvGraphicFramePr>
          <p:nvPr/>
        </p:nvGraphicFramePr>
        <p:xfrm>
          <a:off x="1219200" y="1828800"/>
          <a:ext cx="7086600" cy="838200"/>
        </p:xfrm>
        <a:graphic>
          <a:graphicData uri="http://schemas.openxmlformats.org/drawingml/2006/table">
            <a:tbl>
              <a:tblPr>
                <a:tableStyleId>{5940675A-B579-460E-94D1-54222C63F5DA}</a:tableStyleId>
              </a:tblPr>
              <a:tblGrid>
                <a:gridCol w="6226084">
                  <a:extLst>
                    <a:ext uri="{9D8B030D-6E8A-4147-A177-3AD203B41FA5}">
                      <a16:colId xmlns:a16="http://schemas.microsoft.com/office/drawing/2014/main" val="20000"/>
                    </a:ext>
                  </a:extLst>
                </a:gridCol>
                <a:gridCol w="860516">
                  <a:extLst>
                    <a:ext uri="{9D8B030D-6E8A-4147-A177-3AD203B41FA5}">
                      <a16:colId xmlns:a16="http://schemas.microsoft.com/office/drawing/2014/main" val="20001"/>
                    </a:ext>
                  </a:extLst>
                </a:gridCol>
              </a:tblGrid>
              <a:tr h="533400">
                <a:tc>
                  <a:txBody>
                    <a:bodyPr/>
                    <a:lstStyle/>
                    <a:p>
                      <a:pPr algn="ctr" fontAlgn="b"/>
                      <a:r>
                        <a:rPr lang="en-IN" sz="1400" u="none" strike="noStrike" dirty="0"/>
                        <a:t>UCC Strength (</a:t>
                      </a:r>
                      <a:r>
                        <a:rPr lang="en-IN" sz="1400" u="none" strike="noStrike" dirty="0" err="1"/>
                        <a:t>kPa</a:t>
                      </a:r>
                      <a:r>
                        <a:rPr lang="en-IN" sz="1400" u="none" strike="noStrike" dirty="0"/>
                        <a:t>)</a:t>
                      </a:r>
                      <a:endParaRPr lang="en-IN" sz="1400" b="1" i="0" u="none" strike="noStrike" dirty="0">
                        <a:latin typeface="Arial"/>
                      </a:endParaRPr>
                    </a:p>
                  </a:txBody>
                  <a:tcPr marL="0" marR="0" marT="0" marB="0" anchor="b">
                    <a:solidFill>
                      <a:srgbClr val="FFFF00"/>
                    </a:solidFill>
                  </a:tcPr>
                </a:tc>
                <a:tc>
                  <a:txBody>
                    <a:bodyPr/>
                    <a:lstStyle/>
                    <a:p>
                      <a:pPr algn="r" fontAlgn="b"/>
                      <a:r>
                        <a:rPr lang="en-IN" sz="1400" u="none" strike="noStrike"/>
                        <a:t>84.073941</a:t>
                      </a:r>
                      <a:endParaRPr lang="en-IN" sz="1400" b="1" i="0" u="none" strike="noStrike">
                        <a:latin typeface="Arial"/>
                      </a:endParaRPr>
                    </a:p>
                  </a:txBody>
                  <a:tcPr marL="0" marR="0" marT="0" marB="0" anchor="b">
                    <a:solidFill>
                      <a:srgbClr val="FFFF00"/>
                    </a:solidFill>
                  </a:tcPr>
                </a:tc>
                <a:extLst>
                  <a:ext uri="{0D108BD9-81ED-4DB2-BD59-A6C34878D82A}">
                    <a16:rowId xmlns:a16="http://schemas.microsoft.com/office/drawing/2014/main" val="10000"/>
                  </a:ext>
                </a:extLst>
              </a:tr>
              <a:tr h="304800">
                <a:tc>
                  <a:txBody>
                    <a:bodyPr/>
                    <a:lstStyle/>
                    <a:p>
                      <a:pPr algn="ctr" fontAlgn="b"/>
                      <a:r>
                        <a:rPr lang="en-IN" sz="2000" u="none" strike="noStrike" dirty="0" err="1"/>
                        <a:t>Undrained</a:t>
                      </a:r>
                      <a:r>
                        <a:rPr lang="en-IN" sz="2000" u="none" strike="noStrike" dirty="0"/>
                        <a:t> Cohesion, Cu (</a:t>
                      </a:r>
                      <a:r>
                        <a:rPr lang="en-IN" sz="2000" u="none" strike="noStrike" dirty="0" err="1"/>
                        <a:t>kPa</a:t>
                      </a:r>
                      <a:r>
                        <a:rPr lang="en-IN" sz="2000" u="none" strike="noStrike" dirty="0"/>
                        <a:t>)</a:t>
                      </a:r>
                      <a:endParaRPr lang="en-IN" sz="2000" b="1" i="0" u="none" strike="noStrike" dirty="0">
                        <a:latin typeface="Times New Roman"/>
                      </a:endParaRPr>
                    </a:p>
                  </a:txBody>
                  <a:tcPr marL="0" marR="0" marT="0" marB="0" anchor="b">
                    <a:solidFill>
                      <a:srgbClr val="FFFF00"/>
                    </a:solidFill>
                  </a:tcPr>
                </a:tc>
                <a:tc>
                  <a:txBody>
                    <a:bodyPr/>
                    <a:lstStyle/>
                    <a:p>
                      <a:pPr algn="ctr" fontAlgn="b"/>
                      <a:r>
                        <a:rPr lang="en-IN" sz="1400" u="none" strike="noStrike" dirty="0"/>
                        <a:t>42.036971</a:t>
                      </a:r>
                      <a:endParaRPr lang="en-IN" sz="1400" b="1" i="0" u="none" strike="noStrike" dirty="0">
                        <a:latin typeface="Arial"/>
                      </a:endParaRPr>
                    </a:p>
                  </a:txBody>
                  <a:tcPr marL="0" marR="0" marT="0" marB="0" anchor="b">
                    <a:solidFill>
                      <a:srgbClr val="FFFF00"/>
                    </a:solid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82EBF7CF-3EB4-2E73-0401-F58FB7CF67A7}"/>
              </a:ext>
            </a:extLst>
          </p:cNvPr>
          <p:cNvGraphicFramePr>
            <a:graphicFrameLocks noGrp="1"/>
          </p:cNvGraphicFramePr>
          <p:nvPr/>
        </p:nvGraphicFramePr>
        <p:xfrm>
          <a:off x="304800" y="3276600"/>
          <a:ext cx="8534400" cy="1524000"/>
        </p:xfrm>
        <a:graphic>
          <a:graphicData uri="http://schemas.openxmlformats.org/drawingml/2006/table">
            <a:tbl>
              <a:tblPr>
                <a:tableStyleId>{5940675A-B579-460E-94D1-54222C63F5DA}</a:tableStyleId>
              </a:tblPr>
              <a:tblGrid>
                <a:gridCol w="7498081">
                  <a:extLst>
                    <a:ext uri="{9D8B030D-6E8A-4147-A177-3AD203B41FA5}">
                      <a16:colId xmlns:a16="http://schemas.microsoft.com/office/drawing/2014/main" val="20000"/>
                    </a:ext>
                  </a:extLst>
                </a:gridCol>
                <a:gridCol w="1036319">
                  <a:extLst>
                    <a:ext uri="{9D8B030D-6E8A-4147-A177-3AD203B41FA5}">
                      <a16:colId xmlns:a16="http://schemas.microsoft.com/office/drawing/2014/main" val="20001"/>
                    </a:ext>
                  </a:extLst>
                </a:gridCol>
              </a:tblGrid>
              <a:tr h="200025">
                <a:tc>
                  <a:txBody>
                    <a:bodyPr/>
                    <a:lstStyle/>
                    <a:p>
                      <a:pPr algn="l" fontAlgn="b"/>
                      <a:r>
                        <a:rPr lang="en-IN" sz="1600" u="none" strike="noStrike" dirty="0"/>
                        <a:t>Net Safe Bearing Capacity, (</a:t>
                      </a:r>
                      <a:r>
                        <a:rPr lang="en-IN" sz="1600" u="none" strike="noStrike" dirty="0" err="1"/>
                        <a:t>q</a:t>
                      </a:r>
                      <a:r>
                        <a:rPr lang="en-IN" sz="1600" u="none" strike="noStrike" baseline="-25000" dirty="0" err="1"/>
                        <a:t>ns</a:t>
                      </a:r>
                      <a:r>
                        <a:rPr lang="en-IN" sz="1600" u="none" strike="noStrike" dirty="0"/>
                        <a:t>)</a:t>
                      </a:r>
                      <a:endParaRPr lang="en-IN" sz="1600" b="1" i="0" u="none" strike="noStrike" dirty="0">
                        <a:latin typeface="Arial"/>
                      </a:endParaRPr>
                    </a:p>
                  </a:txBody>
                  <a:tcPr marL="0" marR="0" marT="0" marB="0" anchor="b"/>
                </a:tc>
                <a:tc>
                  <a:txBody>
                    <a:bodyPr/>
                    <a:lstStyle/>
                    <a:p>
                      <a:pPr algn="ctr" fontAlgn="b"/>
                      <a:r>
                        <a:rPr lang="en-IN" sz="1600" u="none" strike="noStrike"/>
                        <a:t>84.073941</a:t>
                      </a:r>
                      <a:endParaRPr lang="en-IN" sz="1600" b="1" i="0" u="none" strike="noStrike">
                        <a:latin typeface="Arial"/>
                      </a:endParaRPr>
                    </a:p>
                  </a:txBody>
                  <a:tcPr marL="0" marR="0" marT="0" marB="0" anchor="b"/>
                </a:tc>
                <a:extLst>
                  <a:ext uri="{0D108BD9-81ED-4DB2-BD59-A6C34878D82A}">
                    <a16:rowId xmlns:a16="http://schemas.microsoft.com/office/drawing/2014/main" val="10000"/>
                  </a:ext>
                </a:extLst>
              </a:tr>
              <a:tr h="161925">
                <a:tc>
                  <a:txBody>
                    <a:bodyPr/>
                    <a:lstStyle/>
                    <a:p>
                      <a:pPr algn="l" fontAlgn="b"/>
                      <a:r>
                        <a:rPr lang="en-IN" sz="1600" u="none" strike="noStrike"/>
                        <a:t>Unit weight of Soil (kN/m3)</a:t>
                      </a:r>
                      <a:endParaRPr lang="en-IN" sz="1600" b="1" i="0" u="none" strike="noStrike">
                        <a:latin typeface="Arial"/>
                      </a:endParaRPr>
                    </a:p>
                  </a:txBody>
                  <a:tcPr marL="0" marR="0" marT="0" marB="0" anchor="b"/>
                </a:tc>
                <a:tc>
                  <a:txBody>
                    <a:bodyPr/>
                    <a:lstStyle/>
                    <a:p>
                      <a:pPr algn="ctr" fontAlgn="b"/>
                      <a:r>
                        <a:rPr lang="en-IN" sz="1600" u="none" strike="noStrike"/>
                        <a:t>16</a:t>
                      </a:r>
                      <a:endParaRPr lang="en-IN" sz="1600" b="1" i="0" u="none" strike="noStrike">
                        <a:latin typeface="Arial"/>
                      </a:endParaRPr>
                    </a:p>
                  </a:txBody>
                  <a:tcPr marL="0" marR="0" marT="0" marB="0" anchor="b"/>
                </a:tc>
                <a:extLst>
                  <a:ext uri="{0D108BD9-81ED-4DB2-BD59-A6C34878D82A}">
                    <a16:rowId xmlns:a16="http://schemas.microsoft.com/office/drawing/2014/main" val="10001"/>
                  </a:ext>
                </a:extLst>
              </a:tr>
              <a:tr h="161925">
                <a:tc>
                  <a:txBody>
                    <a:bodyPr/>
                    <a:lstStyle/>
                    <a:p>
                      <a:pPr algn="l" fontAlgn="b"/>
                      <a:r>
                        <a:rPr lang="en-IN" sz="1600" u="none" strike="noStrike"/>
                        <a:t>Depth of foundation, m</a:t>
                      </a:r>
                      <a:endParaRPr lang="en-IN" sz="1600" b="1" i="0" u="none" strike="noStrike">
                        <a:latin typeface="Arial"/>
                      </a:endParaRPr>
                    </a:p>
                  </a:txBody>
                  <a:tcPr marL="0" marR="0" marT="0" marB="0" anchor="b"/>
                </a:tc>
                <a:tc>
                  <a:txBody>
                    <a:bodyPr/>
                    <a:lstStyle/>
                    <a:p>
                      <a:pPr algn="ctr" fontAlgn="b"/>
                      <a:r>
                        <a:rPr lang="en-IN" sz="1600" u="none" strike="noStrike"/>
                        <a:t>2.5</a:t>
                      </a:r>
                      <a:endParaRPr lang="en-IN" sz="1600" b="1" i="0" u="none" strike="noStrike">
                        <a:latin typeface="Arial"/>
                      </a:endParaRPr>
                    </a:p>
                  </a:txBody>
                  <a:tcPr marL="0" marR="0" marT="0" marB="0" anchor="b"/>
                </a:tc>
                <a:extLst>
                  <a:ext uri="{0D108BD9-81ED-4DB2-BD59-A6C34878D82A}">
                    <a16:rowId xmlns:a16="http://schemas.microsoft.com/office/drawing/2014/main" val="10002"/>
                  </a:ext>
                </a:extLst>
              </a:tr>
              <a:tr h="200025">
                <a:tc>
                  <a:txBody>
                    <a:bodyPr/>
                    <a:lstStyle/>
                    <a:p>
                      <a:pPr algn="l" fontAlgn="b"/>
                      <a:r>
                        <a:rPr lang="en-IN" sz="1600" u="none" strike="noStrike"/>
                        <a:t>Safe Bearing Capacity, (q</a:t>
                      </a:r>
                      <a:r>
                        <a:rPr lang="en-IN" sz="1600" u="none" strike="noStrike" baseline="-25000"/>
                        <a:t>s</a:t>
                      </a:r>
                      <a:r>
                        <a:rPr lang="en-IN" sz="1600" u="none" strike="noStrike"/>
                        <a:t>) in kPa</a:t>
                      </a:r>
                      <a:endParaRPr lang="en-IN" sz="1600" b="1" i="0" u="none" strike="noStrike">
                        <a:latin typeface="Arial"/>
                      </a:endParaRPr>
                    </a:p>
                  </a:txBody>
                  <a:tcPr marL="0" marR="0" marT="0" marB="0" anchor="b"/>
                </a:tc>
                <a:tc>
                  <a:txBody>
                    <a:bodyPr/>
                    <a:lstStyle/>
                    <a:p>
                      <a:pPr algn="ctr" fontAlgn="b"/>
                      <a:r>
                        <a:rPr lang="en-IN" sz="1600" u="none" strike="noStrike"/>
                        <a:t>124.07394</a:t>
                      </a:r>
                      <a:endParaRPr lang="en-IN" sz="1600" b="1" i="0" u="none" strike="noStrike">
                        <a:latin typeface="Arial"/>
                      </a:endParaRPr>
                    </a:p>
                  </a:txBody>
                  <a:tcPr marL="0" marR="0" marT="0" marB="0" anchor="b"/>
                </a:tc>
                <a:extLst>
                  <a:ext uri="{0D108BD9-81ED-4DB2-BD59-A6C34878D82A}">
                    <a16:rowId xmlns:a16="http://schemas.microsoft.com/office/drawing/2014/main" val="10003"/>
                  </a:ext>
                </a:extLst>
              </a:tr>
              <a:tr h="352425">
                <a:tc>
                  <a:txBody>
                    <a:bodyPr/>
                    <a:lstStyle/>
                    <a:p>
                      <a:pPr algn="l" fontAlgn="b"/>
                      <a:r>
                        <a:rPr lang="en-IN" sz="3600" u="none" strike="noStrike" dirty="0"/>
                        <a:t>Safe Bearing Capacity, (</a:t>
                      </a:r>
                      <a:r>
                        <a:rPr lang="en-IN" sz="3600" u="none" strike="noStrike" dirty="0" err="1"/>
                        <a:t>q</a:t>
                      </a:r>
                      <a:r>
                        <a:rPr lang="en-IN" sz="3600" u="none" strike="noStrike" baseline="-25000" dirty="0" err="1"/>
                        <a:t>s</a:t>
                      </a:r>
                      <a:r>
                        <a:rPr lang="en-IN" sz="3600" u="none" strike="noStrike" dirty="0"/>
                        <a:t>) in t/m</a:t>
                      </a:r>
                      <a:r>
                        <a:rPr lang="en-IN" sz="3600" u="none" strike="noStrike" baseline="30000" dirty="0"/>
                        <a:t>2</a:t>
                      </a:r>
                      <a:endParaRPr lang="en-IN" sz="3600" b="1" i="0" u="none" strike="noStrike" dirty="0">
                        <a:latin typeface="Arial"/>
                      </a:endParaRPr>
                    </a:p>
                  </a:txBody>
                  <a:tcPr marL="0" marR="0" marT="0" marB="0" anchor="b"/>
                </a:tc>
                <a:tc>
                  <a:txBody>
                    <a:bodyPr/>
                    <a:lstStyle/>
                    <a:p>
                      <a:pPr algn="ctr" fontAlgn="b"/>
                      <a:r>
                        <a:rPr lang="en-IN" sz="3600" u="none" strike="noStrike" dirty="0"/>
                        <a:t>12.6</a:t>
                      </a:r>
                      <a:endParaRPr lang="en-IN" sz="3600" b="1" i="0" u="none" strike="noStrike" dirty="0">
                        <a:latin typeface="Arial"/>
                      </a:endParaRPr>
                    </a:p>
                  </a:txBody>
                  <a:tcPr marL="0" marR="0" marT="0" marB="0" anchor="b"/>
                </a:tc>
                <a:extLst>
                  <a:ext uri="{0D108BD9-81ED-4DB2-BD59-A6C34878D82A}">
                    <a16:rowId xmlns:a16="http://schemas.microsoft.com/office/drawing/2014/main" val="10004"/>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239" y="2039034"/>
            <a:ext cx="8089522" cy="646331"/>
          </a:xfrm>
          <a:prstGeom prst="rect">
            <a:avLst/>
          </a:prstGeom>
          <a:solidFill>
            <a:srgbClr val="FFFF00"/>
          </a:solidFill>
          <a:ln>
            <a:solidFill>
              <a:schemeClr val="accent1"/>
            </a:solidFill>
          </a:ln>
        </p:spPr>
        <p:txBody>
          <a:bodyPr wrap="none" rtlCol="0">
            <a:spAutoFit/>
          </a:bodyPr>
          <a:lstStyle/>
          <a:p>
            <a:r>
              <a:rPr lang="en-US" sz="3600" b="1" dirty="0"/>
              <a:t>SOIL EXPLORATION/ SOIL INVESTIGATION</a:t>
            </a:r>
            <a:endParaRPr lang="en-IN" sz="3600" b="1" dirty="0"/>
          </a:p>
        </p:txBody>
      </p:sp>
      <p:sp>
        <p:nvSpPr>
          <p:cNvPr id="5" name="TextBox 4"/>
          <p:cNvSpPr txBox="1"/>
          <p:nvPr/>
        </p:nvSpPr>
        <p:spPr>
          <a:xfrm>
            <a:off x="381000" y="3429000"/>
            <a:ext cx="8229600" cy="1815882"/>
          </a:xfrm>
          <a:prstGeom prst="rect">
            <a:avLst/>
          </a:prstGeom>
          <a:solidFill>
            <a:srgbClr val="FFFF00"/>
          </a:solidFill>
          <a:ln>
            <a:solidFill>
              <a:schemeClr val="accent1"/>
            </a:solidFill>
          </a:ln>
        </p:spPr>
        <p:txBody>
          <a:bodyPr wrap="square" rtlCol="0">
            <a:spAutoFit/>
          </a:bodyPr>
          <a:lstStyle/>
          <a:p>
            <a:pPr algn="just"/>
            <a:r>
              <a:rPr lang="en-US" sz="2800" b="1" dirty="0"/>
              <a:t>The field and laboratory investigation studies carried out for the necessary information about the sub-soil characteristics including the position of ground water table are termed as SOIL EXPLORATION.</a:t>
            </a:r>
            <a:endParaRPr lang="en-IN" sz="2800" b="1" dirty="0"/>
          </a:p>
        </p:txBody>
      </p:sp>
      <p:sp>
        <p:nvSpPr>
          <p:cNvPr id="2" name="Rectangle 1">
            <a:extLst>
              <a:ext uri="{FF2B5EF4-FFF2-40B4-BE49-F238E27FC236}">
                <a16:creationId xmlns:a16="http://schemas.microsoft.com/office/drawing/2014/main" id="{183DC76A-14A5-9055-3D5C-3C0F7AC9BEDD}"/>
              </a:ext>
            </a:extLst>
          </p:cNvPr>
          <p:cNvSpPr/>
          <p:nvPr/>
        </p:nvSpPr>
        <p:spPr>
          <a:xfrm>
            <a:off x="2514600" y="381000"/>
            <a:ext cx="472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GEOTECHNICAL INVESTIGATIONS</a:t>
            </a:r>
            <a:endParaRPr lang="en-IN" sz="24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9912" t="21875" r="18009" b="15625"/>
          <a:stretch>
            <a:fillRect/>
          </a:stretch>
        </p:blipFill>
        <p:spPr bwMode="auto">
          <a:xfrm>
            <a:off x="381000" y="762000"/>
            <a:ext cx="8077200" cy="4572000"/>
          </a:xfrm>
          <a:prstGeom prst="rect">
            <a:avLst/>
          </a:prstGeom>
          <a:noFill/>
          <a:ln w="9525">
            <a:noFill/>
            <a:miter lim="800000"/>
            <a:headEnd/>
            <a:tailEnd/>
          </a:ln>
        </p:spPr>
      </p:pic>
      <p:sp>
        <p:nvSpPr>
          <p:cNvPr id="3" name="TextBox 2"/>
          <p:cNvSpPr txBox="1"/>
          <p:nvPr/>
        </p:nvSpPr>
        <p:spPr>
          <a:xfrm>
            <a:off x="3733800" y="5867400"/>
            <a:ext cx="2318776" cy="369332"/>
          </a:xfrm>
          <a:prstGeom prst="rect">
            <a:avLst/>
          </a:prstGeom>
          <a:noFill/>
          <a:ln>
            <a:solidFill>
              <a:schemeClr val="accent1"/>
            </a:solidFill>
          </a:ln>
        </p:spPr>
        <p:txBody>
          <a:bodyPr wrap="none" rtlCol="0">
            <a:spAutoFit/>
          </a:bodyPr>
          <a:lstStyle/>
          <a:p>
            <a:r>
              <a:rPr lang="en-US" b="1" dirty="0"/>
              <a:t>Leaning Tower of PISA</a:t>
            </a:r>
            <a:endParaRPr lang="en-IN" b="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cstate="print"/>
          <a:srcRect l="25785" t="17639" r="23639" b="21737"/>
          <a:stretch>
            <a:fillRect/>
          </a:stretch>
        </p:blipFill>
        <p:spPr bwMode="auto">
          <a:xfrm>
            <a:off x="685800" y="685800"/>
            <a:ext cx="7914968" cy="5334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l="32211" t="3125" r="30893" b="7292"/>
          <a:stretch>
            <a:fillRect/>
          </a:stretch>
        </p:blipFill>
        <p:spPr bwMode="auto">
          <a:xfrm>
            <a:off x="1905000" y="152400"/>
            <a:ext cx="4800600" cy="6553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4D6D67-3415-E7DD-FD40-70BFC5141B54}"/>
              </a:ext>
            </a:extLst>
          </p:cNvPr>
          <p:cNvPicPr>
            <a:picLocks/>
          </p:cNvPicPr>
          <p:nvPr/>
        </p:nvPicPr>
        <p:blipFill>
          <a:blip r:embed="rId2" cstate="print"/>
          <a:stretch>
            <a:fillRect/>
          </a:stretch>
        </p:blipFill>
        <p:spPr>
          <a:xfrm>
            <a:off x="565150" y="304800"/>
            <a:ext cx="8013700" cy="5715000"/>
          </a:xfrm>
          <a:prstGeom prst="rect">
            <a:avLst/>
          </a:prstGeom>
        </p:spPr>
      </p:pic>
    </p:spTree>
    <p:extLst>
      <p:ext uri="{BB962C8B-B14F-4D97-AF65-F5344CB8AC3E}">
        <p14:creationId xmlns:p14="http://schemas.microsoft.com/office/powerpoint/2010/main" val="21381527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1083" t="17708" r="18595" b="12500"/>
          <a:stretch>
            <a:fillRect/>
          </a:stretch>
        </p:blipFill>
        <p:spPr bwMode="auto">
          <a:xfrm>
            <a:off x="685800" y="838200"/>
            <a:ext cx="7848600" cy="5105400"/>
          </a:xfrm>
          <a:prstGeom prst="rect">
            <a:avLst/>
          </a:prstGeom>
          <a:noFill/>
          <a:ln w="9525">
            <a:solidFill>
              <a:schemeClr val="accent1"/>
            </a:solid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cstate="print"/>
          <a:srcRect l="26940" t="16667" r="21523" b="14583"/>
          <a:stretch>
            <a:fillRect/>
          </a:stretch>
        </p:blipFill>
        <p:spPr bwMode="auto">
          <a:xfrm>
            <a:off x="762000" y="685800"/>
            <a:ext cx="7518400" cy="5638800"/>
          </a:xfrm>
          <a:prstGeom prst="rect">
            <a:avLst/>
          </a:prstGeom>
          <a:noFill/>
          <a:ln w="9525">
            <a:solidFill>
              <a:schemeClr val="accent1"/>
            </a:solid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295400"/>
            <a:ext cx="7270637" cy="1077218"/>
          </a:xfrm>
          <a:prstGeom prst="rect">
            <a:avLst/>
          </a:prstGeom>
          <a:solidFill>
            <a:srgbClr val="FFFF00"/>
          </a:solidFill>
          <a:ln>
            <a:solidFill>
              <a:schemeClr val="accent1"/>
            </a:solidFill>
          </a:ln>
        </p:spPr>
        <p:txBody>
          <a:bodyPr wrap="square" rtlCol="0">
            <a:spAutoFit/>
          </a:bodyPr>
          <a:lstStyle/>
          <a:p>
            <a:pPr algn="ctr"/>
            <a:r>
              <a:rPr lang="en-US" sz="3200" b="1" dirty="0"/>
              <a:t>MAIN COMPONENTS OF </a:t>
            </a:r>
          </a:p>
          <a:p>
            <a:pPr algn="ctr"/>
            <a:r>
              <a:rPr lang="en-US" sz="3200" b="1" dirty="0"/>
              <a:t>SUBSURFACE INVESTIGATIONS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0498" t="13542" r="20937" b="8333"/>
          <a:stretch>
            <a:fillRect/>
          </a:stretch>
        </p:blipFill>
        <p:spPr bwMode="auto">
          <a:xfrm>
            <a:off x="1066800" y="609600"/>
            <a:ext cx="7620000" cy="5715000"/>
          </a:xfrm>
          <a:prstGeom prst="rect">
            <a:avLst/>
          </a:prstGeom>
          <a:noFill/>
          <a:ln w="9525">
            <a:solidFill>
              <a:schemeClr val="accent1"/>
            </a:solid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83152483"/>
              </p:ext>
            </p:extLst>
          </p:nvPr>
        </p:nvGraphicFramePr>
        <p:xfrm>
          <a:off x="1595255" y="1052172"/>
          <a:ext cx="6096001" cy="4754880"/>
        </p:xfrm>
        <a:graphic>
          <a:graphicData uri="http://schemas.openxmlformats.org/drawingml/2006/table">
            <a:tbl>
              <a:tblPr firstRow="1" bandRow="1">
                <a:tableStyleId>{5C22544A-7EE6-4342-B048-85BDC9FD1C3A}</a:tableStyleId>
              </a:tblPr>
              <a:tblGrid>
                <a:gridCol w="3393941">
                  <a:extLst>
                    <a:ext uri="{9D8B030D-6E8A-4147-A177-3AD203B41FA5}">
                      <a16:colId xmlns:a16="http://schemas.microsoft.com/office/drawing/2014/main" val="20000"/>
                    </a:ext>
                  </a:extLst>
                </a:gridCol>
                <a:gridCol w="2702060">
                  <a:extLst>
                    <a:ext uri="{9D8B030D-6E8A-4147-A177-3AD203B41FA5}">
                      <a16:colId xmlns:a16="http://schemas.microsoft.com/office/drawing/2014/main" val="20001"/>
                    </a:ext>
                  </a:extLst>
                </a:gridCol>
              </a:tblGrid>
              <a:tr h="370840">
                <a:tc>
                  <a:txBody>
                    <a:bodyPr/>
                    <a:lstStyle/>
                    <a:p>
                      <a:pPr algn="ctr"/>
                      <a:r>
                        <a:rPr lang="en-IN" sz="2000" dirty="0"/>
                        <a:t>STATIC</a:t>
                      </a:r>
                    </a:p>
                  </a:txBody>
                  <a:tcPr marL="68580" marR="68580">
                    <a:lnB w="12700" cap="flat" cmpd="sng" algn="ctr">
                      <a:solidFill>
                        <a:schemeClr val="tx1"/>
                      </a:solidFill>
                      <a:prstDash val="solid"/>
                      <a:round/>
                      <a:headEnd type="none" w="med" len="med"/>
                      <a:tailEnd type="none" w="med" len="med"/>
                    </a:lnB>
                  </a:tcPr>
                </a:tc>
                <a:tc>
                  <a:txBody>
                    <a:bodyPr/>
                    <a:lstStyle/>
                    <a:p>
                      <a:pPr algn="ctr"/>
                      <a:r>
                        <a:rPr lang="en-IN" sz="2000" dirty="0"/>
                        <a:t>DYNAMIC</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534988" indent="-357188">
                        <a:buAutoNum type="arabicPeriod"/>
                      </a:pPr>
                      <a:r>
                        <a:rPr lang="en-IN" sz="2000" b="1" dirty="0"/>
                        <a:t>INDEX</a:t>
                      </a:r>
                    </a:p>
                    <a:p>
                      <a:pPr marL="534988" indent="-357188">
                        <a:buAutoNum type="arabicPeriod"/>
                      </a:pPr>
                      <a:r>
                        <a:rPr lang="en-IN" sz="2000" b="1" dirty="0"/>
                        <a:t>CONSISTENCY</a:t>
                      </a:r>
                    </a:p>
                    <a:p>
                      <a:pPr marL="534988" indent="-357188">
                        <a:buAutoNum type="arabicPeriod"/>
                      </a:pPr>
                      <a:r>
                        <a:rPr lang="en-IN" sz="2000" b="1" dirty="0"/>
                        <a:t>PERMEABILITY</a:t>
                      </a:r>
                    </a:p>
                    <a:p>
                      <a:pPr marL="534988" indent="-357188">
                        <a:buAutoNum type="arabicPeriod"/>
                      </a:pPr>
                      <a:r>
                        <a:rPr lang="en-IN" sz="2000" b="1" dirty="0"/>
                        <a:t>COMPRESSIBILITY</a:t>
                      </a:r>
                    </a:p>
                    <a:p>
                      <a:pPr marL="534988" indent="-357188">
                        <a:buAutoNum type="arabicPeriod"/>
                      </a:pPr>
                      <a:r>
                        <a:rPr lang="en-IN" sz="2000" b="1" dirty="0"/>
                        <a:t>COMPACTION </a:t>
                      </a:r>
                    </a:p>
                    <a:p>
                      <a:pPr marL="534988" indent="-357188">
                        <a:buAutoNum type="arabicPeriod"/>
                      </a:pPr>
                      <a:r>
                        <a:rPr lang="en-IN" sz="2000" b="1" dirty="0"/>
                        <a:t>STRENGTH TESTS</a:t>
                      </a:r>
                    </a:p>
                    <a:p>
                      <a:pPr marL="534988" indent="-357188">
                        <a:buNone/>
                      </a:pPr>
                      <a:r>
                        <a:rPr lang="en-IN" sz="2000" b="1" baseline="0" dirty="0"/>
                        <a:t>      </a:t>
                      </a:r>
                      <a:r>
                        <a:rPr lang="en-IN" sz="2000" b="1" baseline="0" dirty="0">
                          <a:solidFill>
                            <a:srgbClr val="7030A0"/>
                          </a:solidFill>
                        </a:rPr>
                        <a:t>[UCS,COMPRESSION,      TENSILE,BRAZILIAN]</a:t>
                      </a:r>
                      <a:endParaRPr lang="en-IN" sz="2000" b="1" dirty="0">
                        <a:solidFill>
                          <a:srgbClr val="7030A0"/>
                        </a:solidFill>
                      </a:endParaRPr>
                    </a:p>
                    <a:p>
                      <a:pPr marL="534988" indent="-357188">
                        <a:buAutoNum type="arabicPeriod" startAt="7"/>
                      </a:pPr>
                      <a:r>
                        <a:rPr lang="en-IN" sz="2000" b="1" dirty="0"/>
                        <a:t>SHEAR STRENGTH TESTS</a:t>
                      </a:r>
                    </a:p>
                    <a:p>
                      <a:pPr marL="534988" indent="-357188">
                        <a:buNone/>
                      </a:pPr>
                      <a:r>
                        <a:rPr lang="en-IN" sz="2000" b="1" dirty="0"/>
                        <a:t>      </a:t>
                      </a:r>
                      <a:r>
                        <a:rPr lang="en-IN" sz="2000" b="1" dirty="0">
                          <a:solidFill>
                            <a:srgbClr val="7030A0"/>
                          </a:solidFill>
                        </a:rPr>
                        <a:t>[DIRECT,</a:t>
                      </a:r>
                      <a:r>
                        <a:rPr lang="en-IN" sz="2000" b="1" baseline="0" dirty="0">
                          <a:solidFill>
                            <a:srgbClr val="7030A0"/>
                          </a:solidFill>
                        </a:rPr>
                        <a:t> TRIAXIAL, VANE]</a:t>
                      </a:r>
                    </a:p>
                    <a:p>
                      <a:pPr marL="534988" indent="-357188">
                        <a:buAutoNum type="arabicPeriod" startAt="8"/>
                      </a:pPr>
                      <a:r>
                        <a:rPr lang="en-IN" sz="2000" b="1" baseline="0" dirty="0"/>
                        <a:t> ULTRASONIC PULSE VELOCITY</a:t>
                      </a:r>
                    </a:p>
                    <a:p>
                      <a:pPr marL="534988" indent="-357188">
                        <a:buAutoNum type="arabicPeriod" startAt="8"/>
                      </a:pPr>
                      <a:r>
                        <a:rPr lang="en-IN" sz="2000" b="1" baseline="0" dirty="0"/>
                        <a:t> DILATANCY</a:t>
                      </a:r>
                    </a:p>
                    <a:p>
                      <a:pPr marL="534988" indent="-357188">
                        <a:buAutoNum type="arabicPeriod" startAt="8"/>
                      </a:pPr>
                      <a:r>
                        <a:rPr lang="en-IN" sz="2000" b="1" baseline="0" dirty="0"/>
                        <a:t> SLAKE DURABILITY</a:t>
                      </a:r>
                      <a:endParaRPr lang="en-IN"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34988" indent="-357188">
                        <a:buAutoNum type="arabicPeriod"/>
                      </a:pPr>
                      <a:r>
                        <a:rPr lang="en-IN" sz="2000" b="1" dirty="0"/>
                        <a:t>RESONANT COLUMN TEST</a:t>
                      </a:r>
                    </a:p>
                    <a:p>
                      <a:pPr marL="534988" indent="-357188">
                        <a:buAutoNum type="arabicPeriod"/>
                      </a:pPr>
                      <a:r>
                        <a:rPr lang="en-IN" sz="2000" b="1" dirty="0"/>
                        <a:t>CYCLIC TRIAXIAL TEST</a:t>
                      </a:r>
                    </a:p>
                    <a:p>
                      <a:pPr marL="0" indent="0">
                        <a:buNone/>
                      </a:pPr>
                      <a:endParaRPr lang="en-IN" sz="2000" b="1" dirty="0"/>
                    </a:p>
                    <a:p>
                      <a:pPr marL="0" indent="0">
                        <a:buNone/>
                      </a:pPr>
                      <a:endParaRPr lang="en-IN" sz="18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2"/>
          <p:cNvSpPr txBox="1"/>
          <p:nvPr/>
        </p:nvSpPr>
        <p:spPr>
          <a:xfrm>
            <a:off x="2671951" y="296882"/>
            <a:ext cx="4052454" cy="369332"/>
          </a:xfrm>
          <a:prstGeom prst="rect">
            <a:avLst/>
          </a:prstGeom>
          <a:noFill/>
        </p:spPr>
        <p:txBody>
          <a:bodyPr wrap="square" rtlCol="0">
            <a:spAutoFit/>
          </a:bodyPr>
          <a:lstStyle/>
          <a:p>
            <a:pPr algn="ctr"/>
            <a:r>
              <a:rPr lang="en-IN" b="1" dirty="0"/>
              <a:t>LABORATORY INVESTIGATIONS</a:t>
            </a:r>
          </a:p>
        </p:txBody>
      </p:sp>
    </p:spTree>
    <p:extLst>
      <p:ext uri="{BB962C8B-B14F-4D97-AF65-F5344CB8AC3E}">
        <p14:creationId xmlns:p14="http://schemas.microsoft.com/office/powerpoint/2010/main" val="28348751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457200"/>
            <a:ext cx="6473311" cy="1200329"/>
          </a:xfrm>
          <a:prstGeom prst="rect">
            <a:avLst/>
          </a:prstGeom>
          <a:solidFill>
            <a:srgbClr val="FFFF00"/>
          </a:solidFill>
          <a:ln>
            <a:solidFill>
              <a:schemeClr val="accent1"/>
            </a:solidFill>
          </a:ln>
        </p:spPr>
        <p:txBody>
          <a:bodyPr wrap="none" rtlCol="0">
            <a:spAutoFit/>
          </a:bodyPr>
          <a:lstStyle/>
          <a:p>
            <a:pPr algn="ctr"/>
            <a:r>
              <a:rPr lang="en-US" sz="3600" b="1" dirty="0"/>
              <a:t>Planning of SOIL EXPLORATION/ </a:t>
            </a:r>
          </a:p>
          <a:p>
            <a:pPr algn="ctr"/>
            <a:r>
              <a:rPr lang="en-US" sz="3600" b="1" dirty="0"/>
              <a:t>SOIL INVESTIGATION </a:t>
            </a:r>
            <a:r>
              <a:rPr lang="en-US" sz="3600" b="1" dirty="0" err="1"/>
              <a:t>Programme</a:t>
            </a:r>
            <a:endParaRPr lang="en-IN" sz="3600" b="1" dirty="0"/>
          </a:p>
        </p:txBody>
      </p:sp>
      <p:sp>
        <p:nvSpPr>
          <p:cNvPr id="5" name="TextBox 4"/>
          <p:cNvSpPr txBox="1"/>
          <p:nvPr/>
        </p:nvSpPr>
        <p:spPr>
          <a:xfrm>
            <a:off x="1670983" y="2895600"/>
            <a:ext cx="5722144" cy="1754326"/>
          </a:xfrm>
          <a:prstGeom prst="rect">
            <a:avLst/>
          </a:prstGeom>
          <a:solidFill>
            <a:srgbClr val="FFFF00"/>
          </a:solidFill>
          <a:ln>
            <a:solidFill>
              <a:schemeClr val="accent1"/>
            </a:solidFill>
          </a:ln>
        </p:spPr>
        <p:txBody>
          <a:bodyPr wrap="none" rtlCol="0">
            <a:spAutoFit/>
          </a:bodyPr>
          <a:lstStyle/>
          <a:p>
            <a:pPr marL="742950" indent="-742950">
              <a:buAutoNum type="arabicPeriod"/>
            </a:pPr>
            <a:r>
              <a:rPr lang="en-US" sz="3600" b="1" dirty="0"/>
              <a:t>Reconnaissance</a:t>
            </a:r>
          </a:p>
          <a:p>
            <a:pPr marL="742950" indent="-742950">
              <a:buAutoNum type="arabicPeriod"/>
            </a:pPr>
            <a:r>
              <a:rPr lang="en-US" sz="3600" b="1" dirty="0"/>
              <a:t>Preliminary Investigation</a:t>
            </a:r>
          </a:p>
          <a:p>
            <a:pPr marL="742950" indent="-742950">
              <a:buAutoNum type="arabicPeriod"/>
            </a:pPr>
            <a:r>
              <a:rPr lang="en-US" sz="3600" b="1" dirty="0"/>
              <a:t>Detailed Investigation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1669" t="13542" r="18009" b="10417"/>
          <a:stretch>
            <a:fillRect/>
          </a:stretch>
        </p:blipFill>
        <p:spPr bwMode="auto">
          <a:xfrm>
            <a:off x="838200" y="685800"/>
            <a:ext cx="7848600" cy="5562600"/>
          </a:xfrm>
          <a:prstGeom prst="rect">
            <a:avLst/>
          </a:prstGeom>
          <a:noFill/>
          <a:ln w="9525">
            <a:solidFill>
              <a:schemeClr val="accent1"/>
            </a:solid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21083" t="15625" r="19766" b="31250"/>
          <a:stretch>
            <a:fillRect/>
          </a:stretch>
        </p:blipFill>
        <p:spPr bwMode="auto">
          <a:xfrm>
            <a:off x="762000" y="1066800"/>
            <a:ext cx="7696200" cy="3886200"/>
          </a:xfrm>
          <a:prstGeom prst="rect">
            <a:avLst/>
          </a:prstGeom>
          <a:noFill/>
          <a:ln w="9525">
            <a:solidFill>
              <a:schemeClr val="accent1"/>
            </a:solid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1669" t="14583" r="22694" b="25000"/>
          <a:stretch>
            <a:fillRect/>
          </a:stretch>
        </p:blipFill>
        <p:spPr bwMode="auto">
          <a:xfrm>
            <a:off x="1066800" y="914400"/>
            <a:ext cx="7239000" cy="4419600"/>
          </a:xfrm>
          <a:prstGeom prst="rect">
            <a:avLst/>
          </a:prstGeom>
          <a:noFill/>
          <a:ln w="9525">
            <a:solidFill>
              <a:schemeClr val="accent1"/>
            </a:solid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22255" t="11458" r="19180" b="26042"/>
          <a:stretch>
            <a:fillRect/>
          </a:stretch>
        </p:blipFill>
        <p:spPr bwMode="auto">
          <a:xfrm>
            <a:off x="1066800" y="685800"/>
            <a:ext cx="7620000" cy="4572000"/>
          </a:xfrm>
          <a:prstGeom prst="rect">
            <a:avLst/>
          </a:prstGeom>
          <a:noFill/>
          <a:ln w="9525">
            <a:solidFill>
              <a:schemeClr val="accent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C6628A5-9A91-13C6-43CE-EC7C7838D9E3}"/>
              </a:ext>
            </a:extLst>
          </p:cNvPr>
          <p:cNvSpPr>
            <a:spLocks noChangeArrowheads="1"/>
          </p:cNvSpPr>
          <p:nvPr/>
        </p:nvSpPr>
        <p:spPr bwMode="auto">
          <a:xfrm>
            <a:off x="381000" y="1981200"/>
            <a:ext cx="731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0"/>
              </a:spcBef>
              <a:defRPr kumimoji="1" sz="2400">
                <a:solidFill>
                  <a:schemeClr val="tx1"/>
                </a:solidFill>
                <a:latin typeface="Times New Roman" panose="02020603050405020304" pitchFamily="18" charset="0"/>
              </a:defRPr>
            </a:lvl1pPr>
            <a:lvl2pPr marL="742950" indent="-285750" eaLnBrk="0" hangingPunct="0">
              <a:spcBef>
                <a:spcPct val="0"/>
              </a:spcBef>
              <a:defRPr kumimoji="1" sz="2400">
                <a:solidFill>
                  <a:schemeClr val="tx1"/>
                </a:solidFill>
                <a:latin typeface="Times New Roman" panose="02020603050405020304" pitchFamily="18" charset="0"/>
              </a:defRPr>
            </a:lvl2pPr>
            <a:lvl3pPr marL="1143000" indent="-228600" eaLnBrk="0" hangingPunct="0">
              <a:spcBef>
                <a:spcPct val="0"/>
              </a:spcBef>
              <a:defRPr kumimoji="1" sz="2400">
                <a:solidFill>
                  <a:schemeClr val="tx1"/>
                </a:solidFill>
                <a:latin typeface="Times New Roman" panose="02020603050405020304" pitchFamily="18" charset="0"/>
              </a:defRPr>
            </a:lvl3pPr>
            <a:lvl4pPr marL="1600200" indent="-228600" eaLnBrk="0" hangingPunct="0">
              <a:spcBef>
                <a:spcPct val="0"/>
              </a:spcBef>
              <a:defRPr kumimoji="1" sz="2400">
                <a:solidFill>
                  <a:schemeClr val="tx1"/>
                </a:solidFill>
                <a:latin typeface="Times New Roman" panose="02020603050405020304" pitchFamily="18" charset="0"/>
              </a:defRPr>
            </a:lvl4pPr>
            <a:lvl5pPr marL="2057400" indent="-228600" eaLnBrk="0" hangingPunct="0">
              <a:spcBef>
                <a:spcPct val="0"/>
              </a:spcBef>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spcBef>
                <a:spcPct val="20000"/>
              </a:spcBef>
              <a:buSzPct val="85000"/>
              <a:buFontTx/>
              <a:buBlip>
                <a:blip r:embed="rId2"/>
              </a:buBlip>
            </a:pPr>
            <a:r>
              <a:rPr kumimoji="0" lang="en-US" altLang="en-US" sz="2800" dirty="0">
                <a:solidFill>
                  <a:srgbClr val="3333CC"/>
                </a:solidFill>
                <a:latin typeface="Tahoma" panose="020B0604030504040204" pitchFamily="34" charset="0"/>
              </a:rPr>
              <a:t>Sieve</a:t>
            </a:r>
            <a:r>
              <a:rPr kumimoji="0" lang="en-US" altLang="en-US" sz="2800" dirty="0">
                <a:latin typeface="Tahoma" panose="020B0604030504040204" pitchFamily="34" charset="0"/>
              </a:rPr>
              <a:t> analysis – for </a:t>
            </a:r>
            <a:r>
              <a:rPr kumimoji="0" lang="en-US" altLang="en-US" sz="2800" dirty="0">
                <a:solidFill>
                  <a:srgbClr val="3333CC"/>
                </a:solidFill>
                <a:latin typeface="Tahoma" panose="020B0604030504040204" pitchFamily="34" charset="0"/>
              </a:rPr>
              <a:t>coarse</a:t>
            </a:r>
            <a:r>
              <a:rPr kumimoji="0" lang="en-US" altLang="en-US" sz="2800" dirty="0">
                <a:latin typeface="Tahoma" panose="020B0604030504040204" pitchFamily="34" charset="0"/>
              </a:rPr>
              <a:t> grain soils</a:t>
            </a:r>
          </a:p>
          <a:p>
            <a:pPr eaLnBrk="1" hangingPunct="1">
              <a:spcBef>
                <a:spcPct val="20000"/>
              </a:spcBef>
              <a:buSzPct val="85000"/>
            </a:pPr>
            <a:r>
              <a:rPr kumimoji="0" lang="en-US" altLang="en-US" sz="2800" dirty="0">
                <a:solidFill>
                  <a:srgbClr val="3333CC"/>
                </a:solidFill>
                <a:latin typeface="Tahoma" panose="020B0604030504040204" pitchFamily="34" charset="0"/>
              </a:rPr>
              <a:t>	</a:t>
            </a:r>
            <a:endParaRPr kumimoji="0" lang="en-AU" altLang="en-US" sz="2800" dirty="0">
              <a:solidFill>
                <a:srgbClr val="3333CC"/>
              </a:solidFill>
              <a:latin typeface="Tahoma" panose="020B0604030504040204" pitchFamily="34" charset="0"/>
            </a:endParaRPr>
          </a:p>
        </p:txBody>
      </p:sp>
      <p:sp>
        <p:nvSpPr>
          <p:cNvPr id="5" name="Rectangle 8">
            <a:extLst>
              <a:ext uri="{FF2B5EF4-FFF2-40B4-BE49-F238E27FC236}">
                <a16:creationId xmlns:a16="http://schemas.microsoft.com/office/drawing/2014/main" id="{19892BCA-CCF1-EBCC-3D7F-764410AC2804}"/>
              </a:ext>
            </a:extLst>
          </p:cNvPr>
          <p:cNvSpPr>
            <a:spLocks noChangeArrowheads="1"/>
          </p:cNvSpPr>
          <p:nvPr/>
        </p:nvSpPr>
        <p:spPr bwMode="auto">
          <a:xfrm>
            <a:off x="304800" y="3429000"/>
            <a:ext cx="845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0"/>
              </a:spcBef>
              <a:defRPr kumimoji="1" sz="2400">
                <a:solidFill>
                  <a:schemeClr val="tx1"/>
                </a:solidFill>
                <a:latin typeface="Times New Roman" panose="02020603050405020304" pitchFamily="18" charset="0"/>
              </a:defRPr>
            </a:lvl1pPr>
            <a:lvl2pPr marL="742950" indent="-285750" eaLnBrk="0" hangingPunct="0">
              <a:spcBef>
                <a:spcPct val="0"/>
              </a:spcBef>
              <a:defRPr kumimoji="1" sz="2400">
                <a:solidFill>
                  <a:schemeClr val="tx1"/>
                </a:solidFill>
                <a:latin typeface="Times New Roman" panose="02020603050405020304" pitchFamily="18" charset="0"/>
              </a:defRPr>
            </a:lvl2pPr>
            <a:lvl3pPr marL="1143000" indent="-228600" eaLnBrk="0" hangingPunct="0">
              <a:spcBef>
                <a:spcPct val="0"/>
              </a:spcBef>
              <a:defRPr kumimoji="1" sz="2400">
                <a:solidFill>
                  <a:schemeClr val="tx1"/>
                </a:solidFill>
                <a:latin typeface="Times New Roman" panose="02020603050405020304" pitchFamily="18" charset="0"/>
              </a:defRPr>
            </a:lvl3pPr>
            <a:lvl4pPr marL="1600200" indent="-228600" eaLnBrk="0" hangingPunct="0">
              <a:spcBef>
                <a:spcPct val="0"/>
              </a:spcBef>
              <a:defRPr kumimoji="1" sz="2400">
                <a:solidFill>
                  <a:schemeClr val="tx1"/>
                </a:solidFill>
                <a:latin typeface="Times New Roman" panose="02020603050405020304" pitchFamily="18" charset="0"/>
              </a:defRPr>
            </a:lvl4pPr>
            <a:lvl5pPr marL="2057400" indent="-228600" eaLnBrk="0" hangingPunct="0">
              <a:spcBef>
                <a:spcPct val="0"/>
              </a:spcBef>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spcBef>
                <a:spcPct val="20000"/>
              </a:spcBef>
              <a:buSzPct val="85000"/>
              <a:buFontTx/>
              <a:buBlip>
                <a:blip r:embed="rId2"/>
              </a:buBlip>
            </a:pPr>
            <a:r>
              <a:rPr kumimoji="0" lang="en-US" altLang="en-US" sz="2800" dirty="0">
                <a:latin typeface="Tahoma" panose="020B0604030504040204" pitchFamily="34" charset="0"/>
              </a:rPr>
              <a:t>Classify	</a:t>
            </a:r>
            <a:r>
              <a:rPr kumimoji="0" lang="en-US" altLang="en-US" sz="2800" dirty="0">
                <a:solidFill>
                  <a:srgbClr val="3333CC"/>
                </a:solidFill>
                <a:latin typeface="Tahoma" panose="020B0604030504040204" pitchFamily="34" charset="0"/>
              </a:rPr>
              <a:t>coarse</a:t>
            </a:r>
            <a:r>
              <a:rPr kumimoji="0" lang="en-US" altLang="en-US" sz="2800" dirty="0">
                <a:latin typeface="Tahoma" panose="020B0604030504040204" pitchFamily="34" charset="0"/>
              </a:rPr>
              <a:t> by </a:t>
            </a:r>
            <a:r>
              <a:rPr kumimoji="0" lang="en-US" altLang="en-US" sz="2800" dirty="0">
                <a:solidFill>
                  <a:srgbClr val="3333CC"/>
                </a:solidFill>
                <a:latin typeface="Tahoma" panose="020B0604030504040204" pitchFamily="34" charset="0"/>
              </a:rPr>
              <a:t>GSD</a:t>
            </a:r>
            <a:r>
              <a:rPr kumimoji="0" lang="en-US" altLang="en-US" sz="2800" dirty="0">
                <a:latin typeface="Tahoma" panose="020B0604030504040204" pitchFamily="34" charset="0"/>
              </a:rPr>
              <a:t> and </a:t>
            </a:r>
          </a:p>
          <a:p>
            <a:pPr eaLnBrk="1" hangingPunct="1">
              <a:spcBef>
                <a:spcPct val="20000"/>
              </a:spcBef>
              <a:buSzPct val="85000"/>
            </a:pPr>
            <a:r>
              <a:rPr kumimoji="0" lang="en-US" altLang="en-US" sz="2800" dirty="0">
                <a:solidFill>
                  <a:srgbClr val="003399"/>
                </a:solidFill>
                <a:latin typeface="Tahoma" panose="020B0604030504040204" pitchFamily="34" charset="0"/>
              </a:rPr>
              <a:t>			</a:t>
            </a:r>
            <a:r>
              <a:rPr kumimoji="0" lang="en-US" altLang="en-US" sz="2800" dirty="0">
                <a:solidFill>
                  <a:srgbClr val="009900"/>
                </a:solidFill>
                <a:latin typeface="Tahoma" panose="020B0604030504040204" pitchFamily="34" charset="0"/>
              </a:rPr>
              <a:t>fines</a:t>
            </a:r>
            <a:r>
              <a:rPr kumimoji="0" lang="en-US" altLang="en-US" sz="2800" dirty="0">
                <a:latin typeface="Tahoma" panose="020B0604030504040204" pitchFamily="34" charset="0"/>
              </a:rPr>
              <a:t> from </a:t>
            </a:r>
            <a:r>
              <a:rPr kumimoji="0" lang="en-US" altLang="en-US" sz="2800" dirty="0">
                <a:solidFill>
                  <a:srgbClr val="009900"/>
                </a:solidFill>
                <a:latin typeface="Tahoma" panose="020B0604030504040204" pitchFamily="34" charset="0"/>
              </a:rPr>
              <a:t>Atterberg limits</a:t>
            </a:r>
            <a:r>
              <a:rPr kumimoji="0" lang="en-US" altLang="en-US" sz="2800" dirty="0">
                <a:solidFill>
                  <a:srgbClr val="003399"/>
                </a:solidFill>
                <a:latin typeface="Tahoma" panose="020B0604030504040204" pitchFamily="34" charset="0"/>
              </a:rPr>
              <a:t> </a:t>
            </a:r>
            <a:r>
              <a:rPr kumimoji="0" lang="en-US" altLang="en-US" sz="2800" dirty="0">
                <a:latin typeface="Tahoma" panose="020B0604030504040204" pitchFamily="34" charset="0"/>
              </a:rPr>
              <a:t>(PI-LL chart)</a:t>
            </a:r>
            <a:endParaRPr kumimoji="0" lang="en-AU" altLang="en-US" sz="2800" dirty="0">
              <a:latin typeface="Tahoma" panose="020B0604030504040204" pitchFamily="34" charset="0"/>
            </a:endParaRPr>
          </a:p>
        </p:txBody>
      </p:sp>
    </p:spTree>
    <p:extLst>
      <p:ext uri="{BB962C8B-B14F-4D97-AF65-F5344CB8AC3E}">
        <p14:creationId xmlns:p14="http://schemas.microsoft.com/office/powerpoint/2010/main" val="35626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1"/>
                                      </p:to>
                                    </p:animClr>
                                  </p:subTnLst>
                                </p:cTn>
                              </p:par>
                            </p:childTnLst>
                          </p:cTn>
                        </p:par>
                        <p:par>
                          <p:cTn id="8" fill="hold">
                            <p:stCondLst>
                              <p:cond delay="2500"/>
                            </p:stCondLst>
                            <p:childTnLst>
                              <p:par>
                                <p:cTn id="9" presetID="9" presetClass="entr" presetSubtype="0" fill="hold" nodeType="afterEffect">
                                  <p:stCondLst>
                                    <p:cond delay="6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1FC81EAB-5664-30F5-478F-B6800E56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55" t="19791" r="35579" b="11459"/>
          <a:stretch>
            <a:fillRect/>
          </a:stretch>
        </p:blipFill>
        <p:spPr bwMode="auto">
          <a:xfrm>
            <a:off x="1295400" y="609600"/>
            <a:ext cx="6019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4">
            <a:extLst>
              <a:ext uri="{FF2B5EF4-FFF2-40B4-BE49-F238E27FC236}">
                <a16:creationId xmlns:a16="http://schemas.microsoft.com/office/drawing/2014/main" id="{CE42F1E2-D695-C87C-BA61-47325D64029D}"/>
              </a:ext>
            </a:extLst>
          </p:cNvPr>
          <p:cNvSpPr txBox="1"/>
          <p:nvPr/>
        </p:nvSpPr>
        <p:spPr>
          <a:xfrm>
            <a:off x="2133600" y="457200"/>
            <a:ext cx="4572000" cy="378565"/>
          </a:xfrm>
          <a:prstGeom prst="rect">
            <a:avLst/>
          </a:prstGeom>
          <a:noFill/>
          <a:ln>
            <a:solidFill>
              <a:schemeClr val="accent1"/>
            </a:solidFill>
          </a:ln>
        </p:spPr>
        <p:txBody>
          <a:bodyPr wrap="square">
            <a:spAutoFit/>
          </a:bodyPr>
          <a:lstStyle/>
          <a:p>
            <a:pPr marL="285750" indent="-285750" algn="ctr">
              <a:lnSpc>
                <a:spcPct val="107000"/>
              </a:lnSpc>
              <a:spcAft>
                <a:spcPts val="800"/>
              </a:spcAft>
              <a:buFont typeface="Arial" panose="020B0604020202020204" pitchFamily="34" charset="0"/>
              <a:buChar char="•"/>
            </a:pPr>
            <a:r>
              <a:rPr lang="en-IN" sz="1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Soil Stress &amp; Deformation</a:t>
            </a:r>
          </a:p>
        </p:txBody>
      </p:sp>
    </p:spTree>
    <p:extLst>
      <p:ext uri="{BB962C8B-B14F-4D97-AF65-F5344CB8AC3E}">
        <p14:creationId xmlns:p14="http://schemas.microsoft.com/office/powerpoint/2010/main" val="23486685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9865B804-DEF5-3AAF-F4A1-B856187BB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697" t="12500" r="33237" b="6250"/>
          <a:stretch>
            <a:fillRect/>
          </a:stretch>
        </p:blipFill>
        <p:spPr bwMode="auto">
          <a:xfrm>
            <a:off x="2286000" y="685800"/>
            <a:ext cx="4953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384621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22840" t="11458" r="22694" b="8333"/>
          <a:stretch>
            <a:fillRect/>
          </a:stretch>
        </p:blipFill>
        <p:spPr bwMode="auto">
          <a:xfrm>
            <a:off x="1295400" y="228600"/>
            <a:ext cx="7086600" cy="5867400"/>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m Subba Rao\Desktop\WP_20150826_10_18_11_Pro.jpg"/>
          <p:cNvPicPr>
            <a:picLocks noChangeAspect="1" noChangeArrowheads="1"/>
          </p:cNvPicPr>
          <p:nvPr/>
        </p:nvPicPr>
        <p:blipFill>
          <a:blip r:embed="rId2" cstate="print"/>
          <a:srcRect l="20651" r="29286" b="4456"/>
          <a:stretch>
            <a:fillRect/>
          </a:stretch>
        </p:blipFill>
        <p:spPr bwMode="auto">
          <a:xfrm>
            <a:off x="1295400" y="152400"/>
            <a:ext cx="6096000" cy="6535200"/>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4"/>
          <p:cNvGraphicFramePr>
            <a:graphicFrameLocks noChangeAspect="1"/>
          </p:cNvGraphicFramePr>
          <p:nvPr/>
        </p:nvGraphicFramePr>
        <p:xfrm>
          <a:off x="762000" y="1524000"/>
          <a:ext cx="7810500" cy="3214688"/>
        </p:xfrm>
        <a:graphic>
          <a:graphicData uri="http://schemas.openxmlformats.org/presentationml/2006/ole">
            <mc:AlternateContent xmlns:mc="http://schemas.openxmlformats.org/markup-compatibility/2006">
              <mc:Choice xmlns:v="urn:schemas-microsoft-com:vml" Requires="v">
                <p:oleObj name="Image" r:id="rId2" imgW="6072656" imgH="2585147" progId="">
                  <p:embed/>
                </p:oleObj>
              </mc:Choice>
              <mc:Fallback>
                <p:oleObj name="Image" r:id="rId2" imgW="6072656" imgH="2585147" progId="">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t="18260" r="2380" b="2122"/>
                      <a:stretch>
                        <a:fillRect/>
                      </a:stretch>
                    </p:blipFill>
                    <p:spPr bwMode="auto">
                      <a:xfrm>
                        <a:off x="762000" y="1524000"/>
                        <a:ext cx="7810500" cy="3214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75AAE-9436-A6D5-EAA7-42BB53807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 y="1756194"/>
            <a:ext cx="8258175" cy="5067300"/>
          </a:xfrm>
          <a:prstGeom prst="rect">
            <a:avLst/>
          </a:prstGeom>
        </p:spPr>
      </p:pic>
      <p:pic>
        <p:nvPicPr>
          <p:cNvPr id="7" name="Picture 6">
            <a:extLst>
              <a:ext uri="{FF2B5EF4-FFF2-40B4-BE49-F238E27FC236}">
                <a16:creationId xmlns:a16="http://schemas.microsoft.com/office/drawing/2014/main" id="{75BB6F97-F72B-8F2F-CD50-534E5188D97B}"/>
              </a:ext>
            </a:extLst>
          </p:cNvPr>
          <p:cNvPicPr>
            <a:picLocks noChangeAspect="1"/>
          </p:cNvPicPr>
          <p:nvPr/>
        </p:nvPicPr>
        <p:blipFill>
          <a:blip r:embed="rId3"/>
          <a:srcRect t="7752" r="3501" b="14736"/>
          <a:stretch/>
        </p:blipFill>
        <p:spPr>
          <a:xfrm>
            <a:off x="1371600" y="76200"/>
            <a:ext cx="3581400" cy="1524000"/>
          </a:xfrm>
          <a:prstGeom prst="rect">
            <a:avLst/>
          </a:prstGeom>
        </p:spPr>
      </p:pic>
    </p:spTree>
    <p:extLst>
      <p:ext uri="{BB962C8B-B14F-4D97-AF65-F5344CB8AC3E}">
        <p14:creationId xmlns:p14="http://schemas.microsoft.com/office/powerpoint/2010/main" val="5665291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1E703-D8FE-F087-7597-66D23A34D662}"/>
              </a:ext>
            </a:extLst>
          </p:cNvPr>
          <p:cNvSpPr txBox="1"/>
          <p:nvPr/>
        </p:nvSpPr>
        <p:spPr>
          <a:xfrm>
            <a:off x="914400" y="304800"/>
            <a:ext cx="7315200" cy="646331"/>
          </a:xfrm>
          <a:prstGeom prst="rect">
            <a:avLst/>
          </a:prstGeom>
          <a:solidFill>
            <a:schemeClr val="accent6">
              <a:lumMod val="20000"/>
              <a:lumOff val="80000"/>
            </a:schemeClr>
          </a:solidFill>
          <a:ln>
            <a:solidFill>
              <a:schemeClr val="accent1"/>
            </a:solidFill>
          </a:ln>
        </p:spPr>
        <p:txBody>
          <a:bodyPr wrap="square">
            <a:spAutoFit/>
          </a:bodyPr>
          <a:lstStyle/>
          <a:p>
            <a:r>
              <a:rPr lang="en-US" b="1" dirty="0"/>
              <a:t>IS 13063 (1991): Code of practice for structural safety of buildings on shallow foundations on rocks [CED 48: Rock Mechanics] </a:t>
            </a:r>
            <a:endParaRPr lang="en-IN" b="1" dirty="0"/>
          </a:p>
        </p:txBody>
      </p:sp>
      <p:pic>
        <p:nvPicPr>
          <p:cNvPr id="8" name="Picture 7">
            <a:extLst>
              <a:ext uri="{FF2B5EF4-FFF2-40B4-BE49-F238E27FC236}">
                <a16:creationId xmlns:a16="http://schemas.microsoft.com/office/drawing/2014/main" id="{A63DF409-8DFC-E100-55B1-B04EE66A8B83}"/>
              </a:ext>
            </a:extLst>
          </p:cNvPr>
          <p:cNvPicPr>
            <a:picLocks noChangeAspect="1"/>
          </p:cNvPicPr>
          <p:nvPr/>
        </p:nvPicPr>
        <p:blipFill rotWithShape="1">
          <a:blip r:embed="rId2"/>
          <a:srcRect l="26667" t="57778" r="52500" b="12592"/>
          <a:stretch/>
        </p:blipFill>
        <p:spPr>
          <a:xfrm>
            <a:off x="1447800" y="1371600"/>
            <a:ext cx="6248400" cy="4998720"/>
          </a:xfrm>
          <a:prstGeom prst="rect">
            <a:avLst/>
          </a:prstGeom>
          <a:ln>
            <a:solidFill>
              <a:schemeClr val="accent1"/>
            </a:solidFill>
          </a:ln>
        </p:spPr>
      </p:pic>
    </p:spTree>
    <p:extLst>
      <p:ext uri="{BB962C8B-B14F-4D97-AF65-F5344CB8AC3E}">
        <p14:creationId xmlns:p14="http://schemas.microsoft.com/office/powerpoint/2010/main" val="7041062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1E703-D8FE-F087-7597-66D23A34D662}"/>
              </a:ext>
            </a:extLst>
          </p:cNvPr>
          <p:cNvSpPr txBox="1"/>
          <p:nvPr/>
        </p:nvSpPr>
        <p:spPr>
          <a:xfrm>
            <a:off x="838200" y="152400"/>
            <a:ext cx="7848600" cy="646331"/>
          </a:xfrm>
          <a:prstGeom prst="rect">
            <a:avLst/>
          </a:prstGeom>
          <a:solidFill>
            <a:schemeClr val="accent6">
              <a:lumMod val="20000"/>
              <a:lumOff val="80000"/>
            </a:schemeClr>
          </a:solidFill>
          <a:ln>
            <a:solidFill>
              <a:schemeClr val="accent1"/>
            </a:solidFill>
          </a:ln>
        </p:spPr>
        <p:txBody>
          <a:bodyPr wrap="square">
            <a:spAutoFit/>
          </a:bodyPr>
          <a:lstStyle/>
          <a:p>
            <a:pPr algn="just"/>
            <a:r>
              <a:rPr lang="en-US" b="1" dirty="0"/>
              <a:t>IS 13063 (1991): Code of practice for structural safety of buildings on shallow foundations on rocks [CED 48: Rock Mechanics] </a:t>
            </a:r>
            <a:endParaRPr lang="en-IN" b="1" dirty="0"/>
          </a:p>
        </p:txBody>
      </p:sp>
      <p:pic>
        <p:nvPicPr>
          <p:cNvPr id="3" name="Picture 2">
            <a:extLst>
              <a:ext uri="{FF2B5EF4-FFF2-40B4-BE49-F238E27FC236}">
                <a16:creationId xmlns:a16="http://schemas.microsoft.com/office/drawing/2014/main" id="{DED7349F-DF6F-BD42-2D0E-8DB812C778FB}"/>
              </a:ext>
            </a:extLst>
          </p:cNvPr>
          <p:cNvPicPr>
            <a:picLocks noChangeAspect="1"/>
          </p:cNvPicPr>
          <p:nvPr/>
        </p:nvPicPr>
        <p:blipFill rotWithShape="1">
          <a:blip r:embed="rId2"/>
          <a:srcRect l="47500" t="14445" r="31667" b="12963"/>
          <a:stretch/>
        </p:blipFill>
        <p:spPr>
          <a:xfrm>
            <a:off x="3352800" y="990600"/>
            <a:ext cx="2895600" cy="5675376"/>
          </a:xfrm>
          <a:prstGeom prst="rect">
            <a:avLst/>
          </a:prstGeom>
          <a:ln>
            <a:solidFill>
              <a:schemeClr val="accent1"/>
            </a:solidFill>
          </a:ln>
        </p:spPr>
      </p:pic>
    </p:spTree>
    <p:extLst>
      <p:ext uri="{BB962C8B-B14F-4D97-AF65-F5344CB8AC3E}">
        <p14:creationId xmlns:p14="http://schemas.microsoft.com/office/powerpoint/2010/main" val="16205201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3008" t="50401" r="51976" b="21875"/>
          <a:stretch>
            <a:fillRect/>
          </a:stretch>
        </p:blipFill>
        <p:spPr bwMode="auto">
          <a:xfrm>
            <a:off x="850091" y="2133600"/>
            <a:ext cx="7531909" cy="3352800"/>
          </a:xfrm>
          <a:prstGeom prst="rect">
            <a:avLst/>
          </a:prstGeom>
          <a:noFill/>
          <a:ln w="9525">
            <a:noFill/>
            <a:miter lim="800000"/>
            <a:headEnd/>
            <a:tailEnd/>
          </a:ln>
        </p:spPr>
      </p:pic>
      <p:sp>
        <p:nvSpPr>
          <p:cNvPr id="5" name="TextBox 4"/>
          <p:cNvSpPr txBox="1"/>
          <p:nvPr/>
        </p:nvSpPr>
        <p:spPr>
          <a:xfrm>
            <a:off x="1447800" y="247471"/>
            <a:ext cx="6473311" cy="1200329"/>
          </a:xfrm>
          <a:prstGeom prst="rect">
            <a:avLst/>
          </a:prstGeom>
          <a:solidFill>
            <a:srgbClr val="FFFF00"/>
          </a:solidFill>
          <a:ln>
            <a:solidFill>
              <a:schemeClr val="accent1"/>
            </a:solidFill>
          </a:ln>
        </p:spPr>
        <p:txBody>
          <a:bodyPr wrap="none" rtlCol="0">
            <a:spAutoFit/>
          </a:bodyPr>
          <a:lstStyle/>
          <a:p>
            <a:pPr algn="ctr"/>
            <a:r>
              <a:rPr lang="en-US" sz="3600" b="1" dirty="0"/>
              <a:t>Methods of SOIL EXPLORATION/ </a:t>
            </a:r>
          </a:p>
          <a:p>
            <a:pPr algn="ctr"/>
            <a:r>
              <a:rPr lang="en-US" sz="3600" b="1" dirty="0"/>
              <a:t>SOIL INVESTIGATION</a:t>
            </a:r>
            <a:endParaRPr lang="en-IN" sz="3600" b="1"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21083" t="14583" r="23865" b="27083"/>
          <a:stretch>
            <a:fillRect/>
          </a:stretch>
        </p:blipFill>
        <p:spPr bwMode="auto">
          <a:xfrm>
            <a:off x="838200" y="1815830"/>
            <a:ext cx="7696200" cy="4584970"/>
          </a:xfrm>
          <a:prstGeom prst="rect">
            <a:avLst/>
          </a:prstGeom>
          <a:noFill/>
          <a:ln w="9525">
            <a:solidFill>
              <a:schemeClr val="accent1"/>
            </a:solidFill>
            <a:miter lim="800000"/>
            <a:headEnd/>
            <a:tailEnd/>
          </a:ln>
        </p:spPr>
      </p:pic>
      <p:sp>
        <p:nvSpPr>
          <p:cNvPr id="3" name="TextBox 2"/>
          <p:cNvSpPr txBox="1"/>
          <p:nvPr/>
        </p:nvSpPr>
        <p:spPr>
          <a:xfrm>
            <a:off x="1447800" y="247471"/>
            <a:ext cx="6473311" cy="1200329"/>
          </a:xfrm>
          <a:prstGeom prst="rect">
            <a:avLst/>
          </a:prstGeom>
          <a:solidFill>
            <a:srgbClr val="FFFF00"/>
          </a:solidFill>
          <a:ln>
            <a:solidFill>
              <a:schemeClr val="accent1"/>
            </a:solidFill>
          </a:ln>
        </p:spPr>
        <p:txBody>
          <a:bodyPr wrap="none" rtlCol="0">
            <a:spAutoFit/>
          </a:bodyPr>
          <a:lstStyle/>
          <a:p>
            <a:pPr algn="ctr"/>
            <a:r>
              <a:rPr lang="en-US" sz="3600" b="1" dirty="0"/>
              <a:t>Methods of SOIL EXPLORATION/ </a:t>
            </a:r>
          </a:p>
          <a:p>
            <a:pPr algn="ctr"/>
            <a:r>
              <a:rPr lang="en-US" sz="3600" b="1" dirty="0"/>
              <a:t>SOIL INVESTIGATION</a:t>
            </a:r>
            <a:endParaRPr lang="en-IN" sz="36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76754AA-787B-B522-2022-2B0DF60F0845}"/>
              </a:ext>
            </a:extLst>
          </p:cNvPr>
          <p:cNvSpPr>
            <a:spLocks noGrp="1" noChangeArrowheads="1"/>
          </p:cNvSpPr>
          <p:nvPr>
            <p:ph type="title"/>
          </p:nvPr>
        </p:nvSpPr>
        <p:spPr/>
        <p:txBody>
          <a:bodyPr/>
          <a:lstStyle/>
          <a:p>
            <a:r>
              <a:rPr lang="en-US" altLang="en-US"/>
              <a:t>Grain Size Distribution</a:t>
            </a:r>
            <a:endParaRPr lang="en-AU" altLang="en-US"/>
          </a:p>
        </p:txBody>
      </p:sp>
      <p:sp>
        <p:nvSpPr>
          <p:cNvPr id="20483" name="Rectangle 3">
            <a:extLst>
              <a:ext uri="{FF2B5EF4-FFF2-40B4-BE49-F238E27FC236}">
                <a16:creationId xmlns:a16="http://schemas.microsoft.com/office/drawing/2014/main" id="{8610FB64-1FAE-B965-23B4-6CCF33F940D9}"/>
              </a:ext>
            </a:extLst>
          </p:cNvPr>
          <p:cNvSpPr>
            <a:spLocks noGrp="1" noChangeArrowheads="1"/>
          </p:cNvSpPr>
          <p:nvPr>
            <p:ph type="body" idx="1"/>
          </p:nvPr>
        </p:nvSpPr>
        <p:spPr>
          <a:xfrm>
            <a:off x="304800" y="2286000"/>
            <a:ext cx="7772400" cy="609600"/>
          </a:xfrm>
        </p:spPr>
        <p:txBody>
          <a:bodyPr/>
          <a:lstStyle/>
          <a:p>
            <a:r>
              <a:rPr lang="en-US" altLang="en-US" sz="2800">
                <a:latin typeface="Tahoma" panose="020B0604030504040204" pitchFamily="34" charset="0"/>
              </a:rPr>
              <a:t>In </a:t>
            </a:r>
            <a:r>
              <a:rPr lang="en-US" altLang="en-US" sz="2800">
                <a:solidFill>
                  <a:srgbClr val="3333CC"/>
                </a:solidFill>
                <a:latin typeface="Tahoma" panose="020B0604030504040204" pitchFamily="34" charset="0"/>
              </a:rPr>
              <a:t>coarse</a:t>
            </a:r>
            <a:r>
              <a:rPr lang="en-US" altLang="en-US" sz="2800">
                <a:latin typeface="Tahoma" panose="020B0604030504040204" pitchFamily="34" charset="0"/>
              </a:rPr>
              <a:t> grain soils …... By </a:t>
            </a:r>
            <a:r>
              <a:rPr lang="en-US" altLang="en-US" sz="2800">
                <a:solidFill>
                  <a:srgbClr val="3333CC"/>
                </a:solidFill>
                <a:latin typeface="Tahoma" panose="020B0604030504040204" pitchFamily="34" charset="0"/>
              </a:rPr>
              <a:t>sieve analysis</a:t>
            </a:r>
            <a:endParaRPr lang="en-AU" altLang="en-US" sz="2800">
              <a:solidFill>
                <a:srgbClr val="3333CC"/>
              </a:solidFill>
              <a:latin typeface="Tahoma" panose="020B0604030504040204" pitchFamily="34" charset="0"/>
            </a:endParaRPr>
          </a:p>
        </p:txBody>
      </p:sp>
      <p:sp>
        <p:nvSpPr>
          <p:cNvPr id="20486" name="Text Box 6">
            <a:extLst>
              <a:ext uri="{FF2B5EF4-FFF2-40B4-BE49-F238E27FC236}">
                <a16:creationId xmlns:a16="http://schemas.microsoft.com/office/drawing/2014/main" id="{F2DAADE9-62AD-063D-3858-5E43666CF524}"/>
              </a:ext>
            </a:extLst>
          </p:cNvPr>
          <p:cNvSpPr txBox="1">
            <a:spLocks noChangeArrowheads="1"/>
          </p:cNvSpPr>
          <p:nvPr/>
        </p:nvSpPr>
        <p:spPr bwMode="auto">
          <a:xfrm>
            <a:off x="381000" y="1752600"/>
            <a:ext cx="472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u="sng"/>
              <a:t>Determination of GSD:</a:t>
            </a:r>
            <a:endParaRPr lang="en-AU" altLang="en-US" sz="2800" b="1" u="sng"/>
          </a:p>
        </p:txBody>
      </p:sp>
      <p:grpSp>
        <p:nvGrpSpPr>
          <p:cNvPr id="20491" name="Group 11">
            <a:extLst>
              <a:ext uri="{FF2B5EF4-FFF2-40B4-BE49-F238E27FC236}">
                <a16:creationId xmlns:a16="http://schemas.microsoft.com/office/drawing/2014/main" id="{A97AF2EE-6311-4C87-F6D0-AFC488BAC456}"/>
              </a:ext>
            </a:extLst>
          </p:cNvPr>
          <p:cNvGrpSpPr>
            <a:grpSpLocks/>
          </p:cNvGrpSpPr>
          <p:nvPr/>
        </p:nvGrpSpPr>
        <p:grpSpPr bwMode="auto">
          <a:xfrm>
            <a:off x="3124200" y="3657601"/>
            <a:ext cx="2057400" cy="2606675"/>
            <a:chOff x="96" y="2592"/>
            <a:chExt cx="1296" cy="1642"/>
          </a:xfrm>
        </p:grpSpPr>
        <p:pic>
          <p:nvPicPr>
            <p:cNvPr id="20488" name="Picture 8">
              <a:extLst>
                <a:ext uri="{FF2B5EF4-FFF2-40B4-BE49-F238E27FC236}">
                  <a16:creationId xmlns:a16="http://schemas.microsoft.com/office/drawing/2014/main" id="{CB31E487-A3EF-5B56-F681-7C90D54028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 y="2592"/>
              <a:ext cx="1080" cy="1354"/>
            </a:xfrm>
            <a:prstGeom prst="rect">
              <a:avLst/>
            </a:prstGeom>
            <a:noFill/>
            <a:extLst>
              <a:ext uri="{909E8E84-426E-40DD-AFC4-6F175D3DCCD1}">
                <a14:hiddenFill xmlns:a14="http://schemas.microsoft.com/office/drawing/2010/main">
                  <a:solidFill>
                    <a:srgbClr val="FFFFFF"/>
                  </a:solidFill>
                </a14:hiddenFill>
              </a:ext>
            </a:extLst>
          </p:spPr>
        </p:pic>
        <p:sp>
          <p:nvSpPr>
            <p:cNvPr id="20489" name="Text Box 9">
              <a:extLst>
                <a:ext uri="{FF2B5EF4-FFF2-40B4-BE49-F238E27FC236}">
                  <a16:creationId xmlns:a16="http://schemas.microsoft.com/office/drawing/2014/main" id="{8195163E-DD97-55B3-1551-ED14E187709A}"/>
                </a:ext>
              </a:extLst>
            </p:cNvPr>
            <p:cNvSpPr txBox="1">
              <a:spLocks noChangeArrowheads="1"/>
            </p:cNvSpPr>
            <p:nvPr/>
          </p:nvSpPr>
          <p:spPr bwMode="auto">
            <a:xfrm>
              <a:off x="96" y="3984"/>
              <a:ext cx="1296" cy="250"/>
            </a:xfrm>
            <a:prstGeom prst="rect">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u="sng"/>
                <a:t>Sieve Analysis</a:t>
              </a:r>
            </a:p>
          </p:txBody>
        </p:sp>
      </p:grpSp>
      <p:grpSp>
        <p:nvGrpSpPr>
          <p:cNvPr id="20503" name="Group 23">
            <a:extLst>
              <a:ext uri="{FF2B5EF4-FFF2-40B4-BE49-F238E27FC236}">
                <a16:creationId xmlns:a16="http://schemas.microsoft.com/office/drawing/2014/main" id="{CA5D2EFE-031F-FAD6-D3DF-C42358BCE4F1}"/>
              </a:ext>
            </a:extLst>
          </p:cNvPr>
          <p:cNvGrpSpPr>
            <a:grpSpLocks/>
          </p:cNvGrpSpPr>
          <p:nvPr/>
        </p:nvGrpSpPr>
        <p:grpSpPr bwMode="auto">
          <a:xfrm>
            <a:off x="4038600" y="3962401"/>
            <a:ext cx="2590800" cy="396875"/>
            <a:chOff x="3072" y="3456"/>
            <a:chExt cx="1632" cy="250"/>
          </a:xfrm>
        </p:grpSpPr>
        <p:sp>
          <p:nvSpPr>
            <p:cNvPr id="20504" name="Text Box 24">
              <a:extLst>
                <a:ext uri="{FF2B5EF4-FFF2-40B4-BE49-F238E27FC236}">
                  <a16:creationId xmlns:a16="http://schemas.microsoft.com/office/drawing/2014/main" id="{CAAA4984-5671-A1BD-2D5A-C9A41694DEBA}"/>
                </a:ext>
              </a:extLst>
            </p:cNvPr>
            <p:cNvSpPr txBox="1">
              <a:spLocks noChangeArrowheads="1"/>
            </p:cNvSpPr>
            <p:nvPr/>
          </p:nvSpPr>
          <p:spPr bwMode="auto">
            <a:xfrm>
              <a:off x="3408" y="3456"/>
              <a:ext cx="1296" cy="250"/>
            </a:xfrm>
            <a:prstGeom prst="rect">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solidFill>
                    <a:srgbClr val="150844"/>
                  </a:solidFill>
                  <a:latin typeface="Arial Narrow" panose="020B0606020202030204" pitchFamily="34" charset="0"/>
                </a:rPr>
                <a:t>stack of sieves</a:t>
              </a:r>
            </a:p>
          </p:txBody>
        </p:sp>
        <p:sp>
          <p:nvSpPr>
            <p:cNvPr id="20505" name="Line 25">
              <a:extLst>
                <a:ext uri="{FF2B5EF4-FFF2-40B4-BE49-F238E27FC236}">
                  <a16:creationId xmlns:a16="http://schemas.microsoft.com/office/drawing/2014/main" id="{C4F4CCE5-DD72-5381-91F2-2937C16AB5C6}"/>
                </a:ext>
              </a:extLst>
            </p:cNvPr>
            <p:cNvSpPr>
              <a:spLocks noChangeShapeType="1"/>
            </p:cNvSpPr>
            <p:nvPr/>
          </p:nvSpPr>
          <p:spPr bwMode="auto">
            <a:xfrm flipH="1">
              <a:off x="3072" y="3600"/>
              <a:ext cx="336" cy="0"/>
            </a:xfrm>
            <a:prstGeom prst="line">
              <a:avLst/>
            </a:prstGeom>
            <a:noFill/>
            <a:ln w="9525">
              <a:solidFill>
                <a:srgbClr val="15084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grpSp>
      <p:grpSp>
        <p:nvGrpSpPr>
          <p:cNvPr id="20509" name="Group 29">
            <a:extLst>
              <a:ext uri="{FF2B5EF4-FFF2-40B4-BE49-F238E27FC236}">
                <a16:creationId xmlns:a16="http://schemas.microsoft.com/office/drawing/2014/main" id="{1F0B0453-72F8-9271-EDEC-6A8C7AFD6737}"/>
              </a:ext>
            </a:extLst>
          </p:cNvPr>
          <p:cNvGrpSpPr>
            <a:grpSpLocks/>
          </p:cNvGrpSpPr>
          <p:nvPr/>
        </p:nvGrpSpPr>
        <p:grpSpPr bwMode="auto">
          <a:xfrm>
            <a:off x="4267200" y="4495801"/>
            <a:ext cx="2590800" cy="396875"/>
            <a:chOff x="816" y="3120"/>
            <a:chExt cx="1632" cy="250"/>
          </a:xfrm>
        </p:grpSpPr>
        <p:sp>
          <p:nvSpPr>
            <p:cNvPr id="20507" name="Text Box 27">
              <a:extLst>
                <a:ext uri="{FF2B5EF4-FFF2-40B4-BE49-F238E27FC236}">
                  <a16:creationId xmlns:a16="http://schemas.microsoft.com/office/drawing/2014/main" id="{288647FB-D2DB-D131-CB84-8F1EAE9E7BDF}"/>
                </a:ext>
              </a:extLst>
            </p:cNvPr>
            <p:cNvSpPr txBox="1">
              <a:spLocks noChangeArrowheads="1"/>
            </p:cNvSpPr>
            <p:nvPr/>
          </p:nvSpPr>
          <p:spPr bwMode="auto">
            <a:xfrm>
              <a:off x="1152" y="3120"/>
              <a:ext cx="1296" cy="250"/>
            </a:xfrm>
            <a:prstGeom prst="rect">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solidFill>
                    <a:srgbClr val="150844"/>
                  </a:solidFill>
                  <a:latin typeface="Arial Narrow" panose="020B0606020202030204" pitchFamily="34" charset="0"/>
                </a:rPr>
                <a:t>sieve shaker</a:t>
              </a:r>
            </a:p>
          </p:txBody>
        </p:sp>
        <p:sp>
          <p:nvSpPr>
            <p:cNvPr id="20508" name="Line 28">
              <a:extLst>
                <a:ext uri="{FF2B5EF4-FFF2-40B4-BE49-F238E27FC236}">
                  <a16:creationId xmlns:a16="http://schemas.microsoft.com/office/drawing/2014/main" id="{1E14BC4A-0015-2F56-484F-6B9199660059}"/>
                </a:ext>
              </a:extLst>
            </p:cNvPr>
            <p:cNvSpPr>
              <a:spLocks noChangeShapeType="1"/>
            </p:cNvSpPr>
            <p:nvPr/>
          </p:nvSpPr>
          <p:spPr bwMode="auto">
            <a:xfrm flipH="1">
              <a:off x="816" y="3264"/>
              <a:ext cx="336" cy="96"/>
            </a:xfrm>
            <a:prstGeom prst="line">
              <a:avLst/>
            </a:prstGeom>
            <a:noFill/>
            <a:ln w="9525">
              <a:solidFill>
                <a:srgbClr val="15084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grpSp>
    </p:spTree>
  </p:cSld>
  <p:clrMapOvr>
    <a:masterClrMapping/>
  </p:clrMapOvr>
  <p:transition spd="slow" advClick="0" advTm="39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0486"/>
                                        </p:tgtEl>
                                        <p:attrNameLst>
                                          <p:attrName>style.visibility</p:attrName>
                                        </p:attrNameLst>
                                      </p:cBhvr>
                                      <p:to>
                                        <p:strVal val="visible"/>
                                      </p:to>
                                    </p:set>
                                    <p:animEffect transition="in" filter="dissolve">
                                      <p:cBhvr>
                                        <p:cTn id="7" dur="500"/>
                                        <p:tgtEl>
                                          <p:spTgt spid="20486"/>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20483"/>
                                        </p:tgtEl>
                                        <p:attrNameLst>
                                          <p:attrName>style.visibility</p:attrName>
                                        </p:attrNameLst>
                                      </p:cBhvr>
                                      <p:to>
                                        <p:strVal val="visible"/>
                                      </p:to>
                                    </p:set>
                                    <p:animEffect transition="in" filter="dissolve">
                                      <p:cBhvr>
                                        <p:cTn id="11" dur="500"/>
                                        <p:tgtEl>
                                          <p:spTgt spid="20483"/>
                                        </p:tgtEl>
                                      </p:cBhvr>
                                    </p:animEffect>
                                  </p:childTnLst>
                                </p:cTn>
                              </p:par>
                            </p:childTnLst>
                          </p:cTn>
                        </p:par>
                        <p:par>
                          <p:cTn id="12" fill="hold" nodeType="afterGroup">
                            <p:stCondLst>
                              <p:cond delay="7000"/>
                            </p:stCondLst>
                            <p:childTnLst>
                              <p:par>
                                <p:cTn id="13" presetID="9" presetClass="entr" presetSubtype="0" fill="hold" nodeType="afterEffect">
                                  <p:stCondLst>
                                    <p:cond delay="2000"/>
                                  </p:stCondLst>
                                  <p:childTnLst>
                                    <p:set>
                                      <p:cBhvr>
                                        <p:cTn id="14" dur="1" fill="hold">
                                          <p:stCondLst>
                                            <p:cond delay="0"/>
                                          </p:stCondLst>
                                        </p:cTn>
                                        <p:tgtEl>
                                          <p:spTgt spid="20491"/>
                                        </p:tgtEl>
                                        <p:attrNameLst>
                                          <p:attrName>style.visibility</p:attrName>
                                        </p:attrNameLst>
                                      </p:cBhvr>
                                      <p:to>
                                        <p:strVal val="visible"/>
                                      </p:to>
                                    </p:set>
                                    <p:animEffect transition="in" filter="dissolve">
                                      <p:cBhvr>
                                        <p:cTn id="15" dur="500"/>
                                        <p:tgtEl>
                                          <p:spTgt spid="20491"/>
                                        </p:tgtEl>
                                      </p:cBhvr>
                                    </p:animEffect>
                                  </p:childTnLst>
                                </p:cTn>
                              </p:par>
                            </p:childTnLst>
                          </p:cTn>
                        </p:par>
                        <p:par>
                          <p:cTn id="16" fill="hold" nodeType="afterGroup">
                            <p:stCondLst>
                              <p:cond delay="9500"/>
                            </p:stCondLst>
                            <p:childTnLst>
                              <p:par>
                                <p:cTn id="17" presetID="9" presetClass="entr" presetSubtype="0" fill="hold" nodeType="afterEffect">
                                  <p:stCondLst>
                                    <p:cond delay="3000"/>
                                  </p:stCondLst>
                                  <p:childTnLst>
                                    <p:set>
                                      <p:cBhvr>
                                        <p:cTn id="18" dur="1" fill="hold">
                                          <p:stCondLst>
                                            <p:cond delay="0"/>
                                          </p:stCondLst>
                                        </p:cTn>
                                        <p:tgtEl>
                                          <p:spTgt spid="20503"/>
                                        </p:tgtEl>
                                        <p:attrNameLst>
                                          <p:attrName>style.visibility</p:attrName>
                                        </p:attrNameLst>
                                      </p:cBhvr>
                                      <p:to>
                                        <p:strVal val="visible"/>
                                      </p:to>
                                    </p:set>
                                    <p:animEffect transition="in" filter="dissolve">
                                      <p:cBhvr>
                                        <p:cTn id="19" dur="500"/>
                                        <p:tgtEl>
                                          <p:spTgt spid="20503"/>
                                        </p:tgtEl>
                                      </p:cBhvr>
                                    </p:animEffect>
                                  </p:childTnLst>
                                </p:cTn>
                              </p:par>
                            </p:childTnLst>
                          </p:cTn>
                        </p:par>
                        <p:par>
                          <p:cTn id="20" fill="hold" nodeType="afterGroup">
                            <p:stCondLst>
                              <p:cond delay="13000"/>
                            </p:stCondLst>
                            <p:childTnLst>
                              <p:par>
                                <p:cTn id="21" presetID="9" presetClass="entr" presetSubtype="0" fill="hold" nodeType="afterEffect">
                                  <p:stCondLst>
                                    <p:cond delay="0"/>
                                  </p:stCondLst>
                                  <p:childTnLst>
                                    <p:set>
                                      <p:cBhvr>
                                        <p:cTn id="22" dur="1" fill="hold">
                                          <p:stCondLst>
                                            <p:cond delay="0"/>
                                          </p:stCondLst>
                                        </p:cTn>
                                        <p:tgtEl>
                                          <p:spTgt spid="20509"/>
                                        </p:tgtEl>
                                        <p:attrNameLst>
                                          <p:attrName>style.visibility</p:attrName>
                                        </p:attrNameLst>
                                      </p:cBhvr>
                                      <p:to>
                                        <p:strVal val="visible"/>
                                      </p:to>
                                    </p:set>
                                    <p:animEffect transition="in" filter="dissolve">
                                      <p:cBhvr>
                                        <p:cTn id="23" dur="500"/>
                                        <p:tgtEl>
                                          <p:spTgt spid="2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0606" y="2286000"/>
            <a:ext cx="6873805" cy="954107"/>
          </a:xfrm>
          <a:prstGeom prst="rect">
            <a:avLst/>
          </a:prstGeom>
          <a:solidFill>
            <a:srgbClr val="FFFF00"/>
          </a:solidFill>
          <a:ln>
            <a:solidFill>
              <a:schemeClr val="accent1"/>
            </a:solidFill>
          </a:ln>
        </p:spPr>
        <p:txBody>
          <a:bodyPr wrap="none" rtlCol="0">
            <a:spAutoFit/>
          </a:bodyPr>
          <a:lstStyle/>
          <a:p>
            <a:pPr marL="742950" indent="-742950" algn="ctr"/>
            <a:r>
              <a:rPr lang="en-US" sz="2800" b="1" dirty="0"/>
              <a:t>I. DIRECT METHODS OF SOIL INVESTIGATION</a:t>
            </a:r>
          </a:p>
          <a:p>
            <a:pPr marL="742950" indent="-742950" algn="ctr"/>
            <a:r>
              <a:rPr lang="en-US" sz="2800" b="1" dirty="0"/>
              <a:t>(TEST PITS)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 result for trial pi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066800"/>
            <a:ext cx="4206797"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4495800"/>
            <a:ext cx="1658318" cy="369332"/>
          </a:xfrm>
          <a:prstGeom prst="rect">
            <a:avLst/>
          </a:prstGeom>
          <a:noFill/>
        </p:spPr>
        <p:txBody>
          <a:bodyPr wrap="square" rtlCol="0">
            <a:spAutoFit/>
          </a:bodyPr>
          <a:lstStyle/>
          <a:p>
            <a:pPr algn="ctr"/>
            <a:r>
              <a:rPr lang="en-US" b="1" dirty="0"/>
              <a:t>TRIAL PIT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705" y="2286000"/>
            <a:ext cx="7835607" cy="954107"/>
          </a:xfrm>
          <a:prstGeom prst="rect">
            <a:avLst/>
          </a:prstGeom>
          <a:solidFill>
            <a:srgbClr val="FFFF00"/>
          </a:solidFill>
          <a:ln>
            <a:solidFill>
              <a:schemeClr val="accent1"/>
            </a:solidFill>
          </a:ln>
        </p:spPr>
        <p:txBody>
          <a:bodyPr wrap="none" rtlCol="0">
            <a:spAutoFit/>
          </a:bodyPr>
          <a:lstStyle/>
          <a:p>
            <a:pPr marL="742950" indent="-742950" algn="ctr"/>
            <a:r>
              <a:rPr lang="en-US" sz="2800" b="1" dirty="0"/>
              <a:t>II. SEMI-DIRECT METHODS OF SOIL INVESTIGATION</a:t>
            </a:r>
          </a:p>
          <a:p>
            <a:pPr marL="742950" indent="-742950" algn="ctr"/>
            <a:r>
              <a:rPr lang="en-US" sz="2800" b="1" dirty="0"/>
              <a:t>(BORINGS)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1669" t="13542" r="19180" b="14583"/>
          <a:stretch>
            <a:fillRect/>
          </a:stretch>
        </p:blipFill>
        <p:spPr bwMode="auto">
          <a:xfrm>
            <a:off x="762000" y="914400"/>
            <a:ext cx="7696200" cy="5257800"/>
          </a:xfrm>
          <a:prstGeom prst="rect">
            <a:avLst/>
          </a:prstGeom>
          <a:noFill/>
          <a:ln w="9525">
            <a:solidFill>
              <a:schemeClr val="accent1"/>
            </a:solid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20498" t="13542" r="29722" b="27083"/>
          <a:stretch>
            <a:fillRect/>
          </a:stretch>
        </p:blipFill>
        <p:spPr bwMode="auto">
          <a:xfrm>
            <a:off x="1142999" y="914400"/>
            <a:ext cx="6817895" cy="4572000"/>
          </a:xfrm>
          <a:prstGeom prst="rect">
            <a:avLst/>
          </a:prstGeom>
          <a:noFill/>
          <a:ln w="9525">
            <a:solidFill>
              <a:schemeClr val="accent1"/>
            </a:solid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20498" t="13542" r="18009" b="30208"/>
          <a:stretch>
            <a:fillRect/>
          </a:stretch>
        </p:blipFill>
        <p:spPr bwMode="auto">
          <a:xfrm>
            <a:off x="685800" y="762000"/>
            <a:ext cx="8001000" cy="4114800"/>
          </a:xfrm>
          <a:prstGeom prst="rect">
            <a:avLst/>
          </a:prstGeom>
          <a:noFill/>
          <a:ln w="9525">
            <a:solidFill>
              <a:schemeClr val="accent1"/>
            </a:solid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526" t="18750" r="39678" b="8333"/>
          <a:stretch>
            <a:fillRect/>
          </a:stretch>
        </p:blipFill>
        <p:spPr bwMode="auto">
          <a:xfrm>
            <a:off x="2362200" y="685800"/>
            <a:ext cx="4267200" cy="5334000"/>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5562600"/>
            <a:ext cx="2630464" cy="369332"/>
          </a:xfrm>
          <a:prstGeom prst="rect">
            <a:avLst/>
          </a:prstGeom>
        </p:spPr>
        <p:txBody>
          <a:bodyPr wrap="none">
            <a:spAutoFit/>
          </a:bodyPr>
          <a:lstStyle/>
          <a:p>
            <a:r>
              <a:rPr lang="da-DK" dirty="0"/>
              <a:t>Bulb Auger for Sandy Soils</a:t>
            </a:r>
            <a:endParaRPr lang="en-IN" dirty="0"/>
          </a:p>
        </p:txBody>
      </p:sp>
      <p:pic>
        <p:nvPicPr>
          <p:cNvPr id="3074" name="Picture 2" descr="D:\SPT\01-12-2014 SPT at Electricity Colony\Bulb Auger for Sandy Soils.jpg"/>
          <p:cNvPicPr>
            <a:picLocks noChangeAspect="1" noChangeArrowheads="1"/>
          </p:cNvPicPr>
          <p:nvPr/>
        </p:nvPicPr>
        <p:blipFill>
          <a:blip r:embed="rId2" cstate="print"/>
          <a:srcRect/>
          <a:stretch>
            <a:fillRect/>
          </a:stretch>
        </p:blipFill>
        <p:spPr bwMode="auto">
          <a:xfrm>
            <a:off x="2590800" y="1066800"/>
            <a:ext cx="3240000" cy="4320000"/>
          </a:xfrm>
          <a:prstGeom prst="rect">
            <a:avLst/>
          </a:prstGeom>
          <a:noFill/>
        </p:spPr>
      </p:pic>
      <p:sp>
        <p:nvSpPr>
          <p:cNvPr id="5" name="TextBox 4"/>
          <p:cNvSpPr txBox="1"/>
          <p:nvPr/>
        </p:nvSpPr>
        <p:spPr>
          <a:xfrm>
            <a:off x="3124200" y="304800"/>
            <a:ext cx="2351028" cy="369332"/>
          </a:xfrm>
          <a:prstGeom prst="rect">
            <a:avLst/>
          </a:prstGeom>
          <a:noFill/>
          <a:ln>
            <a:solidFill>
              <a:schemeClr val="accent1"/>
            </a:solidFill>
          </a:ln>
        </p:spPr>
        <p:txBody>
          <a:bodyPr wrap="none" rtlCol="0">
            <a:spAutoFit/>
          </a:bodyPr>
          <a:lstStyle/>
          <a:p>
            <a:r>
              <a:rPr lang="en-US" b="1" dirty="0"/>
              <a:t>Hand Operated Augers</a:t>
            </a:r>
            <a:endParaRPr lang="en-IN" b="1"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8428" y="4855169"/>
            <a:ext cx="1419941" cy="369332"/>
          </a:xfrm>
          <a:prstGeom prst="rect">
            <a:avLst/>
          </a:prstGeom>
        </p:spPr>
        <p:txBody>
          <a:bodyPr wrap="none">
            <a:spAutoFit/>
          </a:bodyPr>
          <a:lstStyle/>
          <a:p>
            <a:r>
              <a:rPr lang="en-IN" dirty="0"/>
              <a:t>Helical Auger</a:t>
            </a:r>
          </a:p>
        </p:txBody>
      </p:sp>
      <p:pic>
        <p:nvPicPr>
          <p:cNvPr id="4098" name="Picture 2" descr="D:\SPT\01-12-2014 SPT at Electricity Colony\Helical Auger for Claeys Soils.jpg"/>
          <p:cNvPicPr>
            <a:picLocks noChangeAspect="1" noChangeArrowheads="1"/>
          </p:cNvPicPr>
          <p:nvPr/>
        </p:nvPicPr>
        <p:blipFill>
          <a:blip r:embed="rId2" cstate="print"/>
          <a:srcRect/>
          <a:stretch>
            <a:fillRect/>
          </a:stretch>
        </p:blipFill>
        <p:spPr bwMode="auto">
          <a:xfrm rot="16200000">
            <a:off x="3023400" y="405600"/>
            <a:ext cx="3510000" cy="4680000"/>
          </a:xfrm>
          <a:prstGeom prst="rect">
            <a:avLst/>
          </a:prstGeom>
          <a:noFill/>
        </p:spPr>
      </p:pic>
      <p:sp>
        <p:nvSpPr>
          <p:cNvPr id="5" name="TextBox 4"/>
          <p:cNvSpPr txBox="1"/>
          <p:nvPr/>
        </p:nvSpPr>
        <p:spPr>
          <a:xfrm>
            <a:off x="3440172" y="228600"/>
            <a:ext cx="2351028" cy="369332"/>
          </a:xfrm>
          <a:prstGeom prst="rect">
            <a:avLst/>
          </a:prstGeom>
          <a:noFill/>
          <a:ln>
            <a:solidFill>
              <a:schemeClr val="accent1"/>
            </a:solidFill>
          </a:ln>
        </p:spPr>
        <p:txBody>
          <a:bodyPr wrap="none" rtlCol="0">
            <a:spAutoFit/>
          </a:bodyPr>
          <a:lstStyle/>
          <a:p>
            <a:r>
              <a:rPr lang="en-US" b="1" dirty="0"/>
              <a:t>Hand Operated Augers</a:t>
            </a:r>
            <a:endParaRPr lang="en-IN" b="1"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2255" t="12500" r="19180" b="39583"/>
          <a:stretch>
            <a:fillRect/>
          </a:stretch>
        </p:blipFill>
        <p:spPr bwMode="auto">
          <a:xfrm>
            <a:off x="685800" y="1143000"/>
            <a:ext cx="7620000" cy="3505200"/>
          </a:xfrm>
          <a:prstGeom prst="rect">
            <a:avLst/>
          </a:prstGeom>
          <a:noFill/>
          <a:ln w="9525">
            <a:solidFill>
              <a:schemeClr val="accent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28111" t="12500" r="26208" b="10417"/>
          <a:stretch>
            <a:fillRect/>
          </a:stretch>
        </p:blipFill>
        <p:spPr bwMode="auto">
          <a:xfrm>
            <a:off x="1752600" y="533400"/>
            <a:ext cx="5943600" cy="563880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5769" t="22917" r="19766" b="6250"/>
          <a:stretch>
            <a:fillRect/>
          </a:stretch>
        </p:blipFill>
        <p:spPr bwMode="auto">
          <a:xfrm>
            <a:off x="990600" y="838200"/>
            <a:ext cx="7086600" cy="518160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21083" t="13542" r="18009" b="6250"/>
          <a:stretch>
            <a:fillRect/>
          </a:stretch>
        </p:blipFill>
        <p:spPr bwMode="auto">
          <a:xfrm>
            <a:off x="609600" y="533400"/>
            <a:ext cx="7924800" cy="5867400"/>
          </a:xfrm>
          <a:prstGeom prst="rect">
            <a:avLst/>
          </a:prstGeom>
          <a:noFill/>
          <a:ln w="9525">
            <a:solidFill>
              <a:schemeClr val="accent1"/>
            </a:solid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21083" t="16667" r="19766" b="10417"/>
          <a:stretch>
            <a:fillRect/>
          </a:stretch>
        </p:blipFill>
        <p:spPr bwMode="auto">
          <a:xfrm>
            <a:off x="685800" y="1143000"/>
            <a:ext cx="7696200" cy="5334000"/>
          </a:xfrm>
          <a:prstGeom prst="rect">
            <a:avLst/>
          </a:prstGeom>
          <a:noFill/>
          <a:ln w="9525">
            <a:noFill/>
            <a:miter lim="800000"/>
            <a:headEnd/>
            <a:tailEnd/>
          </a:ln>
        </p:spPr>
      </p:pic>
      <p:sp>
        <p:nvSpPr>
          <p:cNvPr id="3" name="TextBox 2"/>
          <p:cNvSpPr txBox="1"/>
          <p:nvPr/>
        </p:nvSpPr>
        <p:spPr>
          <a:xfrm>
            <a:off x="3276600" y="304800"/>
            <a:ext cx="2436051" cy="461665"/>
          </a:xfrm>
          <a:prstGeom prst="rect">
            <a:avLst/>
          </a:prstGeom>
          <a:noFill/>
          <a:ln>
            <a:solidFill>
              <a:schemeClr val="accent1"/>
            </a:solidFill>
          </a:ln>
        </p:spPr>
        <p:txBody>
          <a:bodyPr wrap="none" rtlCol="0">
            <a:spAutoFit/>
          </a:bodyPr>
          <a:lstStyle/>
          <a:p>
            <a:r>
              <a:rPr lang="en-US" sz="2400" b="1" dirty="0">
                <a:solidFill>
                  <a:srgbClr val="FF0000"/>
                </a:solidFill>
              </a:rPr>
              <a:t>Rock Core Drilling</a:t>
            </a:r>
            <a:endParaRPr lang="en-IN" sz="2400" b="1" dirty="0">
              <a:solidFill>
                <a:srgbClr val="FF0000"/>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22255" t="14583" r="20351" b="9375"/>
          <a:stretch>
            <a:fillRect/>
          </a:stretch>
        </p:blipFill>
        <p:spPr bwMode="auto">
          <a:xfrm>
            <a:off x="914400" y="381000"/>
            <a:ext cx="7467600" cy="55626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
            <a:ext cx="5562600" cy="830997"/>
          </a:xfrm>
          <a:prstGeom prst="rect">
            <a:avLst/>
          </a:prstGeom>
          <a:solidFill>
            <a:srgbClr val="FFFF00"/>
          </a:solidFill>
          <a:ln>
            <a:solidFill>
              <a:schemeClr val="accent1"/>
            </a:solidFill>
          </a:ln>
        </p:spPr>
        <p:txBody>
          <a:bodyPr wrap="square" rtlCol="0">
            <a:spAutoFit/>
          </a:bodyPr>
          <a:lstStyle/>
          <a:p>
            <a:pPr algn="ctr"/>
            <a:r>
              <a:rPr lang="en-US" sz="4800" b="1" dirty="0"/>
              <a:t>FIELD (in-situ) TESTS</a:t>
            </a:r>
            <a:endParaRPr lang="en-IN" sz="4800" b="1" dirty="0"/>
          </a:p>
        </p:txBody>
      </p:sp>
      <p:sp>
        <p:nvSpPr>
          <p:cNvPr id="5" name="TextBox 4"/>
          <p:cNvSpPr txBox="1"/>
          <p:nvPr/>
        </p:nvSpPr>
        <p:spPr>
          <a:xfrm>
            <a:off x="1219200" y="2133600"/>
            <a:ext cx="6976782" cy="2862322"/>
          </a:xfrm>
          <a:prstGeom prst="rect">
            <a:avLst/>
          </a:prstGeom>
          <a:solidFill>
            <a:srgbClr val="FFFF00"/>
          </a:solidFill>
          <a:ln>
            <a:solidFill>
              <a:schemeClr val="accent1"/>
            </a:solidFill>
          </a:ln>
        </p:spPr>
        <p:txBody>
          <a:bodyPr wrap="none" rtlCol="0">
            <a:spAutoFit/>
          </a:bodyPr>
          <a:lstStyle/>
          <a:p>
            <a:pPr marL="742950" indent="-742950">
              <a:buAutoNum type="arabicPeriod"/>
            </a:pPr>
            <a:r>
              <a:rPr lang="en-US" sz="3600" b="1" dirty="0"/>
              <a:t>Penetration Tests:</a:t>
            </a:r>
          </a:p>
          <a:p>
            <a:pPr marL="742950" indent="-742950"/>
            <a:r>
              <a:rPr lang="en-US" sz="3600" b="1" dirty="0"/>
              <a:t>	Standard Penetration Test (SPT)</a:t>
            </a:r>
          </a:p>
          <a:p>
            <a:pPr marL="742950" indent="-742950"/>
            <a:r>
              <a:rPr lang="en-US" sz="3600" b="1" dirty="0"/>
              <a:t>        Cone Penetration Tests (CPTs)</a:t>
            </a:r>
          </a:p>
          <a:p>
            <a:pPr marL="742950" indent="-742950"/>
            <a:r>
              <a:rPr lang="en-US" sz="3600" b="1" dirty="0"/>
              <a:t>2. Plate Load Test</a:t>
            </a:r>
          </a:p>
          <a:p>
            <a:pPr marL="742950" indent="-742950"/>
            <a:r>
              <a:rPr lang="en-US" sz="3600" b="1" dirty="0"/>
              <a:t>3. Pressure Meter Tests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3949597"/>
              </p:ext>
            </p:extLst>
          </p:nvPr>
        </p:nvGraphicFramePr>
        <p:xfrm>
          <a:off x="285007" y="1265931"/>
          <a:ext cx="2449286" cy="2468880"/>
        </p:xfrm>
        <a:graphic>
          <a:graphicData uri="http://schemas.openxmlformats.org/drawingml/2006/table">
            <a:tbl>
              <a:tblPr firstRow="1" bandRow="1">
                <a:tableStyleId>{5C22544A-7EE6-4342-B048-85BDC9FD1C3A}</a:tableStyleId>
              </a:tblPr>
              <a:tblGrid>
                <a:gridCol w="2449286">
                  <a:extLst>
                    <a:ext uri="{9D8B030D-6E8A-4147-A177-3AD203B41FA5}">
                      <a16:colId xmlns:a16="http://schemas.microsoft.com/office/drawing/2014/main" val="20000"/>
                    </a:ext>
                  </a:extLst>
                </a:gridCol>
              </a:tblGrid>
              <a:tr h="370840">
                <a:tc>
                  <a:txBody>
                    <a:bodyPr/>
                    <a:lstStyle/>
                    <a:p>
                      <a:pPr algn="ctr"/>
                      <a:r>
                        <a:rPr lang="en-IN" sz="2400" dirty="0"/>
                        <a:t>SAMPLING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indent="177800">
                        <a:buNone/>
                      </a:pPr>
                      <a:r>
                        <a:rPr lang="en-IN" sz="2000" b="1" dirty="0"/>
                        <a:t>1.  AUGERS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marL="0" indent="177800"/>
                      <a:r>
                        <a:rPr lang="en-IN" sz="2000" b="1" dirty="0"/>
                        <a:t>2. BOREHOLES</a:t>
                      </a:r>
                    </a:p>
                    <a:p>
                      <a:pPr marL="450850" indent="-450850"/>
                      <a:r>
                        <a:rPr lang="en-IN" sz="2000" b="1" dirty="0"/>
                        <a:t>     (A) DIAMOND DRILLING</a:t>
                      </a:r>
                    </a:p>
                    <a:p>
                      <a:r>
                        <a:rPr lang="en-IN" sz="2000" b="1" dirty="0"/>
                        <a:t>     (B) PERCUSSION DRILLING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965553795"/>
              </p:ext>
            </p:extLst>
          </p:nvPr>
        </p:nvGraphicFramePr>
        <p:xfrm>
          <a:off x="2759528" y="1263950"/>
          <a:ext cx="3760027" cy="4699000"/>
        </p:xfrm>
        <a:graphic>
          <a:graphicData uri="http://schemas.openxmlformats.org/drawingml/2006/table">
            <a:tbl>
              <a:tblPr firstRow="1" bandRow="1">
                <a:tableStyleId>{5C22544A-7EE6-4342-B048-85BDC9FD1C3A}</a:tableStyleId>
              </a:tblPr>
              <a:tblGrid>
                <a:gridCol w="1946510">
                  <a:extLst>
                    <a:ext uri="{9D8B030D-6E8A-4147-A177-3AD203B41FA5}">
                      <a16:colId xmlns:a16="http://schemas.microsoft.com/office/drawing/2014/main" val="20000"/>
                    </a:ext>
                  </a:extLst>
                </a:gridCol>
                <a:gridCol w="1813517">
                  <a:extLst>
                    <a:ext uri="{9D8B030D-6E8A-4147-A177-3AD203B41FA5}">
                      <a16:colId xmlns:a16="http://schemas.microsoft.com/office/drawing/2014/main" val="20001"/>
                    </a:ext>
                  </a:extLst>
                </a:gridCol>
              </a:tblGrid>
              <a:tr h="370840">
                <a:tc gridSpan="2">
                  <a:txBody>
                    <a:bodyPr/>
                    <a:lstStyle/>
                    <a:p>
                      <a:pPr algn="ctr"/>
                      <a:r>
                        <a:rPr lang="en-IN" sz="1800" dirty="0"/>
                        <a:t>TESTING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IN"/>
                    </a:p>
                  </a:txBody>
                  <a:tcPr/>
                </a:tc>
                <a:extLst>
                  <a:ext uri="{0D108BD9-81ED-4DB2-BD59-A6C34878D82A}">
                    <a16:rowId xmlns:a16="http://schemas.microsoft.com/office/drawing/2014/main" val="10000"/>
                  </a:ext>
                </a:extLst>
              </a:tr>
              <a:tr h="185420">
                <a:tc>
                  <a:txBody>
                    <a:bodyPr/>
                    <a:lstStyle/>
                    <a:p>
                      <a:pPr marL="0" indent="0" algn="ctr">
                        <a:buNone/>
                      </a:pPr>
                      <a:r>
                        <a:rPr lang="en-IN" sz="1600" b="1"/>
                        <a:t>STATIC</a:t>
                      </a:r>
                      <a:endParaRPr lang="en-IN" sz="16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indent="0" algn="ctr">
                        <a:buNone/>
                      </a:pPr>
                      <a:r>
                        <a:rPr lang="en-IN" sz="1600" b="1" dirty="0"/>
                        <a:t>DYNAMIC</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85420">
                <a:tc>
                  <a:txBody>
                    <a:bodyPr/>
                    <a:lstStyle/>
                    <a:p>
                      <a:pPr marL="457200" indent="-279400">
                        <a:buAutoNum type="arabicPeriod"/>
                      </a:pPr>
                      <a:r>
                        <a:rPr lang="en-IN" sz="1600" b="1" dirty="0"/>
                        <a:t>SPT</a:t>
                      </a:r>
                    </a:p>
                    <a:p>
                      <a:pPr marL="457200" indent="-279400">
                        <a:buAutoNum type="arabicPeriod"/>
                      </a:pPr>
                      <a:r>
                        <a:rPr lang="en-IN" sz="1600" b="1" dirty="0"/>
                        <a:t>CPT</a:t>
                      </a:r>
                    </a:p>
                    <a:p>
                      <a:pPr marL="457200" indent="-279400">
                        <a:buAutoNum type="arabicPeriod"/>
                      </a:pPr>
                      <a:r>
                        <a:rPr lang="en-IN" sz="1600" b="1" dirty="0"/>
                        <a:t>PLATE LOAD TEST</a:t>
                      </a:r>
                    </a:p>
                    <a:p>
                      <a:pPr marL="457200" indent="-279400">
                        <a:buAutoNum type="arabicPeriod"/>
                      </a:pPr>
                      <a:r>
                        <a:rPr lang="en-IN" sz="1600" b="1" dirty="0"/>
                        <a:t>PILE LOAD TEST</a:t>
                      </a:r>
                    </a:p>
                    <a:p>
                      <a:pPr marL="457200" indent="-279400">
                        <a:buAutoNum type="arabicPeriod"/>
                      </a:pPr>
                      <a:r>
                        <a:rPr lang="en-IN" sz="1600" b="1" dirty="0"/>
                        <a:t>PRESSUREMETER TEST</a:t>
                      </a:r>
                    </a:p>
                    <a:p>
                      <a:pPr marL="457200" indent="-279400">
                        <a:buAutoNum type="arabicPeriod"/>
                      </a:pPr>
                      <a:r>
                        <a:rPr lang="en-IN" sz="1600" b="1" dirty="0"/>
                        <a:t>PUMPING TEST</a:t>
                      </a:r>
                    </a:p>
                    <a:p>
                      <a:pPr marL="457200" indent="-279400">
                        <a:buAutoNum type="arabicPeriod"/>
                      </a:pPr>
                      <a:r>
                        <a:rPr lang="en-IN" sz="1600" b="1" dirty="0"/>
                        <a:t>CROSS-HOLE TEST</a:t>
                      </a:r>
                    </a:p>
                    <a:p>
                      <a:pPr marL="457200" indent="-279400">
                        <a:buAutoNum type="arabicPeriod"/>
                      </a:pPr>
                      <a:r>
                        <a:rPr lang="en-IN" sz="1600" b="1" dirty="0"/>
                        <a:t>BOREHOLE DEFORMATION TEST</a:t>
                      </a:r>
                    </a:p>
                    <a:p>
                      <a:pPr marL="457200" indent="-279400">
                        <a:buAutoNum type="arabicPeriod"/>
                      </a:pPr>
                      <a:r>
                        <a:rPr lang="en-IN" sz="1600" b="1" dirty="0"/>
                        <a:t>CABLE JACKING</a:t>
                      </a:r>
                    </a:p>
                    <a:p>
                      <a:pPr marL="457200" indent="-279400">
                        <a:buAutoNum type="arabicPeriod"/>
                      </a:pPr>
                      <a:r>
                        <a:rPr lang="en-IN" sz="1600" b="1" dirty="0"/>
                        <a:t>LARGE DIRECT SHEAR TEST </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457200" indent="-279400">
                        <a:buAutoNum type="arabicPeriod"/>
                      </a:pPr>
                      <a:r>
                        <a:rPr lang="en-IN" sz="1600" b="1" dirty="0"/>
                        <a:t>DCT</a:t>
                      </a:r>
                    </a:p>
                    <a:p>
                      <a:pPr marL="457200" indent="-279400">
                        <a:buAutoNum type="arabicPeriod"/>
                      </a:pPr>
                      <a:r>
                        <a:rPr lang="en-IN" sz="1600" b="1" dirty="0"/>
                        <a:t>BLOCK VIBRATION TEST</a:t>
                      </a:r>
                    </a:p>
                    <a:p>
                      <a:pPr marL="457200" indent="-279400">
                        <a:buAutoNum type="arabicPeriod"/>
                      </a:pPr>
                      <a:r>
                        <a:rPr lang="en-IN" sz="1600" b="1" dirty="0"/>
                        <a:t>PIEZOCONE</a:t>
                      </a:r>
                      <a:r>
                        <a:rPr lang="en-IN" sz="1600" b="1" baseline="0" dirty="0"/>
                        <a:t> PENETRATION (CPTU)</a:t>
                      </a:r>
                    </a:p>
                    <a:p>
                      <a:pPr marL="457200" indent="-279400">
                        <a:buAutoNum type="arabicPeriod"/>
                      </a:pPr>
                      <a:r>
                        <a:rPr lang="en-IN" sz="1600" b="1" baseline="0" dirty="0"/>
                        <a:t>MARCHETTI DILATOMETER TEST (DMT)</a:t>
                      </a:r>
                      <a:endParaRPr lang="en-IN" sz="16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75794371"/>
              </p:ext>
            </p:extLst>
          </p:nvPr>
        </p:nvGraphicFramePr>
        <p:xfrm>
          <a:off x="6544787" y="1263951"/>
          <a:ext cx="2352800" cy="2164080"/>
        </p:xfrm>
        <a:graphic>
          <a:graphicData uri="http://schemas.openxmlformats.org/drawingml/2006/table">
            <a:tbl>
              <a:tblPr firstRow="1" bandRow="1">
                <a:tableStyleId>{5C22544A-7EE6-4342-B048-85BDC9FD1C3A}</a:tableStyleId>
              </a:tblPr>
              <a:tblGrid>
                <a:gridCol w="2352800">
                  <a:extLst>
                    <a:ext uri="{9D8B030D-6E8A-4147-A177-3AD203B41FA5}">
                      <a16:colId xmlns:a16="http://schemas.microsoft.com/office/drawing/2014/main" val="20000"/>
                    </a:ext>
                  </a:extLst>
                </a:gridCol>
              </a:tblGrid>
              <a:tr h="370840">
                <a:tc>
                  <a:txBody>
                    <a:bodyPr/>
                    <a:lstStyle/>
                    <a:p>
                      <a:pPr algn="ctr"/>
                      <a:r>
                        <a:rPr lang="en-IN" sz="2400" dirty="0"/>
                        <a:t>MEASUREMENTS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indent="82550">
                        <a:buNone/>
                      </a:pPr>
                      <a:r>
                        <a:rPr lang="en-IN" sz="2000" b="1" dirty="0"/>
                        <a:t>1.  IN-SITU</a:t>
                      </a:r>
                      <a:r>
                        <a:rPr lang="en-IN" sz="2000" b="1" baseline="0" dirty="0"/>
                        <a:t> STRESSES</a:t>
                      </a:r>
                      <a:endParaRPr lang="en-IN" sz="2000" b="1"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marL="0" indent="82550">
                        <a:buNone/>
                      </a:pPr>
                      <a:r>
                        <a:rPr lang="en-IN" sz="2000" b="1" baseline="0" dirty="0"/>
                        <a:t>2.  DISPLACEMENTS</a:t>
                      </a:r>
                    </a:p>
                    <a:p>
                      <a:pPr marL="355600" indent="-273050">
                        <a:buAutoNum type="arabicPeriod" startAt="3"/>
                      </a:pPr>
                      <a:r>
                        <a:rPr lang="en-IN" sz="2000" b="1" baseline="0" dirty="0"/>
                        <a:t>SUBSIDENCES</a:t>
                      </a:r>
                    </a:p>
                    <a:p>
                      <a:pPr marL="0" indent="82550">
                        <a:buNone/>
                      </a:pPr>
                      <a:r>
                        <a:rPr lang="en-IN" sz="2000" b="1" baseline="0" dirty="0"/>
                        <a:t>4.  TILTS/ SWAYS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extBox 8"/>
          <p:cNvSpPr txBox="1"/>
          <p:nvPr/>
        </p:nvSpPr>
        <p:spPr>
          <a:xfrm>
            <a:off x="2825139" y="324196"/>
            <a:ext cx="3647099" cy="400110"/>
          </a:xfrm>
          <a:prstGeom prst="rect">
            <a:avLst/>
          </a:prstGeom>
          <a:noFill/>
        </p:spPr>
        <p:txBody>
          <a:bodyPr wrap="square" rtlCol="0">
            <a:spAutoFit/>
          </a:bodyPr>
          <a:lstStyle/>
          <a:p>
            <a:pPr algn="ctr"/>
            <a:r>
              <a:rPr lang="en-IN" sz="2000" b="1" dirty="0"/>
              <a:t>IN –SITU INVESTIGATIONS</a:t>
            </a:r>
          </a:p>
        </p:txBody>
      </p:sp>
    </p:spTree>
    <p:extLst>
      <p:ext uri="{BB962C8B-B14F-4D97-AF65-F5344CB8AC3E}">
        <p14:creationId xmlns:p14="http://schemas.microsoft.com/office/powerpoint/2010/main" val="29192337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1905000"/>
            <a:ext cx="6226576" cy="646331"/>
          </a:xfrm>
          <a:prstGeom prst="rect">
            <a:avLst/>
          </a:prstGeom>
          <a:solidFill>
            <a:srgbClr val="FFFF00"/>
          </a:solidFill>
          <a:ln>
            <a:solidFill>
              <a:schemeClr val="accent1"/>
            </a:solidFill>
          </a:ln>
        </p:spPr>
        <p:txBody>
          <a:bodyPr wrap="none">
            <a:spAutoFit/>
          </a:bodyPr>
          <a:lstStyle/>
          <a:p>
            <a:r>
              <a:rPr lang="en-US" sz="3600" b="1" dirty="0"/>
              <a:t>Standard Penetration Test (SPT)</a:t>
            </a:r>
            <a:endParaRPr lang="en-IN" sz="36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4CC698-9CAB-0C84-EEE2-43D0AE4AE0DC}"/>
              </a:ext>
            </a:extLst>
          </p:cNvPr>
          <p:cNvPicPr>
            <a:picLocks noChangeAspect="1"/>
          </p:cNvPicPr>
          <p:nvPr/>
        </p:nvPicPr>
        <p:blipFill>
          <a:blip r:embed="rId2"/>
          <a:stretch>
            <a:fillRect/>
          </a:stretch>
        </p:blipFill>
        <p:spPr>
          <a:xfrm>
            <a:off x="1589068" y="1224846"/>
            <a:ext cx="5965864" cy="4408309"/>
          </a:xfrm>
          <a:prstGeom prst="rect">
            <a:avLst/>
          </a:prstGeom>
        </p:spPr>
      </p:pic>
      <p:sp>
        <p:nvSpPr>
          <p:cNvPr id="3" name="TextBox 2">
            <a:extLst>
              <a:ext uri="{FF2B5EF4-FFF2-40B4-BE49-F238E27FC236}">
                <a16:creationId xmlns:a16="http://schemas.microsoft.com/office/drawing/2014/main" id="{D58E090B-6DBD-72FF-FD95-AF6DF5E51360}"/>
              </a:ext>
            </a:extLst>
          </p:cNvPr>
          <p:cNvSpPr txBox="1"/>
          <p:nvPr/>
        </p:nvSpPr>
        <p:spPr>
          <a:xfrm>
            <a:off x="2133600" y="5181600"/>
            <a:ext cx="5562600" cy="646331"/>
          </a:xfrm>
          <a:prstGeom prst="rect">
            <a:avLst/>
          </a:prstGeom>
          <a:noFill/>
        </p:spPr>
        <p:txBody>
          <a:bodyPr wrap="square">
            <a:spAutoFit/>
          </a:bodyPr>
          <a:lstStyle/>
          <a:p>
            <a:r>
              <a:rPr lang="en-IN" dirty="0">
                <a:hlinkClick r:id="rId3"/>
              </a:rPr>
              <a:t>https://youtu.be/TIaBRn6J1eo?si=DSZp5oBbi2z334</a:t>
            </a:r>
            <a:endParaRPr lang="en-IN" dirty="0"/>
          </a:p>
          <a:p>
            <a:endParaRPr lang="en-IN" dirty="0"/>
          </a:p>
        </p:txBody>
      </p:sp>
    </p:spTree>
    <p:extLst>
      <p:ext uri="{BB962C8B-B14F-4D97-AF65-F5344CB8AC3E}">
        <p14:creationId xmlns:p14="http://schemas.microsoft.com/office/powerpoint/2010/main" val="335264948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l="21669" t="14583" r="24451" b="32292"/>
          <a:stretch>
            <a:fillRect/>
          </a:stretch>
        </p:blipFill>
        <p:spPr bwMode="auto">
          <a:xfrm>
            <a:off x="1295400" y="762000"/>
            <a:ext cx="7010400" cy="3886200"/>
          </a:xfrm>
          <a:prstGeom prst="rect">
            <a:avLst/>
          </a:prstGeom>
          <a:noFill/>
          <a:ln w="9525">
            <a:solidFill>
              <a:schemeClr val="accent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l="28111" t="25000" r="21523" b="19792"/>
          <a:stretch>
            <a:fillRect/>
          </a:stretch>
        </p:blipFill>
        <p:spPr bwMode="auto">
          <a:xfrm>
            <a:off x="457200" y="685800"/>
            <a:ext cx="8284234" cy="5105400"/>
          </a:xfrm>
          <a:prstGeom prst="rect">
            <a:avLst/>
          </a:prstGeom>
          <a:noFill/>
          <a:ln w="9525">
            <a:solidFill>
              <a:schemeClr val="accent1"/>
            </a:solid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19912" t="16667" r="19766" b="9375"/>
          <a:stretch>
            <a:fillRect/>
          </a:stretch>
        </p:blipFill>
        <p:spPr bwMode="auto">
          <a:xfrm>
            <a:off x="609600" y="762000"/>
            <a:ext cx="7848600" cy="5410200"/>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30454" t="32292" r="28550" b="9375"/>
          <a:stretch>
            <a:fillRect/>
          </a:stretch>
        </p:blipFill>
        <p:spPr bwMode="auto">
          <a:xfrm>
            <a:off x="1143000" y="457200"/>
            <a:ext cx="7162800" cy="5730240"/>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4272D29-91D3-3555-4757-5A7524987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25" t="26042" r="30988" b="15625"/>
          <a:stretch>
            <a:fillRect/>
          </a:stretch>
        </p:blipFill>
        <p:spPr bwMode="auto">
          <a:xfrm>
            <a:off x="1371600" y="1257301"/>
            <a:ext cx="6172200" cy="444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PT\01-12-2014 SPT at Electricity Colony\Hammer.jpg"/>
          <p:cNvPicPr>
            <a:picLocks noChangeAspect="1" noChangeArrowheads="1"/>
          </p:cNvPicPr>
          <p:nvPr/>
        </p:nvPicPr>
        <p:blipFill>
          <a:blip r:embed="rId2" cstate="print"/>
          <a:srcRect/>
          <a:stretch>
            <a:fillRect/>
          </a:stretch>
        </p:blipFill>
        <p:spPr bwMode="auto">
          <a:xfrm>
            <a:off x="2971800" y="533400"/>
            <a:ext cx="3240000" cy="4320000"/>
          </a:xfrm>
          <a:prstGeom prst="rect">
            <a:avLst/>
          </a:prstGeom>
          <a:noFill/>
        </p:spPr>
      </p:pic>
      <p:sp>
        <p:nvSpPr>
          <p:cNvPr id="5" name="Rectangle 4"/>
          <p:cNvSpPr/>
          <p:nvPr/>
        </p:nvSpPr>
        <p:spPr>
          <a:xfrm>
            <a:off x="3962400" y="5257800"/>
            <a:ext cx="1665841" cy="369332"/>
          </a:xfrm>
          <a:prstGeom prst="rect">
            <a:avLst/>
          </a:prstGeom>
        </p:spPr>
        <p:txBody>
          <a:bodyPr wrap="none">
            <a:spAutoFit/>
          </a:bodyPr>
          <a:lstStyle/>
          <a:p>
            <a:r>
              <a:rPr lang="en-IN" b="1" dirty="0"/>
              <a:t>Donut Hammer</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PT\01-12-2014 SPT at Electricity Colony\Photo0376.jpg"/>
          <p:cNvPicPr>
            <a:picLocks noChangeAspect="1" noChangeArrowheads="1"/>
          </p:cNvPicPr>
          <p:nvPr/>
        </p:nvPicPr>
        <p:blipFill>
          <a:blip r:embed="rId2" cstate="print"/>
          <a:srcRect/>
          <a:stretch>
            <a:fillRect/>
          </a:stretch>
        </p:blipFill>
        <p:spPr bwMode="auto">
          <a:xfrm>
            <a:off x="2895600" y="685800"/>
            <a:ext cx="3510000" cy="4680000"/>
          </a:xfrm>
          <a:prstGeom prst="rect">
            <a:avLst/>
          </a:prstGeom>
          <a:noFill/>
        </p:spPr>
      </p:pic>
    </p:spTree>
    <p:extLst>
      <p:ext uri="{BB962C8B-B14F-4D97-AF65-F5344CB8AC3E}">
        <p14:creationId xmlns:p14="http://schemas.microsoft.com/office/powerpoint/2010/main" val="20049597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20498" t="14583" r="18594" b="15625"/>
          <a:stretch>
            <a:fillRect/>
          </a:stretch>
        </p:blipFill>
        <p:spPr bwMode="auto">
          <a:xfrm>
            <a:off x="762000" y="609600"/>
            <a:ext cx="7924800" cy="5105400"/>
          </a:xfrm>
          <a:prstGeom prst="rect">
            <a:avLst/>
          </a:prstGeom>
          <a:noFill/>
          <a:ln w="9525">
            <a:solidFill>
              <a:schemeClr val="accent1"/>
            </a:solid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21669" t="17708" r="18594" b="30208"/>
          <a:stretch>
            <a:fillRect/>
          </a:stretch>
        </p:blipFill>
        <p:spPr bwMode="auto">
          <a:xfrm>
            <a:off x="533400" y="1219200"/>
            <a:ext cx="8153400" cy="3996765"/>
          </a:xfrm>
          <a:prstGeom prst="rect">
            <a:avLst/>
          </a:prstGeom>
          <a:noFill/>
          <a:ln w="9525">
            <a:solidFill>
              <a:schemeClr val="accent1"/>
            </a:solid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22255" t="14583" r="20937" b="23958"/>
          <a:stretch>
            <a:fillRect/>
          </a:stretch>
        </p:blipFill>
        <p:spPr bwMode="auto">
          <a:xfrm>
            <a:off x="762000" y="761999"/>
            <a:ext cx="7924800" cy="4820239"/>
          </a:xfrm>
          <a:prstGeom prst="rect">
            <a:avLst/>
          </a:prstGeom>
          <a:noFill/>
          <a:ln w="9525">
            <a:solidFill>
              <a:schemeClr val="accent1"/>
            </a:solid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cstate="print"/>
          <a:srcRect l="21669" t="15625" r="27965" b="15625"/>
          <a:stretch>
            <a:fillRect/>
          </a:stretch>
        </p:blipFill>
        <p:spPr bwMode="auto">
          <a:xfrm>
            <a:off x="1524000" y="762000"/>
            <a:ext cx="6553200" cy="5029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22255" t="12500" r="20937" b="10417"/>
          <a:stretch>
            <a:fillRect/>
          </a:stretch>
        </p:blipFill>
        <p:spPr bwMode="auto">
          <a:xfrm>
            <a:off x="838200" y="533400"/>
            <a:ext cx="7391400" cy="5638800"/>
          </a:xfrm>
          <a:prstGeom prst="rect">
            <a:avLst/>
          </a:prstGeom>
          <a:noFill/>
          <a:ln w="9525">
            <a:no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22255" t="13542" r="20937" b="9375"/>
          <a:stretch>
            <a:fillRect/>
          </a:stretch>
        </p:blipFill>
        <p:spPr bwMode="auto">
          <a:xfrm>
            <a:off x="1066800" y="609600"/>
            <a:ext cx="7391400" cy="5638800"/>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20498" t="11458" r="19766" b="8333"/>
          <a:stretch>
            <a:fillRect/>
          </a:stretch>
        </p:blipFill>
        <p:spPr bwMode="auto">
          <a:xfrm>
            <a:off x="838200" y="381000"/>
            <a:ext cx="7772400" cy="58674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20498" t="11458" r="18594" b="9375"/>
          <a:stretch>
            <a:fillRect/>
          </a:stretch>
        </p:blipFill>
        <p:spPr bwMode="auto">
          <a:xfrm>
            <a:off x="762000" y="457200"/>
            <a:ext cx="7924800" cy="5791200"/>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l="21083" t="12500" r="20937" b="10417"/>
          <a:stretch>
            <a:fillRect/>
          </a:stretch>
        </p:blipFill>
        <p:spPr bwMode="auto">
          <a:xfrm>
            <a:off x="1143000" y="533400"/>
            <a:ext cx="7543800" cy="5638800"/>
          </a:xfrm>
          <a:prstGeom prst="rect">
            <a:avLst/>
          </a:prstGeom>
          <a:noFill/>
          <a:ln w="9525">
            <a:noFill/>
            <a:miter lim="800000"/>
            <a:headEnd/>
            <a:tailEnd/>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143000" y="609600"/>
          <a:ext cx="6705600"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D:\Nayak SPT RQD Photos\WhatsApp Image 2018-12-28 at 10.46.52 AM (1).jpeg"/>
          <p:cNvPicPr>
            <a:picLocks noChangeAspect="1" noChangeArrowheads="1"/>
          </p:cNvPicPr>
          <p:nvPr/>
        </p:nvPicPr>
        <p:blipFill>
          <a:blip r:embed="rId2"/>
          <a:srcRect/>
          <a:stretch>
            <a:fillRect/>
          </a:stretch>
        </p:blipFill>
        <p:spPr bwMode="auto">
          <a:xfrm>
            <a:off x="2331720" y="152400"/>
            <a:ext cx="4526280" cy="6035040"/>
          </a:xfrm>
          <a:prstGeom prst="rect">
            <a:avLst/>
          </a:prstGeom>
          <a:noFill/>
        </p:spPr>
      </p:pic>
      <p:sp>
        <p:nvSpPr>
          <p:cNvPr id="5" name="TextBox 4"/>
          <p:cNvSpPr txBox="1"/>
          <p:nvPr/>
        </p:nvSpPr>
        <p:spPr>
          <a:xfrm>
            <a:off x="2895600" y="6248400"/>
            <a:ext cx="3464859" cy="369332"/>
          </a:xfrm>
          <a:prstGeom prst="rect">
            <a:avLst/>
          </a:prstGeom>
          <a:noFill/>
          <a:ln>
            <a:solidFill>
              <a:schemeClr val="accent1"/>
            </a:solidFill>
          </a:ln>
        </p:spPr>
        <p:txBody>
          <a:bodyPr wrap="none" rtlCol="0">
            <a:spAutoFit/>
          </a:bodyPr>
          <a:lstStyle/>
          <a:p>
            <a:r>
              <a:rPr lang="en-US" b="1" dirty="0"/>
              <a:t>Rotary Boring carrying using barge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3686" y="1944469"/>
            <a:ext cx="5492914" cy="646331"/>
          </a:xfrm>
          <a:prstGeom prst="rect">
            <a:avLst/>
          </a:prstGeom>
          <a:solidFill>
            <a:srgbClr val="FFFF00"/>
          </a:solidFill>
          <a:ln>
            <a:solidFill>
              <a:schemeClr val="accent1"/>
            </a:solidFill>
          </a:ln>
        </p:spPr>
        <p:txBody>
          <a:bodyPr wrap="none">
            <a:spAutoFit/>
          </a:bodyPr>
          <a:lstStyle/>
          <a:p>
            <a:r>
              <a:rPr lang="en-US" sz="3600" b="1" dirty="0"/>
              <a:t>Cone Penetration Test (CPT)</a:t>
            </a:r>
            <a:endParaRPr lang="en-IN" sz="360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32796" t="13542" r="27965" b="14583"/>
          <a:stretch>
            <a:fillRect/>
          </a:stretch>
        </p:blipFill>
        <p:spPr bwMode="auto">
          <a:xfrm>
            <a:off x="762000" y="368489"/>
            <a:ext cx="5943600" cy="6121021"/>
          </a:xfrm>
          <a:prstGeom prst="rect">
            <a:avLst/>
          </a:prstGeom>
          <a:noFill/>
          <a:ln w="9525">
            <a:solidFill>
              <a:schemeClr val="accent1"/>
            </a:solidFill>
            <a:miter lim="800000"/>
            <a:headEnd/>
            <a:tailEnd/>
          </a:ln>
        </p:spPr>
      </p:pic>
      <p:sp>
        <p:nvSpPr>
          <p:cNvPr id="3" name="TextBox 2">
            <a:extLst>
              <a:ext uri="{FF2B5EF4-FFF2-40B4-BE49-F238E27FC236}">
                <a16:creationId xmlns:a16="http://schemas.microsoft.com/office/drawing/2014/main" id="{3C0D8375-F29C-EE68-4BF5-4FC1739FB231}"/>
              </a:ext>
            </a:extLst>
          </p:cNvPr>
          <p:cNvSpPr txBox="1"/>
          <p:nvPr/>
        </p:nvSpPr>
        <p:spPr>
          <a:xfrm>
            <a:off x="3124200" y="6248400"/>
            <a:ext cx="5791200" cy="646331"/>
          </a:xfrm>
          <a:prstGeom prst="rect">
            <a:avLst/>
          </a:prstGeom>
          <a:noFill/>
        </p:spPr>
        <p:txBody>
          <a:bodyPr wrap="square">
            <a:spAutoFit/>
          </a:bodyPr>
          <a:lstStyle/>
          <a:p>
            <a:r>
              <a:rPr lang="en-IN" dirty="0">
                <a:hlinkClick r:id="rId3"/>
              </a:rPr>
              <a:t>https://youtu.be/EepT6mP6VN4?si=J7kUth2o-lRa587k</a:t>
            </a:r>
            <a:endParaRPr lang="en-IN" dirty="0"/>
          </a:p>
          <a:p>
            <a:endParaRPr lang="en-IN"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C:\Users\Ram Subba Rao\Desktop\Shelby.png"/>
          <p:cNvPicPr>
            <a:picLocks noChangeAspect="1" noChangeArrowheads="1"/>
          </p:cNvPicPr>
          <p:nvPr/>
        </p:nvPicPr>
        <p:blipFill>
          <a:blip r:embed="rId2" cstate="print"/>
          <a:srcRect l="3333" t="36000" r="5000" b="23000"/>
          <a:stretch>
            <a:fillRect/>
          </a:stretch>
        </p:blipFill>
        <p:spPr bwMode="auto">
          <a:xfrm>
            <a:off x="0" y="1295400"/>
            <a:ext cx="4191000" cy="3124200"/>
          </a:xfrm>
          <a:prstGeom prst="rect">
            <a:avLst/>
          </a:prstGeom>
          <a:noFill/>
          <a:ln>
            <a:solidFill>
              <a:schemeClr val="accent1"/>
            </a:solidFill>
          </a:ln>
        </p:spPr>
      </p:pic>
      <p:pic>
        <p:nvPicPr>
          <p:cNvPr id="268291" name="Picture 3" descr="C:\Users\Ram Subba Rao\Desktop\Shelby Tube.png"/>
          <p:cNvPicPr>
            <a:picLocks noChangeAspect="1" noChangeArrowheads="1"/>
          </p:cNvPicPr>
          <p:nvPr/>
        </p:nvPicPr>
        <p:blipFill>
          <a:blip r:embed="rId3" cstate="print"/>
          <a:srcRect b="9000"/>
          <a:stretch>
            <a:fillRect/>
          </a:stretch>
        </p:blipFill>
        <p:spPr bwMode="auto">
          <a:xfrm>
            <a:off x="4572000" y="-76200"/>
            <a:ext cx="4572000" cy="6934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F8AB28-61A4-C8B8-B8CF-6EB6B1B3FBA0}"/>
              </a:ext>
            </a:extLst>
          </p:cNvPr>
          <p:cNvSpPr txBox="1"/>
          <p:nvPr/>
        </p:nvSpPr>
        <p:spPr>
          <a:xfrm>
            <a:off x="457200" y="1752600"/>
            <a:ext cx="8305800" cy="4626908"/>
          </a:xfrm>
          <a:prstGeom prst="rect">
            <a:avLst/>
          </a:prstGeom>
          <a:noFill/>
          <a:ln>
            <a:solidFill>
              <a:schemeClr val="accent1"/>
            </a:solidFill>
          </a:ln>
        </p:spPr>
        <p:txBody>
          <a:bodyPr wrap="square">
            <a:spAutoFit/>
          </a:bodyPr>
          <a:lstStyle/>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Introduction to Soil Mechanics &amp; Foundation Engineering</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Soil Stress &amp; Deformation</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Soil Strength</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Foundation Types</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Foundation Design</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Earth Retaining Structures</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Geotechnical Investigations</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Construction Aspects</a:t>
            </a:r>
          </a:p>
          <a:p>
            <a:pPr marL="285750" indent="-285750">
              <a:lnSpc>
                <a:spcPct val="107000"/>
              </a:lnSpc>
              <a:spcAft>
                <a:spcPts val="800"/>
              </a:spcAft>
              <a:buFont typeface="Arial" panose="020B0604020202020204" pitchFamily="34" charset="0"/>
              <a:buChar char="•"/>
            </a:pPr>
            <a:r>
              <a:rPr lang="en-IN" sz="20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&amp; examples,  Successful foundation design</a:t>
            </a:r>
          </a:p>
          <a:p>
            <a:pPr marL="285750" indent="-285750" algn="just">
              <a:lnSpc>
                <a:spcPct val="107000"/>
              </a:lnSpc>
              <a:spcAft>
                <a:spcPts val="800"/>
              </a:spcAft>
              <a:buFont typeface="Arial" panose="020B0604020202020204" pitchFamily="34" charset="0"/>
              <a:buChar char="•"/>
            </a:pPr>
            <a:r>
              <a:rPr lang="en-IN" sz="20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Extracts of important Indian Standards as per QC,QA with IEC conformity</a:t>
            </a:r>
          </a:p>
        </p:txBody>
      </p:sp>
      <p:sp>
        <p:nvSpPr>
          <p:cNvPr id="6" name="TextBox 5">
            <a:extLst>
              <a:ext uri="{FF2B5EF4-FFF2-40B4-BE49-F238E27FC236}">
                <a16:creationId xmlns:a16="http://schemas.microsoft.com/office/drawing/2014/main" id="{5CB6234F-C08D-5287-DDEB-6AB19B03FCA3}"/>
              </a:ext>
            </a:extLst>
          </p:cNvPr>
          <p:cNvSpPr txBox="1"/>
          <p:nvPr/>
        </p:nvSpPr>
        <p:spPr>
          <a:xfrm>
            <a:off x="609600" y="304800"/>
            <a:ext cx="8305800" cy="664797"/>
          </a:xfrm>
          <a:prstGeom prst="rect">
            <a:avLst/>
          </a:prstGeom>
          <a:noFill/>
          <a:ln>
            <a:solidFill>
              <a:schemeClr val="accent1"/>
            </a:solidFill>
          </a:ln>
        </p:spPr>
        <p:txBody>
          <a:bodyPr wrap="square">
            <a:spAutoFit/>
          </a:bodyPr>
          <a:lstStyle/>
          <a:p>
            <a:pPr algn="ctr">
              <a:lnSpc>
                <a:spcPct val="107000"/>
              </a:lnSpc>
              <a:spcAft>
                <a:spcPts val="800"/>
              </a:spcAft>
            </a:pPr>
            <a:r>
              <a:rPr lang="en-US" sz="36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CONTENTS</a:t>
            </a:r>
            <a:endParaRPr lang="en-IN" sz="36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71850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0787" t="21404" r="38432" b="28696"/>
          <a:stretch>
            <a:fillRect/>
          </a:stretch>
        </p:blipFill>
        <p:spPr bwMode="auto">
          <a:xfrm>
            <a:off x="76200" y="914400"/>
            <a:ext cx="3048000" cy="41148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29283" t="12500" r="50219" b="5208"/>
          <a:stretch>
            <a:fillRect/>
          </a:stretch>
        </p:blipFill>
        <p:spPr bwMode="auto">
          <a:xfrm>
            <a:off x="3048000" y="381000"/>
            <a:ext cx="2667000" cy="60198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29868" t="12500" r="42021" b="9375"/>
          <a:stretch>
            <a:fillRect/>
          </a:stretch>
        </p:blipFill>
        <p:spPr bwMode="auto">
          <a:xfrm>
            <a:off x="5638800" y="533400"/>
            <a:ext cx="3657600" cy="5715000"/>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407" y="2057400"/>
            <a:ext cx="7505261" cy="1015663"/>
          </a:xfrm>
          <a:prstGeom prst="rect">
            <a:avLst/>
          </a:prstGeom>
          <a:solidFill>
            <a:srgbClr val="FFFF00"/>
          </a:solidFill>
          <a:ln>
            <a:solidFill>
              <a:schemeClr val="accent1"/>
            </a:solidFill>
          </a:ln>
        </p:spPr>
        <p:txBody>
          <a:bodyPr wrap="none" rtlCol="0">
            <a:spAutoFit/>
          </a:bodyPr>
          <a:lstStyle/>
          <a:p>
            <a:pPr marL="742950" indent="-742950" algn="ctr"/>
            <a:r>
              <a:rPr lang="en-US" sz="6000" b="1" dirty="0"/>
              <a:t>SAMPLE DISTURBANCE</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4597" t="10417" r="20937" b="11458"/>
          <a:stretch>
            <a:fillRect/>
          </a:stretch>
        </p:blipFill>
        <p:spPr bwMode="auto">
          <a:xfrm>
            <a:off x="1066800" y="29496"/>
            <a:ext cx="7086600" cy="5715000"/>
          </a:xfrm>
          <a:prstGeom prst="rect">
            <a:avLst/>
          </a:prstGeom>
          <a:noFill/>
          <a:ln w="9525">
            <a:solidFill>
              <a:schemeClr val="accent1"/>
            </a:solidFill>
            <a:miter lim="800000"/>
            <a:headEnd/>
            <a:tailEnd/>
          </a:ln>
        </p:spPr>
      </p:pic>
      <p:pic>
        <p:nvPicPr>
          <p:cNvPr id="3" name="Picture 2"/>
          <p:cNvPicPr>
            <a:picLocks noChangeAspect="1" noChangeArrowheads="1"/>
          </p:cNvPicPr>
          <p:nvPr/>
        </p:nvPicPr>
        <p:blipFill>
          <a:blip r:embed="rId3" cstate="print"/>
          <a:srcRect l="24597" t="14583" r="20937" b="71875"/>
          <a:stretch>
            <a:fillRect/>
          </a:stretch>
        </p:blipFill>
        <p:spPr bwMode="auto">
          <a:xfrm>
            <a:off x="1143000" y="5820696"/>
            <a:ext cx="7086600" cy="990600"/>
          </a:xfrm>
          <a:prstGeom prst="rect">
            <a:avLst/>
          </a:prstGeom>
          <a:noFill/>
          <a:ln w="9525">
            <a:solidFill>
              <a:schemeClr val="accent1"/>
            </a:solid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srcRect l="24012" t="16667" r="22694" b="16667"/>
          <a:stretch>
            <a:fillRect/>
          </a:stretch>
        </p:blipFill>
        <p:spPr bwMode="auto">
          <a:xfrm>
            <a:off x="1219200" y="762000"/>
            <a:ext cx="6934200" cy="4876800"/>
          </a:xfrm>
          <a:prstGeom prst="rect">
            <a:avLst/>
          </a:prstGeom>
          <a:noFill/>
          <a:ln w="9525">
            <a:noFill/>
            <a:miter lim="800000"/>
            <a:headEnd/>
            <a:tailEnd/>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4597" t="30208" r="19180" b="28126"/>
          <a:stretch>
            <a:fillRect/>
          </a:stretch>
        </p:blipFill>
        <p:spPr bwMode="auto">
          <a:xfrm>
            <a:off x="533400" y="1219200"/>
            <a:ext cx="8305800" cy="3460750"/>
          </a:xfrm>
          <a:prstGeom prst="rect">
            <a:avLst/>
          </a:prstGeom>
          <a:noFill/>
          <a:ln w="9525">
            <a:solidFill>
              <a:schemeClr val="accent1"/>
            </a:solid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25988" t="21875" r="21303" b="47916"/>
          <a:stretch>
            <a:fillRect/>
          </a:stretch>
        </p:blipFill>
        <p:spPr bwMode="auto">
          <a:xfrm>
            <a:off x="493986" y="1447800"/>
            <a:ext cx="8040414" cy="2590800"/>
          </a:xfrm>
          <a:prstGeom prst="rect">
            <a:avLst/>
          </a:prstGeom>
          <a:noFill/>
          <a:ln w="9525">
            <a:solidFill>
              <a:schemeClr val="accent1"/>
            </a:solid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5183" t="13541" r="23280" b="40625"/>
          <a:stretch>
            <a:fillRect/>
          </a:stretch>
        </p:blipFill>
        <p:spPr bwMode="auto">
          <a:xfrm>
            <a:off x="609600" y="381000"/>
            <a:ext cx="8077200" cy="4038600"/>
          </a:xfrm>
          <a:prstGeom prst="rect">
            <a:avLst/>
          </a:prstGeom>
          <a:noFill/>
          <a:ln w="9525">
            <a:solidFill>
              <a:schemeClr val="accent1"/>
            </a:solidFill>
            <a:miter lim="800000"/>
            <a:headEnd/>
            <a:tailEnd/>
          </a:ln>
        </p:spPr>
      </p:pic>
      <p:pic>
        <p:nvPicPr>
          <p:cNvPr id="3" name="Picture 2"/>
          <p:cNvPicPr>
            <a:picLocks noChangeAspect="1" noChangeArrowheads="1"/>
          </p:cNvPicPr>
          <p:nvPr/>
        </p:nvPicPr>
        <p:blipFill>
          <a:blip r:embed="rId3" cstate="print"/>
          <a:srcRect l="25183" t="48958" r="20351" b="27979"/>
          <a:stretch>
            <a:fillRect/>
          </a:stretch>
        </p:blipFill>
        <p:spPr bwMode="auto">
          <a:xfrm>
            <a:off x="609600" y="4383549"/>
            <a:ext cx="8153400" cy="1941051"/>
          </a:xfrm>
          <a:prstGeom prst="rect">
            <a:avLst/>
          </a:prstGeom>
          <a:noFill/>
          <a:ln w="9525">
            <a:solidFill>
              <a:schemeClr val="accent1"/>
            </a:solid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6201" t="73403" r="20351" b="6250"/>
          <a:stretch>
            <a:fillRect/>
          </a:stretch>
        </p:blipFill>
        <p:spPr bwMode="auto">
          <a:xfrm>
            <a:off x="762000" y="990600"/>
            <a:ext cx="8001000" cy="1712450"/>
          </a:xfrm>
          <a:prstGeom prst="rect">
            <a:avLst/>
          </a:prstGeom>
          <a:noFill/>
          <a:ln w="9525">
            <a:solidFill>
              <a:schemeClr val="accent1"/>
            </a:solid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38067" t="13345" r="33822" b="7292"/>
          <a:stretch>
            <a:fillRect/>
          </a:stretch>
        </p:blipFill>
        <p:spPr bwMode="auto">
          <a:xfrm>
            <a:off x="2667000" y="152400"/>
            <a:ext cx="4114800" cy="6531274"/>
          </a:xfrm>
          <a:prstGeom prst="rect">
            <a:avLst/>
          </a:prstGeom>
          <a:noFill/>
          <a:ln w="9525">
            <a:noFill/>
            <a:miter lim="800000"/>
            <a:headEnd/>
            <a:tailEnd/>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236D4E8F-BE51-CED8-3DE2-D686DE4AD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01" t="36890" r="47166" b="57408"/>
          <a:stretch>
            <a:fillRect/>
          </a:stretch>
        </p:blipFill>
        <p:spPr bwMode="auto">
          <a:xfrm>
            <a:off x="609600" y="2286000"/>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4458C4E-F5DF-A3FF-2479-A67236480043}"/>
              </a:ext>
            </a:extLst>
          </p:cNvPr>
          <p:cNvSpPr txBox="1"/>
          <p:nvPr/>
        </p:nvSpPr>
        <p:spPr>
          <a:xfrm>
            <a:off x="1981200" y="609600"/>
            <a:ext cx="4572000" cy="37856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IN" sz="1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Foundation Types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3E0AE-5FFB-8BC1-47DA-3691721E9FD4}"/>
              </a:ext>
            </a:extLst>
          </p:cNvPr>
          <p:cNvPicPr>
            <a:picLocks noChangeAspect="1"/>
          </p:cNvPicPr>
          <p:nvPr/>
        </p:nvPicPr>
        <p:blipFill>
          <a:blip r:embed="rId2"/>
          <a:stretch>
            <a:fillRect/>
          </a:stretch>
        </p:blipFill>
        <p:spPr>
          <a:xfrm>
            <a:off x="209341" y="0"/>
            <a:ext cx="8725318" cy="6858000"/>
          </a:xfrm>
          <a:prstGeom prst="rect">
            <a:avLst/>
          </a:prstGeom>
        </p:spPr>
      </p:pic>
    </p:spTree>
    <p:extLst>
      <p:ext uri="{BB962C8B-B14F-4D97-AF65-F5344CB8AC3E}">
        <p14:creationId xmlns:p14="http://schemas.microsoft.com/office/powerpoint/2010/main" val="12146109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1FD8B52-2D2C-4B9F-8768-2F1415747C06}"/>
              </a:ext>
            </a:extLst>
          </p:cNvPr>
          <p:cNvSpPr>
            <a:spLocks noGrp="1"/>
          </p:cNvSpPr>
          <p:nvPr>
            <p:ph type="sldNum" sz="quarter" idx="11"/>
          </p:nvPr>
        </p:nvSpPr>
        <p:spPr/>
        <p:txBody>
          <a:bodyPr/>
          <a:lstStyle/>
          <a:p>
            <a:fld id="{3F983538-8A0E-4DDA-B9B4-FC3EBB795A63}" type="slidenum">
              <a:rPr lang="en-AU" altLang="en-US"/>
              <a:pPr/>
              <a:t>210</a:t>
            </a:fld>
            <a:endParaRPr lang="en-AU" altLang="en-US"/>
          </a:p>
        </p:txBody>
      </p:sp>
      <p:grpSp>
        <p:nvGrpSpPr>
          <p:cNvPr id="7209" name="Group 41">
            <a:extLst>
              <a:ext uri="{FF2B5EF4-FFF2-40B4-BE49-F238E27FC236}">
                <a16:creationId xmlns:a16="http://schemas.microsoft.com/office/drawing/2014/main" id="{85EE9D46-B422-2222-050C-DFD1D5DF16A5}"/>
              </a:ext>
            </a:extLst>
          </p:cNvPr>
          <p:cNvGrpSpPr>
            <a:grpSpLocks/>
          </p:cNvGrpSpPr>
          <p:nvPr/>
        </p:nvGrpSpPr>
        <p:grpSpPr bwMode="auto">
          <a:xfrm>
            <a:off x="3429000" y="4114800"/>
            <a:ext cx="4114800" cy="2590800"/>
            <a:chOff x="2208" y="2160"/>
            <a:chExt cx="2592" cy="1632"/>
          </a:xfrm>
        </p:grpSpPr>
        <p:grpSp>
          <p:nvGrpSpPr>
            <p:cNvPr id="7207" name="Group 39">
              <a:extLst>
                <a:ext uri="{FF2B5EF4-FFF2-40B4-BE49-F238E27FC236}">
                  <a16:creationId xmlns:a16="http://schemas.microsoft.com/office/drawing/2014/main" id="{259C4784-97DE-B829-0C76-DB5D3BF54038}"/>
                </a:ext>
              </a:extLst>
            </p:cNvPr>
            <p:cNvGrpSpPr>
              <a:grpSpLocks/>
            </p:cNvGrpSpPr>
            <p:nvPr/>
          </p:nvGrpSpPr>
          <p:grpSpPr bwMode="auto">
            <a:xfrm>
              <a:off x="2208" y="2160"/>
              <a:ext cx="2592" cy="1632"/>
              <a:chOff x="2208" y="2160"/>
              <a:chExt cx="2592" cy="1632"/>
            </a:xfrm>
          </p:grpSpPr>
          <p:sp>
            <p:nvSpPr>
              <p:cNvPr id="7199" name="Rectangle 31">
                <a:extLst>
                  <a:ext uri="{FF2B5EF4-FFF2-40B4-BE49-F238E27FC236}">
                    <a16:creationId xmlns:a16="http://schemas.microsoft.com/office/drawing/2014/main" id="{6AC52E9A-85D9-EF0B-1CC9-4AC43BC871E4}"/>
                  </a:ext>
                </a:extLst>
              </p:cNvPr>
              <p:cNvSpPr>
                <a:spLocks noChangeArrowheads="1"/>
              </p:cNvSpPr>
              <p:nvPr/>
            </p:nvSpPr>
            <p:spPr bwMode="auto">
              <a:xfrm>
                <a:off x="2208" y="2160"/>
                <a:ext cx="2592" cy="1392"/>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Narrow" panose="020B0606020202030204" pitchFamily="34" charset="0"/>
                </a:endParaRPr>
              </a:p>
            </p:txBody>
          </p:sp>
          <p:sp>
            <p:nvSpPr>
              <p:cNvPr id="7200" name="Rectangle 32">
                <a:extLst>
                  <a:ext uri="{FF2B5EF4-FFF2-40B4-BE49-F238E27FC236}">
                    <a16:creationId xmlns:a16="http://schemas.microsoft.com/office/drawing/2014/main" id="{921B1796-BE3D-8CBD-24CD-0BC0920219DA}"/>
                  </a:ext>
                </a:extLst>
              </p:cNvPr>
              <p:cNvSpPr>
                <a:spLocks noChangeArrowheads="1"/>
              </p:cNvSpPr>
              <p:nvPr/>
            </p:nvSpPr>
            <p:spPr bwMode="auto">
              <a:xfrm>
                <a:off x="2208" y="3552"/>
                <a:ext cx="2592" cy="24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latin typeface="Arial Narrow" panose="020B0606020202030204" pitchFamily="34" charset="0"/>
                  </a:rPr>
                  <a:t>bed rock</a:t>
                </a:r>
                <a:endParaRPr lang="en-AU" altLang="en-US">
                  <a:solidFill>
                    <a:schemeClr val="bg1"/>
                  </a:solidFill>
                  <a:latin typeface="Arial Narrow" panose="020B0606020202030204" pitchFamily="34" charset="0"/>
                </a:endParaRPr>
              </a:p>
            </p:txBody>
          </p:sp>
          <p:sp>
            <p:nvSpPr>
              <p:cNvPr id="7201" name="Line 33">
                <a:extLst>
                  <a:ext uri="{FF2B5EF4-FFF2-40B4-BE49-F238E27FC236}">
                    <a16:creationId xmlns:a16="http://schemas.microsoft.com/office/drawing/2014/main" id="{5A2478DE-F6E8-4A43-1EDA-3E37D0C7F9D0}"/>
                  </a:ext>
                </a:extLst>
              </p:cNvPr>
              <p:cNvSpPr>
                <a:spLocks noChangeShapeType="1"/>
              </p:cNvSpPr>
              <p:nvPr/>
            </p:nvSpPr>
            <p:spPr bwMode="auto">
              <a:xfrm>
                <a:off x="2208" y="2160"/>
                <a:ext cx="2592" cy="0"/>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7208" name="Text Box 40">
              <a:extLst>
                <a:ext uri="{FF2B5EF4-FFF2-40B4-BE49-F238E27FC236}">
                  <a16:creationId xmlns:a16="http://schemas.microsoft.com/office/drawing/2014/main" id="{160A4667-6183-822D-9332-30EF039321B8}"/>
                </a:ext>
              </a:extLst>
            </p:cNvPr>
            <p:cNvSpPr txBox="1">
              <a:spLocks noChangeArrowheads="1"/>
            </p:cNvSpPr>
            <p:nvPr/>
          </p:nvSpPr>
          <p:spPr bwMode="auto">
            <a:xfrm>
              <a:off x="2352" y="2736"/>
              <a:ext cx="7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Arial Narrow" panose="020B0606020202030204" pitchFamily="34" charset="0"/>
                </a:rPr>
                <a:t>firm ground</a:t>
              </a:r>
              <a:endParaRPr lang="en-AU" altLang="en-US">
                <a:latin typeface="Arial Narrow" panose="020B0606020202030204" pitchFamily="34" charset="0"/>
              </a:endParaRPr>
            </a:p>
          </p:txBody>
        </p:sp>
      </p:grpSp>
      <p:sp>
        <p:nvSpPr>
          <p:cNvPr id="7174" name="Rectangle 6">
            <a:extLst>
              <a:ext uri="{FF2B5EF4-FFF2-40B4-BE49-F238E27FC236}">
                <a16:creationId xmlns:a16="http://schemas.microsoft.com/office/drawing/2014/main" id="{9A8577BD-2FAE-79AD-FF3A-7CB5316F0956}"/>
              </a:ext>
            </a:extLst>
          </p:cNvPr>
          <p:cNvSpPr>
            <a:spLocks noGrp="1" noChangeArrowheads="1"/>
          </p:cNvSpPr>
          <p:nvPr>
            <p:ph type="title"/>
          </p:nvPr>
        </p:nvSpPr>
        <p:spPr/>
        <p:txBody>
          <a:bodyPr/>
          <a:lstStyle/>
          <a:p>
            <a:r>
              <a:rPr lang="en-US" altLang="en-US"/>
              <a:t>Shallow Foundations</a:t>
            </a:r>
            <a:endParaRPr lang="en-AU" altLang="en-US"/>
          </a:p>
        </p:txBody>
      </p:sp>
      <p:grpSp>
        <p:nvGrpSpPr>
          <p:cNvPr id="7213" name="Group 45">
            <a:extLst>
              <a:ext uri="{FF2B5EF4-FFF2-40B4-BE49-F238E27FC236}">
                <a16:creationId xmlns:a16="http://schemas.microsoft.com/office/drawing/2014/main" id="{15C9A35D-EB54-2DCC-1DF8-3A6BF0FC7FB6}"/>
              </a:ext>
            </a:extLst>
          </p:cNvPr>
          <p:cNvGrpSpPr>
            <a:grpSpLocks/>
          </p:cNvGrpSpPr>
          <p:nvPr/>
        </p:nvGrpSpPr>
        <p:grpSpPr bwMode="auto">
          <a:xfrm>
            <a:off x="4648200" y="3124200"/>
            <a:ext cx="1524000" cy="990600"/>
            <a:chOff x="2880" y="1392"/>
            <a:chExt cx="960" cy="624"/>
          </a:xfrm>
        </p:grpSpPr>
        <p:sp>
          <p:nvSpPr>
            <p:cNvPr id="7178" name="Rectangle 10">
              <a:extLst>
                <a:ext uri="{FF2B5EF4-FFF2-40B4-BE49-F238E27FC236}">
                  <a16:creationId xmlns:a16="http://schemas.microsoft.com/office/drawing/2014/main" id="{204BD329-3D97-E4A8-DA26-EA79A8F9A955}"/>
                </a:ext>
              </a:extLst>
            </p:cNvPr>
            <p:cNvSpPr>
              <a:spLocks noChangeArrowheads="1"/>
            </p:cNvSpPr>
            <p:nvPr/>
          </p:nvSpPr>
          <p:spPr bwMode="auto">
            <a:xfrm>
              <a:off x="3024" y="1584"/>
              <a:ext cx="624" cy="43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179" name="AutoShape 11">
              <a:extLst>
                <a:ext uri="{FF2B5EF4-FFF2-40B4-BE49-F238E27FC236}">
                  <a16:creationId xmlns:a16="http://schemas.microsoft.com/office/drawing/2014/main" id="{FA72C027-DA0C-F1DB-8FC4-AAFBB94F0505}"/>
                </a:ext>
              </a:extLst>
            </p:cNvPr>
            <p:cNvSpPr>
              <a:spLocks noChangeArrowheads="1"/>
            </p:cNvSpPr>
            <p:nvPr/>
          </p:nvSpPr>
          <p:spPr bwMode="auto">
            <a:xfrm>
              <a:off x="2880" y="1392"/>
              <a:ext cx="960" cy="192"/>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195" name="Rectangle 27">
              <a:extLst>
                <a:ext uri="{FF2B5EF4-FFF2-40B4-BE49-F238E27FC236}">
                  <a16:creationId xmlns:a16="http://schemas.microsoft.com/office/drawing/2014/main" id="{EF6E1EFC-6F66-E739-7A7C-C43B3A498032}"/>
                </a:ext>
              </a:extLst>
            </p:cNvPr>
            <p:cNvSpPr>
              <a:spLocks noChangeArrowheads="1"/>
            </p:cNvSpPr>
            <p:nvPr/>
          </p:nvSpPr>
          <p:spPr bwMode="auto">
            <a:xfrm>
              <a:off x="3072" y="1728"/>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196" name="Rectangle 28">
              <a:extLst>
                <a:ext uri="{FF2B5EF4-FFF2-40B4-BE49-F238E27FC236}">
                  <a16:creationId xmlns:a16="http://schemas.microsoft.com/office/drawing/2014/main" id="{89C1A26B-4098-D5A5-8F13-A3590BD45AE1}"/>
                </a:ext>
              </a:extLst>
            </p:cNvPr>
            <p:cNvSpPr>
              <a:spLocks noChangeArrowheads="1"/>
            </p:cNvSpPr>
            <p:nvPr/>
          </p:nvSpPr>
          <p:spPr bwMode="auto">
            <a:xfrm>
              <a:off x="3456" y="1728"/>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198" name="Rectangle 30">
              <a:extLst>
                <a:ext uri="{FF2B5EF4-FFF2-40B4-BE49-F238E27FC236}">
                  <a16:creationId xmlns:a16="http://schemas.microsoft.com/office/drawing/2014/main" id="{87FFDFA8-C99C-0B0A-50D5-8E6A45D4B092}"/>
                </a:ext>
              </a:extLst>
            </p:cNvPr>
            <p:cNvSpPr>
              <a:spLocks noChangeArrowheads="1"/>
            </p:cNvSpPr>
            <p:nvPr/>
          </p:nvSpPr>
          <p:spPr bwMode="auto">
            <a:xfrm>
              <a:off x="3264" y="1776"/>
              <a:ext cx="144"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7217" name="Group 49">
            <a:extLst>
              <a:ext uri="{FF2B5EF4-FFF2-40B4-BE49-F238E27FC236}">
                <a16:creationId xmlns:a16="http://schemas.microsoft.com/office/drawing/2014/main" id="{341F55C9-5A12-56C6-6016-563FCA076765}"/>
              </a:ext>
            </a:extLst>
          </p:cNvPr>
          <p:cNvGrpSpPr>
            <a:grpSpLocks/>
          </p:cNvGrpSpPr>
          <p:nvPr/>
        </p:nvGrpSpPr>
        <p:grpSpPr bwMode="auto">
          <a:xfrm>
            <a:off x="4800600" y="4114800"/>
            <a:ext cx="1219200" cy="152400"/>
            <a:chOff x="3072" y="2160"/>
            <a:chExt cx="768" cy="96"/>
          </a:xfrm>
        </p:grpSpPr>
        <p:sp>
          <p:nvSpPr>
            <p:cNvPr id="7214" name="Rectangle 46">
              <a:extLst>
                <a:ext uri="{FF2B5EF4-FFF2-40B4-BE49-F238E27FC236}">
                  <a16:creationId xmlns:a16="http://schemas.microsoft.com/office/drawing/2014/main" id="{746F22B7-14E4-853F-76BF-82B04BC27693}"/>
                </a:ext>
              </a:extLst>
            </p:cNvPr>
            <p:cNvSpPr>
              <a:spLocks noChangeArrowheads="1"/>
            </p:cNvSpPr>
            <p:nvPr/>
          </p:nvSpPr>
          <p:spPr bwMode="auto">
            <a:xfrm>
              <a:off x="3072" y="2160"/>
              <a:ext cx="192" cy="96"/>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215" name="Rectangle 47">
              <a:extLst>
                <a:ext uri="{FF2B5EF4-FFF2-40B4-BE49-F238E27FC236}">
                  <a16:creationId xmlns:a16="http://schemas.microsoft.com/office/drawing/2014/main" id="{9EF1EF19-00E9-9FB2-63D1-3FB581167120}"/>
                </a:ext>
              </a:extLst>
            </p:cNvPr>
            <p:cNvSpPr>
              <a:spLocks noChangeArrowheads="1"/>
            </p:cNvSpPr>
            <p:nvPr/>
          </p:nvSpPr>
          <p:spPr bwMode="auto">
            <a:xfrm>
              <a:off x="3312" y="2160"/>
              <a:ext cx="240" cy="96"/>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7216" name="Rectangle 48">
              <a:extLst>
                <a:ext uri="{FF2B5EF4-FFF2-40B4-BE49-F238E27FC236}">
                  <a16:creationId xmlns:a16="http://schemas.microsoft.com/office/drawing/2014/main" id="{D423EC43-E7E2-12C3-397E-E3091257DC71}"/>
                </a:ext>
              </a:extLst>
            </p:cNvPr>
            <p:cNvSpPr>
              <a:spLocks noChangeArrowheads="1"/>
            </p:cNvSpPr>
            <p:nvPr/>
          </p:nvSpPr>
          <p:spPr bwMode="auto">
            <a:xfrm>
              <a:off x="3648" y="2160"/>
              <a:ext cx="192" cy="96"/>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7220" name="Group 52">
            <a:extLst>
              <a:ext uri="{FF2B5EF4-FFF2-40B4-BE49-F238E27FC236}">
                <a16:creationId xmlns:a16="http://schemas.microsoft.com/office/drawing/2014/main" id="{ED514243-23EA-EA59-F6EB-328282790BD5}"/>
              </a:ext>
            </a:extLst>
          </p:cNvPr>
          <p:cNvGrpSpPr>
            <a:grpSpLocks/>
          </p:cNvGrpSpPr>
          <p:nvPr/>
        </p:nvGrpSpPr>
        <p:grpSpPr bwMode="auto">
          <a:xfrm>
            <a:off x="6400800" y="2133600"/>
            <a:ext cx="2209800" cy="1676400"/>
            <a:chOff x="4080" y="912"/>
            <a:chExt cx="1392" cy="1056"/>
          </a:xfrm>
        </p:grpSpPr>
        <p:sp>
          <p:nvSpPr>
            <p:cNvPr id="7218" name="AutoShape 50">
              <a:extLst>
                <a:ext uri="{FF2B5EF4-FFF2-40B4-BE49-F238E27FC236}">
                  <a16:creationId xmlns:a16="http://schemas.microsoft.com/office/drawing/2014/main" id="{2EBCC5E1-82B1-9B5C-7C7E-7D06678D2105}"/>
                </a:ext>
              </a:extLst>
            </p:cNvPr>
            <p:cNvSpPr>
              <a:spLocks noChangeArrowheads="1"/>
            </p:cNvSpPr>
            <p:nvPr/>
          </p:nvSpPr>
          <p:spPr bwMode="auto">
            <a:xfrm>
              <a:off x="4080" y="912"/>
              <a:ext cx="1392" cy="1056"/>
            </a:xfrm>
            <a:prstGeom prst="cloudCallout">
              <a:avLst>
                <a:gd name="adj1" fmla="val -67241"/>
                <a:gd name="adj2" fmla="val 69981"/>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7219" name="AutoShape 51">
              <a:extLst>
                <a:ext uri="{FF2B5EF4-FFF2-40B4-BE49-F238E27FC236}">
                  <a16:creationId xmlns:a16="http://schemas.microsoft.com/office/drawing/2014/main" id="{827952E3-639F-27DF-4084-BF63BA693F72}"/>
                </a:ext>
              </a:extLst>
            </p:cNvPr>
            <p:cNvSpPr>
              <a:spLocks noChangeArrowheads="1"/>
            </p:cNvSpPr>
            <p:nvPr/>
          </p:nvSpPr>
          <p:spPr bwMode="auto">
            <a:xfrm>
              <a:off x="4272" y="1248"/>
              <a:ext cx="960" cy="432"/>
            </a:xfrm>
            <a:prstGeom prst="cube">
              <a:avLst>
                <a:gd name="adj" fmla="val 69551"/>
              </a:avLst>
            </a:prstGeom>
            <a:solidFill>
              <a:srgbClr val="808000"/>
            </a:solidFill>
            <a:ln w="158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7221" name="Text Box 53">
            <a:extLst>
              <a:ext uri="{FF2B5EF4-FFF2-40B4-BE49-F238E27FC236}">
                <a16:creationId xmlns:a16="http://schemas.microsoft.com/office/drawing/2014/main" id="{A70C68F6-0C55-1A6A-797C-1ECF70B9FF05}"/>
              </a:ext>
            </a:extLst>
          </p:cNvPr>
          <p:cNvSpPr txBox="1">
            <a:spLocks noChangeArrowheads="1"/>
          </p:cNvSpPr>
          <p:nvPr/>
        </p:nvSpPr>
        <p:spPr bwMode="auto">
          <a:xfrm>
            <a:off x="685800" y="10668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panose="020B0604020202020204" pitchFamily="34" charset="0"/>
              </a:rPr>
              <a:t>~ for transferring building loads to underlying ground</a:t>
            </a:r>
            <a:endParaRPr lang="en-AU" altLang="en-US" sz="2800">
              <a:latin typeface="Arial" panose="020B0604020202020204" pitchFamily="34" charset="0"/>
            </a:endParaRPr>
          </a:p>
        </p:txBody>
      </p:sp>
      <p:sp>
        <p:nvSpPr>
          <p:cNvPr id="7222" name="Text Box 54">
            <a:extLst>
              <a:ext uri="{FF2B5EF4-FFF2-40B4-BE49-F238E27FC236}">
                <a16:creationId xmlns:a16="http://schemas.microsoft.com/office/drawing/2014/main" id="{E1DC62A1-BEDA-17A2-25DB-F199E70C4D3F}"/>
              </a:ext>
            </a:extLst>
          </p:cNvPr>
          <p:cNvSpPr txBox="1">
            <a:spLocks noChangeArrowheads="1"/>
          </p:cNvSpPr>
          <p:nvPr/>
        </p:nvSpPr>
        <p:spPr bwMode="auto">
          <a:xfrm>
            <a:off x="685800" y="16002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panose="020B0604020202020204" pitchFamily="34" charset="0"/>
              </a:rPr>
              <a:t>~ mostly for firm soils or light loads</a:t>
            </a:r>
            <a:endParaRPr lang="en-AU" altLang="en-US" sz="2800">
              <a:latin typeface="Arial" panose="020B0604020202020204" pitchFamily="34" charset="0"/>
            </a:endParaRPr>
          </a:p>
        </p:txBody>
      </p:sp>
    </p:spTree>
    <p:extLst>
      <p:ext uri="{BB962C8B-B14F-4D97-AF65-F5344CB8AC3E}">
        <p14:creationId xmlns:p14="http://schemas.microsoft.com/office/powerpoint/2010/main" val="1755401665"/>
      </p:ext>
    </p:extLst>
  </p:cSld>
  <p:clrMapOvr>
    <a:masterClrMapping/>
  </p:clrMapOvr>
  <p:transition spd="med" advClick="0" advTm="26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3000"/>
                                  </p:stCondLst>
                                  <p:childTnLst>
                                    <p:set>
                                      <p:cBhvr>
                                        <p:cTn id="6" dur="1" fill="hold">
                                          <p:stCondLst>
                                            <p:cond delay="0"/>
                                          </p:stCondLst>
                                        </p:cTn>
                                        <p:tgtEl>
                                          <p:spTgt spid="7221"/>
                                        </p:tgtEl>
                                        <p:attrNameLst>
                                          <p:attrName>style.visibility</p:attrName>
                                        </p:attrNameLst>
                                      </p:cBhvr>
                                      <p:to>
                                        <p:strVal val="visible"/>
                                      </p:to>
                                    </p:set>
                                    <p:animEffect transition="in" filter="randombar(horizontal)">
                                      <p:cBhvr>
                                        <p:cTn id="7" dur="500"/>
                                        <p:tgtEl>
                                          <p:spTgt spid="7221"/>
                                        </p:tgtEl>
                                      </p:cBhvr>
                                    </p:animEffect>
                                  </p:childTnLst>
                                </p:cTn>
                              </p:par>
                            </p:childTnLst>
                          </p:cTn>
                        </p:par>
                        <p:par>
                          <p:cTn id="8" fill="hold" nodeType="afterGroup">
                            <p:stCondLst>
                              <p:cond delay="3500"/>
                            </p:stCondLst>
                            <p:childTnLst>
                              <p:par>
                                <p:cTn id="9" presetID="14" presetClass="entr" presetSubtype="10" fill="hold" nodeType="afterEffect">
                                  <p:stCondLst>
                                    <p:cond delay="3000"/>
                                  </p:stCondLst>
                                  <p:childTnLst>
                                    <p:set>
                                      <p:cBhvr>
                                        <p:cTn id="10" dur="1" fill="hold">
                                          <p:stCondLst>
                                            <p:cond delay="0"/>
                                          </p:stCondLst>
                                        </p:cTn>
                                        <p:tgtEl>
                                          <p:spTgt spid="7222"/>
                                        </p:tgtEl>
                                        <p:attrNameLst>
                                          <p:attrName>style.visibility</p:attrName>
                                        </p:attrNameLst>
                                      </p:cBhvr>
                                      <p:to>
                                        <p:strVal val="visible"/>
                                      </p:to>
                                    </p:set>
                                    <p:animEffect transition="in" filter="randombar(horizontal)">
                                      <p:cBhvr>
                                        <p:cTn id="11" dur="500"/>
                                        <p:tgtEl>
                                          <p:spTgt spid="7222"/>
                                        </p:tgtEl>
                                      </p:cBhvr>
                                    </p:animEffect>
                                  </p:childTnLst>
                                </p:cTn>
                              </p:par>
                            </p:childTnLst>
                          </p:cTn>
                        </p:par>
                        <p:par>
                          <p:cTn id="12" fill="hold" nodeType="afterGroup">
                            <p:stCondLst>
                              <p:cond delay="7000"/>
                            </p:stCondLst>
                            <p:childTnLst>
                              <p:par>
                                <p:cTn id="13" presetID="14" presetClass="entr" presetSubtype="10" fill="hold" nodeType="afterEffect">
                                  <p:stCondLst>
                                    <p:cond delay="3000"/>
                                  </p:stCondLst>
                                  <p:childTnLst>
                                    <p:set>
                                      <p:cBhvr>
                                        <p:cTn id="14" dur="1" fill="hold">
                                          <p:stCondLst>
                                            <p:cond delay="0"/>
                                          </p:stCondLst>
                                        </p:cTn>
                                        <p:tgtEl>
                                          <p:spTgt spid="7209"/>
                                        </p:tgtEl>
                                        <p:attrNameLst>
                                          <p:attrName>style.visibility</p:attrName>
                                        </p:attrNameLst>
                                      </p:cBhvr>
                                      <p:to>
                                        <p:strVal val="visible"/>
                                      </p:to>
                                    </p:set>
                                    <p:animEffect transition="in" filter="randombar(horizontal)">
                                      <p:cBhvr>
                                        <p:cTn id="15" dur="500"/>
                                        <p:tgtEl>
                                          <p:spTgt spid="7209"/>
                                        </p:tgtEl>
                                      </p:cBhvr>
                                    </p:animEffect>
                                  </p:childTnLst>
                                </p:cTn>
                              </p:par>
                            </p:childTnLst>
                          </p:cTn>
                        </p:par>
                        <p:par>
                          <p:cTn id="16" fill="hold" nodeType="afterGroup">
                            <p:stCondLst>
                              <p:cond delay="10500"/>
                            </p:stCondLst>
                            <p:childTnLst>
                              <p:par>
                                <p:cTn id="17" presetID="14" presetClass="entr" presetSubtype="10" fill="hold" nodeType="afterEffect">
                                  <p:stCondLst>
                                    <p:cond delay="3000"/>
                                  </p:stCondLst>
                                  <p:childTnLst>
                                    <p:set>
                                      <p:cBhvr>
                                        <p:cTn id="18" dur="1" fill="hold">
                                          <p:stCondLst>
                                            <p:cond delay="0"/>
                                          </p:stCondLst>
                                        </p:cTn>
                                        <p:tgtEl>
                                          <p:spTgt spid="7213"/>
                                        </p:tgtEl>
                                        <p:attrNameLst>
                                          <p:attrName>style.visibility</p:attrName>
                                        </p:attrNameLst>
                                      </p:cBhvr>
                                      <p:to>
                                        <p:strVal val="visible"/>
                                      </p:to>
                                    </p:set>
                                    <p:animEffect transition="in" filter="randombar(horizontal)">
                                      <p:cBhvr>
                                        <p:cTn id="19" dur="500"/>
                                        <p:tgtEl>
                                          <p:spTgt spid="7213"/>
                                        </p:tgtEl>
                                      </p:cBhvr>
                                    </p:animEffect>
                                  </p:childTnLst>
                                </p:cTn>
                              </p:par>
                            </p:childTnLst>
                          </p:cTn>
                        </p:par>
                        <p:par>
                          <p:cTn id="20" fill="hold" nodeType="afterGroup">
                            <p:stCondLst>
                              <p:cond delay="14000"/>
                            </p:stCondLst>
                            <p:childTnLst>
                              <p:par>
                                <p:cTn id="21" presetID="14" presetClass="entr" presetSubtype="10" fill="hold" nodeType="afterEffect">
                                  <p:stCondLst>
                                    <p:cond delay="3000"/>
                                  </p:stCondLst>
                                  <p:childTnLst>
                                    <p:set>
                                      <p:cBhvr>
                                        <p:cTn id="22" dur="1" fill="hold">
                                          <p:stCondLst>
                                            <p:cond delay="0"/>
                                          </p:stCondLst>
                                        </p:cTn>
                                        <p:tgtEl>
                                          <p:spTgt spid="7217"/>
                                        </p:tgtEl>
                                        <p:attrNameLst>
                                          <p:attrName>style.visibility</p:attrName>
                                        </p:attrNameLst>
                                      </p:cBhvr>
                                      <p:to>
                                        <p:strVal val="visible"/>
                                      </p:to>
                                    </p:set>
                                    <p:animEffect transition="in" filter="randombar(horizontal)">
                                      <p:cBhvr>
                                        <p:cTn id="23" dur="500"/>
                                        <p:tgtEl>
                                          <p:spTgt spid="7217"/>
                                        </p:tgtEl>
                                      </p:cBhvr>
                                    </p:animEffect>
                                  </p:childTnLst>
                                </p:cTn>
                              </p:par>
                            </p:childTnLst>
                          </p:cTn>
                        </p:par>
                        <p:par>
                          <p:cTn id="24" fill="hold" nodeType="afterGroup">
                            <p:stCondLst>
                              <p:cond delay="17500"/>
                            </p:stCondLst>
                            <p:childTnLst>
                              <p:par>
                                <p:cTn id="25" presetID="14" presetClass="entr" presetSubtype="10" fill="hold" nodeType="afterEffect">
                                  <p:stCondLst>
                                    <p:cond delay="3000"/>
                                  </p:stCondLst>
                                  <p:childTnLst>
                                    <p:set>
                                      <p:cBhvr>
                                        <p:cTn id="26" dur="1" fill="hold">
                                          <p:stCondLst>
                                            <p:cond delay="0"/>
                                          </p:stCondLst>
                                        </p:cTn>
                                        <p:tgtEl>
                                          <p:spTgt spid="7220"/>
                                        </p:tgtEl>
                                        <p:attrNameLst>
                                          <p:attrName>style.visibility</p:attrName>
                                        </p:attrNameLst>
                                      </p:cBhvr>
                                      <p:to>
                                        <p:strVal val="visible"/>
                                      </p:to>
                                    </p:set>
                                    <p:animEffect transition="in" filter="randombar(horizontal)">
                                      <p:cBhvr>
                                        <p:cTn id="27" dur="500"/>
                                        <p:tgtEl>
                                          <p:spTgt spid="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58A332-ABE1-27FD-1478-25E6CB9A6AE4}"/>
              </a:ext>
            </a:extLst>
          </p:cNvPr>
          <p:cNvPicPr>
            <a:picLocks noChangeAspect="1"/>
          </p:cNvPicPr>
          <p:nvPr/>
        </p:nvPicPr>
        <p:blipFill>
          <a:blip r:embed="rId2"/>
          <a:stretch>
            <a:fillRect/>
          </a:stretch>
        </p:blipFill>
        <p:spPr>
          <a:xfrm>
            <a:off x="0" y="1005241"/>
            <a:ext cx="4010857" cy="4252559"/>
          </a:xfrm>
          <a:prstGeom prst="rect">
            <a:avLst/>
          </a:prstGeom>
        </p:spPr>
      </p:pic>
      <p:pic>
        <p:nvPicPr>
          <p:cNvPr id="7" name="Picture 6">
            <a:extLst>
              <a:ext uri="{FF2B5EF4-FFF2-40B4-BE49-F238E27FC236}">
                <a16:creationId xmlns:a16="http://schemas.microsoft.com/office/drawing/2014/main" id="{56410ACC-0835-D70C-378D-AACCD218A95D}"/>
              </a:ext>
            </a:extLst>
          </p:cNvPr>
          <p:cNvPicPr>
            <a:picLocks noChangeAspect="1"/>
          </p:cNvPicPr>
          <p:nvPr/>
        </p:nvPicPr>
        <p:blipFill>
          <a:blip r:embed="rId3"/>
          <a:stretch>
            <a:fillRect/>
          </a:stretch>
        </p:blipFill>
        <p:spPr>
          <a:xfrm>
            <a:off x="4010857" y="642548"/>
            <a:ext cx="4887007" cy="5572903"/>
          </a:xfrm>
          <a:prstGeom prst="rect">
            <a:avLst/>
          </a:prstGeom>
        </p:spPr>
      </p:pic>
    </p:spTree>
    <p:extLst>
      <p:ext uri="{BB962C8B-B14F-4D97-AF65-F5344CB8AC3E}">
        <p14:creationId xmlns:p14="http://schemas.microsoft.com/office/powerpoint/2010/main" val="117624441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1F6800FD-0364-7B9F-F6D1-C359080A136C}"/>
              </a:ext>
            </a:extLst>
          </p:cNvPr>
          <p:cNvGrpSpPr>
            <a:grpSpLocks/>
          </p:cNvGrpSpPr>
          <p:nvPr/>
        </p:nvGrpSpPr>
        <p:grpSpPr bwMode="auto">
          <a:xfrm>
            <a:off x="3581400" y="3886200"/>
            <a:ext cx="4114800" cy="2590800"/>
            <a:chOff x="2208" y="2160"/>
            <a:chExt cx="2592" cy="1632"/>
          </a:xfrm>
        </p:grpSpPr>
        <p:grpSp>
          <p:nvGrpSpPr>
            <p:cNvPr id="18435" name="Group 3">
              <a:extLst>
                <a:ext uri="{FF2B5EF4-FFF2-40B4-BE49-F238E27FC236}">
                  <a16:creationId xmlns:a16="http://schemas.microsoft.com/office/drawing/2014/main" id="{FECBB8A0-3CF0-2AA8-A7B3-039E2C3E943F}"/>
                </a:ext>
              </a:extLst>
            </p:cNvPr>
            <p:cNvGrpSpPr>
              <a:grpSpLocks/>
            </p:cNvGrpSpPr>
            <p:nvPr/>
          </p:nvGrpSpPr>
          <p:grpSpPr bwMode="auto">
            <a:xfrm>
              <a:off x="2208" y="2160"/>
              <a:ext cx="2592" cy="1632"/>
              <a:chOff x="2208" y="2160"/>
              <a:chExt cx="2592" cy="1632"/>
            </a:xfrm>
          </p:grpSpPr>
          <p:sp>
            <p:nvSpPr>
              <p:cNvPr id="18436" name="Rectangle 4">
                <a:extLst>
                  <a:ext uri="{FF2B5EF4-FFF2-40B4-BE49-F238E27FC236}">
                    <a16:creationId xmlns:a16="http://schemas.microsoft.com/office/drawing/2014/main" id="{68835320-05CA-F059-9C97-5F8AAA638144}"/>
                  </a:ext>
                </a:extLst>
              </p:cNvPr>
              <p:cNvSpPr>
                <a:spLocks noChangeArrowheads="1"/>
              </p:cNvSpPr>
              <p:nvPr/>
            </p:nvSpPr>
            <p:spPr bwMode="auto">
              <a:xfrm>
                <a:off x="2208" y="2160"/>
                <a:ext cx="2592" cy="1392"/>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Narrow" panose="020B0606020202030204" pitchFamily="34" charset="0"/>
                </a:endParaRPr>
              </a:p>
            </p:txBody>
          </p:sp>
          <p:sp>
            <p:nvSpPr>
              <p:cNvPr id="18437" name="Rectangle 5">
                <a:extLst>
                  <a:ext uri="{FF2B5EF4-FFF2-40B4-BE49-F238E27FC236}">
                    <a16:creationId xmlns:a16="http://schemas.microsoft.com/office/drawing/2014/main" id="{EF3D4258-CFDB-F767-8F95-A1E791C6CA49}"/>
                  </a:ext>
                </a:extLst>
              </p:cNvPr>
              <p:cNvSpPr>
                <a:spLocks noChangeArrowheads="1"/>
              </p:cNvSpPr>
              <p:nvPr/>
            </p:nvSpPr>
            <p:spPr bwMode="auto">
              <a:xfrm>
                <a:off x="2208" y="3552"/>
                <a:ext cx="2592" cy="24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latin typeface="Arial Narrow" panose="020B0606020202030204" pitchFamily="34" charset="0"/>
                  </a:rPr>
                  <a:t>bed rock</a:t>
                </a:r>
                <a:endParaRPr lang="en-AU" altLang="en-US">
                  <a:solidFill>
                    <a:schemeClr val="bg1"/>
                  </a:solidFill>
                  <a:latin typeface="Arial Narrow" panose="020B0606020202030204" pitchFamily="34" charset="0"/>
                </a:endParaRPr>
              </a:p>
            </p:txBody>
          </p:sp>
          <p:sp>
            <p:nvSpPr>
              <p:cNvPr id="18438" name="Line 6">
                <a:extLst>
                  <a:ext uri="{FF2B5EF4-FFF2-40B4-BE49-F238E27FC236}">
                    <a16:creationId xmlns:a16="http://schemas.microsoft.com/office/drawing/2014/main" id="{613A72F9-3F2F-E0B7-9021-CA68DF0D5B04}"/>
                  </a:ext>
                </a:extLst>
              </p:cNvPr>
              <p:cNvSpPr>
                <a:spLocks noChangeShapeType="1"/>
              </p:cNvSpPr>
              <p:nvPr/>
            </p:nvSpPr>
            <p:spPr bwMode="auto">
              <a:xfrm>
                <a:off x="2208" y="2160"/>
                <a:ext cx="2592" cy="0"/>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18439" name="Text Box 7">
              <a:extLst>
                <a:ext uri="{FF2B5EF4-FFF2-40B4-BE49-F238E27FC236}">
                  <a16:creationId xmlns:a16="http://schemas.microsoft.com/office/drawing/2014/main" id="{99E28A10-01D2-A5E2-4715-6FDD66201CD3}"/>
                </a:ext>
              </a:extLst>
            </p:cNvPr>
            <p:cNvSpPr txBox="1">
              <a:spLocks noChangeArrowheads="1"/>
            </p:cNvSpPr>
            <p:nvPr/>
          </p:nvSpPr>
          <p:spPr bwMode="auto">
            <a:xfrm>
              <a:off x="2352" y="273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Arial Narrow" panose="020B0606020202030204" pitchFamily="34" charset="0"/>
                </a:rPr>
                <a:t>weak soil</a:t>
              </a:r>
              <a:endParaRPr lang="en-AU" altLang="en-US">
                <a:latin typeface="Arial Narrow" panose="020B0606020202030204" pitchFamily="34" charset="0"/>
              </a:endParaRPr>
            </a:p>
          </p:txBody>
        </p:sp>
      </p:grpSp>
      <p:sp>
        <p:nvSpPr>
          <p:cNvPr id="18440" name="Rectangle 8">
            <a:extLst>
              <a:ext uri="{FF2B5EF4-FFF2-40B4-BE49-F238E27FC236}">
                <a16:creationId xmlns:a16="http://schemas.microsoft.com/office/drawing/2014/main" id="{3F1A6A65-C0DC-91FC-02F6-34268DC9495F}"/>
              </a:ext>
            </a:extLst>
          </p:cNvPr>
          <p:cNvSpPr>
            <a:spLocks noGrp="1" noChangeArrowheads="1"/>
          </p:cNvSpPr>
          <p:nvPr>
            <p:ph type="title"/>
          </p:nvPr>
        </p:nvSpPr>
        <p:spPr/>
        <p:txBody>
          <a:bodyPr/>
          <a:lstStyle/>
          <a:p>
            <a:r>
              <a:rPr lang="en-US" altLang="en-US"/>
              <a:t>Deep Foundations</a:t>
            </a:r>
            <a:endParaRPr lang="en-AU" altLang="en-US"/>
          </a:p>
        </p:txBody>
      </p:sp>
      <p:grpSp>
        <p:nvGrpSpPr>
          <p:cNvPr id="18441" name="Group 9">
            <a:extLst>
              <a:ext uri="{FF2B5EF4-FFF2-40B4-BE49-F238E27FC236}">
                <a16:creationId xmlns:a16="http://schemas.microsoft.com/office/drawing/2014/main" id="{5F34012C-A905-0752-D454-8FAF9D33A192}"/>
              </a:ext>
            </a:extLst>
          </p:cNvPr>
          <p:cNvGrpSpPr>
            <a:grpSpLocks/>
          </p:cNvGrpSpPr>
          <p:nvPr/>
        </p:nvGrpSpPr>
        <p:grpSpPr bwMode="auto">
          <a:xfrm>
            <a:off x="4724400" y="2133600"/>
            <a:ext cx="1524000" cy="1752600"/>
            <a:chOff x="3072" y="1296"/>
            <a:chExt cx="960" cy="1104"/>
          </a:xfrm>
        </p:grpSpPr>
        <p:sp>
          <p:nvSpPr>
            <p:cNvPr id="18442" name="Rectangle 10">
              <a:extLst>
                <a:ext uri="{FF2B5EF4-FFF2-40B4-BE49-F238E27FC236}">
                  <a16:creationId xmlns:a16="http://schemas.microsoft.com/office/drawing/2014/main" id="{B1C37EB7-913C-401E-3FCB-0B8728F22413}"/>
                </a:ext>
              </a:extLst>
            </p:cNvPr>
            <p:cNvSpPr>
              <a:spLocks noChangeArrowheads="1"/>
            </p:cNvSpPr>
            <p:nvPr/>
          </p:nvSpPr>
          <p:spPr bwMode="auto">
            <a:xfrm>
              <a:off x="3216" y="1488"/>
              <a:ext cx="672" cy="91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43" name="AutoShape 11">
              <a:extLst>
                <a:ext uri="{FF2B5EF4-FFF2-40B4-BE49-F238E27FC236}">
                  <a16:creationId xmlns:a16="http://schemas.microsoft.com/office/drawing/2014/main" id="{E519C222-6D18-CEA5-CFEB-8240E1DD4AD2}"/>
                </a:ext>
              </a:extLst>
            </p:cNvPr>
            <p:cNvSpPr>
              <a:spLocks noChangeArrowheads="1"/>
            </p:cNvSpPr>
            <p:nvPr/>
          </p:nvSpPr>
          <p:spPr bwMode="auto">
            <a:xfrm>
              <a:off x="3072" y="1296"/>
              <a:ext cx="960" cy="192"/>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8444" name="Group 12">
              <a:extLst>
                <a:ext uri="{FF2B5EF4-FFF2-40B4-BE49-F238E27FC236}">
                  <a16:creationId xmlns:a16="http://schemas.microsoft.com/office/drawing/2014/main" id="{A43C960A-EDA7-8F01-C6D4-083B19DCCB71}"/>
                </a:ext>
              </a:extLst>
            </p:cNvPr>
            <p:cNvGrpSpPr>
              <a:grpSpLocks/>
            </p:cNvGrpSpPr>
            <p:nvPr/>
          </p:nvGrpSpPr>
          <p:grpSpPr bwMode="auto">
            <a:xfrm>
              <a:off x="3264" y="1584"/>
              <a:ext cx="576" cy="816"/>
              <a:chOff x="3264" y="1584"/>
              <a:chExt cx="576" cy="816"/>
            </a:xfrm>
          </p:grpSpPr>
          <p:sp>
            <p:nvSpPr>
              <p:cNvPr id="18445" name="Rectangle 13">
                <a:extLst>
                  <a:ext uri="{FF2B5EF4-FFF2-40B4-BE49-F238E27FC236}">
                    <a16:creationId xmlns:a16="http://schemas.microsoft.com/office/drawing/2014/main" id="{7944B40E-7D9F-48F0-913E-222C10843A03}"/>
                  </a:ext>
                </a:extLst>
              </p:cNvPr>
              <p:cNvSpPr>
                <a:spLocks noChangeArrowheads="1"/>
              </p:cNvSpPr>
              <p:nvPr/>
            </p:nvSpPr>
            <p:spPr bwMode="auto">
              <a:xfrm>
                <a:off x="3504" y="158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46" name="Rectangle 14">
                <a:extLst>
                  <a:ext uri="{FF2B5EF4-FFF2-40B4-BE49-F238E27FC236}">
                    <a16:creationId xmlns:a16="http://schemas.microsoft.com/office/drawing/2014/main" id="{D0D399CE-2B09-E7A6-EBA7-22830AC28000}"/>
                  </a:ext>
                </a:extLst>
              </p:cNvPr>
              <p:cNvSpPr>
                <a:spLocks noChangeArrowheads="1"/>
              </p:cNvSpPr>
              <p:nvPr/>
            </p:nvSpPr>
            <p:spPr bwMode="auto">
              <a:xfrm>
                <a:off x="3264" y="158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47" name="Rectangle 15">
                <a:extLst>
                  <a:ext uri="{FF2B5EF4-FFF2-40B4-BE49-F238E27FC236}">
                    <a16:creationId xmlns:a16="http://schemas.microsoft.com/office/drawing/2014/main" id="{769E7A00-22F5-4D20-BC3D-D6B41D2DB93D}"/>
                  </a:ext>
                </a:extLst>
              </p:cNvPr>
              <p:cNvSpPr>
                <a:spLocks noChangeArrowheads="1"/>
              </p:cNvSpPr>
              <p:nvPr/>
            </p:nvSpPr>
            <p:spPr bwMode="auto">
              <a:xfrm>
                <a:off x="3264" y="1728"/>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48" name="Rectangle 16">
                <a:extLst>
                  <a:ext uri="{FF2B5EF4-FFF2-40B4-BE49-F238E27FC236}">
                    <a16:creationId xmlns:a16="http://schemas.microsoft.com/office/drawing/2014/main" id="{D3439E79-DFB0-FAB0-6EA1-97C6D47E16D2}"/>
                  </a:ext>
                </a:extLst>
              </p:cNvPr>
              <p:cNvSpPr>
                <a:spLocks noChangeArrowheads="1"/>
              </p:cNvSpPr>
              <p:nvPr/>
            </p:nvSpPr>
            <p:spPr bwMode="auto">
              <a:xfrm>
                <a:off x="3264" y="1872"/>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49" name="Rectangle 17">
                <a:extLst>
                  <a:ext uri="{FF2B5EF4-FFF2-40B4-BE49-F238E27FC236}">
                    <a16:creationId xmlns:a16="http://schemas.microsoft.com/office/drawing/2014/main" id="{3ADF63D3-EF86-4F3A-329D-D8D805E925DB}"/>
                  </a:ext>
                </a:extLst>
              </p:cNvPr>
              <p:cNvSpPr>
                <a:spLocks noChangeArrowheads="1"/>
              </p:cNvSpPr>
              <p:nvPr/>
            </p:nvSpPr>
            <p:spPr bwMode="auto">
              <a:xfrm>
                <a:off x="3264" y="2016"/>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0" name="Rectangle 18">
                <a:extLst>
                  <a:ext uri="{FF2B5EF4-FFF2-40B4-BE49-F238E27FC236}">
                    <a16:creationId xmlns:a16="http://schemas.microsoft.com/office/drawing/2014/main" id="{70FE15D6-75A3-0031-C387-91E18F390E14}"/>
                  </a:ext>
                </a:extLst>
              </p:cNvPr>
              <p:cNvSpPr>
                <a:spLocks noChangeArrowheads="1"/>
              </p:cNvSpPr>
              <p:nvPr/>
            </p:nvSpPr>
            <p:spPr bwMode="auto">
              <a:xfrm>
                <a:off x="3264" y="2160"/>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1" name="Rectangle 19">
                <a:extLst>
                  <a:ext uri="{FF2B5EF4-FFF2-40B4-BE49-F238E27FC236}">
                    <a16:creationId xmlns:a16="http://schemas.microsoft.com/office/drawing/2014/main" id="{7DB6800E-BB8B-506F-767A-DD7CE8C1CA1F}"/>
                  </a:ext>
                </a:extLst>
              </p:cNvPr>
              <p:cNvSpPr>
                <a:spLocks noChangeArrowheads="1"/>
              </p:cNvSpPr>
              <p:nvPr/>
            </p:nvSpPr>
            <p:spPr bwMode="auto">
              <a:xfrm>
                <a:off x="3744" y="158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2" name="Rectangle 20">
                <a:extLst>
                  <a:ext uri="{FF2B5EF4-FFF2-40B4-BE49-F238E27FC236}">
                    <a16:creationId xmlns:a16="http://schemas.microsoft.com/office/drawing/2014/main" id="{1214B6BB-E7D6-F4A5-F567-0376F8FCE673}"/>
                  </a:ext>
                </a:extLst>
              </p:cNvPr>
              <p:cNvSpPr>
                <a:spLocks noChangeArrowheads="1"/>
              </p:cNvSpPr>
              <p:nvPr/>
            </p:nvSpPr>
            <p:spPr bwMode="auto">
              <a:xfrm>
                <a:off x="3504" y="1728"/>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3" name="Rectangle 21">
                <a:extLst>
                  <a:ext uri="{FF2B5EF4-FFF2-40B4-BE49-F238E27FC236}">
                    <a16:creationId xmlns:a16="http://schemas.microsoft.com/office/drawing/2014/main" id="{F590FFAC-46C1-C528-9E0B-1C9DA55FF5E9}"/>
                  </a:ext>
                </a:extLst>
              </p:cNvPr>
              <p:cNvSpPr>
                <a:spLocks noChangeArrowheads="1"/>
              </p:cNvSpPr>
              <p:nvPr/>
            </p:nvSpPr>
            <p:spPr bwMode="auto">
              <a:xfrm>
                <a:off x="3264" y="230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4" name="Rectangle 22">
                <a:extLst>
                  <a:ext uri="{FF2B5EF4-FFF2-40B4-BE49-F238E27FC236}">
                    <a16:creationId xmlns:a16="http://schemas.microsoft.com/office/drawing/2014/main" id="{D6858B1D-C2B4-E9D6-A397-E18D301C4D88}"/>
                  </a:ext>
                </a:extLst>
              </p:cNvPr>
              <p:cNvSpPr>
                <a:spLocks noChangeArrowheads="1"/>
              </p:cNvSpPr>
              <p:nvPr/>
            </p:nvSpPr>
            <p:spPr bwMode="auto">
              <a:xfrm>
                <a:off x="3744" y="1728"/>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5" name="Rectangle 23">
                <a:extLst>
                  <a:ext uri="{FF2B5EF4-FFF2-40B4-BE49-F238E27FC236}">
                    <a16:creationId xmlns:a16="http://schemas.microsoft.com/office/drawing/2014/main" id="{46E423CE-B46C-202C-5A4E-20B1F1BE0529}"/>
                  </a:ext>
                </a:extLst>
              </p:cNvPr>
              <p:cNvSpPr>
                <a:spLocks noChangeArrowheads="1"/>
              </p:cNvSpPr>
              <p:nvPr/>
            </p:nvSpPr>
            <p:spPr bwMode="auto">
              <a:xfrm>
                <a:off x="3504" y="1872"/>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6" name="Rectangle 24">
                <a:extLst>
                  <a:ext uri="{FF2B5EF4-FFF2-40B4-BE49-F238E27FC236}">
                    <a16:creationId xmlns:a16="http://schemas.microsoft.com/office/drawing/2014/main" id="{5A0E004B-8006-946E-7673-DD4B4A02043F}"/>
                  </a:ext>
                </a:extLst>
              </p:cNvPr>
              <p:cNvSpPr>
                <a:spLocks noChangeArrowheads="1"/>
              </p:cNvSpPr>
              <p:nvPr/>
            </p:nvSpPr>
            <p:spPr bwMode="auto">
              <a:xfrm>
                <a:off x="3504" y="2016"/>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7" name="Rectangle 25">
                <a:extLst>
                  <a:ext uri="{FF2B5EF4-FFF2-40B4-BE49-F238E27FC236}">
                    <a16:creationId xmlns:a16="http://schemas.microsoft.com/office/drawing/2014/main" id="{F5AACD4D-B33F-6E14-BB0D-DC26C3B4F4D9}"/>
                  </a:ext>
                </a:extLst>
              </p:cNvPr>
              <p:cNvSpPr>
                <a:spLocks noChangeArrowheads="1"/>
              </p:cNvSpPr>
              <p:nvPr/>
            </p:nvSpPr>
            <p:spPr bwMode="auto">
              <a:xfrm>
                <a:off x="3504" y="2160"/>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8" name="Rectangle 26">
                <a:extLst>
                  <a:ext uri="{FF2B5EF4-FFF2-40B4-BE49-F238E27FC236}">
                    <a16:creationId xmlns:a16="http://schemas.microsoft.com/office/drawing/2014/main" id="{289A8F92-22FC-2233-EE2B-972CDB20B6CB}"/>
                  </a:ext>
                </a:extLst>
              </p:cNvPr>
              <p:cNvSpPr>
                <a:spLocks noChangeArrowheads="1"/>
              </p:cNvSpPr>
              <p:nvPr/>
            </p:nvSpPr>
            <p:spPr bwMode="auto">
              <a:xfrm>
                <a:off x="3504" y="230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59" name="Rectangle 27">
                <a:extLst>
                  <a:ext uri="{FF2B5EF4-FFF2-40B4-BE49-F238E27FC236}">
                    <a16:creationId xmlns:a16="http://schemas.microsoft.com/office/drawing/2014/main" id="{31F82C09-C6DF-8F89-A01D-AC489CD885BB}"/>
                  </a:ext>
                </a:extLst>
              </p:cNvPr>
              <p:cNvSpPr>
                <a:spLocks noChangeArrowheads="1"/>
              </p:cNvSpPr>
              <p:nvPr/>
            </p:nvSpPr>
            <p:spPr bwMode="auto">
              <a:xfrm>
                <a:off x="3744" y="1872"/>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60" name="Rectangle 28">
                <a:extLst>
                  <a:ext uri="{FF2B5EF4-FFF2-40B4-BE49-F238E27FC236}">
                    <a16:creationId xmlns:a16="http://schemas.microsoft.com/office/drawing/2014/main" id="{5E6026CF-0CDE-9D1B-5BBE-79E97132D6E0}"/>
                  </a:ext>
                </a:extLst>
              </p:cNvPr>
              <p:cNvSpPr>
                <a:spLocks noChangeArrowheads="1"/>
              </p:cNvSpPr>
              <p:nvPr/>
            </p:nvSpPr>
            <p:spPr bwMode="auto">
              <a:xfrm>
                <a:off x="3744" y="2016"/>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61" name="Rectangle 29">
                <a:extLst>
                  <a:ext uri="{FF2B5EF4-FFF2-40B4-BE49-F238E27FC236}">
                    <a16:creationId xmlns:a16="http://schemas.microsoft.com/office/drawing/2014/main" id="{731C9748-AAC2-50A9-EB6A-87D0F7F5CB07}"/>
                  </a:ext>
                </a:extLst>
              </p:cNvPr>
              <p:cNvSpPr>
                <a:spLocks noChangeArrowheads="1"/>
              </p:cNvSpPr>
              <p:nvPr/>
            </p:nvSpPr>
            <p:spPr bwMode="auto">
              <a:xfrm>
                <a:off x="3744" y="2160"/>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8462" name="Rectangle 30">
                <a:extLst>
                  <a:ext uri="{FF2B5EF4-FFF2-40B4-BE49-F238E27FC236}">
                    <a16:creationId xmlns:a16="http://schemas.microsoft.com/office/drawing/2014/main" id="{928A34A4-2986-5716-FB3D-9B7F3BB10C73}"/>
                  </a:ext>
                </a:extLst>
              </p:cNvPr>
              <p:cNvSpPr>
                <a:spLocks noChangeArrowheads="1"/>
              </p:cNvSpPr>
              <p:nvPr/>
            </p:nvSpPr>
            <p:spPr bwMode="auto">
              <a:xfrm>
                <a:off x="3744" y="2304"/>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grpSp>
        <p:nvGrpSpPr>
          <p:cNvPr id="18463" name="Group 31">
            <a:extLst>
              <a:ext uri="{FF2B5EF4-FFF2-40B4-BE49-F238E27FC236}">
                <a16:creationId xmlns:a16="http://schemas.microsoft.com/office/drawing/2014/main" id="{19D81B11-2F20-98C9-A34B-F774C5929C5C}"/>
              </a:ext>
            </a:extLst>
          </p:cNvPr>
          <p:cNvGrpSpPr>
            <a:grpSpLocks/>
          </p:cNvGrpSpPr>
          <p:nvPr/>
        </p:nvGrpSpPr>
        <p:grpSpPr bwMode="auto">
          <a:xfrm>
            <a:off x="5029200" y="3886200"/>
            <a:ext cx="914400" cy="2286000"/>
            <a:chOff x="3216" y="2160"/>
            <a:chExt cx="576" cy="1440"/>
          </a:xfrm>
        </p:grpSpPr>
        <p:sp>
          <p:nvSpPr>
            <p:cNvPr id="18464" name="Line 32">
              <a:extLst>
                <a:ext uri="{FF2B5EF4-FFF2-40B4-BE49-F238E27FC236}">
                  <a16:creationId xmlns:a16="http://schemas.microsoft.com/office/drawing/2014/main" id="{6046668D-3663-4DC0-EECB-946E785F7C49}"/>
                </a:ext>
              </a:extLst>
            </p:cNvPr>
            <p:cNvSpPr>
              <a:spLocks noChangeShapeType="1"/>
            </p:cNvSpPr>
            <p:nvPr/>
          </p:nvSpPr>
          <p:spPr bwMode="auto">
            <a:xfrm>
              <a:off x="3216" y="2160"/>
              <a:ext cx="0" cy="1440"/>
            </a:xfrm>
            <a:prstGeom prst="line">
              <a:avLst/>
            </a:prstGeom>
            <a:noFill/>
            <a:ln w="762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465" name="Line 33">
              <a:extLst>
                <a:ext uri="{FF2B5EF4-FFF2-40B4-BE49-F238E27FC236}">
                  <a16:creationId xmlns:a16="http://schemas.microsoft.com/office/drawing/2014/main" id="{8C181AED-57E3-424E-1627-FFC12BE1A0D8}"/>
                </a:ext>
              </a:extLst>
            </p:cNvPr>
            <p:cNvSpPr>
              <a:spLocks noChangeShapeType="1"/>
            </p:cNvSpPr>
            <p:nvPr/>
          </p:nvSpPr>
          <p:spPr bwMode="auto">
            <a:xfrm>
              <a:off x="3408" y="2160"/>
              <a:ext cx="0" cy="1440"/>
            </a:xfrm>
            <a:prstGeom prst="line">
              <a:avLst/>
            </a:prstGeom>
            <a:noFill/>
            <a:ln w="762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466" name="Line 34">
              <a:extLst>
                <a:ext uri="{FF2B5EF4-FFF2-40B4-BE49-F238E27FC236}">
                  <a16:creationId xmlns:a16="http://schemas.microsoft.com/office/drawing/2014/main" id="{4090AB13-58D2-8985-D3A4-0FB1FBEE2A55}"/>
                </a:ext>
              </a:extLst>
            </p:cNvPr>
            <p:cNvSpPr>
              <a:spLocks noChangeShapeType="1"/>
            </p:cNvSpPr>
            <p:nvPr/>
          </p:nvSpPr>
          <p:spPr bwMode="auto">
            <a:xfrm>
              <a:off x="3600" y="2160"/>
              <a:ext cx="0" cy="1440"/>
            </a:xfrm>
            <a:prstGeom prst="line">
              <a:avLst/>
            </a:prstGeom>
            <a:noFill/>
            <a:ln w="762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8467" name="Line 35">
              <a:extLst>
                <a:ext uri="{FF2B5EF4-FFF2-40B4-BE49-F238E27FC236}">
                  <a16:creationId xmlns:a16="http://schemas.microsoft.com/office/drawing/2014/main" id="{9B72E638-C865-F904-B12B-3E43F334A35E}"/>
                </a:ext>
              </a:extLst>
            </p:cNvPr>
            <p:cNvSpPr>
              <a:spLocks noChangeShapeType="1"/>
            </p:cNvSpPr>
            <p:nvPr/>
          </p:nvSpPr>
          <p:spPr bwMode="auto">
            <a:xfrm>
              <a:off x="3792" y="2160"/>
              <a:ext cx="0" cy="1440"/>
            </a:xfrm>
            <a:prstGeom prst="line">
              <a:avLst/>
            </a:prstGeom>
            <a:noFill/>
            <a:ln w="762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18468" name="AutoShape 36">
            <a:extLst>
              <a:ext uri="{FF2B5EF4-FFF2-40B4-BE49-F238E27FC236}">
                <a16:creationId xmlns:a16="http://schemas.microsoft.com/office/drawing/2014/main" id="{2B7E726D-26F5-AFCB-589F-6E0711A376AD}"/>
              </a:ext>
            </a:extLst>
          </p:cNvPr>
          <p:cNvSpPr>
            <a:spLocks noChangeArrowheads="1"/>
          </p:cNvSpPr>
          <p:nvPr/>
        </p:nvSpPr>
        <p:spPr bwMode="auto">
          <a:xfrm>
            <a:off x="8077200" y="2752725"/>
            <a:ext cx="152400" cy="3124200"/>
          </a:xfrm>
          <a:prstGeom prst="can">
            <a:avLst>
              <a:gd name="adj" fmla="val 79343"/>
            </a:avLst>
          </a:prstGeom>
          <a:solidFill>
            <a:srgbClr val="808000"/>
          </a:solidFill>
          <a:ln w="222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a:latin typeface="Arial Narrow" panose="020B0606020202030204" pitchFamily="34" charset="0"/>
              </a:rPr>
              <a:t>P</a:t>
            </a:r>
          </a:p>
          <a:p>
            <a:pPr algn="ctr"/>
            <a:r>
              <a:rPr lang="en-US" altLang="en-US" sz="1800">
                <a:latin typeface="Arial Narrow" panose="020B0606020202030204" pitchFamily="34" charset="0"/>
              </a:rPr>
              <a:t>I</a:t>
            </a:r>
          </a:p>
          <a:p>
            <a:pPr algn="ctr"/>
            <a:r>
              <a:rPr lang="en-US" altLang="en-US" sz="1800">
                <a:latin typeface="Arial Narrow" panose="020B0606020202030204" pitchFamily="34" charset="0"/>
              </a:rPr>
              <a:t>L</a:t>
            </a:r>
          </a:p>
          <a:p>
            <a:pPr algn="ctr"/>
            <a:r>
              <a:rPr lang="en-US" altLang="en-US" sz="1800">
                <a:latin typeface="Arial Narrow" panose="020B0606020202030204" pitchFamily="34" charset="0"/>
              </a:rPr>
              <a:t>E</a:t>
            </a:r>
          </a:p>
          <a:p>
            <a:pPr algn="ctr"/>
            <a:endParaRPr lang="en-AU" altLang="en-US" sz="1800">
              <a:latin typeface="Arial Narrow" panose="020B0606020202030204" pitchFamily="34" charset="0"/>
            </a:endParaRPr>
          </a:p>
        </p:txBody>
      </p:sp>
      <p:sp>
        <p:nvSpPr>
          <p:cNvPr id="18469" name="Text Box 37">
            <a:extLst>
              <a:ext uri="{FF2B5EF4-FFF2-40B4-BE49-F238E27FC236}">
                <a16:creationId xmlns:a16="http://schemas.microsoft.com/office/drawing/2014/main" id="{9AA0E545-5EDF-A4C5-06AF-F5FE7A980867}"/>
              </a:ext>
            </a:extLst>
          </p:cNvPr>
          <p:cNvSpPr txBox="1">
            <a:spLocks noChangeArrowheads="1"/>
          </p:cNvSpPr>
          <p:nvPr/>
        </p:nvSpPr>
        <p:spPr bwMode="auto">
          <a:xfrm>
            <a:off x="685800" y="10668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panose="020B0604020202020204" pitchFamily="34" charset="0"/>
              </a:rPr>
              <a:t>~ for transferring building loads to underlying ground</a:t>
            </a:r>
            <a:endParaRPr lang="en-AU" altLang="en-US" sz="2800">
              <a:latin typeface="Arial" panose="020B0604020202020204" pitchFamily="34" charset="0"/>
            </a:endParaRPr>
          </a:p>
        </p:txBody>
      </p:sp>
      <p:sp>
        <p:nvSpPr>
          <p:cNvPr id="18470" name="Text Box 38">
            <a:extLst>
              <a:ext uri="{FF2B5EF4-FFF2-40B4-BE49-F238E27FC236}">
                <a16:creationId xmlns:a16="http://schemas.microsoft.com/office/drawing/2014/main" id="{410F89B5-582E-EDA0-BB76-A310C5776942}"/>
              </a:ext>
            </a:extLst>
          </p:cNvPr>
          <p:cNvSpPr txBox="1">
            <a:spLocks noChangeArrowheads="1"/>
          </p:cNvSpPr>
          <p:nvPr/>
        </p:nvSpPr>
        <p:spPr bwMode="auto">
          <a:xfrm>
            <a:off x="685800" y="1600200"/>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panose="020B0604020202020204" pitchFamily="34" charset="0"/>
              </a:rPr>
              <a:t>~ mostly for weak soils or heavy loads</a:t>
            </a:r>
            <a:endParaRPr lang="en-AU" altLang="en-US" sz="2800">
              <a:latin typeface="Arial" panose="020B0604020202020204" pitchFamily="34" charset="0"/>
            </a:endParaRPr>
          </a:p>
        </p:txBody>
      </p:sp>
    </p:spTree>
    <p:extLst>
      <p:ext uri="{BB962C8B-B14F-4D97-AF65-F5344CB8AC3E}">
        <p14:creationId xmlns:p14="http://schemas.microsoft.com/office/powerpoint/2010/main" val="1862081394"/>
      </p:ext>
    </p:extLst>
  </p:cSld>
  <p:clrMapOvr>
    <a:masterClrMapping/>
  </p:clrMapOvr>
  <p:transition spd="med" advClick="0" advTm="2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8469"/>
                                        </p:tgtEl>
                                        <p:attrNameLst>
                                          <p:attrName>style.visibility</p:attrName>
                                        </p:attrNameLst>
                                      </p:cBhvr>
                                      <p:to>
                                        <p:strVal val="visible"/>
                                      </p:to>
                                    </p:set>
                                    <p:animEffect transition="in" filter="dissolve">
                                      <p:cBhvr>
                                        <p:cTn id="7" dur="500"/>
                                        <p:tgtEl>
                                          <p:spTgt spid="18469"/>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18470"/>
                                        </p:tgtEl>
                                        <p:attrNameLst>
                                          <p:attrName>style.visibility</p:attrName>
                                        </p:attrNameLst>
                                      </p:cBhvr>
                                      <p:to>
                                        <p:strVal val="visible"/>
                                      </p:to>
                                    </p:set>
                                    <p:animEffect transition="in" filter="dissolve">
                                      <p:cBhvr>
                                        <p:cTn id="11" dur="500"/>
                                        <p:tgtEl>
                                          <p:spTgt spid="18470"/>
                                        </p:tgtEl>
                                      </p:cBhvr>
                                    </p:animEffect>
                                  </p:childTnLst>
                                </p:cTn>
                              </p:par>
                            </p:childTnLst>
                          </p:cTn>
                        </p:par>
                        <p:par>
                          <p:cTn id="12" fill="hold" nodeType="afterGroup">
                            <p:stCondLst>
                              <p:cond delay="7000"/>
                            </p:stCondLst>
                            <p:childTnLst>
                              <p:par>
                                <p:cTn id="13" presetID="14" presetClass="entr" presetSubtype="10" fill="hold" nodeType="afterEffect">
                                  <p:stCondLst>
                                    <p:cond delay="4000"/>
                                  </p:stCondLst>
                                  <p:childTnLst>
                                    <p:set>
                                      <p:cBhvr>
                                        <p:cTn id="14" dur="1" fill="hold">
                                          <p:stCondLst>
                                            <p:cond delay="0"/>
                                          </p:stCondLst>
                                        </p:cTn>
                                        <p:tgtEl>
                                          <p:spTgt spid="18434"/>
                                        </p:tgtEl>
                                        <p:attrNameLst>
                                          <p:attrName>style.visibility</p:attrName>
                                        </p:attrNameLst>
                                      </p:cBhvr>
                                      <p:to>
                                        <p:strVal val="visible"/>
                                      </p:to>
                                    </p:set>
                                    <p:animEffect transition="in" filter="randombar(horizontal)">
                                      <p:cBhvr>
                                        <p:cTn id="15" dur="500"/>
                                        <p:tgtEl>
                                          <p:spTgt spid="18434"/>
                                        </p:tgtEl>
                                      </p:cBhvr>
                                    </p:animEffect>
                                  </p:childTnLst>
                                </p:cTn>
                              </p:par>
                            </p:childTnLst>
                          </p:cTn>
                        </p:par>
                        <p:par>
                          <p:cTn id="16" fill="hold" nodeType="afterGroup">
                            <p:stCondLst>
                              <p:cond delay="11500"/>
                            </p:stCondLst>
                            <p:childTnLst>
                              <p:par>
                                <p:cTn id="17" presetID="14" presetClass="entr" presetSubtype="10" fill="hold" nodeType="afterEffect">
                                  <p:stCondLst>
                                    <p:cond delay="3000"/>
                                  </p:stCondLst>
                                  <p:childTnLst>
                                    <p:set>
                                      <p:cBhvr>
                                        <p:cTn id="18" dur="1" fill="hold">
                                          <p:stCondLst>
                                            <p:cond delay="0"/>
                                          </p:stCondLst>
                                        </p:cTn>
                                        <p:tgtEl>
                                          <p:spTgt spid="18441"/>
                                        </p:tgtEl>
                                        <p:attrNameLst>
                                          <p:attrName>style.visibility</p:attrName>
                                        </p:attrNameLst>
                                      </p:cBhvr>
                                      <p:to>
                                        <p:strVal val="visible"/>
                                      </p:to>
                                    </p:set>
                                    <p:animEffect transition="in" filter="randombar(horizontal)">
                                      <p:cBhvr>
                                        <p:cTn id="19" dur="500"/>
                                        <p:tgtEl>
                                          <p:spTgt spid="18441"/>
                                        </p:tgtEl>
                                      </p:cBhvr>
                                    </p:animEffect>
                                  </p:childTnLst>
                                </p:cTn>
                              </p:par>
                            </p:childTnLst>
                          </p:cTn>
                        </p:par>
                        <p:par>
                          <p:cTn id="20" fill="hold" nodeType="afterGroup">
                            <p:stCondLst>
                              <p:cond delay="15000"/>
                            </p:stCondLst>
                            <p:childTnLst>
                              <p:par>
                                <p:cTn id="21" presetID="14" presetClass="entr" presetSubtype="10" fill="hold" nodeType="afterEffect">
                                  <p:stCondLst>
                                    <p:cond delay="3000"/>
                                  </p:stCondLst>
                                  <p:childTnLst>
                                    <p:set>
                                      <p:cBhvr>
                                        <p:cTn id="22" dur="1" fill="hold">
                                          <p:stCondLst>
                                            <p:cond delay="0"/>
                                          </p:stCondLst>
                                        </p:cTn>
                                        <p:tgtEl>
                                          <p:spTgt spid="18463"/>
                                        </p:tgtEl>
                                        <p:attrNameLst>
                                          <p:attrName>style.visibility</p:attrName>
                                        </p:attrNameLst>
                                      </p:cBhvr>
                                      <p:to>
                                        <p:strVal val="visible"/>
                                      </p:to>
                                    </p:set>
                                    <p:animEffect transition="in" filter="randombar(horizontal)">
                                      <p:cBhvr>
                                        <p:cTn id="23" dur="500"/>
                                        <p:tgtEl>
                                          <p:spTgt spid="18463"/>
                                        </p:tgtEl>
                                      </p:cBhvr>
                                    </p:animEffect>
                                  </p:childTnLst>
                                </p:cTn>
                              </p:par>
                            </p:childTnLst>
                          </p:cTn>
                        </p:par>
                        <p:par>
                          <p:cTn id="24" fill="hold" nodeType="afterGroup">
                            <p:stCondLst>
                              <p:cond delay="18500"/>
                            </p:stCondLst>
                            <p:childTnLst>
                              <p:par>
                                <p:cTn id="25" presetID="14" presetClass="entr" presetSubtype="10" fill="hold" nodeType="afterEffect">
                                  <p:stCondLst>
                                    <p:cond delay="3000"/>
                                  </p:stCondLst>
                                  <p:childTnLst>
                                    <p:set>
                                      <p:cBhvr>
                                        <p:cTn id="26" dur="1" fill="hold">
                                          <p:stCondLst>
                                            <p:cond delay="0"/>
                                          </p:stCondLst>
                                        </p:cTn>
                                        <p:tgtEl>
                                          <p:spTgt spid="18468"/>
                                        </p:tgtEl>
                                        <p:attrNameLst>
                                          <p:attrName>style.visibility</p:attrName>
                                        </p:attrNameLst>
                                      </p:cBhvr>
                                      <p:to>
                                        <p:strVal val="visible"/>
                                      </p:to>
                                    </p:set>
                                    <p:animEffect transition="in" filter="randombar(horizontal)">
                                      <p:cBhvr>
                                        <p:cTn id="27" dur="500"/>
                                        <p:tgtEl>
                                          <p:spTgt spid="1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BE06E-633C-C97C-0866-7F6B3E6AA99E}"/>
              </a:ext>
            </a:extLst>
          </p:cNvPr>
          <p:cNvSpPr txBox="1"/>
          <p:nvPr/>
        </p:nvSpPr>
        <p:spPr>
          <a:xfrm>
            <a:off x="1981200" y="533400"/>
            <a:ext cx="4572000" cy="37856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IN" sz="1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Foundation Design</a:t>
            </a:r>
          </a:p>
        </p:txBody>
      </p:sp>
      <p:pic>
        <p:nvPicPr>
          <p:cNvPr id="6" name="Picture 5">
            <a:extLst>
              <a:ext uri="{FF2B5EF4-FFF2-40B4-BE49-F238E27FC236}">
                <a16:creationId xmlns:a16="http://schemas.microsoft.com/office/drawing/2014/main" id="{764F6B7E-9476-21BE-C333-E7C262E03875}"/>
              </a:ext>
            </a:extLst>
          </p:cNvPr>
          <p:cNvPicPr>
            <a:picLocks noChangeAspect="1"/>
          </p:cNvPicPr>
          <p:nvPr/>
        </p:nvPicPr>
        <p:blipFill>
          <a:blip r:embed="rId2"/>
          <a:stretch>
            <a:fillRect/>
          </a:stretch>
        </p:blipFill>
        <p:spPr>
          <a:xfrm>
            <a:off x="2895600" y="1069235"/>
            <a:ext cx="3820179" cy="5410200"/>
          </a:xfrm>
          <a:prstGeom prst="rect">
            <a:avLst/>
          </a:prstGeom>
        </p:spPr>
      </p:pic>
      <p:sp>
        <p:nvSpPr>
          <p:cNvPr id="2" name="TextBox 1">
            <a:extLst>
              <a:ext uri="{FF2B5EF4-FFF2-40B4-BE49-F238E27FC236}">
                <a16:creationId xmlns:a16="http://schemas.microsoft.com/office/drawing/2014/main" id="{D29AA680-1389-BB3F-C27A-7637EAAE055D}"/>
              </a:ext>
            </a:extLst>
          </p:cNvPr>
          <p:cNvSpPr txBox="1"/>
          <p:nvPr/>
        </p:nvSpPr>
        <p:spPr>
          <a:xfrm>
            <a:off x="4114800" y="224417"/>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extLst>
      <p:ext uri="{BB962C8B-B14F-4D97-AF65-F5344CB8AC3E}">
        <p14:creationId xmlns:p14="http://schemas.microsoft.com/office/powerpoint/2010/main" val="12298068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5AE23-2FCC-502E-9E6E-39719F664E02}"/>
              </a:ext>
            </a:extLst>
          </p:cNvPr>
          <p:cNvPicPr>
            <a:picLocks noChangeAspect="1"/>
          </p:cNvPicPr>
          <p:nvPr/>
        </p:nvPicPr>
        <p:blipFill>
          <a:blip r:embed="rId2"/>
          <a:stretch>
            <a:fillRect/>
          </a:stretch>
        </p:blipFill>
        <p:spPr>
          <a:xfrm>
            <a:off x="2113306" y="0"/>
            <a:ext cx="4917388" cy="6858000"/>
          </a:xfrm>
          <a:prstGeom prst="rect">
            <a:avLst/>
          </a:prstGeom>
        </p:spPr>
      </p:pic>
    </p:spTree>
    <p:extLst>
      <p:ext uri="{BB962C8B-B14F-4D97-AF65-F5344CB8AC3E}">
        <p14:creationId xmlns:p14="http://schemas.microsoft.com/office/powerpoint/2010/main" val="14530872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0C31C-FA71-0EF3-8F08-613CEDB3B6FC}"/>
              </a:ext>
            </a:extLst>
          </p:cNvPr>
          <p:cNvPicPr>
            <a:picLocks noChangeAspect="1"/>
          </p:cNvPicPr>
          <p:nvPr/>
        </p:nvPicPr>
        <p:blipFill>
          <a:blip r:embed="rId2"/>
          <a:stretch>
            <a:fillRect/>
          </a:stretch>
        </p:blipFill>
        <p:spPr>
          <a:xfrm>
            <a:off x="2023707" y="51916"/>
            <a:ext cx="5096586" cy="6754168"/>
          </a:xfrm>
          <a:prstGeom prst="rect">
            <a:avLst/>
          </a:prstGeom>
        </p:spPr>
      </p:pic>
    </p:spTree>
    <p:extLst>
      <p:ext uri="{BB962C8B-B14F-4D97-AF65-F5344CB8AC3E}">
        <p14:creationId xmlns:p14="http://schemas.microsoft.com/office/powerpoint/2010/main" val="239010862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70C03-4DB2-F065-BCA0-785A7BA5835A}"/>
              </a:ext>
            </a:extLst>
          </p:cNvPr>
          <p:cNvPicPr>
            <a:picLocks noChangeAspect="1"/>
          </p:cNvPicPr>
          <p:nvPr/>
        </p:nvPicPr>
        <p:blipFill>
          <a:blip r:embed="rId2"/>
          <a:stretch>
            <a:fillRect/>
          </a:stretch>
        </p:blipFill>
        <p:spPr>
          <a:xfrm>
            <a:off x="1976075" y="380574"/>
            <a:ext cx="5191850" cy="6096851"/>
          </a:xfrm>
          <a:prstGeom prst="rect">
            <a:avLst/>
          </a:prstGeom>
        </p:spPr>
      </p:pic>
    </p:spTree>
    <p:extLst>
      <p:ext uri="{BB962C8B-B14F-4D97-AF65-F5344CB8AC3E}">
        <p14:creationId xmlns:p14="http://schemas.microsoft.com/office/powerpoint/2010/main" val="36671584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012A8-DE58-C386-9DB6-DBDB97FF4E1E}"/>
              </a:ext>
            </a:extLst>
          </p:cNvPr>
          <p:cNvPicPr>
            <a:picLocks noChangeAspect="1"/>
          </p:cNvPicPr>
          <p:nvPr/>
        </p:nvPicPr>
        <p:blipFill>
          <a:blip r:embed="rId2"/>
          <a:stretch>
            <a:fillRect/>
          </a:stretch>
        </p:blipFill>
        <p:spPr>
          <a:xfrm>
            <a:off x="2066575" y="18574"/>
            <a:ext cx="5010849" cy="6820852"/>
          </a:xfrm>
          <a:prstGeom prst="rect">
            <a:avLst/>
          </a:prstGeom>
        </p:spPr>
      </p:pic>
    </p:spTree>
    <p:extLst>
      <p:ext uri="{BB962C8B-B14F-4D97-AF65-F5344CB8AC3E}">
        <p14:creationId xmlns:p14="http://schemas.microsoft.com/office/powerpoint/2010/main" val="32711201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D42BE-BF66-8308-76BB-DE5FA88BBAD0}"/>
              </a:ext>
            </a:extLst>
          </p:cNvPr>
          <p:cNvPicPr>
            <a:picLocks noChangeAspect="1"/>
          </p:cNvPicPr>
          <p:nvPr/>
        </p:nvPicPr>
        <p:blipFill>
          <a:blip r:embed="rId2"/>
          <a:stretch>
            <a:fillRect/>
          </a:stretch>
        </p:blipFill>
        <p:spPr>
          <a:xfrm>
            <a:off x="2080810" y="0"/>
            <a:ext cx="4982379" cy="6858000"/>
          </a:xfrm>
          <a:prstGeom prst="rect">
            <a:avLst/>
          </a:prstGeom>
        </p:spPr>
      </p:pic>
    </p:spTree>
    <p:extLst>
      <p:ext uri="{BB962C8B-B14F-4D97-AF65-F5344CB8AC3E}">
        <p14:creationId xmlns:p14="http://schemas.microsoft.com/office/powerpoint/2010/main" val="84325687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D534B-A722-BD6C-2C61-56CE7A3900C0}"/>
              </a:ext>
            </a:extLst>
          </p:cNvPr>
          <p:cNvPicPr>
            <a:picLocks noChangeAspect="1"/>
          </p:cNvPicPr>
          <p:nvPr/>
        </p:nvPicPr>
        <p:blipFill>
          <a:blip r:embed="rId2"/>
          <a:stretch>
            <a:fillRect/>
          </a:stretch>
        </p:blipFill>
        <p:spPr>
          <a:xfrm>
            <a:off x="2153412" y="0"/>
            <a:ext cx="4837176" cy="6858000"/>
          </a:xfrm>
          <a:prstGeom prst="rect">
            <a:avLst/>
          </a:prstGeom>
        </p:spPr>
      </p:pic>
    </p:spTree>
    <p:extLst>
      <p:ext uri="{BB962C8B-B14F-4D97-AF65-F5344CB8AC3E}">
        <p14:creationId xmlns:p14="http://schemas.microsoft.com/office/powerpoint/2010/main" val="646886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0EDD6-F615-7278-4015-7147D02D4569}"/>
              </a:ext>
            </a:extLst>
          </p:cNvPr>
          <p:cNvPicPr>
            <a:picLocks noChangeAspect="1"/>
          </p:cNvPicPr>
          <p:nvPr/>
        </p:nvPicPr>
        <p:blipFill>
          <a:blip r:embed="rId2"/>
          <a:stretch>
            <a:fillRect/>
          </a:stretch>
        </p:blipFill>
        <p:spPr>
          <a:xfrm>
            <a:off x="1564023" y="0"/>
            <a:ext cx="6015954" cy="6858000"/>
          </a:xfrm>
          <a:prstGeom prst="rect">
            <a:avLst/>
          </a:prstGeom>
        </p:spPr>
      </p:pic>
    </p:spTree>
    <p:extLst>
      <p:ext uri="{BB962C8B-B14F-4D97-AF65-F5344CB8AC3E}">
        <p14:creationId xmlns:p14="http://schemas.microsoft.com/office/powerpoint/2010/main" val="17941538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1CEA2-2C7F-BFAF-F0D9-D03ED6EF6AB6}"/>
              </a:ext>
            </a:extLst>
          </p:cNvPr>
          <p:cNvPicPr>
            <a:picLocks noChangeAspect="1"/>
          </p:cNvPicPr>
          <p:nvPr/>
        </p:nvPicPr>
        <p:blipFill>
          <a:blip r:embed="rId2"/>
          <a:stretch>
            <a:fillRect/>
          </a:stretch>
        </p:blipFill>
        <p:spPr>
          <a:xfrm>
            <a:off x="2042484" y="0"/>
            <a:ext cx="5059031" cy="6858000"/>
          </a:xfrm>
          <a:prstGeom prst="rect">
            <a:avLst/>
          </a:prstGeom>
        </p:spPr>
      </p:pic>
    </p:spTree>
    <p:extLst>
      <p:ext uri="{BB962C8B-B14F-4D97-AF65-F5344CB8AC3E}">
        <p14:creationId xmlns:p14="http://schemas.microsoft.com/office/powerpoint/2010/main" val="23103190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B533E-6632-FF2D-4F5A-770180C9B5C8}"/>
              </a:ext>
            </a:extLst>
          </p:cNvPr>
          <p:cNvPicPr>
            <a:picLocks noChangeAspect="1"/>
          </p:cNvPicPr>
          <p:nvPr/>
        </p:nvPicPr>
        <p:blipFill>
          <a:blip r:embed="rId2"/>
          <a:stretch>
            <a:fillRect/>
          </a:stretch>
        </p:blipFill>
        <p:spPr>
          <a:xfrm>
            <a:off x="2085526" y="0"/>
            <a:ext cx="4972948" cy="6858000"/>
          </a:xfrm>
          <a:prstGeom prst="rect">
            <a:avLst/>
          </a:prstGeom>
        </p:spPr>
      </p:pic>
    </p:spTree>
    <p:extLst>
      <p:ext uri="{BB962C8B-B14F-4D97-AF65-F5344CB8AC3E}">
        <p14:creationId xmlns:p14="http://schemas.microsoft.com/office/powerpoint/2010/main" val="263433759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7484C-3882-0550-5531-90E0B66A1AFD}"/>
              </a:ext>
            </a:extLst>
          </p:cNvPr>
          <p:cNvPicPr>
            <a:picLocks noChangeAspect="1"/>
          </p:cNvPicPr>
          <p:nvPr/>
        </p:nvPicPr>
        <p:blipFill>
          <a:blip r:embed="rId2"/>
          <a:stretch>
            <a:fillRect/>
          </a:stretch>
        </p:blipFill>
        <p:spPr>
          <a:xfrm>
            <a:off x="1883513" y="0"/>
            <a:ext cx="5376974" cy="6858000"/>
          </a:xfrm>
          <a:prstGeom prst="rect">
            <a:avLst/>
          </a:prstGeom>
        </p:spPr>
      </p:pic>
    </p:spTree>
    <p:extLst>
      <p:ext uri="{BB962C8B-B14F-4D97-AF65-F5344CB8AC3E}">
        <p14:creationId xmlns:p14="http://schemas.microsoft.com/office/powerpoint/2010/main" val="42434528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D4DDAD-6773-E56D-C828-990AB2E47308}"/>
              </a:ext>
            </a:extLst>
          </p:cNvPr>
          <p:cNvPicPr>
            <a:picLocks noChangeAspect="1"/>
          </p:cNvPicPr>
          <p:nvPr/>
        </p:nvPicPr>
        <p:blipFill>
          <a:blip r:embed="rId2"/>
          <a:stretch>
            <a:fillRect/>
          </a:stretch>
        </p:blipFill>
        <p:spPr>
          <a:xfrm>
            <a:off x="99388" y="299601"/>
            <a:ext cx="8945223" cy="6258798"/>
          </a:xfrm>
          <a:prstGeom prst="rect">
            <a:avLst/>
          </a:prstGeom>
        </p:spPr>
      </p:pic>
    </p:spTree>
    <p:extLst>
      <p:ext uri="{BB962C8B-B14F-4D97-AF65-F5344CB8AC3E}">
        <p14:creationId xmlns:p14="http://schemas.microsoft.com/office/powerpoint/2010/main" val="108733532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332B7E-E235-E61B-5100-2889395AAC65}"/>
              </a:ext>
            </a:extLst>
          </p:cNvPr>
          <p:cNvPicPr>
            <a:picLocks noChangeAspect="1"/>
          </p:cNvPicPr>
          <p:nvPr/>
        </p:nvPicPr>
        <p:blipFill>
          <a:blip r:embed="rId2"/>
          <a:stretch>
            <a:fillRect/>
          </a:stretch>
        </p:blipFill>
        <p:spPr>
          <a:xfrm>
            <a:off x="208941" y="623496"/>
            <a:ext cx="8726118" cy="5611008"/>
          </a:xfrm>
          <a:prstGeom prst="rect">
            <a:avLst/>
          </a:prstGeom>
        </p:spPr>
      </p:pic>
    </p:spTree>
    <p:extLst>
      <p:ext uri="{BB962C8B-B14F-4D97-AF65-F5344CB8AC3E}">
        <p14:creationId xmlns:p14="http://schemas.microsoft.com/office/powerpoint/2010/main" val="105452572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881C0-B31A-2A8F-54A4-EFD30702C809}"/>
              </a:ext>
            </a:extLst>
          </p:cNvPr>
          <p:cNvPicPr>
            <a:picLocks noChangeAspect="1"/>
          </p:cNvPicPr>
          <p:nvPr/>
        </p:nvPicPr>
        <p:blipFill>
          <a:blip r:embed="rId2"/>
          <a:stretch>
            <a:fillRect/>
          </a:stretch>
        </p:blipFill>
        <p:spPr>
          <a:xfrm>
            <a:off x="1285417" y="1364168"/>
            <a:ext cx="6573167" cy="4129664"/>
          </a:xfrm>
          <a:prstGeom prst="rect">
            <a:avLst/>
          </a:prstGeom>
        </p:spPr>
      </p:pic>
    </p:spTree>
    <p:extLst>
      <p:ext uri="{BB962C8B-B14F-4D97-AF65-F5344CB8AC3E}">
        <p14:creationId xmlns:p14="http://schemas.microsoft.com/office/powerpoint/2010/main" val="17224020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0762BE-DF56-9982-BCC4-F8D9495914F0}"/>
              </a:ext>
            </a:extLst>
          </p:cNvPr>
          <p:cNvPicPr>
            <a:picLocks noChangeAspect="1"/>
          </p:cNvPicPr>
          <p:nvPr/>
        </p:nvPicPr>
        <p:blipFill>
          <a:blip r:embed="rId2"/>
          <a:stretch>
            <a:fillRect/>
          </a:stretch>
        </p:blipFill>
        <p:spPr>
          <a:xfrm>
            <a:off x="1536658" y="857250"/>
            <a:ext cx="6070685" cy="5143500"/>
          </a:xfrm>
          <a:prstGeom prst="rect">
            <a:avLst/>
          </a:prstGeom>
        </p:spPr>
      </p:pic>
    </p:spTree>
    <p:extLst>
      <p:ext uri="{BB962C8B-B14F-4D97-AF65-F5344CB8AC3E}">
        <p14:creationId xmlns:p14="http://schemas.microsoft.com/office/powerpoint/2010/main" val="21068170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CD3BA-A081-A89C-28AE-30CF4AA903C1}"/>
              </a:ext>
            </a:extLst>
          </p:cNvPr>
          <p:cNvPicPr>
            <a:picLocks noChangeAspect="1"/>
          </p:cNvPicPr>
          <p:nvPr/>
        </p:nvPicPr>
        <p:blipFill>
          <a:blip r:embed="rId2"/>
          <a:stretch>
            <a:fillRect/>
          </a:stretch>
        </p:blipFill>
        <p:spPr>
          <a:xfrm>
            <a:off x="2366054" y="0"/>
            <a:ext cx="4411891" cy="6858000"/>
          </a:xfrm>
          <a:prstGeom prst="rect">
            <a:avLst/>
          </a:prstGeom>
        </p:spPr>
      </p:pic>
    </p:spTree>
    <p:extLst>
      <p:ext uri="{BB962C8B-B14F-4D97-AF65-F5344CB8AC3E}">
        <p14:creationId xmlns:p14="http://schemas.microsoft.com/office/powerpoint/2010/main" val="16054788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C1E45-6FB9-1EB4-382F-656E021C6120}"/>
              </a:ext>
            </a:extLst>
          </p:cNvPr>
          <p:cNvPicPr>
            <a:picLocks noChangeAspect="1"/>
          </p:cNvPicPr>
          <p:nvPr/>
        </p:nvPicPr>
        <p:blipFill>
          <a:blip r:embed="rId2"/>
          <a:stretch>
            <a:fillRect/>
          </a:stretch>
        </p:blipFill>
        <p:spPr>
          <a:xfrm>
            <a:off x="2571471" y="666364"/>
            <a:ext cx="4001058" cy="5525271"/>
          </a:xfrm>
          <a:prstGeom prst="rect">
            <a:avLst/>
          </a:prstGeom>
        </p:spPr>
      </p:pic>
    </p:spTree>
    <p:extLst>
      <p:ext uri="{BB962C8B-B14F-4D97-AF65-F5344CB8AC3E}">
        <p14:creationId xmlns:p14="http://schemas.microsoft.com/office/powerpoint/2010/main" val="26101671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D3484-1FD7-904F-D69E-C4D0D6DDBCBC}"/>
              </a:ext>
            </a:extLst>
          </p:cNvPr>
          <p:cNvPicPr>
            <a:picLocks noChangeAspect="1"/>
          </p:cNvPicPr>
          <p:nvPr/>
        </p:nvPicPr>
        <p:blipFill>
          <a:blip r:embed="rId2"/>
          <a:stretch>
            <a:fillRect/>
          </a:stretch>
        </p:blipFill>
        <p:spPr>
          <a:xfrm>
            <a:off x="1736927" y="0"/>
            <a:ext cx="5670146" cy="6858000"/>
          </a:xfrm>
          <a:prstGeom prst="rect">
            <a:avLst/>
          </a:prstGeom>
        </p:spPr>
      </p:pic>
    </p:spTree>
    <p:extLst>
      <p:ext uri="{BB962C8B-B14F-4D97-AF65-F5344CB8AC3E}">
        <p14:creationId xmlns:p14="http://schemas.microsoft.com/office/powerpoint/2010/main" val="1403226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6175F-6672-EA6D-DACC-6BCB6DC38C82}"/>
              </a:ext>
            </a:extLst>
          </p:cNvPr>
          <p:cNvPicPr>
            <a:picLocks noChangeAspect="1"/>
          </p:cNvPicPr>
          <p:nvPr/>
        </p:nvPicPr>
        <p:blipFill>
          <a:blip r:embed="rId2"/>
          <a:stretch>
            <a:fillRect/>
          </a:stretch>
        </p:blipFill>
        <p:spPr>
          <a:xfrm>
            <a:off x="0" y="134700"/>
            <a:ext cx="9144000" cy="6723300"/>
          </a:xfrm>
          <a:prstGeom prst="rect">
            <a:avLst/>
          </a:prstGeom>
        </p:spPr>
      </p:pic>
    </p:spTree>
    <p:extLst>
      <p:ext uri="{BB962C8B-B14F-4D97-AF65-F5344CB8AC3E}">
        <p14:creationId xmlns:p14="http://schemas.microsoft.com/office/powerpoint/2010/main" val="9955348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A378B-71DC-E570-D97D-BD7D7131B100}"/>
              </a:ext>
            </a:extLst>
          </p:cNvPr>
          <p:cNvPicPr>
            <a:picLocks noChangeAspect="1"/>
          </p:cNvPicPr>
          <p:nvPr/>
        </p:nvPicPr>
        <p:blipFill>
          <a:blip r:embed="rId2"/>
          <a:stretch>
            <a:fillRect/>
          </a:stretch>
        </p:blipFill>
        <p:spPr>
          <a:xfrm>
            <a:off x="0" y="947824"/>
            <a:ext cx="9144000" cy="4962352"/>
          </a:xfrm>
          <a:prstGeom prst="rect">
            <a:avLst/>
          </a:prstGeom>
        </p:spPr>
      </p:pic>
    </p:spTree>
    <p:extLst>
      <p:ext uri="{BB962C8B-B14F-4D97-AF65-F5344CB8AC3E}">
        <p14:creationId xmlns:p14="http://schemas.microsoft.com/office/powerpoint/2010/main" val="207980242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EBE71-A739-C761-BF8A-00112945579C}"/>
              </a:ext>
            </a:extLst>
          </p:cNvPr>
          <p:cNvPicPr>
            <a:picLocks noChangeAspect="1"/>
          </p:cNvPicPr>
          <p:nvPr/>
        </p:nvPicPr>
        <p:blipFill>
          <a:blip r:embed="rId2"/>
          <a:stretch>
            <a:fillRect/>
          </a:stretch>
        </p:blipFill>
        <p:spPr>
          <a:xfrm>
            <a:off x="2147819" y="0"/>
            <a:ext cx="4848362" cy="6858000"/>
          </a:xfrm>
          <a:prstGeom prst="rect">
            <a:avLst/>
          </a:prstGeom>
        </p:spPr>
      </p:pic>
    </p:spTree>
    <p:extLst>
      <p:ext uri="{BB962C8B-B14F-4D97-AF65-F5344CB8AC3E}">
        <p14:creationId xmlns:p14="http://schemas.microsoft.com/office/powerpoint/2010/main" val="285419737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AF6E6-29A1-1908-95B0-5E29787556D6}"/>
              </a:ext>
            </a:extLst>
          </p:cNvPr>
          <p:cNvPicPr>
            <a:picLocks noChangeAspect="1"/>
          </p:cNvPicPr>
          <p:nvPr/>
        </p:nvPicPr>
        <p:blipFill>
          <a:blip r:embed="rId2"/>
          <a:stretch>
            <a:fillRect/>
          </a:stretch>
        </p:blipFill>
        <p:spPr>
          <a:xfrm>
            <a:off x="1769758" y="0"/>
            <a:ext cx="5604484" cy="6858000"/>
          </a:xfrm>
          <a:prstGeom prst="rect">
            <a:avLst/>
          </a:prstGeom>
        </p:spPr>
      </p:pic>
    </p:spTree>
    <p:extLst>
      <p:ext uri="{BB962C8B-B14F-4D97-AF65-F5344CB8AC3E}">
        <p14:creationId xmlns:p14="http://schemas.microsoft.com/office/powerpoint/2010/main" val="382556207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4A8B72-CEA0-DC0C-B62E-0ADF0F1563DA}"/>
              </a:ext>
            </a:extLst>
          </p:cNvPr>
          <p:cNvPicPr>
            <a:picLocks noChangeAspect="1"/>
          </p:cNvPicPr>
          <p:nvPr/>
        </p:nvPicPr>
        <p:blipFill>
          <a:blip r:embed="rId2"/>
          <a:stretch>
            <a:fillRect/>
          </a:stretch>
        </p:blipFill>
        <p:spPr>
          <a:xfrm>
            <a:off x="2073482" y="0"/>
            <a:ext cx="4997035" cy="6858000"/>
          </a:xfrm>
          <a:prstGeom prst="rect">
            <a:avLst/>
          </a:prstGeom>
        </p:spPr>
      </p:pic>
    </p:spTree>
    <p:extLst>
      <p:ext uri="{BB962C8B-B14F-4D97-AF65-F5344CB8AC3E}">
        <p14:creationId xmlns:p14="http://schemas.microsoft.com/office/powerpoint/2010/main" val="142080930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57E588-4A12-11FC-F32A-5CB9BFFBF012}"/>
              </a:ext>
            </a:extLst>
          </p:cNvPr>
          <p:cNvPicPr>
            <a:picLocks noChangeAspect="1"/>
          </p:cNvPicPr>
          <p:nvPr/>
        </p:nvPicPr>
        <p:blipFill>
          <a:blip r:embed="rId2"/>
          <a:stretch>
            <a:fillRect/>
          </a:stretch>
        </p:blipFill>
        <p:spPr>
          <a:xfrm>
            <a:off x="0" y="109374"/>
            <a:ext cx="9144000" cy="6639252"/>
          </a:xfrm>
          <a:prstGeom prst="rect">
            <a:avLst/>
          </a:prstGeom>
        </p:spPr>
      </p:pic>
    </p:spTree>
    <p:extLst>
      <p:ext uri="{BB962C8B-B14F-4D97-AF65-F5344CB8AC3E}">
        <p14:creationId xmlns:p14="http://schemas.microsoft.com/office/powerpoint/2010/main" val="7526503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12380-23C0-8DBF-2C48-8FC986438A1A}"/>
              </a:ext>
            </a:extLst>
          </p:cNvPr>
          <p:cNvPicPr>
            <a:picLocks noChangeAspect="1"/>
          </p:cNvPicPr>
          <p:nvPr/>
        </p:nvPicPr>
        <p:blipFill>
          <a:blip r:embed="rId2"/>
          <a:stretch>
            <a:fillRect/>
          </a:stretch>
        </p:blipFill>
        <p:spPr>
          <a:xfrm>
            <a:off x="0" y="302581"/>
            <a:ext cx="9144000" cy="6252837"/>
          </a:xfrm>
          <a:prstGeom prst="rect">
            <a:avLst/>
          </a:prstGeom>
        </p:spPr>
      </p:pic>
    </p:spTree>
    <p:extLst>
      <p:ext uri="{BB962C8B-B14F-4D97-AF65-F5344CB8AC3E}">
        <p14:creationId xmlns:p14="http://schemas.microsoft.com/office/powerpoint/2010/main" val="33378739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38C11-9AE3-DEF1-B342-2FAC8843927E}"/>
              </a:ext>
            </a:extLst>
          </p:cNvPr>
          <p:cNvPicPr>
            <a:picLocks noChangeAspect="1"/>
          </p:cNvPicPr>
          <p:nvPr/>
        </p:nvPicPr>
        <p:blipFill>
          <a:blip r:embed="rId2"/>
          <a:stretch>
            <a:fillRect/>
          </a:stretch>
        </p:blipFill>
        <p:spPr>
          <a:xfrm>
            <a:off x="0" y="228600"/>
            <a:ext cx="9144000" cy="6324108"/>
          </a:xfrm>
          <a:prstGeom prst="rect">
            <a:avLst/>
          </a:prstGeom>
        </p:spPr>
      </p:pic>
    </p:spTree>
    <p:extLst>
      <p:ext uri="{BB962C8B-B14F-4D97-AF65-F5344CB8AC3E}">
        <p14:creationId xmlns:p14="http://schemas.microsoft.com/office/powerpoint/2010/main" val="5518385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A5F91-D23D-2A89-C42C-FEFDB89F2625}"/>
              </a:ext>
            </a:extLst>
          </p:cNvPr>
          <p:cNvPicPr>
            <a:picLocks noChangeAspect="1"/>
          </p:cNvPicPr>
          <p:nvPr/>
        </p:nvPicPr>
        <p:blipFill>
          <a:blip r:embed="rId2"/>
          <a:stretch>
            <a:fillRect/>
          </a:stretch>
        </p:blipFill>
        <p:spPr>
          <a:xfrm>
            <a:off x="0" y="470829"/>
            <a:ext cx="9144000" cy="5916342"/>
          </a:xfrm>
          <a:prstGeom prst="rect">
            <a:avLst/>
          </a:prstGeom>
        </p:spPr>
      </p:pic>
    </p:spTree>
    <p:extLst>
      <p:ext uri="{BB962C8B-B14F-4D97-AF65-F5344CB8AC3E}">
        <p14:creationId xmlns:p14="http://schemas.microsoft.com/office/powerpoint/2010/main" val="24241003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0919A-74CA-3CDC-97B2-60D70A5BD600}"/>
              </a:ext>
            </a:extLst>
          </p:cNvPr>
          <p:cNvPicPr>
            <a:picLocks noChangeAspect="1"/>
          </p:cNvPicPr>
          <p:nvPr/>
        </p:nvPicPr>
        <p:blipFill>
          <a:blip r:embed="rId2"/>
          <a:stretch>
            <a:fillRect/>
          </a:stretch>
        </p:blipFill>
        <p:spPr>
          <a:xfrm>
            <a:off x="1602827" y="0"/>
            <a:ext cx="5938345" cy="6858000"/>
          </a:xfrm>
          <a:prstGeom prst="rect">
            <a:avLst/>
          </a:prstGeom>
        </p:spPr>
      </p:pic>
    </p:spTree>
    <p:extLst>
      <p:ext uri="{BB962C8B-B14F-4D97-AF65-F5344CB8AC3E}">
        <p14:creationId xmlns:p14="http://schemas.microsoft.com/office/powerpoint/2010/main" val="186408730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A22B8-A19F-5687-2ACD-CE469D37A750}"/>
              </a:ext>
            </a:extLst>
          </p:cNvPr>
          <p:cNvPicPr>
            <a:picLocks noChangeAspect="1"/>
          </p:cNvPicPr>
          <p:nvPr/>
        </p:nvPicPr>
        <p:blipFill>
          <a:blip r:embed="rId2"/>
          <a:stretch>
            <a:fillRect/>
          </a:stretch>
        </p:blipFill>
        <p:spPr>
          <a:xfrm>
            <a:off x="2720340" y="0"/>
            <a:ext cx="3703320" cy="6858000"/>
          </a:xfrm>
          <a:prstGeom prst="rect">
            <a:avLst/>
          </a:prstGeom>
        </p:spPr>
      </p:pic>
    </p:spTree>
    <p:extLst>
      <p:ext uri="{BB962C8B-B14F-4D97-AF65-F5344CB8AC3E}">
        <p14:creationId xmlns:p14="http://schemas.microsoft.com/office/powerpoint/2010/main" val="201025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94351"/>
            <a:ext cx="9144000" cy="6458426"/>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E9EBD-464B-DF16-2F55-BE1E711E4959}"/>
              </a:ext>
            </a:extLst>
          </p:cNvPr>
          <p:cNvPicPr>
            <a:picLocks noChangeAspect="1"/>
          </p:cNvPicPr>
          <p:nvPr/>
        </p:nvPicPr>
        <p:blipFill>
          <a:blip r:embed="rId2"/>
          <a:stretch>
            <a:fillRect/>
          </a:stretch>
        </p:blipFill>
        <p:spPr>
          <a:xfrm>
            <a:off x="2556744" y="0"/>
            <a:ext cx="4030511" cy="6858000"/>
          </a:xfrm>
          <a:prstGeom prst="rect">
            <a:avLst/>
          </a:prstGeom>
        </p:spPr>
      </p:pic>
    </p:spTree>
    <p:extLst>
      <p:ext uri="{BB962C8B-B14F-4D97-AF65-F5344CB8AC3E}">
        <p14:creationId xmlns:p14="http://schemas.microsoft.com/office/powerpoint/2010/main" val="167897873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0260EB-890B-C043-40D0-0B059AD72100}"/>
              </a:ext>
            </a:extLst>
          </p:cNvPr>
          <p:cNvPicPr>
            <a:picLocks noChangeAspect="1"/>
          </p:cNvPicPr>
          <p:nvPr/>
        </p:nvPicPr>
        <p:blipFill>
          <a:blip r:embed="rId2"/>
          <a:stretch>
            <a:fillRect/>
          </a:stretch>
        </p:blipFill>
        <p:spPr>
          <a:xfrm>
            <a:off x="1934656" y="0"/>
            <a:ext cx="5274688" cy="6858000"/>
          </a:xfrm>
          <a:prstGeom prst="rect">
            <a:avLst/>
          </a:prstGeom>
        </p:spPr>
      </p:pic>
    </p:spTree>
    <p:extLst>
      <p:ext uri="{BB962C8B-B14F-4D97-AF65-F5344CB8AC3E}">
        <p14:creationId xmlns:p14="http://schemas.microsoft.com/office/powerpoint/2010/main" val="32938391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7D1ED-2382-775E-AAE5-D2EAE70DE960}"/>
              </a:ext>
            </a:extLst>
          </p:cNvPr>
          <p:cNvPicPr>
            <a:picLocks noChangeAspect="1"/>
          </p:cNvPicPr>
          <p:nvPr/>
        </p:nvPicPr>
        <p:blipFill>
          <a:blip r:embed="rId2"/>
          <a:stretch>
            <a:fillRect/>
          </a:stretch>
        </p:blipFill>
        <p:spPr>
          <a:xfrm>
            <a:off x="2275346" y="0"/>
            <a:ext cx="4593308" cy="6858000"/>
          </a:xfrm>
          <a:prstGeom prst="rect">
            <a:avLst/>
          </a:prstGeom>
        </p:spPr>
      </p:pic>
    </p:spTree>
    <p:extLst>
      <p:ext uri="{BB962C8B-B14F-4D97-AF65-F5344CB8AC3E}">
        <p14:creationId xmlns:p14="http://schemas.microsoft.com/office/powerpoint/2010/main" val="289474022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CE7C-B6BE-24D3-110D-4CAB25A3DD76}"/>
              </a:ext>
            </a:extLst>
          </p:cNvPr>
          <p:cNvPicPr>
            <a:picLocks noChangeAspect="1"/>
          </p:cNvPicPr>
          <p:nvPr/>
        </p:nvPicPr>
        <p:blipFill>
          <a:blip r:embed="rId2"/>
          <a:stretch>
            <a:fillRect/>
          </a:stretch>
        </p:blipFill>
        <p:spPr>
          <a:xfrm>
            <a:off x="0" y="559836"/>
            <a:ext cx="9144000" cy="5738327"/>
          </a:xfrm>
          <a:prstGeom prst="rect">
            <a:avLst/>
          </a:prstGeom>
        </p:spPr>
      </p:pic>
    </p:spTree>
    <p:extLst>
      <p:ext uri="{BB962C8B-B14F-4D97-AF65-F5344CB8AC3E}">
        <p14:creationId xmlns:p14="http://schemas.microsoft.com/office/powerpoint/2010/main" val="39104375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C2998-D885-D049-C587-485DFD2D6FA9}"/>
              </a:ext>
            </a:extLst>
          </p:cNvPr>
          <p:cNvPicPr>
            <a:picLocks noChangeAspect="1"/>
          </p:cNvPicPr>
          <p:nvPr/>
        </p:nvPicPr>
        <p:blipFill>
          <a:blip r:embed="rId2"/>
          <a:stretch>
            <a:fillRect/>
          </a:stretch>
        </p:blipFill>
        <p:spPr>
          <a:xfrm>
            <a:off x="1237784" y="409153"/>
            <a:ext cx="6668431" cy="6039693"/>
          </a:xfrm>
          <a:prstGeom prst="rect">
            <a:avLst/>
          </a:prstGeom>
        </p:spPr>
      </p:pic>
    </p:spTree>
    <p:extLst>
      <p:ext uri="{BB962C8B-B14F-4D97-AF65-F5344CB8AC3E}">
        <p14:creationId xmlns:p14="http://schemas.microsoft.com/office/powerpoint/2010/main" val="39950441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7C13A-C262-D9D0-DBF4-851F8BF258F2}"/>
              </a:ext>
            </a:extLst>
          </p:cNvPr>
          <p:cNvPicPr>
            <a:picLocks noChangeAspect="1"/>
          </p:cNvPicPr>
          <p:nvPr/>
        </p:nvPicPr>
        <p:blipFill>
          <a:blip r:embed="rId2"/>
          <a:stretch>
            <a:fillRect/>
          </a:stretch>
        </p:blipFill>
        <p:spPr>
          <a:xfrm>
            <a:off x="1798134" y="0"/>
            <a:ext cx="5547732" cy="6858000"/>
          </a:xfrm>
          <a:prstGeom prst="rect">
            <a:avLst/>
          </a:prstGeom>
        </p:spPr>
      </p:pic>
    </p:spTree>
    <p:extLst>
      <p:ext uri="{BB962C8B-B14F-4D97-AF65-F5344CB8AC3E}">
        <p14:creationId xmlns:p14="http://schemas.microsoft.com/office/powerpoint/2010/main" val="24133169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19912" t="11459" r="18009" b="8333"/>
          <a:stretch>
            <a:fillRect/>
          </a:stretch>
        </p:blipFill>
        <p:spPr bwMode="auto">
          <a:xfrm>
            <a:off x="609600" y="381000"/>
            <a:ext cx="8077200" cy="5867400"/>
          </a:xfrm>
          <a:prstGeom prst="rect">
            <a:avLst/>
          </a:prstGeom>
          <a:noFill/>
          <a:ln w="9525">
            <a:noFill/>
            <a:miter lim="800000"/>
            <a:headEnd/>
            <a:tailEnd/>
          </a:ln>
        </p:spPr>
      </p:pic>
    </p:spTree>
    <p:extLst>
      <p:ext uri="{BB962C8B-B14F-4D97-AF65-F5344CB8AC3E}">
        <p14:creationId xmlns:p14="http://schemas.microsoft.com/office/powerpoint/2010/main" val="34736827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21669" t="18750" r="21523" b="11458"/>
          <a:stretch>
            <a:fillRect/>
          </a:stretch>
        </p:blipFill>
        <p:spPr bwMode="auto">
          <a:xfrm>
            <a:off x="914400" y="914400"/>
            <a:ext cx="7391400" cy="5105400"/>
          </a:xfrm>
          <a:prstGeom prst="rect">
            <a:avLst/>
          </a:prstGeom>
          <a:noFill/>
          <a:ln w="9525">
            <a:noFill/>
            <a:miter lim="800000"/>
            <a:headEnd/>
            <a:tailEnd/>
          </a:ln>
        </p:spPr>
      </p:pic>
    </p:spTree>
    <p:extLst>
      <p:ext uri="{BB962C8B-B14F-4D97-AF65-F5344CB8AC3E}">
        <p14:creationId xmlns:p14="http://schemas.microsoft.com/office/powerpoint/2010/main" val="30601056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FC346-3702-FAC4-7778-5F8DC4AC4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04573006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8CB05E-336A-8445-7116-FF438CAAC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665" y="0"/>
            <a:ext cx="3064669" cy="6858000"/>
          </a:xfrm>
          <a:prstGeom prst="rect">
            <a:avLst/>
          </a:prstGeom>
        </p:spPr>
      </p:pic>
    </p:spTree>
    <p:extLst>
      <p:ext uri="{BB962C8B-B14F-4D97-AF65-F5344CB8AC3E}">
        <p14:creationId xmlns:p14="http://schemas.microsoft.com/office/powerpoint/2010/main" val="2859926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247174"/>
            <a:ext cx="9144000" cy="6458426"/>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5BEF5-B488-B525-F832-8B0168FFF96C}"/>
              </a:ext>
            </a:extLst>
          </p:cNvPr>
          <p:cNvPicPr>
            <a:picLocks noChangeAspect="1"/>
          </p:cNvPicPr>
          <p:nvPr/>
        </p:nvPicPr>
        <p:blipFill>
          <a:blip r:embed="rId2"/>
          <a:stretch>
            <a:fillRect/>
          </a:stretch>
        </p:blipFill>
        <p:spPr>
          <a:xfrm>
            <a:off x="1835562" y="992641"/>
            <a:ext cx="5472876" cy="4872718"/>
          </a:xfrm>
          <a:prstGeom prst="rect">
            <a:avLst/>
          </a:prstGeom>
        </p:spPr>
      </p:pic>
    </p:spTree>
    <p:extLst>
      <p:ext uri="{BB962C8B-B14F-4D97-AF65-F5344CB8AC3E}">
        <p14:creationId xmlns:p14="http://schemas.microsoft.com/office/powerpoint/2010/main" val="21291559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194117" y="4915580"/>
            <a:ext cx="798496" cy="177869"/>
          </a:xfrm>
          <a:prstGeom prst="rect">
            <a:avLst/>
          </a:prstGeom>
          <a:blipFill>
            <a:blip r:embed="rId2" cstate="print"/>
            <a:stretch>
              <a:fillRect/>
            </a:stretch>
          </a:blipFill>
        </p:spPr>
        <p:txBody>
          <a:bodyPr wrap="square" lIns="0" tIns="0" rIns="0" bIns="0" rtlCol="0">
            <a:spAutoFit/>
          </a:bodyPr>
          <a:lstStyle/>
          <a:p>
            <a:endParaRPr sz="1156"/>
          </a:p>
        </p:txBody>
      </p:sp>
      <p:sp>
        <p:nvSpPr>
          <p:cNvPr id="3" name="object 3"/>
          <p:cNvSpPr txBox="1"/>
          <p:nvPr/>
        </p:nvSpPr>
        <p:spPr>
          <a:xfrm>
            <a:off x="3120656" y="863678"/>
            <a:ext cx="3623975" cy="512961"/>
          </a:xfrm>
          <a:prstGeom prst="rect">
            <a:avLst/>
          </a:prstGeom>
        </p:spPr>
        <p:txBody>
          <a:bodyPr vert="horz" wrap="square" lIns="0" tIns="0" rIns="0" bIns="0" rtlCol="0">
            <a:spAutoFit/>
          </a:bodyPr>
          <a:lstStyle/>
          <a:p>
            <a:pPr marL="2536379">
              <a:lnSpc>
                <a:spcPts val="1519"/>
              </a:lnSpc>
            </a:pPr>
            <a:r>
              <a:rPr sz="1381" dirty="0">
                <a:solidFill>
                  <a:srgbClr val="000000"/>
                </a:solidFill>
                <a:latin typeface="WMSBVV+CIDFont+F1"/>
                <a:cs typeface="WMSBVV+CIDFont+F1"/>
              </a:rPr>
              <a:t>CE190423/11</a:t>
            </a:r>
          </a:p>
          <a:p>
            <a:pPr marL="1097936">
              <a:lnSpc>
                <a:spcPts val="1104"/>
              </a:lnSpc>
              <a:spcBef>
                <a:spcPts val="47"/>
              </a:spcBef>
            </a:pPr>
            <a:r>
              <a:rPr sz="995" dirty="0">
                <a:solidFill>
                  <a:srgbClr val="000000"/>
                </a:solidFill>
                <a:latin typeface="WMSBVV+CIDFont+F1"/>
                <a:cs typeface="WMSBVV+CIDFont+F1"/>
              </a:rPr>
              <a:t>REPORT</a:t>
            </a:r>
            <a:r>
              <a:rPr sz="995" spc="13" dirty="0">
                <a:solidFill>
                  <a:srgbClr val="000000"/>
                </a:solidFill>
                <a:latin typeface="WMSBVV+CIDFont+F1"/>
                <a:cs typeface="WMSBVV+CIDFont+F1"/>
              </a:rPr>
              <a:t> </a:t>
            </a:r>
            <a:r>
              <a:rPr sz="995" spc="-6" dirty="0">
                <a:solidFill>
                  <a:srgbClr val="000000"/>
                </a:solidFill>
                <a:latin typeface="WMSBVV+CIDFont+F1"/>
                <a:cs typeface="WMSBVV+CIDFont+F1"/>
              </a:rPr>
              <a:t>ON</a:t>
            </a:r>
          </a:p>
          <a:p>
            <a:pPr>
              <a:lnSpc>
                <a:spcPts val="1386"/>
              </a:lnSpc>
              <a:spcBef>
                <a:spcPts val="23"/>
              </a:spcBef>
            </a:pPr>
            <a:r>
              <a:rPr sz="1252" dirty="0">
                <a:solidFill>
                  <a:srgbClr val="000000"/>
                </a:solidFill>
                <a:latin typeface="WMSBVV+CIDFont+F1"/>
                <a:cs typeface="WMSBVV+CIDFont+F1"/>
              </a:rPr>
              <a:t>PLATE LOAD</a:t>
            </a:r>
            <a:r>
              <a:rPr sz="1252" spc="12" dirty="0">
                <a:solidFill>
                  <a:srgbClr val="000000"/>
                </a:solidFill>
                <a:latin typeface="WMSBVV+CIDFont+F1"/>
                <a:cs typeface="WMSBVV+CIDFont+F1"/>
              </a:rPr>
              <a:t> </a:t>
            </a:r>
            <a:r>
              <a:rPr sz="1252" dirty="0">
                <a:solidFill>
                  <a:srgbClr val="000000"/>
                </a:solidFill>
                <a:latin typeface="WMSBVV+CIDFont+F1"/>
                <a:cs typeface="WMSBVV+CIDFont+F1"/>
              </a:rPr>
              <a:t>TESTS</a:t>
            </a:r>
            <a:r>
              <a:rPr sz="1252" spc="-6" dirty="0">
                <a:solidFill>
                  <a:srgbClr val="000000"/>
                </a:solidFill>
                <a:latin typeface="WMSBVV+CIDFont+F1"/>
                <a:cs typeface="WMSBVV+CIDFont+F1"/>
              </a:rPr>
              <a:t> </a:t>
            </a:r>
            <a:r>
              <a:rPr sz="1252" dirty="0">
                <a:solidFill>
                  <a:srgbClr val="000000"/>
                </a:solidFill>
                <a:latin typeface="WMSBVV+CIDFont+F1"/>
                <a:cs typeface="WMSBVV+CIDFont+F1"/>
              </a:rPr>
              <a:t>[K VALUE</a:t>
            </a:r>
            <a:r>
              <a:rPr sz="1252" spc="-8" dirty="0">
                <a:solidFill>
                  <a:srgbClr val="000000"/>
                </a:solidFill>
                <a:latin typeface="WMSBVV+CIDFont+F1"/>
                <a:cs typeface="WMSBVV+CIDFont+F1"/>
              </a:rPr>
              <a:t> </a:t>
            </a:r>
            <a:r>
              <a:rPr sz="1252" dirty="0">
                <a:solidFill>
                  <a:srgbClr val="000000"/>
                </a:solidFill>
                <a:latin typeface="WMSBVV+CIDFont+F1"/>
                <a:cs typeface="WMSBVV+CIDFont+F1"/>
              </a:rPr>
              <a:t>&amp; SBC]</a:t>
            </a:r>
          </a:p>
        </p:txBody>
      </p:sp>
      <p:sp>
        <p:nvSpPr>
          <p:cNvPr id="4" name="object 4"/>
          <p:cNvSpPr txBox="1"/>
          <p:nvPr/>
        </p:nvSpPr>
        <p:spPr>
          <a:xfrm>
            <a:off x="2562899" y="1391957"/>
            <a:ext cx="4159968" cy="179536"/>
          </a:xfrm>
          <a:prstGeom prst="rect">
            <a:avLst/>
          </a:prstGeom>
        </p:spPr>
        <p:txBody>
          <a:bodyPr vert="horz" wrap="square" lIns="0" tIns="0" rIns="0" bIns="0" rtlCol="0">
            <a:spAutoFit/>
          </a:bodyPr>
          <a:lstStyle/>
          <a:p>
            <a:pPr>
              <a:lnSpc>
                <a:spcPts val="1386"/>
              </a:lnSpc>
            </a:pPr>
            <a:r>
              <a:rPr sz="1252" dirty="0">
                <a:solidFill>
                  <a:srgbClr val="000000"/>
                </a:solidFill>
                <a:latin typeface="WMSBVV+CIDFont+F1"/>
                <a:cs typeface="WMSBVV+CIDFont+F1"/>
              </a:rPr>
              <a:t>FOR RAW WATER TANK</a:t>
            </a:r>
            <a:r>
              <a:rPr sz="1252" spc="6" dirty="0">
                <a:solidFill>
                  <a:srgbClr val="000000"/>
                </a:solidFill>
                <a:latin typeface="WMSBVV+CIDFont+F1"/>
                <a:cs typeface="WMSBVV+CIDFont+F1"/>
              </a:rPr>
              <a:t> </a:t>
            </a:r>
            <a:r>
              <a:rPr sz="1252" dirty="0">
                <a:solidFill>
                  <a:srgbClr val="000000"/>
                </a:solidFill>
                <a:latin typeface="WMSBVV+CIDFont+F1"/>
                <a:cs typeface="WMSBVV+CIDFont+F1"/>
              </a:rPr>
              <a:t>STRUCTURE</a:t>
            </a:r>
            <a:r>
              <a:rPr sz="1252" spc="-7" dirty="0">
                <a:solidFill>
                  <a:srgbClr val="000000"/>
                </a:solidFill>
                <a:latin typeface="WMSBVV+CIDFont+F1"/>
                <a:cs typeface="WMSBVV+CIDFont+F1"/>
              </a:rPr>
              <a:t> </a:t>
            </a:r>
            <a:r>
              <a:rPr sz="1252" dirty="0">
                <a:solidFill>
                  <a:srgbClr val="000000"/>
                </a:solidFill>
                <a:latin typeface="WMSBVV+CIDFont+F1"/>
                <a:cs typeface="WMSBVV+CIDFont+F1"/>
              </a:rPr>
              <a:t>(IN</a:t>
            </a:r>
            <a:r>
              <a:rPr sz="1252" spc="-7" dirty="0">
                <a:solidFill>
                  <a:srgbClr val="000000"/>
                </a:solidFill>
                <a:latin typeface="WMSBVV+CIDFont+F1"/>
                <a:cs typeface="WMSBVV+CIDFont+F1"/>
              </a:rPr>
              <a:t> </a:t>
            </a:r>
            <a:r>
              <a:rPr sz="1252" dirty="0">
                <a:solidFill>
                  <a:srgbClr val="000000"/>
                </a:solidFill>
                <a:latin typeface="WMSBVV+CIDFont+F1"/>
                <a:cs typeface="WMSBVV+CIDFont+F1"/>
              </a:rPr>
              <a:t>NEW WTP)</a:t>
            </a:r>
          </a:p>
        </p:txBody>
      </p:sp>
      <p:sp>
        <p:nvSpPr>
          <p:cNvPr id="5" name="object 5"/>
          <p:cNvSpPr txBox="1"/>
          <p:nvPr/>
        </p:nvSpPr>
        <p:spPr>
          <a:xfrm>
            <a:off x="3905412" y="2157685"/>
            <a:ext cx="1474769" cy="397545"/>
          </a:xfrm>
          <a:prstGeom prst="rect">
            <a:avLst/>
          </a:prstGeom>
        </p:spPr>
        <p:txBody>
          <a:bodyPr vert="horz" wrap="square" lIns="0" tIns="0" rIns="0" bIns="0" rtlCol="0">
            <a:spAutoFit/>
          </a:bodyPr>
          <a:lstStyle/>
          <a:p>
            <a:pPr marL="321030">
              <a:lnSpc>
                <a:spcPts val="1104"/>
              </a:lnSpc>
            </a:pPr>
            <a:r>
              <a:rPr sz="995" dirty="0">
                <a:solidFill>
                  <a:srgbClr val="000000"/>
                </a:solidFill>
                <a:latin typeface="WMSBVV+CIDFont+F1"/>
                <a:cs typeface="WMSBVV+CIDFont+F1"/>
              </a:rPr>
              <a:t>LOCATION:</a:t>
            </a:r>
          </a:p>
          <a:p>
            <a:pPr>
              <a:lnSpc>
                <a:spcPts val="971"/>
              </a:lnSpc>
              <a:spcBef>
                <a:spcPts val="35"/>
              </a:spcBef>
            </a:pPr>
            <a:r>
              <a:rPr sz="867" spc="6" dirty="0">
                <a:solidFill>
                  <a:srgbClr val="000000"/>
                </a:solidFill>
                <a:latin typeface="WMSBVV+CIDFont+F1"/>
                <a:cs typeface="WMSBVV+CIDFont+F1"/>
              </a:rPr>
              <a:t>PEDDAVARAM</a:t>
            </a:r>
            <a:r>
              <a:rPr sz="867" dirty="0">
                <a:solidFill>
                  <a:srgbClr val="000000"/>
                </a:solidFill>
                <a:latin typeface="WMSBVV+CIDFont+F1"/>
                <a:cs typeface="WMSBVV+CIDFont+F1"/>
              </a:rPr>
              <a:t> </a:t>
            </a:r>
            <a:r>
              <a:rPr sz="867" spc="6" dirty="0">
                <a:solidFill>
                  <a:srgbClr val="000000"/>
                </a:solidFill>
                <a:latin typeface="WMSBVV+CIDFont+F1"/>
                <a:cs typeface="WMSBVV+CIDFont+F1"/>
              </a:rPr>
              <a:t>VILLAGE,</a:t>
            </a:r>
          </a:p>
          <a:p>
            <a:pPr marL="52887">
              <a:lnSpc>
                <a:spcPts val="971"/>
              </a:lnSpc>
              <a:spcBef>
                <a:spcPts val="37"/>
              </a:spcBef>
            </a:pPr>
            <a:r>
              <a:rPr sz="867" spc="6" dirty="0">
                <a:solidFill>
                  <a:srgbClr val="000000"/>
                </a:solidFill>
                <a:latin typeface="WMSBVV+CIDFont+F1"/>
                <a:cs typeface="WMSBVV+CIDFont+F1"/>
              </a:rPr>
              <a:t>NANDIGAMA</a:t>
            </a:r>
            <a:r>
              <a:rPr sz="867" dirty="0">
                <a:solidFill>
                  <a:srgbClr val="000000"/>
                </a:solidFill>
                <a:latin typeface="WMSBVV+CIDFont+F1"/>
                <a:cs typeface="WMSBVV+CIDFont+F1"/>
              </a:rPr>
              <a:t> </a:t>
            </a:r>
            <a:r>
              <a:rPr sz="867" spc="6" dirty="0">
                <a:solidFill>
                  <a:srgbClr val="000000"/>
                </a:solidFill>
                <a:latin typeface="WMSBVV+CIDFont+F1"/>
                <a:cs typeface="WMSBVV+CIDFont+F1"/>
              </a:rPr>
              <a:t>MANDAL,</a:t>
            </a:r>
          </a:p>
        </p:txBody>
      </p:sp>
      <p:sp>
        <p:nvSpPr>
          <p:cNvPr id="6" name="object 6"/>
          <p:cNvSpPr txBox="1"/>
          <p:nvPr/>
        </p:nvSpPr>
        <p:spPr>
          <a:xfrm>
            <a:off x="3629510" y="2557788"/>
            <a:ext cx="2026225" cy="128240"/>
          </a:xfrm>
          <a:prstGeom prst="rect">
            <a:avLst/>
          </a:prstGeom>
        </p:spPr>
        <p:txBody>
          <a:bodyPr vert="horz" wrap="square" lIns="0" tIns="0" rIns="0" bIns="0" rtlCol="0">
            <a:spAutoFit/>
          </a:bodyPr>
          <a:lstStyle/>
          <a:p>
            <a:pPr>
              <a:lnSpc>
                <a:spcPts val="971"/>
              </a:lnSpc>
            </a:pPr>
            <a:r>
              <a:rPr sz="867" spc="8" dirty="0">
                <a:solidFill>
                  <a:srgbClr val="000000"/>
                </a:solidFill>
                <a:latin typeface="WMSBVV+CIDFont+F1"/>
                <a:cs typeface="WMSBVV+CIDFont+F1"/>
              </a:rPr>
              <a:t>NTR</a:t>
            </a:r>
            <a:r>
              <a:rPr sz="867" dirty="0">
                <a:solidFill>
                  <a:srgbClr val="000000"/>
                </a:solidFill>
                <a:latin typeface="WMSBVV+CIDFont+F1"/>
                <a:cs typeface="WMSBVV+CIDFont+F1"/>
              </a:rPr>
              <a:t> DISTRICT,</a:t>
            </a:r>
            <a:r>
              <a:rPr sz="867" spc="-9" dirty="0">
                <a:solidFill>
                  <a:srgbClr val="000000"/>
                </a:solidFill>
                <a:latin typeface="WMSBVV+CIDFont+F1"/>
                <a:cs typeface="WMSBVV+CIDFont+F1"/>
              </a:rPr>
              <a:t> </a:t>
            </a:r>
            <a:r>
              <a:rPr sz="867" spc="6" dirty="0">
                <a:solidFill>
                  <a:srgbClr val="000000"/>
                </a:solidFill>
                <a:latin typeface="WMSBVV+CIDFont+F1"/>
                <a:cs typeface="WMSBVV+CIDFont+F1"/>
              </a:rPr>
              <a:t>ANDHRA</a:t>
            </a:r>
            <a:r>
              <a:rPr sz="867" spc="-7" dirty="0">
                <a:solidFill>
                  <a:srgbClr val="000000"/>
                </a:solidFill>
                <a:latin typeface="WMSBVV+CIDFont+F1"/>
                <a:cs typeface="WMSBVV+CIDFont+F1"/>
              </a:rPr>
              <a:t> </a:t>
            </a:r>
            <a:r>
              <a:rPr sz="867" dirty="0">
                <a:solidFill>
                  <a:srgbClr val="000000"/>
                </a:solidFill>
                <a:latin typeface="WMSBVV+CIDFont+F1"/>
                <a:cs typeface="WMSBVV+CIDFont+F1"/>
              </a:rPr>
              <a:t>PRADESH.</a:t>
            </a:r>
          </a:p>
        </p:txBody>
      </p:sp>
      <p:sp>
        <p:nvSpPr>
          <p:cNvPr id="7" name="object 7"/>
          <p:cNvSpPr txBox="1"/>
          <p:nvPr/>
        </p:nvSpPr>
        <p:spPr>
          <a:xfrm>
            <a:off x="4329168" y="3124470"/>
            <a:ext cx="626564" cy="141064"/>
          </a:xfrm>
          <a:prstGeom prst="rect">
            <a:avLst/>
          </a:prstGeom>
        </p:spPr>
        <p:txBody>
          <a:bodyPr vert="horz" wrap="square" lIns="0" tIns="0" rIns="0" bIns="0" rtlCol="0">
            <a:spAutoFit/>
          </a:bodyPr>
          <a:lstStyle/>
          <a:p>
            <a:pPr>
              <a:lnSpc>
                <a:spcPts val="1104"/>
              </a:lnSpc>
            </a:pPr>
            <a:r>
              <a:rPr sz="995" dirty="0">
                <a:solidFill>
                  <a:srgbClr val="000000"/>
                </a:solidFill>
                <a:latin typeface="WMSBVV+CIDFont+F1"/>
                <a:cs typeface="WMSBVV+CIDFont+F1"/>
              </a:rPr>
              <a:t>CLIENT:</a:t>
            </a:r>
          </a:p>
        </p:txBody>
      </p:sp>
      <p:sp>
        <p:nvSpPr>
          <p:cNvPr id="8" name="object 8"/>
          <p:cNvSpPr txBox="1"/>
          <p:nvPr/>
        </p:nvSpPr>
        <p:spPr>
          <a:xfrm>
            <a:off x="3322200" y="3292083"/>
            <a:ext cx="2640111" cy="256480"/>
          </a:xfrm>
          <a:prstGeom prst="rect">
            <a:avLst/>
          </a:prstGeom>
        </p:spPr>
        <p:txBody>
          <a:bodyPr vert="horz" wrap="square" lIns="0" tIns="0" rIns="0" bIns="0" rtlCol="0">
            <a:spAutoFit/>
          </a:bodyPr>
          <a:lstStyle/>
          <a:p>
            <a:pPr>
              <a:lnSpc>
                <a:spcPts val="997"/>
              </a:lnSpc>
            </a:pPr>
            <a:r>
              <a:rPr sz="995" dirty="0">
                <a:solidFill>
                  <a:srgbClr val="000000"/>
                </a:solidFill>
                <a:latin typeface="LLGWVF+CIDFont+F3"/>
                <a:cs typeface="LLGWVF+CIDFont+F3"/>
              </a:rPr>
              <a:t>M/s CRUX</a:t>
            </a:r>
            <a:r>
              <a:rPr sz="995" spc="-7" dirty="0">
                <a:solidFill>
                  <a:srgbClr val="000000"/>
                </a:solidFill>
                <a:latin typeface="LLGWVF+CIDFont+F3"/>
                <a:cs typeface="LLGWVF+CIDFont+F3"/>
              </a:rPr>
              <a:t> </a:t>
            </a:r>
            <a:r>
              <a:rPr sz="995" dirty="0">
                <a:solidFill>
                  <a:srgbClr val="000000"/>
                </a:solidFill>
                <a:latin typeface="LLGWVF+CIDFont+F3"/>
                <a:cs typeface="LLGWVF+CIDFont+F3"/>
              </a:rPr>
              <a:t>BIOETHANOL INDIA PRIVATE LIMITED</a:t>
            </a:r>
          </a:p>
        </p:txBody>
      </p:sp>
      <p:sp>
        <p:nvSpPr>
          <p:cNvPr id="9" name="object 9"/>
          <p:cNvSpPr txBox="1"/>
          <p:nvPr/>
        </p:nvSpPr>
        <p:spPr>
          <a:xfrm>
            <a:off x="3757691" y="3936688"/>
            <a:ext cx="1771073" cy="397545"/>
          </a:xfrm>
          <a:prstGeom prst="rect">
            <a:avLst/>
          </a:prstGeom>
        </p:spPr>
        <p:txBody>
          <a:bodyPr vert="horz" wrap="square" lIns="0" tIns="0" rIns="0" bIns="0" rtlCol="0">
            <a:spAutoFit/>
          </a:bodyPr>
          <a:lstStyle/>
          <a:p>
            <a:pPr marL="123315">
              <a:lnSpc>
                <a:spcPts val="1104"/>
              </a:lnSpc>
            </a:pPr>
            <a:r>
              <a:rPr sz="995" dirty="0">
                <a:solidFill>
                  <a:srgbClr val="000000"/>
                </a:solidFill>
                <a:latin typeface="WMSBVV+CIDFont+F1"/>
                <a:cs typeface="WMSBVV+CIDFont+F1"/>
              </a:rPr>
              <a:t>TEST CONDUCTED BY:</a:t>
            </a:r>
          </a:p>
          <a:p>
            <a:pPr>
              <a:lnSpc>
                <a:spcPts val="971"/>
              </a:lnSpc>
              <a:spcBef>
                <a:spcPts val="34"/>
              </a:spcBef>
            </a:pPr>
            <a:r>
              <a:rPr sz="867" dirty="0">
                <a:solidFill>
                  <a:srgbClr val="000000"/>
                </a:solidFill>
                <a:latin typeface="WMSBVV+CIDFont+F1"/>
                <a:cs typeface="WMSBVV+CIDFont+F1"/>
              </a:rPr>
              <a:t>M/s STANDARD</a:t>
            </a:r>
            <a:r>
              <a:rPr sz="867" spc="12" dirty="0">
                <a:solidFill>
                  <a:srgbClr val="000000"/>
                </a:solidFill>
                <a:latin typeface="WMSBVV+CIDFont+F1"/>
                <a:cs typeface="WMSBVV+CIDFont+F1"/>
              </a:rPr>
              <a:t> </a:t>
            </a:r>
            <a:r>
              <a:rPr sz="867" dirty="0">
                <a:solidFill>
                  <a:srgbClr val="000000"/>
                </a:solidFill>
                <a:latin typeface="WMSBVV+CIDFont+F1"/>
                <a:cs typeface="WMSBVV+CIDFont+F1"/>
              </a:rPr>
              <a:t>FOUNDATIONS</a:t>
            </a:r>
          </a:p>
          <a:p>
            <a:pPr marL="450124">
              <a:lnSpc>
                <a:spcPts val="971"/>
              </a:lnSpc>
              <a:spcBef>
                <a:spcPts val="45"/>
              </a:spcBef>
            </a:pPr>
            <a:r>
              <a:rPr sz="867" spc="6" dirty="0">
                <a:solidFill>
                  <a:srgbClr val="000000"/>
                </a:solidFill>
                <a:latin typeface="WMSBVV+CIDFont+F1"/>
                <a:cs typeface="WMSBVV+CIDFont+F1"/>
              </a:rPr>
              <a:t>VIJAYAWADA</a:t>
            </a:r>
          </a:p>
        </p:txBody>
      </p:sp>
      <p:sp>
        <p:nvSpPr>
          <p:cNvPr id="10" name="object 10"/>
          <p:cNvSpPr txBox="1"/>
          <p:nvPr/>
        </p:nvSpPr>
        <p:spPr>
          <a:xfrm>
            <a:off x="3219474" y="5803749"/>
            <a:ext cx="2845137" cy="436017"/>
          </a:xfrm>
          <a:prstGeom prst="rect">
            <a:avLst/>
          </a:prstGeom>
        </p:spPr>
        <p:txBody>
          <a:bodyPr vert="horz" wrap="square" lIns="0" tIns="0" rIns="0" bIns="0" rtlCol="0">
            <a:spAutoFit/>
          </a:bodyPr>
          <a:lstStyle/>
          <a:p>
            <a:pPr marL="144854">
              <a:lnSpc>
                <a:spcPts val="1104"/>
              </a:lnSpc>
            </a:pPr>
            <a:r>
              <a:rPr sz="995" dirty="0">
                <a:solidFill>
                  <a:srgbClr val="000000"/>
                </a:solidFill>
                <a:latin typeface="WMSBVV+CIDFont+F1"/>
                <a:cs typeface="WMSBVV+CIDFont+F1"/>
              </a:rPr>
              <a:t>DEPARTMENT</a:t>
            </a:r>
            <a:r>
              <a:rPr sz="995" spc="12" dirty="0">
                <a:solidFill>
                  <a:srgbClr val="000000"/>
                </a:solidFill>
                <a:latin typeface="WMSBVV+CIDFont+F1"/>
                <a:cs typeface="WMSBVV+CIDFont+F1"/>
              </a:rPr>
              <a:t> </a:t>
            </a:r>
            <a:r>
              <a:rPr sz="995" dirty="0">
                <a:solidFill>
                  <a:srgbClr val="000000"/>
                </a:solidFill>
                <a:latin typeface="WMSBVV+CIDFont+F1"/>
                <a:cs typeface="WMSBVV+CIDFont+F1"/>
              </a:rPr>
              <a:t>OF CIVIL</a:t>
            </a:r>
            <a:r>
              <a:rPr sz="995" spc="-7" dirty="0">
                <a:solidFill>
                  <a:srgbClr val="000000"/>
                </a:solidFill>
                <a:latin typeface="WMSBVV+CIDFont+F1"/>
                <a:cs typeface="WMSBVV+CIDFont+F1"/>
              </a:rPr>
              <a:t> </a:t>
            </a:r>
            <a:r>
              <a:rPr sz="995" dirty="0">
                <a:solidFill>
                  <a:srgbClr val="000000"/>
                </a:solidFill>
                <a:latin typeface="WMSBVV+CIDFont+F1"/>
                <a:cs typeface="WMSBVV+CIDFont+F1"/>
              </a:rPr>
              <a:t>ENGINEERING</a:t>
            </a:r>
          </a:p>
          <a:p>
            <a:pPr>
              <a:lnSpc>
                <a:spcPts val="1104"/>
              </a:lnSpc>
              <a:spcBef>
                <a:spcPts val="51"/>
              </a:spcBef>
            </a:pPr>
            <a:r>
              <a:rPr sz="995" dirty="0">
                <a:solidFill>
                  <a:srgbClr val="000000"/>
                </a:solidFill>
                <a:latin typeface="WMSBVV+CIDFont+F1"/>
                <a:cs typeface="WMSBVV+CIDFont+F1"/>
              </a:rPr>
              <a:t>V.R. SIDDHARTHA ENGINEERING</a:t>
            </a:r>
            <a:r>
              <a:rPr sz="995" spc="-10" dirty="0">
                <a:solidFill>
                  <a:srgbClr val="000000"/>
                </a:solidFill>
                <a:latin typeface="WMSBVV+CIDFont+F1"/>
                <a:cs typeface="WMSBVV+CIDFont+F1"/>
              </a:rPr>
              <a:t> </a:t>
            </a:r>
            <a:r>
              <a:rPr sz="995" dirty="0">
                <a:solidFill>
                  <a:srgbClr val="000000"/>
                </a:solidFill>
                <a:latin typeface="WMSBVV+CIDFont+F1"/>
                <a:cs typeface="WMSBVV+CIDFont+F1"/>
              </a:rPr>
              <a:t>COLLEGE</a:t>
            </a:r>
          </a:p>
          <a:p>
            <a:pPr marL="706514">
              <a:lnSpc>
                <a:spcPts val="1104"/>
              </a:lnSpc>
              <a:spcBef>
                <a:spcPts val="44"/>
              </a:spcBef>
            </a:pPr>
            <a:r>
              <a:rPr sz="995" dirty="0">
                <a:solidFill>
                  <a:srgbClr val="000000"/>
                </a:solidFill>
                <a:latin typeface="WMSBVV+CIDFont+F1"/>
                <a:cs typeface="WMSBVV+CIDFont+F1"/>
              </a:rPr>
              <a:t>VIJAYAWADA-520 007</a:t>
            </a:r>
          </a:p>
        </p:txBody>
      </p:sp>
      <p:sp>
        <p:nvSpPr>
          <p:cNvPr id="11" name="TextBox 10">
            <a:extLst>
              <a:ext uri="{FF2B5EF4-FFF2-40B4-BE49-F238E27FC236}">
                <a16:creationId xmlns:a16="http://schemas.microsoft.com/office/drawing/2014/main" id="{EC318DD7-362A-CCBF-3FEA-BDA0E1C71A75}"/>
              </a:ext>
            </a:extLst>
          </p:cNvPr>
          <p:cNvSpPr txBox="1"/>
          <p:nvPr/>
        </p:nvSpPr>
        <p:spPr>
          <a:xfrm>
            <a:off x="2590800" y="14494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6013" y="1"/>
            <a:ext cx="8155" cy="177869"/>
          </a:xfrm>
          <a:prstGeom prst="rect">
            <a:avLst/>
          </a:prstGeom>
          <a:blipFill>
            <a:blip r:embed="rId2" cstate="print"/>
            <a:stretch>
              <a:fillRect/>
            </a:stretch>
          </a:blipFill>
        </p:spPr>
        <p:txBody>
          <a:bodyPr wrap="square" lIns="0" tIns="0" rIns="0" bIns="0" rtlCol="0">
            <a:spAutoFit/>
          </a:bodyPr>
          <a:lstStyle/>
          <a:p>
            <a:endParaRPr sz="1156"/>
          </a:p>
        </p:txBody>
      </p:sp>
      <p:sp>
        <p:nvSpPr>
          <p:cNvPr id="3" name="object 3"/>
          <p:cNvSpPr txBox="1"/>
          <p:nvPr/>
        </p:nvSpPr>
        <p:spPr>
          <a:xfrm>
            <a:off x="2540370" y="859499"/>
            <a:ext cx="4201851"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4" name="object 4"/>
          <p:cNvSpPr txBox="1"/>
          <p:nvPr/>
        </p:nvSpPr>
        <p:spPr>
          <a:xfrm>
            <a:off x="4242067" y="1280897"/>
            <a:ext cx="799437" cy="141064"/>
          </a:xfrm>
          <a:prstGeom prst="rect">
            <a:avLst/>
          </a:prstGeom>
        </p:spPr>
        <p:txBody>
          <a:bodyPr vert="horz" wrap="square" lIns="0" tIns="0" rIns="0" bIns="0" rtlCol="0">
            <a:spAutoFit/>
          </a:bodyPr>
          <a:lstStyle/>
          <a:p>
            <a:pPr>
              <a:lnSpc>
                <a:spcPts val="1104"/>
              </a:lnSpc>
            </a:pPr>
            <a:r>
              <a:rPr sz="995" dirty="0">
                <a:solidFill>
                  <a:srgbClr val="000000"/>
                </a:solidFill>
                <a:latin typeface="LQRMGR+CIDFont+F2"/>
                <a:cs typeface="LQRMGR+CIDFont+F2"/>
              </a:rPr>
              <a:t>REPORT</a:t>
            </a:r>
            <a:r>
              <a:rPr sz="995" spc="8" dirty="0">
                <a:solidFill>
                  <a:srgbClr val="000000"/>
                </a:solidFill>
                <a:latin typeface="LQRMGR+CIDFont+F2"/>
                <a:cs typeface="LQRMGR+CIDFont+F2"/>
              </a:rPr>
              <a:t> </a:t>
            </a:r>
            <a:r>
              <a:rPr sz="995" dirty="0">
                <a:solidFill>
                  <a:srgbClr val="000000"/>
                </a:solidFill>
                <a:latin typeface="LQRMGR+CIDFont+F2"/>
                <a:cs typeface="LQRMGR+CIDFont+F2"/>
              </a:rPr>
              <a:t>ON</a:t>
            </a:r>
          </a:p>
        </p:txBody>
      </p:sp>
      <p:sp>
        <p:nvSpPr>
          <p:cNvPr id="5" name="object 5"/>
          <p:cNvSpPr txBox="1"/>
          <p:nvPr/>
        </p:nvSpPr>
        <p:spPr>
          <a:xfrm>
            <a:off x="2561896" y="1428174"/>
            <a:ext cx="4159618" cy="359073"/>
          </a:xfrm>
          <a:prstGeom prst="rect">
            <a:avLst/>
          </a:prstGeom>
        </p:spPr>
        <p:txBody>
          <a:bodyPr vert="horz" wrap="square" lIns="0" tIns="0" rIns="0" bIns="0" rtlCol="0">
            <a:spAutoFit/>
          </a:bodyPr>
          <a:lstStyle/>
          <a:p>
            <a:pPr marL="550931">
              <a:lnSpc>
                <a:spcPts val="1387"/>
              </a:lnSpc>
            </a:pPr>
            <a:r>
              <a:rPr sz="1252" dirty="0">
                <a:solidFill>
                  <a:srgbClr val="000000"/>
                </a:solidFill>
                <a:latin typeface="WMSBVV+CIDFont+F1"/>
                <a:cs typeface="WMSBVV+CIDFont+F1"/>
              </a:rPr>
              <a:t>PLATE LOAD TESTS [K-VALUE &amp;</a:t>
            </a:r>
            <a:r>
              <a:rPr sz="1252" spc="-11" dirty="0">
                <a:solidFill>
                  <a:srgbClr val="000000"/>
                </a:solidFill>
                <a:latin typeface="WMSBVV+CIDFont+F1"/>
                <a:cs typeface="WMSBVV+CIDFont+F1"/>
              </a:rPr>
              <a:t> </a:t>
            </a:r>
            <a:r>
              <a:rPr sz="1252" dirty="0">
                <a:solidFill>
                  <a:srgbClr val="000000"/>
                </a:solidFill>
                <a:latin typeface="WMSBVV+CIDFont+F1"/>
                <a:cs typeface="WMSBVV+CIDFont+F1"/>
              </a:rPr>
              <a:t>SBC]</a:t>
            </a:r>
          </a:p>
          <a:p>
            <a:pPr>
              <a:lnSpc>
                <a:spcPts val="1387"/>
              </a:lnSpc>
              <a:spcBef>
                <a:spcPts val="13"/>
              </a:spcBef>
            </a:pPr>
            <a:r>
              <a:rPr sz="1252" dirty="0">
                <a:solidFill>
                  <a:srgbClr val="000000"/>
                </a:solidFill>
                <a:latin typeface="WMSBVV+CIDFont+F1"/>
                <a:cs typeface="WMSBVV+CIDFont+F1"/>
              </a:rPr>
              <a:t>FOR RAW WATER</a:t>
            </a:r>
            <a:r>
              <a:rPr sz="1252" spc="15" dirty="0">
                <a:solidFill>
                  <a:srgbClr val="000000"/>
                </a:solidFill>
                <a:latin typeface="WMSBVV+CIDFont+F1"/>
                <a:cs typeface="WMSBVV+CIDFont+F1"/>
              </a:rPr>
              <a:t> </a:t>
            </a:r>
            <a:r>
              <a:rPr sz="1252" dirty="0">
                <a:solidFill>
                  <a:srgbClr val="000000"/>
                </a:solidFill>
                <a:latin typeface="WMSBVV+CIDFont+F1"/>
                <a:cs typeface="WMSBVV+CIDFont+F1"/>
              </a:rPr>
              <a:t>TANK</a:t>
            </a:r>
            <a:r>
              <a:rPr sz="1252" spc="-6" dirty="0">
                <a:solidFill>
                  <a:srgbClr val="000000"/>
                </a:solidFill>
                <a:latin typeface="WMSBVV+CIDFont+F1"/>
                <a:cs typeface="WMSBVV+CIDFont+F1"/>
              </a:rPr>
              <a:t> </a:t>
            </a:r>
            <a:r>
              <a:rPr sz="1252" dirty="0">
                <a:solidFill>
                  <a:srgbClr val="000000"/>
                </a:solidFill>
                <a:latin typeface="WMSBVV+CIDFont+F1"/>
                <a:cs typeface="WMSBVV+CIDFont+F1"/>
              </a:rPr>
              <a:t>STRUCTURE</a:t>
            </a:r>
            <a:r>
              <a:rPr sz="1252" spc="-20" dirty="0">
                <a:solidFill>
                  <a:srgbClr val="000000"/>
                </a:solidFill>
                <a:latin typeface="WMSBVV+CIDFont+F1"/>
                <a:cs typeface="WMSBVV+CIDFont+F1"/>
              </a:rPr>
              <a:t> </a:t>
            </a:r>
            <a:r>
              <a:rPr sz="1252" dirty="0">
                <a:solidFill>
                  <a:srgbClr val="000000"/>
                </a:solidFill>
                <a:latin typeface="WMSBVV+CIDFont+F1"/>
                <a:cs typeface="WMSBVV+CIDFont+F1"/>
              </a:rPr>
              <a:t>(IN NEW WTP)</a:t>
            </a:r>
          </a:p>
        </p:txBody>
      </p:sp>
      <p:sp>
        <p:nvSpPr>
          <p:cNvPr id="6" name="object 6"/>
          <p:cNvSpPr txBox="1"/>
          <p:nvPr/>
        </p:nvSpPr>
        <p:spPr>
          <a:xfrm>
            <a:off x="2540369" y="1938480"/>
            <a:ext cx="2806411" cy="436017"/>
          </a:xfrm>
          <a:prstGeom prst="rect">
            <a:avLst/>
          </a:prstGeom>
        </p:spPr>
        <p:txBody>
          <a:bodyPr vert="horz" wrap="square" lIns="0" tIns="0" rIns="0" bIns="0" rtlCol="0">
            <a:spAutoFit/>
          </a:bodyPr>
          <a:lstStyle/>
          <a:p>
            <a:pPr marL="1396406">
              <a:lnSpc>
                <a:spcPts val="1104"/>
              </a:lnSpc>
            </a:pPr>
            <a:r>
              <a:rPr sz="995" dirty="0">
                <a:solidFill>
                  <a:srgbClr val="000000"/>
                </a:solidFill>
                <a:latin typeface="WMSBVV+CIDFont+F1"/>
                <a:cs typeface="WMSBVV+CIDFont+F1"/>
              </a:rPr>
              <a:t>[PLATE LOAD TESTs]</a:t>
            </a:r>
          </a:p>
          <a:p>
            <a:pPr>
              <a:lnSpc>
                <a:spcPts val="1104"/>
              </a:lnSpc>
              <a:spcBef>
                <a:spcPts val="1215"/>
              </a:spcBef>
            </a:pPr>
            <a:r>
              <a:rPr sz="995" dirty="0">
                <a:solidFill>
                  <a:srgbClr val="000000"/>
                </a:solidFill>
                <a:latin typeface="WMSBVV+CIDFont+F1"/>
                <a:cs typeface="WMSBVV+CIDFont+F1"/>
              </a:rPr>
              <a:t>INTRODUCTION:</a:t>
            </a:r>
          </a:p>
        </p:txBody>
      </p:sp>
      <p:sp>
        <p:nvSpPr>
          <p:cNvPr id="7" name="object 7"/>
          <p:cNvSpPr txBox="1"/>
          <p:nvPr/>
        </p:nvSpPr>
        <p:spPr>
          <a:xfrm>
            <a:off x="2540369" y="2538210"/>
            <a:ext cx="4203918" cy="256480"/>
          </a:xfrm>
          <a:prstGeom prst="rect">
            <a:avLst/>
          </a:prstGeom>
        </p:spPr>
        <p:txBody>
          <a:bodyPr vert="horz" wrap="square" lIns="0" tIns="0" rIns="0" bIns="0" rtlCol="0">
            <a:spAutoFit/>
          </a:bodyPr>
          <a:lstStyle/>
          <a:p>
            <a:pPr>
              <a:lnSpc>
                <a:spcPts val="997"/>
              </a:lnSpc>
            </a:pPr>
            <a:r>
              <a:rPr sz="995" dirty="0">
                <a:solidFill>
                  <a:srgbClr val="000000"/>
                </a:solidFill>
                <a:latin typeface="LLGWVF+CIDFont+F3"/>
                <a:cs typeface="LLGWVF+CIDFont+F3"/>
              </a:rPr>
              <a:t>M/s</a:t>
            </a:r>
            <a:r>
              <a:rPr sz="995" spc="130" dirty="0">
                <a:solidFill>
                  <a:srgbClr val="000000"/>
                </a:solidFill>
                <a:latin typeface="LLGWVF+CIDFont+F3"/>
                <a:cs typeface="LLGWVF+CIDFont+F3"/>
              </a:rPr>
              <a:t> </a:t>
            </a:r>
            <a:r>
              <a:rPr sz="995" dirty="0">
                <a:solidFill>
                  <a:srgbClr val="000000"/>
                </a:solidFill>
                <a:latin typeface="LLGWVF+CIDFont+F3"/>
                <a:cs typeface="LLGWVF+CIDFont+F3"/>
              </a:rPr>
              <a:t>CRUX</a:t>
            </a:r>
            <a:r>
              <a:rPr sz="995" spc="103" dirty="0">
                <a:solidFill>
                  <a:srgbClr val="000000"/>
                </a:solidFill>
                <a:latin typeface="LLGWVF+CIDFont+F3"/>
                <a:cs typeface="LLGWVF+CIDFont+F3"/>
              </a:rPr>
              <a:t> </a:t>
            </a:r>
            <a:r>
              <a:rPr sz="995" dirty="0">
                <a:solidFill>
                  <a:srgbClr val="000000"/>
                </a:solidFill>
                <a:latin typeface="LLGWVF+CIDFont+F3"/>
                <a:cs typeface="LLGWVF+CIDFont+F3"/>
              </a:rPr>
              <a:t>BIOETHANOL</a:t>
            </a:r>
            <a:r>
              <a:rPr sz="995" spc="119" dirty="0">
                <a:solidFill>
                  <a:srgbClr val="000000"/>
                </a:solidFill>
                <a:latin typeface="LLGWVF+CIDFont+F3"/>
                <a:cs typeface="LLGWVF+CIDFont+F3"/>
              </a:rPr>
              <a:t> </a:t>
            </a:r>
            <a:r>
              <a:rPr sz="995" dirty="0">
                <a:solidFill>
                  <a:srgbClr val="000000"/>
                </a:solidFill>
                <a:latin typeface="LLGWVF+CIDFont+F3"/>
                <a:cs typeface="LLGWVF+CIDFont+F3"/>
              </a:rPr>
              <a:t>INDIA</a:t>
            </a:r>
            <a:r>
              <a:rPr sz="995" spc="127" dirty="0">
                <a:solidFill>
                  <a:srgbClr val="000000"/>
                </a:solidFill>
                <a:latin typeface="LLGWVF+CIDFont+F3"/>
                <a:cs typeface="LLGWVF+CIDFont+F3"/>
              </a:rPr>
              <a:t> </a:t>
            </a:r>
            <a:r>
              <a:rPr sz="995" dirty="0">
                <a:solidFill>
                  <a:srgbClr val="000000"/>
                </a:solidFill>
                <a:latin typeface="LLGWVF+CIDFont+F3"/>
                <a:cs typeface="LLGWVF+CIDFont+F3"/>
              </a:rPr>
              <a:t>PRIVATE</a:t>
            </a:r>
            <a:r>
              <a:rPr sz="995" spc="113" dirty="0">
                <a:solidFill>
                  <a:srgbClr val="000000"/>
                </a:solidFill>
                <a:latin typeface="LLGWVF+CIDFont+F3"/>
                <a:cs typeface="LLGWVF+CIDFont+F3"/>
              </a:rPr>
              <a:t> </a:t>
            </a:r>
            <a:r>
              <a:rPr sz="995" dirty="0">
                <a:solidFill>
                  <a:srgbClr val="000000"/>
                </a:solidFill>
                <a:latin typeface="LLGWVF+CIDFont+F3"/>
                <a:cs typeface="LLGWVF+CIDFont+F3"/>
              </a:rPr>
              <a:t>LIMITED</a:t>
            </a:r>
            <a:r>
              <a:rPr sz="995" spc="111" dirty="0">
                <a:solidFill>
                  <a:srgbClr val="000000"/>
                </a:solidFill>
                <a:latin typeface="LLGWVF+CIDFont+F3"/>
                <a:cs typeface="LLGWVF+CIDFont+F3"/>
              </a:rPr>
              <a:t> </a:t>
            </a:r>
            <a:r>
              <a:rPr sz="867" dirty="0">
                <a:solidFill>
                  <a:srgbClr val="000000"/>
                </a:solidFill>
                <a:latin typeface="LQRMGR+CIDFont+F2"/>
                <a:cs typeface="LQRMGR+CIDFont+F2"/>
              </a:rPr>
              <a:t>requested</a:t>
            </a:r>
            <a:r>
              <a:rPr sz="867" spc="119" dirty="0">
                <a:solidFill>
                  <a:srgbClr val="000000"/>
                </a:solidFill>
                <a:latin typeface="LQRMGR+CIDFont+F2"/>
                <a:cs typeface="LQRMGR+CIDFont+F2"/>
              </a:rPr>
              <a:t> </a:t>
            </a:r>
            <a:r>
              <a:rPr sz="867" dirty="0">
                <a:solidFill>
                  <a:srgbClr val="000000"/>
                </a:solidFill>
                <a:latin typeface="LQRMGR+CIDFont+F2"/>
                <a:cs typeface="LQRMGR+CIDFont+F2"/>
              </a:rPr>
              <a:t>the</a:t>
            </a:r>
            <a:r>
              <a:rPr sz="867" spc="116" dirty="0">
                <a:solidFill>
                  <a:srgbClr val="000000"/>
                </a:solidFill>
                <a:latin typeface="LQRMGR+CIDFont+F2"/>
                <a:cs typeface="LQRMGR+CIDFont+F2"/>
              </a:rPr>
              <a:t> </a:t>
            </a:r>
            <a:r>
              <a:rPr sz="867" dirty="0">
                <a:solidFill>
                  <a:srgbClr val="000000"/>
                </a:solidFill>
                <a:latin typeface="LQRMGR+CIDFont+F2"/>
                <a:cs typeface="LQRMGR+CIDFont+F2"/>
              </a:rPr>
              <a:t>Civil</a:t>
            </a:r>
            <a:r>
              <a:rPr sz="867" spc="118" dirty="0">
                <a:solidFill>
                  <a:srgbClr val="000000"/>
                </a:solidFill>
                <a:latin typeface="LQRMGR+CIDFont+F2"/>
                <a:cs typeface="LQRMGR+CIDFont+F2"/>
              </a:rPr>
              <a:t> </a:t>
            </a:r>
            <a:r>
              <a:rPr sz="867" dirty="0">
                <a:solidFill>
                  <a:srgbClr val="000000"/>
                </a:solidFill>
                <a:latin typeface="LQRMGR+CIDFont+F2"/>
                <a:cs typeface="LQRMGR+CIDFont+F2"/>
              </a:rPr>
              <a:t>Engineering</a:t>
            </a:r>
          </a:p>
        </p:txBody>
      </p:sp>
      <p:sp>
        <p:nvSpPr>
          <p:cNvPr id="8" name="object 8"/>
          <p:cNvSpPr txBox="1"/>
          <p:nvPr/>
        </p:nvSpPr>
        <p:spPr>
          <a:xfrm>
            <a:off x="2540368" y="2753491"/>
            <a:ext cx="4205485" cy="1641475"/>
          </a:xfrm>
          <a:prstGeom prst="rect">
            <a:avLst/>
          </a:prstGeom>
        </p:spPr>
        <p:txBody>
          <a:bodyPr vert="horz" wrap="square" lIns="0" tIns="0" rIns="0" bIns="0" rtlCol="0">
            <a:spAutoFit/>
          </a:bodyPr>
          <a:lstStyle/>
          <a:p>
            <a:pPr marL="1">
              <a:lnSpc>
                <a:spcPts val="971"/>
              </a:lnSpc>
            </a:pPr>
            <a:r>
              <a:rPr sz="867" dirty="0">
                <a:solidFill>
                  <a:srgbClr val="000000"/>
                </a:solidFill>
                <a:latin typeface="LQRMGR+CIDFont+F2"/>
                <a:cs typeface="LQRMGR+CIDFont+F2"/>
              </a:rPr>
              <a:t>Department</a:t>
            </a:r>
            <a:r>
              <a:rPr sz="867" spc="283" dirty="0">
                <a:solidFill>
                  <a:srgbClr val="000000"/>
                </a:solidFill>
                <a:latin typeface="LQRMGR+CIDFont+F2"/>
                <a:cs typeface="LQRMGR+CIDFont+F2"/>
              </a:rPr>
              <a:t> </a:t>
            </a:r>
            <a:r>
              <a:rPr sz="867" dirty="0">
                <a:solidFill>
                  <a:srgbClr val="000000"/>
                </a:solidFill>
                <a:latin typeface="LQRMGR+CIDFont+F2"/>
                <a:cs typeface="LQRMGR+CIDFont+F2"/>
              </a:rPr>
              <a:t>of</a:t>
            </a:r>
            <a:r>
              <a:rPr sz="867" spc="264" dirty="0">
                <a:solidFill>
                  <a:srgbClr val="000000"/>
                </a:solidFill>
                <a:latin typeface="LQRMGR+CIDFont+F2"/>
                <a:cs typeface="LQRMGR+CIDFont+F2"/>
              </a:rPr>
              <a:t> </a:t>
            </a:r>
            <a:r>
              <a:rPr sz="867" dirty="0">
                <a:solidFill>
                  <a:srgbClr val="000000"/>
                </a:solidFill>
                <a:latin typeface="LQRMGR+CIDFont+F2"/>
                <a:cs typeface="LQRMGR+CIDFont+F2"/>
              </a:rPr>
              <a:t>V.R.</a:t>
            </a:r>
            <a:r>
              <a:rPr sz="867" spc="281" dirty="0">
                <a:solidFill>
                  <a:srgbClr val="000000"/>
                </a:solidFill>
                <a:latin typeface="LQRMGR+CIDFont+F2"/>
                <a:cs typeface="LQRMGR+CIDFont+F2"/>
              </a:rPr>
              <a:t> </a:t>
            </a:r>
            <a:r>
              <a:rPr sz="867" dirty="0">
                <a:solidFill>
                  <a:srgbClr val="000000"/>
                </a:solidFill>
                <a:latin typeface="LQRMGR+CIDFont+F2"/>
                <a:cs typeface="LQRMGR+CIDFont+F2"/>
              </a:rPr>
              <a:t>Siddhartha</a:t>
            </a:r>
            <a:r>
              <a:rPr sz="867" spc="272" dirty="0">
                <a:solidFill>
                  <a:srgbClr val="000000"/>
                </a:solidFill>
                <a:latin typeface="LQRMGR+CIDFont+F2"/>
                <a:cs typeface="LQRMGR+CIDFont+F2"/>
              </a:rPr>
              <a:t> </a:t>
            </a:r>
            <a:r>
              <a:rPr sz="867" dirty="0">
                <a:solidFill>
                  <a:srgbClr val="000000"/>
                </a:solidFill>
                <a:latin typeface="LQRMGR+CIDFont+F2"/>
                <a:cs typeface="LQRMGR+CIDFont+F2"/>
              </a:rPr>
              <a:t>Engineering</a:t>
            </a:r>
            <a:r>
              <a:rPr sz="867" spc="275" dirty="0">
                <a:solidFill>
                  <a:srgbClr val="000000"/>
                </a:solidFill>
                <a:latin typeface="LQRMGR+CIDFont+F2"/>
                <a:cs typeface="LQRMGR+CIDFont+F2"/>
              </a:rPr>
              <a:t> </a:t>
            </a:r>
            <a:r>
              <a:rPr sz="867" dirty="0">
                <a:solidFill>
                  <a:srgbClr val="000000"/>
                </a:solidFill>
                <a:latin typeface="LQRMGR+CIDFont+F2"/>
                <a:cs typeface="LQRMGR+CIDFont+F2"/>
              </a:rPr>
              <a:t>College,</a:t>
            </a:r>
            <a:r>
              <a:rPr sz="867" spc="273" dirty="0">
                <a:solidFill>
                  <a:srgbClr val="000000"/>
                </a:solidFill>
                <a:latin typeface="LQRMGR+CIDFont+F2"/>
                <a:cs typeface="LQRMGR+CIDFont+F2"/>
              </a:rPr>
              <a:t> </a:t>
            </a:r>
            <a:r>
              <a:rPr sz="867" dirty="0">
                <a:solidFill>
                  <a:srgbClr val="000000"/>
                </a:solidFill>
                <a:latin typeface="LQRMGR+CIDFont+F2"/>
                <a:cs typeface="LQRMGR+CIDFont+F2"/>
              </a:rPr>
              <a:t>Vijayawada</a:t>
            </a:r>
            <a:r>
              <a:rPr sz="867" spc="276" dirty="0">
                <a:solidFill>
                  <a:srgbClr val="000000"/>
                </a:solidFill>
                <a:latin typeface="LQRMGR+CIDFont+F2"/>
                <a:cs typeface="LQRMGR+CIDFont+F2"/>
              </a:rPr>
              <a:t> </a:t>
            </a:r>
            <a:r>
              <a:rPr sz="867" dirty="0">
                <a:solidFill>
                  <a:srgbClr val="000000"/>
                </a:solidFill>
                <a:latin typeface="LQRMGR+CIDFont+F2"/>
                <a:cs typeface="LQRMGR+CIDFont+F2"/>
              </a:rPr>
              <a:t>to</a:t>
            </a:r>
            <a:r>
              <a:rPr sz="867" spc="277" dirty="0">
                <a:solidFill>
                  <a:srgbClr val="000000"/>
                </a:solidFill>
                <a:latin typeface="LQRMGR+CIDFont+F2"/>
                <a:cs typeface="LQRMGR+CIDFont+F2"/>
              </a:rPr>
              <a:t> </a:t>
            </a:r>
            <a:r>
              <a:rPr sz="867" dirty="0">
                <a:solidFill>
                  <a:srgbClr val="000000"/>
                </a:solidFill>
                <a:latin typeface="LQRMGR+CIDFont+F2"/>
                <a:cs typeface="LQRMGR+CIDFont+F2"/>
              </a:rPr>
              <a:t>conduct</a:t>
            </a:r>
            <a:r>
              <a:rPr sz="867" spc="281" dirty="0">
                <a:solidFill>
                  <a:srgbClr val="000000"/>
                </a:solidFill>
                <a:latin typeface="LQRMGR+CIDFont+F2"/>
                <a:cs typeface="LQRMGR+CIDFont+F2"/>
              </a:rPr>
              <a:t> </a:t>
            </a:r>
            <a:r>
              <a:rPr sz="867" dirty="0">
                <a:solidFill>
                  <a:srgbClr val="000000"/>
                </a:solidFill>
                <a:latin typeface="LQRMGR+CIDFont+F2"/>
                <a:cs typeface="LQRMGR+CIDFont+F2"/>
              </a:rPr>
              <a:t>PLATE</a:t>
            </a:r>
          </a:p>
          <a:p>
            <a:pPr marL="1">
              <a:lnSpc>
                <a:spcPts val="971"/>
              </a:lnSpc>
              <a:spcBef>
                <a:spcPts val="570"/>
              </a:spcBef>
            </a:pPr>
            <a:r>
              <a:rPr sz="867" spc="7" dirty="0">
                <a:solidFill>
                  <a:srgbClr val="000000"/>
                </a:solidFill>
                <a:latin typeface="LQRMGR+CIDFont+F2"/>
                <a:cs typeface="LQRMGR+CIDFont+F2"/>
              </a:rPr>
              <a:t>LOAD</a:t>
            </a:r>
            <a:r>
              <a:rPr sz="867" spc="100" dirty="0">
                <a:solidFill>
                  <a:srgbClr val="000000"/>
                </a:solidFill>
                <a:latin typeface="LQRMGR+CIDFont+F2"/>
                <a:cs typeface="LQRMGR+CIDFont+F2"/>
              </a:rPr>
              <a:t> </a:t>
            </a:r>
            <a:r>
              <a:rPr sz="867" spc="7" dirty="0">
                <a:solidFill>
                  <a:srgbClr val="000000"/>
                </a:solidFill>
                <a:latin typeface="LQRMGR+CIDFont+F2"/>
                <a:cs typeface="LQRMGR+CIDFont+F2"/>
              </a:rPr>
              <a:t>TESTS</a:t>
            </a:r>
            <a:r>
              <a:rPr sz="867" spc="94" dirty="0">
                <a:solidFill>
                  <a:srgbClr val="000000"/>
                </a:solidFill>
                <a:latin typeface="LQRMGR+CIDFont+F2"/>
                <a:cs typeface="LQRMGR+CIDFont+F2"/>
              </a:rPr>
              <a:t> </a:t>
            </a:r>
            <a:r>
              <a:rPr sz="867" dirty="0">
                <a:solidFill>
                  <a:srgbClr val="000000"/>
                </a:solidFill>
                <a:latin typeface="LQRMGR+CIDFont+F2"/>
                <a:cs typeface="LQRMGR+CIDFont+F2"/>
              </a:rPr>
              <a:t>[Part-1]</a:t>
            </a:r>
            <a:r>
              <a:rPr sz="867" spc="107" dirty="0">
                <a:solidFill>
                  <a:srgbClr val="000000"/>
                </a:solidFill>
                <a:latin typeface="LQRMGR+CIDFont+F2"/>
                <a:cs typeface="LQRMGR+CIDFont+F2"/>
              </a:rPr>
              <a:t> </a:t>
            </a:r>
            <a:r>
              <a:rPr sz="867" dirty="0">
                <a:solidFill>
                  <a:srgbClr val="000000"/>
                </a:solidFill>
                <a:latin typeface="LQRMGR+CIDFont+F2"/>
                <a:cs typeface="LQRMGR+CIDFont+F2"/>
              </a:rPr>
              <a:t>for</a:t>
            </a:r>
            <a:r>
              <a:rPr sz="867" spc="87" dirty="0">
                <a:solidFill>
                  <a:srgbClr val="000000"/>
                </a:solidFill>
                <a:latin typeface="LQRMGR+CIDFont+F2"/>
                <a:cs typeface="LQRMGR+CIDFont+F2"/>
              </a:rPr>
              <a:t> </a:t>
            </a:r>
            <a:r>
              <a:rPr sz="867" spc="8" dirty="0">
                <a:solidFill>
                  <a:srgbClr val="000000"/>
                </a:solidFill>
                <a:latin typeface="LQRMGR+CIDFont+F2"/>
                <a:cs typeface="LQRMGR+CIDFont+F2"/>
              </a:rPr>
              <a:t>the</a:t>
            </a:r>
            <a:r>
              <a:rPr sz="867" spc="92" dirty="0">
                <a:solidFill>
                  <a:srgbClr val="000000"/>
                </a:solidFill>
                <a:latin typeface="LQRMGR+CIDFont+F2"/>
                <a:cs typeface="LQRMGR+CIDFont+F2"/>
              </a:rPr>
              <a:t> </a:t>
            </a:r>
            <a:r>
              <a:rPr sz="867" dirty="0">
                <a:solidFill>
                  <a:srgbClr val="000000"/>
                </a:solidFill>
                <a:latin typeface="LQRMGR+CIDFont+F2"/>
                <a:cs typeface="LQRMGR+CIDFont+F2"/>
              </a:rPr>
              <a:t>estimation</a:t>
            </a:r>
            <a:r>
              <a:rPr sz="867" spc="93"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91" dirty="0">
                <a:solidFill>
                  <a:srgbClr val="000000"/>
                </a:solidFill>
                <a:latin typeface="LQRMGR+CIDFont+F2"/>
                <a:cs typeface="LQRMGR+CIDFont+F2"/>
              </a:rPr>
              <a:t> </a:t>
            </a:r>
            <a:r>
              <a:rPr sz="867" dirty="0">
                <a:solidFill>
                  <a:srgbClr val="000000"/>
                </a:solidFill>
                <a:latin typeface="WMSBVV+CIDFont+F1"/>
                <a:cs typeface="WMSBVV+CIDFont+F1"/>
              </a:rPr>
              <a:t>Modulus</a:t>
            </a:r>
            <a:r>
              <a:rPr sz="867" spc="99" dirty="0">
                <a:solidFill>
                  <a:srgbClr val="000000"/>
                </a:solidFill>
                <a:latin typeface="WMSBVV+CIDFont+F1"/>
                <a:cs typeface="WMSBVV+CIDFont+F1"/>
              </a:rPr>
              <a:t> </a:t>
            </a:r>
            <a:r>
              <a:rPr sz="867" dirty="0">
                <a:solidFill>
                  <a:srgbClr val="000000"/>
                </a:solidFill>
                <a:latin typeface="WMSBVV+CIDFont+F1"/>
                <a:cs typeface="WMSBVV+CIDFont+F1"/>
              </a:rPr>
              <a:t>of</a:t>
            </a:r>
            <a:r>
              <a:rPr sz="867" spc="98" dirty="0">
                <a:solidFill>
                  <a:srgbClr val="000000"/>
                </a:solidFill>
                <a:latin typeface="WMSBVV+CIDFont+F1"/>
                <a:cs typeface="WMSBVV+CIDFont+F1"/>
              </a:rPr>
              <a:t> </a:t>
            </a:r>
            <a:r>
              <a:rPr sz="867" dirty="0">
                <a:solidFill>
                  <a:srgbClr val="000000"/>
                </a:solidFill>
                <a:latin typeface="WMSBVV+CIDFont+F1"/>
                <a:cs typeface="WMSBVV+CIDFont+F1"/>
              </a:rPr>
              <a:t>Subgrade</a:t>
            </a:r>
            <a:r>
              <a:rPr sz="867" spc="100" dirty="0">
                <a:solidFill>
                  <a:srgbClr val="000000"/>
                </a:solidFill>
                <a:latin typeface="WMSBVV+CIDFont+F1"/>
                <a:cs typeface="WMSBVV+CIDFont+F1"/>
              </a:rPr>
              <a:t> </a:t>
            </a:r>
            <a:r>
              <a:rPr sz="867" dirty="0">
                <a:solidFill>
                  <a:srgbClr val="000000"/>
                </a:solidFill>
                <a:latin typeface="WMSBVV+CIDFont+F1"/>
                <a:cs typeface="WMSBVV+CIDFont+F1"/>
              </a:rPr>
              <a:t>Reaction</a:t>
            </a:r>
            <a:r>
              <a:rPr sz="867" spc="97" dirty="0">
                <a:solidFill>
                  <a:srgbClr val="000000"/>
                </a:solidFill>
                <a:latin typeface="WMSBVV+CIDFont+F1"/>
                <a:cs typeface="WMSBVV+CIDFont+F1"/>
              </a:rPr>
              <a:t> </a:t>
            </a:r>
            <a:r>
              <a:rPr sz="867" dirty="0">
                <a:solidFill>
                  <a:srgbClr val="000000"/>
                </a:solidFill>
                <a:latin typeface="WMSBVV+CIDFont+F1"/>
                <a:cs typeface="WMSBVV+CIDFont+F1"/>
              </a:rPr>
              <a:t>value</a:t>
            </a:r>
            <a:r>
              <a:rPr sz="867" spc="101" dirty="0">
                <a:solidFill>
                  <a:srgbClr val="000000"/>
                </a:solidFill>
                <a:latin typeface="WMSBVV+CIDFont+F1"/>
                <a:cs typeface="WMSBVV+CIDFont+F1"/>
              </a:rPr>
              <a:t> </a:t>
            </a:r>
            <a:r>
              <a:rPr sz="867" dirty="0">
                <a:solidFill>
                  <a:srgbClr val="000000"/>
                </a:solidFill>
                <a:latin typeface="WMSBVV+CIDFont+F1"/>
                <a:cs typeface="WMSBVV+CIDFont+F1"/>
              </a:rPr>
              <a:t>and</a:t>
            </a:r>
          </a:p>
          <a:p>
            <a:pPr marL="1">
              <a:lnSpc>
                <a:spcPts val="971"/>
              </a:lnSpc>
              <a:spcBef>
                <a:spcPts val="538"/>
              </a:spcBef>
            </a:pPr>
            <a:r>
              <a:rPr sz="867" dirty="0">
                <a:solidFill>
                  <a:srgbClr val="000000"/>
                </a:solidFill>
                <a:latin typeface="WMSBVV+CIDFont+F1"/>
                <a:cs typeface="WMSBVV+CIDFont+F1"/>
              </a:rPr>
              <a:t>SBC</a:t>
            </a:r>
            <a:r>
              <a:rPr sz="867" spc="56" dirty="0">
                <a:solidFill>
                  <a:srgbClr val="000000"/>
                </a:solidFill>
                <a:latin typeface="WMSBVV+CIDFont+F1"/>
                <a:cs typeface="WMSBVV+CIDFont+F1"/>
              </a:rPr>
              <a:t> </a:t>
            </a:r>
            <a:r>
              <a:rPr sz="867" dirty="0">
                <a:solidFill>
                  <a:srgbClr val="000000"/>
                </a:solidFill>
                <a:latin typeface="WMSBVV+CIDFont+F1"/>
                <a:cs typeface="WMSBVV+CIDFont+F1"/>
              </a:rPr>
              <a:t>value</a:t>
            </a:r>
            <a:r>
              <a:rPr sz="867" spc="53" dirty="0">
                <a:solidFill>
                  <a:srgbClr val="000000"/>
                </a:solidFill>
                <a:latin typeface="WMSBVV+CIDFont+F1"/>
                <a:cs typeface="WMSBVV+CIDFont+F1"/>
              </a:rPr>
              <a:t> </a:t>
            </a:r>
            <a:r>
              <a:rPr sz="867" dirty="0">
                <a:solidFill>
                  <a:srgbClr val="000000"/>
                </a:solidFill>
                <a:latin typeface="WMSBVV+CIDFont+F1"/>
                <a:cs typeface="WMSBVV+CIDFont+F1"/>
              </a:rPr>
              <a:t>[K-value]</a:t>
            </a:r>
            <a:r>
              <a:rPr sz="867" spc="45" dirty="0">
                <a:solidFill>
                  <a:srgbClr val="000000"/>
                </a:solidFill>
                <a:latin typeface="WMSBVV+CIDFont+F1"/>
                <a:cs typeface="WMSBVV+CIDFont+F1"/>
              </a:rPr>
              <a:t> </a:t>
            </a:r>
            <a:r>
              <a:rPr sz="867" spc="10" dirty="0">
                <a:solidFill>
                  <a:srgbClr val="000000"/>
                </a:solidFill>
                <a:latin typeface="WMSBVV+CIDFont+F1"/>
                <a:cs typeface="WMSBVV+CIDFont+F1"/>
              </a:rPr>
              <a:t>and</a:t>
            </a:r>
            <a:r>
              <a:rPr sz="867" spc="39" dirty="0">
                <a:solidFill>
                  <a:srgbClr val="000000"/>
                </a:solidFill>
                <a:latin typeface="WMSBVV+CIDFont+F1"/>
                <a:cs typeface="WMSBVV+CIDFont+F1"/>
              </a:rPr>
              <a:t> </a:t>
            </a:r>
            <a:r>
              <a:rPr sz="867" dirty="0">
                <a:solidFill>
                  <a:srgbClr val="000000"/>
                </a:solidFill>
                <a:latin typeface="WMSBVV+CIDFont+F1"/>
                <a:cs typeface="WMSBVV+CIDFont+F1"/>
              </a:rPr>
              <a:t>Safe</a:t>
            </a:r>
            <a:r>
              <a:rPr sz="867" spc="51" dirty="0">
                <a:solidFill>
                  <a:srgbClr val="000000"/>
                </a:solidFill>
                <a:latin typeface="WMSBVV+CIDFont+F1"/>
                <a:cs typeface="WMSBVV+CIDFont+F1"/>
              </a:rPr>
              <a:t> </a:t>
            </a:r>
            <a:r>
              <a:rPr sz="867" dirty="0">
                <a:solidFill>
                  <a:srgbClr val="000000"/>
                </a:solidFill>
                <a:latin typeface="WMSBVV+CIDFont+F1"/>
                <a:cs typeface="WMSBVV+CIDFont+F1"/>
              </a:rPr>
              <a:t>Bearing</a:t>
            </a:r>
            <a:r>
              <a:rPr sz="867" spc="40" dirty="0">
                <a:solidFill>
                  <a:srgbClr val="000000"/>
                </a:solidFill>
                <a:latin typeface="WMSBVV+CIDFont+F1"/>
                <a:cs typeface="WMSBVV+CIDFont+F1"/>
              </a:rPr>
              <a:t> </a:t>
            </a:r>
            <a:r>
              <a:rPr sz="867" spc="6" dirty="0">
                <a:solidFill>
                  <a:srgbClr val="000000"/>
                </a:solidFill>
                <a:latin typeface="WMSBVV+CIDFont+F1"/>
                <a:cs typeface="WMSBVV+CIDFont+F1"/>
              </a:rPr>
              <a:t>Capacity</a:t>
            </a:r>
            <a:r>
              <a:rPr sz="867" spc="37" dirty="0">
                <a:solidFill>
                  <a:srgbClr val="000000"/>
                </a:solidFill>
                <a:latin typeface="WMSBVV+CIDFont+F1"/>
                <a:cs typeface="WMSBVV+CIDFont+F1"/>
              </a:rPr>
              <a:t> </a:t>
            </a:r>
            <a:r>
              <a:rPr sz="867" dirty="0">
                <a:solidFill>
                  <a:srgbClr val="000000"/>
                </a:solidFill>
                <a:latin typeface="WMSBVV+CIDFont+F1"/>
                <a:cs typeface="WMSBVV+CIDFont+F1"/>
              </a:rPr>
              <a:t>for</a:t>
            </a:r>
            <a:r>
              <a:rPr sz="867" spc="47" dirty="0">
                <a:solidFill>
                  <a:srgbClr val="000000"/>
                </a:solidFill>
                <a:latin typeface="WMSBVV+CIDFont+F1"/>
                <a:cs typeface="WMSBVV+CIDFont+F1"/>
              </a:rPr>
              <a:t> </a:t>
            </a:r>
            <a:r>
              <a:rPr sz="867" dirty="0">
                <a:solidFill>
                  <a:srgbClr val="000000"/>
                </a:solidFill>
                <a:latin typeface="WMSBVV+CIDFont+F1"/>
                <a:cs typeface="WMSBVV+CIDFont+F1"/>
              </a:rPr>
              <a:t>Raw</a:t>
            </a:r>
            <a:r>
              <a:rPr sz="867" spc="49" dirty="0">
                <a:solidFill>
                  <a:srgbClr val="000000"/>
                </a:solidFill>
                <a:latin typeface="WMSBVV+CIDFont+F1"/>
                <a:cs typeface="WMSBVV+CIDFont+F1"/>
              </a:rPr>
              <a:t> </a:t>
            </a:r>
            <a:r>
              <a:rPr sz="867" dirty="0">
                <a:solidFill>
                  <a:srgbClr val="000000"/>
                </a:solidFill>
                <a:latin typeface="WMSBVV+CIDFont+F1"/>
                <a:cs typeface="WMSBVV+CIDFont+F1"/>
              </a:rPr>
              <a:t>water</a:t>
            </a:r>
            <a:r>
              <a:rPr sz="867" spc="46" dirty="0">
                <a:solidFill>
                  <a:srgbClr val="000000"/>
                </a:solidFill>
                <a:latin typeface="WMSBVV+CIDFont+F1"/>
                <a:cs typeface="WMSBVV+CIDFont+F1"/>
              </a:rPr>
              <a:t> </a:t>
            </a:r>
            <a:r>
              <a:rPr sz="867" dirty="0">
                <a:solidFill>
                  <a:srgbClr val="000000"/>
                </a:solidFill>
                <a:latin typeface="WMSBVV+CIDFont+F1"/>
                <a:cs typeface="WMSBVV+CIDFont+F1"/>
              </a:rPr>
              <a:t>Tank</a:t>
            </a:r>
            <a:r>
              <a:rPr sz="867" spc="44" dirty="0">
                <a:solidFill>
                  <a:srgbClr val="000000"/>
                </a:solidFill>
                <a:latin typeface="WMSBVV+CIDFont+F1"/>
                <a:cs typeface="WMSBVV+CIDFont+F1"/>
              </a:rPr>
              <a:t> </a:t>
            </a:r>
            <a:r>
              <a:rPr sz="867" dirty="0">
                <a:solidFill>
                  <a:srgbClr val="000000"/>
                </a:solidFill>
                <a:latin typeface="WMSBVV+CIDFont+F1"/>
                <a:cs typeface="WMSBVV+CIDFont+F1"/>
              </a:rPr>
              <a:t>area</a:t>
            </a:r>
            <a:r>
              <a:rPr sz="867" spc="40" dirty="0">
                <a:solidFill>
                  <a:srgbClr val="000000"/>
                </a:solidFill>
                <a:latin typeface="WMSBVV+CIDFont+F1"/>
                <a:cs typeface="WMSBVV+CIDFont+F1"/>
              </a:rPr>
              <a:t> </a:t>
            </a:r>
            <a:r>
              <a:rPr sz="867" dirty="0">
                <a:solidFill>
                  <a:srgbClr val="000000"/>
                </a:solidFill>
                <a:latin typeface="WMSBVV+CIDFont+F1"/>
                <a:cs typeface="WMSBVV+CIDFont+F1"/>
              </a:rPr>
              <a:t>below</a:t>
            </a:r>
            <a:r>
              <a:rPr sz="867" spc="48" dirty="0">
                <a:solidFill>
                  <a:srgbClr val="000000"/>
                </a:solidFill>
                <a:latin typeface="WMSBVV+CIDFont+F1"/>
                <a:cs typeface="WMSBVV+CIDFont+F1"/>
              </a:rPr>
              <a:t> </a:t>
            </a:r>
            <a:r>
              <a:rPr sz="867" spc="7" dirty="0">
                <a:solidFill>
                  <a:srgbClr val="000000"/>
                </a:solidFill>
                <a:latin typeface="WMSBVV+CIDFont+F1"/>
                <a:cs typeface="WMSBVV+CIDFont+F1"/>
              </a:rPr>
              <a:t>1.50</a:t>
            </a:r>
          </a:p>
          <a:p>
            <a:pPr marL="1">
              <a:lnSpc>
                <a:spcPts val="971"/>
              </a:lnSpc>
              <a:spcBef>
                <a:spcPts val="570"/>
              </a:spcBef>
            </a:pPr>
            <a:r>
              <a:rPr sz="867" dirty="0">
                <a:solidFill>
                  <a:srgbClr val="000000"/>
                </a:solidFill>
                <a:latin typeface="WMSBVV+CIDFont+F1"/>
                <a:cs typeface="WMSBVV+CIDFont+F1"/>
              </a:rPr>
              <a:t>meter</a:t>
            </a:r>
            <a:r>
              <a:rPr sz="867" spc="213" dirty="0">
                <a:solidFill>
                  <a:srgbClr val="000000"/>
                </a:solidFill>
                <a:latin typeface="WMSBVV+CIDFont+F1"/>
                <a:cs typeface="WMSBVV+CIDFont+F1"/>
              </a:rPr>
              <a:t> </a:t>
            </a:r>
            <a:r>
              <a:rPr sz="867" dirty="0">
                <a:solidFill>
                  <a:srgbClr val="000000"/>
                </a:solidFill>
                <a:latin typeface="WMSBVV+CIDFont+F1"/>
                <a:cs typeface="WMSBVV+CIDFont+F1"/>
              </a:rPr>
              <a:t>in</a:t>
            </a:r>
            <a:r>
              <a:rPr sz="867" spc="214" dirty="0">
                <a:solidFill>
                  <a:srgbClr val="000000"/>
                </a:solidFill>
                <a:latin typeface="WMSBVV+CIDFont+F1"/>
                <a:cs typeface="WMSBVV+CIDFont+F1"/>
              </a:rPr>
              <a:t> </a:t>
            </a:r>
            <a:r>
              <a:rPr sz="867" dirty="0">
                <a:solidFill>
                  <a:srgbClr val="000000"/>
                </a:solidFill>
                <a:latin typeface="LQRMGR+CIDFont+F2"/>
                <a:cs typeface="LQRMGR+CIDFont+F2"/>
              </a:rPr>
              <a:t>connection</a:t>
            </a:r>
            <a:r>
              <a:rPr sz="867" spc="216" dirty="0">
                <a:solidFill>
                  <a:srgbClr val="000000"/>
                </a:solidFill>
                <a:latin typeface="LQRMGR+CIDFont+F2"/>
                <a:cs typeface="LQRMGR+CIDFont+F2"/>
              </a:rPr>
              <a:t> </a:t>
            </a:r>
            <a:r>
              <a:rPr sz="867" dirty="0">
                <a:solidFill>
                  <a:srgbClr val="000000"/>
                </a:solidFill>
                <a:latin typeface="LQRMGR+CIDFont+F2"/>
                <a:cs typeface="LQRMGR+CIDFont+F2"/>
              </a:rPr>
              <a:t>with</a:t>
            </a:r>
            <a:r>
              <a:rPr sz="867" spc="216" dirty="0">
                <a:solidFill>
                  <a:srgbClr val="000000"/>
                </a:solidFill>
                <a:latin typeface="LQRMGR+CIDFont+F2"/>
                <a:cs typeface="LQRMGR+CIDFont+F2"/>
              </a:rPr>
              <a:t> </a:t>
            </a:r>
            <a:r>
              <a:rPr sz="867" dirty="0">
                <a:solidFill>
                  <a:srgbClr val="000000"/>
                </a:solidFill>
                <a:latin typeface="LQRMGR+CIDFont+F2"/>
                <a:cs typeface="LQRMGR+CIDFont+F2"/>
              </a:rPr>
              <a:t>construction</a:t>
            </a:r>
            <a:r>
              <a:rPr sz="867" spc="206" dirty="0">
                <a:solidFill>
                  <a:srgbClr val="000000"/>
                </a:solidFill>
                <a:latin typeface="LQRMGR+CIDFont+F2"/>
                <a:cs typeface="LQRMGR+CIDFont+F2"/>
              </a:rPr>
              <a:t> </a:t>
            </a:r>
            <a:r>
              <a:rPr sz="867" dirty="0">
                <a:solidFill>
                  <a:srgbClr val="000000"/>
                </a:solidFill>
                <a:latin typeface="LQRMGR+CIDFont+F2"/>
                <a:cs typeface="LQRMGR+CIDFont+F2"/>
              </a:rPr>
              <a:t>of</a:t>
            </a:r>
            <a:r>
              <a:rPr sz="867" spc="203" dirty="0">
                <a:solidFill>
                  <a:srgbClr val="000000"/>
                </a:solidFill>
                <a:latin typeface="LQRMGR+CIDFont+F2"/>
                <a:cs typeface="LQRMGR+CIDFont+F2"/>
              </a:rPr>
              <a:t> </a:t>
            </a:r>
            <a:r>
              <a:rPr sz="867" spc="8" dirty="0">
                <a:solidFill>
                  <a:srgbClr val="000000"/>
                </a:solidFill>
                <a:latin typeface="LQRMGR+CIDFont+F2"/>
                <a:cs typeface="LQRMGR+CIDFont+F2"/>
              </a:rPr>
              <a:t>Raw</a:t>
            </a:r>
            <a:r>
              <a:rPr sz="867" spc="200" dirty="0">
                <a:solidFill>
                  <a:srgbClr val="000000"/>
                </a:solidFill>
                <a:latin typeface="LQRMGR+CIDFont+F2"/>
                <a:cs typeface="LQRMGR+CIDFont+F2"/>
              </a:rPr>
              <a:t> </a:t>
            </a:r>
            <a:r>
              <a:rPr sz="867" spc="6" dirty="0">
                <a:solidFill>
                  <a:srgbClr val="000000"/>
                </a:solidFill>
                <a:latin typeface="LQRMGR+CIDFont+F2"/>
                <a:cs typeface="LQRMGR+CIDFont+F2"/>
              </a:rPr>
              <a:t>water</a:t>
            </a:r>
            <a:r>
              <a:rPr sz="867" spc="202" dirty="0">
                <a:solidFill>
                  <a:srgbClr val="000000"/>
                </a:solidFill>
                <a:latin typeface="LQRMGR+CIDFont+F2"/>
                <a:cs typeface="LQRMGR+CIDFont+F2"/>
              </a:rPr>
              <a:t> </a:t>
            </a:r>
            <a:r>
              <a:rPr sz="867" dirty="0">
                <a:solidFill>
                  <a:srgbClr val="000000"/>
                </a:solidFill>
                <a:latin typeface="LQRMGR+CIDFont+F2"/>
                <a:cs typeface="LQRMGR+CIDFont+F2"/>
              </a:rPr>
              <a:t>tank</a:t>
            </a:r>
            <a:r>
              <a:rPr sz="867" spc="205" dirty="0">
                <a:solidFill>
                  <a:srgbClr val="000000"/>
                </a:solidFill>
                <a:latin typeface="LQRMGR+CIDFont+F2"/>
                <a:cs typeface="LQRMGR+CIDFont+F2"/>
              </a:rPr>
              <a:t> </a:t>
            </a:r>
            <a:r>
              <a:rPr sz="867" dirty="0">
                <a:solidFill>
                  <a:srgbClr val="000000"/>
                </a:solidFill>
                <a:latin typeface="LQRMGR+CIDFont+F2"/>
                <a:cs typeface="LQRMGR+CIDFont+F2"/>
              </a:rPr>
              <a:t>structure</a:t>
            </a:r>
            <a:r>
              <a:rPr sz="867" spc="210" dirty="0">
                <a:solidFill>
                  <a:srgbClr val="000000"/>
                </a:solidFill>
                <a:latin typeface="LQRMGR+CIDFont+F2"/>
                <a:cs typeface="LQRMGR+CIDFont+F2"/>
              </a:rPr>
              <a:t> </a:t>
            </a:r>
            <a:r>
              <a:rPr sz="867" dirty="0">
                <a:solidFill>
                  <a:srgbClr val="000000"/>
                </a:solidFill>
                <a:latin typeface="LQRMGR+CIDFont+F2"/>
                <a:cs typeface="LQRMGR+CIDFont+F2"/>
              </a:rPr>
              <a:t>(in</a:t>
            </a:r>
            <a:r>
              <a:rPr sz="867" spc="206" dirty="0">
                <a:solidFill>
                  <a:srgbClr val="000000"/>
                </a:solidFill>
                <a:latin typeface="LQRMGR+CIDFont+F2"/>
                <a:cs typeface="LQRMGR+CIDFont+F2"/>
              </a:rPr>
              <a:t> </a:t>
            </a:r>
            <a:r>
              <a:rPr sz="867" dirty="0">
                <a:solidFill>
                  <a:srgbClr val="000000"/>
                </a:solidFill>
                <a:latin typeface="LQRMGR+CIDFont+F2"/>
                <a:cs typeface="LQRMGR+CIDFont+F2"/>
              </a:rPr>
              <a:t>new</a:t>
            </a:r>
            <a:r>
              <a:rPr sz="867" spc="223" dirty="0">
                <a:solidFill>
                  <a:srgbClr val="000000"/>
                </a:solidFill>
                <a:latin typeface="LQRMGR+CIDFont+F2"/>
                <a:cs typeface="LQRMGR+CIDFont+F2"/>
              </a:rPr>
              <a:t> </a:t>
            </a:r>
            <a:r>
              <a:rPr sz="867" spc="6" dirty="0">
                <a:solidFill>
                  <a:srgbClr val="000000"/>
                </a:solidFill>
                <a:latin typeface="LQRMGR+CIDFont+F2"/>
                <a:cs typeface="LQRMGR+CIDFont+F2"/>
              </a:rPr>
              <a:t>WTP)</a:t>
            </a:r>
            <a:r>
              <a:rPr sz="867" spc="204" dirty="0">
                <a:solidFill>
                  <a:srgbClr val="000000"/>
                </a:solidFill>
                <a:latin typeface="LQRMGR+CIDFont+F2"/>
                <a:cs typeface="LQRMGR+CIDFont+F2"/>
              </a:rPr>
              <a:t> </a:t>
            </a:r>
            <a:r>
              <a:rPr sz="867" dirty="0">
                <a:solidFill>
                  <a:srgbClr val="000000"/>
                </a:solidFill>
                <a:latin typeface="WMSBVV+CIDFont+F1"/>
                <a:cs typeface="WMSBVV+CIDFont+F1"/>
              </a:rPr>
              <a:t>at</a:t>
            </a:r>
          </a:p>
          <a:p>
            <a:pPr>
              <a:lnSpc>
                <a:spcPts val="971"/>
              </a:lnSpc>
              <a:spcBef>
                <a:spcPts val="538"/>
              </a:spcBef>
            </a:pPr>
            <a:r>
              <a:rPr sz="867" dirty="0">
                <a:solidFill>
                  <a:srgbClr val="000000"/>
                </a:solidFill>
                <a:latin typeface="WMSBVV+CIDFont+F1"/>
                <a:cs typeface="WMSBVV+CIDFont+F1"/>
              </a:rPr>
              <a:t>PEDDAVARAM</a:t>
            </a:r>
            <a:r>
              <a:rPr sz="867" spc="76" dirty="0">
                <a:solidFill>
                  <a:srgbClr val="000000"/>
                </a:solidFill>
                <a:latin typeface="WMSBVV+CIDFont+F1"/>
                <a:cs typeface="WMSBVV+CIDFont+F1"/>
              </a:rPr>
              <a:t> </a:t>
            </a:r>
            <a:r>
              <a:rPr sz="867" spc="6" dirty="0">
                <a:solidFill>
                  <a:srgbClr val="000000"/>
                </a:solidFill>
                <a:latin typeface="WMSBVV+CIDFont+F1"/>
                <a:cs typeface="WMSBVV+CIDFont+F1"/>
              </a:rPr>
              <a:t>VILLAGE,</a:t>
            </a:r>
            <a:r>
              <a:rPr sz="867" spc="69" dirty="0">
                <a:solidFill>
                  <a:srgbClr val="000000"/>
                </a:solidFill>
                <a:latin typeface="WMSBVV+CIDFont+F1"/>
                <a:cs typeface="WMSBVV+CIDFont+F1"/>
              </a:rPr>
              <a:t> </a:t>
            </a:r>
            <a:r>
              <a:rPr sz="867" spc="7" dirty="0">
                <a:solidFill>
                  <a:srgbClr val="000000"/>
                </a:solidFill>
                <a:latin typeface="WMSBVV+CIDFont+F1"/>
                <a:cs typeface="WMSBVV+CIDFont+F1"/>
              </a:rPr>
              <a:t>NANDIGAMA</a:t>
            </a:r>
            <a:r>
              <a:rPr sz="867" spc="73" dirty="0">
                <a:solidFill>
                  <a:srgbClr val="000000"/>
                </a:solidFill>
                <a:latin typeface="WMSBVV+CIDFont+F1"/>
                <a:cs typeface="WMSBVV+CIDFont+F1"/>
              </a:rPr>
              <a:t> </a:t>
            </a:r>
            <a:r>
              <a:rPr sz="867" spc="6" dirty="0">
                <a:solidFill>
                  <a:srgbClr val="000000"/>
                </a:solidFill>
                <a:latin typeface="WMSBVV+CIDFont+F1"/>
                <a:cs typeface="WMSBVV+CIDFont+F1"/>
              </a:rPr>
              <a:t>MANDAL,</a:t>
            </a:r>
            <a:r>
              <a:rPr sz="867" spc="67" dirty="0">
                <a:solidFill>
                  <a:srgbClr val="000000"/>
                </a:solidFill>
                <a:latin typeface="WMSBVV+CIDFont+F1"/>
                <a:cs typeface="WMSBVV+CIDFont+F1"/>
              </a:rPr>
              <a:t> </a:t>
            </a:r>
            <a:r>
              <a:rPr sz="867" spc="7" dirty="0">
                <a:solidFill>
                  <a:srgbClr val="000000"/>
                </a:solidFill>
                <a:latin typeface="WMSBVV+CIDFont+F1"/>
                <a:cs typeface="WMSBVV+CIDFont+F1"/>
              </a:rPr>
              <a:t>NTR</a:t>
            </a:r>
            <a:r>
              <a:rPr sz="867" spc="78" dirty="0">
                <a:solidFill>
                  <a:srgbClr val="000000"/>
                </a:solidFill>
                <a:latin typeface="WMSBVV+CIDFont+F1"/>
                <a:cs typeface="WMSBVV+CIDFont+F1"/>
              </a:rPr>
              <a:t> </a:t>
            </a:r>
            <a:r>
              <a:rPr sz="867" dirty="0">
                <a:solidFill>
                  <a:srgbClr val="000000"/>
                </a:solidFill>
                <a:latin typeface="WMSBVV+CIDFont+F1"/>
                <a:cs typeface="WMSBVV+CIDFont+F1"/>
              </a:rPr>
              <a:t>DISTRICT,</a:t>
            </a:r>
            <a:r>
              <a:rPr sz="867" spc="69" dirty="0">
                <a:solidFill>
                  <a:srgbClr val="000000"/>
                </a:solidFill>
                <a:latin typeface="WMSBVV+CIDFont+F1"/>
                <a:cs typeface="WMSBVV+CIDFont+F1"/>
              </a:rPr>
              <a:t> </a:t>
            </a:r>
            <a:r>
              <a:rPr sz="867" dirty="0">
                <a:solidFill>
                  <a:srgbClr val="000000"/>
                </a:solidFill>
                <a:latin typeface="WMSBVV+CIDFont+F1"/>
                <a:cs typeface="WMSBVV+CIDFont+F1"/>
              </a:rPr>
              <a:t>ANDHRA</a:t>
            </a:r>
          </a:p>
          <a:p>
            <a:pPr>
              <a:lnSpc>
                <a:spcPts val="971"/>
              </a:lnSpc>
              <a:spcBef>
                <a:spcPts val="562"/>
              </a:spcBef>
            </a:pPr>
            <a:r>
              <a:rPr sz="867" spc="6" dirty="0">
                <a:solidFill>
                  <a:srgbClr val="000000"/>
                </a:solidFill>
                <a:latin typeface="WMSBVV+CIDFont+F1"/>
                <a:cs typeface="WMSBVV+CIDFont+F1"/>
              </a:rPr>
              <a:t>PRADESH.</a:t>
            </a:r>
          </a:p>
        </p:txBody>
      </p:sp>
      <p:sp>
        <p:nvSpPr>
          <p:cNvPr id="9" name="object 9"/>
          <p:cNvSpPr txBox="1"/>
          <p:nvPr/>
        </p:nvSpPr>
        <p:spPr>
          <a:xfrm>
            <a:off x="3261558" y="4288086"/>
            <a:ext cx="2761635" cy="320601"/>
          </a:xfrm>
          <a:prstGeom prst="rect">
            <a:avLst/>
          </a:prstGeom>
        </p:spPr>
        <p:txBody>
          <a:bodyPr vert="horz" wrap="square" lIns="0" tIns="0" rIns="0" bIns="0" rtlCol="0">
            <a:spAutoFit/>
          </a:bodyPr>
          <a:lstStyle/>
          <a:p>
            <a:pPr>
              <a:lnSpc>
                <a:spcPts val="960"/>
              </a:lnSpc>
            </a:pPr>
            <a:r>
              <a:rPr sz="867" u="sng" spc="6" dirty="0">
                <a:solidFill>
                  <a:srgbClr val="000000"/>
                </a:solidFill>
                <a:latin typeface="WMSBVV+CIDFont+F1"/>
                <a:cs typeface="WMSBVV+CIDFont+F1"/>
              </a:rPr>
              <a:t>MODULUS</a:t>
            </a:r>
            <a:r>
              <a:rPr sz="867" u="sng" dirty="0">
                <a:solidFill>
                  <a:srgbClr val="000000"/>
                </a:solidFill>
                <a:latin typeface="WMSBVV+CIDFont+F1"/>
                <a:cs typeface="WMSBVV+CIDFont+F1"/>
              </a:rPr>
              <a:t> </a:t>
            </a:r>
            <a:r>
              <a:rPr sz="867" u="sng" spc="8" dirty="0">
                <a:solidFill>
                  <a:srgbClr val="000000"/>
                </a:solidFill>
                <a:latin typeface="WMSBVV+CIDFont+F1"/>
                <a:cs typeface="WMSBVV+CIDFont+F1"/>
              </a:rPr>
              <a:t>OF</a:t>
            </a:r>
            <a:r>
              <a:rPr sz="867" u="sng" dirty="0">
                <a:solidFill>
                  <a:srgbClr val="000000"/>
                </a:solidFill>
                <a:latin typeface="WMSBVV+CIDFont+F1"/>
                <a:cs typeface="WMSBVV+CIDFont+F1"/>
              </a:rPr>
              <a:t> SUB</a:t>
            </a:r>
            <a:r>
              <a:rPr sz="867" u="sng" spc="10" dirty="0">
                <a:solidFill>
                  <a:srgbClr val="000000"/>
                </a:solidFill>
                <a:latin typeface="WMSBVV+CIDFont+F1"/>
                <a:cs typeface="WMSBVV+CIDFont+F1"/>
              </a:rPr>
              <a:t> </a:t>
            </a:r>
            <a:r>
              <a:rPr sz="867" u="sng" spc="8" dirty="0">
                <a:solidFill>
                  <a:srgbClr val="000000"/>
                </a:solidFill>
                <a:latin typeface="WMSBVV+CIDFont+F1"/>
                <a:cs typeface="WMSBVV+CIDFont+F1"/>
              </a:rPr>
              <a:t>GRADE</a:t>
            </a:r>
            <a:r>
              <a:rPr sz="867" u="sng" dirty="0">
                <a:solidFill>
                  <a:srgbClr val="000000"/>
                </a:solidFill>
                <a:latin typeface="WMSBVV+CIDFont+F1"/>
                <a:cs typeface="WMSBVV+CIDFont+F1"/>
              </a:rPr>
              <a:t> REACTION</a:t>
            </a:r>
            <a:r>
              <a:rPr sz="867" u="sng" spc="13" dirty="0">
                <a:solidFill>
                  <a:srgbClr val="000000"/>
                </a:solidFill>
                <a:latin typeface="WMSBVV+CIDFont+F1"/>
                <a:cs typeface="WMSBVV+CIDFont+F1"/>
              </a:rPr>
              <a:t> </a:t>
            </a:r>
            <a:r>
              <a:rPr sz="867" u="sng" dirty="0">
                <a:solidFill>
                  <a:srgbClr val="000000"/>
                </a:solidFill>
                <a:latin typeface="WMSBVV+CIDFont+F1"/>
                <a:cs typeface="WMSBVV+CIDFont+F1"/>
              </a:rPr>
              <a:t>(K-VALUE)</a:t>
            </a:r>
          </a:p>
          <a:p>
            <a:pPr marL="764256">
              <a:lnSpc>
                <a:spcPts val="960"/>
              </a:lnSpc>
              <a:spcBef>
                <a:spcPts val="538"/>
              </a:spcBef>
            </a:pPr>
            <a:r>
              <a:rPr sz="867" u="sng" dirty="0">
                <a:solidFill>
                  <a:srgbClr val="000000"/>
                </a:solidFill>
                <a:latin typeface="WMSBVV+CIDFont+F1"/>
                <a:cs typeface="WMSBVV+CIDFont+F1"/>
              </a:rPr>
              <a:t>-</a:t>
            </a:r>
            <a:r>
              <a:rPr sz="867" u="sng" spc="14" dirty="0">
                <a:solidFill>
                  <a:srgbClr val="000000"/>
                </a:solidFill>
                <a:latin typeface="WMSBVV+CIDFont+F1"/>
                <a:cs typeface="WMSBVV+CIDFont+F1"/>
              </a:rPr>
              <a:t> </a:t>
            </a:r>
            <a:r>
              <a:rPr sz="867" u="sng" dirty="0">
                <a:solidFill>
                  <a:srgbClr val="000000"/>
                </a:solidFill>
                <a:latin typeface="WMSBVV+CIDFont+F1"/>
                <a:cs typeface="WMSBVV+CIDFont+F1"/>
              </a:rPr>
              <a:t>PLATE LOAD TEST:</a:t>
            </a:r>
          </a:p>
        </p:txBody>
      </p:sp>
      <p:sp>
        <p:nvSpPr>
          <p:cNvPr id="10" name="object 10"/>
          <p:cNvSpPr txBox="1"/>
          <p:nvPr/>
        </p:nvSpPr>
        <p:spPr>
          <a:xfrm>
            <a:off x="2540367" y="4862263"/>
            <a:ext cx="4204953" cy="859210"/>
          </a:xfrm>
          <a:prstGeom prst="rect">
            <a:avLst/>
          </a:prstGeom>
        </p:spPr>
        <p:txBody>
          <a:bodyPr vert="horz" wrap="square" lIns="0" tIns="0" rIns="0" bIns="0" rtlCol="0">
            <a:spAutoFit/>
          </a:bodyPr>
          <a:lstStyle/>
          <a:p>
            <a:pPr marL="3">
              <a:lnSpc>
                <a:spcPts val="971"/>
              </a:lnSpc>
            </a:pPr>
            <a:r>
              <a:rPr sz="867" dirty="0">
                <a:solidFill>
                  <a:srgbClr val="000000"/>
                </a:solidFill>
                <a:latin typeface="LQRMGR+CIDFont+F2"/>
                <a:cs typeface="LQRMGR+CIDFont+F2"/>
              </a:rPr>
              <a:t>The</a:t>
            </a:r>
            <a:r>
              <a:rPr sz="867" spc="98" dirty="0">
                <a:solidFill>
                  <a:srgbClr val="000000"/>
                </a:solidFill>
                <a:latin typeface="LQRMGR+CIDFont+F2"/>
                <a:cs typeface="LQRMGR+CIDFont+F2"/>
              </a:rPr>
              <a:t> </a:t>
            </a:r>
            <a:r>
              <a:rPr sz="867" dirty="0">
                <a:solidFill>
                  <a:srgbClr val="000000"/>
                </a:solidFill>
                <a:latin typeface="LQRMGR+CIDFont+F2"/>
                <a:cs typeface="LQRMGR+CIDFont+F2"/>
              </a:rPr>
              <a:t>Load</a:t>
            </a:r>
            <a:r>
              <a:rPr sz="867" spc="102" dirty="0">
                <a:solidFill>
                  <a:srgbClr val="000000"/>
                </a:solidFill>
                <a:latin typeface="LQRMGR+CIDFont+F2"/>
                <a:cs typeface="LQRMGR+CIDFont+F2"/>
              </a:rPr>
              <a:t> </a:t>
            </a:r>
            <a:r>
              <a:rPr sz="867" dirty="0">
                <a:solidFill>
                  <a:srgbClr val="000000"/>
                </a:solidFill>
                <a:latin typeface="LQRMGR+CIDFont+F2"/>
                <a:cs typeface="LQRMGR+CIDFont+F2"/>
              </a:rPr>
              <a:t>Test</a:t>
            </a:r>
            <a:r>
              <a:rPr sz="867" spc="97" dirty="0">
                <a:solidFill>
                  <a:srgbClr val="000000"/>
                </a:solidFill>
                <a:latin typeface="LQRMGR+CIDFont+F2"/>
                <a:cs typeface="LQRMGR+CIDFont+F2"/>
              </a:rPr>
              <a:t> </a:t>
            </a:r>
            <a:r>
              <a:rPr sz="867" dirty="0">
                <a:solidFill>
                  <a:srgbClr val="000000"/>
                </a:solidFill>
                <a:latin typeface="LQRMGR+CIDFont+F2"/>
                <a:cs typeface="LQRMGR+CIDFont+F2"/>
              </a:rPr>
              <a:t>is</a:t>
            </a:r>
            <a:r>
              <a:rPr sz="867" spc="100" dirty="0">
                <a:solidFill>
                  <a:srgbClr val="000000"/>
                </a:solidFill>
                <a:latin typeface="LQRMGR+CIDFont+F2"/>
                <a:cs typeface="LQRMGR+CIDFont+F2"/>
              </a:rPr>
              <a:t> </a:t>
            </a:r>
            <a:r>
              <a:rPr sz="867" dirty="0">
                <a:solidFill>
                  <a:srgbClr val="000000"/>
                </a:solidFill>
                <a:latin typeface="LQRMGR+CIDFont+F2"/>
                <a:cs typeface="LQRMGR+CIDFont+F2"/>
              </a:rPr>
              <a:t>conducted</a:t>
            </a:r>
            <a:r>
              <a:rPr sz="867" spc="101" dirty="0">
                <a:solidFill>
                  <a:srgbClr val="000000"/>
                </a:solidFill>
                <a:latin typeface="LQRMGR+CIDFont+F2"/>
                <a:cs typeface="LQRMGR+CIDFont+F2"/>
              </a:rPr>
              <a:t> </a:t>
            </a:r>
            <a:r>
              <a:rPr sz="867" spc="9" dirty="0">
                <a:solidFill>
                  <a:srgbClr val="000000"/>
                </a:solidFill>
                <a:latin typeface="LQRMGR+CIDFont+F2"/>
                <a:cs typeface="LQRMGR+CIDFont+F2"/>
              </a:rPr>
              <a:t>at</a:t>
            </a:r>
            <a:r>
              <a:rPr sz="867" spc="84" dirty="0">
                <a:solidFill>
                  <a:srgbClr val="000000"/>
                </a:solidFill>
                <a:latin typeface="LQRMGR+CIDFont+F2"/>
                <a:cs typeface="LQRMGR+CIDFont+F2"/>
              </a:rPr>
              <a:t> </a:t>
            </a:r>
            <a:r>
              <a:rPr sz="867" dirty="0">
                <a:solidFill>
                  <a:srgbClr val="000000"/>
                </a:solidFill>
                <a:latin typeface="LQRMGR+CIDFont+F2"/>
                <a:cs typeface="LQRMGR+CIDFont+F2"/>
              </a:rPr>
              <a:t>the</a:t>
            </a:r>
            <a:r>
              <a:rPr sz="867" spc="108" dirty="0">
                <a:solidFill>
                  <a:srgbClr val="000000"/>
                </a:solidFill>
                <a:latin typeface="LQRMGR+CIDFont+F2"/>
                <a:cs typeface="LQRMGR+CIDFont+F2"/>
              </a:rPr>
              <a:t> </a:t>
            </a:r>
            <a:r>
              <a:rPr sz="867" dirty="0">
                <a:solidFill>
                  <a:srgbClr val="000000"/>
                </a:solidFill>
                <a:latin typeface="LQRMGR+CIDFont+F2"/>
                <a:cs typeface="LQRMGR+CIDFont+F2"/>
              </a:rPr>
              <a:t>test</a:t>
            </a:r>
            <a:r>
              <a:rPr sz="867" spc="101" dirty="0">
                <a:solidFill>
                  <a:srgbClr val="000000"/>
                </a:solidFill>
                <a:latin typeface="LQRMGR+CIDFont+F2"/>
                <a:cs typeface="LQRMGR+CIDFont+F2"/>
              </a:rPr>
              <a:t> </a:t>
            </a:r>
            <a:r>
              <a:rPr sz="867" dirty="0">
                <a:solidFill>
                  <a:srgbClr val="000000"/>
                </a:solidFill>
                <a:latin typeface="LQRMGR+CIDFont+F2"/>
                <a:cs typeface="LQRMGR+CIDFont+F2"/>
              </a:rPr>
              <a:t>section</a:t>
            </a:r>
            <a:r>
              <a:rPr sz="867" spc="92"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93" dirty="0">
                <a:solidFill>
                  <a:srgbClr val="000000"/>
                </a:solidFill>
                <a:latin typeface="LQRMGR+CIDFont+F2"/>
                <a:cs typeface="LQRMGR+CIDFont+F2"/>
              </a:rPr>
              <a:t> </a:t>
            </a:r>
            <a:r>
              <a:rPr sz="867" dirty="0">
                <a:solidFill>
                  <a:srgbClr val="000000"/>
                </a:solidFill>
                <a:latin typeface="WMSBVV+CIDFont+F1"/>
                <a:cs typeface="WMSBVV+CIDFont+F1"/>
              </a:rPr>
              <a:t>for</a:t>
            </a:r>
            <a:r>
              <a:rPr sz="867" spc="92" dirty="0">
                <a:solidFill>
                  <a:srgbClr val="000000"/>
                </a:solidFill>
                <a:latin typeface="WMSBVV+CIDFont+F1"/>
                <a:cs typeface="WMSBVV+CIDFont+F1"/>
              </a:rPr>
              <a:t> </a:t>
            </a:r>
            <a:r>
              <a:rPr sz="867" spc="10" dirty="0">
                <a:solidFill>
                  <a:srgbClr val="000000"/>
                </a:solidFill>
                <a:latin typeface="WMSBVV+CIDFont+F1"/>
                <a:cs typeface="WMSBVV+CIDFont+F1"/>
              </a:rPr>
              <a:t>Raw</a:t>
            </a:r>
            <a:r>
              <a:rPr sz="867" spc="87" dirty="0">
                <a:solidFill>
                  <a:srgbClr val="000000"/>
                </a:solidFill>
                <a:latin typeface="WMSBVV+CIDFont+F1"/>
                <a:cs typeface="WMSBVV+CIDFont+F1"/>
              </a:rPr>
              <a:t> </a:t>
            </a:r>
            <a:r>
              <a:rPr sz="867" spc="6" dirty="0">
                <a:solidFill>
                  <a:srgbClr val="000000"/>
                </a:solidFill>
                <a:latin typeface="WMSBVV+CIDFont+F1"/>
                <a:cs typeface="WMSBVV+CIDFont+F1"/>
              </a:rPr>
              <a:t>water</a:t>
            </a:r>
            <a:r>
              <a:rPr sz="867" spc="98" dirty="0">
                <a:solidFill>
                  <a:srgbClr val="000000"/>
                </a:solidFill>
                <a:latin typeface="WMSBVV+CIDFont+F1"/>
                <a:cs typeface="WMSBVV+CIDFont+F1"/>
              </a:rPr>
              <a:t> </a:t>
            </a:r>
            <a:r>
              <a:rPr sz="867" dirty="0">
                <a:solidFill>
                  <a:srgbClr val="000000"/>
                </a:solidFill>
                <a:latin typeface="WMSBVV+CIDFont+F1"/>
                <a:cs typeface="WMSBVV+CIDFont+F1"/>
              </a:rPr>
              <a:t>Tank</a:t>
            </a:r>
            <a:r>
              <a:rPr sz="867" spc="94" dirty="0">
                <a:solidFill>
                  <a:srgbClr val="000000"/>
                </a:solidFill>
                <a:latin typeface="WMSBVV+CIDFont+F1"/>
                <a:cs typeface="WMSBVV+CIDFont+F1"/>
              </a:rPr>
              <a:t> </a:t>
            </a:r>
            <a:r>
              <a:rPr sz="867" dirty="0">
                <a:solidFill>
                  <a:srgbClr val="000000"/>
                </a:solidFill>
                <a:latin typeface="WMSBVV+CIDFont+F1"/>
                <a:cs typeface="WMSBVV+CIDFont+F1"/>
              </a:rPr>
              <a:t>area</a:t>
            </a:r>
            <a:r>
              <a:rPr sz="867" spc="101" dirty="0">
                <a:solidFill>
                  <a:srgbClr val="000000"/>
                </a:solidFill>
                <a:latin typeface="WMSBVV+CIDFont+F1"/>
                <a:cs typeface="WMSBVV+CIDFont+F1"/>
              </a:rPr>
              <a:t> </a:t>
            </a:r>
            <a:r>
              <a:rPr sz="867" dirty="0">
                <a:solidFill>
                  <a:srgbClr val="000000"/>
                </a:solidFill>
                <a:latin typeface="WMSBVV+CIDFont+F1"/>
                <a:cs typeface="WMSBVV+CIDFont+F1"/>
              </a:rPr>
              <a:t>below</a:t>
            </a:r>
            <a:r>
              <a:rPr sz="867" spc="93" dirty="0">
                <a:solidFill>
                  <a:srgbClr val="000000"/>
                </a:solidFill>
                <a:latin typeface="WMSBVV+CIDFont+F1"/>
                <a:cs typeface="WMSBVV+CIDFont+F1"/>
              </a:rPr>
              <a:t> </a:t>
            </a:r>
            <a:r>
              <a:rPr sz="867" dirty="0">
                <a:solidFill>
                  <a:srgbClr val="000000"/>
                </a:solidFill>
                <a:latin typeface="WMSBVV+CIDFont+F1"/>
                <a:cs typeface="WMSBVV+CIDFont+F1"/>
              </a:rPr>
              <a:t>1.50</a:t>
            </a:r>
          </a:p>
          <a:p>
            <a:pPr marL="3">
              <a:lnSpc>
                <a:spcPts val="971"/>
              </a:lnSpc>
              <a:spcBef>
                <a:spcPts val="570"/>
              </a:spcBef>
            </a:pPr>
            <a:r>
              <a:rPr sz="867" dirty="0">
                <a:solidFill>
                  <a:srgbClr val="000000"/>
                </a:solidFill>
                <a:latin typeface="WMSBVV+CIDFont+F1"/>
                <a:cs typeface="WMSBVV+CIDFont+F1"/>
              </a:rPr>
              <a:t>meter</a:t>
            </a:r>
            <a:r>
              <a:rPr sz="867" spc="194" dirty="0">
                <a:solidFill>
                  <a:srgbClr val="000000"/>
                </a:solidFill>
                <a:latin typeface="WMSBVV+CIDFont+F1"/>
                <a:cs typeface="WMSBVV+CIDFont+F1"/>
              </a:rPr>
              <a:t> </a:t>
            </a:r>
            <a:r>
              <a:rPr sz="867" dirty="0">
                <a:solidFill>
                  <a:srgbClr val="000000"/>
                </a:solidFill>
                <a:latin typeface="WMSBVV+CIDFont+F1"/>
                <a:cs typeface="WMSBVV+CIDFont+F1"/>
              </a:rPr>
              <a:t>in</a:t>
            </a:r>
            <a:r>
              <a:rPr sz="867" spc="195" dirty="0">
                <a:solidFill>
                  <a:srgbClr val="000000"/>
                </a:solidFill>
                <a:latin typeface="WMSBVV+CIDFont+F1"/>
                <a:cs typeface="WMSBVV+CIDFont+F1"/>
              </a:rPr>
              <a:t> </a:t>
            </a:r>
            <a:r>
              <a:rPr sz="867" dirty="0">
                <a:solidFill>
                  <a:srgbClr val="000000"/>
                </a:solidFill>
                <a:latin typeface="LQRMGR+CIDFont+F2"/>
                <a:cs typeface="LQRMGR+CIDFont+F2"/>
              </a:rPr>
              <a:t>(in</a:t>
            </a:r>
            <a:r>
              <a:rPr sz="867" spc="200" dirty="0">
                <a:solidFill>
                  <a:srgbClr val="000000"/>
                </a:solidFill>
                <a:latin typeface="LQRMGR+CIDFont+F2"/>
                <a:cs typeface="LQRMGR+CIDFont+F2"/>
              </a:rPr>
              <a:t> </a:t>
            </a:r>
            <a:r>
              <a:rPr sz="867" dirty="0">
                <a:solidFill>
                  <a:srgbClr val="000000"/>
                </a:solidFill>
                <a:latin typeface="LQRMGR+CIDFont+F2"/>
                <a:cs typeface="LQRMGR+CIDFont+F2"/>
              </a:rPr>
              <a:t>new</a:t>
            </a:r>
            <a:r>
              <a:rPr sz="867" spc="189" dirty="0">
                <a:solidFill>
                  <a:srgbClr val="000000"/>
                </a:solidFill>
                <a:latin typeface="LQRMGR+CIDFont+F2"/>
                <a:cs typeface="LQRMGR+CIDFont+F2"/>
              </a:rPr>
              <a:t> </a:t>
            </a:r>
            <a:r>
              <a:rPr sz="867" spc="8" dirty="0">
                <a:solidFill>
                  <a:srgbClr val="000000"/>
                </a:solidFill>
                <a:latin typeface="LQRMGR+CIDFont+F2"/>
                <a:cs typeface="LQRMGR+CIDFont+F2"/>
              </a:rPr>
              <a:t>WTP)</a:t>
            </a:r>
            <a:r>
              <a:rPr sz="867" spc="185" dirty="0">
                <a:solidFill>
                  <a:srgbClr val="000000"/>
                </a:solidFill>
                <a:latin typeface="LQRMGR+CIDFont+F2"/>
                <a:cs typeface="LQRMGR+CIDFont+F2"/>
              </a:rPr>
              <a:t> </a:t>
            </a:r>
            <a:r>
              <a:rPr sz="867" spc="13" dirty="0">
                <a:solidFill>
                  <a:srgbClr val="000000"/>
                </a:solidFill>
                <a:latin typeface="WMSBVV+CIDFont+F1"/>
                <a:cs typeface="WMSBVV+CIDFont+F1"/>
              </a:rPr>
              <a:t>at</a:t>
            </a:r>
            <a:r>
              <a:rPr sz="867" spc="174" dirty="0">
                <a:solidFill>
                  <a:srgbClr val="000000"/>
                </a:solidFill>
                <a:latin typeface="WMSBVV+CIDFont+F1"/>
                <a:cs typeface="WMSBVV+CIDFont+F1"/>
              </a:rPr>
              <a:t> </a:t>
            </a:r>
            <a:r>
              <a:rPr sz="867" spc="7" dirty="0">
                <a:solidFill>
                  <a:srgbClr val="000000"/>
                </a:solidFill>
                <a:latin typeface="WMSBVV+CIDFont+F1"/>
                <a:cs typeface="WMSBVV+CIDFont+F1"/>
              </a:rPr>
              <a:t>PEDDAVARAM</a:t>
            </a:r>
            <a:r>
              <a:rPr sz="867" spc="186" dirty="0">
                <a:solidFill>
                  <a:srgbClr val="000000"/>
                </a:solidFill>
                <a:latin typeface="WMSBVV+CIDFont+F1"/>
                <a:cs typeface="WMSBVV+CIDFont+F1"/>
              </a:rPr>
              <a:t> </a:t>
            </a:r>
            <a:r>
              <a:rPr sz="867" dirty="0">
                <a:solidFill>
                  <a:srgbClr val="000000"/>
                </a:solidFill>
                <a:latin typeface="WMSBVV+CIDFont+F1"/>
                <a:cs typeface="WMSBVV+CIDFont+F1"/>
              </a:rPr>
              <a:t>VILLAGE,</a:t>
            </a:r>
            <a:r>
              <a:rPr sz="867" spc="183" dirty="0">
                <a:solidFill>
                  <a:srgbClr val="000000"/>
                </a:solidFill>
                <a:latin typeface="WMSBVV+CIDFont+F1"/>
                <a:cs typeface="WMSBVV+CIDFont+F1"/>
              </a:rPr>
              <a:t> </a:t>
            </a:r>
            <a:r>
              <a:rPr sz="867" spc="6" dirty="0">
                <a:solidFill>
                  <a:srgbClr val="000000"/>
                </a:solidFill>
                <a:latin typeface="WMSBVV+CIDFont+F1"/>
                <a:cs typeface="WMSBVV+CIDFont+F1"/>
              </a:rPr>
              <a:t>NANDIGAMA</a:t>
            </a:r>
            <a:r>
              <a:rPr sz="867" spc="196" dirty="0">
                <a:solidFill>
                  <a:srgbClr val="000000"/>
                </a:solidFill>
                <a:latin typeface="WMSBVV+CIDFont+F1"/>
                <a:cs typeface="WMSBVV+CIDFont+F1"/>
              </a:rPr>
              <a:t> </a:t>
            </a:r>
            <a:r>
              <a:rPr sz="867" spc="6" dirty="0">
                <a:solidFill>
                  <a:srgbClr val="000000"/>
                </a:solidFill>
                <a:latin typeface="WMSBVV+CIDFont+F1"/>
                <a:cs typeface="WMSBVV+CIDFont+F1"/>
              </a:rPr>
              <a:t>MANDAL,</a:t>
            </a:r>
          </a:p>
          <a:p>
            <a:pPr marL="1">
              <a:lnSpc>
                <a:spcPts val="971"/>
              </a:lnSpc>
              <a:spcBef>
                <a:spcPts val="530"/>
              </a:spcBef>
            </a:pPr>
            <a:r>
              <a:rPr sz="867" spc="7" dirty="0">
                <a:solidFill>
                  <a:srgbClr val="000000"/>
                </a:solidFill>
                <a:latin typeface="WMSBVV+CIDFont+F1"/>
                <a:cs typeface="WMSBVV+CIDFont+F1"/>
              </a:rPr>
              <a:t>NTR</a:t>
            </a:r>
            <a:r>
              <a:rPr sz="867" spc="29" dirty="0">
                <a:solidFill>
                  <a:srgbClr val="000000"/>
                </a:solidFill>
                <a:latin typeface="WMSBVV+CIDFont+F1"/>
                <a:cs typeface="WMSBVV+CIDFont+F1"/>
              </a:rPr>
              <a:t> </a:t>
            </a:r>
            <a:r>
              <a:rPr sz="867" dirty="0">
                <a:solidFill>
                  <a:srgbClr val="000000"/>
                </a:solidFill>
                <a:latin typeface="WMSBVV+CIDFont+F1"/>
                <a:cs typeface="WMSBVV+CIDFont+F1"/>
              </a:rPr>
              <a:t>DISTRICT,</a:t>
            </a:r>
            <a:r>
              <a:rPr sz="867" spc="26" dirty="0">
                <a:solidFill>
                  <a:srgbClr val="000000"/>
                </a:solidFill>
                <a:latin typeface="WMSBVV+CIDFont+F1"/>
                <a:cs typeface="WMSBVV+CIDFont+F1"/>
              </a:rPr>
              <a:t> </a:t>
            </a:r>
            <a:r>
              <a:rPr sz="867" dirty="0">
                <a:solidFill>
                  <a:srgbClr val="000000"/>
                </a:solidFill>
                <a:latin typeface="WMSBVV+CIDFont+F1"/>
                <a:cs typeface="WMSBVV+CIDFont+F1"/>
              </a:rPr>
              <a:t>ANDHRA</a:t>
            </a:r>
            <a:r>
              <a:rPr sz="867" spc="28" dirty="0">
                <a:solidFill>
                  <a:srgbClr val="000000"/>
                </a:solidFill>
                <a:latin typeface="WMSBVV+CIDFont+F1"/>
                <a:cs typeface="WMSBVV+CIDFont+F1"/>
              </a:rPr>
              <a:t> </a:t>
            </a:r>
            <a:r>
              <a:rPr sz="867" dirty="0">
                <a:solidFill>
                  <a:srgbClr val="000000"/>
                </a:solidFill>
                <a:latin typeface="WMSBVV+CIDFont+F1"/>
                <a:cs typeface="WMSBVV+CIDFont+F1"/>
              </a:rPr>
              <a:t>PRADESH.</a:t>
            </a:r>
            <a:r>
              <a:rPr sz="867" spc="22" dirty="0">
                <a:solidFill>
                  <a:srgbClr val="000000"/>
                </a:solidFill>
                <a:latin typeface="WMSBVV+CIDFont+F1"/>
                <a:cs typeface="WMSBVV+CIDFont+F1"/>
              </a:rPr>
              <a:t> </a:t>
            </a:r>
            <a:r>
              <a:rPr sz="867" dirty="0">
                <a:solidFill>
                  <a:srgbClr val="000000"/>
                </a:solidFill>
                <a:latin typeface="WMSBVV+CIDFont+F1"/>
                <a:cs typeface="WMSBVV+CIDFont+F1"/>
              </a:rPr>
              <a:t>The</a:t>
            </a:r>
            <a:r>
              <a:rPr sz="867" spc="25" dirty="0">
                <a:solidFill>
                  <a:srgbClr val="000000"/>
                </a:solidFill>
                <a:latin typeface="WMSBVV+CIDFont+F1"/>
                <a:cs typeface="WMSBVV+CIDFont+F1"/>
              </a:rPr>
              <a:t> </a:t>
            </a:r>
            <a:r>
              <a:rPr sz="867" spc="8" dirty="0">
                <a:solidFill>
                  <a:srgbClr val="000000"/>
                </a:solidFill>
                <a:latin typeface="WMSBVV+CIDFont+F1"/>
                <a:cs typeface="WMSBVV+CIDFont+F1"/>
              </a:rPr>
              <a:t>Load</a:t>
            </a:r>
            <a:r>
              <a:rPr sz="867" spc="17" dirty="0">
                <a:solidFill>
                  <a:srgbClr val="000000"/>
                </a:solidFill>
                <a:latin typeface="WMSBVV+CIDFont+F1"/>
                <a:cs typeface="WMSBVV+CIDFont+F1"/>
              </a:rPr>
              <a:t> </a:t>
            </a:r>
            <a:r>
              <a:rPr sz="867" dirty="0">
                <a:solidFill>
                  <a:srgbClr val="000000"/>
                </a:solidFill>
                <a:latin typeface="WMSBVV+CIDFont+F1"/>
                <a:cs typeface="WMSBVV+CIDFont+F1"/>
              </a:rPr>
              <a:t>test</a:t>
            </a:r>
            <a:r>
              <a:rPr sz="867" spc="20" dirty="0">
                <a:solidFill>
                  <a:srgbClr val="000000"/>
                </a:solidFill>
                <a:latin typeface="WMSBVV+CIDFont+F1"/>
                <a:cs typeface="WMSBVV+CIDFont+F1"/>
              </a:rPr>
              <a:t> </a:t>
            </a:r>
            <a:r>
              <a:rPr sz="867" spc="10" dirty="0">
                <a:solidFill>
                  <a:srgbClr val="000000"/>
                </a:solidFill>
                <a:latin typeface="WMSBVV+CIDFont+F1"/>
                <a:cs typeface="WMSBVV+CIDFont+F1"/>
              </a:rPr>
              <a:t>was</a:t>
            </a:r>
            <a:r>
              <a:rPr sz="867" spc="15" dirty="0">
                <a:solidFill>
                  <a:srgbClr val="000000"/>
                </a:solidFill>
                <a:latin typeface="WMSBVV+CIDFont+F1"/>
                <a:cs typeface="WMSBVV+CIDFont+F1"/>
              </a:rPr>
              <a:t> </a:t>
            </a:r>
            <a:r>
              <a:rPr sz="867" dirty="0">
                <a:solidFill>
                  <a:srgbClr val="000000"/>
                </a:solidFill>
                <a:latin typeface="WMSBVV+CIDFont+F1"/>
                <a:cs typeface="WMSBVV+CIDFont+F1"/>
              </a:rPr>
              <a:t>done</a:t>
            </a:r>
            <a:r>
              <a:rPr sz="867" spc="25" dirty="0">
                <a:solidFill>
                  <a:srgbClr val="000000"/>
                </a:solidFill>
                <a:latin typeface="WMSBVV+CIDFont+F1"/>
                <a:cs typeface="WMSBVV+CIDFont+F1"/>
              </a:rPr>
              <a:t> </a:t>
            </a:r>
            <a:r>
              <a:rPr sz="867" dirty="0">
                <a:solidFill>
                  <a:srgbClr val="000000"/>
                </a:solidFill>
                <a:latin typeface="WMSBVV+CIDFont+F1"/>
                <a:cs typeface="WMSBVV+CIDFont+F1"/>
              </a:rPr>
              <a:t>as</a:t>
            </a:r>
            <a:r>
              <a:rPr sz="867" spc="28" dirty="0">
                <a:solidFill>
                  <a:srgbClr val="000000"/>
                </a:solidFill>
                <a:latin typeface="WMSBVV+CIDFont+F1"/>
                <a:cs typeface="WMSBVV+CIDFont+F1"/>
              </a:rPr>
              <a:t> </a:t>
            </a:r>
            <a:r>
              <a:rPr sz="867" dirty="0">
                <a:solidFill>
                  <a:srgbClr val="000000"/>
                </a:solidFill>
                <a:latin typeface="WMSBVV+CIDFont+F1"/>
                <a:cs typeface="WMSBVV+CIDFont+F1"/>
              </a:rPr>
              <a:t>per</a:t>
            </a:r>
            <a:r>
              <a:rPr sz="867" spc="10" dirty="0">
                <a:solidFill>
                  <a:srgbClr val="000000"/>
                </a:solidFill>
                <a:latin typeface="WMSBVV+CIDFont+F1"/>
                <a:cs typeface="WMSBVV+CIDFont+F1"/>
              </a:rPr>
              <a:t> </a:t>
            </a:r>
            <a:r>
              <a:rPr sz="867" spc="7" dirty="0">
                <a:solidFill>
                  <a:srgbClr val="000000"/>
                </a:solidFill>
                <a:latin typeface="WMSBVV+CIDFont+F1"/>
                <a:cs typeface="WMSBVV+CIDFont+F1"/>
              </a:rPr>
              <a:t>IS:</a:t>
            </a:r>
            <a:r>
              <a:rPr sz="867" spc="13" dirty="0">
                <a:solidFill>
                  <a:srgbClr val="000000"/>
                </a:solidFill>
                <a:latin typeface="WMSBVV+CIDFont+F1"/>
                <a:cs typeface="WMSBVV+CIDFont+F1"/>
              </a:rPr>
              <a:t> </a:t>
            </a:r>
            <a:r>
              <a:rPr sz="867" dirty="0">
                <a:solidFill>
                  <a:srgbClr val="000000"/>
                </a:solidFill>
                <a:latin typeface="WMSBVV+CIDFont+F1"/>
                <a:cs typeface="WMSBVV+CIDFont+F1"/>
              </a:rPr>
              <a:t>9214-1971</a:t>
            </a:r>
          </a:p>
          <a:p>
            <a:pPr>
              <a:lnSpc>
                <a:spcPts val="971"/>
              </a:lnSpc>
              <a:spcBef>
                <a:spcPts val="570"/>
              </a:spcBef>
            </a:pPr>
            <a:r>
              <a:rPr sz="867" dirty="0">
                <a:solidFill>
                  <a:srgbClr val="000000"/>
                </a:solidFill>
                <a:latin typeface="WMSBVV+CIDFont+F1"/>
                <a:cs typeface="WMSBVV+CIDFont+F1"/>
              </a:rPr>
              <a:t>specifications.</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40370" y="859499"/>
            <a:ext cx="4201851"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3" name="object 3"/>
          <p:cNvSpPr txBox="1"/>
          <p:nvPr/>
        </p:nvSpPr>
        <p:spPr>
          <a:xfrm>
            <a:off x="2826105" y="1234784"/>
            <a:ext cx="3918572" cy="25648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The</a:t>
            </a:r>
            <a:r>
              <a:rPr sz="867" spc="115" dirty="0">
                <a:solidFill>
                  <a:srgbClr val="000000"/>
                </a:solidFill>
                <a:latin typeface="LQRMGR+CIDFont+F2"/>
                <a:cs typeface="LQRMGR+CIDFont+F2"/>
              </a:rPr>
              <a:t> </a:t>
            </a:r>
            <a:r>
              <a:rPr sz="867" dirty="0">
                <a:solidFill>
                  <a:srgbClr val="000000"/>
                </a:solidFill>
                <a:latin typeface="LQRMGR+CIDFont+F2"/>
                <a:cs typeface="LQRMGR+CIDFont+F2"/>
              </a:rPr>
              <a:t>Size of</a:t>
            </a:r>
            <a:r>
              <a:rPr sz="867" spc="-10" dirty="0">
                <a:solidFill>
                  <a:srgbClr val="000000"/>
                </a:solidFill>
                <a:latin typeface="LQRMGR+CIDFont+F2"/>
                <a:cs typeface="LQRMGR+CIDFont+F2"/>
              </a:rPr>
              <a:t> </a:t>
            </a:r>
            <a:r>
              <a:rPr sz="867" spc="10" dirty="0">
                <a:solidFill>
                  <a:srgbClr val="000000"/>
                </a:solidFill>
                <a:latin typeface="LQRMGR+CIDFont+F2"/>
                <a:cs typeface="LQRMGR+CIDFont+F2"/>
              </a:rPr>
              <a:t>the</a:t>
            </a:r>
            <a:r>
              <a:rPr sz="867" spc="103" dirty="0">
                <a:solidFill>
                  <a:srgbClr val="000000"/>
                </a:solidFill>
                <a:latin typeface="LQRMGR+CIDFont+F2"/>
                <a:cs typeface="LQRMGR+CIDFont+F2"/>
              </a:rPr>
              <a:t> </a:t>
            </a:r>
            <a:r>
              <a:rPr sz="867" dirty="0">
                <a:solidFill>
                  <a:srgbClr val="000000"/>
                </a:solidFill>
                <a:latin typeface="LQRMGR+CIDFont+F2"/>
                <a:cs typeface="LQRMGR+CIDFont+F2"/>
              </a:rPr>
              <a:t>plate</a:t>
            </a:r>
            <a:r>
              <a:rPr sz="867" spc="106" dirty="0">
                <a:solidFill>
                  <a:srgbClr val="000000"/>
                </a:solidFill>
                <a:latin typeface="LQRMGR+CIDFont+F2"/>
                <a:cs typeface="LQRMGR+CIDFont+F2"/>
              </a:rPr>
              <a:t> </a:t>
            </a:r>
            <a:r>
              <a:rPr sz="867" dirty="0">
                <a:solidFill>
                  <a:srgbClr val="000000"/>
                </a:solidFill>
                <a:latin typeface="LQRMGR+CIDFont+F2"/>
                <a:cs typeface="LQRMGR+CIDFont+F2"/>
              </a:rPr>
              <a:t>will</a:t>
            </a:r>
            <a:r>
              <a:rPr sz="867" spc="115" dirty="0">
                <a:solidFill>
                  <a:srgbClr val="000000"/>
                </a:solidFill>
                <a:latin typeface="LQRMGR+CIDFont+F2"/>
                <a:cs typeface="LQRMGR+CIDFont+F2"/>
              </a:rPr>
              <a:t> </a:t>
            </a:r>
            <a:r>
              <a:rPr sz="867" dirty="0">
                <a:solidFill>
                  <a:srgbClr val="000000"/>
                </a:solidFill>
                <a:latin typeface="LQRMGR+CIDFont+F2"/>
                <a:cs typeface="LQRMGR+CIDFont+F2"/>
              </a:rPr>
              <a:t>be</a:t>
            </a:r>
            <a:r>
              <a:rPr sz="867" spc="108" dirty="0">
                <a:solidFill>
                  <a:srgbClr val="000000"/>
                </a:solidFill>
                <a:latin typeface="LQRMGR+CIDFont+F2"/>
                <a:cs typeface="LQRMGR+CIDFont+F2"/>
              </a:rPr>
              <a:t> </a:t>
            </a:r>
            <a:r>
              <a:rPr sz="867" dirty="0">
                <a:solidFill>
                  <a:srgbClr val="000000"/>
                </a:solidFill>
                <a:latin typeface="WMSBVV+CIDFont+F1"/>
                <a:cs typeface="WMSBVV+CIDFont+F1"/>
              </a:rPr>
              <a:t>750</a:t>
            </a:r>
            <a:r>
              <a:rPr sz="867" spc="116" dirty="0">
                <a:solidFill>
                  <a:srgbClr val="000000"/>
                </a:solidFill>
                <a:latin typeface="WMSBVV+CIDFont+F1"/>
                <a:cs typeface="WMSBVV+CIDFont+F1"/>
              </a:rPr>
              <a:t> </a:t>
            </a:r>
            <a:r>
              <a:rPr sz="867" spc="9" dirty="0">
                <a:solidFill>
                  <a:srgbClr val="000000"/>
                </a:solidFill>
                <a:latin typeface="WMSBVV+CIDFont+F1"/>
                <a:cs typeface="WMSBVV+CIDFont+F1"/>
              </a:rPr>
              <a:t>mm</a:t>
            </a:r>
            <a:r>
              <a:rPr sz="867" spc="108" dirty="0">
                <a:solidFill>
                  <a:srgbClr val="000000"/>
                </a:solidFill>
                <a:latin typeface="WMSBVV+CIDFont+F1"/>
                <a:cs typeface="WMSBVV+CIDFont+F1"/>
              </a:rPr>
              <a:t> </a:t>
            </a:r>
            <a:r>
              <a:rPr sz="867" dirty="0">
                <a:solidFill>
                  <a:srgbClr val="000000"/>
                </a:solidFill>
                <a:latin typeface="WMSBVV+CIDFont+F1"/>
                <a:cs typeface="WMSBVV+CIDFont+F1"/>
              </a:rPr>
              <a:t>diameter</a:t>
            </a:r>
            <a:r>
              <a:rPr sz="867" spc="116" dirty="0">
                <a:solidFill>
                  <a:srgbClr val="000000"/>
                </a:solidFill>
                <a:latin typeface="WMSBVV+CIDFont+F1"/>
                <a:cs typeface="WMSBVV+CIDFont+F1"/>
              </a:rPr>
              <a:t> </a:t>
            </a:r>
            <a:r>
              <a:rPr sz="867" dirty="0">
                <a:solidFill>
                  <a:srgbClr val="000000"/>
                </a:solidFill>
                <a:latin typeface="WMSBVV+CIDFont+F1"/>
                <a:cs typeface="WMSBVV+CIDFont+F1"/>
              </a:rPr>
              <a:t>circular</a:t>
            </a:r>
            <a:r>
              <a:rPr sz="867" spc="118" dirty="0">
                <a:solidFill>
                  <a:srgbClr val="000000"/>
                </a:solidFill>
                <a:latin typeface="WMSBVV+CIDFont+F1"/>
                <a:cs typeface="WMSBVV+CIDFont+F1"/>
              </a:rPr>
              <a:t> </a:t>
            </a:r>
            <a:r>
              <a:rPr sz="867" dirty="0">
                <a:solidFill>
                  <a:srgbClr val="000000"/>
                </a:solidFill>
                <a:latin typeface="WMSBVV+CIDFont+F1"/>
                <a:cs typeface="WMSBVV+CIDFont+F1"/>
              </a:rPr>
              <a:t>plate</a:t>
            </a:r>
            <a:r>
              <a:rPr sz="867" spc="105" dirty="0">
                <a:solidFill>
                  <a:srgbClr val="000000"/>
                </a:solidFill>
                <a:latin typeface="WMSBVV+CIDFont+F1"/>
                <a:cs typeface="WMSBVV+CIDFont+F1"/>
              </a:rPr>
              <a:t> </a:t>
            </a:r>
            <a:r>
              <a:rPr sz="867" spc="10" dirty="0">
                <a:solidFill>
                  <a:srgbClr val="000000"/>
                </a:solidFill>
                <a:latin typeface="WMSBVV+CIDFont+F1"/>
                <a:cs typeface="WMSBVV+CIDFont+F1"/>
              </a:rPr>
              <a:t>and</a:t>
            </a:r>
            <a:r>
              <a:rPr sz="867" spc="100" dirty="0">
                <a:solidFill>
                  <a:srgbClr val="000000"/>
                </a:solidFill>
                <a:latin typeface="WMSBVV+CIDFont+F1"/>
                <a:cs typeface="WMSBVV+CIDFont+F1"/>
              </a:rPr>
              <a:t> </a:t>
            </a:r>
            <a:r>
              <a:rPr sz="867" spc="13" dirty="0">
                <a:solidFill>
                  <a:srgbClr val="000000"/>
                </a:solidFill>
                <a:latin typeface="WMSBVV+CIDFont+F1"/>
                <a:cs typeface="WMSBVV+CIDFont+F1"/>
              </a:rPr>
              <a:t>30</a:t>
            </a:r>
            <a:r>
              <a:rPr sz="867" spc="108" dirty="0">
                <a:solidFill>
                  <a:srgbClr val="000000"/>
                </a:solidFill>
                <a:latin typeface="WMSBVV+CIDFont+F1"/>
                <a:cs typeface="WMSBVV+CIDFont+F1"/>
              </a:rPr>
              <a:t> </a:t>
            </a:r>
            <a:r>
              <a:rPr sz="867" spc="9" dirty="0">
                <a:solidFill>
                  <a:srgbClr val="000000"/>
                </a:solidFill>
                <a:latin typeface="WMSBVV+CIDFont+F1"/>
                <a:cs typeface="WMSBVV+CIDFont+F1"/>
              </a:rPr>
              <a:t>mm</a:t>
            </a:r>
            <a:r>
              <a:rPr sz="867" spc="108" dirty="0">
                <a:solidFill>
                  <a:srgbClr val="000000"/>
                </a:solidFill>
                <a:latin typeface="WMSBVV+CIDFont+F1"/>
                <a:cs typeface="WMSBVV+CIDFont+F1"/>
              </a:rPr>
              <a:t> </a:t>
            </a:r>
            <a:r>
              <a:rPr sz="867" dirty="0">
                <a:solidFill>
                  <a:srgbClr val="000000"/>
                </a:solidFill>
                <a:latin typeface="WMSBVV+CIDFont+F1"/>
                <a:cs typeface="WMSBVV+CIDFont+F1"/>
              </a:rPr>
              <a:t>thick</a:t>
            </a:r>
            <a:r>
              <a:rPr sz="867" dirty="0">
                <a:solidFill>
                  <a:srgbClr val="000000"/>
                </a:solidFill>
                <a:latin typeface="LQRMGR+CIDFont+F2"/>
                <a:cs typeface="LQRMGR+CIDFont+F2"/>
              </a:rPr>
              <a:t>.</a:t>
            </a:r>
          </a:p>
        </p:txBody>
      </p:sp>
      <p:sp>
        <p:nvSpPr>
          <p:cNvPr id="4" name="object 4"/>
          <p:cNvSpPr txBox="1"/>
          <p:nvPr/>
        </p:nvSpPr>
        <p:spPr>
          <a:xfrm>
            <a:off x="2540368" y="1425604"/>
            <a:ext cx="1694551" cy="25648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The test</a:t>
            </a:r>
            <a:r>
              <a:rPr sz="867" spc="-7" dirty="0">
                <a:solidFill>
                  <a:srgbClr val="000000"/>
                </a:solidFill>
                <a:latin typeface="LQRMGR+CIDFont+F2"/>
                <a:cs typeface="LQRMGR+CIDFont+F2"/>
              </a:rPr>
              <a:t> </a:t>
            </a:r>
            <a:r>
              <a:rPr sz="867" spc="9" dirty="0">
                <a:solidFill>
                  <a:srgbClr val="000000"/>
                </a:solidFill>
                <a:latin typeface="LQRMGR+CIDFont+F2"/>
                <a:cs typeface="LQRMGR+CIDFont+F2"/>
              </a:rPr>
              <a:t>was</a:t>
            </a:r>
            <a:r>
              <a:rPr sz="867" dirty="0">
                <a:solidFill>
                  <a:srgbClr val="000000"/>
                </a:solidFill>
                <a:latin typeface="LQRMGR+CIDFont+F2"/>
                <a:cs typeface="LQRMGR+CIDFont+F2"/>
              </a:rPr>
              <a:t> conducted </a:t>
            </a:r>
            <a:r>
              <a:rPr sz="867" dirty="0">
                <a:solidFill>
                  <a:srgbClr val="000000"/>
                </a:solidFill>
                <a:latin typeface="WMSBVV+CIDFont+F1"/>
                <a:cs typeface="WMSBVV+CIDFont+F1"/>
              </a:rPr>
              <a:t>20.04.2023.</a:t>
            </a:r>
          </a:p>
        </p:txBody>
      </p:sp>
      <p:sp>
        <p:nvSpPr>
          <p:cNvPr id="5" name="object 5"/>
          <p:cNvSpPr txBox="1"/>
          <p:nvPr/>
        </p:nvSpPr>
        <p:spPr>
          <a:xfrm>
            <a:off x="2540367" y="1810168"/>
            <a:ext cx="4205022" cy="2410916"/>
          </a:xfrm>
          <a:prstGeom prst="rect">
            <a:avLst/>
          </a:prstGeom>
        </p:spPr>
        <p:txBody>
          <a:bodyPr vert="horz" wrap="square" lIns="0" tIns="0" rIns="0" bIns="0" rtlCol="0">
            <a:spAutoFit/>
          </a:bodyPr>
          <a:lstStyle/>
          <a:p>
            <a:pPr marL="285740">
              <a:lnSpc>
                <a:spcPts val="971"/>
              </a:lnSpc>
            </a:pPr>
            <a:r>
              <a:rPr sz="867" dirty="0">
                <a:solidFill>
                  <a:srgbClr val="000000"/>
                </a:solidFill>
                <a:latin typeface="LQRMGR+CIDFont+F2"/>
                <a:cs typeface="LQRMGR+CIDFont+F2"/>
              </a:rPr>
              <a:t>The</a:t>
            </a:r>
            <a:r>
              <a:rPr sz="867" spc="185" dirty="0">
                <a:solidFill>
                  <a:srgbClr val="000000"/>
                </a:solidFill>
                <a:latin typeface="LQRMGR+CIDFont+F2"/>
                <a:cs typeface="LQRMGR+CIDFont+F2"/>
              </a:rPr>
              <a:t> </a:t>
            </a:r>
            <a:r>
              <a:rPr sz="867" dirty="0">
                <a:solidFill>
                  <a:srgbClr val="000000"/>
                </a:solidFill>
                <a:latin typeface="LQRMGR+CIDFont+F2"/>
                <a:cs typeface="LQRMGR+CIDFont+F2"/>
              </a:rPr>
              <a:t>reaction</a:t>
            </a:r>
            <a:r>
              <a:rPr sz="867" spc="180" dirty="0">
                <a:solidFill>
                  <a:srgbClr val="000000"/>
                </a:solidFill>
                <a:latin typeface="LQRMGR+CIDFont+F2"/>
                <a:cs typeface="LQRMGR+CIDFont+F2"/>
              </a:rPr>
              <a:t> </a:t>
            </a:r>
            <a:r>
              <a:rPr sz="867" dirty="0">
                <a:solidFill>
                  <a:srgbClr val="000000"/>
                </a:solidFill>
                <a:latin typeface="LQRMGR+CIDFont+F2"/>
                <a:cs typeface="LQRMGR+CIDFont+F2"/>
              </a:rPr>
              <a:t>for</a:t>
            </a:r>
            <a:r>
              <a:rPr sz="867" spc="175" dirty="0">
                <a:solidFill>
                  <a:srgbClr val="000000"/>
                </a:solidFill>
                <a:latin typeface="LQRMGR+CIDFont+F2"/>
                <a:cs typeface="LQRMGR+CIDFont+F2"/>
              </a:rPr>
              <a:t> </a:t>
            </a:r>
            <a:r>
              <a:rPr sz="867" dirty="0">
                <a:solidFill>
                  <a:srgbClr val="000000"/>
                </a:solidFill>
                <a:latin typeface="LQRMGR+CIDFont+F2"/>
                <a:cs typeface="LQRMGR+CIDFont+F2"/>
              </a:rPr>
              <a:t>the</a:t>
            </a:r>
            <a:r>
              <a:rPr sz="867" spc="175" dirty="0">
                <a:solidFill>
                  <a:srgbClr val="000000"/>
                </a:solidFill>
                <a:latin typeface="LQRMGR+CIDFont+F2"/>
                <a:cs typeface="LQRMGR+CIDFont+F2"/>
              </a:rPr>
              <a:t> </a:t>
            </a:r>
            <a:r>
              <a:rPr sz="867" dirty="0">
                <a:solidFill>
                  <a:srgbClr val="000000"/>
                </a:solidFill>
                <a:latin typeface="LQRMGR+CIDFont+F2"/>
                <a:cs typeface="LQRMGR+CIDFont+F2"/>
              </a:rPr>
              <a:t>vertical</a:t>
            </a:r>
            <a:r>
              <a:rPr sz="867" spc="168" dirty="0">
                <a:solidFill>
                  <a:srgbClr val="000000"/>
                </a:solidFill>
                <a:latin typeface="LQRMGR+CIDFont+F2"/>
                <a:cs typeface="LQRMGR+CIDFont+F2"/>
              </a:rPr>
              <a:t> </a:t>
            </a:r>
            <a:r>
              <a:rPr sz="867" dirty="0">
                <a:solidFill>
                  <a:srgbClr val="000000"/>
                </a:solidFill>
                <a:latin typeface="LQRMGR+CIDFont+F2"/>
                <a:cs typeface="LQRMGR+CIDFont+F2"/>
              </a:rPr>
              <a:t>compression</a:t>
            </a:r>
            <a:r>
              <a:rPr sz="867" spc="187" dirty="0">
                <a:solidFill>
                  <a:srgbClr val="000000"/>
                </a:solidFill>
                <a:latin typeface="LQRMGR+CIDFont+F2"/>
                <a:cs typeface="LQRMGR+CIDFont+F2"/>
              </a:rPr>
              <a:t> </a:t>
            </a:r>
            <a:r>
              <a:rPr sz="867" dirty="0">
                <a:solidFill>
                  <a:srgbClr val="000000"/>
                </a:solidFill>
                <a:latin typeface="LQRMGR+CIDFont+F2"/>
                <a:cs typeface="LQRMGR+CIDFont+F2"/>
              </a:rPr>
              <a:t>load</a:t>
            </a:r>
            <a:r>
              <a:rPr sz="867" spc="182" dirty="0">
                <a:solidFill>
                  <a:srgbClr val="000000"/>
                </a:solidFill>
                <a:latin typeface="LQRMGR+CIDFont+F2"/>
                <a:cs typeface="LQRMGR+CIDFont+F2"/>
              </a:rPr>
              <a:t> </a:t>
            </a:r>
            <a:r>
              <a:rPr sz="867" dirty="0">
                <a:solidFill>
                  <a:srgbClr val="000000"/>
                </a:solidFill>
                <a:latin typeface="LQRMGR+CIDFont+F2"/>
                <a:cs typeface="LQRMGR+CIDFont+F2"/>
              </a:rPr>
              <a:t>test</a:t>
            </a:r>
            <a:r>
              <a:rPr sz="867" spc="175" dirty="0">
                <a:solidFill>
                  <a:srgbClr val="000000"/>
                </a:solidFill>
                <a:latin typeface="LQRMGR+CIDFont+F2"/>
                <a:cs typeface="LQRMGR+CIDFont+F2"/>
              </a:rPr>
              <a:t> </a:t>
            </a:r>
            <a:r>
              <a:rPr sz="867" dirty="0">
                <a:solidFill>
                  <a:srgbClr val="000000"/>
                </a:solidFill>
                <a:latin typeface="LQRMGR+CIDFont+F2"/>
                <a:cs typeface="LQRMGR+CIDFont+F2"/>
              </a:rPr>
              <a:t>on</a:t>
            </a:r>
            <a:r>
              <a:rPr sz="867" spc="177" dirty="0">
                <a:solidFill>
                  <a:srgbClr val="000000"/>
                </a:solidFill>
                <a:latin typeface="LQRMGR+CIDFont+F2"/>
                <a:cs typeface="LQRMGR+CIDFont+F2"/>
              </a:rPr>
              <a:t> </a:t>
            </a:r>
            <a:r>
              <a:rPr sz="867" dirty="0">
                <a:solidFill>
                  <a:srgbClr val="000000"/>
                </a:solidFill>
                <a:latin typeface="LQRMGR+CIDFont+F2"/>
                <a:cs typeface="LQRMGR+CIDFont+F2"/>
              </a:rPr>
              <a:t>the</a:t>
            </a:r>
            <a:r>
              <a:rPr sz="867" spc="170" dirty="0">
                <a:solidFill>
                  <a:srgbClr val="000000"/>
                </a:solidFill>
                <a:latin typeface="LQRMGR+CIDFont+F2"/>
                <a:cs typeface="LQRMGR+CIDFont+F2"/>
              </a:rPr>
              <a:t> </a:t>
            </a:r>
            <a:r>
              <a:rPr sz="867" dirty="0">
                <a:solidFill>
                  <a:srgbClr val="000000"/>
                </a:solidFill>
                <a:latin typeface="LQRMGR+CIDFont+F2"/>
                <a:cs typeface="LQRMGR+CIDFont+F2"/>
              </a:rPr>
              <a:t>plate</a:t>
            </a:r>
            <a:r>
              <a:rPr sz="867" spc="191" dirty="0">
                <a:solidFill>
                  <a:srgbClr val="000000"/>
                </a:solidFill>
                <a:latin typeface="LQRMGR+CIDFont+F2"/>
                <a:cs typeface="LQRMGR+CIDFont+F2"/>
              </a:rPr>
              <a:t> </a:t>
            </a:r>
            <a:r>
              <a:rPr sz="867" dirty="0">
                <a:solidFill>
                  <a:srgbClr val="000000"/>
                </a:solidFill>
                <a:latin typeface="LQRMGR+CIDFont+F2"/>
                <a:cs typeface="LQRMGR+CIDFont+F2"/>
              </a:rPr>
              <a:t>was</a:t>
            </a:r>
            <a:r>
              <a:rPr sz="867" spc="172" dirty="0">
                <a:solidFill>
                  <a:srgbClr val="000000"/>
                </a:solidFill>
                <a:latin typeface="LQRMGR+CIDFont+F2"/>
                <a:cs typeface="LQRMGR+CIDFont+F2"/>
              </a:rPr>
              <a:t> </a:t>
            </a:r>
            <a:r>
              <a:rPr sz="867" dirty="0">
                <a:solidFill>
                  <a:srgbClr val="000000"/>
                </a:solidFill>
                <a:latin typeface="LQRMGR+CIDFont+F2"/>
                <a:cs typeface="LQRMGR+CIDFont+F2"/>
              </a:rPr>
              <a:t>obtained</a:t>
            </a:r>
            <a:r>
              <a:rPr sz="867" spc="178" dirty="0">
                <a:solidFill>
                  <a:srgbClr val="000000"/>
                </a:solidFill>
                <a:latin typeface="LQRMGR+CIDFont+F2"/>
                <a:cs typeface="LQRMGR+CIDFont+F2"/>
              </a:rPr>
              <a:t> </a:t>
            </a:r>
            <a:r>
              <a:rPr sz="867" dirty="0">
                <a:solidFill>
                  <a:srgbClr val="000000"/>
                </a:solidFill>
                <a:latin typeface="LQRMGR+CIDFont+F2"/>
                <a:cs typeface="LQRMGR+CIDFont+F2"/>
              </a:rPr>
              <a:t>by</a:t>
            </a:r>
          </a:p>
          <a:p>
            <a:pPr marL="1">
              <a:lnSpc>
                <a:spcPts val="971"/>
              </a:lnSpc>
              <a:spcBef>
                <a:spcPts val="562"/>
              </a:spcBef>
            </a:pPr>
            <a:r>
              <a:rPr sz="867" dirty="0">
                <a:solidFill>
                  <a:srgbClr val="000000"/>
                </a:solidFill>
                <a:latin typeface="LQRMGR+CIDFont+F2"/>
                <a:cs typeface="LQRMGR+CIDFont+F2"/>
              </a:rPr>
              <a:t>means</a:t>
            </a:r>
            <a:r>
              <a:rPr sz="867" spc="19" dirty="0">
                <a:solidFill>
                  <a:srgbClr val="000000"/>
                </a:solidFill>
                <a:latin typeface="LQRMGR+CIDFont+F2"/>
                <a:cs typeface="LQRMGR+CIDFont+F2"/>
              </a:rPr>
              <a:t> </a:t>
            </a:r>
            <a:r>
              <a:rPr sz="867" dirty="0">
                <a:solidFill>
                  <a:srgbClr val="000000"/>
                </a:solidFill>
                <a:latin typeface="LQRMGR+CIDFont+F2"/>
                <a:cs typeface="LQRMGR+CIDFont+F2"/>
              </a:rPr>
              <a:t>of</a:t>
            </a:r>
            <a:r>
              <a:rPr sz="867" spc="12" dirty="0">
                <a:solidFill>
                  <a:srgbClr val="000000"/>
                </a:solidFill>
                <a:latin typeface="LQRMGR+CIDFont+F2"/>
                <a:cs typeface="LQRMGR+CIDFont+F2"/>
              </a:rPr>
              <a:t> </a:t>
            </a:r>
            <a:r>
              <a:rPr sz="867" dirty="0">
                <a:solidFill>
                  <a:srgbClr val="000000"/>
                </a:solidFill>
                <a:latin typeface="WMSBVV+CIDFont+F1"/>
                <a:cs typeface="WMSBVV+CIDFont+F1"/>
              </a:rPr>
              <a:t>Loaded</a:t>
            </a:r>
            <a:r>
              <a:rPr sz="867" spc="12" dirty="0">
                <a:solidFill>
                  <a:srgbClr val="000000"/>
                </a:solidFill>
                <a:latin typeface="WMSBVV+CIDFont+F1"/>
                <a:cs typeface="WMSBVV+CIDFont+F1"/>
              </a:rPr>
              <a:t> </a:t>
            </a:r>
            <a:r>
              <a:rPr sz="867" dirty="0">
                <a:solidFill>
                  <a:srgbClr val="000000"/>
                </a:solidFill>
                <a:latin typeface="WMSBVV+CIDFont+F1"/>
                <a:cs typeface="WMSBVV+CIDFont+F1"/>
              </a:rPr>
              <a:t>Vehicle</a:t>
            </a:r>
            <a:r>
              <a:rPr sz="867" spc="17" dirty="0">
                <a:solidFill>
                  <a:srgbClr val="000000"/>
                </a:solidFill>
                <a:latin typeface="WMSBVV+CIDFont+F1"/>
                <a:cs typeface="WMSBVV+CIDFont+F1"/>
              </a:rPr>
              <a:t> </a:t>
            </a:r>
            <a:r>
              <a:rPr sz="867" dirty="0">
                <a:solidFill>
                  <a:srgbClr val="000000"/>
                </a:solidFill>
                <a:latin typeface="WMSBVV+CIDFont+F1"/>
                <a:cs typeface="WMSBVV+CIDFont+F1"/>
              </a:rPr>
              <a:t>-</a:t>
            </a:r>
            <a:r>
              <a:rPr sz="867" spc="21" dirty="0">
                <a:solidFill>
                  <a:srgbClr val="000000"/>
                </a:solidFill>
                <a:latin typeface="WMSBVV+CIDFont+F1"/>
                <a:cs typeface="WMSBVV+CIDFont+F1"/>
              </a:rPr>
              <a:t> </a:t>
            </a:r>
            <a:r>
              <a:rPr sz="867" spc="10" dirty="0">
                <a:solidFill>
                  <a:srgbClr val="000000"/>
                </a:solidFill>
                <a:latin typeface="WMSBVV+CIDFont+F1"/>
                <a:cs typeface="WMSBVV+CIDFont+F1"/>
              </a:rPr>
              <a:t>JCB</a:t>
            </a:r>
            <a:r>
              <a:rPr sz="867" dirty="0">
                <a:solidFill>
                  <a:srgbClr val="000000"/>
                </a:solidFill>
                <a:latin typeface="WMSBVV+CIDFont+F1"/>
                <a:cs typeface="WMSBVV+CIDFont+F1"/>
              </a:rPr>
              <a:t> </a:t>
            </a:r>
            <a:r>
              <a:rPr sz="867" dirty="0">
                <a:solidFill>
                  <a:srgbClr val="000000"/>
                </a:solidFill>
                <a:latin typeface="LQRMGR+CIDFont+F2"/>
                <a:cs typeface="LQRMGR+CIDFont+F2"/>
              </a:rPr>
              <a:t>supported</a:t>
            </a:r>
            <a:r>
              <a:rPr sz="867" spc="22" dirty="0">
                <a:solidFill>
                  <a:srgbClr val="000000"/>
                </a:solidFill>
                <a:latin typeface="LQRMGR+CIDFont+F2"/>
                <a:cs typeface="LQRMGR+CIDFont+F2"/>
              </a:rPr>
              <a:t> </a:t>
            </a:r>
            <a:r>
              <a:rPr sz="867" dirty="0">
                <a:solidFill>
                  <a:srgbClr val="000000"/>
                </a:solidFill>
                <a:latin typeface="LQRMGR+CIDFont+F2"/>
                <a:cs typeface="LQRMGR+CIDFont+F2"/>
              </a:rPr>
              <a:t>clears </a:t>
            </a:r>
            <a:r>
              <a:rPr sz="867" spc="13" dirty="0">
                <a:solidFill>
                  <a:srgbClr val="000000"/>
                </a:solidFill>
                <a:latin typeface="LQRMGR+CIDFont+F2"/>
                <a:cs typeface="LQRMGR+CIDFont+F2"/>
              </a:rPr>
              <a:t>of</a:t>
            </a:r>
            <a:r>
              <a:rPr sz="867" dirty="0">
                <a:solidFill>
                  <a:srgbClr val="000000"/>
                </a:solidFill>
                <a:latin typeface="LQRMGR+CIDFont+F2"/>
                <a:cs typeface="LQRMGR+CIDFont+F2"/>
              </a:rPr>
              <a:t> the</a:t>
            </a:r>
            <a:r>
              <a:rPr sz="867" spc="11" dirty="0">
                <a:solidFill>
                  <a:srgbClr val="000000"/>
                </a:solidFill>
                <a:latin typeface="LQRMGR+CIDFont+F2"/>
                <a:cs typeface="LQRMGR+CIDFont+F2"/>
              </a:rPr>
              <a:t> </a:t>
            </a:r>
            <a:r>
              <a:rPr sz="867" spc="6" dirty="0">
                <a:solidFill>
                  <a:srgbClr val="000000"/>
                </a:solidFill>
                <a:latin typeface="LQRMGR+CIDFont+F2"/>
                <a:cs typeface="LQRMGR+CIDFont+F2"/>
              </a:rPr>
              <a:t>test</a:t>
            </a:r>
            <a:r>
              <a:rPr sz="867" spc="7" dirty="0">
                <a:solidFill>
                  <a:srgbClr val="000000"/>
                </a:solidFill>
                <a:latin typeface="LQRMGR+CIDFont+F2"/>
                <a:cs typeface="LQRMGR+CIDFont+F2"/>
              </a:rPr>
              <a:t> </a:t>
            </a:r>
            <a:r>
              <a:rPr sz="867" dirty="0">
                <a:solidFill>
                  <a:srgbClr val="000000"/>
                </a:solidFill>
                <a:latin typeface="LQRMGR+CIDFont+F2"/>
                <a:cs typeface="LQRMGR+CIDFont+F2"/>
              </a:rPr>
              <a:t>plate.</a:t>
            </a:r>
            <a:r>
              <a:rPr sz="867" spc="9" dirty="0">
                <a:solidFill>
                  <a:srgbClr val="000000"/>
                </a:solidFill>
                <a:latin typeface="LQRMGR+CIDFont+F2"/>
                <a:cs typeface="LQRMGR+CIDFont+F2"/>
              </a:rPr>
              <a:t> </a:t>
            </a:r>
            <a:r>
              <a:rPr sz="867" dirty="0">
                <a:solidFill>
                  <a:srgbClr val="000000"/>
                </a:solidFill>
                <a:latin typeface="LQRMGR+CIDFont+F2"/>
                <a:cs typeface="LQRMGR+CIDFont+F2"/>
              </a:rPr>
              <a:t>The load</a:t>
            </a:r>
            <a:r>
              <a:rPr sz="867" spc="12" dirty="0">
                <a:solidFill>
                  <a:srgbClr val="000000"/>
                </a:solidFill>
                <a:latin typeface="LQRMGR+CIDFont+F2"/>
                <a:cs typeface="LQRMGR+CIDFont+F2"/>
              </a:rPr>
              <a:t> </a:t>
            </a:r>
            <a:r>
              <a:rPr sz="867" spc="6" dirty="0">
                <a:solidFill>
                  <a:srgbClr val="000000"/>
                </a:solidFill>
                <a:latin typeface="LQRMGR+CIDFont+F2"/>
                <a:cs typeface="LQRMGR+CIDFont+F2"/>
              </a:rPr>
              <a:t>was</a:t>
            </a:r>
            <a:r>
              <a:rPr sz="867" spc="18" dirty="0">
                <a:solidFill>
                  <a:srgbClr val="000000"/>
                </a:solidFill>
                <a:latin typeface="LQRMGR+CIDFont+F2"/>
                <a:cs typeface="LQRMGR+CIDFont+F2"/>
              </a:rPr>
              <a:t> </a:t>
            </a:r>
            <a:r>
              <a:rPr sz="867" dirty="0">
                <a:solidFill>
                  <a:srgbClr val="000000"/>
                </a:solidFill>
                <a:latin typeface="LQRMGR+CIDFont+F2"/>
                <a:cs typeface="LQRMGR+CIDFont+F2"/>
              </a:rPr>
              <a:t>applied by</a:t>
            </a:r>
          </a:p>
          <a:p>
            <a:pPr>
              <a:lnSpc>
                <a:spcPts val="971"/>
              </a:lnSpc>
              <a:spcBef>
                <a:spcPts val="538"/>
              </a:spcBef>
            </a:pPr>
            <a:r>
              <a:rPr sz="867" dirty="0">
                <a:solidFill>
                  <a:srgbClr val="000000"/>
                </a:solidFill>
                <a:latin typeface="LQRMGR+CIDFont+F2"/>
                <a:cs typeface="LQRMGR+CIDFont+F2"/>
              </a:rPr>
              <a:t>means</a:t>
            </a:r>
            <a:r>
              <a:rPr sz="867" spc="238"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235" dirty="0">
                <a:solidFill>
                  <a:srgbClr val="000000"/>
                </a:solidFill>
                <a:latin typeface="LQRMGR+CIDFont+F2"/>
                <a:cs typeface="LQRMGR+CIDFont+F2"/>
              </a:rPr>
              <a:t> </a:t>
            </a:r>
            <a:r>
              <a:rPr sz="867" dirty="0">
                <a:solidFill>
                  <a:srgbClr val="000000"/>
                </a:solidFill>
                <a:latin typeface="LQRMGR+CIDFont+F2"/>
                <a:cs typeface="LQRMGR+CIDFont+F2"/>
              </a:rPr>
              <a:t>hydraulic</a:t>
            </a:r>
            <a:r>
              <a:rPr sz="867" spc="240" dirty="0">
                <a:solidFill>
                  <a:srgbClr val="000000"/>
                </a:solidFill>
                <a:latin typeface="LQRMGR+CIDFont+F2"/>
                <a:cs typeface="LQRMGR+CIDFont+F2"/>
              </a:rPr>
              <a:t> </a:t>
            </a:r>
            <a:r>
              <a:rPr sz="867" dirty="0">
                <a:solidFill>
                  <a:srgbClr val="000000"/>
                </a:solidFill>
                <a:latin typeface="LQRMGR+CIDFont+F2"/>
                <a:cs typeface="LQRMGR+CIDFont+F2"/>
              </a:rPr>
              <a:t>Jack</a:t>
            </a:r>
            <a:r>
              <a:rPr sz="867" spc="248" dirty="0">
                <a:solidFill>
                  <a:srgbClr val="000000"/>
                </a:solidFill>
                <a:latin typeface="LQRMGR+CIDFont+F2"/>
                <a:cs typeface="LQRMGR+CIDFont+F2"/>
              </a:rPr>
              <a:t> </a:t>
            </a:r>
            <a:r>
              <a:rPr sz="867" dirty="0">
                <a:solidFill>
                  <a:srgbClr val="000000"/>
                </a:solidFill>
                <a:latin typeface="LQRMGR+CIDFont+F2"/>
                <a:cs typeface="LQRMGR+CIDFont+F2"/>
              </a:rPr>
              <a:t>through</a:t>
            </a:r>
            <a:r>
              <a:rPr sz="867" spc="250" dirty="0">
                <a:solidFill>
                  <a:srgbClr val="000000"/>
                </a:solidFill>
                <a:latin typeface="LQRMGR+CIDFont+F2"/>
                <a:cs typeface="LQRMGR+CIDFont+F2"/>
              </a:rPr>
              <a:t> </a:t>
            </a:r>
            <a:r>
              <a:rPr sz="867" dirty="0">
                <a:solidFill>
                  <a:srgbClr val="000000"/>
                </a:solidFill>
                <a:latin typeface="LQRMGR+CIDFont+F2"/>
                <a:cs typeface="LQRMGR+CIDFont+F2"/>
              </a:rPr>
              <a:t>beam</a:t>
            </a:r>
            <a:r>
              <a:rPr sz="867" spc="245" dirty="0">
                <a:solidFill>
                  <a:srgbClr val="000000"/>
                </a:solidFill>
                <a:latin typeface="LQRMGR+CIDFont+F2"/>
                <a:cs typeface="LQRMGR+CIDFont+F2"/>
              </a:rPr>
              <a:t> </a:t>
            </a:r>
            <a:r>
              <a:rPr sz="867" dirty="0">
                <a:solidFill>
                  <a:srgbClr val="000000"/>
                </a:solidFill>
                <a:latin typeface="LQRMGR+CIDFont+F2"/>
                <a:cs typeface="LQRMGR+CIDFont+F2"/>
              </a:rPr>
              <a:t>of</a:t>
            </a:r>
            <a:r>
              <a:rPr sz="867" spc="256" dirty="0">
                <a:solidFill>
                  <a:srgbClr val="000000"/>
                </a:solidFill>
                <a:latin typeface="LQRMGR+CIDFont+F2"/>
                <a:cs typeface="LQRMGR+CIDFont+F2"/>
              </a:rPr>
              <a:t> </a:t>
            </a:r>
            <a:r>
              <a:rPr sz="867" dirty="0">
                <a:solidFill>
                  <a:srgbClr val="000000"/>
                </a:solidFill>
                <a:latin typeface="LQRMGR+CIDFont+F2"/>
                <a:cs typeface="LQRMGR+CIDFont+F2"/>
              </a:rPr>
              <a:t>the</a:t>
            </a:r>
            <a:r>
              <a:rPr sz="867" spc="247" dirty="0">
                <a:solidFill>
                  <a:srgbClr val="000000"/>
                </a:solidFill>
                <a:latin typeface="LQRMGR+CIDFont+F2"/>
                <a:cs typeface="LQRMGR+CIDFont+F2"/>
              </a:rPr>
              <a:t> </a:t>
            </a:r>
            <a:r>
              <a:rPr sz="867" dirty="0">
                <a:solidFill>
                  <a:srgbClr val="000000"/>
                </a:solidFill>
                <a:latin typeface="LQRMGR+CIDFont+F2"/>
                <a:cs typeface="LQRMGR+CIDFont+F2"/>
              </a:rPr>
              <a:t>loaded</a:t>
            </a:r>
            <a:r>
              <a:rPr sz="867" spc="250" dirty="0">
                <a:solidFill>
                  <a:srgbClr val="000000"/>
                </a:solidFill>
                <a:latin typeface="LQRMGR+CIDFont+F2"/>
                <a:cs typeface="LQRMGR+CIDFont+F2"/>
              </a:rPr>
              <a:t> </a:t>
            </a:r>
            <a:r>
              <a:rPr sz="867" dirty="0">
                <a:solidFill>
                  <a:srgbClr val="000000"/>
                </a:solidFill>
                <a:latin typeface="LQRMGR+CIDFont+F2"/>
                <a:cs typeface="LQRMGR+CIDFont+F2"/>
              </a:rPr>
              <a:t>vehicle.</a:t>
            </a:r>
            <a:r>
              <a:rPr sz="867" spc="258" dirty="0">
                <a:solidFill>
                  <a:srgbClr val="000000"/>
                </a:solidFill>
                <a:latin typeface="LQRMGR+CIDFont+F2"/>
                <a:cs typeface="LQRMGR+CIDFont+F2"/>
              </a:rPr>
              <a:t> </a:t>
            </a:r>
            <a:r>
              <a:rPr sz="867" dirty="0">
                <a:solidFill>
                  <a:srgbClr val="000000"/>
                </a:solidFill>
                <a:latin typeface="WMSBVV+CIDFont+F1"/>
                <a:cs typeface="WMSBVV+CIDFont+F1"/>
              </a:rPr>
              <a:t>The</a:t>
            </a:r>
            <a:r>
              <a:rPr sz="867" spc="252" dirty="0">
                <a:solidFill>
                  <a:srgbClr val="000000"/>
                </a:solidFill>
                <a:latin typeface="WMSBVV+CIDFont+F1"/>
                <a:cs typeface="WMSBVV+CIDFont+F1"/>
              </a:rPr>
              <a:t> </a:t>
            </a:r>
            <a:r>
              <a:rPr sz="867" dirty="0">
                <a:solidFill>
                  <a:srgbClr val="000000"/>
                </a:solidFill>
                <a:latin typeface="WMSBVV+CIDFont+F1"/>
                <a:cs typeface="WMSBVV+CIDFont+F1"/>
              </a:rPr>
              <a:t>settlements</a:t>
            </a:r>
            <a:r>
              <a:rPr sz="867" spc="239" dirty="0">
                <a:solidFill>
                  <a:srgbClr val="000000"/>
                </a:solidFill>
                <a:latin typeface="WMSBVV+CIDFont+F1"/>
                <a:cs typeface="WMSBVV+CIDFont+F1"/>
              </a:rPr>
              <a:t> </a:t>
            </a:r>
            <a:r>
              <a:rPr sz="867" spc="7" dirty="0">
                <a:solidFill>
                  <a:srgbClr val="000000"/>
                </a:solidFill>
                <a:latin typeface="WMSBVV+CIDFont+F1"/>
                <a:cs typeface="WMSBVV+CIDFont+F1"/>
              </a:rPr>
              <a:t>were</a:t>
            </a:r>
          </a:p>
          <a:p>
            <a:pPr>
              <a:lnSpc>
                <a:spcPts val="971"/>
              </a:lnSpc>
              <a:spcBef>
                <a:spcPts val="530"/>
              </a:spcBef>
            </a:pPr>
            <a:r>
              <a:rPr sz="867" dirty="0">
                <a:solidFill>
                  <a:srgbClr val="000000"/>
                </a:solidFill>
                <a:latin typeface="WMSBVV+CIDFont+F1"/>
                <a:cs typeface="WMSBVV+CIDFont+F1"/>
              </a:rPr>
              <a:t>recorded</a:t>
            </a:r>
            <a:r>
              <a:rPr sz="867" spc="96" dirty="0">
                <a:solidFill>
                  <a:srgbClr val="000000"/>
                </a:solidFill>
                <a:latin typeface="WMSBVV+CIDFont+F1"/>
                <a:cs typeface="WMSBVV+CIDFont+F1"/>
              </a:rPr>
              <a:t> </a:t>
            </a:r>
            <a:r>
              <a:rPr sz="867" dirty="0">
                <a:solidFill>
                  <a:srgbClr val="000000"/>
                </a:solidFill>
                <a:latin typeface="WMSBVV+CIDFont+F1"/>
                <a:cs typeface="WMSBVV+CIDFont+F1"/>
              </a:rPr>
              <a:t>by</a:t>
            </a:r>
            <a:r>
              <a:rPr sz="867" spc="103" dirty="0">
                <a:solidFill>
                  <a:srgbClr val="000000"/>
                </a:solidFill>
                <a:latin typeface="WMSBVV+CIDFont+F1"/>
                <a:cs typeface="WMSBVV+CIDFont+F1"/>
              </a:rPr>
              <a:t> </a:t>
            </a:r>
            <a:r>
              <a:rPr sz="867" dirty="0">
                <a:solidFill>
                  <a:srgbClr val="000000"/>
                </a:solidFill>
                <a:latin typeface="WMSBVV+CIDFont+F1"/>
                <a:cs typeface="WMSBVV+CIDFont+F1"/>
              </a:rPr>
              <a:t>means</a:t>
            </a:r>
            <a:r>
              <a:rPr sz="867" spc="98" dirty="0">
                <a:solidFill>
                  <a:srgbClr val="000000"/>
                </a:solidFill>
                <a:latin typeface="WMSBVV+CIDFont+F1"/>
                <a:cs typeface="WMSBVV+CIDFont+F1"/>
              </a:rPr>
              <a:t> </a:t>
            </a:r>
            <a:r>
              <a:rPr sz="867" dirty="0">
                <a:solidFill>
                  <a:srgbClr val="000000"/>
                </a:solidFill>
                <a:latin typeface="WMSBVV+CIDFont+F1"/>
                <a:cs typeface="WMSBVV+CIDFont+F1"/>
              </a:rPr>
              <a:t>of</a:t>
            </a:r>
            <a:r>
              <a:rPr sz="867" spc="98" dirty="0">
                <a:solidFill>
                  <a:srgbClr val="000000"/>
                </a:solidFill>
                <a:latin typeface="WMSBVV+CIDFont+F1"/>
                <a:cs typeface="WMSBVV+CIDFont+F1"/>
              </a:rPr>
              <a:t> </a:t>
            </a:r>
            <a:r>
              <a:rPr sz="867" dirty="0">
                <a:solidFill>
                  <a:srgbClr val="FF0000"/>
                </a:solidFill>
                <a:latin typeface="WMSBVV+CIDFont+F1"/>
                <a:cs typeface="WMSBVV+CIDFont+F1"/>
              </a:rPr>
              <a:t>three</a:t>
            </a:r>
            <a:r>
              <a:rPr sz="867" spc="94" dirty="0">
                <a:solidFill>
                  <a:srgbClr val="FF0000"/>
                </a:solidFill>
                <a:latin typeface="WMSBVV+CIDFont+F1"/>
                <a:cs typeface="WMSBVV+CIDFont+F1"/>
              </a:rPr>
              <a:t> </a:t>
            </a:r>
            <a:r>
              <a:rPr sz="867" dirty="0">
                <a:solidFill>
                  <a:srgbClr val="000000"/>
                </a:solidFill>
                <a:latin typeface="WMSBVV+CIDFont+F1"/>
                <a:cs typeface="WMSBVV+CIDFont+F1"/>
              </a:rPr>
              <a:t>dial</a:t>
            </a:r>
            <a:r>
              <a:rPr sz="867" spc="90" dirty="0">
                <a:solidFill>
                  <a:srgbClr val="000000"/>
                </a:solidFill>
                <a:latin typeface="WMSBVV+CIDFont+F1"/>
                <a:cs typeface="WMSBVV+CIDFont+F1"/>
              </a:rPr>
              <a:t> </a:t>
            </a:r>
            <a:r>
              <a:rPr sz="867" dirty="0">
                <a:solidFill>
                  <a:srgbClr val="000000"/>
                </a:solidFill>
                <a:latin typeface="WMSBVV+CIDFont+F1"/>
                <a:cs typeface="WMSBVV+CIDFont+F1"/>
              </a:rPr>
              <a:t>gauges</a:t>
            </a:r>
            <a:r>
              <a:rPr sz="867" spc="100" dirty="0">
                <a:solidFill>
                  <a:srgbClr val="000000"/>
                </a:solidFill>
                <a:latin typeface="WMSBVV+CIDFont+F1"/>
                <a:cs typeface="WMSBVV+CIDFont+F1"/>
              </a:rPr>
              <a:t> </a:t>
            </a:r>
            <a:r>
              <a:rPr sz="867" dirty="0">
                <a:solidFill>
                  <a:srgbClr val="000000"/>
                </a:solidFill>
                <a:latin typeface="WMSBVV+CIDFont+F1"/>
                <a:cs typeface="WMSBVV+CIDFont+F1"/>
              </a:rPr>
              <a:t>of</a:t>
            </a:r>
            <a:r>
              <a:rPr sz="867" spc="103" dirty="0">
                <a:solidFill>
                  <a:srgbClr val="000000"/>
                </a:solidFill>
                <a:latin typeface="WMSBVV+CIDFont+F1"/>
                <a:cs typeface="WMSBVV+CIDFont+F1"/>
              </a:rPr>
              <a:t> </a:t>
            </a:r>
            <a:r>
              <a:rPr sz="867" dirty="0">
                <a:solidFill>
                  <a:srgbClr val="000000"/>
                </a:solidFill>
                <a:latin typeface="WMSBVV+CIDFont+F1"/>
                <a:cs typeface="WMSBVV+CIDFont+F1"/>
              </a:rPr>
              <a:t>sensitivity</a:t>
            </a:r>
            <a:r>
              <a:rPr sz="867" spc="102" dirty="0">
                <a:solidFill>
                  <a:srgbClr val="000000"/>
                </a:solidFill>
                <a:latin typeface="WMSBVV+CIDFont+F1"/>
                <a:cs typeface="WMSBVV+CIDFont+F1"/>
              </a:rPr>
              <a:t> </a:t>
            </a:r>
            <a:r>
              <a:rPr sz="867" dirty="0">
                <a:solidFill>
                  <a:srgbClr val="000000"/>
                </a:solidFill>
                <a:latin typeface="WMSBVV+CIDFont+F1"/>
                <a:cs typeface="WMSBVV+CIDFont+F1"/>
              </a:rPr>
              <a:t>0.01</a:t>
            </a:r>
            <a:r>
              <a:rPr sz="867" spc="91" dirty="0">
                <a:solidFill>
                  <a:srgbClr val="000000"/>
                </a:solidFill>
                <a:latin typeface="WMSBVV+CIDFont+F1"/>
                <a:cs typeface="WMSBVV+CIDFont+F1"/>
              </a:rPr>
              <a:t> </a:t>
            </a:r>
            <a:r>
              <a:rPr sz="867" spc="9" dirty="0">
                <a:solidFill>
                  <a:srgbClr val="000000"/>
                </a:solidFill>
                <a:latin typeface="WMSBVV+CIDFont+F1"/>
                <a:cs typeface="WMSBVV+CIDFont+F1"/>
              </a:rPr>
              <a:t>mm</a:t>
            </a:r>
            <a:r>
              <a:rPr sz="867" spc="91" dirty="0">
                <a:solidFill>
                  <a:srgbClr val="000000"/>
                </a:solidFill>
                <a:latin typeface="WMSBVV+CIDFont+F1"/>
                <a:cs typeface="WMSBVV+CIDFont+F1"/>
              </a:rPr>
              <a:t> </a:t>
            </a:r>
            <a:r>
              <a:rPr sz="867" spc="7" dirty="0">
                <a:solidFill>
                  <a:srgbClr val="000000"/>
                </a:solidFill>
                <a:latin typeface="WMSBVV+CIDFont+F1"/>
                <a:cs typeface="WMSBVV+CIDFont+F1"/>
              </a:rPr>
              <a:t>placed</a:t>
            </a:r>
            <a:r>
              <a:rPr sz="867" spc="85" dirty="0">
                <a:solidFill>
                  <a:srgbClr val="000000"/>
                </a:solidFill>
                <a:latin typeface="WMSBVV+CIDFont+F1"/>
                <a:cs typeface="WMSBVV+CIDFont+F1"/>
              </a:rPr>
              <a:t> </a:t>
            </a:r>
            <a:r>
              <a:rPr sz="867" spc="13" dirty="0">
                <a:solidFill>
                  <a:srgbClr val="000000"/>
                </a:solidFill>
                <a:latin typeface="WMSBVV+CIDFont+F1"/>
                <a:cs typeface="WMSBVV+CIDFont+F1"/>
              </a:rPr>
              <a:t>on</a:t>
            </a:r>
            <a:r>
              <a:rPr sz="867" spc="87" dirty="0">
                <a:solidFill>
                  <a:srgbClr val="000000"/>
                </a:solidFill>
                <a:latin typeface="WMSBVV+CIDFont+F1"/>
                <a:cs typeface="WMSBVV+CIDFont+F1"/>
              </a:rPr>
              <a:t> </a:t>
            </a:r>
            <a:r>
              <a:rPr sz="867" dirty="0">
                <a:solidFill>
                  <a:srgbClr val="000000"/>
                </a:solidFill>
                <a:latin typeface="WMSBVV+CIDFont+F1"/>
                <a:cs typeface="WMSBVV+CIDFont+F1"/>
              </a:rPr>
              <a:t>immovable</a:t>
            </a:r>
          </a:p>
          <a:p>
            <a:pPr marL="1">
              <a:lnSpc>
                <a:spcPts val="971"/>
              </a:lnSpc>
              <a:spcBef>
                <a:spcPts val="546"/>
              </a:spcBef>
            </a:pPr>
            <a:r>
              <a:rPr sz="867" dirty="0">
                <a:solidFill>
                  <a:srgbClr val="000000"/>
                </a:solidFill>
                <a:latin typeface="WMSBVV+CIDFont+F1"/>
                <a:cs typeface="WMSBVV+CIDFont+F1"/>
              </a:rPr>
              <a:t>supports</a:t>
            </a:r>
            <a:r>
              <a:rPr sz="867" spc="72" dirty="0">
                <a:solidFill>
                  <a:srgbClr val="000000"/>
                </a:solidFill>
                <a:latin typeface="WMSBVV+CIDFont+F1"/>
                <a:cs typeface="WMSBVV+CIDFont+F1"/>
              </a:rPr>
              <a:t> </a:t>
            </a:r>
            <a:r>
              <a:rPr sz="867" dirty="0">
                <a:solidFill>
                  <a:srgbClr val="000000"/>
                </a:solidFill>
                <a:latin typeface="WMSBVV+CIDFont+F1"/>
                <a:cs typeface="WMSBVV+CIDFont+F1"/>
              </a:rPr>
              <a:t>uniformly</a:t>
            </a:r>
            <a:r>
              <a:rPr sz="867" spc="64" dirty="0">
                <a:solidFill>
                  <a:srgbClr val="000000"/>
                </a:solidFill>
                <a:latin typeface="WMSBVV+CIDFont+F1"/>
                <a:cs typeface="WMSBVV+CIDFont+F1"/>
              </a:rPr>
              <a:t> </a:t>
            </a:r>
            <a:r>
              <a:rPr sz="867" dirty="0">
                <a:solidFill>
                  <a:srgbClr val="000000"/>
                </a:solidFill>
                <a:latin typeface="WMSBVV+CIDFont+F1"/>
                <a:cs typeface="WMSBVV+CIDFont+F1"/>
              </a:rPr>
              <a:t>spaced</a:t>
            </a:r>
            <a:r>
              <a:rPr sz="867" spc="59" dirty="0">
                <a:solidFill>
                  <a:srgbClr val="000000"/>
                </a:solidFill>
                <a:latin typeface="WMSBVV+CIDFont+F1"/>
                <a:cs typeface="WMSBVV+CIDFont+F1"/>
              </a:rPr>
              <a:t> </a:t>
            </a:r>
            <a:r>
              <a:rPr sz="867" dirty="0">
                <a:solidFill>
                  <a:srgbClr val="000000"/>
                </a:solidFill>
                <a:latin typeface="WMSBVV+CIDFont+F1"/>
                <a:cs typeface="WMSBVV+CIDFont+F1"/>
              </a:rPr>
              <a:t>at</a:t>
            </a:r>
            <a:r>
              <a:rPr sz="867" spc="67" dirty="0">
                <a:solidFill>
                  <a:srgbClr val="000000"/>
                </a:solidFill>
                <a:latin typeface="WMSBVV+CIDFont+F1"/>
                <a:cs typeface="WMSBVV+CIDFont+F1"/>
              </a:rPr>
              <a:t> </a:t>
            </a:r>
            <a:r>
              <a:rPr sz="867" dirty="0">
                <a:solidFill>
                  <a:srgbClr val="000000"/>
                </a:solidFill>
                <a:latin typeface="WMSBVV+CIDFont+F1"/>
                <a:cs typeface="WMSBVV+CIDFont+F1"/>
              </a:rPr>
              <a:t>120</a:t>
            </a:r>
            <a:r>
              <a:rPr sz="867" spc="89" dirty="0">
                <a:solidFill>
                  <a:srgbClr val="000000"/>
                </a:solidFill>
                <a:latin typeface="WMSBVV+CIDFont+F1"/>
                <a:cs typeface="WMSBVV+CIDFont+F1"/>
              </a:rPr>
              <a:t> </a:t>
            </a:r>
            <a:r>
              <a:rPr sz="867" dirty="0">
                <a:solidFill>
                  <a:srgbClr val="000000"/>
                </a:solidFill>
                <a:latin typeface="WMSBVV+CIDFont+F1"/>
                <a:cs typeface="WMSBVV+CIDFont+F1"/>
              </a:rPr>
              <a:t>degrees</a:t>
            </a:r>
            <a:r>
              <a:rPr sz="867" dirty="0">
                <a:solidFill>
                  <a:srgbClr val="000000"/>
                </a:solidFill>
                <a:latin typeface="LQRMGR+CIDFont+F2"/>
                <a:cs typeface="LQRMGR+CIDFont+F2"/>
              </a:rPr>
              <a:t>.</a:t>
            </a:r>
            <a:r>
              <a:rPr sz="867" spc="66" dirty="0">
                <a:solidFill>
                  <a:srgbClr val="000000"/>
                </a:solidFill>
                <a:latin typeface="LQRMGR+CIDFont+F2"/>
                <a:cs typeface="LQRMGR+CIDFont+F2"/>
              </a:rPr>
              <a:t> </a:t>
            </a:r>
            <a:r>
              <a:rPr sz="867" spc="10" dirty="0">
                <a:solidFill>
                  <a:srgbClr val="000000"/>
                </a:solidFill>
                <a:latin typeface="LQRMGR+CIDFont+F2"/>
                <a:cs typeface="LQRMGR+CIDFont+F2"/>
              </a:rPr>
              <a:t>The</a:t>
            </a:r>
            <a:r>
              <a:rPr sz="867" spc="65" dirty="0">
                <a:solidFill>
                  <a:srgbClr val="000000"/>
                </a:solidFill>
                <a:latin typeface="LQRMGR+CIDFont+F2"/>
                <a:cs typeface="LQRMGR+CIDFont+F2"/>
              </a:rPr>
              <a:t> </a:t>
            </a:r>
            <a:r>
              <a:rPr sz="867" dirty="0">
                <a:solidFill>
                  <a:srgbClr val="000000"/>
                </a:solidFill>
                <a:latin typeface="LQRMGR+CIDFont+F2"/>
                <a:cs typeface="LQRMGR+CIDFont+F2"/>
              </a:rPr>
              <a:t>load</a:t>
            </a:r>
            <a:r>
              <a:rPr sz="867" spc="75" dirty="0">
                <a:solidFill>
                  <a:srgbClr val="000000"/>
                </a:solidFill>
                <a:latin typeface="LQRMGR+CIDFont+F2"/>
                <a:cs typeface="LQRMGR+CIDFont+F2"/>
              </a:rPr>
              <a:t> </a:t>
            </a:r>
            <a:r>
              <a:rPr sz="867" spc="6" dirty="0">
                <a:solidFill>
                  <a:srgbClr val="000000"/>
                </a:solidFill>
                <a:latin typeface="LQRMGR+CIDFont+F2"/>
                <a:cs typeface="LQRMGR+CIDFont+F2"/>
              </a:rPr>
              <a:t>was</a:t>
            </a:r>
            <a:r>
              <a:rPr sz="867" spc="80" dirty="0">
                <a:solidFill>
                  <a:srgbClr val="000000"/>
                </a:solidFill>
                <a:latin typeface="LQRMGR+CIDFont+F2"/>
                <a:cs typeface="LQRMGR+CIDFont+F2"/>
              </a:rPr>
              <a:t> </a:t>
            </a:r>
            <a:r>
              <a:rPr sz="867" dirty="0">
                <a:solidFill>
                  <a:srgbClr val="000000"/>
                </a:solidFill>
                <a:latin typeface="LQRMGR+CIDFont+F2"/>
                <a:cs typeface="LQRMGR+CIDFont+F2"/>
              </a:rPr>
              <a:t>applied</a:t>
            </a:r>
            <a:r>
              <a:rPr sz="867" spc="74" dirty="0">
                <a:solidFill>
                  <a:srgbClr val="000000"/>
                </a:solidFill>
                <a:latin typeface="LQRMGR+CIDFont+F2"/>
                <a:cs typeface="LQRMGR+CIDFont+F2"/>
              </a:rPr>
              <a:t> </a:t>
            </a:r>
            <a:r>
              <a:rPr sz="867" dirty="0">
                <a:solidFill>
                  <a:srgbClr val="000000"/>
                </a:solidFill>
                <a:latin typeface="LQRMGR+CIDFont+F2"/>
                <a:cs typeface="LQRMGR+CIDFont+F2"/>
              </a:rPr>
              <a:t>by</a:t>
            </a:r>
            <a:r>
              <a:rPr sz="867" spc="72" dirty="0">
                <a:solidFill>
                  <a:srgbClr val="000000"/>
                </a:solidFill>
                <a:latin typeface="LQRMGR+CIDFont+F2"/>
                <a:cs typeface="LQRMGR+CIDFont+F2"/>
              </a:rPr>
              <a:t> </a:t>
            </a:r>
            <a:r>
              <a:rPr sz="867" dirty="0">
                <a:solidFill>
                  <a:srgbClr val="000000"/>
                </a:solidFill>
                <a:latin typeface="LQRMGR+CIDFont+F2"/>
                <a:cs typeface="LQRMGR+CIDFont+F2"/>
              </a:rPr>
              <a:t>means</a:t>
            </a:r>
            <a:r>
              <a:rPr sz="867" spc="63"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60" dirty="0">
                <a:solidFill>
                  <a:srgbClr val="000000"/>
                </a:solidFill>
                <a:latin typeface="LQRMGR+CIDFont+F2"/>
                <a:cs typeface="LQRMGR+CIDFont+F2"/>
              </a:rPr>
              <a:t> </a:t>
            </a:r>
            <a:r>
              <a:rPr sz="867" dirty="0">
                <a:solidFill>
                  <a:srgbClr val="000000"/>
                </a:solidFill>
                <a:latin typeface="LQRMGR+CIDFont+F2"/>
                <a:cs typeface="LQRMGR+CIDFont+F2"/>
              </a:rPr>
              <a:t>hydraulic</a:t>
            </a:r>
          </a:p>
          <a:p>
            <a:pPr marL="1">
              <a:lnSpc>
                <a:spcPts val="971"/>
              </a:lnSpc>
              <a:spcBef>
                <a:spcPts val="570"/>
              </a:spcBef>
            </a:pPr>
            <a:r>
              <a:rPr sz="867" dirty="0">
                <a:solidFill>
                  <a:srgbClr val="000000"/>
                </a:solidFill>
                <a:latin typeface="LQRMGR+CIDFont+F2"/>
                <a:cs typeface="LQRMGR+CIDFont+F2"/>
              </a:rPr>
              <a:t>jack</a:t>
            </a:r>
            <a:r>
              <a:rPr sz="867" spc="22" dirty="0">
                <a:solidFill>
                  <a:srgbClr val="000000"/>
                </a:solidFill>
                <a:latin typeface="LQRMGR+CIDFont+F2"/>
                <a:cs typeface="LQRMGR+CIDFont+F2"/>
              </a:rPr>
              <a:t> </a:t>
            </a:r>
            <a:r>
              <a:rPr sz="867" dirty="0">
                <a:solidFill>
                  <a:srgbClr val="000000"/>
                </a:solidFill>
                <a:latin typeface="LQRMGR+CIDFont+F2"/>
                <a:cs typeface="LQRMGR+CIDFont+F2"/>
              </a:rPr>
              <a:t>and</a:t>
            </a:r>
            <a:r>
              <a:rPr sz="867" spc="17" dirty="0">
                <a:solidFill>
                  <a:srgbClr val="000000"/>
                </a:solidFill>
                <a:latin typeface="LQRMGR+CIDFont+F2"/>
                <a:cs typeface="LQRMGR+CIDFont+F2"/>
              </a:rPr>
              <a:t> </a:t>
            </a:r>
            <a:r>
              <a:rPr sz="867" dirty="0">
                <a:solidFill>
                  <a:srgbClr val="000000"/>
                </a:solidFill>
                <a:latin typeface="LQRMGR+CIDFont+F2"/>
                <a:cs typeface="LQRMGR+CIDFont+F2"/>
              </a:rPr>
              <a:t>the</a:t>
            </a:r>
            <a:r>
              <a:rPr sz="867" spc="19" dirty="0">
                <a:solidFill>
                  <a:srgbClr val="000000"/>
                </a:solidFill>
                <a:latin typeface="LQRMGR+CIDFont+F2"/>
                <a:cs typeface="LQRMGR+CIDFont+F2"/>
              </a:rPr>
              <a:t> </a:t>
            </a:r>
            <a:r>
              <a:rPr sz="867" dirty="0">
                <a:solidFill>
                  <a:srgbClr val="000000"/>
                </a:solidFill>
                <a:latin typeface="LQRMGR+CIDFont+F2"/>
                <a:cs typeface="LQRMGR+CIDFont+F2"/>
              </a:rPr>
              <a:t>reaction to</a:t>
            </a:r>
            <a:r>
              <a:rPr sz="867" spc="13" dirty="0">
                <a:solidFill>
                  <a:srgbClr val="000000"/>
                </a:solidFill>
                <a:latin typeface="LQRMGR+CIDFont+F2"/>
                <a:cs typeface="LQRMGR+CIDFont+F2"/>
              </a:rPr>
              <a:t> </a:t>
            </a:r>
            <a:r>
              <a:rPr sz="867" dirty="0">
                <a:solidFill>
                  <a:srgbClr val="000000"/>
                </a:solidFill>
                <a:latin typeface="LQRMGR+CIDFont+F2"/>
                <a:cs typeface="LQRMGR+CIDFont+F2"/>
              </a:rPr>
              <a:t>the jack </a:t>
            </a:r>
            <a:r>
              <a:rPr sz="867" spc="6" dirty="0">
                <a:solidFill>
                  <a:srgbClr val="000000"/>
                </a:solidFill>
                <a:latin typeface="LQRMGR+CIDFont+F2"/>
                <a:cs typeface="LQRMGR+CIDFont+F2"/>
              </a:rPr>
              <a:t>was</a:t>
            </a:r>
            <a:r>
              <a:rPr sz="867" dirty="0">
                <a:solidFill>
                  <a:srgbClr val="000000"/>
                </a:solidFill>
                <a:latin typeface="LQRMGR+CIDFont+F2"/>
                <a:cs typeface="LQRMGR+CIDFont+F2"/>
              </a:rPr>
              <a:t> provided</a:t>
            </a:r>
            <a:r>
              <a:rPr sz="867" spc="13" dirty="0">
                <a:solidFill>
                  <a:srgbClr val="000000"/>
                </a:solidFill>
                <a:latin typeface="LQRMGR+CIDFont+F2"/>
                <a:cs typeface="LQRMGR+CIDFont+F2"/>
              </a:rPr>
              <a:t> </a:t>
            </a:r>
            <a:r>
              <a:rPr sz="867" dirty="0">
                <a:solidFill>
                  <a:srgbClr val="000000"/>
                </a:solidFill>
                <a:latin typeface="LQRMGR+CIDFont+F2"/>
                <a:cs typeface="LQRMGR+CIDFont+F2"/>
              </a:rPr>
              <a:t>by</a:t>
            </a:r>
            <a:r>
              <a:rPr sz="867" spc="19" dirty="0">
                <a:solidFill>
                  <a:srgbClr val="000000"/>
                </a:solidFill>
                <a:latin typeface="LQRMGR+CIDFont+F2"/>
                <a:cs typeface="LQRMGR+CIDFont+F2"/>
              </a:rPr>
              <a:t> </a:t>
            </a:r>
            <a:r>
              <a:rPr sz="867" dirty="0">
                <a:solidFill>
                  <a:srgbClr val="000000"/>
                </a:solidFill>
                <a:latin typeface="LQRMGR+CIDFont+F2"/>
                <a:cs typeface="LQRMGR+CIDFont+F2"/>
              </a:rPr>
              <a:t>loaded</a:t>
            </a:r>
            <a:r>
              <a:rPr sz="867" spc="13" dirty="0">
                <a:solidFill>
                  <a:srgbClr val="000000"/>
                </a:solidFill>
                <a:latin typeface="LQRMGR+CIDFont+F2"/>
                <a:cs typeface="LQRMGR+CIDFont+F2"/>
              </a:rPr>
              <a:t> </a:t>
            </a:r>
            <a:r>
              <a:rPr sz="867" dirty="0">
                <a:solidFill>
                  <a:srgbClr val="000000"/>
                </a:solidFill>
                <a:latin typeface="LQRMGR+CIDFont+F2"/>
                <a:cs typeface="LQRMGR+CIDFont+F2"/>
              </a:rPr>
              <a:t>vehicle.</a:t>
            </a:r>
            <a:r>
              <a:rPr sz="867" spc="6" dirty="0">
                <a:solidFill>
                  <a:srgbClr val="000000"/>
                </a:solidFill>
                <a:latin typeface="LQRMGR+CIDFont+F2"/>
                <a:cs typeface="LQRMGR+CIDFont+F2"/>
              </a:rPr>
              <a:t> </a:t>
            </a:r>
            <a:r>
              <a:rPr sz="867" spc="13" dirty="0">
                <a:solidFill>
                  <a:srgbClr val="000000"/>
                </a:solidFill>
                <a:latin typeface="WMSBVV+CIDFont+F1"/>
                <a:cs typeface="WMSBVV+CIDFont+F1"/>
              </a:rPr>
              <a:t>In</a:t>
            </a:r>
            <a:r>
              <a:rPr sz="867" dirty="0">
                <a:solidFill>
                  <a:srgbClr val="000000"/>
                </a:solidFill>
                <a:latin typeface="WMSBVV+CIDFont+F1"/>
                <a:cs typeface="WMSBVV+CIDFont+F1"/>
              </a:rPr>
              <a:t> between the</a:t>
            </a:r>
            <a:r>
              <a:rPr sz="867" spc="17" dirty="0">
                <a:solidFill>
                  <a:srgbClr val="000000"/>
                </a:solidFill>
                <a:latin typeface="WMSBVV+CIDFont+F1"/>
                <a:cs typeface="WMSBVV+CIDFont+F1"/>
              </a:rPr>
              <a:t> </a:t>
            </a:r>
            <a:r>
              <a:rPr sz="867" dirty="0">
                <a:solidFill>
                  <a:srgbClr val="000000"/>
                </a:solidFill>
                <a:latin typeface="WMSBVV+CIDFont+F1"/>
                <a:cs typeface="WMSBVV+CIDFont+F1"/>
              </a:rPr>
              <a:t>beam</a:t>
            </a:r>
            <a:r>
              <a:rPr sz="867" spc="10" dirty="0">
                <a:solidFill>
                  <a:srgbClr val="000000"/>
                </a:solidFill>
                <a:latin typeface="WMSBVV+CIDFont+F1"/>
                <a:cs typeface="WMSBVV+CIDFont+F1"/>
              </a:rPr>
              <a:t> </a:t>
            </a:r>
            <a:r>
              <a:rPr sz="867" dirty="0">
                <a:solidFill>
                  <a:srgbClr val="000000"/>
                </a:solidFill>
                <a:latin typeface="WMSBVV+CIDFont+F1"/>
                <a:cs typeface="WMSBVV+CIDFont+F1"/>
              </a:rPr>
              <a:t>and</a:t>
            </a:r>
          </a:p>
          <a:p>
            <a:pPr marL="1">
              <a:lnSpc>
                <a:spcPts val="971"/>
              </a:lnSpc>
              <a:spcBef>
                <a:spcPts val="530"/>
              </a:spcBef>
            </a:pPr>
            <a:r>
              <a:rPr sz="867" dirty="0">
                <a:solidFill>
                  <a:srgbClr val="000000"/>
                </a:solidFill>
                <a:latin typeface="WMSBVV+CIDFont+F1"/>
                <a:cs typeface="WMSBVV+CIDFont+F1"/>
              </a:rPr>
              <a:t>jack,</a:t>
            </a:r>
            <a:r>
              <a:rPr sz="867" spc="167" dirty="0">
                <a:solidFill>
                  <a:srgbClr val="000000"/>
                </a:solidFill>
                <a:latin typeface="WMSBVV+CIDFont+F1"/>
                <a:cs typeface="WMSBVV+CIDFont+F1"/>
              </a:rPr>
              <a:t> </a:t>
            </a:r>
            <a:r>
              <a:rPr sz="867" dirty="0">
                <a:solidFill>
                  <a:srgbClr val="000000"/>
                </a:solidFill>
                <a:latin typeface="WMSBVV+CIDFont+F1"/>
                <a:cs typeface="WMSBVV+CIDFont+F1"/>
              </a:rPr>
              <a:t>Proving</a:t>
            </a:r>
            <a:r>
              <a:rPr sz="867" spc="162" dirty="0">
                <a:solidFill>
                  <a:srgbClr val="000000"/>
                </a:solidFill>
                <a:latin typeface="WMSBVV+CIDFont+F1"/>
                <a:cs typeface="WMSBVV+CIDFont+F1"/>
              </a:rPr>
              <a:t> </a:t>
            </a:r>
            <a:r>
              <a:rPr sz="867" dirty="0">
                <a:solidFill>
                  <a:srgbClr val="000000"/>
                </a:solidFill>
                <a:latin typeface="WMSBVV+CIDFont+F1"/>
                <a:cs typeface="WMSBVV+CIDFont+F1"/>
              </a:rPr>
              <a:t>Ring</a:t>
            </a:r>
            <a:r>
              <a:rPr sz="867" spc="160"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150" dirty="0">
                <a:solidFill>
                  <a:srgbClr val="000000"/>
                </a:solidFill>
                <a:latin typeface="WMSBVV+CIDFont+F1"/>
                <a:cs typeface="WMSBVV+CIDFont+F1"/>
              </a:rPr>
              <a:t> </a:t>
            </a:r>
            <a:r>
              <a:rPr sz="867" dirty="0">
                <a:solidFill>
                  <a:srgbClr val="000000"/>
                </a:solidFill>
                <a:latin typeface="WMSBVV+CIDFont+F1"/>
                <a:cs typeface="WMSBVV+CIDFont+F1"/>
              </a:rPr>
              <a:t>10000</a:t>
            </a:r>
            <a:r>
              <a:rPr sz="867" spc="171" dirty="0">
                <a:solidFill>
                  <a:srgbClr val="000000"/>
                </a:solidFill>
                <a:latin typeface="WMSBVV+CIDFont+F1"/>
                <a:cs typeface="WMSBVV+CIDFont+F1"/>
              </a:rPr>
              <a:t> </a:t>
            </a:r>
            <a:r>
              <a:rPr sz="867" spc="12" dirty="0">
                <a:solidFill>
                  <a:srgbClr val="000000"/>
                </a:solidFill>
                <a:latin typeface="WMSBVV+CIDFont+F1"/>
                <a:cs typeface="WMSBVV+CIDFont+F1"/>
              </a:rPr>
              <a:t>kgf</a:t>
            </a:r>
            <a:r>
              <a:rPr sz="867" spc="161" dirty="0">
                <a:solidFill>
                  <a:srgbClr val="000000"/>
                </a:solidFill>
                <a:latin typeface="WMSBVV+CIDFont+F1"/>
                <a:cs typeface="WMSBVV+CIDFont+F1"/>
              </a:rPr>
              <a:t> </a:t>
            </a:r>
            <a:r>
              <a:rPr sz="867" dirty="0">
                <a:solidFill>
                  <a:srgbClr val="000000"/>
                </a:solidFill>
                <a:latin typeface="WMSBVV+CIDFont+F1"/>
                <a:cs typeface="WMSBVV+CIDFont+F1"/>
              </a:rPr>
              <a:t>capacity</a:t>
            </a:r>
            <a:r>
              <a:rPr sz="867" spc="159" dirty="0">
                <a:solidFill>
                  <a:srgbClr val="000000"/>
                </a:solidFill>
                <a:latin typeface="WMSBVV+CIDFont+F1"/>
                <a:cs typeface="WMSBVV+CIDFont+F1"/>
              </a:rPr>
              <a:t> </a:t>
            </a:r>
            <a:r>
              <a:rPr sz="867" dirty="0">
                <a:solidFill>
                  <a:srgbClr val="000000"/>
                </a:solidFill>
                <a:latin typeface="LQRMGR+CIDFont+F2"/>
                <a:cs typeface="LQRMGR+CIDFont+F2"/>
              </a:rPr>
              <a:t>is</a:t>
            </a:r>
            <a:r>
              <a:rPr sz="867" spc="170" dirty="0">
                <a:solidFill>
                  <a:srgbClr val="000000"/>
                </a:solidFill>
                <a:latin typeface="LQRMGR+CIDFont+F2"/>
                <a:cs typeface="LQRMGR+CIDFont+F2"/>
              </a:rPr>
              <a:t> </a:t>
            </a:r>
            <a:r>
              <a:rPr sz="867" dirty="0">
                <a:solidFill>
                  <a:srgbClr val="000000"/>
                </a:solidFill>
                <a:latin typeface="LQRMGR+CIDFont+F2"/>
                <a:cs typeface="LQRMGR+CIDFont+F2"/>
              </a:rPr>
              <a:t>placed</a:t>
            </a:r>
            <a:r>
              <a:rPr sz="867" spc="171" dirty="0">
                <a:solidFill>
                  <a:srgbClr val="000000"/>
                </a:solidFill>
                <a:latin typeface="LQRMGR+CIDFont+F2"/>
                <a:cs typeface="LQRMGR+CIDFont+F2"/>
              </a:rPr>
              <a:t> </a:t>
            </a:r>
            <a:r>
              <a:rPr sz="867" spc="8" dirty="0">
                <a:solidFill>
                  <a:srgbClr val="000000"/>
                </a:solidFill>
                <a:latin typeface="LQRMGR+CIDFont+F2"/>
                <a:cs typeface="LQRMGR+CIDFont+F2"/>
              </a:rPr>
              <a:t>for</a:t>
            </a:r>
            <a:r>
              <a:rPr sz="867" spc="147" dirty="0">
                <a:solidFill>
                  <a:srgbClr val="000000"/>
                </a:solidFill>
                <a:latin typeface="LQRMGR+CIDFont+F2"/>
                <a:cs typeface="LQRMGR+CIDFont+F2"/>
              </a:rPr>
              <a:t> </a:t>
            </a:r>
            <a:r>
              <a:rPr sz="867" dirty="0">
                <a:solidFill>
                  <a:srgbClr val="000000"/>
                </a:solidFill>
                <a:latin typeface="LQRMGR+CIDFont+F2"/>
                <a:cs typeface="LQRMGR+CIDFont+F2"/>
              </a:rPr>
              <a:t>the</a:t>
            </a:r>
            <a:r>
              <a:rPr sz="867" spc="170" dirty="0">
                <a:solidFill>
                  <a:srgbClr val="000000"/>
                </a:solidFill>
                <a:latin typeface="LQRMGR+CIDFont+F2"/>
                <a:cs typeface="LQRMGR+CIDFont+F2"/>
              </a:rPr>
              <a:t> </a:t>
            </a:r>
            <a:r>
              <a:rPr sz="867" dirty="0">
                <a:solidFill>
                  <a:srgbClr val="000000"/>
                </a:solidFill>
                <a:latin typeface="LQRMGR+CIDFont+F2"/>
                <a:cs typeface="LQRMGR+CIDFont+F2"/>
              </a:rPr>
              <a:t>measurement</a:t>
            </a:r>
            <a:r>
              <a:rPr sz="867" spc="170"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142" dirty="0">
                <a:solidFill>
                  <a:srgbClr val="000000"/>
                </a:solidFill>
                <a:latin typeface="LQRMGR+CIDFont+F2"/>
                <a:cs typeface="LQRMGR+CIDFont+F2"/>
              </a:rPr>
              <a:t> </a:t>
            </a:r>
            <a:r>
              <a:rPr sz="867" dirty="0">
                <a:solidFill>
                  <a:srgbClr val="000000"/>
                </a:solidFill>
                <a:latin typeface="LQRMGR+CIDFont+F2"/>
                <a:cs typeface="LQRMGR+CIDFont+F2"/>
              </a:rPr>
              <a:t>load</a:t>
            </a:r>
            <a:r>
              <a:rPr sz="867" spc="170" dirty="0">
                <a:solidFill>
                  <a:srgbClr val="000000"/>
                </a:solidFill>
                <a:latin typeface="LQRMGR+CIDFont+F2"/>
                <a:cs typeface="LQRMGR+CIDFont+F2"/>
              </a:rPr>
              <a:t> </a:t>
            </a:r>
            <a:r>
              <a:rPr sz="867" dirty="0">
                <a:solidFill>
                  <a:srgbClr val="000000"/>
                </a:solidFill>
                <a:latin typeface="LQRMGR+CIDFont+F2"/>
                <a:cs typeface="LQRMGR+CIDFont+F2"/>
              </a:rPr>
              <a:t>and</a:t>
            </a:r>
          </a:p>
          <a:p>
            <a:pPr marL="1">
              <a:lnSpc>
                <a:spcPts val="971"/>
              </a:lnSpc>
              <a:spcBef>
                <a:spcPts val="570"/>
              </a:spcBef>
            </a:pPr>
            <a:r>
              <a:rPr sz="867" dirty="0">
                <a:solidFill>
                  <a:srgbClr val="000000"/>
                </a:solidFill>
                <a:latin typeface="LQRMGR+CIDFont+F2"/>
                <a:cs typeface="LQRMGR+CIDFont+F2"/>
              </a:rPr>
              <a:t>pressure </a:t>
            </a:r>
            <a:r>
              <a:rPr sz="867" spc="-6" dirty="0">
                <a:solidFill>
                  <a:srgbClr val="000000"/>
                </a:solidFill>
                <a:latin typeface="LQRMGR+CIDFont+F2"/>
                <a:cs typeface="LQRMGR+CIDFont+F2"/>
              </a:rPr>
              <a:t>as</a:t>
            </a:r>
            <a:r>
              <a:rPr sz="867" spc="22" dirty="0">
                <a:solidFill>
                  <a:srgbClr val="000000"/>
                </a:solidFill>
                <a:latin typeface="LQRMGR+CIDFont+F2"/>
                <a:cs typeface="LQRMGR+CIDFont+F2"/>
              </a:rPr>
              <a:t> </a:t>
            </a:r>
            <a:r>
              <a:rPr sz="867" dirty="0">
                <a:solidFill>
                  <a:srgbClr val="000000"/>
                </a:solidFill>
                <a:latin typeface="LQRMGR+CIDFont+F2"/>
                <a:cs typeface="LQRMGR+CIDFont+F2"/>
              </a:rPr>
              <a:t>per IS: 9214 -1979.</a:t>
            </a:r>
            <a:r>
              <a:rPr sz="867" spc="-8" dirty="0">
                <a:solidFill>
                  <a:srgbClr val="000000"/>
                </a:solidFill>
                <a:latin typeface="LQRMGR+CIDFont+F2"/>
                <a:cs typeface="LQRMGR+CIDFont+F2"/>
              </a:rPr>
              <a:t> </a:t>
            </a:r>
            <a:r>
              <a:rPr sz="867" dirty="0">
                <a:solidFill>
                  <a:srgbClr val="000000"/>
                </a:solidFill>
                <a:latin typeface="LQRMGR+CIDFont+F2"/>
                <a:cs typeface="LQRMGR+CIDFont+F2"/>
              </a:rPr>
              <a:t>[Refer Figure 1</a:t>
            </a:r>
            <a:r>
              <a:rPr sz="867" spc="8" dirty="0">
                <a:solidFill>
                  <a:srgbClr val="000000"/>
                </a:solidFill>
                <a:latin typeface="LQRMGR+CIDFont+F2"/>
                <a:cs typeface="LQRMGR+CIDFont+F2"/>
              </a:rPr>
              <a:t> </a:t>
            </a:r>
            <a:r>
              <a:rPr sz="867" dirty="0">
                <a:solidFill>
                  <a:srgbClr val="000000"/>
                </a:solidFill>
                <a:latin typeface="LQRMGR+CIDFont+F2"/>
                <a:cs typeface="LQRMGR+CIDFont+F2"/>
              </a:rPr>
              <a:t>for </a:t>
            </a:r>
            <a:r>
              <a:rPr sz="867" spc="8" dirty="0">
                <a:solidFill>
                  <a:srgbClr val="000000"/>
                </a:solidFill>
                <a:latin typeface="LQRMGR+CIDFont+F2"/>
                <a:cs typeface="LQRMGR+CIDFont+F2"/>
              </a:rPr>
              <a:t>the</a:t>
            </a:r>
            <a:r>
              <a:rPr sz="867" dirty="0">
                <a:solidFill>
                  <a:srgbClr val="000000"/>
                </a:solidFill>
                <a:latin typeface="LQRMGR+CIDFont+F2"/>
                <a:cs typeface="LQRMGR+CIDFont+F2"/>
              </a:rPr>
              <a:t> arrangement].</a:t>
            </a:r>
          </a:p>
        </p:txBody>
      </p:sp>
      <p:sp>
        <p:nvSpPr>
          <p:cNvPr id="6" name="object 6"/>
          <p:cNvSpPr txBox="1"/>
          <p:nvPr/>
        </p:nvSpPr>
        <p:spPr>
          <a:xfrm>
            <a:off x="2540365" y="3534369"/>
            <a:ext cx="4204884" cy="782265"/>
          </a:xfrm>
          <a:prstGeom prst="rect">
            <a:avLst/>
          </a:prstGeom>
        </p:spPr>
        <p:txBody>
          <a:bodyPr vert="horz" wrap="square" lIns="0" tIns="0" rIns="0" bIns="0" rtlCol="0">
            <a:spAutoFit/>
          </a:bodyPr>
          <a:lstStyle/>
          <a:p>
            <a:pPr marL="285739">
              <a:lnSpc>
                <a:spcPts val="971"/>
              </a:lnSpc>
            </a:pPr>
            <a:r>
              <a:rPr sz="867" dirty="0">
                <a:solidFill>
                  <a:srgbClr val="000000"/>
                </a:solidFill>
                <a:latin typeface="LQRMGR+CIDFont+F2"/>
                <a:cs typeface="LQRMGR+CIDFont+F2"/>
              </a:rPr>
              <a:t>The</a:t>
            </a:r>
            <a:r>
              <a:rPr sz="867" spc="98" dirty="0">
                <a:solidFill>
                  <a:srgbClr val="000000"/>
                </a:solidFill>
                <a:latin typeface="LQRMGR+CIDFont+F2"/>
                <a:cs typeface="LQRMGR+CIDFont+F2"/>
              </a:rPr>
              <a:t> </a:t>
            </a:r>
            <a:r>
              <a:rPr sz="867" dirty="0">
                <a:solidFill>
                  <a:srgbClr val="000000"/>
                </a:solidFill>
                <a:latin typeface="LQRMGR+CIDFont+F2"/>
                <a:cs typeface="LQRMGR+CIDFont+F2"/>
              </a:rPr>
              <a:t>settlements</a:t>
            </a:r>
            <a:r>
              <a:rPr sz="867" spc="109" dirty="0">
                <a:solidFill>
                  <a:srgbClr val="000000"/>
                </a:solidFill>
                <a:latin typeface="LQRMGR+CIDFont+F2"/>
                <a:cs typeface="LQRMGR+CIDFont+F2"/>
              </a:rPr>
              <a:t> </a:t>
            </a:r>
            <a:r>
              <a:rPr sz="867" dirty="0">
                <a:solidFill>
                  <a:srgbClr val="000000"/>
                </a:solidFill>
                <a:latin typeface="LQRMGR+CIDFont+F2"/>
                <a:cs typeface="LQRMGR+CIDFont+F2"/>
              </a:rPr>
              <a:t>were</a:t>
            </a:r>
            <a:r>
              <a:rPr sz="867" spc="92" dirty="0">
                <a:solidFill>
                  <a:srgbClr val="000000"/>
                </a:solidFill>
                <a:latin typeface="LQRMGR+CIDFont+F2"/>
                <a:cs typeface="LQRMGR+CIDFont+F2"/>
              </a:rPr>
              <a:t> </a:t>
            </a:r>
            <a:r>
              <a:rPr sz="867" dirty="0">
                <a:solidFill>
                  <a:srgbClr val="000000"/>
                </a:solidFill>
                <a:latin typeface="LQRMGR+CIDFont+F2"/>
                <a:cs typeface="LQRMGR+CIDFont+F2"/>
              </a:rPr>
              <a:t>recorded</a:t>
            </a:r>
            <a:r>
              <a:rPr sz="867" spc="109" dirty="0">
                <a:solidFill>
                  <a:srgbClr val="000000"/>
                </a:solidFill>
                <a:latin typeface="LQRMGR+CIDFont+F2"/>
                <a:cs typeface="LQRMGR+CIDFont+F2"/>
              </a:rPr>
              <a:t> </a:t>
            </a:r>
            <a:r>
              <a:rPr sz="867" dirty="0">
                <a:solidFill>
                  <a:srgbClr val="000000"/>
                </a:solidFill>
                <a:latin typeface="LQRMGR+CIDFont+F2"/>
                <a:cs typeface="LQRMGR+CIDFont+F2"/>
              </a:rPr>
              <a:t>by</a:t>
            </a:r>
            <a:r>
              <a:rPr sz="867" spc="106" dirty="0">
                <a:solidFill>
                  <a:srgbClr val="000000"/>
                </a:solidFill>
                <a:latin typeface="LQRMGR+CIDFont+F2"/>
                <a:cs typeface="LQRMGR+CIDFont+F2"/>
              </a:rPr>
              <a:t> </a:t>
            </a:r>
            <a:r>
              <a:rPr sz="867" dirty="0">
                <a:solidFill>
                  <a:srgbClr val="000000"/>
                </a:solidFill>
                <a:latin typeface="LQRMGR+CIDFont+F2"/>
                <a:cs typeface="LQRMGR+CIDFont+F2"/>
              </a:rPr>
              <a:t>means</a:t>
            </a:r>
            <a:r>
              <a:rPr sz="867" spc="91"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93" dirty="0">
                <a:solidFill>
                  <a:srgbClr val="000000"/>
                </a:solidFill>
                <a:latin typeface="LQRMGR+CIDFont+F2"/>
                <a:cs typeface="LQRMGR+CIDFont+F2"/>
              </a:rPr>
              <a:t> </a:t>
            </a:r>
            <a:r>
              <a:rPr sz="867" dirty="0">
                <a:solidFill>
                  <a:srgbClr val="FF0000"/>
                </a:solidFill>
                <a:latin typeface="LQRMGR+CIDFont+F2"/>
                <a:cs typeface="LQRMGR+CIDFont+F2"/>
              </a:rPr>
              <a:t>three</a:t>
            </a:r>
            <a:r>
              <a:rPr sz="867" spc="87" dirty="0">
                <a:solidFill>
                  <a:srgbClr val="FF0000"/>
                </a:solidFill>
                <a:latin typeface="LQRMGR+CIDFont+F2"/>
                <a:cs typeface="LQRMGR+CIDFont+F2"/>
              </a:rPr>
              <a:t> </a:t>
            </a:r>
            <a:r>
              <a:rPr sz="867" dirty="0">
                <a:solidFill>
                  <a:srgbClr val="000000"/>
                </a:solidFill>
                <a:latin typeface="LQRMGR+CIDFont+F2"/>
                <a:cs typeface="LQRMGR+CIDFont+F2"/>
              </a:rPr>
              <a:t>dial</a:t>
            </a:r>
            <a:r>
              <a:rPr sz="867" spc="96" dirty="0">
                <a:solidFill>
                  <a:srgbClr val="000000"/>
                </a:solidFill>
                <a:latin typeface="LQRMGR+CIDFont+F2"/>
                <a:cs typeface="LQRMGR+CIDFont+F2"/>
              </a:rPr>
              <a:t> </a:t>
            </a:r>
            <a:r>
              <a:rPr sz="867" dirty="0">
                <a:solidFill>
                  <a:srgbClr val="000000"/>
                </a:solidFill>
                <a:latin typeface="LQRMGR+CIDFont+F2"/>
                <a:cs typeface="LQRMGR+CIDFont+F2"/>
              </a:rPr>
              <a:t>gauges</a:t>
            </a:r>
            <a:r>
              <a:rPr sz="867" spc="100" dirty="0">
                <a:solidFill>
                  <a:srgbClr val="000000"/>
                </a:solidFill>
                <a:latin typeface="LQRMGR+CIDFont+F2"/>
                <a:cs typeface="LQRMGR+CIDFont+F2"/>
              </a:rPr>
              <a:t> </a:t>
            </a:r>
            <a:r>
              <a:rPr sz="867" dirty="0">
                <a:solidFill>
                  <a:srgbClr val="000000"/>
                </a:solidFill>
                <a:latin typeface="LQRMGR+CIDFont+F2"/>
                <a:cs typeface="LQRMGR+CIDFont+F2"/>
              </a:rPr>
              <a:t>of</a:t>
            </a:r>
            <a:r>
              <a:rPr sz="867" spc="98" dirty="0">
                <a:solidFill>
                  <a:srgbClr val="000000"/>
                </a:solidFill>
                <a:latin typeface="LQRMGR+CIDFont+F2"/>
                <a:cs typeface="LQRMGR+CIDFont+F2"/>
              </a:rPr>
              <a:t> </a:t>
            </a:r>
            <a:r>
              <a:rPr sz="867" dirty="0">
                <a:solidFill>
                  <a:srgbClr val="000000"/>
                </a:solidFill>
                <a:latin typeface="LQRMGR+CIDFont+F2"/>
                <a:cs typeface="LQRMGR+CIDFont+F2"/>
              </a:rPr>
              <a:t>sensitivity</a:t>
            </a:r>
            <a:r>
              <a:rPr sz="867" spc="102" dirty="0">
                <a:solidFill>
                  <a:srgbClr val="000000"/>
                </a:solidFill>
                <a:latin typeface="LQRMGR+CIDFont+F2"/>
                <a:cs typeface="LQRMGR+CIDFont+F2"/>
              </a:rPr>
              <a:t> </a:t>
            </a:r>
            <a:r>
              <a:rPr sz="867" dirty="0">
                <a:solidFill>
                  <a:srgbClr val="000000"/>
                </a:solidFill>
                <a:latin typeface="LQRMGR+CIDFont+F2"/>
                <a:cs typeface="LQRMGR+CIDFont+F2"/>
              </a:rPr>
              <a:t>of</a:t>
            </a:r>
            <a:r>
              <a:rPr sz="867" spc="95" dirty="0">
                <a:solidFill>
                  <a:srgbClr val="000000"/>
                </a:solidFill>
                <a:latin typeface="LQRMGR+CIDFont+F2"/>
                <a:cs typeface="LQRMGR+CIDFont+F2"/>
              </a:rPr>
              <a:t> </a:t>
            </a:r>
            <a:r>
              <a:rPr sz="867" dirty="0">
                <a:solidFill>
                  <a:srgbClr val="000000"/>
                </a:solidFill>
                <a:latin typeface="LQRMGR+CIDFont+F2"/>
                <a:cs typeface="LQRMGR+CIDFont+F2"/>
              </a:rPr>
              <a:t>0.01</a:t>
            </a:r>
          </a:p>
          <a:p>
            <a:pPr marL="3">
              <a:lnSpc>
                <a:spcPts val="971"/>
              </a:lnSpc>
              <a:spcBef>
                <a:spcPts val="570"/>
              </a:spcBef>
            </a:pPr>
            <a:r>
              <a:rPr sz="867" spc="8" dirty="0">
                <a:solidFill>
                  <a:srgbClr val="000000"/>
                </a:solidFill>
                <a:latin typeface="LQRMGR+CIDFont+F2"/>
                <a:cs typeface="LQRMGR+CIDFont+F2"/>
              </a:rPr>
              <a:t>mm</a:t>
            </a:r>
            <a:r>
              <a:rPr sz="867" spc="55" dirty="0">
                <a:solidFill>
                  <a:srgbClr val="000000"/>
                </a:solidFill>
                <a:latin typeface="LQRMGR+CIDFont+F2"/>
                <a:cs typeface="LQRMGR+CIDFont+F2"/>
              </a:rPr>
              <a:t> </a:t>
            </a:r>
            <a:r>
              <a:rPr sz="867" dirty="0">
                <a:solidFill>
                  <a:srgbClr val="000000"/>
                </a:solidFill>
                <a:latin typeface="LQRMGR+CIDFont+F2"/>
                <a:cs typeface="LQRMGR+CIDFont+F2"/>
              </a:rPr>
              <a:t>placed</a:t>
            </a:r>
            <a:r>
              <a:rPr sz="867" spc="39" dirty="0">
                <a:solidFill>
                  <a:srgbClr val="000000"/>
                </a:solidFill>
                <a:latin typeface="LQRMGR+CIDFont+F2"/>
                <a:cs typeface="LQRMGR+CIDFont+F2"/>
              </a:rPr>
              <a:t> </a:t>
            </a:r>
            <a:r>
              <a:rPr sz="867" spc="13" dirty="0">
                <a:solidFill>
                  <a:srgbClr val="000000"/>
                </a:solidFill>
                <a:latin typeface="LQRMGR+CIDFont+F2"/>
                <a:cs typeface="LQRMGR+CIDFont+F2"/>
              </a:rPr>
              <a:t>on</a:t>
            </a:r>
            <a:r>
              <a:rPr sz="867" spc="39" dirty="0">
                <a:solidFill>
                  <a:srgbClr val="000000"/>
                </a:solidFill>
                <a:latin typeface="LQRMGR+CIDFont+F2"/>
                <a:cs typeface="LQRMGR+CIDFont+F2"/>
              </a:rPr>
              <a:t> </a:t>
            </a:r>
            <a:r>
              <a:rPr sz="867" dirty="0">
                <a:solidFill>
                  <a:srgbClr val="000000"/>
                </a:solidFill>
                <a:latin typeface="LQRMGR+CIDFont+F2"/>
                <a:cs typeface="LQRMGR+CIDFont+F2"/>
              </a:rPr>
              <a:t>immovable</a:t>
            </a:r>
            <a:r>
              <a:rPr sz="867" spc="51" dirty="0">
                <a:solidFill>
                  <a:srgbClr val="000000"/>
                </a:solidFill>
                <a:latin typeface="LQRMGR+CIDFont+F2"/>
                <a:cs typeface="LQRMGR+CIDFont+F2"/>
              </a:rPr>
              <a:t> </a:t>
            </a:r>
            <a:r>
              <a:rPr sz="867" dirty="0">
                <a:solidFill>
                  <a:srgbClr val="000000"/>
                </a:solidFill>
                <a:latin typeface="LQRMGR+CIDFont+F2"/>
                <a:cs typeface="LQRMGR+CIDFont+F2"/>
              </a:rPr>
              <a:t>supports</a:t>
            </a:r>
            <a:r>
              <a:rPr sz="867" spc="55" dirty="0">
                <a:solidFill>
                  <a:srgbClr val="000000"/>
                </a:solidFill>
                <a:latin typeface="LQRMGR+CIDFont+F2"/>
                <a:cs typeface="LQRMGR+CIDFont+F2"/>
              </a:rPr>
              <a:t> </a:t>
            </a:r>
            <a:r>
              <a:rPr sz="867" dirty="0">
                <a:solidFill>
                  <a:srgbClr val="000000"/>
                </a:solidFill>
                <a:latin typeface="LQRMGR+CIDFont+F2"/>
                <a:cs typeface="LQRMGR+CIDFont+F2"/>
              </a:rPr>
              <a:t>placed</a:t>
            </a:r>
            <a:r>
              <a:rPr sz="867" spc="57" dirty="0">
                <a:solidFill>
                  <a:srgbClr val="000000"/>
                </a:solidFill>
                <a:latin typeface="LQRMGR+CIDFont+F2"/>
                <a:cs typeface="LQRMGR+CIDFont+F2"/>
              </a:rPr>
              <a:t> </a:t>
            </a:r>
            <a:r>
              <a:rPr sz="867" dirty="0">
                <a:solidFill>
                  <a:srgbClr val="000000"/>
                </a:solidFill>
                <a:latin typeface="LQRMGR+CIDFont+F2"/>
                <a:cs typeface="LQRMGR+CIDFont+F2"/>
              </a:rPr>
              <a:t>2.0</a:t>
            </a:r>
            <a:r>
              <a:rPr sz="867" spc="67" dirty="0">
                <a:solidFill>
                  <a:srgbClr val="000000"/>
                </a:solidFill>
                <a:latin typeface="LQRMGR+CIDFont+F2"/>
                <a:cs typeface="LQRMGR+CIDFont+F2"/>
              </a:rPr>
              <a:t> </a:t>
            </a:r>
            <a:r>
              <a:rPr sz="867" dirty="0">
                <a:solidFill>
                  <a:srgbClr val="000000"/>
                </a:solidFill>
                <a:latin typeface="LQRMGR+CIDFont+F2"/>
                <a:cs typeface="LQRMGR+CIDFont+F2"/>
              </a:rPr>
              <a:t>m</a:t>
            </a:r>
            <a:r>
              <a:rPr sz="867" spc="57" dirty="0">
                <a:solidFill>
                  <a:srgbClr val="000000"/>
                </a:solidFill>
                <a:latin typeface="LQRMGR+CIDFont+F2"/>
                <a:cs typeface="LQRMGR+CIDFont+F2"/>
              </a:rPr>
              <a:t> </a:t>
            </a:r>
            <a:r>
              <a:rPr sz="867" dirty="0">
                <a:solidFill>
                  <a:srgbClr val="000000"/>
                </a:solidFill>
                <a:latin typeface="LQRMGR+CIDFont+F2"/>
                <a:cs typeface="LQRMGR+CIDFont+F2"/>
              </a:rPr>
              <a:t>from</a:t>
            </a:r>
            <a:r>
              <a:rPr sz="867" spc="52" dirty="0">
                <a:solidFill>
                  <a:srgbClr val="000000"/>
                </a:solidFill>
                <a:latin typeface="LQRMGR+CIDFont+F2"/>
                <a:cs typeface="LQRMGR+CIDFont+F2"/>
              </a:rPr>
              <a:t> </a:t>
            </a:r>
            <a:r>
              <a:rPr sz="867" dirty="0">
                <a:solidFill>
                  <a:srgbClr val="000000"/>
                </a:solidFill>
                <a:latin typeface="LQRMGR+CIDFont+F2"/>
                <a:cs typeface="LQRMGR+CIDFont+F2"/>
              </a:rPr>
              <a:t>the</a:t>
            </a:r>
            <a:r>
              <a:rPr sz="867" spc="47" dirty="0">
                <a:solidFill>
                  <a:srgbClr val="000000"/>
                </a:solidFill>
                <a:latin typeface="LQRMGR+CIDFont+F2"/>
                <a:cs typeface="LQRMGR+CIDFont+F2"/>
              </a:rPr>
              <a:t> </a:t>
            </a:r>
            <a:r>
              <a:rPr sz="867" dirty="0">
                <a:solidFill>
                  <a:srgbClr val="000000"/>
                </a:solidFill>
                <a:latin typeface="LQRMGR+CIDFont+F2"/>
                <a:cs typeface="LQRMGR+CIDFont+F2"/>
              </a:rPr>
              <a:t>test</a:t>
            </a:r>
            <a:r>
              <a:rPr sz="867" spc="47" dirty="0">
                <a:solidFill>
                  <a:srgbClr val="000000"/>
                </a:solidFill>
                <a:latin typeface="LQRMGR+CIDFont+F2"/>
                <a:cs typeface="LQRMGR+CIDFont+F2"/>
              </a:rPr>
              <a:t> </a:t>
            </a:r>
            <a:r>
              <a:rPr sz="867" spc="6" dirty="0">
                <a:solidFill>
                  <a:srgbClr val="000000"/>
                </a:solidFill>
                <a:latin typeface="LQRMGR+CIDFont+F2"/>
                <a:cs typeface="LQRMGR+CIDFont+F2"/>
              </a:rPr>
              <a:t>plate.</a:t>
            </a:r>
            <a:r>
              <a:rPr sz="867" spc="44" dirty="0">
                <a:solidFill>
                  <a:srgbClr val="000000"/>
                </a:solidFill>
                <a:latin typeface="LQRMGR+CIDFont+F2"/>
                <a:cs typeface="LQRMGR+CIDFont+F2"/>
              </a:rPr>
              <a:t> </a:t>
            </a:r>
            <a:r>
              <a:rPr sz="867" dirty="0">
                <a:solidFill>
                  <a:srgbClr val="000000"/>
                </a:solidFill>
                <a:latin typeface="WMSBVV+CIDFont+F1"/>
                <a:cs typeface="WMSBVV+CIDFont+F1"/>
              </a:rPr>
              <a:t>The</a:t>
            </a:r>
            <a:r>
              <a:rPr sz="867" spc="55" dirty="0">
                <a:solidFill>
                  <a:srgbClr val="000000"/>
                </a:solidFill>
                <a:latin typeface="WMSBVV+CIDFont+F1"/>
                <a:cs typeface="WMSBVV+CIDFont+F1"/>
              </a:rPr>
              <a:t> </a:t>
            </a:r>
            <a:r>
              <a:rPr sz="867" dirty="0">
                <a:solidFill>
                  <a:srgbClr val="000000"/>
                </a:solidFill>
                <a:latin typeface="WMSBVV+CIDFont+F1"/>
                <a:cs typeface="WMSBVV+CIDFont+F1"/>
              </a:rPr>
              <a:t>test</a:t>
            </a:r>
            <a:r>
              <a:rPr sz="867" spc="54" dirty="0">
                <a:solidFill>
                  <a:srgbClr val="000000"/>
                </a:solidFill>
                <a:latin typeface="WMSBVV+CIDFont+F1"/>
                <a:cs typeface="WMSBVV+CIDFont+F1"/>
              </a:rPr>
              <a:t> </a:t>
            </a:r>
            <a:r>
              <a:rPr sz="867" dirty="0">
                <a:solidFill>
                  <a:srgbClr val="000000"/>
                </a:solidFill>
                <a:latin typeface="WMSBVV+CIDFont+F1"/>
                <a:cs typeface="WMSBVV+CIDFont+F1"/>
              </a:rPr>
              <a:t>was</a:t>
            </a:r>
            <a:r>
              <a:rPr sz="867" spc="49" dirty="0">
                <a:solidFill>
                  <a:srgbClr val="000000"/>
                </a:solidFill>
                <a:latin typeface="WMSBVV+CIDFont+F1"/>
                <a:cs typeface="WMSBVV+CIDFont+F1"/>
              </a:rPr>
              <a:t> </a:t>
            </a:r>
            <a:r>
              <a:rPr sz="867" dirty="0">
                <a:solidFill>
                  <a:srgbClr val="000000"/>
                </a:solidFill>
                <a:latin typeface="WMSBVV+CIDFont+F1"/>
                <a:cs typeface="WMSBVV+CIDFont+F1"/>
              </a:rPr>
              <a:t>carried</a:t>
            </a:r>
          </a:p>
          <a:p>
            <a:pPr>
              <a:lnSpc>
                <a:spcPts val="971"/>
              </a:lnSpc>
              <a:spcBef>
                <a:spcPts val="538"/>
              </a:spcBef>
            </a:pPr>
            <a:r>
              <a:rPr sz="867" dirty="0">
                <a:solidFill>
                  <a:srgbClr val="000000"/>
                </a:solidFill>
                <a:latin typeface="WMSBVV+CIDFont+F1"/>
                <a:cs typeface="WMSBVV+CIDFont+F1"/>
              </a:rPr>
              <a:t>out</a:t>
            </a:r>
            <a:r>
              <a:rPr sz="867" spc="7" dirty="0">
                <a:solidFill>
                  <a:srgbClr val="000000"/>
                </a:solidFill>
                <a:latin typeface="WMSBVV+CIDFont+F1"/>
                <a:cs typeface="WMSBVV+CIDFont+F1"/>
              </a:rPr>
              <a:t> </a:t>
            </a:r>
            <a:r>
              <a:rPr sz="867" dirty="0">
                <a:solidFill>
                  <a:srgbClr val="000000"/>
                </a:solidFill>
                <a:latin typeface="WMSBVV+CIDFont+F1"/>
                <a:cs typeface="WMSBVV+CIDFont+F1"/>
              </a:rPr>
              <a:t>by</a:t>
            </a:r>
            <a:r>
              <a:rPr sz="867" spc="6" dirty="0">
                <a:solidFill>
                  <a:srgbClr val="000000"/>
                </a:solidFill>
                <a:latin typeface="WMSBVV+CIDFont+F1"/>
                <a:cs typeface="WMSBVV+CIDFont+F1"/>
              </a:rPr>
              <a:t> </a:t>
            </a:r>
            <a:r>
              <a:rPr sz="867" dirty="0">
                <a:solidFill>
                  <a:srgbClr val="000000"/>
                </a:solidFill>
                <a:latin typeface="WMSBVV+CIDFont+F1"/>
                <a:cs typeface="WMSBVV+CIDFont+F1"/>
              </a:rPr>
              <a:t>Method II </a:t>
            </a:r>
            <a:r>
              <a:rPr sz="867" spc="13" dirty="0">
                <a:solidFill>
                  <a:srgbClr val="000000"/>
                </a:solidFill>
                <a:latin typeface="WMSBVV+CIDFont+F1"/>
                <a:cs typeface="WMSBVV+CIDFont+F1"/>
              </a:rPr>
              <a:t>as</a:t>
            </a:r>
            <a:r>
              <a:rPr sz="867" spc="-6" dirty="0">
                <a:solidFill>
                  <a:srgbClr val="000000"/>
                </a:solidFill>
                <a:latin typeface="WMSBVV+CIDFont+F1"/>
                <a:cs typeface="WMSBVV+CIDFont+F1"/>
              </a:rPr>
              <a:t> </a:t>
            </a:r>
            <a:r>
              <a:rPr sz="867" dirty="0">
                <a:solidFill>
                  <a:srgbClr val="000000"/>
                </a:solidFill>
                <a:latin typeface="WMSBVV+CIDFont+F1"/>
                <a:cs typeface="WMSBVV+CIDFont+F1"/>
              </a:rPr>
              <a:t>specified by </a:t>
            </a:r>
            <a:r>
              <a:rPr sz="867" spc="11" dirty="0">
                <a:solidFill>
                  <a:srgbClr val="000000"/>
                </a:solidFill>
                <a:latin typeface="WMSBVV+CIDFont+F1"/>
                <a:cs typeface="WMSBVV+CIDFont+F1"/>
              </a:rPr>
              <a:t>IS:</a:t>
            </a:r>
            <a:r>
              <a:rPr sz="867" spc="-16" dirty="0">
                <a:solidFill>
                  <a:srgbClr val="000000"/>
                </a:solidFill>
                <a:latin typeface="WMSBVV+CIDFont+F1"/>
                <a:cs typeface="WMSBVV+CIDFont+F1"/>
              </a:rPr>
              <a:t> </a:t>
            </a:r>
            <a:r>
              <a:rPr sz="867" dirty="0">
                <a:solidFill>
                  <a:srgbClr val="000000"/>
                </a:solidFill>
                <a:latin typeface="WMSBVV+CIDFont+F1"/>
                <a:cs typeface="WMSBVV+CIDFont+F1"/>
              </a:rPr>
              <a:t>9214-1979.</a:t>
            </a:r>
          </a:p>
        </p:txBody>
      </p:sp>
      <p:sp>
        <p:nvSpPr>
          <p:cNvPr id="7" name="object 7"/>
          <p:cNvSpPr txBox="1"/>
          <p:nvPr/>
        </p:nvSpPr>
        <p:spPr>
          <a:xfrm>
            <a:off x="2540368" y="4301556"/>
            <a:ext cx="4204941" cy="2090316"/>
          </a:xfrm>
          <a:prstGeom prst="rect">
            <a:avLst/>
          </a:prstGeom>
        </p:spPr>
        <p:txBody>
          <a:bodyPr vert="horz" wrap="square" lIns="0" tIns="0" rIns="0" bIns="0" rtlCol="0">
            <a:spAutoFit/>
          </a:bodyPr>
          <a:lstStyle/>
          <a:p>
            <a:pPr marL="285734">
              <a:lnSpc>
                <a:spcPts val="971"/>
              </a:lnSpc>
            </a:pPr>
            <a:r>
              <a:rPr sz="867" dirty="0">
                <a:solidFill>
                  <a:srgbClr val="000000"/>
                </a:solidFill>
                <a:latin typeface="WMSBVV+CIDFont+F1"/>
                <a:cs typeface="WMSBVV+CIDFont+F1"/>
              </a:rPr>
              <a:t>The</a:t>
            </a:r>
            <a:r>
              <a:rPr sz="867" spc="15" dirty="0">
                <a:solidFill>
                  <a:srgbClr val="000000"/>
                </a:solidFill>
                <a:latin typeface="WMSBVV+CIDFont+F1"/>
                <a:cs typeface="WMSBVV+CIDFont+F1"/>
              </a:rPr>
              <a:t> </a:t>
            </a:r>
            <a:r>
              <a:rPr sz="867" dirty="0">
                <a:solidFill>
                  <a:srgbClr val="000000"/>
                </a:solidFill>
                <a:latin typeface="WMSBVV+CIDFont+F1"/>
                <a:cs typeface="WMSBVV+CIDFont+F1"/>
              </a:rPr>
              <a:t>test</a:t>
            </a:r>
            <a:r>
              <a:rPr sz="867" spc="13" dirty="0">
                <a:solidFill>
                  <a:srgbClr val="000000"/>
                </a:solidFill>
                <a:latin typeface="WMSBVV+CIDFont+F1"/>
                <a:cs typeface="WMSBVV+CIDFont+F1"/>
              </a:rPr>
              <a:t> </a:t>
            </a:r>
            <a:r>
              <a:rPr sz="867" dirty="0">
                <a:solidFill>
                  <a:srgbClr val="000000"/>
                </a:solidFill>
                <a:latin typeface="WMSBVV+CIDFont+F1"/>
                <a:cs typeface="WMSBVV+CIDFont+F1"/>
              </a:rPr>
              <a:t>bearing</a:t>
            </a:r>
            <a:r>
              <a:rPr sz="867" spc="12" dirty="0">
                <a:solidFill>
                  <a:srgbClr val="000000"/>
                </a:solidFill>
                <a:latin typeface="WMSBVV+CIDFont+F1"/>
                <a:cs typeface="WMSBVV+CIDFont+F1"/>
              </a:rPr>
              <a:t> </a:t>
            </a:r>
            <a:r>
              <a:rPr sz="867" dirty="0">
                <a:solidFill>
                  <a:srgbClr val="000000"/>
                </a:solidFill>
                <a:latin typeface="WMSBVV+CIDFont+F1"/>
                <a:cs typeface="WMSBVV+CIDFont+F1"/>
              </a:rPr>
              <a:t>plate</a:t>
            </a:r>
            <a:r>
              <a:rPr sz="867" spc="11" dirty="0">
                <a:solidFill>
                  <a:srgbClr val="000000"/>
                </a:solidFill>
                <a:latin typeface="WMSBVV+CIDFont+F1"/>
                <a:cs typeface="WMSBVV+CIDFont+F1"/>
              </a:rPr>
              <a:t> </a:t>
            </a:r>
            <a:r>
              <a:rPr sz="867" dirty="0">
                <a:solidFill>
                  <a:srgbClr val="000000"/>
                </a:solidFill>
                <a:latin typeface="WMSBVV+CIDFont+F1"/>
                <a:cs typeface="WMSBVV+CIDFont+F1"/>
              </a:rPr>
              <a:t>is</a:t>
            </a:r>
            <a:r>
              <a:rPr sz="867" spc="19" dirty="0">
                <a:solidFill>
                  <a:srgbClr val="000000"/>
                </a:solidFill>
                <a:latin typeface="WMSBVV+CIDFont+F1"/>
                <a:cs typeface="WMSBVV+CIDFont+F1"/>
              </a:rPr>
              <a:t> </a:t>
            </a:r>
            <a:r>
              <a:rPr sz="867" dirty="0">
                <a:solidFill>
                  <a:srgbClr val="000000"/>
                </a:solidFill>
                <a:latin typeface="WMSBVV+CIDFont+F1"/>
                <a:cs typeface="WMSBVV+CIDFont+F1"/>
              </a:rPr>
              <a:t>first seated by</a:t>
            </a:r>
            <a:r>
              <a:rPr sz="867" spc="15" dirty="0">
                <a:solidFill>
                  <a:srgbClr val="000000"/>
                </a:solidFill>
                <a:latin typeface="WMSBVV+CIDFont+F1"/>
                <a:cs typeface="WMSBVV+CIDFont+F1"/>
              </a:rPr>
              <a:t> </a:t>
            </a:r>
            <a:r>
              <a:rPr sz="867" dirty="0">
                <a:solidFill>
                  <a:srgbClr val="000000"/>
                </a:solidFill>
                <a:latin typeface="WMSBVV+CIDFont+F1"/>
                <a:cs typeface="WMSBVV+CIDFont+F1"/>
              </a:rPr>
              <a:t>applying a</a:t>
            </a:r>
            <a:r>
              <a:rPr sz="867" spc="16" dirty="0">
                <a:solidFill>
                  <a:srgbClr val="000000"/>
                </a:solidFill>
                <a:latin typeface="WMSBVV+CIDFont+F1"/>
                <a:cs typeface="WMSBVV+CIDFont+F1"/>
              </a:rPr>
              <a:t> </a:t>
            </a:r>
            <a:r>
              <a:rPr sz="867" dirty="0">
                <a:solidFill>
                  <a:srgbClr val="000000"/>
                </a:solidFill>
                <a:latin typeface="WMSBVV+CIDFont+F1"/>
                <a:cs typeface="WMSBVV+CIDFont+F1"/>
              </a:rPr>
              <a:t>load</a:t>
            </a:r>
            <a:r>
              <a:rPr sz="867" spc="17" dirty="0">
                <a:solidFill>
                  <a:srgbClr val="000000"/>
                </a:solidFill>
                <a:latin typeface="WMSBVV+CIDFont+F1"/>
                <a:cs typeface="WMSBVV+CIDFont+F1"/>
              </a:rPr>
              <a:t> </a:t>
            </a:r>
            <a:r>
              <a:rPr sz="867" dirty="0">
                <a:solidFill>
                  <a:srgbClr val="000000"/>
                </a:solidFill>
                <a:latin typeface="WMSBVV+CIDFont+F1"/>
                <a:cs typeface="WMSBVV+CIDFont+F1"/>
              </a:rPr>
              <a:t>of</a:t>
            </a:r>
            <a:r>
              <a:rPr sz="867" spc="12" dirty="0">
                <a:solidFill>
                  <a:srgbClr val="000000"/>
                </a:solidFill>
                <a:latin typeface="WMSBVV+CIDFont+F1"/>
                <a:cs typeface="WMSBVV+CIDFont+F1"/>
              </a:rPr>
              <a:t> </a:t>
            </a:r>
            <a:r>
              <a:rPr sz="867" dirty="0">
                <a:solidFill>
                  <a:srgbClr val="FF0000"/>
                </a:solidFill>
                <a:latin typeface="WMSBVV+CIDFont+F1"/>
                <a:cs typeface="WMSBVV+CIDFont+F1"/>
              </a:rPr>
              <a:t>310</a:t>
            </a:r>
            <a:r>
              <a:rPr sz="867" spc="16" dirty="0">
                <a:solidFill>
                  <a:srgbClr val="FF0000"/>
                </a:solidFill>
                <a:latin typeface="WMSBVV+CIDFont+F1"/>
                <a:cs typeface="WMSBVV+CIDFont+F1"/>
              </a:rPr>
              <a:t> </a:t>
            </a:r>
            <a:r>
              <a:rPr sz="867" dirty="0">
                <a:solidFill>
                  <a:srgbClr val="000000"/>
                </a:solidFill>
                <a:latin typeface="WMSBVV+CIDFont+F1"/>
                <a:cs typeface="WMSBVV+CIDFont+F1"/>
              </a:rPr>
              <a:t>kgf</a:t>
            </a:r>
            <a:r>
              <a:rPr sz="867" spc="11" dirty="0">
                <a:solidFill>
                  <a:srgbClr val="000000"/>
                </a:solidFill>
                <a:latin typeface="WMSBVV+CIDFont+F1"/>
                <a:cs typeface="WMSBVV+CIDFont+F1"/>
              </a:rPr>
              <a:t> </a:t>
            </a:r>
            <a:r>
              <a:rPr sz="867" dirty="0">
                <a:solidFill>
                  <a:srgbClr val="000000"/>
                </a:solidFill>
                <a:latin typeface="WMSBVV+CIDFont+F1"/>
                <a:cs typeface="WMSBVV+CIDFont+F1"/>
              </a:rPr>
              <a:t>equivalent</a:t>
            </a:r>
            <a:r>
              <a:rPr sz="867" spc="8" dirty="0">
                <a:solidFill>
                  <a:srgbClr val="000000"/>
                </a:solidFill>
                <a:latin typeface="WMSBVV+CIDFont+F1"/>
                <a:cs typeface="WMSBVV+CIDFont+F1"/>
              </a:rPr>
              <a:t> </a:t>
            </a:r>
            <a:r>
              <a:rPr sz="867" spc="-8" dirty="0">
                <a:solidFill>
                  <a:srgbClr val="000000"/>
                </a:solidFill>
                <a:latin typeface="WMSBVV+CIDFont+F1"/>
                <a:cs typeface="WMSBVV+CIDFont+F1"/>
              </a:rPr>
              <a:t>to</a:t>
            </a:r>
            <a:r>
              <a:rPr sz="867" spc="24" dirty="0">
                <a:solidFill>
                  <a:srgbClr val="000000"/>
                </a:solidFill>
                <a:latin typeface="WMSBVV+CIDFont+F1"/>
                <a:cs typeface="WMSBVV+CIDFont+F1"/>
              </a:rPr>
              <a:t> </a:t>
            </a:r>
            <a:r>
              <a:rPr sz="867" dirty="0">
                <a:solidFill>
                  <a:srgbClr val="000000"/>
                </a:solidFill>
                <a:latin typeface="WMSBVV+CIDFont+F1"/>
                <a:cs typeface="WMSBVV+CIDFont+F1"/>
              </a:rPr>
              <a:t>a</a:t>
            </a:r>
          </a:p>
          <a:p>
            <a:pPr>
              <a:lnSpc>
                <a:spcPts val="971"/>
              </a:lnSpc>
              <a:spcBef>
                <a:spcPts val="562"/>
              </a:spcBef>
            </a:pPr>
            <a:r>
              <a:rPr sz="867" dirty="0">
                <a:solidFill>
                  <a:srgbClr val="000000"/>
                </a:solidFill>
                <a:latin typeface="WMSBVV+CIDFont+F1"/>
                <a:cs typeface="WMSBVV+CIDFont+F1"/>
              </a:rPr>
              <a:t>pressure</a:t>
            </a:r>
            <a:r>
              <a:rPr sz="867" spc="67" dirty="0">
                <a:solidFill>
                  <a:srgbClr val="000000"/>
                </a:solidFill>
                <a:latin typeface="WMSBVV+CIDFont+F1"/>
                <a:cs typeface="WMSBVV+CIDFont+F1"/>
              </a:rPr>
              <a:t> </a:t>
            </a:r>
            <a:r>
              <a:rPr sz="867" dirty="0">
                <a:solidFill>
                  <a:srgbClr val="000000"/>
                </a:solidFill>
                <a:latin typeface="WMSBVV+CIDFont+F1"/>
                <a:cs typeface="WMSBVV+CIDFont+F1"/>
              </a:rPr>
              <a:t>of</a:t>
            </a:r>
            <a:r>
              <a:rPr sz="867" spc="79" dirty="0">
                <a:solidFill>
                  <a:srgbClr val="000000"/>
                </a:solidFill>
                <a:latin typeface="WMSBVV+CIDFont+F1"/>
                <a:cs typeface="WMSBVV+CIDFont+F1"/>
              </a:rPr>
              <a:t> </a:t>
            </a:r>
            <a:r>
              <a:rPr sz="867" dirty="0">
                <a:solidFill>
                  <a:srgbClr val="FF0000"/>
                </a:solidFill>
                <a:latin typeface="WMSBVV+CIDFont+F1"/>
                <a:cs typeface="WMSBVV+CIDFont+F1"/>
              </a:rPr>
              <a:t>0.07</a:t>
            </a:r>
            <a:r>
              <a:rPr sz="867" spc="71" dirty="0">
                <a:solidFill>
                  <a:srgbClr val="FF0000"/>
                </a:solidFill>
                <a:latin typeface="WMSBVV+CIDFont+F1"/>
                <a:cs typeface="WMSBVV+CIDFont+F1"/>
              </a:rPr>
              <a:t> </a:t>
            </a:r>
            <a:r>
              <a:rPr sz="867" dirty="0">
                <a:solidFill>
                  <a:srgbClr val="000000"/>
                </a:solidFill>
                <a:latin typeface="WMSBVV+CIDFont+F1"/>
                <a:cs typeface="WMSBVV+CIDFont+F1"/>
              </a:rPr>
              <a:t>kgf/cm²</a:t>
            </a:r>
            <a:r>
              <a:rPr sz="867" spc="73" dirty="0">
                <a:solidFill>
                  <a:srgbClr val="000000"/>
                </a:solidFill>
                <a:latin typeface="WMSBVV+CIDFont+F1"/>
                <a:cs typeface="WMSBVV+CIDFont+F1"/>
              </a:rPr>
              <a:t> </a:t>
            </a:r>
            <a:r>
              <a:rPr sz="867" dirty="0">
                <a:solidFill>
                  <a:srgbClr val="000000"/>
                </a:solidFill>
                <a:latin typeface="WMSBVV+CIDFont+F1"/>
                <a:cs typeface="WMSBVV+CIDFont+F1"/>
              </a:rPr>
              <a:t>(7kPa)</a:t>
            </a:r>
            <a:r>
              <a:rPr sz="867" spc="71" dirty="0">
                <a:solidFill>
                  <a:srgbClr val="000000"/>
                </a:solidFill>
                <a:latin typeface="WMSBVV+CIDFont+F1"/>
                <a:cs typeface="WMSBVV+CIDFont+F1"/>
              </a:rPr>
              <a:t> </a:t>
            </a:r>
            <a:r>
              <a:rPr sz="867" spc="7" dirty="0">
                <a:solidFill>
                  <a:srgbClr val="000000"/>
                </a:solidFill>
                <a:latin typeface="WMSBVV+CIDFont+F1"/>
                <a:cs typeface="WMSBVV+CIDFont+F1"/>
              </a:rPr>
              <a:t>and</a:t>
            </a:r>
            <a:r>
              <a:rPr sz="867" spc="71" dirty="0">
                <a:solidFill>
                  <a:srgbClr val="000000"/>
                </a:solidFill>
                <a:latin typeface="WMSBVV+CIDFont+F1"/>
                <a:cs typeface="WMSBVV+CIDFont+F1"/>
              </a:rPr>
              <a:t> </a:t>
            </a:r>
            <a:r>
              <a:rPr sz="867" dirty="0">
                <a:solidFill>
                  <a:srgbClr val="000000"/>
                </a:solidFill>
                <a:latin typeface="WMSBVV+CIDFont+F1"/>
                <a:cs typeface="WMSBVV+CIDFont+F1"/>
              </a:rPr>
              <a:t>released</a:t>
            </a:r>
            <a:r>
              <a:rPr sz="867" spc="69" dirty="0">
                <a:solidFill>
                  <a:srgbClr val="000000"/>
                </a:solidFill>
                <a:latin typeface="WMSBVV+CIDFont+F1"/>
                <a:cs typeface="WMSBVV+CIDFont+F1"/>
              </a:rPr>
              <a:t> </a:t>
            </a:r>
            <a:r>
              <a:rPr sz="867" spc="13" dirty="0">
                <a:solidFill>
                  <a:srgbClr val="000000"/>
                </a:solidFill>
                <a:latin typeface="WMSBVV+CIDFont+F1"/>
                <a:cs typeface="WMSBVV+CIDFont+F1"/>
              </a:rPr>
              <a:t>it</a:t>
            </a:r>
            <a:r>
              <a:rPr sz="867" spc="53" dirty="0">
                <a:solidFill>
                  <a:srgbClr val="000000"/>
                </a:solidFill>
                <a:latin typeface="WMSBVV+CIDFont+F1"/>
                <a:cs typeface="WMSBVV+CIDFont+F1"/>
              </a:rPr>
              <a:t> </a:t>
            </a:r>
            <a:r>
              <a:rPr sz="867" spc="6" dirty="0">
                <a:solidFill>
                  <a:srgbClr val="000000"/>
                </a:solidFill>
                <a:latin typeface="WMSBVV+CIDFont+F1"/>
                <a:cs typeface="WMSBVV+CIDFont+F1"/>
              </a:rPr>
              <a:t>after</a:t>
            </a:r>
            <a:r>
              <a:rPr sz="867" spc="71" dirty="0">
                <a:solidFill>
                  <a:srgbClr val="000000"/>
                </a:solidFill>
                <a:latin typeface="WMSBVV+CIDFont+F1"/>
                <a:cs typeface="WMSBVV+CIDFont+F1"/>
              </a:rPr>
              <a:t> </a:t>
            </a:r>
            <a:r>
              <a:rPr sz="867" spc="7" dirty="0">
                <a:solidFill>
                  <a:srgbClr val="000000"/>
                </a:solidFill>
                <a:latin typeface="WMSBVV+CIDFont+F1"/>
                <a:cs typeface="WMSBVV+CIDFont+F1"/>
              </a:rPr>
              <a:t>few</a:t>
            </a:r>
            <a:r>
              <a:rPr sz="867" spc="73" dirty="0">
                <a:solidFill>
                  <a:srgbClr val="000000"/>
                </a:solidFill>
                <a:latin typeface="WMSBVV+CIDFont+F1"/>
                <a:cs typeface="WMSBVV+CIDFont+F1"/>
              </a:rPr>
              <a:t> </a:t>
            </a:r>
            <a:r>
              <a:rPr sz="867" dirty="0">
                <a:solidFill>
                  <a:srgbClr val="000000"/>
                </a:solidFill>
                <a:latin typeface="WMSBVV+CIDFont+F1"/>
                <a:cs typeface="WMSBVV+CIDFont+F1"/>
              </a:rPr>
              <a:t>seconds.</a:t>
            </a:r>
            <a:r>
              <a:rPr sz="867" spc="73" dirty="0">
                <a:solidFill>
                  <a:srgbClr val="000000"/>
                </a:solidFill>
                <a:latin typeface="WMSBVV+CIDFont+F1"/>
                <a:cs typeface="WMSBVV+CIDFont+F1"/>
              </a:rPr>
              <a:t> </a:t>
            </a:r>
            <a:r>
              <a:rPr sz="867" dirty="0">
                <a:solidFill>
                  <a:srgbClr val="000000"/>
                </a:solidFill>
                <a:latin typeface="WMSBVV+CIDFont+F1"/>
                <a:cs typeface="WMSBVV+CIDFont+F1"/>
              </a:rPr>
              <a:t>The</a:t>
            </a:r>
            <a:r>
              <a:rPr sz="867" spc="77" dirty="0">
                <a:solidFill>
                  <a:srgbClr val="000000"/>
                </a:solidFill>
                <a:latin typeface="WMSBVV+CIDFont+F1"/>
                <a:cs typeface="WMSBVV+CIDFont+F1"/>
              </a:rPr>
              <a:t> </a:t>
            </a:r>
            <a:r>
              <a:rPr sz="867" dirty="0">
                <a:solidFill>
                  <a:srgbClr val="000000"/>
                </a:solidFill>
                <a:latin typeface="WMSBVV+CIDFont+F1"/>
                <a:cs typeface="WMSBVV+CIDFont+F1"/>
              </a:rPr>
              <a:t>deflection</a:t>
            </a:r>
            <a:r>
              <a:rPr sz="867" spc="83" dirty="0">
                <a:solidFill>
                  <a:srgbClr val="000000"/>
                </a:solidFill>
                <a:latin typeface="WMSBVV+CIDFont+F1"/>
                <a:cs typeface="WMSBVV+CIDFont+F1"/>
              </a:rPr>
              <a:t> </a:t>
            </a:r>
            <a:r>
              <a:rPr sz="867" dirty="0">
                <a:solidFill>
                  <a:srgbClr val="000000"/>
                </a:solidFill>
                <a:latin typeface="WMSBVV+CIDFont+F1"/>
                <a:cs typeface="WMSBVV+CIDFont+F1"/>
              </a:rPr>
              <a:t>dial</a:t>
            </a:r>
          </a:p>
          <a:p>
            <a:pPr>
              <a:lnSpc>
                <a:spcPts val="971"/>
              </a:lnSpc>
              <a:spcBef>
                <a:spcPts val="538"/>
              </a:spcBef>
            </a:pPr>
            <a:r>
              <a:rPr sz="867" dirty="0">
                <a:solidFill>
                  <a:srgbClr val="000000"/>
                </a:solidFill>
                <a:latin typeface="WMSBVV+CIDFont+F1"/>
                <a:cs typeface="WMSBVV+CIDFont+F1"/>
              </a:rPr>
              <a:t>gauges</a:t>
            </a:r>
            <a:r>
              <a:rPr sz="867" spc="56" dirty="0">
                <a:solidFill>
                  <a:srgbClr val="000000"/>
                </a:solidFill>
                <a:latin typeface="WMSBVV+CIDFont+F1"/>
                <a:cs typeface="WMSBVV+CIDFont+F1"/>
              </a:rPr>
              <a:t> </a:t>
            </a:r>
            <a:r>
              <a:rPr sz="867" dirty="0">
                <a:solidFill>
                  <a:srgbClr val="000000"/>
                </a:solidFill>
                <a:latin typeface="WMSBVV+CIDFont+F1"/>
                <a:cs typeface="WMSBVV+CIDFont+F1"/>
              </a:rPr>
              <a:t>and</a:t>
            </a:r>
            <a:r>
              <a:rPr sz="867" spc="55" dirty="0">
                <a:solidFill>
                  <a:srgbClr val="000000"/>
                </a:solidFill>
                <a:latin typeface="WMSBVV+CIDFont+F1"/>
                <a:cs typeface="WMSBVV+CIDFont+F1"/>
              </a:rPr>
              <a:t> </a:t>
            </a:r>
            <a:r>
              <a:rPr sz="867" dirty="0">
                <a:solidFill>
                  <a:srgbClr val="000000"/>
                </a:solidFill>
                <a:latin typeface="WMSBVV+CIDFont+F1"/>
                <a:cs typeface="WMSBVV+CIDFont+F1"/>
              </a:rPr>
              <a:t>the</a:t>
            </a:r>
            <a:r>
              <a:rPr sz="867" spc="53" dirty="0">
                <a:solidFill>
                  <a:srgbClr val="000000"/>
                </a:solidFill>
                <a:latin typeface="WMSBVV+CIDFont+F1"/>
                <a:cs typeface="WMSBVV+CIDFont+F1"/>
              </a:rPr>
              <a:t> </a:t>
            </a:r>
            <a:r>
              <a:rPr sz="867" dirty="0">
                <a:solidFill>
                  <a:srgbClr val="000000"/>
                </a:solidFill>
                <a:latin typeface="WMSBVV+CIDFont+F1"/>
                <a:cs typeface="WMSBVV+CIDFont+F1"/>
              </a:rPr>
              <a:t>proving</a:t>
            </a:r>
            <a:r>
              <a:rPr sz="867" spc="56" dirty="0">
                <a:solidFill>
                  <a:srgbClr val="000000"/>
                </a:solidFill>
                <a:latin typeface="WMSBVV+CIDFont+F1"/>
                <a:cs typeface="WMSBVV+CIDFont+F1"/>
              </a:rPr>
              <a:t> </a:t>
            </a:r>
            <a:r>
              <a:rPr sz="867" dirty="0">
                <a:solidFill>
                  <a:srgbClr val="000000"/>
                </a:solidFill>
                <a:latin typeface="WMSBVV+CIDFont+F1"/>
                <a:cs typeface="WMSBVV+CIDFont+F1"/>
              </a:rPr>
              <a:t>ring</a:t>
            </a:r>
            <a:r>
              <a:rPr sz="867" spc="57" dirty="0">
                <a:solidFill>
                  <a:srgbClr val="000000"/>
                </a:solidFill>
                <a:latin typeface="WMSBVV+CIDFont+F1"/>
                <a:cs typeface="WMSBVV+CIDFont+F1"/>
              </a:rPr>
              <a:t> </a:t>
            </a:r>
            <a:r>
              <a:rPr sz="867" dirty="0">
                <a:solidFill>
                  <a:srgbClr val="000000"/>
                </a:solidFill>
                <a:latin typeface="WMSBVV+CIDFont+F1"/>
                <a:cs typeface="WMSBVV+CIDFont+F1"/>
              </a:rPr>
              <a:t>dial</a:t>
            </a:r>
            <a:r>
              <a:rPr sz="867" spc="46" dirty="0">
                <a:solidFill>
                  <a:srgbClr val="000000"/>
                </a:solidFill>
                <a:latin typeface="WMSBVV+CIDFont+F1"/>
                <a:cs typeface="WMSBVV+CIDFont+F1"/>
              </a:rPr>
              <a:t> </a:t>
            </a:r>
            <a:r>
              <a:rPr sz="867" spc="6" dirty="0">
                <a:solidFill>
                  <a:srgbClr val="000000"/>
                </a:solidFill>
                <a:latin typeface="WMSBVV+CIDFont+F1"/>
                <a:cs typeface="WMSBVV+CIDFont+F1"/>
              </a:rPr>
              <a:t>gauge</a:t>
            </a:r>
            <a:r>
              <a:rPr sz="867" spc="37" dirty="0">
                <a:solidFill>
                  <a:srgbClr val="000000"/>
                </a:solidFill>
                <a:latin typeface="WMSBVV+CIDFont+F1"/>
                <a:cs typeface="WMSBVV+CIDFont+F1"/>
              </a:rPr>
              <a:t> </a:t>
            </a:r>
            <a:r>
              <a:rPr sz="867" spc="9" dirty="0">
                <a:solidFill>
                  <a:srgbClr val="000000"/>
                </a:solidFill>
                <a:latin typeface="WMSBVV+CIDFont+F1"/>
                <a:cs typeface="WMSBVV+CIDFont+F1"/>
              </a:rPr>
              <a:t>are</a:t>
            </a:r>
            <a:r>
              <a:rPr sz="867" spc="37" dirty="0">
                <a:solidFill>
                  <a:srgbClr val="000000"/>
                </a:solidFill>
                <a:latin typeface="WMSBVV+CIDFont+F1"/>
                <a:cs typeface="WMSBVV+CIDFont+F1"/>
              </a:rPr>
              <a:t> </a:t>
            </a:r>
            <a:r>
              <a:rPr sz="867" spc="11" dirty="0">
                <a:solidFill>
                  <a:srgbClr val="000000"/>
                </a:solidFill>
                <a:latin typeface="WMSBVV+CIDFont+F1"/>
                <a:cs typeface="WMSBVV+CIDFont+F1"/>
              </a:rPr>
              <a:t>set</a:t>
            </a:r>
            <a:r>
              <a:rPr sz="867" spc="44" dirty="0">
                <a:solidFill>
                  <a:srgbClr val="000000"/>
                </a:solidFill>
                <a:latin typeface="WMSBVV+CIDFont+F1"/>
                <a:cs typeface="WMSBVV+CIDFont+F1"/>
              </a:rPr>
              <a:t> </a:t>
            </a:r>
            <a:r>
              <a:rPr sz="867" spc="-8" dirty="0">
                <a:solidFill>
                  <a:srgbClr val="000000"/>
                </a:solidFill>
                <a:latin typeface="WMSBVV+CIDFont+F1"/>
                <a:cs typeface="WMSBVV+CIDFont+F1"/>
              </a:rPr>
              <a:t>to</a:t>
            </a:r>
            <a:r>
              <a:rPr sz="867" spc="67" dirty="0">
                <a:solidFill>
                  <a:srgbClr val="000000"/>
                </a:solidFill>
                <a:latin typeface="WMSBVV+CIDFont+F1"/>
                <a:cs typeface="WMSBVV+CIDFont+F1"/>
              </a:rPr>
              <a:t> </a:t>
            </a:r>
            <a:r>
              <a:rPr sz="867" dirty="0">
                <a:solidFill>
                  <a:srgbClr val="000000"/>
                </a:solidFill>
                <a:latin typeface="WMSBVV+CIDFont+F1"/>
                <a:cs typeface="WMSBVV+CIDFont+F1"/>
              </a:rPr>
              <a:t>read</a:t>
            </a:r>
            <a:r>
              <a:rPr sz="867" spc="43" dirty="0">
                <a:solidFill>
                  <a:srgbClr val="000000"/>
                </a:solidFill>
                <a:latin typeface="WMSBVV+CIDFont+F1"/>
                <a:cs typeface="WMSBVV+CIDFont+F1"/>
              </a:rPr>
              <a:t> </a:t>
            </a:r>
            <a:r>
              <a:rPr sz="867" dirty="0">
                <a:solidFill>
                  <a:srgbClr val="000000"/>
                </a:solidFill>
                <a:latin typeface="WMSBVV+CIDFont+F1"/>
                <a:cs typeface="WMSBVV+CIDFont+F1"/>
              </a:rPr>
              <a:t>Zero.</a:t>
            </a:r>
            <a:r>
              <a:rPr sz="867" spc="53" dirty="0">
                <a:solidFill>
                  <a:srgbClr val="000000"/>
                </a:solidFill>
                <a:latin typeface="WMSBVV+CIDFont+F1"/>
                <a:cs typeface="WMSBVV+CIDFont+F1"/>
              </a:rPr>
              <a:t> </a:t>
            </a:r>
            <a:r>
              <a:rPr sz="867" spc="8" dirty="0">
                <a:solidFill>
                  <a:srgbClr val="000000"/>
                </a:solidFill>
                <a:latin typeface="WMSBVV+CIDFont+F1"/>
                <a:cs typeface="WMSBVV+CIDFont+F1"/>
              </a:rPr>
              <a:t>Then</a:t>
            </a:r>
            <a:r>
              <a:rPr sz="867" spc="48" dirty="0">
                <a:solidFill>
                  <a:srgbClr val="000000"/>
                </a:solidFill>
                <a:latin typeface="WMSBVV+CIDFont+F1"/>
                <a:cs typeface="WMSBVV+CIDFont+F1"/>
              </a:rPr>
              <a:t> </a:t>
            </a:r>
            <a:r>
              <a:rPr sz="867" dirty="0">
                <a:solidFill>
                  <a:srgbClr val="000000"/>
                </a:solidFill>
                <a:latin typeface="WMSBVV+CIDFont+F1"/>
                <a:cs typeface="WMSBVV+CIDFont+F1"/>
              </a:rPr>
              <a:t>a</a:t>
            </a:r>
            <a:r>
              <a:rPr sz="867" spc="52" dirty="0">
                <a:solidFill>
                  <a:srgbClr val="000000"/>
                </a:solidFill>
                <a:latin typeface="WMSBVV+CIDFont+F1"/>
                <a:cs typeface="WMSBVV+CIDFont+F1"/>
              </a:rPr>
              <a:t> </a:t>
            </a:r>
            <a:r>
              <a:rPr sz="867" dirty="0">
                <a:solidFill>
                  <a:srgbClr val="000000"/>
                </a:solidFill>
                <a:latin typeface="WMSBVV+CIDFont+F1"/>
                <a:cs typeface="WMSBVV+CIDFont+F1"/>
              </a:rPr>
              <a:t>load</a:t>
            </a:r>
            <a:r>
              <a:rPr sz="867" spc="56" dirty="0">
                <a:solidFill>
                  <a:srgbClr val="000000"/>
                </a:solidFill>
                <a:latin typeface="WMSBVV+CIDFont+F1"/>
                <a:cs typeface="WMSBVV+CIDFont+F1"/>
              </a:rPr>
              <a:t> </a:t>
            </a:r>
            <a:r>
              <a:rPr sz="867" dirty="0">
                <a:solidFill>
                  <a:srgbClr val="000000"/>
                </a:solidFill>
                <a:latin typeface="WMSBVV+CIDFont+F1"/>
                <a:cs typeface="WMSBVV+CIDFont+F1"/>
              </a:rPr>
              <a:t>sufficient</a:t>
            </a:r>
            <a:r>
              <a:rPr sz="867" spc="55" dirty="0">
                <a:solidFill>
                  <a:srgbClr val="000000"/>
                </a:solidFill>
                <a:latin typeface="WMSBVV+CIDFont+F1"/>
                <a:cs typeface="WMSBVV+CIDFont+F1"/>
              </a:rPr>
              <a:t> </a:t>
            </a:r>
            <a:r>
              <a:rPr sz="867" spc="-8" dirty="0">
                <a:solidFill>
                  <a:srgbClr val="000000"/>
                </a:solidFill>
                <a:latin typeface="WMSBVV+CIDFont+F1"/>
                <a:cs typeface="WMSBVV+CIDFont+F1"/>
              </a:rPr>
              <a:t>to</a:t>
            </a:r>
          </a:p>
          <a:p>
            <a:pPr>
              <a:lnSpc>
                <a:spcPts val="971"/>
              </a:lnSpc>
              <a:spcBef>
                <a:spcPts val="570"/>
              </a:spcBef>
            </a:pPr>
            <a:r>
              <a:rPr sz="867" dirty="0">
                <a:solidFill>
                  <a:srgbClr val="000000"/>
                </a:solidFill>
                <a:latin typeface="WMSBVV+CIDFont+F1"/>
                <a:cs typeface="WMSBVV+CIDFont+F1"/>
              </a:rPr>
              <a:t>cause</a:t>
            </a:r>
            <a:r>
              <a:rPr sz="867" spc="67" dirty="0">
                <a:solidFill>
                  <a:srgbClr val="000000"/>
                </a:solidFill>
                <a:latin typeface="WMSBVV+CIDFont+F1"/>
                <a:cs typeface="WMSBVV+CIDFont+F1"/>
              </a:rPr>
              <a:t> </a:t>
            </a:r>
            <a:r>
              <a:rPr sz="867" dirty="0">
                <a:solidFill>
                  <a:srgbClr val="000000"/>
                </a:solidFill>
                <a:latin typeface="WMSBVV+CIDFont+F1"/>
                <a:cs typeface="WMSBVV+CIDFont+F1"/>
              </a:rPr>
              <a:t>approximately</a:t>
            </a:r>
            <a:r>
              <a:rPr sz="867" spc="69" dirty="0">
                <a:solidFill>
                  <a:srgbClr val="000000"/>
                </a:solidFill>
                <a:latin typeface="WMSBVV+CIDFont+F1"/>
                <a:cs typeface="WMSBVV+CIDFont+F1"/>
              </a:rPr>
              <a:t> </a:t>
            </a:r>
            <a:r>
              <a:rPr sz="867" spc="7" dirty="0">
                <a:solidFill>
                  <a:srgbClr val="FF0000"/>
                </a:solidFill>
                <a:latin typeface="WMSBVV+CIDFont+F1"/>
                <a:cs typeface="WMSBVV+CIDFont+F1"/>
              </a:rPr>
              <a:t>0.25</a:t>
            </a:r>
            <a:r>
              <a:rPr sz="867" spc="67" dirty="0">
                <a:solidFill>
                  <a:srgbClr val="FF0000"/>
                </a:solidFill>
                <a:latin typeface="WMSBVV+CIDFont+F1"/>
                <a:cs typeface="WMSBVV+CIDFont+F1"/>
              </a:rPr>
              <a:t> </a:t>
            </a:r>
            <a:r>
              <a:rPr sz="867" spc="9" dirty="0">
                <a:solidFill>
                  <a:srgbClr val="000000"/>
                </a:solidFill>
                <a:latin typeface="WMSBVV+CIDFont+F1"/>
                <a:cs typeface="WMSBVV+CIDFont+F1"/>
              </a:rPr>
              <a:t>mm</a:t>
            </a:r>
            <a:r>
              <a:rPr sz="867" spc="63" dirty="0">
                <a:solidFill>
                  <a:srgbClr val="000000"/>
                </a:solidFill>
                <a:latin typeface="WMSBVV+CIDFont+F1"/>
                <a:cs typeface="WMSBVV+CIDFont+F1"/>
              </a:rPr>
              <a:t> </a:t>
            </a:r>
            <a:r>
              <a:rPr sz="867" dirty="0">
                <a:solidFill>
                  <a:srgbClr val="000000"/>
                </a:solidFill>
                <a:latin typeface="WMSBVV+CIDFont+F1"/>
                <a:cs typeface="WMSBVV+CIDFont+F1"/>
              </a:rPr>
              <a:t>settlement</a:t>
            </a:r>
            <a:r>
              <a:rPr sz="867" spc="69" dirty="0">
                <a:solidFill>
                  <a:srgbClr val="000000"/>
                </a:solidFill>
                <a:latin typeface="WMSBVV+CIDFont+F1"/>
                <a:cs typeface="WMSBVV+CIDFont+F1"/>
              </a:rPr>
              <a:t> </a:t>
            </a:r>
            <a:r>
              <a:rPr sz="867" dirty="0">
                <a:solidFill>
                  <a:srgbClr val="000000"/>
                </a:solidFill>
                <a:latin typeface="WMSBVV+CIDFont+F1"/>
                <a:cs typeface="WMSBVV+CIDFont+F1"/>
              </a:rPr>
              <a:t>is</a:t>
            </a:r>
            <a:r>
              <a:rPr sz="867" spc="64" dirty="0">
                <a:solidFill>
                  <a:srgbClr val="000000"/>
                </a:solidFill>
                <a:latin typeface="WMSBVV+CIDFont+F1"/>
                <a:cs typeface="WMSBVV+CIDFont+F1"/>
              </a:rPr>
              <a:t> </a:t>
            </a:r>
            <a:r>
              <a:rPr sz="867" dirty="0">
                <a:solidFill>
                  <a:srgbClr val="000000"/>
                </a:solidFill>
                <a:latin typeface="WMSBVV+CIDFont+F1"/>
                <a:cs typeface="WMSBVV+CIDFont+F1"/>
              </a:rPr>
              <a:t>applied</a:t>
            </a:r>
            <a:r>
              <a:rPr sz="867" spc="58" dirty="0">
                <a:solidFill>
                  <a:srgbClr val="000000"/>
                </a:solidFill>
                <a:latin typeface="WMSBVV+CIDFont+F1"/>
                <a:cs typeface="WMSBVV+CIDFont+F1"/>
              </a:rPr>
              <a:t> </a:t>
            </a:r>
            <a:r>
              <a:rPr sz="867" dirty="0">
                <a:solidFill>
                  <a:srgbClr val="000000"/>
                </a:solidFill>
                <a:latin typeface="WMSBVV+CIDFont+F1"/>
                <a:cs typeface="WMSBVV+CIDFont+F1"/>
              </a:rPr>
              <a:t>and</a:t>
            </a:r>
            <a:r>
              <a:rPr sz="867" spc="72" dirty="0">
                <a:solidFill>
                  <a:srgbClr val="000000"/>
                </a:solidFill>
                <a:latin typeface="WMSBVV+CIDFont+F1"/>
                <a:cs typeface="WMSBVV+CIDFont+F1"/>
              </a:rPr>
              <a:t> </a:t>
            </a:r>
            <a:r>
              <a:rPr sz="867" dirty="0">
                <a:solidFill>
                  <a:srgbClr val="000000"/>
                </a:solidFill>
                <a:latin typeface="WMSBVV+CIDFont+F1"/>
                <a:cs typeface="WMSBVV+CIDFont+F1"/>
              </a:rPr>
              <a:t>when</a:t>
            </a:r>
            <a:r>
              <a:rPr sz="867" spc="71" dirty="0">
                <a:solidFill>
                  <a:srgbClr val="000000"/>
                </a:solidFill>
                <a:latin typeface="WMSBVV+CIDFont+F1"/>
                <a:cs typeface="WMSBVV+CIDFont+F1"/>
              </a:rPr>
              <a:t> </a:t>
            </a:r>
            <a:r>
              <a:rPr sz="867" dirty="0">
                <a:solidFill>
                  <a:srgbClr val="000000"/>
                </a:solidFill>
                <a:latin typeface="WMSBVV+CIDFont+F1"/>
                <a:cs typeface="WMSBVV+CIDFont+F1"/>
              </a:rPr>
              <a:t>there</a:t>
            </a:r>
            <a:r>
              <a:rPr sz="867" spc="55" dirty="0">
                <a:solidFill>
                  <a:srgbClr val="000000"/>
                </a:solidFill>
                <a:latin typeface="WMSBVV+CIDFont+F1"/>
                <a:cs typeface="WMSBVV+CIDFont+F1"/>
              </a:rPr>
              <a:t> </a:t>
            </a:r>
            <a:r>
              <a:rPr sz="867" spc="13" dirty="0">
                <a:solidFill>
                  <a:srgbClr val="000000"/>
                </a:solidFill>
                <a:latin typeface="WMSBVV+CIDFont+F1"/>
                <a:cs typeface="WMSBVV+CIDFont+F1"/>
              </a:rPr>
              <a:t>is</a:t>
            </a:r>
            <a:r>
              <a:rPr sz="867" spc="62" dirty="0">
                <a:solidFill>
                  <a:srgbClr val="000000"/>
                </a:solidFill>
                <a:latin typeface="WMSBVV+CIDFont+F1"/>
                <a:cs typeface="WMSBVV+CIDFont+F1"/>
              </a:rPr>
              <a:t> </a:t>
            </a:r>
            <a:r>
              <a:rPr sz="867" spc="-8" dirty="0">
                <a:solidFill>
                  <a:srgbClr val="000000"/>
                </a:solidFill>
                <a:latin typeface="WMSBVV+CIDFont+F1"/>
                <a:cs typeface="WMSBVV+CIDFont+F1"/>
              </a:rPr>
              <a:t>no</a:t>
            </a:r>
            <a:r>
              <a:rPr sz="867" spc="94" dirty="0">
                <a:solidFill>
                  <a:srgbClr val="000000"/>
                </a:solidFill>
                <a:latin typeface="WMSBVV+CIDFont+F1"/>
                <a:cs typeface="WMSBVV+CIDFont+F1"/>
              </a:rPr>
              <a:t> </a:t>
            </a:r>
            <a:r>
              <a:rPr sz="867" dirty="0">
                <a:solidFill>
                  <a:srgbClr val="000000"/>
                </a:solidFill>
                <a:latin typeface="WMSBVV+CIDFont+F1"/>
                <a:cs typeface="WMSBVV+CIDFont+F1"/>
              </a:rPr>
              <a:t>appreciable</a:t>
            </a:r>
          </a:p>
          <a:p>
            <a:pPr>
              <a:lnSpc>
                <a:spcPts val="971"/>
              </a:lnSpc>
              <a:spcBef>
                <a:spcPts val="538"/>
              </a:spcBef>
            </a:pPr>
            <a:r>
              <a:rPr sz="867" dirty="0">
                <a:solidFill>
                  <a:srgbClr val="000000"/>
                </a:solidFill>
                <a:latin typeface="WMSBVV+CIDFont+F1"/>
                <a:cs typeface="WMSBVV+CIDFont+F1"/>
              </a:rPr>
              <a:t>increase</a:t>
            </a:r>
            <a:r>
              <a:rPr sz="867" spc="105" dirty="0">
                <a:solidFill>
                  <a:srgbClr val="000000"/>
                </a:solidFill>
                <a:latin typeface="WMSBVV+CIDFont+F1"/>
                <a:cs typeface="WMSBVV+CIDFont+F1"/>
              </a:rPr>
              <a:t> </a:t>
            </a:r>
            <a:r>
              <a:rPr sz="867" dirty="0">
                <a:solidFill>
                  <a:srgbClr val="000000"/>
                </a:solidFill>
                <a:latin typeface="WMSBVV+CIDFont+F1"/>
                <a:cs typeface="WMSBVV+CIDFont+F1"/>
              </a:rPr>
              <a:t>in</a:t>
            </a:r>
            <a:r>
              <a:rPr sz="867" spc="93" dirty="0">
                <a:solidFill>
                  <a:srgbClr val="000000"/>
                </a:solidFill>
                <a:latin typeface="WMSBVV+CIDFont+F1"/>
                <a:cs typeface="WMSBVV+CIDFont+F1"/>
              </a:rPr>
              <a:t> </a:t>
            </a:r>
            <a:r>
              <a:rPr sz="867" dirty="0">
                <a:solidFill>
                  <a:srgbClr val="000000"/>
                </a:solidFill>
                <a:latin typeface="WMSBVV+CIDFont+F1"/>
                <a:cs typeface="WMSBVV+CIDFont+F1"/>
              </a:rPr>
              <a:t>settlement</a:t>
            </a:r>
            <a:r>
              <a:rPr sz="867" spc="96" dirty="0">
                <a:solidFill>
                  <a:srgbClr val="000000"/>
                </a:solidFill>
                <a:latin typeface="WMSBVV+CIDFont+F1"/>
                <a:cs typeface="WMSBVV+CIDFont+F1"/>
              </a:rPr>
              <a:t> </a:t>
            </a:r>
            <a:r>
              <a:rPr sz="867" dirty="0">
                <a:solidFill>
                  <a:srgbClr val="000000"/>
                </a:solidFill>
                <a:latin typeface="WMSBVV+CIDFont+F1"/>
                <a:cs typeface="WMSBVV+CIDFont+F1"/>
              </a:rPr>
              <a:t>(when</a:t>
            </a:r>
            <a:r>
              <a:rPr sz="867" spc="95" dirty="0">
                <a:solidFill>
                  <a:srgbClr val="000000"/>
                </a:solidFill>
                <a:latin typeface="WMSBVV+CIDFont+F1"/>
                <a:cs typeface="WMSBVV+CIDFont+F1"/>
              </a:rPr>
              <a:t> </a:t>
            </a:r>
            <a:r>
              <a:rPr sz="867" dirty="0">
                <a:solidFill>
                  <a:srgbClr val="000000"/>
                </a:solidFill>
                <a:latin typeface="WMSBVV+CIDFont+F1"/>
                <a:cs typeface="WMSBVV+CIDFont+F1"/>
              </a:rPr>
              <a:t>the</a:t>
            </a:r>
            <a:r>
              <a:rPr sz="867" spc="103" dirty="0">
                <a:solidFill>
                  <a:srgbClr val="000000"/>
                </a:solidFill>
                <a:latin typeface="WMSBVV+CIDFont+F1"/>
                <a:cs typeface="WMSBVV+CIDFont+F1"/>
              </a:rPr>
              <a:t> </a:t>
            </a:r>
            <a:r>
              <a:rPr sz="867" dirty="0">
                <a:solidFill>
                  <a:srgbClr val="000000"/>
                </a:solidFill>
                <a:latin typeface="WMSBVV+CIDFont+F1"/>
                <a:cs typeface="WMSBVV+CIDFont+F1"/>
              </a:rPr>
              <a:t>rate</a:t>
            </a:r>
            <a:r>
              <a:rPr sz="867" spc="80" dirty="0">
                <a:solidFill>
                  <a:srgbClr val="000000"/>
                </a:solidFill>
                <a:latin typeface="WMSBVV+CIDFont+F1"/>
                <a:cs typeface="WMSBVV+CIDFont+F1"/>
              </a:rPr>
              <a:t> </a:t>
            </a:r>
            <a:r>
              <a:rPr sz="867" dirty="0">
                <a:solidFill>
                  <a:srgbClr val="000000"/>
                </a:solidFill>
                <a:latin typeface="WMSBVV+CIDFont+F1"/>
                <a:cs typeface="WMSBVV+CIDFont+F1"/>
              </a:rPr>
              <a:t>of</a:t>
            </a:r>
            <a:r>
              <a:rPr sz="867" spc="103" dirty="0">
                <a:solidFill>
                  <a:srgbClr val="000000"/>
                </a:solidFill>
                <a:latin typeface="WMSBVV+CIDFont+F1"/>
                <a:cs typeface="WMSBVV+CIDFont+F1"/>
              </a:rPr>
              <a:t> </a:t>
            </a:r>
            <a:r>
              <a:rPr sz="867" dirty="0">
                <a:solidFill>
                  <a:srgbClr val="000000"/>
                </a:solidFill>
                <a:latin typeface="WMSBVV+CIDFont+F1"/>
                <a:cs typeface="WMSBVV+CIDFont+F1"/>
              </a:rPr>
              <a:t>change</a:t>
            </a:r>
            <a:r>
              <a:rPr sz="867" spc="91"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87" dirty="0">
                <a:solidFill>
                  <a:srgbClr val="000000"/>
                </a:solidFill>
                <a:latin typeface="WMSBVV+CIDFont+F1"/>
                <a:cs typeface="WMSBVV+CIDFont+F1"/>
              </a:rPr>
              <a:t> </a:t>
            </a:r>
            <a:r>
              <a:rPr sz="867" dirty="0">
                <a:solidFill>
                  <a:srgbClr val="000000"/>
                </a:solidFill>
                <a:latin typeface="WMSBVV+CIDFont+F1"/>
                <a:cs typeface="WMSBVV+CIDFont+F1"/>
              </a:rPr>
              <a:t>increase</a:t>
            </a:r>
            <a:r>
              <a:rPr sz="867" spc="100" dirty="0">
                <a:solidFill>
                  <a:srgbClr val="000000"/>
                </a:solidFill>
                <a:latin typeface="WMSBVV+CIDFont+F1"/>
                <a:cs typeface="WMSBVV+CIDFont+F1"/>
              </a:rPr>
              <a:t> </a:t>
            </a:r>
            <a:r>
              <a:rPr sz="867" dirty="0">
                <a:solidFill>
                  <a:srgbClr val="000000"/>
                </a:solidFill>
                <a:latin typeface="WMSBVV+CIDFont+F1"/>
                <a:cs typeface="WMSBVV+CIDFont+F1"/>
              </a:rPr>
              <a:t>in</a:t>
            </a:r>
            <a:r>
              <a:rPr sz="867" spc="98" dirty="0">
                <a:solidFill>
                  <a:srgbClr val="000000"/>
                </a:solidFill>
                <a:latin typeface="WMSBVV+CIDFont+F1"/>
                <a:cs typeface="WMSBVV+CIDFont+F1"/>
              </a:rPr>
              <a:t> </a:t>
            </a:r>
            <a:r>
              <a:rPr sz="867" dirty="0">
                <a:solidFill>
                  <a:srgbClr val="000000"/>
                </a:solidFill>
                <a:latin typeface="WMSBVV+CIDFont+F1"/>
                <a:cs typeface="WMSBVV+CIDFont+F1"/>
              </a:rPr>
              <a:t>settlement</a:t>
            </a:r>
            <a:r>
              <a:rPr sz="867" spc="96" dirty="0">
                <a:solidFill>
                  <a:srgbClr val="000000"/>
                </a:solidFill>
                <a:latin typeface="WMSBVV+CIDFont+F1"/>
                <a:cs typeface="WMSBVV+CIDFont+F1"/>
              </a:rPr>
              <a:t> </a:t>
            </a:r>
            <a:r>
              <a:rPr sz="867" dirty="0">
                <a:solidFill>
                  <a:srgbClr val="000000"/>
                </a:solidFill>
                <a:latin typeface="WMSBVV+CIDFont+F1"/>
                <a:cs typeface="WMSBVV+CIDFont+F1"/>
              </a:rPr>
              <a:t>is</a:t>
            </a:r>
            <a:r>
              <a:rPr sz="867" spc="100" dirty="0">
                <a:solidFill>
                  <a:srgbClr val="000000"/>
                </a:solidFill>
                <a:latin typeface="WMSBVV+CIDFont+F1"/>
                <a:cs typeface="WMSBVV+CIDFont+F1"/>
              </a:rPr>
              <a:t> </a:t>
            </a:r>
            <a:r>
              <a:rPr sz="867" dirty="0">
                <a:solidFill>
                  <a:srgbClr val="000000"/>
                </a:solidFill>
                <a:latin typeface="WMSBVV+CIDFont+F1"/>
                <a:cs typeface="WMSBVV+CIDFont+F1"/>
              </a:rPr>
              <a:t>less</a:t>
            </a:r>
            <a:r>
              <a:rPr sz="867" spc="100" dirty="0">
                <a:solidFill>
                  <a:srgbClr val="000000"/>
                </a:solidFill>
                <a:latin typeface="WMSBVV+CIDFont+F1"/>
                <a:cs typeface="WMSBVV+CIDFont+F1"/>
              </a:rPr>
              <a:t> </a:t>
            </a:r>
            <a:r>
              <a:rPr sz="867" dirty="0">
                <a:solidFill>
                  <a:srgbClr val="000000"/>
                </a:solidFill>
                <a:latin typeface="WMSBVV+CIDFont+F1"/>
                <a:cs typeface="WMSBVV+CIDFont+F1"/>
              </a:rPr>
              <a:t>than</a:t>
            </a:r>
          </a:p>
          <a:p>
            <a:pPr marL="1">
              <a:lnSpc>
                <a:spcPts val="971"/>
              </a:lnSpc>
              <a:spcBef>
                <a:spcPts val="570"/>
              </a:spcBef>
            </a:pPr>
            <a:r>
              <a:rPr sz="867" spc="6" dirty="0">
                <a:solidFill>
                  <a:srgbClr val="FF0000"/>
                </a:solidFill>
                <a:latin typeface="WMSBVV+CIDFont+F1"/>
                <a:cs typeface="WMSBVV+CIDFont+F1"/>
              </a:rPr>
              <a:t>0.025</a:t>
            </a:r>
            <a:r>
              <a:rPr sz="867" spc="130" dirty="0">
                <a:solidFill>
                  <a:srgbClr val="FF0000"/>
                </a:solidFill>
                <a:latin typeface="WMSBVV+CIDFont+F1"/>
                <a:cs typeface="WMSBVV+CIDFont+F1"/>
              </a:rPr>
              <a:t> </a:t>
            </a:r>
            <a:r>
              <a:rPr sz="867" dirty="0">
                <a:solidFill>
                  <a:srgbClr val="000000"/>
                </a:solidFill>
                <a:latin typeface="WMSBVV+CIDFont+F1"/>
                <a:cs typeface="WMSBVV+CIDFont+F1"/>
              </a:rPr>
              <a:t>mm/</a:t>
            </a:r>
            <a:r>
              <a:rPr sz="867" spc="117" dirty="0">
                <a:solidFill>
                  <a:srgbClr val="000000"/>
                </a:solidFill>
                <a:latin typeface="WMSBVV+CIDFont+F1"/>
                <a:cs typeface="WMSBVV+CIDFont+F1"/>
              </a:rPr>
              <a:t> </a:t>
            </a:r>
            <a:r>
              <a:rPr sz="867" dirty="0">
                <a:solidFill>
                  <a:srgbClr val="000000"/>
                </a:solidFill>
                <a:latin typeface="WMSBVV+CIDFont+F1"/>
                <a:cs typeface="WMSBVV+CIDFont+F1"/>
              </a:rPr>
              <a:t>min.),</a:t>
            </a:r>
            <a:r>
              <a:rPr sz="867" spc="123" dirty="0">
                <a:solidFill>
                  <a:srgbClr val="000000"/>
                </a:solidFill>
                <a:latin typeface="WMSBVV+CIDFont+F1"/>
                <a:cs typeface="WMSBVV+CIDFont+F1"/>
              </a:rPr>
              <a:t> </a:t>
            </a:r>
            <a:r>
              <a:rPr sz="867" dirty="0">
                <a:solidFill>
                  <a:srgbClr val="000000"/>
                </a:solidFill>
                <a:latin typeface="WMSBVV+CIDFont+F1"/>
                <a:cs typeface="WMSBVV+CIDFont+F1"/>
              </a:rPr>
              <a:t>the</a:t>
            </a:r>
            <a:r>
              <a:rPr sz="867" spc="127" dirty="0">
                <a:solidFill>
                  <a:srgbClr val="000000"/>
                </a:solidFill>
                <a:latin typeface="WMSBVV+CIDFont+F1"/>
                <a:cs typeface="WMSBVV+CIDFont+F1"/>
              </a:rPr>
              <a:t> </a:t>
            </a:r>
            <a:r>
              <a:rPr sz="867" dirty="0">
                <a:solidFill>
                  <a:srgbClr val="000000"/>
                </a:solidFill>
                <a:latin typeface="WMSBVV+CIDFont+F1"/>
                <a:cs typeface="WMSBVV+CIDFont+F1"/>
              </a:rPr>
              <a:t>readings</a:t>
            </a:r>
            <a:r>
              <a:rPr sz="867" spc="114"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124" dirty="0">
                <a:solidFill>
                  <a:srgbClr val="000000"/>
                </a:solidFill>
                <a:latin typeface="WMSBVV+CIDFont+F1"/>
                <a:cs typeface="WMSBVV+CIDFont+F1"/>
              </a:rPr>
              <a:t> </a:t>
            </a:r>
            <a:r>
              <a:rPr sz="867" dirty="0">
                <a:solidFill>
                  <a:srgbClr val="000000"/>
                </a:solidFill>
                <a:latin typeface="WMSBVV+CIDFont+F1"/>
                <a:cs typeface="WMSBVV+CIDFont+F1"/>
              </a:rPr>
              <a:t>the</a:t>
            </a:r>
            <a:r>
              <a:rPr sz="867" spc="125" dirty="0">
                <a:solidFill>
                  <a:srgbClr val="000000"/>
                </a:solidFill>
                <a:latin typeface="WMSBVV+CIDFont+F1"/>
                <a:cs typeface="WMSBVV+CIDFont+F1"/>
              </a:rPr>
              <a:t> </a:t>
            </a:r>
            <a:r>
              <a:rPr sz="867" dirty="0">
                <a:solidFill>
                  <a:srgbClr val="FF0000"/>
                </a:solidFill>
                <a:latin typeface="WMSBVV+CIDFont+F1"/>
                <a:cs typeface="WMSBVV+CIDFont+F1"/>
              </a:rPr>
              <a:t>three</a:t>
            </a:r>
            <a:r>
              <a:rPr sz="867" dirty="0">
                <a:solidFill>
                  <a:srgbClr val="000000"/>
                </a:solidFill>
                <a:latin typeface="WMSBVV+CIDFont+F1"/>
                <a:cs typeface="WMSBVV+CIDFont+F1"/>
              </a:rPr>
              <a:t>-deflection</a:t>
            </a:r>
            <a:r>
              <a:rPr sz="867" spc="123" dirty="0">
                <a:solidFill>
                  <a:srgbClr val="000000"/>
                </a:solidFill>
                <a:latin typeface="WMSBVV+CIDFont+F1"/>
                <a:cs typeface="WMSBVV+CIDFont+F1"/>
              </a:rPr>
              <a:t> </a:t>
            </a:r>
            <a:r>
              <a:rPr sz="867" dirty="0">
                <a:solidFill>
                  <a:srgbClr val="000000"/>
                </a:solidFill>
                <a:latin typeface="WMSBVV+CIDFont+F1"/>
                <a:cs typeface="WMSBVV+CIDFont+F1"/>
              </a:rPr>
              <a:t>dial</a:t>
            </a:r>
            <a:r>
              <a:rPr sz="867" spc="123" dirty="0">
                <a:solidFill>
                  <a:srgbClr val="000000"/>
                </a:solidFill>
                <a:latin typeface="WMSBVV+CIDFont+F1"/>
                <a:cs typeface="WMSBVV+CIDFont+F1"/>
              </a:rPr>
              <a:t> </a:t>
            </a:r>
            <a:r>
              <a:rPr sz="867" dirty="0">
                <a:solidFill>
                  <a:srgbClr val="000000"/>
                </a:solidFill>
                <a:latin typeface="WMSBVV+CIDFont+F1"/>
                <a:cs typeface="WMSBVV+CIDFont+F1"/>
              </a:rPr>
              <a:t>gauges</a:t>
            </a:r>
            <a:r>
              <a:rPr sz="867" spc="123" dirty="0">
                <a:solidFill>
                  <a:srgbClr val="000000"/>
                </a:solidFill>
                <a:latin typeface="WMSBVV+CIDFont+F1"/>
                <a:cs typeface="WMSBVV+CIDFont+F1"/>
              </a:rPr>
              <a:t> </a:t>
            </a:r>
            <a:r>
              <a:rPr sz="867" spc="7" dirty="0">
                <a:solidFill>
                  <a:srgbClr val="000000"/>
                </a:solidFill>
                <a:latin typeface="WMSBVV+CIDFont+F1"/>
                <a:cs typeface="WMSBVV+CIDFont+F1"/>
              </a:rPr>
              <a:t>are</a:t>
            </a:r>
            <a:r>
              <a:rPr sz="867" spc="122" dirty="0">
                <a:solidFill>
                  <a:srgbClr val="000000"/>
                </a:solidFill>
                <a:latin typeface="WMSBVV+CIDFont+F1"/>
                <a:cs typeface="WMSBVV+CIDFont+F1"/>
              </a:rPr>
              <a:t> </a:t>
            </a:r>
            <a:r>
              <a:rPr sz="867" dirty="0">
                <a:solidFill>
                  <a:srgbClr val="000000"/>
                </a:solidFill>
                <a:latin typeface="WMSBVV+CIDFont+F1"/>
                <a:cs typeface="WMSBVV+CIDFont+F1"/>
              </a:rPr>
              <a:t>recorded.</a:t>
            </a:r>
            <a:r>
              <a:rPr sz="867" spc="115" dirty="0">
                <a:solidFill>
                  <a:srgbClr val="000000"/>
                </a:solidFill>
                <a:latin typeface="WMSBVV+CIDFont+F1"/>
                <a:cs typeface="WMSBVV+CIDFont+F1"/>
              </a:rPr>
              <a:t> </a:t>
            </a:r>
            <a:r>
              <a:rPr sz="867" spc="6" dirty="0">
                <a:solidFill>
                  <a:srgbClr val="000000"/>
                </a:solidFill>
                <a:latin typeface="WMSBVV+CIDFont+F1"/>
                <a:cs typeface="WMSBVV+CIDFont+F1"/>
              </a:rPr>
              <a:t>The</a:t>
            </a:r>
          </a:p>
          <a:p>
            <a:pPr>
              <a:lnSpc>
                <a:spcPts val="971"/>
              </a:lnSpc>
              <a:spcBef>
                <a:spcPts val="538"/>
              </a:spcBef>
            </a:pPr>
            <a:r>
              <a:rPr sz="867" dirty="0">
                <a:solidFill>
                  <a:srgbClr val="000000"/>
                </a:solidFill>
                <a:latin typeface="WMSBVV+CIDFont+F1"/>
                <a:cs typeface="WMSBVV+CIDFont+F1"/>
              </a:rPr>
              <a:t>load </a:t>
            </a:r>
            <a:r>
              <a:rPr sz="867" spc="13" dirty="0">
                <a:solidFill>
                  <a:srgbClr val="000000"/>
                </a:solidFill>
                <a:latin typeface="WMSBVV+CIDFont+F1"/>
                <a:cs typeface="WMSBVV+CIDFont+F1"/>
              </a:rPr>
              <a:t>as</a:t>
            </a:r>
            <a:r>
              <a:rPr sz="867" spc="-6" dirty="0">
                <a:solidFill>
                  <a:srgbClr val="000000"/>
                </a:solidFill>
                <a:latin typeface="WMSBVV+CIDFont+F1"/>
                <a:cs typeface="WMSBVV+CIDFont+F1"/>
              </a:rPr>
              <a:t> </a:t>
            </a:r>
            <a:r>
              <a:rPr sz="867" dirty="0">
                <a:solidFill>
                  <a:srgbClr val="000000"/>
                </a:solidFill>
                <a:latin typeface="WMSBVV+CIDFont+F1"/>
                <a:cs typeface="WMSBVV+CIDFont+F1"/>
              </a:rPr>
              <a:t>measured</a:t>
            </a:r>
            <a:r>
              <a:rPr sz="867" spc="-9" dirty="0">
                <a:solidFill>
                  <a:srgbClr val="000000"/>
                </a:solidFill>
                <a:latin typeface="WMSBVV+CIDFont+F1"/>
                <a:cs typeface="WMSBVV+CIDFont+F1"/>
              </a:rPr>
              <a:t> </a:t>
            </a:r>
            <a:r>
              <a:rPr sz="867" dirty="0">
                <a:solidFill>
                  <a:srgbClr val="000000"/>
                </a:solidFill>
                <a:latin typeface="WMSBVV+CIDFont+F1"/>
                <a:cs typeface="WMSBVV+CIDFont+F1"/>
              </a:rPr>
              <a:t>by the</a:t>
            </a:r>
            <a:r>
              <a:rPr sz="867" spc="10" dirty="0">
                <a:solidFill>
                  <a:srgbClr val="000000"/>
                </a:solidFill>
                <a:latin typeface="WMSBVV+CIDFont+F1"/>
                <a:cs typeface="WMSBVV+CIDFont+F1"/>
              </a:rPr>
              <a:t> </a:t>
            </a:r>
            <a:r>
              <a:rPr sz="867" dirty="0">
                <a:solidFill>
                  <a:srgbClr val="000000"/>
                </a:solidFill>
                <a:latin typeface="WMSBVV+CIDFont+F1"/>
                <a:cs typeface="WMSBVV+CIDFont+F1"/>
              </a:rPr>
              <a:t>proving ring</a:t>
            </a:r>
            <a:r>
              <a:rPr sz="867" spc="16" dirty="0">
                <a:solidFill>
                  <a:srgbClr val="000000"/>
                </a:solidFill>
                <a:latin typeface="WMSBVV+CIDFont+F1"/>
                <a:cs typeface="WMSBVV+CIDFont+F1"/>
              </a:rPr>
              <a:t> </a:t>
            </a:r>
            <a:r>
              <a:rPr sz="867" dirty="0">
                <a:solidFill>
                  <a:srgbClr val="000000"/>
                </a:solidFill>
                <a:latin typeface="WMSBVV+CIDFont+F1"/>
                <a:cs typeface="WMSBVV+CIDFont+F1"/>
              </a:rPr>
              <a:t>is</a:t>
            </a:r>
            <a:r>
              <a:rPr sz="867" spc="10" dirty="0">
                <a:solidFill>
                  <a:srgbClr val="000000"/>
                </a:solidFill>
                <a:latin typeface="WMSBVV+CIDFont+F1"/>
                <a:cs typeface="WMSBVV+CIDFont+F1"/>
              </a:rPr>
              <a:t> </a:t>
            </a:r>
            <a:r>
              <a:rPr sz="867" dirty="0">
                <a:solidFill>
                  <a:srgbClr val="000000"/>
                </a:solidFill>
                <a:latin typeface="WMSBVV+CIDFont+F1"/>
                <a:cs typeface="WMSBVV+CIDFont+F1"/>
              </a:rPr>
              <a:t>also</a:t>
            </a:r>
            <a:r>
              <a:rPr sz="867" spc="14" dirty="0">
                <a:solidFill>
                  <a:srgbClr val="000000"/>
                </a:solidFill>
                <a:latin typeface="WMSBVV+CIDFont+F1"/>
                <a:cs typeface="WMSBVV+CIDFont+F1"/>
              </a:rPr>
              <a:t> </a:t>
            </a:r>
            <a:r>
              <a:rPr sz="867" dirty="0">
                <a:solidFill>
                  <a:srgbClr val="000000"/>
                </a:solidFill>
                <a:latin typeface="WMSBVV+CIDFont+F1"/>
                <a:cs typeface="WMSBVV+CIDFont+F1"/>
              </a:rPr>
              <a:t>recorded.</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6013" y="1"/>
            <a:ext cx="8155" cy="177869"/>
          </a:xfrm>
          <a:prstGeom prst="rect">
            <a:avLst/>
          </a:prstGeom>
          <a:blipFill>
            <a:blip r:embed="rId2" cstate="print"/>
            <a:stretch>
              <a:fillRect/>
            </a:stretch>
          </a:blipFill>
        </p:spPr>
        <p:txBody>
          <a:bodyPr wrap="square" lIns="0" tIns="0" rIns="0" bIns="0" rtlCol="0">
            <a:spAutoFit/>
          </a:bodyPr>
          <a:lstStyle/>
          <a:p>
            <a:endParaRPr sz="1156"/>
          </a:p>
        </p:txBody>
      </p:sp>
      <p:sp>
        <p:nvSpPr>
          <p:cNvPr id="3" name="object 3"/>
          <p:cNvSpPr txBox="1"/>
          <p:nvPr/>
        </p:nvSpPr>
        <p:spPr>
          <a:xfrm>
            <a:off x="2540370" y="859499"/>
            <a:ext cx="4201773"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4" name="object 4"/>
          <p:cNvSpPr txBox="1"/>
          <p:nvPr/>
        </p:nvSpPr>
        <p:spPr>
          <a:xfrm>
            <a:off x="2540368" y="1279795"/>
            <a:ext cx="4205200" cy="897682"/>
          </a:xfrm>
          <a:prstGeom prst="rect">
            <a:avLst/>
          </a:prstGeom>
        </p:spPr>
        <p:txBody>
          <a:bodyPr vert="horz" wrap="square" lIns="0" tIns="0" rIns="0" bIns="0" rtlCol="0">
            <a:spAutoFit/>
          </a:bodyPr>
          <a:lstStyle/>
          <a:p>
            <a:pPr marL="1">
              <a:lnSpc>
                <a:spcPts val="971"/>
              </a:lnSpc>
            </a:pPr>
            <a:r>
              <a:rPr sz="867" dirty="0">
                <a:solidFill>
                  <a:srgbClr val="000000"/>
                </a:solidFill>
                <a:latin typeface="LQRMGR+CIDFont+F2"/>
                <a:cs typeface="LQRMGR+CIDFont+F2"/>
              </a:rPr>
              <a:t>The load is increased with</a:t>
            </a:r>
            <a:r>
              <a:rPr sz="867" spc="14" dirty="0">
                <a:solidFill>
                  <a:srgbClr val="000000"/>
                </a:solidFill>
                <a:latin typeface="LQRMGR+CIDFont+F2"/>
                <a:cs typeface="LQRMGR+CIDFont+F2"/>
              </a:rPr>
              <a:t> </a:t>
            </a:r>
            <a:r>
              <a:rPr sz="867" dirty="0">
                <a:solidFill>
                  <a:srgbClr val="000000"/>
                </a:solidFill>
                <a:latin typeface="LQRMGR+CIDFont+F2"/>
                <a:cs typeface="LQRMGR+CIDFont+F2"/>
              </a:rPr>
              <a:t>an additional settlement of</a:t>
            </a:r>
            <a:r>
              <a:rPr sz="867" spc="15" dirty="0">
                <a:solidFill>
                  <a:srgbClr val="000000"/>
                </a:solidFill>
                <a:latin typeface="LQRMGR+CIDFont+F2"/>
                <a:cs typeface="LQRMGR+CIDFont+F2"/>
              </a:rPr>
              <a:t> </a:t>
            </a:r>
            <a:r>
              <a:rPr sz="867" dirty="0">
                <a:solidFill>
                  <a:srgbClr val="000000"/>
                </a:solidFill>
                <a:latin typeface="LQRMGR+CIDFont+F2"/>
                <a:cs typeface="LQRMGR+CIDFont+F2"/>
              </a:rPr>
              <a:t>approximately</a:t>
            </a:r>
            <a:r>
              <a:rPr sz="867" spc="12" dirty="0">
                <a:solidFill>
                  <a:srgbClr val="000000"/>
                </a:solidFill>
                <a:latin typeface="LQRMGR+CIDFont+F2"/>
                <a:cs typeface="LQRMGR+CIDFont+F2"/>
              </a:rPr>
              <a:t> </a:t>
            </a:r>
            <a:r>
              <a:rPr sz="867" dirty="0">
                <a:solidFill>
                  <a:srgbClr val="FF0000"/>
                </a:solidFill>
                <a:latin typeface="LQRMGR+CIDFont+F2"/>
                <a:cs typeface="LQRMGR+CIDFont+F2"/>
              </a:rPr>
              <a:t>0.25 </a:t>
            </a:r>
            <a:r>
              <a:rPr sz="867" spc="8" dirty="0">
                <a:solidFill>
                  <a:srgbClr val="000000"/>
                </a:solidFill>
                <a:latin typeface="LQRMGR+CIDFont+F2"/>
                <a:cs typeface="LQRMGR+CIDFont+F2"/>
              </a:rPr>
              <a:t>mm.</a:t>
            </a:r>
            <a:r>
              <a:rPr sz="867" spc="-12" dirty="0">
                <a:solidFill>
                  <a:srgbClr val="000000"/>
                </a:solidFill>
                <a:latin typeface="LQRMGR+CIDFont+F2"/>
                <a:cs typeface="LQRMGR+CIDFont+F2"/>
              </a:rPr>
              <a:t> </a:t>
            </a:r>
            <a:r>
              <a:rPr sz="867" spc="10" dirty="0">
                <a:solidFill>
                  <a:srgbClr val="000000"/>
                </a:solidFill>
                <a:latin typeface="LQRMGR+CIDFont+F2"/>
                <a:cs typeface="LQRMGR+CIDFont+F2"/>
              </a:rPr>
              <a:t>The</a:t>
            </a:r>
            <a:r>
              <a:rPr sz="867" dirty="0">
                <a:solidFill>
                  <a:srgbClr val="000000"/>
                </a:solidFill>
                <a:latin typeface="LQRMGR+CIDFont+F2"/>
                <a:cs typeface="LQRMGR+CIDFont+F2"/>
              </a:rPr>
              <a:t> load</a:t>
            </a:r>
            <a:r>
              <a:rPr sz="867" spc="7" dirty="0">
                <a:solidFill>
                  <a:srgbClr val="000000"/>
                </a:solidFill>
                <a:latin typeface="LQRMGR+CIDFont+F2"/>
                <a:cs typeface="LQRMGR+CIDFont+F2"/>
              </a:rPr>
              <a:t> </a:t>
            </a:r>
            <a:r>
              <a:rPr sz="867" dirty="0">
                <a:solidFill>
                  <a:srgbClr val="000000"/>
                </a:solidFill>
                <a:latin typeface="LQRMGR+CIDFont+F2"/>
                <a:cs typeface="LQRMGR+CIDFont+F2"/>
              </a:rPr>
              <a:t>and</a:t>
            </a:r>
          </a:p>
          <a:p>
            <a:pPr>
              <a:lnSpc>
                <a:spcPts val="971"/>
              </a:lnSpc>
              <a:spcBef>
                <a:spcPts val="37"/>
              </a:spcBef>
            </a:pPr>
            <a:r>
              <a:rPr sz="867" dirty="0">
                <a:solidFill>
                  <a:srgbClr val="000000"/>
                </a:solidFill>
                <a:latin typeface="LQRMGR+CIDFont+F2"/>
                <a:cs typeface="LQRMGR+CIDFont+F2"/>
              </a:rPr>
              <a:t>deflections</a:t>
            </a:r>
            <a:r>
              <a:rPr sz="867" spc="47" dirty="0">
                <a:solidFill>
                  <a:srgbClr val="000000"/>
                </a:solidFill>
                <a:latin typeface="LQRMGR+CIDFont+F2"/>
                <a:cs typeface="LQRMGR+CIDFont+F2"/>
              </a:rPr>
              <a:t> </a:t>
            </a:r>
            <a:r>
              <a:rPr sz="867" dirty="0">
                <a:solidFill>
                  <a:srgbClr val="000000"/>
                </a:solidFill>
                <a:latin typeface="LQRMGR+CIDFont+F2"/>
                <a:cs typeface="LQRMGR+CIDFont+F2"/>
              </a:rPr>
              <a:t>are</a:t>
            </a:r>
            <a:r>
              <a:rPr sz="867" spc="51" dirty="0">
                <a:solidFill>
                  <a:srgbClr val="000000"/>
                </a:solidFill>
                <a:latin typeface="LQRMGR+CIDFont+F2"/>
                <a:cs typeface="LQRMGR+CIDFont+F2"/>
              </a:rPr>
              <a:t> </a:t>
            </a:r>
            <a:r>
              <a:rPr sz="867" dirty="0">
                <a:solidFill>
                  <a:srgbClr val="000000"/>
                </a:solidFill>
                <a:latin typeface="LQRMGR+CIDFont+F2"/>
                <a:cs typeface="LQRMGR+CIDFont+F2"/>
              </a:rPr>
              <a:t>recorded.</a:t>
            </a:r>
            <a:r>
              <a:rPr sz="867" spc="37" dirty="0">
                <a:solidFill>
                  <a:srgbClr val="000000"/>
                </a:solidFill>
                <a:latin typeface="LQRMGR+CIDFont+F2"/>
                <a:cs typeface="LQRMGR+CIDFont+F2"/>
              </a:rPr>
              <a:t> </a:t>
            </a:r>
            <a:r>
              <a:rPr sz="867" dirty="0">
                <a:solidFill>
                  <a:srgbClr val="000000"/>
                </a:solidFill>
                <a:latin typeface="LQRMGR+CIDFont+F2"/>
                <a:cs typeface="LQRMGR+CIDFont+F2"/>
              </a:rPr>
              <a:t>This</a:t>
            </a:r>
            <a:r>
              <a:rPr sz="867" spc="53" dirty="0">
                <a:solidFill>
                  <a:srgbClr val="000000"/>
                </a:solidFill>
                <a:latin typeface="LQRMGR+CIDFont+F2"/>
                <a:cs typeface="LQRMGR+CIDFont+F2"/>
              </a:rPr>
              <a:t> </a:t>
            </a:r>
            <a:r>
              <a:rPr sz="867" dirty="0">
                <a:solidFill>
                  <a:srgbClr val="000000"/>
                </a:solidFill>
                <a:latin typeface="LQRMGR+CIDFont+F2"/>
                <a:cs typeface="LQRMGR+CIDFont+F2"/>
              </a:rPr>
              <a:t>procedure</a:t>
            </a:r>
            <a:r>
              <a:rPr sz="867" spc="53" dirty="0">
                <a:solidFill>
                  <a:srgbClr val="000000"/>
                </a:solidFill>
                <a:latin typeface="LQRMGR+CIDFont+F2"/>
                <a:cs typeface="LQRMGR+CIDFont+F2"/>
              </a:rPr>
              <a:t> </a:t>
            </a:r>
            <a:r>
              <a:rPr sz="867" dirty="0">
                <a:solidFill>
                  <a:srgbClr val="000000"/>
                </a:solidFill>
                <a:latin typeface="LQRMGR+CIDFont+F2"/>
                <a:cs typeface="LQRMGR+CIDFont+F2"/>
              </a:rPr>
              <a:t>is</a:t>
            </a:r>
            <a:r>
              <a:rPr sz="867" spc="48" dirty="0">
                <a:solidFill>
                  <a:srgbClr val="000000"/>
                </a:solidFill>
                <a:latin typeface="LQRMGR+CIDFont+F2"/>
                <a:cs typeface="LQRMGR+CIDFont+F2"/>
              </a:rPr>
              <a:t> </a:t>
            </a:r>
            <a:r>
              <a:rPr sz="867" dirty="0">
                <a:solidFill>
                  <a:srgbClr val="000000"/>
                </a:solidFill>
                <a:latin typeface="LQRMGR+CIDFont+F2"/>
                <a:cs typeface="LQRMGR+CIDFont+F2"/>
              </a:rPr>
              <a:t>repeated</a:t>
            </a:r>
            <a:r>
              <a:rPr sz="867" spc="56" dirty="0">
                <a:solidFill>
                  <a:srgbClr val="000000"/>
                </a:solidFill>
                <a:latin typeface="LQRMGR+CIDFont+F2"/>
                <a:cs typeface="LQRMGR+CIDFont+F2"/>
              </a:rPr>
              <a:t> </a:t>
            </a:r>
            <a:r>
              <a:rPr sz="867" dirty="0">
                <a:solidFill>
                  <a:srgbClr val="000000"/>
                </a:solidFill>
                <a:latin typeface="LQRMGR+CIDFont+F2"/>
                <a:cs typeface="LQRMGR+CIDFont+F2"/>
              </a:rPr>
              <a:t>until</a:t>
            </a:r>
            <a:r>
              <a:rPr sz="867" spc="48" dirty="0">
                <a:solidFill>
                  <a:srgbClr val="000000"/>
                </a:solidFill>
                <a:latin typeface="LQRMGR+CIDFont+F2"/>
                <a:cs typeface="LQRMGR+CIDFont+F2"/>
              </a:rPr>
              <a:t> </a:t>
            </a:r>
            <a:r>
              <a:rPr sz="867" dirty="0">
                <a:solidFill>
                  <a:srgbClr val="000000"/>
                </a:solidFill>
                <a:latin typeface="LQRMGR+CIDFont+F2"/>
                <a:cs typeface="LQRMGR+CIDFont+F2"/>
              </a:rPr>
              <a:t>a</a:t>
            </a:r>
            <a:r>
              <a:rPr sz="867" spc="56" dirty="0">
                <a:solidFill>
                  <a:srgbClr val="000000"/>
                </a:solidFill>
                <a:latin typeface="LQRMGR+CIDFont+F2"/>
                <a:cs typeface="LQRMGR+CIDFont+F2"/>
              </a:rPr>
              <a:t> </a:t>
            </a:r>
            <a:r>
              <a:rPr sz="867" dirty="0">
                <a:solidFill>
                  <a:srgbClr val="000000"/>
                </a:solidFill>
                <a:latin typeface="LQRMGR+CIDFont+F2"/>
                <a:cs typeface="LQRMGR+CIDFont+F2"/>
              </a:rPr>
              <a:t>total</a:t>
            </a:r>
            <a:r>
              <a:rPr sz="867" spc="39"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46"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33" dirty="0">
                <a:solidFill>
                  <a:srgbClr val="000000"/>
                </a:solidFill>
                <a:latin typeface="LQRMGR+CIDFont+F2"/>
                <a:cs typeface="LQRMGR+CIDFont+F2"/>
              </a:rPr>
              <a:t> </a:t>
            </a:r>
            <a:r>
              <a:rPr sz="867" spc="9" dirty="0">
                <a:solidFill>
                  <a:srgbClr val="000000"/>
                </a:solidFill>
                <a:latin typeface="LQRMGR+CIDFont+F2"/>
                <a:cs typeface="LQRMGR+CIDFont+F2"/>
              </a:rPr>
              <a:t>not</a:t>
            </a:r>
            <a:r>
              <a:rPr sz="867" spc="40" dirty="0">
                <a:solidFill>
                  <a:srgbClr val="000000"/>
                </a:solidFill>
                <a:latin typeface="LQRMGR+CIDFont+F2"/>
                <a:cs typeface="LQRMGR+CIDFont+F2"/>
              </a:rPr>
              <a:t> </a:t>
            </a:r>
            <a:r>
              <a:rPr sz="867" dirty="0">
                <a:solidFill>
                  <a:srgbClr val="000000"/>
                </a:solidFill>
                <a:latin typeface="LQRMGR+CIDFont+F2"/>
                <a:cs typeface="LQRMGR+CIDFont+F2"/>
              </a:rPr>
              <a:t>less</a:t>
            </a:r>
            <a:r>
              <a:rPr sz="867" spc="50" dirty="0">
                <a:solidFill>
                  <a:srgbClr val="000000"/>
                </a:solidFill>
                <a:latin typeface="LQRMGR+CIDFont+F2"/>
                <a:cs typeface="LQRMGR+CIDFont+F2"/>
              </a:rPr>
              <a:t> </a:t>
            </a:r>
            <a:r>
              <a:rPr sz="867" dirty="0">
                <a:solidFill>
                  <a:srgbClr val="000000"/>
                </a:solidFill>
                <a:latin typeface="LQRMGR+CIDFont+F2"/>
                <a:cs typeface="LQRMGR+CIDFont+F2"/>
              </a:rPr>
              <a:t>than</a:t>
            </a:r>
          </a:p>
          <a:p>
            <a:pPr marL="1">
              <a:lnSpc>
                <a:spcPts val="971"/>
              </a:lnSpc>
              <a:spcBef>
                <a:spcPts val="30"/>
              </a:spcBef>
            </a:pPr>
            <a:r>
              <a:rPr sz="867" dirty="0">
                <a:solidFill>
                  <a:srgbClr val="FF0000"/>
                </a:solidFill>
                <a:latin typeface="LQRMGR+CIDFont+F2"/>
                <a:cs typeface="LQRMGR+CIDFont+F2"/>
              </a:rPr>
              <a:t>1.75</a:t>
            </a:r>
            <a:r>
              <a:rPr sz="867" spc="26" dirty="0">
                <a:solidFill>
                  <a:srgbClr val="FF0000"/>
                </a:solidFill>
                <a:latin typeface="LQRMGR+CIDFont+F2"/>
                <a:cs typeface="LQRMGR+CIDFont+F2"/>
              </a:rPr>
              <a:t> </a:t>
            </a:r>
            <a:r>
              <a:rPr sz="867" dirty="0">
                <a:solidFill>
                  <a:srgbClr val="000000"/>
                </a:solidFill>
                <a:latin typeface="LQRMGR+CIDFont+F2"/>
                <a:cs typeface="LQRMGR+CIDFont+F2"/>
              </a:rPr>
              <a:t>mm</a:t>
            </a:r>
            <a:r>
              <a:rPr sz="867" spc="26" dirty="0">
                <a:solidFill>
                  <a:srgbClr val="000000"/>
                </a:solidFill>
                <a:latin typeface="LQRMGR+CIDFont+F2"/>
                <a:cs typeface="LQRMGR+CIDFont+F2"/>
              </a:rPr>
              <a:t> </a:t>
            </a:r>
            <a:r>
              <a:rPr sz="867" spc="7" dirty="0">
                <a:solidFill>
                  <a:srgbClr val="000000"/>
                </a:solidFill>
                <a:latin typeface="LQRMGR+CIDFont+F2"/>
                <a:cs typeface="LQRMGR+CIDFont+F2"/>
              </a:rPr>
              <a:t>has</a:t>
            </a:r>
            <a:r>
              <a:rPr sz="867" spc="17" dirty="0">
                <a:solidFill>
                  <a:srgbClr val="000000"/>
                </a:solidFill>
                <a:latin typeface="LQRMGR+CIDFont+F2"/>
                <a:cs typeface="LQRMGR+CIDFont+F2"/>
              </a:rPr>
              <a:t> </a:t>
            </a:r>
            <a:r>
              <a:rPr sz="867" dirty="0">
                <a:solidFill>
                  <a:srgbClr val="000000"/>
                </a:solidFill>
                <a:latin typeface="LQRMGR+CIDFont+F2"/>
                <a:cs typeface="LQRMGR+CIDFont+F2"/>
              </a:rPr>
              <a:t>been</a:t>
            </a:r>
            <a:r>
              <a:rPr sz="867" spc="21" dirty="0">
                <a:solidFill>
                  <a:srgbClr val="000000"/>
                </a:solidFill>
                <a:latin typeface="LQRMGR+CIDFont+F2"/>
                <a:cs typeface="LQRMGR+CIDFont+F2"/>
              </a:rPr>
              <a:t> </a:t>
            </a:r>
            <a:r>
              <a:rPr sz="867" dirty="0">
                <a:solidFill>
                  <a:srgbClr val="000000"/>
                </a:solidFill>
                <a:latin typeface="LQRMGR+CIDFont+F2"/>
                <a:cs typeface="LQRMGR+CIDFont+F2"/>
              </a:rPr>
              <a:t>produced.</a:t>
            </a:r>
            <a:r>
              <a:rPr sz="867" spc="18" dirty="0">
                <a:solidFill>
                  <a:srgbClr val="000000"/>
                </a:solidFill>
                <a:latin typeface="LQRMGR+CIDFont+F2"/>
                <a:cs typeface="LQRMGR+CIDFont+F2"/>
              </a:rPr>
              <a:t> </a:t>
            </a:r>
            <a:r>
              <a:rPr sz="867" dirty="0">
                <a:solidFill>
                  <a:srgbClr val="000000"/>
                </a:solidFill>
                <a:latin typeface="LQRMGR+CIDFont+F2"/>
                <a:cs typeface="LQRMGR+CIDFont+F2"/>
              </a:rPr>
              <a:t>The</a:t>
            </a:r>
            <a:r>
              <a:rPr sz="867" spc="19" dirty="0">
                <a:solidFill>
                  <a:srgbClr val="000000"/>
                </a:solidFill>
                <a:latin typeface="LQRMGR+CIDFont+F2"/>
                <a:cs typeface="LQRMGR+CIDFont+F2"/>
              </a:rPr>
              <a:t> </a:t>
            </a:r>
            <a:r>
              <a:rPr sz="867" dirty="0">
                <a:solidFill>
                  <a:srgbClr val="000000"/>
                </a:solidFill>
                <a:latin typeface="LQRMGR+CIDFont+F2"/>
                <a:cs typeface="LQRMGR+CIDFont+F2"/>
              </a:rPr>
              <a:t>results</a:t>
            </a:r>
            <a:r>
              <a:rPr sz="867" spc="31" dirty="0">
                <a:solidFill>
                  <a:srgbClr val="000000"/>
                </a:solidFill>
                <a:latin typeface="LQRMGR+CIDFont+F2"/>
                <a:cs typeface="LQRMGR+CIDFont+F2"/>
              </a:rPr>
              <a:t> </a:t>
            </a:r>
            <a:r>
              <a:rPr sz="867" dirty="0">
                <a:solidFill>
                  <a:srgbClr val="000000"/>
                </a:solidFill>
                <a:latin typeface="LQRMGR+CIDFont+F2"/>
                <a:cs typeface="LQRMGR+CIDFont+F2"/>
              </a:rPr>
              <a:t>obtained</a:t>
            </a:r>
            <a:r>
              <a:rPr sz="867" spc="30" dirty="0">
                <a:solidFill>
                  <a:srgbClr val="000000"/>
                </a:solidFill>
                <a:latin typeface="LQRMGR+CIDFont+F2"/>
                <a:cs typeface="LQRMGR+CIDFont+F2"/>
              </a:rPr>
              <a:t> </a:t>
            </a:r>
            <a:r>
              <a:rPr sz="867" dirty="0">
                <a:solidFill>
                  <a:srgbClr val="000000"/>
                </a:solidFill>
                <a:latin typeface="LQRMGR+CIDFont+F2"/>
                <a:cs typeface="LQRMGR+CIDFont+F2"/>
              </a:rPr>
              <a:t>from</a:t>
            </a:r>
            <a:r>
              <a:rPr sz="867" spc="25" dirty="0">
                <a:solidFill>
                  <a:srgbClr val="000000"/>
                </a:solidFill>
                <a:latin typeface="LQRMGR+CIDFont+F2"/>
                <a:cs typeface="LQRMGR+CIDFont+F2"/>
              </a:rPr>
              <a:t> </a:t>
            </a:r>
            <a:r>
              <a:rPr sz="867" dirty="0">
                <a:solidFill>
                  <a:srgbClr val="000000"/>
                </a:solidFill>
                <a:latin typeface="LQRMGR+CIDFont+F2"/>
                <a:cs typeface="LQRMGR+CIDFont+F2"/>
              </a:rPr>
              <a:t>the</a:t>
            </a:r>
            <a:r>
              <a:rPr sz="867" spc="25" dirty="0">
                <a:solidFill>
                  <a:srgbClr val="000000"/>
                </a:solidFill>
                <a:latin typeface="LQRMGR+CIDFont+F2"/>
                <a:cs typeface="LQRMGR+CIDFont+F2"/>
              </a:rPr>
              <a:t> </a:t>
            </a:r>
            <a:r>
              <a:rPr sz="867" dirty="0">
                <a:solidFill>
                  <a:srgbClr val="000000"/>
                </a:solidFill>
                <a:latin typeface="LQRMGR+CIDFont+F2"/>
                <a:cs typeface="LQRMGR+CIDFont+F2"/>
              </a:rPr>
              <a:t>load</a:t>
            </a:r>
            <a:r>
              <a:rPr sz="867" spc="24" dirty="0">
                <a:solidFill>
                  <a:srgbClr val="000000"/>
                </a:solidFill>
                <a:latin typeface="LQRMGR+CIDFont+F2"/>
                <a:cs typeface="LQRMGR+CIDFont+F2"/>
              </a:rPr>
              <a:t> </a:t>
            </a:r>
            <a:r>
              <a:rPr sz="867" dirty="0">
                <a:solidFill>
                  <a:srgbClr val="000000"/>
                </a:solidFill>
                <a:latin typeface="LQRMGR+CIDFont+F2"/>
                <a:cs typeface="LQRMGR+CIDFont+F2"/>
              </a:rPr>
              <a:t>test</a:t>
            </a:r>
            <a:r>
              <a:rPr sz="867" spc="26" dirty="0">
                <a:solidFill>
                  <a:srgbClr val="000000"/>
                </a:solidFill>
                <a:latin typeface="LQRMGR+CIDFont+F2"/>
                <a:cs typeface="LQRMGR+CIDFont+F2"/>
              </a:rPr>
              <a:t> </a:t>
            </a:r>
            <a:r>
              <a:rPr sz="867" dirty="0">
                <a:solidFill>
                  <a:srgbClr val="000000"/>
                </a:solidFill>
                <a:latin typeface="LQRMGR+CIDFont+F2"/>
                <a:cs typeface="LQRMGR+CIDFont+F2"/>
              </a:rPr>
              <a:t>are</a:t>
            </a:r>
            <a:r>
              <a:rPr sz="867" spc="18" dirty="0">
                <a:solidFill>
                  <a:srgbClr val="000000"/>
                </a:solidFill>
                <a:latin typeface="LQRMGR+CIDFont+F2"/>
                <a:cs typeface="LQRMGR+CIDFont+F2"/>
              </a:rPr>
              <a:t> </a:t>
            </a:r>
            <a:r>
              <a:rPr sz="867" dirty="0">
                <a:solidFill>
                  <a:srgbClr val="000000"/>
                </a:solidFill>
                <a:latin typeface="LQRMGR+CIDFont+F2"/>
                <a:cs typeface="LQRMGR+CIDFont+F2"/>
              </a:rPr>
              <a:t>presented</a:t>
            </a:r>
            <a:r>
              <a:rPr sz="867" spc="12" dirty="0">
                <a:solidFill>
                  <a:srgbClr val="000000"/>
                </a:solidFill>
                <a:latin typeface="LQRMGR+CIDFont+F2"/>
                <a:cs typeface="LQRMGR+CIDFont+F2"/>
              </a:rPr>
              <a:t> </a:t>
            </a:r>
            <a:r>
              <a:rPr sz="867" spc="13" dirty="0">
                <a:solidFill>
                  <a:srgbClr val="000000"/>
                </a:solidFill>
                <a:latin typeface="LQRMGR+CIDFont+F2"/>
                <a:cs typeface="LQRMGR+CIDFont+F2"/>
              </a:rPr>
              <a:t>in</a:t>
            </a:r>
            <a:r>
              <a:rPr sz="867" spc="12" dirty="0">
                <a:solidFill>
                  <a:srgbClr val="000000"/>
                </a:solidFill>
                <a:latin typeface="LQRMGR+CIDFont+F2"/>
                <a:cs typeface="LQRMGR+CIDFont+F2"/>
              </a:rPr>
              <a:t> </a:t>
            </a:r>
            <a:r>
              <a:rPr sz="867" dirty="0">
                <a:solidFill>
                  <a:srgbClr val="000000"/>
                </a:solidFill>
                <a:latin typeface="LQRMGR+CIDFont+F2"/>
                <a:cs typeface="LQRMGR+CIDFont+F2"/>
              </a:rPr>
              <a:t>Table-</a:t>
            </a:r>
          </a:p>
          <a:p>
            <a:pPr marL="1">
              <a:lnSpc>
                <a:spcPts val="971"/>
              </a:lnSpc>
              <a:spcBef>
                <a:spcPts val="37"/>
              </a:spcBef>
            </a:pPr>
            <a:r>
              <a:rPr sz="867" dirty="0">
                <a:solidFill>
                  <a:srgbClr val="000000"/>
                </a:solidFill>
                <a:latin typeface="LQRMGR+CIDFont+F2"/>
                <a:cs typeface="LQRMGR+CIDFont+F2"/>
              </a:rPr>
              <a:t>1.</a:t>
            </a:r>
          </a:p>
        </p:txBody>
      </p:sp>
      <p:sp>
        <p:nvSpPr>
          <p:cNvPr id="5" name="object 5"/>
          <p:cNvSpPr txBox="1"/>
          <p:nvPr/>
        </p:nvSpPr>
        <p:spPr>
          <a:xfrm>
            <a:off x="2540370" y="1919996"/>
            <a:ext cx="2145923" cy="128240"/>
          </a:xfrm>
          <a:prstGeom prst="rect">
            <a:avLst/>
          </a:prstGeom>
        </p:spPr>
        <p:txBody>
          <a:bodyPr vert="horz" wrap="square" lIns="0" tIns="0" rIns="0" bIns="0" rtlCol="0">
            <a:spAutoFit/>
          </a:bodyPr>
          <a:lstStyle/>
          <a:p>
            <a:pPr>
              <a:lnSpc>
                <a:spcPts val="960"/>
              </a:lnSpc>
            </a:pPr>
            <a:r>
              <a:rPr sz="867" u="sng" dirty="0">
                <a:solidFill>
                  <a:srgbClr val="000000"/>
                </a:solidFill>
                <a:latin typeface="WMSBVV+CIDFont+F1"/>
                <a:cs typeface="WMSBVV+CIDFont+F1"/>
              </a:rPr>
              <a:t>Computation of K value </a:t>
            </a:r>
            <a:r>
              <a:rPr sz="867" u="sng" spc="8" dirty="0">
                <a:solidFill>
                  <a:srgbClr val="000000"/>
                </a:solidFill>
                <a:latin typeface="WMSBVV+CIDFont+F1"/>
                <a:cs typeface="WMSBVV+CIDFont+F1"/>
              </a:rPr>
              <a:t>from</a:t>
            </a:r>
            <a:r>
              <a:rPr sz="867" u="sng" dirty="0">
                <a:solidFill>
                  <a:srgbClr val="000000"/>
                </a:solidFill>
                <a:latin typeface="WMSBVV+CIDFont+F1"/>
                <a:cs typeface="WMSBVV+CIDFont+F1"/>
              </a:rPr>
              <a:t> the</a:t>
            </a:r>
            <a:r>
              <a:rPr sz="867" u="sng" spc="11" dirty="0">
                <a:solidFill>
                  <a:srgbClr val="000000"/>
                </a:solidFill>
                <a:latin typeface="WMSBVV+CIDFont+F1"/>
                <a:cs typeface="WMSBVV+CIDFont+F1"/>
              </a:rPr>
              <a:t> </a:t>
            </a:r>
            <a:r>
              <a:rPr sz="867" u="sng" dirty="0">
                <a:solidFill>
                  <a:srgbClr val="000000"/>
                </a:solidFill>
                <a:latin typeface="WMSBVV+CIDFont+F1"/>
                <a:cs typeface="WMSBVV+CIDFont+F1"/>
              </a:rPr>
              <a:t>load test:</a:t>
            </a:r>
          </a:p>
        </p:txBody>
      </p:sp>
      <p:sp>
        <p:nvSpPr>
          <p:cNvPr id="6" name="object 6"/>
          <p:cNvSpPr txBox="1"/>
          <p:nvPr/>
        </p:nvSpPr>
        <p:spPr>
          <a:xfrm>
            <a:off x="2540369" y="2110584"/>
            <a:ext cx="4156926" cy="782265"/>
          </a:xfrm>
          <a:prstGeom prst="rect">
            <a:avLst/>
          </a:prstGeom>
        </p:spPr>
        <p:txBody>
          <a:bodyPr vert="horz" wrap="square" lIns="0" tIns="0" rIns="0" bIns="0" rtlCol="0">
            <a:spAutoFit/>
          </a:bodyPr>
          <a:lstStyle/>
          <a:p>
            <a:pPr marL="285739">
              <a:lnSpc>
                <a:spcPts val="971"/>
              </a:lnSpc>
            </a:pPr>
            <a:r>
              <a:rPr sz="867" dirty="0">
                <a:solidFill>
                  <a:srgbClr val="000000"/>
                </a:solidFill>
                <a:latin typeface="LQRMGR+CIDFont+F2"/>
                <a:cs typeface="LQRMGR+CIDFont+F2"/>
              </a:rPr>
              <a:t>Generally,</a:t>
            </a:r>
            <a:r>
              <a:rPr sz="867" spc="-8" dirty="0">
                <a:solidFill>
                  <a:srgbClr val="000000"/>
                </a:solidFill>
                <a:latin typeface="LQRMGR+CIDFont+F2"/>
                <a:cs typeface="LQRMGR+CIDFont+F2"/>
              </a:rPr>
              <a:t> </a:t>
            </a:r>
            <a:r>
              <a:rPr sz="867" dirty="0">
                <a:solidFill>
                  <a:srgbClr val="000000"/>
                </a:solidFill>
                <a:latin typeface="LQRMGR+CIDFont+F2"/>
                <a:cs typeface="LQRMGR+CIDFont+F2"/>
              </a:rPr>
              <a:t>the Modulus</a:t>
            </a:r>
            <a:r>
              <a:rPr sz="867" spc="-6" dirty="0">
                <a:solidFill>
                  <a:srgbClr val="000000"/>
                </a:solidFill>
                <a:latin typeface="LQRMGR+CIDFont+F2"/>
                <a:cs typeface="LQRMGR+CIDFont+F2"/>
              </a:rPr>
              <a:t> </a:t>
            </a:r>
            <a:r>
              <a:rPr sz="867" dirty="0">
                <a:solidFill>
                  <a:srgbClr val="000000"/>
                </a:solidFill>
                <a:latin typeface="LQRMGR+CIDFont+F2"/>
                <a:cs typeface="LQRMGR+CIDFont+F2"/>
              </a:rPr>
              <a:t>of Subgrade</a:t>
            </a:r>
            <a:r>
              <a:rPr sz="867" spc="8" dirty="0">
                <a:solidFill>
                  <a:srgbClr val="000000"/>
                </a:solidFill>
                <a:latin typeface="LQRMGR+CIDFont+F2"/>
                <a:cs typeface="LQRMGR+CIDFont+F2"/>
              </a:rPr>
              <a:t> </a:t>
            </a:r>
            <a:r>
              <a:rPr sz="867" dirty="0">
                <a:solidFill>
                  <a:srgbClr val="000000"/>
                </a:solidFill>
                <a:latin typeface="LQRMGR+CIDFont+F2"/>
                <a:cs typeface="LQRMGR+CIDFont+F2"/>
              </a:rPr>
              <a:t>Reaction value and SBC</a:t>
            </a:r>
            <a:r>
              <a:rPr sz="867" spc="8" dirty="0">
                <a:solidFill>
                  <a:srgbClr val="000000"/>
                </a:solidFill>
                <a:latin typeface="LQRMGR+CIDFont+F2"/>
                <a:cs typeface="LQRMGR+CIDFont+F2"/>
              </a:rPr>
              <a:t> </a:t>
            </a:r>
            <a:r>
              <a:rPr sz="867" dirty="0">
                <a:solidFill>
                  <a:srgbClr val="000000"/>
                </a:solidFill>
                <a:latin typeface="LQRMGR+CIDFont+F2"/>
                <a:cs typeface="LQRMGR+CIDFont+F2"/>
              </a:rPr>
              <a:t>is proportional</a:t>
            </a:r>
            <a:r>
              <a:rPr sz="867" spc="-7" dirty="0">
                <a:solidFill>
                  <a:srgbClr val="000000"/>
                </a:solidFill>
                <a:latin typeface="LQRMGR+CIDFont+F2"/>
                <a:cs typeface="LQRMGR+CIDFont+F2"/>
              </a:rPr>
              <a:t> </a:t>
            </a:r>
            <a:r>
              <a:rPr sz="867" dirty="0">
                <a:solidFill>
                  <a:srgbClr val="000000"/>
                </a:solidFill>
                <a:latin typeface="LQRMGR+CIDFont+F2"/>
                <a:cs typeface="LQRMGR+CIDFont+F2"/>
              </a:rPr>
              <a:t>to </a:t>
            </a:r>
            <a:r>
              <a:rPr sz="867" spc="8" dirty="0">
                <a:solidFill>
                  <a:srgbClr val="000000"/>
                </a:solidFill>
                <a:latin typeface="LQRMGR+CIDFont+F2"/>
                <a:cs typeface="LQRMGR+CIDFont+F2"/>
              </a:rPr>
              <a:t>the</a:t>
            </a:r>
          </a:p>
          <a:p>
            <a:pPr>
              <a:lnSpc>
                <a:spcPts val="971"/>
              </a:lnSpc>
              <a:spcBef>
                <a:spcPts val="570"/>
              </a:spcBef>
            </a:pPr>
            <a:r>
              <a:rPr sz="867" dirty="0">
                <a:solidFill>
                  <a:srgbClr val="000000"/>
                </a:solidFill>
                <a:latin typeface="LQRMGR+CIDFont+F2"/>
                <a:cs typeface="LQRMGR+CIDFont+F2"/>
              </a:rPr>
              <a:t>deflection</a:t>
            </a:r>
            <a:r>
              <a:rPr sz="867" spc="13" dirty="0">
                <a:solidFill>
                  <a:srgbClr val="000000"/>
                </a:solidFill>
                <a:latin typeface="LQRMGR+CIDFont+F2"/>
                <a:cs typeface="LQRMGR+CIDFont+F2"/>
              </a:rPr>
              <a:t> </a:t>
            </a:r>
            <a:r>
              <a:rPr sz="867" dirty="0">
                <a:solidFill>
                  <a:srgbClr val="000000"/>
                </a:solidFill>
                <a:latin typeface="LQRMGR+CIDFont+F2"/>
                <a:cs typeface="LQRMGR+CIDFont+F2"/>
              </a:rPr>
              <a:t>ie the pressure - deflection</a:t>
            </a:r>
            <a:r>
              <a:rPr sz="867" spc="13" dirty="0">
                <a:solidFill>
                  <a:srgbClr val="000000"/>
                </a:solidFill>
                <a:latin typeface="LQRMGR+CIDFont+F2"/>
                <a:cs typeface="LQRMGR+CIDFont+F2"/>
              </a:rPr>
              <a:t> </a:t>
            </a:r>
            <a:r>
              <a:rPr sz="867" dirty="0">
                <a:solidFill>
                  <a:srgbClr val="000000"/>
                </a:solidFill>
                <a:latin typeface="LQRMGR+CIDFont+F2"/>
                <a:cs typeface="LQRMGR+CIDFont+F2"/>
              </a:rPr>
              <a:t>relationship</a:t>
            </a:r>
            <a:r>
              <a:rPr sz="867" spc="6" dirty="0">
                <a:solidFill>
                  <a:srgbClr val="000000"/>
                </a:solidFill>
                <a:latin typeface="LQRMGR+CIDFont+F2"/>
                <a:cs typeface="LQRMGR+CIDFont+F2"/>
              </a:rPr>
              <a:t> </a:t>
            </a:r>
            <a:r>
              <a:rPr sz="867" dirty="0">
                <a:solidFill>
                  <a:srgbClr val="000000"/>
                </a:solidFill>
                <a:latin typeface="LQRMGR+CIDFont+F2"/>
                <a:cs typeface="LQRMGR+CIDFont+F2"/>
              </a:rPr>
              <a:t>is linear.</a:t>
            </a:r>
            <a:r>
              <a:rPr sz="867" spc="-8" dirty="0">
                <a:solidFill>
                  <a:srgbClr val="000000"/>
                </a:solidFill>
                <a:latin typeface="LQRMGR+CIDFont+F2"/>
                <a:cs typeface="LQRMGR+CIDFont+F2"/>
              </a:rPr>
              <a:t> </a:t>
            </a:r>
            <a:r>
              <a:rPr sz="867" dirty="0">
                <a:solidFill>
                  <a:srgbClr val="000000"/>
                </a:solidFill>
                <a:latin typeface="LQRMGR+CIDFont+F2"/>
                <a:cs typeface="LQRMGR+CIDFont+F2"/>
              </a:rPr>
              <a:t>K</a:t>
            </a:r>
            <a:r>
              <a:rPr sz="867" spc="8" dirty="0">
                <a:solidFill>
                  <a:srgbClr val="000000"/>
                </a:solidFill>
                <a:latin typeface="LQRMGR+CIDFont+F2"/>
                <a:cs typeface="LQRMGR+CIDFont+F2"/>
              </a:rPr>
              <a:t> </a:t>
            </a:r>
            <a:r>
              <a:rPr sz="867" dirty="0">
                <a:solidFill>
                  <a:srgbClr val="000000"/>
                </a:solidFill>
                <a:latin typeface="LQRMGR+CIDFont+F2"/>
                <a:cs typeface="LQRMGR+CIDFont+F2"/>
              </a:rPr>
              <a:t>value</a:t>
            </a:r>
            <a:r>
              <a:rPr sz="867" spc="-15" dirty="0">
                <a:solidFill>
                  <a:srgbClr val="000000"/>
                </a:solidFill>
                <a:latin typeface="LQRMGR+CIDFont+F2"/>
                <a:cs typeface="LQRMGR+CIDFont+F2"/>
              </a:rPr>
              <a:t> </a:t>
            </a:r>
            <a:r>
              <a:rPr sz="867" dirty="0">
                <a:solidFill>
                  <a:srgbClr val="000000"/>
                </a:solidFill>
                <a:latin typeface="LQRMGR+CIDFont+F2"/>
                <a:cs typeface="LQRMGR+CIDFont+F2"/>
              </a:rPr>
              <a:t>will</a:t>
            </a:r>
            <a:r>
              <a:rPr sz="867" spc="12" dirty="0">
                <a:solidFill>
                  <a:srgbClr val="000000"/>
                </a:solidFill>
                <a:latin typeface="LQRMGR+CIDFont+F2"/>
                <a:cs typeface="LQRMGR+CIDFont+F2"/>
              </a:rPr>
              <a:t> </a:t>
            </a:r>
            <a:r>
              <a:rPr sz="867" dirty="0">
                <a:solidFill>
                  <a:srgbClr val="000000"/>
                </a:solidFill>
                <a:latin typeface="LQRMGR+CIDFont+F2"/>
                <a:cs typeface="LQRMGR+CIDFont+F2"/>
              </a:rPr>
              <a:t>be</a:t>
            </a:r>
            <a:r>
              <a:rPr sz="867" spc="-6" dirty="0">
                <a:solidFill>
                  <a:srgbClr val="000000"/>
                </a:solidFill>
                <a:latin typeface="LQRMGR+CIDFont+F2"/>
                <a:cs typeface="LQRMGR+CIDFont+F2"/>
              </a:rPr>
              <a:t> </a:t>
            </a:r>
            <a:r>
              <a:rPr sz="867" dirty="0">
                <a:solidFill>
                  <a:srgbClr val="000000"/>
                </a:solidFill>
                <a:latin typeface="LQRMGR+CIDFont+F2"/>
                <a:cs typeface="LQRMGR+CIDFont+F2"/>
              </a:rPr>
              <a:t>the slope of this</a:t>
            </a:r>
          </a:p>
          <a:p>
            <a:pPr>
              <a:lnSpc>
                <a:spcPts val="971"/>
              </a:lnSpc>
              <a:spcBef>
                <a:spcPts val="530"/>
              </a:spcBef>
            </a:pPr>
            <a:r>
              <a:rPr sz="867" dirty="0">
                <a:solidFill>
                  <a:srgbClr val="000000"/>
                </a:solidFill>
                <a:latin typeface="LQRMGR+CIDFont+F2"/>
                <a:cs typeface="LQRMGR+CIDFont+F2"/>
              </a:rPr>
              <a:t>linear</a:t>
            </a:r>
            <a:r>
              <a:rPr sz="867" spc="-8" dirty="0">
                <a:solidFill>
                  <a:srgbClr val="000000"/>
                </a:solidFill>
                <a:latin typeface="LQRMGR+CIDFont+F2"/>
                <a:cs typeface="LQRMGR+CIDFont+F2"/>
              </a:rPr>
              <a:t> </a:t>
            </a:r>
            <a:r>
              <a:rPr sz="867" dirty="0">
                <a:solidFill>
                  <a:srgbClr val="000000"/>
                </a:solidFill>
                <a:latin typeface="LQRMGR+CIDFont+F2"/>
                <a:cs typeface="LQRMGR+CIDFont+F2"/>
              </a:rPr>
              <a:t>relationship.</a:t>
            </a:r>
          </a:p>
        </p:txBody>
      </p:sp>
      <p:sp>
        <p:nvSpPr>
          <p:cNvPr id="7" name="object 7"/>
          <p:cNvSpPr txBox="1"/>
          <p:nvPr/>
        </p:nvSpPr>
        <p:spPr>
          <a:xfrm>
            <a:off x="2826103" y="2685972"/>
            <a:ext cx="1841243" cy="12824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K-value =</a:t>
            </a:r>
            <a:r>
              <a:rPr sz="867" spc="9" dirty="0">
                <a:solidFill>
                  <a:srgbClr val="000000"/>
                </a:solidFill>
                <a:latin typeface="WMSBVV+CIDFont+F1"/>
                <a:cs typeface="WMSBVV+CIDFont+F1"/>
              </a:rPr>
              <a:t> </a:t>
            </a:r>
            <a:r>
              <a:rPr sz="867" dirty="0">
                <a:solidFill>
                  <a:srgbClr val="000000"/>
                </a:solidFill>
                <a:latin typeface="WMSBVV+CIDFont+F1"/>
                <a:cs typeface="WMSBVV+CIDFont+F1"/>
              </a:rPr>
              <a:t>p</a:t>
            </a:r>
            <a:r>
              <a:rPr sz="867" spc="12" dirty="0">
                <a:solidFill>
                  <a:srgbClr val="000000"/>
                </a:solidFill>
                <a:latin typeface="WMSBVV+CIDFont+F1"/>
                <a:cs typeface="WMSBVV+CIDFont+F1"/>
              </a:rPr>
              <a:t> </a:t>
            </a:r>
            <a:r>
              <a:rPr sz="867" dirty="0">
                <a:solidFill>
                  <a:srgbClr val="000000"/>
                </a:solidFill>
                <a:latin typeface="WMSBVV+CIDFont+F1"/>
                <a:cs typeface="WMSBVV+CIDFont+F1"/>
              </a:rPr>
              <a:t>/0.125 in</a:t>
            </a:r>
            <a:r>
              <a:rPr sz="867" spc="9" dirty="0">
                <a:solidFill>
                  <a:srgbClr val="000000"/>
                </a:solidFill>
                <a:latin typeface="WMSBVV+CIDFont+F1"/>
                <a:cs typeface="WMSBVV+CIDFont+F1"/>
              </a:rPr>
              <a:t> </a:t>
            </a:r>
            <a:r>
              <a:rPr sz="867" dirty="0">
                <a:solidFill>
                  <a:srgbClr val="000000"/>
                </a:solidFill>
                <a:latin typeface="WMSBVV+CIDFont+F1"/>
                <a:cs typeface="WMSBVV+CIDFont+F1"/>
              </a:rPr>
              <a:t>kgf/cm²/cm-</a:t>
            </a:r>
            <a:r>
              <a:rPr sz="867" spc="-7" dirty="0">
                <a:solidFill>
                  <a:srgbClr val="000000"/>
                </a:solidFill>
                <a:latin typeface="WMSBVV+CIDFont+F1"/>
                <a:cs typeface="WMSBVV+CIDFont+F1"/>
              </a:rPr>
              <a:t> </a:t>
            </a:r>
            <a:r>
              <a:rPr sz="867" dirty="0">
                <a:solidFill>
                  <a:srgbClr val="000000"/>
                </a:solidFill>
                <a:latin typeface="WMSBVV+CIDFont+F1"/>
                <a:cs typeface="WMSBVV+CIDFont+F1"/>
              </a:rPr>
              <a:t>(1)</a:t>
            </a:r>
          </a:p>
        </p:txBody>
      </p:sp>
      <p:sp>
        <p:nvSpPr>
          <p:cNvPr id="8" name="object 8"/>
          <p:cNvSpPr txBox="1"/>
          <p:nvPr/>
        </p:nvSpPr>
        <p:spPr>
          <a:xfrm>
            <a:off x="2540369" y="2877767"/>
            <a:ext cx="3942078" cy="782265"/>
          </a:xfrm>
          <a:prstGeom prst="rect">
            <a:avLst/>
          </a:prstGeom>
        </p:spPr>
        <p:txBody>
          <a:bodyPr vert="horz" wrap="square" lIns="0" tIns="0" rIns="0" bIns="0" rtlCol="0">
            <a:spAutoFit/>
          </a:bodyPr>
          <a:lstStyle/>
          <a:p>
            <a:pPr>
              <a:lnSpc>
                <a:spcPts val="971"/>
              </a:lnSpc>
            </a:pPr>
            <a:r>
              <a:rPr sz="867" spc="6" dirty="0">
                <a:solidFill>
                  <a:srgbClr val="000000"/>
                </a:solidFill>
                <a:latin typeface="LQRMGR+CIDFont+F2"/>
                <a:cs typeface="LQRMGR+CIDFont+F2"/>
              </a:rPr>
              <a:t>Where,</a:t>
            </a:r>
            <a:r>
              <a:rPr sz="867" spc="-10" dirty="0">
                <a:solidFill>
                  <a:srgbClr val="000000"/>
                </a:solidFill>
                <a:latin typeface="LQRMGR+CIDFont+F2"/>
                <a:cs typeface="LQRMGR+CIDFont+F2"/>
              </a:rPr>
              <a:t> </a:t>
            </a:r>
            <a:r>
              <a:rPr sz="867" dirty="0">
                <a:solidFill>
                  <a:srgbClr val="000000"/>
                </a:solidFill>
                <a:latin typeface="LQRMGR+CIDFont+F2"/>
                <a:cs typeface="LQRMGR+CIDFont+F2"/>
              </a:rPr>
              <a:t>p</a:t>
            </a:r>
            <a:r>
              <a:rPr sz="867" spc="16" dirty="0">
                <a:solidFill>
                  <a:srgbClr val="000000"/>
                </a:solidFill>
                <a:latin typeface="LQRMGR+CIDFont+F2"/>
                <a:cs typeface="LQRMGR+CIDFont+F2"/>
              </a:rPr>
              <a:t> </a:t>
            </a:r>
            <a:r>
              <a:rPr sz="867" dirty="0">
                <a:solidFill>
                  <a:srgbClr val="000000"/>
                </a:solidFill>
                <a:latin typeface="LQRMGR+CIDFont+F2"/>
                <a:cs typeface="LQRMGR+CIDFont+F2"/>
              </a:rPr>
              <a:t>=</a:t>
            </a:r>
            <a:r>
              <a:rPr sz="867" spc="-8" dirty="0">
                <a:solidFill>
                  <a:srgbClr val="000000"/>
                </a:solidFill>
                <a:latin typeface="LQRMGR+CIDFont+F2"/>
                <a:cs typeface="LQRMGR+CIDFont+F2"/>
              </a:rPr>
              <a:t> </a:t>
            </a:r>
            <a:r>
              <a:rPr sz="867" dirty="0">
                <a:solidFill>
                  <a:srgbClr val="000000"/>
                </a:solidFill>
                <a:latin typeface="LQRMGR+CIDFont+F2"/>
                <a:cs typeface="LQRMGR+CIDFont+F2"/>
              </a:rPr>
              <a:t>pressure load</a:t>
            </a:r>
            <a:r>
              <a:rPr sz="867" spc="6" dirty="0">
                <a:solidFill>
                  <a:srgbClr val="000000"/>
                </a:solidFill>
                <a:latin typeface="LQRMGR+CIDFont+F2"/>
                <a:cs typeface="LQRMGR+CIDFont+F2"/>
              </a:rPr>
              <a:t> </a:t>
            </a:r>
            <a:r>
              <a:rPr sz="867" dirty="0">
                <a:solidFill>
                  <a:srgbClr val="000000"/>
                </a:solidFill>
                <a:latin typeface="LQRMGR+CIDFont+F2"/>
                <a:cs typeface="LQRMGR+CIDFont+F2"/>
              </a:rPr>
              <a:t>intensity corresponding</a:t>
            </a:r>
            <a:r>
              <a:rPr sz="867" spc="12" dirty="0">
                <a:solidFill>
                  <a:srgbClr val="000000"/>
                </a:solidFill>
                <a:latin typeface="LQRMGR+CIDFont+F2"/>
                <a:cs typeface="LQRMGR+CIDFont+F2"/>
              </a:rPr>
              <a:t> </a:t>
            </a:r>
            <a:r>
              <a:rPr sz="867" dirty="0">
                <a:solidFill>
                  <a:srgbClr val="000000"/>
                </a:solidFill>
                <a:latin typeface="LQRMGR+CIDFont+F2"/>
                <a:cs typeface="LQRMGR+CIDFont+F2"/>
              </a:rPr>
              <a:t>to</a:t>
            </a:r>
            <a:r>
              <a:rPr sz="867" spc="12" dirty="0">
                <a:solidFill>
                  <a:srgbClr val="000000"/>
                </a:solidFill>
                <a:latin typeface="LQRMGR+CIDFont+F2"/>
                <a:cs typeface="LQRMGR+CIDFont+F2"/>
              </a:rPr>
              <a:t> </a:t>
            </a:r>
            <a:r>
              <a:rPr sz="867" dirty="0">
                <a:solidFill>
                  <a:srgbClr val="000000"/>
                </a:solidFill>
                <a:latin typeface="LQRMGR+CIDFont+F2"/>
                <a:cs typeface="LQRMGR+CIDFont+F2"/>
              </a:rPr>
              <a:t>deflection </a:t>
            </a:r>
            <a:r>
              <a:rPr sz="867" spc="13" dirty="0">
                <a:solidFill>
                  <a:srgbClr val="000000"/>
                </a:solidFill>
                <a:latin typeface="LQRMGR+CIDFont+F2"/>
                <a:cs typeface="LQRMGR+CIDFont+F2"/>
              </a:rPr>
              <a:t>of</a:t>
            </a:r>
            <a:r>
              <a:rPr sz="867" spc="-16" dirty="0">
                <a:solidFill>
                  <a:srgbClr val="000000"/>
                </a:solidFill>
                <a:latin typeface="LQRMGR+CIDFont+F2"/>
                <a:cs typeface="LQRMGR+CIDFont+F2"/>
              </a:rPr>
              <a:t> </a:t>
            </a:r>
            <a:r>
              <a:rPr sz="867" dirty="0">
                <a:solidFill>
                  <a:srgbClr val="000000"/>
                </a:solidFill>
                <a:latin typeface="LQRMGR+CIDFont+F2"/>
                <a:cs typeface="LQRMGR+CIDFont+F2"/>
              </a:rPr>
              <a:t>plate</a:t>
            </a:r>
            <a:r>
              <a:rPr sz="867" spc="10" dirty="0">
                <a:solidFill>
                  <a:srgbClr val="000000"/>
                </a:solidFill>
                <a:latin typeface="LQRMGR+CIDFont+F2"/>
                <a:cs typeface="LQRMGR+CIDFont+F2"/>
              </a:rPr>
              <a:t> </a:t>
            </a:r>
            <a:r>
              <a:rPr sz="867" dirty="0">
                <a:solidFill>
                  <a:srgbClr val="000000"/>
                </a:solidFill>
                <a:latin typeface="LQRMGR+CIDFont+F2"/>
                <a:cs typeface="LQRMGR+CIDFont+F2"/>
              </a:rPr>
              <a:t>of</a:t>
            </a:r>
            <a:r>
              <a:rPr sz="867" spc="-8" dirty="0">
                <a:solidFill>
                  <a:srgbClr val="000000"/>
                </a:solidFill>
                <a:latin typeface="LQRMGR+CIDFont+F2"/>
                <a:cs typeface="LQRMGR+CIDFont+F2"/>
              </a:rPr>
              <a:t> </a:t>
            </a:r>
            <a:r>
              <a:rPr sz="867" spc="6" dirty="0">
                <a:solidFill>
                  <a:srgbClr val="000000"/>
                </a:solidFill>
                <a:latin typeface="LQRMGR+CIDFont+F2"/>
                <a:cs typeface="LQRMGR+CIDFont+F2"/>
              </a:rPr>
              <a:t>1.25</a:t>
            </a:r>
            <a:r>
              <a:rPr sz="867" spc="10" dirty="0">
                <a:solidFill>
                  <a:srgbClr val="000000"/>
                </a:solidFill>
                <a:latin typeface="LQRMGR+CIDFont+F2"/>
                <a:cs typeface="LQRMGR+CIDFont+F2"/>
              </a:rPr>
              <a:t> </a:t>
            </a:r>
            <a:r>
              <a:rPr sz="867" spc="-6" dirty="0">
                <a:solidFill>
                  <a:srgbClr val="000000"/>
                </a:solidFill>
                <a:latin typeface="LQRMGR+CIDFont+F2"/>
                <a:cs typeface="LQRMGR+CIDFont+F2"/>
              </a:rPr>
              <a:t>mm</a:t>
            </a:r>
          </a:p>
          <a:p>
            <a:pPr>
              <a:lnSpc>
                <a:spcPts val="971"/>
              </a:lnSpc>
              <a:spcBef>
                <a:spcPts val="562"/>
              </a:spcBef>
            </a:pPr>
            <a:r>
              <a:rPr sz="867" dirty="0">
                <a:solidFill>
                  <a:srgbClr val="000000"/>
                </a:solidFill>
                <a:latin typeface="LQRMGR+CIDFont+F2"/>
                <a:cs typeface="LQRMGR+CIDFont+F2"/>
              </a:rPr>
              <a:t>The following corrections are applied before a </a:t>
            </a:r>
            <a:r>
              <a:rPr sz="867" spc="7" dirty="0">
                <a:solidFill>
                  <a:srgbClr val="000000"/>
                </a:solidFill>
                <a:latin typeface="LQRMGR+CIDFont+F2"/>
                <a:cs typeface="LQRMGR+CIDFont+F2"/>
              </a:rPr>
              <a:t>final</a:t>
            </a:r>
            <a:r>
              <a:rPr sz="867" spc="-10" dirty="0">
                <a:solidFill>
                  <a:srgbClr val="000000"/>
                </a:solidFill>
                <a:latin typeface="LQRMGR+CIDFont+F2"/>
                <a:cs typeface="LQRMGR+CIDFont+F2"/>
              </a:rPr>
              <a:t> </a:t>
            </a:r>
            <a:r>
              <a:rPr sz="867" dirty="0">
                <a:solidFill>
                  <a:srgbClr val="000000"/>
                </a:solidFill>
                <a:latin typeface="LQRMGR+CIDFont+F2"/>
                <a:cs typeface="LQRMGR+CIDFont+F2"/>
              </a:rPr>
              <a:t>value</a:t>
            </a:r>
            <a:r>
              <a:rPr sz="867" spc="-6" dirty="0">
                <a:solidFill>
                  <a:srgbClr val="000000"/>
                </a:solidFill>
                <a:latin typeface="LQRMGR+CIDFont+F2"/>
                <a:cs typeface="LQRMGR+CIDFont+F2"/>
              </a:rPr>
              <a:t> </a:t>
            </a:r>
            <a:r>
              <a:rPr sz="867" dirty="0">
                <a:solidFill>
                  <a:srgbClr val="000000"/>
                </a:solidFill>
                <a:latin typeface="LQRMGR+CIDFont+F2"/>
                <a:cs typeface="LQRMGR+CIDFont+F2"/>
              </a:rPr>
              <a:t>of </a:t>
            </a:r>
            <a:r>
              <a:rPr sz="867" spc="7" dirty="0">
                <a:solidFill>
                  <a:srgbClr val="000000"/>
                </a:solidFill>
                <a:latin typeface="LQRMGR+CIDFont+F2"/>
                <a:cs typeface="LQRMGR+CIDFont+F2"/>
              </a:rPr>
              <a:t>Sub</a:t>
            </a:r>
            <a:r>
              <a:rPr sz="867" spc="-7" dirty="0">
                <a:solidFill>
                  <a:srgbClr val="000000"/>
                </a:solidFill>
                <a:latin typeface="LQRMGR+CIDFont+F2"/>
                <a:cs typeface="LQRMGR+CIDFont+F2"/>
              </a:rPr>
              <a:t> </a:t>
            </a:r>
            <a:r>
              <a:rPr sz="867" dirty="0">
                <a:solidFill>
                  <a:srgbClr val="000000"/>
                </a:solidFill>
                <a:latin typeface="LQRMGR+CIDFont+F2"/>
                <a:cs typeface="LQRMGR+CIDFont+F2"/>
              </a:rPr>
              <a:t>grade</a:t>
            </a:r>
            <a:r>
              <a:rPr sz="867" spc="10" dirty="0">
                <a:solidFill>
                  <a:srgbClr val="000000"/>
                </a:solidFill>
                <a:latin typeface="LQRMGR+CIDFont+F2"/>
                <a:cs typeface="LQRMGR+CIDFont+F2"/>
              </a:rPr>
              <a:t> </a:t>
            </a:r>
            <a:r>
              <a:rPr sz="867" dirty="0">
                <a:solidFill>
                  <a:srgbClr val="000000"/>
                </a:solidFill>
                <a:latin typeface="LQRMGR+CIDFont+F2"/>
                <a:cs typeface="LQRMGR+CIDFont+F2"/>
              </a:rPr>
              <a:t>reaction</a:t>
            </a:r>
            <a:r>
              <a:rPr sz="867" spc="13" dirty="0">
                <a:solidFill>
                  <a:srgbClr val="000000"/>
                </a:solidFill>
                <a:latin typeface="LQRMGR+CIDFont+F2"/>
                <a:cs typeface="LQRMGR+CIDFont+F2"/>
              </a:rPr>
              <a:t> </a:t>
            </a:r>
            <a:r>
              <a:rPr sz="867" dirty="0">
                <a:solidFill>
                  <a:srgbClr val="000000"/>
                </a:solidFill>
                <a:latin typeface="LQRMGR+CIDFont+F2"/>
                <a:cs typeface="LQRMGR+CIDFont+F2"/>
              </a:rPr>
              <a:t>"K"</a:t>
            </a:r>
            <a:r>
              <a:rPr sz="867" spc="-14" dirty="0">
                <a:solidFill>
                  <a:srgbClr val="000000"/>
                </a:solidFill>
                <a:latin typeface="LQRMGR+CIDFont+F2"/>
                <a:cs typeface="LQRMGR+CIDFont+F2"/>
              </a:rPr>
              <a:t> </a:t>
            </a:r>
            <a:r>
              <a:rPr sz="867" spc="13" dirty="0">
                <a:solidFill>
                  <a:srgbClr val="000000"/>
                </a:solidFill>
                <a:latin typeface="LQRMGR+CIDFont+F2"/>
                <a:cs typeface="LQRMGR+CIDFont+F2"/>
              </a:rPr>
              <a:t>is</a:t>
            </a:r>
          </a:p>
          <a:p>
            <a:pPr>
              <a:lnSpc>
                <a:spcPts val="971"/>
              </a:lnSpc>
              <a:spcBef>
                <a:spcPts val="538"/>
              </a:spcBef>
            </a:pPr>
            <a:r>
              <a:rPr sz="867" dirty="0">
                <a:solidFill>
                  <a:srgbClr val="000000"/>
                </a:solidFill>
                <a:latin typeface="LQRMGR+CIDFont+F2"/>
                <a:cs typeface="LQRMGR+CIDFont+F2"/>
              </a:rPr>
              <a:t>evaluated.</a:t>
            </a:r>
          </a:p>
        </p:txBody>
      </p:sp>
      <p:sp>
        <p:nvSpPr>
          <p:cNvPr id="9" name="object 9"/>
          <p:cNvSpPr txBox="1"/>
          <p:nvPr/>
        </p:nvSpPr>
        <p:spPr>
          <a:xfrm>
            <a:off x="2709656" y="3452173"/>
            <a:ext cx="3703513" cy="782265"/>
          </a:xfrm>
          <a:prstGeom prst="rect">
            <a:avLst/>
          </a:prstGeom>
        </p:spPr>
        <p:txBody>
          <a:bodyPr vert="horz" wrap="square" lIns="0" tIns="0" rIns="0" bIns="0" rtlCol="0">
            <a:spAutoFit/>
          </a:bodyPr>
          <a:lstStyle/>
          <a:p>
            <a:pPr>
              <a:lnSpc>
                <a:spcPts val="971"/>
              </a:lnSpc>
            </a:pPr>
            <a:r>
              <a:rPr sz="867" spc="13" dirty="0">
                <a:solidFill>
                  <a:srgbClr val="000000"/>
                </a:solidFill>
                <a:latin typeface="LQRMGR+CIDFont+F2"/>
                <a:cs typeface="LQRMGR+CIDFont+F2"/>
              </a:rPr>
              <a:t>1.</a:t>
            </a:r>
            <a:r>
              <a:rPr sz="867" spc="-17" dirty="0">
                <a:solidFill>
                  <a:srgbClr val="000000"/>
                </a:solidFill>
                <a:latin typeface="LQRMGR+CIDFont+F2"/>
                <a:cs typeface="LQRMGR+CIDFont+F2"/>
              </a:rPr>
              <a:t> </a:t>
            </a:r>
            <a:r>
              <a:rPr sz="867" dirty="0">
                <a:solidFill>
                  <a:srgbClr val="000000"/>
                </a:solidFill>
                <a:latin typeface="LQRMGR+CIDFont+F2"/>
                <a:cs typeface="LQRMGR+CIDFont+F2"/>
              </a:rPr>
              <a:t>Correction when</a:t>
            </a:r>
            <a:r>
              <a:rPr sz="867" spc="-6" dirty="0">
                <a:solidFill>
                  <a:srgbClr val="000000"/>
                </a:solidFill>
                <a:latin typeface="LQRMGR+CIDFont+F2"/>
                <a:cs typeface="LQRMGR+CIDFont+F2"/>
              </a:rPr>
              <a:t> </a:t>
            </a:r>
            <a:r>
              <a:rPr sz="867" dirty="0">
                <a:solidFill>
                  <a:srgbClr val="000000"/>
                </a:solidFill>
                <a:latin typeface="LQRMGR+CIDFont+F2"/>
                <a:cs typeface="LQRMGR+CIDFont+F2"/>
              </a:rPr>
              <a:t>using</a:t>
            </a:r>
            <a:r>
              <a:rPr sz="867" spc="13" dirty="0">
                <a:solidFill>
                  <a:srgbClr val="000000"/>
                </a:solidFill>
                <a:latin typeface="LQRMGR+CIDFont+F2"/>
                <a:cs typeface="LQRMGR+CIDFont+F2"/>
              </a:rPr>
              <a:t> </a:t>
            </a:r>
            <a:r>
              <a:rPr sz="867" dirty="0">
                <a:solidFill>
                  <a:srgbClr val="000000"/>
                </a:solidFill>
                <a:latin typeface="LQRMGR+CIDFont+F2"/>
                <a:cs typeface="LQRMGR+CIDFont+F2"/>
              </a:rPr>
              <a:t>plates smaller than 750</a:t>
            </a:r>
            <a:r>
              <a:rPr sz="867" spc="6" dirty="0">
                <a:solidFill>
                  <a:srgbClr val="000000"/>
                </a:solidFill>
                <a:latin typeface="LQRMGR+CIDFont+F2"/>
                <a:cs typeface="LQRMGR+CIDFont+F2"/>
              </a:rPr>
              <a:t> </a:t>
            </a:r>
            <a:r>
              <a:rPr sz="867" spc="8" dirty="0">
                <a:solidFill>
                  <a:srgbClr val="000000"/>
                </a:solidFill>
                <a:latin typeface="LQRMGR+CIDFont+F2"/>
                <a:cs typeface="LQRMGR+CIDFont+F2"/>
              </a:rPr>
              <a:t>mm</a:t>
            </a:r>
            <a:r>
              <a:rPr sz="867" spc="-6" dirty="0">
                <a:solidFill>
                  <a:srgbClr val="000000"/>
                </a:solidFill>
                <a:latin typeface="LQRMGR+CIDFont+F2"/>
                <a:cs typeface="LQRMGR+CIDFont+F2"/>
              </a:rPr>
              <a:t> </a:t>
            </a:r>
            <a:r>
              <a:rPr sz="867" dirty="0">
                <a:solidFill>
                  <a:srgbClr val="000000"/>
                </a:solidFill>
                <a:latin typeface="LQRMGR+CIDFont+F2"/>
                <a:cs typeface="LQRMGR+CIDFont+F2"/>
              </a:rPr>
              <a:t>diameter</a:t>
            </a:r>
          </a:p>
          <a:p>
            <a:pPr>
              <a:lnSpc>
                <a:spcPts val="971"/>
              </a:lnSpc>
              <a:spcBef>
                <a:spcPts val="37"/>
              </a:spcBef>
            </a:pPr>
            <a:r>
              <a:rPr sz="867" spc="13" dirty="0">
                <a:solidFill>
                  <a:srgbClr val="000000"/>
                </a:solidFill>
                <a:latin typeface="LQRMGR+CIDFont+F2"/>
                <a:cs typeface="LQRMGR+CIDFont+F2"/>
              </a:rPr>
              <a:t>2.</a:t>
            </a:r>
            <a:r>
              <a:rPr sz="867" spc="-17" dirty="0">
                <a:solidFill>
                  <a:srgbClr val="000000"/>
                </a:solidFill>
                <a:latin typeface="LQRMGR+CIDFont+F2"/>
                <a:cs typeface="LQRMGR+CIDFont+F2"/>
              </a:rPr>
              <a:t> </a:t>
            </a:r>
            <a:r>
              <a:rPr sz="867" dirty="0">
                <a:solidFill>
                  <a:srgbClr val="000000"/>
                </a:solidFill>
                <a:latin typeface="LQRMGR+CIDFont+F2"/>
                <a:cs typeface="LQRMGR+CIDFont+F2"/>
              </a:rPr>
              <a:t>Correction of</a:t>
            </a:r>
            <a:r>
              <a:rPr sz="867" spc="-8" dirty="0">
                <a:solidFill>
                  <a:srgbClr val="000000"/>
                </a:solidFill>
                <a:latin typeface="LQRMGR+CIDFont+F2"/>
                <a:cs typeface="LQRMGR+CIDFont+F2"/>
              </a:rPr>
              <a:t> </a:t>
            </a:r>
            <a:r>
              <a:rPr sz="867" spc="8" dirty="0">
                <a:solidFill>
                  <a:srgbClr val="000000"/>
                </a:solidFill>
                <a:latin typeface="LQRMGR+CIDFont+F2"/>
                <a:cs typeface="LQRMGR+CIDFont+F2"/>
              </a:rPr>
              <a:t>Load</a:t>
            </a:r>
            <a:r>
              <a:rPr sz="867" spc="-8" dirty="0">
                <a:solidFill>
                  <a:srgbClr val="000000"/>
                </a:solidFill>
                <a:latin typeface="LQRMGR+CIDFont+F2"/>
                <a:cs typeface="LQRMGR+CIDFont+F2"/>
              </a:rPr>
              <a:t> </a:t>
            </a:r>
            <a:r>
              <a:rPr sz="867" dirty="0">
                <a:solidFill>
                  <a:srgbClr val="000000"/>
                </a:solidFill>
                <a:latin typeface="LQRMGR+CIDFont+F2"/>
                <a:cs typeface="LQRMGR+CIDFont+F2"/>
              </a:rPr>
              <a:t>-</a:t>
            </a:r>
            <a:r>
              <a:rPr sz="867" spc="6" dirty="0">
                <a:solidFill>
                  <a:srgbClr val="000000"/>
                </a:solidFill>
                <a:latin typeface="LQRMGR+CIDFont+F2"/>
                <a:cs typeface="LQRMGR+CIDFont+F2"/>
              </a:rPr>
              <a:t> </a:t>
            </a:r>
            <a:r>
              <a:rPr sz="867" dirty="0">
                <a:solidFill>
                  <a:srgbClr val="000000"/>
                </a:solidFill>
                <a:latin typeface="LQRMGR+CIDFont+F2"/>
                <a:cs typeface="LQRMGR+CIDFont+F2"/>
              </a:rPr>
              <a:t>Deflection</a:t>
            </a:r>
            <a:r>
              <a:rPr sz="867" spc="13" dirty="0">
                <a:solidFill>
                  <a:srgbClr val="000000"/>
                </a:solidFill>
                <a:latin typeface="LQRMGR+CIDFont+F2"/>
                <a:cs typeface="LQRMGR+CIDFont+F2"/>
              </a:rPr>
              <a:t> </a:t>
            </a:r>
            <a:r>
              <a:rPr sz="867" dirty="0">
                <a:solidFill>
                  <a:srgbClr val="000000"/>
                </a:solidFill>
                <a:latin typeface="LQRMGR+CIDFont+F2"/>
                <a:cs typeface="LQRMGR+CIDFont+F2"/>
              </a:rPr>
              <a:t>Curve - This correction should be necessary if</a:t>
            </a:r>
          </a:p>
          <a:p>
            <a:pPr marL="115900">
              <a:lnSpc>
                <a:spcPts val="971"/>
              </a:lnSpc>
              <a:spcBef>
                <a:spcPts val="30"/>
              </a:spcBef>
            </a:pPr>
            <a:r>
              <a:rPr sz="867" spc="13" dirty="0">
                <a:solidFill>
                  <a:srgbClr val="000000"/>
                </a:solidFill>
                <a:latin typeface="LQRMGR+CIDFont+F2"/>
                <a:cs typeface="LQRMGR+CIDFont+F2"/>
              </a:rPr>
              <a:t>the</a:t>
            </a:r>
            <a:r>
              <a:rPr sz="867" spc="-26" dirty="0">
                <a:solidFill>
                  <a:srgbClr val="000000"/>
                </a:solidFill>
                <a:latin typeface="LQRMGR+CIDFont+F2"/>
                <a:cs typeface="LQRMGR+CIDFont+F2"/>
              </a:rPr>
              <a:t> </a:t>
            </a:r>
            <a:r>
              <a:rPr sz="867" dirty="0">
                <a:solidFill>
                  <a:srgbClr val="000000"/>
                </a:solidFill>
                <a:latin typeface="LQRMGR+CIDFont+F2"/>
                <a:cs typeface="LQRMGR+CIDFont+F2"/>
              </a:rPr>
              <a:t>value</a:t>
            </a:r>
            <a:r>
              <a:rPr sz="867" spc="8" dirty="0">
                <a:solidFill>
                  <a:srgbClr val="000000"/>
                </a:solidFill>
                <a:latin typeface="LQRMGR+CIDFont+F2"/>
                <a:cs typeface="LQRMGR+CIDFont+F2"/>
              </a:rPr>
              <a:t> </a:t>
            </a:r>
            <a:r>
              <a:rPr sz="867" dirty="0">
                <a:solidFill>
                  <a:srgbClr val="000000"/>
                </a:solidFill>
                <a:latin typeface="LQRMGR+CIDFont+F2"/>
                <a:cs typeface="LQRMGR+CIDFont+F2"/>
              </a:rPr>
              <a:t>of</a:t>
            </a:r>
            <a:r>
              <a:rPr sz="867" spc="-8" dirty="0">
                <a:solidFill>
                  <a:srgbClr val="000000"/>
                </a:solidFill>
                <a:latin typeface="LQRMGR+CIDFont+F2"/>
                <a:cs typeface="LQRMGR+CIDFont+F2"/>
              </a:rPr>
              <a:t> </a:t>
            </a:r>
            <a:r>
              <a:rPr sz="867" spc="8" dirty="0">
                <a:solidFill>
                  <a:srgbClr val="000000"/>
                </a:solidFill>
                <a:latin typeface="LQRMGR+CIDFont+F2"/>
                <a:cs typeface="LQRMGR+CIDFont+F2"/>
              </a:rPr>
              <a:t>Ku</a:t>
            </a:r>
            <a:r>
              <a:rPr sz="867" dirty="0">
                <a:solidFill>
                  <a:srgbClr val="000000"/>
                </a:solidFill>
                <a:latin typeface="LQRMGR+CIDFont+F2"/>
                <a:cs typeface="LQRMGR+CIDFont+F2"/>
              </a:rPr>
              <a:t> is</a:t>
            </a:r>
            <a:r>
              <a:rPr sz="867" spc="10" dirty="0">
                <a:solidFill>
                  <a:srgbClr val="000000"/>
                </a:solidFill>
                <a:latin typeface="LQRMGR+CIDFont+F2"/>
                <a:cs typeface="LQRMGR+CIDFont+F2"/>
              </a:rPr>
              <a:t> </a:t>
            </a:r>
            <a:r>
              <a:rPr sz="867" dirty="0">
                <a:solidFill>
                  <a:srgbClr val="000000"/>
                </a:solidFill>
                <a:latin typeface="LQRMGR+CIDFont+F2"/>
                <a:cs typeface="LQRMGR+CIDFont+F2"/>
              </a:rPr>
              <a:t>5.55 kg/cm²/cm or</a:t>
            </a:r>
            <a:r>
              <a:rPr sz="867" spc="-8" dirty="0">
                <a:solidFill>
                  <a:srgbClr val="000000"/>
                </a:solidFill>
                <a:latin typeface="LQRMGR+CIDFont+F2"/>
                <a:cs typeface="LQRMGR+CIDFont+F2"/>
              </a:rPr>
              <a:t> </a:t>
            </a:r>
            <a:r>
              <a:rPr sz="867" dirty="0">
                <a:solidFill>
                  <a:srgbClr val="000000"/>
                </a:solidFill>
                <a:latin typeface="LQRMGR+CIDFont+F2"/>
                <a:cs typeface="LQRMGR+CIDFont+F2"/>
              </a:rPr>
              <a:t>more.</a:t>
            </a:r>
          </a:p>
          <a:p>
            <a:pPr>
              <a:lnSpc>
                <a:spcPts val="971"/>
              </a:lnSpc>
              <a:spcBef>
                <a:spcPts val="37"/>
              </a:spcBef>
            </a:pPr>
            <a:r>
              <a:rPr sz="867" spc="13" dirty="0">
                <a:solidFill>
                  <a:srgbClr val="000000"/>
                </a:solidFill>
                <a:latin typeface="LQRMGR+CIDFont+F2"/>
                <a:cs typeface="LQRMGR+CIDFont+F2"/>
              </a:rPr>
              <a:t>3.</a:t>
            </a:r>
            <a:r>
              <a:rPr sz="867" spc="-17" dirty="0">
                <a:solidFill>
                  <a:srgbClr val="000000"/>
                </a:solidFill>
                <a:latin typeface="LQRMGR+CIDFont+F2"/>
                <a:cs typeface="LQRMGR+CIDFont+F2"/>
              </a:rPr>
              <a:t> </a:t>
            </a:r>
            <a:r>
              <a:rPr sz="867" dirty="0">
                <a:solidFill>
                  <a:srgbClr val="000000"/>
                </a:solidFill>
                <a:latin typeface="LQRMGR+CIDFont+F2"/>
                <a:cs typeface="LQRMGR+CIDFont+F2"/>
              </a:rPr>
              <a:t>Correction</a:t>
            </a:r>
            <a:r>
              <a:rPr sz="867" spc="13" dirty="0">
                <a:solidFill>
                  <a:srgbClr val="000000"/>
                </a:solidFill>
                <a:latin typeface="LQRMGR+CIDFont+F2"/>
                <a:cs typeface="LQRMGR+CIDFont+F2"/>
              </a:rPr>
              <a:t> </a:t>
            </a:r>
            <a:r>
              <a:rPr sz="867" dirty="0">
                <a:solidFill>
                  <a:srgbClr val="000000"/>
                </a:solidFill>
                <a:latin typeface="LQRMGR+CIDFont+F2"/>
                <a:cs typeface="LQRMGR+CIDFont+F2"/>
              </a:rPr>
              <a:t>for</a:t>
            </a:r>
            <a:r>
              <a:rPr sz="867" spc="13" dirty="0">
                <a:solidFill>
                  <a:srgbClr val="000000"/>
                </a:solidFill>
                <a:latin typeface="LQRMGR+CIDFont+F2"/>
                <a:cs typeface="LQRMGR+CIDFont+F2"/>
              </a:rPr>
              <a:t> </a:t>
            </a:r>
            <a:r>
              <a:rPr sz="867" dirty="0">
                <a:solidFill>
                  <a:srgbClr val="000000"/>
                </a:solidFill>
                <a:latin typeface="LQRMGR+CIDFont+F2"/>
                <a:cs typeface="LQRMGR+CIDFont+F2"/>
              </a:rPr>
              <a:t>Bending </a:t>
            </a:r>
            <a:r>
              <a:rPr sz="867" spc="13" dirty="0">
                <a:solidFill>
                  <a:srgbClr val="000000"/>
                </a:solidFill>
                <a:latin typeface="LQRMGR+CIDFont+F2"/>
                <a:cs typeface="LQRMGR+CIDFont+F2"/>
              </a:rPr>
              <a:t>of</a:t>
            </a:r>
            <a:r>
              <a:rPr sz="867" spc="-16" dirty="0">
                <a:solidFill>
                  <a:srgbClr val="000000"/>
                </a:solidFill>
                <a:latin typeface="LQRMGR+CIDFont+F2"/>
                <a:cs typeface="LQRMGR+CIDFont+F2"/>
              </a:rPr>
              <a:t> </a:t>
            </a:r>
            <a:r>
              <a:rPr sz="867" dirty="0">
                <a:solidFill>
                  <a:srgbClr val="000000"/>
                </a:solidFill>
                <a:latin typeface="LQRMGR+CIDFont+F2"/>
                <a:cs typeface="LQRMGR+CIDFont+F2"/>
              </a:rPr>
              <a:t>the plates.</a:t>
            </a:r>
          </a:p>
          <a:p>
            <a:pPr>
              <a:lnSpc>
                <a:spcPts val="971"/>
              </a:lnSpc>
              <a:spcBef>
                <a:spcPts val="62"/>
              </a:spcBef>
            </a:pPr>
            <a:r>
              <a:rPr sz="867" spc="13" dirty="0">
                <a:solidFill>
                  <a:srgbClr val="000000"/>
                </a:solidFill>
                <a:latin typeface="LQRMGR+CIDFont+F2"/>
                <a:cs typeface="LQRMGR+CIDFont+F2"/>
              </a:rPr>
              <a:t>4.</a:t>
            </a:r>
            <a:r>
              <a:rPr sz="867" spc="-17" dirty="0">
                <a:solidFill>
                  <a:srgbClr val="000000"/>
                </a:solidFill>
                <a:latin typeface="LQRMGR+CIDFont+F2"/>
                <a:cs typeface="LQRMGR+CIDFont+F2"/>
              </a:rPr>
              <a:t> </a:t>
            </a:r>
            <a:r>
              <a:rPr sz="867" dirty="0">
                <a:solidFill>
                  <a:srgbClr val="000000"/>
                </a:solidFill>
                <a:latin typeface="LQRMGR+CIDFont+F2"/>
                <a:cs typeface="LQRMGR+CIDFont+F2"/>
              </a:rPr>
              <a:t>Corrections for</a:t>
            </a:r>
            <a:r>
              <a:rPr sz="867" spc="-7" dirty="0">
                <a:solidFill>
                  <a:srgbClr val="000000"/>
                </a:solidFill>
                <a:latin typeface="LQRMGR+CIDFont+F2"/>
                <a:cs typeface="LQRMGR+CIDFont+F2"/>
              </a:rPr>
              <a:t> </a:t>
            </a:r>
            <a:r>
              <a:rPr sz="867" dirty="0">
                <a:solidFill>
                  <a:srgbClr val="000000"/>
                </a:solidFill>
                <a:latin typeface="LQRMGR+CIDFont+F2"/>
                <a:cs typeface="LQRMGR+CIDFont+F2"/>
              </a:rPr>
              <a:t>saturation</a:t>
            </a:r>
          </a:p>
        </p:txBody>
      </p:sp>
      <p:sp>
        <p:nvSpPr>
          <p:cNvPr id="10" name="object 10"/>
          <p:cNvSpPr txBox="1"/>
          <p:nvPr/>
        </p:nvSpPr>
        <p:spPr>
          <a:xfrm>
            <a:off x="2540369" y="4218375"/>
            <a:ext cx="4204046" cy="384721"/>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A</a:t>
            </a:r>
            <a:r>
              <a:rPr sz="867" spc="95" dirty="0">
                <a:solidFill>
                  <a:srgbClr val="000000"/>
                </a:solidFill>
                <a:latin typeface="LQRMGR+CIDFont+F2"/>
                <a:cs typeface="LQRMGR+CIDFont+F2"/>
              </a:rPr>
              <a:t> </a:t>
            </a:r>
            <a:r>
              <a:rPr sz="867" dirty="0">
                <a:solidFill>
                  <a:srgbClr val="000000"/>
                </a:solidFill>
                <a:latin typeface="LQRMGR+CIDFont+F2"/>
                <a:cs typeface="LQRMGR+CIDFont+F2"/>
              </a:rPr>
              <a:t>graph</a:t>
            </a:r>
            <a:r>
              <a:rPr sz="867" spc="82" dirty="0">
                <a:solidFill>
                  <a:srgbClr val="000000"/>
                </a:solidFill>
                <a:latin typeface="LQRMGR+CIDFont+F2"/>
                <a:cs typeface="LQRMGR+CIDFont+F2"/>
              </a:rPr>
              <a:t> </a:t>
            </a:r>
            <a:r>
              <a:rPr sz="867" dirty="0">
                <a:solidFill>
                  <a:srgbClr val="000000"/>
                </a:solidFill>
                <a:latin typeface="LQRMGR+CIDFont+F2"/>
                <a:cs typeface="LQRMGR+CIDFont+F2"/>
              </a:rPr>
              <a:t>between</a:t>
            </a:r>
            <a:r>
              <a:rPr sz="867" spc="83" dirty="0">
                <a:solidFill>
                  <a:srgbClr val="000000"/>
                </a:solidFill>
                <a:latin typeface="LQRMGR+CIDFont+F2"/>
                <a:cs typeface="LQRMGR+CIDFont+F2"/>
              </a:rPr>
              <a:t> </a:t>
            </a:r>
            <a:r>
              <a:rPr sz="867" dirty="0">
                <a:solidFill>
                  <a:srgbClr val="000000"/>
                </a:solidFill>
                <a:latin typeface="LQRMGR+CIDFont+F2"/>
                <a:cs typeface="LQRMGR+CIDFont+F2"/>
              </a:rPr>
              <a:t>Load</a:t>
            </a:r>
            <a:r>
              <a:rPr sz="867" spc="92" dirty="0">
                <a:solidFill>
                  <a:srgbClr val="000000"/>
                </a:solidFill>
                <a:latin typeface="LQRMGR+CIDFont+F2"/>
                <a:cs typeface="LQRMGR+CIDFont+F2"/>
              </a:rPr>
              <a:t> </a:t>
            </a:r>
            <a:r>
              <a:rPr sz="867" dirty="0">
                <a:solidFill>
                  <a:srgbClr val="000000"/>
                </a:solidFill>
                <a:latin typeface="LQRMGR+CIDFont+F2"/>
                <a:cs typeface="LQRMGR+CIDFont+F2"/>
              </a:rPr>
              <a:t>and</a:t>
            </a:r>
            <a:r>
              <a:rPr sz="867" spc="82" dirty="0">
                <a:solidFill>
                  <a:srgbClr val="000000"/>
                </a:solidFill>
                <a:latin typeface="LQRMGR+CIDFont+F2"/>
                <a:cs typeface="LQRMGR+CIDFont+F2"/>
              </a:rPr>
              <a:t> </a:t>
            </a:r>
            <a:r>
              <a:rPr sz="867" dirty="0">
                <a:solidFill>
                  <a:srgbClr val="000000"/>
                </a:solidFill>
                <a:latin typeface="LQRMGR+CIDFont+F2"/>
                <a:cs typeface="LQRMGR+CIDFont+F2"/>
              </a:rPr>
              <a:t>the</a:t>
            </a:r>
            <a:r>
              <a:rPr sz="867" spc="82"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74"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78" dirty="0">
                <a:solidFill>
                  <a:srgbClr val="000000"/>
                </a:solidFill>
                <a:latin typeface="LQRMGR+CIDFont+F2"/>
                <a:cs typeface="LQRMGR+CIDFont+F2"/>
              </a:rPr>
              <a:t> </a:t>
            </a:r>
            <a:r>
              <a:rPr sz="867" dirty="0">
                <a:solidFill>
                  <a:srgbClr val="000000"/>
                </a:solidFill>
                <a:latin typeface="LQRMGR+CIDFont+F2"/>
                <a:cs typeface="LQRMGR+CIDFont+F2"/>
              </a:rPr>
              <a:t>the</a:t>
            </a:r>
            <a:r>
              <a:rPr sz="867" spc="91" dirty="0">
                <a:solidFill>
                  <a:srgbClr val="000000"/>
                </a:solidFill>
                <a:latin typeface="LQRMGR+CIDFont+F2"/>
                <a:cs typeface="LQRMGR+CIDFont+F2"/>
              </a:rPr>
              <a:t> </a:t>
            </a:r>
            <a:r>
              <a:rPr sz="867" dirty="0">
                <a:solidFill>
                  <a:srgbClr val="000000"/>
                </a:solidFill>
                <a:latin typeface="LQRMGR+CIDFont+F2"/>
                <a:cs typeface="LQRMGR+CIDFont+F2"/>
              </a:rPr>
              <a:t>plate</a:t>
            </a:r>
            <a:r>
              <a:rPr sz="867" spc="75" dirty="0">
                <a:solidFill>
                  <a:srgbClr val="000000"/>
                </a:solidFill>
                <a:latin typeface="LQRMGR+CIDFont+F2"/>
                <a:cs typeface="LQRMGR+CIDFont+F2"/>
              </a:rPr>
              <a:t> </a:t>
            </a:r>
            <a:r>
              <a:rPr sz="867" spc="6" dirty="0">
                <a:solidFill>
                  <a:srgbClr val="000000"/>
                </a:solidFill>
                <a:latin typeface="LQRMGR+CIDFont+F2"/>
                <a:cs typeface="LQRMGR+CIDFont+F2"/>
              </a:rPr>
              <a:t>was</a:t>
            </a:r>
            <a:r>
              <a:rPr sz="867" spc="80" dirty="0">
                <a:solidFill>
                  <a:srgbClr val="000000"/>
                </a:solidFill>
                <a:latin typeface="LQRMGR+CIDFont+F2"/>
                <a:cs typeface="LQRMGR+CIDFont+F2"/>
              </a:rPr>
              <a:t> </a:t>
            </a:r>
            <a:r>
              <a:rPr sz="867" dirty="0">
                <a:solidFill>
                  <a:srgbClr val="000000"/>
                </a:solidFill>
                <a:latin typeface="LQRMGR+CIDFont+F2"/>
                <a:cs typeface="LQRMGR+CIDFont+F2"/>
              </a:rPr>
              <a:t>drawn</a:t>
            </a:r>
            <a:r>
              <a:rPr sz="867" spc="89" dirty="0">
                <a:solidFill>
                  <a:srgbClr val="000000"/>
                </a:solidFill>
                <a:latin typeface="LQRMGR+CIDFont+F2"/>
                <a:cs typeface="LQRMGR+CIDFont+F2"/>
              </a:rPr>
              <a:t> </a:t>
            </a:r>
            <a:r>
              <a:rPr sz="867" dirty="0">
                <a:solidFill>
                  <a:srgbClr val="000000"/>
                </a:solidFill>
                <a:latin typeface="LQRMGR+CIDFont+F2"/>
                <a:cs typeface="LQRMGR+CIDFont+F2"/>
              </a:rPr>
              <a:t>(Figure-2)</a:t>
            </a:r>
            <a:r>
              <a:rPr sz="867" spc="89" dirty="0">
                <a:solidFill>
                  <a:srgbClr val="000000"/>
                </a:solidFill>
                <a:latin typeface="LQRMGR+CIDFont+F2"/>
                <a:cs typeface="LQRMGR+CIDFont+F2"/>
              </a:rPr>
              <a:t> </a:t>
            </a:r>
            <a:r>
              <a:rPr sz="867" dirty="0">
                <a:solidFill>
                  <a:srgbClr val="000000"/>
                </a:solidFill>
                <a:latin typeface="LQRMGR+CIDFont+F2"/>
                <a:cs typeface="LQRMGR+CIDFont+F2"/>
              </a:rPr>
              <a:t>to</a:t>
            </a:r>
            <a:r>
              <a:rPr sz="867" spc="92" dirty="0">
                <a:solidFill>
                  <a:srgbClr val="000000"/>
                </a:solidFill>
                <a:latin typeface="LQRMGR+CIDFont+F2"/>
                <a:cs typeface="LQRMGR+CIDFont+F2"/>
              </a:rPr>
              <a:t> </a:t>
            </a:r>
            <a:r>
              <a:rPr sz="867" dirty="0">
                <a:solidFill>
                  <a:srgbClr val="000000"/>
                </a:solidFill>
                <a:latin typeface="LQRMGR+CIDFont+F2"/>
                <a:cs typeface="LQRMGR+CIDFont+F2"/>
              </a:rPr>
              <a:t>assess</a:t>
            </a:r>
            <a:r>
              <a:rPr sz="867" spc="82" dirty="0">
                <a:solidFill>
                  <a:srgbClr val="000000"/>
                </a:solidFill>
                <a:latin typeface="LQRMGR+CIDFont+F2"/>
                <a:cs typeface="LQRMGR+CIDFont+F2"/>
              </a:rPr>
              <a:t> </a:t>
            </a:r>
            <a:r>
              <a:rPr sz="867" dirty="0">
                <a:solidFill>
                  <a:srgbClr val="000000"/>
                </a:solidFill>
                <a:latin typeface="LQRMGR+CIDFont+F2"/>
                <a:cs typeface="LQRMGR+CIDFont+F2"/>
              </a:rPr>
              <a:t>the</a:t>
            </a:r>
          </a:p>
          <a:p>
            <a:pPr>
              <a:lnSpc>
                <a:spcPts val="971"/>
              </a:lnSpc>
              <a:spcBef>
                <a:spcPts val="37"/>
              </a:spcBef>
            </a:pPr>
            <a:r>
              <a:rPr sz="867" dirty="0">
                <a:solidFill>
                  <a:srgbClr val="000000"/>
                </a:solidFill>
                <a:latin typeface="LQRMGR+CIDFont+F2"/>
                <a:cs typeface="LQRMGR+CIDFont+F2"/>
              </a:rPr>
              <a:t>Modulus </a:t>
            </a:r>
            <a:r>
              <a:rPr sz="867" spc="13" dirty="0">
                <a:solidFill>
                  <a:srgbClr val="000000"/>
                </a:solidFill>
                <a:latin typeface="LQRMGR+CIDFont+F2"/>
                <a:cs typeface="LQRMGR+CIDFont+F2"/>
              </a:rPr>
              <a:t>of</a:t>
            </a:r>
            <a:r>
              <a:rPr sz="867" spc="-16" dirty="0">
                <a:solidFill>
                  <a:srgbClr val="000000"/>
                </a:solidFill>
                <a:latin typeface="LQRMGR+CIDFont+F2"/>
                <a:cs typeface="LQRMGR+CIDFont+F2"/>
              </a:rPr>
              <a:t> </a:t>
            </a:r>
            <a:r>
              <a:rPr sz="867" dirty="0">
                <a:solidFill>
                  <a:srgbClr val="000000"/>
                </a:solidFill>
                <a:latin typeface="LQRMGR+CIDFont+F2"/>
                <a:cs typeface="LQRMGR+CIDFont+F2"/>
              </a:rPr>
              <a:t>Sub Grade Reaction,</a:t>
            </a:r>
            <a:r>
              <a:rPr sz="867" spc="-8" dirty="0">
                <a:solidFill>
                  <a:srgbClr val="000000"/>
                </a:solidFill>
                <a:latin typeface="LQRMGR+CIDFont+F2"/>
                <a:cs typeface="LQRMGR+CIDFont+F2"/>
              </a:rPr>
              <a:t> </a:t>
            </a:r>
            <a:r>
              <a:rPr sz="867" dirty="0">
                <a:solidFill>
                  <a:srgbClr val="000000"/>
                </a:solidFill>
                <a:latin typeface="LQRMGR+CIDFont+F2"/>
                <a:cs typeface="LQRMGR+CIDFont+F2"/>
              </a:rPr>
              <a:t>K-value.</a:t>
            </a:r>
            <a:r>
              <a:rPr sz="867" spc="-8" dirty="0">
                <a:solidFill>
                  <a:srgbClr val="000000"/>
                </a:solidFill>
                <a:latin typeface="LQRMGR+CIDFont+F2"/>
                <a:cs typeface="LQRMGR+CIDFont+F2"/>
              </a:rPr>
              <a:t> </a:t>
            </a:r>
            <a:r>
              <a:rPr sz="867" dirty="0">
                <a:solidFill>
                  <a:srgbClr val="000000"/>
                </a:solidFill>
                <a:latin typeface="LQRMGR+CIDFont+F2"/>
                <a:cs typeface="LQRMGR+CIDFont+F2"/>
              </a:rPr>
              <a:t>The</a:t>
            </a:r>
            <a:r>
              <a:rPr sz="867" spc="10" dirty="0">
                <a:solidFill>
                  <a:srgbClr val="000000"/>
                </a:solidFill>
                <a:latin typeface="LQRMGR+CIDFont+F2"/>
                <a:cs typeface="LQRMGR+CIDFont+F2"/>
              </a:rPr>
              <a:t> </a:t>
            </a:r>
            <a:r>
              <a:rPr sz="867" dirty="0">
                <a:solidFill>
                  <a:srgbClr val="000000"/>
                </a:solidFill>
                <a:latin typeface="LQRMGR+CIDFont+F2"/>
                <a:cs typeface="LQRMGR+CIDFont+F2"/>
              </a:rPr>
              <a:t>relationship is Linear and</a:t>
            </a:r>
            <a:r>
              <a:rPr sz="867" spc="8" dirty="0">
                <a:solidFill>
                  <a:srgbClr val="000000"/>
                </a:solidFill>
                <a:latin typeface="LQRMGR+CIDFont+F2"/>
                <a:cs typeface="LQRMGR+CIDFont+F2"/>
              </a:rPr>
              <a:t> </a:t>
            </a:r>
            <a:r>
              <a:rPr sz="867" dirty="0">
                <a:solidFill>
                  <a:srgbClr val="000000"/>
                </a:solidFill>
                <a:latin typeface="LQRMGR+CIDFont+F2"/>
                <a:cs typeface="LQRMGR+CIDFont+F2"/>
              </a:rPr>
              <a:t>shear</a:t>
            </a:r>
            <a:r>
              <a:rPr sz="867" spc="-8" dirty="0">
                <a:solidFill>
                  <a:srgbClr val="000000"/>
                </a:solidFill>
                <a:latin typeface="LQRMGR+CIDFont+F2"/>
                <a:cs typeface="LQRMGR+CIDFont+F2"/>
              </a:rPr>
              <a:t> </a:t>
            </a:r>
            <a:r>
              <a:rPr sz="867" dirty="0">
                <a:solidFill>
                  <a:srgbClr val="000000"/>
                </a:solidFill>
                <a:latin typeface="LQRMGR+CIDFont+F2"/>
                <a:cs typeface="LQRMGR+CIDFont+F2"/>
              </a:rPr>
              <a:t>failure.</a:t>
            </a:r>
          </a:p>
        </p:txBody>
      </p:sp>
      <p:sp>
        <p:nvSpPr>
          <p:cNvPr id="11" name="object 11"/>
          <p:cNvSpPr txBox="1"/>
          <p:nvPr/>
        </p:nvSpPr>
        <p:spPr>
          <a:xfrm>
            <a:off x="2540369" y="4666542"/>
            <a:ext cx="2128984" cy="12824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Load corresponding to 1.25</a:t>
            </a:r>
            <a:r>
              <a:rPr sz="867" spc="12" dirty="0">
                <a:solidFill>
                  <a:srgbClr val="000000"/>
                </a:solidFill>
                <a:latin typeface="WMSBVV+CIDFont+F1"/>
                <a:cs typeface="WMSBVV+CIDFont+F1"/>
              </a:rPr>
              <a:t> </a:t>
            </a:r>
            <a:r>
              <a:rPr sz="867" dirty="0">
                <a:solidFill>
                  <a:srgbClr val="000000"/>
                </a:solidFill>
                <a:latin typeface="WMSBVV+CIDFont+F1"/>
                <a:cs typeface="WMSBVV+CIDFont+F1"/>
              </a:rPr>
              <a:t>mm</a:t>
            </a:r>
            <a:r>
              <a:rPr sz="867" spc="10" dirty="0">
                <a:solidFill>
                  <a:srgbClr val="000000"/>
                </a:solidFill>
                <a:latin typeface="WMSBVV+CIDFont+F1"/>
                <a:cs typeface="WMSBVV+CIDFont+F1"/>
              </a:rPr>
              <a:t> </a:t>
            </a:r>
            <a:r>
              <a:rPr sz="867" dirty="0">
                <a:solidFill>
                  <a:srgbClr val="000000"/>
                </a:solidFill>
                <a:latin typeface="WMSBVV+CIDFont+F1"/>
                <a:cs typeface="WMSBVV+CIDFont+F1"/>
              </a:rPr>
              <a:t>settlement</a:t>
            </a:r>
          </a:p>
        </p:txBody>
      </p:sp>
      <p:sp>
        <p:nvSpPr>
          <p:cNvPr id="12" name="object 12"/>
          <p:cNvSpPr txBox="1"/>
          <p:nvPr/>
        </p:nvSpPr>
        <p:spPr>
          <a:xfrm>
            <a:off x="5319603" y="4666542"/>
            <a:ext cx="596444" cy="12824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a:t>
            </a:r>
            <a:r>
              <a:rPr sz="867" spc="26" dirty="0">
                <a:solidFill>
                  <a:srgbClr val="000000"/>
                </a:solidFill>
                <a:latin typeface="WMSBVV+CIDFont+F1"/>
                <a:cs typeface="WMSBVV+CIDFont+F1"/>
              </a:rPr>
              <a:t> </a:t>
            </a:r>
            <a:r>
              <a:rPr sz="867" dirty="0">
                <a:solidFill>
                  <a:srgbClr val="000000"/>
                </a:solidFill>
                <a:latin typeface="WMSBVV+CIDFont+F1"/>
                <a:cs typeface="WMSBVV+CIDFont+F1"/>
              </a:rPr>
              <a:t>6700</a:t>
            </a:r>
            <a:r>
              <a:rPr sz="867" spc="13" dirty="0">
                <a:solidFill>
                  <a:srgbClr val="000000"/>
                </a:solidFill>
                <a:latin typeface="WMSBVV+CIDFont+F1"/>
                <a:cs typeface="WMSBVV+CIDFont+F1"/>
              </a:rPr>
              <a:t> </a:t>
            </a:r>
            <a:r>
              <a:rPr sz="867" dirty="0">
                <a:solidFill>
                  <a:srgbClr val="000000"/>
                </a:solidFill>
                <a:latin typeface="WMSBVV+CIDFont+F1"/>
                <a:cs typeface="WMSBVV+CIDFont+F1"/>
              </a:rPr>
              <a:t>kgf</a:t>
            </a:r>
          </a:p>
        </p:txBody>
      </p:sp>
      <p:sp>
        <p:nvSpPr>
          <p:cNvPr id="13" name="object 13"/>
          <p:cNvSpPr txBox="1"/>
          <p:nvPr/>
        </p:nvSpPr>
        <p:spPr>
          <a:xfrm>
            <a:off x="2540369" y="4857360"/>
            <a:ext cx="4204814" cy="1384995"/>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Ku-Value [uncorrected] =</a:t>
            </a:r>
            <a:r>
              <a:rPr sz="867" spc="17" dirty="0">
                <a:solidFill>
                  <a:srgbClr val="000000"/>
                </a:solidFill>
                <a:latin typeface="WMSBVV+CIDFont+F1"/>
                <a:cs typeface="WMSBVV+CIDFont+F1"/>
              </a:rPr>
              <a:t> </a:t>
            </a:r>
            <a:r>
              <a:rPr sz="867" dirty="0">
                <a:solidFill>
                  <a:srgbClr val="000000"/>
                </a:solidFill>
                <a:latin typeface="WMSBVV+CIDFont+F1"/>
                <a:cs typeface="WMSBVV+CIDFont+F1"/>
              </a:rPr>
              <a:t>[6011.905 /</a:t>
            </a:r>
            <a:r>
              <a:rPr sz="867" spc="13" dirty="0">
                <a:solidFill>
                  <a:srgbClr val="000000"/>
                </a:solidFill>
                <a:latin typeface="WMSBVV+CIDFont+F1"/>
                <a:cs typeface="WMSBVV+CIDFont+F1"/>
              </a:rPr>
              <a:t> </a:t>
            </a:r>
            <a:r>
              <a:rPr sz="867" dirty="0">
                <a:solidFill>
                  <a:srgbClr val="000000"/>
                </a:solidFill>
                <a:latin typeface="WMSBVV+CIDFont+F1"/>
                <a:cs typeface="WMSBVV+CIDFont+F1"/>
              </a:rPr>
              <a:t>(4418.4375 x 1.107)]</a:t>
            </a:r>
            <a:r>
              <a:rPr sz="867" spc="213" dirty="0">
                <a:solidFill>
                  <a:srgbClr val="000000"/>
                </a:solidFill>
                <a:latin typeface="WMSBVV+CIDFont+F1"/>
                <a:cs typeface="WMSBVV+CIDFont+F1"/>
              </a:rPr>
              <a:t> </a:t>
            </a:r>
            <a:r>
              <a:rPr sz="867" dirty="0">
                <a:solidFill>
                  <a:srgbClr val="000000"/>
                </a:solidFill>
                <a:latin typeface="WMSBVV+CIDFont+F1"/>
                <a:cs typeface="WMSBVV+CIDFont+F1"/>
              </a:rPr>
              <a:t>= 12.295 kgf/cm²/cm</a:t>
            </a:r>
          </a:p>
          <a:p>
            <a:pPr>
              <a:lnSpc>
                <a:spcPts val="971"/>
              </a:lnSpc>
              <a:spcBef>
                <a:spcPts val="570"/>
              </a:spcBef>
            </a:pPr>
            <a:r>
              <a:rPr sz="867" dirty="0">
                <a:solidFill>
                  <a:srgbClr val="000000"/>
                </a:solidFill>
                <a:latin typeface="WMSBVV+CIDFont+F1"/>
                <a:cs typeface="WMSBVV+CIDFont+F1"/>
              </a:rPr>
              <a:t>K-Value after correction =</a:t>
            </a:r>
            <a:r>
              <a:rPr sz="867" spc="17" dirty="0">
                <a:solidFill>
                  <a:srgbClr val="000000"/>
                </a:solidFill>
                <a:latin typeface="WMSBVV+CIDFont+F1"/>
                <a:cs typeface="WMSBVV+CIDFont+F1"/>
              </a:rPr>
              <a:t> </a:t>
            </a:r>
            <a:r>
              <a:rPr sz="867" dirty="0">
                <a:solidFill>
                  <a:srgbClr val="000000"/>
                </a:solidFill>
                <a:latin typeface="WMSBVV+CIDFont+F1"/>
                <a:cs typeface="WMSBVV+CIDFont+F1"/>
              </a:rPr>
              <a:t>[ 6700</a:t>
            </a:r>
            <a:r>
              <a:rPr sz="867" spc="13" dirty="0">
                <a:solidFill>
                  <a:srgbClr val="000000"/>
                </a:solidFill>
                <a:latin typeface="WMSBVV+CIDFont+F1"/>
                <a:cs typeface="WMSBVV+CIDFont+F1"/>
              </a:rPr>
              <a:t> </a:t>
            </a:r>
            <a:r>
              <a:rPr sz="867" dirty="0">
                <a:solidFill>
                  <a:srgbClr val="000000"/>
                </a:solidFill>
                <a:latin typeface="WMSBVV+CIDFont+F1"/>
                <a:cs typeface="WMSBVV+CIDFont+F1"/>
              </a:rPr>
              <a:t>/ (4418. 4375 x 0.125)]</a:t>
            </a:r>
            <a:r>
              <a:rPr sz="867" spc="431" dirty="0">
                <a:solidFill>
                  <a:srgbClr val="000000"/>
                </a:solidFill>
                <a:latin typeface="WMSBVV+CIDFont+F1"/>
                <a:cs typeface="WMSBVV+CIDFont+F1"/>
              </a:rPr>
              <a:t> </a:t>
            </a:r>
            <a:r>
              <a:rPr sz="867" dirty="0">
                <a:solidFill>
                  <a:srgbClr val="000000"/>
                </a:solidFill>
                <a:latin typeface="WMSBVV+CIDFont+F1"/>
                <a:cs typeface="WMSBVV+CIDFont+F1"/>
              </a:rPr>
              <a:t>= 12.131 kgf/cm²/cm</a:t>
            </a:r>
          </a:p>
          <a:p>
            <a:pPr>
              <a:lnSpc>
                <a:spcPts val="971"/>
              </a:lnSpc>
              <a:spcBef>
                <a:spcPts val="538"/>
              </a:spcBef>
            </a:pPr>
            <a:r>
              <a:rPr sz="867" spc="6" dirty="0">
                <a:solidFill>
                  <a:srgbClr val="000000"/>
                </a:solidFill>
                <a:latin typeface="WMSBVV+CIDFont+F1"/>
                <a:cs typeface="WMSBVV+CIDFont+F1"/>
              </a:rPr>
              <a:t>Hence,</a:t>
            </a:r>
            <a:r>
              <a:rPr sz="867" spc="69" dirty="0">
                <a:solidFill>
                  <a:srgbClr val="000000"/>
                </a:solidFill>
                <a:latin typeface="WMSBVV+CIDFont+F1"/>
                <a:cs typeface="WMSBVV+CIDFont+F1"/>
              </a:rPr>
              <a:t> </a:t>
            </a:r>
            <a:r>
              <a:rPr sz="867" dirty="0">
                <a:solidFill>
                  <a:srgbClr val="000000"/>
                </a:solidFill>
                <a:latin typeface="WMSBVV+CIDFont+F1"/>
                <a:cs typeface="WMSBVV+CIDFont+F1"/>
              </a:rPr>
              <a:t>a</a:t>
            </a:r>
            <a:r>
              <a:rPr sz="867" spc="77" dirty="0">
                <a:solidFill>
                  <a:srgbClr val="000000"/>
                </a:solidFill>
                <a:latin typeface="WMSBVV+CIDFont+F1"/>
                <a:cs typeface="WMSBVV+CIDFont+F1"/>
              </a:rPr>
              <a:t> </a:t>
            </a:r>
            <a:r>
              <a:rPr sz="867" dirty="0">
                <a:solidFill>
                  <a:srgbClr val="000000"/>
                </a:solidFill>
                <a:latin typeface="WMSBVV+CIDFont+F1"/>
                <a:cs typeface="WMSBVV+CIDFont+F1"/>
              </a:rPr>
              <a:t>modulus</a:t>
            </a:r>
            <a:r>
              <a:rPr sz="867" spc="71" dirty="0">
                <a:solidFill>
                  <a:srgbClr val="000000"/>
                </a:solidFill>
                <a:latin typeface="WMSBVV+CIDFont+F1"/>
                <a:cs typeface="WMSBVV+CIDFont+F1"/>
              </a:rPr>
              <a:t> </a:t>
            </a:r>
            <a:r>
              <a:rPr sz="867" dirty="0">
                <a:solidFill>
                  <a:srgbClr val="000000"/>
                </a:solidFill>
                <a:latin typeface="WMSBVV+CIDFont+F1"/>
                <a:cs typeface="WMSBVV+CIDFont+F1"/>
              </a:rPr>
              <a:t>sub</a:t>
            </a:r>
            <a:r>
              <a:rPr sz="867" spc="80" dirty="0">
                <a:solidFill>
                  <a:srgbClr val="000000"/>
                </a:solidFill>
                <a:latin typeface="WMSBVV+CIDFont+F1"/>
                <a:cs typeface="WMSBVV+CIDFont+F1"/>
              </a:rPr>
              <a:t> </a:t>
            </a:r>
            <a:r>
              <a:rPr sz="867" dirty="0">
                <a:solidFill>
                  <a:srgbClr val="000000"/>
                </a:solidFill>
                <a:latin typeface="WMSBVV+CIDFont+F1"/>
                <a:cs typeface="WMSBVV+CIDFont+F1"/>
              </a:rPr>
              <a:t>grade</a:t>
            </a:r>
            <a:r>
              <a:rPr sz="867" spc="71" dirty="0">
                <a:solidFill>
                  <a:srgbClr val="000000"/>
                </a:solidFill>
                <a:latin typeface="WMSBVV+CIDFont+F1"/>
                <a:cs typeface="WMSBVV+CIDFont+F1"/>
              </a:rPr>
              <a:t> </a:t>
            </a:r>
            <a:r>
              <a:rPr sz="867" dirty="0">
                <a:solidFill>
                  <a:srgbClr val="000000"/>
                </a:solidFill>
                <a:latin typeface="WMSBVV+CIDFont+F1"/>
                <a:cs typeface="WMSBVV+CIDFont+F1"/>
              </a:rPr>
              <a:t>reaction,</a:t>
            </a:r>
            <a:r>
              <a:rPr sz="867" spc="71" dirty="0">
                <a:solidFill>
                  <a:srgbClr val="000000"/>
                </a:solidFill>
                <a:latin typeface="WMSBVV+CIDFont+F1"/>
                <a:cs typeface="WMSBVV+CIDFont+F1"/>
              </a:rPr>
              <a:t> </a:t>
            </a:r>
            <a:r>
              <a:rPr sz="867" dirty="0">
                <a:solidFill>
                  <a:srgbClr val="000000"/>
                </a:solidFill>
                <a:latin typeface="WMSBVV+CIDFont+F1"/>
                <a:cs typeface="WMSBVV+CIDFont+F1"/>
              </a:rPr>
              <a:t>K</a:t>
            </a:r>
            <a:r>
              <a:rPr sz="867" spc="74" dirty="0">
                <a:solidFill>
                  <a:srgbClr val="000000"/>
                </a:solidFill>
                <a:latin typeface="WMSBVV+CIDFont+F1"/>
                <a:cs typeface="WMSBVV+CIDFont+F1"/>
              </a:rPr>
              <a:t> </a:t>
            </a:r>
            <a:r>
              <a:rPr sz="867" spc="8" dirty="0">
                <a:solidFill>
                  <a:srgbClr val="000000"/>
                </a:solidFill>
                <a:latin typeface="WMSBVV+CIDFont+F1"/>
                <a:cs typeface="WMSBVV+CIDFont+F1"/>
              </a:rPr>
              <a:t>value</a:t>
            </a:r>
            <a:r>
              <a:rPr sz="867" spc="60"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53" dirty="0">
                <a:solidFill>
                  <a:srgbClr val="000000"/>
                </a:solidFill>
                <a:latin typeface="WMSBVV+CIDFont+F1"/>
                <a:cs typeface="WMSBVV+CIDFont+F1"/>
              </a:rPr>
              <a:t> </a:t>
            </a:r>
            <a:r>
              <a:rPr sz="867" dirty="0">
                <a:solidFill>
                  <a:srgbClr val="000000"/>
                </a:solidFill>
                <a:latin typeface="WMSBVV+CIDFont+F1"/>
                <a:cs typeface="WMSBVV+CIDFont+F1"/>
              </a:rPr>
              <a:t>12.131</a:t>
            </a:r>
            <a:r>
              <a:rPr sz="867" spc="82" dirty="0">
                <a:solidFill>
                  <a:srgbClr val="000000"/>
                </a:solidFill>
                <a:latin typeface="WMSBVV+CIDFont+F1"/>
                <a:cs typeface="WMSBVV+CIDFont+F1"/>
              </a:rPr>
              <a:t> </a:t>
            </a:r>
            <a:r>
              <a:rPr sz="867" dirty="0">
                <a:solidFill>
                  <a:srgbClr val="000000"/>
                </a:solidFill>
                <a:latin typeface="WMSBVV+CIDFont+F1"/>
                <a:cs typeface="WMSBVV+CIDFont+F1"/>
              </a:rPr>
              <a:t>kgf/cm²/cm</a:t>
            </a:r>
            <a:r>
              <a:rPr sz="867" spc="66" dirty="0">
                <a:solidFill>
                  <a:srgbClr val="000000"/>
                </a:solidFill>
                <a:latin typeface="WMSBVV+CIDFont+F1"/>
                <a:cs typeface="WMSBVV+CIDFont+F1"/>
              </a:rPr>
              <a:t> </a:t>
            </a:r>
            <a:r>
              <a:rPr sz="867" dirty="0">
                <a:solidFill>
                  <a:srgbClr val="000000"/>
                </a:solidFill>
                <a:latin typeface="WMSBVV+CIDFont+F1"/>
                <a:cs typeface="WMSBVV+CIDFont+F1"/>
              </a:rPr>
              <a:t>is</a:t>
            </a:r>
            <a:r>
              <a:rPr sz="867" spc="82" dirty="0">
                <a:solidFill>
                  <a:srgbClr val="000000"/>
                </a:solidFill>
                <a:latin typeface="WMSBVV+CIDFont+F1"/>
                <a:cs typeface="WMSBVV+CIDFont+F1"/>
              </a:rPr>
              <a:t> </a:t>
            </a:r>
            <a:r>
              <a:rPr sz="867" dirty="0">
                <a:solidFill>
                  <a:srgbClr val="000000"/>
                </a:solidFill>
                <a:latin typeface="WMSBVV+CIDFont+F1"/>
                <a:cs typeface="WMSBVV+CIDFont+F1"/>
              </a:rPr>
              <a:t>recommended</a:t>
            </a:r>
          </a:p>
          <a:p>
            <a:pPr>
              <a:lnSpc>
                <a:spcPts val="971"/>
              </a:lnSpc>
              <a:spcBef>
                <a:spcPts val="570"/>
              </a:spcBef>
            </a:pPr>
            <a:r>
              <a:rPr sz="867" dirty="0">
                <a:solidFill>
                  <a:srgbClr val="000000"/>
                </a:solidFill>
                <a:latin typeface="WMSBVV+CIDFont+F1"/>
                <a:cs typeface="WMSBVV+CIDFont+F1"/>
              </a:rPr>
              <a:t>for </a:t>
            </a:r>
            <a:r>
              <a:rPr sz="867" spc="6" dirty="0">
                <a:solidFill>
                  <a:srgbClr val="000000"/>
                </a:solidFill>
                <a:latin typeface="WMSBVV+CIDFont+F1"/>
                <a:cs typeface="WMSBVV+CIDFont+F1"/>
              </a:rPr>
              <a:t>Raw</a:t>
            </a:r>
            <a:r>
              <a:rPr sz="867" dirty="0">
                <a:solidFill>
                  <a:srgbClr val="000000"/>
                </a:solidFill>
                <a:latin typeface="WMSBVV+CIDFont+F1"/>
                <a:cs typeface="WMSBVV+CIDFont+F1"/>
              </a:rPr>
              <a:t> </a:t>
            </a:r>
            <a:r>
              <a:rPr sz="867" spc="7" dirty="0">
                <a:solidFill>
                  <a:srgbClr val="000000"/>
                </a:solidFill>
                <a:latin typeface="WMSBVV+CIDFont+F1"/>
                <a:cs typeface="WMSBVV+CIDFont+F1"/>
              </a:rPr>
              <a:t>water</a:t>
            </a:r>
            <a:r>
              <a:rPr sz="867" spc="-8" dirty="0">
                <a:solidFill>
                  <a:srgbClr val="000000"/>
                </a:solidFill>
                <a:latin typeface="WMSBVV+CIDFont+F1"/>
                <a:cs typeface="WMSBVV+CIDFont+F1"/>
              </a:rPr>
              <a:t> </a:t>
            </a:r>
            <a:r>
              <a:rPr sz="867" dirty="0">
                <a:solidFill>
                  <a:srgbClr val="000000"/>
                </a:solidFill>
                <a:latin typeface="WMSBVV+CIDFont+F1"/>
                <a:cs typeface="WMSBVV+CIDFont+F1"/>
              </a:rPr>
              <a:t>Tank</a:t>
            </a:r>
            <a:r>
              <a:rPr sz="867" spc="-11" dirty="0">
                <a:solidFill>
                  <a:srgbClr val="000000"/>
                </a:solidFill>
                <a:latin typeface="WMSBVV+CIDFont+F1"/>
                <a:cs typeface="WMSBVV+CIDFont+F1"/>
              </a:rPr>
              <a:t> </a:t>
            </a:r>
            <a:r>
              <a:rPr sz="867" spc="8" dirty="0">
                <a:solidFill>
                  <a:srgbClr val="000000"/>
                </a:solidFill>
                <a:latin typeface="WMSBVV+CIDFont+F1"/>
                <a:cs typeface="WMSBVV+CIDFont+F1"/>
              </a:rPr>
              <a:t>area</a:t>
            </a:r>
            <a:r>
              <a:rPr sz="867" dirty="0">
                <a:solidFill>
                  <a:srgbClr val="000000"/>
                </a:solidFill>
                <a:latin typeface="WMSBVV+CIDFont+F1"/>
                <a:cs typeface="WMSBVV+CIDFont+F1"/>
              </a:rPr>
              <a:t> below</a:t>
            </a:r>
            <a:r>
              <a:rPr sz="867" spc="6" dirty="0">
                <a:solidFill>
                  <a:srgbClr val="000000"/>
                </a:solidFill>
                <a:latin typeface="WMSBVV+CIDFont+F1"/>
                <a:cs typeface="WMSBVV+CIDFont+F1"/>
              </a:rPr>
              <a:t> </a:t>
            </a:r>
            <a:r>
              <a:rPr sz="867" dirty="0">
                <a:solidFill>
                  <a:srgbClr val="000000"/>
                </a:solidFill>
                <a:latin typeface="WMSBVV+CIDFont+F1"/>
                <a:cs typeface="WMSBVV+CIDFont+F1"/>
              </a:rPr>
              <a:t>1.50 meter in</a:t>
            </a:r>
            <a:r>
              <a:rPr sz="867" spc="12" dirty="0">
                <a:solidFill>
                  <a:srgbClr val="000000"/>
                </a:solidFill>
                <a:latin typeface="WMSBVV+CIDFont+F1"/>
                <a:cs typeface="WMSBVV+CIDFont+F1"/>
              </a:rPr>
              <a:t> </a:t>
            </a:r>
            <a:r>
              <a:rPr sz="867" dirty="0">
                <a:solidFill>
                  <a:srgbClr val="000000"/>
                </a:solidFill>
                <a:latin typeface="LQRMGR+CIDFont+F2"/>
                <a:cs typeface="LQRMGR+CIDFont+F2"/>
              </a:rPr>
              <a:t>connection with construction of Raw water</a:t>
            </a:r>
          </a:p>
          <a:p>
            <a:pPr>
              <a:lnSpc>
                <a:spcPts val="971"/>
              </a:lnSpc>
              <a:spcBef>
                <a:spcPts val="538"/>
              </a:spcBef>
            </a:pPr>
            <a:r>
              <a:rPr sz="867" dirty="0">
                <a:solidFill>
                  <a:srgbClr val="000000"/>
                </a:solidFill>
                <a:latin typeface="LQRMGR+CIDFont+F2"/>
                <a:cs typeface="LQRMGR+CIDFont+F2"/>
              </a:rPr>
              <a:t>tank</a:t>
            </a:r>
            <a:r>
              <a:rPr sz="867" spc="566" dirty="0">
                <a:solidFill>
                  <a:srgbClr val="000000"/>
                </a:solidFill>
                <a:latin typeface="LQRMGR+CIDFont+F2"/>
                <a:cs typeface="LQRMGR+CIDFont+F2"/>
              </a:rPr>
              <a:t> </a:t>
            </a:r>
            <a:r>
              <a:rPr sz="867" dirty="0">
                <a:solidFill>
                  <a:srgbClr val="000000"/>
                </a:solidFill>
                <a:latin typeface="LQRMGR+CIDFont+F2"/>
                <a:cs typeface="LQRMGR+CIDFont+F2"/>
              </a:rPr>
              <a:t>structure</a:t>
            </a:r>
            <a:r>
              <a:rPr sz="867" spc="557" dirty="0">
                <a:solidFill>
                  <a:srgbClr val="000000"/>
                </a:solidFill>
                <a:latin typeface="LQRMGR+CIDFont+F2"/>
                <a:cs typeface="LQRMGR+CIDFont+F2"/>
              </a:rPr>
              <a:t> </a:t>
            </a:r>
            <a:r>
              <a:rPr sz="867" dirty="0">
                <a:solidFill>
                  <a:srgbClr val="000000"/>
                </a:solidFill>
                <a:latin typeface="LQRMGR+CIDFont+F2"/>
                <a:cs typeface="LQRMGR+CIDFont+F2"/>
              </a:rPr>
              <a:t>(in</a:t>
            </a:r>
            <a:r>
              <a:rPr sz="867" spc="548" dirty="0">
                <a:solidFill>
                  <a:srgbClr val="000000"/>
                </a:solidFill>
                <a:latin typeface="LQRMGR+CIDFont+F2"/>
                <a:cs typeface="LQRMGR+CIDFont+F2"/>
              </a:rPr>
              <a:t> </a:t>
            </a:r>
            <a:r>
              <a:rPr sz="867" spc="7" dirty="0">
                <a:solidFill>
                  <a:srgbClr val="000000"/>
                </a:solidFill>
                <a:latin typeface="LQRMGR+CIDFont+F2"/>
                <a:cs typeface="LQRMGR+CIDFont+F2"/>
              </a:rPr>
              <a:t>new</a:t>
            </a:r>
            <a:r>
              <a:rPr sz="867" spc="562" dirty="0">
                <a:solidFill>
                  <a:srgbClr val="000000"/>
                </a:solidFill>
                <a:latin typeface="LQRMGR+CIDFont+F2"/>
                <a:cs typeface="LQRMGR+CIDFont+F2"/>
              </a:rPr>
              <a:t> </a:t>
            </a:r>
            <a:r>
              <a:rPr sz="867" dirty="0">
                <a:solidFill>
                  <a:srgbClr val="000000"/>
                </a:solidFill>
                <a:latin typeface="LQRMGR+CIDFont+F2"/>
                <a:cs typeface="LQRMGR+CIDFont+F2"/>
              </a:rPr>
              <a:t>WTP)</a:t>
            </a:r>
            <a:r>
              <a:rPr sz="867" spc="555" dirty="0">
                <a:solidFill>
                  <a:srgbClr val="000000"/>
                </a:solidFill>
                <a:latin typeface="LQRMGR+CIDFont+F2"/>
                <a:cs typeface="LQRMGR+CIDFont+F2"/>
              </a:rPr>
              <a:t> </a:t>
            </a:r>
            <a:r>
              <a:rPr sz="867" dirty="0">
                <a:solidFill>
                  <a:srgbClr val="000000"/>
                </a:solidFill>
                <a:latin typeface="WMSBVV+CIDFont+F1"/>
                <a:cs typeface="WMSBVV+CIDFont+F1"/>
              </a:rPr>
              <a:t>at</a:t>
            </a:r>
            <a:r>
              <a:rPr sz="867" spc="553" dirty="0">
                <a:solidFill>
                  <a:srgbClr val="000000"/>
                </a:solidFill>
                <a:latin typeface="WMSBVV+CIDFont+F1"/>
                <a:cs typeface="WMSBVV+CIDFont+F1"/>
              </a:rPr>
              <a:t> </a:t>
            </a:r>
            <a:r>
              <a:rPr sz="867" spc="7" dirty="0">
                <a:solidFill>
                  <a:srgbClr val="000000"/>
                </a:solidFill>
                <a:latin typeface="WMSBVV+CIDFont+F1"/>
                <a:cs typeface="WMSBVV+CIDFont+F1"/>
              </a:rPr>
              <a:t>PEDDAVARAM</a:t>
            </a:r>
            <a:r>
              <a:rPr sz="867" spc="549" dirty="0">
                <a:solidFill>
                  <a:srgbClr val="000000"/>
                </a:solidFill>
                <a:latin typeface="WMSBVV+CIDFont+F1"/>
                <a:cs typeface="WMSBVV+CIDFont+F1"/>
              </a:rPr>
              <a:t> </a:t>
            </a:r>
            <a:r>
              <a:rPr sz="867" spc="6" dirty="0">
                <a:solidFill>
                  <a:srgbClr val="000000"/>
                </a:solidFill>
                <a:latin typeface="WMSBVV+CIDFont+F1"/>
                <a:cs typeface="WMSBVV+CIDFont+F1"/>
              </a:rPr>
              <a:t>VILLAGE,</a:t>
            </a:r>
            <a:r>
              <a:rPr sz="867" spc="552" dirty="0">
                <a:solidFill>
                  <a:srgbClr val="000000"/>
                </a:solidFill>
                <a:latin typeface="WMSBVV+CIDFont+F1"/>
                <a:cs typeface="WMSBVV+CIDFont+F1"/>
              </a:rPr>
              <a:t> </a:t>
            </a:r>
            <a:r>
              <a:rPr sz="867" dirty="0">
                <a:solidFill>
                  <a:srgbClr val="000000"/>
                </a:solidFill>
                <a:latin typeface="WMSBVV+CIDFont+F1"/>
                <a:cs typeface="WMSBVV+CIDFont+F1"/>
              </a:rPr>
              <a:t>NANDIGAMA</a:t>
            </a:r>
          </a:p>
          <a:p>
            <a:pPr>
              <a:lnSpc>
                <a:spcPts val="971"/>
              </a:lnSpc>
              <a:spcBef>
                <a:spcPts val="562"/>
              </a:spcBef>
            </a:pPr>
            <a:r>
              <a:rPr sz="867" dirty="0">
                <a:solidFill>
                  <a:srgbClr val="000000"/>
                </a:solidFill>
                <a:latin typeface="WMSBVV+CIDFont+F1"/>
                <a:cs typeface="WMSBVV+CIDFont+F1"/>
              </a:rPr>
              <a:t>VILLAGE, </a:t>
            </a:r>
            <a:r>
              <a:rPr sz="867" spc="7" dirty="0">
                <a:solidFill>
                  <a:srgbClr val="000000"/>
                </a:solidFill>
                <a:latin typeface="WMSBVV+CIDFont+F1"/>
                <a:cs typeface="WMSBVV+CIDFont+F1"/>
              </a:rPr>
              <a:t>NTR</a:t>
            </a:r>
            <a:r>
              <a:rPr sz="867" dirty="0">
                <a:solidFill>
                  <a:srgbClr val="000000"/>
                </a:solidFill>
                <a:latin typeface="WMSBVV+CIDFont+F1"/>
                <a:cs typeface="WMSBVV+CIDFont+F1"/>
              </a:rPr>
              <a:t> DISTRICT,</a:t>
            </a:r>
            <a:r>
              <a:rPr sz="867" spc="-9" dirty="0">
                <a:solidFill>
                  <a:srgbClr val="000000"/>
                </a:solidFill>
                <a:latin typeface="WMSBVV+CIDFont+F1"/>
                <a:cs typeface="WMSBVV+CIDFont+F1"/>
              </a:rPr>
              <a:t> </a:t>
            </a:r>
            <a:r>
              <a:rPr sz="867" spc="8" dirty="0">
                <a:solidFill>
                  <a:srgbClr val="000000"/>
                </a:solidFill>
                <a:latin typeface="WMSBVV+CIDFont+F1"/>
                <a:cs typeface="WMSBVV+CIDFont+F1"/>
              </a:rPr>
              <a:t>ANDHRA</a:t>
            </a:r>
            <a:r>
              <a:rPr sz="867" spc="-8" dirty="0">
                <a:solidFill>
                  <a:srgbClr val="000000"/>
                </a:solidFill>
                <a:latin typeface="WMSBVV+CIDFont+F1"/>
                <a:cs typeface="WMSBVV+CIDFont+F1"/>
              </a:rPr>
              <a:t> </a:t>
            </a:r>
            <a:r>
              <a:rPr sz="867" spc="7" dirty="0">
                <a:solidFill>
                  <a:srgbClr val="000000"/>
                </a:solidFill>
                <a:latin typeface="WMSBVV+CIDFont+F1"/>
                <a:cs typeface="WMSBVV+CIDFont+F1"/>
              </a:rPr>
              <a:t>PRADESH.</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6013" y="1"/>
            <a:ext cx="8155" cy="177869"/>
          </a:xfrm>
          <a:prstGeom prst="rect">
            <a:avLst/>
          </a:prstGeom>
          <a:blipFill>
            <a:blip r:embed="rId2" cstate="print"/>
            <a:stretch>
              <a:fillRect/>
            </a:stretch>
          </a:blipFill>
        </p:spPr>
        <p:txBody>
          <a:bodyPr wrap="square" lIns="0" tIns="0" rIns="0" bIns="0" rtlCol="0">
            <a:spAutoFit/>
          </a:bodyPr>
          <a:lstStyle/>
          <a:p>
            <a:endParaRPr sz="1156"/>
          </a:p>
        </p:txBody>
      </p:sp>
      <p:sp>
        <p:nvSpPr>
          <p:cNvPr id="3" name="object 3"/>
          <p:cNvSpPr txBox="1"/>
          <p:nvPr/>
        </p:nvSpPr>
        <p:spPr>
          <a:xfrm>
            <a:off x="2540370" y="859499"/>
            <a:ext cx="4201851"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4" name="object 4"/>
          <p:cNvSpPr txBox="1"/>
          <p:nvPr/>
        </p:nvSpPr>
        <p:spPr>
          <a:xfrm>
            <a:off x="2540370" y="1298389"/>
            <a:ext cx="1485188" cy="128240"/>
          </a:xfrm>
          <a:prstGeom prst="rect">
            <a:avLst/>
          </a:prstGeom>
        </p:spPr>
        <p:txBody>
          <a:bodyPr vert="horz" wrap="square" lIns="0" tIns="0" rIns="0" bIns="0" rtlCol="0">
            <a:spAutoFit/>
          </a:bodyPr>
          <a:lstStyle/>
          <a:p>
            <a:pPr>
              <a:lnSpc>
                <a:spcPts val="971"/>
              </a:lnSpc>
            </a:pPr>
            <a:r>
              <a:rPr sz="867" u="sng" spc="7" dirty="0">
                <a:solidFill>
                  <a:srgbClr val="000000"/>
                </a:solidFill>
                <a:latin typeface="WMSBVV+CIDFont+F1"/>
                <a:cs typeface="WMSBVV+CIDFont+F1"/>
              </a:rPr>
              <a:t>PLATE</a:t>
            </a:r>
            <a:r>
              <a:rPr sz="867" u="sng" dirty="0">
                <a:solidFill>
                  <a:srgbClr val="000000"/>
                </a:solidFill>
                <a:latin typeface="WMSBVV+CIDFont+F1"/>
                <a:cs typeface="WMSBVV+CIDFont+F1"/>
              </a:rPr>
              <a:t> LOAD TEST:</a:t>
            </a:r>
            <a:r>
              <a:rPr sz="867" dirty="0">
                <a:solidFill>
                  <a:srgbClr val="000000"/>
                </a:solidFill>
                <a:latin typeface="WMSBVV+CIDFont+F1"/>
                <a:cs typeface="WMSBVV+CIDFont+F1"/>
              </a:rPr>
              <a:t> [SBC]</a:t>
            </a:r>
          </a:p>
        </p:txBody>
      </p:sp>
      <p:sp>
        <p:nvSpPr>
          <p:cNvPr id="5" name="object 5"/>
          <p:cNvSpPr txBox="1"/>
          <p:nvPr/>
        </p:nvSpPr>
        <p:spPr>
          <a:xfrm>
            <a:off x="2540370" y="1489205"/>
            <a:ext cx="4204950" cy="98745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The</a:t>
            </a:r>
            <a:r>
              <a:rPr sz="867" spc="98" dirty="0">
                <a:solidFill>
                  <a:srgbClr val="000000"/>
                </a:solidFill>
                <a:latin typeface="LQRMGR+CIDFont+F2"/>
                <a:cs typeface="LQRMGR+CIDFont+F2"/>
              </a:rPr>
              <a:t> </a:t>
            </a:r>
            <a:r>
              <a:rPr sz="867" dirty="0">
                <a:solidFill>
                  <a:srgbClr val="000000"/>
                </a:solidFill>
                <a:latin typeface="LQRMGR+CIDFont+F2"/>
                <a:cs typeface="LQRMGR+CIDFont+F2"/>
              </a:rPr>
              <a:t>Load</a:t>
            </a:r>
            <a:r>
              <a:rPr sz="867" spc="102" dirty="0">
                <a:solidFill>
                  <a:srgbClr val="000000"/>
                </a:solidFill>
                <a:latin typeface="LQRMGR+CIDFont+F2"/>
                <a:cs typeface="LQRMGR+CIDFont+F2"/>
              </a:rPr>
              <a:t> </a:t>
            </a:r>
            <a:r>
              <a:rPr sz="867" dirty="0">
                <a:solidFill>
                  <a:srgbClr val="000000"/>
                </a:solidFill>
                <a:latin typeface="LQRMGR+CIDFont+F2"/>
                <a:cs typeface="LQRMGR+CIDFont+F2"/>
              </a:rPr>
              <a:t>Test</a:t>
            </a:r>
            <a:r>
              <a:rPr sz="867" spc="97" dirty="0">
                <a:solidFill>
                  <a:srgbClr val="000000"/>
                </a:solidFill>
                <a:latin typeface="LQRMGR+CIDFont+F2"/>
                <a:cs typeface="LQRMGR+CIDFont+F2"/>
              </a:rPr>
              <a:t> </a:t>
            </a:r>
            <a:r>
              <a:rPr sz="867" dirty="0">
                <a:solidFill>
                  <a:srgbClr val="000000"/>
                </a:solidFill>
                <a:latin typeface="LQRMGR+CIDFont+F2"/>
                <a:cs typeface="LQRMGR+CIDFont+F2"/>
              </a:rPr>
              <a:t>is</a:t>
            </a:r>
            <a:r>
              <a:rPr sz="867" spc="100" dirty="0">
                <a:solidFill>
                  <a:srgbClr val="000000"/>
                </a:solidFill>
                <a:latin typeface="LQRMGR+CIDFont+F2"/>
                <a:cs typeface="LQRMGR+CIDFont+F2"/>
              </a:rPr>
              <a:t> </a:t>
            </a:r>
            <a:r>
              <a:rPr sz="867" dirty="0">
                <a:solidFill>
                  <a:srgbClr val="000000"/>
                </a:solidFill>
                <a:latin typeface="LQRMGR+CIDFont+F2"/>
                <a:cs typeface="LQRMGR+CIDFont+F2"/>
              </a:rPr>
              <a:t>conducted</a:t>
            </a:r>
            <a:r>
              <a:rPr sz="867" spc="101" dirty="0">
                <a:solidFill>
                  <a:srgbClr val="000000"/>
                </a:solidFill>
                <a:latin typeface="LQRMGR+CIDFont+F2"/>
                <a:cs typeface="LQRMGR+CIDFont+F2"/>
              </a:rPr>
              <a:t> </a:t>
            </a:r>
            <a:r>
              <a:rPr sz="867" spc="9" dirty="0">
                <a:solidFill>
                  <a:srgbClr val="000000"/>
                </a:solidFill>
                <a:latin typeface="LQRMGR+CIDFont+F2"/>
                <a:cs typeface="LQRMGR+CIDFont+F2"/>
              </a:rPr>
              <a:t>at</a:t>
            </a:r>
            <a:r>
              <a:rPr sz="867" spc="84" dirty="0">
                <a:solidFill>
                  <a:srgbClr val="000000"/>
                </a:solidFill>
                <a:latin typeface="LQRMGR+CIDFont+F2"/>
                <a:cs typeface="LQRMGR+CIDFont+F2"/>
              </a:rPr>
              <a:t> </a:t>
            </a:r>
            <a:r>
              <a:rPr sz="867" dirty="0">
                <a:solidFill>
                  <a:srgbClr val="000000"/>
                </a:solidFill>
                <a:latin typeface="LQRMGR+CIDFont+F2"/>
                <a:cs typeface="LQRMGR+CIDFont+F2"/>
              </a:rPr>
              <a:t>the</a:t>
            </a:r>
            <a:r>
              <a:rPr sz="867" spc="108" dirty="0">
                <a:solidFill>
                  <a:srgbClr val="000000"/>
                </a:solidFill>
                <a:latin typeface="LQRMGR+CIDFont+F2"/>
                <a:cs typeface="LQRMGR+CIDFont+F2"/>
              </a:rPr>
              <a:t> </a:t>
            </a:r>
            <a:r>
              <a:rPr sz="867" dirty="0">
                <a:solidFill>
                  <a:srgbClr val="000000"/>
                </a:solidFill>
                <a:latin typeface="LQRMGR+CIDFont+F2"/>
                <a:cs typeface="LQRMGR+CIDFont+F2"/>
              </a:rPr>
              <a:t>test</a:t>
            </a:r>
            <a:r>
              <a:rPr sz="867" spc="101" dirty="0">
                <a:solidFill>
                  <a:srgbClr val="000000"/>
                </a:solidFill>
                <a:latin typeface="LQRMGR+CIDFont+F2"/>
                <a:cs typeface="LQRMGR+CIDFont+F2"/>
              </a:rPr>
              <a:t> </a:t>
            </a:r>
            <a:r>
              <a:rPr sz="867" dirty="0">
                <a:solidFill>
                  <a:srgbClr val="000000"/>
                </a:solidFill>
                <a:latin typeface="LQRMGR+CIDFont+F2"/>
                <a:cs typeface="LQRMGR+CIDFont+F2"/>
              </a:rPr>
              <a:t>section</a:t>
            </a:r>
            <a:r>
              <a:rPr sz="867" spc="92"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93" dirty="0">
                <a:solidFill>
                  <a:srgbClr val="000000"/>
                </a:solidFill>
                <a:latin typeface="LQRMGR+CIDFont+F2"/>
                <a:cs typeface="LQRMGR+CIDFont+F2"/>
              </a:rPr>
              <a:t> </a:t>
            </a:r>
            <a:r>
              <a:rPr sz="867" dirty="0">
                <a:solidFill>
                  <a:srgbClr val="000000"/>
                </a:solidFill>
                <a:latin typeface="WMSBVV+CIDFont+F1"/>
                <a:cs typeface="WMSBVV+CIDFont+F1"/>
              </a:rPr>
              <a:t>for</a:t>
            </a:r>
            <a:r>
              <a:rPr sz="867" spc="92" dirty="0">
                <a:solidFill>
                  <a:srgbClr val="000000"/>
                </a:solidFill>
                <a:latin typeface="WMSBVV+CIDFont+F1"/>
                <a:cs typeface="WMSBVV+CIDFont+F1"/>
              </a:rPr>
              <a:t> </a:t>
            </a:r>
            <a:r>
              <a:rPr sz="867" spc="10" dirty="0">
                <a:solidFill>
                  <a:srgbClr val="000000"/>
                </a:solidFill>
                <a:latin typeface="WMSBVV+CIDFont+F1"/>
                <a:cs typeface="WMSBVV+CIDFont+F1"/>
              </a:rPr>
              <a:t>Raw</a:t>
            </a:r>
            <a:r>
              <a:rPr sz="867" spc="87" dirty="0">
                <a:solidFill>
                  <a:srgbClr val="000000"/>
                </a:solidFill>
                <a:latin typeface="WMSBVV+CIDFont+F1"/>
                <a:cs typeface="WMSBVV+CIDFont+F1"/>
              </a:rPr>
              <a:t> </a:t>
            </a:r>
            <a:r>
              <a:rPr sz="867" spc="6" dirty="0">
                <a:solidFill>
                  <a:srgbClr val="000000"/>
                </a:solidFill>
                <a:latin typeface="WMSBVV+CIDFont+F1"/>
                <a:cs typeface="WMSBVV+CIDFont+F1"/>
              </a:rPr>
              <a:t>water</a:t>
            </a:r>
            <a:r>
              <a:rPr sz="867" spc="98" dirty="0">
                <a:solidFill>
                  <a:srgbClr val="000000"/>
                </a:solidFill>
                <a:latin typeface="WMSBVV+CIDFont+F1"/>
                <a:cs typeface="WMSBVV+CIDFont+F1"/>
              </a:rPr>
              <a:t> </a:t>
            </a:r>
            <a:r>
              <a:rPr sz="867" dirty="0">
                <a:solidFill>
                  <a:srgbClr val="000000"/>
                </a:solidFill>
                <a:latin typeface="WMSBVV+CIDFont+F1"/>
                <a:cs typeface="WMSBVV+CIDFont+F1"/>
              </a:rPr>
              <a:t>Tank</a:t>
            </a:r>
            <a:r>
              <a:rPr sz="867" spc="94" dirty="0">
                <a:solidFill>
                  <a:srgbClr val="000000"/>
                </a:solidFill>
                <a:latin typeface="WMSBVV+CIDFont+F1"/>
                <a:cs typeface="WMSBVV+CIDFont+F1"/>
              </a:rPr>
              <a:t> </a:t>
            </a:r>
            <a:r>
              <a:rPr sz="867" dirty="0">
                <a:solidFill>
                  <a:srgbClr val="000000"/>
                </a:solidFill>
                <a:latin typeface="WMSBVV+CIDFont+F1"/>
                <a:cs typeface="WMSBVV+CIDFont+F1"/>
              </a:rPr>
              <a:t>area</a:t>
            </a:r>
            <a:r>
              <a:rPr sz="867" spc="101" dirty="0">
                <a:solidFill>
                  <a:srgbClr val="000000"/>
                </a:solidFill>
                <a:latin typeface="WMSBVV+CIDFont+F1"/>
                <a:cs typeface="WMSBVV+CIDFont+F1"/>
              </a:rPr>
              <a:t> </a:t>
            </a:r>
            <a:r>
              <a:rPr sz="867" dirty="0">
                <a:solidFill>
                  <a:srgbClr val="000000"/>
                </a:solidFill>
                <a:latin typeface="WMSBVV+CIDFont+F1"/>
                <a:cs typeface="WMSBVV+CIDFont+F1"/>
              </a:rPr>
              <a:t>below</a:t>
            </a:r>
            <a:r>
              <a:rPr sz="867" spc="93" dirty="0">
                <a:solidFill>
                  <a:srgbClr val="000000"/>
                </a:solidFill>
                <a:latin typeface="WMSBVV+CIDFont+F1"/>
                <a:cs typeface="WMSBVV+CIDFont+F1"/>
              </a:rPr>
              <a:t> </a:t>
            </a:r>
            <a:r>
              <a:rPr sz="867" dirty="0">
                <a:solidFill>
                  <a:srgbClr val="000000"/>
                </a:solidFill>
                <a:latin typeface="WMSBVV+CIDFont+F1"/>
                <a:cs typeface="WMSBVV+CIDFont+F1"/>
              </a:rPr>
              <a:t>1.50</a:t>
            </a:r>
          </a:p>
          <a:p>
            <a:pPr>
              <a:lnSpc>
                <a:spcPts val="971"/>
              </a:lnSpc>
              <a:spcBef>
                <a:spcPts val="570"/>
              </a:spcBef>
            </a:pPr>
            <a:r>
              <a:rPr sz="867" dirty="0">
                <a:solidFill>
                  <a:srgbClr val="000000"/>
                </a:solidFill>
                <a:latin typeface="WMSBVV+CIDFont+F1"/>
                <a:cs typeface="WMSBVV+CIDFont+F1"/>
              </a:rPr>
              <a:t>meter</a:t>
            </a:r>
            <a:r>
              <a:rPr sz="867" spc="213" dirty="0">
                <a:solidFill>
                  <a:srgbClr val="000000"/>
                </a:solidFill>
                <a:latin typeface="WMSBVV+CIDFont+F1"/>
                <a:cs typeface="WMSBVV+CIDFont+F1"/>
              </a:rPr>
              <a:t> </a:t>
            </a:r>
            <a:r>
              <a:rPr sz="867" dirty="0">
                <a:solidFill>
                  <a:srgbClr val="000000"/>
                </a:solidFill>
                <a:latin typeface="WMSBVV+CIDFont+F1"/>
                <a:cs typeface="WMSBVV+CIDFont+F1"/>
              </a:rPr>
              <a:t>in</a:t>
            </a:r>
            <a:r>
              <a:rPr sz="867" spc="214" dirty="0">
                <a:solidFill>
                  <a:srgbClr val="000000"/>
                </a:solidFill>
                <a:latin typeface="WMSBVV+CIDFont+F1"/>
                <a:cs typeface="WMSBVV+CIDFont+F1"/>
              </a:rPr>
              <a:t> </a:t>
            </a:r>
            <a:r>
              <a:rPr sz="867" dirty="0">
                <a:solidFill>
                  <a:srgbClr val="000000"/>
                </a:solidFill>
                <a:latin typeface="LQRMGR+CIDFont+F2"/>
                <a:cs typeface="LQRMGR+CIDFont+F2"/>
              </a:rPr>
              <a:t>connection</a:t>
            </a:r>
            <a:r>
              <a:rPr sz="867" spc="216" dirty="0">
                <a:solidFill>
                  <a:srgbClr val="000000"/>
                </a:solidFill>
                <a:latin typeface="LQRMGR+CIDFont+F2"/>
                <a:cs typeface="LQRMGR+CIDFont+F2"/>
              </a:rPr>
              <a:t> </a:t>
            </a:r>
            <a:r>
              <a:rPr sz="867" dirty="0">
                <a:solidFill>
                  <a:srgbClr val="000000"/>
                </a:solidFill>
                <a:latin typeface="LQRMGR+CIDFont+F2"/>
                <a:cs typeface="LQRMGR+CIDFont+F2"/>
              </a:rPr>
              <a:t>with</a:t>
            </a:r>
            <a:r>
              <a:rPr sz="867" spc="216" dirty="0">
                <a:solidFill>
                  <a:srgbClr val="000000"/>
                </a:solidFill>
                <a:latin typeface="LQRMGR+CIDFont+F2"/>
                <a:cs typeface="LQRMGR+CIDFont+F2"/>
              </a:rPr>
              <a:t> </a:t>
            </a:r>
            <a:r>
              <a:rPr sz="867" dirty="0">
                <a:solidFill>
                  <a:srgbClr val="000000"/>
                </a:solidFill>
                <a:latin typeface="LQRMGR+CIDFont+F2"/>
                <a:cs typeface="LQRMGR+CIDFont+F2"/>
              </a:rPr>
              <a:t>construction</a:t>
            </a:r>
            <a:r>
              <a:rPr sz="867" spc="206" dirty="0">
                <a:solidFill>
                  <a:srgbClr val="000000"/>
                </a:solidFill>
                <a:latin typeface="LQRMGR+CIDFont+F2"/>
                <a:cs typeface="LQRMGR+CIDFont+F2"/>
              </a:rPr>
              <a:t> </a:t>
            </a:r>
            <a:r>
              <a:rPr sz="867" dirty="0">
                <a:solidFill>
                  <a:srgbClr val="000000"/>
                </a:solidFill>
                <a:latin typeface="LQRMGR+CIDFont+F2"/>
                <a:cs typeface="LQRMGR+CIDFont+F2"/>
              </a:rPr>
              <a:t>of</a:t>
            </a:r>
            <a:r>
              <a:rPr sz="867" spc="203" dirty="0">
                <a:solidFill>
                  <a:srgbClr val="000000"/>
                </a:solidFill>
                <a:latin typeface="LQRMGR+CIDFont+F2"/>
                <a:cs typeface="LQRMGR+CIDFont+F2"/>
              </a:rPr>
              <a:t> </a:t>
            </a:r>
            <a:r>
              <a:rPr sz="867" spc="8" dirty="0">
                <a:solidFill>
                  <a:srgbClr val="000000"/>
                </a:solidFill>
                <a:latin typeface="LQRMGR+CIDFont+F2"/>
                <a:cs typeface="LQRMGR+CIDFont+F2"/>
              </a:rPr>
              <a:t>Raw</a:t>
            </a:r>
            <a:r>
              <a:rPr sz="867" spc="200" dirty="0">
                <a:solidFill>
                  <a:srgbClr val="000000"/>
                </a:solidFill>
                <a:latin typeface="LQRMGR+CIDFont+F2"/>
                <a:cs typeface="LQRMGR+CIDFont+F2"/>
              </a:rPr>
              <a:t> </a:t>
            </a:r>
            <a:r>
              <a:rPr sz="867" spc="6" dirty="0">
                <a:solidFill>
                  <a:srgbClr val="000000"/>
                </a:solidFill>
                <a:latin typeface="LQRMGR+CIDFont+F2"/>
                <a:cs typeface="LQRMGR+CIDFont+F2"/>
              </a:rPr>
              <a:t>water</a:t>
            </a:r>
            <a:r>
              <a:rPr sz="867" spc="202" dirty="0">
                <a:solidFill>
                  <a:srgbClr val="000000"/>
                </a:solidFill>
                <a:latin typeface="LQRMGR+CIDFont+F2"/>
                <a:cs typeface="LQRMGR+CIDFont+F2"/>
              </a:rPr>
              <a:t> </a:t>
            </a:r>
            <a:r>
              <a:rPr sz="867" dirty="0">
                <a:solidFill>
                  <a:srgbClr val="000000"/>
                </a:solidFill>
                <a:latin typeface="LQRMGR+CIDFont+F2"/>
                <a:cs typeface="LQRMGR+CIDFont+F2"/>
              </a:rPr>
              <a:t>tank</a:t>
            </a:r>
            <a:r>
              <a:rPr sz="867" spc="205" dirty="0">
                <a:solidFill>
                  <a:srgbClr val="000000"/>
                </a:solidFill>
                <a:latin typeface="LQRMGR+CIDFont+F2"/>
                <a:cs typeface="LQRMGR+CIDFont+F2"/>
              </a:rPr>
              <a:t> </a:t>
            </a:r>
            <a:r>
              <a:rPr sz="867" dirty="0">
                <a:solidFill>
                  <a:srgbClr val="000000"/>
                </a:solidFill>
                <a:latin typeface="LQRMGR+CIDFont+F2"/>
                <a:cs typeface="LQRMGR+CIDFont+F2"/>
              </a:rPr>
              <a:t>structure</a:t>
            </a:r>
            <a:r>
              <a:rPr sz="867" spc="210" dirty="0">
                <a:solidFill>
                  <a:srgbClr val="000000"/>
                </a:solidFill>
                <a:latin typeface="LQRMGR+CIDFont+F2"/>
                <a:cs typeface="LQRMGR+CIDFont+F2"/>
              </a:rPr>
              <a:t> </a:t>
            </a:r>
            <a:r>
              <a:rPr sz="867" dirty="0">
                <a:solidFill>
                  <a:srgbClr val="000000"/>
                </a:solidFill>
                <a:latin typeface="LQRMGR+CIDFont+F2"/>
                <a:cs typeface="LQRMGR+CIDFont+F2"/>
              </a:rPr>
              <a:t>(in</a:t>
            </a:r>
            <a:r>
              <a:rPr sz="867" spc="206" dirty="0">
                <a:solidFill>
                  <a:srgbClr val="000000"/>
                </a:solidFill>
                <a:latin typeface="LQRMGR+CIDFont+F2"/>
                <a:cs typeface="LQRMGR+CIDFont+F2"/>
              </a:rPr>
              <a:t> </a:t>
            </a:r>
            <a:r>
              <a:rPr sz="867" dirty="0">
                <a:solidFill>
                  <a:srgbClr val="000000"/>
                </a:solidFill>
                <a:latin typeface="LQRMGR+CIDFont+F2"/>
                <a:cs typeface="LQRMGR+CIDFont+F2"/>
              </a:rPr>
              <a:t>new</a:t>
            </a:r>
            <a:r>
              <a:rPr sz="867" spc="223" dirty="0">
                <a:solidFill>
                  <a:srgbClr val="000000"/>
                </a:solidFill>
                <a:latin typeface="LQRMGR+CIDFont+F2"/>
                <a:cs typeface="LQRMGR+CIDFont+F2"/>
              </a:rPr>
              <a:t> </a:t>
            </a:r>
            <a:r>
              <a:rPr sz="867" spc="6" dirty="0">
                <a:solidFill>
                  <a:srgbClr val="000000"/>
                </a:solidFill>
                <a:latin typeface="LQRMGR+CIDFont+F2"/>
                <a:cs typeface="LQRMGR+CIDFont+F2"/>
              </a:rPr>
              <a:t>WTP)</a:t>
            </a:r>
            <a:r>
              <a:rPr sz="867" spc="204" dirty="0">
                <a:solidFill>
                  <a:srgbClr val="000000"/>
                </a:solidFill>
                <a:latin typeface="LQRMGR+CIDFont+F2"/>
                <a:cs typeface="LQRMGR+CIDFont+F2"/>
              </a:rPr>
              <a:t> </a:t>
            </a:r>
            <a:r>
              <a:rPr sz="867" dirty="0">
                <a:solidFill>
                  <a:srgbClr val="000000"/>
                </a:solidFill>
                <a:latin typeface="WMSBVV+CIDFont+F1"/>
                <a:cs typeface="WMSBVV+CIDFont+F1"/>
              </a:rPr>
              <a:t>at</a:t>
            </a:r>
          </a:p>
          <a:p>
            <a:pPr marL="2">
              <a:lnSpc>
                <a:spcPts val="971"/>
              </a:lnSpc>
              <a:spcBef>
                <a:spcPts val="514"/>
              </a:spcBef>
            </a:pPr>
            <a:r>
              <a:rPr sz="867" dirty="0">
                <a:solidFill>
                  <a:srgbClr val="000000"/>
                </a:solidFill>
                <a:latin typeface="WMSBVV+CIDFont+F1"/>
                <a:cs typeface="WMSBVV+CIDFont+F1"/>
              </a:rPr>
              <a:t>PEDDAVARAM</a:t>
            </a:r>
            <a:r>
              <a:rPr sz="867" spc="67" dirty="0">
                <a:solidFill>
                  <a:srgbClr val="000000"/>
                </a:solidFill>
                <a:latin typeface="WMSBVV+CIDFont+F1"/>
                <a:cs typeface="WMSBVV+CIDFont+F1"/>
              </a:rPr>
              <a:t> </a:t>
            </a:r>
            <a:r>
              <a:rPr sz="867" dirty="0">
                <a:solidFill>
                  <a:srgbClr val="000000"/>
                </a:solidFill>
                <a:latin typeface="WMSBVV+CIDFont+F1"/>
                <a:cs typeface="WMSBVV+CIDFont+F1"/>
              </a:rPr>
              <a:t>VILLAGE,</a:t>
            </a:r>
            <a:r>
              <a:rPr sz="867" spc="52" dirty="0">
                <a:solidFill>
                  <a:srgbClr val="000000"/>
                </a:solidFill>
                <a:latin typeface="WMSBVV+CIDFont+F1"/>
                <a:cs typeface="WMSBVV+CIDFont+F1"/>
              </a:rPr>
              <a:t> </a:t>
            </a:r>
            <a:r>
              <a:rPr sz="867" spc="8" dirty="0">
                <a:solidFill>
                  <a:srgbClr val="000000"/>
                </a:solidFill>
                <a:latin typeface="WMSBVV+CIDFont+F1"/>
                <a:cs typeface="WMSBVV+CIDFont+F1"/>
              </a:rPr>
              <a:t>NANDIGAMA</a:t>
            </a:r>
            <a:r>
              <a:rPr sz="867" spc="55" dirty="0">
                <a:solidFill>
                  <a:srgbClr val="000000"/>
                </a:solidFill>
                <a:latin typeface="WMSBVV+CIDFont+F1"/>
                <a:cs typeface="WMSBVV+CIDFont+F1"/>
              </a:rPr>
              <a:t> </a:t>
            </a:r>
            <a:r>
              <a:rPr sz="867" dirty="0">
                <a:solidFill>
                  <a:srgbClr val="000000"/>
                </a:solidFill>
                <a:latin typeface="WMSBVV+CIDFont+F1"/>
                <a:cs typeface="WMSBVV+CIDFont+F1"/>
              </a:rPr>
              <a:t>VILLAGE,</a:t>
            </a:r>
            <a:r>
              <a:rPr sz="867" spc="60" dirty="0">
                <a:solidFill>
                  <a:srgbClr val="000000"/>
                </a:solidFill>
                <a:latin typeface="WMSBVV+CIDFont+F1"/>
                <a:cs typeface="WMSBVV+CIDFont+F1"/>
              </a:rPr>
              <a:t> </a:t>
            </a:r>
            <a:r>
              <a:rPr sz="867" dirty="0">
                <a:solidFill>
                  <a:srgbClr val="000000"/>
                </a:solidFill>
                <a:latin typeface="WMSBVV+CIDFont+F1"/>
                <a:cs typeface="WMSBVV+CIDFont+F1"/>
              </a:rPr>
              <a:t>NTR</a:t>
            </a:r>
            <a:r>
              <a:rPr sz="867" spc="67" dirty="0">
                <a:solidFill>
                  <a:srgbClr val="000000"/>
                </a:solidFill>
                <a:latin typeface="WMSBVV+CIDFont+F1"/>
                <a:cs typeface="WMSBVV+CIDFont+F1"/>
              </a:rPr>
              <a:t> </a:t>
            </a:r>
            <a:r>
              <a:rPr sz="867" dirty="0">
                <a:solidFill>
                  <a:srgbClr val="000000"/>
                </a:solidFill>
                <a:latin typeface="WMSBVV+CIDFont+F1"/>
                <a:cs typeface="WMSBVV+CIDFont+F1"/>
              </a:rPr>
              <a:t>DISTRICT,</a:t>
            </a:r>
            <a:r>
              <a:rPr sz="867" spc="52" dirty="0">
                <a:solidFill>
                  <a:srgbClr val="000000"/>
                </a:solidFill>
                <a:latin typeface="WMSBVV+CIDFont+F1"/>
                <a:cs typeface="WMSBVV+CIDFont+F1"/>
              </a:rPr>
              <a:t> </a:t>
            </a:r>
            <a:r>
              <a:rPr sz="867" spc="7" dirty="0">
                <a:solidFill>
                  <a:srgbClr val="000000"/>
                </a:solidFill>
                <a:latin typeface="WMSBVV+CIDFont+F1"/>
                <a:cs typeface="WMSBVV+CIDFont+F1"/>
              </a:rPr>
              <a:t>ANDHRA</a:t>
            </a:r>
          </a:p>
          <a:p>
            <a:pPr marL="2">
              <a:lnSpc>
                <a:spcPts val="971"/>
              </a:lnSpc>
              <a:spcBef>
                <a:spcPts val="562"/>
              </a:spcBef>
            </a:pPr>
            <a:r>
              <a:rPr sz="867" spc="6" dirty="0">
                <a:solidFill>
                  <a:srgbClr val="000000"/>
                </a:solidFill>
                <a:latin typeface="WMSBVV+CIDFont+F1"/>
                <a:cs typeface="WMSBVV+CIDFont+F1"/>
              </a:rPr>
              <a:t>PRADESH.</a:t>
            </a:r>
          </a:p>
        </p:txBody>
      </p:sp>
      <p:sp>
        <p:nvSpPr>
          <p:cNvPr id="6" name="object 6"/>
          <p:cNvSpPr txBox="1"/>
          <p:nvPr/>
        </p:nvSpPr>
        <p:spPr>
          <a:xfrm>
            <a:off x="2540373" y="2448182"/>
            <a:ext cx="4206249" cy="25648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The</a:t>
            </a:r>
            <a:r>
              <a:rPr sz="867" spc="37" dirty="0">
                <a:solidFill>
                  <a:srgbClr val="000000"/>
                </a:solidFill>
                <a:latin typeface="LQRMGR+CIDFont+F2"/>
                <a:cs typeface="LQRMGR+CIDFont+F2"/>
              </a:rPr>
              <a:t> </a:t>
            </a:r>
            <a:r>
              <a:rPr sz="867" dirty="0">
                <a:solidFill>
                  <a:srgbClr val="000000"/>
                </a:solidFill>
                <a:latin typeface="LQRMGR+CIDFont+F2"/>
                <a:cs typeface="LQRMGR+CIDFont+F2"/>
              </a:rPr>
              <a:t>Plate</a:t>
            </a:r>
            <a:r>
              <a:rPr sz="867" spc="46" dirty="0">
                <a:solidFill>
                  <a:srgbClr val="000000"/>
                </a:solidFill>
                <a:latin typeface="LQRMGR+CIDFont+F2"/>
                <a:cs typeface="LQRMGR+CIDFont+F2"/>
              </a:rPr>
              <a:t> </a:t>
            </a:r>
            <a:r>
              <a:rPr sz="867" dirty="0">
                <a:solidFill>
                  <a:srgbClr val="000000"/>
                </a:solidFill>
                <a:latin typeface="LQRMGR+CIDFont+F2"/>
                <a:cs typeface="LQRMGR+CIDFont+F2"/>
              </a:rPr>
              <a:t>Load</a:t>
            </a:r>
            <a:r>
              <a:rPr sz="867" spc="39" dirty="0">
                <a:solidFill>
                  <a:srgbClr val="000000"/>
                </a:solidFill>
                <a:latin typeface="LQRMGR+CIDFont+F2"/>
                <a:cs typeface="LQRMGR+CIDFont+F2"/>
              </a:rPr>
              <a:t> </a:t>
            </a:r>
            <a:r>
              <a:rPr sz="867" dirty="0">
                <a:solidFill>
                  <a:srgbClr val="000000"/>
                </a:solidFill>
                <a:latin typeface="LQRMGR+CIDFont+F2"/>
                <a:cs typeface="LQRMGR+CIDFont+F2"/>
              </a:rPr>
              <a:t>test</a:t>
            </a:r>
            <a:r>
              <a:rPr sz="867" spc="40" dirty="0">
                <a:solidFill>
                  <a:srgbClr val="000000"/>
                </a:solidFill>
                <a:latin typeface="LQRMGR+CIDFont+F2"/>
                <a:cs typeface="LQRMGR+CIDFont+F2"/>
              </a:rPr>
              <a:t> </a:t>
            </a:r>
            <a:r>
              <a:rPr sz="867" spc="6" dirty="0">
                <a:solidFill>
                  <a:srgbClr val="000000"/>
                </a:solidFill>
                <a:latin typeface="LQRMGR+CIDFont+F2"/>
                <a:cs typeface="LQRMGR+CIDFont+F2"/>
              </a:rPr>
              <a:t>was</a:t>
            </a:r>
            <a:r>
              <a:rPr sz="867" spc="35" dirty="0">
                <a:solidFill>
                  <a:srgbClr val="000000"/>
                </a:solidFill>
                <a:latin typeface="LQRMGR+CIDFont+F2"/>
                <a:cs typeface="LQRMGR+CIDFont+F2"/>
              </a:rPr>
              <a:t> </a:t>
            </a:r>
            <a:r>
              <a:rPr sz="867" dirty="0">
                <a:solidFill>
                  <a:srgbClr val="000000"/>
                </a:solidFill>
                <a:latin typeface="LQRMGR+CIDFont+F2"/>
                <a:cs typeface="LQRMGR+CIDFont+F2"/>
              </a:rPr>
              <a:t>done</a:t>
            </a:r>
            <a:r>
              <a:rPr sz="867" spc="44" dirty="0">
                <a:solidFill>
                  <a:srgbClr val="000000"/>
                </a:solidFill>
                <a:latin typeface="LQRMGR+CIDFont+F2"/>
                <a:cs typeface="LQRMGR+CIDFont+F2"/>
              </a:rPr>
              <a:t> </a:t>
            </a:r>
            <a:r>
              <a:rPr sz="867" dirty="0">
                <a:solidFill>
                  <a:srgbClr val="000000"/>
                </a:solidFill>
                <a:latin typeface="LQRMGR+CIDFont+F2"/>
                <a:cs typeface="LQRMGR+CIDFont+F2"/>
              </a:rPr>
              <a:t>as</a:t>
            </a:r>
            <a:r>
              <a:rPr sz="867" spc="29" dirty="0">
                <a:solidFill>
                  <a:srgbClr val="000000"/>
                </a:solidFill>
                <a:latin typeface="LQRMGR+CIDFont+F2"/>
                <a:cs typeface="LQRMGR+CIDFont+F2"/>
              </a:rPr>
              <a:t> </a:t>
            </a:r>
            <a:r>
              <a:rPr sz="867" dirty="0">
                <a:solidFill>
                  <a:srgbClr val="000000"/>
                </a:solidFill>
                <a:latin typeface="LQRMGR+CIDFont+F2"/>
                <a:cs typeface="LQRMGR+CIDFont+F2"/>
              </a:rPr>
              <a:t>per</a:t>
            </a:r>
            <a:r>
              <a:rPr sz="867" spc="36" dirty="0">
                <a:solidFill>
                  <a:srgbClr val="000000"/>
                </a:solidFill>
                <a:latin typeface="LQRMGR+CIDFont+F2"/>
                <a:cs typeface="LQRMGR+CIDFont+F2"/>
              </a:rPr>
              <a:t> </a:t>
            </a:r>
            <a:r>
              <a:rPr sz="867" dirty="0">
                <a:solidFill>
                  <a:srgbClr val="000000"/>
                </a:solidFill>
                <a:latin typeface="LQRMGR+CIDFont+F2"/>
                <a:cs typeface="LQRMGR+CIDFont+F2"/>
              </a:rPr>
              <a:t>IS:</a:t>
            </a:r>
            <a:r>
              <a:rPr sz="867" spc="29" dirty="0">
                <a:solidFill>
                  <a:srgbClr val="000000"/>
                </a:solidFill>
                <a:latin typeface="LQRMGR+CIDFont+F2"/>
                <a:cs typeface="LQRMGR+CIDFont+F2"/>
              </a:rPr>
              <a:t> </a:t>
            </a:r>
            <a:r>
              <a:rPr sz="867" dirty="0">
                <a:solidFill>
                  <a:srgbClr val="000000"/>
                </a:solidFill>
                <a:latin typeface="LQRMGR+CIDFont+F2"/>
                <a:cs typeface="LQRMGR+CIDFont+F2"/>
              </a:rPr>
              <a:t>1888-1982.</a:t>
            </a:r>
            <a:r>
              <a:rPr sz="867" spc="35" dirty="0">
                <a:solidFill>
                  <a:srgbClr val="000000"/>
                </a:solidFill>
                <a:latin typeface="LQRMGR+CIDFont+F2"/>
                <a:cs typeface="LQRMGR+CIDFont+F2"/>
              </a:rPr>
              <a:t> </a:t>
            </a:r>
            <a:r>
              <a:rPr sz="867" dirty="0">
                <a:solidFill>
                  <a:srgbClr val="000000"/>
                </a:solidFill>
                <a:latin typeface="WMSBVV+CIDFont+F1"/>
                <a:cs typeface="WMSBVV+CIDFont+F1"/>
              </a:rPr>
              <a:t>The</a:t>
            </a:r>
            <a:r>
              <a:rPr sz="867" spc="39" dirty="0">
                <a:solidFill>
                  <a:srgbClr val="000000"/>
                </a:solidFill>
                <a:latin typeface="WMSBVV+CIDFont+F1"/>
                <a:cs typeface="WMSBVV+CIDFont+F1"/>
              </a:rPr>
              <a:t> </a:t>
            </a:r>
            <a:r>
              <a:rPr sz="867" dirty="0">
                <a:solidFill>
                  <a:srgbClr val="000000"/>
                </a:solidFill>
                <a:latin typeface="WMSBVV+CIDFont+F1"/>
                <a:cs typeface="WMSBVV+CIDFont+F1"/>
              </a:rPr>
              <a:t>Size</a:t>
            </a:r>
            <a:r>
              <a:rPr sz="867" spc="31"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28" dirty="0">
                <a:solidFill>
                  <a:srgbClr val="000000"/>
                </a:solidFill>
                <a:latin typeface="WMSBVV+CIDFont+F1"/>
                <a:cs typeface="WMSBVV+CIDFont+F1"/>
              </a:rPr>
              <a:t> </a:t>
            </a:r>
            <a:r>
              <a:rPr sz="867" dirty="0">
                <a:solidFill>
                  <a:srgbClr val="000000"/>
                </a:solidFill>
                <a:latin typeface="WMSBVV+CIDFont+F1"/>
                <a:cs typeface="WMSBVV+CIDFont+F1"/>
              </a:rPr>
              <a:t>the</a:t>
            </a:r>
            <a:r>
              <a:rPr sz="867" spc="49" dirty="0">
                <a:solidFill>
                  <a:srgbClr val="000000"/>
                </a:solidFill>
                <a:latin typeface="WMSBVV+CIDFont+F1"/>
                <a:cs typeface="WMSBVV+CIDFont+F1"/>
              </a:rPr>
              <a:t> </a:t>
            </a:r>
            <a:r>
              <a:rPr sz="867" dirty="0">
                <a:solidFill>
                  <a:srgbClr val="000000"/>
                </a:solidFill>
                <a:latin typeface="WMSBVV+CIDFont+F1"/>
                <a:cs typeface="WMSBVV+CIDFont+F1"/>
              </a:rPr>
              <a:t>plate</a:t>
            </a:r>
            <a:r>
              <a:rPr sz="867" spc="26" dirty="0">
                <a:solidFill>
                  <a:srgbClr val="000000"/>
                </a:solidFill>
                <a:latin typeface="WMSBVV+CIDFont+F1"/>
                <a:cs typeface="WMSBVV+CIDFont+F1"/>
              </a:rPr>
              <a:t> </a:t>
            </a:r>
            <a:r>
              <a:rPr sz="867" dirty="0">
                <a:solidFill>
                  <a:srgbClr val="000000"/>
                </a:solidFill>
                <a:latin typeface="WMSBVV+CIDFont+F1"/>
                <a:cs typeface="WMSBVV+CIDFont+F1"/>
              </a:rPr>
              <a:t>will</a:t>
            </a:r>
            <a:r>
              <a:rPr sz="867" spc="40" dirty="0">
                <a:solidFill>
                  <a:srgbClr val="000000"/>
                </a:solidFill>
                <a:latin typeface="WMSBVV+CIDFont+F1"/>
                <a:cs typeface="WMSBVV+CIDFont+F1"/>
              </a:rPr>
              <a:t> </a:t>
            </a:r>
            <a:r>
              <a:rPr sz="867" dirty="0">
                <a:solidFill>
                  <a:srgbClr val="000000"/>
                </a:solidFill>
                <a:latin typeface="WMSBVV+CIDFont+F1"/>
                <a:cs typeface="WMSBVV+CIDFont+F1"/>
              </a:rPr>
              <a:t>be</a:t>
            </a:r>
            <a:r>
              <a:rPr sz="867" spc="37" dirty="0">
                <a:solidFill>
                  <a:srgbClr val="000000"/>
                </a:solidFill>
                <a:latin typeface="WMSBVV+CIDFont+F1"/>
                <a:cs typeface="WMSBVV+CIDFont+F1"/>
              </a:rPr>
              <a:t> </a:t>
            </a:r>
            <a:r>
              <a:rPr sz="867" dirty="0">
                <a:solidFill>
                  <a:srgbClr val="000000"/>
                </a:solidFill>
                <a:latin typeface="WMSBVV+CIDFont+F1"/>
                <a:cs typeface="WMSBVV+CIDFont+F1"/>
              </a:rPr>
              <a:t>300</a:t>
            </a:r>
            <a:r>
              <a:rPr sz="867" spc="37" dirty="0">
                <a:solidFill>
                  <a:srgbClr val="000000"/>
                </a:solidFill>
                <a:latin typeface="WMSBVV+CIDFont+F1"/>
                <a:cs typeface="WMSBVV+CIDFont+F1"/>
              </a:rPr>
              <a:t> </a:t>
            </a:r>
            <a:r>
              <a:rPr sz="867" spc="9" dirty="0">
                <a:solidFill>
                  <a:srgbClr val="000000"/>
                </a:solidFill>
                <a:latin typeface="WMSBVV+CIDFont+F1"/>
                <a:cs typeface="WMSBVV+CIDFont+F1"/>
              </a:rPr>
              <a:t>mm</a:t>
            </a:r>
          </a:p>
        </p:txBody>
      </p:sp>
      <p:sp>
        <p:nvSpPr>
          <p:cNvPr id="7" name="object 7"/>
          <p:cNvSpPr txBox="1"/>
          <p:nvPr/>
        </p:nvSpPr>
        <p:spPr>
          <a:xfrm>
            <a:off x="2540373" y="2639970"/>
            <a:ext cx="3124154" cy="25648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x</a:t>
            </a:r>
            <a:r>
              <a:rPr sz="867" spc="16" dirty="0">
                <a:solidFill>
                  <a:srgbClr val="000000"/>
                </a:solidFill>
                <a:latin typeface="WMSBVV+CIDFont+F1"/>
                <a:cs typeface="WMSBVV+CIDFont+F1"/>
              </a:rPr>
              <a:t> </a:t>
            </a:r>
            <a:r>
              <a:rPr sz="867" dirty="0">
                <a:solidFill>
                  <a:srgbClr val="000000"/>
                </a:solidFill>
                <a:latin typeface="WMSBVV+CIDFont+F1"/>
                <a:cs typeface="WMSBVV+CIDFont+F1"/>
              </a:rPr>
              <a:t>300</a:t>
            </a:r>
            <a:r>
              <a:rPr sz="867" spc="-6" dirty="0">
                <a:solidFill>
                  <a:srgbClr val="000000"/>
                </a:solidFill>
                <a:latin typeface="WMSBVV+CIDFont+F1"/>
                <a:cs typeface="WMSBVV+CIDFont+F1"/>
              </a:rPr>
              <a:t> </a:t>
            </a:r>
            <a:r>
              <a:rPr sz="867" spc="15" dirty="0">
                <a:solidFill>
                  <a:srgbClr val="000000"/>
                </a:solidFill>
                <a:latin typeface="WMSBVV+CIDFont+F1"/>
                <a:cs typeface="WMSBVV+CIDFont+F1"/>
              </a:rPr>
              <a:t>mm</a:t>
            </a:r>
            <a:r>
              <a:rPr sz="867" spc="-14" dirty="0">
                <a:solidFill>
                  <a:srgbClr val="000000"/>
                </a:solidFill>
                <a:latin typeface="WMSBVV+CIDFont+F1"/>
                <a:cs typeface="WMSBVV+CIDFont+F1"/>
              </a:rPr>
              <a:t> </a:t>
            </a:r>
            <a:r>
              <a:rPr sz="867" dirty="0">
                <a:solidFill>
                  <a:srgbClr val="000000"/>
                </a:solidFill>
                <a:latin typeface="WMSBVV+CIDFont+F1"/>
                <a:cs typeface="WMSBVV+CIDFont+F1"/>
              </a:rPr>
              <a:t>x 25 </a:t>
            </a:r>
            <a:r>
              <a:rPr sz="867" spc="9" dirty="0">
                <a:solidFill>
                  <a:srgbClr val="000000"/>
                </a:solidFill>
                <a:latin typeface="WMSBVV+CIDFont+F1"/>
                <a:cs typeface="WMSBVV+CIDFont+F1"/>
              </a:rPr>
              <a:t>mm</a:t>
            </a:r>
            <a:r>
              <a:rPr sz="867" spc="-6" dirty="0">
                <a:solidFill>
                  <a:srgbClr val="000000"/>
                </a:solidFill>
                <a:latin typeface="WMSBVV+CIDFont+F1"/>
                <a:cs typeface="WMSBVV+CIDFont+F1"/>
              </a:rPr>
              <a:t> </a:t>
            </a:r>
            <a:r>
              <a:rPr sz="867" dirty="0">
                <a:solidFill>
                  <a:srgbClr val="000000"/>
                </a:solidFill>
                <a:latin typeface="WMSBVV+CIDFont+F1"/>
                <a:cs typeface="WMSBVV+CIDFont+F1"/>
              </a:rPr>
              <a:t>thick. </a:t>
            </a:r>
            <a:r>
              <a:rPr sz="867" spc="6" dirty="0">
                <a:solidFill>
                  <a:srgbClr val="000000"/>
                </a:solidFill>
                <a:latin typeface="WMSBVV+CIDFont+F1"/>
                <a:cs typeface="WMSBVV+CIDFont+F1"/>
              </a:rPr>
              <a:t>The</a:t>
            </a:r>
            <a:r>
              <a:rPr sz="867" dirty="0">
                <a:solidFill>
                  <a:srgbClr val="000000"/>
                </a:solidFill>
                <a:latin typeface="WMSBVV+CIDFont+F1"/>
                <a:cs typeface="WMSBVV+CIDFont+F1"/>
              </a:rPr>
              <a:t> test </a:t>
            </a:r>
            <a:r>
              <a:rPr sz="867" spc="6" dirty="0">
                <a:solidFill>
                  <a:srgbClr val="000000"/>
                </a:solidFill>
                <a:latin typeface="WMSBVV+CIDFont+F1"/>
                <a:cs typeface="WMSBVV+CIDFont+F1"/>
              </a:rPr>
              <a:t>was</a:t>
            </a:r>
            <a:r>
              <a:rPr sz="867" dirty="0">
                <a:solidFill>
                  <a:srgbClr val="000000"/>
                </a:solidFill>
                <a:latin typeface="WMSBVV+CIDFont+F1"/>
                <a:cs typeface="WMSBVV+CIDFont+F1"/>
              </a:rPr>
              <a:t> conducted </a:t>
            </a:r>
            <a:r>
              <a:rPr sz="867" spc="13" dirty="0">
                <a:solidFill>
                  <a:srgbClr val="000000"/>
                </a:solidFill>
                <a:latin typeface="WMSBVV+CIDFont+F1"/>
                <a:cs typeface="WMSBVV+CIDFont+F1"/>
              </a:rPr>
              <a:t>on</a:t>
            </a:r>
            <a:r>
              <a:rPr sz="867" spc="-18" dirty="0">
                <a:solidFill>
                  <a:srgbClr val="000000"/>
                </a:solidFill>
                <a:latin typeface="WMSBVV+CIDFont+F1"/>
                <a:cs typeface="WMSBVV+CIDFont+F1"/>
              </a:rPr>
              <a:t> </a:t>
            </a:r>
            <a:r>
              <a:rPr sz="867" dirty="0">
                <a:solidFill>
                  <a:srgbClr val="000000"/>
                </a:solidFill>
                <a:latin typeface="WMSBVV+CIDFont+F1"/>
                <a:cs typeface="WMSBVV+CIDFont+F1"/>
              </a:rPr>
              <a:t>18.04.2023.</a:t>
            </a:r>
          </a:p>
        </p:txBody>
      </p:sp>
      <p:sp>
        <p:nvSpPr>
          <p:cNvPr id="8" name="object 8"/>
          <p:cNvSpPr txBox="1"/>
          <p:nvPr/>
        </p:nvSpPr>
        <p:spPr>
          <a:xfrm>
            <a:off x="2540379" y="3023560"/>
            <a:ext cx="4205264" cy="1436291"/>
          </a:xfrm>
          <a:prstGeom prst="rect">
            <a:avLst/>
          </a:prstGeom>
        </p:spPr>
        <p:txBody>
          <a:bodyPr vert="horz" wrap="square" lIns="0" tIns="0" rIns="0" bIns="0" rtlCol="0">
            <a:spAutoFit/>
          </a:bodyPr>
          <a:lstStyle/>
          <a:p>
            <a:pPr marL="285731">
              <a:lnSpc>
                <a:spcPts val="971"/>
              </a:lnSpc>
            </a:pPr>
            <a:r>
              <a:rPr sz="867" dirty="0">
                <a:solidFill>
                  <a:srgbClr val="000000"/>
                </a:solidFill>
                <a:latin typeface="LQRMGR+CIDFont+F2"/>
                <a:cs typeface="LQRMGR+CIDFont+F2"/>
              </a:rPr>
              <a:t>The</a:t>
            </a:r>
            <a:r>
              <a:rPr sz="867" spc="185" dirty="0">
                <a:solidFill>
                  <a:srgbClr val="000000"/>
                </a:solidFill>
                <a:latin typeface="LQRMGR+CIDFont+F2"/>
                <a:cs typeface="LQRMGR+CIDFont+F2"/>
              </a:rPr>
              <a:t> </a:t>
            </a:r>
            <a:r>
              <a:rPr sz="867" dirty="0">
                <a:solidFill>
                  <a:srgbClr val="000000"/>
                </a:solidFill>
                <a:latin typeface="LQRMGR+CIDFont+F2"/>
                <a:cs typeface="LQRMGR+CIDFont+F2"/>
              </a:rPr>
              <a:t>reaction</a:t>
            </a:r>
            <a:r>
              <a:rPr sz="867" spc="180" dirty="0">
                <a:solidFill>
                  <a:srgbClr val="000000"/>
                </a:solidFill>
                <a:latin typeface="LQRMGR+CIDFont+F2"/>
                <a:cs typeface="LQRMGR+CIDFont+F2"/>
              </a:rPr>
              <a:t> </a:t>
            </a:r>
            <a:r>
              <a:rPr sz="867" dirty="0">
                <a:solidFill>
                  <a:srgbClr val="000000"/>
                </a:solidFill>
                <a:latin typeface="LQRMGR+CIDFont+F2"/>
                <a:cs typeface="LQRMGR+CIDFont+F2"/>
              </a:rPr>
              <a:t>for</a:t>
            </a:r>
            <a:r>
              <a:rPr sz="867" spc="175" dirty="0">
                <a:solidFill>
                  <a:srgbClr val="000000"/>
                </a:solidFill>
                <a:latin typeface="LQRMGR+CIDFont+F2"/>
                <a:cs typeface="LQRMGR+CIDFont+F2"/>
              </a:rPr>
              <a:t> </a:t>
            </a:r>
            <a:r>
              <a:rPr sz="867" dirty="0">
                <a:solidFill>
                  <a:srgbClr val="000000"/>
                </a:solidFill>
                <a:latin typeface="LQRMGR+CIDFont+F2"/>
                <a:cs typeface="LQRMGR+CIDFont+F2"/>
              </a:rPr>
              <a:t>the</a:t>
            </a:r>
            <a:r>
              <a:rPr sz="867" spc="175" dirty="0">
                <a:solidFill>
                  <a:srgbClr val="000000"/>
                </a:solidFill>
                <a:latin typeface="LQRMGR+CIDFont+F2"/>
                <a:cs typeface="LQRMGR+CIDFont+F2"/>
              </a:rPr>
              <a:t> </a:t>
            </a:r>
            <a:r>
              <a:rPr sz="867" dirty="0">
                <a:solidFill>
                  <a:srgbClr val="000000"/>
                </a:solidFill>
                <a:latin typeface="LQRMGR+CIDFont+F2"/>
                <a:cs typeface="LQRMGR+CIDFont+F2"/>
              </a:rPr>
              <a:t>vertical</a:t>
            </a:r>
            <a:r>
              <a:rPr sz="867" spc="169" dirty="0">
                <a:solidFill>
                  <a:srgbClr val="000000"/>
                </a:solidFill>
                <a:latin typeface="LQRMGR+CIDFont+F2"/>
                <a:cs typeface="LQRMGR+CIDFont+F2"/>
              </a:rPr>
              <a:t> </a:t>
            </a:r>
            <a:r>
              <a:rPr sz="867" dirty="0">
                <a:solidFill>
                  <a:srgbClr val="000000"/>
                </a:solidFill>
                <a:latin typeface="LQRMGR+CIDFont+F2"/>
                <a:cs typeface="LQRMGR+CIDFont+F2"/>
              </a:rPr>
              <a:t>compression</a:t>
            </a:r>
            <a:r>
              <a:rPr sz="867" spc="179" dirty="0">
                <a:solidFill>
                  <a:srgbClr val="000000"/>
                </a:solidFill>
                <a:latin typeface="LQRMGR+CIDFont+F2"/>
                <a:cs typeface="LQRMGR+CIDFont+F2"/>
              </a:rPr>
              <a:t> </a:t>
            </a:r>
            <a:r>
              <a:rPr sz="867" dirty="0">
                <a:solidFill>
                  <a:srgbClr val="000000"/>
                </a:solidFill>
                <a:latin typeface="LQRMGR+CIDFont+F2"/>
                <a:cs typeface="LQRMGR+CIDFont+F2"/>
              </a:rPr>
              <a:t>load</a:t>
            </a:r>
            <a:r>
              <a:rPr sz="867" spc="179" dirty="0">
                <a:solidFill>
                  <a:srgbClr val="000000"/>
                </a:solidFill>
                <a:latin typeface="LQRMGR+CIDFont+F2"/>
                <a:cs typeface="LQRMGR+CIDFont+F2"/>
              </a:rPr>
              <a:t> </a:t>
            </a:r>
            <a:r>
              <a:rPr sz="867" dirty="0">
                <a:solidFill>
                  <a:srgbClr val="000000"/>
                </a:solidFill>
                <a:latin typeface="LQRMGR+CIDFont+F2"/>
                <a:cs typeface="LQRMGR+CIDFont+F2"/>
              </a:rPr>
              <a:t>test</a:t>
            </a:r>
            <a:r>
              <a:rPr sz="867" spc="177" dirty="0">
                <a:solidFill>
                  <a:srgbClr val="000000"/>
                </a:solidFill>
                <a:latin typeface="LQRMGR+CIDFont+F2"/>
                <a:cs typeface="LQRMGR+CIDFont+F2"/>
              </a:rPr>
              <a:t> </a:t>
            </a:r>
            <a:r>
              <a:rPr sz="867" dirty="0">
                <a:solidFill>
                  <a:srgbClr val="000000"/>
                </a:solidFill>
                <a:latin typeface="LQRMGR+CIDFont+F2"/>
                <a:cs typeface="LQRMGR+CIDFont+F2"/>
              </a:rPr>
              <a:t>on</a:t>
            </a:r>
            <a:r>
              <a:rPr sz="867" spc="177" dirty="0">
                <a:solidFill>
                  <a:srgbClr val="000000"/>
                </a:solidFill>
                <a:latin typeface="LQRMGR+CIDFont+F2"/>
                <a:cs typeface="LQRMGR+CIDFont+F2"/>
              </a:rPr>
              <a:t> </a:t>
            </a:r>
            <a:r>
              <a:rPr sz="867" dirty="0">
                <a:solidFill>
                  <a:srgbClr val="000000"/>
                </a:solidFill>
                <a:latin typeface="LQRMGR+CIDFont+F2"/>
                <a:cs typeface="LQRMGR+CIDFont+F2"/>
              </a:rPr>
              <a:t>the</a:t>
            </a:r>
            <a:r>
              <a:rPr sz="867" spc="177" dirty="0">
                <a:solidFill>
                  <a:srgbClr val="000000"/>
                </a:solidFill>
                <a:latin typeface="LQRMGR+CIDFont+F2"/>
                <a:cs typeface="LQRMGR+CIDFont+F2"/>
              </a:rPr>
              <a:t> </a:t>
            </a:r>
            <a:r>
              <a:rPr sz="867" dirty="0">
                <a:solidFill>
                  <a:srgbClr val="000000"/>
                </a:solidFill>
                <a:latin typeface="LQRMGR+CIDFont+F2"/>
                <a:cs typeface="LQRMGR+CIDFont+F2"/>
              </a:rPr>
              <a:t>plate</a:t>
            </a:r>
            <a:r>
              <a:rPr sz="867" spc="184" dirty="0">
                <a:solidFill>
                  <a:srgbClr val="000000"/>
                </a:solidFill>
                <a:latin typeface="LQRMGR+CIDFont+F2"/>
                <a:cs typeface="LQRMGR+CIDFont+F2"/>
              </a:rPr>
              <a:t> </a:t>
            </a:r>
            <a:r>
              <a:rPr sz="867" spc="8" dirty="0">
                <a:solidFill>
                  <a:srgbClr val="000000"/>
                </a:solidFill>
                <a:latin typeface="LQRMGR+CIDFont+F2"/>
                <a:cs typeface="LQRMGR+CIDFont+F2"/>
              </a:rPr>
              <a:t>was</a:t>
            </a:r>
            <a:r>
              <a:rPr sz="867" spc="165" dirty="0">
                <a:solidFill>
                  <a:srgbClr val="000000"/>
                </a:solidFill>
                <a:latin typeface="LQRMGR+CIDFont+F2"/>
                <a:cs typeface="LQRMGR+CIDFont+F2"/>
              </a:rPr>
              <a:t> </a:t>
            </a:r>
            <a:r>
              <a:rPr sz="867" dirty="0">
                <a:solidFill>
                  <a:srgbClr val="000000"/>
                </a:solidFill>
                <a:latin typeface="LQRMGR+CIDFont+F2"/>
                <a:cs typeface="LQRMGR+CIDFont+F2"/>
              </a:rPr>
              <a:t>obtained</a:t>
            </a:r>
            <a:r>
              <a:rPr sz="867" spc="187" dirty="0">
                <a:solidFill>
                  <a:srgbClr val="000000"/>
                </a:solidFill>
                <a:latin typeface="LQRMGR+CIDFont+F2"/>
                <a:cs typeface="LQRMGR+CIDFont+F2"/>
              </a:rPr>
              <a:t> </a:t>
            </a:r>
            <a:r>
              <a:rPr sz="867" dirty="0">
                <a:solidFill>
                  <a:srgbClr val="000000"/>
                </a:solidFill>
                <a:latin typeface="LQRMGR+CIDFont+F2"/>
                <a:cs typeface="LQRMGR+CIDFont+F2"/>
              </a:rPr>
              <a:t>by</a:t>
            </a:r>
          </a:p>
          <a:p>
            <a:pPr>
              <a:lnSpc>
                <a:spcPts val="971"/>
              </a:lnSpc>
              <a:spcBef>
                <a:spcPts val="562"/>
              </a:spcBef>
            </a:pPr>
            <a:r>
              <a:rPr sz="867" dirty="0">
                <a:solidFill>
                  <a:srgbClr val="000000"/>
                </a:solidFill>
                <a:latin typeface="LQRMGR+CIDFont+F2"/>
                <a:cs typeface="LQRMGR+CIDFont+F2"/>
              </a:rPr>
              <a:t>means </a:t>
            </a:r>
            <a:r>
              <a:rPr sz="867" spc="13" dirty="0">
                <a:solidFill>
                  <a:srgbClr val="000000"/>
                </a:solidFill>
                <a:latin typeface="LQRMGR+CIDFont+F2"/>
                <a:cs typeface="LQRMGR+CIDFont+F2"/>
              </a:rPr>
              <a:t>of</a:t>
            </a:r>
            <a:r>
              <a:rPr sz="867" spc="-16" dirty="0">
                <a:solidFill>
                  <a:srgbClr val="000000"/>
                </a:solidFill>
                <a:latin typeface="LQRMGR+CIDFont+F2"/>
                <a:cs typeface="LQRMGR+CIDFont+F2"/>
              </a:rPr>
              <a:t> </a:t>
            </a:r>
            <a:r>
              <a:rPr sz="867" dirty="0">
                <a:solidFill>
                  <a:srgbClr val="000000"/>
                </a:solidFill>
                <a:latin typeface="LQRMGR+CIDFont+F2"/>
                <a:cs typeface="LQRMGR+CIDFont+F2"/>
              </a:rPr>
              <a:t>loaded dead</a:t>
            </a:r>
            <a:r>
              <a:rPr sz="867" spc="8" dirty="0">
                <a:solidFill>
                  <a:srgbClr val="000000"/>
                </a:solidFill>
                <a:latin typeface="LQRMGR+CIDFont+F2"/>
                <a:cs typeface="LQRMGR+CIDFont+F2"/>
              </a:rPr>
              <a:t> </a:t>
            </a:r>
            <a:r>
              <a:rPr sz="867" dirty="0">
                <a:solidFill>
                  <a:srgbClr val="000000"/>
                </a:solidFill>
                <a:latin typeface="LQRMGR+CIDFont+F2"/>
                <a:cs typeface="LQRMGR+CIDFont+F2"/>
              </a:rPr>
              <a:t>weight</a:t>
            </a:r>
            <a:r>
              <a:rPr sz="867" spc="-8" dirty="0">
                <a:solidFill>
                  <a:srgbClr val="000000"/>
                </a:solidFill>
                <a:latin typeface="LQRMGR+CIDFont+F2"/>
                <a:cs typeface="LQRMGR+CIDFont+F2"/>
              </a:rPr>
              <a:t> </a:t>
            </a:r>
            <a:r>
              <a:rPr sz="867" dirty="0">
                <a:solidFill>
                  <a:srgbClr val="000000"/>
                </a:solidFill>
                <a:latin typeface="LQRMGR+CIDFont+F2"/>
                <a:cs typeface="LQRMGR+CIDFont+F2"/>
              </a:rPr>
              <a:t>Kentledge</a:t>
            </a:r>
            <a:r>
              <a:rPr sz="867" spc="8" dirty="0">
                <a:solidFill>
                  <a:srgbClr val="000000"/>
                </a:solidFill>
                <a:latin typeface="LQRMGR+CIDFont+F2"/>
                <a:cs typeface="LQRMGR+CIDFont+F2"/>
              </a:rPr>
              <a:t> </a:t>
            </a:r>
            <a:r>
              <a:rPr sz="867" dirty="0">
                <a:solidFill>
                  <a:srgbClr val="000000"/>
                </a:solidFill>
                <a:latin typeface="LQRMGR+CIDFont+F2"/>
                <a:cs typeface="LQRMGR+CIDFont+F2"/>
              </a:rPr>
              <a:t>-</a:t>
            </a:r>
            <a:r>
              <a:rPr sz="867" spc="6" dirty="0">
                <a:solidFill>
                  <a:srgbClr val="000000"/>
                </a:solidFill>
                <a:latin typeface="LQRMGR+CIDFont+F2"/>
                <a:cs typeface="LQRMGR+CIDFont+F2"/>
              </a:rPr>
              <a:t> </a:t>
            </a:r>
            <a:r>
              <a:rPr sz="867" dirty="0">
                <a:solidFill>
                  <a:srgbClr val="000000"/>
                </a:solidFill>
                <a:latin typeface="LQRMGR+CIDFont+F2"/>
                <a:cs typeface="LQRMGR+CIDFont+F2"/>
              </a:rPr>
              <a:t>JCB</a:t>
            </a:r>
            <a:r>
              <a:rPr sz="867" spc="8" dirty="0">
                <a:solidFill>
                  <a:srgbClr val="000000"/>
                </a:solidFill>
                <a:latin typeface="LQRMGR+CIDFont+F2"/>
                <a:cs typeface="LQRMGR+CIDFont+F2"/>
              </a:rPr>
              <a:t> </a:t>
            </a:r>
            <a:r>
              <a:rPr sz="867" dirty="0">
                <a:solidFill>
                  <a:srgbClr val="000000"/>
                </a:solidFill>
                <a:latin typeface="LQRMGR+CIDFont+F2"/>
                <a:cs typeface="LQRMGR+CIDFont+F2"/>
              </a:rPr>
              <a:t>supported. The</a:t>
            </a:r>
            <a:r>
              <a:rPr sz="867" spc="11" dirty="0">
                <a:solidFill>
                  <a:srgbClr val="000000"/>
                </a:solidFill>
                <a:latin typeface="LQRMGR+CIDFont+F2"/>
                <a:cs typeface="LQRMGR+CIDFont+F2"/>
              </a:rPr>
              <a:t> </a:t>
            </a:r>
            <a:r>
              <a:rPr sz="867" dirty="0">
                <a:solidFill>
                  <a:srgbClr val="000000"/>
                </a:solidFill>
                <a:latin typeface="LQRMGR+CIDFont+F2"/>
                <a:cs typeface="LQRMGR+CIDFont+F2"/>
              </a:rPr>
              <a:t>load </a:t>
            </a:r>
            <a:r>
              <a:rPr sz="867" spc="6" dirty="0">
                <a:solidFill>
                  <a:srgbClr val="000000"/>
                </a:solidFill>
                <a:latin typeface="LQRMGR+CIDFont+F2"/>
                <a:cs typeface="LQRMGR+CIDFont+F2"/>
              </a:rPr>
              <a:t>was</a:t>
            </a:r>
            <a:r>
              <a:rPr sz="867" spc="-8" dirty="0">
                <a:solidFill>
                  <a:srgbClr val="000000"/>
                </a:solidFill>
                <a:latin typeface="LQRMGR+CIDFont+F2"/>
                <a:cs typeface="LQRMGR+CIDFont+F2"/>
              </a:rPr>
              <a:t> </a:t>
            </a:r>
            <a:r>
              <a:rPr sz="867" dirty="0">
                <a:solidFill>
                  <a:srgbClr val="000000"/>
                </a:solidFill>
                <a:latin typeface="LQRMGR+CIDFont+F2"/>
                <a:cs typeface="LQRMGR+CIDFont+F2"/>
              </a:rPr>
              <a:t>applied</a:t>
            </a:r>
            <a:r>
              <a:rPr sz="867" spc="-10" dirty="0">
                <a:solidFill>
                  <a:srgbClr val="000000"/>
                </a:solidFill>
                <a:latin typeface="LQRMGR+CIDFont+F2"/>
                <a:cs typeface="LQRMGR+CIDFont+F2"/>
              </a:rPr>
              <a:t> </a:t>
            </a:r>
            <a:r>
              <a:rPr sz="867" spc="13" dirty="0">
                <a:solidFill>
                  <a:srgbClr val="000000"/>
                </a:solidFill>
                <a:latin typeface="LQRMGR+CIDFont+F2"/>
                <a:cs typeface="LQRMGR+CIDFont+F2"/>
              </a:rPr>
              <a:t>by</a:t>
            </a:r>
            <a:r>
              <a:rPr sz="867" dirty="0">
                <a:solidFill>
                  <a:srgbClr val="000000"/>
                </a:solidFill>
                <a:latin typeface="LQRMGR+CIDFont+F2"/>
                <a:cs typeface="LQRMGR+CIDFont+F2"/>
              </a:rPr>
              <a:t> means</a:t>
            </a:r>
            <a:r>
              <a:rPr sz="867" spc="-6" dirty="0">
                <a:solidFill>
                  <a:srgbClr val="000000"/>
                </a:solidFill>
                <a:latin typeface="LQRMGR+CIDFont+F2"/>
                <a:cs typeface="LQRMGR+CIDFont+F2"/>
              </a:rPr>
              <a:t> </a:t>
            </a:r>
            <a:r>
              <a:rPr sz="867" spc="13" dirty="0">
                <a:solidFill>
                  <a:srgbClr val="000000"/>
                </a:solidFill>
                <a:latin typeface="LQRMGR+CIDFont+F2"/>
                <a:cs typeface="LQRMGR+CIDFont+F2"/>
              </a:rPr>
              <a:t>of</a:t>
            </a:r>
          </a:p>
          <a:p>
            <a:pPr>
              <a:lnSpc>
                <a:spcPts val="971"/>
              </a:lnSpc>
              <a:spcBef>
                <a:spcPts val="514"/>
              </a:spcBef>
            </a:pPr>
            <a:r>
              <a:rPr sz="867" spc="7" dirty="0">
                <a:solidFill>
                  <a:srgbClr val="000000"/>
                </a:solidFill>
                <a:latin typeface="LQRMGR+CIDFont+F2"/>
                <a:cs typeface="LQRMGR+CIDFont+F2"/>
              </a:rPr>
              <a:t>JCB.</a:t>
            </a:r>
            <a:r>
              <a:rPr sz="867" spc="50" dirty="0">
                <a:solidFill>
                  <a:srgbClr val="000000"/>
                </a:solidFill>
                <a:latin typeface="LQRMGR+CIDFont+F2"/>
                <a:cs typeface="LQRMGR+CIDFont+F2"/>
              </a:rPr>
              <a:t> </a:t>
            </a:r>
            <a:r>
              <a:rPr sz="867" dirty="0">
                <a:solidFill>
                  <a:srgbClr val="000000"/>
                </a:solidFill>
                <a:latin typeface="LQRMGR+CIDFont+F2"/>
                <a:cs typeface="LQRMGR+CIDFont+F2"/>
              </a:rPr>
              <a:t>The</a:t>
            </a:r>
            <a:r>
              <a:rPr sz="867" spc="58" dirty="0">
                <a:solidFill>
                  <a:srgbClr val="000000"/>
                </a:solidFill>
                <a:latin typeface="LQRMGR+CIDFont+F2"/>
                <a:cs typeface="LQRMGR+CIDFont+F2"/>
              </a:rPr>
              <a:t> </a:t>
            </a:r>
            <a:r>
              <a:rPr sz="867" dirty="0">
                <a:solidFill>
                  <a:srgbClr val="000000"/>
                </a:solidFill>
                <a:latin typeface="LQRMGR+CIDFont+F2"/>
                <a:cs typeface="LQRMGR+CIDFont+F2"/>
              </a:rPr>
              <a:t>settlements</a:t>
            </a:r>
            <a:r>
              <a:rPr sz="867" spc="64" dirty="0">
                <a:solidFill>
                  <a:srgbClr val="000000"/>
                </a:solidFill>
                <a:latin typeface="LQRMGR+CIDFont+F2"/>
                <a:cs typeface="LQRMGR+CIDFont+F2"/>
              </a:rPr>
              <a:t> </a:t>
            </a:r>
            <a:r>
              <a:rPr sz="867" dirty="0">
                <a:solidFill>
                  <a:srgbClr val="000000"/>
                </a:solidFill>
                <a:latin typeface="LQRMGR+CIDFont+F2"/>
                <a:cs typeface="LQRMGR+CIDFont+F2"/>
              </a:rPr>
              <a:t>were</a:t>
            </a:r>
            <a:r>
              <a:rPr sz="867" spc="69" dirty="0">
                <a:solidFill>
                  <a:srgbClr val="000000"/>
                </a:solidFill>
                <a:latin typeface="LQRMGR+CIDFont+F2"/>
                <a:cs typeface="LQRMGR+CIDFont+F2"/>
              </a:rPr>
              <a:t> </a:t>
            </a:r>
            <a:r>
              <a:rPr sz="867" dirty="0">
                <a:solidFill>
                  <a:srgbClr val="000000"/>
                </a:solidFill>
                <a:latin typeface="LQRMGR+CIDFont+F2"/>
                <a:cs typeface="LQRMGR+CIDFont+F2"/>
              </a:rPr>
              <a:t>recorded</a:t>
            </a:r>
            <a:r>
              <a:rPr sz="867" spc="64" dirty="0">
                <a:solidFill>
                  <a:srgbClr val="000000"/>
                </a:solidFill>
                <a:latin typeface="LQRMGR+CIDFont+F2"/>
                <a:cs typeface="LQRMGR+CIDFont+F2"/>
              </a:rPr>
              <a:t> </a:t>
            </a:r>
            <a:r>
              <a:rPr sz="867" dirty="0">
                <a:solidFill>
                  <a:srgbClr val="000000"/>
                </a:solidFill>
                <a:latin typeface="LQRMGR+CIDFont+F2"/>
                <a:cs typeface="LQRMGR+CIDFont+F2"/>
              </a:rPr>
              <a:t>by</a:t>
            </a:r>
            <a:r>
              <a:rPr sz="867" spc="70" dirty="0">
                <a:solidFill>
                  <a:srgbClr val="000000"/>
                </a:solidFill>
                <a:latin typeface="LQRMGR+CIDFont+F2"/>
                <a:cs typeface="LQRMGR+CIDFont+F2"/>
              </a:rPr>
              <a:t> </a:t>
            </a:r>
            <a:r>
              <a:rPr sz="867" dirty="0">
                <a:solidFill>
                  <a:srgbClr val="000000"/>
                </a:solidFill>
                <a:latin typeface="LQRMGR+CIDFont+F2"/>
                <a:cs typeface="LQRMGR+CIDFont+F2"/>
              </a:rPr>
              <a:t>means</a:t>
            </a:r>
            <a:r>
              <a:rPr sz="867" spc="62" dirty="0">
                <a:solidFill>
                  <a:srgbClr val="000000"/>
                </a:solidFill>
                <a:latin typeface="LQRMGR+CIDFont+F2"/>
                <a:cs typeface="LQRMGR+CIDFont+F2"/>
              </a:rPr>
              <a:t> </a:t>
            </a:r>
            <a:r>
              <a:rPr sz="867" dirty="0">
                <a:solidFill>
                  <a:srgbClr val="000000"/>
                </a:solidFill>
                <a:latin typeface="LQRMGR+CIDFont+F2"/>
                <a:cs typeface="LQRMGR+CIDFont+F2"/>
              </a:rPr>
              <a:t>of</a:t>
            </a:r>
            <a:r>
              <a:rPr sz="867" spc="73" dirty="0">
                <a:solidFill>
                  <a:srgbClr val="000000"/>
                </a:solidFill>
                <a:latin typeface="LQRMGR+CIDFont+F2"/>
                <a:cs typeface="LQRMGR+CIDFont+F2"/>
              </a:rPr>
              <a:t> </a:t>
            </a:r>
            <a:r>
              <a:rPr sz="867" dirty="0">
                <a:solidFill>
                  <a:srgbClr val="000000"/>
                </a:solidFill>
                <a:latin typeface="WMSBVV+CIDFont+F1"/>
                <a:cs typeface="WMSBVV+CIDFont+F1"/>
              </a:rPr>
              <a:t>two</a:t>
            </a:r>
            <a:r>
              <a:rPr sz="867" spc="63" dirty="0">
                <a:solidFill>
                  <a:srgbClr val="000000"/>
                </a:solidFill>
                <a:latin typeface="WMSBVV+CIDFont+F1"/>
                <a:cs typeface="WMSBVV+CIDFont+F1"/>
              </a:rPr>
              <a:t> </a:t>
            </a:r>
            <a:r>
              <a:rPr sz="867" dirty="0">
                <a:solidFill>
                  <a:srgbClr val="000000"/>
                </a:solidFill>
                <a:latin typeface="WMSBVV+CIDFont+F1"/>
                <a:cs typeface="WMSBVV+CIDFont+F1"/>
              </a:rPr>
              <a:t>dial</a:t>
            </a:r>
            <a:r>
              <a:rPr sz="867" spc="72" dirty="0">
                <a:solidFill>
                  <a:srgbClr val="000000"/>
                </a:solidFill>
                <a:latin typeface="WMSBVV+CIDFont+F1"/>
                <a:cs typeface="WMSBVV+CIDFont+F1"/>
              </a:rPr>
              <a:t> </a:t>
            </a:r>
            <a:r>
              <a:rPr sz="867" dirty="0">
                <a:solidFill>
                  <a:srgbClr val="000000"/>
                </a:solidFill>
                <a:latin typeface="WMSBVV+CIDFont+F1"/>
                <a:cs typeface="WMSBVV+CIDFont+F1"/>
              </a:rPr>
              <a:t>gauges</a:t>
            </a:r>
            <a:r>
              <a:rPr sz="867" spc="64" dirty="0">
                <a:solidFill>
                  <a:srgbClr val="000000"/>
                </a:solidFill>
                <a:latin typeface="WMSBVV+CIDFont+F1"/>
                <a:cs typeface="WMSBVV+CIDFont+F1"/>
              </a:rPr>
              <a:t> </a:t>
            </a:r>
            <a:r>
              <a:rPr sz="867" dirty="0">
                <a:solidFill>
                  <a:srgbClr val="000000"/>
                </a:solidFill>
                <a:latin typeface="WMSBVV+CIDFont+F1"/>
                <a:cs typeface="WMSBVV+CIDFont+F1"/>
              </a:rPr>
              <a:t>of</a:t>
            </a:r>
            <a:r>
              <a:rPr sz="867" spc="67" dirty="0">
                <a:solidFill>
                  <a:srgbClr val="000000"/>
                </a:solidFill>
                <a:latin typeface="WMSBVV+CIDFont+F1"/>
                <a:cs typeface="WMSBVV+CIDFont+F1"/>
              </a:rPr>
              <a:t> </a:t>
            </a:r>
            <a:r>
              <a:rPr sz="867" dirty="0">
                <a:solidFill>
                  <a:srgbClr val="000000"/>
                </a:solidFill>
                <a:latin typeface="WMSBVV+CIDFont+F1"/>
                <a:cs typeface="WMSBVV+CIDFont+F1"/>
              </a:rPr>
              <a:t>sensitivity</a:t>
            </a:r>
            <a:r>
              <a:rPr sz="867" spc="64" dirty="0">
                <a:solidFill>
                  <a:srgbClr val="000000"/>
                </a:solidFill>
                <a:latin typeface="WMSBVV+CIDFont+F1"/>
                <a:cs typeface="WMSBVV+CIDFont+F1"/>
              </a:rPr>
              <a:t> </a:t>
            </a:r>
            <a:r>
              <a:rPr sz="867" dirty="0">
                <a:solidFill>
                  <a:srgbClr val="000000"/>
                </a:solidFill>
                <a:latin typeface="WMSBVV+CIDFont+F1"/>
                <a:cs typeface="WMSBVV+CIDFont+F1"/>
              </a:rPr>
              <a:t>0.01</a:t>
            </a:r>
            <a:r>
              <a:rPr sz="867" spc="67" dirty="0">
                <a:solidFill>
                  <a:srgbClr val="000000"/>
                </a:solidFill>
                <a:latin typeface="WMSBVV+CIDFont+F1"/>
                <a:cs typeface="WMSBVV+CIDFont+F1"/>
              </a:rPr>
              <a:t> </a:t>
            </a:r>
            <a:r>
              <a:rPr sz="867" spc="9" dirty="0">
                <a:solidFill>
                  <a:srgbClr val="000000"/>
                </a:solidFill>
                <a:latin typeface="WMSBVV+CIDFont+F1"/>
                <a:cs typeface="WMSBVV+CIDFont+F1"/>
              </a:rPr>
              <a:t>mm</a:t>
            </a:r>
          </a:p>
          <a:p>
            <a:pPr>
              <a:lnSpc>
                <a:spcPts val="971"/>
              </a:lnSpc>
              <a:spcBef>
                <a:spcPts val="562"/>
              </a:spcBef>
            </a:pPr>
            <a:r>
              <a:rPr sz="867" dirty="0">
                <a:solidFill>
                  <a:srgbClr val="000000"/>
                </a:solidFill>
                <a:latin typeface="LQRMGR+CIDFont+F2"/>
                <a:cs typeface="LQRMGR+CIDFont+F2"/>
              </a:rPr>
              <a:t>placed</a:t>
            </a:r>
            <a:r>
              <a:rPr sz="867" spc="101" dirty="0">
                <a:solidFill>
                  <a:srgbClr val="000000"/>
                </a:solidFill>
                <a:latin typeface="LQRMGR+CIDFont+F2"/>
                <a:cs typeface="LQRMGR+CIDFont+F2"/>
              </a:rPr>
              <a:t> </a:t>
            </a:r>
            <a:r>
              <a:rPr sz="867" dirty="0">
                <a:solidFill>
                  <a:srgbClr val="000000"/>
                </a:solidFill>
                <a:latin typeface="LQRMGR+CIDFont+F2"/>
                <a:cs typeface="LQRMGR+CIDFont+F2"/>
              </a:rPr>
              <a:t>on</a:t>
            </a:r>
            <a:r>
              <a:rPr sz="867" spc="106" dirty="0">
                <a:solidFill>
                  <a:srgbClr val="000000"/>
                </a:solidFill>
                <a:latin typeface="LQRMGR+CIDFont+F2"/>
                <a:cs typeface="LQRMGR+CIDFont+F2"/>
              </a:rPr>
              <a:t> </a:t>
            </a:r>
            <a:r>
              <a:rPr sz="867" dirty="0">
                <a:solidFill>
                  <a:srgbClr val="000000"/>
                </a:solidFill>
                <a:latin typeface="LQRMGR+CIDFont+F2"/>
                <a:cs typeface="LQRMGR+CIDFont+F2"/>
              </a:rPr>
              <a:t>immovable</a:t>
            </a:r>
            <a:r>
              <a:rPr sz="867" spc="96" dirty="0">
                <a:solidFill>
                  <a:srgbClr val="000000"/>
                </a:solidFill>
                <a:latin typeface="LQRMGR+CIDFont+F2"/>
                <a:cs typeface="LQRMGR+CIDFont+F2"/>
              </a:rPr>
              <a:t> </a:t>
            </a:r>
            <a:r>
              <a:rPr sz="867" dirty="0">
                <a:solidFill>
                  <a:srgbClr val="000000"/>
                </a:solidFill>
                <a:latin typeface="LQRMGR+CIDFont+F2"/>
                <a:cs typeface="LQRMGR+CIDFont+F2"/>
              </a:rPr>
              <a:t>supports.</a:t>
            </a:r>
            <a:r>
              <a:rPr sz="867" spc="89" dirty="0">
                <a:solidFill>
                  <a:srgbClr val="000000"/>
                </a:solidFill>
                <a:latin typeface="LQRMGR+CIDFont+F2"/>
                <a:cs typeface="LQRMGR+CIDFont+F2"/>
              </a:rPr>
              <a:t> </a:t>
            </a:r>
            <a:r>
              <a:rPr sz="867" dirty="0">
                <a:solidFill>
                  <a:srgbClr val="000000"/>
                </a:solidFill>
                <a:latin typeface="LQRMGR+CIDFont+F2"/>
                <a:cs typeface="LQRMGR+CIDFont+F2"/>
              </a:rPr>
              <a:t>The</a:t>
            </a:r>
            <a:r>
              <a:rPr sz="867" spc="89" dirty="0">
                <a:solidFill>
                  <a:srgbClr val="000000"/>
                </a:solidFill>
                <a:latin typeface="LQRMGR+CIDFont+F2"/>
                <a:cs typeface="LQRMGR+CIDFont+F2"/>
              </a:rPr>
              <a:t> </a:t>
            </a:r>
            <a:r>
              <a:rPr sz="867" dirty="0">
                <a:solidFill>
                  <a:srgbClr val="000000"/>
                </a:solidFill>
                <a:latin typeface="LQRMGR+CIDFont+F2"/>
                <a:cs typeface="LQRMGR+CIDFont+F2"/>
              </a:rPr>
              <a:t>load</a:t>
            </a:r>
            <a:r>
              <a:rPr sz="867" spc="94" dirty="0">
                <a:solidFill>
                  <a:srgbClr val="000000"/>
                </a:solidFill>
                <a:latin typeface="LQRMGR+CIDFont+F2"/>
                <a:cs typeface="LQRMGR+CIDFont+F2"/>
              </a:rPr>
              <a:t> </a:t>
            </a:r>
            <a:r>
              <a:rPr sz="867" spc="6" dirty="0">
                <a:solidFill>
                  <a:srgbClr val="000000"/>
                </a:solidFill>
                <a:latin typeface="LQRMGR+CIDFont+F2"/>
                <a:cs typeface="LQRMGR+CIDFont+F2"/>
              </a:rPr>
              <a:t>was</a:t>
            </a:r>
            <a:r>
              <a:rPr sz="867" spc="97" dirty="0">
                <a:solidFill>
                  <a:srgbClr val="000000"/>
                </a:solidFill>
                <a:latin typeface="LQRMGR+CIDFont+F2"/>
                <a:cs typeface="LQRMGR+CIDFont+F2"/>
              </a:rPr>
              <a:t> </a:t>
            </a:r>
            <a:r>
              <a:rPr sz="867" dirty="0">
                <a:solidFill>
                  <a:srgbClr val="000000"/>
                </a:solidFill>
                <a:latin typeface="LQRMGR+CIDFont+F2"/>
                <a:cs typeface="LQRMGR+CIDFont+F2"/>
              </a:rPr>
              <a:t>applied</a:t>
            </a:r>
            <a:r>
              <a:rPr sz="867" spc="83" dirty="0">
                <a:solidFill>
                  <a:srgbClr val="000000"/>
                </a:solidFill>
                <a:latin typeface="LQRMGR+CIDFont+F2"/>
                <a:cs typeface="LQRMGR+CIDFont+F2"/>
              </a:rPr>
              <a:t> </a:t>
            </a:r>
            <a:r>
              <a:rPr sz="867" spc="13" dirty="0">
                <a:solidFill>
                  <a:srgbClr val="000000"/>
                </a:solidFill>
                <a:latin typeface="LQRMGR+CIDFont+F2"/>
                <a:cs typeface="LQRMGR+CIDFont+F2"/>
              </a:rPr>
              <a:t>by</a:t>
            </a:r>
            <a:r>
              <a:rPr sz="867" spc="83" dirty="0">
                <a:solidFill>
                  <a:srgbClr val="000000"/>
                </a:solidFill>
                <a:latin typeface="LQRMGR+CIDFont+F2"/>
                <a:cs typeface="LQRMGR+CIDFont+F2"/>
              </a:rPr>
              <a:t> </a:t>
            </a:r>
            <a:r>
              <a:rPr sz="867" dirty="0">
                <a:solidFill>
                  <a:srgbClr val="000000"/>
                </a:solidFill>
                <a:latin typeface="LQRMGR+CIDFont+F2"/>
                <a:cs typeface="LQRMGR+CIDFont+F2"/>
              </a:rPr>
              <a:t>means</a:t>
            </a:r>
            <a:r>
              <a:rPr sz="867" spc="90" dirty="0">
                <a:solidFill>
                  <a:srgbClr val="000000"/>
                </a:solidFill>
                <a:latin typeface="LQRMGR+CIDFont+F2"/>
                <a:cs typeface="LQRMGR+CIDFont+F2"/>
              </a:rPr>
              <a:t> </a:t>
            </a:r>
            <a:r>
              <a:rPr sz="867" spc="16" dirty="0">
                <a:solidFill>
                  <a:srgbClr val="000000"/>
                </a:solidFill>
                <a:latin typeface="LQRMGR+CIDFont+F2"/>
                <a:cs typeface="LQRMGR+CIDFont+F2"/>
              </a:rPr>
              <a:t>of</a:t>
            </a:r>
            <a:r>
              <a:rPr sz="867" spc="69" dirty="0">
                <a:solidFill>
                  <a:srgbClr val="000000"/>
                </a:solidFill>
                <a:latin typeface="LQRMGR+CIDFont+F2"/>
                <a:cs typeface="LQRMGR+CIDFont+F2"/>
              </a:rPr>
              <a:t> </a:t>
            </a:r>
            <a:r>
              <a:rPr sz="867" dirty="0">
                <a:solidFill>
                  <a:srgbClr val="000000"/>
                </a:solidFill>
                <a:latin typeface="LQRMGR+CIDFont+F2"/>
                <a:cs typeface="LQRMGR+CIDFont+F2"/>
              </a:rPr>
              <a:t>hydraulic</a:t>
            </a:r>
            <a:r>
              <a:rPr sz="867" spc="96" dirty="0">
                <a:solidFill>
                  <a:srgbClr val="000000"/>
                </a:solidFill>
                <a:latin typeface="LQRMGR+CIDFont+F2"/>
                <a:cs typeface="LQRMGR+CIDFont+F2"/>
              </a:rPr>
              <a:t> </a:t>
            </a:r>
            <a:r>
              <a:rPr sz="867" dirty="0">
                <a:solidFill>
                  <a:srgbClr val="000000"/>
                </a:solidFill>
                <a:latin typeface="LQRMGR+CIDFont+F2"/>
                <a:cs typeface="LQRMGR+CIDFont+F2"/>
              </a:rPr>
              <a:t>jack</a:t>
            </a:r>
            <a:r>
              <a:rPr sz="867" spc="83" dirty="0">
                <a:solidFill>
                  <a:srgbClr val="000000"/>
                </a:solidFill>
                <a:latin typeface="LQRMGR+CIDFont+F2"/>
                <a:cs typeface="LQRMGR+CIDFont+F2"/>
              </a:rPr>
              <a:t> </a:t>
            </a:r>
            <a:r>
              <a:rPr sz="867" dirty="0">
                <a:solidFill>
                  <a:srgbClr val="000000"/>
                </a:solidFill>
                <a:latin typeface="LQRMGR+CIDFont+F2"/>
                <a:cs typeface="LQRMGR+CIDFont+F2"/>
              </a:rPr>
              <a:t>and</a:t>
            </a:r>
            <a:r>
              <a:rPr sz="867" spc="90" dirty="0">
                <a:solidFill>
                  <a:srgbClr val="000000"/>
                </a:solidFill>
                <a:latin typeface="LQRMGR+CIDFont+F2"/>
                <a:cs typeface="LQRMGR+CIDFont+F2"/>
              </a:rPr>
              <a:t> </a:t>
            </a:r>
            <a:r>
              <a:rPr sz="867" dirty="0">
                <a:solidFill>
                  <a:srgbClr val="000000"/>
                </a:solidFill>
                <a:latin typeface="LQRMGR+CIDFont+F2"/>
                <a:cs typeface="LQRMGR+CIDFont+F2"/>
              </a:rPr>
              <a:t>the</a:t>
            </a:r>
          </a:p>
          <a:p>
            <a:pPr>
              <a:lnSpc>
                <a:spcPts val="971"/>
              </a:lnSpc>
              <a:spcBef>
                <a:spcPts val="538"/>
              </a:spcBef>
            </a:pPr>
            <a:r>
              <a:rPr sz="867" dirty="0">
                <a:solidFill>
                  <a:srgbClr val="000000"/>
                </a:solidFill>
                <a:latin typeface="LQRMGR+CIDFont+F2"/>
                <a:cs typeface="LQRMGR+CIDFont+F2"/>
              </a:rPr>
              <a:t>reaction to the </a:t>
            </a:r>
            <a:r>
              <a:rPr sz="867" spc="8" dirty="0">
                <a:solidFill>
                  <a:srgbClr val="000000"/>
                </a:solidFill>
                <a:latin typeface="LQRMGR+CIDFont+F2"/>
                <a:cs typeface="LQRMGR+CIDFont+F2"/>
              </a:rPr>
              <a:t>jack</a:t>
            </a:r>
            <a:r>
              <a:rPr sz="867" spc="-17" dirty="0">
                <a:solidFill>
                  <a:srgbClr val="000000"/>
                </a:solidFill>
                <a:latin typeface="LQRMGR+CIDFont+F2"/>
                <a:cs typeface="LQRMGR+CIDFont+F2"/>
              </a:rPr>
              <a:t> </a:t>
            </a:r>
            <a:r>
              <a:rPr sz="867" spc="8" dirty="0">
                <a:solidFill>
                  <a:srgbClr val="000000"/>
                </a:solidFill>
                <a:latin typeface="LQRMGR+CIDFont+F2"/>
                <a:cs typeface="LQRMGR+CIDFont+F2"/>
              </a:rPr>
              <a:t>was</a:t>
            </a:r>
            <a:r>
              <a:rPr sz="867" dirty="0">
                <a:solidFill>
                  <a:srgbClr val="000000"/>
                </a:solidFill>
                <a:latin typeface="LQRMGR+CIDFont+F2"/>
                <a:cs typeface="LQRMGR+CIDFont+F2"/>
              </a:rPr>
              <a:t> provided by</a:t>
            </a:r>
            <a:r>
              <a:rPr sz="867" spc="19" dirty="0">
                <a:solidFill>
                  <a:srgbClr val="000000"/>
                </a:solidFill>
                <a:latin typeface="LQRMGR+CIDFont+F2"/>
                <a:cs typeface="LQRMGR+CIDFont+F2"/>
              </a:rPr>
              <a:t> </a:t>
            </a:r>
            <a:r>
              <a:rPr sz="867" dirty="0">
                <a:solidFill>
                  <a:srgbClr val="000000"/>
                </a:solidFill>
                <a:latin typeface="LQRMGR+CIDFont+F2"/>
                <a:cs typeface="LQRMGR+CIDFont+F2"/>
              </a:rPr>
              <a:t>means of </a:t>
            </a:r>
            <a:r>
              <a:rPr sz="867" spc="10" dirty="0">
                <a:solidFill>
                  <a:srgbClr val="000000"/>
                </a:solidFill>
                <a:latin typeface="LQRMGR+CIDFont+F2"/>
                <a:cs typeface="LQRMGR+CIDFont+F2"/>
              </a:rPr>
              <a:t>JCB</a:t>
            </a:r>
            <a:r>
              <a:rPr sz="867" spc="-9" dirty="0">
                <a:solidFill>
                  <a:srgbClr val="000000"/>
                </a:solidFill>
                <a:latin typeface="LQRMGR+CIDFont+F2"/>
                <a:cs typeface="LQRMGR+CIDFont+F2"/>
              </a:rPr>
              <a:t> </a:t>
            </a:r>
            <a:r>
              <a:rPr sz="867" dirty="0">
                <a:solidFill>
                  <a:srgbClr val="000000"/>
                </a:solidFill>
                <a:latin typeface="LQRMGR+CIDFont+F2"/>
                <a:cs typeface="LQRMGR+CIDFont+F2"/>
              </a:rPr>
              <a:t>beam.</a:t>
            </a:r>
          </a:p>
        </p:txBody>
      </p:sp>
      <p:sp>
        <p:nvSpPr>
          <p:cNvPr id="9" name="object 9"/>
          <p:cNvSpPr txBox="1"/>
          <p:nvPr/>
        </p:nvSpPr>
        <p:spPr>
          <a:xfrm>
            <a:off x="2540368" y="4172377"/>
            <a:ext cx="4205033" cy="1423467"/>
          </a:xfrm>
          <a:prstGeom prst="rect">
            <a:avLst/>
          </a:prstGeom>
        </p:spPr>
        <p:txBody>
          <a:bodyPr vert="horz" wrap="square" lIns="0" tIns="0" rIns="0" bIns="0" rtlCol="0">
            <a:spAutoFit/>
          </a:bodyPr>
          <a:lstStyle/>
          <a:p>
            <a:pPr marL="285750">
              <a:lnSpc>
                <a:spcPts val="971"/>
              </a:lnSpc>
            </a:pPr>
            <a:r>
              <a:rPr sz="867" dirty="0">
                <a:solidFill>
                  <a:srgbClr val="000000"/>
                </a:solidFill>
                <a:latin typeface="LQRMGR+CIDFont+F2"/>
                <a:cs typeface="LQRMGR+CIDFont+F2"/>
              </a:rPr>
              <a:t>The settlements </a:t>
            </a:r>
            <a:r>
              <a:rPr sz="867" spc="7" dirty="0">
                <a:solidFill>
                  <a:srgbClr val="000000"/>
                </a:solidFill>
                <a:latin typeface="LQRMGR+CIDFont+F2"/>
                <a:cs typeface="LQRMGR+CIDFont+F2"/>
              </a:rPr>
              <a:t>were</a:t>
            </a:r>
            <a:r>
              <a:rPr sz="867" dirty="0">
                <a:solidFill>
                  <a:srgbClr val="000000"/>
                </a:solidFill>
                <a:latin typeface="LQRMGR+CIDFont+F2"/>
                <a:cs typeface="LQRMGR+CIDFont+F2"/>
              </a:rPr>
              <a:t> recorded</a:t>
            </a:r>
            <a:r>
              <a:rPr sz="867" spc="13" dirty="0">
                <a:solidFill>
                  <a:srgbClr val="000000"/>
                </a:solidFill>
                <a:latin typeface="LQRMGR+CIDFont+F2"/>
                <a:cs typeface="LQRMGR+CIDFont+F2"/>
              </a:rPr>
              <a:t> </a:t>
            </a:r>
            <a:r>
              <a:rPr sz="867" dirty="0">
                <a:solidFill>
                  <a:srgbClr val="000000"/>
                </a:solidFill>
                <a:latin typeface="LQRMGR+CIDFont+F2"/>
                <a:cs typeface="LQRMGR+CIDFont+F2"/>
              </a:rPr>
              <a:t>by</a:t>
            </a:r>
            <a:r>
              <a:rPr sz="867" spc="10" dirty="0">
                <a:solidFill>
                  <a:srgbClr val="000000"/>
                </a:solidFill>
                <a:latin typeface="LQRMGR+CIDFont+F2"/>
                <a:cs typeface="LQRMGR+CIDFont+F2"/>
              </a:rPr>
              <a:t> </a:t>
            </a:r>
            <a:r>
              <a:rPr sz="867" dirty="0">
                <a:solidFill>
                  <a:srgbClr val="000000"/>
                </a:solidFill>
                <a:latin typeface="LQRMGR+CIDFont+F2"/>
                <a:cs typeface="LQRMGR+CIDFont+F2"/>
              </a:rPr>
              <a:t>means</a:t>
            </a:r>
            <a:r>
              <a:rPr sz="867" spc="12" dirty="0">
                <a:solidFill>
                  <a:srgbClr val="000000"/>
                </a:solidFill>
                <a:latin typeface="LQRMGR+CIDFont+F2"/>
                <a:cs typeface="LQRMGR+CIDFont+F2"/>
              </a:rPr>
              <a:t> </a:t>
            </a:r>
            <a:r>
              <a:rPr sz="867" dirty="0">
                <a:solidFill>
                  <a:srgbClr val="000000"/>
                </a:solidFill>
                <a:latin typeface="LQRMGR+CIDFont+F2"/>
                <a:cs typeface="LQRMGR+CIDFont+F2"/>
              </a:rPr>
              <a:t>of </a:t>
            </a:r>
            <a:r>
              <a:rPr sz="867" dirty="0">
                <a:solidFill>
                  <a:srgbClr val="000000"/>
                </a:solidFill>
                <a:latin typeface="WMSBVV+CIDFont+F1"/>
                <a:cs typeface="WMSBVV+CIDFont+F1"/>
              </a:rPr>
              <a:t>two </a:t>
            </a:r>
            <a:r>
              <a:rPr sz="867" spc="7" dirty="0">
                <a:solidFill>
                  <a:srgbClr val="000000"/>
                </a:solidFill>
                <a:latin typeface="LQRMGR+CIDFont+F2"/>
                <a:cs typeface="LQRMGR+CIDFont+F2"/>
              </a:rPr>
              <a:t>dial</a:t>
            </a:r>
            <a:r>
              <a:rPr sz="867" spc="-8" dirty="0">
                <a:solidFill>
                  <a:srgbClr val="000000"/>
                </a:solidFill>
                <a:latin typeface="LQRMGR+CIDFont+F2"/>
                <a:cs typeface="LQRMGR+CIDFont+F2"/>
              </a:rPr>
              <a:t> </a:t>
            </a:r>
            <a:r>
              <a:rPr sz="867" dirty="0">
                <a:solidFill>
                  <a:srgbClr val="000000"/>
                </a:solidFill>
                <a:latin typeface="LQRMGR+CIDFont+F2"/>
                <a:cs typeface="LQRMGR+CIDFont+F2"/>
              </a:rPr>
              <a:t>gauges </a:t>
            </a:r>
            <a:r>
              <a:rPr sz="867" spc="13" dirty="0">
                <a:solidFill>
                  <a:srgbClr val="000000"/>
                </a:solidFill>
                <a:latin typeface="LQRMGR+CIDFont+F2"/>
                <a:cs typeface="LQRMGR+CIDFont+F2"/>
              </a:rPr>
              <a:t>of</a:t>
            </a:r>
            <a:r>
              <a:rPr sz="867" spc="-7" dirty="0">
                <a:solidFill>
                  <a:srgbClr val="000000"/>
                </a:solidFill>
                <a:latin typeface="LQRMGR+CIDFont+F2"/>
                <a:cs typeface="LQRMGR+CIDFont+F2"/>
              </a:rPr>
              <a:t> </a:t>
            </a:r>
            <a:r>
              <a:rPr sz="867" dirty="0">
                <a:solidFill>
                  <a:srgbClr val="000000"/>
                </a:solidFill>
                <a:latin typeface="LQRMGR+CIDFont+F2"/>
                <a:cs typeface="LQRMGR+CIDFont+F2"/>
              </a:rPr>
              <a:t>sensitivity </a:t>
            </a:r>
            <a:r>
              <a:rPr sz="867" spc="13" dirty="0">
                <a:solidFill>
                  <a:srgbClr val="000000"/>
                </a:solidFill>
                <a:latin typeface="LQRMGR+CIDFont+F2"/>
                <a:cs typeface="LQRMGR+CIDFont+F2"/>
              </a:rPr>
              <a:t>of</a:t>
            </a:r>
            <a:r>
              <a:rPr sz="867" spc="-7" dirty="0">
                <a:solidFill>
                  <a:srgbClr val="000000"/>
                </a:solidFill>
                <a:latin typeface="LQRMGR+CIDFont+F2"/>
                <a:cs typeface="LQRMGR+CIDFont+F2"/>
              </a:rPr>
              <a:t> </a:t>
            </a:r>
            <a:r>
              <a:rPr sz="867" dirty="0">
                <a:solidFill>
                  <a:srgbClr val="000000"/>
                </a:solidFill>
                <a:latin typeface="LQRMGR+CIDFont+F2"/>
                <a:cs typeface="LQRMGR+CIDFont+F2"/>
              </a:rPr>
              <a:t>0.01</a:t>
            </a:r>
            <a:r>
              <a:rPr sz="867" spc="14" dirty="0">
                <a:solidFill>
                  <a:srgbClr val="000000"/>
                </a:solidFill>
                <a:latin typeface="LQRMGR+CIDFont+F2"/>
                <a:cs typeface="LQRMGR+CIDFont+F2"/>
              </a:rPr>
              <a:t> </a:t>
            </a:r>
            <a:r>
              <a:rPr sz="867" spc="8" dirty="0">
                <a:solidFill>
                  <a:srgbClr val="000000"/>
                </a:solidFill>
                <a:latin typeface="LQRMGR+CIDFont+F2"/>
                <a:cs typeface="LQRMGR+CIDFont+F2"/>
              </a:rPr>
              <a:t>mm</a:t>
            </a:r>
          </a:p>
          <a:p>
            <a:pPr marL="8">
              <a:lnSpc>
                <a:spcPts val="971"/>
              </a:lnSpc>
              <a:spcBef>
                <a:spcPts val="546"/>
              </a:spcBef>
            </a:pPr>
            <a:r>
              <a:rPr sz="867" dirty="0">
                <a:solidFill>
                  <a:srgbClr val="000000"/>
                </a:solidFill>
                <a:latin typeface="LQRMGR+CIDFont+F2"/>
                <a:cs typeface="LQRMGR+CIDFont+F2"/>
              </a:rPr>
              <a:t>placed on </a:t>
            </a:r>
            <a:r>
              <a:rPr sz="867" spc="6" dirty="0">
                <a:solidFill>
                  <a:srgbClr val="000000"/>
                </a:solidFill>
                <a:latin typeface="LQRMGR+CIDFont+F2"/>
                <a:cs typeface="LQRMGR+CIDFont+F2"/>
              </a:rPr>
              <a:t>immovable</a:t>
            </a:r>
            <a:r>
              <a:rPr sz="867" spc="-19" dirty="0">
                <a:solidFill>
                  <a:srgbClr val="000000"/>
                </a:solidFill>
                <a:latin typeface="LQRMGR+CIDFont+F2"/>
                <a:cs typeface="LQRMGR+CIDFont+F2"/>
              </a:rPr>
              <a:t> </a:t>
            </a:r>
            <a:r>
              <a:rPr sz="867" dirty="0">
                <a:solidFill>
                  <a:srgbClr val="000000"/>
                </a:solidFill>
                <a:latin typeface="LQRMGR+CIDFont+F2"/>
                <a:cs typeface="LQRMGR+CIDFont+F2"/>
              </a:rPr>
              <a:t>supports</a:t>
            </a:r>
            <a:r>
              <a:rPr sz="867" spc="-8" dirty="0">
                <a:solidFill>
                  <a:srgbClr val="000000"/>
                </a:solidFill>
                <a:latin typeface="LQRMGR+CIDFont+F2"/>
                <a:cs typeface="LQRMGR+CIDFont+F2"/>
              </a:rPr>
              <a:t> </a:t>
            </a:r>
            <a:r>
              <a:rPr sz="867" dirty="0">
                <a:solidFill>
                  <a:srgbClr val="000000"/>
                </a:solidFill>
                <a:latin typeface="LQRMGR+CIDFont+F2"/>
                <a:cs typeface="LQRMGR+CIDFont+F2"/>
              </a:rPr>
              <a:t>placed 1.50 m</a:t>
            </a:r>
            <a:r>
              <a:rPr sz="867" spc="11" dirty="0">
                <a:solidFill>
                  <a:srgbClr val="000000"/>
                </a:solidFill>
                <a:latin typeface="LQRMGR+CIDFont+F2"/>
                <a:cs typeface="LQRMGR+CIDFont+F2"/>
              </a:rPr>
              <a:t> </a:t>
            </a:r>
            <a:r>
              <a:rPr sz="867" spc="6" dirty="0">
                <a:solidFill>
                  <a:srgbClr val="000000"/>
                </a:solidFill>
                <a:latin typeface="LQRMGR+CIDFont+F2"/>
                <a:cs typeface="LQRMGR+CIDFont+F2"/>
              </a:rPr>
              <a:t>from</a:t>
            </a:r>
            <a:r>
              <a:rPr sz="867" dirty="0">
                <a:solidFill>
                  <a:srgbClr val="000000"/>
                </a:solidFill>
                <a:latin typeface="LQRMGR+CIDFont+F2"/>
                <a:cs typeface="LQRMGR+CIDFont+F2"/>
              </a:rPr>
              <a:t> the test plate.</a:t>
            </a:r>
            <a:r>
              <a:rPr sz="867" spc="-8" dirty="0">
                <a:solidFill>
                  <a:srgbClr val="000000"/>
                </a:solidFill>
                <a:latin typeface="LQRMGR+CIDFont+F2"/>
                <a:cs typeface="LQRMGR+CIDFont+F2"/>
              </a:rPr>
              <a:t> </a:t>
            </a:r>
            <a:r>
              <a:rPr sz="867" spc="10" dirty="0">
                <a:solidFill>
                  <a:srgbClr val="000000"/>
                </a:solidFill>
                <a:latin typeface="LQRMGR+CIDFont+F2"/>
                <a:cs typeface="LQRMGR+CIDFont+F2"/>
              </a:rPr>
              <a:t>The</a:t>
            </a:r>
            <a:r>
              <a:rPr sz="867" spc="-11" dirty="0">
                <a:solidFill>
                  <a:srgbClr val="000000"/>
                </a:solidFill>
                <a:latin typeface="LQRMGR+CIDFont+F2"/>
                <a:cs typeface="LQRMGR+CIDFont+F2"/>
              </a:rPr>
              <a:t> </a:t>
            </a:r>
            <a:r>
              <a:rPr sz="867" dirty="0">
                <a:solidFill>
                  <a:srgbClr val="000000"/>
                </a:solidFill>
                <a:latin typeface="LQRMGR+CIDFont+F2"/>
                <a:cs typeface="LQRMGR+CIDFont+F2"/>
              </a:rPr>
              <a:t>test </a:t>
            </a:r>
            <a:r>
              <a:rPr sz="867" spc="6" dirty="0">
                <a:solidFill>
                  <a:srgbClr val="000000"/>
                </a:solidFill>
                <a:latin typeface="LQRMGR+CIDFont+F2"/>
                <a:cs typeface="LQRMGR+CIDFont+F2"/>
              </a:rPr>
              <a:t>was</a:t>
            </a:r>
            <a:r>
              <a:rPr sz="867" dirty="0">
                <a:solidFill>
                  <a:srgbClr val="000000"/>
                </a:solidFill>
                <a:latin typeface="LQRMGR+CIDFont+F2"/>
                <a:cs typeface="LQRMGR+CIDFont+F2"/>
              </a:rPr>
              <a:t> carried </a:t>
            </a:r>
            <a:r>
              <a:rPr sz="867" spc="9" dirty="0">
                <a:solidFill>
                  <a:srgbClr val="000000"/>
                </a:solidFill>
                <a:latin typeface="LQRMGR+CIDFont+F2"/>
                <a:cs typeface="LQRMGR+CIDFont+F2"/>
              </a:rPr>
              <a:t>out</a:t>
            </a:r>
            <a:r>
              <a:rPr sz="867" spc="-12" dirty="0">
                <a:solidFill>
                  <a:srgbClr val="000000"/>
                </a:solidFill>
                <a:latin typeface="LQRMGR+CIDFont+F2"/>
                <a:cs typeface="LQRMGR+CIDFont+F2"/>
              </a:rPr>
              <a:t> </a:t>
            </a:r>
            <a:r>
              <a:rPr sz="867" dirty="0">
                <a:solidFill>
                  <a:srgbClr val="000000"/>
                </a:solidFill>
                <a:latin typeface="LQRMGR+CIDFont+F2"/>
                <a:cs typeface="LQRMGR+CIDFont+F2"/>
              </a:rPr>
              <a:t>by</a:t>
            </a:r>
          </a:p>
          <a:p>
            <a:pPr marL="8">
              <a:lnSpc>
                <a:spcPts val="971"/>
              </a:lnSpc>
              <a:spcBef>
                <a:spcPts val="538"/>
              </a:spcBef>
            </a:pPr>
            <a:r>
              <a:rPr sz="867" dirty="0">
                <a:solidFill>
                  <a:srgbClr val="000000"/>
                </a:solidFill>
                <a:latin typeface="LQRMGR+CIDFont+F2"/>
                <a:cs typeface="LQRMGR+CIDFont+F2"/>
              </a:rPr>
              <a:t>applying</a:t>
            </a:r>
            <a:r>
              <a:rPr sz="867" spc="205" dirty="0">
                <a:solidFill>
                  <a:srgbClr val="000000"/>
                </a:solidFill>
                <a:latin typeface="LQRMGR+CIDFont+F2"/>
                <a:cs typeface="LQRMGR+CIDFont+F2"/>
              </a:rPr>
              <a:t> </a:t>
            </a:r>
            <a:r>
              <a:rPr sz="867" dirty="0">
                <a:solidFill>
                  <a:srgbClr val="000000"/>
                </a:solidFill>
                <a:latin typeface="LQRMGR+CIDFont+F2"/>
                <a:cs typeface="LQRMGR+CIDFont+F2"/>
              </a:rPr>
              <a:t>a</a:t>
            </a:r>
            <a:r>
              <a:rPr sz="867" spc="209" dirty="0">
                <a:solidFill>
                  <a:srgbClr val="000000"/>
                </a:solidFill>
                <a:latin typeface="LQRMGR+CIDFont+F2"/>
                <a:cs typeface="LQRMGR+CIDFont+F2"/>
              </a:rPr>
              <a:t> </a:t>
            </a:r>
            <a:r>
              <a:rPr sz="867" dirty="0">
                <a:solidFill>
                  <a:srgbClr val="000000"/>
                </a:solidFill>
                <a:latin typeface="LQRMGR+CIDFont+F2"/>
                <a:cs typeface="LQRMGR+CIDFont+F2"/>
              </a:rPr>
              <a:t>series</a:t>
            </a:r>
            <a:r>
              <a:rPr sz="867" spc="194"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184" dirty="0">
                <a:solidFill>
                  <a:srgbClr val="000000"/>
                </a:solidFill>
                <a:latin typeface="LQRMGR+CIDFont+F2"/>
                <a:cs typeface="LQRMGR+CIDFont+F2"/>
              </a:rPr>
              <a:t> </a:t>
            </a:r>
            <a:r>
              <a:rPr sz="867" dirty="0">
                <a:solidFill>
                  <a:srgbClr val="000000"/>
                </a:solidFill>
                <a:latin typeface="LQRMGR+CIDFont+F2"/>
                <a:cs typeface="LQRMGR+CIDFont+F2"/>
              </a:rPr>
              <a:t>vertical</a:t>
            </a:r>
            <a:r>
              <a:rPr sz="867" spc="193" dirty="0">
                <a:solidFill>
                  <a:srgbClr val="000000"/>
                </a:solidFill>
                <a:latin typeface="LQRMGR+CIDFont+F2"/>
                <a:cs typeface="LQRMGR+CIDFont+F2"/>
              </a:rPr>
              <a:t> </a:t>
            </a:r>
            <a:r>
              <a:rPr sz="867" spc="6" dirty="0">
                <a:solidFill>
                  <a:srgbClr val="000000"/>
                </a:solidFill>
                <a:latin typeface="LQRMGR+CIDFont+F2"/>
                <a:cs typeface="LQRMGR+CIDFont+F2"/>
              </a:rPr>
              <a:t>downward</a:t>
            </a:r>
            <a:r>
              <a:rPr sz="867" spc="194" dirty="0">
                <a:solidFill>
                  <a:srgbClr val="000000"/>
                </a:solidFill>
                <a:latin typeface="LQRMGR+CIDFont+F2"/>
                <a:cs typeface="LQRMGR+CIDFont+F2"/>
              </a:rPr>
              <a:t> </a:t>
            </a:r>
            <a:r>
              <a:rPr sz="867" dirty="0">
                <a:solidFill>
                  <a:srgbClr val="000000"/>
                </a:solidFill>
                <a:latin typeface="LQRMGR+CIDFont+F2"/>
                <a:cs typeface="LQRMGR+CIDFont+F2"/>
              </a:rPr>
              <a:t>incremental</a:t>
            </a:r>
            <a:r>
              <a:rPr sz="867" spc="203" dirty="0">
                <a:solidFill>
                  <a:srgbClr val="000000"/>
                </a:solidFill>
                <a:latin typeface="LQRMGR+CIDFont+F2"/>
                <a:cs typeface="LQRMGR+CIDFont+F2"/>
              </a:rPr>
              <a:t> </a:t>
            </a:r>
            <a:r>
              <a:rPr sz="867" dirty="0">
                <a:solidFill>
                  <a:srgbClr val="000000"/>
                </a:solidFill>
                <a:latin typeface="LQRMGR+CIDFont+F2"/>
                <a:cs typeface="LQRMGR+CIDFont+F2"/>
              </a:rPr>
              <a:t>loads</a:t>
            </a:r>
            <a:r>
              <a:rPr sz="867" spc="205" dirty="0">
                <a:solidFill>
                  <a:srgbClr val="000000"/>
                </a:solidFill>
                <a:latin typeface="LQRMGR+CIDFont+F2"/>
                <a:cs typeface="LQRMGR+CIDFont+F2"/>
              </a:rPr>
              <a:t> </a:t>
            </a:r>
            <a:r>
              <a:rPr sz="867" dirty="0">
                <a:solidFill>
                  <a:srgbClr val="000000"/>
                </a:solidFill>
                <a:latin typeface="LQRMGR+CIDFont+F2"/>
                <a:cs typeface="LQRMGR+CIDFont+F2"/>
              </a:rPr>
              <a:t>of</a:t>
            </a:r>
            <a:r>
              <a:rPr sz="867" spc="193" dirty="0">
                <a:solidFill>
                  <a:srgbClr val="000000"/>
                </a:solidFill>
                <a:latin typeface="LQRMGR+CIDFont+F2"/>
                <a:cs typeface="LQRMGR+CIDFont+F2"/>
              </a:rPr>
              <a:t> </a:t>
            </a:r>
            <a:r>
              <a:rPr sz="867" dirty="0">
                <a:solidFill>
                  <a:srgbClr val="000000"/>
                </a:solidFill>
                <a:latin typeface="LQRMGR+CIDFont+F2"/>
                <a:cs typeface="LQRMGR+CIDFont+F2"/>
              </a:rPr>
              <a:t>approx.</a:t>
            </a:r>
            <a:r>
              <a:rPr sz="867" spc="213" dirty="0">
                <a:solidFill>
                  <a:srgbClr val="000000"/>
                </a:solidFill>
                <a:latin typeface="LQRMGR+CIDFont+F2"/>
                <a:cs typeface="LQRMGR+CIDFont+F2"/>
              </a:rPr>
              <a:t> </a:t>
            </a:r>
            <a:r>
              <a:rPr sz="867" dirty="0">
                <a:solidFill>
                  <a:srgbClr val="FF0000"/>
                </a:solidFill>
                <a:latin typeface="LQRMGR+CIDFont+F2"/>
                <a:cs typeface="LQRMGR+CIDFont+F2"/>
              </a:rPr>
              <a:t>1.40</a:t>
            </a:r>
            <a:r>
              <a:rPr sz="867" spc="205" dirty="0">
                <a:solidFill>
                  <a:srgbClr val="FF0000"/>
                </a:solidFill>
                <a:latin typeface="LQRMGR+CIDFont+F2"/>
                <a:cs typeface="LQRMGR+CIDFont+F2"/>
              </a:rPr>
              <a:t> </a:t>
            </a:r>
            <a:r>
              <a:rPr sz="867" dirty="0">
                <a:solidFill>
                  <a:srgbClr val="FF0000"/>
                </a:solidFill>
                <a:latin typeface="LQRMGR+CIDFont+F2"/>
                <a:cs typeface="LQRMGR+CIDFont+F2"/>
              </a:rPr>
              <a:t>tonnes</a:t>
            </a:r>
            <a:r>
              <a:rPr sz="867" dirty="0">
                <a:solidFill>
                  <a:srgbClr val="000000"/>
                </a:solidFill>
                <a:latin typeface="LQRMGR+CIDFont+F2"/>
                <a:cs typeface="LQRMGR+CIDFont+F2"/>
              </a:rPr>
              <a:t>.</a:t>
            </a:r>
            <a:r>
              <a:rPr sz="867" spc="207" dirty="0">
                <a:solidFill>
                  <a:srgbClr val="000000"/>
                </a:solidFill>
                <a:latin typeface="LQRMGR+CIDFont+F2"/>
                <a:cs typeface="LQRMGR+CIDFont+F2"/>
              </a:rPr>
              <a:t> </a:t>
            </a:r>
            <a:r>
              <a:rPr sz="867" dirty="0">
                <a:solidFill>
                  <a:srgbClr val="000000"/>
                </a:solidFill>
                <a:latin typeface="LQRMGR+CIDFont+F2"/>
                <a:cs typeface="LQRMGR+CIDFont+F2"/>
              </a:rPr>
              <a:t>The</a:t>
            </a:r>
          </a:p>
          <a:p>
            <a:pPr>
              <a:lnSpc>
                <a:spcPts val="971"/>
              </a:lnSpc>
              <a:spcBef>
                <a:spcPts val="562"/>
              </a:spcBef>
            </a:pPr>
            <a:r>
              <a:rPr sz="867" dirty="0">
                <a:solidFill>
                  <a:srgbClr val="000000"/>
                </a:solidFill>
                <a:latin typeface="LQRMGR+CIDFont+F2"/>
                <a:cs typeface="LQRMGR+CIDFont+F2"/>
              </a:rPr>
              <a:t>displacements</a:t>
            </a:r>
            <a:r>
              <a:rPr sz="867" spc="20" dirty="0">
                <a:solidFill>
                  <a:srgbClr val="000000"/>
                </a:solidFill>
                <a:latin typeface="LQRMGR+CIDFont+F2"/>
                <a:cs typeface="LQRMGR+CIDFont+F2"/>
              </a:rPr>
              <a:t> </a:t>
            </a:r>
            <a:r>
              <a:rPr sz="867" dirty="0">
                <a:solidFill>
                  <a:srgbClr val="000000"/>
                </a:solidFill>
                <a:latin typeface="LQRMGR+CIDFont+F2"/>
                <a:cs typeface="LQRMGR+CIDFont+F2"/>
              </a:rPr>
              <a:t>in</a:t>
            </a:r>
            <a:r>
              <a:rPr sz="867" spc="31" dirty="0">
                <a:solidFill>
                  <a:srgbClr val="000000"/>
                </a:solidFill>
                <a:latin typeface="LQRMGR+CIDFont+F2"/>
                <a:cs typeface="LQRMGR+CIDFont+F2"/>
              </a:rPr>
              <a:t> </a:t>
            </a:r>
            <a:r>
              <a:rPr sz="867" dirty="0">
                <a:solidFill>
                  <a:srgbClr val="000000"/>
                </a:solidFill>
                <a:latin typeface="LQRMGR+CIDFont+F2"/>
                <a:cs typeface="LQRMGR+CIDFont+F2"/>
              </a:rPr>
              <a:t>each</a:t>
            </a:r>
            <a:r>
              <a:rPr sz="867" spc="33" dirty="0">
                <a:solidFill>
                  <a:srgbClr val="000000"/>
                </a:solidFill>
                <a:latin typeface="LQRMGR+CIDFont+F2"/>
                <a:cs typeface="LQRMGR+CIDFont+F2"/>
              </a:rPr>
              <a:t> </a:t>
            </a:r>
            <a:r>
              <a:rPr sz="867" dirty="0">
                <a:solidFill>
                  <a:srgbClr val="000000"/>
                </a:solidFill>
                <a:latin typeface="LQRMGR+CIDFont+F2"/>
                <a:cs typeface="LQRMGR+CIDFont+F2"/>
              </a:rPr>
              <a:t>loading</a:t>
            </a:r>
            <a:r>
              <a:rPr sz="867" spc="21" dirty="0">
                <a:solidFill>
                  <a:srgbClr val="000000"/>
                </a:solidFill>
                <a:latin typeface="LQRMGR+CIDFont+F2"/>
                <a:cs typeface="LQRMGR+CIDFont+F2"/>
              </a:rPr>
              <a:t> </a:t>
            </a:r>
            <a:r>
              <a:rPr sz="867" dirty="0">
                <a:solidFill>
                  <a:srgbClr val="000000"/>
                </a:solidFill>
                <a:latin typeface="LQRMGR+CIDFont+F2"/>
                <a:cs typeface="LQRMGR+CIDFont+F2"/>
              </a:rPr>
              <a:t>stage</a:t>
            </a:r>
            <a:r>
              <a:rPr sz="867" spc="25" dirty="0">
                <a:solidFill>
                  <a:srgbClr val="000000"/>
                </a:solidFill>
                <a:latin typeface="LQRMGR+CIDFont+F2"/>
                <a:cs typeface="LQRMGR+CIDFont+F2"/>
              </a:rPr>
              <a:t> </a:t>
            </a:r>
            <a:r>
              <a:rPr sz="867" dirty="0">
                <a:solidFill>
                  <a:srgbClr val="000000"/>
                </a:solidFill>
                <a:latin typeface="LQRMGR+CIDFont+F2"/>
                <a:cs typeface="LQRMGR+CIDFont+F2"/>
              </a:rPr>
              <a:t>were</a:t>
            </a:r>
            <a:r>
              <a:rPr sz="867" spc="15" dirty="0">
                <a:solidFill>
                  <a:srgbClr val="000000"/>
                </a:solidFill>
                <a:latin typeface="LQRMGR+CIDFont+F2"/>
                <a:cs typeface="LQRMGR+CIDFont+F2"/>
              </a:rPr>
              <a:t> </a:t>
            </a:r>
            <a:r>
              <a:rPr sz="867" dirty="0">
                <a:solidFill>
                  <a:srgbClr val="000000"/>
                </a:solidFill>
                <a:latin typeface="LQRMGR+CIDFont+F2"/>
                <a:cs typeface="LQRMGR+CIDFont+F2"/>
              </a:rPr>
              <a:t>measured</a:t>
            </a:r>
            <a:r>
              <a:rPr sz="867" spc="21" dirty="0">
                <a:solidFill>
                  <a:srgbClr val="000000"/>
                </a:solidFill>
                <a:latin typeface="LQRMGR+CIDFont+F2"/>
                <a:cs typeface="LQRMGR+CIDFont+F2"/>
              </a:rPr>
              <a:t> </a:t>
            </a:r>
            <a:r>
              <a:rPr sz="867" dirty="0">
                <a:solidFill>
                  <a:srgbClr val="000000"/>
                </a:solidFill>
                <a:latin typeface="LQRMGR+CIDFont+F2"/>
                <a:cs typeface="LQRMGR+CIDFont+F2"/>
              </a:rPr>
              <a:t>till</a:t>
            </a:r>
            <a:r>
              <a:rPr sz="867" spc="33" dirty="0">
                <a:solidFill>
                  <a:srgbClr val="000000"/>
                </a:solidFill>
                <a:latin typeface="LQRMGR+CIDFont+F2"/>
                <a:cs typeface="LQRMGR+CIDFont+F2"/>
              </a:rPr>
              <a:t> </a:t>
            </a:r>
            <a:r>
              <a:rPr sz="867" dirty="0">
                <a:solidFill>
                  <a:srgbClr val="000000"/>
                </a:solidFill>
                <a:latin typeface="LQRMGR+CIDFont+F2"/>
                <a:cs typeface="LQRMGR+CIDFont+F2"/>
              </a:rPr>
              <a:t>the</a:t>
            </a:r>
            <a:r>
              <a:rPr sz="867" spc="21" dirty="0">
                <a:solidFill>
                  <a:srgbClr val="000000"/>
                </a:solidFill>
                <a:latin typeface="LQRMGR+CIDFont+F2"/>
                <a:cs typeface="LQRMGR+CIDFont+F2"/>
              </a:rPr>
              <a:t> </a:t>
            </a:r>
            <a:r>
              <a:rPr sz="867" dirty="0">
                <a:solidFill>
                  <a:srgbClr val="000000"/>
                </a:solidFill>
                <a:latin typeface="LQRMGR+CIDFont+F2"/>
                <a:cs typeface="LQRMGR+CIDFont+F2"/>
              </a:rPr>
              <a:t>rate</a:t>
            </a:r>
            <a:r>
              <a:rPr sz="867" spc="19" dirty="0">
                <a:solidFill>
                  <a:srgbClr val="000000"/>
                </a:solidFill>
                <a:latin typeface="LQRMGR+CIDFont+F2"/>
                <a:cs typeface="LQRMGR+CIDFont+F2"/>
              </a:rPr>
              <a:t> </a:t>
            </a:r>
            <a:r>
              <a:rPr sz="867" dirty="0">
                <a:solidFill>
                  <a:srgbClr val="000000"/>
                </a:solidFill>
                <a:latin typeface="LQRMGR+CIDFont+F2"/>
                <a:cs typeface="LQRMGR+CIDFont+F2"/>
              </a:rPr>
              <a:t>of</a:t>
            </a:r>
            <a:r>
              <a:rPr sz="867" spc="27" dirty="0">
                <a:solidFill>
                  <a:srgbClr val="000000"/>
                </a:solidFill>
                <a:latin typeface="LQRMGR+CIDFont+F2"/>
                <a:cs typeface="LQRMGR+CIDFont+F2"/>
              </a:rPr>
              <a:t> </a:t>
            </a:r>
            <a:r>
              <a:rPr sz="867" dirty="0">
                <a:solidFill>
                  <a:srgbClr val="000000"/>
                </a:solidFill>
                <a:latin typeface="LQRMGR+CIDFont+F2"/>
                <a:cs typeface="LQRMGR+CIDFont+F2"/>
              </a:rPr>
              <a:t>displacement</a:t>
            </a:r>
            <a:r>
              <a:rPr sz="867" spc="28"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10" dirty="0">
                <a:solidFill>
                  <a:srgbClr val="000000"/>
                </a:solidFill>
                <a:latin typeface="LQRMGR+CIDFont+F2"/>
                <a:cs typeface="LQRMGR+CIDFont+F2"/>
              </a:rPr>
              <a:t> </a:t>
            </a:r>
            <a:r>
              <a:rPr sz="867" dirty="0">
                <a:solidFill>
                  <a:srgbClr val="000000"/>
                </a:solidFill>
                <a:latin typeface="LQRMGR+CIDFont+F2"/>
                <a:cs typeface="LQRMGR+CIDFont+F2"/>
              </a:rPr>
              <a:t>the</a:t>
            </a:r>
            <a:r>
              <a:rPr sz="867" spc="29" dirty="0">
                <a:solidFill>
                  <a:srgbClr val="000000"/>
                </a:solidFill>
                <a:latin typeface="LQRMGR+CIDFont+F2"/>
                <a:cs typeface="LQRMGR+CIDFont+F2"/>
              </a:rPr>
              <a:t> </a:t>
            </a:r>
            <a:r>
              <a:rPr sz="867" dirty="0">
                <a:solidFill>
                  <a:srgbClr val="000000"/>
                </a:solidFill>
                <a:latin typeface="LQRMGR+CIDFont+F2"/>
                <a:cs typeface="LQRMGR+CIDFont+F2"/>
              </a:rPr>
              <a:t>plate</a:t>
            </a:r>
          </a:p>
          <a:p>
            <a:pPr>
              <a:lnSpc>
                <a:spcPts val="971"/>
              </a:lnSpc>
              <a:spcBef>
                <a:spcPts val="538"/>
              </a:spcBef>
            </a:pPr>
            <a:r>
              <a:rPr sz="867" spc="9" dirty="0">
                <a:solidFill>
                  <a:srgbClr val="000000"/>
                </a:solidFill>
                <a:latin typeface="LQRMGR+CIDFont+F2"/>
                <a:cs typeface="LQRMGR+CIDFont+F2"/>
              </a:rPr>
              <a:t>as</a:t>
            </a:r>
            <a:r>
              <a:rPr sz="867" dirty="0">
                <a:solidFill>
                  <a:srgbClr val="000000"/>
                </a:solidFill>
                <a:latin typeface="LQRMGR+CIDFont+F2"/>
                <a:cs typeface="LQRMGR+CIDFont+F2"/>
              </a:rPr>
              <a:t> stipulated by</a:t>
            </a:r>
            <a:r>
              <a:rPr sz="867" spc="10" dirty="0">
                <a:solidFill>
                  <a:srgbClr val="000000"/>
                </a:solidFill>
                <a:latin typeface="LQRMGR+CIDFont+F2"/>
                <a:cs typeface="LQRMGR+CIDFont+F2"/>
              </a:rPr>
              <a:t> </a:t>
            </a:r>
            <a:r>
              <a:rPr sz="867" dirty="0">
                <a:solidFill>
                  <a:srgbClr val="000000"/>
                </a:solidFill>
                <a:latin typeface="LQRMGR+CIDFont+F2"/>
                <a:cs typeface="LQRMGR+CIDFont+F2"/>
              </a:rPr>
              <a:t>the</a:t>
            </a:r>
            <a:r>
              <a:rPr sz="867" spc="8" dirty="0">
                <a:solidFill>
                  <a:srgbClr val="000000"/>
                </a:solidFill>
                <a:latin typeface="LQRMGR+CIDFont+F2"/>
                <a:cs typeface="LQRMGR+CIDFont+F2"/>
              </a:rPr>
              <a:t> </a:t>
            </a:r>
            <a:r>
              <a:rPr sz="867" dirty="0">
                <a:solidFill>
                  <a:srgbClr val="000000"/>
                </a:solidFill>
                <a:latin typeface="LQRMGR+CIDFont+F2"/>
                <a:cs typeface="LQRMGR+CIDFont+F2"/>
              </a:rPr>
              <a:t>code.</a:t>
            </a:r>
            <a:r>
              <a:rPr sz="867" spc="12" dirty="0">
                <a:solidFill>
                  <a:srgbClr val="000000"/>
                </a:solidFill>
                <a:latin typeface="LQRMGR+CIDFont+F2"/>
                <a:cs typeface="LQRMGR+CIDFont+F2"/>
              </a:rPr>
              <a:t> </a:t>
            </a:r>
            <a:r>
              <a:rPr sz="867" dirty="0">
                <a:solidFill>
                  <a:srgbClr val="000000"/>
                </a:solidFill>
                <a:latin typeface="LQRMGR+CIDFont+F2"/>
                <a:cs typeface="LQRMGR+CIDFont+F2"/>
              </a:rPr>
              <a:t>The</a:t>
            </a:r>
            <a:r>
              <a:rPr sz="867" spc="11" dirty="0">
                <a:solidFill>
                  <a:srgbClr val="000000"/>
                </a:solidFill>
                <a:latin typeface="LQRMGR+CIDFont+F2"/>
                <a:cs typeface="LQRMGR+CIDFont+F2"/>
              </a:rPr>
              <a:t> </a:t>
            </a:r>
            <a:r>
              <a:rPr sz="867" dirty="0">
                <a:solidFill>
                  <a:srgbClr val="000000"/>
                </a:solidFill>
                <a:latin typeface="LQRMGR+CIDFont+F2"/>
                <a:cs typeface="LQRMGR+CIDFont+F2"/>
              </a:rPr>
              <a:t>load</a:t>
            </a:r>
            <a:r>
              <a:rPr sz="867" spc="6" dirty="0">
                <a:solidFill>
                  <a:srgbClr val="000000"/>
                </a:solidFill>
                <a:latin typeface="LQRMGR+CIDFont+F2"/>
                <a:cs typeface="LQRMGR+CIDFont+F2"/>
              </a:rPr>
              <a:t> was</a:t>
            </a:r>
            <a:r>
              <a:rPr sz="867" dirty="0">
                <a:solidFill>
                  <a:srgbClr val="000000"/>
                </a:solidFill>
                <a:latin typeface="LQRMGR+CIDFont+F2"/>
                <a:cs typeface="LQRMGR+CIDFont+F2"/>
              </a:rPr>
              <a:t> maintained </a:t>
            </a:r>
            <a:r>
              <a:rPr sz="867" spc="13" dirty="0">
                <a:solidFill>
                  <a:srgbClr val="000000"/>
                </a:solidFill>
                <a:latin typeface="LQRMGR+CIDFont+F2"/>
                <a:cs typeface="LQRMGR+CIDFont+F2"/>
              </a:rPr>
              <a:t>by</a:t>
            </a:r>
            <a:r>
              <a:rPr sz="867" spc="-14" dirty="0">
                <a:solidFill>
                  <a:srgbClr val="000000"/>
                </a:solidFill>
                <a:latin typeface="LQRMGR+CIDFont+F2"/>
                <a:cs typeface="LQRMGR+CIDFont+F2"/>
              </a:rPr>
              <a:t> </a:t>
            </a:r>
            <a:r>
              <a:rPr sz="867" dirty="0">
                <a:solidFill>
                  <a:srgbClr val="000000"/>
                </a:solidFill>
                <a:latin typeface="LQRMGR+CIDFont+F2"/>
                <a:cs typeface="LQRMGR+CIDFont+F2"/>
              </a:rPr>
              <a:t>least 15</a:t>
            </a:r>
            <a:r>
              <a:rPr sz="867" spc="-6" dirty="0">
                <a:solidFill>
                  <a:srgbClr val="000000"/>
                </a:solidFill>
                <a:latin typeface="LQRMGR+CIDFont+F2"/>
                <a:cs typeface="LQRMGR+CIDFont+F2"/>
              </a:rPr>
              <a:t> </a:t>
            </a:r>
            <a:r>
              <a:rPr sz="867" dirty="0">
                <a:solidFill>
                  <a:srgbClr val="000000"/>
                </a:solidFill>
                <a:latin typeface="LQRMGR+CIDFont+F2"/>
                <a:cs typeface="LQRMGR+CIDFont+F2"/>
              </a:rPr>
              <a:t>minutes.</a:t>
            </a:r>
          </a:p>
        </p:txBody>
      </p:sp>
      <p:sp>
        <p:nvSpPr>
          <p:cNvPr id="10" name="object 10"/>
          <p:cNvSpPr txBox="1"/>
          <p:nvPr/>
        </p:nvSpPr>
        <p:spPr>
          <a:xfrm>
            <a:off x="2540360" y="5323162"/>
            <a:ext cx="4096667" cy="461665"/>
          </a:xfrm>
          <a:prstGeom prst="rect">
            <a:avLst/>
          </a:prstGeom>
        </p:spPr>
        <p:txBody>
          <a:bodyPr vert="horz" wrap="square" lIns="0" tIns="0" rIns="0" bIns="0" rtlCol="0">
            <a:spAutoFit/>
          </a:bodyPr>
          <a:lstStyle/>
          <a:p>
            <a:pPr marL="285740">
              <a:lnSpc>
                <a:spcPts val="971"/>
              </a:lnSpc>
            </a:pPr>
            <a:r>
              <a:rPr sz="867" dirty="0">
                <a:solidFill>
                  <a:srgbClr val="000000"/>
                </a:solidFill>
                <a:latin typeface="LQRMGR+CIDFont+F2"/>
                <a:cs typeface="LQRMGR+CIDFont+F2"/>
              </a:rPr>
              <a:t>The results</a:t>
            </a:r>
            <a:r>
              <a:rPr sz="867" spc="14" dirty="0">
                <a:solidFill>
                  <a:srgbClr val="000000"/>
                </a:solidFill>
                <a:latin typeface="LQRMGR+CIDFont+F2"/>
                <a:cs typeface="LQRMGR+CIDFont+F2"/>
              </a:rPr>
              <a:t> </a:t>
            </a:r>
            <a:r>
              <a:rPr sz="867" dirty="0">
                <a:solidFill>
                  <a:srgbClr val="000000"/>
                </a:solidFill>
                <a:latin typeface="LQRMGR+CIDFont+F2"/>
                <a:cs typeface="LQRMGR+CIDFont+F2"/>
              </a:rPr>
              <a:t>obtained</a:t>
            </a:r>
            <a:r>
              <a:rPr sz="867" spc="13" dirty="0">
                <a:solidFill>
                  <a:srgbClr val="000000"/>
                </a:solidFill>
                <a:latin typeface="LQRMGR+CIDFont+F2"/>
                <a:cs typeface="LQRMGR+CIDFont+F2"/>
              </a:rPr>
              <a:t> </a:t>
            </a:r>
            <a:r>
              <a:rPr sz="867" dirty="0">
                <a:solidFill>
                  <a:srgbClr val="000000"/>
                </a:solidFill>
                <a:latin typeface="LQRMGR+CIDFont+F2"/>
                <a:cs typeface="LQRMGR+CIDFont+F2"/>
              </a:rPr>
              <a:t>from</a:t>
            </a:r>
            <a:r>
              <a:rPr sz="867" spc="9" dirty="0">
                <a:solidFill>
                  <a:srgbClr val="000000"/>
                </a:solidFill>
                <a:latin typeface="LQRMGR+CIDFont+F2"/>
                <a:cs typeface="LQRMGR+CIDFont+F2"/>
              </a:rPr>
              <a:t> </a:t>
            </a:r>
            <a:r>
              <a:rPr sz="867" dirty="0">
                <a:solidFill>
                  <a:srgbClr val="000000"/>
                </a:solidFill>
                <a:latin typeface="LQRMGR+CIDFont+F2"/>
                <a:cs typeface="LQRMGR+CIDFont+F2"/>
              </a:rPr>
              <a:t>the load test </a:t>
            </a:r>
            <a:r>
              <a:rPr sz="867" spc="6" dirty="0">
                <a:solidFill>
                  <a:srgbClr val="000000"/>
                </a:solidFill>
                <a:latin typeface="LQRMGR+CIDFont+F2"/>
                <a:cs typeface="LQRMGR+CIDFont+F2"/>
              </a:rPr>
              <a:t>are</a:t>
            </a:r>
            <a:r>
              <a:rPr sz="867" spc="-8" dirty="0">
                <a:solidFill>
                  <a:srgbClr val="000000"/>
                </a:solidFill>
                <a:latin typeface="LQRMGR+CIDFont+F2"/>
                <a:cs typeface="LQRMGR+CIDFont+F2"/>
              </a:rPr>
              <a:t> </a:t>
            </a:r>
            <a:r>
              <a:rPr sz="867" dirty="0">
                <a:solidFill>
                  <a:srgbClr val="000000"/>
                </a:solidFill>
                <a:latin typeface="LQRMGR+CIDFont+F2"/>
                <a:cs typeface="LQRMGR+CIDFont+F2"/>
              </a:rPr>
              <a:t>presented in</a:t>
            </a:r>
            <a:r>
              <a:rPr sz="867" spc="11" dirty="0">
                <a:solidFill>
                  <a:srgbClr val="000000"/>
                </a:solidFill>
                <a:latin typeface="LQRMGR+CIDFont+F2"/>
                <a:cs typeface="LQRMGR+CIDFont+F2"/>
              </a:rPr>
              <a:t> </a:t>
            </a:r>
            <a:r>
              <a:rPr sz="867" dirty="0">
                <a:solidFill>
                  <a:srgbClr val="000000"/>
                </a:solidFill>
                <a:latin typeface="LQRMGR+CIDFont+F2"/>
                <a:cs typeface="LQRMGR+CIDFont+F2"/>
              </a:rPr>
              <a:t>Table-2.</a:t>
            </a:r>
            <a:r>
              <a:rPr sz="867" spc="-7" dirty="0">
                <a:solidFill>
                  <a:srgbClr val="000000"/>
                </a:solidFill>
                <a:latin typeface="LQRMGR+CIDFont+F2"/>
                <a:cs typeface="LQRMGR+CIDFont+F2"/>
              </a:rPr>
              <a:t> </a:t>
            </a:r>
            <a:r>
              <a:rPr sz="867" dirty="0">
                <a:solidFill>
                  <a:srgbClr val="000000"/>
                </a:solidFill>
                <a:latin typeface="LQRMGR+CIDFont+F2"/>
                <a:cs typeface="LQRMGR+CIDFont+F2"/>
              </a:rPr>
              <a:t>The</a:t>
            </a:r>
            <a:r>
              <a:rPr sz="867" spc="7" dirty="0">
                <a:solidFill>
                  <a:srgbClr val="000000"/>
                </a:solidFill>
                <a:latin typeface="LQRMGR+CIDFont+F2"/>
                <a:cs typeface="LQRMGR+CIDFont+F2"/>
              </a:rPr>
              <a:t> </a:t>
            </a:r>
            <a:r>
              <a:rPr sz="867" dirty="0">
                <a:solidFill>
                  <a:srgbClr val="000000"/>
                </a:solidFill>
                <a:latin typeface="LQRMGR+CIDFont+F2"/>
                <a:cs typeface="LQRMGR+CIDFont+F2"/>
              </a:rPr>
              <a:t>plate</a:t>
            </a:r>
            <a:r>
              <a:rPr sz="867" spc="11" dirty="0">
                <a:solidFill>
                  <a:srgbClr val="000000"/>
                </a:solidFill>
                <a:latin typeface="LQRMGR+CIDFont+F2"/>
                <a:cs typeface="LQRMGR+CIDFont+F2"/>
              </a:rPr>
              <a:t> </a:t>
            </a:r>
            <a:r>
              <a:rPr sz="867" dirty="0">
                <a:solidFill>
                  <a:srgbClr val="000000"/>
                </a:solidFill>
                <a:latin typeface="LQRMGR+CIDFont+F2"/>
                <a:cs typeface="LQRMGR+CIDFont+F2"/>
              </a:rPr>
              <a:t>is</a:t>
            </a:r>
            <a:r>
              <a:rPr sz="867" spc="10" dirty="0">
                <a:solidFill>
                  <a:srgbClr val="000000"/>
                </a:solidFill>
                <a:latin typeface="LQRMGR+CIDFont+F2"/>
                <a:cs typeface="LQRMGR+CIDFont+F2"/>
              </a:rPr>
              <a:t> </a:t>
            </a:r>
            <a:r>
              <a:rPr sz="867" dirty="0">
                <a:solidFill>
                  <a:srgbClr val="000000"/>
                </a:solidFill>
                <a:latin typeface="LQRMGR+CIDFont+F2"/>
                <a:cs typeface="LQRMGR+CIDFont+F2"/>
              </a:rPr>
              <a:t>loaded</a:t>
            </a:r>
          </a:p>
          <a:p>
            <a:pPr>
              <a:lnSpc>
                <a:spcPts val="971"/>
              </a:lnSpc>
              <a:spcBef>
                <a:spcPts val="570"/>
              </a:spcBef>
            </a:pPr>
            <a:r>
              <a:rPr sz="867" dirty="0">
                <a:solidFill>
                  <a:srgbClr val="000000"/>
                </a:solidFill>
                <a:latin typeface="LQRMGR+CIDFont+F2"/>
                <a:cs typeface="LQRMGR+CIDFont+F2"/>
              </a:rPr>
              <a:t>up to</a:t>
            </a:r>
            <a:r>
              <a:rPr sz="867" spc="13" dirty="0">
                <a:solidFill>
                  <a:srgbClr val="000000"/>
                </a:solidFill>
                <a:latin typeface="LQRMGR+CIDFont+F2"/>
                <a:cs typeface="LQRMGR+CIDFont+F2"/>
              </a:rPr>
              <a:t> </a:t>
            </a:r>
            <a:r>
              <a:rPr sz="867" dirty="0">
                <a:solidFill>
                  <a:srgbClr val="000000"/>
                </a:solidFill>
                <a:latin typeface="LQRMGR+CIDFont+F2"/>
                <a:cs typeface="LQRMGR+CIDFont+F2"/>
              </a:rPr>
              <a:t>failure or</a:t>
            </a:r>
            <a:r>
              <a:rPr sz="867" spc="-8" dirty="0">
                <a:solidFill>
                  <a:srgbClr val="000000"/>
                </a:solidFill>
                <a:latin typeface="LQRMGR+CIDFont+F2"/>
                <a:cs typeface="LQRMGR+CIDFont+F2"/>
              </a:rPr>
              <a:t> </a:t>
            </a:r>
            <a:r>
              <a:rPr sz="867" dirty="0">
                <a:solidFill>
                  <a:srgbClr val="000000"/>
                </a:solidFill>
                <a:latin typeface="LQRMGR+CIDFont+F2"/>
                <a:cs typeface="LQRMGR+CIDFont+F2"/>
              </a:rPr>
              <a:t>up to</a:t>
            </a:r>
            <a:r>
              <a:rPr sz="867" spc="20" dirty="0">
                <a:solidFill>
                  <a:srgbClr val="000000"/>
                </a:solidFill>
                <a:latin typeface="LQRMGR+CIDFont+F2"/>
                <a:cs typeface="LQRMGR+CIDFont+F2"/>
              </a:rPr>
              <a:t> </a:t>
            </a:r>
            <a:r>
              <a:rPr sz="867" dirty="0">
                <a:solidFill>
                  <a:srgbClr val="000000"/>
                </a:solidFill>
                <a:latin typeface="LQRMGR+CIDFont+F2"/>
                <a:cs typeface="LQRMGR+CIDFont+F2"/>
              </a:rPr>
              <a:t>the load corresponding to</a:t>
            </a:r>
            <a:r>
              <a:rPr sz="867" spc="11" dirty="0">
                <a:solidFill>
                  <a:srgbClr val="000000"/>
                </a:solidFill>
                <a:latin typeface="LQRMGR+CIDFont+F2"/>
                <a:cs typeface="LQRMGR+CIDFont+F2"/>
              </a:rPr>
              <a:t> </a:t>
            </a:r>
            <a:r>
              <a:rPr sz="867" spc="9" dirty="0">
                <a:solidFill>
                  <a:srgbClr val="000000"/>
                </a:solidFill>
                <a:latin typeface="LQRMGR+CIDFont+F2"/>
                <a:cs typeface="LQRMGR+CIDFont+F2"/>
              </a:rPr>
              <a:t>25/</a:t>
            </a:r>
            <a:r>
              <a:rPr sz="867" spc="-12" dirty="0">
                <a:solidFill>
                  <a:srgbClr val="000000"/>
                </a:solidFill>
                <a:latin typeface="LQRMGR+CIDFont+F2"/>
                <a:cs typeface="LQRMGR+CIDFont+F2"/>
              </a:rPr>
              <a:t> </a:t>
            </a:r>
            <a:r>
              <a:rPr sz="867" dirty="0">
                <a:solidFill>
                  <a:srgbClr val="000000"/>
                </a:solidFill>
                <a:latin typeface="LQRMGR+CIDFont+F2"/>
                <a:cs typeface="LQRMGR+CIDFont+F2"/>
              </a:rPr>
              <a:t>50</a:t>
            </a:r>
            <a:r>
              <a:rPr sz="867" spc="-6" dirty="0">
                <a:solidFill>
                  <a:srgbClr val="000000"/>
                </a:solidFill>
                <a:latin typeface="LQRMGR+CIDFont+F2"/>
                <a:cs typeface="LQRMGR+CIDFont+F2"/>
              </a:rPr>
              <a:t> </a:t>
            </a:r>
            <a:r>
              <a:rPr sz="867" spc="8" dirty="0">
                <a:solidFill>
                  <a:srgbClr val="000000"/>
                </a:solidFill>
                <a:latin typeface="LQRMGR+CIDFont+F2"/>
                <a:cs typeface="LQRMGR+CIDFont+F2"/>
              </a:rPr>
              <a:t>mm</a:t>
            </a:r>
            <a:r>
              <a:rPr sz="867" dirty="0">
                <a:solidFill>
                  <a:srgbClr val="000000"/>
                </a:solidFill>
                <a:latin typeface="LQRMGR+CIDFont+F2"/>
                <a:cs typeface="LQRMGR+CIDFont+F2"/>
              </a:rPr>
              <a:t> total</a:t>
            </a:r>
            <a:r>
              <a:rPr sz="867" spc="-6" dirty="0">
                <a:solidFill>
                  <a:srgbClr val="000000"/>
                </a:solidFill>
                <a:latin typeface="LQRMGR+CIDFont+F2"/>
                <a:cs typeface="LQRMGR+CIDFont+F2"/>
              </a:rPr>
              <a:t> </a:t>
            </a:r>
            <a:r>
              <a:rPr sz="867" dirty="0">
                <a:solidFill>
                  <a:srgbClr val="000000"/>
                </a:solidFill>
                <a:latin typeface="LQRMGR+CIDFont+F2"/>
                <a:cs typeface="LQRMGR+CIDFont+F2"/>
              </a:rPr>
              <a:t>settlement.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40370" y="859499"/>
            <a:ext cx="4201851"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3" name="object 3"/>
          <p:cNvSpPr txBox="1"/>
          <p:nvPr/>
        </p:nvSpPr>
        <p:spPr>
          <a:xfrm>
            <a:off x="2540369" y="1242609"/>
            <a:ext cx="4205071" cy="1423467"/>
          </a:xfrm>
          <a:prstGeom prst="rect">
            <a:avLst/>
          </a:prstGeom>
        </p:spPr>
        <p:txBody>
          <a:bodyPr vert="horz" wrap="square" lIns="0" tIns="0" rIns="0" bIns="0" rtlCol="0">
            <a:spAutoFit/>
          </a:bodyPr>
          <a:lstStyle/>
          <a:p>
            <a:pPr marL="1">
              <a:lnSpc>
                <a:spcPts val="971"/>
              </a:lnSpc>
            </a:pPr>
            <a:r>
              <a:rPr sz="867" dirty="0">
                <a:solidFill>
                  <a:srgbClr val="000000"/>
                </a:solidFill>
                <a:latin typeface="WMSBVV+CIDFont+F1"/>
                <a:cs typeface="WMSBVV+CIDFont+F1"/>
              </a:rPr>
              <a:t>The</a:t>
            </a:r>
            <a:r>
              <a:rPr sz="867" spc="96" dirty="0">
                <a:solidFill>
                  <a:srgbClr val="000000"/>
                </a:solidFill>
                <a:latin typeface="WMSBVV+CIDFont+F1"/>
                <a:cs typeface="WMSBVV+CIDFont+F1"/>
              </a:rPr>
              <a:t> </a:t>
            </a:r>
            <a:r>
              <a:rPr sz="867" dirty="0">
                <a:solidFill>
                  <a:srgbClr val="000000"/>
                </a:solidFill>
                <a:latin typeface="WMSBVV+CIDFont+F1"/>
                <a:cs typeface="WMSBVV+CIDFont+F1"/>
              </a:rPr>
              <a:t>Plate</a:t>
            </a:r>
            <a:r>
              <a:rPr sz="867" spc="103" dirty="0">
                <a:solidFill>
                  <a:srgbClr val="000000"/>
                </a:solidFill>
                <a:latin typeface="WMSBVV+CIDFont+F1"/>
                <a:cs typeface="WMSBVV+CIDFont+F1"/>
              </a:rPr>
              <a:t> </a:t>
            </a:r>
            <a:r>
              <a:rPr sz="867" dirty="0">
                <a:solidFill>
                  <a:srgbClr val="000000"/>
                </a:solidFill>
                <a:latin typeface="WMSBVV+CIDFont+F1"/>
                <a:cs typeface="WMSBVV+CIDFont+F1"/>
              </a:rPr>
              <a:t>was</a:t>
            </a:r>
            <a:r>
              <a:rPr sz="867" spc="101" dirty="0">
                <a:solidFill>
                  <a:srgbClr val="000000"/>
                </a:solidFill>
                <a:latin typeface="WMSBVV+CIDFont+F1"/>
                <a:cs typeface="WMSBVV+CIDFont+F1"/>
              </a:rPr>
              <a:t> </a:t>
            </a:r>
            <a:r>
              <a:rPr sz="867" dirty="0">
                <a:solidFill>
                  <a:srgbClr val="000000"/>
                </a:solidFill>
                <a:latin typeface="WMSBVV+CIDFont+F1"/>
                <a:cs typeface="WMSBVV+CIDFont+F1"/>
              </a:rPr>
              <a:t>loaded</a:t>
            </a:r>
            <a:r>
              <a:rPr sz="867" spc="98" dirty="0">
                <a:solidFill>
                  <a:srgbClr val="000000"/>
                </a:solidFill>
                <a:latin typeface="WMSBVV+CIDFont+F1"/>
                <a:cs typeface="WMSBVV+CIDFont+F1"/>
              </a:rPr>
              <a:t> </a:t>
            </a:r>
            <a:r>
              <a:rPr sz="867" dirty="0">
                <a:solidFill>
                  <a:srgbClr val="000000"/>
                </a:solidFill>
                <a:latin typeface="WMSBVV+CIDFont+F1"/>
                <a:cs typeface="WMSBVV+CIDFont+F1"/>
              </a:rPr>
              <a:t>up</a:t>
            </a:r>
            <a:r>
              <a:rPr sz="867" spc="95" dirty="0">
                <a:solidFill>
                  <a:srgbClr val="000000"/>
                </a:solidFill>
                <a:latin typeface="WMSBVV+CIDFont+F1"/>
                <a:cs typeface="WMSBVV+CIDFont+F1"/>
              </a:rPr>
              <a:t> </a:t>
            </a:r>
            <a:r>
              <a:rPr sz="867" dirty="0">
                <a:solidFill>
                  <a:srgbClr val="000000"/>
                </a:solidFill>
                <a:latin typeface="WMSBVV+CIDFont+F1"/>
                <a:cs typeface="WMSBVV+CIDFont+F1"/>
              </a:rPr>
              <a:t>to</a:t>
            </a:r>
            <a:r>
              <a:rPr sz="867" spc="94" dirty="0">
                <a:solidFill>
                  <a:srgbClr val="000000"/>
                </a:solidFill>
                <a:latin typeface="WMSBVV+CIDFont+F1"/>
                <a:cs typeface="WMSBVV+CIDFont+F1"/>
              </a:rPr>
              <a:t> </a:t>
            </a:r>
            <a:r>
              <a:rPr sz="867" dirty="0">
                <a:solidFill>
                  <a:srgbClr val="FF0000"/>
                </a:solidFill>
                <a:latin typeface="WMSBVV+CIDFont+F1"/>
                <a:cs typeface="WMSBVV+CIDFont+F1"/>
              </a:rPr>
              <a:t>19.60</a:t>
            </a:r>
            <a:r>
              <a:rPr sz="867" spc="100" dirty="0">
                <a:solidFill>
                  <a:srgbClr val="FF0000"/>
                </a:solidFill>
                <a:latin typeface="WMSBVV+CIDFont+F1"/>
                <a:cs typeface="WMSBVV+CIDFont+F1"/>
              </a:rPr>
              <a:t> </a:t>
            </a:r>
            <a:r>
              <a:rPr sz="867" dirty="0">
                <a:solidFill>
                  <a:srgbClr val="000000"/>
                </a:solidFill>
                <a:latin typeface="WMSBVV+CIDFont+F1"/>
                <a:cs typeface="WMSBVV+CIDFont+F1"/>
              </a:rPr>
              <a:t>tonnes</a:t>
            </a:r>
            <a:r>
              <a:rPr sz="867" spc="100" dirty="0">
                <a:solidFill>
                  <a:srgbClr val="000000"/>
                </a:solidFill>
                <a:latin typeface="WMSBVV+CIDFont+F1"/>
                <a:cs typeface="WMSBVV+CIDFont+F1"/>
              </a:rPr>
              <a:t> </a:t>
            </a:r>
            <a:r>
              <a:rPr sz="867" dirty="0">
                <a:solidFill>
                  <a:srgbClr val="000000"/>
                </a:solidFill>
                <a:latin typeface="WMSBVV+CIDFont+F1"/>
                <a:cs typeface="WMSBVV+CIDFont+F1"/>
              </a:rPr>
              <a:t>and</a:t>
            </a:r>
            <a:r>
              <a:rPr sz="867" spc="110" dirty="0">
                <a:solidFill>
                  <a:srgbClr val="000000"/>
                </a:solidFill>
                <a:latin typeface="WMSBVV+CIDFont+F1"/>
                <a:cs typeface="WMSBVV+CIDFont+F1"/>
              </a:rPr>
              <a:t> </a:t>
            </a:r>
            <a:r>
              <a:rPr sz="867" dirty="0">
                <a:solidFill>
                  <a:srgbClr val="000000"/>
                </a:solidFill>
                <a:latin typeface="WMSBVV+CIDFont+F1"/>
                <a:cs typeface="WMSBVV+CIDFont+F1"/>
              </a:rPr>
              <a:t>the</a:t>
            </a:r>
            <a:r>
              <a:rPr sz="867" spc="114" dirty="0">
                <a:solidFill>
                  <a:srgbClr val="000000"/>
                </a:solidFill>
                <a:latin typeface="WMSBVV+CIDFont+F1"/>
                <a:cs typeface="WMSBVV+CIDFont+F1"/>
              </a:rPr>
              <a:t> </a:t>
            </a:r>
            <a:r>
              <a:rPr sz="867" dirty="0">
                <a:solidFill>
                  <a:srgbClr val="000000"/>
                </a:solidFill>
                <a:latin typeface="WMSBVV+CIDFont+F1"/>
                <a:cs typeface="WMSBVV+CIDFont+F1"/>
              </a:rPr>
              <a:t>corresponding</a:t>
            </a:r>
            <a:r>
              <a:rPr sz="867" spc="101" dirty="0">
                <a:solidFill>
                  <a:srgbClr val="000000"/>
                </a:solidFill>
                <a:latin typeface="WMSBVV+CIDFont+F1"/>
                <a:cs typeface="WMSBVV+CIDFont+F1"/>
              </a:rPr>
              <a:t> </a:t>
            </a:r>
            <a:r>
              <a:rPr sz="867" dirty="0">
                <a:solidFill>
                  <a:srgbClr val="000000"/>
                </a:solidFill>
                <a:latin typeface="WMSBVV+CIDFont+F1"/>
                <a:cs typeface="WMSBVV+CIDFont+F1"/>
              </a:rPr>
              <a:t>total</a:t>
            </a:r>
            <a:r>
              <a:rPr sz="867" spc="89" dirty="0">
                <a:solidFill>
                  <a:srgbClr val="000000"/>
                </a:solidFill>
                <a:latin typeface="WMSBVV+CIDFont+F1"/>
                <a:cs typeface="WMSBVV+CIDFont+F1"/>
              </a:rPr>
              <a:t> </a:t>
            </a:r>
            <a:r>
              <a:rPr sz="867" dirty="0">
                <a:solidFill>
                  <a:srgbClr val="000000"/>
                </a:solidFill>
                <a:latin typeface="WMSBVV+CIDFont+F1"/>
                <a:cs typeface="WMSBVV+CIDFont+F1"/>
              </a:rPr>
              <a:t>settlement</a:t>
            </a:r>
            <a:r>
              <a:rPr sz="867" spc="105" dirty="0">
                <a:solidFill>
                  <a:srgbClr val="000000"/>
                </a:solidFill>
                <a:latin typeface="WMSBVV+CIDFont+F1"/>
                <a:cs typeface="WMSBVV+CIDFont+F1"/>
              </a:rPr>
              <a:t> </a:t>
            </a:r>
            <a:r>
              <a:rPr sz="867" dirty="0">
                <a:solidFill>
                  <a:srgbClr val="000000"/>
                </a:solidFill>
                <a:latin typeface="WMSBVV+CIDFont+F1"/>
                <a:cs typeface="WMSBVV+CIDFont+F1"/>
              </a:rPr>
              <a:t>was</a:t>
            </a:r>
          </a:p>
          <a:p>
            <a:pPr>
              <a:lnSpc>
                <a:spcPts val="971"/>
              </a:lnSpc>
              <a:spcBef>
                <a:spcPts val="546"/>
              </a:spcBef>
            </a:pPr>
            <a:r>
              <a:rPr sz="867" dirty="0">
                <a:solidFill>
                  <a:srgbClr val="000000"/>
                </a:solidFill>
                <a:latin typeface="WMSBVV+CIDFont+F1"/>
                <a:cs typeface="WMSBVV+CIDFont+F1"/>
              </a:rPr>
              <a:t>found</a:t>
            </a:r>
            <a:r>
              <a:rPr sz="867" spc="48" dirty="0">
                <a:solidFill>
                  <a:srgbClr val="000000"/>
                </a:solidFill>
                <a:latin typeface="WMSBVV+CIDFont+F1"/>
                <a:cs typeface="WMSBVV+CIDFont+F1"/>
              </a:rPr>
              <a:t> </a:t>
            </a:r>
            <a:r>
              <a:rPr sz="867" dirty="0">
                <a:solidFill>
                  <a:srgbClr val="000000"/>
                </a:solidFill>
                <a:latin typeface="WMSBVV+CIDFont+F1"/>
                <a:cs typeface="WMSBVV+CIDFont+F1"/>
              </a:rPr>
              <a:t>to</a:t>
            </a:r>
            <a:r>
              <a:rPr sz="867" spc="57" dirty="0">
                <a:solidFill>
                  <a:srgbClr val="000000"/>
                </a:solidFill>
                <a:latin typeface="WMSBVV+CIDFont+F1"/>
                <a:cs typeface="WMSBVV+CIDFont+F1"/>
              </a:rPr>
              <a:t> </a:t>
            </a:r>
            <a:r>
              <a:rPr sz="867" dirty="0">
                <a:solidFill>
                  <a:srgbClr val="000000"/>
                </a:solidFill>
                <a:latin typeface="WMSBVV+CIDFont+F1"/>
                <a:cs typeface="WMSBVV+CIDFont+F1"/>
              </a:rPr>
              <a:t>be</a:t>
            </a:r>
            <a:r>
              <a:rPr sz="867" spc="54" dirty="0">
                <a:solidFill>
                  <a:srgbClr val="000000"/>
                </a:solidFill>
                <a:latin typeface="WMSBVV+CIDFont+F1"/>
                <a:cs typeface="WMSBVV+CIDFont+F1"/>
              </a:rPr>
              <a:t> </a:t>
            </a:r>
            <a:r>
              <a:rPr sz="867" dirty="0">
                <a:solidFill>
                  <a:srgbClr val="FF0000"/>
                </a:solidFill>
                <a:latin typeface="WMSBVV+CIDFont+F1"/>
                <a:cs typeface="WMSBVV+CIDFont+F1"/>
              </a:rPr>
              <a:t>10.47</a:t>
            </a:r>
            <a:r>
              <a:rPr sz="867" spc="53" dirty="0">
                <a:solidFill>
                  <a:srgbClr val="FF0000"/>
                </a:solidFill>
                <a:latin typeface="WMSBVV+CIDFont+F1"/>
                <a:cs typeface="WMSBVV+CIDFont+F1"/>
              </a:rPr>
              <a:t> </a:t>
            </a:r>
            <a:r>
              <a:rPr sz="867" dirty="0">
                <a:solidFill>
                  <a:srgbClr val="000000"/>
                </a:solidFill>
                <a:latin typeface="WMSBVV+CIDFont+F1"/>
                <a:cs typeface="WMSBVV+CIDFont+F1"/>
              </a:rPr>
              <a:t>mm.</a:t>
            </a:r>
            <a:r>
              <a:rPr sz="867" spc="52" dirty="0">
                <a:solidFill>
                  <a:srgbClr val="000000"/>
                </a:solidFill>
                <a:latin typeface="WMSBVV+CIDFont+F1"/>
                <a:cs typeface="WMSBVV+CIDFont+F1"/>
              </a:rPr>
              <a:t> </a:t>
            </a:r>
            <a:r>
              <a:rPr sz="867" dirty="0">
                <a:solidFill>
                  <a:srgbClr val="000000"/>
                </a:solidFill>
                <a:latin typeface="LQRMGR+CIDFont+F2"/>
                <a:cs typeface="LQRMGR+CIDFont+F2"/>
              </a:rPr>
              <a:t>The</a:t>
            </a:r>
            <a:r>
              <a:rPr sz="867" spc="53" dirty="0">
                <a:solidFill>
                  <a:srgbClr val="000000"/>
                </a:solidFill>
                <a:latin typeface="LQRMGR+CIDFont+F2"/>
                <a:cs typeface="LQRMGR+CIDFont+F2"/>
              </a:rPr>
              <a:t> </a:t>
            </a:r>
            <a:r>
              <a:rPr sz="867" dirty="0">
                <a:solidFill>
                  <a:srgbClr val="000000"/>
                </a:solidFill>
                <a:latin typeface="LQRMGR+CIDFont+F2"/>
                <a:cs typeface="LQRMGR+CIDFont+F2"/>
              </a:rPr>
              <a:t>load</a:t>
            </a:r>
            <a:r>
              <a:rPr sz="867" spc="59" dirty="0">
                <a:solidFill>
                  <a:srgbClr val="000000"/>
                </a:solidFill>
                <a:latin typeface="LQRMGR+CIDFont+F2"/>
                <a:cs typeface="LQRMGR+CIDFont+F2"/>
              </a:rPr>
              <a:t> </a:t>
            </a:r>
            <a:r>
              <a:rPr sz="867" dirty="0">
                <a:solidFill>
                  <a:srgbClr val="000000"/>
                </a:solidFill>
                <a:latin typeface="LQRMGR+CIDFont+F2"/>
                <a:cs typeface="LQRMGR+CIDFont+F2"/>
              </a:rPr>
              <a:t>was</a:t>
            </a:r>
            <a:r>
              <a:rPr sz="867" spc="67" dirty="0">
                <a:solidFill>
                  <a:srgbClr val="000000"/>
                </a:solidFill>
                <a:latin typeface="LQRMGR+CIDFont+F2"/>
                <a:cs typeface="LQRMGR+CIDFont+F2"/>
              </a:rPr>
              <a:t> </a:t>
            </a:r>
            <a:r>
              <a:rPr sz="867" dirty="0">
                <a:solidFill>
                  <a:srgbClr val="000000"/>
                </a:solidFill>
                <a:latin typeface="LQRMGR+CIDFont+F2"/>
                <a:cs typeface="LQRMGR+CIDFont+F2"/>
              </a:rPr>
              <a:t>maintained</a:t>
            </a:r>
            <a:r>
              <a:rPr sz="867" spc="57" dirty="0">
                <a:solidFill>
                  <a:srgbClr val="000000"/>
                </a:solidFill>
                <a:latin typeface="LQRMGR+CIDFont+F2"/>
                <a:cs typeface="LQRMGR+CIDFont+F2"/>
              </a:rPr>
              <a:t> </a:t>
            </a:r>
            <a:r>
              <a:rPr sz="867" dirty="0">
                <a:solidFill>
                  <a:srgbClr val="000000"/>
                </a:solidFill>
                <a:latin typeface="LQRMGR+CIDFont+F2"/>
                <a:cs typeface="LQRMGR+CIDFont+F2"/>
              </a:rPr>
              <a:t>for</a:t>
            </a:r>
            <a:r>
              <a:rPr sz="867" spc="53" dirty="0">
                <a:solidFill>
                  <a:srgbClr val="000000"/>
                </a:solidFill>
                <a:latin typeface="LQRMGR+CIDFont+F2"/>
                <a:cs typeface="LQRMGR+CIDFont+F2"/>
              </a:rPr>
              <a:t> </a:t>
            </a:r>
            <a:r>
              <a:rPr sz="867" dirty="0">
                <a:solidFill>
                  <a:srgbClr val="000000"/>
                </a:solidFill>
                <a:latin typeface="LQRMGR+CIDFont+F2"/>
                <a:cs typeface="LQRMGR+CIDFont+F2"/>
              </a:rPr>
              <a:t>a</a:t>
            </a:r>
            <a:r>
              <a:rPr sz="867" spc="42" dirty="0">
                <a:solidFill>
                  <a:srgbClr val="000000"/>
                </a:solidFill>
                <a:latin typeface="LQRMGR+CIDFont+F2"/>
                <a:cs typeface="LQRMGR+CIDFont+F2"/>
              </a:rPr>
              <a:t> </a:t>
            </a:r>
            <a:r>
              <a:rPr sz="867" dirty="0">
                <a:solidFill>
                  <a:srgbClr val="000000"/>
                </a:solidFill>
                <a:latin typeface="LQRMGR+CIDFont+F2"/>
                <a:cs typeface="LQRMGR+CIDFont+F2"/>
              </a:rPr>
              <a:t>period</a:t>
            </a:r>
            <a:r>
              <a:rPr sz="867" spc="39"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37" dirty="0">
                <a:solidFill>
                  <a:srgbClr val="000000"/>
                </a:solidFill>
                <a:latin typeface="LQRMGR+CIDFont+F2"/>
                <a:cs typeface="LQRMGR+CIDFont+F2"/>
              </a:rPr>
              <a:t> </a:t>
            </a:r>
            <a:r>
              <a:rPr sz="867" dirty="0">
                <a:solidFill>
                  <a:srgbClr val="000000"/>
                </a:solidFill>
                <a:latin typeface="LQRMGR+CIDFont+F2"/>
                <a:cs typeface="LQRMGR+CIDFont+F2"/>
              </a:rPr>
              <a:t>1</a:t>
            </a:r>
            <a:r>
              <a:rPr sz="867" spc="52" dirty="0">
                <a:solidFill>
                  <a:srgbClr val="000000"/>
                </a:solidFill>
                <a:latin typeface="LQRMGR+CIDFont+F2"/>
                <a:cs typeface="LQRMGR+CIDFont+F2"/>
              </a:rPr>
              <a:t> </a:t>
            </a:r>
            <a:r>
              <a:rPr sz="867" spc="8" dirty="0">
                <a:solidFill>
                  <a:srgbClr val="000000"/>
                </a:solidFill>
                <a:latin typeface="LQRMGR+CIDFont+F2"/>
                <a:cs typeface="LQRMGR+CIDFont+F2"/>
              </a:rPr>
              <a:t>hour</a:t>
            </a:r>
            <a:r>
              <a:rPr sz="867" spc="39" dirty="0">
                <a:solidFill>
                  <a:srgbClr val="000000"/>
                </a:solidFill>
                <a:latin typeface="LQRMGR+CIDFont+F2"/>
                <a:cs typeface="LQRMGR+CIDFont+F2"/>
              </a:rPr>
              <a:t> </a:t>
            </a:r>
            <a:r>
              <a:rPr sz="867" dirty="0">
                <a:solidFill>
                  <a:srgbClr val="000000"/>
                </a:solidFill>
                <a:latin typeface="LQRMGR+CIDFont+F2"/>
                <a:cs typeface="LQRMGR+CIDFont+F2"/>
              </a:rPr>
              <a:t>and</a:t>
            </a:r>
            <a:r>
              <a:rPr sz="867" spc="58" dirty="0">
                <a:solidFill>
                  <a:srgbClr val="000000"/>
                </a:solidFill>
                <a:latin typeface="LQRMGR+CIDFont+F2"/>
                <a:cs typeface="LQRMGR+CIDFont+F2"/>
              </a:rPr>
              <a:t> </a:t>
            </a:r>
            <a:r>
              <a:rPr sz="867" dirty="0">
                <a:solidFill>
                  <a:srgbClr val="000000"/>
                </a:solidFill>
                <a:latin typeface="LQRMGR+CIDFont+F2"/>
                <a:cs typeface="LQRMGR+CIDFont+F2"/>
              </a:rPr>
              <a:t>then</a:t>
            </a:r>
            <a:r>
              <a:rPr sz="867" spc="55" dirty="0">
                <a:solidFill>
                  <a:srgbClr val="000000"/>
                </a:solidFill>
                <a:latin typeface="LQRMGR+CIDFont+F2"/>
                <a:cs typeface="LQRMGR+CIDFont+F2"/>
              </a:rPr>
              <a:t> </a:t>
            </a:r>
            <a:r>
              <a:rPr sz="867" dirty="0">
                <a:solidFill>
                  <a:srgbClr val="000000"/>
                </a:solidFill>
                <a:latin typeface="LQRMGR+CIDFont+F2"/>
                <a:cs typeface="LQRMGR+CIDFont+F2"/>
              </a:rPr>
              <a:t>the</a:t>
            </a:r>
            <a:r>
              <a:rPr sz="867" spc="67" dirty="0">
                <a:solidFill>
                  <a:srgbClr val="000000"/>
                </a:solidFill>
                <a:latin typeface="LQRMGR+CIDFont+F2"/>
                <a:cs typeface="LQRMGR+CIDFont+F2"/>
              </a:rPr>
              <a:t> </a:t>
            </a:r>
            <a:r>
              <a:rPr sz="867" dirty="0">
                <a:solidFill>
                  <a:srgbClr val="000000"/>
                </a:solidFill>
                <a:latin typeface="LQRMGR+CIDFont+F2"/>
                <a:cs typeface="LQRMGR+CIDFont+F2"/>
              </a:rPr>
              <a:t>plate</a:t>
            </a:r>
          </a:p>
          <a:p>
            <a:pPr marL="2">
              <a:lnSpc>
                <a:spcPts val="971"/>
              </a:lnSpc>
              <a:spcBef>
                <a:spcPts val="538"/>
              </a:spcBef>
            </a:pPr>
            <a:r>
              <a:rPr sz="867" dirty="0">
                <a:solidFill>
                  <a:srgbClr val="000000"/>
                </a:solidFill>
                <a:latin typeface="LQRMGR+CIDFont+F2"/>
                <a:cs typeface="LQRMGR+CIDFont+F2"/>
              </a:rPr>
              <a:t>was</a:t>
            </a:r>
            <a:r>
              <a:rPr sz="867" spc="11" dirty="0">
                <a:solidFill>
                  <a:srgbClr val="000000"/>
                </a:solidFill>
                <a:latin typeface="LQRMGR+CIDFont+F2"/>
                <a:cs typeface="LQRMGR+CIDFont+F2"/>
              </a:rPr>
              <a:t> </a:t>
            </a:r>
            <a:r>
              <a:rPr sz="867" dirty="0">
                <a:solidFill>
                  <a:srgbClr val="000000"/>
                </a:solidFill>
                <a:latin typeface="LQRMGR+CIDFont+F2"/>
                <a:cs typeface="LQRMGR+CIDFont+F2"/>
              </a:rPr>
              <a:t>unloaded. A</a:t>
            </a:r>
            <a:r>
              <a:rPr sz="867" spc="16" dirty="0">
                <a:solidFill>
                  <a:srgbClr val="000000"/>
                </a:solidFill>
                <a:latin typeface="LQRMGR+CIDFont+F2"/>
                <a:cs typeface="LQRMGR+CIDFont+F2"/>
              </a:rPr>
              <a:t> </a:t>
            </a:r>
            <a:r>
              <a:rPr sz="867" dirty="0">
                <a:solidFill>
                  <a:srgbClr val="000000"/>
                </a:solidFill>
                <a:latin typeface="LQRMGR+CIDFont+F2"/>
                <a:cs typeface="LQRMGR+CIDFont+F2"/>
              </a:rPr>
              <a:t>graph between applied load</a:t>
            </a:r>
            <a:r>
              <a:rPr sz="867" spc="15" dirty="0">
                <a:solidFill>
                  <a:srgbClr val="000000"/>
                </a:solidFill>
                <a:latin typeface="LQRMGR+CIDFont+F2"/>
                <a:cs typeface="LQRMGR+CIDFont+F2"/>
              </a:rPr>
              <a:t> </a:t>
            </a:r>
            <a:r>
              <a:rPr sz="867" dirty="0">
                <a:solidFill>
                  <a:srgbClr val="000000"/>
                </a:solidFill>
                <a:latin typeface="LQRMGR+CIDFont+F2"/>
                <a:cs typeface="LQRMGR+CIDFont+F2"/>
              </a:rPr>
              <a:t>and the</a:t>
            </a:r>
            <a:r>
              <a:rPr sz="867" spc="11"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11" dirty="0">
                <a:solidFill>
                  <a:srgbClr val="000000"/>
                </a:solidFill>
                <a:latin typeface="LQRMGR+CIDFont+F2"/>
                <a:cs typeface="LQRMGR+CIDFont+F2"/>
              </a:rPr>
              <a:t> </a:t>
            </a:r>
            <a:r>
              <a:rPr sz="867" spc="6" dirty="0">
                <a:solidFill>
                  <a:srgbClr val="000000"/>
                </a:solidFill>
                <a:latin typeface="LQRMGR+CIDFont+F2"/>
                <a:cs typeface="LQRMGR+CIDFont+F2"/>
              </a:rPr>
              <a:t>was</a:t>
            </a:r>
            <a:r>
              <a:rPr sz="867" dirty="0">
                <a:solidFill>
                  <a:srgbClr val="000000"/>
                </a:solidFill>
                <a:latin typeface="LQRMGR+CIDFont+F2"/>
                <a:cs typeface="LQRMGR+CIDFont+F2"/>
              </a:rPr>
              <a:t> </a:t>
            </a:r>
            <a:r>
              <a:rPr sz="867" spc="6" dirty="0">
                <a:solidFill>
                  <a:srgbClr val="000000"/>
                </a:solidFill>
                <a:latin typeface="LQRMGR+CIDFont+F2"/>
                <a:cs typeface="LQRMGR+CIDFont+F2"/>
              </a:rPr>
              <a:t>drawn</a:t>
            </a:r>
            <a:r>
              <a:rPr sz="867" dirty="0">
                <a:solidFill>
                  <a:srgbClr val="000000"/>
                </a:solidFill>
                <a:latin typeface="LQRMGR+CIDFont+F2"/>
                <a:cs typeface="LQRMGR+CIDFont+F2"/>
              </a:rPr>
              <a:t> (Figure-3 and</a:t>
            </a:r>
            <a:r>
              <a:rPr sz="867" spc="22" dirty="0">
                <a:solidFill>
                  <a:srgbClr val="000000"/>
                </a:solidFill>
                <a:latin typeface="LQRMGR+CIDFont+F2"/>
                <a:cs typeface="LQRMGR+CIDFont+F2"/>
              </a:rPr>
              <a:t> </a:t>
            </a:r>
            <a:r>
              <a:rPr sz="867" dirty="0">
                <a:solidFill>
                  <a:srgbClr val="000000"/>
                </a:solidFill>
                <a:latin typeface="LQRMGR+CIDFont+F2"/>
                <a:cs typeface="LQRMGR+CIDFont+F2"/>
              </a:rPr>
              <a:t>4)</a:t>
            </a:r>
          </a:p>
          <a:p>
            <a:pPr marL="2">
              <a:lnSpc>
                <a:spcPts val="971"/>
              </a:lnSpc>
              <a:spcBef>
                <a:spcPts val="562"/>
              </a:spcBef>
            </a:pPr>
            <a:r>
              <a:rPr sz="867" dirty="0">
                <a:solidFill>
                  <a:srgbClr val="000000"/>
                </a:solidFill>
                <a:latin typeface="LQRMGR+CIDFont+F2"/>
                <a:cs typeface="LQRMGR+CIDFont+F2"/>
              </a:rPr>
              <a:t>to</a:t>
            </a:r>
            <a:r>
              <a:rPr sz="867" spc="442" dirty="0">
                <a:solidFill>
                  <a:srgbClr val="000000"/>
                </a:solidFill>
                <a:latin typeface="LQRMGR+CIDFont+F2"/>
                <a:cs typeface="LQRMGR+CIDFont+F2"/>
              </a:rPr>
              <a:t> </a:t>
            </a:r>
            <a:r>
              <a:rPr sz="867" dirty="0">
                <a:solidFill>
                  <a:srgbClr val="000000"/>
                </a:solidFill>
                <a:latin typeface="LQRMGR+CIDFont+F2"/>
                <a:cs typeface="LQRMGR+CIDFont+F2"/>
              </a:rPr>
              <a:t>assess</a:t>
            </a:r>
            <a:r>
              <a:rPr sz="867" spc="441" dirty="0">
                <a:solidFill>
                  <a:srgbClr val="000000"/>
                </a:solidFill>
                <a:latin typeface="LQRMGR+CIDFont+F2"/>
                <a:cs typeface="LQRMGR+CIDFont+F2"/>
              </a:rPr>
              <a:t> </a:t>
            </a:r>
            <a:r>
              <a:rPr sz="867" dirty="0">
                <a:solidFill>
                  <a:srgbClr val="000000"/>
                </a:solidFill>
                <a:latin typeface="LQRMGR+CIDFont+F2"/>
                <a:cs typeface="LQRMGR+CIDFont+F2"/>
              </a:rPr>
              <a:t>the</a:t>
            </a:r>
            <a:r>
              <a:rPr sz="867" spc="442" dirty="0">
                <a:solidFill>
                  <a:srgbClr val="000000"/>
                </a:solidFill>
                <a:latin typeface="LQRMGR+CIDFont+F2"/>
                <a:cs typeface="LQRMGR+CIDFont+F2"/>
              </a:rPr>
              <a:t> </a:t>
            </a:r>
            <a:r>
              <a:rPr sz="867" dirty="0">
                <a:solidFill>
                  <a:srgbClr val="000000"/>
                </a:solidFill>
                <a:latin typeface="LQRMGR+CIDFont+F2"/>
                <a:cs typeface="LQRMGR+CIDFont+F2"/>
              </a:rPr>
              <a:t>ultimate</a:t>
            </a:r>
            <a:r>
              <a:rPr sz="867" spc="448" dirty="0">
                <a:solidFill>
                  <a:srgbClr val="000000"/>
                </a:solidFill>
                <a:latin typeface="LQRMGR+CIDFont+F2"/>
                <a:cs typeface="LQRMGR+CIDFont+F2"/>
              </a:rPr>
              <a:t> </a:t>
            </a:r>
            <a:r>
              <a:rPr sz="867" dirty="0">
                <a:solidFill>
                  <a:srgbClr val="000000"/>
                </a:solidFill>
                <a:latin typeface="LQRMGR+CIDFont+F2"/>
                <a:cs typeface="LQRMGR+CIDFont+F2"/>
              </a:rPr>
              <a:t>bearing</a:t>
            </a:r>
            <a:r>
              <a:rPr sz="867" spc="445" dirty="0">
                <a:solidFill>
                  <a:srgbClr val="000000"/>
                </a:solidFill>
                <a:latin typeface="LQRMGR+CIDFont+F2"/>
                <a:cs typeface="LQRMGR+CIDFont+F2"/>
              </a:rPr>
              <a:t> </a:t>
            </a:r>
            <a:r>
              <a:rPr sz="867" dirty="0">
                <a:solidFill>
                  <a:srgbClr val="000000"/>
                </a:solidFill>
                <a:latin typeface="LQRMGR+CIDFont+F2"/>
                <a:cs typeface="LQRMGR+CIDFont+F2"/>
              </a:rPr>
              <a:t>capacity</a:t>
            </a:r>
            <a:r>
              <a:rPr sz="867" spc="442"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422" dirty="0">
                <a:solidFill>
                  <a:srgbClr val="000000"/>
                </a:solidFill>
                <a:latin typeface="LQRMGR+CIDFont+F2"/>
                <a:cs typeface="LQRMGR+CIDFont+F2"/>
              </a:rPr>
              <a:t> </a:t>
            </a:r>
            <a:r>
              <a:rPr sz="867" dirty="0">
                <a:solidFill>
                  <a:srgbClr val="000000"/>
                </a:solidFill>
                <a:latin typeface="LQRMGR+CIDFont+F2"/>
                <a:cs typeface="LQRMGR+CIDFont+F2"/>
              </a:rPr>
              <a:t>soil</a:t>
            </a:r>
            <a:r>
              <a:rPr sz="867" spc="430" dirty="0">
                <a:solidFill>
                  <a:srgbClr val="000000"/>
                </a:solidFill>
                <a:latin typeface="LQRMGR+CIDFont+F2"/>
                <a:cs typeface="LQRMGR+CIDFont+F2"/>
              </a:rPr>
              <a:t> </a:t>
            </a:r>
            <a:r>
              <a:rPr sz="867" dirty="0">
                <a:solidFill>
                  <a:srgbClr val="000000"/>
                </a:solidFill>
                <a:latin typeface="LQRMGR+CIDFont+F2"/>
                <a:cs typeface="LQRMGR+CIDFont+F2"/>
              </a:rPr>
              <a:t>and</a:t>
            </a:r>
            <a:r>
              <a:rPr sz="867" spc="451" dirty="0">
                <a:solidFill>
                  <a:srgbClr val="000000"/>
                </a:solidFill>
                <a:latin typeface="LQRMGR+CIDFont+F2"/>
                <a:cs typeface="LQRMGR+CIDFont+F2"/>
              </a:rPr>
              <a:t> </a:t>
            </a:r>
            <a:r>
              <a:rPr sz="867" dirty="0">
                <a:solidFill>
                  <a:srgbClr val="000000"/>
                </a:solidFill>
                <a:latin typeface="LQRMGR+CIDFont+F2"/>
                <a:cs typeface="LQRMGR+CIDFont+F2"/>
              </a:rPr>
              <a:t>design</a:t>
            </a:r>
            <a:r>
              <a:rPr sz="867" spc="453"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423" dirty="0">
                <a:solidFill>
                  <a:srgbClr val="000000"/>
                </a:solidFill>
                <a:latin typeface="LQRMGR+CIDFont+F2"/>
                <a:cs typeface="LQRMGR+CIDFont+F2"/>
              </a:rPr>
              <a:t> </a:t>
            </a:r>
            <a:r>
              <a:rPr sz="867" dirty="0">
                <a:solidFill>
                  <a:srgbClr val="000000"/>
                </a:solidFill>
                <a:latin typeface="LQRMGR+CIDFont+F2"/>
                <a:cs typeface="LQRMGR+CIDFont+F2"/>
              </a:rPr>
              <a:t>foundation</a:t>
            </a:r>
            <a:r>
              <a:rPr sz="867" spc="444" dirty="0">
                <a:solidFill>
                  <a:srgbClr val="000000"/>
                </a:solidFill>
                <a:latin typeface="LQRMGR+CIDFont+F2"/>
                <a:cs typeface="LQRMGR+CIDFont+F2"/>
              </a:rPr>
              <a:t> </a:t>
            </a:r>
            <a:r>
              <a:rPr sz="867" spc="8" dirty="0">
                <a:solidFill>
                  <a:srgbClr val="000000"/>
                </a:solidFill>
                <a:latin typeface="LQRMGR+CIDFont+F2"/>
                <a:cs typeface="LQRMGR+CIDFont+F2"/>
              </a:rPr>
              <a:t>for</a:t>
            </a:r>
            <a:r>
              <a:rPr sz="867" spc="428" dirty="0">
                <a:solidFill>
                  <a:srgbClr val="000000"/>
                </a:solidFill>
                <a:latin typeface="LQRMGR+CIDFont+F2"/>
                <a:cs typeface="LQRMGR+CIDFont+F2"/>
              </a:rPr>
              <a:t> </a:t>
            </a:r>
            <a:r>
              <a:rPr sz="867" dirty="0">
                <a:solidFill>
                  <a:srgbClr val="000000"/>
                </a:solidFill>
                <a:latin typeface="LQRMGR+CIDFont+F2"/>
                <a:cs typeface="LQRMGR+CIDFont+F2"/>
              </a:rPr>
              <a:t>a</a:t>
            </a:r>
          </a:p>
          <a:p>
            <a:pPr marL="2">
              <a:lnSpc>
                <a:spcPts val="971"/>
              </a:lnSpc>
              <a:spcBef>
                <a:spcPts val="538"/>
              </a:spcBef>
            </a:pPr>
            <a:r>
              <a:rPr sz="867" dirty="0">
                <a:solidFill>
                  <a:srgbClr val="000000"/>
                </a:solidFill>
                <a:latin typeface="LQRMGR+CIDFont+F2"/>
                <a:cs typeface="LQRMGR+CIDFont+F2"/>
              </a:rPr>
              <a:t>given settlement.</a:t>
            </a:r>
          </a:p>
        </p:txBody>
      </p:sp>
      <p:sp>
        <p:nvSpPr>
          <p:cNvPr id="4" name="object 4"/>
          <p:cNvSpPr txBox="1"/>
          <p:nvPr/>
        </p:nvSpPr>
        <p:spPr>
          <a:xfrm>
            <a:off x="2540371" y="2393385"/>
            <a:ext cx="2017764" cy="128240"/>
          </a:xfrm>
          <a:prstGeom prst="rect">
            <a:avLst/>
          </a:prstGeom>
        </p:spPr>
        <p:txBody>
          <a:bodyPr vert="horz" wrap="square" lIns="0" tIns="0" rIns="0" bIns="0" rtlCol="0">
            <a:spAutoFit/>
          </a:bodyPr>
          <a:lstStyle/>
          <a:p>
            <a:pPr>
              <a:lnSpc>
                <a:spcPts val="971"/>
              </a:lnSpc>
            </a:pPr>
            <a:r>
              <a:rPr sz="867" spc="8" dirty="0">
                <a:solidFill>
                  <a:srgbClr val="000000"/>
                </a:solidFill>
                <a:latin typeface="WMSBVV+CIDFont+F1"/>
                <a:cs typeface="WMSBVV+CIDFont+F1"/>
              </a:rPr>
              <a:t>SAFE</a:t>
            </a:r>
            <a:r>
              <a:rPr sz="867" dirty="0">
                <a:solidFill>
                  <a:srgbClr val="000000"/>
                </a:solidFill>
                <a:latin typeface="WMSBVV+CIDFont+F1"/>
                <a:cs typeface="WMSBVV+CIDFont+F1"/>
              </a:rPr>
              <a:t> BEARING CAPACITY OF</a:t>
            </a:r>
            <a:r>
              <a:rPr sz="867" spc="15" dirty="0">
                <a:solidFill>
                  <a:srgbClr val="000000"/>
                </a:solidFill>
                <a:latin typeface="WMSBVV+CIDFont+F1"/>
                <a:cs typeface="WMSBVV+CIDFont+F1"/>
              </a:rPr>
              <a:t> </a:t>
            </a:r>
            <a:r>
              <a:rPr sz="867" dirty="0">
                <a:solidFill>
                  <a:srgbClr val="000000"/>
                </a:solidFill>
                <a:latin typeface="WMSBVV+CIDFont+F1"/>
                <a:cs typeface="WMSBVV+CIDFont+F1"/>
              </a:rPr>
              <a:t>SOIL</a:t>
            </a:r>
          </a:p>
        </p:txBody>
      </p:sp>
      <p:sp>
        <p:nvSpPr>
          <p:cNvPr id="5" name="object 5"/>
          <p:cNvSpPr txBox="1"/>
          <p:nvPr/>
        </p:nvSpPr>
        <p:spPr>
          <a:xfrm>
            <a:off x="2826106" y="2585180"/>
            <a:ext cx="1734685" cy="25648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Size of the Plate -300 </a:t>
            </a:r>
            <a:r>
              <a:rPr sz="867" spc="8" dirty="0">
                <a:solidFill>
                  <a:srgbClr val="000000"/>
                </a:solidFill>
                <a:latin typeface="LQRMGR+CIDFont+F2"/>
                <a:cs typeface="LQRMGR+CIDFont+F2"/>
              </a:rPr>
              <a:t>mm</a:t>
            </a:r>
            <a:r>
              <a:rPr sz="867" dirty="0">
                <a:solidFill>
                  <a:srgbClr val="000000"/>
                </a:solidFill>
                <a:latin typeface="LQRMGR+CIDFont+F2"/>
                <a:cs typeface="LQRMGR+CIDFont+F2"/>
              </a:rPr>
              <a:t> x</a:t>
            </a:r>
            <a:r>
              <a:rPr sz="867" spc="8" dirty="0">
                <a:solidFill>
                  <a:srgbClr val="000000"/>
                </a:solidFill>
                <a:latin typeface="LQRMGR+CIDFont+F2"/>
                <a:cs typeface="LQRMGR+CIDFont+F2"/>
              </a:rPr>
              <a:t> </a:t>
            </a:r>
            <a:r>
              <a:rPr sz="867" dirty="0">
                <a:solidFill>
                  <a:srgbClr val="000000"/>
                </a:solidFill>
                <a:latin typeface="LQRMGR+CIDFont+F2"/>
                <a:cs typeface="LQRMGR+CIDFont+F2"/>
              </a:rPr>
              <a:t>300</a:t>
            </a:r>
            <a:r>
              <a:rPr sz="867" spc="15" dirty="0">
                <a:solidFill>
                  <a:srgbClr val="000000"/>
                </a:solidFill>
                <a:latin typeface="LQRMGR+CIDFont+F2"/>
                <a:cs typeface="LQRMGR+CIDFont+F2"/>
              </a:rPr>
              <a:t> </a:t>
            </a:r>
            <a:r>
              <a:rPr sz="867" spc="8" dirty="0">
                <a:solidFill>
                  <a:srgbClr val="000000"/>
                </a:solidFill>
                <a:latin typeface="LQRMGR+CIDFont+F2"/>
                <a:cs typeface="LQRMGR+CIDFont+F2"/>
              </a:rPr>
              <a:t>mm</a:t>
            </a:r>
          </a:p>
        </p:txBody>
      </p:sp>
      <p:sp>
        <p:nvSpPr>
          <p:cNvPr id="6" name="object 6"/>
          <p:cNvSpPr txBox="1"/>
          <p:nvPr/>
        </p:nvSpPr>
        <p:spPr>
          <a:xfrm>
            <a:off x="2540369" y="2775997"/>
            <a:ext cx="4204302" cy="654025"/>
          </a:xfrm>
          <a:prstGeom prst="rect">
            <a:avLst/>
          </a:prstGeom>
        </p:spPr>
        <p:txBody>
          <a:bodyPr vert="horz" wrap="square" lIns="0" tIns="0" rIns="0" bIns="0" rtlCol="0">
            <a:spAutoFit/>
          </a:bodyPr>
          <a:lstStyle/>
          <a:p>
            <a:pPr marL="285740">
              <a:lnSpc>
                <a:spcPts val="971"/>
              </a:lnSpc>
            </a:pPr>
            <a:r>
              <a:rPr sz="867" dirty="0">
                <a:solidFill>
                  <a:srgbClr val="000000"/>
                </a:solidFill>
                <a:latin typeface="LQRMGR+CIDFont+F2"/>
                <a:cs typeface="LQRMGR+CIDFont+F2"/>
              </a:rPr>
              <a:t>The following relationship</a:t>
            </a:r>
            <a:r>
              <a:rPr sz="867" spc="13" dirty="0">
                <a:solidFill>
                  <a:srgbClr val="000000"/>
                </a:solidFill>
                <a:latin typeface="LQRMGR+CIDFont+F2"/>
                <a:cs typeface="LQRMGR+CIDFont+F2"/>
              </a:rPr>
              <a:t> </a:t>
            </a:r>
            <a:r>
              <a:rPr sz="867" dirty="0">
                <a:solidFill>
                  <a:srgbClr val="000000"/>
                </a:solidFill>
                <a:latin typeface="LQRMGR+CIDFont+F2"/>
                <a:cs typeface="LQRMGR+CIDFont+F2"/>
              </a:rPr>
              <a:t>for</a:t>
            </a:r>
            <a:r>
              <a:rPr sz="867" spc="12" dirty="0">
                <a:solidFill>
                  <a:srgbClr val="000000"/>
                </a:solidFill>
                <a:latin typeface="LQRMGR+CIDFont+F2"/>
                <a:cs typeface="LQRMGR+CIDFont+F2"/>
              </a:rPr>
              <a:t> </a:t>
            </a:r>
            <a:r>
              <a:rPr sz="867" dirty="0">
                <a:solidFill>
                  <a:srgbClr val="000000"/>
                </a:solidFill>
                <a:latin typeface="LQRMGR+CIDFont+F2"/>
                <a:cs typeface="LQRMGR+CIDFont+F2"/>
              </a:rPr>
              <a:t>the</a:t>
            </a:r>
            <a:r>
              <a:rPr sz="867" spc="-9"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8" dirty="0">
                <a:solidFill>
                  <a:srgbClr val="000000"/>
                </a:solidFill>
                <a:latin typeface="LQRMGR+CIDFont+F2"/>
                <a:cs typeface="LQRMGR+CIDFont+F2"/>
              </a:rPr>
              <a:t> </a:t>
            </a:r>
            <a:r>
              <a:rPr sz="867" spc="13" dirty="0">
                <a:solidFill>
                  <a:srgbClr val="000000"/>
                </a:solidFill>
                <a:latin typeface="LQRMGR+CIDFont+F2"/>
                <a:cs typeface="LQRMGR+CIDFont+F2"/>
              </a:rPr>
              <a:t>is</a:t>
            </a:r>
            <a:r>
              <a:rPr sz="867" spc="-15" dirty="0">
                <a:solidFill>
                  <a:srgbClr val="000000"/>
                </a:solidFill>
                <a:latin typeface="LQRMGR+CIDFont+F2"/>
                <a:cs typeface="LQRMGR+CIDFont+F2"/>
              </a:rPr>
              <a:t> </a:t>
            </a:r>
            <a:r>
              <a:rPr sz="867" dirty="0">
                <a:solidFill>
                  <a:srgbClr val="000000"/>
                </a:solidFill>
                <a:latin typeface="LQRMGR+CIDFont+F2"/>
                <a:cs typeface="LQRMGR+CIDFont+F2"/>
              </a:rPr>
              <a:t>used to</a:t>
            </a:r>
            <a:r>
              <a:rPr sz="867" spc="13" dirty="0">
                <a:solidFill>
                  <a:srgbClr val="000000"/>
                </a:solidFill>
                <a:latin typeface="LQRMGR+CIDFont+F2"/>
                <a:cs typeface="LQRMGR+CIDFont+F2"/>
              </a:rPr>
              <a:t> </a:t>
            </a:r>
            <a:r>
              <a:rPr sz="867" dirty="0">
                <a:solidFill>
                  <a:srgbClr val="000000"/>
                </a:solidFill>
                <a:latin typeface="LQRMGR+CIDFont+F2"/>
                <a:cs typeface="LQRMGR+CIDFont+F2"/>
              </a:rPr>
              <a:t>find</a:t>
            </a:r>
            <a:r>
              <a:rPr sz="867" spc="9" dirty="0">
                <a:solidFill>
                  <a:srgbClr val="000000"/>
                </a:solidFill>
                <a:latin typeface="LQRMGR+CIDFont+F2"/>
                <a:cs typeface="LQRMGR+CIDFont+F2"/>
              </a:rPr>
              <a:t> </a:t>
            </a:r>
            <a:r>
              <a:rPr sz="867" spc="8" dirty="0">
                <a:solidFill>
                  <a:srgbClr val="000000"/>
                </a:solidFill>
                <a:latin typeface="LQRMGR+CIDFont+F2"/>
                <a:cs typeface="LQRMGR+CIDFont+F2"/>
              </a:rPr>
              <a:t>the</a:t>
            </a:r>
            <a:r>
              <a:rPr sz="867" spc="-10"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8" dirty="0">
                <a:solidFill>
                  <a:srgbClr val="000000"/>
                </a:solidFill>
                <a:latin typeface="LQRMGR+CIDFont+F2"/>
                <a:cs typeface="LQRMGR+CIDFont+F2"/>
              </a:rPr>
              <a:t> </a:t>
            </a:r>
            <a:r>
              <a:rPr sz="867" dirty="0">
                <a:solidFill>
                  <a:srgbClr val="000000"/>
                </a:solidFill>
                <a:latin typeface="LQRMGR+CIDFont+F2"/>
                <a:cs typeface="LQRMGR+CIDFont+F2"/>
              </a:rPr>
              <a:t>of</a:t>
            </a:r>
            <a:r>
              <a:rPr sz="867" spc="-8" dirty="0">
                <a:solidFill>
                  <a:srgbClr val="000000"/>
                </a:solidFill>
                <a:latin typeface="LQRMGR+CIDFont+F2"/>
                <a:cs typeface="LQRMGR+CIDFont+F2"/>
              </a:rPr>
              <a:t> </a:t>
            </a:r>
            <a:r>
              <a:rPr sz="867" spc="8" dirty="0">
                <a:solidFill>
                  <a:srgbClr val="000000"/>
                </a:solidFill>
                <a:latin typeface="LQRMGR+CIDFont+F2"/>
                <a:cs typeface="LQRMGR+CIDFont+F2"/>
              </a:rPr>
              <a:t>the</a:t>
            </a:r>
            <a:r>
              <a:rPr sz="867" spc="-10" dirty="0">
                <a:solidFill>
                  <a:srgbClr val="000000"/>
                </a:solidFill>
                <a:latin typeface="LQRMGR+CIDFont+F2"/>
                <a:cs typeface="LQRMGR+CIDFont+F2"/>
              </a:rPr>
              <a:t> </a:t>
            </a:r>
            <a:r>
              <a:rPr sz="867" dirty="0">
                <a:solidFill>
                  <a:srgbClr val="000000"/>
                </a:solidFill>
                <a:latin typeface="LQRMGR+CIDFont+F2"/>
                <a:cs typeface="LQRMGR+CIDFont+F2"/>
              </a:rPr>
              <a:t>plate</a:t>
            </a:r>
          </a:p>
          <a:p>
            <a:pPr>
              <a:lnSpc>
                <a:spcPts val="971"/>
              </a:lnSpc>
              <a:spcBef>
                <a:spcPts val="546"/>
              </a:spcBef>
            </a:pPr>
            <a:r>
              <a:rPr sz="867" spc="9" dirty="0">
                <a:solidFill>
                  <a:srgbClr val="000000"/>
                </a:solidFill>
                <a:latin typeface="LQRMGR+CIDFont+F2"/>
                <a:cs typeface="LQRMGR+CIDFont+F2"/>
              </a:rPr>
              <a:t>as</a:t>
            </a:r>
            <a:r>
              <a:rPr sz="867" dirty="0">
                <a:solidFill>
                  <a:srgbClr val="000000"/>
                </a:solidFill>
                <a:latin typeface="LQRMGR+CIDFont+F2"/>
                <a:cs typeface="LQRMGR+CIDFont+F2"/>
              </a:rPr>
              <a:t> per IS:</a:t>
            </a:r>
            <a:r>
              <a:rPr sz="867" spc="-8" dirty="0">
                <a:solidFill>
                  <a:srgbClr val="000000"/>
                </a:solidFill>
                <a:latin typeface="LQRMGR+CIDFont+F2"/>
                <a:cs typeface="LQRMGR+CIDFont+F2"/>
              </a:rPr>
              <a:t> </a:t>
            </a:r>
            <a:r>
              <a:rPr sz="867" dirty="0">
                <a:solidFill>
                  <a:srgbClr val="000000"/>
                </a:solidFill>
                <a:latin typeface="LQRMGR+CIDFont+F2"/>
                <a:cs typeface="LQRMGR+CIDFont+F2"/>
              </a:rPr>
              <a:t>1888-1982 </a:t>
            </a:r>
            <a:r>
              <a:rPr sz="867" spc="12" dirty="0">
                <a:solidFill>
                  <a:srgbClr val="000000"/>
                </a:solidFill>
                <a:latin typeface="LQRMGR+CIDFont+F2"/>
                <a:cs typeface="LQRMGR+CIDFont+F2"/>
              </a:rPr>
              <a:t>for</a:t>
            </a:r>
            <a:r>
              <a:rPr sz="867" spc="-14" dirty="0">
                <a:solidFill>
                  <a:srgbClr val="000000"/>
                </a:solidFill>
                <a:latin typeface="LQRMGR+CIDFont+F2"/>
                <a:cs typeface="LQRMGR+CIDFont+F2"/>
              </a:rPr>
              <a:t> </a:t>
            </a:r>
            <a:r>
              <a:rPr sz="867" dirty="0">
                <a:solidFill>
                  <a:srgbClr val="000000"/>
                </a:solidFill>
                <a:latin typeface="LQRMGR+CIDFont+F2"/>
                <a:cs typeface="LQRMGR+CIDFont+F2"/>
              </a:rPr>
              <a:t>a</a:t>
            </a:r>
            <a:r>
              <a:rPr sz="867" spc="8" dirty="0">
                <a:solidFill>
                  <a:srgbClr val="000000"/>
                </a:solidFill>
                <a:latin typeface="LQRMGR+CIDFont+F2"/>
                <a:cs typeface="LQRMGR+CIDFont+F2"/>
              </a:rPr>
              <a:t> </a:t>
            </a:r>
            <a:r>
              <a:rPr sz="867" dirty="0">
                <a:solidFill>
                  <a:srgbClr val="000000"/>
                </a:solidFill>
                <a:latin typeface="LQRMGR+CIDFont+F2"/>
                <a:cs typeface="LQRMGR+CIDFont+F2"/>
              </a:rPr>
              <a:t>given Size of</a:t>
            </a:r>
            <a:r>
              <a:rPr sz="867" spc="-10" dirty="0">
                <a:solidFill>
                  <a:srgbClr val="000000"/>
                </a:solidFill>
                <a:latin typeface="LQRMGR+CIDFont+F2"/>
                <a:cs typeface="LQRMGR+CIDFont+F2"/>
              </a:rPr>
              <a:t> </a:t>
            </a:r>
            <a:r>
              <a:rPr sz="867" dirty="0">
                <a:solidFill>
                  <a:srgbClr val="000000"/>
                </a:solidFill>
                <a:latin typeface="LQRMGR+CIDFont+F2"/>
                <a:cs typeface="LQRMGR+CIDFont+F2"/>
              </a:rPr>
              <a:t>the</a:t>
            </a:r>
            <a:r>
              <a:rPr sz="867" spc="6" dirty="0">
                <a:solidFill>
                  <a:srgbClr val="000000"/>
                </a:solidFill>
                <a:latin typeface="LQRMGR+CIDFont+F2"/>
                <a:cs typeface="LQRMGR+CIDFont+F2"/>
              </a:rPr>
              <a:t> </a:t>
            </a:r>
            <a:r>
              <a:rPr sz="867" dirty="0">
                <a:solidFill>
                  <a:srgbClr val="000000"/>
                </a:solidFill>
                <a:latin typeface="LQRMGR+CIDFont+F2"/>
                <a:cs typeface="LQRMGR+CIDFont+F2"/>
              </a:rPr>
              <a:t>foundation</a:t>
            </a:r>
          </a:p>
          <a:p>
            <a:pPr marL="285738">
              <a:lnSpc>
                <a:spcPts val="971"/>
              </a:lnSpc>
              <a:spcBef>
                <a:spcPts val="561"/>
              </a:spcBef>
            </a:pPr>
            <a:r>
              <a:rPr sz="867" dirty="0">
                <a:solidFill>
                  <a:srgbClr val="000000"/>
                </a:solidFill>
                <a:latin typeface="GMWPHQ+CIDFont+F4"/>
                <a:cs typeface="GMWPHQ+CIDFont+F4"/>
              </a:rPr>
              <a:t>푺</a:t>
            </a:r>
            <a:r>
              <a:rPr sz="867" spc="188" dirty="0">
                <a:solidFill>
                  <a:srgbClr val="000000"/>
                </a:solidFill>
                <a:latin typeface="GMWPHQ+CIDFont+F4"/>
                <a:cs typeface="GMWPHQ+CIDFont+F4"/>
              </a:rPr>
              <a:t> </a:t>
            </a:r>
            <a:r>
              <a:rPr sz="867" dirty="0">
                <a:solidFill>
                  <a:srgbClr val="000000"/>
                </a:solidFill>
                <a:latin typeface="WMSBVV+CIDFont+F1"/>
                <a:cs typeface="WMSBVV+CIDFont+F1"/>
              </a:rPr>
              <a:t>=</a:t>
            </a:r>
            <a:r>
              <a:rPr sz="867" dirty="0">
                <a:solidFill>
                  <a:srgbClr val="000000"/>
                </a:solidFill>
                <a:latin typeface="GMWPHQ+CIDFont+F4"/>
                <a:cs typeface="GMWPHQ+CIDFont+F4"/>
              </a:rPr>
              <a:t>푺</a:t>
            </a:r>
            <a:r>
              <a:rPr sz="867" spc="461" dirty="0">
                <a:solidFill>
                  <a:srgbClr val="000000"/>
                </a:solidFill>
                <a:latin typeface="GMWPHQ+CIDFont+F4"/>
                <a:cs typeface="GMWPHQ+CIDFont+F4"/>
              </a:rPr>
              <a:t> </a:t>
            </a:r>
            <a:r>
              <a:rPr sz="867" spc="8" dirty="0">
                <a:solidFill>
                  <a:srgbClr val="000000"/>
                </a:solidFill>
                <a:latin typeface="WMSBVV+CIDFont+F1"/>
                <a:cs typeface="WMSBVV+CIDFont+F1"/>
              </a:rPr>
              <a:t>[</a:t>
            </a:r>
            <a:r>
              <a:rPr sz="867" dirty="0">
                <a:solidFill>
                  <a:srgbClr val="000000"/>
                </a:solidFill>
                <a:latin typeface="GMWPHQ+CIDFont+F4"/>
                <a:cs typeface="GMWPHQ+CIDFont+F4"/>
              </a:rPr>
              <a:t>푩</a:t>
            </a:r>
            <a:r>
              <a:rPr sz="867" spc="184" dirty="0">
                <a:solidFill>
                  <a:srgbClr val="000000"/>
                </a:solidFill>
                <a:latin typeface="GMWPHQ+CIDFont+F4"/>
                <a:cs typeface="GMWPHQ+CIDFont+F4"/>
              </a:rPr>
              <a:t> </a:t>
            </a:r>
            <a:r>
              <a:rPr sz="867" dirty="0">
                <a:solidFill>
                  <a:srgbClr val="000000"/>
                </a:solidFill>
                <a:latin typeface="WMSBVV+CIDFont+F1"/>
                <a:cs typeface="WMSBVV+CIDFont+F1"/>
              </a:rPr>
              <a:t>(</a:t>
            </a:r>
            <a:r>
              <a:rPr sz="867" dirty="0">
                <a:solidFill>
                  <a:srgbClr val="000000"/>
                </a:solidFill>
                <a:latin typeface="GMWPHQ+CIDFont+F4"/>
                <a:cs typeface="GMWPHQ+CIDFont+F4"/>
              </a:rPr>
              <a:t>푩</a:t>
            </a:r>
            <a:r>
              <a:rPr sz="867" spc="245" dirty="0">
                <a:solidFill>
                  <a:srgbClr val="000000"/>
                </a:solidFill>
                <a:latin typeface="GMWPHQ+CIDFont+F4"/>
                <a:cs typeface="GMWPHQ+CIDFont+F4"/>
              </a:rPr>
              <a:t> </a:t>
            </a:r>
            <a:r>
              <a:rPr sz="867" dirty="0">
                <a:solidFill>
                  <a:srgbClr val="000000"/>
                </a:solidFill>
                <a:latin typeface="WMSBVV+CIDFont+F1"/>
                <a:cs typeface="WMSBVV+CIDFont+F1"/>
              </a:rPr>
              <a:t>+0.3)/</a:t>
            </a:r>
            <a:r>
              <a:rPr sz="867" spc="-28" dirty="0">
                <a:solidFill>
                  <a:srgbClr val="000000"/>
                </a:solidFill>
                <a:latin typeface="WMSBVV+CIDFont+F1"/>
                <a:cs typeface="WMSBVV+CIDFont+F1"/>
              </a:rPr>
              <a:t> </a:t>
            </a:r>
            <a:r>
              <a:rPr sz="867" dirty="0">
                <a:solidFill>
                  <a:srgbClr val="000000"/>
                </a:solidFill>
                <a:latin typeface="GMWPHQ+CIDFont+F4"/>
                <a:cs typeface="GMWPHQ+CIDFont+F4"/>
              </a:rPr>
              <a:t>푩</a:t>
            </a:r>
            <a:r>
              <a:rPr sz="867" spc="245" dirty="0">
                <a:solidFill>
                  <a:srgbClr val="000000"/>
                </a:solidFill>
                <a:latin typeface="GMWPHQ+CIDFont+F4"/>
                <a:cs typeface="GMWPHQ+CIDFont+F4"/>
              </a:rPr>
              <a:t> </a:t>
            </a:r>
            <a:r>
              <a:rPr sz="867" dirty="0">
                <a:solidFill>
                  <a:srgbClr val="000000"/>
                </a:solidFill>
                <a:latin typeface="WMSBVV+CIDFont+F1"/>
                <a:cs typeface="WMSBVV+CIDFont+F1"/>
              </a:rPr>
              <a:t>(</a:t>
            </a:r>
            <a:r>
              <a:rPr sz="867" dirty="0">
                <a:solidFill>
                  <a:srgbClr val="000000"/>
                </a:solidFill>
                <a:latin typeface="GMWPHQ+CIDFont+F4"/>
                <a:cs typeface="GMWPHQ+CIDFont+F4"/>
              </a:rPr>
              <a:t>푩</a:t>
            </a:r>
            <a:r>
              <a:rPr sz="867" spc="184" dirty="0">
                <a:solidFill>
                  <a:srgbClr val="000000"/>
                </a:solidFill>
                <a:latin typeface="GMWPHQ+CIDFont+F4"/>
                <a:cs typeface="GMWPHQ+CIDFont+F4"/>
              </a:rPr>
              <a:t> </a:t>
            </a:r>
            <a:r>
              <a:rPr sz="867" dirty="0">
                <a:solidFill>
                  <a:srgbClr val="000000"/>
                </a:solidFill>
                <a:latin typeface="WMSBVV+CIDFont+F1"/>
                <a:cs typeface="WMSBVV+CIDFont+F1"/>
              </a:rPr>
              <a:t>+0.3)]2</a:t>
            </a:r>
          </a:p>
        </p:txBody>
      </p:sp>
      <p:sp>
        <p:nvSpPr>
          <p:cNvPr id="7" name="object 7"/>
          <p:cNvSpPr txBox="1"/>
          <p:nvPr/>
        </p:nvSpPr>
        <p:spPr>
          <a:xfrm>
            <a:off x="2888731" y="3223746"/>
            <a:ext cx="14027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풓</a:t>
            </a:r>
          </a:p>
        </p:txBody>
      </p:sp>
      <p:sp>
        <p:nvSpPr>
          <p:cNvPr id="8" name="object 8"/>
          <p:cNvSpPr txBox="1"/>
          <p:nvPr/>
        </p:nvSpPr>
        <p:spPr>
          <a:xfrm>
            <a:off x="3061934" y="3223746"/>
            <a:ext cx="14691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풑</a:t>
            </a:r>
          </a:p>
        </p:txBody>
      </p:sp>
      <p:sp>
        <p:nvSpPr>
          <p:cNvPr id="9" name="object 9"/>
          <p:cNvSpPr txBox="1"/>
          <p:nvPr/>
        </p:nvSpPr>
        <p:spPr>
          <a:xfrm>
            <a:off x="3263514" y="3223746"/>
            <a:ext cx="14027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풓</a:t>
            </a:r>
          </a:p>
        </p:txBody>
      </p:sp>
      <p:sp>
        <p:nvSpPr>
          <p:cNvPr id="10" name="object 10"/>
          <p:cNvSpPr txBox="1"/>
          <p:nvPr/>
        </p:nvSpPr>
        <p:spPr>
          <a:xfrm>
            <a:off x="3426934" y="3223746"/>
            <a:ext cx="14691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풑</a:t>
            </a:r>
          </a:p>
        </p:txBody>
      </p:sp>
      <p:sp>
        <p:nvSpPr>
          <p:cNvPr id="11" name="object 11"/>
          <p:cNvSpPr txBox="1"/>
          <p:nvPr/>
        </p:nvSpPr>
        <p:spPr>
          <a:xfrm>
            <a:off x="3856519" y="3223747"/>
            <a:ext cx="14691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풑</a:t>
            </a:r>
          </a:p>
        </p:txBody>
      </p:sp>
      <p:sp>
        <p:nvSpPr>
          <p:cNvPr id="12" name="object 12"/>
          <p:cNvSpPr txBox="1"/>
          <p:nvPr/>
        </p:nvSpPr>
        <p:spPr>
          <a:xfrm>
            <a:off x="4027765" y="3223747"/>
            <a:ext cx="140278" cy="76944"/>
          </a:xfrm>
          <a:prstGeom prst="rect">
            <a:avLst/>
          </a:prstGeom>
        </p:spPr>
        <p:txBody>
          <a:bodyPr vert="horz" wrap="square" lIns="0" tIns="0" rIns="0" bIns="0" rtlCol="0">
            <a:spAutoFit/>
          </a:bodyPr>
          <a:lstStyle/>
          <a:p>
            <a:pPr>
              <a:lnSpc>
                <a:spcPts val="623"/>
              </a:lnSpc>
            </a:pPr>
            <a:r>
              <a:rPr sz="610" dirty="0">
                <a:solidFill>
                  <a:srgbClr val="000000"/>
                </a:solidFill>
                <a:latin typeface="GMWPHQ+CIDFont+F4"/>
                <a:cs typeface="GMWPHQ+CIDFont+F4"/>
              </a:rPr>
              <a:t>풓</a:t>
            </a:r>
          </a:p>
        </p:txBody>
      </p:sp>
      <p:sp>
        <p:nvSpPr>
          <p:cNvPr id="13" name="object 13"/>
          <p:cNvSpPr txBox="1"/>
          <p:nvPr/>
        </p:nvSpPr>
        <p:spPr>
          <a:xfrm>
            <a:off x="2540368" y="3369976"/>
            <a:ext cx="4205731" cy="1756891"/>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It</a:t>
            </a:r>
            <a:r>
              <a:rPr sz="867" spc="28" dirty="0">
                <a:solidFill>
                  <a:srgbClr val="000000"/>
                </a:solidFill>
                <a:latin typeface="LQRMGR+CIDFont+F2"/>
                <a:cs typeface="LQRMGR+CIDFont+F2"/>
              </a:rPr>
              <a:t> </a:t>
            </a:r>
            <a:r>
              <a:rPr sz="867" dirty="0">
                <a:solidFill>
                  <a:srgbClr val="000000"/>
                </a:solidFill>
                <a:latin typeface="LQRMGR+CIDFont+F2"/>
                <a:cs typeface="LQRMGR+CIDFont+F2"/>
              </a:rPr>
              <a:t>is</a:t>
            </a:r>
            <a:r>
              <a:rPr sz="867" spc="39" dirty="0">
                <a:solidFill>
                  <a:srgbClr val="000000"/>
                </a:solidFill>
                <a:latin typeface="LQRMGR+CIDFont+F2"/>
                <a:cs typeface="LQRMGR+CIDFont+F2"/>
              </a:rPr>
              <a:t> </a:t>
            </a:r>
            <a:r>
              <a:rPr sz="867" dirty="0">
                <a:solidFill>
                  <a:srgbClr val="000000"/>
                </a:solidFill>
                <a:latin typeface="LQRMGR+CIDFont+F2"/>
                <a:cs typeface="LQRMGR+CIDFont+F2"/>
              </a:rPr>
              <a:t>possible</a:t>
            </a:r>
            <a:r>
              <a:rPr sz="867" spc="26" dirty="0">
                <a:solidFill>
                  <a:srgbClr val="000000"/>
                </a:solidFill>
                <a:latin typeface="LQRMGR+CIDFont+F2"/>
                <a:cs typeface="LQRMGR+CIDFont+F2"/>
              </a:rPr>
              <a:t> </a:t>
            </a:r>
            <a:r>
              <a:rPr sz="867" dirty="0">
                <a:solidFill>
                  <a:srgbClr val="000000"/>
                </a:solidFill>
                <a:latin typeface="LQRMGR+CIDFont+F2"/>
                <a:cs typeface="LQRMGR+CIDFont+F2"/>
              </a:rPr>
              <a:t>to</a:t>
            </a:r>
            <a:r>
              <a:rPr sz="867" spc="30" dirty="0">
                <a:solidFill>
                  <a:srgbClr val="000000"/>
                </a:solidFill>
                <a:latin typeface="LQRMGR+CIDFont+F2"/>
                <a:cs typeface="LQRMGR+CIDFont+F2"/>
              </a:rPr>
              <a:t> </a:t>
            </a:r>
            <a:r>
              <a:rPr sz="867" dirty="0">
                <a:solidFill>
                  <a:srgbClr val="000000"/>
                </a:solidFill>
                <a:latin typeface="LQRMGR+CIDFont+F2"/>
                <a:cs typeface="LQRMGR+CIDFont+F2"/>
              </a:rPr>
              <a:t>identify</a:t>
            </a:r>
            <a:r>
              <a:rPr sz="867" spc="30" dirty="0">
                <a:solidFill>
                  <a:srgbClr val="000000"/>
                </a:solidFill>
                <a:latin typeface="LQRMGR+CIDFont+F2"/>
                <a:cs typeface="LQRMGR+CIDFont+F2"/>
              </a:rPr>
              <a:t> </a:t>
            </a:r>
            <a:r>
              <a:rPr sz="867" dirty="0">
                <a:solidFill>
                  <a:srgbClr val="000000"/>
                </a:solidFill>
                <a:latin typeface="LQRMGR+CIDFont+F2"/>
                <a:cs typeface="LQRMGR+CIDFont+F2"/>
              </a:rPr>
              <a:t>the</a:t>
            </a:r>
            <a:r>
              <a:rPr sz="867" spc="29" dirty="0">
                <a:solidFill>
                  <a:srgbClr val="000000"/>
                </a:solidFill>
                <a:latin typeface="LQRMGR+CIDFont+F2"/>
                <a:cs typeface="LQRMGR+CIDFont+F2"/>
              </a:rPr>
              <a:t> </a:t>
            </a:r>
            <a:r>
              <a:rPr sz="867" dirty="0">
                <a:solidFill>
                  <a:srgbClr val="000000"/>
                </a:solidFill>
                <a:latin typeface="LQRMGR+CIDFont+F2"/>
                <a:cs typeface="LQRMGR+CIDFont+F2"/>
              </a:rPr>
              <a:t>ultimate</a:t>
            </a:r>
            <a:r>
              <a:rPr sz="867" spc="31" dirty="0">
                <a:solidFill>
                  <a:srgbClr val="000000"/>
                </a:solidFill>
                <a:latin typeface="LQRMGR+CIDFont+F2"/>
                <a:cs typeface="LQRMGR+CIDFont+F2"/>
              </a:rPr>
              <a:t> </a:t>
            </a:r>
            <a:r>
              <a:rPr sz="867" dirty="0">
                <a:solidFill>
                  <a:srgbClr val="000000"/>
                </a:solidFill>
                <a:latin typeface="LQRMGR+CIDFont+F2"/>
                <a:cs typeface="LQRMGR+CIDFont+F2"/>
              </a:rPr>
              <a:t>load</a:t>
            </a:r>
            <a:r>
              <a:rPr sz="867" spc="30" dirty="0">
                <a:solidFill>
                  <a:srgbClr val="000000"/>
                </a:solidFill>
                <a:latin typeface="LQRMGR+CIDFont+F2"/>
                <a:cs typeface="LQRMGR+CIDFont+F2"/>
              </a:rPr>
              <a:t> </a:t>
            </a:r>
            <a:r>
              <a:rPr sz="867" dirty="0">
                <a:solidFill>
                  <a:srgbClr val="000000"/>
                </a:solidFill>
                <a:latin typeface="LQRMGR+CIDFont+F2"/>
                <a:cs typeface="LQRMGR+CIDFont+F2"/>
              </a:rPr>
              <a:t>from</a:t>
            </a:r>
            <a:r>
              <a:rPr sz="867" spc="26" dirty="0">
                <a:solidFill>
                  <a:srgbClr val="000000"/>
                </a:solidFill>
                <a:latin typeface="LQRMGR+CIDFont+F2"/>
                <a:cs typeface="LQRMGR+CIDFont+F2"/>
              </a:rPr>
              <a:t> </a:t>
            </a:r>
            <a:r>
              <a:rPr sz="867" dirty="0">
                <a:solidFill>
                  <a:srgbClr val="000000"/>
                </a:solidFill>
                <a:latin typeface="LQRMGR+CIDFont+F2"/>
                <a:cs typeface="LQRMGR+CIDFont+F2"/>
              </a:rPr>
              <a:t>the</a:t>
            </a:r>
            <a:r>
              <a:rPr sz="867" spc="25" dirty="0">
                <a:solidFill>
                  <a:srgbClr val="000000"/>
                </a:solidFill>
                <a:latin typeface="LQRMGR+CIDFont+F2"/>
                <a:cs typeface="LQRMGR+CIDFont+F2"/>
              </a:rPr>
              <a:t> </a:t>
            </a:r>
            <a:r>
              <a:rPr sz="867" dirty="0">
                <a:solidFill>
                  <a:srgbClr val="000000"/>
                </a:solidFill>
                <a:latin typeface="LQRMGR+CIDFont+F2"/>
                <a:cs typeface="LQRMGR+CIDFont+F2"/>
              </a:rPr>
              <a:t>Load</a:t>
            </a:r>
            <a:r>
              <a:rPr sz="867" spc="20" dirty="0">
                <a:solidFill>
                  <a:srgbClr val="000000"/>
                </a:solidFill>
                <a:latin typeface="LQRMGR+CIDFont+F2"/>
                <a:cs typeface="LQRMGR+CIDFont+F2"/>
              </a:rPr>
              <a:t> </a:t>
            </a:r>
            <a:r>
              <a:rPr sz="867" spc="9" dirty="0">
                <a:solidFill>
                  <a:srgbClr val="000000"/>
                </a:solidFill>
                <a:latin typeface="LQRMGR+CIDFont+F2"/>
                <a:cs typeface="LQRMGR+CIDFont+F2"/>
              </a:rPr>
              <a:t>Vs</a:t>
            </a:r>
            <a:r>
              <a:rPr sz="867" spc="33" dirty="0">
                <a:solidFill>
                  <a:srgbClr val="000000"/>
                </a:solidFill>
                <a:latin typeface="LQRMGR+CIDFont+F2"/>
                <a:cs typeface="LQRMGR+CIDFont+F2"/>
              </a:rPr>
              <a:t> </a:t>
            </a:r>
            <a:r>
              <a:rPr sz="867" dirty="0">
                <a:solidFill>
                  <a:srgbClr val="000000"/>
                </a:solidFill>
                <a:latin typeface="LQRMGR+CIDFont+F2"/>
                <a:cs typeface="LQRMGR+CIDFont+F2"/>
              </a:rPr>
              <a:t>Settlement</a:t>
            </a:r>
            <a:r>
              <a:rPr sz="867" spc="28" dirty="0">
                <a:solidFill>
                  <a:srgbClr val="000000"/>
                </a:solidFill>
                <a:latin typeface="LQRMGR+CIDFont+F2"/>
                <a:cs typeface="LQRMGR+CIDFont+F2"/>
              </a:rPr>
              <a:t> </a:t>
            </a:r>
            <a:r>
              <a:rPr sz="867" dirty="0">
                <a:solidFill>
                  <a:srgbClr val="000000"/>
                </a:solidFill>
                <a:latin typeface="LQRMGR+CIDFont+F2"/>
                <a:cs typeface="LQRMGR+CIDFont+F2"/>
              </a:rPr>
              <a:t>curve.</a:t>
            </a:r>
            <a:r>
              <a:rPr sz="867" spc="18" dirty="0">
                <a:solidFill>
                  <a:srgbClr val="000000"/>
                </a:solidFill>
                <a:latin typeface="LQRMGR+CIDFont+F2"/>
                <a:cs typeface="LQRMGR+CIDFont+F2"/>
              </a:rPr>
              <a:t> </a:t>
            </a:r>
            <a:r>
              <a:rPr sz="867" dirty="0">
                <a:solidFill>
                  <a:srgbClr val="000000"/>
                </a:solidFill>
                <a:latin typeface="LQRMGR+CIDFont+F2"/>
                <a:cs typeface="LQRMGR+CIDFont+F2"/>
              </a:rPr>
              <a:t>The</a:t>
            </a:r>
            <a:r>
              <a:rPr sz="867" spc="37" dirty="0">
                <a:solidFill>
                  <a:srgbClr val="000000"/>
                </a:solidFill>
                <a:latin typeface="LQRMGR+CIDFont+F2"/>
                <a:cs typeface="LQRMGR+CIDFont+F2"/>
              </a:rPr>
              <a:t> </a:t>
            </a:r>
            <a:r>
              <a:rPr sz="867" dirty="0">
                <a:solidFill>
                  <a:srgbClr val="000000"/>
                </a:solidFill>
                <a:latin typeface="LQRMGR+CIDFont+F2"/>
                <a:cs typeface="LQRMGR+CIDFont+F2"/>
              </a:rPr>
              <a:t>shape</a:t>
            </a:r>
            <a:r>
              <a:rPr sz="867" spc="22" dirty="0">
                <a:solidFill>
                  <a:srgbClr val="000000"/>
                </a:solidFill>
                <a:latin typeface="LQRMGR+CIDFont+F2"/>
                <a:cs typeface="LQRMGR+CIDFont+F2"/>
              </a:rPr>
              <a:t> </a:t>
            </a:r>
            <a:r>
              <a:rPr sz="867" spc="13" dirty="0">
                <a:solidFill>
                  <a:srgbClr val="000000"/>
                </a:solidFill>
                <a:latin typeface="LQRMGR+CIDFont+F2"/>
                <a:cs typeface="LQRMGR+CIDFont+F2"/>
              </a:rPr>
              <a:t>of</a:t>
            </a:r>
          </a:p>
          <a:p>
            <a:pPr>
              <a:lnSpc>
                <a:spcPts val="971"/>
              </a:lnSpc>
              <a:spcBef>
                <a:spcPts val="570"/>
              </a:spcBef>
            </a:pPr>
            <a:r>
              <a:rPr sz="867" spc="8" dirty="0">
                <a:solidFill>
                  <a:srgbClr val="000000"/>
                </a:solidFill>
                <a:latin typeface="LQRMGR+CIDFont+F2"/>
                <a:cs typeface="LQRMGR+CIDFont+F2"/>
              </a:rPr>
              <a:t>the</a:t>
            </a:r>
            <a:r>
              <a:rPr sz="867" spc="105" dirty="0">
                <a:solidFill>
                  <a:srgbClr val="000000"/>
                </a:solidFill>
                <a:latin typeface="LQRMGR+CIDFont+F2"/>
                <a:cs typeface="LQRMGR+CIDFont+F2"/>
              </a:rPr>
              <a:t> </a:t>
            </a:r>
            <a:r>
              <a:rPr sz="867" dirty="0">
                <a:solidFill>
                  <a:srgbClr val="000000"/>
                </a:solidFill>
                <a:latin typeface="LQRMGR+CIDFont+F2"/>
                <a:cs typeface="LQRMGR+CIDFont+F2"/>
              </a:rPr>
              <a:t>curve</a:t>
            </a:r>
            <a:r>
              <a:rPr sz="867" spc="114" dirty="0">
                <a:solidFill>
                  <a:srgbClr val="000000"/>
                </a:solidFill>
                <a:latin typeface="LQRMGR+CIDFont+F2"/>
                <a:cs typeface="LQRMGR+CIDFont+F2"/>
              </a:rPr>
              <a:t> </a:t>
            </a:r>
            <a:r>
              <a:rPr sz="867" dirty="0">
                <a:solidFill>
                  <a:srgbClr val="000000"/>
                </a:solidFill>
                <a:latin typeface="LQRMGR+CIDFont+F2"/>
                <a:cs typeface="LQRMGR+CIDFont+F2"/>
              </a:rPr>
              <a:t>indicates</a:t>
            </a:r>
            <a:r>
              <a:rPr sz="867" spc="116" dirty="0">
                <a:solidFill>
                  <a:srgbClr val="000000"/>
                </a:solidFill>
                <a:latin typeface="LQRMGR+CIDFont+F2"/>
                <a:cs typeface="LQRMGR+CIDFont+F2"/>
              </a:rPr>
              <a:t> </a:t>
            </a:r>
            <a:r>
              <a:rPr sz="867" dirty="0">
                <a:solidFill>
                  <a:srgbClr val="000000"/>
                </a:solidFill>
                <a:latin typeface="LQRMGR+CIDFont+F2"/>
                <a:cs typeface="LQRMGR+CIDFont+F2"/>
              </a:rPr>
              <a:t>the</a:t>
            </a:r>
            <a:r>
              <a:rPr sz="867" spc="125" dirty="0">
                <a:solidFill>
                  <a:srgbClr val="000000"/>
                </a:solidFill>
                <a:latin typeface="LQRMGR+CIDFont+F2"/>
                <a:cs typeface="LQRMGR+CIDFont+F2"/>
              </a:rPr>
              <a:t> </a:t>
            </a:r>
            <a:r>
              <a:rPr sz="867" dirty="0">
                <a:solidFill>
                  <a:srgbClr val="000000"/>
                </a:solidFill>
                <a:latin typeface="LQRMGR+CIDFont+F2"/>
                <a:cs typeface="LQRMGR+CIDFont+F2"/>
              </a:rPr>
              <a:t>soil</a:t>
            </a:r>
            <a:r>
              <a:rPr sz="867" spc="117" dirty="0">
                <a:solidFill>
                  <a:srgbClr val="000000"/>
                </a:solidFill>
                <a:latin typeface="LQRMGR+CIDFont+F2"/>
                <a:cs typeface="LQRMGR+CIDFont+F2"/>
              </a:rPr>
              <a:t> </a:t>
            </a:r>
            <a:r>
              <a:rPr sz="867" dirty="0">
                <a:solidFill>
                  <a:srgbClr val="000000"/>
                </a:solidFill>
                <a:latin typeface="LQRMGR+CIDFont+F2"/>
                <a:cs typeface="LQRMGR+CIDFont+F2"/>
              </a:rPr>
              <a:t>condition.</a:t>
            </a:r>
            <a:r>
              <a:rPr sz="867" spc="107" dirty="0">
                <a:solidFill>
                  <a:srgbClr val="000000"/>
                </a:solidFill>
                <a:latin typeface="LQRMGR+CIDFont+F2"/>
                <a:cs typeface="LQRMGR+CIDFont+F2"/>
              </a:rPr>
              <a:t> </a:t>
            </a:r>
            <a:r>
              <a:rPr sz="867" dirty="0">
                <a:solidFill>
                  <a:srgbClr val="000000"/>
                </a:solidFill>
                <a:latin typeface="LQRMGR+CIDFont+F2"/>
                <a:cs typeface="LQRMGR+CIDFont+F2"/>
              </a:rPr>
              <a:t>The</a:t>
            </a:r>
            <a:r>
              <a:rPr sz="867" spc="108" dirty="0">
                <a:solidFill>
                  <a:srgbClr val="000000"/>
                </a:solidFill>
                <a:latin typeface="LQRMGR+CIDFont+F2"/>
                <a:cs typeface="LQRMGR+CIDFont+F2"/>
              </a:rPr>
              <a:t> </a:t>
            </a:r>
            <a:r>
              <a:rPr sz="867" dirty="0">
                <a:solidFill>
                  <a:srgbClr val="000000"/>
                </a:solidFill>
                <a:latin typeface="LQRMGR+CIDFont+F2"/>
                <a:cs typeface="LQRMGR+CIDFont+F2"/>
              </a:rPr>
              <a:t>Curve</a:t>
            </a:r>
            <a:r>
              <a:rPr sz="867" spc="121" dirty="0">
                <a:solidFill>
                  <a:srgbClr val="000000"/>
                </a:solidFill>
                <a:latin typeface="LQRMGR+CIDFont+F2"/>
                <a:cs typeface="LQRMGR+CIDFont+F2"/>
              </a:rPr>
              <a:t> </a:t>
            </a:r>
            <a:r>
              <a:rPr sz="867" dirty="0">
                <a:solidFill>
                  <a:srgbClr val="000000"/>
                </a:solidFill>
                <a:latin typeface="LQRMGR+CIDFont+F2"/>
                <a:cs typeface="LQRMGR+CIDFont+F2"/>
              </a:rPr>
              <a:t>comes</a:t>
            </a:r>
            <a:r>
              <a:rPr sz="867" spc="109" dirty="0">
                <a:solidFill>
                  <a:srgbClr val="000000"/>
                </a:solidFill>
                <a:latin typeface="LQRMGR+CIDFont+F2"/>
                <a:cs typeface="LQRMGR+CIDFont+F2"/>
              </a:rPr>
              <a:t> </a:t>
            </a:r>
            <a:r>
              <a:rPr sz="867" dirty="0">
                <a:solidFill>
                  <a:srgbClr val="000000"/>
                </a:solidFill>
                <a:latin typeface="LQRMGR+CIDFont+F2"/>
                <a:cs typeface="LQRMGR+CIDFont+F2"/>
              </a:rPr>
              <a:t>under</a:t>
            </a:r>
            <a:r>
              <a:rPr sz="867" spc="114" dirty="0">
                <a:solidFill>
                  <a:srgbClr val="000000"/>
                </a:solidFill>
                <a:latin typeface="LQRMGR+CIDFont+F2"/>
                <a:cs typeface="LQRMGR+CIDFont+F2"/>
              </a:rPr>
              <a:t> </a:t>
            </a:r>
            <a:r>
              <a:rPr sz="867" spc="11" dirty="0">
                <a:solidFill>
                  <a:srgbClr val="000000"/>
                </a:solidFill>
                <a:latin typeface="LQRMGR+CIDFont+F2"/>
                <a:cs typeface="LQRMGR+CIDFont+F2"/>
              </a:rPr>
              <a:t>"D"</a:t>
            </a:r>
            <a:r>
              <a:rPr sz="867" spc="102" dirty="0">
                <a:solidFill>
                  <a:srgbClr val="000000"/>
                </a:solidFill>
                <a:latin typeface="LQRMGR+CIDFont+F2"/>
                <a:cs typeface="LQRMGR+CIDFont+F2"/>
              </a:rPr>
              <a:t> </a:t>
            </a:r>
            <a:r>
              <a:rPr sz="867" dirty="0">
                <a:solidFill>
                  <a:srgbClr val="000000"/>
                </a:solidFill>
                <a:latin typeface="LQRMGR+CIDFont+F2"/>
                <a:cs typeface="LQRMGR+CIDFont+F2"/>
              </a:rPr>
              <a:t>type</a:t>
            </a:r>
            <a:r>
              <a:rPr sz="867" spc="115" dirty="0">
                <a:solidFill>
                  <a:srgbClr val="000000"/>
                </a:solidFill>
                <a:latin typeface="LQRMGR+CIDFont+F2"/>
                <a:cs typeface="LQRMGR+CIDFont+F2"/>
              </a:rPr>
              <a:t> </a:t>
            </a:r>
            <a:r>
              <a:rPr sz="867" dirty="0">
                <a:solidFill>
                  <a:srgbClr val="000000"/>
                </a:solidFill>
                <a:latin typeface="LQRMGR+CIDFont+F2"/>
                <a:cs typeface="LQRMGR+CIDFont+F2"/>
              </a:rPr>
              <a:t>curve</a:t>
            </a:r>
            <a:r>
              <a:rPr sz="867" spc="112" dirty="0">
                <a:solidFill>
                  <a:srgbClr val="000000"/>
                </a:solidFill>
                <a:latin typeface="LQRMGR+CIDFont+F2"/>
                <a:cs typeface="LQRMGR+CIDFont+F2"/>
              </a:rPr>
              <a:t> </a:t>
            </a:r>
            <a:r>
              <a:rPr sz="867" dirty="0">
                <a:solidFill>
                  <a:srgbClr val="000000"/>
                </a:solidFill>
                <a:latin typeface="LQRMGR+CIDFont+F2"/>
                <a:cs typeface="LQRMGR+CIDFont+F2"/>
              </a:rPr>
              <a:t>for</a:t>
            </a:r>
            <a:r>
              <a:rPr sz="867" spc="103" dirty="0">
                <a:solidFill>
                  <a:srgbClr val="000000"/>
                </a:solidFill>
                <a:latin typeface="LQRMGR+CIDFont+F2"/>
                <a:cs typeface="LQRMGR+CIDFont+F2"/>
              </a:rPr>
              <a:t> </a:t>
            </a:r>
            <a:r>
              <a:rPr sz="867" dirty="0">
                <a:solidFill>
                  <a:srgbClr val="000000"/>
                </a:solidFill>
                <a:latin typeface="LQRMGR+CIDFont+F2"/>
                <a:cs typeface="LQRMGR+CIDFont+F2"/>
              </a:rPr>
              <a:t>Dense</a:t>
            </a:r>
          </a:p>
          <a:p>
            <a:pPr>
              <a:lnSpc>
                <a:spcPts val="971"/>
              </a:lnSpc>
              <a:spcBef>
                <a:spcPts val="538"/>
              </a:spcBef>
            </a:pPr>
            <a:r>
              <a:rPr sz="867" dirty="0">
                <a:solidFill>
                  <a:srgbClr val="000000"/>
                </a:solidFill>
                <a:latin typeface="LQRMGR+CIDFont+F2"/>
                <a:cs typeface="LQRMGR+CIDFont+F2"/>
              </a:rPr>
              <a:t>cohesionless</a:t>
            </a:r>
            <a:r>
              <a:rPr sz="867" spc="196" dirty="0">
                <a:solidFill>
                  <a:srgbClr val="000000"/>
                </a:solidFill>
                <a:latin typeface="LQRMGR+CIDFont+F2"/>
                <a:cs typeface="LQRMGR+CIDFont+F2"/>
              </a:rPr>
              <a:t> </a:t>
            </a:r>
            <a:r>
              <a:rPr sz="867" dirty="0">
                <a:solidFill>
                  <a:srgbClr val="000000"/>
                </a:solidFill>
                <a:latin typeface="LQRMGR+CIDFont+F2"/>
                <a:cs typeface="LQRMGR+CIDFont+F2"/>
              </a:rPr>
              <a:t>soil</a:t>
            </a:r>
            <a:r>
              <a:rPr sz="867" spc="198" dirty="0">
                <a:solidFill>
                  <a:srgbClr val="000000"/>
                </a:solidFill>
                <a:latin typeface="LQRMGR+CIDFont+F2"/>
                <a:cs typeface="LQRMGR+CIDFont+F2"/>
              </a:rPr>
              <a:t> </a:t>
            </a:r>
            <a:r>
              <a:rPr sz="867" dirty="0">
                <a:solidFill>
                  <a:srgbClr val="000000"/>
                </a:solidFill>
                <a:latin typeface="LQRMGR+CIDFont+F2"/>
                <a:cs typeface="LQRMGR+CIDFont+F2"/>
              </a:rPr>
              <a:t>as</a:t>
            </a:r>
            <a:r>
              <a:rPr sz="867" spc="185" dirty="0">
                <a:solidFill>
                  <a:srgbClr val="000000"/>
                </a:solidFill>
                <a:latin typeface="LQRMGR+CIDFont+F2"/>
                <a:cs typeface="LQRMGR+CIDFont+F2"/>
              </a:rPr>
              <a:t> </a:t>
            </a:r>
            <a:r>
              <a:rPr sz="867" spc="7" dirty="0">
                <a:solidFill>
                  <a:srgbClr val="000000"/>
                </a:solidFill>
                <a:latin typeface="LQRMGR+CIDFont+F2"/>
                <a:cs typeface="LQRMGR+CIDFont+F2"/>
              </a:rPr>
              <a:t>per</a:t>
            </a:r>
            <a:r>
              <a:rPr sz="867" spc="182" dirty="0">
                <a:solidFill>
                  <a:srgbClr val="000000"/>
                </a:solidFill>
                <a:latin typeface="LQRMGR+CIDFont+F2"/>
                <a:cs typeface="LQRMGR+CIDFont+F2"/>
              </a:rPr>
              <a:t> </a:t>
            </a:r>
            <a:r>
              <a:rPr sz="867" dirty="0">
                <a:solidFill>
                  <a:srgbClr val="000000"/>
                </a:solidFill>
                <a:latin typeface="LQRMGR+CIDFont+F2"/>
                <a:cs typeface="LQRMGR+CIDFont+F2"/>
              </a:rPr>
              <a:t>IS:</a:t>
            </a:r>
            <a:r>
              <a:rPr sz="867" spc="184" dirty="0">
                <a:solidFill>
                  <a:srgbClr val="000000"/>
                </a:solidFill>
                <a:latin typeface="LQRMGR+CIDFont+F2"/>
                <a:cs typeface="LQRMGR+CIDFont+F2"/>
              </a:rPr>
              <a:t> </a:t>
            </a:r>
            <a:r>
              <a:rPr sz="867" dirty="0">
                <a:solidFill>
                  <a:srgbClr val="000000"/>
                </a:solidFill>
                <a:latin typeface="LQRMGR+CIDFont+F2"/>
                <a:cs typeface="LQRMGR+CIDFont+F2"/>
              </a:rPr>
              <a:t>1888:1982</a:t>
            </a:r>
            <a:r>
              <a:rPr sz="867" spc="196" dirty="0">
                <a:solidFill>
                  <a:srgbClr val="000000"/>
                </a:solidFill>
                <a:latin typeface="LQRMGR+CIDFont+F2"/>
                <a:cs typeface="LQRMGR+CIDFont+F2"/>
              </a:rPr>
              <a:t> </a:t>
            </a:r>
            <a:r>
              <a:rPr sz="867" spc="-8" dirty="0">
                <a:solidFill>
                  <a:srgbClr val="000000"/>
                </a:solidFill>
                <a:latin typeface="LQRMGR+CIDFont+F2"/>
                <a:cs typeface="LQRMGR+CIDFont+F2"/>
              </a:rPr>
              <a:t>In</a:t>
            </a:r>
            <a:r>
              <a:rPr sz="867" spc="207" dirty="0">
                <a:solidFill>
                  <a:srgbClr val="000000"/>
                </a:solidFill>
                <a:latin typeface="LQRMGR+CIDFont+F2"/>
                <a:cs typeface="LQRMGR+CIDFont+F2"/>
              </a:rPr>
              <a:t> </a:t>
            </a:r>
            <a:r>
              <a:rPr sz="867" dirty="0">
                <a:solidFill>
                  <a:srgbClr val="000000"/>
                </a:solidFill>
                <a:latin typeface="LQRMGR+CIDFont+F2"/>
                <a:cs typeface="LQRMGR+CIDFont+F2"/>
              </a:rPr>
              <a:t>cases</a:t>
            </a:r>
            <a:r>
              <a:rPr sz="867" spc="196" dirty="0">
                <a:solidFill>
                  <a:srgbClr val="000000"/>
                </a:solidFill>
                <a:latin typeface="LQRMGR+CIDFont+F2"/>
                <a:cs typeface="LQRMGR+CIDFont+F2"/>
              </a:rPr>
              <a:t> </a:t>
            </a:r>
            <a:r>
              <a:rPr sz="867" dirty="0">
                <a:solidFill>
                  <a:srgbClr val="000000"/>
                </a:solidFill>
                <a:latin typeface="LQRMGR+CIDFont+F2"/>
                <a:cs typeface="LQRMGR+CIDFont+F2"/>
              </a:rPr>
              <a:t>where</a:t>
            </a:r>
            <a:r>
              <a:rPr sz="867" spc="181" dirty="0">
                <a:solidFill>
                  <a:srgbClr val="000000"/>
                </a:solidFill>
                <a:latin typeface="LQRMGR+CIDFont+F2"/>
                <a:cs typeface="LQRMGR+CIDFont+F2"/>
              </a:rPr>
              <a:t> </a:t>
            </a:r>
            <a:r>
              <a:rPr sz="867" dirty="0">
                <a:solidFill>
                  <a:srgbClr val="000000"/>
                </a:solidFill>
                <a:latin typeface="LQRMGR+CIDFont+F2"/>
                <a:cs typeface="LQRMGR+CIDFont+F2"/>
              </a:rPr>
              <a:t>yield</a:t>
            </a:r>
            <a:r>
              <a:rPr sz="867" spc="188" dirty="0">
                <a:solidFill>
                  <a:srgbClr val="000000"/>
                </a:solidFill>
                <a:latin typeface="LQRMGR+CIDFont+F2"/>
                <a:cs typeface="LQRMGR+CIDFont+F2"/>
              </a:rPr>
              <a:t> </a:t>
            </a:r>
            <a:r>
              <a:rPr sz="867" dirty="0">
                <a:solidFill>
                  <a:srgbClr val="000000"/>
                </a:solidFill>
                <a:latin typeface="LQRMGR+CIDFont+F2"/>
                <a:cs typeface="LQRMGR+CIDFont+F2"/>
              </a:rPr>
              <a:t>point</a:t>
            </a:r>
            <a:r>
              <a:rPr sz="867" spc="196" dirty="0">
                <a:solidFill>
                  <a:srgbClr val="000000"/>
                </a:solidFill>
                <a:latin typeface="LQRMGR+CIDFont+F2"/>
                <a:cs typeface="LQRMGR+CIDFont+F2"/>
              </a:rPr>
              <a:t> </a:t>
            </a:r>
            <a:r>
              <a:rPr sz="867" spc="13" dirty="0">
                <a:solidFill>
                  <a:srgbClr val="000000"/>
                </a:solidFill>
                <a:latin typeface="LQRMGR+CIDFont+F2"/>
                <a:cs typeface="LQRMGR+CIDFont+F2"/>
              </a:rPr>
              <a:t>is</a:t>
            </a:r>
            <a:r>
              <a:rPr sz="867" spc="177" dirty="0">
                <a:solidFill>
                  <a:srgbClr val="000000"/>
                </a:solidFill>
                <a:latin typeface="LQRMGR+CIDFont+F2"/>
                <a:cs typeface="LQRMGR+CIDFont+F2"/>
              </a:rPr>
              <a:t> </a:t>
            </a:r>
            <a:r>
              <a:rPr sz="867" dirty="0">
                <a:solidFill>
                  <a:srgbClr val="000000"/>
                </a:solidFill>
                <a:latin typeface="LQRMGR+CIDFont+F2"/>
                <a:cs typeface="LQRMGR+CIDFont+F2"/>
              </a:rPr>
              <a:t>not</a:t>
            </a:r>
            <a:r>
              <a:rPr sz="867" spc="184" dirty="0">
                <a:solidFill>
                  <a:srgbClr val="000000"/>
                </a:solidFill>
                <a:latin typeface="LQRMGR+CIDFont+F2"/>
                <a:cs typeface="LQRMGR+CIDFont+F2"/>
              </a:rPr>
              <a:t> </a:t>
            </a:r>
            <a:r>
              <a:rPr sz="867" dirty="0">
                <a:solidFill>
                  <a:srgbClr val="000000"/>
                </a:solidFill>
                <a:latin typeface="LQRMGR+CIDFont+F2"/>
                <a:cs typeface="LQRMGR+CIDFont+F2"/>
              </a:rPr>
              <a:t>well</a:t>
            </a:r>
            <a:r>
              <a:rPr sz="867" spc="196" dirty="0">
                <a:solidFill>
                  <a:srgbClr val="000000"/>
                </a:solidFill>
                <a:latin typeface="LQRMGR+CIDFont+F2"/>
                <a:cs typeface="LQRMGR+CIDFont+F2"/>
              </a:rPr>
              <a:t> </a:t>
            </a:r>
            <a:r>
              <a:rPr sz="867" dirty="0">
                <a:solidFill>
                  <a:srgbClr val="000000"/>
                </a:solidFill>
                <a:latin typeface="LQRMGR+CIDFont+F2"/>
                <a:cs typeface="LQRMGR+CIDFont+F2"/>
              </a:rPr>
              <a:t>defined,</a:t>
            </a:r>
          </a:p>
          <a:p>
            <a:pPr>
              <a:lnSpc>
                <a:spcPts val="971"/>
              </a:lnSpc>
              <a:spcBef>
                <a:spcPts val="570"/>
              </a:spcBef>
            </a:pPr>
            <a:r>
              <a:rPr sz="867" dirty="0">
                <a:solidFill>
                  <a:srgbClr val="000000"/>
                </a:solidFill>
                <a:latin typeface="LQRMGR+CIDFont+F2"/>
                <a:cs typeface="LQRMGR+CIDFont+F2"/>
              </a:rPr>
              <a:t>settlements</a:t>
            </a:r>
            <a:r>
              <a:rPr sz="867" spc="100" dirty="0">
                <a:solidFill>
                  <a:srgbClr val="000000"/>
                </a:solidFill>
                <a:latin typeface="LQRMGR+CIDFont+F2"/>
                <a:cs typeface="LQRMGR+CIDFont+F2"/>
              </a:rPr>
              <a:t> </a:t>
            </a:r>
            <a:r>
              <a:rPr sz="867" dirty="0">
                <a:solidFill>
                  <a:srgbClr val="000000"/>
                </a:solidFill>
                <a:latin typeface="LQRMGR+CIDFont+F2"/>
                <a:cs typeface="LQRMGR+CIDFont+F2"/>
              </a:rPr>
              <a:t>shall</a:t>
            </a:r>
            <a:r>
              <a:rPr sz="867" spc="98" dirty="0">
                <a:solidFill>
                  <a:srgbClr val="000000"/>
                </a:solidFill>
                <a:latin typeface="LQRMGR+CIDFont+F2"/>
                <a:cs typeface="LQRMGR+CIDFont+F2"/>
              </a:rPr>
              <a:t> </a:t>
            </a:r>
            <a:r>
              <a:rPr sz="867" dirty="0">
                <a:solidFill>
                  <a:srgbClr val="000000"/>
                </a:solidFill>
                <a:latin typeface="LQRMGR+CIDFont+F2"/>
                <a:cs typeface="LQRMGR+CIDFont+F2"/>
              </a:rPr>
              <a:t>be</a:t>
            </a:r>
            <a:r>
              <a:rPr sz="867" spc="103" dirty="0">
                <a:solidFill>
                  <a:srgbClr val="000000"/>
                </a:solidFill>
                <a:latin typeface="LQRMGR+CIDFont+F2"/>
                <a:cs typeface="LQRMGR+CIDFont+F2"/>
              </a:rPr>
              <a:t> </a:t>
            </a:r>
            <a:r>
              <a:rPr sz="867" dirty="0">
                <a:solidFill>
                  <a:srgbClr val="000000"/>
                </a:solidFill>
                <a:latin typeface="LQRMGR+CIDFont+F2"/>
                <a:cs typeface="LQRMGR+CIDFont+F2"/>
              </a:rPr>
              <a:t>plotted</a:t>
            </a:r>
            <a:r>
              <a:rPr sz="867" spc="109" dirty="0">
                <a:solidFill>
                  <a:srgbClr val="000000"/>
                </a:solidFill>
                <a:latin typeface="LQRMGR+CIDFont+F2"/>
                <a:cs typeface="LQRMGR+CIDFont+F2"/>
              </a:rPr>
              <a:t> </a:t>
            </a:r>
            <a:r>
              <a:rPr sz="867" spc="-6" dirty="0">
                <a:solidFill>
                  <a:srgbClr val="000000"/>
                </a:solidFill>
                <a:latin typeface="LQRMGR+CIDFont+F2"/>
                <a:cs typeface="LQRMGR+CIDFont+F2"/>
              </a:rPr>
              <a:t>as</a:t>
            </a:r>
            <a:r>
              <a:rPr sz="867" spc="119" dirty="0">
                <a:solidFill>
                  <a:srgbClr val="000000"/>
                </a:solidFill>
                <a:latin typeface="LQRMGR+CIDFont+F2"/>
                <a:cs typeface="LQRMGR+CIDFont+F2"/>
              </a:rPr>
              <a:t> </a:t>
            </a:r>
            <a:r>
              <a:rPr sz="867" dirty="0">
                <a:solidFill>
                  <a:srgbClr val="000000"/>
                </a:solidFill>
                <a:latin typeface="LQRMGR+CIDFont+F2"/>
                <a:cs typeface="LQRMGR+CIDFont+F2"/>
              </a:rPr>
              <a:t>abscissa</a:t>
            </a:r>
            <a:r>
              <a:rPr sz="867" spc="110" dirty="0">
                <a:solidFill>
                  <a:srgbClr val="000000"/>
                </a:solidFill>
                <a:latin typeface="LQRMGR+CIDFont+F2"/>
                <a:cs typeface="LQRMGR+CIDFont+F2"/>
              </a:rPr>
              <a:t> </a:t>
            </a:r>
            <a:r>
              <a:rPr sz="867" dirty="0">
                <a:solidFill>
                  <a:srgbClr val="000000"/>
                </a:solidFill>
                <a:latin typeface="LQRMGR+CIDFont+F2"/>
                <a:cs typeface="LQRMGR+CIDFont+F2"/>
              </a:rPr>
              <a:t>against</a:t>
            </a:r>
            <a:r>
              <a:rPr sz="867" spc="99" dirty="0">
                <a:solidFill>
                  <a:srgbClr val="000000"/>
                </a:solidFill>
                <a:latin typeface="LQRMGR+CIDFont+F2"/>
                <a:cs typeface="LQRMGR+CIDFont+F2"/>
              </a:rPr>
              <a:t> </a:t>
            </a:r>
            <a:r>
              <a:rPr sz="867" dirty="0">
                <a:solidFill>
                  <a:srgbClr val="000000"/>
                </a:solidFill>
                <a:latin typeface="LQRMGR+CIDFont+F2"/>
                <a:cs typeface="LQRMGR+CIDFont+F2"/>
              </a:rPr>
              <a:t>corresponding</a:t>
            </a:r>
            <a:r>
              <a:rPr sz="867" spc="101" dirty="0">
                <a:solidFill>
                  <a:srgbClr val="000000"/>
                </a:solidFill>
                <a:latin typeface="LQRMGR+CIDFont+F2"/>
                <a:cs typeface="LQRMGR+CIDFont+F2"/>
              </a:rPr>
              <a:t> </a:t>
            </a:r>
            <a:r>
              <a:rPr sz="867" dirty="0">
                <a:solidFill>
                  <a:srgbClr val="000000"/>
                </a:solidFill>
                <a:latin typeface="LQRMGR+CIDFont+F2"/>
                <a:cs typeface="LQRMGR+CIDFont+F2"/>
              </a:rPr>
              <a:t>load</a:t>
            </a:r>
            <a:r>
              <a:rPr sz="867" spc="109" dirty="0">
                <a:solidFill>
                  <a:srgbClr val="000000"/>
                </a:solidFill>
                <a:latin typeface="LQRMGR+CIDFont+F2"/>
                <a:cs typeface="LQRMGR+CIDFont+F2"/>
              </a:rPr>
              <a:t> </a:t>
            </a:r>
            <a:r>
              <a:rPr sz="867" dirty="0">
                <a:solidFill>
                  <a:srgbClr val="000000"/>
                </a:solidFill>
                <a:latin typeface="LQRMGR+CIDFont+F2"/>
                <a:cs typeface="LQRMGR+CIDFont+F2"/>
              </a:rPr>
              <a:t>intensities</a:t>
            </a:r>
            <a:r>
              <a:rPr sz="867" spc="118" dirty="0">
                <a:solidFill>
                  <a:srgbClr val="000000"/>
                </a:solidFill>
                <a:latin typeface="LQRMGR+CIDFont+F2"/>
                <a:cs typeface="LQRMGR+CIDFont+F2"/>
              </a:rPr>
              <a:t> </a:t>
            </a:r>
            <a:r>
              <a:rPr sz="867" spc="-6" dirty="0">
                <a:solidFill>
                  <a:srgbClr val="000000"/>
                </a:solidFill>
                <a:latin typeface="LQRMGR+CIDFont+F2"/>
                <a:cs typeface="LQRMGR+CIDFont+F2"/>
              </a:rPr>
              <a:t>as</a:t>
            </a:r>
            <a:r>
              <a:rPr sz="867" spc="110" dirty="0">
                <a:solidFill>
                  <a:srgbClr val="000000"/>
                </a:solidFill>
                <a:latin typeface="LQRMGR+CIDFont+F2"/>
                <a:cs typeface="LQRMGR+CIDFont+F2"/>
              </a:rPr>
              <a:t> </a:t>
            </a:r>
            <a:r>
              <a:rPr sz="867" dirty="0">
                <a:solidFill>
                  <a:srgbClr val="000000"/>
                </a:solidFill>
                <a:latin typeface="LQRMGR+CIDFont+F2"/>
                <a:cs typeface="LQRMGR+CIDFont+F2"/>
              </a:rPr>
              <a:t>ordinate,</a:t>
            </a:r>
          </a:p>
          <a:p>
            <a:pPr>
              <a:lnSpc>
                <a:spcPts val="971"/>
              </a:lnSpc>
              <a:spcBef>
                <a:spcPts val="530"/>
              </a:spcBef>
            </a:pPr>
            <a:r>
              <a:rPr sz="867" dirty="0">
                <a:solidFill>
                  <a:srgbClr val="000000"/>
                </a:solidFill>
                <a:latin typeface="LQRMGR+CIDFont+F2"/>
                <a:cs typeface="LQRMGR+CIDFont+F2"/>
              </a:rPr>
              <a:t>both</a:t>
            </a:r>
            <a:r>
              <a:rPr sz="867" spc="58" dirty="0">
                <a:solidFill>
                  <a:srgbClr val="000000"/>
                </a:solidFill>
                <a:latin typeface="LQRMGR+CIDFont+F2"/>
                <a:cs typeface="LQRMGR+CIDFont+F2"/>
              </a:rPr>
              <a:t> </a:t>
            </a:r>
            <a:r>
              <a:rPr sz="867" dirty="0">
                <a:solidFill>
                  <a:srgbClr val="000000"/>
                </a:solidFill>
                <a:latin typeface="LQRMGR+CIDFont+F2"/>
                <a:cs typeface="LQRMGR+CIDFont+F2"/>
              </a:rPr>
              <a:t>to</a:t>
            </a:r>
            <a:r>
              <a:rPr sz="867" spc="57" dirty="0">
                <a:solidFill>
                  <a:srgbClr val="000000"/>
                </a:solidFill>
                <a:latin typeface="LQRMGR+CIDFont+F2"/>
                <a:cs typeface="LQRMGR+CIDFont+F2"/>
              </a:rPr>
              <a:t> </a:t>
            </a:r>
            <a:r>
              <a:rPr sz="867" dirty="0">
                <a:solidFill>
                  <a:srgbClr val="000000"/>
                </a:solidFill>
                <a:latin typeface="LQRMGR+CIDFont+F2"/>
                <a:cs typeface="LQRMGR+CIDFont+F2"/>
              </a:rPr>
              <a:t>logarithmic</a:t>
            </a:r>
            <a:r>
              <a:rPr sz="867" spc="52" dirty="0">
                <a:solidFill>
                  <a:srgbClr val="000000"/>
                </a:solidFill>
                <a:latin typeface="LQRMGR+CIDFont+F2"/>
                <a:cs typeface="LQRMGR+CIDFont+F2"/>
              </a:rPr>
              <a:t> </a:t>
            </a:r>
            <a:r>
              <a:rPr sz="867" dirty="0">
                <a:solidFill>
                  <a:srgbClr val="000000"/>
                </a:solidFill>
                <a:latin typeface="LQRMGR+CIDFont+F2"/>
                <a:cs typeface="LQRMGR+CIDFont+F2"/>
              </a:rPr>
              <a:t>scales,</a:t>
            </a:r>
            <a:r>
              <a:rPr sz="867" spc="54" dirty="0">
                <a:solidFill>
                  <a:srgbClr val="000000"/>
                </a:solidFill>
                <a:latin typeface="LQRMGR+CIDFont+F2"/>
                <a:cs typeface="LQRMGR+CIDFont+F2"/>
              </a:rPr>
              <a:t> </a:t>
            </a:r>
            <a:r>
              <a:rPr sz="867" dirty="0">
                <a:solidFill>
                  <a:srgbClr val="000000"/>
                </a:solidFill>
                <a:latin typeface="LQRMGR+CIDFont+F2"/>
                <a:cs typeface="LQRMGR+CIDFont+F2"/>
              </a:rPr>
              <a:t>which</a:t>
            </a:r>
            <a:r>
              <a:rPr sz="867" spc="46" dirty="0">
                <a:solidFill>
                  <a:srgbClr val="000000"/>
                </a:solidFill>
                <a:latin typeface="LQRMGR+CIDFont+F2"/>
                <a:cs typeface="LQRMGR+CIDFont+F2"/>
              </a:rPr>
              <a:t> </a:t>
            </a:r>
            <a:r>
              <a:rPr sz="867" dirty="0">
                <a:solidFill>
                  <a:srgbClr val="000000"/>
                </a:solidFill>
                <a:latin typeface="LQRMGR+CIDFont+F2"/>
                <a:cs typeface="LQRMGR+CIDFont+F2"/>
              </a:rPr>
              <a:t>give</a:t>
            </a:r>
            <a:r>
              <a:rPr sz="867" spc="51" dirty="0">
                <a:solidFill>
                  <a:srgbClr val="000000"/>
                </a:solidFill>
                <a:latin typeface="LQRMGR+CIDFont+F2"/>
                <a:cs typeface="LQRMGR+CIDFont+F2"/>
              </a:rPr>
              <a:t> </a:t>
            </a:r>
            <a:r>
              <a:rPr sz="867" dirty="0">
                <a:solidFill>
                  <a:srgbClr val="000000"/>
                </a:solidFill>
                <a:latin typeface="LQRMGR+CIDFont+F2"/>
                <a:cs typeface="LQRMGR+CIDFont+F2"/>
              </a:rPr>
              <a:t>two</a:t>
            </a:r>
            <a:r>
              <a:rPr sz="867" spc="46" dirty="0">
                <a:solidFill>
                  <a:srgbClr val="000000"/>
                </a:solidFill>
                <a:latin typeface="LQRMGR+CIDFont+F2"/>
                <a:cs typeface="LQRMGR+CIDFont+F2"/>
              </a:rPr>
              <a:t> </a:t>
            </a:r>
            <a:r>
              <a:rPr sz="867" dirty="0">
                <a:solidFill>
                  <a:srgbClr val="000000"/>
                </a:solidFill>
                <a:latin typeface="LQRMGR+CIDFont+F2"/>
                <a:cs typeface="LQRMGR+CIDFont+F2"/>
              </a:rPr>
              <a:t>straight</a:t>
            </a:r>
            <a:r>
              <a:rPr sz="867" spc="44" dirty="0">
                <a:solidFill>
                  <a:srgbClr val="000000"/>
                </a:solidFill>
                <a:latin typeface="LQRMGR+CIDFont+F2"/>
                <a:cs typeface="LQRMGR+CIDFont+F2"/>
              </a:rPr>
              <a:t> </a:t>
            </a:r>
            <a:r>
              <a:rPr sz="867" dirty="0">
                <a:solidFill>
                  <a:srgbClr val="000000"/>
                </a:solidFill>
                <a:latin typeface="LQRMGR+CIDFont+F2"/>
                <a:cs typeface="LQRMGR+CIDFont+F2"/>
              </a:rPr>
              <a:t>lines,</a:t>
            </a:r>
            <a:r>
              <a:rPr sz="867" spc="45" dirty="0">
                <a:solidFill>
                  <a:srgbClr val="000000"/>
                </a:solidFill>
                <a:latin typeface="LQRMGR+CIDFont+F2"/>
                <a:cs typeface="LQRMGR+CIDFont+F2"/>
              </a:rPr>
              <a:t> </a:t>
            </a:r>
            <a:r>
              <a:rPr sz="867" dirty="0">
                <a:solidFill>
                  <a:srgbClr val="000000"/>
                </a:solidFill>
                <a:latin typeface="LQRMGR+CIDFont+F2"/>
                <a:cs typeface="LQRMGR+CIDFont+F2"/>
              </a:rPr>
              <a:t>the</a:t>
            </a:r>
            <a:r>
              <a:rPr sz="867" spc="55" dirty="0">
                <a:solidFill>
                  <a:srgbClr val="000000"/>
                </a:solidFill>
                <a:latin typeface="LQRMGR+CIDFont+F2"/>
                <a:cs typeface="LQRMGR+CIDFont+F2"/>
              </a:rPr>
              <a:t> </a:t>
            </a:r>
            <a:r>
              <a:rPr sz="867" dirty="0">
                <a:solidFill>
                  <a:srgbClr val="000000"/>
                </a:solidFill>
                <a:latin typeface="LQRMGR+CIDFont+F2"/>
                <a:cs typeface="LQRMGR+CIDFont+F2"/>
              </a:rPr>
              <a:t>intersection</a:t>
            </a:r>
            <a:r>
              <a:rPr sz="867" spc="57" dirty="0">
                <a:solidFill>
                  <a:srgbClr val="000000"/>
                </a:solidFill>
                <a:latin typeface="LQRMGR+CIDFont+F2"/>
                <a:cs typeface="LQRMGR+CIDFont+F2"/>
              </a:rPr>
              <a:t> </a:t>
            </a:r>
            <a:r>
              <a:rPr sz="867" dirty="0">
                <a:solidFill>
                  <a:srgbClr val="000000"/>
                </a:solidFill>
                <a:latin typeface="LQRMGR+CIDFont+F2"/>
                <a:cs typeface="LQRMGR+CIDFont+F2"/>
              </a:rPr>
              <a:t>of</a:t>
            </a:r>
            <a:r>
              <a:rPr sz="867" spc="53" dirty="0">
                <a:solidFill>
                  <a:srgbClr val="000000"/>
                </a:solidFill>
                <a:latin typeface="LQRMGR+CIDFont+F2"/>
                <a:cs typeface="LQRMGR+CIDFont+F2"/>
              </a:rPr>
              <a:t> </a:t>
            </a:r>
            <a:r>
              <a:rPr sz="867" dirty="0">
                <a:solidFill>
                  <a:srgbClr val="000000"/>
                </a:solidFill>
                <a:latin typeface="LQRMGR+CIDFont+F2"/>
                <a:cs typeface="LQRMGR+CIDFont+F2"/>
              </a:rPr>
              <a:t>which</a:t>
            </a:r>
            <a:r>
              <a:rPr sz="867" spc="46" dirty="0">
                <a:solidFill>
                  <a:srgbClr val="000000"/>
                </a:solidFill>
                <a:latin typeface="LQRMGR+CIDFont+F2"/>
                <a:cs typeface="LQRMGR+CIDFont+F2"/>
              </a:rPr>
              <a:t> </a:t>
            </a:r>
            <a:r>
              <a:rPr sz="867" dirty="0">
                <a:solidFill>
                  <a:srgbClr val="000000"/>
                </a:solidFill>
                <a:latin typeface="LQRMGR+CIDFont+F2"/>
                <a:cs typeface="LQRMGR+CIDFont+F2"/>
              </a:rPr>
              <a:t>shall</a:t>
            </a:r>
            <a:r>
              <a:rPr sz="867" spc="58" dirty="0">
                <a:solidFill>
                  <a:srgbClr val="000000"/>
                </a:solidFill>
                <a:latin typeface="LQRMGR+CIDFont+F2"/>
                <a:cs typeface="LQRMGR+CIDFont+F2"/>
              </a:rPr>
              <a:t> </a:t>
            </a:r>
            <a:r>
              <a:rPr sz="867" dirty="0">
                <a:solidFill>
                  <a:srgbClr val="000000"/>
                </a:solidFill>
                <a:latin typeface="LQRMGR+CIDFont+F2"/>
                <a:cs typeface="LQRMGR+CIDFont+F2"/>
              </a:rPr>
              <a:t>be</a:t>
            </a:r>
          </a:p>
          <a:p>
            <a:pPr>
              <a:lnSpc>
                <a:spcPts val="971"/>
              </a:lnSpc>
              <a:spcBef>
                <a:spcPts val="546"/>
              </a:spcBef>
            </a:pPr>
            <a:r>
              <a:rPr sz="867" dirty="0">
                <a:solidFill>
                  <a:srgbClr val="000000"/>
                </a:solidFill>
                <a:latin typeface="LQRMGR+CIDFont+F2"/>
                <a:cs typeface="LQRMGR+CIDFont+F2"/>
              </a:rPr>
              <a:t>considered as</a:t>
            </a:r>
            <a:r>
              <a:rPr sz="867" spc="-7" dirty="0">
                <a:solidFill>
                  <a:srgbClr val="000000"/>
                </a:solidFill>
                <a:latin typeface="LQRMGR+CIDFont+F2"/>
                <a:cs typeface="LQRMGR+CIDFont+F2"/>
              </a:rPr>
              <a:t> </a:t>
            </a:r>
            <a:r>
              <a:rPr sz="867" dirty="0">
                <a:solidFill>
                  <a:srgbClr val="000000"/>
                </a:solidFill>
                <a:latin typeface="LQRMGR+CIDFont+F2"/>
                <a:cs typeface="LQRMGR+CIDFont+F2"/>
              </a:rPr>
              <a:t>yield value.</a:t>
            </a:r>
          </a:p>
        </p:txBody>
      </p:sp>
      <p:sp>
        <p:nvSpPr>
          <p:cNvPr id="14" name="object 14"/>
          <p:cNvSpPr txBox="1"/>
          <p:nvPr/>
        </p:nvSpPr>
        <p:spPr>
          <a:xfrm>
            <a:off x="5378161" y="5695988"/>
            <a:ext cx="1366503" cy="128240"/>
          </a:xfrm>
          <a:prstGeom prst="rect">
            <a:avLst/>
          </a:prstGeom>
        </p:spPr>
        <p:txBody>
          <a:bodyPr vert="horz" wrap="square" lIns="0" tIns="0" rIns="0" bIns="0" rtlCol="0">
            <a:spAutoFit/>
          </a:bodyPr>
          <a:lstStyle/>
          <a:p>
            <a:pPr>
              <a:lnSpc>
                <a:spcPts val="971"/>
              </a:lnSpc>
            </a:pPr>
            <a:r>
              <a:rPr sz="867" spc="8" dirty="0">
                <a:solidFill>
                  <a:srgbClr val="000000"/>
                </a:solidFill>
                <a:latin typeface="WMSBVV+CIDFont+F1"/>
                <a:cs typeface="WMSBVV+CIDFont+F1"/>
              </a:rPr>
              <a:t>Dr.</a:t>
            </a:r>
            <a:r>
              <a:rPr sz="867" spc="-12" dirty="0">
                <a:solidFill>
                  <a:srgbClr val="000000"/>
                </a:solidFill>
                <a:latin typeface="WMSBVV+CIDFont+F1"/>
                <a:cs typeface="WMSBVV+CIDFont+F1"/>
              </a:rPr>
              <a:t> </a:t>
            </a:r>
            <a:r>
              <a:rPr sz="867" spc="8" dirty="0">
                <a:solidFill>
                  <a:srgbClr val="000000"/>
                </a:solidFill>
                <a:latin typeface="WMSBVV+CIDFont+F1"/>
                <a:cs typeface="WMSBVV+CIDFont+F1"/>
              </a:rPr>
              <a:t>G.V.</a:t>
            </a:r>
            <a:r>
              <a:rPr sz="867" spc="-21" dirty="0">
                <a:solidFill>
                  <a:srgbClr val="000000"/>
                </a:solidFill>
                <a:latin typeface="WMSBVV+CIDFont+F1"/>
                <a:cs typeface="WMSBVV+CIDFont+F1"/>
              </a:rPr>
              <a:t> </a:t>
            </a:r>
            <a:r>
              <a:rPr sz="867" dirty="0">
                <a:solidFill>
                  <a:srgbClr val="000000"/>
                </a:solidFill>
                <a:latin typeface="WMSBVV+CIDFont+F1"/>
                <a:cs typeface="WMSBVV+CIDFont+F1"/>
              </a:rPr>
              <a:t>Rama</a:t>
            </a:r>
            <a:r>
              <a:rPr sz="867" spc="11" dirty="0">
                <a:solidFill>
                  <a:srgbClr val="000000"/>
                </a:solidFill>
                <a:latin typeface="WMSBVV+CIDFont+F1"/>
                <a:cs typeface="WMSBVV+CIDFont+F1"/>
              </a:rPr>
              <a:t> </a:t>
            </a:r>
            <a:r>
              <a:rPr sz="867" dirty="0">
                <a:solidFill>
                  <a:srgbClr val="000000"/>
                </a:solidFill>
                <a:latin typeface="WMSBVV+CIDFont+F1"/>
                <a:cs typeface="WMSBVV+CIDFont+F1"/>
              </a:rPr>
              <a:t>Subba </a:t>
            </a:r>
            <a:r>
              <a:rPr sz="867" spc="6" dirty="0">
                <a:solidFill>
                  <a:srgbClr val="000000"/>
                </a:solidFill>
                <a:latin typeface="WMSBVV+CIDFont+F1"/>
                <a:cs typeface="WMSBVV+CIDFont+F1"/>
              </a:rPr>
              <a:t>Rao</a:t>
            </a:r>
          </a:p>
        </p:txBody>
      </p:sp>
      <p:sp>
        <p:nvSpPr>
          <p:cNvPr id="15" name="object 15"/>
          <p:cNvSpPr txBox="1"/>
          <p:nvPr/>
        </p:nvSpPr>
        <p:spPr>
          <a:xfrm>
            <a:off x="5855697" y="5841544"/>
            <a:ext cx="887834" cy="102592"/>
          </a:xfrm>
          <a:prstGeom prst="rect">
            <a:avLst/>
          </a:prstGeom>
        </p:spPr>
        <p:txBody>
          <a:bodyPr vert="horz" wrap="square" lIns="0" tIns="0" rIns="0" bIns="0" rtlCol="0">
            <a:spAutoFit/>
          </a:bodyPr>
          <a:lstStyle/>
          <a:p>
            <a:pPr>
              <a:lnSpc>
                <a:spcPts val="830"/>
              </a:lnSpc>
            </a:pPr>
            <a:r>
              <a:rPr sz="738" dirty="0">
                <a:solidFill>
                  <a:srgbClr val="000000"/>
                </a:solidFill>
                <a:latin typeface="WMSBVV+CIDFont+F1"/>
                <a:cs typeface="WMSBVV+CIDFont+F1"/>
              </a:rPr>
              <a:t>Associate Professor</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A70EA4-5F61-EF44-3CCC-F4808C054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63516601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947C4-741A-1A15-6657-725DBEAB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572" y="0"/>
            <a:ext cx="6840855" cy="6858000"/>
          </a:xfrm>
          <a:prstGeom prst="rect">
            <a:avLst/>
          </a:prstGeom>
        </p:spPr>
      </p:pic>
    </p:spTree>
    <p:extLst>
      <p:ext uri="{BB962C8B-B14F-4D97-AF65-F5344CB8AC3E}">
        <p14:creationId xmlns:p14="http://schemas.microsoft.com/office/powerpoint/2010/main" val="25230341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40370" y="859499"/>
            <a:ext cx="4201851" cy="269304"/>
          </a:xfrm>
          <a:prstGeom prst="rect">
            <a:avLst/>
          </a:prstGeom>
        </p:spPr>
        <p:txBody>
          <a:bodyPr vert="horz" wrap="square" lIns="0" tIns="0" rIns="0" bIns="0" rtlCol="0">
            <a:spAutoFit/>
          </a:bodyPr>
          <a:lstStyle/>
          <a:p>
            <a:pPr>
              <a:lnSpc>
                <a:spcPts val="689"/>
              </a:lnSpc>
            </a:pPr>
            <a:r>
              <a:rPr sz="610" spc="9" dirty="0">
                <a:solidFill>
                  <a:srgbClr val="000000"/>
                </a:solidFill>
                <a:latin typeface="LQRMGR+CIDFont+F2"/>
                <a:cs typeface="LQRMGR+CIDFont+F2"/>
              </a:rPr>
              <a:t>Report</a:t>
            </a:r>
            <a:r>
              <a:rPr sz="610" dirty="0">
                <a:solidFill>
                  <a:srgbClr val="000000"/>
                </a:solidFill>
                <a:latin typeface="LQRMGR+CIDFont+F2"/>
                <a:cs typeface="LQRMGR+CIDFont+F2"/>
              </a:rPr>
              <a:t> </a:t>
            </a:r>
            <a:r>
              <a:rPr sz="610" spc="12" dirty="0">
                <a:solidFill>
                  <a:srgbClr val="000000"/>
                </a:solidFill>
                <a:latin typeface="LQRMGR+CIDFont+F2"/>
                <a:cs typeface="LQRMGR+CIDFont+F2"/>
              </a:rPr>
              <a:t>on</a:t>
            </a:r>
            <a:r>
              <a:rPr sz="610" spc="15" dirty="0">
                <a:solidFill>
                  <a:srgbClr val="000000"/>
                </a:solidFill>
                <a:latin typeface="LQRMGR+CIDFont+F2"/>
                <a:cs typeface="LQRMGR+CIDFont+F2"/>
              </a:rPr>
              <a:t> </a:t>
            </a:r>
            <a:r>
              <a:rPr sz="610" spc="6" dirty="0">
                <a:solidFill>
                  <a:srgbClr val="000000"/>
                </a:solidFill>
                <a:latin typeface="LQRMGR+CIDFont+F2"/>
                <a:cs typeface="LQRMGR+CIDFont+F2"/>
              </a:rPr>
              <a:t>PLATE</a:t>
            </a:r>
            <a:r>
              <a:rPr sz="610" spc="16" dirty="0">
                <a:solidFill>
                  <a:srgbClr val="000000"/>
                </a:solidFill>
                <a:latin typeface="LQRMGR+CIDFont+F2"/>
                <a:cs typeface="LQRMGR+CIDFont+F2"/>
              </a:rPr>
              <a:t> </a:t>
            </a:r>
            <a:r>
              <a:rPr sz="610" spc="8" dirty="0">
                <a:solidFill>
                  <a:srgbClr val="000000"/>
                </a:solidFill>
                <a:latin typeface="LQRMGR+CIDFont+F2"/>
                <a:cs typeface="LQRMGR+CIDFont+F2"/>
              </a:rPr>
              <a:t>LOAD</a:t>
            </a:r>
            <a:r>
              <a:rPr sz="610" spc="15" dirty="0">
                <a:solidFill>
                  <a:srgbClr val="000000"/>
                </a:solidFill>
                <a:latin typeface="LQRMGR+CIDFont+F2"/>
                <a:cs typeface="LQRMGR+CIDFont+F2"/>
              </a:rPr>
              <a:t> </a:t>
            </a:r>
            <a:r>
              <a:rPr sz="610" spc="11" dirty="0">
                <a:solidFill>
                  <a:srgbClr val="000000"/>
                </a:solidFill>
                <a:latin typeface="LQRMGR+CIDFont+F2"/>
                <a:cs typeface="LQRMGR+CIDFont+F2"/>
              </a:rPr>
              <a:t>TESTs</a:t>
            </a:r>
            <a:r>
              <a:rPr sz="610" dirty="0">
                <a:solidFill>
                  <a:srgbClr val="000000"/>
                </a:solidFill>
                <a:latin typeface="LQRMGR+CIDFont+F2"/>
                <a:cs typeface="LQRMGR+CIDFont+F2"/>
              </a:rPr>
              <a:t> </a:t>
            </a:r>
            <a:r>
              <a:rPr sz="610" spc="7" dirty="0">
                <a:solidFill>
                  <a:srgbClr val="000000"/>
                </a:solidFill>
                <a:latin typeface="LQRMGR+CIDFont+F2"/>
                <a:cs typeface="LQRMGR+CIDFont+F2"/>
              </a:rPr>
              <a:t>for</a:t>
            </a:r>
            <a:r>
              <a:rPr sz="610" spc="10" dirty="0">
                <a:solidFill>
                  <a:srgbClr val="000000"/>
                </a:solidFill>
                <a:latin typeface="LQRMGR+CIDFont+F2"/>
                <a:cs typeface="LQRMGR+CIDFont+F2"/>
              </a:rPr>
              <a:t> </a:t>
            </a:r>
            <a:r>
              <a:rPr sz="610" spc="9" dirty="0">
                <a:solidFill>
                  <a:srgbClr val="000000"/>
                </a:solidFill>
                <a:latin typeface="LQRMGR+CIDFont+F2"/>
                <a:cs typeface="LQRMGR+CIDFont+F2"/>
              </a:rPr>
              <a:t>Modulus</a:t>
            </a:r>
            <a:r>
              <a:rPr sz="610" spc="11" dirty="0">
                <a:solidFill>
                  <a:srgbClr val="000000"/>
                </a:solidFill>
                <a:latin typeface="LQRMGR+CIDFont+F2"/>
                <a:cs typeface="LQRMGR+CIDFont+F2"/>
              </a:rPr>
              <a:t> </a:t>
            </a:r>
            <a:r>
              <a:rPr sz="610" spc="12" dirty="0">
                <a:solidFill>
                  <a:srgbClr val="000000"/>
                </a:solidFill>
                <a:latin typeface="LQRMGR+CIDFont+F2"/>
                <a:cs typeface="LQRMGR+CIDFont+F2"/>
              </a:rPr>
              <a:t>of</a:t>
            </a:r>
            <a:r>
              <a:rPr sz="610" dirty="0">
                <a:solidFill>
                  <a:srgbClr val="000000"/>
                </a:solidFill>
                <a:latin typeface="LQRMGR+CIDFont+F2"/>
                <a:cs typeface="LQRMGR+CIDFont+F2"/>
              </a:rPr>
              <a:t> </a:t>
            </a:r>
            <a:r>
              <a:rPr sz="610" spc="8" dirty="0">
                <a:solidFill>
                  <a:srgbClr val="000000"/>
                </a:solidFill>
                <a:latin typeface="LQRMGR+CIDFont+F2"/>
                <a:cs typeface="LQRMGR+CIDFont+F2"/>
              </a:rPr>
              <a:t>Subgrade</a:t>
            </a:r>
            <a:r>
              <a:rPr sz="610" dirty="0">
                <a:solidFill>
                  <a:srgbClr val="000000"/>
                </a:solidFill>
                <a:latin typeface="LQRMGR+CIDFont+F2"/>
                <a:cs typeface="LQRMGR+CIDFont+F2"/>
              </a:rPr>
              <a:t> </a:t>
            </a:r>
            <a:r>
              <a:rPr sz="610" spc="6" dirty="0">
                <a:solidFill>
                  <a:srgbClr val="000000"/>
                </a:solidFill>
                <a:latin typeface="LQRMGR+CIDFont+F2"/>
                <a:cs typeface="LQRMGR+CIDFont+F2"/>
              </a:rPr>
              <a:t>Reaction</a:t>
            </a:r>
            <a:r>
              <a:rPr sz="610" spc="21" dirty="0">
                <a:solidFill>
                  <a:srgbClr val="000000"/>
                </a:solidFill>
                <a:latin typeface="LQRMGR+CIDFont+F2"/>
                <a:cs typeface="LQRMGR+CIDFont+F2"/>
              </a:rPr>
              <a:t> </a:t>
            </a:r>
            <a:r>
              <a:rPr sz="610" spc="7" dirty="0">
                <a:solidFill>
                  <a:srgbClr val="000000"/>
                </a:solidFill>
                <a:latin typeface="LQRMGR+CIDFont+F2"/>
                <a:cs typeface="LQRMGR+CIDFont+F2"/>
              </a:rPr>
              <a:t>value</a:t>
            </a:r>
            <a:r>
              <a:rPr sz="610" spc="13" dirty="0">
                <a:solidFill>
                  <a:srgbClr val="000000"/>
                </a:solidFill>
                <a:latin typeface="LQRMGR+CIDFont+F2"/>
                <a:cs typeface="LQRMGR+CIDFont+F2"/>
              </a:rPr>
              <a:t> </a:t>
            </a:r>
            <a:r>
              <a:rPr sz="610" dirty="0">
                <a:solidFill>
                  <a:srgbClr val="000000"/>
                </a:solidFill>
                <a:latin typeface="LQRMGR+CIDFont+F2"/>
                <a:cs typeface="LQRMGR+CIDFont+F2"/>
              </a:rPr>
              <a:t>and</a:t>
            </a:r>
            <a:r>
              <a:rPr sz="610" spc="23" dirty="0">
                <a:solidFill>
                  <a:srgbClr val="000000"/>
                </a:solidFill>
                <a:latin typeface="LQRMGR+CIDFont+F2"/>
                <a:cs typeface="LQRMGR+CIDFont+F2"/>
              </a:rPr>
              <a:t> </a:t>
            </a:r>
            <a:r>
              <a:rPr sz="610" dirty="0">
                <a:solidFill>
                  <a:srgbClr val="000000"/>
                </a:solidFill>
                <a:latin typeface="LQRMGR+CIDFont+F2"/>
                <a:cs typeface="LQRMGR+CIDFont+F2"/>
              </a:rPr>
              <a:t>SBC</a:t>
            </a:r>
            <a:r>
              <a:rPr sz="610" spc="12" dirty="0">
                <a:solidFill>
                  <a:srgbClr val="000000"/>
                </a:solidFill>
                <a:latin typeface="LQRMGR+CIDFont+F2"/>
                <a:cs typeface="LQRMGR+CIDFont+F2"/>
              </a:rPr>
              <a:t> FOR</a:t>
            </a:r>
            <a:r>
              <a:rPr sz="610" spc="13" dirty="0">
                <a:solidFill>
                  <a:srgbClr val="000000"/>
                </a:solidFill>
                <a:latin typeface="LQRMGR+CIDFont+F2"/>
                <a:cs typeface="LQRMGR+CIDFont+F2"/>
              </a:rPr>
              <a:t> </a:t>
            </a:r>
            <a:r>
              <a:rPr sz="610" spc="11" dirty="0">
                <a:solidFill>
                  <a:srgbClr val="000000"/>
                </a:solidFill>
                <a:latin typeface="LQRMGR+CIDFont+F2"/>
                <a:cs typeface="LQRMGR+CIDFont+F2"/>
              </a:rPr>
              <a:t>RAW</a:t>
            </a:r>
            <a:r>
              <a:rPr sz="610" spc="10" dirty="0">
                <a:solidFill>
                  <a:srgbClr val="000000"/>
                </a:solidFill>
                <a:latin typeface="LQRMGR+CIDFont+F2"/>
                <a:cs typeface="LQRMGR+CIDFont+F2"/>
              </a:rPr>
              <a:t> </a:t>
            </a:r>
            <a:r>
              <a:rPr sz="610" spc="12" dirty="0">
                <a:solidFill>
                  <a:srgbClr val="000000"/>
                </a:solidFill>
                <a:latin typeface="LQRMGR+CIDFont+F2"/>
                <a:cs typeface="LQRMGR+CIDFont+F2"/>
              </a:rPr>
              <a:t>WATER</a:t>
            </a:r>
            <a:r>
              <a:rPr sz="610" spc="8" dirty="0">
                <a:solidFill>
                  <a:srgbClr val="000000"/>
                </a:solidFill>
                <a:latin typeface="LQRMGR+CIDFont+F2"/>
                <a:cs typeface="LQRMGR+CIDFont+F2"/>
              </a:rPr>
              <a:t> </a:t>
            </a:r>
            <a:r>
              <a:rPr sz="610" spc="12" dirty="0">
                <a:solidFill>
                  <a:srgbClr val="000000"/>
                </a:solidFill>
                <a:latin typeface="LQRMGR+CIDFont+F2"/>
                <a:cs typeface="LQRMGR+CIDFont+F2"/>
              </a:rPr>
              <a:t>TANK </a:t>
            </a:r>
            <a:r>
              <a:rPr sz="610" spc="9" dirty="0">
                <a:solidFill>
                  <a:srgbClr val="000000"/>
                </a:solidFill>
                <a:latin typeface="LQRMGR+CIDFont+F2"/>
                <a:cs typeface="LQRMGR+CIDFont+F2"/>
              </a:rPr>
              <a:t>STRUCTURE</a:t>
            </a:r>
          </a:p>
          <a:p>
            <a:pPr>
              <a:lnSpc>
                <a:spcPts val="689"/>
              </a:lnSpc>
              <a:spcBef>
                <a:spcPts val="27"/>
              </a:spcBef>
            </a:pPr>
            <a:r>
              <a:rPr sz="610" dirty="0">
                <a:solidFill>
                  <a:srgbClr val="000000"/>
                </a:solidFill>
                <a:latin typeface="LQRMGR+CIDFont+F2"/>
                <a:cs typeface="LQRMGR+CIDFont+F2"/>
              </a:rPr>
              <a:t>(IN </a:t>
            </a:r>
            <a:r>
              <a:rPr sz="610" spc="11" dirty="0">
                <a:solidFill>
                  <a:srgbClr val="000000"/>
                </a:solidFill>
                <a:latin typeface="LQRMGR+CIDFont+F2"/>
                <a:cs typeface="LQRMGR+CIDFont+F2"/>
              </a:rPr>
              <a:t>NEW</a:t>
            </a:r>
            <a:r>
              <a:rPr sz="610" spc="10" dirty="0">
                <a:solidFill>
                  <a:srgbClr val="000000"/>
                </a:solidFill>
                <a:latin typeface="LQRMGR+CIDFont+F2"/>
                <a:cs typeface="LQRMGR+CIDFont+F2"/>
              </a:rPr>
              <a:t> </a:t>
            </a:r>
            <a:r>
              <a:rPr sz="610" spc="6" dirty="0">
                <a:solidFill>
                  <a:srgbClr val="000000"/>
                </a:solidFill>
                <a:latin typeface="LQRMGR+CIDFont+F2"/>
                <a:cs typeface="LQRMGR+CIDFont+F2"/>
              </a:rPr>
              <a:t>WTP)</a:t>
            </a:r>
          </a:p>
        </p:txBody>
      </p:sp>
      <p:sp>
        <p:nvSpPr>
          <p:cNvPr id="3" name="object 3"/>
          <p:cNvSpPr txBox="1"/>
          <p:nvPr/>
        </p:nvSpPr>
        <p:spPr>
          <a:xfrm>
            <a:off x="5657050" y="1246285"/>
            <a:ext cx="1086517" cy="192360"/>
          </a:xfrm>
          <a:prstGeom prst="rect">
            <a:avLst/>
          </a:prstGeom>
        </p:spPr>
        <p:txBody>
          <a:bodyPr vert="horz" wrap="square" lIns="0" tIns="0" rIns="0" bIns="0" rtlCol="0">
            <a:spAutoFit/>
          </a:bodyPr>
          <a:lstStyle/>
          <a:p>
            <a:pPr>
              <a:lnSpc>
                <a:spcPts val="1520"/>
              </a:lnSpc>
            </a:pPr>
            <a:r>
              <a:rPr sz="1381" dirty="0">
                <a:solidFill>
                  <a:srgbClr val="000000"/>
                </a:solidFill>
                <a:latin typeface="WMSBVV+CIDFont+F1"/>
                <a:cs typeface="WMSBVV+CIDFont+F1"/>
              </a:rPr>
              <a:t>CE190423/11</a:t>
            </a:r>
          </a:p>
        </p:txBody>
      </p:sp>
      <p:sp>
        <p:nvSpPr>
          <p:cNvPr id="4" name="object 4"/>
          <p:cNvSpPr txBox="1"/>
          <p:nvPr/>
        </p:nvSpPr>
        <p:spPr>
          <a:xfrm>
            <a:off x="2540370" y="1444194"/>
            <a:ext cx="952383" cy="12824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CONCLUSIONS:</a:t>
            </a:r>
          </a:p>
        </p:txBody>
      </p:sp>
      <p:sp>
        <p:nvSpPr>
          <p:cNvPr id="5" name="object 5"/>
          <p:cNvSpPr txBox="1"/>
          <p:nvPr/>
        </p:nvSpPr>
        <p:spPr>
          <a:xfrm>
            <a:off x="2540370" y="1764178"/>
            <a:ext cx="4205386" cy="987450"/>
          </a:xfrm>
          <a:prstGeom prst="rect">
            <a:avLst/>
          </a:prstGeom>
        </p:spPr>
        <p:txBody>
          <a:bodyPr vert="horz" wrap="square" lIns="0" tIns="0" rIns="0" bIns="0" rtlCol="0">
            <a:spAutoFit/>
          </a:bodyPr>
          <a:lstStyle/>
          <a:p>
            <a:pPr>
              <a:lnSpc>
                <a:spcPts val="971"/>
              </a:lnSpc>
            </a:pPr>
            <a:r>
              <a:rPr sz="867" dirty="0">
                <a:solidFill>
                  <a:srgbClr val="000000"/>
                </a:solidFill>
                <a:latin typeface="LQRMGR+CIDFont+F2"/>
                <a:cs typeface="LQRMGR+CIDFont+F2"/>
              </a:rPr>
              <a:t>Based</a:t>
            </a:r>
            <a:r>
              <a:rPr sz="867" spc="91" dirty="0">
                <a:solidFill>
                  <a:srgbClr val="000000"/>
                </a:solidFill>
                <a:latin typeface="LQRMGR+CIDFont+F2"/>
                <a:cs typeface="LQRMGR+CIDFont+F2"/>
              </a:rPr>
              <a:t> </a:t>
            </a:r>
            <a:r>
              <a:rPr sz="867" dirty="0">
                <a:solidFill>
                  <a:srgbClr val="000000"/>
                </a:solidFill>
                <a:latin typeface="LQRMGR+CIDFont+F2"/>
                <a:cs typeface="LQRMGR+CIDFont+F2"/>
              </a:rPr>
              <a:t>on</a:t>
            </a:r>
            <a:r>
              <a:rPr sz="867" spc="91" dirty="0">
                <a:solidFill>
                  <a:srgbClr val="000000"/>
                </a:solidFill>
                <a:latin typeface="LQRMGR+CIDFont+F2"/>
                <a:cs typeface="LQRMGR+CIDFont+F2"/>
              </a:rPr>
              <a:t> </a:t>
            </a:r>
            <a:r>
              <a:rPr sz="867" spc="8" dirty="0">
                <a:solidFill>
                  <a:srgbClr val="000000"/>
                </a:solidFill>
                <a:latin typeface="LQRMGR+CIDFont+F2"/>
                <a:cs typeface="LQRMGR+CIDFont+F2"/>
              </a:rPr>
              <a:t>the</a:t>
            </a:r>
            <a:r>
              <a:rPr sz="867" spc="78" dirty="0">
                <a:solidFill>
                  <a:srgbClr val="000000"/>
                </a:solidFill>
                <a:latin typeface="LQRMGR+CIDFont+F2"/>
                <a:cs typeface="LQRMGR+CIDFont+F2"/>
              </a:rPr>
              <a:t> </a:t>
            </a:r>
            <a:r>
              <a:rPr sz="867" dirty="0">
                <a:solidFill>
                  <a:srgbClr val="000000"/>
                </a:solidFill>
                <a:latin typeface="LQRMGR+CIDFont+F2"/>
                <a:cs typeface="LQRMGR+CIDFont+F2"/>
              </a:rPr>
              <a:t>load</a:t>
            </a:r>
            <a:r>
              <a:rPr sz="867" spc="100" dirty="0">
                <a:solidFill>
                  <a:srgbClr val="000000"/>
                </a:solidFill>
                <a:latin typeface="LQRMGR+CIDFont+F2"/>
                <a:cs typeface="LQRMGR+CIDFont+F2"/>
              </a:rPr>
              <a:t> </a:t>
            </a:r>
            <a:r>
              <a:rPr sz="867" dirty="0">
                <a:solidFill>
                  <a:srgbClr val="000000"/>
                </a:solidFill>
                <a:latin typeface="LQRMGR+CIDFont+F2"/>
                <a:cs typeface="LQRMGR+CIDFont+F2"/>
              </a:rPr>
              <a:t>tests</a:t>
            </a:r>
            <a:r>
              <a:rPr sz="867" spc="102" dirty="0">
                <a:solidFill>
                  <a:srgbClr val="000000"/>
                </a:solidFill>
                <a:latin typeface="LQRMGR+CIDFont+F2"/>
                <a:cs typeface="LQRMGR+CIDFont+F2"/>
              </a:rPr>
              <a:t> </a:t>
            </a:r>
            <a:r>
              <a:rPr sz="867" dirty="0">
                <a:solidFill>
                  <a:srgbClr val="000000"/>
                </a:solidFill>
                <a:latin typeface="LQRMGR+CIDFont+F2"/>
                <a:cs typeface="LQRMGR+CIDFont+F2"/>
              </a:rPr>
              <a:t>data</a:t>
            </a:r>
            <a:r>
              <a:rPr sz="867" spc="102" dirty="0">
                <a:solidFill>
                  <a:srgbClr val="000000"/>
                </a:solidFill>
                <a:latin typeface="LQRMGR+CIDFont+F2"/>
                <a:cs typeface="LQRMGR+CIDFont+F2"/>
              </a:rPr>
              <a:t> </a:t>
            </a:r>
            <a:r>
              <a:rPr sz="867" dirty="0">
                <a:solidFill>
                  <a:srgbClr val="000000"/>
                </a:solidFill>
                <a:latin typeface="WMSBVV+CIDFont+F1"/>
                <a:cs typeface="WMSBVV+CIDFont+F1"/>
              </a:rPr>
              <a:t>for</a:t>
            </a:r>
            <a:r>
              <a:rPr sz="867" spc="99" dirty="0">
                <a:solidFill>
                  <a:srgbClr val="000000"/>
                </a:solidFill>
                <a:latin typeface="WMSBVV+CIDFont+F1"/>
                <a:cs typeface="WMSBVV+CIDFont+F1"/>
              </a:rPr>
              <a:t> </a:t>
            </a:r>
            <a:r>
              <a:rPr sz="867" dirty="0">
                <a:solidFill>
                  <a:srgbClr val="000000"/>
                </a:solidFill>
                <a:latin typeface="WMSBVV+CIDFont+F1"/>
                <a:cs typeface="WMSBVV+CIDFont+F1"/>
              </a:rPr>
              <a:t>Raw</a:t>
            </a:r>
            <a:r>
              <a:rPr sz="867" spc="92" dirty="0">
                <a:solidFill>
                  <a:srgbClr val="000000"/>
                </a:solidFill>
                <a:latin typeface="WMSBVV+CIDFont+F1"/>
                <a:cs typeface="WMSBVV+CIDFont+F1"/>
              </a:rPr>
              <a:t> </a:t>
            </a:r>
            <a:r>
              <a:rPr sz="867" dirty="0">
                <a:solidFill>
                  <a:srgbClr val="000000"/>
                </a:solidFill>
                <a:latin typeface="WMSBVV+CIDFont+F1"/>
                <a:cs typeface="WMSBVV+CIDFont+F1"/>
              </a:rPr>
              <a:t>water</a:t>
            </a:r>
            <a:r>
              <a:rPr sz="867" spc="96" dirty="0">
                <a:solidFill>
                  <a:srgbClr val="000000"/>
                </a:solidFill>
                <a:latin typeface="WMSBVV+CIDFont+F1"/>
                <a:cs typeface="WMSBVV+CIDFont+F1"/>
              </a:rPr>
              <a:t> </a:t>
            </a:r>
            <a:r>
              <a:rPr sz="867" dirty="0">
                <a:solidFill>
                  <a:srgbClr val="000000"/>
                </a:solidFill>
                <a:latin typeface="WMSBVV+CIDFont+F1"/>
                <a:cs typeface="WMSBVV+CIDFont+F1"/>
              </a:rPr>
              <a:t>Tank</a:t>
            </a:r>
            <a:r>
              <a:rPr sz="867" spc="99" dirty="0">
                <a:solidFill>
                  <a:srgbClr val="000000"/>
                </a:solidFill>
                <a:latin typeface="WMSBVV+CIDFont+F1"/>
                <a:cs typeface="WMSBVV+CIDFont+F1"/>
              </a:rPr>
              <a:t> </a:t>
            </a:r>
            <a:r>
              <a:rPr sz="867" dirty="0">
                <a:solidFill>
                  <a:srgbClr val="000000"/>
                </a:solidFill>
                <a:latin typeface="WMSBVV+CIDFont+F1"/>
                <a:cs typeface="WMSBVV+CIDFont+F1"/>
              </a:rPr>
              <a:t>area</a:t>
            </a:r>
            <a:r>
              <a:rPr sz="867" spc="103" dirty="0">
                <a:solidFill>
                  <a:srgbClr val="000000"/>
                </a:solidFill>
                <a:latin typeface="WMSBVV+CIDFont+F1"/>
                <a:cs typeface="WMSBVV+CIDFont+F1"/>
              </a:rPr>
              <a:t> </a:t>
            </a:r>
            <a:r>
              <a:rPr sz="867" dirty="0">
                <a:solidFill>
                  <a:srgbClr val="000000"/>
                </a:solidFill>
                <a:latin typeface="WMSBVV+CIDFont+F1"/>
                <a:cs typeface="WMSBVV+CIDFont+F1"/>
              </a:rPr>
              <a:t>below</a:t>
            </a:r>
            <a:r>
              <a:rPr sz="867" spc="97" dirty="0">
                <a:solidFill>
                  <a:srgbClr val="000000"/>
                </a:solidFill>
                <a:latin typeface="WMSBVV+CIDFont+F1"/>
                <a:cs typeface="WMSBVV+CIDFont+F1"/>
              </a:rPr>
              <a:t> </a:t>
            </a:r>
            <a:r>
              <a:rPr sz="867" spc="7" dirty="0">
                <a:solidFill>
                  <a:srgbClr val="000000"/>
                </a:solidFill>
                <a:latin typeface="WMSBVV+CIDFont+F1"/>
                <a:cs typeface="WMSBVV+CIDFont+F1"/>
              </a:rPr>
              <a:t>1.50</a:t>
            </a:r>
            <a:r>
              <a:rPr sz="867" spc="89" dirty="0">
                <a:solidFill>
                  <a:srgbClr val="000000"/>
                </a:solidFill>
                <a:latin typeface="WMSBVV+CIDFont+F1"/>
                <a:cs typeface="WMSBVV+CIDFont+F1"/>
              </a:rPr>
              <a:t> </a:t>
            </a:r>
            <a:r>
              <a:rPr sz="867" spc="6" dirty="0">
                <a:solidFill>
                  <a:srgbClr val="000000"/>
                </a:solidFill>
                <a:latin typeface="WMSBVV+CIDFont+F1"/>
                <a:cs typeface="WMSBVV+CIDFont+F1"/>
              </a:rPr>
              <a:t>meter</a:t>
            </a:r>
            <a:r>
              <a:rPr sz="867" spc="77" dirty="0">
                <a:solidFill>
                  <a:srgbClr val="000000"/>
                </a:solidFill>
                <a:latin typeface="WMSBVV+CIDFont+F1"/>
                <a:cs typeface="WMSBVV+CIDFont+F1"/>
              </a:rPr>
              <a:t> </a:t>
            </a:r>
            <a:r>
              <a:rPr sz="867" dirty="0">
                <a:solidFill>
                  <a:srgbClr val="000000"/>
                </a:solidFill>
                <a:latin typeface="WMSBVV+CIDFont+F1"/>
                <a:cs typeface="WMSBVV+CIDFont+F1"/>
              </a:rPr>
              <a:t>in</a:t>
            </a:r>
            <a:r>
              <a:rPr sz="867" spc="98" dirty="0">
                <a:solidFill>
                  <a:srgbClr val="000000"/>
                </a:solidFill>
                <a:latin typeface="WMSBVV+CIDFont+F1"/>
                <a:cs typeface="WMSBVV+CIDFont+F1"/>
              </a:rPr>
              <a:t> </a:t>
            </a:r>
            <a:r>
              <a:rPr sz="867" dirty="0">
                <a:solidFill>
                  <a:srgbClr val="000000"/>
                </a:solidFill>
                <a:latin typeface="LQRMGR+CIDFont+F2"/>
                <a:cs typeface="LQRMGR+CIDFont+F2"/>
              </a:rPr>
              <a:t>connection</a:t>
            </a:r>
          </a:p>
          <a:p>
            <a:pPr>
              <a:lnSpc>
                <a:spcPts val="971"/>
              </a:lnSpc>
              <a:spcBef>
                <a:spcPts val="562"/>
              </a:spcBef>
            </a:pPr>
            <a:r>
              <a:rPr sz="867" dirty="0">
                <a:solidFill>
                  <a:srgbClr val="000000"/>
                </a:solidFill>
                <a:latin typeface="LQRMGR+CIDFont+F2"/>
                <a:cs typeface="LQRMGR+CIDFont+F2"/>
              </a:rPr>
              <a:t>with</a:t>
            </a:r>
            <a:r>
              <a:rPr sz="867" spc="340" dirty="0">
                <a:solidFill>
                  <a:srgbClr val="000000"/>
                </a:solidFill>
                <a:latin typeface="LQRMGR+CIDFont+F2"/>
                <a:cs typeface="LQRMGR+CIDFont+F2"/>
              </a:rPr>
              <a:t> </a:t>
            </a:r>
            <a:r>
              <a:rPr sz="867" dirty="0">
                <a:solidFill>
                  <a:srgbClr val="000000"/>
                </a:solidFill>
                <a:latin typeface="LQRMGR+CIDFont+F2"/>
                <a:cs typeface="LQRMGR+CIDFont+F2"/>
              </a:rPr>
              <a:t>construction</a:t>
            </a:r>
            <a:r>
              <a:rPr sz="867" spc="321" dirty="0">
                <a:solidFill>
                  <a:srgbClr val="000000"/>
                </a:solidFill>
                <a:latin typeface="LQRMGR+CIDFont+F2"/>
                <a:cs typeface="LQRMGR+CIDFont+F2"/>
              </a:rPr>
              <a:t> </a:t>
            </a:r>
            <a:r>
              <a:rPr sz="867" dirty="0">
                <a:solidFill>
                  <a:srgbClr val="000000"/>
                </a:solidFill>
                <a:latin typeface="LQRMGR+CIDFont+F2"/>
                <a:cs typeface="LQRMGR+CIDFont+F2"/>
              </a:rPr>
              <a:t>of</a:t>
            </a:r>
            <a:r>
              <a:rPr sz="867" spc="323" dirty="0">
                <a:solidFill>
                  <a:srgbClr val="000000"/>
                </a:solidFill>
                <a:latin typeface="LQRMGR+CIDFont+F2"/>
                <a:cs typeface="LQRMGR+CIDFont+F2"/>
              </a:rPr>
              <a:t> </a:t>
            </a:r>
            <a:r>
              <a:rPr sz="867" dirty="0">
                <a:solidFill>
                  <a:srgbClr val="000000"/>
                </a:solidFill>
                <a:latin typeface="LQRMGR+CIDFont+F2"/>
                <a:cs typeface="LQRMGR+CIDFont+F2"/>
              </a:rPr>
              <a:t>Raw</a:t>
            </a:r>
            <a:r>
              <a:rPr sz="867" spc="316" dirty="0">
                <a:solidFill>
                  <a:srgbClr val="000000"/>
                </a:solidFill>
                <a:latin typeface="LQRMGR+CIDFont+F2"/>
                <a:cs typeface="LQRMGR+CIDFont+F2"/>
              </a:rPr>
              <a:t> </a:t>
            </a:r>
            <a:r>
              <a:rPr sz="867" spc="6" dirty="0">
                <a:solidFill>
                  <a:srgbClr val="000000"/>
                </a:solidFill>
                <a:latin typeface="LQRMGR+CIDFont+F2"/>
                <a:cs typeface="LQRMGR+CIDFont+F2"/>
              </a:rPr>
              <a:t>water</a:t>
            </a:r>
            <a:r>
              <a:rPr sz="867" spc="306" dirty="0">
                <a:solidFill>
                  <a:srgbClr val="000000"/>
                </a:solidFill>
                <a:latin typeface="LQRMGR+CIDFont+F2"/>
                <a:cs typeface="LQRMGR+CIDFont+F2"/>
              </a:rPr>
              <a:t> </a:t>
            </a:r>
            <a:r>
              <a:rPr sz="867" dirty="0">
                <a:solidFill>
                  <a:srgbClr val="000000"/>
                </a:solidFill>
                <a:latin typeface="LQRMGR+CIDFont+F2"/>
                <a:cs typeface="LQRMGR+CIDFont+F2"/>
              </a:rPr>
              <a:t>tank</a:t>
            </a:r>
            <a:r>
              <a:rPr sz="867" spc="316" dirty="0">
                <a:solidFill>
                  <a:srgbClr val="000000"/>
                </a:solidFill>
                <a:latin typeface="LQRMGR+CIDFont+F2"/>
                <a:cs typeface="LQRMGR+CIDFont+F2"/>
              </a:rPr>
              <a:t> </a:t>
            </a:r>
            <a:r>
              <a:rPr sz="867" dirty="0">
                <a:solidFill>
                  <a:srgbClr val="000000"/>
                </a:solidFill>
                <a:latin typeface="LQRMGR+CIDFont+F2"/>
                <a:cs typeface="LQRMGR+CIDFont+F2"/>
              </a:rPr>
              <a:t>structure</a:t>
            </a:r>
            <a:r>
              <a:rPr sz="867" spc="320" dirty="0">
                <a:solidFill>
                  <a:srgbClr val="000000"/>
                </a:solidFill>
                <a:latin typeface="LQRMGR+CIDFont+F2"/>
                <a:cs typeface="LQRMGR+CIDFont+F2"/>
              </a:rPr>
              <a:t> </a:t>
            </a:r>
            <a:r>
              <a:rPr sz="867" dirty="0">
                <a:solidFill>
                  <a:srgbClr val="000000"/>
                </a:solidFill>
                <a:latin typeface="LQRMGR+CIDFont+F2"/>
                <a:cs typeface="LQRMGR+CIDFont+F2"/>
              </a:rPr>
              <a:t>(in</a:t>
            </a:r>
            <a:r>
              <a:rPr sz="867" spc="329" dirty="0">
                <a:solidFill>
                  <a:srgbClr val="000000"/>
                </a:solidFill>
                <a:latin typeface="LQRMGR+CIDFont+F2"/>
                <a:cs typeface="LQRMGR+CIDFont+F2"/>
              </a:rPr>
              <a:t> </a:t>
            </a:r>
            <a:r>
              <a:rPr sz="867" dirty="0">
                <a:solidFill>
                  <a:srgbClr val="000000"/>
                </a:solidFill>
                <a:latin typeface="LQRMGR+CIDFont+F2"/>
                <a:cs typeface="LQRMGR+CIDFont+F2"/>
              </a:rPr>
              <a:t>new</a:t>
            </a:r>
            <a:r>
              <a:rPr sz="867" spc="333" dirty="0">
                <a:solidFill>
                  <a:srgbClr val="000000"/>
                </a:solidFill>
                <a:latin typeface="LQRMGR+CIDFont+F2"/>
                <a:cs typeface="LQRMGR+CIDFont+F2"/>
              </a:rPr>
              <a:t> </a:t>
            </a:r>
            <a:r>
              <a:rPr sz="867" dirty="0">
                <a:solidFill>
                  <a:srgbClr val="000000"/>
                </a:solidFill>
                <a:latin typeface="LQRMGR+CIDFont+F2"/>
                <a:cs typeface="LQRMGR+CIDFont+F2"/>
              </a:rPr>
              <a:t>WTP)</a:t>
            </a:r>
            <a:r>
              <a:rPr sz="867" spc="326" dirty="0">
                <a:solidFill>
                  <a:srgbClr val="000000"/>
                </a:solidFill>
                <a:latin typeface="LQRMGR+CIDFont+F2"/>
                <a:cs typeface="LQRMGR+CIDFont+F2"/>
              </a:rPr>
              <a:t> </a:t>
            </a:r>
            <a:r>
              <a:rPr sz="867" dirty="0">
                <a:solidFill>
                  <a:srgbClr val="000000"/>
                </a:solidFill>
                <a:latin typeface="WMSBVV+CIDFont+F1"/>
                <a:cs typeface="WMSBVV+CIDFont+F1"/>
              </a:rPr>
              <a:t>at</a:t>
            </a:r>
            <a:r>
              <a:rPr sz="867" spc="326" dirty="0">
                <a:solidFill>
                  <a:srgbClr val="000000"/>
                </a:solidFill>
                <a:latin typeface="WMSBVV+CIDFont+F1"/>
                <a:cs typeface="WMSBVV+CIDFont+F1"/>
              </a:rPr>
              <a:t> </a:t>
            </a:r>
            <a:r>
              <a:rPr sz="867" dirty="0">
                <a:solidFill>
                  <a:srgbClr val="000000"/>
                </a:solidFill>
                <a:latin typeface="WMSBVV+CIDFont+F1"/>
                <a:cs typeface="WMSBVV+CIDFont+F1"/>
              </a:rPr>
              <a:t>PEDDAVARAM</a:t>
            </a:r>
          </a:p>
          <a:p>
            <a:pPr>
              <a:lnSpc>
                <a:spcPts val="971"/>
              </a:lnSpc>
              <a:spcBef>
                <a:spcPts val="538"/>
              </a:spcBef>
            </a:pPr>
            <a:r>
              <a:rPr sz="867" dirty="0">
                <a:solidFill>
                  <a:srgbClr val="000000"/>
                </a:solidFill>
                <a:latin typeface="WMSBVV+CIDFont+F1"/>
                <a:cs typeface="WMSBVV+CIDFont+F1"/>
              </a:rPr>
              <a:t>VILLAGE,</a:t>
            </a:r>
            <a:r>
              <a:rPr sz="867" spc="149" dirty="0">
                <a:solidFill>
                  <a:srgbClr val="000000"/>
                </a:solidFill>
                <a:latin typeface="WMSBVV+CIDFont+F1"/>
                <a:cs typeface="WMSBVV+CIDFont+F1"/>
              </a:rPr>
              <a:t> </a:t>
            </a:r>
            <a:r>
              <a:rPr sz="867" dirty="0">
                <a:solidFill>
                  <a:srgbClr val="000000"/>
                </a:solidFill>
                <a:latin typeface="WMSBVV+CIDFont+F1"/>
                <a:cs typeface="WMSBVV+CIDFont+F1"/>
              </a:rPr>
              <a:t>NANDIGAMA</a:t>
            </a:r>
            <a:r>
              <a:rPr sz="867" spc="154" dirty="0">
                <a:solidFill>
                  <a:srgbClr val="000000"/>
                </a:solidFill>
                <a:latin typeface="WMSBVV+CIDFont+F1"/>
                <a:cs typeface="WMSBVV+CIDFont+F1"/>
              </a:rPr>
              <a:t> </a:t>
            </a:r>
            <a:r>
              <a:rPr sz="867" spc="6" dirty="0">
                <a:solidFill>
                  <a:srgbClr val="000000"/>
                </a:solidFill>
                <a:latin typeface="WMSBVV+CIDFont+F1"/>
                <a:cs typeface="WMSBVV+CIDFont+F1"/>
              </a:rPr>
              <a:t>VILLAGE,</a:t>
            </a:r>
            <a:r>
              <a:rPr sz="867" spc="139" dirty="0">
                <a:solidFill>
                  <a:srgbClr val="000000"/>
                </a:solidFill>
                <a:latin typeface="WMSBVV+CIDFont+F1"/>
                <a:cs typeface="WMSBVV+CIDFont+F1"/>
              </a:rPr>
              <a:t> </a:t>
            </a:r>
            <a:r>
              <a:rPr sz="867" spc="7" dirty="0">
                <a:solidFill>
                  <a:srgbClr val="000000"/>
                </a:solidFill>
                <a:latin typeface="WMSBVV+CIDFont+F1"/>
                <a:cs typeface="WMSBVV+CIDFont+F1"/>
              </a:rPr>
              <a:t>NTR</a:t>
            </a:r>
            <a:r>
              <a:rPr sz="867" spc="150" dirty="0">
                <a:solidFill>
                  <a:srgbClr val="000000"/>
                </a:solidFill>
                <a:latin typeface="WMSBVV+CIDFont+F1"/>
                <a:cs typeface="WMSBVV+CIDFont+F1"/>
              </a:rPr>
              <a:t> </a:t>
            </a:r>
            <a:r>
              <a:rPr sz="867" dirty="0">
                <a:solidFill>
                  <a:srgbClr val="000000"/>
                </a:solidFill>
                <a:latin typeface="WMSBVV+CIDFont+F1"/>
                <a:cs typeface="WMSBVV+CIDFont+F1"/>
              </a:rPr>
              <a:t>DISTRICT,</a:t>
            </a:r>
            <a:r>
              <a:rPr sz="867" spc="140" dirty="0">
                <a:solidFill>
                  <a:srgbClr val="000000"/>
                </a:solidFill>
                <a:latin typeface="WMSBVV+CIDFont+F1"/>
                <a:cs typeface="WMSBVV+CIDFont+F1"/>
              </a:rPr>
              <a:t> </a:t>
            </a:r>
            <a:r>
              <a:rPr sz="867" dirty="0">
                <a:solidFill>
                  <a:srgbClr val="000000"/>
                </a:solidFill>
                <a:latin typeface="WMSBVV+CIDFont+F1"/>
                <a:cs typeface="WMSBVV+CIDFont+F1"/>
              </a:rPr>
              <a:t>ANDHRA</a:t>
            </a:r>
            <a:r>
              <a:rPr sz="867" spc="150" dirty="0">
                <a:solidFill>
                  <a:srgbClr val="000000"/>
                </a:solidFill>
                <a:latin typeface="WMSBVV+CIDFont+F1"/>
                <a:cs typeface="WMSBVV+CIDFont+F1"/>
              </a:rPr>
              <a:t> </a:t>
            </a:r>
            <a:r>
              <a:rPr sz="867" spc="7" dirty="0">
                <a:solidFill>
                  <a:srgbClr val="000000"/>
                </a:solidFill>
                <a:latin typeface="WMSBVV+CIDFont+F1"/>
                <a:cs typeface="WMSBVV+CIDFont+F1"/>
              </a:rPr>
              <a:t>PRADESH</a:t>
            </a:r>
            <a:r>
              <a:rPr sz="867" dirty="0">
                <a:solidFill>
                  <a:srgbClr val="000000"/>
                </a:solidFill>
                <a:latin typeface="LQRMGR+CIDFont+F2"/>
                <a:cs typeface="LQRMGR+CIDFont+F2"/>
              </a:rPr>
              <a:t>,</a:t>
            </a:r>
            <a:r>
              <a:rPr sz="867" spc="155" dirty="0">
                <a:solidFill>
                  <a:srgbClr val="000000"/>
                </a:solidFill>
                <a:latin typeface="LQRMGR+CIDFont+F2"/>
                <a:cs typeface="LQRMGR+CIDFont+F2"/>
              </a:rPr>
              <a:t> </a:t>
            </a:r>
            <a:r>
              <a:rPr sz="867" dirty="0">
                <a:solidFill>
                  <a:srgbClr val="000000"/>
                </a:solidFill>
                <a:latin typeface="LQRMGR+CIDFont+F2"/>
                <a:cs typeface="LQRMGR+CIDFont+F2"/>
              </a:rPr>
              <a:t>the</a:t>
            </a:r>
          </a:p>
          <a:p>
            <a:pPr>
              <a:lnSpc>
                <a:spcPts val="971"/>
              </a:lnSpc>
              <a:spcBef>
                <a:spcPts val="570"/>
              </a:spcBef>
            </a:pPr>
            <a:r>
              <a:rPr sz="867" dirty="0">
                <a:solidFill>
                  <a:srgbClr val="000000"/>
                </a:solidFill>
                <a:latin typeface="LQRMGR+CIDFont+F2"/>
                <a:cs typeface="LQRMGR+CIDFont+F2"/>
              </a:rPr>
              <a:t>following</a:t>
            </a:r>
            <a:r>
              <a:rPr sz="867" spc="12" dirty="0">
                <a:solidFill>
                  <a:srgbClr val="000000"/>
                </a:solidFill>
                <a:latin typeface="LQRMGR+CIDFont+F2"/>
                <a:cs typeface="LQRMGR+CIDFont+F2"/>
              </a:rPr>
              <a:t> </a:t>
            </a:r>
            <a:r>
              <a:rPr sz="867" dirty="0">
                <a:solidFill>
                  <a:srgbClr val="000000"/>
                </a:solidFill>
                <a:latin typeface="LQRMGR+CIDFont+F2"/>
                <a:cs typeface="LQRMGR+CIDFont+F2"/>
              </a:rPr>
              <a:t>recommendations </a:t>
            </a:r>
            <a:r>
              <a:rPr sz="867" spc="6" dirty="0">
                <a:solidFill>
                  <a:srgbClr val="000000"/>
                </a:solidFill>
                <a:latin typeface="LQRMGR+CIDFont+F2"/>
                <a:cs typeface="LQRMGR+CIDFont+F2"/>
              </a:rPr>
              <a:t>are</a:t>
            </a:r>
            <a:r>
              <a:rPr sz="867" dirty="0">
                <a:solidFill>
                  <a:srgbClr val="000000"/>
                </a:solidFill>
                <a:latin typeface="LQRMGR+CIDFont+F2"/>
                <a:cs typeface="LQRMGR+CIDFont+F2"/>
              </a:rPr>
              <a:t> made:</a:t>
            </a:r>
          </a:p>
        </p:txBody>
      </p:sp>
      <p:sp>
        <p:nvSpPr>
          <p:cNvPr id="6" name="object 6"/>
          <p:cNvSpPr txBox="1"/>
          <p:nvPr/>
        </p:nvSpPr>
        <p:spPr>
          <a:xfrm>
            <a:off x="2683232" y="2526457"/>
            <a:ext cx="3959036" cy="477951"/>
          </a:xfrm>
          <a:prstGeom prst="rect">
            <a:avLst/>
          </a:prstGeom>
        </p:spPr>
        <p:txBody>
          <a:bodyPr vert="horz" wrap="square" lIns="0" tIns="0" rIns="0" bIns="0" rtlCol="0">
            <a:spAutoFit/>
          </a:bodyPr>
          <a:lstStyle/>
          <a:p>
            <a:pPr marL="6">
              <a:lnSpc>
                <a:spcPts val="1075"/>
              </a:lnSpc>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dirty="0">
                <a:solidFill>
                  <a:srgbClr val="000000"/>
                </a:solidFill>
                <a:latin typeface="WMSBVV+CIDFont+F1"/>
                <a:cs typeface="WMSBVV+CIDFont+F1"/>
              </a:rPr>
              <a:t>Modulus </a:t>
            </a:r>
            <a:r>
              <a:rPr sz="867" spc="13" dirty="0">
                <a:solidFill>
                  <a:srgbClr val="000000"/>
                </a:solidFill>
                <a:latin typeface="WMSBVV+CIDFont+F1"/>
                <a:cs typeface="WMSBVV+CIDFont+F1"/>
              </a:rPr>
              <a:t>of</a:t>
            </a:r>
            <a:r>
              <a:rPr sz="867" spc="-10" dirty="0">
                <a:solidFill>
                  <a:srgbClr val="000000"/>
                </a:solidFill>
                <a:latin typeface="WMSBVV+CIDFont+F1"/>
                <a:cs typeface="WMSBVV+CIDFont+F1"/>
              </a:rPr>
              <a:t> </a:t>
            </a:r>
            <a:r>
              <a:rPr sz="867" spc="10" dirty="0">
                <a:solidFill>
                  <a:srgbClr val="000000"/>
                </a:solidFill>
                <a:latin typeface="WMSBVV+CIDFont+F1"/>
                <a:cs typeface="WMSBVV+CIDFont+F1"/>
              </a:rPr>
              <a:t>Sub</a:t>
            </a:r>
            <a:r>
              <a:rPr sz="867" spc="-15" dirty="0">
                <a:solidFill>
                  <a:srgbClr val="000000"/>
                </a:solidFill>
                <a:latin typeface="WMSBVV+CIDFont+F1"/>
                <a:cs typeface="WMSBVV+CIDFont+F1"/>
              </a:rPr>
              <a:t> </a:t>
            </a:r>
            <a:r>
              <a:rPr sz="867" spc="6" dirty="0">
                <a:solidFill>
                  <a:srgbClr val="000000"/>
                </a:solidFill>
                <a:latin typeface="WMSBVV+CIDFont+F1"/>
                <a:cs typeface="WMSBVV+CIDFont+F1"/>
              </a:rPr>
              <a:t>Grade</a:t>
            </a:r>
            <a:r>
              <a:rPr sz="867" dirty="0">
                <a:solidFill>
                  <a:srgbClr val="000000"/>
                </a:solidFill>
                <a:latin typeface="WMSBVV+CIDFont+F1"/>
                <a:cs typeface="WMSBVV+CIDFont+F1"/>
              </a:rPr>
              <a:t> Reaction</a:t>
            </a:r>
            <a:r>
              <a:rPr sz="867" spc="-10" dirty="0">
                <a:solidFill>
                  <a:srgbClr val="000000"/>
                </a:solidFill>
                <a:latin typeface="WMSBVV+CIDFont+F1"/>
                <a:cs typeface="WMSBVV+CIDFont+F1"/>
              </a:rPr>
              <a:t> </a:t>
            </a:r>
            <a:r>
              <a:rPr sz="867" dirty="0">
                <a:solidFill>
                  <a:srgbClr val="000000"/>
                </a:solidFill>
                <a:latin typeface="WMSBVV+CIDFont+F1"/>
                <a:cs typeface="WMSBVV+CIDFont+F1"/>
              </a:rPr>
              <a:t>load</a:t>
            </a:r>
            <a:r>
              <a:rPr sz="867" spc="6" dirty="0">
                <a:solidFill>
                  <a:srgbClr val="000000"/>
                </a:solidFill>
                <a:latin typeface="WMSBVV+CIDFont+F1"/>
                <a:cs typeface="WMSBVV+CIDFont+F1"/>
              </a:rPr>
              <a:t> test</a:t>
            </a:r>
            <a:r>
              <a:rPr sz="867" dirty="0">
                <a:solidFill>
                  <a:srgbClr val="000000"/>
                </a:solidFill>
                <a:latin typeface="WMSBVV+CIDFont+F1"/>
                <a:cs typeface="WMSBVV+CIDFont+F1"/>
              </a:rPr>
              <a:t> results </a:t>
            </a:r>
            <a:r>
              <a:rPr sz="867" spc="7" dirty="0">
                <a:solidFill>
                  <a:srgbClr val="000000"/>
                </a:solidFill>
                <a:latin typeface="WMSBVV+CIDFont+F1"/>
                <a:cs typeface="WMSBVV+CIDFont+F1"/>
              </a:rPr>
              <a:t>are</a:t>
            </a:r>
            <a:r>
              <a:rPr sz="867" dirty="0">
                <a:solidFill>
                  <a:srgbClr val="000000"/>
                </a:solidFill>
                <a:latin typeface="WMSBVV+CIDFont+F1"/>
                <a:cs typeface="WMSBVV+CIDFont+F1"/>
              </a:rPr>
              <a:t> presented in</a:t>
            </a:r>
            <a:r>
              <a:rPr sz="867" spc="13" dirty="0">
                <a:solidFill>
                  <a:srgbClr val="000000"/>
                </a:solidFill>
                <a:latin typeface="WMSBVV+CIDFont+F1"/>
                <a:cs typeface="WMSBVV+CIDFont+F1"/>
              </a:rPr>
              <a:t> </a:t>
            </a:r>
            <a:r>
              <a:rPr sz="867" dirty="0">
                <a:solidFill>
                  <a:srgbClr val="000000"/>
                </a:solidFill>
                <a:latin typeface="WMSBVV+CIDFont+F1"/>
                <a:cs typeface="WMSBVV+CIDFont+F1"/>
              </a:rPr>
              <a:t>Table </a:t>
            </a:r>
            <a:r>
              <a:rPr sz="867" spc="13" dirty="0">
                <a:solidFill>
                  <a:srgbClr val="000000"/>
                </a:solidFill>
                <a:latin typeface="WMSBVV+CIDFont+F1"/>
                <a:cs typeface="WMSBVV+CIDFont+F1"/>
              </a:rPr>
              <a:t>1.</a:t>
            </a:r>
          </a:p>
          <a:p>
            <a:pPr>
              <a:lnSpc>
                <a:spcPts val="1075"/>
              </a:lnSpc>
              <a:spcBef>
                <a:spcPts val="464"/>
              </a:spcBef>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spc="6" dirty="0">
                <a:solidFill>
                  <a:srgbClr val="000000"/>
                </a:solidFill>
                <a:latin typeface="WMSBVV+CIDFont+F1"/>
                <a:cs typeface="WMSBVV+CIDFont+F1"/>
              </a:rPr>
              <a:t>Load</a:t>
            </a:r>
            <a:r>
              <a:rPr sz="867" spc="-11" dirty="0">
                <a:solidFill>
                  <a:srgbClr val="000000"/>
                </a:solidFill>
                <a:latin typeface="WMSBVV+CIDFont+F1"/>
                <a:cs typeface="WMSBVV+CIDFont+F1"/>
              </a:rPr>
              <a:t> </a:t>
            </a:r>
            <a:r>
              <a:rPr sz="867" spc="8" dirty="0">
                <a:solidFill>
                  <a:srgbClr val="000000"/>
                </a:solidFill>
                <a:latin typeface="WMSBVV+CIDFont+F1"/>
                <a:cs typeface="WMSBVV+CIDFont+F1"/>
              </a:rPr>
              <a:t>Vs</a:t>
            </a:r>
            <a:r>
              <a:rPr sz="867" spc="-9" dirty="0">
                <a:solidFill>
                  <a:srgbClr val="000000"/>
                </a:solidFill>
                <a:latin typeface="WMSBVV+CIDFont+F1"/>
                <a:cs typeface="WMSBVV+CIDFont+F1"/>
              </a:rPr>
              <a:t> </a:t>
            </a:r>
            <a:r>
              <a:rPr sz="867" spc="7" dirty="0">
                <a:solidFill>
                  <a:srgbClr val="000000"/>
                </a:solidFill>
                <a:latin typeface="WMSBVV+CIDFont+F1"/>
                <a:cs typeface="WMSBVV+CIDFont+F1"/>
              </a:rPr>
              <a:t>Plate</a:t>
            </a:r>
            <a:r>
              <a:rPr sz="867" dirty="0">
                <a:solidFill>
                  <a:srgbClr val="000000"/>
                </a:solidFill>
                <a:latin typeface="WMSBVV+CIDFont+F1"/>
                <a:cs typeface="WMSBVV+CIDFont+F1"/>
              </a:rPr>
              <a:t> deflection curve is given in</a:t>
            </a:r>
            <a:r>
              <a:rPr sz="867" spc="9" dirty="0">
                <a:solidFill>
                  <a:srgbClr val="000000"/>
                </a:solidFill>
                <a:latin typeface="WMSBVV+CIDFont+F1"/>
                <a:cs typeface="WMSBVV+CIDFont+F1"/>
              </a:rPr>
              <a:t> </a:t>
            </a:r>
            <a:r>
              <a:rPr sz="867" dirty="0">
                <a:solidFill>
                  <a:srgbClr val="000000"/>
                </a:solidFill>
                <a:latin typeface="WMSBVV+CIDFont+F1"/>
                <a:cs typeface="WMSBVV+CIDFont+F1"/>
              </a:rPr>
              <a:t>Figure 2.</a:t>
            </a:r>
          </a:p>
        </p:txBody>
      </p:sp>
      <p:sp>
        <p:nvSpPr>
          <p:cNvPr id="7" name="object 7"/>
          <p:cNvSpPr txBox="1"/>
          <p:nvPr/>
        </p:nvSpPr>
        <p:spPr>
          <a:xfrm>
            <a:off x="2683239" y="2925704"/>
            <a:ext cx="3153464" cy="131703"/>
          </a:xfrm>
          <a:prstGeom prst="rect">
            <a:avLst/>
          </a:prstGeom>
        </p:spPr>
        <p:txBody>
          <a:bodyPr vert="horz" wrap="square" lIns="0" tIns="0" rIns="0" bIns="0" rtlCol="0">
            <a:spAutoFit/>
          </a:bodyPr>
          <a:lstStyle/>
          <a:p>
            <a:pPr>
              <a:lnSpc>
                <a:spcPts val="1075"/>
              </a:lnSpc>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dirty="0">
                <a:solidFill>
                  <a:srgbClr val="000000"/>
                </a:solidFill>
                <a:latin typeface="WMSBVV+CIDFont+F1"/>
                <a:cs typeface="WMSBVV+CIDFont+F1"/>
              </a:rPr>
              <a:t>load-deflection curve</a:t>
            </a:r>
            <a:r>
              <a:rPr sz="867" spc="-10" dirty="0">
                <a:solidFill>
                  <a:srgbClr val="000000"/>
                </a:solidFill>
                <a:latin typeface="WMSBVV+CIDFont+F1"/>
                <a:cs typeface="WMSBVV+CIDFont+F1"/>
              </a:rPr>
              <a:t> </a:t>
            </a:r>
            <a:r>
              <a:rPr sz="867" dirty="0">
                <a:solidFill>
                  <a:srgbClr val="000000"/>
                </a:solidFill>
                <a:latin typeface="WMSBVV+CIDFont+F1"/>
                <a:cs typeface="WMSBVV+CIDFont+F1"/>
              </a:rPr>
              <a:t>is linear</a:t>
            </a:r>
            <a:r>
              <a:rPr sz="867" spc="8" dirty="0">
                <a:solidFill>
                  <a:srgbClr val="000000"/>
                </a:solidFill>
                <a:latin typeface="WMSBVV+CIDFont+F1"/>
                <a:cs typeface="WMSBVV+CIDFont+F1"/>
              </a:rPr>
              <a:t> </a:t>
            </a:r>
            <a:r>
              <a:rPr sz="867" dirty="0">
                <a:solidFill>
                  <a:srgbClr val="000000"/>
                </a:solidFill>
                <a:latin typeface="WMSBVV+CIDFont+F1"/>
                <a:cs typeface="WMSBVV+CIDFont+F1"/>
              </a:rPr>
              <a:t>and General</a:t>
            </a:r>
            <a:r>
              <a:rPr sz="867" spc="9" dirty="0">
                <a:solidFill>
                  <a:srgbClr val="000000"/>
                </a:solidFill>
                <a:latin typeface="WMSBVV+CIDFont+F1"/>
                <a:cs typeface="WMSBVV+CIDFont+F1"/>
              </a:rPr>
              <a:t> </a:t>
            </a:r>
            <a:r>
              <a:rPr sz="867" dirty="0">
                <a:solidFill>
                  <a:srgbClr val="000000"/>
                </a:solidFill>
                <a:latin typeface="WMSBVV+CIDFont+F1"/>
                <a:cs typeface="WMSBVV+CIDFont+F1"/>
              </a:rPr>
              <a:t>Shear failure.</a:t>
            </a:r>
          </a:p>
        </p:txBody>
      </p:sp>
      <p:sp>
        <p:nvSpPr>
          <p:cNvPr id="8" name="object 8"/>
          <p:cNvSpPr txBox="1"/>
          <p:nvPr/>
        </p:nvSpPr>
        <p:spPr>
          <a:xfrm>
            <a:off x="2683237" y="3124351"/>
            <a:ext cx="4062753" cy="1196097"/>
          </a:xfrm>
          <a:prstGeom prst="rect">
            <a:avLst/>
          </a:prstGeom>
        </p:spPr>
        <p:txBody>
          <a:bodyPr vert="horz" wrap="square" lIns="0" tIns="0" rIns="0" bIns="0" rtlCol="0">
            <a:spAutoFit/>
          </a:bodyPr>
          <a:lstStyle/>
          <a:p>
            <a:pPr marL="1">
              <a:lnSpc>
                <a:spcPts val="1075"/>
              </a:lnSpc>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A</a:t>
            </a:r>
            <a:r>
              <a:rPr sz="867" spc="67" dirty="0">
                <a:solidFill>
                  <a:srgbClr val="000000"/>
                </a:solidFill>
                <a:latin typeface="WMSBVV+CIDFont+F1"/>
                <a:cs typeface="WMSBVV+CIDFont+F1"/>
              </a:rPr>
              <a:t> </a:t>
            </a:r>
            <a:r>
              <a:rPr sz="867" dirty="0">
                <a:solidFill>
                  <a:srgbClr val="000000"/>
                </a:solidFill>
                <a:latin typeface="WMSBVV+CIDFont+F1"/>
                <a:cs typeface="WMSBVV+CIDFont+F1"/>
              </a:rPr>
              <a:t>modulus</a:t>
            </a:r>
            <a:r>
              <a:rPr sz="867" spc="55" dirty="0">
                <a:solidFill>
                  <a:srgbClr val="000000"/>
                </a:solidFill>
                <a:latin typeface="WMSBVV+CIDFont+F1"/>
                <a:cs typeface="WMSBVV+CIDFont+F1"/>
              </a:rPr>
              <a:t> </a:t>
            </a:r>
            <a:r>
              <a:rPr sz="867" dirty="0">
                <a:solidFill>
                  <a:srgbClr val="000000"/>
                </a:solidFill>
                <a:latin typeface="WMSBVV+CIDFont+F1"/>
                <a:cs typeface="WMSBVV+CIDFont+F1"/>
              </a:rPr>
              <a:t>sub</a:t>
            </a:r>
            <a:r>
              <a:rPr sz="867" spc="67" dirty="0">
                <a:solidFill>
                  <a:srgbClr val="000000"/>
                </a:solidFill>
                <a:latin typeface="WMSBVV+CIDFont+F1"/>
                <a:cs typeface="WMSBVV+CIDFont+F1"/>
              </a:rPr>
              <a:t> </a:t>
            </a:r>
            <a:r>
              <a:rPr sz="867" dirty="0">
                <a:solidFill>
                  <a:srgbClr val="000000"/>
                </a:solidFill>
                <a:latin typeface="WMSBVV+CIDFont+F1"/>
                <a:cs typeface="WMSBVV+CIDFont+F1"/>
              </a:rPr>
              <a:t>grade</a:t>
            </a:r>
            <a:r>
              <a:rPr sz="867" spc="70" dirty="0">
                <a:solidFill>
                  <a:srgbClr val="000000"/>
                </a:solidFill>
                <a:latin typeface="WMSBVV+CIDFont+F1"/>
                <a:cs typeface="WMSBVV+CIDFont+F1"/>
              </a:rPr>
              <a:t> </a:t>
            </a:r>
            <a:r>
              <a:rPr sz="867" dirty="0">
                <a:solidFill>
                  <a:srgbClr val="000000"/>
                </a:solidFill>
                <a:latin typeface="WMSBVV+CIDFont+F1"/>
                <a:cs typeface="WMSBVV+CIDFont+F1"/>
              </a:rPr>
              <a:t>reaction,</a:t>
            </a:r>
            <a:r>
              <a:rPr sz="867" spc="53" dirty="0">
                <a:solidFill>
                  <a:srgbClr val="000000"/>
                </a:solidFill>
                <a:latin typeface="WMSBVV+CIDFont+F1"/>
                <a:cs typeface="WMSBVV+CIDFont+F1"/>
              </a:rPr>
              <a:t> </a:t>
            </a:r>
            <a:r>
              <a:rPr sz="867" dirty="0">
                <a:solidFill>
                  <a:srgbClr val="000000"/>
                </a:solidFill>
                <a:latin typeface="WMSBVV+CIDFont+F1"/>
                <a:cs typeface="WMSBVV+CIDFont+F1"/>
              </a:rPr>
              <a:t>K</a:t>
            </a:r>
            <a:r>
              <a:rPr sz="867" spc="72" dirty="0">
                <a:solidFill>
                  <a:srgbClr val="000000"/>
                </a:solidFill>
                <a:latin typeface="WMSBVV+CIDFont+F1"/>
                <a:cs typeface="WMSBVV+CIDFont+F1"/>
              </a:rPr>
              <a:t> </a:t>
            </a:r>
            <a:r>
              <a:rPr sz="867" dirty="0">
                <a:solidFill>
                  <a:srgbClr val="000000"/>
                </a:solidFill>
                <a:latin typeface="WMSBVV+CIDFont+F1"/>
                <a:cs typeface="WMSBVV+CIDFont+F1"/>
              </a:rPr>
              <a:t>-</a:t>
            </a:r>
            <a:r>
              <a:rPr sz="867" spc="57" dirty="0">
                <a:solidFill>
                  <a:srgbClr val="000000"/>
                </a:solidFill>
                <a:latin typeface="WMSBVV+CIDFont+F1"/>
                <a:cs typeface="WMSBVV+CIDFont+F1"/>
              </a:rPr>
              <a:t> </a:t>
            </a:r>
            <a:r>
              <a:rPr sz="867" dirty="0">
                <a:solidFill>
                  <a:srgbClr val="000000"/>
                </a:solidFill>
                <a:latin typeface="WMSBVV+CIDFont+F1"/>
                <a:cs typeface="WMSBVV+CIDFont+F1"/>
              </a:rPr>
              <a:t>value</a:t>
            </a:r>
            <a:r>
              <a:rPr sz="867" spc="69" dirty="0">
                <a:solidFill>
                  <a:srgbClr val="000000"/>
                </a:solidFill>
                <a:latin typeface="WMSBVV+CIDFont+F1"/>
                <a:cs typeface="WMSBVV+CIDFont+F1"/>
              </a:rPr>
              <a:t> </a:t>
            </a:r>
            <a:r>
              <a:rPr sz="867" dirty="0">
                <a:solidFill>
                  <a:srgbClr val="000000"/>
                </a:solidFill>
                <a:latin typeface="WMSBVV+CIDFont+F1"/>
                <a:cs typeface="WMSBVV+CIDFont+F1"/>
              </a:rPr>
              <a:t>of</a:t>
            </a:r>
            <a:r>
              <a:rPr sz="867" spc="55" dirty="0">
                <a:solidFill>
                  <a:srgbClr val="000000"/>
                </a:solidFill>
                <a:latin typeface="WMSBVV+CIDFont+F1"/>
                <a:cs typeface="WMSBVV+CIDFont+F1"/>
              </a:rPr>
              <a:t> </a:t>
            </a:r>
            <a:r>
              <a:rPr sz="867" dirty="0">
                <a:solidFill>
                  <a:srgbClr val="FF0000"/>
                </a:solidFill>
                <a:latin typeface="WMSBVV+CIDFont+F1"/>
                <a:cs typeface="WMSBVV+CIDFont+F1"/>
              </a:rPr>
              <a:t>12.131</a:t>
            </a:r>
            <a:r>
              <a:rPr sz="867" spc="63" dirty="0">
                <a:solidFill>
                  <a:srgbClr val="FF0000"/>
                </a:solidFill>
                <a:latin typeface="WMSBVV+CIDFont+F1"/>
                <a:cs typeface="WMSBVV+CIDFont+F1"/>
              </a:rPr>
              <a:t> </a:t>
            </a:r>
            <a:r>
              <a:rPr sz="867" dirty="0">
                <a:solidFill>
                  <a:srgbClr val="FF0000"/>
                </a:solidFill>
                <a:latin typeface="WMSBVV+CIDFont+F1"/>
                <a:cs typeface="WMSBVV+CIDFont+F1"/>
              </a:rPr>
              <a:t>kgf/cm²/cm</a:t>
            </a:r>
            <a:r>
              <a:rPr sz="867" spc="72" dirty="0">
                <a:solidFill>
                  <a:srgbClr val="FF0000"/>
                </a:solidFill>
                <a:latin typeface="WMSBVV+CIDFont+F1"/>
                <a:cs typeface="WMSBVV+CIDFont+F1"/>
              </a:rPr>
              <a:t> </a:t>
            </a:r>
            <a:r>
              <a:rPr sz="867" dirty="0">
                <a:solidFill>
                  <a:srgbClr val="000000"/>
                </a:solidFill>
                <a:latin typeface="WMSBVV+CIDFont+F1"/>
                <a:cs typeface="WMSBVV+CIDFont+F1"/>
              </a:rPr>
              <a:t>is</a:t>
            </a:r>
            <a:r>
              <a:rPr sz="867" spc="71" dirty="0">
                <a:solidFill>
                  <a:srgbClr val="000000"/>
                </a:solidFill>
                <a:latin typeface="WMSBVV+CIDFont+F1"/>
                <a:cs typeface="WMSBVV+CIDFont+F1"/>
              </a:rPr>
              <a:t> </a:t>
            </a:r>
            <a:r>
              <a:rPr sz="867" dirty="0">
                <a:solidFill>
                  <a:srgbClr val="000000"/>
                </a:solidFill>
                <a:latin typeface="WMSBVV+CIDFont+F1"/>
                <a:cs typeface="WMSBVV+CIDFont+F1"/>
              </a:rPr>
              <a:t>recommended</a:t>
            </a:r>
          </a:p>
          <a:p>
            <a:pPr marL="142869">
              <a:lnSpc>
                <a:spcPts val="971"/>
              </a:lnSpc>
              <a:spcBef>
                <a:spcPts val="535"/>
              </a:spcBef>
            </a:pPr>
            <a:r>
              <a:rPr sz="867" dirty="0">
                <a:solidFill>
                  <a:srgbClr val="000000"/>
                </a:solidFill>
                <a:latin typeface="WMSBVV+CIDFont+F1"/>
                <a:cs typeface="WMSBVV+CIDFont+F1"/>
              </a:rPr>
              <a:t>for the</a:t>
            </a:r>
            <a:r>
              <a:rPr sz="867" spc="6" dirty="0">
                <a:solidFill>
                  <a:srgbClr val="000000"/>
                </a:solidFill>
                <a:latin typeface="WMSBVV+CIDFont+F1"/>
                <a:cs typeface="WMSBVV+CIDFont+F1"/>
              </a:rPr>
              <a:t> </a:t>
            </a:r>
            <a:r>
              <a:rPr sz="867" dirty="0">
                <a:solidFill>
                  <a:srgbClr val="000000"/>
                </a:solidFill>
                <a:latin typeface="WMSBVV+CIDFont+F1"/>
                <a:cs typeface="WMSBVV+CIDFont+F1"/>
              </a:rPr>
              <a:t>for </a:t>
            </a:r>
            <a:r>
              <a:rPr sz="867" spc="10" dirty="0">
                <a:solidFill>
                  <a:srgbClr val="000000"/>
                </a:solidFill>
                <a:latin typeface="WMSBVV+CIDFont+F1"/>
                <a:cs typeface="WMSBVV+CIDFont+F1"/>
              </a:rPr>
              <a:t>Raw</a:t>
            </a:r>
            <a:r>
              <a:rPr sz="867" spc="-10" dirty="0">
                <a:solidFill>
                  <a:srgbClr val="000000"/>
                </a:solidFill>
                <a:latin typeface="WMSBVV+CIDFont+F1"/>
                <a:cs typeface="WMSBVV+CIDFont+F1"/>
              </a:rPr>
              <a:t> </a:t>
            </a:r>
            <a:r>
              <a:rPr sz="867" dirty="0">
                <a:solidFill>
                  <a:srgbClr val="000000"/>
                </a:solidFill>
                <a:latin typeface="WMSBVV+CIDFont+F1"/>
                <a:cs typeface="WMSBVV+CIDFont+F1"/>
              </a:rPr>
              <a:t>water</a:t>
            </a:r>
            <a:r>
              <a:rPr sz="867" spc="10" dirty="0">
                <a:solidFill>
                  <a:srgbClr val="000000"/>
                </a:solidFill>
                <a:latin typeface="WMSBVV+CIDFont+F1"/>
                <a:cs typeface="WMSBVV+CIDFont+F1"/>
              </a:rPr>
              <a:t> </a:t>
            </a:r>
            <a:r>
              <a:rPr sz="867" spc="6" dirty="0">
                <a:solidFill>
                  <a:srgbClr val="000000"/>
                </a:solidFill>
                <a:latin typeface="WMSBVV+CIDFont+F1"/>
                <a:cs typeface="WMSBVV+CIDFont+F1"/>
              </a:rPr>
              <a:t>Tank</a:t>
            </a:r>
            <a:r>
              <a:rPr sz="867" spc="-12" dirty="0">
                <a:solidFill>
                  <a:srgbClr val="000000"/>
                </a:solidFill>
                <a:latin typeface="WMSBVV+CIDFont+F1"/>
                <a:cs typeface="WMSBVV+CIDFont+F1"/>
              </a:rPr>
              <a:t> </a:t>
            </a:r>
            <a:r>
              <a:rPr sz="867" dirty="0">
                <a:solidFill>
                  <a:srgbClr val="000000"/>
                </a:solidFill>
                <a:latin typeface="WMSBVV+CIDFont+F1"/>
                <a:cs typeface="WMSBVV+CIDFont+F1"/>
              </a:rPr>
              <a:t>area below</a:t>
            </a:r>
            <a:r>
              <a:rPr sz="867" spc="-11" dirty="0">
                <a:solidFill>
                  <a:srgbClr val="000000"/>
                </a:solidFill>
                <a:latin typeface="WMSBVV+CIDFont+F1"/>
                <a:cs typeface="WMSBVV+CIDFont+F1"/>
              </a:rPr>
              <a:t> </a:t>
            </a:r>
            <a:r>
              <a:rPr sz="867" dirty="0">
                <a:solidFill>
                  <a:srgbClr val="000000"/>
                </a:solidFill>
                <a:latin typeface="WMSBVV+CIDFont+F1"/>
                <a:cs typeface="WMSBVV+CIDFont+F1"/>
              </a:rPr>
              <a:t>1.50</a:t>
            </a:r>
            <a:r>
              <a:rPr sz="867" spc="12" dirty="0">
                <a:solidFill>
                  <a:srgbClr val="000000"/>
                </a:solidFill>
                <a:latin typeface="WMSBVV+CIDFont+F1"/>
                <a:cs typeface="WMSBVV+CIDFont+F1"/>
              </a:rPr>
              <a:t> </a:t>
            </a:r>
            <a:r>
              <a:rPr sz="867" dirty="0">
                <a:solidFill>
                  <a:srgbClr val="000000"/>
                </a:solidFill>
                <a:latin typeface="WMSBVV+CIDFont+F1"/>
                <a:cs typeface="WMSBVV+CIDFont+F1"/>
              </a:rPr>
              <a:t>meter</a:t>
            </a:r>
            <a:r>
              <a:rPr sz="867" spc="-14" dirty="0">
                <a:solidFill>
                  <a:srgbClr val="000000"/>
                </a:solidFill>
                <a:latin typeface="WMSBVV+CIDFont+F1"/>
                <a:cs typeface="WMSBVV+CIDFont+F1"/>
              </a:rPr>
              <a:t> </a:t>
            </a:r>
            <a:r>
              <a:rPr sz="867" spc="13" dirty="0">
                <a:solidFill>
                  <a:srgbClr val="000000"/>
                </a:solidFill>
                <a:latin typeface="WMSBVV+CIDFont+F1"/>
                <a:cs typeface="WMSBVV+CIDFont+F1"/>
              </a:rPr>
              <a:t>in</a:t>
            </a:r>
            <a:r>
              <a:rPr sz="867" dirty="0">
                <a:solidFill>
                  <a:srgbClr val="000000"/>
                </a:solidFill>
                <a:latin typeface="WMSBVV+CIDFont+F1"/>
                <a:cs typeface="WMSBVV+CIDFont+F1"/>
              </a:rPr>
              <a:t> </a:t>
            </a:r>
            <a:r>
              <a:rPr sz="867" dirty="0">
                <a:solidFill>
                  <a:srgbClr val="000000"/>
                </a:solidFill>
                <a:latin typeface="LQRMGR+CIDFont+F2"/>
                <a:cs typeface="LQRMGR+CIDFont+F2"/>
              </a:rPr>
              <a:t>connection with construction</a:t>
            </a:r>
          </a:p>
          <a:p>
            <a:pPr marL="142869">
              <a:lnSpc>
                <a:spcPts val="971"/>
              </a:lnSpc>
              <a:spcBef>
                <a:spcPts val="570"/>
              </a:spcBef>
            </a:pPr>
            <a:r>
              <a:rPr sz="867" dirty="0">
                <a:solidFill>
                  <a:srgbClr val="000000"/>
                </a:solidFill>
                <a:latin typeface="LQRMGR+CIDFont+F2"/>
                <a:cs typeface="LQRMGR+CIDFont+F2"/>
              </a:rPr>
              <a:t>of</a:t>
            </a:r>
            <a:r>
              <a:rPr sz="867" spc="316" dirty="0">
                <a:solidFill>
                  <a:srgbClr val="000000"/>
                </a:solidFill>
                <a:latin typeface="LQRMGR+CIDFont+F2"/>
                <a:cs typeface="LQRMGR+CIDFont+F2"/>
              </a:rPr>
              <a:t> </a:t>
            </a:r>
            <a:r>
              <a:rPr sz="867" dirty="0">
                <a:solidFill>
                  <a:srgbClr val="000000"/>
                </a:solidFill>
                <a:latin typeface="LQRMGR+CIDFont+F2"/>
                <a:cs typeface="LQRMGR+CIDFont+F2"/>
              </a:rPr>
              <a:t>Raw</a:t>
            </a:r>
            <a:r>
              <a:rPr sz="867" spc="320" dirty="0">
                <a:solidFill>
                  <a:srgbClr val="000000"/>
                </a:solidFill>
                <a:latin typeface="LQRMGR+CIDFont+F2"/>
                <a:cs typeface="LQRMGR+CIDFont+F2"/>
              </a:rPr>
              <a:t> </a:t>
            </a:r>
            <a:r>
              <a:rPr sz="867" dirty="0">
                <a:solidFill>
                  <a:srgbClr val="000000"/>
                </a:solidFill>
                <a:latin typeface="LQRMGR+CIDFont+F2"/>
                <a:cs typeface="LQRMGR+CIDFont+F2"/>
              </a:rPr>
              <a:t>water</a:t>
            </a:r>
            <a:r>
              <a:rPr sz="867" spc="306" dirty="0">
                <a:solidFill>
                  <a:srgbClr val="000000"/>
                </a:solidFill>
                <a:latin typeface="LQRMGR+CIDFont+F2"/>
                <a:cs typeface="LQRMGR+CIDFont+F2"/>
              </a:rPr>
              <a:t> </a:t>
            </a:r>
            <a:r>
              <a:rPr sz="867" dirty="0">
                <a:solidFill>
                  <a:srgbClr val="000000"/>
                </a:solidFill>
                <a:latin typeface="LQRMGR+CIDFont+F2"/>
                <a:cs typeface="LQRMGR+CIDFont+F2"/>
              </a:rPr>
              <a:t>tank</a:t>
            </a:r>
            <a:r>
              <a:rPr sz="867" spc="318" dirty="0">
                <a:solidFill>
                  <a:srgbClr val="000000"/>
                </a:solidFill>
                <a:latin typeface="LQRMGR+CIDFont+F2"/>
                <a:cs typeface="LQRMGR+CIDFont+F2"/>
              </a:rPr>
              <a:t> </a:t>
            </a:r>
            <a:r>
              <a:rPr sz="867" dirty="0">
                <a:solidFill>
                  <a:srgbClr val="000000"/>
                </a:solidFill>
                <a:latin typeface="LQRMGR+CIDFont+F2"/>
                <a:cs typeface="LQRMGR+CIDFont+F2"/>
              </a:rPr>
              <a:t>structure</a:t>
            </a:r>
            <a:r>
              <a:rPr sz="867" spc="315" dirty="0">
                <a:solidFill>
                  <a:srgbClr val="000000"/>
                </a:solidFill>
                <a:latin typeface="LQRMGR+CIDFont+F2"/>
                <a:cs typeface="LQRMGR+CIDFont+F2"/>
              </a:rPr>
              <a:t> </a:t>
            </a:r>
            <a:r>
              <a:rPr sz="867" dirty="0">
                <a:solidFill>
                  <a:srgbClr val="000000"/>
                </a:solidFill>
                <a:latin typeface="LQRMGR+CIDFont+F2"/>
                <a:cs typeface="LQRMGR+CIDFont+F2"/>
              </a:rPr>
              <a:t>(in</a:t>
            </a:r>
            <a:r>
              <a:rPr sz="867" spc="310" dirty="0">
                <a:solidFill>
                  <a:srgbClr val="000000"/>
                </a:solidFill>
                <a:latin typeface="LQRMGR+CIDFont+F2"/>
                <a:cs typeface="LQRMGR+CIDFont+F2"/>
              </a:rPr>
              <a:t> </a:t>
            </a:r>
            <a:r>
              <a:rPr sz="867" dirty="0">
                <a:solidFill>
                  <a:srgbClr val="000000"/>
                </a:solidFill>
                <a:latin typeface="LQRMGR+CIDFont+F2"/>
                <a:cs typeface="LQRMGR+CIDFont+F2"/>
              </a:rPr>
              <a:t>new</a:t>
            </a:r>
            <a:r>
              <a:rPr sz="867" spc="318" dirty="0">
                <a:solidFill>
                  <a:srgbClr val="000000"/>
                </a:solidFill>
                <a:latin typeface="LQRMGR+CIDFont+F2"/>
                <a:cs typeface="LQRMGR+CIDFont+F2"/>
              </a:rPr>
              <a:t> </a:t>
            </a:r>
            <a:r>
              <a:rPr sz="867" dirty="0">
                <a:solidFill>
                  <a:srgbClr val="000000"/>
                </a:solidFill>
                <a:latin typeface="LQRMGR+CIDFont+F2"/>
                <a:cs typeface="LQRMGR+CIDFont+F2"/>
              </a:rPr>
              <a:t>WTP)</a:t>
            </a:r>
            <a:r>
              <a:rPr sz="867" spc="312" dirty="0">
                <a:solidFill>
                  <a:srgbClr val="000000"/>
                </a:solidFill>
                <a:latin typeface="LQRMGR+CIDFont+F2"/>
                <a:cs typeface="LQRMGR+CIDFont+F2"/>
              </a:rPr>
              <a:t> </a:t>
            </a:r>
            <a:r>
              <a:rPr sz="867" spc="13" dirty="0">
                <a:solidFill>
                  <a:srgbClr val="000000"/>
                </a:solidFill>
                <a:latin typeface="WMSBVV+CIDFont+F1"/>
                <a:cs typeface="WMSBVV+CIDFont+F1"/>
              </a:rPr>
              <a:t>at</a:t>
            </a:r>
            <a:r>
              <a:rPr sz="867" spc="309" dirty="0">
                <a:solidFill>
                  <a:srgbClr val="000000"/>
                </a:solidFill>
                <a:latin typeface="WMSBVV+CIDFont+F1"/>
                <a:cs typeface="WMSBVV+CIDFont+F1"/>
              </a:rPr>
              <a:t> </a:t>
            </a:r>
            <a:r>
              <a:rPr sz="867" dirty="0">
                <a:solidFill>
                  <a:srgbClr val="000000"/>
                </a:solidFill>
                <a:latin typeface="WMSBVV+CIDFont+F1"/>
                <a:cs typeface="WMSBVV+CIDFont+F1"/>
              </a:rPr>
              <a:t>PEDDAVARAM</a:t>
            </a:r>
            <a:r>
              <a:rPr sz="867" spc="314" dirty="0">
                <a:solidFill>
                  <a:srgbClr val="000000"/>
                </a:solidFill>
                <a:latin typeface="WMSBVV+CIDFont+F1"/>
                <a:cs typeface="WMSBVV+CIDFont+F1"/>
              </a:rPr>
              <a:t> </a:t>
            </a:r>
            <a:r>
              <a:rPr sz="867" dirty="0">
                <a:solidFill>
                  <a:srgbClr val="000000"/>
                </a:solidFill>
                <a:latin typeface="WMSBVV+CIDFont+F1"/>
                <a:cs typeface="WMSBVV+CIDFont+F1"/>
              </a:rPr>
              <a:t>VILLAGE,</a:t>
            </a:r>
          </a:p>
          <a:p>
            <a:pPr marL="142869">
              <a:lnSpc>
                <a:spcPts val="971"/>
              </a:lnSpc>
              <a:spcBef>
                <a:spcPts val="530"/>
              </a:spcBef>
            </a:pPr>
            <a:r>
              <a:rPr sz="867" spc="6" dirty="0">
                <a:solidFill>
                  <a:srgbClr val="000000"/>
                </a:solidFill>
                <a:latin typeface="WMSBVV+CIDFont+F1"/>
                <a:cs typeface="WMSBVV+CIDFont+F1"/>
              </a:rPr>
              <a:t>NANDIGAMA</a:t>
            </a:r>
            <a:r>
              <a:rPr sz="867" spc="-6" dirty="0">
                <a:solidFill>
                  <a:srgbClr val="000000"/>
                </a:solidFill>
                <a:latin typeface="WMSBVV+CIDFont+F1"/>
                <a:cs typeface="WMSBVV+CIDFont+F1"/>
              </a:rPr>
              <a:t> </a:t>
            </a:r>
            <a:r>
              <a:rPr sz="867" spc="7" dirty="0">
                <a:solidFill>
                  <a:srgbClr val="000000"/>
                </a:solidFill>
                <a:latin typeface="WMSBVV+CIDFont+F1"/>
                <a:cs typeface="WMSBVV+CIDFont+F1"/>
              </a:rPr>
              <a:t>VILLAGE,</a:t>
            </a:r>
            <a:r>
              <a:rPr sz="867" spc="-19" dirty="0">
                <a:solidFill>
                  <a:srgbClr val="000000"/>
                </a:solidFill>
                <a:latin typeface="WMSBVV+CIDFont+F1"/>
                <a:cs typeface="WMSBVV+CIDFont+F1"/>
              </a:rPr>
              <a:t> </a:t>
            </a:r>
            <a:r>
              <a:rPr sz="867" spc="7" dirty="0">
                <a:solidFill>
                  <a:srgbClr val="000000"/>
                </a:solidFill>
                <a:latin typeface="WMSBVV+CIDFont+F1"/>
                <a:cs typeface="WMSBVV+CIDFont+F1"/>
              </a:rPr>
              <a:t>NTR</a:t>
            </a:r>
            <a:r>
              <a:rPr sz="867" spc="9" dirty="0">
                <a:solidFill>
                  <a:srgbClr val="000000"/>
                </a:solidFill>
                <a:latin typeface="WMSBVV+CIDFont+F1"/>
                <a:cs typeface="WMSBVV+CIDFont+F1"/>
              </a:rPr>
              <a:t> </a:t>
            </a:r>
            <a:r>
              <a:rPr sz="867" dirty="0">
                <a:solidFill>
                  <a:srgbClr val="000000"/>
                </a:solidFill>
                <a:latin typeface="WMSBVV+CIDFont+F1"/>
                <a:cs typeface="WMSBVV+CIDFont+F1"/>
              </a:rPr>
              <a:t>DISTRICT, </a:t>
            </a:r>
            <a:r>
              <a:rPr sz="867" spc="6" dirty="0">
                <a:solidFill>
                  <a:srgbClr val="000000"/>
                </a:solidFill>
                <a:latin typeface="WMSBVV+CIDFont+F1"/>
                <a:cs typeface="WMSBVV+CIDFont+F1"/>
              </a:rPr>
              <a:t>ANDHRA</a:t>
            </a:r>
            <a:r>
              <a:rPr sz="867" dirty="0">
                <a:solidFill>
                  <a:srgbClr val="000000"/>
                </a:solidFill>
                <a:latin typeface="WMSBVV+CIDFont+F1"/>
                <a:cs typeface="WMSBVV+CIDFont+F1"/>
              </a:rPr>
              <a:t> </a:t>
            </a:r>
            <a:r>
              <a:rPr sz="867" spc="7" dirty="0">
                <a:solidFill>
                  <a:srgbClr val="000000"/>
                </a:solidFill>
                <a:latin typeface="WMSBVV+CIDFont+F1"/>
                <a:cs typeface="WMSBVV+CIDFont+F1"/>
              </a:rPr>
              <a:t>PRADESH.</a:t>
            </a:r>
          </a:p>
          <a:p>
            <a:pPr>
              <a:lnSpc>
                <a:spcPts val="1075"/>
              </a:lnSpc>
              <a:spcBef>
                <a:spcPts val="515"/>
              </a:spcBef>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dirty="0">
                <a:solidFill>
                  <a:srgbClr val="000000"/>
                </a:solidFill>
                <a:latin typeface="WMSBVV+CIDFont+F1"/>
                <a:cs typeface="WMSBVV+CIDFont+F1"/>
              </a:rPr>
              <a:t>Plate </a:t>
            </a:r>
            <a:r>
              <a:rPr sz="867" spc="7" dirty="0">
                <a:solidFill>
                  <a:srgbClr val="000000"/>
                </a:solidFill>
                <a:latin typeface="WMSBVV+CIDFont+F1"/>
                <a:cs typeface="WMSBVV+CIDFont+F1"/>
              </a:rPr>
              <a:t>load</a:t>
            </a:r>
            <a:r>
              <a:rPr sz="867" spc="-12" dirty="0">
                <a:solidFill>
                  <a:srgbClr val="000000"/>
                </a:solidFill>
                <a:latin typeface="WMSBVV+CIDFont+F1"/>
                <a:cs typeface="WMSBVV+CIDFont+F1"/>
              </a:rPr>
              <a:t> </a:t>
            </a:r>
            <a:r>
              <a:rPr sz="867" dirty="0">
                <a:solidFill>
                  <a:srgbClr val="000000"/>
                </a:solidFill>
                <a:latin typeface="WMSBVV+CIDFont+F1"/>
                <a:cs typeface="WMSBVV+CIDFont+F1"/>
              </a:rPr>
              <a:t>test</a:t>
            </a:r>
            <a:r>
              <a:rPr sz="867" spc="7" dirty="0">
                <a:solidFill>
                  <a:srgbClr val="000000"/>
                </a:solidFill>
                <a:latin typeface="WMSBVV+CIDFont+F1"/>
                <a:cs typeface="WMSBVV+CIDFont+F1"/>
              </a:rPr>
              <a:t> </a:t>
            </a:r>
            <a:r>
              <a:rPr sz="867" dirty="0">
                <a:solidFill>
                  <a:srgbClr val="000000"/>
                </a:solidFill>
                <a:latin typeface="WMSBVV+CIDFont+F1"/>
                <a:cs typeface="WMSBVV+CIDFont+F1"/>
              </a:rPr>
              <a:t>results </a:t>
            </a:r>
            <a:r>
              <a:rPr sz="867" spc="7" dirty="0">
                <a:solidFill>
                  <a:srgbClr val="000000"/>
                </a:solidFill>
                <a:latin typeface="WMSBVV+CIDFont+F1"/>
                <a:cs typeface="WMSBVV+CIDFont+F1"/>
              </a:rPr>
              <a:t>are</a:t>
            </a:r>
            <a:r>
              <a:rPr sz="867" dirty="0">
                <a:solidFill>
                  <a:srgbClr val="000000"/>
                </a:solidFill>
                <a:latin typeface="WMSBVV+CIDFont+F1"/>
                <a:cs typeface="WMSBVV+CIDFont+F1"/>
              </a:rPr>
              <a:t> presented</a:t>
            </a:r>
            <a:r>
              <a:rPr sz="867" spc="-8" dirty="0">
                <a:solidFill>
                  <a:srgbClr val="000000"/>
                </a:solidFill>
                <a:latin typeface="WMSBVV+CIDFont+F1"/>
                <a:cs typeface="WMSBVV+CIDFont+F1"/>
              </a:rPr>
              <a:t> </a:t>
            </a:r>
            <a:r>
              <a:rPr sz="867" dirty="0">
                <a:solidFill>
                  <a:srgbClr val="000000"/>
                </a:solidFill>
                <a:latin typeface="WMSBVV+CIDFont+F1"/>
                <a:cs typeface="WMSBVV+CIDFont+F1"/>
              </a:rPr>
              <a:t>in</a:t>
            </a:r>
            <a:r>
              <a:rPr sz="867" spc="9" dirty="0">
                <a:solidFill>
                  <a:srgbClr val="000000"/>
                </a:solidFill>
                <a:latin typeface="WMSBVV+CIDFont+F1"/>
                <a:cs typeface="WMSBVV+CIDFont+F1"/>
              </a:rPr>
              <a:t> </a:t>
            </a:r>
            <a:r>
              <a:rPr sz="867" spc="7" dirty="0">
                <a:solidFill>
                  <a:srgbClr val="000000"/>
                </a:solidFill>
                <a:latin typeface="WMSBVV+CIDFont+F1"/>
                <a:cs typeface="WMSBVV+CIDFont+F1"/>
              </a:rPr>
              <a:t>Table</a:t>
            </a:r>
            <a:r>
              <a:rPr sz="867" spc="-16" dirty="0">
                <a:solidFill>
                  <a:srgbClr val="000000"/>
                </a:solidFill>
                <a:latin typeface="WMSBVV+CIDFont+F1"/>
                <a:cs typeface="WMSBVV+CIDFont+F1"/>
              </a:rPr>
              <a:t> </a:t>
            </a:r>
            <a:r>
              <a:rPr sz="867" spc="13" dirty="0">
                <a:solidFill>
                  <a:srgbClr val="000000"/>
                </a:solidFill>
                <a:latin typeface="WMSBVV+CIDFont+F1"/>
                <a:cs typeface="WMSBVV+CIDFont+F1"/>
              </a:rPr>
              <a:t>2.</a:t>
            </a:r>
          </a:p>
        </p:txBody>
      </p:sp>
      <p:sp>
        <p:nvSpPr>
          <p:cNvPr id="9" name="object 9"/>
          <p:cNvSpPr txBox="1"/>
          <p:nvPr/>
        </p:nvSpPr>
        <p:spPr>
          <a:xfrm>
            <a:off x="2683238" y="4098984"/>
            <a:ext cx="3537717" cy="477310"/>
          </a:xfrm>
          <a:prstGeom prst="rect">
            <a:avLst/>
          </a:prstGeom>
        </p:spPr>
        <p:txBody>
          <a:bodyPr vert="horz" wrap="square" lIns="0" tIns="0" rIns="0" bIns="0" rtlCol="0">
            <a:spAutoFit/>
          </a:bodyPr>
          <a:lstStyle/>
          <a:p>
            <a:pPr>
              <a:lnSpc>
                <a:spcPts val="1075"/>
              </a:lnSpc>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spc="6" dirty="0">
                <a:solidFill>
                  <a:srgbClr val="000000"/>
                </a:solidFill>
                <a:latin typeface="WMSBVV+CIDFont+F1"/>
                <a:cs typeface="WMSBVV+CIDFont+F1"/>
              </a:rPr>
              <a:t>Load</a:t>
            </a:r>
            <a:r>
              <a:rPr sz="867" spc="-11" dirty="0">
                <a:solidFill>
                  <a:srgbClr val="000000"/>
                </a:solidFill>
                <a:latin typeface="WMSBVV+CIDFont+F1"/>
                <a:cs typeface="WMSBVV+CIDFont+F1"/>
              </a:rPr>
              <a:t> </a:t>
            </a:r>
            <a:r>
              <a:rPr sz="867" spc="8" dirty="0">
                <a:solidFill>
                  <a:srgbClr val="000000"/>
                </a:solidFill>
                <a:latin typeface="WMSBVV+CIDFont+F1"/>
                <a:cs typeface="WMSBVV+CIDFont+F1"/>
              </a:rPr>
              <a:t>Vs</a:t>
            </a:r>
            <a:r>
              <a:rPr sz="867" spc="-9" dirty="0">
                <a:solidFill>
                  <a:srgbClr val="000000"/>
                </a:solidFill>
                <a:latin typeface="WMSBVV+CIDFont+F1"/>
                <a:cs typeface="WMSBVV+CIDFont+F1"/>
              </a:rPr>
              <a:t> </a:t>
            </a:r>
            <a:r>
              <a:rPr sz="867" spc="7" dirty="0">
                <a:solidFill>
                  <a:srgbClr val="000000"/>
                </a:solidFill>
                <a:latin typeface="WMSBVV+CIDFont+F1"/>
                <a:cs typeface="WMSBVV+CIDFont+F1"/>
              </a:rPr>
              <a:t>Plate</a:t>
            </a:r>
            <a:r>
              <a:rPr sz="867" dirty="0">
                <a:solidFill>
                  <a:srgbClr val="000000"/>
                </a:solidFill>
                <a:latin typeface="WMSBVV+CIDFont+F1"/>
                <a:cs typeface="WMSBVV+CIDFont+F1"/>
              </a:rPr>
              <a:t> Settlement</a:t>
            </a:r>
            <a:r>
              <a:rPr sz="867" spc="11" dirty="0">
                <a:solidFill>
                  <a:srgbClr val="000000"/>
                </a:solidFill>
                <a:latin typeface="WMSBVV+CIDFont+F1"/>
                <a:cs typeface="WMSBVV+CIDFont+F1"/>
              </a:rPr>
              <a:t> </a:t>
            </a:r>
            <a:r>
              <a:rPr sz="867" dirty="0">
                <a:solidFill>
                  <a:srgbClr val="000000"/>
                </a:solidFill>
                <a:latin typeface="WMSBVV+CIDFont+F1"/>
                <a:cs typeface="WMSBVV+CIDFont+F1"/>
              </a:rPr>
              <a:t>curve is</a:t>
            </a:r>
            <a:r>
              <a:rPr sz="867" spc="12" dirty="0">
                <a:solidFill>
                  <a:srgbClr val="000000"/>
                </a:solidFill>
                <a:latin typeface="WMSBVV+CIDFont+F1"/>
                <a:cs typeface="WMSBVV+CIDFont+F1"/>
              </a:rPr>
              <a:t> </a:t>
            </a:r>
            <a:r>
              <a:rPr sz="867" dirty="0">
                <a:solidFill>
                  <a:srgbClr val="000000"/>
                </a:solidFill>
                <a:latin typeface="WMSBVV+CIDFont+F1"/>
                <a:cs typeface="WMSBVV+CIDFont+F1"/>
              </a:rPr>
              <a:t>given in</a:t>
            </a:r>
            <a:r>
              <a:rPr sz="867" spc="12" dirty="0">
                <a:solidFill>
                  <a:srgbClr val="000000"/>
                </a:solidFill>
                <a:latin typeface="WMSBVV+CIDFont+F1"/>
                <a:cs typeface="WMSBVV+CIDFont+F1"/>
              </a:rPr>
              <a:t> </a:t>
            </a:r>
            <a:r>
              <a:rPr sz="867" dirty="0">
                <a:solidFill>
                  <a:srgbClr val="000000"/>
                </a:solidFill>
                <a:latin typeface="WMSBVV+CIDFont+F1"/>
                <a:cs typeface="WMSBVV+CIDFont+F1"/>
              </a:rPr>
              <a:t>Figure 3 </a:t>
            </a:r>
            <a:r>
              <a:rPr sz="867" spc="7" dirty="0">
                <a:solidFill>
                  <a:srgbClr val="000000"/>
                </a:solidFill>
                <a:latin typeface="WMSBVV+CIDFont+F1"/>
                <a:cs typeface="WMSBVV+CIDFont+F1"/>
              </a:rPr>
              <a:t>and</a:t>
            </a:r>
            <a:r>
              <a:rPr sz="867" dirty="0">
                <a:solidFill>
                  <a:srgbClr val="000000"/>
                </a:solidFill>
                <a:latin typeface="WMSBVV+CIDFont+F1"/>
                <a:cs typeface="WMSBVV+CIDFont+F1"/>
              </a:rPr>
              <a:t> 4.</a:t>
            </a:r>
          </a:p>
          <a:p>
            <a:pPr>
              <a:lnSpc>
                <a:spcPts val="1075"/>
              </a:lnSpc>
              <a:spcBef>
                <a:spcPts val="464"/>
              </a:spcBef>
            </a:pPr>
            <a:r>
              <a:rPr sz="867" dirty="0">
                <a:solidFill>
                  <a:srgbClr val="000000"/>
                </a:solidFill>
                <a:latin typeface="AKVWKT+CIDFont+F5"/>
                <a:cs typeface="AKVWKT+CIDFont+F5"/>
              </a:rPr>
              <a:t></a:t>
            </a:r>
            <a:r>
              <a:rPr sz="867" spc="510" dirty="0">
                <a:solidFill>
                  <a:srgbClr val="000000"/>
                </a:solidFill>
                <a:latin typeface="Times New Roman"/>
                <a:cs typeface="Times New Roman"/>
              </a:rPr>
              <a:t> </a:t>
            </a:r>
            <a:r>
              <a:rPr sz="867" dirty="0">
                <a:solidFill>
                  <a:srgbClr val="000000"/>
                </a:solidFill>
                <a:latin typeface="WMSBVV+CIDFont+F1"/>
                <a:cs typeface="WMSBVV+CIDFont+F1"/>
              </a:rPr>
              <a:t>The</a:t>
            </a:r>
            <a:r>
              <a:rPr sz="867" spc="8" dirty="0">
                <a:solidFill>
                  <a:srgbClr val="000000"/>
                </a:solidFill>
                <a:latin typeface="WMSBVV+CIDFont+F1"/>
                <a:cs typeface="WMSBVV+CIDFont+F1"/>
              </a:rPr>
              <a:t> </a:t>
            </a:r>
            <a:r>
              <a:rPr sz="867" dirty="0">
                <a:solidFill>
                  <a:srgbClr val="000000"/>
                </a:solidFill>
                <a:latin typeface="WMSBVV+CIDFont+F1"/>
                <a:cs typeface="WMSBVV+CIDFont+F1"/>
              </a:rPr>
              <a:t>shape of</a:t>
            </a:r>
            <a:r>
              <a:rPr sz="867" spc="-8" dirty="0">
                <a:solidFill>
                  <a:srgbClr val="000000"/>
                </a:solidFill>
                <a:latin typeface="WMSBVV+CIDFont+F1"/>
                <a:cs typeface="WMSBVV+CIDFont+F1"/>
              </a:rPr>
              <a:t> </a:t>
            </a:r>
            <a:r>
              <a:rPr sz="867" dirty="0">
                <a:solidFill>
                  <a:srgbClr val="000000"/>
                </a:solidFill>
                <a:latin typeface="WMSBVV+CIDFont+F1"/>
                <a:cs typeface="WMSBVV+CIDFont+F1"/>
              </a:rPr>
              <a:t>the load</a:t>
            </a:r>
            <a:r>
              <a:rPr sz="867" spc="6" dirty="0">
                <a:solidFill>
                  <a:srgbClr val="000000"/>
                </a:solidFill>
                <a:latin typeface="WMSBVV+CIDFont+F1"/>
                <a:cs typeface="WMSBVV+CIDFont+F1"/>
              </a:rPr>
              <a:t> </a:t>
            </a:r>
            <a:r>
              <a:rPr sz="867" dirty="0">
                <a:solidFill>
                  <a:srgbClr val="000000"/>
                </a:solidFill>
                <a:latin typeface="WMSBVV+CIDFont+F1"/>
                <a:cs typeface="WMSBVV+CIDFont+F1"/>
              </a:rPr>
              <a:t>-settlement belongs to "D" as per </a:t>
            </a:r>
            <a:r>
              <a:rPr sz="867" spc="7" dirty="0">
                <a:solidFill>
                  <a:srgbClr val="000000"/>
                </a:solidFill>
                <a:latin typeface="WMSBVV+CIDFont+F1"/>
                <a:cs typeface="WMSBVV+CIDFont+F1"/>
              </a:rPr>
              <a:t>IS:</a:t>
            </a:r>
            <a:r>
              <a:rPr sz="867" spc="-12" dirty="0">
                <a:solidFill>
                  <a:srgbClr val="000000"/>
                </a:solidFill>
                <a:latin typeface="WMSBVV+CIDFont+F1"/>
                <a:cs typeface="WMSBVV+CIDFont+F1"/>
              </a:rPr>
              <a:t> </a:t>
            </a:r>
            <a:r>
              <a:rPr sz="867" dirty="0">
                <a:solidFill>
                  <a:srgbClr val="000000"/>
                </a:solidFill>
                <a:latin typeface="WMSBVV+CIDFont+F1"/>
                <a:cs typeface="WMSBVV+CIDFont+F1"/>
              </a:rPr>
              <a:t>1888:1982</a:t>
            </a:r>
          </a:p>
        </p:txBody>
      </p:sp>
      <p:sp>
        <p:nvSpPr>
          <p:cNvPr id="10" name="object 10"/>
          <p:cNvSpPr txBox="1"/>
          <p:nvPr/>
        </p:nvSpPr>
        <p:spPr>
          <a:xfrm>
            <a:off x="2683241" y="4498567"/>
            <a:ext cx="4061821" cy="294568"/>
          </a:xfrm>
          <a:prstGeom prst="rect">
            <a:avLst/>
          </a:prstGeom>
        </p:spPr>
        <p:txBody>
          <a:bodyPr vert="horz" wrap="square" lIns="0" tIns="0" rIns="0" bIns="0" rtlCol="0">
            <a:spAutoFit/>
          </a:bodyPr>
          <a:lstStyle/>
          <a:p>
            <a:pPr>
              <a:lnSpc>
                <a:spcPts val="1222"/>
              </a:lnSpc>
            </a:pPr>
            <a:r>
              <a:rPr sz="995" dirty="0">
                <a:solidFill>
                  <a:srgbClr val="000000"/>
                </a:solidFill>
                <a:latin typeface="AKVWKT+CIDFont+F5"/>
                <a:cs typeface="AKVWKT+CIDFont+F5"/>
              </a:rPr>
              <a:t></a:t>
            </a:r>
            <a:r>
              <a:rPr sz="995" spc="419" dirty="0">
                <a:solidFill>
                  <a:srgbClr val="000000"/>
                </a:solidFill>
                <a:latin typeface="Times New Roman"/>
                <a:cs typeface="Times New Roman"/>
              </a:rPr>
              <a:t> </a:t>
            </a:r>
            <a:r>
              <a:rPr sz="867" dirty="0">
                <a:solidFill>
                  <a:srgbClr val="000000"/>
                </a:solidFill>
                <a:latin typeface="WMSBVV+CIDFont+F1"/>
                <a:cs typeface="WMSBVV+CIDFont+F1"/>
              </a:rPr>
              <a:t>From</a:t>
            </a:r>
            <a:r>
              <a:rPr sz="867" spc="94" dirty="0">
                <a:solidFill>
                  <a:srgbClr val="000000"/>
                </a:solidFill>
                <a:latin typeface="WMSBVV+CIDFont+F1"/>
                <a:cs typeface="WMSBVV+CIDFont+F1"/>
              </a:rPr>
              <a:t> </a:t>
            </a:r>
            <a:r>
              <a:rPr sz="867" spc="8" dirty="0">
                <a:solidFill>
                  <a:srgbClr val="000000"/>
                </a:solidFill>
                <a:latin typeface="WMSBVV+CIDFont+F1"/>
                <a:cs typeface="WMSBVV+CIDFont+F1"/>
              </a:rPr>
              <a:t>the</a:t>
            </a:r>
            <a:r>
              <a:rPr sz="867" spc="87" dirty="0">
                <a:solidFill>
                  <a:srgbClr val="000000"/>
                </a:solidFill>
                <a:latin typeface="WMSBVV+CIDFont+F1"/>
                <a:cs typeface="WMSBVV+CIDFont+F1"/>
              </a:rPr>
              <a:t> </a:t>
            </a:r>
            <a:r>
              <a:rPr sz="867" dirty="0">
                <a:solidFill>
                  <a:srgbClr val="000000"/>
                </a:solidFill>
                <a:latin typeface="WMSBVV+CIDFont+F1"/>
                <a:cs typeface="WMSBVV+CIDFont+F1"/>
              </a:rPr>
              <a:t>load</a:t>
            </a:r>
            <a:r>
              <a:rPr sz="867" spc="92" dirty="0">
                <a:solidFill>
                  <a:srgbClr val="000000"/>
                </a:solidFill>
                <a:latin typeface="WMSBVV+CIDFont+F1"/>
                <a:cs typeface="WMSBVV+CIDFont+F1"/>
              </a:rPr>
              <a:t> </a:t>
            </a:r>
            <a:r>
              <a:rPr sz="867" dirty="0">
                <a:solidFill>
                  <a:srgbClr val="000000"/>
                </a:solidFill>
                <a:latin typeface="WMSBVV+CIDFont+F1"/>
                <a:cs typeface="WMSBVV+CIDFont+F1"/>
              </a:rPr>
              <a:t>settlement</a:t>
            </a:r>
            <a:r>
              <a:rPr sz="867" spc="105" dirty="0">
                <a:solidFill>
                  <a:srgbClr val="000000"/>
                </a:solidFill>
                <a:latin typeface="WMSBVV+CIDFont+F1"/>
                <a:cs typeface="WMSBVV+CIDFont+F1"/>
              </a:rPr>
              <a:t> </a:t>
            </a:r>
            <a:r>
              <a:rPr sz="867" dirty="0">
                <a:solidFill>
                  <a:srgbClr val="000000"/>
                </a:solidFill>
                <a:latin typeface="WMSBVV+CIDFont+F1"/>
                <a:cs typeface="WMSBVV+CIDFont+F1"/>
              </a:rPr>
              <a:t>relationship</a:t>
            </a:r>
            <a:r>
              <a:rPr sz="867" spc="102" dirty="0">
                <a:solidFill>
                  <a:srgbClr val="000000"/>
                </a:solidFill>
                <a:latin typeface="WMSBVV+CIDFont+F1"/>
                <a:cs typeface="WMSBVV+CIDFont+F1"/>
              </a:rPr>
              <a:t> </a:t>
            </a:r>
            <a:r>
              <a:rPr sz="867" dirty="0">
                <a:solidFill>
                  <a:srgbClr val="000000"/>
                </a:solidFill>
                <a:latin typeface="WMSBVV+CIDFont+F1"/>
                <a:cs typeface="WMSBVV+CIDFont+F1"/>
              </a:rPr>
              <a:t>on</a:t>
            </a:r>
            <a:r>
              <a:rPr sz="867" spc="87" dirty="0">
                <a:solidFill>
                  <a:srgbClr val="000000"/>
                </a:solidFill>
                <a:latin typeface="WMSBVV+CIDFont+F1"/>
                <a:cs typeface="WMSBVV+CIDFont+F1"/>
              </a:rPr>
              <a:t> </a:t>
            </a:r>
            <a:r>
              <a:rPr sz="867" dirty="0">
                <a:solidFill>
                  <a:srgbClr val="000000"/>
                </a:solidFill>
                <a:latin typeface="WMSBVV+CIDFont+F1"/>
                <a:cs typeface="WMSBVV+CIDFont+F1"/>
              </a:rPr>
              <a:t>log-log</a:t>
            </a:r>
            <a:r>
              <a:rPr sz="867" spc="91" dirty="0">
                <a:solidFill>
                  <a:srgbClr val="000000"/>
                </a:solidFill>
                <a:latin typeface="WMSBVV+CIDFont+F1"/>
                <a:cs typeface="WMSBVV+CIDFont+F1"/>
              </a:rPr>
              <a:t> </a:t>
            </a:r>
            <a:r>
              <a:rPr sz="867" dirty="0">
                <a:solidFill>
                  <a:srgbClr val="000000"/>
                </a:solidFill>
                <a:latin typeface="WMSBVV+CIDFont+F1"/>
                <a:cs typeface="WMSBVV+CIDFont+F1"/>
              </a:rPr>
              <a:t>scale</a:t>
            </a:r>
            <a:r>
              <a:rPr sz="867" spc="101" dirty="0">
                <a:solidFill>
                  <a:srgbClr val="000000"/>
                </a:solidFill>
                <a:latin typeface="WMSBVV+CIDFont+F1"/>
                <a:cs typeface="WMSBVV+CIDFont+F1"/>
              </a:rPr>
              <a:t> </a:t>
            </a:r>
            <a:r>
              <a:rPr sz="867" dirty="0">
                <a:solidFill>
                  <a:srgbClr val="000000"/>
                </a:solidFill>
                <a:latin typeface="WMSBVV+CIDFont+F1"/>
                <a:cs typeface="WMSBVV+CIDFont+F1"/>
              </a:rPr>
              <a:t>an</a:t>
            </a:r>
            <a:r>
              <a:rPr sz="867" spc="95" dirty="0">
                <a:solidFill>
                  <a:srgbClr val="000000"/>
                </a:solidFill>
                <a:latin typeface="WMSBVV+CIDFont+F1"/>
                <a:cs typeface="WMSBVV+CIDFont+F1"/>
              </a:rPr>
              <a:t> </a:t>
            </a:r>
            <a:r>
              <a:rPr sz="867" dirty="0">
                <a:solidFill>
                  <a:srgbClr val="000000"/>
                </a:solidFill>
                <a:latin typeface="WMSBVV+CIDFont+F1"/>
                <a:cs typeface="WMSBVV+CIDFont+F1"/>
              </a:rPr>
              <a:t>ultimate</a:t>
            </a:r>
            <a:r>
              <a:rPr sz="867" spc="96" dirty="0">
                <a:solidFill>
                  <a:srgbClr val="000000"/>
                </a:solidFill>
                <a:latin typeface="WMSBVV+CIDFont+F1"/>
                <a:cs typeface="WMSBVV+CIDFont+F1"/>
              </a:rPr>
              <a:t> </a:t>
            </a:r>
            <a:r>
              <a:rPr sz="867" dirty="0">
                <a:solidFill>
                  <a:srgbClr val="000000"/>
                </a:solidFill>
                <a:latin typeface="WMSBVV+CIDFont+F1"/>
                <a:cs typeface="WMSBVV+CIDFont+F1"/>
              </a:rPr>
              <a:t>load</a:t>
            </a:r>
            <a:r>
              <a:rPr sz="867" spc="96" dirty="0">
                <a:solidFill>
                  <a:srgbClr val="000000"/>
                </a:solidFill>
                <a:latin typeface="WMSBVV+CIDFont+F1"/>
                <a:cs typeface="WMSBVV+CIDFont+F1"/>
              </a:rPr>
              <a:t> </a:t>
            </a:r>
            <a:r>
              <a:rPr sz="867" spc="13" dirty="0">
                <a:solidFill>
                  <a:srgbClr val="000000"/>
                </a:solidFill>
                <a:latin typeface="WMSBVV+CIDFont+F1"/>
                <a:cs typeface="WMSBVV+CIDFont+F1"/>
              </a:rPr>
              <a:t>of</a:t>
            </a:r>
            <a:r>
              <a:rPr sz="867" spc="69" dirty="0">
                <a:solidFill>
                  <a:srgbClr val="000000"/>
                </a:solidFill>
                <a:latin typeface="WMSBVV+CIDFont+F1"/>
                <a:cs typeface="WMSBVV+CIDFont+F1"/>
              </a:rPr>
              <a:t> </a:t>
            </a:r>
            <a:r>
              <a:rPr sz="867" dirty="0">
                <a:solidFill>
                  <a:srgbClr val="000000"/>
                </a:solidFill>
                <a:latin typeface="WMSBVV+CIDFont+F1"/>
                <a:cs typeface="WMSBVV+CIDFont+F1"/>
              </a:rPr>
              <a:t>8.00</a:t>
            </a:r>
          </a:p>
        </p:txBody>
      </p:sp>
      <p:sp>
        <p:nvSpPr>
          <p:cNvPr id="11" name="object 11"/>
          <p:cNvSpPr txBox="1"/>
          <p:nvPr/>
        </p:nvSpPr>
        <p:spPr>
          <a:xfrm>
            <a:off x="2826109" y="4718417"/>
            <a:ext cx="1004095" cy="128240"/>
          </a:xfrm>
          <a:prstGeom prst="rect">
            <a:avLst/>
          </a:prstGeom>
        </p:spPr>
        <p:txBody>
          <a:bodyPr vert="horz" wrap="square" lIns="0" tIns="0" rIns="0" bIns="0" rtlCol="0">
            <a:spAutoFit/>
          </a:bodyPr>
          <a:lstStyle/>
          <a:p>
            <a:pPr>
              <a:lnSpc>
                <a:spcPts val="971"/>
              </a:lnSpc>
            </a:pPr>
            <a:r>
              <a:rPr sz="867" dirty="0">
                <a:solidFill>
                  <a:srgbClr val="000000"/>
                </a:solidFill>
                <a:latin typeface="WMSBVV+CIDFont+F1"/>
                <a:cs typeface="WMSBVV+CIDFont+F1"/>
              </a:rPr>
              <a:t>tonnes is</a:t>
            </a:r>
            <a:r>
              <a:rPr sz="867" spc="19" dirty="0">
                <a:solidFill>
                  <a:srgbClr val="000000"/>
                </a:solidFill>
                <a:latin typeface="WMSBVV+CIDFont+F1"/>
                <a:cs typeface="WMSBVV+CIDFont+F1"/>
              </a:rPr>
              <a:t> </a:t>
            </a:r>
            <a:r>
              <a:rPr sz="867" dirty="0">
                <a:solidFill>
                  <a:srgbClr val="000000"/>
                </a:solidFill>
                <a:latin typeface="WMSBVV+CIDFont+F1"/>
                <a:cs typeface="WMSBVV+CIDFont+F1"/>
              </a:rPr>
              <a:t>proposed.</a:t>
            </a:r>
          </a:p>
        </p:txBody>
      </p:sp>
      <p:sp>
        <p:nvSpPr>
          <p:cNvPr id="12" name="object 12"/>
          <p:cNvSpPr txBox="1"/>
          <p:nvPr/>
        </p:nvSpPr>
        <p:spPr>
          <a:xfrm>
            <a:off x="2683241" y="4905643"/>
            <a:ext cx="4062305" cy="1025922"/>
          </a:xfrm>
          <a:prstGeom prst="rect">
            <a:avLst/>
          </a:prstGeom>
        </p:spPr>
        <p:txBody>
          <a:bodyPr vert="horz" wrap="square" lIns="0" tIns="0" rIns="0" bIns="0" rtlCol="0">
            <a:spAutoFit/>
          </a:bodyPr>
          <a:lstStyle/>
          <a:p>
            <a:pPr>
              <a:lnSpc>
                <a:spcPts val="1222"/>
              </a:lnSpc>
            </a:pPr>
            <a:r>
              <a:rPr sz="995" dirty="0">
                <a:solidFill>
                  <a:srgbClr val="000000"/>
                </a:solidFill>
                <a:latin typeface="AKVWKT+CIDFont+F5"/>
                <a:cs typeface="AKVWKT+CIDFont+F5"/>
              </a:rPr>
              <a:t></a:t>
            </a:r>
            <a:r>
              <a:rPr sz="995" spc="419" dirty="0">
                <a:solidFill>
                  <a:srgbClr val="000000"/>
                </a:solidFill>
                <a:latin typeface="Times New Roman"/>
                <a:cs typeface="Times New Roman"/>
              </a:rPr>
              <a:t> </a:t>
            </a:r>
            <a:r>
              <a:rPr sz="867" dirty="0">
                <a:solidFill>
                  <a:srgbClr val="000000"/>
                </a:solidFill>
                <a:latin typeface="WMSBVV+CIDFont+F1"/>
                <a:cs typeface="WMSBVV+CIDFont+F1"/>
              </a:rPr>
              <a:t>A</a:t>
            </a:r>
            <a:r>
              <a:rPr sz="867" spc="121" dirty="0">
                <a:solidFill>
                  <a:srgbClr val="000000"/>
                </a:solidFill>
                <a:latin typeface="WMSBVV+CIDFont+F1"/>
                <a:cs typeface="WMSBVV+CIDFont+F1"/>
              </a:rPr>
              <a:t> </a:t>
            </a:r>
            <a:r>
              <a:rPr sz="867" dirty="0">
                <a:solidFill>
                  <a:srgbClr val="000000"/>
                </a:solidFill>
                <a:latin typeface="WMSBVV+CIDFont+F1"/>
                <a:cs typeface="WMSBVV+CIDFont+F1"/>
              </a:rPr>
              <a:t>safe</a:t>
            </a:r>
            <a:r>
              <a:rPr sz="867" spc="100" dirty="0">
                <a:solidFill>
                  <a:srgbClr val="000000"/>
                </a:solidFill>
                <a:latin typeface="WMSBVV+CIDFont+F1"/>
                <a:cs typeface="WMSBVV+CIDFont+F1"/>
              </a:rPr>
              <a:t> </a:t>
            </a:r>
            <a:r>
              <a:rPr sz="867" dirty="0">
                <a:solidFill>
                  <a:srgbClr val="000000"/>
                </a:solidFill>
                <a:latin typeface="WMSBVV+CIDFont+F1"/>
                <a:cs typeface="WMSBVV+CIDFont+F1"/>
              </a:rPr>
              <a:t>bearing</a:t>
            </a:r>
            <a:r>
              <a:rPr sz="867" spc="118" dirty="0">
                <a:solidFill>
                  <a:srgbClr val="000000"/>
                </a:solidFill>
                <a:latin typeface="WMSBVV+CIDFont+F1"/>
                <a:cs typeface="WMSBVV+CIDFont+F1"/>
              </a:rPr>
              <a:t> </a:t>
            </a:r>
            <a:r>
              <a:rPr sz="867" dirty="0">
                <a:solidFill>
                  <a:srgbClr val="000000"/>
                </a:solidFill>
                <a:latin typeface="WMSBVV+CIDFont+F1"/>
                <a:cs typeface="WMSBVV+CIDFont+F1"/>
              </a:rPr>
              <a:t>capacity</a:t>
            </a:r>
            <a:r>
              <a:rPr sz="867" spc="111" dirty="0">
                <a:solidFill>
                  <a:srgbClr val="000000"/>
                </a:solidFill>
                <a:latin typeface="WMSBVV+CIDFont+F1"/>
                <a:cs typeface="WMSBVV+CIDFont+F1"/>
              </a:rPr>
              <a:t> </a:t>
            </a:r>
            <a:r>
              <a:rPr sz="867" dirty="0">
                <a:solidFill>
                  <a:srgbClr val="000000"/>
                </a:solidFill>
                <a:latin typeface="WMSBVV+CIDFont+F1"/>
                <a:cs typeface="WMSBVV+CIDFont+F1"/>
              </a:rPr>
              <a:t>of</a:t>
            </a:r>
            <a:r>
              <a:rPr sz="867" spc="106" dirty="0">
                <a:solidFill>
                  <a:srgbClr val="000000"/>
                </a:solidFill>
                <a:latin typeface="WMSBVV+CIDFont+F1"/>
                <a:cs typeface="WMSBVV+CIDFont+F1"/>
              </a:rPr>
              <a:t> </a:t>
            </a:r>
            <a:r>
              <a:rPr sz="867" dirty="0">
                <a:solidFill>
                  <a:srgbClr val="FF0000"/>
                </a:solidFill>
                <a:latin typeface="WMSBVV+CIDFont+F1"/>
                <a:cs typeface="WMSBVV+CIDFont+F1"/>
              </a:rPr>
              <a:t>29.67</a:t>
            </a:r>
            <a:r>
              <a:rPr sz="867" spc="119" dirty="0">
                <a:solidFill>
                  <a:srgbClr val="FF0000"/>
                </a:solidFill>
                <a:latin typeface="WMSBVV+CIDFont+F1"/>
                <a:cs typeface="WMSBVV+CIDFont+F1"/>
              </a:rPr>
              <a:t> </a:t>
            </a:r>
            <a:r>
              <a:rPr sz="867" dirty="0">
                <a:solidFill>
                  <a:srgbClr val="FF0000"/>
                </a:solidFill>
                <a:latin typeface="WMSBVV+CIDFont+F1"/>
                <a:cs typeface="WMSBVV+CIDFont+F1"/>
              </a:rPr>
              <a:t>t/m²</a:t>
            </a:r>
            <a:r>
              <a:rPr sz="867" spc="98" dirty="0">
                <a:solidFill>
                  <a:srgbClr val="FF0000"/>
                </a:solidFill>
                <a:latin typeface="WMSBVV+CIDFont+F1"/>
                <a:cs typeface="WMSBVV+CIDFont+F1"/>
              </a:rPr>
              <a:t> </a:t>
            </a:r>
            <a:r>
              <a:rPr sz="867" dirty="0">
                <a:solidFill>
                  <a:srgbClr val="FF0000"/>
                </a:solidFill>
                <a:latin typeface="WMSBVV+CIDFont+F1"/>
                <a:cs typeface="WMSBVV+CIDFont+F1"/>
              </a:rPr>
              <a:t>[</a:t>
            </a:r>
            <a:r>
              <a:rPr sz="867" spc="103" dirty="0">
                <a:solidFill>
                  <a:srgbClr val="FF0000"/>
                </a:solidFill>
                <a:latin typeface="WMSBVV+CIDFont+F1"/>
                <a:cs typeface="WMSBVV+CIDFont+F1"/>
              </a:rPr>
              <a:t> </a:t>
            </a:r>
            <a:r>
              <a:rPr sz="867" dirty="0">
                <a:solidFill>
                  <a:srgbClr val="FF0000"/>
                </a:solidFill>
                <a:latin typeface="WMSBVV+CIDFont+F1"/>
                <a:cs typeface="WMSBVV+CIDFont+F1"/>
              </a:rPr>
              <a:t>296</a:t>
            </a:r>
            <a:r>
              <a:rPr sz="867" spc="108" dirty="0">
                <a:solidFill>
                  <a:srgbClr val="FF0000"/>
                </a:solidFill>
                <a:latin typeface="WMSBVV+CIDFont+F1"/>
                <a:cs typeface="WMSBVV+CIDFont+F1"/>
              </a:rPr>
              <a:t> </a:t>
            </a:r>
            <a:r>
              <a:rPr sz="867" dirty="0">
                <a:solidFill>
                  <a:srgbClr val="FF0000"/>
                </a:solidFill>
                <a:latin typeface="WMSBVV+CIDFont+F1"/>
                <a:cs typeface="WMSBVV+CIDFont+F1"/>
              </a:rPr>
              <a:t>kN/m²]</a:t>
            </a:r>
            <a:r>
              <a:rPr sz="867" spc="103" dirty="0">
                <a:solidFill>
                  <a:srgbClr val="FF0000"/>
                </a:solidFill>
                <a:latin typeface="WMSBVV+CIDFont+F1"/>
                <a:cs typeface="WMSBVV+CIDFont+F1"/>
              </a:rPr>
              <a:t> </a:t>
            </a:r>
            <a:r>
              <a:rPr sz="867" dirty="0">
                <a:solidFill>
                  <a:srgbClr val="000000"/>
                </a:solidFill>
                <a:latin typeface="WMSBVV+CIDFont+F1"/>
                <a:cs typeface="WMSBVV+CIDFont+F1"/>
              </a:rPr>
              <a:t>is</a:t>
            </a:r>
            <a:r>
              <a:rPr sz="867" spc="109" dirty="0">
                <a:solidFill>
                  <a:srgbClr val="000000"/>
                </a:solidFill>
                <a:latin typeface="WMSBVV+CIDFont+F1"/>
                <a:cs typeface="WMSBVV+CIDFont+F1"/>
              </a:rPr>
              <a:t> </a:t>
            </a:r>
            <a:r>
              <a:rPr sz="867" dirty="0">
                <a:solidFill>
                  <a:srgbClr val="000000"/>
                </a:solidFill>
                <a:latin typeface="WMSBVV+CIDFont+F1"/>
                <a:cs typeface="WMSBVV+CIDFont+F1"/>
              </a:rPr>
              <a:t>proposed</a:t>
            </a:r>
            <a:r>
              <a:rPr sz="867" spc="105" dirty="0">
                <a:solidFill>
                  <a:srgbClr val="000000"/>
                </a:solidFill>
                <a:latin typeface="WMSBVV+CIDFont+F1"/>
                <a:cs typeface="WMSBVV+CIDFont+F1"/>
              </a:rPr>
              <a:t> </a:t>
            </a:r>
            <a:r>
              <a:rPr sz="867" spc="8" dirty="0">
                <a:solidFill>
                  <a:srgbClr val="000000"/>
                </a:solidFill>
                <a:latin typeface="WMSBVV+CIDFont+F1"/>
                <a:cs typeface="WMSBVV+CIDFont+F1"/>
              </a:rPr>
              <a:t>for</a:t>
            </a:r>
            <a:r>
              <a:rPr sz="867" spc="96" dirty="0">
                <a:solidFill>
                  <a:srgbClr val="000000"/>
                </a:solidFill>
                <a:latin typeface="WMSBVV+CIDFont+F1"/>
                <a:cs typeface="WMSBVV+CIDFont+F1"/>
              </a:rPr>
              <a:t> </a:t>
            </a:r>
            <a:r>
              <a:rPr sz="867" spc="10" dirty="0">
                <a:solidFill>
                  <a:srgbClr val="000000"/>
                </a:solidFill>
                <a:latin typeface="WMSBVV+CIDFont+F1"/>
                <a:cs typeface="WMSBVV+CIDFont+F1"/>
              </a:rPr>
              <a:t>Raw</a:t>
            </a:r>
            <a:r>
              <a:rPr sz="867" spc="106" dirty="0">
                <a:solidFill>
                  <a:srgbClr val="000000"/>
                </a:solidFill>
                <a:latin typeface="WMSBVV+CIDFont+F1"/>
                <a:cs typeface="WMSBVV+CIDFont+F1"/>
              </a:rPr>
              <a:t> </a:t>
            </a:r>
            <a:r>
              <a:rPr sz="867" dirty="0">
                <a:solidFill>
                  <a:srgbClr val="000000"/>
                </a:solidFill>
                <a:latin typeface="WMSBVV+CIDFont+F1"/>
                <a:cs typeface="WMSBVV+CIDFont+F1"/>
              </a:rPr>
              <a:t>water</a:t>
            </a:r>
          </a:p>
          <a:p>
            <a:pPr marL="142866">
              <a:lnSpc>
                <a:spcPts val="971"/>
              </a:lnSpc>
              <a:spcBef>
                <a:spcPts val="516"/>
              </a:spcBef>
            </a:pPr>
            <a:r>
              <a:rPr sz="867" dirty="0">
                <a:solidFill>
                  <a:srgbClr val="000000"/>
                </a:solidFill>
                <a:latin typeface="WMSBVV+CIDFont+F1"/>
                <a:cs typeface="WMSBVV+CIDFont+F1"/>
              </a:rPr>
              <a:t>Tank</a:t>
            </a:r>
            <a:r>
              <a:rPr sz="867" spc="143" dirty="0">
                <a:solidFill>
                  <a:srgbClr val="000000"/>
                </a:solidFill>
                <a:latin typeface="WMSBVV+CIDFont+F1"/>
                <a:cs typeface="WMSBVV+CIDFont+F1"/>
              </a:rPr>
              <a:t> </a:t>
            </a:r>
            <a:r>
              <a:rPr sz="867" dirty="0">
                <a:solidFill>
                  <a:srgbClr val="000000"/>
                </a:solidFill>
                <a:latin typeface="WMSBVV+CIDFont+F1"/>
                <a:cs typeface="WMSBVV+CIDFont+F1"/>
              </a:rPr>
              <a:t>area</a:t>
            </a:r>
            <a:r>
              <a:rPr sz="867" spc="144" dirty="0">
                <a:solidFill>
                  <a:srgbClr val="000000"/>
                </a:solidFill>
                <a:latin typeface="WMSBVV+CIDFont+F1"/>
                <a:cs typeface="WMSBVV+CIDFont+F1"/>
              </a:rPr>
              <a:t> </a:t>
            </a:r>
            <a:r>
              <a:rPr sz="867" dirty="0">
                <a:solidFill>
                  <a:srgbClr val="000000"/>
                </a:solidFill>
                <a:latin typeface="WMSBVV+CIDFont+F1"/>
                <a:cs typeface="WMSBVV+CIDFont+F1"/>
              </a:rPr>
              <a:t>below</a:t>
            </a:r>
            <a:r>
              <a:rPr sz="867" spc="137" dirty="0">
                <a:solidFill>
                  <a:srgbClr val="000000"/>
                </a:solidFill>
                <a:latin typeface="WMSBVV+CIDFont+F1"/>
                <a:cs typeface="WMSBVV+CIDFont+F1"/>
              </a:rPr>
              <a:t> </a:t>
            </a:r>
            <a:r>
              <a:rPr sz="867" dirty="0">
                <a:solidFill>
                  <a:srgbClr val="000000"/>
                </a:solidFill>
                <a:latin typeface="WMSBVV+CIDFont+F1"/>
                <a:cs typeface="WMSBVV+CIDFont+F1"/>
              </a:rPr>
              <a:t>1.50</a:t>
            </a:r>
            <a:r>
              <a:rPr sz="867" spc="144" dirty="0">
                <a:solidFill>
                  <a:srgbClr val="000000"/>
                </a:solidFill>
                <a:latin typeface="WMSBVV+CIDFont+F1"/>
                <a:cs typeface="WMSBVV+CIDFont+F1"/>
              </a:rPr>
              <a:t> </a:t>
            </a:r>
            <a:r>
              <a:rPr sz="867" dirty="0">
                <a:solidFill>
                  <a:srgbClr val="000000"/>
                </a:solidFill>
                <a:latin typeface="WMSBVV+CIDFont+F1"/>
                <a:cs typeface="WMSBVV+CIDFont+F1"/>
              </a:rPr>
              <a:t>meter</a:t>
            </a:r>
            <a:r>
              <a:rPr sz="867" spc="133" dirty="0">
                <a:solidFill>
                  <a:srgbClr val="000000"/>
                </a:solidFill>
                <a:latin typeface="WMSBVV+CIDFont+F1"/>
                <a:cs typeface="WMSBVV+CIDFont+F1"/>
              </a:rPr>
              <a:t> </a:t>
            </a:r>
            <a:r>
              <a:rPr sz="867" dirty="0">
                <a:solidFill>
                  <a:srgbClr val="000000"/>
                </a:solidFill>
                <a:latin typeface="WMSBVV+CIDFont+F1"/>
                <a:cs typeface="WMSBVV+CIDFont+F1"/>
              </a:rPr>
              <a:t>in</a:t>
            </a:r>
            <a:r>
              <a:rPr sz="867" spc="151" dirty="0">
                <a:solidFill>
                  <a:srgbClr val="000000"/>
                </a:solidFill>
                <a:latin typeface="WMSBVV+CIDFont+F1"/>
                <a:cs typeface="WMSBVV+CIDFont+F1"/>
              </a:rPr>
              <a:t> </a:t>
            </a:r>
            <a:r>
              <a:rPr sz="867" dirty="0">
                <a:solidFill>
                  <a:srgbClr val="000000"/>
                </a:solidFill>
                <a:latin typeface="LQRMGR+CIDFont+F2"/>
                <a:cs typeface="LQRMGR+CIDFont+F2"/>
              </a:rPr>
              <a:t>connection</a:t>
            </a:r>
            <a:r>
              <a:rPr sz="867" spc="145" dirty="0">
                <a:solidFill>
                  <a:srgbClr val="000000"/>
                </a:solidFill>
                <a:latin typeface="LQRMGR+CIDFont+F2"/>
                <a:cs typeface="LQRMGR+CIDFont+F2"/>
              </a:rPr>
              <a:t> </a:t>
            </a:r>
            <a:r>
              <a:rPr sz="867" dirty="0">
                <a:solidFill>
                  <a:srgbClr val="000000"/>
                </a:solidFill>
                <a:latin typeface="LQRMGR+CIDFont+F2"/>
                <a:cs typeface="LQRMGR+CIDFont+F2"/>
              </a:rPr>
              <a:t>with</a:t>
            </a:r>
            <a:r>
              <a:rPr sz="867" spc="146" dirty="0">
                <a:solidFill>
                  <a:srgbClr val="000000"/>
                </a:solidFill>
                <a:latin typeface="LQRMGR+CIDFont+F2"/>
                <a:cs typeface="LQRMGR+CIDFont+F2"/>
              </a:rPr>
              <a:t> </a:t>
            </a:r>
            <a:r>
              <a:rPr sz="867" dirty="0">
                <a:solidFill>
                  <a:srgbClr val="000000"/>
                </a:solidFill>
                <a:latin typeface="LQRMGR+CIDFont+F2"/>
                <a:cs typeface="LQRMGR+CIDFont+F2"/>
              </a:rPr>
              <a:t>construction</a:t>
            </a:r>
            <a:r>
              <a:rPr sz="867" spc="134" dirty="0">
                <a:solidFill>
                  <a:srgbClr val="000000"/>
                </a:solidFill>
                <a:latin typeface="LQRMGR+CIDFont+F2"/>
                <a:cs typeface="LQRMGR+CIDFont+F2"/>
              </a:rPr>
              <a:t> </a:t>
            </a:r>
            <a:r>
              <a:rPr sz="867" spc="13" dirty="0">
                <a:solidFill>
                  <a:srgbClr val="000000"/>
                </a:solidFill>
                <a:latin typeface="LQRMGR+CIDFont+F2"/>
                <a:cs typeface="LQRMGR+CIDFont+F2"/>
              </a:rPr>
              <a:t>of</a:t>
            </a:r>
            <a:r>
              <a:rPr sz="867" spc="134" dirty="0">
                <a:solidFill>
                  <a:srgbClr val="000000"/>
                </a:solidFill>
                <a:latin typeface="LQRMGR+CIDFont+F2"/>
                <a:cs typeface="LQRMGR+CIDFont+F2"/>
              </a:rPr>
              <a:t> </a:t>
            </a:r>
            <a:r>
              <a:rPr sz="867" dirty="0">
                <a:solidFill>
                  <a:srgbClr val="000000"/>
                </a:solidFill>
                <a:latin typeface="LQRMGR+CIDFont+F2"/>
                <a:cs typeface="LQRMGR+CIDFont+F2"/>
              </a:rPr>
              <a:t>Raw</a:t>
            </a:r>
            <a:r>
              <a:rPr sz="867" spc="145" dirty="0">
                <a:solidFill>
                  <a:srgbClr val="000000"/>
                </a:solidFill>
                <a:latin typeface="LQRMGR+CIDFont+F2"/>
                <a:cs typeface="LQRMGR+CIDFont+F2"/>
              </a:rPr>
              <a:t> </a:t>
            </a:r>
            <a:r>
              <a:rPr sz="867" dirty="0">
                <a:solidFill>
                  <a:srgbClr val="000000"/>
                </a:solidFill>
                <a:latin typeface="LQRMGR+CIDFont+F2"/>
                <a:cs typeface="LQRMGR+CIDFont+F2"/>
              </a:rPr>
              <a:t>water</a:t>
            </a:r>
            <a:r>
              <a:rPr sz="867" spc="130" dirty="0">
                <a:solidFill>
                  <a:srgbClr val="000000"/>
                </a:solidFill>
                <a:latin typeface="LQRMGR+CIDFont+F2"/>
                <a:cs typeface="LQRMGR+CIDFont+F2"/>
              </a:rPr>
              <a:t> </a:t>
            </a:r>
            <a:r>
              <a:rPr sz="867" dirty="0">
                <a:solidFill>
                  <a:srgbClr val="000000"/>
                </a:solidFill>
                <a:latin typeface="LQRMGR+CIDFont+F2"/>
                <a:cs typeface="LQRMGR+CIDFont+F2"/>
              </a:rPr>
              <a:t>tank</a:t>
            </a:r>
          </a:p>
          <a:p>
            <a:pPr marL="142866">
              <a:lnSpc>
                <a:spcPts val="971"/>
              </a:lnSpc>
              <a:spcBef>
                <a:spcPts val="562"/>
              </a:spcBef>
            </a:pPr>
            <a:r>
              <a:rPr sz="867" dirty="0">
                <a:solidFill>
                  <a:srgbClr val="000000"/>
                </a:solidFill>
                <a:latin typeface="LQRMGR+CIDFont+F2"/>
                <a:cs typeface="LQRMGR+CIDFont+F2"/>
              </a:rPr>
              <a:t>structure</a:t>
            </a:r>
            <a:r>
              <a:rPr sz="867" spc="561" dirty="0">
                <a:solidFill>
                  <a:srgbClr val="000000"/>
                </a:solidFill>
                <a:latin typeface="LQRMGR+CIDFont+F2"/>
                <a:cs typeface="LQRMGR+CIDFont+F2"/>
              </a:rPr>
              <a:t> </a:t>
            </a:r>
            <a:r>
              <a:rPr sz="867" dirty="0">
                <a:solidFill>
                  <a:srgbClr val="000000"/>
                </a:solidFill>
                <a:latin typeface="LQRMGR+CIDFont+F2"/>
                <a:cs typeface="LQRMGR+CIDFont+F2"/>
              </a:rPr>
              <a:t>(in</a:t>
            </a:r>
            <a:r>
              <a:rPr sz="867" spc="566" dirty="0">
                <a:solidFill>
                  <a:srgbClr val="000000"/>
                </a:solidFill>
                <a:latin typeface="LQRMGR+CIDFont+F2"/>
                <a:cs typeface="LQRMGR+CIDFont+F2"/>
              </a:rPr>
              <a:t> </a:t>
            </a:r>
            <a:r>
              <a:rPr sz="867" dirty="0">
                <a:solidFill>
                  <a:srgbClr val="000000"/>
                </a:solidFill>
                <a:latin typeface="LQRMGR+CIDFont+F2"/>
                <a:cs typeface="LQRMGR+CIDFont+F2"/>
              </a:rPr>
              <a:t>new</a:t>
            </a:r>
            <a:r>
              <a:rPr sz="867" spc="557" dirty="0">
                <a:solidFill>
                  <a:srgbClr val="000000"/>
                </a:solidFill>
                <a:latin typeface="LQRMGR+CIDFont+F2"/>
                <a:cs typeface="LQRMGR+CIDFont+F2"/>
              </a:rPr>
              <a:t> </a:t>
            </a:r>
            <a:r>
              <a:rPr sz="867" spc="8" dirty="0">
                <a:solidFill>
                  <a:srgbClr val="000000"/>
                </a:solidFill>
                <a:latin typeface="LQRMGR+CIDFont+F2"/>
                <a:cs typeface="LQRMGR+CIDFont+F2"/>
              </a:rPr>
              <a:t>WTP)</a:t>
            </a:r>
            <a:r>
              <a:rPr sz="867" spc="561" dirty="0">
                <a:solidFill>
                  <a:srgbClr val="000000"/>
                </a:solidFill>
                <a:latin typeface="LQRMGR+CIDFont+F2"/>
                <a:cs typeface="LQRMGR+CIDFont+F2"/>
              </a:rPr>
              <a:t> </a:t>
            </a:r>
            <a:r>
              <a:rPr sz="867" dirty="0">
                <a:solidFill>
                  <a:srgbClr val="000000"/>
                </a:solidFill>
                <a:latin typeface="WMSBVV+CIDFont+F1"/>
                <a:cs typeface="WMSBVV+CIDFont+F1"/>
              </a:rPr>
              <a:t>at</a:t>
            </a:r>
            <a:r>
              <a:rPr sz="867" spc="553" dirty="0">
                <a:solidFill>
                  <a:srgbClr val="000000"/>
                </a:solidFill>
                <a:latin typeface="WMSBVV+CIDFont+F1"/>
                <a:cs typeface="WMSBVV+CIDFont+F1"/>
              </a:rPr>
              <a:t> </a:t>
            </a:r>
            <a:r>
              <a:rPr sz="867" spc="6" dirty="0">
                <a:solidFill>
                  <a:srgbClr val="000000"/>
                </a:solidFill>
                <a:latin typeface="WMSBVV+CIDFont+F1"/>
                <a:cs typeface="WMSBVV+CIDFont+F1"/>
              </a:rPr>
              <a:t>PEDDAVARAM</a:t>
            </a:r>
            <a:r>
              <a:rPr sz="867" spc="559" dirty="0">
                <a:solidFill>
                  <a:srgbClr val="000000"/>
                </a:solidFill>
                <a:latin typeface="WMSBVV+CIDFont+F1"/>
                <a:cs typeface="WMSBVV+CIDFont+F1"/>
              </a:rPr>
              <a:t> </a:t>
            </a:r>
            <a:r>
              <a:rPr sz="867" dirty="0">
                <a:solidFill>
                  <a:srgbClr val="000000"/>
                </a:solidFill>
                <a:latin typeface="WMSBVV+CIDFont+F1"/>
                <a:cs typeface="WMSBVV+CIDFont+F1"/>
              </a:rPr>
              <a:t>VILLAGE,</a:t>
            </a:r>
            <a:r>
              <a:rPr sz="867" spc="562" dirty="0">
                <a:solidFill>
                  <a:srgbClr val="000000"/>
                </a:solidFill>
                <a:latin typeface="WMSBVV+CIDFont+F1"/>
                <a:cs typeface="WMSBVV+CIDFont+F1"/>
              </a:rPr>
              <a:t> </a:t>
            </a:r>
            <a:r>
              <a:rPr sz="867" dirty="0">
                <a:solidFill>
                  <a:srgbClr val="000000"/>
                </a:solidFill>
                <a:latin typeface="WMSBVV+CIDFont+F1"/>
                <a:cs typeface="WMSBVV+CIDFont+F1"/>
              </a:rPr>
              <a:t>NANDIGAMA</a:t>
            </a:r>
          </a:p>
          <a:p>
            <a:pPr marL="142866">
              <a:lnSpc>
                <a:spcPts val="971"/>
              </a:lnSpc>
              <a:spcBef>
                <a:spcPts val="538"/>
              </a:spcBef>
            </a:pPr>
            <a:r>
              <a:rPr sz="867" dirty="0">
                <a:solidFill>
                  <a:srgbClr val="000000"/>
                </a:solidFill>
                <a:latin typeface="WMSBVV+CIDFont+F1"/>
                <a:cs typeface="WMSBVV+CIDFont+F1"/>
              </a:rPr>
              <a:t>VILLAGE, </a:t>
            </a:r>
            <a:r>
              <a:rPr sz="867" spc="7" dirty="0">
                <a:solidFill>
                  <a:srgbClr val="000000"/>
                </a:solidFill>
                <a:latin typeface="WMSBVV+CIDFont+F1"/>
                <a:cs typeface="WMSBVV+CIDFont+F1"/>
              </a:rPr>
              <a:t>NTR</a:t>
            </a:r>
            <a:r>
              <a:rPr sz="867" dirty="0">
                <a:solidFill>
                  <a:srgbClr val="000000"/>
                </a:solidFill>
                <a:latin typeface="WMSBVV+CIDFont+F1"/>
                <a:cs typeface="WMSBVV+CIDFont+F1"/>
              </a:rPr>
              <a:t> DISTRICT,</a:t>
            </a:r>
            <a:r>
              <a:rPr sz="867" spc="-9" dirty="0">
                <a:solidFill>
                  <a:srgbClr val="000000"/>
                </a:solidFill>
                <a:latin typeface="WMSBVV+CIDFont+F1"/>
                <a:cs typeface="WMSBVV+CIDFont+F1"/>
              </a:rPr>
              <a:t> </a:t>
            </a:r>
            <a:r>
              <a:rPr sz="867" spc="8" dirty="0">
                <a:solidFill>
                  <a:srgbClr val="000000"/>
                </a:solidFill>
                <a:latin typeface="WMSBVV+CIDFont+F1"/>
                <a:cs typeface="WMSBVV+CIDFont+F1"/>
              </a:rPr>
              <a:t>ANDHRA</a:t>
            </a:r>
            <a:r>
              <a:rPr sz="867" spc="-8" dirty="0">
                <a:solidFill>
                  <a:srgbClr val="000000"/>
                </a:solidFill>
                <a:latin typeface="WMSBVV+CIDFont+F1"/>
                <a:cs typeface="WMSBVV+CIDFont+F1"/>
              </a:rPr>
              <a:t> </a:t>
            </a:r>
            <a:r>
              <a:rPr sz="867" spc="7" dirty="0">
                <a:solidFill>
                  <a:srgbClr val="000000"/>
                </a:solidFill>
                <a:latin typeface="WMSBVV+CIDFont+F1"/>
                <a:cs typeface="WMSBVV+CIDFont+F1"/>
              </a:rPr>
              <a:t>PRADESH.</a:t>
            </a:r>
          </a:p>
        </p:txBody>
      </p:sp>
      <p:sp>
        <p:nvSpPr>
          <p:cNvPr id="13" name="object 13"/>
          <p:cNvSpPr txBox="1"/>
          <p:nvPr/>
        </p:nvSpPr>
        <p:spPr>
          <a:xfrm>
            <a:off x="2540369" y="6097923"/>
            <a:ext cx="1185214" cy="230832"/>
          </a:xfrm>
          <a:prstGeom prst="rect">
            <a:avLst/>
          </a:prstGeom>
        </p:spPr>
        <p:txBody>
          <a:bodyPr vert="horz" wrap="square" lIns="0" tIns="0" rIns="0" bIns="0" rtlCol="0">
            <a:spAutoFit/>
          </a:bodyPr>
          <a:lstStyle/>
          <a:p>
            <a:pPr>
              <a:lnSpc>
                <a:spcPts val="830"/>
              </a:lnSpc>
            </a:pPr>
            <a:r>
              <a:rPr sz="738" spc="7" dirty="0">
                <a:solidFill>
                  <a:srgbClr val="000000"/>
                </a:solidFill>
                <a:latin typeface="WMSBVV+CIDFont+F1"/>
                <a:cs typeface="WMSBVV+CIDFont+F1"/>
              </a:rPr>
              <a:t>Dr.</a:t>
            </a:r>
            <a:r>
              <a:rPr sz="738" dirty="0">
                <a:solidFill>
                  <a:srgbClr val="000000"/>
                </a:solidFill>
                <a:latin typeface="WMSBVV+CIDFont+F1"/>
                <a:cs typeface="WMSBVV+CIDFont+F1"/>
              </a:rPr>
              <a:t> G.V.</a:t>
            </a:r>
            <a:r>
              <a:rPr sz="738" spc="8" dirty="0">
                <a:solidFill>
                  <a:srgbClr val="000000"/>
                </a:solidFill>
                <a:latin typeface="WMSBVV+CIDFont+F1"/>
                <a:cs typeface="WMSBVV+CIDFont+F1"/>
              </a:rPr>
              <a:t> Rama</a:t>
            </a:r>
            <a:r>
              <a:rPr sz="738" dirty="0">
                <a:solidFill>
                  <a:srgbClr val="000000"/>
                </a:solidFill>
                <a:latin typeface="WMSBVV+CIDFont+F1"/>
                <a:cs typeface="WMSBVV+CIDFont+F1"/>
              </a:rPr>
              <a:t> </a:t>
            </a:r>
            <a:r>
              <a:rPr sz="738" spc="9" dirty="0">
                <a:solidFill>
                  <a:srgbClr val="000000"/>
                </a:solidFill>
                <a:latin typeface="WMSBVV+CIDFont+F1"/>
                <a:cs typeface="WMSBVV+CIDFont+F1"/>
              </a:rPr>
              <a:t>Subba</a:t>
            </a:r>
            <a:r>
              <a:rPr sz="738" spc="-8" dirty="0">
                <a:solidFill>
                  <a:srgbClr val="000000"/>
                </a:solidFill>
                <a:latin typeface="WMSBVV+CIDFont+F1"/>
                <a:cs typeface="WMSBVV+CIDFont+F1"/>
              </a:rPr>
              <a:t> </a:t>
            </a:r>
            <a:r>
              <a:rPr sz="738" spc="7" dirty="0">
                <a:solidFill>
                  <a:srgbClr val="000000"/>
                </a:solidFill>
                <a:latin typeface="WMSBVV+CIDFont+F1"/>
                <a:cs typeface="WMSBVV+CIDFont+F1"/>
              </a:rPr>
              <a:t>Rao</a:t>
            </a:r>
          </a:p>
          <a:p>
            <a:pPr>
              <a:lnSpc>
                <a:spcPts val="830"/>
              </a:lnSpc>
              <a:spcBef>
                <a:spcPts val="155"/>
              </a:spcBef>
            </a:pPr>
            <a:r>
              <a:rPr sz="738" dirty="0">
                <a:solidFill>
                  <a:srgbClr val="000000"/>
                </a:solidFill>
                <a:latin typeface="WMSBVV+CIDFont+F1"/>
                <a:cs typeface="WMSBVV+CIDFont+F1"/>
              </a:rPr>
              <a:t>Associate Professor</a:t>
            </a:r>
          </a:p>
        </p:txBody>
      </p:sp>
      <p:sp>
        <p:nvSpPr>
          <p:cNvPr id="14" name="object 14"/>
          <p:cNvSpPr txBox="1"/>
          <p:nvPr/>
        </p:nvSpPr>
        <p:spPr>
          <a:xfrm>
            <a:off x="4087685" y="6097923"/>
            <a:ext cx="1134065" cy="102592"/>
          </a:xfrm>
          <a:prstGeom prst="rect">
            <a:avLst/>
          </a:prstGeom>
        </p:spPr>
        <p:txBody>
          <a:bodyPr vert="horz" wrap="square" lIns="0" tIns="0" rIns="0" bIns="0" rtlCol="0">
            <a:spAutoFit/>
          </a:bodyPr>
          <a:lstStyle/>
          <a:p>
            <a:pPr>
              <a:lnSpc>
                <a:spcPts val="830"/>
              </a:lnSpc>
            </a:pPr>
            <a:r>
              <a:rPr sz="738" dirty="0">
                <a:solidFill>
                  <a:srgbClr val="000000"/>
                </a:solidFill>
                <a:latin typeface="WMSBVV+CIDFont+F1"/>
                <a:cs typeface="WMSBVV+CIDFont+F1"/>
              </a:rPr>
              <a:t>Professor</a:t>
            </a:r>
            <a:r>
              <a:rPr sz="738" spc="11" dirty="0">
                <a:solidFill>
                  <a:srgbClr val="000000"/>
                </a:solidFill>
                <a:latin typeface="WMSBVV+CIDFont+F1"/>
                <a:cs typeface="WMSBVV+CIDFont+F1"/>
              </a:rPr>
              <a:t> </a:t>
            </a:r>
            <a:r>
              <a:rPr sz="738" dirty="0">
                <a:solidFill>
                  <a:srgbClr val="000000"/>
                </a:solidFill>
                <a:latin typeface="WMSBVV+CIDFont+F1"/>
                <a:cs typeface="WMSBVV+CIDFont+F1"/>
              </a:rPr>
              <a:t>&amp; </a:t>
            </a:r>
            <a:r>
              <a:rPr sz="738" spc="8" dirty="0">
                <a:solidFill>
                  <a:srgbClr val="000000"/>
                </a:solidFill>
                <a:latin typeface="WMSBVV+CIDFont+F1"/>
                <a:cs typeface="WMSBVV+CIDFont+F1"/>
              </a:rPr>
              <a:t>HOD-CIVIL</a:t>
            </a:r>
          </a:p>
        </p:txBody>
      </p:sp>
      <p:sp>
        <p:nvSpPr>
          <p:cNvPr id="15" name="object 15"/>
          <p:cNvSpPr txBox="1"/>
          <p:nvPr/>
        </p:nvSpPr>
        <p:spPr>
          <a:xfrm>
            <a:off x="5792276" y="6097923"/>
            <a:ext cx="770200" cy="102592"/>
          </a:xfrm>
          <a:prstGeom prst="rect">
            <a:avLst/>
          </a:prstGeom>
        </p:spPr>
        <p:txBody>
          <a:bodyPr vert="horz" wrap="square" lIns="0" tIns="0" rIns="0" bIns="0" rtlCol="0">
            <a:spAutoFit/>
          </a:bodyPr>
          <a:lstStyle/>
          <a:p>
            <a:pPr>
              <a:lnSpc>
                <a:spcPts val="830"/>
              </a:lnSpc>
            </a:pPr>
            <a:r>
              <a:rPr sz="738" spc="6" dirty="0">
                <a:solidFill>
                  <a:srgbClr val="000000"/>
                </a:solidFill>
                <a:latin typeface="WMSBVV+CIDFont+F1"/>
                <a:cs typeface="WMSBVV+CIDFont+F1"/>
              </a:rPr>
              <a:t>DEAN/Principal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28197-2AEB-3848-A64E-F7C678E8C5C1}"/>
              </a:ext>
            </a:extLst>
          </p:cNvPr>
          <p:cNvPicPr>
            <a:picLocks noChangeAspect="1"/>
          </p:cNvPicPr>
          <p:nvPr/>
        </p:nvPicPr>
        <p:blipFill>
          <a:blip r:embed="rId2"/>
          <a:stretch>
            <a:fillRect/>
          </a:stretch>
        </p:blipFill>
        <p:spPr>
          <a:xfrm>
            <a:off x="2221476" y="0"/>
            <a:ext cx="4701048" cy="6858000"/>
          </a:xfrm>
          <a:prstGeom prst="rect">
            <a:avLst/>
          </a:prstGeom>
        </p:spPr>
      </p:pic>
    </p:spTree>
    <p:extLst>
      <p:ext uri="{BB962C8B-B14F-4D97-AF65-F5344CB8AC3E}">
        <p14:creationId xmlns:p14="http://schemas.microsoft.com/office/powerpoint/2010/main" val="6487437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2911525-B508-B261-4F22-0DB787B5CD3A}"/>
              </a:ext>
            </a:extLst>
          </p:cNvPr>
          <p:cNvPicPr>
            <a:picLocks noChangeAspect="1"/>
          </p:cNvPicPr>
          <p:nvPr/>
        </p:nvPicPr>
        <p:blipFill>
          <a:blip r:embed="rId2"/>
          <a:stretch>
            <a:fillRect/>
          </a:stretch>
        </p:blipFill>
        <p:spPr>
          <a:xfrm>
            <a:off x="2342839" y="256732"/>
            <a:ext cx="4458322" cy="6344535"/>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A10431-4D7E-37C2-7C1E-6241E94D3CD0}"/>
              </a:ext>
            </a:extLst>
          </p:cNvPr>
          <p:cNvPicPr>
            <a:picLocks noChangeAspect="1"/>
          </p:cNvPicPr>
          <p:nvPr/>
        </p:nvPicPr>
        <p:blipFill>
          <a:blip r:embed="rId2"/>
          <a:stretch>
            <a:fillRect/>
          </a:stretch>
        </p:blipFill>
        <p:spPr>
          <a:xfrm>
            <a:off x="2338075" y="337706"/>
            <a:ext cx="4467849" cy="6182588"/>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B6F27-43E4-F23B-CD5D-31E11DEB680D}"/>
              </a:ext>
            </a:extLst>
          </p:cNvPr>
          <p:cNvPicPr>
            <a:picLocks noChangeAspect="1"/>
          </p:cNvPicPr>
          <p:nvPr/>
        </p:nvPicPr>
        <p:blipFill>
          <a:blip r:embed="rId2"/>
          <a:stretch>
            <a:fillRect/>
          </a:stretch>
        </p:blipFill>
        <p:spPr>
          <a:xfrm>
            <a:off x="2366654" y="1075996"/>
            <a:ext cx="4410691" cy="4706007"/>
          </a:xfrm>
          <a:prstGeom prst="rect">
            <a:avLst/>
          </a:prstGeom>
        </p:spPr>
      </p:pic>
    </p:spTree>
    <p:extLst>
      <p:ext uri="{BB962C8B-B14F-4D97-AF65-F5344CB8AC3E}">
        <p14:creationId xmlns:p14="http://schemas.microsoft.com/office/powerpoint/2010/main" val="309706734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AF363-22AC-5B5A-56D8-A2F8ECBE96F7}"/>
              </a:ext>
            </a:extLst>
          </p:cNvPr>
          <p:cNvPicPr>
            <a:picLocks noChangeAspect="1"/>
          </p:cNvPicPr>
          <p:nvPr/>
        </p:nvPicPr>
        <p:blipFill>
          <a:blip r:embed="rId2"/>
          <a:stretch>
            <a:fillRect/>
          </a:stretch>
        </p:blipFill>
        <p:spPr>
          <a:xfrm>
            <a:off x="1678349" y="685800"/>
            <a:ext cx="5787302" cy="5143500"/>
          </a:xfrm>
          <a:prstGeom prst="rect">
            <a:avLst/>
          </a:prstGeom>
        </p:spPr>
      </p:pic>
    </p:spTree>
    <p:extLst>
      <p:ext uri="{BB962C8B-B14F-4D97-AF65-F5344CB8AC3E}">
        <p14:creationId xmlns:p14="http://schemas.microsoft.com/office/powerpoint/2010/main" val="311180299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8895" y="143187"/>
            <a:ext cx="4937705" cy="6257613"/>
          </a:xfrm>
          <a:prstGeom prst="rect">
            <a:avLst/>
          </a:prstGeom>
          <a:blipFill>
            <a:blip r:embed="rId2" cstate="print"/>
            <a:stretch>
              <a:fillRect/>
            </a:stretch>
          </a:blipFill>
        </p:spPr>
        <p:txBody>
          <a:bodyPr wrap="square" lIns="0" tIns="0" rIns="0" bIns="0" rtlCol="0">
            <a:spAutoFit/>
          </a:bodyPr>
          <a:lstStyle/>
          <a:p>
            <a:endParaRPr sz="1154"/>
          </a:p>
        </p:txBody>
      </p:sp>
      <p:sp>
        <p:nvSpPr>
          <p:cNvPr id="3" name="TextBox 2">
            <a:extLst>
              <a:ext uri="{FF2B5EF4-FFF2-40B4-BE49-F238E27FC236}">
                <a16:creationId xmlns:a16="http://schemas.microsoft.com/office/drawing/2014/main" id="{B350BE91-02E3-E8D6-18EB-A1D869FF4396}"/>
              </a:ext>
            </a:extLst>
          </p:cNvPr>
          <p:cNvSpPr txBox="1"/>
          <p:nvPr/>
        </p:nvSpPr>
        <p:spPr>
          <a:xfrm>
            <a:off x="2590800" y="14494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8895" y="23375"/>
            <a:ext cx="4709105" cy="5920225"/>
          </a:xfrm>
          <a:prstGeom prst="rect">
            <a:avLst/>
          </a:prstGeom>
          <a:blipFill>
            <a:blip r:embed="rId2" cstate="print"/>
            <a:stretch>
              <a:fillRect/>
            </a:stretch>
          </a:blipFill>
        </p:spPr>
        <p:txBody>
          <a:bodyPr wrap="square" lIns="0" tIns="0" rIns="0" bIns="0" rtlCol="0">
            <a:spAutoFit/>
          </a:bodyPr>
          <a:lstStyle/>
          <a:p>
            <a:endParaRPr sz="1154"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148895" y="18244"/>
            <a:ext cx="5394905" cy="6611156"/>
          </a:xfrm>
          <a:prstGeom prst="rect">
            <a:avLst/>
          </a:prstGeom>
          <a:blipFill>
            <a:blip r:embed="rId2" cstate="print"/>
            <a:stretch>
              <a:fillRect/>
            </a:stretch>
          </a:blipFill>
        </p:spPr>
        <p:txBody>
          <a:bodyPr wrap="square" lIns="0" tIns="0" rIns="0" bIns="0" rtlCol="0">
            <a:spAutoFit/>
          </a:bodyPr>
          <a:lstStyle/>
          <a:p>
            <a:endParaRPr sz="1154"/>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rot="5400000">
            <a:off x="2497748" y="-59347"/>
            <a:ext cx="3996105" cy="6705600"/>
          </a:xfrm>
          <a:prstGeom prst="rect">
            <a:avLst/>
          </a:prstGeom>
          <a:blipFill>
            <a:blip r:embed="rId2" cstate="print"/>
            <a:stretch>
              <a:fillRect/>
            </a:stretch>
          </a:blipFill>
        </p:spPr>
        <p:txBody>
          <a:bodyPr wrap="square" lIns="0" tIns="0" rIns="0" bIns="0" rtlCol="0">
            <a:spAutoFit/>
          </a:bodyPr>
          <a:lstStyle/>
          <a:p>
            <a:endParaRPr sz="1154"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rot="5400000">
            <a:off x="2318694" y="-185094"/>
            <a:ext cx="4887614" cy="6629402"/>
          </a:xfrm>
          <a:prstGeom prst="rect">
            <a:avLst/>
          </a:prstGeom>
          <a:blipFill>
            <a:blip r:embed="rId2" cstate="print"/>
            <a:stretch>
              <a:fillRect/>
            </a:stretch>
          </a:blipFill>
        </p:spPr>
        <p:txBody>
          <a:bodyPr wrap="square" lIns="0" tIns="0" rIns="0" bIns="0" rtlCol="0">
            <a:spAutoFit/>
          </a:bodyPr>
          <a:lstStyle/>
          <a:p>
            <a:endParaRPr sz="1154"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
            <a:extLst>
              <a:ext uri="{FF2B5EF4-FFF2-40B4-BE49-F238E27FC236}">
                <a16:creationId xmlns:a16="http://schemas.microsoft.com/office/drawing/2014/main" id="{4563EEEC-B478-3A0D-F4A3-66FB2B7D0438}"/>
              </a:ext>
            </a:extLst>
          </p:cNvPr>
          <p:cNvSpPr/>
          <p:nvPr/>
        </p:nvSpPr>
        <p:spPr>
          <a:xfrm>
            <a:off x="1600200" y="149400"/>
            <a:ext cx="6548881" cy="6480000"/>
          </a:xfrm>
          <a:prstGeom prst="rect">
            <a:avLst/>
          </a:prstGeom>
          <a:blipFill>
            <a:blip r:embed="rId2" cstate="print"/>
            <a:stretch>
              <a:fillRect/>
            </a:stretch>
          </a:blipFill>
        </p:spPr>
        <p:txBody>
          <a:bodyPr wrap="square" lIns="0" tIns="0" rIns="0" bIns="0" rtlCol="0">
            <a:spAutoFit/>
          </a:bodyPr>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354C7-83DF-F237-5F77-7A03B44245ED}"/>
              </a:ext>
            </a:extLst>
          </p:cNvPr>
          <p:cNvPicPr>
            <a:picLocks noChangeAspect="1"/>
          </p:cNvPicPr>
          <p:nvPr/>
        </p:nvPicPr>
        <p:blipFill>
          <a:blip r:embed="rId2"/>
          <a:stretch>
            <a:fillRect/>
          </a:stretch>
        </p:blipFill>
        <p:spPr>
          <a:xfrm>
            <a:off x="0" y="83975"/>
            <a:ext cx="9144000" cy="6690049"/>
          </a:xfrm>
          <a:prstGeom prst="rect">
            <a:avLst/>
          </a:prstGeom>
        </p:spPr>
      </p:pic>
    </p:spTree>
    <p:extLst>
      <p:ext uri="{BB962C8B-B14F-4D97-AF65-F5344CB8AC3E}">
        <p14:creationId xmlns:p14="http://schemas.microsoft.com/office/powerpoint/2010/main" val="26641765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590800" y="190500"/>
            <a:ext cx="5013041" cy="6477000"/>
          </a:xfrm>
          <a:prstGeom prst="rect">
            <a:avLst/>
          </a:prstGeom>
          <a:blipFill>
            <a:blip r:embed="rId2" cstate="print"/>
            <a:stretch>
              <a:fillRect/>
            </a:stretch>
          </a:blipFill>
        </p:spPr>
        <p:txBody>
          <a:bodyPr wrap="square" lIns="0" tIns="0" rIns="0" bIns="0" rtlCol="0">
            <a:spAutoFit/>
          </a:bodyPr>
          <a:lstStyle/>
          <a:p>
            <a:endParaRPr sz="1154"/>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514600" y="228600"/>
            <a:ext cx="4800600" cy="6172200"/>
          </a:xfrm>
          <a:prstGeom prst="rect">
            <a:avLst/>
          </a:prstGeom>
          <a:blipFill>
            <a:blip r:embed="rId2" cstate="print"/>
            <a:stretch>
              <a:fillRect/>
            </a:stretch>
          </a:blipFill>
        </p:spPr>
        <p:txBody>
          <a:bodyPr wrap="square" lIns="0" tIns="0" rIns="0" bIns="0" rtlCol="0">
            <a:spAutoFit/>
          </a:bodyPr>
          <a:lstStyle/>
          <a:p>
            <a:endParaRPr sz="1154"/>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2AB1355-BDB2-C931-6238-6BD864BF26DA}"/>
              </a:ext>
            </a:extLst>
          </p:cNvPr>
          <p:cNvSpPr>
            <a:spLocks noGrp="1"/>
          </p:cNvSpPr>
          <p:nvPr>
            <p:ph type="sldNum" sz="quarter" idx="11"/>
          </p:nvPr>
        </p:nvSpPr>
        <p:spPr/>
        <p:txBody>
          <a:bodyPr/>
          <a:lstStyle/>
          <a:p>
            <a:fld id="{26EEAEBB-2817-41C6-85D8-E39C4EA248EF}" type="slidenum">
              <a:rPr lang="en-AU" altLang="en-US"/>
              <a:pPr/>
              <a:t>272</a:t>
            </a:fld>
            <a:endParaRPr lang="en-AU" altLang="en-US"/>
          </a:p>
        </p:txBody>
      </p:sp>
      <p:sp>
        <p:nvSpPr>
          <p:cNvPr id="19458" name="Rectangle 1026">
            <a:extLst>
              <a:ext uri="{FF2B5EF4-FFF2-40B4-BE49-F238E27FC236}">
                <a16:creationId xmlns:a16="http://schemas.microsoft.com/office/drawing/2014/main" id="{B23C5429-9A93-5D01-C5C0-96F08CCE361B}"/>
              </a:ext>
            </a:extLst>
          </p:cNvPr>
          <p:cNvSpPr>
            <a:spLocks noGrp="1" noChangeArrowheads="1"/>
          </p:cNvSpPr>
          <p:nvPr>
            <p:ph type="title"/>
          </p:nvPr>
        </p:nvSpPr>
        <p:spPr/>
        <p:txBody>
          <a:bodyPr/>
          <a:lstStyle/>
          <a:p>
            <a:r>
              <a:rPr lang="en-US" altLang="en-US"/>
              <a:t>Retaining Walls</a:t>
            </a:r>
            <a:endParaRPr lang="en-AU" altLang="en-US"/>
          </a:p>
        </p:txBody>
      </p:sp>
      <p:sp>
        <p:nvSpPr>
          <p:cNvPr id="19521" name="Text Box 1089">
            <a:extLst>
              <a:ext uri="{FF2B5EF4-FFF2-40B4-BE49-F238E27FC236}">
                <a16:creationId xmlns:a16="http://schemas.microsoft.com/office/drawing/2014/main" id="{35B081C5-73D2-6788-7B16-3F45EA5B3CE4}"/>
              </a:ext>
            </a:extLst>
          </p:cNvPr>
          <p:cNvSpPr txBox="1">
            <a:spLocks noChangeArrowheads="1"/>
          </p:cNvSpPr>
          <p:nvPr/>
        </p:nvSpPr>
        <p:spPr bwMode="auto">
          <a:xfrm>
            <a:off x="1600200" y="11430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panose="020B0604020202020204" pitchFamily="34" charset="0"/>
              </a:rPr>
              <a:t>~ for retaining soils from spreading laterally</a:t>
            </a:r>
            <a:endParaRPr lang="en-AU" altLang="en-US" sz="2800">
              <a:latin typeface="Arial" panose="020B0604020202020204" pitchFamily="34" charset="0"/>
            </a:endParaRPr>
          </a:p>
        </p:txBody>
      </p:sp>
      <p:grpSp>
        <p:nvGrpSpPr>
          <p:cNvPr id="19524" name="Group 1092">
            <a:extLst>
              <a:ext uri="{FF2B5EF4-FFF2-40B4-BE49-F238E27FC236}">
                <a16:creationId xmlns:a16="http://schemas.microsoft.com/office/drawing/2014/main" id="{DC3CBD6F-F9D1-92D6-075B-30E543FF61E3}"/>
              </a:ext>
            </a:extLst>
          </p:cNvPr>
          <p:cNvGrpSpPr>
            <a:grpSpLocks/>
          </p:cNvGrpSpPr>
          <p:nvPr/>
        </p:nvGrpSpPr>
        <p:grpSpPr bwMode="auto">
          <a:xfrm>
            <a:off x="1295400" y="1835150"/>
            <a:ext cx="6781800" cy="4876800"/>
            <a:chOff x="1344" y="1152"/>
            <a:chExt cx="4272" cy="3072"/>
          </a:xfrm>
        </p:grpSpPr>
        <p:grpSp>
          <p:nvGrpSpPr>
            <p:cNvPr id="19520" name="Group 1088">
              <a:extLst>
                <a:ext uri="{FF2B5EF4-FFF2-40B4-BE49-F238E27FC236}">
                  <a16:creationId xmlns:a16="http://schemas.microsoft.com/office/drawing/2014/main" id="{E55AA091-F1E8-4679-C633-8A39A9E3F534}"/>
                </a:ext>
              </a:extLst>
            </p:cNvPr>
            <p:cNvGrpSpPr>
              <a:grpSpLocks/>
            </p:cNvGrpSpPr>
            <p:nvPr/>
          </p:nvGrpSpPr>
          <p:grpSpPr bwMode="auto">
            <a:xfrm>
              <a:off x="1344" y="1152"/>
              <a:ext cx="4272" cy="3072"/>
              <a:chOff x="1344" y="1056"/>
              <a:chExt cx="4272" cy="3072"/>
            </a:xfrm>
          </p:grpSpPr>
          <p:grpSp>
            <p:nvGrpSpPr>
              <p:cNvPr id="19518" name="Group 1086">
                <a:extLst>
                  <a:ext uri="{FF2B5EF4-FFF2-40B4-BE49-F238E27FC236}">
                    <a16:creationId xmlns:a16="http://schemas.microsoft.com/office/drawing/2014/main" id="{1B7771A3-67D0-8990-0EE3-FD3390F98237}"/>
                  </a:ext>
                </a:extLst>
              </p:cNvPr>
              <p:cNvGrpSpPr>
                <a:grpSpLocks/>
              </p:cNvGrpSpPr>
              <p:nvPr/>
            </p:nvGrpSpPr>
            <p:grpSpPr bwMode="auto">
              <a:xfrm>
                <a:off x="1344" y="1056"/>
                <a:ext cx="4272" cy="3072"/>
                <a:chOff x="1344" y="1056"/>
                <a:chExt cx="4272" cy="3072"/>
              </a:xfrm>
            </p:grpSpPr>
            <p:sp>
              <p:nvSpPr>
                <p:cNvPr id="19484" name="Rectangle 1052">
                  <a:extLst>
                    <a:ext uri="{FF2B5EF4-FFF2-40B4-BE49-F238E27FC236}">
                      <a16:creationId xmlns:a16="http://schemas.microsoft.com/office/drawing/2014/main" id="{A0DFA442-602B-6555-2512-8CE7A33D6D88}"/>
                    </a:ext>
                  </a:extLst>
                </p:cNvPr>
                <p:cNvSpPr>
                  <a:spLocks noChangeArrowheads="1"/>
                </p:cNvSpPr>
                <p:nvPr/>
              </p:nvSpPr>
              <p:spPr bwMode="auto">
                <a:xfrm>
                  <a:off x="1344" y="1056"/>
                  <a:ext cx="4272" cy="3072"/>
                </a:xfrm>
                <a:prstGeom prst="rect">
                  <a:avLst/>
                </a:prstGeom>
                <a:gradFill rotWithShape="0">
                  <a:gsLst>
                    <a:gs pos="0">
                      <a:srgbClr val="CCFFFF"/>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9507" name="Group 1075">
                  <a:extLst>
                    <a:ext uri="{FF2B5EF4-FFF2-40B4-BE49-F238E27FC236}">
                      <a16:creationId xmlns:a16="http://schemas.microsoft.com/office/drawing/2014/main" id="{9BC0618B-7BAC-CEF6-8D63-1815B5612396}"/>
                    </a:ext>
                  </a:extLst>
                </p:cNvPr>
                <p:cNvGrpSpPr>
                  <a:grpSpLocks/>
                </p:cNvGrpSpPr>
                <p:nvPr/>
              </p:nvGrpSpPr>
              <p:grpSpPr bwMode="auto">
                <a:xfrm>
                  <a:off x="1344" y="2304"/>
                  <a:ext cx="4272" cy="1824"/>
                  <a:chOff x="1344" y="2304"/>
                  <a:chExt cx="4272" cy="1824"/>
                </a:xfrm>
              </p:grpSpPr>
              <p:sp>
                <p:nvSpPr>
                  <p:cNvPr id="19504" name="Rectangle 1072">
                    <a:extLst>
                      <a:ext uri="{FF2B5EF4-FFF2-40B4-BE49-F238E27FC236}">
                        <a16:creationId xmlns:a16="http://schemas.microsoft.com/office/drawing/2014/main" id="{1D89777E-8B1D-4FC9-5911-D3FB330E1117}"/>
                      </a:ext>
                    </a:extLst>
                  </p:cNvPr>
                  <p:cNvSpPr>
                    <a:spLocks noChangeArrowheads="1"/>
                  </p:cNvSpPr>
                  <p:nvPr/>
                </p:nvSpPr>
                <p:spPr bwMode="auto">
                  <a:xfrm>
                    <a:off x="1344" y="3792"/>
                    <a:ext cx="4272" cy="336"/>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05" name="Rectangle 1073">
                    <a:extLst>
                      <a:ext uri="{FF2B5EF4-FFF2-40B4-BE49-F238E27FC236}">
                        <a16:creationId xmlns:a16="http://schemas.microsoft.com/office/drawing/2014/main" id="{F4A8B2FA-5724-1028-FD53-41C334DD2E1F}"/>
                      </a:ext>
                    </a:extLst>
                  </p:cNvPr>
                  <p:cNvSpPr>
                    <a:spLocks noChangeArrowheads="1"/>
                  </p:cNvSpPr>
                  <p:nvPr/>
                </p:nvSpPr>
                <p:spPr bwMode="auto">
                  <a:xfrm>
                    <a:off x="1344" y="2304"/>
                    <a:ext cx="816" cy="1488"/>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06" name="Rectangle 1074">
                    <a:extLst>
                      <a:ext uri="{FF2B5EF4-FFF2-40B4-BE49-F238E27FC236}">
                        <a16:creationId xmlns:a16="http://schemas.microsoft.com/office/drawing/2014/main" id="{D7192BD7-EDB1-0293-9D20-B21096ABF1F3}"/>
                      </a:ext>
                    </a:extLst>
                  </p:cNvPr>
                  <p:cNvSpPr>
                    <a:spLocks noChangeArrowheads="1"/>
                  </p:cNvSpPr>
                  <p:nvPr/>
                </p:nvSpPr>
                <p:spPr bwMode="auto">
                  <a:xfrm>
                    <a:off x="4800" y="2304"/>
                    <a:ext cx="816" cy="1488"/>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02" name="Arc 1070">
                    <a:extLst>
                      <a:ext uri="{FF2B5EF4-FFF2-40B4-BE49-F238E27FC236}">
                        <a16:creationId xmlns:a16="http://schemas.microsoft.com/office/drawing/2014/main" id="{14B56161-240B-1F79-68B9-9957AE5C4CDC}"/>
                      </a:ext>
                    </a:extLst>
                  </p:cNvPr>
                  <p:cNvSpPr>
                    <a:spLocks/>
                  </p:cNvSpPr>
                  <p:nvPr/>
                </p:nvSpPr>
                <p:spPr bwMode="auto">
                  <a:xfrm>
                    <a:off x="3504" y="3696"/>
                    <a:ext cx="960"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CC9900"/>
                  </a:solidFill>
                  <a:ln>
                    <a:noFill/>
                  </a:ln>
                  <a:effectLst/>
                  <a:extLst>
                    <a:ext uri="{91240B29-F687-4F45-9708-019B960494DF}">
                      <a14:hiddenLine xmlns:a14="http://schemas.microsoft.com/office/drawing/2010/main" w="9525">
                        <a:solidFill>
                          <a:srgbClr val="99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03" name="Arc 1071">
                    <a:extLst>
                      <a:ext uri="{FF2B5EF4-FFF2-40B4-BE49-F238E27FC236}">
                        <a16:creationId xmlns:a16="http://schemas.microsoft.com/office/drawing/2014/main" id="{056FEA6C-8920-29EB-24AD-55E2D5D95570}"/>
                      </a:ext>
                    </a:extLst>
                  </p:cNvPr>
                  <p:cNvSpPr>
                    <a:spLocks/>
                  </p:cNvSpPr>
                  <p:nvPr/>
                </p:nvSpPr>
                <p:spPr bwMode="auto">
                  <a:xfrm flipH="1">
                    <a:off x="2496" y="3696"/>
                    <a:ext cx="100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CC9900"/>
                  </a:solidFill>
                  <a:ln>
                    <a:noFill/>
                  </a:ln>
                  <a:effectLst/>
                  <a:extLst>
                    <a:ext uri="{91240B29-F687-4F45-9708-019B960494DF}">
                      <a14:hiddenLine xmlns:a14="http://schemas.microsoft.com/office/drawing/2010/main" w="9525">
                        <a:solidFill>
                          <a:srgbClr val="99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grpSp>
            <p:nvGrpSpPr>
              <p:cNvPr id="19513" name="Group 1081">
                <a:extLst>
                  <a:ext uri="{FF2B5EF4-FFF2-40B4-BE49-F238E27FC236}">
                    <a16:creationId xmlns:a16="http://schemas.microsoft.com/office/drawing/2014/main" id="{BF269844-568C-56FE-F3F3-F4210DC54045}"/>
                  </a:ext>
                </a:extLst>
              </p:cNvPr>
              <p:cNvGrpSpPr>
                <a:grpSpLocks/>
              </p:cNvGrpSpPr>
              <p:nvPr/>
            </p:nvGrpSpPr>
            <p:grpSpPr bwMode="auto">
              <a:xfrm>
                <a:off x="2688" y="3168"/>
                <a:ext cx="432" cy="576"/>
                <a:chOff x="2544" y="1536"/>
                <a:chExt cx="432" cy="576"/>
              </a:xfrm>
            </p:grpSpPr>
            <p:sp>
              <p:nvSpPr>
                <p:cNvPr id="19509" name="AutoShape 1077">
                  <a:extLst>
                    <a:ext uri="{FF2B5EF4-FFF2-40B4-BE49-F238E27FC236}">
                      <a16:creationId xmlns:a16="http://schemas.microsoft.com/office/drawing/2014/main" id="{BB30F152-2F05-19C9-769E-B398A8104128}"/>
                    </a:ext>
                  </a:extLst>
                </p:cNvPr>
                <p:cNvSpPr>
                  <a:spLocks noChangeArrowheads="1"/>
                </p:cNvSpPr>
                <p:nvPr/>
              </p:nvSpPr>
              <p:spPr bwMode="auto">
                <a:xfrm rot="5400000">
                  <a:off x="2522" y="1995"/>
                  <a:ext cx="187" cy="4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10" name="AutoShape 1078">
                  <a:extLst>
                    <a:ext uri="{FF2B5EF4-FFF2-40B4-BE49-F238E27FC236}">
                      <a16:creationId xmlns:a16="http://schemas.microsoft.com/office/drawing/2014/main" id="{5A76FBB0-D737-344A-6AEB-045CC8FF75A7}"/>
                    </a:ext>
                  </a:extLst>
                </p:cNvPr>
                <p:cNvSpPr>
                  <a:spLocks noChangeArrowheads="1"/>
                </p:cNvSpPr>
                <p:nvPr/>
              </p:nvSpPr>
              <p:spPr bwMode="auto">
                <a:xfrm rot="5400000">
                  <a:off x="2810" y="1995"/>
                  <a:ext cx="187" cy="4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11" name="Rectangle 1079">
                  <a:extLst>
                    <a:ext uri="{FF2B5EF4-FFF2-40B4-BE49-F238E27FC236}">
                      <a16:creationId xmlns:a16="http://schemas.microsoft.com/office/drawing/2014/main" id="{C84F28D0-B441-30F6-9986-C9AD14F7A990}"/>
                    </a:ext>
                  </a:extLst>
                </p:cNvPr>
                <p:cNvSpPr>
                  <a:spLocks noChangeArrowheads="1"/>
                </p:cNvSpPr>
                <p:nvPr/>
              </p:nvSpPr>
              <p:spPr bwMode="auto">
                <a:xfrm>
                  <a:off x="2544" y="1536"/>
                  <a:ext cx="432" cy="499"/>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512" name="Text Box 1080">
                  <a:extLst>
                    <a:ext uri="{FF2B5EF4-FFF2-40B4-BE49-F238E27FC236}">
                      <a16:creationId xmlns:a16="http://schemas.microsoft.com/office/drawing/2014/main" id="{21D28606-F931-7FA4-50B5-CF53B7047717}"/>
                    </a:ext>
                  </a:extLst>
                </p:cNvPr>
                <p:cNvSpPr txBox="1">
                  <a:spLocks noChangeArrowheads="1"/>
                </p:cNvSpPr>
                <p:nvPr/>
              </p:nvSpPr>
              <p:spPr bwMode="auto">
                <a:xfrm>
                  <a:off x="2640" y="1632"/>
                  <a:ext cx="336"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a:solidFill>
                        <a:schemeClr val="bg1"/>
                      </a:solidFill>
                      <a:latin typeface="Arial" panose="020B0604020202020204" pitchFamily="34" charset="0"/>
                    </a:rPr>
                    <a:t>Road</a:t>
                  </a:r>
                </a:p>
                <a:p>
                  <a:pPr>
                    <a:spcBef>
                      <a:spcPct val="50000"/>
                    </a:spcBef>
                  </a:pPr>
                  <a:r>
                    <a:rPr lang="en-US" altLang="en-US" sz="900">
                      <a:solidFill>
                        <a:schemeClr val="bg1"/>
                      </a:solidFill>
                      <a:latin typeface="Arial" panose="020B0604020202020204" pitchFamily="34" charset="0"/>
                    </a:rPr>
                    <a:t>Train</a:t>
                  </a:r>
                  <a:endParaRPr lang="en-AU" altLang="en-US" sz="900">
                    <a:solidFill>
                      <a:schemeClr val="bg1"/>
                    </a:solidFill>
                    <a:latin typeface="Arial" panose="020B0604020202020204" pitchFamily="34" charset="0"/>
                  </a:endParaRPr>
                </a:p>
              </p:txBody>
            </p:sp>
          </p:grpSp>
          <p:pic>
            <p:nvPicPr>
              <p:cNvPr id="19514" name="Picture 1082">
                <a:extLst>
                  <a:ext uri="{FF2B5EF4-FFF2-40B4-BE49-F238E27FC236}">
                    <a16:creationId xmlns:a16="http://schemas.microsoft.com/office/drawing/2014/main" id="{9F0DF767-276D-E2E4-529B-A1063AD7D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3360"/>
                <a:ext cx="432" cy="432"/>
              </a:xfrm>
              <a:prstGeom prst="rect">
                <a:avLst/>
              </a:prstGeom>
              <a:noFill/>
              <a:extLst>
                <a:ext uri="{909E8E84-426E-40DD-AFC4-6F175D3DCCD1}">
                  <a14:hiddenFill xmlns:a14="http://schemas.microsoft.com/office/drawing/2010/main">
                    <a:solidFill>
                      <a:srgbClr val="FFFFFF"/>
                    </a:solidFill>
                  </a14:hiddenFill>
                </a:ext>
              </a:extLst>
            </p:spPr>
          </p:pic>
          <p:grpSp>
            <p:nvGrpSpPr>
              <p:cNvPr id="19517" name="Group 1085">
                <a:extLst>
                  <a:ext uri="{FF2B5EF4-FFF2-40B4-BE49-F238E27FC236}">
                    <a16:creationId xmlns:a16="http://schemas.microsoft.com/office/drawing/2014/main" id="{F8B9B853-9DD0-4750-C204-25F536A42520}"/>
                  </a:ext>
                </a:extLst>
              </p:cNvPr>
              <p:cNvGrpSpPr>
                <a:grpSpLocks/>
              </p:cNvGrpSpPr>
              <p:nvPr/>
            </p:nvGrpSpPr>
            <p:grpSpPr bwMode="auto">
              <a:xfrm>
                <a:off x="1392" y="2304"/>
                <a:ext cx="3552" cy="1536"/>
                <a:chOff x="1392" y="2304"/>
                <a:chExt cx="3552" cy="1536"/>
              </a:xfrm>
            </p:grpSpPr>
            <p:grpSp>
              <p:nvGrpSpPr>
                <p:cNvPr id="19494" name="Group 1062">
                  <a:extLst>
                    <a:ext uri="{FF2B5EF4-FFF2-40B4-BE49-F238E27FC236}">
                      <a16:creationId xmlns:a16="http://schemas.microsoft.com/office/drawing/2014/main" id="{ADEF25DD-3653-F857-07EE-817AA0A6F871}"/>
                    </a:ext>
                  </a:extLst>
                </p:cNvPr>
                <p:cNvGrpSpPr>
                  <a:grpSpLocks/>
                </p:cNvGrpSpPr>
                <p:nvPr/>
              </p:nvGrpSpPr>
              <p:grpSpPr bwMode="auto">
                <a:xfrm>
                  <a:off x="2016" y="2304"/>
                  <a:ext cx="2928" cy="1536"/>
                  <a:chOff x="2016" y="2304"/>
                  <a:chExt cx="2928" cy="1536"/>
                </a:xfrm>
              </p:grpSpPr>
              <p:grpSp>
                <p:nvGrpSpPr>
                  <p:cNvPr id="19487" name="Group 1055">
                    <a:extLst>
                      <a:ext uri="{FF2B5EF4-FFF2-40B4-BE49-F238E27FC236}">
                        <a16:creationId xmlns:a16="http://schemas.microsoft.com/office/drawing/2014/main" id="{399FA29B-257E-1349-3AF9-7D6F5EEAA23F}"/>
                      </a:ext>
                    </a:extLst>
                  </p:cNvPr>
                  <p:cNvGrpSpPr>
                    <a:grpSpLocks/>
                  </p:cNvGrpSpPr>
                  <p:nvPr/>
                </p:nvGrpSpPr>
                <p:grpSpPr bwMode="auto">
                  <a:xfrm>
                    <a:off x="2016" y="2448"/>
                    <a:ext cx="480" cy="1392"/>
                    <a:chOff x="2400" y="2448"/>
                    <a:chExt cx="480" cy="1392"/>
                  </a:xfrm>
                </p:grpSpPr>
                <p:sp>
                  <p:nvSpPr>
                    <p:cNvPr id="19485" name="Rectangle 1053">
                      <a:extLst>
                        <a:ext uri="{FF2B5EF4-FFF2-40B4-BE49-F238E27FC236}">
                          <a16:creationId xmlns:a16="http://schemas.microsoft.com/office/drawing/2014/main" id="{F86B5AD2-5636-78C9-8FEF-C588DDE9C317}"/>
                        </a:ext>
                      </a:extLst>
                    </p:cNvPr>
                    <p:cNvSpPr>
                      <a:spLocks noChangeArrowheads="1"/>
                    </p:cNvSpPr>
                    <p:nvPr/>
                  </p:nvSpPr>
                  <p:spPr bwMode="auto">
                    <a:xfrm>
                      <a:off x="2544" y="2448"/>
                      <a:ext cx="192" cy="12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486" name="Rectangle 1054">
                      <a:extLst>
                        <a:ext uri="{FF2B5EF4-FFF2-40B4-BE49-F238E27FC236}">
                          <a16:creationId xmlns:a16="http://schemas.microsoft.com/office/drawing/2014/main" id="{55F6D164-4F1B-FADD-946D-3554619B7D6B}"/>
                        </a:ext>
                      </a:extLst>
                    </p:cNvPr>
                    <p:cNvSpPr>
                      <a:spLocks noChangeArrowheads="1"/>
                    </p:cNvSpPr>
                    <p:nvPr/>
                  </p:nvSpPr>
                  <p:spPr bwMode="auto">
                    <a:xfrm>
                      <a:off x="2400" y="3696"/>
                      <a:ext cx="480"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19488" name="Group 1056">
                    <a:extLst>
                      <a:ext uri="{FF2B5EF4-FFF2-40B4-BE49-F238E27FC236}">
                        <a16:creationId xmlns:a16="http://schemas.microsoft.com/office/drawing/2014/main" id="{1C24F52C-3494-72FD-1347-EF443D2BC09E}"/>
                      </a:ext>
                    </a:extLst>
                  </p:cNvPr>
                  <p:cNvGrpSpPr>
                    <a:grpSpLocks/>
                  </p:cNvGrpSpPr>
                  <p:nvPr/>
                </p:nvGrpSpPr>
                <p:grpSpPr bwMode="auto">
                  <a:xfrm>
                    <a:off x="4464" y="2448"/>
                    <a:ext cx="480" cy="1392"/>
                    <a:chOff x="2400" y="2448"/>
                    <a:chExt cx="480" cy="1392"/>
                  </a:xfrm>
                </p:grpSpPr>
                <p:sp>
                  <p:nvSpPr>
                    <p:cNvPr id="19489" name="Rectangle 1057">
                      <a:extLst>
                        <a:ext uri="{FF2B5EF4-FFF2-40B4-BE49-F238E27FC236}">
                          <a16:creationId xmlns:a16="http://schemas.microsoft.com/office/drawing/2014/main" id="{C033D454-B22B-D63E-E3BE-604739A076BB}"/>
                        </a:ext>
                      </a:extLst>
                    </p:cNvPr>
                    <p:cNvSpPr>
                      <a:spLocks noChangeArrowheads="1"/>
                    </p:cNvSpPr>
                    <p:nvPr/>
                  </p:nvSpPr>
                  <p:spPr bwMode="auto">
                    <a:xfrm>
                      <a:off x="2544" y="2448"/>
                      <a:ext cx="192" cy="12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490" name="Rectangle 1058">
                      <a:extLst>
                        <a:ext uri="{FF2B5EF4-FFF2-40B4-BE49-F238E27FC236}">
                          <a16:creationId xmlns:a16="http://schemas.microsoft.com/office/drawing/2014/main" id="{E1CEB70F-66EF-1DD6-3205-3631664C1EC9}"/>
                        </a:ext>
                      </a:extLst>
                    </p:cNvPr>
                    <p:cNvSpPr>
                      <a:spLocks noChangeArrowheads="1"/>
                    </p:cNvSpPr>
                    <p:nvPr/>
                  </p:nvSpPr>
                  <p:spPr bwMode="auto">
                    <a:xfrm>
                      <a:off x="2400" y="3696"/>
                      <a:ext cx="480"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9491" name="Rectangle 1059">
                    <a:extLst>
                      <a:ext uri="{FF2B5EF4-FFF2-40B4-BE49-F238E27FC236}">
                        <a16:creationId xmlns:a16="http://schemas.microsoft.com/office/drawing/2014/main" id="{284177EB-C3D8-00EE-5320-2D421EEF2EEB}"/>
                      </a:ext>
                    </a:extLst>
                  </p:cNvPr>
                  <p:cNvSpPr>
                    <a:spLocks noChangeArrowheads="1"/>
                  </p:cNvSpPr>
                  <p:nvPr/>
                </p:nvSpPr>
                <p:spPr bwMode="auto">
                  <a:xfrm>
                    <a:off x="2160" y="2304"/>
                    <a:ext cx="2640"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492" name="AutoShape 1060">
                    <a:extLst>
                      <a:ext uri="{FF2B5EF4-FFF2-40B4-BE49-F238E27FC236}">
                        <a16:creationId xmlns:a16="http://schemas.microsoft.com/office/drawing/2014/main" id="{F69C7D97-940E-3376-648F-4B8B5358E1B9}"/>
                      </a:ext>
                    </a:extLst>
                  </p:cNvPr>
                  <p:cNvSpPr>
                    <a:spLocks noChangeArrowheads="1"/>
                  </p:cNvSpPr>
                  <p:nvPr/>
                </p:nvSpPr>
                <p:spPr bwMode="auto">
                  <a:xfrm flipV="1">
                    <a:off x="2352" y="2448"/>
                    <a:ext cx="1152" cy="192"/>
                  </a:xfrm>
                  <a:prstGeom prst="rtTriangl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9493" name="AutoShape 1061">
                    <a:extLst>
                      <a:ext uri="{FF2B5EF4-FFF2-40B4-BE49-F238E27FC236}">
                        <a16:creationId xmlns:a16="http://schemas.microsoft.com/office/drawing/2014/main" id="{441B42A4-DCAF-64AA-5402-62BDF3370F14}"/>
                      </a:ext>
                    </a:extLst>
                  </p:cNvPr>
                  <p:cNvSpPr>
                    <a:spLocks noChangeArrowheads="1"/>
                  </p:cNvSpPr>
                  <p:nvPr/>
                </p:nvSpPr>
                <p:spPr bwMode="auto">
                  <a:xfrm flipH="1" flipV="1">
                    <a:off x="3456" y="2448"/>
                    <a:ext cx="1152" cy="192"/>
                  </a:xfrm>
                  <a:prstGeom prst="rtTriangl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9516" name="AutoShape 1084">
                  <a:extLst>
                    <a:ext uri="{FF2B5EF4-FFF2-40B4-BE49-F238E27FC236}">
                      <a16:creationId xmlns:a16="http://schemas.microsoft.com/office/drawing/2014/main" id="{A7527D13-BE15-EC57-C9A0-7E01B9753184}"/>
                    </a:ext>
                  </a:extLst>
                </p:cNvPr>
                <p:cNvSpPr>
                  <a:spLocks/>
                </p:cNvSpPr>
                <p:nvPr/>
              </p:nvSpPr>
              <p:spPr bwMode="auto">
                <a:xfrm>
                  <a:off x="1392" y="2544"/>
                  <a:ext cx="672" cy="384"/>
                </a:xfrm>
                <a:prstGeom prst="borderCallout2">
                  <a:avLst>
                    <a:gd name="adj1" fmla="val 18750"/>
                    <a:gd name="adj2" fmla="val 107144"/>
                    <a:gd name="adj3" fmla="val 18750"/>
                    <a:gd name="adj4" fmla="val 118898"/>
                    <a:gd name="adj5" fmla="val 93750"/>
                    <a:gd name="adj6" fmla="val 131102"/>
                  </a:avLst>
                </a:prstGeom>
                <a:solidFill>
                  <a:srgbClr val="FFFFCC"/>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solidFill>
                        <a:schemeClr val="bg1"/>
                      </a:solidFill>
                      <a:latin typeface="Arial Narrow" panose="020B0606020202030204" pitchFamily="34" charset="0"/>
                    </a:rPr>
                    <a:t>retaining wall</a:t>
                  </a:r>
                  <a:endParaRPr lang="en-AU" altLang="en-US" sz="2000">
                    <a:solidFill>
                      <a:schemeClr val="bg1"/>
                    </a:solidFill>
                    <a:latin typeface="Arial Narrow" panose="020B0606020202030204" pitchFamily="34" charset="0"/>
                  </a:endParaRPr>
                </a:p>
              </p:txBody>
            </p:sp>
          </p:grpSp>
        </p:grpSp>
        <p:pic>
          <p:nvPicPr>
            <p:cNvPr id="19522" name="Picture 1090">
              <a:extLst>
                <a:ext uri="{FF2B5EF4-FFF2-40B4-BE49-F238E27FC236}">
                  <a16:creationId xmlns:a16="http://schemas.microsoft.com/office/drawing/2014/main" id="{56F685C3-EE38-1B99-8347-2527D234E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2208"/>
              <a:ext cx="346" cy="20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F64E9DD4-85C8-A3EE-762B-6F1770093736}"/>
              </a:ext>
            </a:extLst>
          </p:cNvPr>
          <p:cNvSpPr txBox="1"/>
          <p:nvPr/>
        </p:nvSpPr>
        <p:spPr>
          <a:xfrm>
            <a:off x="2362200" y="122238"/>
            <a:ext cx="4572000" cy="47397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IN" sz="24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Earth Retaining Structures</a:t>
            </a:r>
          </a:p>
        </p:txBody>
      </p:sp>
    </p:spTree>
    <p:extLst>
      <p:ext uri="{BB962C8B-B14F-4D97-AF65-F5344CB8AC3E}">
        <p14:creationId xmlns:p14="http://schemas.microsoft.com/office/powerpoint/2010/main" val="1430260815"/>
      </p:ext>
    </p:extLst>
  </p:cSld>
  <p:clrMapOvr>
    <a:masterClrMapping/>
  </p:clrMapOvr>
  <p:transition advClick="0" advTm="1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2000"/>
                                  </p:stCondLst>
                                  <p:childTnLst>
                                    <p:set>
                                      <p:cBhvr>
                                        <p:cTn id="6" dur="1" fill="hold">
                                          <p:stCondLst>
                                            <p:cond delay="0"/>
                                          </p:stCondLst>
                                        </p:cTn>
                                        <p:tgtEl>
                                          <p:spTgt spid="19521"/>
                                        </p:tgtEl>
                                        <p:attrNameLst>
                                          <p:attrName>style.visibility</p:attrName>
                                        </p:attrNameLst>
                                      </p:cBhvr>
                                      <p:to>
                                        <p:strVal val="visible"/>
                                      </p:to>
                                    </p:set>
                                    <p:animEffect transition="in" filter="randombar(horizontal)">
                                      <p:cBhvr>
                                        <p:cTn id="7" dur="500"/>
                                        <p:tgtEl>
                                          <p:spTgt spid="19521"/>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19524"/>
                                        </p:tgtEl>
                                        <p:attrNameLst>
                                          <p:attrName>style.visibility</p:attrName>
                                        </p:attrNameLst>
                                      </p:cBhvr>
                                      <p:to>
                                        <p:strVal val="visible"/>
                                      </p:to>
                                    </p:set>
                                    <p:animEffect transition="in" filter="dissolve">
                                      <p:cBhvr>
                                        <p:cTn id="11" dur="500"/>
                                        <p:tgtEl>
                                          <p:spTgt spid="1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58E47-7AB9-C026-E360-3D839685B463}"/>
              </a:ext>
            </a:extLst>
          </p:cNvPr>
          <p:cNvPicPr>
            <a:picLocks noChangeAspect="1"/>
          </p:cNvPicPr>
          <p:nvPr/>
        </p:nvPicPr>
        <p:blipFill>
          <a:blip r:embed="rId2"/>
          <a:stretch>
            <a:fillRect/>
          </a:stretch>
        </p:blipFill>
        <p:spPr>
          <a:xfrm>
            <a:off x="550676" y="0"/>
            <a:ext cx="8042648" cy="6858000"/>
          </a:xfrm>
          <a:prstGeom prst="rect">
            <a:avLst/>
          </a:prstGeom>
        </p:spPr>
      </p:pic>
    </p:spTree>
    <p:extLst>
      <p:ext uri="{BB962C8B-B14F-4D97-AF65-F5344CB8AC3E}">
        <p14:creationId xmlns:p14="http://schemas.microsoft.com/office/powerpoint/2010/main" val="274868333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68E5E-D233-E4E2-222B-7AF844037CCA}"/>
              </a:ext>
            </a:extLst>
          </p:cNvPr>
          <p:cNvPicPr>
            <a:picLocks noChangeAspect="1"/>
          </p:cNvPicPr>
          <p:nvPr/>
        </p:nvPicPr>
        <p:blipFill>
          <a:blip r:embed="rId2"/>
          <a:stretch>
            <a:fillRect/>
          </a:stretch>
        </p:blipFill>
        <p:spPr>
          <a:xfrm>
            <a:off x="0" y="416129"/>
            <a:ext cx="9144000" cy="6025741"/>
          </a:xfrm>
          <a:prstGeom prst="rect">
            <a:avLst/>
          </a:prstGeom>
        </p:spPr>
      </p:pic>
    </p:spTree>
    <p:extLst>
      <p:ext uri="{BB962C8B-B14F-4D97-AF65-F5344CB8AC3E}">
        <p14:creationId xmlns:p14="http://schemas.microsoft.com/office/powerpoint/2010/main" val="12410818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76017-BDBF-00B3-14EE-BE99051F2F89}"/>
              </a:ext>
            </a:extLst>
          </p:cNvPr>
          <p:cNvPicPr>
            <a:picLocks noChangeAspect="1"/>
          </p:cNvPicPr>
          <p:nvPr/>
        </p:nvPicPr>
        <p:blipFill>
          <a:blip r:embed="rId2"/>
          <a:stretch>
            <a:fillRect/>
          </a:stretch>
        </p:blipFill>
        <p:spPr>
          <a:xfrm>
            <a:off x="2299970" y="461548"/>
            <a:ext cx="4544059" cy="5934903"/>
          </a:xfrm>
          <a:prstGeom prst="rect">
            <a:avLst/>
          </a:prstGeom>
        </p:spPr>
      </p:pic>
    </p:spTree>
    <p:extLst>
      <p:ext uri="{BB962C8B-B14F-4D97-AF65-F5344CB8AC3E}">
        <p14:creationId xmlns:p14="http://schemas.microsoft.com/office/powerpoint/2010/main" val="40222199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43CDE-525E-0265-58CD-C1CB5161B496}"/>
              </a:ext>
            </a:extLst>
          </p:cNvPr>
          <p:cNvPicPr>
            <a:picLocks noChangeAspect="1"/>
          </p:cNvPicPr>
          <p:nvPr/>
        </p:nvPicPr>
        <p:blipFill>
          <a:blip r:embed="rId2"/>
          <a:stretch>
            <a:fillRect/>
          </a:stretch>
        </p:blipFill>
        <p:spPr>
          <a:xfrm>
            <a:off x="451862" y="381000"/>
            <a:ext cx="8240275" cy="5906324"/>
          </a:xfrm>
          <a:prstGeom prst="rect">
            <a:avLst/>
          </a:prstGeom>
        </p:spPr>
      </p:pic>
      <p:sp>
        <p:nvSpPr>
          <p:cNvPr id="2" name="TextBox 1">
            <a:extLst>
              <a:ext uri="{FF2B5EF4-FFF2-40B4-BE49-F238E27FC236}">
                <a16:creationId xmlns:a16="http://schemas.microsoft.com/office/drawing/2014/main" id="{9FB5CC97-430C-5024-5485-788F5E3C63C7}"/>
              </a:ext>
            </a:extLst>
          </p:cNvPr>
          <p:cNvSpPr txBox="1"/>
          <p:nvPr/>
        </p:nvSpPr>
        <p:spPr>
          <a:xfrm>
            <a:off x="2590800" y="14494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extLst>
      <p:ext uri="{BB962C8B-B14F-4D97-AF65-F5344CB8AC3E}">
        <p14:creationId xmlns:p14="http://schemas.microsoft.com/office/powerpoint/2010/main" val="14426862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A810-A330-9B18-8AAC-6EC157095748}"/>
              </a:ext>
            </a:extLst>
          </p:cNvPr>
          <p:cNvSpPr txBox="1"/>
          <p:nvPr/>
        </p:nvSpPr>
        <p:spPr>
          <a:xfrm>
            <a:off x="457200" y="533400"/>
            <a:ext cx="8229600" cy="4247317"/>
          </a:xfrm>
          <a:prstGeom prst="rect">
            <a:avLst/>
          </a:prstGeom>
          <a:noFill/>
        </p:spPr>
        <p:txBody>
          <a:bodyPr wrap="square">
            <a:spAutoFit/>
          </a:bodyPr>
          <a:lstStyle/>
          <a:p>
            <a:pPr marL="342900" lvl="0" indent="-342900" algn="just">
              <a:buFont typeface="+mj-lt"/>
              <a:buAutoNum type="arabicPeriod" startAt="3"/>
              <a:tabLst>
                <a:tab pos="270510" algn="l"/>
              </a:tabLst>
            </a:pPr>
            <a:r>
              <a:rPr lang="en-IN" sz="1800" b="1" dirty="0">
                <a:solidFill>
                  <a:srgbClr val="000000"/>
                </a:solidFill>
                <a:effectLst/>
                <a:latin typeface="Times New Roman" panose="02020603050405020304" pitchFamily="18" charset="0"/>
                <a:ea typeface="Times New Roman" panose="02020603050405020304" pitchFamily="18" charset="0"/>
              </a:rPr>
              <a:t>CONTIGUOUS PILE WALL AS DEEP EXCAVATION SUPPORTING SYSTEM AT A COMMERCIAL COMPLEX IN VIJAYAWADA, ANDHRA PRADESH, INDIA- CASE HISTORY </a:t>
            </a:r>
            <a:endParaRPr lang="en-IN" sz="1800" dirty="0">
              <a:effectLst/>
              <a:latin typeface="Times New Roman" panose="02020603050405020304" pitchFamily="18" charset="0"/>
              <a:ea typeface="Times New Roman" panose="02020603050405020304" pitchFamily="18" charset="0"/>
            </a:endParaRPr>
          </a:p>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A supporting system for proposed 11.2m deep excavation was necessary for a commercial complex at Vijayawada, India. The planning of sub-soil has been carried as per the Indian standard </a:t>
            </a:r>
            <a:r>
              <a:rPr lang="en-IN" sz="1800" dirty="0" err="1">
                <a:solidFill>
                  <a:srgbClr val="000000"/>
                </a:solidFill>
                <a:effectLst/>
                <a:latin typeface="Times New Roman" panose="02020603050405020304" pitchFamily="18" charset="0"/>
                <a:ea typeface="Times New Roman" panose="02020603050405020304" pitchFamily="18" charset="0"/>
              </a:rPr>
              <a:t>codal</a:t>
            </a:r>
            <a:r>
              <a:rPr lang="en-IN" sz="1800" dirty="0">
                <a:solidFill>
                  <a:srgbClr val="000000"/>
                </a:solidFill>
                <a:effectLst/>
                <a:latin typeface="Times New Roman" panose="02020603050405020304" pitchFamily="18" charset="0"/>
                <a:ea typeface="Times New Roman" panose="02020603050405020304" pitchFamily="18" charset="0"/>
              </a:rPr>
              <a:t> provisions [12]. Five bore holes of 25m deep are taken in such a way that one at centre and one at each corner of the site. Average profile and properties of soil layers are evaluated as per Indian standard soil laboratory testing and classification procedures [13, 14] and are presented in Fig. 10. Presence of footings of adjacent buildings and underground utilities were some of the decisive factors that eliminated choice of diaphragm wall for supporting the excavation. In this situation, contiguous pile wall for supporting the excavation is the right the choice.</a:t>
            </a:r>
            <a:endParaRPr lang="en-IN" sz="1800" dirty="0">
              <a:effectLst/>
              <a:latin typeface="Times New Roman" panose="02020603050405020304" pitchFamily="18" charset="0"/>
              <a:ea typeface="Times New Roman" panose="02020603050405020304" pitchFamily="18" charset="0"/>
            </a:endParaRPr>
          </a:p>
          <a:p>
            <a:pPr marL="90170" indent="367030" algn="just"/>
            <a:br>
              <a:rPr lang="en-IN" sz="1800" dirty="0">
                <a:solidFill>
                  <a:srgbClr val="000000"/>
                </a:solidFill>
                <a:effectLst/>
                <a:latin typeface="Times New Roman" panose="02020603050405020304" pitchFamily="18" charset="0"/>
                <a:ea typeface="Times New Roman" panose="02020603050405020304" pitchFamily="18" charset="0"/>
              </a:rPr>
            </a:br>
            <a:r>
              <a:rPr lang="en-IN" sz="1800" dirty="0">
                <a:solidFill>
                  <a:srgbClr val="000000"/>
                </a:solidFill>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995625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451D6E-F71B-6ECB-158F-35377BC6687E}"/>
              </a:ext>
            </a:extLst>
          </p:cNvPr>
          <p:cNvSpPr txBox="1"/>
          <p:nvPr/>
        </p:nvSpPr>
        <p:spPr>
          <a:xfrm>
            <a:off x="457200" y="304800"/>
            <a:ext cx="8458200" cy="6186309"/>
          </a:xfrm>
          <a:prstGeom prst="rect">
            <a:avLst/>
          </a:prstGeom>
          <a:noFill/>
        </p:spPr>
        <p:txBody>
          <a:bodyPr wrap="square">
            <a:spAutoFit/>
          </a:bodyPr>
          <a:lstStyle/>
          <a:p>
            <a:pPr marL="90170" indent="367030" algn="just"/>
            <a:r>
              <a:rPr lang="fr-FR" sz="1800" dirty="0" err="1">
                <a:effectLst/>
                <a:latin typeface="Times New Roman" panose="02020603050405020304" pitchFamily="18" charset="0"/>
                <a:ea typeface="Times New Roman" panose="02020603050405020304" pitchFamily="18" charset="0"/>
              </a:rPr>
              <a:t>Detailed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lateral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earth</a:t>
            </a:r>
            <a:r>
              <a:rPr lang="fr-FR" sz="1800" dirty="0">
                <a:effectLst/>
                <a:latin typeface="Times New Roman" panose="02020603050405020304" pitchFamily="18" charset="0"/>
                <a:ea typeface="Times New Roman" panose="02020603050405020304" pitchFamily="18" charset="0"/>
              </a:rPr>
              <a:t> pressures acting on the </a:t>
            </a:r>
            <a:r>
              <a:rPr lang="fr-FR" sz="1800" dirty="0" err="1">
                <a:effectLst/>
                <a:latin typeface="Times New Roman" panose="02020603050405020304" pitchFamily="18" charset="0"/>
                <a:ea typeface="Times New Roman" panose="02020603050405020304" pitchFamily="18" charset="0"/>
              </a:rPr>
              <a:t>wall</a:t>
            </a:r>
            <a:r>
              <a:rPr lang="fr-FR" sz="1800" dirty="0">
                <a:effectLst/>
                <a:latin typeface="Times New Roman" panose="02020603050405020304" pitchFamily="18" charset="0"/>
                <a:ea typeface="Times New Roman" panose="02020603050405020304" pitchFamily="18" charset="0"/>
              </a:rPr>
              <a:t> are </a:t>
            </a:r>
            <a:r>
              <a:rPr lang="fr-FR" sz="1800" dirty="0" err="1">
                <a:effectLst/>
                <a:latin typeface="Times New Roman" panose="02020603050405020304" pitchFamily="18" charset="0"/>
                <a:ea typeface="Times New Roman" panose="02020603050405020304" pitchFamily="18" charset="0"/>
              </a:rPr>
              <a:t>calculated</a:t>
            </a:r>
            <a:r>
              <a:rPr lang="fr-FR" sz="1800" dirty="0">
                <a:effectLst/>
                <a:latin typeface="Times New Roman" panose="02020603050405020304" pitchFamily="18" charset="0"/>
                <a:ea typeface="Times New Roman" panose="02020603050405020304" pitchFamily="18" charset="0"/>
              </a:rPr>
              <a:t> and </a:t>
            </a:r>
            <a:r>
              <a:rPr lang="fr-FR" sz="1800" dirty="0" err="1">
                <a:effectLst/>
                <a:latin typeface="Times New Roman" panose="02020603050405020304" pitchFamily="18" charset="0"/>
                <a:ea typeface="Times New Roman" panose="02020603050405020304" pitchFamily="18" charset="0"/>
              </a:rPr>
              <a:t>shown</a:t>
            </a:r>
            <a:r>
              <a:rPr lang="fr-FR" sz="1800" dirty="0">
                <a:effectLst/>
                <a:latin typeface="Times New Roman" panose="02020603050405020304" pitchFamily="18" charset="0"/>
                <a:ea typeface="Times New Roman" panose="02020603050405020304" pitchFamily="18" charset="0"/>
              </a:rPr>
              <a:t> in Fig. 11 </a:t>
            </a:r>
            <a:r>
              <a:rPr lang="fr-FR" sz="1800" dirty="0" err="1">
                <a:effectLst/>
                <a:latin typeface="Times New Roman" panose="02020603050405020304" pitchFamily="18" charset="0"/>
                <a:ea typeface="Times New Roman" panose="02020603050405020304" pitchFamily="18" charset="0"/>
              </a:rPr>
              <a:t>Stability</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analysis</a:t>
            </a:r>
            <a:r>
              <a:rPr lang="fr-FR" sz="1800" dirty="0">
                <a:effectLst/>
                <a:latin typeface="Times New Roman" panose="02020603050405020304" pitchFamily="18" charset="0"/>
                <a:ea typeface="Times New Roman" panose="02020603050405020304" pitchFamily="18" charset="0"/>
              </a:rPr>
              <a:t> of the </a:t>
            </a:r>
            <a:r>
              <a:rPr lang="fr-FR" sz="1800" dirty="0" err="1">
                <a:effectLst/>
                <a:latin typeface="Times New Roman" panose="02020603050405020304" pitchFamily="18" charset="0"/>
                <a:ea typeface="Times New Roman" panose="02020603050405020304" pitchFamily="18" charset="0"/>
              </a:rPr>
              <a:t>wall</a:t>
            </a:r>
            <a:r>
              <a:rPr lang="fr-FR" sz="1800" dirty="0">
                <a:effectLst/>
                <a:latin typeface="Times New Roman" panose="02020603050405020304" pitchFamily="18" charset="0"/>
                <a:ea typeface="Times New Roman" panose="02020603050405020304" pitchFamily="18" charset="0"/>
              </a:rPr>
              <a:t> has been </a:t>
            </a:r>
            <a:r>
              <a:rPr lang="fr-FR" sz="1800" dirty="0" err="1">
                <a:effectLst/>
                <a:latin typeface="Times New Roman" panose="02020603050405020304" pitchFamily="18" charset="0"/>
                <a:ea typeface="Times New Roman" panose="02020603050405020304" pitchFamily="18" charset="0"/>
              </a:rPr>
              <a:t>carried</a:t>
            </a:r>
            <a:r>
              <a:rPr lang="fr-FR" sz="1800" dirty="0">
                <a:effectLst/>
                <a:latin typeface="Times New Roman" panose="02020603050405020304" pitchFamily="18" charset="0"/>
                <a:ea typeface="Times New Roman" panose="02020603050405020304" pitchFamily="18" charset="0"/>
              </a:rPr>
              <a:t> to </a:t>
            </a:r>
            <a:r>
              <a:rPr lang="fr-FR" sz="1800" dirty="0" err="1">
                <a:effectLst/>
                <a:latin typeface="Times New Roman" panose="02020603050405020304" pitchFamily="18" charset="0"/>
                <a:ea typeface="Times New Roman" panose="02020603050405020304" pitchFamily="18" charset="0"/>
              </a:rPr>
              <a:t>evaluate</a:t>
            </a:r>
            <a:r>
              <a:rPr lang="fr-FR" sz="1800" dirty="0">
                <a:effectLst/>
                <a:latin typeface="Times New Roman" panose="02020603050405020304" pitchFamily="18" charset="0"/>
                <a:ea typeface="Times New Roman" panose="02020603050405020304" pitchFamily="18" charset="0"/>
              </a:rPr>
              <a:t> the </a:t>
            </a:r>
            <a:r>
              <a:rPr lang="fr-FR" sz="1800" dirty="0" err="1">
                <a:effectLst/>
                <a:latin typeface="Times New Roman" panose="02020603050405020304" pitchFamily="18" charset="0"/>
                <a:ea typeface="Times New Roman" panose="02020603050405020304" pitchFamily="18" charset="0"/>
              </a:rPr>
              <a:t>depth</a:t>
            </a:r>
            <a:r>
              <a:rPr lang="fr-FR" sz="1800" dirty="0">
                <a:effectLst/>
                <a:latin typeface="Times New Roman" panose="02020603050405020304" pitchFamily="18" charset="0"/>
                <a:ea typeface="Times New Roman" panose="02020603050405020304" pitchFamily="18" charset="0"/>
              </a:rPr>
              <a:t> of </a:t>
            </a:r>
            <a:r>
              <a:rPr lang="fr-FR" sz="1800" dirty="0" err="1">
                <a:effectLst/>
                <a:latin typeface="Times New Roman" panose="02020603050405020304" pitchFamily="18" charset="0"/>
                <a:ea typeface="Times New Roman" panose="02020603050405020304" pitchFamily="18" charset="0"/>
              </a:rPr>
              <a:t>penetration</a:t>
            </a:r>
            <a:r>
              <a:rPr lang="fr-FR" sz="1800" dirty="0">
                <a:effectLst/>
                <a:latin typeface="Times New Roman" panose="02020603050405020304" pitchFamily="18" charset="0"/>
                <a:ea typeface="Times New Roman" panose="02020603050405020304" pitchFamily="18" charset="0"/>
              </a:rPr>
              <a:t> (D</a:t>
            </a:r>
            <a:r>
              <a:rPr lang="fr-FR" sz="1800" baseline="-25000" dirty="0">
                <a:effectLst/>
                <a:latin typeface="Times New Roman" panose="02020603050405020304" pitchFamily="18" charset="0"/>
                <a:ea typeface="Times New Roman" panose="02020603050405020304" pitchFamily="18" charset="0"/>
              </a:rPr>
              <a:t>P</a:t>
            </a:r>
            <a:r>
              <a:rPr lang="fr-FR" sz="1800" dirty="0">
                <a:effectLst/>
                <a:latin typeface="Times New Roman" panose="02020603050405020304" pitchFamily="18" charset="0"/>
                <a:ea typeface="Times New Roman" panose="02020603050405020304" pitchFamily="18" charset="0"/>
              </a:rPr>
              <a:t>) by </a:t>
            </a:r>
            <a:r>
              <a:rPr lang="fr-FR" sz="1800" dirty="0" err="1">
                <a:effectLst/>
                <a:latin typeface="Times New Roman" panose="02020603050405020304" pitchFamily="18" charset="0"/>
                <a:ea typeface="Times New Roman" panose="02020603050405020304" pitchFamily="18" charset="0"/>
              </a:rPr>
              <a:t>equating</a:t>
            </a:r>
            <a:r>
              <a:rPr lang="fr-FR" sz="1800" dirty="0">
                <a:effectLst/>
                <a:latin typeface="Times New Roman" panose="02020603050405020304" pitchFamily="18" charset="0"/>
                <a:ea typeface="Times New Roman" panose="02020603050405020304" pitchFamily="18" charset="0"/>
              </a:rPr>
              <a:t> active force on right </a:t>
            </a:r>
            <a:r>
              <a:rPr lang="fr-FR" sz="1800" dirty="0" err="1">
                <a:effectLst/>
                <a:latin typeface="Times New Roman" panose="02020603050405020304" pitchFamily="18" charset="0"/>
                <a:ea typeface="Times New Roman" panose="02020603050405020304" pitchFamily="18" charset="0"/>
              </a:rPr>
              <a:t>side</a:t>
            </a:r>
            <a:r>
              <a:rPr lang="fr-FR" sz="1800" dirty="0">
                <a:effectLst/>
                <a:latin typeface="Times New Roman" panose="02020603050405020304" pitchFamily="18" charset="0"/>
                <a:ea typeface="Times New Roman" panose="02020603050405020304" pitchFamily="18" charset="0"/>
              </a:rPr>
              <a:t> of the </a:t>
            </a:r>
            <a:r>
              <a:rPr lang="fr-FR" sz="1800" dirty="0" err="1">
                <a:effectLst/>
                <a:latin typeface="Times New Roman" panose="02020603050405020304" pitchFamily="18" charset="0"/>
                <a:ea typeface="Times New Roman" panose="02020603050405020304" pitchFamily="18" charset="0"/>
              </a:rPr>
              <a:t>wall</a:t>
            </a:r>
            <a:r>
              <a:rPr lang="fr-FR" sz="1800" dirty="0">
                <a:effectLst/>
                <a:latin typeface="Times New Roman" panose="02020603050405020304" pitchFamily="18" charset="0"/>
                <a:ea typeface="Times New Roman" panose="02020603050405020304" pitchFamily="18" charset="0"/>
              </a:rPr>
              <a:t> to passive force on </a:t>
            </a:r>
            <a:r>
              <a:rPr lang="fr-FR" sz="1800" dirty="0" err="1">
                <a:effectLst/>
                <a:latin typeface="Times New Roman" panose="02020603050405020304" pitchFamily="18" charset="0"/>
                <a:ea typeface="Times New Roman" panose="02020603050405020304" pitchFamily="18" charset="0"/>
              </a:rPr>
              <a:t>left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side</a:t>
            </a:r>
            <a:r>
              <a:rPr lang="fr-FR" sz="1800" dirty="0">
                <a:effectLst/>
                <a:latin typeface="Times New Roman" panose="02020603050405020304" pitchFamily="18" charset="0"/>
                <a:ea typeface="Times New Roman" panose="02020603050405020304" pitchFamily="18" charset="0"/>
              </a:rPr>
              <a:t> of the </a:t>
            </a:r>
            <a:r>
              <a:rPr lang="fr-FR" sz="1800" dirty="0" err="1">
                <a:effectLst/>
                <a:latin typeface="Times New Roman" panose="02020603050405020304" pitchFamily="18" charset="0"/>
                <a:ea typeface="Times New Roman" panose="02020603050405020304" pitchFamily="18" charset="0"/>
              </a:rPr>
              <a:t>wall</a:t>
            </a:r>
            <a:r>
              <a:rPr lang="fr-FR" sz="1800" dirty="0">
                <a:effectLst/>
                <a:latin typeface="Times New Roman" panose="02020603050405020304" pitchFamily="18" charset="0"/>
                <a:ea typeface="Times New Roman" panose="02020603050405020304" pitchFamily="18" charset="0"/>
              </a:rPr>
              <a:t>. For the </a:t>
            </a:r>
            <a:r>
              <a:rPr lang="fr-FR" sz="1800" dirty="0" err="1">
                <a:effectLst/>
                <a:latin typeface="Times New Roman" panose="02020603050405020304" pitchFamily="18" charset="0"/>
                <a:ea typeface="Times New Roman" panose="02020603050405020304" pitchFamily="18" charset="0"/>
              </a:rPr>
              <a:t>present</a:t>
            </a:r>
            <a:r>
              <a:rPr lang="fr-FR" sz="1800" dirty="0">
                <a:effectLst/>
                <a:latin typeface="Times New Roman" panose="02020603050405020304" pitchFamily="18" charset="0"/>
                <a:ea typeface="Times New Roman" panose="02020603050405020304" pitchFamily="18" charset="0"/>
              </a:rPr>
              <a:t> case, D</a:t>
            </a:r>
            <a:r>
              <a:rPr lang="fr-FR" sz="1800" baseline="-25000" dirty="0">
                <a:effectLst/>
                <a:latin typeface="Times New Roman" panose="02020603050405020304" pitchFamily="18" charset="0"/>
                <a:ea typeface="Times New Roman" panose="02020603050405020304" pitchFamily="18" charset="0"/>
              </a:rPr>
              <a:t>P</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5.64m. By </a:t>
            </a:r>
            <a:r>
              <a:rPr lang="fr-FR" sz="1800" dirty="0" err="1">
                <a:effectLst/>
                <a:latin typeface="Times New Roman" panose="02020603050405020304" pitchFamily="18" charset="0"/>
                <a:ea typeface="Times New Roman" panose="02020603050405020304" pitchFamily="18" charset="0"/>
              </a:rPr>
              <a:t>applying</a:t>
            </a:r>
            <a:r>
              <a:rPr lang="fr-FR" sz="1800" dirty="0">
                <a:effectLst/>
                <a:latin typeface="Times New Roman" panose="02020603050405020304" pitchFamily="18" charset="0"/>
                <a:ea typeface="Times New Roman" panose="02020603050405020304" pitchFamily="18" charset="0"/>
              </a:rPr>
              <a:t> factor of </a:t>
            </a:r>
            <a:r>
              <a:rPr lang="fr-FR" sz="1800" dirty="0" err="1">
                <a:effectLst/>
                <a:latin typeface="Times New Roman" panose="02020603050405020304" pitchFamily="18" charset="0"/>
                <a:ea typeface="Times New Roman" panose="02020603050405020304" pitchFamily="18" charset="0"/>
              </a:rPr>
              <a:t>safety</a:t>
            </a:r>
            <a:r>
              <a:rPr lang="fr-FR" sz="1800" dirty="0">
                <a:effectLst/>
                <a:latin typeface="Times New Roman" panose="02020603050405020304" pitchFamily="18" charset="0"/>
                <a:ea typeface="Times New Roman" panose="02020603050405020304" pitchFamily="18" charset="0"/>
              </a:rPr>
              <a:t> of 1.5 to coefficient of passive </a:t>
            </a:r>
            <a:r>
              <a:rPr lang="fr-FR" sz="1800" dirty="0" err="1">
                <a:effectLst/>
                <a:latin typeface="Times New Roman" panose="02020603050405020304" pitchFamily="18" charset="0"/>
                <a:ea typeface="Times New Roman" panose="02020603050405020304" pitchFamily="18" charset="0"/>
              </a:rPr>
              <a:t>earth</a:t>
            </a:r>
            <a:r>
              <a:rPr lang="fr-FR" sz="1800" dirty="0">
                <a:effectLst/>
                <a:latin typeface="Times New Roman" panose="02020603050405020304" pitchFamily="18" charset="0"/>
                <a:ea typeface="Times New Roman" panose="02020603050405020304" pitchFamily="18" charset="0"/>
              </a:rPr>
              <a:t> pressure, D</a:t>
            </a:r>
            <a:r>
              <a:rPr lang="fr-FR" sz="1800" baseline="-25000" dirty="0">
                <a:effectLst/>
                <a:latin typeface="Times New Roman" panose="02020603050405020304" pitchFamily="18" charset="0"/>
                <a:ea typeface="Times New Roman" panose="02020603050405020304" pitchFamily="18" charset="0"/>
              </a:rPr>
              <a:t>P</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7.79m. An </a:t>
            </a:r>
            <a:r>
              <a:rPr lang="fr-FR" sz="1800" dirty="0" err="1">
                <a:effectLst/>
                <a:latin typeface="Times New Roman" panose="02020603050405020304" pitchFamily="18" charset="0"/>
                <a:ea typeface="Times New Roman" panose="02020603050405020304" pitchFamily="18" charset="0"/>
              </a:rPr>
              <a:t>actual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penetration</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depth</a:t>
            </a:r>
            <a:r>
              <a:rPr lang="fr-FR" sz="1800" dirty="0">
                <a:effectLst/>
                <a:latin typeface="Times New Roman" panose="02020603050405020304" pitchFamily="18" charset="0"/>
                <a:ea typeface="Times New Roman" panose="02020603050405020304" pitchFamily="18" charset="0"/>
              </a:rPr>
              <a:t> (D</a:t>
            </a:r>
            <a:r>
              <a:rPr lang="fr-FR" sz="1800" baseline="-25000" dirty="0">
                <a:effectLst/>
                <a:latin typeface="Times New Roman" panose="02020603050405020304" pitchFamily="18" charset="0"/>
                <a:ea typeface="Times New Roman" panose="02020603050405020304" pitchFamily="18" charset="0"/>
              </a:rPr>
              <a:t>P</a:t>
            </a:r>
            <a:r>
              <a:rPr lang="fr-FR" sz="1800" dirty="0">
                <a:effectLst/>
                <a:latin typeface="Times New Roman" panose="02020603050405020304" pitchFamily="18" charset="0"/>
                <a:ea typeface="Times New Roman" panose="02020603050405020304" pitchFamily="18" charset="0"/>
              </a:rPr>
              <a:t>) of 9.8m (=1.25x7.79m)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adopted</a:t>
            </a:r>
            <a:r>
              <a:rPr lang="fr-FR" sz="1800" dirty="0">
                <a:effectLst/>
                <a:latin typeface="Times New Roman" panose="02020603050405020304" pitchFamily="18" charset="0"/>
                <a:ea typeface="Times New Roman" panose="02020603050405020304" pitchFamily="18" charset="0"/>
              </a:rPr>
              <a:t>. The factor of </a:t>
            </a:r>
            <a:r>
              <a:rPr lang="fr-FR" sz="1800" dirty="0" err="1">
                <a:effectLst/>
                <a:latin typeface="Times New Roman" panose="02020603050405020304" pitchFamily="18" charset="0"/>
                <a:ea typeface="Times New Roman" panose="02020603050405020304" pitchFamily="18" charset="0"/>
              </a:rPr>
              <a:t>safety</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against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sand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boiling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5.16 </a:t>
            </a:r>
            <a:r>
              <a:rPr lang="fr-FR" sz="1800" dirty="0" err="1">
                <a:effectLst/>
                <a:latin typeface="Times New Roman" panose="02020603050405020304" pitchFamily="18" charset="0"/>
                <a:ea typeface="Times New Roman" panose="02020603050405020304" pitchFamily="18" charset="0"/>
              </a:rPr>
              <a:t>obtained</a:t>
            </a:r>
            <a:r>
              <a:rPr lang="fr-FR" sz="1800" dirty="0">
                <a:effectLst/>
                <a:latin typeface="Times New Roman" panose="02020603050405020304" pitchFamily="18" charset="0"/>
                <a:ea typeface="Times New Roman" panose="02020603050405020304" pitchFamily="18" charset="0"/>
              </a:rPr>
              <a:t> by </a:t>
            </a:r>
            <a:r>
              <a:rPr lang="fr-FR" sz="1800" dirty="0" err="1">
                <a:effectLst/>
                <a:latin typeface="Times New Roman" panose="02020603050405020304" pitchFamily="18" charset="0"/>
                <a:ea typeface="Times New Roman" panose="02020603050405020304" pitchFamily="18" charset="0"/>
              </a:rPr>
              <a:t>using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equation</a:t>
            </a:r>
            <a:r>
              <a:rPr lang="fr-FR" sz="1800" dirty="0">
                <a:effectLst/>
                <a:latin typeface="Times New Roman" panose="02020603050405020304" pitchFamily="18" charset="0"/>
                <a:ea typeface="Times New Roman" panose="02020603050405020304" pitchFamily="18" charset="0"/>
              </a:rPr>
              <a:t> (1) </a:t>
            </a:r>
            <a:r>
              <a:rPr lang="fr-FR" sz="1800" dirty="0" err="1">
                <a:effectLst/>
                <a:latin typeface="Times New Roman" panose="02020603050405020304" pitchFamily="18" charset="0"/>
                <a:ea typeface="Times New Roman" panose="02020603050405020304" pitchFamily="18" charset="0"/>
              </a:rPr>
              <a:t>with</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consideration</a:t>
            </a:r>
            <a:r>
              <a:rPr lang="fr-FR" sz="1800" dirty="0">
                <a:effectLst/>
                <a:latin typeface="Times New Roman" panose="02020603050405020304" pitchFamily="18" charset="0"/>
                <a:ea typeface="Times New Roman" panose="02020603050405020304" pitchFamily="18" charset="0"/>
              </a:rPr>
              <a:t> of </a:t>
            </a:r>
            <a:r>
              <a:rPr lang="fr-FR" sz="1800" dirty="0" err="1">
                <a:effectLst/>
                <a:latin typeface="Times New Roman" panose="02020603050405020304" pitchFamily="18" charset="0"/>
                <a:ea typeface="Times New Roman" panose="02020603050405020304" pitchFamily="18" charset="0"/>
              </a:rPr>
              <a:t>sand</a:t>
            </a:r>
            <a:r>
              <a:rPr lang="fr-FR" sz="1800" dirty="0">
                <a:effectLst/>
                <a:latin typeface="Times New Roman" panose="02020603050405020304" pitchFamily="18" charset="0"/>
                <a:ea typeface="Times New Roman" panose="02020603050405020304" pitchFamily="18" charset="0"/>
              </a:rPr>
              <a:t> layer </a:t>
            </a:r>
            <a:r>
              <a:rPr lang="fr-FR" sz="1800" dirty="0" err="1">
                <a:effectLst/>
                <a:latin typeface="Times New Roman" panose="02020603050405020304" pitchFamily="18" charset="0"/>
                <a:ea typeface="Times New Roman" panose="02020603050405020304" pitchFamily="18" charset="0"/>
              </a:rPr>
              <a:t>throughout</a:t>
            </a:r>
            <a:r>
              <a:rPr lang="fr-FR" sz="1800" dirty="0">
                <a:effectLst/>
                <a:latin typeface="Times New Roman" panose="02020603050405020304" pitchFamily="18" charset="0"/>
                <a:ea typeface="Times New Roman" panose="02020603050405020304" pitchFamily="18" charset="0"/>
              </a:rPr>
              <a:t> the </a:t>
            </a:r>
            <a:r>
              <a:rPr lang="fr-FR" sz="1800" dirty="0" err="1">
                <a:effectLst/>
                <a:latin typeface="Times New Roman" panose="02020603050405020304" pitchFamily="18" charset="0"/>
                <a:ea typeface="Times New Roman" panose="02020603050405020304" pitchFamily="18" charset="0"/>
              </a:rPr>
              <a:t>penetration</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depth</a:t>
            </a:r>
            <a:r>
              <a:rPr lang="fr-FR" sz="1800" dirty="0">
                <a:effectLst/>
                <a:latin typeface="Times New Roman" panose="02020603050405020304" pitchFamily="18" charset="0"/>
                <a:ea typeface="Times New Roman" panose="02020603050405020304" pitchFamily="18" charset="0"/>
              </a:rPr>
              <a:t>. This value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greater</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rPr>
              <a:t> 1.5. </a:t>
            </a:r>
            <a:r>
              <a:rPr lang="fr-FR" sz="1800" dirty="0" err="1">
                <a:effectLst/>
                <a:latin typeface="Times New Roman" panose="02020603050405020304" pitchFamily="18" charset="0"/>
                <a:ea typeface="Times New Roman" panose="02020603050405020304" pitchFamily="18" charset="0"/>
              </a:rPr>
              <a:t>Hence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wall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stable </a:t>
            </a:r>
            <a:r>
              <a:rPr lang="fr-FR" sz="1800" dirty="0" err="1">
                <a:effectLst/>
                <a:latin typeface="Times New Roman" panose="02020603050405020304" pitchFamily="18" charset="0"/>
                <a:ea typeface="Times New Roman" panose="02020603050405020304" pitchFamily="18" charset="0"/>
              </a:rPr>
              <a:t>against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sand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boiling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also</a:t>
            </a:r>
            <a:r>
              <a:rPr lang="fr-FR" sz="1800" dirty="0">
                <a:effectLst/>
                <a:latin typeface="Times New Roman" panose="02020603050405020304" pitchFamily="18" charset="0"/>
                <a:ea typeface="Times New Roman" panose="02020603050405020304" pitchFamily="18" charset="0"/>
              </a:rPr>
              <a:t>.</a:t>
            </a:r>
            <a:endParaRPr lang="en-IN" sz="1800" dirty="0">
              <a:effectLst/>
              <a:latin typeface="Times New Roman" panose="02020603050405020304" pitchFamily="18" charset="0"/>
              <a:ea typeface="Times New Roman" panose="02020603050405020304" pitchFamily="18" charset="0"/>
            </a:endParaRPr>
          </a:p>
          <a:p>
            <a:pPr marL="90170" indent="367030" algn="just"/>
            <a:r>
              <a:rPr lang="fr-FR" sz="1800" dirty="0">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90170" indent="367030" algn="just"/>
            <a:r>
              <a:rPr lang="fr-FR" sz="1800" dirty="0">
                <a:effectLst/>
                <a:latin typeface="Times New Roman" panose="02020603050405020304" pitchFamily="18" charset="0"/>
                <a:ea typeface="Times New Roman" panose="02020603050405020304" pitchFamily="18" charset="0"/>
              </a:rPr>
              <a:t>The </a:t>
            </a:r>
            <a:r>
              <a:rPr lang="fr-FR" sz="1800" dirty="0" err="1">
                <a:effectLst/>
                <a:latin typeface="Times New Roman" panose="02020603050405020304" pitchFamily="18" charset="0"/>
                <a:ea typeface="Times New Roman" panose="02020603050405020304" pitchFamily="18" charset="0"/>
              </a:rPr>
              <a:t>diameter</a:t>
            </a:r>
            <a:r>
              <a:rPr lang="fr-FR" sz="1800" dirty="0">
                <a:effectLst/>
                <a:latin typeface="Times New Roman" panose="02020603050405020304" pitchFamily="18" charset="0"/>
                <a:ea typeface="Times New Roman" panose="02020603050405020304" pitchFamily="18" charset="0"/>
              </a:rPr>
              <a:t> of pile </a:t>
            </a:r>
            <a:r>
              <a:rPr lang="fr-FR" sz="1800" dirty="0" err="1">
                <a:effectLst/>
                <a:latin typeface="Times New Roman" panose="02020603050405020304" pitchFamily="18" charset="0"/>
                <a:ea typeface="Times New Roman" panose="02020603050405020304" pitchFamily="18" charset="0"/>
              </a:rPr>
              <a:t>used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600mm. M30 grade </a:t>
            </a:r>
            <a:r>
              <a:rPr lang="fr-FR" sz="1800" dirty="0" err="1">
                <a:effectLst/>
                <a:latin typeface="Times New Roman" panose="02020603050405020304" pitchFamily="18" charset="0"/>
                <a:ea typeface="Times New Roman" panose="02020603050405020304" pitchFamily="18" charset="0"/>
              </a:rPr>
              <a:t>concrete</a:t>
            </a:r>
            <a:r>
              <a:rPr lang="fr-FR" sz="1800" dirty="0">
                <a:effectLst/>
                <a:latin typeface="Times New Roman" panose="02020603050405020304" pitchFamily="18" charset="0"/>
                <a:ea typeface="Times New Roman" panose="02020603050405020304" pitchFamily="18" charset="0"/>
              </a:rPr>
              <a:t> and Fe500 grade </a:t>
            </a:r>
            <a:r>
              <a:rPr lang="fr-FR" sz="1800" dirty="0" err="1">
                <a:effectLst/>
                <a:latin typeface="Times New Roman" panose="02020603050405020304" pitchFamily="18" charset="0"/>
                <a:ea typeface="Times New Roman" panose="02020603050405020304" pitchFamily="18" charset="0"/>
              </a:rPr>
              <a:t>steel</a:t>
            </a:r>
            <a:r>
              <a:rPr lang="fr-FR" sz="1800" dirty="0">
                <a:effectLst/>
                <a:latin typeface="Times New Roman" panose="02020603050405020304" pitchFamily="18" charset="0"/>
                <a:ea typeface="Times New Roman" panose="02020603050405020304" pitchFamily="18" charset="0"/>
              </a:rPr>
              <a:t> are </a:t>
            </a:r>
            <a:r>
              <a:rPr lang="fr-FR" sz="1800" dirty="0" err="1">
                <a:effectLst/>
                <a:latin typeface="Times New Roman" panose="02020603050405020304" pitchFamily="18" charset="0"/>
                <a:ea typeface="Times New Roman" panose="02020603050405020304" pitchFamily="18" charset="0"/>
              </a:rPr>
              <a:t>used</a:t>
            </a:r>
            <a:r>
              <a:rPr lang="fr-FR" sz="1800" dirty="0">
                <a:effectLst/>
                <a:latin typeface="Times New Roman" panose="02020603050405020304" pitchFamily="18" charset="0"/>
                <a:ea typeface="Times New Roman" panose="02020603050405020304" pitchFamily="18" charset="0"/>
              </a:rPr>
              <a:t> for </a:t>
            </a:r>
            <a:r>
              <a:rPr lang="fr-FR" sz="1800" dirty="0" err="1">
                <a:effectLst/>
                <a:latin typeface="Times New Roman" panose="02020603050405020304" pitchFamily="18" charset="0"/>
                <a:ea typeface="Times New Roman" panose="02020603050405020304" pitchFamily="18" charset="0"/>
              </a:rPr>
              <a:t>making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each</a:t>
            </a:r>
            <a:r>
              <a:rPr lang="fr-FR" sz="1800" dirty="0">
                <a:effectLst/>
                <a:latin typeface="Times New Roman" panose="02020603050405020304" pitchFamily="18" charset="0"/>
                <a:ea typeface="Times New Roman" panose="02020603050405020304" pitchFamily="18" charset="0"/>
              </a:rPr>
              <a:t> pile. </a:t>
            </a:r>
            <a:r>
              <a:rPr lang="en-IN" sz="1800" dirty="0">
                <a:solidFill>
                  <a:srgbClr val="000000"/>
                </a:solidFill>
                <a:effectLst/>
                <a:latin typeface="Times New Roman" panose="02020603050405020304" pitchFamily="18" charset="0"/>
                <a:ea typeface="Times New Roman" panose="02020603050405020304" pitchFamily="18" charset="0"/>
              </a:rPr>
              <a:t>For contiguous piles, the c/c spacing is used for estimating reinforcement quantity. </a:t>
            </a:r>
            <a:r>
              <a:rPr lang="fr-FR" sz="1800" dirty="0">
                <a:effectLst/>
                <a:latin typeface="Times New Roman" panose="02020603050405020304" pitchFamily="18" charset="0"/>
                <a:ea typeface="Times New Roman" panose="02020603050405020304" pitchFamily="18" charset="0"/>
              </a:rPr>
              <a:t>The pile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designed</a:t>
            </a:r>
            <a:r>
              <a:rPr lang="fr-FR" sz="1800" dirty="0">
                <a:effectLst/>
                <a:latin typeface="Times New Roman" panose="02020603050405020304" pitchFamily="18" charset="0"/>
                <a:ea typeface="Times New Roman" panose="02020603050405020304" pitchFamily="18" charset="0"/>
              </a:rPr>
              <a:t> to </a:t>
            </a:r>
            <a:r>
              <a:rPr lang="fr-FR" sz="1800" dirty="0" err="1">
                <a:effectLst/>
                <a:latin typeface="Times New Roman" panose="02020603050405020304" pitchFamily="18" charset="0"/>
                <a:ea typeface="Times New Roman" panose="02020603050405020304" pitchFamily="18" charset="0"/>
              </a:rPr>
              <a:t>resist</a:t>
            </a:r>
            <a:r>
              <a:rPr lang="fr-FR" sz="1800" dirty="0">
                <a:effectLst/>
                <a:latin typeface="Times New Roman" panose="02020603050405020304" pitchFamily="18" charset="0"/>
                <a:ea typeface="Times New Roman" panose="02020603050405020304" pitchFamily="18" charset="0"/>
              </a:rPr>
              <a:t> the moment </a:t>
            </a:r>
            <a:r>
              <a:rPr lang="fr-FR" sz="1800" dirty="0" err="1">
                <a:effectLst/>
                <a:latin typeface="Times New Roman" panose="02020603050405020304" pitchFamily="18" charset="0"/>
                <a:ea typeface="Times New Roman" panose="02020603050405020304" pitchFamily="18" charset="0"/>
              </a:rPr>
              <a:t>caused</a:t>
            </a:r>
            <a:r>
              <a:rPr lang="fr-FR" sz="1800" dirty="0">
                <a:effectLst/>
                <a:latin typeface="Times New Roman" panose="02020603050405020304" pitchFamily="18" charset="0"/>
                <a:ea typeface="Times New Roman" panose="02020603050405020304" pitchFamily="18" charset="0"/>
              </a:rPr>
              <a:t> by the </a:t>
            </a:r>
            <a:r>
              <a:rPr lang="fr-FR" sz="1800" dirty="0" err="1">
                <a:effectLst/>
                <a:latin typeface="Times New Roman" panose="02020603050405020304" pitchFamily="18" charset="0"/>
                <a:ea typeface="Times New Roman" panose="02020603050405020304" pitchFamily="18" charset="0"/>
              </a:rPr>
              <a:t>lateral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earth</a:t>
            </a:r>
            <a:r>
              <a:rPr lang="fr-FR" sz="1800" dirty="0">
                <a:effectLst/>
                <a:latin typeface="Times New Roman" panose="02020603050405020304" pitchFamily="18" charset="0"/>
                <a:ea typeface="Times New Roman" panose="02020603050405020304" pitchFamily="18" charset="0"/>
              </a:rPr>
              <a:t> pressure. The pile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designed</a:t>
            </a:r>
            <a:r>
              <a:rPr lang="fr-FR" sz="1800" dirty="0">
                <a:effectLst/>
                <a:latin typeface="Times New Roman" panose="02020603050405020304" pitchFamily="18" charset="0"/>
                <a:ea typeface="Times New Roman" panose="02020603050405020304" pitchFamily="18" charset="0"/>
              </a:rPr>
              <a:t> to </a:t>
            </a:r>
            <a:r>
              <a:rPr lang="fr-FR" sz="1800" dirty="0" err="1">
                <a:effectLst/>
                <a:latin typeface="Times New Roman" panose="02020603050405020304" pitchFamily="18" charset="0"/>
                <a:ea typeface="Times New Roman" panose="02020603050405020304" pitchFamily="18" charset="0"/>
              </a:rPr>
              <a:t>resist</a:t>
            </a:r>
            <a:r>
              <a:rPr lang="fr-FR" sz="1800" dirty="0">
                <a:effectLst/>
                <a:latin typeface="Times New Roman" panose="02020603050405020304" pitchFamily="18" charset="0"/>
                <a:ea typeface="Times New Roman" panose="02020603050405020304" pitchFamily="18" charset="0"/>
              </a:rPr>
              <a:t> a maximum </a:t>
            </a:r>
            <a:r>
              <a:rPr lang="fr-FR" sz="1800" dirty="0" err="1">
                <a:effectLst/>
                <a:latin typeface="Times New Roman" panose="02020603050405020304" pitchFamily="18" charset="0"/>
                <a:ea typeface="Times New Roman" panose="02020603050405020304" pitchFamily="18" charset="0"/>
              </a:rPr>
              <a:t>bending</a:t>
            </a:r>
            <a:r>
              <a:rPr lang="fr-FR" sz="1800" dirty="0">
                <a:effectLst/>
                <a:latin typeface="Times New Roman" panose="02020603050405020304" pitchFamily="18" charset="0"/>
                <a:ea typeface="Times New Roman" panose="02020603050405020304" pitchFamily="18" charset="0"/>
              </a:rPr>
              <a:t> moment of 726.82 kN-m. This moment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evaluated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from</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deducting</a:t>
            </a:r>
            <a:r>
              <a:rPr lang="fr-FR" sz="1800" dirty="0">
                <a:effectLst/>
                <a:latin typeface="Times New Roman" panose="02020603050405020304" pitchFamily="18" charset="0"/>
                <a:ea typeface="Times New Roman" panose="02020603050405020304" pitchFamily="18" charset="0"/>
              </a:rPr>
              <a:t> moment due to the active force and moment due to the passive force </a:t>
            </a:r>
            <a:r>
              <a:rPr lang="fr-FR" sz="1800" dirty="0" err="1">
                <a:effectLst/>
                <a:latin typeface="Times New Roman" panose="02020603050405020304" pitchFamily="18" charset="0"/>
                <a:ea typeface="Times New Roman" panose="02020603050405020304" pitchFamily="18" charset="0"/>
              </a:rPr>
              <a:t>with</a:t>
            </a:r>
            <a:r>
              <a:rPr lang="fr-FR" sz="1800" dirty="0">
                <a:effectLst/>
                <a:latin typeface="Times New Roman" panose="02020603050405020304" pitchFamily="18" charset="0"/>
                <a:ea typeface="Times New Roman" panose="02020603050405020304" pitchFamily="18" charset="0"/>
              </a:rPr>
              <a:t> respect to pile </a:t>
            </a:r>
            <a:r>
              <a:rPr lang="fr-FR" sz="1800" dirty="0" err="1">
                <a:effectLst/>
                <a:latin typeface="Times New Roman" panose="02020603050405020304" pitchFamily="18" charset="0"/>
                <a:ea typeface="Times New Roman" panose="02020603050405020304" pitchFamily="18" charset="0"/>
              </a:rPr>
              <a:t>bottom</a:t>
            </a:r>
            <a:r>
              <a:rPr lang="fr-FR" sz="1800" dirty="0">
                <a:effectLst/>
                <a:latin typeface="Times New Roman" panose="02020603050405020304" pitchFamily="18" charset="0"/>
                <a:ea typeface="Times New Roman" panose="02020603050405020304" pitchFamily="18" charset="0"/>
              </a:rPr>
              <a:t>. Area of </a:t>
            </a:r>
            <a:r>
              <a:rPr lang="fr-FR" sz="1800" dirty="0" err="1">
                <a:effectLst/>
                <a:latin typeface="Times New Roman" panose="02020603050405020304" pitchFamily="18" charset="0"/>
                <a:ea typeface="Times New Roman" panose="02020603050405020304" pitchFamily="18" charset="0"/>
              </a:rPr>
              <a:t>reinforcement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required</a:t>
            </a:r>
            <a:r>
              <a:rPr lang="fr-FR" sz="1800" dirty="0">
                <a:effectLst/>
                <a:latin typeface="Times New Roman" panose="02020603050405020304" pitchFamily="18" charset="0"/>
                <a:ea typeface="Times New Roman" panose="02020603050405020304" pitchFamily="18" charset="0"/>
              </a:rPr>
              <a:t> for the pile section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10,179 mm</a:t>
            </a:r>
            <a:r>
              <a:rPr lang="fr-FR" sz="1800" baseline="30000" dirty="0">
                <a:effectLst/>
                <a:latin typeface="Times New Roman" panose="02020603050405020304" pitchFamily="18" charset="0"/>
                <a:ea typeface="Times New Roman" panose="02020603050405020304" pitchFamily="18" charset="0"/>
              </a:rPr>
              <a:t>2 </a:t>
            </a:r>
            <a:r>
              <a:rPr lang="fr-FR" sz="1800" dirty="0" err="1">
                <a:effectLst/>
                <a:latin typeface="Times New Roman" panose="02020603050405020304" pitchFamily="18" charset="0"/>
                <a:ea typeface="Times New Roman" panose="02020603050405020304" pitchFamily="18" charset="0"/>
              </a:rPr>
              <a:t>which</a:t>
            </a:r>
            <a:r>
              <a:rPr lang="fr-FR" sz="1800" dirty="0">
                <a:effectLst/>
                <a:latin typeface="Times New Roman" panose="02020603050405020304" pitchFamily="18" charset="0"/>
                <a:ea typeface="Times New Roman" panose="02020603050405020304" pitchFamily="18" charset="0"/>
              </a:rPr>
              <a:t> can </a:t>
            </a:r>
            <a:r>
              <a:rPr lang="fr-FR" sz="1800" dirty="0" err="1">
                <a:effectLst/>
                <a:latin typeface="Times New Roman" panose="02020603050405020304" pitchFamily="18" charset="0"/>
                <a:ea typeface="Times New Roman" panose="02020603050405020304" pitchFamily="18" charset="0"/>
              </a:rPr>
              <a:t>be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obtained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from</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Indian</a:t>
            </a:r>
            <a:r>
              <a:rPr lang="fr-FR" sz="1800" dirty="0">
                <a:effectLst/>
                <a:latin typeface="Times New Roman" panose="02020603050405020304" pitchFamily="18" charset="0"/>
                <a:ea typeface="Times New Roman" panose="02020603050405020304" pitchFamily="18" charset="0"/>
              </a:rPr>
              <a:t> standard design </a:t>
            </a:r>
            <a:r>
              <a:rPr lang="fr-FR" sz="1800" dirty="0" err="1">
                <a:effectLst/>
                <a:latin typeface="Times New Roman" panose="02020603050405020304" pitchFamily="18" charset="0"/>
                <a:ea typeface="Times New Roman" panose="02020603050405020304" pitchFamily="18" charset="0"/>
              </a:rPr>
              <a:t>aids</a:t>
            </a:r>
            <a:r>
              <a:rPr lang="fr-FR" sz="1800" dirty="0">
                <a:effectLst/>
                <a:latin typeface="Times New Roman" panose="02020603050405020304" pitchFamily="18" charset="0"/>
                <a:ea typeface="Times New Roman" panose="02020603050405020304" pitchFamily="18" charset="0"/>
              </a:rPr>
              <a:t> [15]. A </a:t>
            </a:r>
            <a:r>
              <a:rPr lang="fr-FR" sz="1800" dirty="0" err="1">
                <a:effectLst/>
                <a:latin typeface="Times New Roman" panose="02020603050405020304" pitchFamily="18" charset="0"/>
                <a:ea typeface="Times New Roman" panose="02020603050405020304" pitchFamily="18" charset="0"/>
              </a:rPr>
              <a:t>clear</a:t>
            </a:r>
            <a:r>
              <a:rPr lang="fr-FR" sz="1800" dirty="0">
                <a:effectLst/>
                <a:latin typeface="Times New Roman" panose="02020603050405020304" pitchFamily="18" charset="0"/>
                <a:ea typeface="Times New Roman" panose="02020603050405020304" pitchFamily="18" charset="0"/>
              </a:rPr>
              <a:t> cover of 50mm </a:t>
            </a:r>
            <a:r>
              <a:rPr lang="fr-FR" sz="1800" dirty="0" err="1">
                <a:effectLst/>
                <a:latin typeface="Times New Roman" panose="02020603050405020304" pitchFamily="18" charset="0"/>
                <a:ea typeface="Times New Roman" panose="02020603050405020304" pitchFamily="18" charset="0"/>
              </a:rPr>
              <a:t>provided</a:t>
            </a:r>
            <a:r>
              <a:rPr lang="fr-FR" sz="1800" dirty="0">
                <a:effectLst/>
                <a:latin typeface="Times New Roman" panose="02020603050405020304" pitchFamily="18" charset="0"/>
                <a:ea typeface="Times New Roman" panose="02020603050405020304" pitchFamily="18" charset="0"/>
              </a:rPr>
              <a:t> to the pile section. The </a:t>
            </a:r>
            <a:r>
              <a:rPr lang="fr-FR" sz="1800" dirty="0" err="1">
                <a:effectLst/>
                <a:latin typeface="Times New Roman" panose="02020603050405020304" pitchFamily="18" charset="0"/>
                <a:ea typeface="Times New Roman" panose="02020603050405020304" pitchFamily="18" charset="0"/>
              </a:rPr>
              <a:t>required</a:t>
            </a:r>
            <a:r>
              <a:rPr lang="fr-FR" sz="1800" dirty="0">
                <a:effectLst/>
                <a:latin typeface="Times New Roman" panose="02020603050405020304" pitchFamily="18" charset="0"/>
                <a:ea typeface="Times New Roman" panose="02020603050405020304" pitchFamily="18" charset="0"/>
              </a:rPr>
              <a:t> area of main </a:t>
            </a:r>
            <a:r>
              <a:rPr lang="fr-FR" sz="1800" dirty="0" err="1">
                <a:effectLst/>
                <a:latin typeface="Times New Roman" panose="02020603050405020304" pitchFamily="18" charset="0"/>
                <a:ea typeface="Times New Roman" panose="02020603050405020304" pitchFamily="18" charset="0"/>
              </a:rPr>
              <a:t>reinforcement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satisfied</a:t>
            </a:r>
            <a:r>
              <a:rPr lang="fr-FR" sz="1800" dirty="0">
                <a:effectLst/>
                <a:latin typeface="Times New Roman" panose="02020603050405020304" pitchFamily="18" charset="0"/>
                <a:ea typeface="Times New Roman" panose="02020603050405020304" pitchFamily="18" charset="0"/>
              </a:rPr>
              <a:t> by </a:t>
            </a:r>
            <a:r>
              <a:rPr lang="fr-FR" sz="1800" dirty="0" err="1">
                <a:effectLst/>
                <a:latin typeface="Times New Roman" panose="02020603050405020304" pitchFamily="18" charset="0"/>
                <a:ea typeface="Times New Roman" panose="02020603050405020304" pitchFamily="18" charset="0"/>
              </a:rPr>
              <a:t>providing</a:t>
            </a:r>
            <a:r>
              <a:rPr lang="fr-FR" sz="1800" dirty="0">
                <a:effectLst/>
                <a:latin typeface="Times New Roman" panose="02020603050405020304" pitchFamily="18" charset="0"/>
                <a:ea typeface="Times New Roman" panose="02020603050405020304" pitchFamily="18" charset="0"/>
              </a:rPr>
              <a:t> 14 bars of 32mm </a:t>
            </a:r>
            <a:r>
              <a:rPr lang="fr-FR" sz="1800" dirty="0" err="1">
                <a:effectLst/>
                <a:latin typeface="Times New Roman" panose="02020603050405020304" pitchFamily="18" charset="0"/>
                <a:ea typeface="Times New Roman" panose="02020603050405020304" pitchFamily="18" charset="0"/>
              </a:rPr>
              <a:t>diameter</a:t>
            </a:r>
            <a:r>
              <a:rPr lang="fr-FR" sz="1800" dirty="0">
                <a:effectLst/>
                <a:latin typeface="Times New Roman" panose="02020603050405020304" pitchFamily="18" charset="0"/>
                <a:ea typeface="Times New Roman" panose="02020603050405020304" pitchFamily="18" charset="0"/>
              </a:rPr>
              <a:t>. The </a:t>
            </a:r>
            <a:r>
              <a:rPr lang="fr-FR" sz="1800" dirty="0" err="1">
                <a:effectLst/>
                <a:latin typeface="Times New Roman" panose="02020603050405020304" pitchFamily="18" charset="0"/>
                <a:ea typeface="Times New Roman" panose="02020603050405020304" pitchFamily="18" charset="0"/>
              </a:rPr>
              <a:t>strength</a:t>
            </a:r>
            <a:r>
              <a:rPr lang="fr-FR" sz="1800" dirty="0">
                <a:effectLst/>
                <a:latin typeface="Times New Roman" panose="02020603050405020304" pitchFamily="18" charset="0"/>
                <a:ea typeface="Times New Roman" panose="02020603050405020304" pitchFamily="18" charset="0"/>
              </a:rPr>
              <a:t> of the </a:t>
            </a:r>
            <a:r>
              <a:rPr lang="fr-FR" sz="1800" dirty="0" err="1">
                <a:effectLst/>
                <a:latin typeface="Times New Roman" panose="02020603050405020304" pitchFamily="18" charset="0"/>
                <a:ea typeface="Times New Roman" panose="02020603050405020304" pitchFamily="18" charset="0"/>
              </a:rPr>
              <a:t>core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concrete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enhanced</a:t>
            </a:r>
            <a:r>
              <a:rPr lang="fr-FR" sz="1800" dirty="0">
                <a:effectLst/>
                <a:latin typeface="Times New Roman" panose="02020603050405020304" pitchFamily="18" charset="0"/>
                <a:ea typeface="Times New Roman" panose="02020603050405020304" pitchFamily="18" charset="0"/>
              </a:rPr>
              <a:t> by the confinement </a:t>
            </a:r>
            <a:r>
              <a:rPr lang="fr-FR" sz="1800" dirty="0" err="1">
                <a:effectLst/>
                <a:latin typeface="Times New Roman" panose="02020603050405020304" pitchFamily="18" charset="0"/>
                <a:ea typeface="Times New Roman" panose="02020603050405020304" pitchFamily="18" charset="0"/>
              </a:rPr>
              <a:t>through</a:t>
            </a:r>
            <a:r>
              <a:rPr lang="fr-FR" sz="1800" dirty="0">
                <a:effectLst/>
                <a:latin typeface="Times New Roman" panose="02020603050405020304" pitchFamily="18" charset="0"/>
                <a:ea typeface="Times New Roman" panose="02020603050405020304" pitchFamily="18" charset="0"/>
              </a:rPr>
              <a:t> spiral (</a:t>
            </a:r>
            <a:r>
              <a:rPr lang="fr-FR" sz="1800" dirty="0" err="1">
                <a:effectLst/>
                <a:latin typeface="Times New Roman" panose="02020603050405020304" pitchFamily="18" charset="0"/>
                <a:ea typeface="Times New Roman" panose="02020603050405020304" pitchFamily="18" charset="0"/>
              </a:rPr>
              <a:t>helical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reinforcement</a:t>
            </a:r>
            <a:r>
              <a:rPr lang="fr-FR" sz="1800" dirty="0">
                <a:effectLst/>
                <a:latin typeface="Times New Roman" panose="02020603050405020304" pitchFamily="18" charset="0"/>
                <a:ea typeface="Times New Roman" panose="02020603050405020304" pitchFamily="18" charset="0"/>
              </a:rPr>
              <a:t> [16, 17]. </a:t>
            </a:r>
            <a:r>
              <a:rPr lang="fr-FR" sz="1800" dirty="0" err="1">
                <a:effectLst/>
                <a:latin typeface="Times New Roman" panose="02020603050405020304" pitchFamily="18" charset="0"/>
                <a:ea typeface="Times New Roman" panose="02020603050405020304" pitchFamily="18" charset="0"/>
              </a:rPr>
              <a:t>Therefore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helical</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reinforcement</a:t>
            </a:r>
            <a:r>
              <a:rPr lang="fr-FR" sz="1800" dirty="0">
                <a:effectLst/>
                <a:latin typeface="Times New Roman" panose="02020603050405020304" pitchFamily="18" charset="0"/>
                <a:ea typeface="Times New Roman" panose="02020603050405020304" pitchFamily="18" charset="0"/>
              </a:rPr>
              <a:t> of 8mm </a:t>
            </a:r>
            <a:r>
              <a:rPr lang="fr-FR" sz="1800" dirty="0" err="1">
                <a:effectLst/>
                <a:latin typeface="Times New Roman" panose="02020603050405020304" pitchFamily="18" charset="0"/>
                <a:ea typeface="Times New Roman" panose="02020603050405020304" pitchFamily="18" charset="0"/>
              </a:rPr>
              <a:t>Diameter</a:t>
            </a:r>
            <a:r>
              <a:rPr lang="fr-FR" sz="1800" dirty="0">
                <a:effectLst/>
                <a:latin typeface="Times New Roman" panose="02020603050405020304" pitchFamily="18" charset="0"/>
                <a:ea typeface="Times New Roman" panose="02020603050405020304" pitchFamily="18" charset="0"/>
              </a:rPr>
              <a:t> and 50mm Pitch are </a:t>
            </a:r>
            <a:r>
              <a:rPr lang="fr-FR" sz="1800" dirty="0" err="1">
                <a:effectLst/>
                <a:latin typeface="Times New Roman" panose="02020603050405020304" pitchFamily="18" charset="0"/>
                <a:ea typeface="Times New Roman" panose="02020603050405020304" pitchFamily="18" charset="0"/>
              </a:rPr>
              <a:t>provided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Reinforcement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details</a:t>
            </a:r>
            <a:r>
              <a:rPr lang="fr-FR" sz="1800" dirty="0">
                <a:effectLst/>
                <a:latin typeface="Times New Roman" panose="02020603050405020304" pitchFamily="18" charset="0"/>
                <a:ea typeface="Times New Roman" panose="02020603050405020304" pitchFamily="18" charset="0"/>
              </a:rPr>
              <a:t> are </a:t>
            </a:r>
            <a:r>
              <a:rPr lang="fr-FR" sz="1800" dirty="0" err="1">
                <a:effectLst/>
                <a:latin typeface="Times New Roman" panose="02020603050405020304" pitchFamily="18" charset="0"/>
                <a:ea typeface="Times New Roman" panose="02020603050405020304" pitchFamily="18" charset="0"/>
              </a:rPr>
              <a:t>presented</a:t>
            </a:r>
            <a:r>
              <a:rPr lang="fr-FR" sz="1800" dirty="0">
                <a:effectLst/>
                <a:latin typeface="Times New Roman" panose="02020603050405020304" pitchFamily="18" charset="0"/>
                <a:ea typeface="Times New Roman" panose="02020603050405020304" pitchFamily="18" charset="0"/>
              </a:rPr>
              <a:t> in the Fig. 12. </a:t>
            </a:r>
            <a:endParaRPr lang="en-IN" sz="1800" dirty="0">
              <a:effectLst/>
              <a:latin typeface="Times New Roman" panose="02020603050405020304" pitchFamily="18" charset="0"/>
              <a:ea typeface="Times New Roman" panose="02020603050405020304" pitchFamily="18" charset="0"/>
            </a:endParaRPr>
          </a:p>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40565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FAF7D5-A500-B385-797E-239D0BB10B0D}"/>
              </a:ext>
            </a:extLst>
          </p:cNvPr>
          <p:cNvSpPr txBox="1"/>
          <p:nvPr/>
        </p:nvSpPr>
        <p:spPr>
          <a:xfrm>
            <a:off x="457200" y="290691"/>
            <a:ext cx="8458200" cy="6186309"/>
          </a:xfrm>
          <a:prstGeom prst="rect">
            <a:avLst/>
          </a:prstGeom>
          <a:noFill/>
        </p:spPr>
        <p:txBody>
          <a:bodyPr wrap="square">
            <a:spAutoFit/>
          </a:bodyPr>
          <a:lstStyle/>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The pile wall comprised 600mm diameter bored cast-in-situ piles spaced at 0.7m c/c, with an average embedment depth of 9.8m. These shall be installed vertically along the proposed line of excavation. These piles were designed as cantilever retaining system without provision of anchors. Capping beam of 1200 x 750mm size was cast along the alignment of the pile which was designed to take care of differential changes in the earth pressures in the adjacent piles. The peripheral length of excavation was 310m and 442 piles were involved in the support work. Individual piles were constructed in the same way as a typical Bored Cast-in-situ piles using temporary casings and bentonite slurry. </a:t>
            </a:r>
            <a:endParaRPr lang="en-IN" sz="1800" dirty="0">
              <a:effectLst/>
              <a:latin typeface="Times New Roman" panose="02020603050405020304" pitchFamily="18" charset="0"/>
              <a:ea typeface="Times New Roman" panose="02020603050405020304" pitchFamily="18" charset="0"/>
            </a:endParaRPr>
          </a:p>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90170" indent="367030" algn="just"/>
            <a:r>
              <a:rPr lang="en-IN" sz="1800" dirty="0">
                <a:solidFill>
                  <a:srgbClr val="000000"/>
                </a:solidFill>
                <a:effectLst/>
                <a:latin typeface="Times New Roman" panose="02020603050405020304" pitchFamily="18" charset="0"/>
                <a:ea typeface="Times New Roman" panose="02020603050405020304" pitchFamily="18" charset="0"/>
              </a:rPr>
              <a:t>Excavation operations proceeded only in those areas where pile concrete attained maturity. General construction sequence for the piling operation is: (</a:t>
            </a:r>
            <a:r>
              <a:rPr lang="en-IN" sz="1800" dirty="0" err="1">
                <a:solidFill>
                  <a:srgbClr val="000000"/>
                </a:solidFill>
                <a:effectLst/>
                <a:latin typeface="Times New Roman" panose="02020603050405020304" pitchFamily="18" charset="0"/>
                <a:ea typeface="Times New Roman" panose="02020603050405020304" pitchFamily="18" charset="0"/>
              </a:rPr>
              <a:t>i</a:t>
            </a:r>
            <a:r>
              <a:rPr lang="en-IN" sz="1800" dirty="0">
                <a:solidFill>
                  <a:srgbClr val="000000"/>
                </a:solidFill>
                <a:effectLst/>
                <a:latin typeface="Times New Roman" panose="02020603050405020304" pitchFamily="18" charset="0"/>
                <a:ea typeface="Times New Roman" panose="02020603050405020304" pitchFamily="18" charset="0"/>
              </a:rPr>
              <a:t>) </a:t>
            </a:r>
            <a:r>
              <a:rPr lang="en-IN" sz="1800" dirty="0" err="1">
                <a:solidFill>
                  <a:srgbClr val="000000"/>
                </a:solidFill>
                <a:effectLst/>
                <a:latin typeface="Times New Roman" panose="02020603050405020304" pitchFamily="18" charset="0"/>
                <a:ea typeface="Times New Roman" panose="02020603050405020304" pitchFamily="18" charset="0"/>
              </a:rPr>
              <a:t>Centering</a:t>
            </a:r>
            <a:r>
              <a:rPr lang="en-IN" sz="1800" dirty="0">
                <a:solidFill>
                  <a:srgbClr val="000000"/>
                </a:solidFill>
                <a:effectLst/>
                <a:latin typeface="Times New Roman" panose="02020603050405020304" pitchFamily="18" charset="0"/>
                <a:ea typeface="Times New Roman" panose="02020603050405020304" pitchFamily="18" charset="0"/>
              </a:rPr>
              <a:t> of rotary rig on the proposed pile point (ii) Carrying out the boring operation </a:t>
            </a:r>
            <a:r>
              <a:rPr lang="en-IN" sz="1800" dirty="0" err="1">
                <a:solidFill>
                  <a:srgbClr val="000000"/>
                </a:solidFill>
                <a:effectLst/>
                <a:latin typeface="Times New Roman" panose="02020603050405020304" pitchFamily="18" charset="0"/>
                <a:ea typeface="Times New Roman" panose="02020603050405020304" pitchFamily="18" charset="0"/>
              </a:rPr>
              <a:t>upto</a:t>
            </a:r>
            <a:r>
              <a:rPr lang="en-IN" sz="1800" dirty="0">
                <a:solidFill>
                  <a:srgbClr val="000000"/>
                </a:solidFill>
                <a:effectLst/>
                <a:latin typeface="Times New Roman" panose="02020603050405020304" pitchFamily="18" charset="0"/>
                <a:ea typeface="Times New Roman" panose="02020603050405020304" pitchFamily="18" charset="0"/>
              </a:rPr>
              <a:t> the </a:t>
            </a:r>
            <a:r>
              <a:rPr lang="en-IN" sz="1800" dirty="0" err="1">
                <a:solidFill>
                  <a:srgbClr val="000000"/>
                </a:solidFill>
                <a:effectLst/>
                <a:latin typeface="Times New Roman" panose="02020603050405020304" pitchFamily="18" charset="0"/>
                <a:ea typeface="Times New Roman" panose="02020603050405020304" pitchFamily="18" charset="0"/>
              </a:rPr>
              <a:t>upto</a:t>
            </a:r>
            <a:r>
              <a:rPr lang="en-IN" sz="1800" dirty="0">
                <a:solidFill>
                  <a:srgbClr val="000000"/>
                </a:solidFill>
                <a:effectLst/>
                <a:latin typeface="Times New Roman" panose="02020603050405020304" pitchFamily="18" charset="0"/>
                <a:ea typeface="Times New Roman" panose="02020603050405020304" pitchFamily="18" charset="0"/>
              </a:rPr>
              <a:t> about 21m below the existing ground level  (iii) Driving the casing if needed (iv) Maintaining the stability of the borehole simultaneously with bentonite slurry (v) Continuing boring operation in soil using soil bucket and/or Soil auger depending on the stratum (vi) After completion of boring, cleaning of borehole by bentonite flushing (vii) Lowering of reinforcement cage into the borehole (viii) Repeat bentonite flushing operation and subsequently (ix) Pouring M30 grade concrete through tremie. The water drained out shall be let away from the site such that it does not re-enter in to the site. If ground water table is encountered in the region of operation, then suitable well point dewatering system should be activated to avoid flooding and subsequent collapse. Plate 1 shows the contiguous pile wall constructed at the site.</a:t>
            </a:r>
            <a:endParaRPr lang="en-I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023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2438400"/>
            <a:ext cx="6400800" cy="2123658"/>
          </a:xfrm>
          <a:prstGeom prst="rect">
            <a:avLst/>
          </a:prstGeom>
          <a:ln>
            <a:solidFill>
              <a:srgbClr val="FF0000"/>
            </a:solidFill>
          </a:ln>
        </p:spPr>
        <p:txBody>
          <a:bodyPr wrap="square">
            <a:spAutoFit/>
          </a:bodyPr>
          <a:lstStyle/>
          <a:p>
            <a:pPr algn="ctr"/>
            <a:r>
              <a:rPr lang="en-IN" sz="6600" b="1" dirty="0"/>
              <a:t>“GRAVEL+SAND”</a:t>
            </a:r>
          </a:p>
          <a:p>
            <a:pPr algn="ctr"/>
            <a:r>
              <a:rPr lang="en-IN" sz="6600" b="1" dirty="0"/>
              <a:t>DESIGN MIX</a:t>
            </a:r>
          </a:p>
        </p:txBody>
      </p:sp>
      <p:sp>
        <p:nvSpPr>
          <p:cNvPr id="4" name="TextBox 3">
            <a:extLst>
              <a:ext uri="{FF2B5EF4-FFF2-40B4-BE49-F238E27FC236}">
                <a16:creationId xmlns:a16="http://schemas.microsoft.com/office/drawing/2014/main" id="{123AD67D-C00C-5D96-361C-F489AEE173B3}"/>
              </a:ext>
            </a:extLst>
          </p:cNvPr>
          <p:cNvSpPr txBox="1"/>
          <p:nvPr/>
        </p:nvSpPr>
        <p:spPr>
          <a:xfrm>
            <a:off x="2590800" y="300617"/>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D945BB-AAEF-34E4-FAE5-74E807BE95B0}"/>
              </a:ext>
            </a:extLst>
          </p:cNvPr>
          <p:cNvPicPr>
            <a:picLocks noChangeAspect="1"/>
          </p:cNvPicPr>
          <p:nvPr/>
        </p:nvPicPr>
        <p:blipFill>
          <a:blip r:embed="rId2"/>
          <a:stretch>
            <a:fillRect/>
          </a:stretch>
        </p:blipFill>
        <p:spPr>
          <a:xfrm>
            <a:off x="2299970" y="818785"/>
            <a:ext cx="4544059" cy="5220429"/>
          </a:xfrm>
          <a:prstGeom prst="rect">
            <a:avLst/>
          </a:prstGeom>
        </p:spPr>
      </p:pic>
    </p:spTree>
    <p:extLst>
      <p:ext uri="{BB962C8B-B14F-4D97-AF65-F5344CB8AC3E}">
        <p14:creationId xmlns:p14="http://schemas.microsoft.com/office/powerpoint/2010/main" val="184437328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C12746-9A18-418C-B017-A263142E2AD2}"/>
              </a:ext>
            </a:extLst>
          </p:cNvPr>
          <p:cNvSpPr>
            <a:spLocks noChangeArrowheads="1"/>
          </p:cNvSpPr>
          <p:nvPr/>
        </p:nvSpPr>
        <p:spPr bwMode="auto">
          <a:xfrm>
            <a:off x="1066800" y="685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025" name="Picture 64">
            <a:extLst>
              <a:ext uri="{FF2B5EF4-FFF2-40B4-BE49-F238E27FC236}">
                <a16:creationId xmlns:a16="http://schemas.microsoft.com/office/drawing/2014/main" id="{DF0D0C08-9ED4-257E-71A0-02BE5028A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6569075" cy="387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D56A26-67EC-17F6-B22F-3DD7EBA0AC5F}"/>
              </a:ext>
            </a:extLst>
          </p:cNvPr>
          <p:cNvSpPr>
            <a:spLocks noChangeArrowheads="1"/>
          </p:cNvSpPr>
          <p:nvPr/>
        </p:nvSpPr>
        <p:spPr bwMode="auto">
          <a:xfrm>
            <a:off x="381000" y="541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Fig. 11</a:t>
            </a:r>
            <a:r>
              <a:rPr kumimoji="0" lang="fr-FR"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fr-FR" altLang="en-US" sz="12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Lateral</a:t>
            </a:r>
            <a:r>
              <a:rPr kumimoji="0" lang="fr-FR"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fr-FR" altLang="en-US" sz="12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Earth</a:t>
            </a:r>
            <a:r>
              <a:rPr kumimoji="0" lang="fr-FR"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Pressures acting on the Wall</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215998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7728E5-1BCE-8804-B1E2-ADA339FD90AB}"/>
              </a:ext>
            </a:extLst>
          </p:cNvPr>
          <p:cNvPicPr>
            <a:picLocks noChangeAspect="1"/>
          </p:cNvPicPr>
          <p:nvPr/>
        </p:nvPicPr>
        <p:blipFill>
          <a:blip r:embed="rId2"/>
          <a:stretch>
            <a:fillRect/>
          </a:stretch>
        </p:blipFill>
        <p:spPr>
          <a:xfrm>
            <a:off x="2157075" y="790206"/>
            <a:ext cx="4829849" cy="5277587"/>
          </a:xfrm>
          <a:prstGeom prst="rect">
            <a:avLst/>
          </a:prstGeom>
        </p:spPr>
      </p:pic>
    </p:spTree>
    <p:extLst>
      <p:ext uri="{BB962C8B-B14F-4D97-AF65-F5344CB8AC3E}">
        <p14:creationId xmlns:p14="http://schemas.microsoft.com/office/powerpoint/2010/main" val="423270943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774FF-0AC4-86E0-54A6-06032B30269F}"/>
              </a:ext>
            </a:extLst>
          </p:cNvPr>
          <p:cNvPicPr>
            <a:picLocks noChangeAspect="1"/>
          </p:cNvPicPr>
          <p:nvPr/>
        </p:nvPicPr>
        <p:blipFill>
          <a:blip r:embed="rId2"/>
          <a:stretch>
            <a:fillRect/>
          </a:stretch>
        </p:blipFill>
        <p:spPr>
          <a:xfrm>
            <a:off x="0" y="360484"/>
            <a:ext cx="9144000" cy="6137031"/>
          </a:xfrm>
          <a:prstGeom prst="rect">
            <a:avLst/>
          </a:prstGeom>
        </p:spPr>
      </p:pic>
    </p:spTree>
    <p:extLst>
      <p:ext uri="{BB962C8B-B14F-4D97-AF65-F5344CB8AC3E}">
        <p14:creationId xmlns:p14="http://schemas.microsoft.com/office/powerpoint/2010/main" val="227773294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84BFE-9F72-2A11-FF7F-51447330BA9E}"/>
              </a:ext>
            </a:extLst>
          </p:cNvPr>
          <p:cNvPicPr>
            <a:picLocks noChangeAspect="1"/>
          </p:cNvPicPr>
          <p:nvPr/>
        </p:nvPicPr>
        <p:blipFill>
          <a:blip r:embed="rId2"/>
          <a:stretch>
            <a:fillRect/>
          </a:stretch>
        </p:blipFill>
        <p:spPr>
          <a:xfrm>
            <a:off x="575705" y="804496"/>
            <a:ext cx="7992590" cy="5249008"/>
          </a:xfrm>
          <a:prstGeom prst="rect">
            <a:avLst/>
          </a:prstGeom>
        </p:spPr>
      </p:pic>
      <p:sp>
        <p:nvSpPr>
          <p:cNvPr id="2" name="TextBox 1">
            <a:extLst>
              <a:ext uri="{FF2B5EF4-FFF2-40B4-BE49-F238E27FC236}">
                <a16:creationId xmlns:a16="http://schemas.microsoft.com/office/drawing/2014/main" id="{0C2E606E-283B-CBEF-A87A-E6C8F16C9345}"/>
              </a:ext>
            </a:extLst>
          </p:cNvPr>
          <p:cNvSpPr txBox="1"/>
          <p:nvPr/>
        </p:nvSpPr>
        <p:spPr>
          <a:xfrm>
            <a:off x="2476500" y="45720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extLst>
      <p:ext uri="{BB962C8B-B14F-4D97-AF65-F5344CB8AC3E}">
        <p14:creationId xmlns:p14="http://schemas.microsoft.com/office/powerpoint/2010/main" val="153406511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Ram Subba Rao\Desktop\New folder\SirArthurCotton_17589.jpg">
            <a:extLst>
              <a:ext uri="{FF2B5EF4-FFF2-40B4-BE49-F238E27FC236}">
                <a16:creationId xmlns:a16="http://schemas.microsoft.com/office/drawing/2014/main" id="{DB7AE2E8-B516-4D8C-8BD9-CA222ABF2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844675"/>
            <a:ext cx="1800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C:\Users\Ram Subba Rao\Desktop\New folder\AVN23_ARTHURCOTTON_13997e.jpg">
            <a:extLst>
              <a:ext uri="{FF2B5EF4-FFF2-40B4-BE49-F238E27FC236}">
                <a16:creationId xmlns:a16="http://schemas.microsoft.com/office/drawing/2014/main" id="{D6FA24B5-73F1-3CB3-3487-91FD28B9B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268413"/>
            <a:ext cx="30289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3">
            <a:extLst>
              <a:ext uri="{FF2B5EF4-FFF2-40B4-BE49-F238E27FC236}">
                <a16:creationId xmlns:a16="http://schemas.microsoft.com/office/drawing/2014/main" id="{7D4AA9EF-A1CB-7A70-A028-AA93D1C3ABA2}"/>
              </a:ext>
            </a:extLst>
          </p:cNvPr>
          <p:cNvSpPr>
            <a:spLocks noChangeArrowheads="1"/>
          </p:cNvSpPr>
          <p:nvPr/>
        </p:nvSpPr>
        <p:spPr bwMode="auto">
          <a:xfrm>
            <a:off x="2133600" y="5791200"/>
            <a:ext cx="5768975" cy="5222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None/>
            </a:pPr>
            <a:r>
              <a:rPr lang="en-IN" altLang="en-US" sz="2800">
                <a:solidFill>
                  <a:srgbClr val="FE0220"/>
                </a:solidFill>
                <a:latin typeface="Arial" panose="020B0604020202020204" pitchFamily="34" charset="0"/>
              </a:rPr>
              <a:t>Sir ARTHUR THOMAS COTTON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D:\07-06-2013 GVRS All\11-06-2013 Field Visits\S.N. Palem ss tank\Photo0134.jpg"/>
          <p:cNvPicPr>
            <a:picLocks noChangeAspect="1" noChangeArrowheads="1"/>
          </p:cNvPicPr>
          <p:nvPr/>
        </p:nvPicPr>
        <p:blipFill>
          <a:blip r:embed="rId2" cstate="print"/>
          <a:srcRect/>
          <a:stretch>
            <a:fillRect/>
          </a:stretch>
        </p:blipFill>
        <p:spPr bwMode="auto">
          <a:xfrm>
            <a:off x="685800" y="381000"/>
            <a:ext cx="7416800" cy="5562600"/>
          </a:xfrm>
          <a:prstGeom prst="rect">
            <a:avLst/>
          </a:prstGeom>
          <a:noFill/>
          <a:ln w="9525">
            <a:noFill/>
            <a:miter lim="800000"/>
            <a:headEnd/>
            <a:tailEnd/>
          </a:ln>
        </p:spPr>
      </p:pic>
      <p:sp>
        <p:nvSpPr>
          <p:cNvPr id="3" name="Title 1"/>
          <p:cNvSpPr>
            <a:spLocks noGrp="1"/>
          </p:cNvSpPr>
          <p:nvPr>
            <p:ph type="title"/>
          </p:nvPr>
        </p:nvSpPr>
        <p:spPr>
          <a:xfrm>
            <a:off x="457200" y="5715000"/>
            <a:ext cx="8229600" cy="1143000"/>
          </a:xfrm>
        </p:spPr>
        <p:txBody>
          <a:bodyPr/>
          <a:lstStyle/>
          <a:p>
            <a:pPr eaLnBrk="1" hangingPunct="1"/>
            <a:r>
              <a:rPr lang="en-US" sz="2800" dirty="0"/>
              <a:t>Prof. Dr. P.V. </a:t>
            </a:r>
            <a:r>
              <a:rPr lang="en-US" sz="2800" dirty="0" err="1"/>
              <a:t>Narasaiah</a:t>
            </a:r>
            <a:r>
              <a:rPr lang="en-US" sz="2800" dirty="0"/>
              <a:t> </a:t>
            </a:r>
            <a:r>
              <a:rPr lang="en-US" sz="2800" dirty="0" err="1"/>
              <a:t>garu</a:t>
            </a:r>
            <a:endParaRPr lang="en-IN" sz="2800" dirty="0"/>
          </a:p>
        </p:txBody>
      </p:sp>
    </p:spTree>
    <p:extLst>
      <p:ext uri="{BB962C8B-B14F-4D97-AF65-F5344CB8AC3E}">
        <p14:creationId xmlns:p14="http://schemas.microsoft.com/office/powerpoint/2010/main" val="469662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5715000"/>
            <a:ext cx="8229600" cy="1143000"/>
          </a:xfrm>
        </p:spPr>
        <p:txBody>
          <a:bodyPr/>
          <a:lstStyle/>
          <a:p>
            <a:pPr eaLnBrk="1" hangingPunct="1"/>
            <a:r>
              <a:rPr lang="en-US" sz="2800" dirty="0"/>
              <a:t>Prof. Dr. K. </a:t>
            </a:r>
            <a:r>
              <a:rPr lang="en-US" sz="2800" dirty="0" err="1"/>
              <a:t>Mallikarjuna</a:t>
            </a:r>
            <a:r>
              <a:rPr lang="en-US" sz="2800" dirty="0"/>
              <a:t> </a:t>
            </a:r>
            <a:r>
              <a:rPr lang="en-US" sz="2800" dirty="0" err="1"/>
              <a:t>Rao</a:t>
            </a:r>
            <a:r>
              <a:rPr lang="en-US" sz="2800" dirty="0"/>
              <a:t> </a:t>
            </a:r>
            <a:r>
              <a:rPr lang="en-US" sz="2800" dirty="0" err="1"/>
              <a:t>garu</a:t>
            </a:r>
            <a:r>
              <a:rPr lang="en-US" sz="2800" dirty="0"/>
              <a:t>, SVU</a:t>
            </a:r>
            <a:endParaRPr lang="en-IN" sz="2800" dirty="0"/>
          </a:p>
        </p:txBody>
      </p:sp>
      <p:pic>
        <p:nvPicPr>
          <p:cNvPr id="38915" name="Picture 4" descr="mallikarjunarao_k"/>
          <p:cNvPicPr>
            <a:picLocks noChangeAspect="1" noChangeArrowheads="1"/>
          </p:cNvPicPr>
          <p:nvPr/>
        </p:nvPicPr>
        <p:blipFill>
          <a:blip r:embed="rId2" cstate="print"/>
          <a:srcRect/>
          <a:stretch>
            <a:fillRect/>
          </a:stretch>
        </p:blipFill>
        <p:spPr bwMode="auto">
          <a:xfrm>
            <a:off x="2209800" y="228600"/>
            <a:ext cx="4530725" cy="5562600"/>
          </a:xfrm>
          <a:prstGeom prst="rect">
            <a:avLst/>
          </a:prstGeom>
          <a:noFill/>
          <a:ln w="9525">
            <a:noFill/>
            <a:miter lim="800000"/>
            <a:headEnd/>
            <a:tailEnd/>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4.bp.blogspot.com/-Y_OhWvKuoiw/Uj9eInIsS9I/AAAAAAAAAik/MOFhHzWo4Y4/s400/644642_415104871878132_1013871554_n.jpg"/>
          <p:cNvPicPr>
            <a:picLocks noChangeAspect="1" noChangeArrowheads="1"/>
          </p:cNvPicPr>
          <p:nvPr/>
        </p:nvPicPr>
        <p:blipFill>
          <a:blip r:embed="rId2" cstate="print"/>
          <a:srcRect/>
          <a:stretch>
            <a:fillRect/>
          </a:stretch>
        </p:blipFill>
        <p:spPr bwMode="auto">
          <a:xfrm>
            <a:off x="611560" y="620687"/>
            <a:ext cx="7920880" cy="5445605"/>
          </a:xfrm>
          <a:prstGeom prst="rect">
            <a:avLst/>
          </a:prstGeom>
          <a:noFill/>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304800" y="1066800"/>
            <a:ext cx="8229600" cy="1143000"/>
          </a:xfrm>
          <a:prstGeom prst="rect">
            <a:avLst/>
          </a:prstGeom>
          <a:noFill/>
          <a:ln w="9525">
            <a:solidFill>
              <a:srgbClr val="FF3300"/>
            </a:solidFill>
            <a:miter lim="800000"/>
            <a:headEnd/>
            <a:tailEnd/>
          </a:ln>
        </p:spPr>
        <p:txBody>
          <a:bodyPr anchor="ctr"/>
          <a:lstStyle/>
          <a:p>
            <a:pPr algn="ctr"/>
            <a:r>
              <a:rPr lang="en-US" sz="6000"/>
              <a:t>Thank You one and all</a:t>
            </a:r>
          </a:p>
        </p:txBody>
      </p:sp>
      <p:graphicFrame>
        <p:nvGraphicFramePr>
          <p:cNvPr id="1026" name="Object 3"/>
          <p:cNvGraphicFramePr>
            <a:graphicFrameLocks noChangeAspect="1"/>
          </p:cNvGraphicFramePr>
          <p:nvPr/>
        </p:nvGraphicFramePr>
        <p:xfrm>
          <a:off x="1143000" y="2438400"/>
          <a:ext cx="6096000" cy="3810000"/>
        </p:xfrm>
        <a:graphic>
          <a:graphicData uri="http://schemas.openxmlformats.org/presentationml/2006/ole">
            <mc:AlternateContent xmlns:mc="http://schemas.openxmlformats.org/markup-compatibility/2006">
              <mc:Choice xmlns:v="urn:schemas-microsoft-com:vml" Requires="v">
                <p:oleObj name="Bitmap Image" r:id="rId2" imgW="18285714" imgH="11428571" progId="PBrush">
                  <p:embed/>
                </p:oleObj>
              </mc:Choice>
              <mc:Fallback>
                <p:oleObj name="Bitmap Image" r:id="rId2" imgW="18285714" imgH="11428571" progId="PBrus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8400"/>
                        <a:ext cx="6096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m Subba Rao\Desktop\Gravel+Sand Design mix\Image1297.jpg"/>
          <p:cNvPicPr>
            <a:picLocks noChangeAspect="1" noChangeArrowheads="1"/>
          </p:cNvPicPr>
          <p:nvPr/>
        </p:nvPicPr>
        <p:blipFill>
          <a:blip r:embed="rId2"/>
          <a:srcRect/>
          <a:stretch>
            <a:fillRect/>
          </a:stretch>
        </p:blipFill>
        <p:spPr bwMode="auto">
          <a:xfrm>
            <a:off x="533400" y="762000"/>
            <a:ext cx="3657600" cy="4876800"/>
          </a:xfrm>
          <a:prstGeom prst="rect">
            <a:avLst/>
          </a:prstGeom>
          <a:noFill/>
        </p:spPr>
      </p:pic>
      <p:sp>
        <p:nvSpPr>
          <p:cNvPr id="3" name="TextBox 2"/>
          <p:cNvSpPr txBox="1"/>
          <p:nvPr/>
        </p:nvSpPr>
        <p:spPr>
          <a:xfrm>
            <a:off x="2133600" y="6019800"/>
            <a:ext cx="1004249" cy="461665"/>
          </a:xfrm>
          <a:prstGeom prst="rect">
            <a:avLst/>
          </a:prstGeom>
          <a:noFill/>
          <a:ln>
            <a:solidFill>
              <a:srgbClr val="FF0000"/>
            </a:solidFill>
          </a:ln>
        </p:spPr>
        <p:txBody>
          <a:bodyPr wrap="none" rtlCol="0">
            <a:spAutoFit/>
          </a:bodyPr>
          <a:lstStyle/>
          <a:p>
            <a:r>
              <a:rPr lang="en-US" sz="2400" b="1" dirty="0"/>
              <a:t>Gravel</a:t>
            </a:r>
            <a:endParaRPr lang="en-IN" sz="2400" b="1" dirty="0"/>
          </a:p>
        </p:txBody>
      </p:sp>
      <p:pic>
        <p:nvPicPr>
          <p:cNvPr id="2050" name="Picture 2" descr="C:\Users\Ram Subba Rao\Desktop\Gravel+Sand Design mix\Image1298.jpg"/>
          <p:cNvPicPr>
            <a:picLocks noChangeAspect="1" noChangeArrowheads="1"/>
          </p:cNvPicPr>
          <p:nvPr/>
        </p:nvPicPr>
        <p:blipFill>
          <a:blip r:embed="rId3"/>
          <a:srcRect/>
          <a:stretch>
            <a:fillRect/>
          </a:stretch>
        </p:blipFill>
        <p:spPr bwMode="auto">
          <a:xfrm>
            <a:off x="4953002" y="742950"/>
            <a:ext cx="3657600" cy="4876800"/>
          </a:xfrm>
          <a:prstGeom prst="rect">
            <a:avLst/>
          </a:prstGeom>
          <a:noFill/>
        </p:spPr>
      </p:pic>
      <p:sp>
        <p:nvSpPr>
          <p:cNvPr id="2" name="TextBox 1"/>
          <p:cNvSpPr txBox="1"/>
          <p:nvPr/>
        </p:nvSpPr>
        <p:spPr>
          <a:xfrm>
            <a:off x="6477000" y="5884217"/>
            <a:ext cx="813043" cy="461665"/>
          </a:xfrm>
          <a:prstGeom prst="rect">
            <a:avLst/>
          </a:prstGeom>
          <a:noFill/>
          <a:ln>
            <a:solidFill>
              <a:srgbClr val="FF0000"/>
            </a:solidFill>
          </a:ln>
        </p:spPr>
        <p:txBody>
          <a:bodyPr wrap="none" rtlCol="0">
            <a:spAutoFit/>
          </a:bodyPr>
          <a:lstStyle/>
          <a:p>
            <a:r>
              <a:rPr lang="en-US" sz="2400" b="1" dirty="0"/>
              <a:t>Sand</a:t>
            </a:r>
            <a:endParaRPr lang="en-IN"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826A9B5-8C3E-2B20-1C73-C45EF5500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596" t="21597" r="11841" b="19792"/>
          <a:stretch>
            <a:fillRect/>
          </a:stretch>
        </p:blipFill>
        <p:spPr bwMode="auto">
          <a:xfrm>
            <a:off x="609600" y="762000"/>
            <a:ext cx="80772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a:extLst>
              <a:ext uri="{FF2B5EF4-FFF2-40B4-BE49-F238E27FC236}">
                <a16:creationId xmlns:a16="http://schemas.microsoft.com/office/drawing/2014/main" id="{A25182F1-C7DC-7048-98C8-E46EC7E4A447}"/>
              </a:ext>
            </a:extLst>
          </p:cNvPr>
          <p:cNvSpPr>
            <a:spLocks noChangeArrowheads="1"/>
          </p:cNvSpPr>
          <p:nvPr/>
        </p:nvSpPr>
        <p:spPr bwMode="auto">
          <a:xfrm>
            <a:off x="1828800" y="76200"/>
            <a:ext cx="5173663" cy="461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None/>
            </a:pPr>
            <a:r>
              <a:rPr lang="en-IN" altLang="en-US" sz="2400">
                <a:solidFill>
                  <a:srgbClr val="FE0220"/>
                </a:solidFill>
                <a:latin typeface="Arial" panose="020B0604020202020204" pitchFamily="34" charset="0"/>
              </a:rPr>
              <a:t>Modern Geotechnical Engineering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600200"/>
            <a:ext cx="7239000" cy="2646878"/>
          </a:xfrm>
          <a:prstGeom prst="rect">
            <a:avLst/>
          </a:prstGeom>
          <a:ln>
            <a:solidFill>
              <a:srgbClr val="FFFF00"/>
            </a:solidFill>
          </a:ln>
        </p:spPr>
        <p:txBody>
          <a:bodyPr wrap="square">
            <a:spAutoFit/>
          </a:bodyPr>
          <a:lstStyle/>
          <a:p>
            <a:pPr algn="ctr"/>
            <a:r>
              <a:rPr lang="en-IN" sz="2800" b="1" dirty="0"/>
              <a:t>DESIGN a GRAVEL+ (?%) SAND MIX which having </a:t>
            </a:r>
          </a:p>
          <a:p>
            <a:pPr algn="ctr"/>
            <a:endParaRPr lang="en-US" sz="2800" b="1" dirty="0"/>
          </a:p>
          <a:p>
            <a:pPr algn="ctr"/>
            <a:endParaRPr lang="en-IN" sz="2800" b="1" dirty="0"/>
          </a:p>
          <a:p>
            <a:pPr algn="ctr"/>
            <a:r>
              <a:rPr lang="en-IN" sz="5400" b="1" dirty="0">
                <a:solidFill>
                  <a:srgbClr val="92D050"/>
                </a:solidFill>
              </a:rPr>
              <a:t>Plasticity Index (PI)&lt;6%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m Subba Rao\Desktop\Gravel+Sand Design mix\Image1299.jpg"/>
          <p:cNvPicPr>
            <a:picLocks noChangeAspect="1" noChangeArrowheads="1"/>
          </p:cNvPicPr>
          <p:nvPr/>
        </p:nvPicPr>
        <p:blipFill>
          <a:blip r:embed="rId2" cstate="print"/>
          <a:srcRect/>
          <a:stretch>
            <a:fillRect/>
          </a:stretch>
        </p:blipFill>
        <p:spPr bwMode="auto">
          <a:xfrm>
            <a:off x="228600" y="990600"/>
            <a:ext cx="2362200" cy="3149600"/>
          </a:xfrm>
          <a:prstGeom prst="rect">
            <a:avLst/>
          </a:prstGeom>
          <a:noFill/>
        </p:spPr>
      </p:pic>
      <p:pic>
        <p:nvPicPr>
          <p:cNvPr id="3075" name="Picture 3" descr="C:\Users\Ram Subba Rao\Desktop\Gravel+Sand Design mix\Image1300.jpg"/>
          <p:cNvPicPr>
            <a:picLocks noChangeAspect="1" noChangeArrowheads="1"/>
          </p:cNvPicPr>
          <p:nvPr/>
        </p:nvPicPr>
        <p:blipFill>
          <a:blip r:embed="rId3" cstate="print"/>
          <a:srcRect/>
          <a:stretch>
            <a:fillRect/>
          </a:stretch>
        </p:blipFill>
        <p:spPr bwMode="auto">
          <a:xfrm>
            <a:off x="2743200" y="990600"/>
            <a:ext cx="2126512" cy="3048000"/>
          </a:xfrm>
          <a:prstGeom prst="rect">
            <a:avLst/>
          </a:prstGeom>
          <a:noFill/>
        </p:spPr>
      </p:pic>
      <p:pic>
        <p:nvPicPr>
          <p:cNvPr id="3076" name="Picture 4" descr="C:\Users\Ram Subba Rao\Desktop\Gravel+Sand Design mix\Image1301.jpg"/>
          <p:cNvPicPr>
            <a:picLocks noChangeAspect="1" noChangeArrowheads="1"/>
          </p:cNvPicPr>
          <p:nvPr/>
        </p:nvPicPr>
        <p:blipFill>
          <a:blip r:embed="rId4" cstate="print"/>
          <a:srcRect/>
          <a:stretch>
            <a:fillRect/>
          </a:stretch>
        </p:blipFill>
        <p:spPr bwMode="auto">
          <a:xfrm>
            <a:off x="5029200" y="990600"/>
            <a:ext cx="1905000" cy="2971800"/>
          </a:xfrm>
          <a:prstGeom prst="rect">
            <a:avLst/>
          </a:prstGeom>
          <a:noFill/>
        </p:spPr>
      </p:pic>
      <p:pic>
        <p:nvPicPr>
          <p:cNvPr id="3077" name="Picture 5" descr="C:\Users\Ram Subba Rao\Desktop\Gravel+Sand Design mix\Image1302.jpg"/>
          <p:cNvPicPr>
            <a:picLocks noChangeAspect="1" noChangeArrowheads="1"/>
          </p:cNvPicPr>
          <p:nvPr/>
        </p:nvPicPr>
        <p:blipFill>
          <a:blip r:embed="rId5" cstate="print"/>
          <a:srcRect/>
          <a:stretch>
            <a:fillRect/>
          </a:stretch>
        </p:blipFill>
        <p:spPr bwMode="auto">
          <a:xfrm>
            <a:off x="7029450" y="1219200"/>
            <a:ext cx="1885950" cy="2286000"/>
          </a:xfrm>
          <a:prstGeom prst="rect">
            <a:avLst/>
          </a:prstGeom>
          <a:noFill/>
        </p:spPr>
      </p:pic>
      <p:sp>
        <p:nvSpPr>
          <p:cNvPr id="6" name="TextBox 5"/>
          <p:cNvSpPr txBox="1"/>
          <p:nvPr/>
        </p:nvSpPr>
        <p:spPr>
          <a:xfrm>
            <a:off x="2743200" y="5410200"/>
            <a:ext cx="3193951" cy="461665"/>
          </a:xfrm>
          <a:prstGeom prst="rect">
            <a:avLst/>
          </a:prstGeom>
          <a:noFill/>
          <a:ln>
            <a:solidFill>
              <a:srgbClr val="FF0000"/>
            </a:solidFill>
          </a:ln>
        </p:spPr>
        <p:txBody>
          <a:bodyPr wrap="none" rtlCol="0">
            <a:spAutoFit/>
          </a:bodyPr>
          <a:lstStyle/>
          <a:p>
            <a:r>
              <a:rPr lang="en-US" sz="2400" b="1" dirty="0"/>
              <a:t>Sieve Analysis of Gravel</a:t>
            </a:r>
            <a:endParaRPr lang="en-IN" sz="24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m Subba Rao\Desktop\24-11-2011 Gravel+Sand Design Mix\Image1373.jpg"/>
          <p:cNvPicPr>
            <a:picLocks noChangeAspect="1" noChangeArrowheads="1"/>
          </p:cNvPicPr>
          <p:nvPr/>
        </p:nvPicPr>
        <p:blipFill>
          <a:blip r:embed="rId2"/>
          <a:srcRect/>
          <a:stretch>
            <a:fillRect/>
          </a:stretch>
        </p:blipFill>
        <p:spPr bwMode="auto">
          <a:xfrm>
            <a:off x="1981200" y="457200"/>
            <a:ext cx="4343400" cy="5791200"/>
          </a:xfrm>
          <a:prstGeom prst="rect">
            <a:avLst/>
          </a:prstGeom>
          <a:noFill/>
        </p:spPr>
      </p:pic>
      <p:sp>
        <p:nvSpPr>
          <p:cNvPr id="5" name="TextBox 4"/>
          <p:cNvSpPr txBox="1"/>
          <p:nvPr/>
        </p:nvSpPr>
        <p:spPr>
          <a:xfrm>
            <a:off x="2514600" y="6324600"/>
            <a:ext cx="3193951" cy="461665"/>
          </a:xfrm>
          <a:prstGeom prst="rect">
            <a:avLst/>
          </a:prstGeom>
          <a:noFill/>
          <a:ln>
            <a:solidFill>
              <a:srgbClr val="FF0000"/>
            </a:solidFill>
          </a:ln>
        </p:spPr>
        <p:txBody>
          <a:bodyPr wrap="none" rtlCol="0">
            <a:spAutoFit/>
          </a:bodyPr>
          <a:lstStyle/>
          <a:p>
            <a:r>
              <a:rPr lang="en-US" sz="2400" b="1" dirty="0"/>
              <a:t>Sieve Analysis of Gravel</a:t>
            </a:r>
            <a:endParaRPr lang="en-IN" sz="24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srcRect/>
          <a:stretch>
            <a:fillRect/>
          </a:stretch>
        </p:blipFill>
        <p:spPr bwMode="auto">
          <a:xfrm>
            <a:off x="152400" y="1524000"/>
            <a:ext cx="8839200" cy="2866536"/>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m Subba Rao\Desktop\24-11-2011 Gravel+Sand Design Mix\Image1374.jpg"/>
          <p:cNvPicPr>
            <a:picLocks noChangeAspect="1" noChangeArrowheads="1"/>
          </p:cNvPicPr>
          <p:nvPr/>
        </p:nvPicPr>
        <p:blipFill>
          <a:blip r:embed="rId2"/>
          <a:srcRect/>
          <a:stretch>
            <a:fillRect/>
          </a:stretch>
        </p:blipFill>
        <p:spPr bwMode="auto">
          <a:xfrm>
            <a:off x="2743200" y="533400"/>
            <a:ext cx="4171950" cy="5562600"/>
          </a:xfrm>
          <a:prstGeom prst="rect">
            <a:avLst/>
          </a:prstGeom>
          <a:noFill/>
        </p:spPr>
      </p:pic>
      <p:sp>
        <p:nvSpPr>
          <p:cNvPr id="5" name="TextBox 4"/>
          <p:cNvSpPr txBox="1"/>
          <p:nvPr/>
        </p:nvSpPr>
        <p:spPr>
          <a:xfrm>
            <a:off x="3054449" y="6243935"/>
            <a:ext cx="3001271" cy="461665"/>
          </a:xfrm>
          <a:prstGeom prst="rect">
            <a:avLst/>
          </a:prstGeom>
          <a:noFill/>
          <a:ln>
            <a:solidFill>
              <a:srgbClr val="FF0000"/>
            </a:solidFill>
          </a:ln>
        </p:spPr>
        <p:txBody>
          <a:bodyPr wrap="none" rtlCol="0">
            <a:spAutoFit/>
          </a:bodyPr>
          <a:lstStyle/>
          <a:p>
            <a:r>
              <a:rPr lang="en-US" sz="2400" b="1" dirty="0"/>
              <a:t>Sieve Analysis of Sand</a:t>
            </a:r>
            <a:endParaRPr lang="en-IN" sz="24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2DAD40-B290-DF5C-9FAD-031F8BAC290B}"/>
              </a:ext>
            </a:extLst>
          </p:cNvPr>
          <p:cNvPicPr>
            <a:picLocks noChangeAspect="1"/>
          </p:cNvPicPr>
          <p:nvPr/>
        </p:nvPicPr>
        <p:blipFill>
          <a:blip r:embed="rId2"/>
          <a:stretch>
            <a:fillRect/>
          </a:stretch>
        </p:blipFill>
        <p:spPr>
          <a:xfrm>
            <a:off x="533400" y="1066800"/>
            <a:ext cx="7946342" cy="3505200"/>
          </a:xfrm>
          <a:prstGeom prst="rect">
            <a:avLst/>
          </a:prstGeom>
          <a:ln>
            <a:solidFill>
              <a:schemeClr val="accent1"/>
            </a:solidFill>
          </a:ln>
        </p:spPr>
      </p:pic>
    </p:spTree>
    <p:extLst>
      <p:ext uri="{BB962C8B-B14F-4D97-AF65-F5344CB8AC3E}">
        <p14:creationId xmlns:p14="http://schemas.microsoft.com/office/powerpoint/2010/main" val="344296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8C4E0D-E0A0-8FE8-3406-7D05EB2B84F6}"/>
              </a:ext>
            </a:extLst>
          </p:cNvPr>
          <p:cNvPicPr>
            <a:picLocks noChangeAspect="1"/>
          </p:cNvPicPr>
          <p:nvPr/>
        </p:nvPicPr>
        <p:blipFill>
          <a:blip r:embed="rId2"/>
          <a:stretch>
            <a:fillRect/>
          </a:stretch>
        </p:blipFill>
        <p:spPr>
          <a:xfrm>
            <a:off x="2076101" y="185285"/>
            <a:ext cx="4991797" cy="6487430"/>
          </a:xfrm>
          <a:prstGeom prst="rect">
            <a:avLst/>
          </a:prstGeom>
        </p:spPr>
      </p:pic>
    </p:spTree>
    <p:extLst>
      <p:ext uri="{BB962C8B-B14F-4D97-AF65-F5344CB8AC3E}">
        <p14:creationId xmlns:p14="http://schemas.microsoft.com/office/powerpoint/2010/main" val="3865503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am Subba Rao\Desktop\Gravel+Sand Design mix\Image1304.jpg"/>
          <p:cNvPicPr>
            <a:picLocks noChangeAspect="1" noChangeArrowheads="1"/>
          </p:cNvPicPr>
          <p:nvPr/>
        </p:nvPicPr>
        <p:blipFill>
          <a:blip r:embed="rId2"/>
          <a:srcRect/>
          <a:stretch>
            <a:fillRect/>
          </a:stretch>
        </p:blipFill>
        <p:spPr bwMode="auto">
          <a:xfrm>
            <a:off x="2743200" y="990600"/>
            <a:ext cx="3657600" cy="4876800"/>
          </a:xfrm>
          <a:prstGeom prst="rect">
            <a:avLst/>
          </a:prstGeom>
          <a:noFill/>
        </p:spPr>
      </p:pic>
      <p:sp>
        <p:nvSpPr>
          <p:cNvPr id="3" name="TextBox 2"/>
          <p:cNvSpPr txBox="1"/>
          <p:nvPr/>
        </p:nvSpPr>
        <p:spPr>
          <a:xfrm>
            <a:off x="3733800" y="6096000"/>
            <a:ext cx="2244910" cy="461665"/>
          </a:xfrm>
          <a:prstGeom prst="rect">
            <a:avLst/>
          </a:prstGeom>
          <a:noFill/>
          <a:ln>
            <a:solidFill>
              <a:srgbClr val="FF0000"/>
            </a:solidFill>
          </a:ln>
        </p:spPr>
        <p:txBody>
          <a:bodyPr wrap="none" rtlCol="0">
            <a:spAutoFit/>
          </a:bodyPr>
          <a:lstStyle/>
          <a:p>
            <a:r>
              <a:rPr lang="en-US" sz="2400" b="1" dirty="0"/>
              <a:t>Liquid Limit Test</a:t>
            </a:r>
            <a:endParaRPr lang="en-IN" sz="24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m Subba Rao\Desktop\Gravel+Sand Design mix\Image1369.jpg"/>
          <p:cNvPicPr>
            <a:picLocks noChangeAspect="1" noChangeArrowheads="1"/>
          </p:cNvPicPr>
          <p:nvPr/>
        </p:nvPicPr>
        <p:blipFill>
          <a:blip r:embed="rId2"/>
          <a:srcRect/>
          <a:stretch>
            <a:fillRect/>
          </a:stretch>
        </p:blipFill>
        <p:spPr bwMode="auto">
          <a:xfrm>
            <a:off x="2133600" y="533400"/>
            <a:ext cx="3657600" cy="4876800"/>
          </a:xfrm>
          <a:prstGeom prst="rect">
            <a:avLst/>
          </a:prstGeom>
          <a:noFill/>
        </p:spPr>
      </p:pic>
      <p:sp>
        <p:nvSpPr>
          <p:cNvPr id="3" name="TextBox 2"/>
          <p:cNvSpPr txBox="1"/>
          <p:nvPr/>
        </p:nvSpPr>
        <p:spPr>
          <a:xfrm>
            <a:off x="2895600" y="6019800"/>
            <a:ext cx="2360070" cy="461665"/>
          </a:xfrm>
          <a:prstGeom prst="rect">
            <a:avLst/>
          </a:prstGeom>
          <a:noFill/>
          <a:ln>
            <a:solidFill>
              <a:srgbClr val="FF0000"/>
            </a:solidFill>
          </a:ln>
        </p:spPr>
        <p:txBody>
          <a:bodyPr wrap="none" rtlCol="0">
            <a:spAutoFit/>
          </a:bodyPr>
          <a:lstStyle/>
          <a:p>
            <a:r>
              <a:rPr lang="en-US" sz="2400" b="1" dirty="0"/>
              <a:t>Plastic  Limit Test</a:t>
            </a:r>
            <a:endParaRPr lang="en-IN" sz="24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m Subba Rao\Desktop\24-11-2011 Gravel+Sand Design Mix\Image1375.jpg"/>
          <p:cNvPicPr>
            <a:picLocks noChangeAspect="1" noChangeArrowheads="1"/>
          </p:cNvPicPr>
          <p:nvPr/>
        </p:nvPicPr>
        <p:blipFill>
          <a:blip r:embed="rId2"/>
          <a:srcRect/>
          <a:stretch>
            <a:fillRect/>
          </a:stretch>
        </p:blipFill>
        <p:spPr bwMode="auto">
          <a:xfrm>
            <a:off x="533400" y="762000"/>
            <a:ext cx="3657600" cy="4876800"/>
          </a:xfrm>
          <a:prstGeom prst="rect">
            <a:avLst/>
          </a:prstGeom>
          <a:noFill/>
        </p:spPr>
      </p:pic>
      <p:pic>
        <p:nvPicPr>
          <p:cNvPr id="3075" name="Picture 3" descr="C:\Users\Ram Subba Rao\Desktop\24-11-2011 Gravel+Sand Design Mix\Image1376.jpg"/>
          <p:cNvPicPr>
            <a:picLocks noChangeAspect="1" noChangeArrowheads="1"/>
          </p:cNvPicPr>
          <p:nvPr/>
        </p:nvPicPr>
        <p:blipFill>
          <a:blip r:embed="rId3"/>
          <a:srcRect/>
          <a:stretch>
            <a:fillRect/>
          </a:stretch>
        </p:blipFill>
        <p:spPr bwMode="auto">
          <a:xfrm>
            <a:off x="4495800" y="762000"/>
            <a:ext cx="3657600" cy="48768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438CE-2897-81C2-FCAD-9D68F20A13EE}"/>
              </a:ext>
            </a:extLst>
          </p:cNvPr>
          <p:cNvSpPr txBox="1"/>
          <p:nvPr/>
        </p:nvSpPr>
        <p:spPr>
          <a:xfrm>
            <a:off x="990600" y="457200"/>
            <a:ext cx="7772400" cy="1967270"/>
          </a:xfrm>
          <a:prstGeom prst="rect">
            <a:avLst/>
          </a:prstGeom>
          <a:noFill/>
          <a:ln>
            <a:solidFill>
              <a:schemeClr val="accent1"/>
            </a:solidFill>
          </a:ln>
        </p:spPr>
        <p:txBody>
          <a:bodyPr wrap="square">
            <a:spAutoFit/>
          </a:bodyPr>
          <a:lstStyle/>
          <a:p>
            <a:pPr algn="ctr">
              <a:lnSpc>
                <a:spcPct val="107000"/>
              </a:lnSpc>
              <a:spcAft>
                <a:spcPts val="800"/>
              </a:spcAft>
            </a:pPr>
            <a:r>
              <a:rPr lang="en-IN" sz="24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Introduction to </a:t>
            </a:r>
          </a:p>
          <a:p>
            <a:pPr algn="ctr">
              <a:lnSpc>
                <a:spcPct val="107000"/>
              </a:lnSpc>
              <a:spcAft>
                <a:spcPts val="800"/>
              </a:spcAft>
            </a:pPr>
            <a:r>
              <a:rPr lang="en-IN" sz="24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SOIL MECHANICS &amp; FOUNDATION ENGINEERING</a:t>
            </a:r>
          </a:p>
          <a:p>
            <a:pPr algn="ctr">
              <a:lnSpc>
                <a:spcPct val="107000"/>
              </a:lnSpc>
              <a:spcAft>
                <a:spcPts val="800"/>
              </a:spcAft>
            </a:pPr>
            <a:r>
              <a:rPr lang="en-IN" sz="2400" b="1" kern="100" dirty="0">
                <a:solidFill>
                  <a:schemeClr val="tx2"/>
                </a:solidFill>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2400" b="1" dirty="0">
                <a:highlight>
                  <a:srgbClr val="FFFF00"/>
                </a:highlight>
              </a:rPr>
              <a:t>GEOTECHNICAL ENGINEERING ]</a:t>
            </a:r>
            <a:endParaRPr lang="en-IN" sz="24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285750" indent="-285750" algn="ctr">
              <a:lnSpc>
                <a:spcPct val="107000"/>
              </a:lnSpc>
              <a:spcAft>
                <a:spcPts val="800"/>
              </a:spcAft>
              <a:buFont typeface="Arial" panose="020B0604020202020204" pitchFamily="34" charset="0"/>
              <a:buChar char="•"/>
            </a:pPr>
            <a:endParaRPr lang="en-IN" sz="24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2E8576-E358-EF5D-A282-3FE18575774B}"/>
              </a:ext>
            </a:extLst>
          </p:cNvPr>
          <p:cNvSpPr txBox="1"/>
          <p:nvPr/>
        </p:nvSpPr>
        <p:spPr>
          <a:xfrm>
            <a:off x="723900" y="2743200"/>
            <a:ext cx="7962900" cy="2554545"/>
          </a:xfrm>
          <a:prstGeom prst="rect">
            <a:avLst/>
          </a:prstGeom>
          <a:noFill/>
          <a:ln>
            <a:solidFill>
              <a:schemeClr val="accent1"/>
            </a:solidFill>
          </a:ln>
        </p:spPr>
        <p:txBody>
          <a:bodyPr wrap="square">
            <a:spAutoFit/>
          </a:bodyPr>
          <a:lstStyle/>
          <a:p>
            <a:pPr marL="285750" indent="-285750" algn="just">
              <a:buFont typeface="Arial" panose="020B0604020202020204" pitchFamily="34" charset="0"/>
              <a:buChar char="•"/>
            </a:pPr>
            <a:r>
              <a:rPr lang="en-US" sz="2000" b="1" dirty="0">
                <a:highlight>
                  <a:srgbClr val="FFFF00"/>
                </a:highlight>
              </a:rPr>
              <a:t>Geotechnical engineering </a:t>
            </a:r>
            <a:r>
              <a:rPr lang="en-US" sz="2000" b="1" dirty="0"/>
              <a:t>in an applied science dealing with the applications or principles of soil mechanics to practical problems. </a:t>
            </a:r>
          </a:p>
          <a:p>
            <a:pPr marL="285750" indent="-285750" algn="just">
              <a:buFont typeface="Arial" panose="020B0604020202020204" pitchFamily="34" charset="0"/>
              <a:buChar char="•"/>
            </a:pPr>
            <a:endParaRPr lang="en-US" sz="2000" b="1" dirty="0"/>
          </a:p>
          <a:p>
            <a:pPr marL="285750" indent="-285750" algn="just">
              <a:buFont typeface="Arial" panose="020B0604020202020204" pitchFamily="34" charset="0"/>
              <a:buChar char="•"/>
            </a:pPr>
            <a:r>
              <a:rPr lang="en-US" sz="2000" b="1" dirty="0"/>
              <a:t>It has a much wider scope than soil mechanics, as it deals with all engineering problems related with soils. </a:t>
            </a:r>
          </a:p>
          <a:p>
            <a:pPr marL="285750" indent="-285750" algn="just">
              <a:buFont typeface="Arial" panose="020B0604020202020204" pitchFamily="34" charset="0"/>
              <a:buChar char="•"/>
            </a:pPr>
            <a:endParaRPr lang="en-US" sz="2000" b="1" dirty="0"/>
          </a:p>
          <a:p>
            <a:pPr marL="285750" indent="-285750" algn="just">
              <a:buFont typeface="Arial" panose="020B0604020202020204" pitchFamily="34" charset="0"/>
              <a:buChar char="•"/>
            </a:pPr>
            <a:r>
              <a:rPr lang="en-US" sz="2000" b="1" dirty="0"/>
              <a:t>It includes site investigations, design and construction of foundations, earth-retaining Structures and earth structures. </a:t>
            </a:r>
            <a:endParaRPr lang="en-IN" sz="2000" b="1" dirty="0"/>
          </a:p>
        </p:txBody>
      </p:sp>
    </p:spTree>
    <p:extLst>
      <p:ext uri="{BB962C8B-B14F-4D97-AF65-F5344CB8AC3E}">
        <p14:creationId xmlns:p14="http://schemas.microsoft.com/office/powerpoint/2010/main" val="3106844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am Subba Rao\Desktop\24-11-2011 Gravel+Sand Design Mix\Image1377.jpg"/>
          <p:cNvPicPr>
            <a:picLocks noChangeAspect="1" noChangeArrowheads="1"/>
          </p:cNvPicPr>
          <p:nvPr/>
        </p:nvPicPr>
        <p:blipFill>
          <a:blip r:embed="rId2"/>
          <a:srcRect/>
          <a:stretch>
            <a:fillRect/>
          </a:stretch>
        </p:blipFill>
        <p:spPr bwMode="auto">
          <a:xfrm>
            <a:off x="457200" y="914400"/>
            <a:ext cx="3657600" cy="4876800"/>
          </a:xfrm>
          <a:prstGeom prst="rect">
            <a:avLst/>
          </a:prstGeom>
          <a:noFill/>
        </p:spPr>
      </p:pic>
      <p:pic>
        <p:nvPicPr>
          <p:cNvPr id="4100" name="Picture 4" descr="C:\Users\Ram Subba Rao\Desktop\24-11-2011 Gravel+Sand Design Mix\Image1378.jpg"/>
          <p:cNvPicPr>
            <a:picLocks noChangeAspect="1" noChangeArrowheads="1"/>
          </p:cNvPicPr>
          <p:nvPr/>
        </p:nvPicPr>
        <p:blipFill>
          <a:blip r:embed="rId3"/>
          <a:srcRect/>
          <a:stretch>
            <a:fillRect/>
          </a:stretch>
        </p:blipFill>
        <p:spPr bwMode="auto">
          <a:xfrm>
            <a:off x="4724400" y="914400"/>
            <a:ext cx="3657600" cy="48768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Ram Subba Rao\Desktop\24-11-2011 Gravel+Sand Design Mix\Image1381.jpg"/>
          <p:cNvPicPr>
            <a:picLocks noChangeAspect="1" noChangeArrowheads="1"/>
          </p:cNvPicPr>
          <p:nvPr/>
        </p:nvPicPr>
        <p:blipFill>
          <a:blip r:embed="rId2"/>
          <a:srcRect/>
          <a:stretch>
            <a:fillRect/>
          </a:stretch>
        </p:blipFill>
        <p:spPr bwMode="auto">
          <a:xfrm>
            <a:off x="2438400" y="838200"/>
            <a:ext cx="3657600" cy="48768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0" y="838200"/>
          <a:ext cx="4267200" cy="2447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nvGraphicFramePr>
        <p:xfrm>
          <a:off x="152400" y="1143000"/>
          <a:ext cx="4419600" cy="1847850"/>
        </p:xfrm>
        <a:graphic>
          <a:graphicData uri="http://schemas.openxmlformats.org/drawingml/2006/table">
            <a:tbl>
              <a:tblPr/>
              <a:tblGrid>
                <a:gridCol w="2400300">
                  <a:extLst>
                    <a:ext uri="{9D8B030D-6E8A-4147-A177-3AD203B41FA5}">
                      <a16:colId xmlns:a16="http://schemas.microsoft.com/office/drawing/2014/main" val="20000"/>
                    </a:ext>
                  </a:extLst>
                </a:gridCol>
                <a:gridCol w="409575">
                  <a:extLst>
                    <a:ext uri="{9D8B030D-6E8A-4147-A177-3AD203B41FA5}">
                      <a16:colId xmlns:a16="http://schemas.microsoft.com/office/drawing/2014/main" val="20001"/>
                    </a:ext>
                  </a:extLst>
                </a:gridCol>
                <a:gridCol w="428625">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tblGrid>
              <a:tr h="171450">
                <a:tc gridSpan="5">
                  <a:txBody>
                    <a:bodyPr/>
                    <a:lstStyle/>
                    <a:p>
                      <a:pPr algn="l" fontAlgn="b"/>
                      <a:r>
                        <a:rPr lang="en-IN" sz="1000" b="0" i="0" u="none" strike="noStrike" dirty="0">
                          <a:solidFill>
                            <a:srgbClr val="FF9900"/>
                          </a:solidFill>
                          <a:latin typeface="Arial"/>
                        </a:rPr>
                        <a:t>                                                                                    </a:t>
                      </a:r>
                      <a:r>
                        <a:rPr lang="en-IN" sz="1000" b="1" i="0" u="none" strike="noStrike" dirty="0">
                          <a:solidFill>
                            <a:srgbClr val="FF9900"/>
                          </a:solidFill>
                          <a:latin typeface="Arial"/>
                        </a:rPr>
                        <a:t>  LIQUID LIMIT</a:t>
                      </a:r>
                      <a:endParaRPr lang="en-IN" sz="1000" b="0" i="0" u="none" strike="noStrike" dirty="0">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209550">
                <a:tc>
                  <a:txBody>
                    <a:bodyPr/>
                    <a:lstStyle/>
                    <a:p>
                      <a:pPr algn="l" fontAlgn="b"/>
                      <a:r>
                        <a:rPr lang="en-IN" sz="1200" b="0" i="0" u="none" strike="noStrike" dirty="0">
                          <a:latin typeface="Times New Roman"/>
                        </a:rPr>
                        <a:t>Number of blows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N" sz="1000" b="0" i="0" u="none" strike="noStrike">
                          <a:solidFill>
                            <a:srgbClr val="FF0000"/>
                          </a:solidFill>
                          <a:latin typeface="Arial"/>
                        </a:rPr>
                        <a:t>45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15</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just" fontAlgn="t"/>
                      <a:r>
                        <a:rPr lang="en-IN" sz="1200" b="0" i="0" u="none" strike="noStrike">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r>
                        <a:rPr lang="en-IN" sz="1000" b="0" i="0" u="none" strike="noStrike">
                          <a:latin typeface="Arial"/>
                        </a:rPr>
                        <a:t>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19</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r>
                        <a:rPr lang="en-IN" sz="1000" b="0" i="0" u="none" strike="noStrike">
                          <a:latin typeface="Arial"/>
                        </a:rPr>
                        <a:t>13.27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13.62</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IN" sz="1000" b="0" i="0" u="none" strike="noStrike">
                          <a:latin typeface="Arial"/>
                        </a:rPr>
                        <a:t>49.69</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47.68</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r>
                        <a:rPr lang="en-IN" sz="1000" b="0" i="0" u="none" strike="noStrike">
                          <a:latin typeface="Arial"/>
                        </a:rPr>
                        <a:t>41.12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39.53</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r>
                        <a:rPr lang="en-IN" sz="1000" b="0" i="0" u="none" strike="noStrike">
                          <a:latin typeface="Arial"/>
                        </a:rPr>
                        <a:t>8.57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8.15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r>
                        <a:rPr lang="en-IN" sz="1000" b="0" i="0" u="none" strike="noStrike">
                          <a:latin typeface="Arial"/>
                        </a:rPr>
                        <a:t>27.85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25.91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000" b="0" i="0" u="none" strike="noStrike">
                          <a:solidFill>
                            <a:srgbClr val="FF0000"/>
                          </a:solidFill>
                          <a:latin typeface="Arial"/>
                        </a:rPr>
                        <a:t>30.77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31.46</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dirty="0">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4" name="Table 3"/>
          <p:cNvGraphicFramePr>
            <a:graphicFrameLocks noGrp="1"/>
          </p:cNvGraphicFramePr>
          <p:nvPr/>
        </p:nvGraphicFramePr>
        <p:xfrm>
          <a:off x="685800" y="4038600"/>
          <a:ext cx="4419600" cy="2133600"/>
        </p:xfrm>
        <a:graphic>
          <a:graphicData uri="http://schemas.openxmlformats.org/drawingml/2006/table">
            <a:tbl>
              <a:tblPr/>
              <a:tblGrid>
                <a:gridCol w="2400300">
                  <a:extLst>
                    <a:ext uri="{9D8B030D-6E8A-4147-A177-3AD203B41FA5}">
                      <a16:colId xmlns:a16="http://schemas.microsoft.com/office/drawing/2014/main" val="20000"/>
                    </a:ext>
                  </a:extLst>
                </a:gridCol>
                <a:gridCol w="409575">
                  <a:extLst>
                    <a:ext uri="{9D8B030D-6E8A-4147-A177-3AD203B41FA5}">
                      <a16:colId xmlns:a16="http://schemas.microsoft.com/office/drawing/2014/main" val="20001"/>
                    </a:ext>
                  </a:extLst>
                </a:gridCol>
                <a:gridCol w="428625">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tblGrid>
              <a:tr h="95250">
                <a:tc gridSpan="5">
                  <a:txBody>
                    <a:bodyPr/>
                    <a:lstStyle/>
                    <a:p>
                      <a:pPr algn="l" fontAlgn="b"/>
                      <a:r>
                        <a:rPr lang="en-IN" sz="1000" b="0" i="0" u="none" strike="noStrike" dirty="0">
                          <a:solidFill>
                            <a:srgbClr val="FF9900"/>
                          </a:solidFill>
                          <a:latin typeface="Arial"/>
                        </a:rPr>
                        <a:t>                                                                                        </a:t>
                      </a:r>
                      <a:r>
                        <a:rPr lang="en-IN" sz="1000" b="1" i="0" u="none" strike="noStrike" dirty="0">
                          <a:solidFill>
                            <a:srgbClr val="FF9900"/>
                          </a:solidFill>
                          <a:latin typeface="Arial"/>
                        </a:rPr>
                        <a:t> PLASTIC LIMIT</a:t>
                      </a:r>
                      <a:endParaRPr lang="en-IN" sz="1000" b="0" i="0" u="none" strike="noStrike" dirty="0">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209550">
                <a:tc>
                  <a:txBody>
                    <a:bodyPr/>
                    <a:lstStyle/>
                    <a:p>
                      <a:pPr algn="just" fontAlgn="t"/>
                      <a:r>
                        <a:rPr lang="en-IN" sz="1200" b="0" i="0" u="none" strike="noStrike">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r>
                        <a:rPr lang="en-IN" sz="1000" b="0" i="0" u="none" strike="noStrike">
                          <a:latin typeface="Arial"/>
                        </a:rPr>
                        <a:t>35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r>
                        <a:rPr lang="en-IN" sz="1000" b="0" i="0" u="none" strike="noStrike">
                          <a:latin typeface="Arial"/>
                        </a:rPr>
                        <a:t>14.03</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IN" sz="1000" b="0" i="0" u="none" strike="noStrike">
                          <a:latin typeface="Arial"/>
                        </a:rPr>
                        <a:t>45.07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r>
                        <a:rPr lang="en-IN" sz="1000" b="0" i="0" u="none" strike="noStrike">
                          <a:latin typeface="Arial"/>
                        </a:rPr>
                        <a:t>39.64</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r>
                        <a:rPr lang="en-IN" sz="1000" b="0" i="0" u="none" strike="noStrike">
                          <a:latin typeface="Arial"/>
                        </a:rPr>
                        <a:t>5.43</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r>
                        <a:rPr lang="en-IN" sz="1000" b="0" i="0" u="none" strike="noStrike">
                          <a:latin typeface="Arial"/>
                        </a:rPr>
                        <a:t>25.61</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000" b="0" i="0" u="none" strike="noStrike">
                          <a:solidFill>
                            <a:srgbClr val="FF0000"/>
                          </a:solidFill>
                          <a:latin typeface="Arial"/>
                        </a:rPr>
                        <a:t>21.2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N" sz="1200" b="1" i="0" u="none" strike="noStrike">
                          <a:solidFill>
                            <a:srgbClr val="FF0000"/>
                          </a:solidFill>
                          <a:latin typeface="Arial"/>
                        </a:rPr>
                        <a:t>21.2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1925">
                <a:tc>
                  <a:txBody>
                    <a:bodyPr/>
                    <a:lstStyle/>
                    <a:p>
                      <a:pPr algn="l" fontAlgn="b"/>
                      <a:endParaRPr lang="en-IN"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161925">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190500">
                <a:tc>
                  <a:txBody>
                    <a:bodyPr/>
                    <a:lstStyle/>
                    <a:p>
                      <a:pPr algn="l" fontAlgn="b"/>
                      <a:r>
                        <a:rPr lang="en-IN" sz="1000" b="1" i="0" u="none" strike="noStrike" dirty="0">
                          <a:latin typeface="Arial"/>
                        </a:rPr>
                        <a:t>PLASTICITY INDEX (PI) (%)</a:t>
                      </a:r>
                    </a:p>
                  </a:txBody>
                  <a:tcPr marL="0" marR="0" marT="0" marB="0" anchor="b">
                    <a:lnL>
                      <a:noFill/>
                    </a:lnL>
                    <a:lnR>
                      <a:noFill/>
                    </a:lnR>
                    <a:lnT>
                      <a:noFill/>
                    </a:lnT>
                    <a:lnB>
                      <a:noFill/>
                    </a:lnB>
                    <a:solidFill>
                      <a:srgbClr val="FFFF00"/>
                    </a:solidFill>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r>
                        <a:rPr lang="en-IN" sz="1200" b="1" i="1" u="none" strike="noStrike" dirty="0">
                          <a:solidFill>
                            <a:srgbClr val="00B0F0"/>
                          </a:solidFill>
                          <a:latin typeface="Arial"/>
                        </a:rPr>
                        <a:t>10.04</a:t>
                      </a:r>
                    </a:p>
                  </a:txBody>
                  <a:tcPr marL="0" marR="0" marT="0" marB="0" anchor="b">
                    <a:lnL>
                      <a:noFill/>
                    </a:lnL>
                    <a:lnR>
                      <a:noFill/>
                    </a:lnR>
                    <a:lnT>
                      <a:noFill/>
                    </a:lnT>
                    <a:lnB>
                      <a:noFill/>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1066800"/>
          <a:ext cx="4356101" cy="1847850"/>
        </p:xfrm>
        <a:graphic>
          <a:graphicData uri="http://schemas.openxmlformats.org/drawingml/2006/table">
            <a:tbl>
              <a:tblPr/>
              <a:tblGrid>
                <a:gridCol w="2402051">
                  <a:extLst>
                    <a:ext uri="{9D8B030D-6E8A-4147-A177-3AD203B41FA5}">
                      <a16:colId xmlns:a16="http://schemas.microsoft.com/office/drawing/2014/main" val="20000"/>
                    </a:ext>
                  </a:extLst>
                </a:gridCol>
                <a:gridCol w="409874">
                  <a:extLst>
                    <a:ext uri="{9D8B030D-6E8A-4147-A177-3AD203B41FA5}">
                      <a16:colId xmlns:a16="http://schemas.microsoft.com/office/drawing/2014/main" val="20001"/>
                    </a:ext>
                  </a:extLst>
                </a:gridCol>
                <a:gridCol w="428938">
                  <a:extLst>
                    <a:ext uri="{9D8B030D-6E8A-4147-A177-3AD203B41FA5}">
                      <a16:colId xmlns:a16="http://schemas.microsoft.com/office/drawing/2014/main" val="20002"/>
                    </a:ext>
                  </a:extLst>
                </a:gridCol>
                <a:gridCol w="610045">
                  <a:extLst>
                    <a:ext uri="{9D8B030D-6E8A-4147-A177-3AD203B41FA5}">
                      <a16:colId xmlns:a16="http://schemas.microsoft.com/office/drawing/2014/main" val="20003"/>
                    </a:ext>
                  </a:extLst>
                </a:gridCol>
                <a:gridCol w="505193">
                  <a:extLst>
                    <a:ext uri="{9D8B030D-6E8A-4147-A177-3AD203B41FA5}">
                      <a16:colId xmlns:a16="http://schemas.microsoft.com/office/drawing/2014/main" val="20004"/>
                    </a:ext>
                  </a:extLst>
                </a:gridCol>
              </a:tblGrid>
              <a:tr h="171450">
                <a:tc gridSpan="5">
                  <a:txBody>
                    <a:bodyPr/>
                    <a:lstStyle/>
                    <a:p>
                      <a:pPr algn="l" fontAlgn="b"/>
                      <a:r>
                        <a:rPr lang="en-IN" sz="1000" b="0" i="0" u="none" strike="noStrike" dirty="0">
                          <a:solidFill>
                            <a:srgbClr val="FF9900"/>
                          </a:solidFill>
                          <a:latin typeface="Arial"/>
                        </a:rPr>
                        <a:t>                                                                                    </a:t>
                      </a:r>
                      <a:r>
                        <a:rPr lang="en-IN" sz="1000" b="1" i="0" u="none" strike="noStrike" dirty="0">
                          <a:solidFill>
                            <a:srgbClr val="FF9900"/>
                          </a:solidFill>
                          <a:latin typeface="Arial"/>
                        </a:rPr>
                        <a:t>  LIQUID LIMIT</a:t>
                      </a:r>
                      <a:endParaRPr lang="en-IN" sz="1000" b="0" i="0" u="none" strike="noStrike" dirty="0">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209550">
                <a:tc>
                  <a:txBody>
                    <a:bodyPr/>
                    <a:lstStyle/>
                    <a:p>
                      <a:pPr algn="l" fontAlgn="b"/>
                      <a:r>
                        <a:rPr lang="en-IN" sz="1200" b="0" i="0" u="none" strike="noStrike">
                          <a:latin typeface="Times New Roman"/>
                        </a:rPr>
                        <a:t>Number of blows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N" sz="1000" b="0" i="0" u="none" strike="noStrike">
                          <a:solidFill>
                            <a:srgbClr val="FF0000"/>
                          </a:solidFill>
                          <a:latin typeface="Arial"/>
                        </a:rPr>
                        <a:t>40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17</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just" fontAlgn="t"/>
                      <a:r>
                        <a:rPr lang="en-IN" sz="1200" b="0" i="0" u="none" strike="noStrike" dirty="0">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r>
                        <a:rPr lang="en-IN" sz="1000" b="0" i="0" u="none" strike="noStrike">
                          <a:latin typeface="Arial"/>
                        </a:rPr>
                        <a:t>12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r>
                        <a:rPr lang="en-IN" sz="1000" b="0" i="0" u="none" strike="noStrike">
                          <a:latin typeface="Arial"/>
                        </a:rPr>
                        <a:t>13.55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12.95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IN" sz="1000" b="0" i="0" u="none" strike="noStrike">
                          <a:latin typeface="Arial"/>
                        </a:rPr>
                        <a:t>48.67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43.51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r>
                        <a:rPr lang="en-IN" sz="1000" b="0" i="0" u="none" strike="noStrike">
                          <a:latin typeface="Arial"/>
                        </a:rPr>
                        <a:t>40.77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36.4</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r>
                        <a:rPr lang="en-IN" sz="1000" b="0" i="0" u="none" strike="noStrike">
                          <a:latin typeface="Arial"/>
                        </a:rPr>
                        <a:t>7.9</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7.11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r>
                        <a:rPr lang="en-IN" sz="1000" b="0" i="0" u="none" strike="noStrike">
                          <a:latin typeface="Arial"/>
                        </a:rPr>
                        <a:t>27.22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23.45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000" b="0" i="0" u="none" strike="noStrike">
                          <a:solidFill>
                            <a:srgbClr val="FF0000"/>
                          </a:solidFill>
                          <a:latin typeface="Arial"/>
                        </a:rPr>
                        <a:t>29.02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30.32</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dirty="0">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3" name="Chart 2"/>
          <p:cNvGraphicFramePr>
            <a:graphicFrameLocks/>
          </p:cNvGraphicFramePr>
          <p:nvPr/>
        </p:nvGraphicFramePr>
        <p:xfrm>
          <a:off x="4724400" y="838200"/>
          <a:ext cx="4200525" cy="2447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nvGraphicFramePr>
        <p:xfrm>
          <a:off x="1524000" y="4114800"/>
          <a:ext cx="4965700" cy="2200275"/>
        </p:xfrm>
        <a:graphic>
          <a:graphicData uri="http://schemas.openxmlformats.org/drawingml/2006/table">
            <a:tbl>
              <a:tblPr/>
              <a:tblGrid>
                <a:gridCol w="2401836">
                  <a:extLst>
                    <a:ext uri="{9D8B030D-6E8A-4147-A177-3AD203B41FA5}">
                      <a16:colId xmlns:a16="http://schemas.microsoft.com/office/drawing/2014/main" val="20000"/>
                    </a:ext>
                  </a:extLst>
                </a:gridCol>
                <a:gridCol w="409837">
                  <a:extLst>
                    <a:ext uri="{9D8B030D-6E8A-4147-A177-3AD203B41FA5}">
                      <a16:colId xmlns:a16="http://schemas.microsoft.com/office/drawing/2014/main" val="20001"/>
                    </a:ext>
                  </a:extLst>
                </a:gridCol>
                <a:gridCol w="428899">
                  <a:extLst>
                    <a:ext uri="{9D8B030D-6E8A-4147-A177-3AD203B41FA5}">
                      <a16:colId xmlns:a16="http://schemas.microsoft.com/office/drawing/2014/main" val="20002"/>
                    </a:ext>
                  </a:extLst>
                </a:gridCol>
                <a:gridCol w="609990">
                  <a:extLst>
                    <a:ext uri="{9D8B030D-6E8A-4147-A177-3AD203B41FA5}">
                      <a16:colId xmlns:a16="http://schemas.microsoft.com/office/drawing/2014/main" val="20003"/>
                    </a:ext>
                  </a:extLst>
                </a:gridCol>
                <a:gridCol w="505148">
                  <a:extLst>
                    <a:ext uri="{9D8B030D-6E8A-4147-A177-3AD203B41FA5}">
                      <a16:colId xmlns:a16="http://schemas.microsoft.com/office/drawing/2014/main" val="20004"/>
                    </a:ext>
                  </a:extLst>
                </a:gridCol>
                <a:gridCol w="609990">
                  <a:extLst>
                    <a:ext uri="{9D8B030D-6E8A-4147-A177-3AD203B41FA5}">
                      <a16:colId xmlns:a16="http://schemas.microsoft.com/office/drawing/2014/main" val="20005"/>
                    </a:ext>
                  </a:extLst>
                </a:gridCol>
              </a:tblGrid>
              <a:tr h="171450">
                <a:tc gridSpan="5">
                  <a:txBody>
                    <a:bodyPr/>
                    <a:lstStyle/>
                    <a:p>
                      <a:pPr algn="l" fontAlgn="b"/>
                      <a:r>
                        <a:rPr lang="en-IN" sz="1000" b="0" i="0" u="none" strike="noStrike">
                          <a:solidFill>
                            <a:srgbClr val="FF9900"/>
                          </a:solidFill>
                          <a:latin typeface="Arial"/>
                        </a:rPr>
                        <a:t>                                                                                        </a:t>
                      </a:r>
                      <a:r>
                        <a:rPr lang="en-IN" sz="1000" b="1" i="0" u="none" strike="noStrike">
                          <a:solidFill>
                            <a:srgbClr val="FF9900"/>
                          </a:solidFill>
                          <a:latin typeface="Arial"/>
                        </a:rPr>
                        <a:t> PLASTIC LIMIT</a:t>
                      </a:r>
                      <a:endParaRPr lang="en-IN" sz="1000" b="0" i="0" u="none" strike="noStrike">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209550">
                <a:tc>
                  <a:txBody>
                    <a:bodyPr/>
                    <a:lstStyle/>
                    <a:p>
                      <a:pPr algn="just" fontAlgn="t"/>
                      <a:r>
                        <a:rPr lang="en-IN" sz="1200" b="0" i="0" u="none" strike="noStrike">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14.19</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43.76</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38.43</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5.33</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24.24</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a:solidFill>
                          <a:srgbClr val="FF0000"/>
                        </a:solidFill>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21.99</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N" sz="1200" b="1" i="0" u="none" strike="noStrike">
                          <a:solidFill>
                            <a:srgbClr val="FF0000"/>
                          </a:solidFill>
                          <a:latin typeface="Arial"/>
                        </a:rPr>
                        <a:t>21.99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161925">
                <a:tc>
                  <a:txBody>
                    <a:bodyPr/>
                    <a:lstStyle/>
                    <a:p>
                      <a:pPr algn="l" fontAlgn="b"/>
                      <a:endParaRPr lang="en-IN"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161925">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238125">
                <a:tc>
                  <a:txBody>
                    <a:bodyPr/>
                    <a:lstStyle/>
                    <a:p>
                      <a:pPr algn="l" fontAlgn="b"/>
                      <a:r>
                        <a:rPr lang="en-IN" sz="1000" b="1" i="0" u="none" strike="noStrike">
                          <a:latin typeface="Arial"/>
                        </a:rPr>
                        <a:t>PLASTICITY INDEX (PI) (%)</a:t>
                      </a:r>
                    </a:p>
                  </a:txBody>
                  <a:tcPr marL="0" marR="0" marT="0" marB="0" anchor="b">
                    <a:lnL>
                      <a:noFill/>
                    </a:lnL>
                    <a:lnR>
                      <a:noFill/>
                    </a:lnR>
                    <a:lnT>
                      <a:noFill/>
                    </a:lnT>
                    <a:lnB>
                      <a:noFill/>
                    </a:lnB>
                    <a:solidFill>
                      <a:srgbClr val="FFFF00"/>
                    </a:solidFill>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r" fontAlgn="b"/>
                      <a:r>
                        <a:rPr lang="en-IN" sz="1400" b="1" i="1" u="none" strike="noStrike">
                          <a:solidFill>
                            <a:srgbClr val="00B0F0"/>
                          </a:solidFill>
                          <a:latin typeface="Arial"/>
                        </a:rPr>
                        <a:t>7.9</a:t>
                      </a:r>
                    </a:p>
                  </a:txBody>
                  <a:tcPr marL="0" marR="0" marT="0" marB="0" anchor="b">
                    <a:lnL>
                      <a:noFill/>
                    </a:lnL>
                    <a:lnR>
                      <a:noFill/>
                    </a:lnR>
                    <a:lnT>
                      <a:noFill/>
                    </a:lnT>
                    <a:lnB>
                      <a:noFill/>
                    </a:lnB>
                  </a:tcPr>
                </a:tc>
                <a:tc>
                  <a:txBody>
                    <a:bodyPr/>
                    <a:lstStyle/>
                    <a:p>
                      <a:pPr algn="l" fontAlgn="b"/>
                      <a:endParaRPr lang="en-IN" sz="1000" b="0" i="0" u="none" strike="noStrike" dirty="0">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762000"/>
          <a:ext cx="4762500" cy="1847850"/>
        </p:xfrm>
        <a:graphic>
          <a:graphicData uri="http://schemas.openxmlformats.org/drawingml/2006/table">
            <a:tbl>
              <a:tblPr/>
              <a:tblGrid>
                <a:gridCol w="2400300">
                  <a:extLst>
                    <a:ext uri="{9D8B030D-6E8A-4147-A177-3AD203B41FA5}">
                      <a16:colId xmlns:a16="http://schemas.microsoft.com/office/drawing/2014/main" val="20000"/>
                    </a:ext>
                  </a:extLst>
                </a:gridCol>
                <a:gridCol w="409575">
                  <a:extLst>
                    <a:ext uri="{9D8B030D-6E8A-4147-A177-3AD203B41FA5}">
                      <a16:colId xmlns:a16="http://schemas.microsoft.com/office/drawing/2014/main" val="20001"/>
                    </a:ext>
                  </a:extLst>
                </a:gridCol>
                <a:gridCol w="428625">
                  <a:extLst>
                    <a:ext uri="{9D8B030D-6E8A-4147-A177-3AD203B41FA5}">
                      <a16:colId xmlns:a16="http://schemas.microsoft.com/office/drawing/2014/main" val="20002"/>
                    </a:ext>
                  </a:extLst>
                </a:gridCol>
                <a:gridCol w="409575">
                  <a:extLst>
                    <a:ext uri="{9D8B030D-6E8A-4147-A177-3AD203B41FA5}">
                      <a16:colId xmlns:a16="http://schemas.microsoft.com/office/drawing/2014/main" val="20003"/>
                    </a:ext>
                  </a:extLst>
                </a:gridCol>
                <a:gridCol w="504825">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171450">
                <a:tc gridSpan="5">
                  <a:txBody>
                    <a:bodyPr/>
                    <a:lstStyle/>
                    <a:p>
                      <a:pPr algn="l" fontAlgn="b"/>
                      <a:r>
                        <a:rPr lang="en-IN" sz="1000" b="0" i="0" u="none" strike="noStrike">
                          <a:solidFill>
                            <a:srgbClr val="FF9900"/>
                          </a:solidFill>
                          <a:latin typeface="Arial"/>
                        </a:rPr>
                        <a:t>                                                                                    </a:t>
                      </a:r>
                      <a:r>
                        <a:rPr lang="en-IN" sz="1000" b="1" i="0" u="none" strike="noStrike">
                          <a:solidFill>
                            <a:srgbClr val="FF9900"/>
                          </a:solidFill>
                          <a:latin typeface="Arial"/>
                        </a:rPr>
                        <a:t>  LIQUID LIMIT</a:t>
                      </a:r>
                      <a:endParaRPr lang="en-IN" sz="1000" b="0" i="0" u="none" strike="noStrike">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209550">
                <a:tc>
                  <a:txBody>
                    <a:bodyPr/>
                    <a:lstStyle/>
                    <a:p>
                      <a:pPr algn="l" fontAlgn="b"/>
                      <a:r>
                        <a:rPr lang="en-IN" sz="1200" b="0" i="0" u="none" strike="noStrike">
                          <a:latin typeface="Times New Roman"/>
                        </a:rPr>
                        <a:t>Number of blows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N" sz="1000" b="0" i="0" u="none" strike="noStrike">
                          <a:solidFill>
                            <a:srgbClr val="FF0000"/>
                          </a:solidFill>
                          <a:latin typeface="Arial"/>
                        </a:rPr>
                        <a:t>15</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20</a:t>
                      </a:r>
                    </a:p>
                  </a:txBody>
                  <a:tcPr marL="0" marR="0" marT="0" marB="0" anchor="b">
                    <a:lnL>
                      <a:noFill/>
                    </a:lnL>
                    <a:lnR>
                      <a:noFill/>
                    </a:lnR>
                    <a:lnT>
                      <a:noFill/>
                    </a:lnT>
                    <a:lnB>
                      <a:noFill/>
                    </a:lnB>
                  </a:tcPr>
                </a:tc>
                <a:tc>
                  <a:txBody>
                    <a:bodyPr/>
                    <a:lstStyle/>
                    <a:p>
                      <a:pPr algn="ctr" fontAlgn="b"/>
                      <a:r>
                        <a:rPr lang="en-IN" sz="1000" b="0" i="0" u="none" strike="noStrike">
                          <a:solidFill>
                            <a:srgbClr val="FF0000"/>
                          </a:solidFill>
                          <a:latin typeface="Arial"/>
                        </a:rPr>
                        <a:t>25</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just" fontAlgn="t"/>
                      <a:r>
                        <a:rPr lang="en-IN" sz="1200" b="0" i="0" u="none" strike="noStrike">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r>
                        <a:rPr lang="en-IN" sz="1000" b="0" i="0" u="none" strike="noStrike">
                          <a:latin typeface="Arial"/>
                        </a:rPr>
                        <a:t>6</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17</a:t>
                      </a:r>
                    </a:p>
                  </a:txBody>
                  <a:tcPr marL="0" marR="0" marT="0" marB="0" anchor="b">
                    <a:lnL>
                      <a:noFill/>
                    </a:lnL>
                    <a:lnR>
                      <a:noFill/>
                    </a:lnR>
                    <a:lnT>
                      <a:noFill/>
                    </a:lnT>
                    <a:lnB>
                      <a:noFill/>
                    </a:lnB>
                  </a:tcPr>
                </a:tc>
                <a:tc>
                  <a:txBody>
                    <a:bodyPr/>
                    <a:lstStyle/>
                    <a:p>
                      <a:pPr algn="ctr" fontAlgn="b"/>
                      <a:r>
                        <a:rPr lang="en-IN" sz="1000" b="0" i="0" u="none" strike="noStrike">
                          <a:latin typeface="Arial"/>
                        </a:rPr>
                        <a:t>21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r>
                        <a:rPr lang="en-IN" sz="1000" b="0" i="0" u="none" strike="noStrike">
                          <a:latin typeface="Arial"/>
                        </a:rPr>
                        <a:t>12.87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14.62</a:t>
                      </a:r>
                    </a:p>
                  </a:txBody>
                  <a:tcPr marL="0" marR="0" marT="0" marB="0" anchor="b">
                    <a:lnL>
                      <a:noFill/>
                    </a:lnL>
                    <a:lnR>
                      <a:noFill/>
                    </a:lnR>
                    <a:lnT>
                      <a:noFill/>
                    </a:lnT>
                    <a:lnB>
                      <a:noFill/>
                    </a:lnB>
                  </a:tcPr>
                </a:tc>
                <a:tc>
                  <a:txBody>
                    <a:bodyPr/>
                    <a:lstStyle/>
                    <a:p>
                      <a:pPr algn="ctr" fontAlgn="b"/>
                      <a:r>
                        <a:rPr lang="en-IN" sz="1000" b="0" i="0" u="none" strike="noStrike">
                          <a:latin typeface="Arial"/>
                        </a:rPr>
                        <a:t>13.22</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IN" sz="1000" b="0" i="0" u="none" strike="noStrike">
                          <a:latin typeface="Arial"/>
                        </a:rPr>
                        <a:t>48.66</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50.53</a:t>
                      </a:r>
                    </a:p>
                  </a:txBody>
                  <a:tcPr marL="0" marR="0" marT="0" marB="0" anchor="b">
                    <a:lnL>
                      <a:noFill/>
                    </a:lnL>
                    <a:lnR>
                      <a:noFill/>
                    </a:lnR>
                    <a:lnT>
                      <a:noFill/>
                    </a:lnT>
                    <a:lnB>
                      <a:noFill/>
                    </a:lnB>
                  </a:tcPr>
                </a:tc>
                <a:tc>
                  <a:txBody>
                    <a:bodyPr/>
                    <a:lstStyle/>
                    <a:p>
                      <a:pPr algn="ctr" fontAlgn="b"/>
                      <a:r>
                        <a:rPr lang="en-IN" sz="1000" b="0" i="0" u="none" strike="noStrike">
                          <a:latin typeface="Arial"/>
                        </a:rPr>
                        <a:t>52.87</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r>
                        <a:rPr lang="en-IN" sz="1000" b="0" i="0" u="none" strike="noStrike">
                          <a:latin typeface="Arial"/>
                        </a:rPr>
                        <a:t>41.26</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42.97</a:t>
                      </a:r>
                    </a:p>
                  </a:txBody>
                  <a:tcPr marL="0" marR="0" marT="0" marB="0" anchor="b">
                    <a:lnL>
                      <a:noFill/>
                    </a:lnL>
                    <a:lnR>
                      <a:noFill/>
                    </a:lnR>
                    <a:lnT>
                      <a:noFill/>
                    </a:lnT>
                    <a:lnB>
                      <a:noFill/>
                    </a:lnB>
                  </a:tcPr>
                </a:tc>
                <a:tc>
                  <a:txBody>
                    <a:bodyPr/>
                    <a:lstStyle/>
                    <a:p>
                      <a:pPr algn="ctr" fontAlgn="b"/>
                      <a:r>
                        <a:rPr lang="en-IN" sz="1000" b="0" i="0" u="none" strike="noStrike">
                          <a:latin typeface="Arial"/>
                        </a:rPr>
                        <a:t>44.5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r>
                        <a:rPr lang="en-IN" sz="1000" b="0" i="0" u="none" strike="noStrike">
                          <a:latin typeface="Arial"/>
                        </a:rPr>
                        <a:t>7.4</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7.56</a:t>
                      </a:r>
                    </a:p>
                  </a:txBody>
                  <a:tcPr marL="0" marR="0" marT="0" marB="0" anchor="b">
                    <a:lnL>
                      <a:noFill/>
                    </a:lnL>
                    <a:lnR>
                      <a:noFill/>
                    </a:lnR>
                    <a:lnT>
                      <a:noFill/>
                    </a:lnT>
                    <a:lnB>
                      <a:noFill/>
                    </a:lnB>
                  </a:tcPr>
                </a:tc>
                <a:tc>
                  <a:txBody>
                    <a:bodyPr/>
                    <a:lstStyle/>
                    <a:p>
                      <a:pPr algn="ctr" fontAlgn="b"/>
                      <a:r>
                        <a:rPr lang="en-IN" sz="1000" b="0" i="0" u="none" strike="noStrike">
                          <a:latin typeface="Arial"/>
                        </a:rPr>
                        <a:t>8.37</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r>
                        <a:rPr lang="en-IN" sz="1000" b="0" i="0" u="none" strike="noStrike">
                          <a:latin typeface="Arial"/>
                        </a:rPr>
                        <a:t>28.39</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28.35</a:t>
                      </a:r>
                    </a:p>
                  </a:txBody>
                  <a:tcPr marL="0" marR="0" marT="0" marB="0" anchor="b">
                    <a:lnL>
                      <a:noFill/>
                    </a:lnL>
                    <a:lnR>
                      <a:noFill/>
                    </a:lnR>
                    <a:lnT>
                      <a:noFill/>
                    </a:lnT>
                    <a:lnB>
                      <a:noFill/>
                    </a:lnB>
                  </a:tcPr>
                </a:tc>
                <a:tc>
                  <a:txBody>
                    <a:bodyPr/>
                    <a:lstStyle/>
                    <a:p>
                      <a:pPr algn="ctr" fontAlgn="b"/>
                      <a:r>
                        <a:rPr lang="en-IN" sz="1000" b="0" i="0" u="none" strike="noStrike">
                          <a:latin typeface="Arial"/>
                        </a:rPr>
                        <a:t>31.28</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000" b="0" i="0" u="none" strike="noStrike">
                          <a:solidFill>
                            <a:srgbClr val="FF0000"/>
                          </a:solidFill>
                          <a:latin typeface="Arial"/>
                        </a:rPr>
                        <a:t>26.07</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26.67</a:t>
                      </a:r>
                    </a:p>
                  </a:txBody>
                  <a:tcPr marL="0" marR="0" marT="0" marB="0" anchor="b">
                    <a:lnL>
                      <a:noFill/>
                    </a:lnL>
                    <a:lnR>
                      <a:noFill/>
                    </a:lnR>
                    <a:lnT>
                      <a:noFill/>
                    </a:lnT>
                    <a:lnB>
                      <a:noFill/>
                    </a:lnB>
                  </a:tcPr>
                </a:tc>
                <a:tc>
                  <a:txBody>
                    <a:bodyPr/>
                    <a:lstStyle/>
                    <a:p>
                      <a:pPr algn="ctr" fontAlgn="b"/>
                      <a:r>
                        <a:rPr lang="en-IN" sz="1000" b="0" i="0" u="none" strike="noStrike">
                          <a:solidFill>
                            <a:srgbClr val="FF0000"/>
                          </a:solidFill>
                          <a:latin typeface="Arial"/>
                        </a:rPr>
                        <a:t>26.76</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a:noFill/>
                    </a:lnR>
                    <a:lnT>
                      <a:noFill/>
                    </a:lnT>
                    <a:lnB>
                      <a:noFill/>
                    </a:lnB>
                  </a:tcPr>
                </a:tc>
                <a:tc>
                  <a:txBody>
                    <a:bodyPr/>
                    <a:lstStyle/>
                    <a:p>
                      <a:pPr algn="ctr" fontAlgn="b"/>
                      <a:endParaRPr lang="en-IN" sz="1000" b="0" i="0" u="none" strike="noStrike" dirty="0">
                        <a:solidFill>
                          <a:srgbClr val="FF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3" name="Chart 2"/>
          <p:cNvGraphicFramePr>
            <a:graphicFrameLocks/>
          </p:cNvGraphicFramePr>
          <p:nvPr/>
        </p:nvGraphicFramePr>
        <p:xfrm>
          <a:off x="4724400" y="609600"/>
          <a:ext cx="4000500" cy="2447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nvGraphicFramePr>
        <p:xfrm>
          <a:off x="609600" y="4114800"/>
          <a:ext cx="4762501" cy="1800225"/>
        </p:xfrm>
        <a:graphic>
          <a:graphicData uri="http://schemas.openxmlformats.org/drawingml/2006/table">
            <a:tbl>
              <a:tblPr/>
              <a:tblGrid>
                <a:gridCol w="2397104">
                  <a:extLst>
                    <a:ext uri="{9D8B030D-6E8A-4147-A177-3AD203B41FA5}">
                      <a16:colId xmlns:a16="http://schemas.microsoft.com/office/drawing/2014/main" val="20000"/>
                    </a:ext>
                  </a:extLst>
                </a:gridCol>
                <a:gridCol w="409030">
                  <a:extLst>
                    <a:ext uri="{9D8B030D-6E8A-4147-A177-3AD203B41FA5}">
                      <a16:colId xmlns:a16="http://schemas.microsoft.com/office/drawing/2014/main" val="20001"/>
                    </a:ext>
                  </a:extLst>
                </a:gridCol>
                <a:gridCol w="431225">
                  <a:extLst>
                    <a:ext uri="{9D8B030D-6E8A-4147-A177-3AD203B41FA5}">
                      <a16:colId xmlns:a16="http://schemas.microsoft.com/office/drawing/2014/main" val="20002"/>
                    </a:ext>
                  </a:extLst>
                </a:gridCol>
                <a:gridCol w="409030">
                  <a:extLst>
                    <a:ext uri="{9D8B030D-6E8A-4147-A177-3AD203B41FA5}">
                      <a16:colId xmlns:a16="http://schemas.microsoft.com/office/drawing/2014/main" val="20003"/>
                    </a:ext>
                  </a:extLst>
                </a:gridCol>
                <a:gridCol w="507324">
                  <a:extLst>
                    <a:ext uri="{9D8B030D-6E8A-4147-A177-3AD203B41FA5}">
                      <a16:colId xmlns:a16="http://schemas.microsoft.com/office/drawing/2014/main" val="20004"/>
                    </a:ext>
                  </a:extLst>
                </a:gridCol>
                <a:gridCol w="608788">
                  <a:extLst>
                    <a:ext uri="{9D8B030D-6E8A-4147-A177-3AD203B41FA5}">
                      <a16:colId xmlns:a16="http://schemas.microsoft.com/office/drawing/2014/main" val="20005"/>
                    </a:ext>
                  </a:extLst>
                </a:gridCol>
              </a:tblGrid>
              <a:tr h="161925">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71450">
                <a:tc gridSpan="6">
                  <a:txBody>
                    <a:bodyPr/>
                    <a:lstStyle/>
                    <a:p>
                      <a:pPr algn="l" fontAlgn="b"/>
                      <a:r>
                        <a:rPr lang="en-IN" sz="1000" b="0" i="0" u="none" strike="noStrike">
                          <a:solidFill>
                            <a:srgbClr val="FF9900"/>
                          </a:solidFill>
                          <a:latin typeface="Arial"/>
                        </a:rPr>
                        <a:t>                                                                                        </a:t>
                      </a:r>
                      <a:r>
                        <a:rPr lang="en-IN" sz="1000" b="1" i="0" u="none" strike="noStrike">
                          <a:solidFill>
                            <a:srgbClr val="FF9900"/>
                          </a:solidFill>
                          <a:latin typeface="Arial"/>
                        </a:rPr>
                        <a:t> PLASTIC LIMIT</a:t>
                      </a:r>
                      <a:endParaRPr lang="en-IN" sz="1000" b="0" i="0" u="none" strike="noStrike">
                        <a:solidFill>
                          <a:srgbClr val="FF9900"/>
                        </a:solidFill>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209550">
                <a:tc>
                  <a:txBody>
                    <a:bodyPr/>
                    <a:lstStyle/>
                    <a:p>
                      <a:pPr algn="just" fontAlgn="t"/>
                      <a:r>
                        <a:rPr lang="en-IN" sz="1200" b="0" i="0" u="none" strike="noStrike">
                          <a:latin typeface="Times New Roman"/>
                        </a:rPr>
                        <a:t>Container number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34</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tc>
                  <a:txBody>
                    <a:bodyPr/>
                    <a:lstStyle/>
                    <a:p>
                      <a:pPr algn="l"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13.94</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Wet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42.68</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just" fontAlgn="t"/>
                      <a:r>
                        <a:rPr lang="en-IN" sz="1200" b="0" i="0" u="none" strike="noStrike">
                          <a:latin typeface="Times New Roman"/>
                        </a:rPr>
                        <a:t>Weight of</a:t>
                      </a:r>
                      <a:r>
                        <a:rPr lang="en-IN" sz="1200" b="1" i="0" u="none" strike="noStrike">
                          <a:latin typeface="Times New Roman"/>
                        </a:rPr>
                        <a:t> </a:t>
                      </a:r>
                      <a:r>
                        <a:rPr lang="en-IN" sz="1200" b="0" i="0" u="none" strike="noStrike">
                          <a:latin typeface="Times New Roman"/>
                        </a:rPr>
                        <a:t>container + Oven dry soil,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37.45</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09550">
                <a:tc>
                  <a:txBody>
                    <a:bodyPr/>
                    <a:lstStyle/>
                    <a:p>
                      <a:pPr algn="just" fontAlgn="t"/>
                      <a:r>
                        <a:rPr lang="en-IN" sz="1200" b="0" i="0" u="none" strike="noStrike">
                          <a:latin typeface="Times New Roman"/>
                        </a:rPr>
                        <a:t>Weight of water,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5.23</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09550">
                <a:tc>
                  <a:txBody>
                    <a:bodyPr/>
                    <a:lstStyle/>
                    <a:p>
                      <a:pPr algn="just" fontAlgn="t"/>
                      <a:r>
                        <a:rPr lang="en-IN" sz="1200" b="0" i="0" u="none" strike="noStrike">
                          <a:latin typeface="Times New Roman"/>
                        </a:rPr>
                        <a:t>Weight of oven dry soil, in 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b"/>
                      <a:endParaRPr lang="en-IN" sz="10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latin typeface="Arial"/>
                        </a:rPr>
                        <a:t>23.51</a:t>
                      </a: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tc>
                  <a:txBody>
                    <a:bodyPr/>
                    <a:lstStyle/>
                    <a:p>
                      <a:pPr algn="ctr" fontAlgn="b"/>
                      <a:endParaRPr lang="en-IN"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209550">
                <a:tc>
                  <a:txBody>
                    <a:bodyPr/>
                    <a:lstStyle/>
                    <a:p>
                      <a:pPr algn="just" fontAlgn="t"/>
                      <a:r>
                        <a:rPr lang="en-IN" sz="1200" b="0" i="0" u="none" strike="noStrike">
                          <a:solidFill>
                            <a:srgbClr val="FF0000"/>
                          </a:solidFill>
                          <a:latin typeface="Times New Roman"/>
                        </a:rPr>
                        <a:t>Water content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a:solidFill>
                          <a:srgbClr val="FF0000"/>
                        </a:solidFill>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1000" b="0" i="0" u="none" strike="noStrike">
                          <a:solidFill>
                            <a:srgbClr val="FF0000"/>
                          </a:solidFill>
                          <a:latin typeface="Arial"/>
                        </a:rPr>
                        <a:t>22.25</a:t>
                      </a:r>
                    </a:p>
                  </a:txBody>
                  <a:tcPr marL="0" marR="0" marT="0" marB="0" anchor="b">
                    <a:lnL>
                      <a:noFill/>
                    </a:lnL>
                    <a:lnR>
                      <a:noFill/>
                    </a:lnR>
                    <a:lnT>
                      <a:noFill/>
                    </a:lnT>
                    <a:lnB>
                      <a:noFill/>
                    </a:lnB>
                  </a:tcPr>
                </a:tc>
                <a:tc>
                  <a:txBody>
                    <a:bodyPr/>
                    <a:lstStyle/>
                    <a:p>
                      <a:pPr algn="ctr" fontAlgn="b"/>
                      <a:endParaRPr lang="en-IN" sz="1000" b="0" i="0" u="none" strike="noStrike">
                        <a:solidFill>
                          <a:srgbClr val="FF0000"/>
                        </a:solidFill>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IN" sz="1200" b="1" i="0" u="none" strike="noStrike">
                          <a:solidFill>
                            <a:srgbClr val="FF0000"/>
                          </a:solidFill>
                          <a:latin typeface="Arial"/>
                        </a:rPr>
                        <a:t>22.25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IN" sz="1000" b="0" i="0" u="none" strike="noStrike" dirty="0">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609600"/>
          <a:ext cx="8458200" cy="4649232"/>
        </p:xfrm>
        <a:graphic>
          <a:graphicData uri="http://schemas.openxmlformats.org/drawingml/2006/table">
            <a:tbl>
              <a:tblPr/>
              <a:tblGrid>
                <a:gridCol w="1371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1828800">
                <a:tc>
                  <a:txBody>
                    <a:bodyPr/>
                    <a:lstStyle/>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 of Sand Added </a:t>
                      </a:r>
                      <a:endParaRPr lang="en-IN" sz="24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Liquid Limit,</a:t>
                      </a:r>
                    </a:p>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LL</a:t>
                      </a:r>
                      <a:endParaRPr lang="en-IN" sz="2400" dirty="0">
                        <a:latin typeface="Times New Roman" pitchFamily="18" charset="0"/>
                        <a:ea typeface="Calibri"/>
                        <a:cs typeface="Times New Roman" pitchFamily="18" charset="0"/>
                      </a:endParaRPr>
                    </a:p>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a:t>
                      </a:r>
                      <a:endParaRPr lang="en-IN" sz="24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2400" b="1" dirty="0">
                          <a:solidFill>
                            <a:srgbClr val="000000"/>
                          </a:solidFill>
                          <a:latin typeface="Times New Roman" pitchFamily="18" charset="0"/>
                          <a:ea typeface="Times New Roman"/>
                          <a:cs typeface="Times New Roman" pitchFamily="18" charset="0"/>
                        </a:rPr>
                        <a:t>Plastic Limit,</a:t>
                      </a:r>
                    </a:p>
                    <a:p>
                      <a:pPr marL="0" marR="0" indent="0" algn="ctr" defTabSz="914400" rtl="0" eaLnBrk="1" fontAlgn="auto" latinLnBrk="0" hangingPunct="1">
                        <a:lnSpc>
                          <a:spcPct val="150000"/>
                        </a:lnSpc>
                        <a:spcBef>
                          <a:spcPts val="0"/>
                        </a:spcBef>
                        <a:spcAft>
                          <a:spcPts val="0"/>
                        </a:spcAft>
                        <a:buClrTx/>
                        <a:buSzTx/>
                        <a:buFontTx/>
                        <a:buNone/>
                        <a:tabLst/>
                        <a:defRPr/>
                      </a:pPr>
                      <a:r>
                        <a:rPr lang="en-IN" sz="2400" b="1" dirty="0">
                          <a:solidFill>
                            <a:srgbClr val="000000"/>
                          </a:solidFill>
                          <a:latin typeface="Times New Roman" pitchFamily="18" charset="0"/>
                          <a:ea typeface="Times New Roman"/>
                          <a:cs typeface="Times New Roman" pitchFamily="18" charset="0"/>
                        </a:rPr>
                        <a:t>PL </a:t>
                      </a:r>
                      <a:endParaRPr lang="en-IN" sz="2400" dirty="0">
                        <a:latin typeface="Times New Roman" pitchFamily="18" charset="0"/>
                        <a:ea typeface="Calibri"/>
                        <a:cs typeface="Times New Roman" pitchFamily="18" charset="0"/>
                      </a:endParaRPr>
                    </a:p>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a:t>
                      </a:r>
                      <a:endParaRPr lang="en-IN" sz="24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Plasticity Index,</a:t>
                      </a:r>
                    </a:p>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PI =(LL-PL)</a:t>
                      </a:r>
                      <a:endParaRPr lang="en-IN" sz="2400" dirty="0">
                        <a:latin typeface="Times New Roman" pitchFamily="18" charset="0"/>
                        <a:ea typeface="Calibri"/>
                        <a:cs typeface="Times New Roman" pitchFamily="18" charset="0"/>
                      </a:endParaRPr>
                    </a:p>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a:t>
                      </a:r>
                      <a:endParaRPr lang="en-IN" sz="24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40144">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0</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31.24</a:t>
                      </a:r>
                      <a:endParaRPr lang="en-IN" sz="24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000000"/>
                          </a:solidFill>
                          <a:latin typeface="Times New Roman" pitchFamily="18" charset="0"/>
                          <a:ea typeface="Times New Roman"/>
                          <a:cs typeface="Times New Roman" pitchFamily="18" charset="0"/>
                        </a:rPr>
                        <a:t>21.2</a:t>
                      </a:r>
                      <a:endParaRPr lang="en-IN" sz="24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10.04</a:t>
                      </a:r>
                      <a:endParaRPr lang="en-IN" sz="24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0144">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10</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29.87</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22</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7.882</a:t>
                      </a:r>
                      <a:endParaRPr lang="en-IN" sz="24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40144">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20</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26.84</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a:solidFill>
                            <a:srgbClr val="000000"/>
                          </a:solidFill>
                          <a:latin typeface="Times New Roman" pitchFamily="18" charset="0"/>
                          <a:ea typeface="Times New Roman"/>
                          <a:cs typeface="Times New Roman" pitchFamily="18" charset="0"/>
                        </a:rPr>
                        <a:t>22.3</a:t>
                      </a:r>
                      <a:endParaRPr lang="en-IN" sz="24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IN" sz="2400" b="1" dirty="0">
                          <a:solidFill>
                            <a:srgbClr val="FF0000"/>
                          </a:solidFill>
                          <a:latin typeface="Times New Roman" pitchFamily="18" charset="0"/>
                          <a:ea typeface="Times New Roman"/>
                          <a:cs typeface="Times New Roman" pitchFamily="18" charset="0"/>
                        </a:rPr>
                        <a:t>4.589</a:t>
                      </a:r>
                      <a:endParaRPr lang="en-IN" sz="24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990600" y="685800"/>
          <a:ext cx="7086600" cy="51816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2057400" y="3505200"/>
            <a:ext cx="2819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208872" y="4164920"/>
            <a:ext cx="1296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m Subba Rao\Desktop\24-11-2011 Gravel+Sand Design Mix\Image1384.jpg"/>
          <p:cNvPicPr>
            <a:picLocks noChangeAspect="1" noChangeArrowheads="1"/>
          </p:cNvPicPr>
          <p:nvPr/>
        </p:nvPicPr>
        <p:blipFill>
          <a:blip r:embed="rId2"/>
          <a:srcRect/>
          <a:stretch>
            <a:fillRect/>
          </a:stretch>
        </p:blipFill>
        <p:spPr bwMode="auto">
          <a:xfrm>
            <a:off x="2438400" y="457200"/>
            <a:ext cx="4343400" cy="57912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m Subba Rao\Desktop\24-11-2011 Gravel+Sand Design Mix\Image1382.jpg"/>
          <p:cNvPicPr>
            <a:picLocks noChangeAspect="1" noChangeArrowheads="1"/>
          </p:cNvPicPr>
          <p:nvPr/>
        </p:nvPicPr>
        <p:blipFill>
          <a:blip r:embed="rId2"/>
          <a:srcRect/>
          <a:stretch>
            <a:fillRect/>
          </a:stretch>
        </p:blipFill>
        <p:spPr bwMode="auto">
          <a:xfrm>
            <a:off x="2362200" y="228600"/>
            <a:ext cx="4648200" cy="61976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0" y="2514600"/>
            <a:ext cx="5115504" cy="646331"/>
          </a:xfrm>
          <a:prstGeom prst="rect">
            <a:avLst/>
          </a:prstGeom>
          <a:ln>
            <a:solidFill>
              <a:srgbClr val="FF0000"/>
            </a:solidFill>
          </a:ln>
        </p:spPr>
        <p:txBody>
          <a:bodyPr wrap="none">
            <a:spAutoFit/>
          </a:bodyPr>
          <a:lstStyle/>
          <a:p>
            <a:pPr algn="ctr">
              <a:defRPr sz="1200" b="1" i="0" u="none" strike="noStrike" kern="1200" baseline="0">
                <a:solidFill>
                  <a:srgbClr val="000000"/>
                </a:solidFill>
                <a:latin typeface="Times New Roman" pitchFamily="18" charset="0"/>
                <a:ea typeface="Calibri"/>
                <a:cs typeface="Times New Roman" pitchFamily="18" charset="0"/>
              </a:defRPr>
            </a:pPr>
            <a:endParaRPr lang="en-IN" dirty="0">
              <a:latin typeface="Times New Roman" pitchFamily="18" charset="0"/>
              <a:cs typeface="Times New Roman" pitchFamily="18" charset="0"/>
            </a:endParaRPr>
          </a:p>
          <a:p>
            <a:pPr algn="ctr">
              <a:buFont typeface="Wingdings" pitchFamily="2" charset="2"/>
              <a:buChar char="Ø"/>
              <a:defRPr sz="1200" b="1" i="0" u="none" strike="noStrike" kern="1200" baseline="0">
                <a:solidFill>
                  <a:srgbClr val="000000"/>
                </a:solidFill>
                <a:latin typeface="Times New Roman" pitchFamily="18" charset="0"/>
                <a:ea typeface="Calibri"/>
                <a:cs typeface="Times New Roman" pitchFamily="18" charset="0"/>
              </a:defRPr>
            </a:pPr>
            <a:r>
              <a:rPr lang="en-IN" sz="2400" dirty="0">
                <a:latin typeface="Times New Roman" pitchFamily="18" charset="0"/>
                <a:cs typeface="Times New Roman" pitchFamily="18" charset="0"/>
              </a:rPr>
              <a:t> 16% of Sand to be added to Gravel</a:t>
            </a:r>
          </a:p>
        </p:txBody>
      </p:sp>
      <p:sp>
        <p:nvSpPr>
          <p:cNvPr id="5" name="Rectangle 4"/>
          <p:cNvSpPr/>
          <p:nvPr/>
        </p:nvSpPr>
        <p:spPr>
          <a:xfrm>
            <a:off x="2362200" y="762000"/>
            <a:ext cx="4343400" cy="646331"/>
          </a:xfrm>
          <a:prstGeom prst="rect">
            <a:avLst/>
          </a:prstGeom>
          <a:ln>
            <a:solidFill>
              <a:srgbClr val="FF0000"/>
            </a:solidFill>
          </a:ln>
        </p:spPr>
        <p:txBody>
          <a:bodyPr wrap="square">
            <a:spAutoFit/>
          </a:bodyPr>
          <a:lstStyle/>
          <a:p>
            <a:pPr algn="ctr">
              <a:defRPr sz="1200" b="1" i="0" u="none" strike="noStrike" kern="1200" baseline="0">
                <a:solidFill>
                  <a:srgbClr val="000000"/>
                </a:solidFill>
                <a:latin typeface="Times New Roman" pitchFamily="18" charset="0"/>
                <a:ea typeface="Calibri"/>
                <a:cs typeface="Times New Roman" pitchFamily="18" charset="0"/>
              </a:defRPr>
            </a:pPr>
            <a:r>
              <a:rPr lang="en-IN" sz="3600" dirty="0">
                <a:solidFill>
                  <a:schemeClr val="tx2">
                    <a:lumMod val="60000"/>
                    <a:lumOff val="40000"/>
                  </a:schemeClr>
                </a:solidFill>
                <a:latin typeface="Times New Roman" pitchFamily="18" charset="0"/>
                <a:cs typeface="Times New Roman" pitchFamily="18" charset="0"/>
              </a:rPr>
              <a:t>CONCLUSION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1"/>
          <p:cNvPicPr>
            <a:picLocks noChangeAspect="1" noChangeArrowheads="1"/>
          </p:cNvPicPr>
          <p:nvPr/>
        </p:nvPicPr>
        <p:blipFill>
          <a:blip r:embed="rId2" cstate="print"/>
          <a:srcRect l="21669" t="15625" r="19180" b="10417"/>
          <a:stretch>
            <a:fillRect/>
          </a:stretch>
        </p:blipFill>
        <p:spPr bwMode="auto">
          <a:xfrm>
            <a:off x="685800" y="762000"/>
            <a:ext cx="7696200" cy="5410200"/>
          </a:xfrm>
          <a:prstGeom prst="rect">
            <a:avLst/>
          </a:prstGeom>
          <a:noFill/>
          <a:ln w="9525">
            <a:noFill/>
            <a:miter lim="800000"/>
            <a:headEnd/>
            <a:tailEnd/>
          </a:ln>
        </p:spPr>
      </p:pic>
    </p:spTree>
    <p:extLst>
      <p:ext uri="{BB962C8B-B14F-4D97-AF65-F5344CB8AC3E}">
        <p14:creationId xmlns:p14="http://schemas.microsoft.com/office/powerpoint/2010/main" val="3750031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A26CCD-074E-1DA1-A764-0D405834ACE4}"/>
              </a:ext>
            </a:extLst>
          </p:cNvPr>
          <p:cNvPicPr>
            <a:picLocks noChangeAspect="1"/>
          </p:cNvPicPr>
          <p:nvPr/>
        </p:nvPicPr>
        <p:blipFill>
          <a:blip r:embed="rId2"/>
          <a:stretch>
            <a:fillRect/>
          </a:stretch>
        </p:blipFill>
        <p:spPr>
          <a:xfrm>
            <a:off x="0" y="890336"/>
            <a:ext cx="9144000" cy="5077327"/>
          </a:xfrm>
          <a:prstGeom prst="rect">
            <a:avLst/>
          </a:prstGeom>
        </p:spPr>
      </p:pic>
    </p:spTree>
    <p:extLst>
      <p:ext uri="{BB962C8B-B14F-4D97-AF65-F5344CB8AC3E}">
        <p14:creationId xmlns:p14="http://schemas.microsoft.com/office/powerpoint/2010/main" val="3744653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11DE5-A134-629C-F684-5B4795599D56}"/>
              </a:ext>
            </a:extLst>
          </p:cNvPr>
          <p:cNvPicPr>
            <a:picLocks noChangeAspect="1"/>
          </p:cNvPicPr>
          <p:nvPr/>
        </p:nvPicPr>
        <p:blipFill>
          <a:blip r:embed="rId2"/>
          <a:stretch>
            <a:fillRect/>
          </a:stretch>
        </p:blipFill>
        <p:spPr>
          <a:xfrm>
            <a:off x="0" y="805000"/>
            <a:ext cx="9144000" cy="5248000"/>
          </a:xfrm>
          <a:prstGeom prst="rect">
            <a:avLst/>
          </a:prstGeom>
        </p:spPr>
      </p:pic>
    </p:spTree>
    <p:extLst>
      <p:ext uri="{BB962C8B-B14F-4D97-AF65-F5344CB8AC3E}">
        <p14:creationId xmlns:p14="http://schemas.microsoft.com/office/powerpoint/2010/main" val="168442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ECBCB443-77CA-394F-A2A9-F3482167C3FE}"/>
              </a:ext>
            </a:extLst>
          </p:cNvPr>
          <p:cNvSpPr>
            <a:spLocks noChangeArrowheads="1"/>
          </p:cNvSpPr>
          <p:nvPr/>
        </p:nvSpPr>
        <p:spPr bwMode="auto">
          <a:xfrm>
            <a:off x="1295400" y="2187575"/>
            <a:ext cx="6184900" cy="7080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en-US" sz="4000">
                <a:solidFill>
                  <a:srgbClr val="FE0220"/>
                </a:solidFill>
                <a:latin typeface="Arial" panose="020B0604020202020204" pitchFamily="34" charset="0"/>
                <a:cs typeface="Times New Roman" panose="02020603050405020304" pitchFamily="18" charset="0"/>
              </a:rPr>
              <a:t>COMPACTION OF SOILS</a:t>
            </a:r>
            <a:endParaRPr lang="en-US" altLang="en-US" sz="4000">
              <a:solidFill>
                <a:srgbClr val="FE0220"/>
              </a:solidFill>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8F3AD-55A9-F699-7974-627861A6B4C6}"/>
              </a:ext>
            </a:extLst>
          </p:cNvPr>
          <p:cNvPicPr>
            <a:picLocks noChangeAspect="1"/>
          </p:cNvPicPr>
          <p:nvPr/>
        </p:nvPicPr>
        <p:blipFill>
          <a:blip r:embed="rId2"/>
          <a:stretch>
            <a:fillRect/>
          </a:stretch>
        </p:blipFill>
        <p:spPr>
          <a:xfrm>
            <a:off x="2382135" y="1174832"/>
            <a:ext cx="4379730" cy="4508336"/>
          </a:xfrm>
          <a:prstGeom prst="rect">
            <a:avLst/>
          </a:prstGeom>
        </p:spPr>
      </p:pic>
    </p:spTree>
    <p:extLst>
      <p:ext uri="{BB962C8B-B14F-4D97-AF65-F5344CB8AC3E}">
        <p14:creationId xmlns:p14="http://schemas.microsoft.com/office/powerpoint/2010/main" val="3403532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39ADAE-8F0D-32CF-9C3C-EBC605802E3D}"/>
              </a:ext>
            </a:extLst>
          </p:cNvPr>
          <p:cNvPicPr>
            <a:picLocks noChangeAspect="1"/>
          </p:cNvPicPr>
          <p:nvPr/>
        </p:nvPicPr>
        <p:blipFill>
          <a:blip r:embed="rId2"/>
          <a:stretch>
            <a:fillRect/>
          </a:stretch>
        </p:blipFill>
        <p:spPr>
          <a:xfrm>
            <a:off x="1818000" y="0"/>
            <a:ext cx="5508000" cy="6858000"/>
          </a:xfrm>
          <a:prstGeom prst="rect">
            <a:avLst/>
          </a:prstGeom>
        </p:spPr>
      </p:pic>
    </p:spTree>
    <p:extLst>
      <p:ext uri="{BB962C8B-B14F-4D97-AF65-F5344CB8AC3E}">
        <p14:creationId xmlns:p14="http://schemas.microsoft.com/office/powerpoint/2010/main" val="2039058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a:extLst>
              <a:ext uri="{FF2B5EF4-FFF2-40B4-BE49-F238E27FC236}">
                <a16:creationId xmlns:a16="http://schemas.microsoft.com/office/drawing/2014/main" id="{619D0A36-ACD2-0D39-3501-675CC8A86054}"/>
              </a:ext>
            </a:extLst>
          </p:cNvPr>
          <p:cNvSpPr txBox="1">
            <a:spLocks noChangeArrowheads="1"/>
          </p:cNvSpPr>
          <p:nvPr/>
        </p:nvSpPr>
        <p:spPr bwMode="auto">
          <a:xfrm>
            <a:off x="3711575" y="5286375"/>
            <a:ext cx="51466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en-IN" altLang="en-US" b="1">
                <a:latin typeface="Calibri" panose="020F0502020204030204" pitchFamily="34" charset="0"/>
              </a:rPr>
              <a:t>Moisture content (%)</a:t>
            </a:r>
            <a:endParaRPr lang="en-US" altLang="en-US" sz="3200"/>
          </a:p>
        </p:txBody>
      </p:sp>
      <p:sp>
        <p:nvSpPr>
          <p:cNvPr id="24579" name="Text Box 5">
            <a:extLst>
              <a:ext uri="{FF2B5EF4-FFF2-40B4-BE49-F238E27FC236}">
                <a16:creationId xmlns:a16="http://schemas.microsoft.com/office/drawing/2014/main" id="{181C9CE2-0B0E-B8B8-A2EE-C2A19FCFCAF2}"/>
              </a:ext>
            </a:extLst>
          </p:cNvPr>
          <p:cNvSpPr txBox="1">
            <a:spLocks noChangeArrowheads="1"/>
          </p:cNvSpPr>
          <p:nvPr/>
        </p:nvSpPr>
        <p:spPr bwMode="auto">
          <a:xfrm>
            <a:off x="2282825" y="6137275"/>
            <a:ext cx="61436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en-IN" altLang="en-US" sz="2400" b="1">
                <a:latin typeface="Calibri" panose="020F0502020204030204" pitchFamily="34" charset="0"/>
              </a:rPr>
              <a:t>Fig. Standard Proctor Compaction Curve </a:t>
            </a:r>
            <a:endParaRPr lang="en-US" altLang="en-US" sz="4000"/>
          </a:p>
        </p:txBody>
      </p:sp>
      <p:sp>
        <p:nvSpPr>
          <p:cNvPr id="14" name="Text Box 5">
            <a:extLst>
              <a:ext uri="{FF2B5EF4-FFF2-40B4-BE49-F238E27FC236}">
                <a16:creationId xmlns:a16="http://schemas.microsoft.com/office/drawing/2014/main" id="{F15FDECF-2DAC-6F06-5926-BC208C7005C1}"/>
              </a:ext>
            </a:extLst>
          </p:cNvPr>
          <p:cNvSpPr txBox="1">
            <a:spLocks noChangeArrowheads="1"/>
          </p:cNvSpPr>
          <p:nvPr/>
        </p:nvSpPr>
        <p:spPr bwMode="auto">
          <a:xfrm>
            <a:off x="928688" y="285750"/>
            <a:ext cx="7358062" cy="428625"/>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spcAft>
                <a:spcPts val="1000"/>
              </a:spcAft>
              <a:defRPr/>
            </a:pPr>
            <a:r>
              <a:rPr lang="en-IN" sz="2400" b="1" dirty="0">
                <a:solidFill>
                  <a:schemeClr val="accent3">
                    <a:lumMod val="50000"/>
                  </a:schemeClr>
                </a:solidFill>
                <a:cs typeface="Arial" pitchFamily="34" charset="0"/>
              </a:rPr>
              <a:t>LABORATORY STANDARD PROCTOR COMPACTION TEST</a:t>
            </a:r>
            <a:endParaRPr lang="en-US" sz="4000" dirty="0">
              <a:solidFill>
                <a:schemeClr val="accent3">
                  <a:lumMod val="50000"/>
                </a:schemeClr>
              </a:solidFill>
              <a:latin typeface="Arial" pitchFamily="34" charset="0"/>
              <a:cs typeface="Arial" pitchFamily="34" charset="0"/>
            </a:endParaRPr>
          </a:p>
        </p:txBody>
      </p:sp>
      <p:grpSp>
        <p:nvGrpSpPr>
          <p:cNvPr id="24581" name="Group 35">
            <a:extLst>
              <a:ext uri="{FF2B5EF4-FFF2-40B4-BE49-F238E27FC236}">
                <a16:creationId xmlns:a16="http://schemas.microsoft.com/office/drawing/2014/main" id="{43E1BA20-9A05-19A1-E357-1AF64B96A967}"/>
              </a:ext>
            </a:extLst>
          </p:cNvPr>
          <p:cNvGrpSpPr>
            <a:grpSpLocks/>
          </p:cNvGrpSpPr>
          <p:nvPr/>
        </p:nvGrpSpPr>
        <p:grpSpPr bwMode="auto">
          <a:xfrm>
            <a:off x="1211263" y="1285875"/>
            <a:ext cx="7007225" cy="4222750"/>
            <a:chOff x="1210482" y="1285860"/>
            <a:chExt cx="7007798" cy="4222257"/>
          </a:xfrm>
        </p:grpSpPr>
        <p:sp>
          <p:nvSpPr>
            <p:cNvPr id="24582" name="Line 2">
              <a:extLst>
                <a:ext uri="{FF2B5EF4-FFF2-40B4-BE49-F238E27FC236}">
                  <a16:creationId xmlns:a16="http://schemas.microsoft.com/office/drawing/2014/main" id="{66A78B2A-F0C9-BF3A-EDDB-D1524F7390E3}"/>
                </a:ext>
              </a:extLst>
            </p:cNvPr>
            <p:cNvSpPr>
              <a:spLocks noChangeShapeType="1"/>
            </p:cNvSpPr>
            <p:nvPr/>
          </p:nvSpPr>
          <p:spPr bwMode="auto">
            <a:xfrm>
              <a:off x="2648789" y="1604631"/>
              <a:ext cx="0" cy="32491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4583" name="Line 3">
              <a:extLst>
                <a:ext uri="{FF2B5EF4-FFF2-40B4-BE49-F238E27FC236}">
                  <a16:creationId xmlns:a16="http://schemas.microsoft.com/office/drawing/2014/main" id="{B8FFD002-04C4-E127-C41D-57358582D5E9}"/>
                </a:ext>
              </a:extLst>
            </p:cNvPr>
            <p:cNvSpPr>
              <a:spLocks noChangeShapeType="1"/>
            </p:cNvSpPr>
            <p:nvPr/>
          </p:nvSpPr>
          <p:spPr bwMode="auto">
            <a:xfrm>
              <a:off x="2648789" y="4853776"/>
              <a:ext cx="51474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4820" name="Text Box 4">
              <a:extLst>
                <a:ext uri="{FF2B5EF4-FFF2-40B4-BE49-F238E27FC236}">
                  <a16:creationId xmlns:a16="http://schemas.microsoft.com/office/drawing/2014/main" id="{3FD4B890-81A3-3149-57AE-D2678F6BCD33}"/>
                </a:ext>
              </a:extLst>
            </p:cNvPr>
            <p:cNvSpPr txBox="1">
              <a:spLocks noChangeArrowheads="1"/>
            </p:cNvSpPr>
            <p:nvPr/>
          </p:nvSpPr>
          <p:spPr bwMode="auto">
            <a:xfrm>
              <a:off x="1210482" y="2285992"/>
              <a:ext cx="1500198" cy="1799724"/>
            </a:xfrm>
            <a:prstGeom prst="rect">
              <a:avLst/>
            </a:prstGeom>
            <a:noFill/>
            <a:ln w="9525">
              <a:noFill/>
              <a:miter lim="800000"/>
              <a:headEnd/>
              <a:tailEnd/>
            </a:ln>
          </p:spPr>
          <p:txBody>
            <a:bodyPr vert="vert270" anchor="ctr"/>
            <a:lstStyle/>
            <a:p>
              <a:pPr>
                <a:spcAft>
                  <a:spcPts val="1000"/>
                </a:spcAft>
                <a:defRPr/>
              </a:pPr>
              <a:r>
                <a:rPr lang="en-IN" sz="1600" b="1" dirty="0">
                  <a:latin typeface="Calibri" pitchFamily="34" charset="0"/>
                </a:rPr>
                <a:t>Dry Density (g/cc)</a:t>
              </a:r>
              <a:endParaRPr lang="en-US" sz="2800" dirty="0"/>
            </a:p>
          </p:txBody>
        </p:sp>
        <p:sp>
          <p:nvSpPr>
            <p:cNvPr id="24585" name="Freeform 6">
              <a:extLst>
                <a:ext uri="{FF2B5EF4-FFF2-40B4-BE49-F238E27FC236}">
                  <a16:creationId xmlns:a16="http://schemas.microsoft.com/office/drawing/2014/main" id="{F5AEDF84-DC05-6C08-2063-14DBF3729A7A}"/>
                </a:ext>
              </a:extLst>
            </p:cNvPr>
            <p:cNvSpPr>
              <a:spLocks/>
            </p:cNvSpPr>
            <p:nvPr/>
          </p:nvSpPr>
          <p:spPr bwMode="auto">
            <a:xfrm>
              <a:off x="3430398" y="1928802"/>
              <a:ext cx="3270674" cy="2357454"/>
            </a:xfrm>
            <a:custGeom>
              <a:avLst/>
              <a:gdLst>
                <a:gd name="T0" fmla="*/ 0 w 1080"/>
                <a:gd name="T1" fmla="*/ 2147483647 h 1080"/>
                <a:gd name="T2" fmla="*/ 2147483647 w 1080"/>
                <a:gd name="T3" fmla="*/ 0 h 1080"/>
                <a:gd name="T4" fmla="*/ 2147483647 w 1080"/>
                <a:gd name="T5" fmla="*/ 2147483647 h 1080"/>
                <a:gd name="T6" fmla="*/ 0 60000 65536"/>
                <a:gd name="T7" fmla="*/ 0 60000 65536"/>
                <a:gd name="T8" fmla="*/ 0 60000 65536"/>
                <a:gd name="T9" fmla="*/ 0 w 1080"/>
                <a:gd name="T10" fmla="*/ 0 h 1080"/>
                <a:gd name="T11" fmla="*/ 1080 w 1080"/>
                <a:gd name="T12" fmla="*/ 1080 h 1080"/>
              </a:gdLst>
              <a:ahLst/>
              <a:cxnLst>
                <a:cxn ang="T6">
                  <a:pos x="T0" y="T1"/>
                </a:cxn>
                <a:cxn ang="T7">
                  <a:pos x="T2" y="T3"/>
                </a:cxn>
                <a:cxn ang="T8">
                  <a:pos x="T4" y="T5"/>
                </a:cxn>
              </a:cxnLst>
              <a:rect l="T9" t="T10" r="T11" b="T12"/>
              <a:pathLst>
                <a:path w="1080" h="1080">
                  <a:moveTo>
                    <a:pt x="0" y="1080"/>
                  </a:moveTo>
                  <a:cubicBezTo>
                    <a:pt x="90" y="540"/>
                    <a:pt x="180" y="0"/>
                    <a:pt x="360" y="0"/>
                  </a:cubicBezTo>
                  <a:cubicBezTo>
                    <a:pt x="540" y="0"/>
                    <a:pt x="930" y="900"/>
                    <a:pt x="1080" y="108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a:p>
          </p:txBody>
        </p:sp>
        <p:sp>
          <p:nvSpPr>
            <p:cNvPr id="24586" name="Line 7">
              <a:extLst>
                <a:ext uri="{FF2B5EF4-FFF2-40B4-BE49-F238E27FC236}">
                  <a16:creationId xmlns:a16="http://schemas.microsoft.com/office/drawing/2014/main" id="{638E69DB-7E75-2E33-6D23-3A9CF70128C8}"/>
                </a:ext>
              </a:extLst>
            </p:cNvPr>
            <p:cNvSpPr>
              <a:spLocks noChangeShapeType="1"/>
            </p:cNvSpPr>
            <p:nvPr/>
          </p:nvSpPr>
          <p:spPr bwMode="auto">
            <a:xfrm>
              <a:off x="2648789" y="1929545"/>
              <a:ext cx="192077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4587" name="Line 8">
              <a:extLst>
                <a:ext uri="{FF2B5EF4-FFF2-40B4-BE49-F238E27FC236}">
                  <a16:creationId xmlns:a16="http://schemas.microsoft.com/office/drawing/2014/main" id="{0993B76C-9E7D-F146-819C-803DB216595F}"/>
                </a:ext>
              </a:extLst>
            </p:cNvPr>
            <p:cNvSpPr>
              <a:spLocks noChangeShapeType="1"/>
            </p:cNvSpPr>
            <p:nvPr/>
          </p:nvSpPr>
          <p:spPr bwMode="auto">
            <a:xfrm>
              <a:off x="4528698" y="1928802"/>
              <a:ext cx="0" cy="2916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4588" name="Text Box 9">
              <a:extLst>
                <a:ext uri="{FF2B5EF4-FFF2-40B4-BE49-F238E27FC236}">
                  <a16:creationId xmlns:a16="http://schemas.microsoft.com/office/drawing/2014/main" id="{103C3B51-58B6-E1F2-A731-7E5894067A54}"/>
                </a:ext>
              </a:extLst>
            </p:cNvPr>
            <p:cNvSpPr txBox="1">
              <a:spLocks noChangeArrowheads="1"/>
            </p:cNvSpPr>
            <p:nvPr/>
          </p:nvSpPr>
          <p:spPr bwMode="auto">
            <a:xfrm>
              <a:off x="4225959" y="4817675"/>
              <a:ext cx="1601435" cy="69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en-IN" altLang="en-US" b="1">
                  <a:solidFill>
                    <a:srgbClr val="FF0000"/>
                  </a:solidFill>
                  <a:latin typeface="Calibri" panose="020F0502020204030204" pitchFamily="34" charset="0"/>
                </a:rPr>
                <a:t>OMC</a:t>
              </a:r>
              <a:endParaRPr lang="en-US" altLang="en-US" sz="4000">
                <a:solidFill>
                  <a:srgbClr val="FF0000"/>
                </a:solidFill>
              </a:endParaRPr>
            </a:p>
          </p:txBody>
        </p:sp>
        <p:sp>
          <p:nvSpPr>
            <p:cNvPr id="24589" name="Text Box 10">
              <a:extLst>
                <a:ext uri="{FF2B5EF4-FFF2-40B4-BE49-F238E27FC236}">
                  <a16:creationId xmlns:a16="http://schemas.microsoft.com/office/drawing/2014/main" id="{1F30D5D0-1060-0180-AE8E-02BEE32DF12E}"/>
                </a:ext>
              </a:extLst>
            </p:cNvPr>
            <p:cNvSpPr txBox="1">
              <a:spLocks noChangeArrowheads="1"/>
            </p:cNvSpPr>
            <p:nvPr/>
          </p:nvSpPr>
          <p:spPr bwMode="auto">
            <a:xfrm>
              <a:off x="2081806" y="1742624"/>
              <a:ext cx="1792082" cy="73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en-IN" altLang="en-US" sz="1600" b="1">
                  <a:solidFill>
                    <a:srgbClr val="FF0000"/>
                  </a:solidFill>
                  <a:latin typeface="Calibri" panose="020F0502020204030204" pitchFamily="34" charset="0"/>
                </a:rPr>
                <a:t>MDD</a:t>
              </a:r>
              <a:endParaRPr lang="en-US" altLang="en-US" sz="3600" b="1">
                <a:solidFill>
                  <a:srgbClr val="FF0000"/>
                </a:solidFill>
              </a:endParaRPr>
            </a:p>
          </p:txBody>
        </p:sp>
        <p:sp>
          <p:nvSpPr>
            <p:cNvPr id="24590" name="Line 11">
              <a:extLst>
                <a:ext uri="{FF2B5EF4-FFF2-40B4-BE49-F238E27FC236}">
                  <a16:creationId xmlns:a16="http://schemas.microsoft.com/office/drawing/2014/main" id="{66BE31D9-7F6C-45A6-E120-74160F41A694}"/>
                </a:ext>
              </a:extLst>
            </p:cNvPr>
            <p:cNvSpPr>
              <a:spLocks noChangeShapeType="1"/>
            </p:cNvSpPr>
            <p:nvPr/>
          </p:nvSpPr>
          <p:spPr bwMode="auto">
            <a:xfrm>
              <a:off x="7531951" y="4852862"/>
              <a:ext cx="68632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4591" name="Line 12">
              <a:extLst>
                <a:ext uri="{FF2B5EF4-FFF2-40B4-BE49-F238E27FC236}">
                  <a16:creationId xmlns:a16="http://schemas.microsoft.com/office/drawing/2014/main" id="{F131BF4C-C662-6D8A-C502-B3AF1022EC8D}"/>
                </a:ext>
              </a:extLst>
            </p:cNvPr>
            <p:cNvSpPr>
              <a:spLocks noChangeShapeType="1"/>
            </p:cNvSpPr>
            <p:nvPr/>
          </p:nvSpPr>
          <p:spPr bwMode="auto">
            <a:xfrm flipV="1">
              <a:off x="2643326" y="1285860"/>
              <a:ext cx="0" cy="9747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pSp>
          <p:nvGrpSpPr>
            <p:cNvPr id="24592" name="Group 19">
              <a:extLst>
                <a:ext uri="{FF2B5EF4-FFF2-40B4-BE49-F238E27FC236}">
                  <a16:creationId xmlns:a16="http://schemas.microsoft.com/office/drawing/2014/main" id="{51321D00-59CB-384D-C2C0-F2CC7D68C9F5}"/>
                </a:ext>
              </a:extLst>
            </p:cNvPr>
            <p:cNvGrpSpPr>
              <a:grpSpLocks/>
            </p:cNvGrpSpPr>
            <p:nvPr/>
          </p:nvGrpSpPr>
          <p:grpSpPr bwMode="auto">
            <a:xfrm>
              <a:off x="3643306" y="2928934"/>
              <a:ext cx="214314" cy="142876"/>
              <a:chOff x="6500826" y="2643182"/>
              <a:chExt cx="214314" cy="142876"/>
            </a:xfrm>
          </p:grpSpPr>
          <p:cxnSp>
            <p:nvCxnSpPr>
              <p:cNvPr id="16" name="Straight Connector 15">
                <a:extLst>
                  <a:ext uri="{FF2B5EF4-FFF2-40B4-BE49-F238E27FC236}">
                    <a16:creationId xmlns:a16="http://schemas.microsoft.com/office/drawing/2014/main" id="{B14F500C-B00E-A80F-6C39-6F1F8FD45222}"/>
                  </a:ext>
                </a:extLst>
              </p:cNvPr>
              <p:cNvCxnSpPr/>
              <p:nvPr/>
            </p:nvCxnSpPr>
            <p:spPr>
              <a:xfrm rot="16200000" flipH="1">
                <a:off x="6571708" y="2642965"/>
                <a:ext cx="142858" cy="142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05C376-A612-F9FF-F298-DA897D90EC29}"/>
                  </a:ext>
                </a:extLst>
              </p:cNvPr>
              <p:cNvCxnSpPr/>
              <p:nvPr/>
            </p:nvCxnSpPr>
            <p:spPr>
              <a:xfrm rot="10800000" flipV="1">
                <a:off x="6500251" y="2642979"/>
                <a:ext cx="214330" cy="1428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593" name="Group 20">
              <a:extLst>
                <a:ext uri="{FF2B5EF4-FFF2-40B4-BE49-F238E27FC236}">
                  <a16:creationId xmlns:a16="http://schemas.microsoft.com/office/drawing/2014/main" id="{9AF3A2AD-377B-80FD-E1F4-6E99CB185C81}"/>
                </a:ext>
              </a:extLst>
            </p:cNvPr>
            <p:cNvGrpSpPr>
              <a:grpSpLocks/>
            </p:cNvGrpSpPr>
            <p:nvPr/>
          </p:nvGrpSpPr>
          <p:grpSpPr bwMode="auto">
            <a:xfrm>
              <a:off x="3357554" y="4000504"/>
              <a:ext cx="214314" cy="142876"/>
              <a:chOff x="6500826" y="2643182"/>
              <a:chExt cx="214314" cy="142876"/>
            </a:xfrm>
          </p:grpSpPr>
          <p:cxnSp>
            <p:nvCxnSpPr>
              <p:cNvPr id="22" name="Straight Connector 21">
                <a:extLst>
                  <a:ext uri="{FF2B5EF4-FFF2-40B4-BE49-F238E27FC236}">
                    <a16:creationId xmlns:a16="http://schemas.microsoft.com/office/drawing/2014/main" id="{28512A25-0C5C-C20C-4837-5839257BE63A}"/>
                  </a:ext>
                </a:extLst>
              </p:cNvPr>
              <p:cNvCxnSpPr/>
              <p:nvPr/>
            </p:nvCxnSpPr>
            <p:spPr>
              <a:xfrm rot="16200000" flipH="1">
                <a:off x="6571687" y="2642832"/>
                <a:ext cx="142858" cy="142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70B3FE-AAE0-8C89-B80F-FE8AACCDC9FB}"/>
                  </a:ext>
                </a:extLst>
              </p:cNvPr>
              <p:cNvCxnSpPr/>
              <p:nvPr/>
            </p:nvCxnSpPr>
            <p:spPr>
              <a:xfrm rot="10800000" flipV="1">
                <a:off x="6500230" y="2642846"/>
                <a:ext cx="214330" cy="1428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594" name="Group 23">
              <a:extLst>
                <a:ext uri="{FF2B5EF4-FFF2-40B4-BE49-F238E27FC236}">
                  <a16:creationId xmlns:a16="http://schemas.microsoft.com/office/drawing/2014/main" id="{BB3CD3C2-5EC2-65DE-4C2B-90DE0A8A15E2}"/>
                </a:ext>
              </a:extLst>
            </p:cNvPr>
            <p:cNvGrpSpPr>
              <a:grpSpLocks/>
            </p:cNvGrpSpPr>
            <p:nvPr/>
          </p:nvGrpSpPr>
          <p:grpSpPr bwMode="auto">
            <a:xfrm>
              <a:off x="4000496" y="2143116"/>
              <a:ext cx="214314" cy="142876"/>
              <a:chOff x="6500826" y="2643182"/>
              <a:chExt cx="214314" cy="142876"/>
            </a:xfrm>
          </p:grpSpPr>
          <p:cxnSp>
            <p:nvCxnSpPr>
              <p:cNvPr id="25" name="Straight Connector 24">
                <a:extLst>
                  <a:ext uri="{FF2B5EF4-FFF2-40B4-BE49-F238E27FC236}">
                    <a16:creationId xmlns:a16="http://schemas.microsoft.com/office/drawing/2014/main" id="{43D9C1AF-86EE-B8EF-12A8-11342BF6E6A8}"/>
                  </a:ext>
                </a:extLst>
              </p:cNvPr>
              <p:cNvCxnSpPr/>
              <p:nvPr/>
            </p:nvCxnSpPr>
            <p:spPr>
              <a:xfrm rot="16200000" flipH="1">
                <a:off x="6571735" y="2643062"/>
                <a:ext cx="142858" cy="142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347C4C-EF28-B6F4-E659-44DB7AC2267F}"/>
                  </a:ext>
                </a:extLst>
              </p:cNvPr>
              <p:cNvCxnSpPr/>
              <p:nvPr/>
            </p:nvCxnSpPr>
            <p:spPr>
              <a:xfrm rot="10800000" flipV="1">
                <a:off x="6500277" y="2643076"/>
                <a:ext cx="214331" cy="14285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1A36EE31-95ED-AD4D-3941-A4B92F87DA50}"/>
                </a:ext>
              </a:extLst>
            </p:cNvPr>
            <p:cNvCxnSpPr/>
            <p:nvPr/>
          </p:nvCxnSpPr>
          <p:spPr>
            <a:xfrm rot="10800000" flipH="1">
              <a:off x="4958875" y="2143010"/>
              <a:ext cx="142887" cy="14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54982B-0BD1-CEE3-1F0D-8C2981A874E7}"/>
                </a:ext>
              </a:extLst>
            </p:cNvPr>
            <p:cNvCxnSpPr/>
            <p:nvPr/>
          </p:nvCxnSpPr>
          <p:spPr>
            <a:xfrm rot="5400000">
              <a:off x="4848568" y="2242214"/>
              <a:ext cx="323812" cy="3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3C0D7D-45E6-004F-144C-B08401526396}"/>
                </a:ext>
              </a:extLst>
            </p:cNvPr>
            <p:cNvCxnSpPr/>
            <p:nvPr/>
          </p:nvCxnSpPr>
          <p:spPr>
            <a:xfrm rot="10800000" flipH="1">
              <a:off x="5428814" y="2663649"/>
              <a:ext cx="142887" cy="14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64E0EFA-9B9E-EF8D-6683-8E3D6C52BF7F}"/>
                </a:ext>
              </a:extLst>
            </p:cNvPr>
            <p:cNvCxnSpPr/>
            <p:nvPr/>
          </p:nvCxnSpPr>
          <p:spPr>
            <a:xfrm rot="5400000">
              <a:off x="5320094" y="2762852"/>
              <a:ext cx="323812" cy="36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F3AEBE-3FEA-2178-FCC3-9FD4AA15E0C7}"/>
                </a:ext>
              </a:extLst>
            </p:cNvPr>
            <p:cNvCxnSpPr/>
            <p:nvPr/>
          </p:nvCxnSpPr>
          <p:spPr>
            <a:xfrm rot="10800000" flipH="1">
              <a:off x="6116258" y="3577942"/>
              <a:ext cx="142887" cy="14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AEB2A3B-3BF8-DB7B-DA0E-FA7546917640}"/>
                </a:ext>
              </a:extLst>
            </p:cNvPr>
            <p:cNvCxnSpPr/>
            <p:nvPr/>
          </p:nvCxnSpPr>
          <p:spPr>
            <a:xfrm rot="5400000">
              <a:off x="6005950" y="3677145"/>
              <a:ext cx="323812" cy="3651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4801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F08D2B-662C-A490-7AE9-D6E8DA82B038}"/>
              </a:ext>
            </a:extLst>
          </p:cNvPr>
          <p:cNvPicPr>
            <a:picLocks noChangeAspect="1"/>
          </p:cNvPicPr>
          <p:nvPr/>
        </p:nvPicPr>
        <p:blipFill>
          <a:blip r:embed="rId2"/>
          <a:stretch>
            <a:fillRect/>
          </a:stretch>
        </p:blipFill>
        <p:spPr>
          <a:xfrm>
            <a:off x="0" y="804270"/>
            <a:ext cx="9144000" cy="5249460"/>
          </a:xfrm>
          <a:prstGeom prst="rect">
            <a:avLst/>
          </a:prstGeom>
        </p:spPr>
      </p:pic>
    </p:spTree>
    <p:extLst>
      <p:ext uri="{BB962C8B-B14F-4D97-AF65-F5344CB8AC3E}">
        <p14:creationId xmlns:p14="http://schemas.microsoft.com/office/powerpoint/2010/main" val="2207347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a:extLst>
              <a:ext uri="{FF2B5EF4-FFF2-40B4-BE49-F238E27FC236}">
                <a16:creationId xmlns:a16="http://schemas.microsoft.com/office/drawing/2014/main" id="{A975CC16-E710-F047-9ACA-D19581D23A66}"/>
              </a:ext>
            </a:extLst>
          </p:cNvPr>
          <p:cNvGraphicFramePr>
            <a:graphicFrameLocks noChangeAspect="1"/>
          </p:cNvGraphicFramePr>
          <p:nvPr/>
        </p:nvGraphicFramePr>
        <p:xfrm>
          <a:off x="6429375" y="2214563"/>
          <a:ext cx="2311400" cy="1000125"/>
        </p:xfrm>
        <a:graphic>
          <a:graphicData uri="http://schemas.openxmlformats.org/presentationml/2006/ole">
            <mc:AlternateContent xmlns:mc="http://schemas.openxmlformats.org/markup-compatibility/2006">
              <mc:Choice xmlns:v="urn:schemas-microsoft-com:vml" Requires="v">
                <p:oleObj name="Equation" r:id="rId2" imgW="990170" imgH="431613" progId="Equation.3">
                  <p:embed/>
                </p:oleObj>
              </mc:Choice>
              <mc:Fallback>
                <p:oleObj name="Equation" r:id="rId2" imgW="990170" imgH="431613" progId="Equation.3">
                  <p:embed/>
                  <p:pic>
                    <p:nvPicPr>
                      <p:cNvPr id="2050" name="Object 3">
                        <a:extLst>
                          <a:ext uri="{FF2B5EF4-FFF2-40B4-BE49-F238E27FC236}">
                            <a16:creationId xmlns:a16="http://schemas.microsoft.com/office/drawing/2014/main" id="{A975CC16-E710-F047-9ACA-D19581D23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2214563"/>
                        <a:ext cx="231140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Rectangle 6">
            <a:extLst>
              <a:ext uri="{FF2B5EF4-FFF2-40B4-BE49-F238E27FC236}">
                <a16:creationId xmlns:a16="http://schemas.microsoft.com/office/drawing/2014/main" id="{615FE47B-784E-BE87-85A1-838E7594E404}"/>
              </a:ext>
            </a:extLst>
          </p:cNvPr>
          <p:cNvSpPr>
            <a:spLocks noChangeArrowheads="1"/>
          </p:cNvSpPr>
          <p:nvPr/>
        </p:nvSpPr>
        <p:spPr bwMode="auto">
          <a:xfrm>
            <a:off x="0" y="2500313"/>
            <a:ext cx="7000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a:solidFill>
                  <a:srgbClr val="FF0000"/>
                </a:solidFill>
                <a:latin typeface="Calibri" panose="020F0502020204030204" pitchFamily="34" charset="0"/>
                <a:ea typeface="Calibri" panose="020F0502020204030204" pitchFamily="34" charset="0"/>
                <a:cs typeface="Times New Roman" panose="02020603050405020304" pitchFamily="18" charset="0"/>
              </a:rPr>
              <a:t>Degree of Compaction or Relative Compaction (%) </a:t>
            </a:r>
            <a:endParaRPr lang="en-US" altLang="en-US" sz="2400" b="1">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536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F2249A-D028-2510-6A3D-25DC02712C43}"/>
              </a:ext>
            </a:extLst>
          </p:cNvPr>
          <p:cNvSpPr/>
          <p:nvPr/>
        </p:nvSpPr>
        <p:spPr>
          <a:xfrm>
            <a:off x="533400" y="762000"/>
            <a:ext cx="8382000" cy="39401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IN" sz="3200" b="1" dirty="0">
                <a:solidFill>
                  <a:srgbClr val="0070C0"/>
                </a:solidFill>
              </a:rPr>
              <a:t>FIELD COMPACTION CONTROL </a:t>
            </a:r>
          </a:p>
          <a:p>
            <a:pPr algn="ctr" fontAlgn="auto">
              <a:spcBef>
                <a:spcPts val="0"/>
              </a:spcBef>
              <a:spcAft>
                <a:spcPts val="0"/>
              </a:spcAft>
              <a:defRPr/>
            </a:pPr>
            <a:r>
              <a:rPr lang="en-IN" sz="3200" b="1" dirty="0">
                <a:solidFill>
                  <a:srgbClr val="0070C0"/>
                </a:solidFill>
              </a:rPr>
              <a:t>Testing for Construction of Vehicle shed for </a:t>
            </a:r>
            <a:r>
              <a:rPr lang="en-IN" sz="3200" b="1" dirty="0" err="1">
                <a:solidFill>
                  <a:srgbClr val="0070C0"/>
                </a:solidFill>
              </a:rPr>
              <a:t>Zonal</a:t>
            </a:r>
            <a:r>
              <a:rPr lang="en-IN" sz="3200" b="1" dirty="0">
                <a:solidFill>
                  <a:srgbClr val="0070C0"/>
                </a:solidFill>
              </a:rPr>
              <a:t> office building at 220KV SS </a:t>
            </a:r>
            <a:r>
              <a:rPr lang="en-IN" sz="3200" b="1" dirty="0" err="1">
                <a:solidFill>
                  <a:srgbClr val="0070C0"/>
                </a:solidFill>
              </a:rPr>
              <a:t>Gunadala</a:t>
            </a:r>
            <a:endParaRPr lang="en-IN" sz="3200" b="1" dirty="0">
              <a:solidFill>
                <a:srgbClr val="0070C0"/>
              </a:solidFill>
            </a:endParaRPr>
          </a:p>
          <a:p>
            <a:pPr algn="ctr" fontAlgn="auto">
              <a:spcBef>
                <a:spcPts val="0"/>
              </a:spcBef>
              <a:spcAft>
                <a:spcPts val="0"/>
              </a:spcAft>
              <a:defRPr/>
            </a:pPr>
            <a:r>
              <a:rPr lang="en-US" b="1" dirty="0"/>
              <a:t>@</a:t>
            </a:r>
            <a:endParaRPr lang="en-IN" b="1" dirty="0"/>
          </a:p>
          <a:p>
            <a:pPr algn="ctr" fontAlgn="auto">
              <a:spcBef>
                <a:spcPts val="0"/>
              </a:spcBef>
              <a:spcAft>
                <a:spcPts val="0"/>
              </a:spcAft>
              <a:defRPr/>
            </a:pPr>
            <a:r>
              <a:rPr lang="en-US" sz="3200" b="1" i="1" dirty="0">
                <a:solidFill>
                  <a:srgbClr val="FF0000"/>
                </a:solidFill>
              </a:rPr>
              <a:t>TRANSCO</a:t>
            </a:r>
            <a:r>
              <a:rPr lang="en-IN" sz="3600" b="1" i="1" dirty="0">
                <a:solidFill>
                  <a:srgbClr val="FF0000"/>
                </a:solidFill>
              </a:rPr>
              <a:t> NILAYAM, </a:t>
            </a:r>
            <a:r>
              <a:rPr lang="en-IN" sz="3600" b="1" i="1" dirty="0" err="1">
                <a:solidFill>
                  <a:srgbClr val="FF0000"/>
                </a:solidFill>
              </a:rPr>
              <a:t>Gunadala</a:t>
            </a:r>
            <a:r>
              <a:rPr lang="en-IN" sz="3600" b="1" i="1" dirty="0">
                <a:solidFill>
                  <a:srgbClr val="FF0000"/>
                </a:solidFill>
              </a:rPr>
              <a:t>, Vijayawada</a:t>
            </a:r>
          </a:p>
          <a:p>
            <a:pPr algn="ctr" fontAlgn="auto">
              <a:spcBef>
                <a:spcPts val="0"/>
              </a:spcBef>
              <a:spcAft>
                <a:spcPts val="0"/>
              </a:spcAft>
              <a:defRPr/>
            </a:pPr>
            <a:r>
              <a:rPr lang="en-US" sz="3600" b="1" i="1" dirty="0">
                <a:solidFill>
                  <a:srgbClr val="FF0000"/>
                </a:solidFill>
              </a:rPr>
              <a:t>For</a:t>
            </a:r>
          </a:p>
          <a:p>
            <a:pPr algn="ctr" fontAlgn="auto">
              <a:spcBef>
                <a:spcPts val="0"/>
              </a:spcBef>
              <a:spcAft>
                <a:spcPts val="0"/>
              </a:spcAft>
              <a:defRPr/>
            </a:pPr>
            <a:r>
              <a:rPr lang="en-US" sz="3600" b="1" i="1" dirty="0">
                <a:solidFill>
                  <a:srgbClr val="FF0000"/>
                </a:solidFill>
              </a:rPr>
              <a:t>Civil Survey Sub-division,</a:t>
            </a:r>
          </a:p>
          <a:p>
            <a:pPr algn="ctr" fontAlgn="auto">
              <a:spcBef>
                <a:spcPts val="0"/>
              </a:spcBef>
              <a:spcAft>
                <a:spcPts val="0"/>
              </a:spcAft>
              <a:defRPr/>
            </a:pPr>
            <a:r>
              <a:rPr lang="en-US" sz="2800" b="1" dirty="0">
                <a:solidFill>
                  <a:srgbClr val="FF0000"/>
                </a:solidFill>
              </a:rPr>
              <a:t>TRANSMISSION CORPORATION OF ANDHRA PRADESH</a:t>
            </a:r>
          </a:p>
        </p:txBody>
      </p:sp>
      <p:sp>
        <p:nvSpPr>
          <p:cNvPr id="4" name="Rectangle 3">
            <a:extLst>
              <a:ext uri="{FF2B5EF4-FFF2-40B4-BE49-F238E27FC236}">
                <a16:creationId xmlns:a16="http://schemas.microsoft.com/office/drawing/2014/main" id="{D9B44DFD-5FD0-1744-306D-D4B3BD6E3BF0}"/>
              </a:ext>
            </a:extLst>
          </p:cNvPr>
          <p:cNvSpPr/>
          <p:nvPr/>
        </p:nvSpPr>
        <p:spPr>
          <a:xfrm>
            <a:off x="1500187" y="5562600"/>
            <a:ext cx="6143625" cy="830997"/>
          </a:xfrm>
          <a:prstGeom prst="rect">
            <a:avLst/>
          </a:prstGeom>
          <a:ln>
            <a:solidFill>
              <a:schemeClr val="accent1">
                <a:lumMod val="60000"/>
                <a:lumOff val="4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br>
              <a:rPr lang="en-IN" sz="1600" b="1" dirty="0"/>
            </a:br>
            <a:br>
              <a:rPr lang="en-IN" sz="1600" b="1" dirty="0"/>
            </a:br>
            <a:r>
              <a:rPr lang="en-IN" sz="1600" b="1" dirty="0"/>
              <a:t>Date: 4-1-2014</a:t>
            </a:r>
            <a:endParaRPr lang="en-IN" sz="1600" dirty="0"/>
          </a:p>
        </p:txBody>
      </p:sp>
      <p:sp>
        <p:nvSpPr>
          <p:cNvPr id="5" name="TextBox 4">
            <a:extLst>
              <a:ext uri="{FF2B5EF4-FFF2-40B4-BE49-F238E27FC236}">
                <a16:creationId xmlns:a16="http://schemas.microsoft.com/office/drawing/2014/main" id="{00784579-B49A-F897-DA82-C9089DA1CF7E}"/>
              </a:ext>
            </a:extLst>
          </p:cNvPr>
          <p:cNvSpPr txBox="1"/>
          <p:nvPr/>
        </p:nvSpPr>
        <p:spPr>
          <a:xfrm>
            <a:off x="2590800" y="144940"/>
            <a:ext cx="4191000" cy="537583"/>
          </a:xfrm>
          <a:prstGeom prst="rect">
            <a:avLst/>
          </a:prstGeom>
          <a:noFill/>
          <a:ln>
            <a:solidFill>
              <a:schemeClr val="accent1"/>
            </a:solidFill>
          </a:ln>
        </p:spPr>
        <p:txBody>
          <a:bodyPr wrap="square">
            <a:spAutoFit/>
          </a:bodyPr>
          <a:lstStyle/>
          <a:p>
            <a:pPr algn="ctr">
              <a:lnSpc>
                <a:spcPct val="107000"/>
              </a:lnSpc>
              <a:spcAft>
                <a:spcPts val="800"/>
              </a:spcAft>
            </a:pPr>
            <a:r>
              <a:rPr lang="en-IN" sz="2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am Subba Rao\Desktop\Images\Photo0052.jpg">
            <a:extLst>
              <a:ext uri="{FF2B5EF4-FFF2-40B4-BE49-F238E27FC236}">
                <a16:creationId xmlns:a16="http://schemas.microsoft.com/office/drawing/2014/main" id="{DEF361DD-87DF-7EC1-0269-E251B055B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7704138" cy="5778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219" name="Rectangle 2">
            <a:extLst>
              <a:ext uri="{FF2B5EF4-FFF2-40B4-BE49-F238E27FC236}">
                <a16:creationId xmlns:a16="http://schemas.microsoft.com/office/drawing/2014/main" id="{94FB3AE1-32FC-C585-4260-E902BE7FCBF2}"/>
              </a:ext>
            </a:extLst>
          </p:cNvPr>
          <p:cNvSpPr>
            <a:spLocks noChangeArrowheads="1"/>
          </p:cNvSpPr>
          <p:nvPr/>
        </p:nvSpPr>
        <p:spPr bwMode="auto">
          <a:xfrm>
            <a:off x="1979613" y="6227763"/>
            <a:ext cx="547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i="1">
                <a:solidFill>
                  <a:srgbClr val="FF0000"/>
                </a:solidFill>
              </a:rPr>
              <a:t>TRANSCO</a:t>
            </a:r>
            <a:r>
              <a:rPr lang="en-IN" altLang="en-US" b="1" i="1">
                <a:solidFill>
                  <a:srgbClr val="FF0000"/>
                </a:solidFill>
              </a:rPr>
              <a:t> NILAYAM, Gunadala, Vijayawada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2" cstate="print"/>
          <a:srcRect l="20498" t="17708" r="17423" b="6250"/>
          <a:stretch>
            <a:fillRect/>
          </a:stretch>
        </p:blipFill>
        <p:spPr bwMode="auto">
          <a:xfrm>
            <a:off x="304800" y="457200"/>
            <a:ext cx="6860088" cy="4724400"/>
          </a:xfrm>
          <a:prstGeom prst="rect">
            <a:avLst/>
          </a:prstGeom>
          <a:noFill/>
          <a:ln w="9525">
            <a:noFill/>
            <a:miter lim="800000"/>
            <a:headEnd/>
            <a:tailEnd/>
          </a:ln>
        </p:spPr>
      </p:pic>
      <p:pic>
        <p:nvPicPr>
          <p:cNvPr id="2" name="Picture 2">
            <a:extLst>
              <a:ext uri="{FF2B5EF4-FFF2-40B4-BE49-F238E27FC236}">
                <a16:creationId xmlns:a16="http://schemas.microsoft.com/office/drawing/2014/main" id="{5D51EC3C-8E79-161F-4281-2A34235A3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11" t="15625" r="16252" b="29688"/>
          <a:stretch>
            <a:fillRect/>
          </a:stretch>
        </p:blipFill>
        <p:spPr bwMode="auto">
          <a:xfrm>
            <a:off x="4977948" y="4797432"/>
            <a:ext cx="4166052" cy="200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785949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8B4679-089B-901A-A098-825D6659C04E}"/>
              </a:ext>
            </a:extLst>
          </p:cNvPr>
          <p:cNvSpPr txBox="1">
            <a:spLocks noChangeArrowheads="1"/>
          </p:cNvSpPr>
          <p:nvPr/>
        </p:nvSpPr>
        <p:spPr bwMode="auto">
          <a:xfrm>
            <a:off x="1619250" y="6237288"/>
            <a:ext cx="5929313" cy="369887"/>
          </a:xfrm>
          <a:prstGeom prst="rect">
            <a:avLst/>
          </a:prstGeom>
          <a:noFill/>
          <a:ln w="9525">
            <a:solidFill>
              <a:schemeClr val="tx2">
                <a:lumMod val="75000"/>
              </a:schemeClr>
            </a:solidFill>
            <a:miter lim="800000"/>
            <a:headEnd/>
            <a:tailEnd/>
          </a:ln>
        </p:spPr>
        <p:txBody>
          <a:bodyPr>
            <a:spAutoFit/>
          </a:bodyPr>
          <a:lstStyle/>
          <a:p>
            <a:pPr algn="ctr" fontAlgn="auto">
              <a:spcBef>
                <a:spcPts val="0"/>
              </a:spcBef>
              <a:spcAft>
                <a:spcPts val="0"/>
              </a:spcAft>
              <a:defRPr/>
            </a:pPr>
            <a:r>
              <a:rPr lang="en-US" b="1" dirty="0">
                <a:solidFill>
                  <a:srgbClr val="FF0000"/>
                </a:solidFill>
                <a:latin typeface="Calibri" pitchFamily="34" charset="0"/>
                <a:cs typeface="+mn-cs"/>
              </a:rPr>
              <a:t>Filled up Soil for Constructing Parking Shed</a:t>
            </a:r>
          </a:p>
        </p:txBody>
      </p:sp>
      <p:pic>
        <p:nvPicPr>
          <p:cNvPr id="10243" name="Picture 4" descr="C:\Users\Ram Subba Rao\Desktop\Images\Photo0050.jpg">
            <a:extLst>
              <a:ext uri="{FF2B5EF4-FFF2-40B4-BE49-F238E27FC236}">
                <a16:creationId xmlns:a16="http://schemas.microsoft.com/office/drawing/2014/main" id="{43FD7ED9-1BF2-6071-4858-09F9D2771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C:\Users\Ram Subba Rao\Desktop\Images\Photo0063.jpg">
            <a:extLst>
              <a:ext uri="{FF2B5EF4-FFF2-40B4-BE49-F238E27FC236}">
                <a16:creationId xmlns:a16="http://schemas.microsoft.com/office/drawing/2014/main" id="{2863141E-3035-87C5-DBDD-FB931D640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92150"/>
            <a:ext cx="8027988"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60EA9E4C-2A31-DD77-8323-47D353925306}"/>
              </a:ext>
            </a:extLst>
          </p:cNvPr>
          <p:cNvCxnSpPr/>
          <p:nvPr/>
        </p:nvCxnSpPr>
        <p:spPr>
          <a:xfrm flipH="1">
            <a:off x="4500563" y="333375"/>
            <a:ext cx="1223962" cy="2159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1268" name="TextBox 5">
            <a:extLst>
              <a:ext uri="{FF2B5EF4-FFF2-40B4-BE49-F238E27FC236}">
                <a16:creationId xmlns:a16="http://schemas.microsoft.com/office/drawing/2014/main" id="{6B8B829E-1499-01CD-0EF3-7E0588CF754B}"/>
              </a:ext>
            </a:extLst>
          </p:cNvPr>
          <p:cNvSpPr txBox="1">
            <a:spLocks noChangeArrowheads="1"/>
          </p:cNvSpPr>
          <p:nvPr/>
        </p:nvSpPr>
        <p:spPr bwMode="auto">
          <a:xfrm>
            <a:off x="5688013" y="188913"/>
            <a:ext cx="3205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Roller used for Compaction</a:t>
            </a:r>
            <a:endParaRPr lang="en-IN" altLang="en-US"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am Subba Rao\Desktop\IMG_20150313_173856.jpg">
            <a:extLst>
              <a:ext uri="{FF2B5EF4-FFF2-40B4-BE49-F238E27FC236}">
                <a16:creationId xmlns:a16="http://schemas.microsoft.com/office/drawing/2014/main" id="{BBA57E2F-EDFE-7630-EA46-4E593DF47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620713"/>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4D980F-1F34-5631-3FDC-3ED847B0F1EA}"/>
              </a:ext>
            </a:extLst>
          </p:cNvPr>
          <p:cNvSpPr txBox="1"/>
          <p:nvPr/>
        </p:nvSpPr>
        <p:spPr>
          <a:xfrm>
            <a:off x="1143000" y="1143000"/>
            <a:ext cx="7239000" cy="4154488"/>
          </a:xfrm>
          <a:prstGeom prst="rect">
            <a:avLst/>
          </a:prstGeom>
          <a:noFill/>
          <a:ln>
            <a:solidFill>
              <a:schemeClr val="tx2">
                <a:lumMod val="40000"/>
                <a:lumOff val="60000"/>
              </a:schemeClr>
            </a:solidFill>
          </a:ln>
        </p:spPr>
        <p:txBody>
          <a:bodyPr wrap="square">
            <a:spAutoFit/>
          </a:bodyPr>
          <a:lstStyle/>
          <a:p>
            <a:pPr algn="ctr" fontAlgn="auto">
              <a:spcBef>
                <a:spcPts val="0"/>
              </a:spcBef>
              <a:spcAft>
                <a:spcPts val="0"/>
              </a:spcAft>
              <a:defRPr/>
            </a:pPr>
            <a:r>
              <a:rPr lang="en-US" sz="4400" b="1" dirty="0">
                <a:latin typeface="+mn-lt"/>
                <a:cs typeface="+mn-cs"/>
              </a:rPr>
              <a:t>Determination of</a:t>
            </a:r>
          </a:p>
          <a:p>
            <a:pPr algn="ctr" fontAlgn="auto">
              <a:spcBef>
                <a:spcPts val="0"/>
              </a:spcBef>
              <a:spcAft>
                <a:spcPts val="0"/>
              </a:spcAft>
              <a:defRPr/>
            </a:pPr>
            <a:r>
              <a:rPr lang="en-US" sz="4400" b="1" dirty="0">
                <a:latin typeface="+mn-lt"/>
                <a:cs typeface="+mn-cs"/>
              </a:rPr>
              <a:t>Field (in-situ) Density of Soil </a:t>
            </a:r>
          </a:p>
          <a:p>
            <a:pPr algn="ctr" fontAlgn="auto">
              <a:spcBef>
                <a:spcPts val="0"/>
              </a:spcBef>
              <a:spcAft>
                <a:spcPts val="0"/>
              </a:spcAft>
              <a:defRPr/>
            </a:pPr>
            <a:endParaRPr lang="en-US" sz="4400" b="1" dirty="0">
              <a:latin typeface="+mn-lt"/>
              <a:cs typeface="+mn-cs"/>
            </a:endParaRPr>
          </a:p>
          <a:p>
            <a:pPr algn="ctr" fontAlgn="auto">
              <a:spcBef>
                <a:spcPts val="0"/>
              </a:spcBef>
              <a:spcAft>
                <a:spcPts val="0"/>
              </a:spcAft>
              <a:defRPr/>
            </a:pPr>
            <a:r>
              <a:rPr lang="en-US" sz="4400" b="1" dirty="0">
                <a:latin typeface="+mn-lt"/>
                <a:cs typeface="+mn-cs"/>
              </a:rPr>
              <a:t>by</a:t>
            </a:r>
          </a:p>
          <a:p>
            <a:pPr algn="ctr" fontAlgn="auto">
              <a:spcBef>
                <a:spcPts val="0"/>
              </a:spcBef>
              <a:spcAft>
                <a:spcPts val="0"/>
              </a:spcAft>
              <a:defRPr/>
            </a:pPr>
            <a:endParaRPr lang="en-US" sz="4400" b="1" dirty="0">
              <a:latin typeface="+mn-lt"/>
              <a:cs typeface="+mn-cs"/>
            </a:endParaRPr>
          </a:p>
          <a:p>
            <a:pPr algn="ctr" fontAlgn="auto">
              <a:spcBef>
                <a:spcPts val="0"/>
              </a:spcBef>
              <a:spcAft>
                <a:spcPts val="0"/>
              </a:spcAft>
              <a:defRPr/>
            </a:pPr>
            <a:r>
              <a:rPr lang="en-US" sz="4400" b="1" dirty="0">
                <a:latin typeface="+mn-lt"/>
                <a:cs typeface="+mn-cs"/>
              </a:rPr>
              <a:t>Sand Replacement Method</a:t>
            </a:r>
            <a:endParaRPr lang="en-IN" sz="4400" b="1" dirty="0">
              <a:latin typeface="+mn-lt"/>
              <a:cs typeface="+mn-cs"/>
            </a:endParaRPr>
          </a:p>
        </p:txBody>
      </p:sp>
      <p:graphicFrame>
        <p:nvGraphicFramePr>
          <p:cNvPr id="1026" name="Object 1">
            <a:extLst>
              <a:ext uri="{FF2B5EF4-FFF2-40B4-BE49-F238E27FC236}">
                <a16:creationId xmlns:a16="http://schemas.microsoft.com/office/drawing/2014/main" id="{12AEADBC-9DC6-8565-87A9-FCF51DA8FCE8}"/>
              </a:ext>
            </a:extLst>
          </p:cNvPr>
          <p:cNvGraphicFramePr>
            <a:graphicFrameLocks noChangeAspect="1"/>
          </p:cNvGraphicFramePr>
          <p:nvPr/>
        </p:nvGraphicFramePr>
        <p:xfrm>
          <a:off x="7912100" y="1928813"/>
          <a:ext cx="858838" cy="642937"/>
        </p:xfrm>
        <a:graphic>
          <a:graphicData uri="http://schemas.openxmlformats.org/presentationml/2006/ole">
            <mc:AlternateContent xmlns:mc="http://schemas.openxmlformats.org/markup-compatibility/2006">
              <mc:Choice xmlns:v="urn:schemas-microsoft-com:vml" Requires="v">
                <p:oleObj name="Equation" r:id="rId2" imgW="304560" imgH="228600" progId="Equation.3">
                  <p:embed/>
                </p:oleObj>
              </mc:Choice>
              <mc:Fallback>
                <p:oleObj name="Equation" r:id="rId2" imgW="304560" imgH="228600" progId="Equation.3">
                  <p:embed/>
                  <p:pic>
                    <p:nvPicPr>
                      <p:cNvPr id="1026" name="Object 1">
                        <a:extLst>
                          <a:ext uri="{FF2B5EF4-FFF2-40B4-BE49-F238E27FC236}">
                            <a16:creationId xmlns:a16="http://schemas.microsoft.com/office/drawing/2014/main" id="{12AEADBC-9DC6-8565-87A9-FCF51DA8F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100" y="1928813"/>
                        <a:ext cx="858838"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AE505744-7B8F-30A8-E798-235B3C651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90538"/>
            <a:ext cx="8248650" cy="5876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Ram Subba Rao\Desktop\Images\Photo0060.jpg">
            <a:extLst>
              <a:ext uri="{FF2B5EF4-FFF2-40B4-BE49-F238E27FC236}">
                <a16:creationId xmlns:a16="http://schemas.microsoft.com/office/drawing/2014/main" id="{1A441509-5917-3CF1-C08F-E8D3254D4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476250"/>
            <a:ext cx="796925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C:\Users\Ram Subba Rao\Desktop\Images\Photo0066.jpg">
            <a:extLst>
              <a:ext uri="{FF2B5EF4-FFF2-40B4-BE49-F238E27FC236}">
                <a16:creationId xmlns:a16="http://schemas.microsoft.com/office/drawing/2014/main" id="{6A0F1511-C8CA-AC37-679B-2D9BCAFB1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04813"/>
            <a:ext cx="7920037"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Users\Ram Subba Rao\Desktop\Images\Photo0068.jpg">
            <a:extLst>
              <a:ext uri="{FF2B5EF4-FFF2-40B4-BE49-F238E27FC236}">
                <a16:creationId xmlns:a16="http://schemas.microsoft.com/office/drawing/2014/main" id="{B771C510-BF39-3EAF-EF09-8FACCE961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49275"/>
            <a:ext cx="74882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C:\Users\Ram Subba Rao\Desktop\Images\Photo0069.jpg">
            <a:extLst>
              <a:ext uri="{FF2B5EF4-FFF2-40B4-BE49-F238E27FC236}">
                <a16:creationId xmlns:a16="http://schemas.microsoft.com/office/drawing/2014/main" id="{7D40DFCC-F166-409A-2210-AEE1F28E8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765175"/>
            <a:ext cx="72961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Ram Subba Rao\Desktop\Images\Photo0072.jpg">
            <a:extLst>
              <a:ext uri="{FF2B5EF4-FFF2-40B4-BE49-F238E27FC236}">
                <a16:creationId xmlns:a16="http://schemas.microsoft.com/office/drawing/2014/main" id="{85F25969-5E6E-0B21-7733-E3F94335B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7392987"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A7D0854A-B8D1-1EA9-0436-3CF8D843E503}"/>
              </a:ext>
            </a:extLst>
          </p:cNvPr>
          <p:cNvSpPr>
            <a:spLocks noChangeArrowheads="1"/>
          </p:cNvSpPr>
          <p:nvPr/>
        </p:nvSpPr>
        <p:spPr bwMode="auto">
          <a:xfrm>
            <a:off x="4876800" y="954137"/>
            <a:ext cx="3962400" cy="2616101"/>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None/>
            </a:pPr>
            <a:r>
              <a:rPr lang="en-US" altLang="en-US" sz="2800" dirty="0">
                <a:solidFill>
                  <a:srgbClr val="FE0220"/>
                </a:solidFill>
                <a:latin typeface="Times New Roman" panose="02020603050405020304" pitchFamily="18" charset="0"/>
                <a:ea typeface="Calibri" panose="020F0502020204030204" pitchFamily="34" charset="0"/>
                <a:cs typeface="Times New Roman" panose="02020603050405020304" pitchFamily="18" charset="0"/>
              </a:rPr>
              <a:t>Unfortunately, soils are made by nature and not by man, and the products of nature are always complex.</a:t>
            </a:r>
            <a:endParaRPr lang="en-US" altLang="en-US" sz="2000" dirty="0">
              <a:solidFill>
                <a:srgbClr val="FE0220"/>
              </a:solidFill>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r>
              <a:rPr lang="en-US" altLang="en-US" sz="2400" i="1" dirty="0">
                <a:solidFill>
                  <a:srgbClr val="FE0220"/>
                </a:solidFill>
                <a:ea typeface="Calibri" panose="020F0502020204030204" pitchFamily="34" charset="0"/>
                <a:cs typeface="TimesNewRomanPS-ItalicMT"/>
              </a:rPr>
              <a:t>Karl von Terzaghi, 1936</a:t>
            </a:r>
            <a:endParaRPr lang="en-US" altLang="en-US" sz="5400" dirty="0">
              <a:solidFill>
                <a:srgbClr val="FE0220"/>
              </a:solidFill>
              <a:latin typeface="Arial" panose="020B0604020202020204" pitchFamily="34" charset="0"/>
            </a:endParaRPr>
          </a:p>
        </p:txBody>
      </p:sp>
      <p:pic>
        <p:nvPicPr>
          <p:cNvPr id="11266" name="Picture 2">
            <a:extLst>
              <a:ext uri="{FF2B5EF4-FFF2-40B4-BE49-F238E27FC236}">
                <a16:creationId xmlns:a16="http://schemas.microsoft.com/office/drawing/2014/main" id="{047A6404-089E-FA8E-A410-AAF9EC816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238" t="25000" r="36163" b="9375"/>
          <a:stretch>
            <a:fillRect/>
          </a:stretch>
        </p:blipFill>
        <p:spPr bwMode="auto">
          <a:xfrm>
            <a:off x="381000" y="228600"/>
            <a:ext cx="4191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193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4C28B9-DFA6-387B-26AE-EA5190828C00}"/>
              </a:ext>
            </a:extLst>
          </p:cNvPr>
          <p:cNvSpPr txBox="1"/>
          <p:nvPr/>
        </p:nvSpPr>
        <p:spPr>
          <a:xfrm>
            <a:off x="1571625" y="2000250"/>
            <a:ext cx="5715000" cy="2124075"/>
          </a:xfrm>
          <a:prstGeom prst="rect">
            <a:avLst/>
          </a:prstGeom>
          <a:noFill/>
          <a:ln>
            <a:solidFill>
              <a:schemeClr val="accent5">
                <a:lumMod val="60000"/>
                <a:lumOff val="40000"/>
              </a:schemeClr>
            </a:solidFill>
          </a:ln>
        </p:spPr>
        <p:txBody>
          <a:bodyPr>
            <a:spAutoFit/>
          </a:bodyPr>
          <a:lstStyle/>
          <a:p>
            <a:pPr algn="ctr" fontAlgn="auto">
              <a:spcBef>
                <a:spcPts val="0"/>
              </a:spcBef>
              <a:spcAft>
                <a:spcPts val="0"/>
              </a:spcAft>
              <a:defRPr/>
            </a:pPr>
            <a:r>
              <a:rPr lang="en-US" sz="6600" b="1" dirty="0">
                <a:latin typeface="+mn-lt"/>
                <a:cs typeface="+mn-cs"/>
              </a:rPr>
              <a:t>REPORTING TEST RESULTS</a:t>
            </a:r>
            <a:endParaRPr lang="en-IN" sz="6600" b="1" dirty="0">
              <a:latin typeface="+mn-lt"/>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2FEE214-CDEB-E548-3646-B74487F9013E}"/>
              </a:ext>
            </a:extLst>
          </p:cNvPr>
          <p:cNvGraphicFramePr>
            <a:graphicFrameLocks noGrp="1"/>
          </p:cNvGraphicFramePr>
          <p:nvPr/>
        </p:nvGraphicFramePr>
        <p:xfrm>
          <a:off x="900113" y="376238"/>
          <a:ext cx="7632700" cy="6148511"/>
        </p:xfrm>
        <a:graphic>
          <a:graphicData uri="http://schemas.openxmlformats.org/drawingml/2006/table">
            <a:tbl>
              <a:tblPr>
                <a:tableStyleId>{616DA210-FB5B-4158-B5E0-FEB733F419BA}</a:tableStyleId>
              </a:tblPr>
              <a:tblGrid>
                <a:gridCol w="6490650">
                  <a:extLst>
                    <a:ext uri="{9D8B030D-6E8A-4147-A177-3AD203B41FA5}">
                      <a16:colId xmlns:a16="http://schemas.microsoft.com/office/drawing/2014/main" val="20000"/>
                    </a:ext>
                  </a:extLst>
                </a:gridCol>
                <a:gridCol w="1142050">
                  <a:extLst>
                    <a:ext uri="{9D8B030D-6E8A-4147-A177-3AD203B41FA5}">
                      <a16:colId xmlns:a16="http://schemas.microsoft.com/office/drawing/2014/main" val="20001"/>
                    </a:ext>
                  </a:extLst>
                </a:gridCol>
              </a:tblGrid>
              <a:tr h="251116">
                <a:tc>
                  <a:txBody>
                    <a:bodyPr/>
                    <a:lstStyle/>
                    <a:p>
                      <a:pPr algn="ctr" fontAlgn="b"/>
                      <a:r>
                        <a:rPr lang="en-IN" sz="1400" b="1" u="none" strike="noStrike" dirty="0"/>
                        <a:t>DETERMINATION OF DENSITY OF COMPACTED LAYER BY SAND REPLACEMENT METHOD</a:t>
                      </a:r>
                      <a:endParaRPr lang="en-IN" sz="1400" b="1" i="0" u="none" strike="noStrike" dirty="0">
                        <a:solidFill>
                          <a:srgbClr val="000000"/>
                        </a:solidFill>
                        <a:latin typeface="Times New Roman"/>
                      </a:endParaRPr>
                    </a:p>
                  </a:txBody>
                  <a:tcPr marL="5483" marR="5483" marT="5483" marB="0" anchor="b"/>
                </a:tc>
                <a:tc>
                  <a:txBody>
                    <a:bodyPr/>
                    <a:lstStyle/>
                    <a:p>
                      <a:pPr algn="ctr" fontAlgn="b"/>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0"/>
                  </a:ext>
                </a:extLst>
              </a:tr>
              <a:tr h="218838">
                <a:tc>
                  <a:txBody>
                    <a:bodyPr/>
                    <a:lstStyle/>
                    <a:p>
                      <a:pPr algn="ctr" fontAlgn="ctr"/>
                      <a:r>
                        <a:rPr lang="en-IN" sz="1400" b="1" u="none" strike="noStrike"/>
                        <a:t>Description</a:t>
                      </a:r>
                      <a:endParaRPr lang="en-IN" sz="1400" b="1" i="0" u="none" strike="noStrike">
                        <a:solidFill>
                          <a:srgbClr val="000000"/>
                        </a:solidFill>
                        <a:latin typeface="Times New Roman"/>
                      </a:endParaRPr>
                    </a:p>
                  </a:txBody>
                  <a:tcPr marL="5483" marR="5483" marT="5483" marB="0" anchor="ctr"/>
                </a:tc>
                <a:tc>
                  <a:txBody>
                    <a:bodyPr/>
                    <a:lstStyle/>
                    <a:p>
                      <a:pPr algn="ctr" fontAlgn="ctr"/>
                      <a:r>
                        <a:rPr lang="en-IN" sz="1200" b="1" u="none" strike="noStrike"/>
                        <a:t>Sample </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01"/>
                  </a:ext>
                </a:extLst>
              </a:tr>
              <a:tr h="188359">
                <a:tc>
                  <a:txBody>
                    <a:bodyPr/>
                    <a:lstStyle/>
                    <a:p>
                      <a:pPr algn="l" fontAlgn="b"/>
                      <a:r>
                        <a:rPr lang="en-IN" sz="1200" b="1" u="none" strike="noStrike"/>
                        <a:t>DETERMINATION OF BULK DENSITY OF SAND:</a:t>
                      </a:r>
                      <a:endParaRPr lang="en-IN" sz="1200" b="1" i="0" u="none" strike="noStrike">
                        <a:solidFill>
                          <a:srgbClr val="000000"/>
                        </a:solidFill>
                        <a:latin typeface="Times New Roman"/>
                      </a:endParaRPr>
                    </a:p>
                  </a:txBody>
                  <a:tcPr marL="5483" marR="5483" marT="5483" marB="0" anchor="b"/>
                </a:tc>
                <a:tc>
                  <a:txBody>
                    <a:bodyPr/>
                    <a:lstStyle/>
                    <a:p>
                      <a:pPr algn="ctr" fontAlgn="b"/>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2"/>
                  </a:ext>
                </a:extLst>
              </a:tr>
              <a:tr h="188359">
                <a:tc>
                  <a:txBody>
                    <a:bodyPr/>
                    <a:lstStyle/>
                    <a:p>
                      <a:pPr algn="l" fontAlgn="b"/>
                      <a:r>
                        <a:rPr lang="en-IN" sz="1200" b="1" u="none" strike="noStrike"/>
                        <a:t>Diameter of calibration cylinder  D   (in cm)</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3"/>
                  </a:ext>
                </a:extLst>
              </a:tr>
              <a:tr h="188359">
                <a:tc>
                  <a:txBody>
                    <a:bodyPr/>
                    <a:lstStyle/>
                    <a:p>
                      <a:pPr algn="l" fontAlgn="b"/>
                      <a:r>
                        <a:rPr lang="en-IN" sz="1200" b="1" u="none" strike="noStrike"/>
                        <a:t>Height of calibration cylinder  H   (in cm)</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15</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4"/>
                  </a:ext>
                </a:extLst>
              </a:tr>
              <a:tr h="188359">
                <a:tc>
                  <a:txBody>
                    <a:bodyPr/>
                    <a:lstStyle/>
                    <a:p>
                      <a:pPr algn="l" fontAlgn="b"/>
                      <a:r>
                        <a:rPr lang="en-IN" sz="1200" b="1" u="none" strike="noStrike"/>
                        <a:t>Volume of calibration cylinder =(3.14/4*D</a:t>
                      </a:r>
                      <a:r>
                        <a:rPr lang="en-IN" sz="1200" b="1" u="none" strike="noStrike" baseline="30000"/>
                        <a:t>2</a:t>
                      </a:r>
                      <a:r>
                        <a:rPr lang="en-IN" sz="1200" b="1" u="none" strike="noStrike"/>
                        <a:t>*H)  (in cc)</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1177.50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5"/>
                  </a:ext>
                </a:extLst>
              </a:tr>
              <a:tr h="188359">
                <a:tc>
                  <a:txBody>
                    <a:bodyPr/>
                    <a:lstStyle/>
                    <a:p>
                      <a:pPr algn="l" fontAlgn="b"/>
                      <a:r>
                        <a:rPr lang="en-IN" sz="1200" b="1" u="none" strike="noStrike"/>
                        <a:t>Weight of cylinder + Sand  W1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6420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6"/>
                  </a:ext>
                </a:extLst>
              </a:tr>
              <a:tr h="188359">
                <a:tc>
                  <a:txBody>
                    <a:bodyPr/>
                    <a:lstStyle/>
                    <a:p>
                      <a:pPr algn="l" fontAlgn="b"/>
                      <a:r>
                        <a:rPr lang="en-IN" sz="1200" b="1" u="none" strike="noStrike"/>
                        <a:t>Weight of cylinder + Sand  W2  (Kept on flat surface)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6090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7"/>
                  </a:ext>
                </a:extLst>
              </a:tr>
              <a:tr h="188359">
                <a:tc>
                  <a:txBody>
                    <a:bodyPr/>
                    <a:lstStyle/>
                    <a:p>
                      <a:pPr algn="l" fontAlgn="b"/>
                      <a:r>
                        <a:rPr lang="en-IN" sz="1200" b="1" u="none" strike="noStrike"/>
                        <a:t>Weight of cylinder + Sand  W3  (Kept on Calibration cylinder)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4130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8"/>
                  </a:ext>
                </a:extLst>
              </a:tr>
              <a:tr h="188359">
                <a:tc>
                  <a:txBody>
                    <a:bodyPr/>
                    <a:lstStyle/>
                    <a:p>
                      <a:pPr algn="l" fontAlgn="b"/>
                      <a:r>
                        <a:rPr lang="en-IN" sz="1200" b="1" u="none" strike="noStrike"/>
                        <a:t>Weight of sand in conical portion only  Wcp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330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09"/>
                  </a:ext>
                </a:extLst>
              </a:tr>
              <a:tr h="216025">
                <a:tc>
                  <a:txBody>
                    <a:bodyPr/>
                    <a:lstStyle/>
                    <a:p>
                      <a:pPr algn="l" fontAlgn="b"/>
                      <a:r>
                        <a:rPr lang="en-IN" sz="1200" b="1" u="none" strike="noStrike"/>
                        <a:t>Weight of sand in calibration Cylinder &amp; conical portion    Wccp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1960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0"/>
                  </a:ext>
                </a:extLst>
              </a:tr>
              <a:tr h="188359">
                <a:tc>
                  <a:txBody>
                    <a:bodyPr/>
                    <a:lstStyle/>
                    <a:p>
                      <a:pPr algn="l" fontAlgn="b"/>
                      <a:r>
                        <a:rPr lang="en-IN" sz="1200" b="1" u="none" strike="noStrike"/>
                        <a:t>Weight of sand in calibration cylinder only  Wcc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1630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1"/>
                  </a:ext>
                </a:extLst>
              </a:tr>
              <a:tr h="188359">
                <a:tc>
                  <a:txBody>
                    <a:bodyPr/>
                    <a:lstStyle/>
                    <a:p>
                      <a:pPr algn="l" fontAlgn="b"/>
                      <a:r>
                        <a:rPr lang="en-IN" sz="1200" b="1" u="none" strike="noStrike"/>
                        <a:t>Density of sand  </a:t>
                      </a:r>
                      <a:r>
                        <a:rPr lang="ar-AE" sz="1200" b="1" u="none" strike="noStrike"/>
                        <a:t>ﻻ</a:t>
                      </a:r>
                      <a:r>
                        <a:rPr lang="en-IN" sz="1200" b="1" u="none" strike="noStrike"/>
                        <a:t>sand  =</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1.38</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2"/>
                  </a:ext>
                </a:extLst>
              </a:tr>
              <a:tr h="188359">
                <a:tc gridSpan="2">
                  <a:txBody>
                    <a:bodyPr/>
                    <a:lstStyle/>
                    <a:p>
                      <a:pPr algn="l" fontAlgn="b"/>
                      <a:r>
                        <a:rPr lang="en-IN" sz="1200" b="1" u="none" strike="noStrike"/>
                        <a:t>FIELD OBSERVATIONS:</a:t>
                      </a:r>
                      <a:endParaRPr lang="en-IN" sz="1200" b="1" i="0" u="none" strike="noStrike">
                        <a:solidFill>
                          <a:srgbClr val="000000"/>
                        </a:solidFill>
                        <a:latin typeface="Times New Roman"/>
                      </a:endParaRPr>
                    </a:p>
                  </a:txBody>
                  <a:tcPr marL="5483" marR="5483" marT="5483" marB="0" anchor="b"/>
                </a:tc>
                <a:tc hMerge="1">
                  <a:txBody>
                    <a:bodyPr/>
                    <a:lstStyle/>
                    <a:p>
                      <a:endParaRPr lang="en-IN"/>
                    </a:p>
                  </a:txBody>
                  <a:tcPr/>
                </a:tc>
                <a:extLst>
                  <a:ext uri="{0D108BD9-81ED-4DB2-BD59-A6C34878D82A}">
                    <a16:rowId xmlns:a16="http://schemas.microsoft.com/office/drawing/2014/main" val="10013"/>
                  </a:ext>
                </a:extLst>
              </a:tr>
              <a:tr h="188359">
                <a:tc>
                  <a:txBody>
                    <a:bodyPr/>
                    <a:lstStyle/>
                    <a:p>
                      <a:pPr algn="l" fontAlgn="b"/>
                      <a:r>
                        <a:rPr lang="en-IN" sz="1200" b="1" u="none" strike="noStrike"/>
                        <a:t>Weight of cylinder + Sand  W</a:t>
                      </a:r>
                      <a:r>
                        <a:rPr lang="en-IN" sz="1200" b="1" u="none" strike="noStrike" baseline="-25000"/>
                        <a:t>4</a:t>
                      </a:r>
                      <a:r>
                        <a:rPr lang="en-IN" sz="1200" b="1" u="none" strike="noStrike"/>
                        <a:t>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6060</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4"/>
                  </a:ext>
                </a:extLst>
              </a:tr>
              <a:tr h="188359">
                <a:tc>
                  <a:txBody>
                    <a:bodyPr/>
                    <a:lstStyle/>
                    <a:p>
                      <a:pPr algn="l" fontAlgn="b"/>
                      <a:r>
                        <a:rPr lang="en-IN" sz="1200" b="1" u="none" strike="noStrike"/>
                        <a:t>Weight of cylinder + Sand  W</a:t>
                      </a:r>
                      <a:r>
                        <a:rPr lang="en-IN" sz="1200" b="1" u="none" strike="noStrike" baseline="-25000"/>
                        <a:t>5</a:t>
                      </a:r>
                      <a:r>
                        <a:rPr lang="en-IN" sz="1200" b="1" u="none" strike="noStrike"/>
                        <a:t> (Kept on pit)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4765</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5"/>
                  </a:ext>
                </a:extLst>
              </a:tr>
              <a:tr h="188359">
                <a:tc>
                  <a:txBody>
                    <a:bodyPr/>
                    <a:lstStyle/>
                    <a:p>
                      <a:pPr algn="l" fontAlgn="b"/>
                      <a:r>
                        <a:rPr lang="en-IN" sz="1200" b="1" u="none" strike="noStrike"/>
                        <a:t>Weight of excavated soil   W</a:t>
                      </a:r>
                      <a:r>
                        <a:rPr lang="en-IN" sz="1200" b="1" u="none" strike="noStrike" baseline="-25000"/>
                        <a:t>6 </a:t>
                      </a:r>
                      <a:r>
                        <a:rPr lang="en-IN" sz="1200" b="1" u="none" strike="noStrike"/>
                        <a:t>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1435</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6"/>
                  </a:ext>
                </a:extLst>
              </a:tr>
              <a:tr h="188359">
                <a:tc>
                  <a:txBody>
                    <a:bodyPr/>
                    <a:lstStyle/>
                    <a:p>
                      <a:pPr algn="l" fontAlgn="b"/>
                      <a:r>
                        <a:rPr lang="en-IN" sz="1200" b="1" u="none" strike="noStrike"/>
                        <a:t>Weight of sand pit &amp; conical portion  Wpcp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1295</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7"/>
                  </a:ext>
                </a:extLst>
              </a:tr>
              <a:tr h="188359">
                <a:tc>
                  <a:txBody>
                    <a:bodyPr/>
                    <a:lstStyle/>
                    <a:p>
                      <a:pPr algn="l" fontAlgn="b"/>
                      <a:r>
                        <a:rPr lang="en-IN" sz="1200" b="1" u="none" strike="noStrike"/>
                        <a:t>Weight of sand pit only  Wpit   (in g)</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965</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8"/>
                  </a:ext>
                </a:extLst>
              </a:tr>
              <a:tr h="188359">
                <a:tc>
                  <a:txBody>
                    <a:bodyPr/>
                    <a:lstStyle/>
                    <a:p>
                      <a:pPr algn="l" fontAlgn="b"/>
                      <a:r>
                        <a:rPr lang="en-IN" sz="1200" b="1" u="none" strike="noStrike"/>
                        <a:t>Volume of pit  Vpit    (in cc)</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697.11</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19"/>
                  </a:ext>
                </a:extLst>
              </a:tr>
              <a:tr h="188359">
                <a:tc>
                  <a:txBody>
                    <a:bodyPr/>
                    <a:lstStyle/>
                    <a:p>
                      <a:pPr algn="l" fontAlgn="b"/>
                      <a:r>
                        <a:rPr lang="en-IN" sz="1200" b="1" u="none" strike="noStrike"/>
                        <a:t>Field Density   (in g/cc)</a:t>
                      </a:r>
                      <a:endParaRPr lang="en-IN" sz="1200" b="1" i="0" u="none" strike="noStrike">
                        <a:solidFill>
                          <a:srgbClr val="000000"/>
                        </a:solidFill>
                        <a:latin typeface="Times New Roman"/>
                      </a:endParaRPr>
                    </a:p>
                  </a:txBody>
                  <a:tcPr marL="5483" marR="5483" marT="5483" marB="0" anchor="b"/>
                </a:tc>
                <a:tc>
                  <a:txBody>
                    <a:bodyPr/>
                    <a:lstStyle/>
                    <a:p>
                      <a:pPr algn="ctr" fontAlgn="b"/>
                      <a:r>
                        <a:rPr lang="en-IN" sz="1200" b="1" u="none" strike="noStrike"/>
                        <a:t>2.06</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20"/>
                  </a:ext>
                </a:extLst>
              </a:tr>
              <a:tr h="188359">
                <a:tc>
                  <a:txBody>
                    <a:bodyPr/>
                    <a:lstStyle/>
                    <a:p>
                      <a:pPr algn="l" fontAlgn="t"/>
                      <a:r>
                        <a:rPr lang="en-IN" sz="1200" b="1" u="none" strike="noStrike"/>
                        <a:t>Container number</a:t>
                      </a:r>
                      <a:endParaRPr lang="en-IN" sz="1200" b="1" i="0" u="none" strike="noStrike">
                        <a:solidFill>
                          <a:srgbClr val="000000"/>
                        </a:solidFill>
                        <a:latin typeface="Times New Roman"/>
                      </a:endParaRPr>
                    </a:p>
                  </a:txBody>
                  <a:tcPr marL="5483" marR="5483" marT="5483" marB="0"/>
                </a:tc>
                <a:tc>
                  <a:txBody>
                    <a:bodyPr/>
                    <a:lstStyle/>
                    <a:p>
                      <a:pPr algn="ctr" fontAlgn="b"/>
                      <a:r>
                        <a:rPr lang="en-IN" sz="1200" b="1" u="none" strike="noStrike"/>
                        <a:t>26</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21"/>
                  </a:ext>
                </a:extLst>
              </a:tr>
              <a:tr h="188359">
                <a:tc>
                  <a:txBody>
                    <a:bodyPr/>
                    <a:lstStyle/>
                    <a:p>
                      <a:pPr algn="l" fontAlgn="t"/>
                      <a:r>
                        <a:rPr lang="en-IN" sz="1200" b="1" u="none" strike="noStrike"/>
                        <a:t>Weight of container, g</a:t>
                      </a:r>
                      <a:endParaRPr lang="en-IN" sz="1200" b="1" i="0" u="none" strike="noStrike">
                        <a:solidFill>
                          <a:srgbClr val="000000"/>
                        </a:solidFill>
                        <a:latin typeface="Times New Roman"/>
                      </a:endParaRPr>
                    </a:p>
                  </a:txBody>
                  <a:tcPr marL="5483" marR="5483" marT="5483" marB="0"/>
                </a:tc>
                <a:tc>
                  <a:txBody>
                    <a:bodyPr/>
                    <a:lstStyle/>
                    <a:p>
                      <a:pPr algn="ctr" fontAlgn="b"/>
                      <a:r>
                        <a:rPr lang="en-IN" sz="1200" b="1" u="none" strike="noStrike"/>
                        <a:t>14.49</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22"/>
                  </a:ext>
                </a:extLst>
              </a:tr>
              <a:tr h="188359">
                <a:tc>
                  <a:txBody>
                    <a:bodyPr/>
                    <a:lstStyle/>
                    <a:p>
                      <a:pPr algn="l" fontAlgn="t"/>
                      <a:r>
                        <a:rPr lang="en-IN" sz="1200" b="1" u="none" strike="noStrike"/>
                        <a:t>Weight of container + Wet soil, g</a:t>
                      </a:r>
                      <a:endParaRPr lang="en-IN" sz="1200" b="1" i="0" u="none" strike="noStrike">
                        <a:solidFill>
                          <a:srgbClr val="000000"/>
                        </a:solidFill>
                        <a:latin typeface="Times New Roman"/>
                      </a:endParaRPr>
                    </a:p>
                  </a:txBody>
                  <a:tcPr marL="5483" marR="5483" marT="5483" marB="0"/>
                </a:tc>
                <a:tc>
                  <a:txBody>
                    <a:bodyPr/>
                    <a:lstStyle/>
                    <a:p>
                      <a:pPr algn="ctr" fontAlgn="b"/>
                      <a:r>
                        <a:rPr lang="en-IN" sz="1200" b="1" u="none" strike="noStrike"/>
                        <a:t>52.9</a:t>
                      </a:r>
                      <a:endParaRPr lang="en-IN" sz="1200" b="1" i="0" u="none" strike="noStrike">
                        <a:solidFill>
                          <a:srgbClr val="000000"/>
                        </a:solidFill>
                        <a:latin typeface="Times New Roman"/>
                      </a:endParaRPr>
                    </a:p>
                  </a:txBody>
                  <a:tcPr marL="5483" marR="5483" marT="5483" marB="0" anchor="b"/>
                </a:tc>
                <a:extLst>
                  <a:ext uri="{0D108BD9-81ED-4DB2-BD59-A6C34878D82A}">
                    <a16:rowId xmlns:a16="http://schemas.microsoft.com/office/drawing/2014/main" val="10023"/>
                  </a:ext>
                </a:extLst>
              </a:tr>
              <a:tr h="188359">
                <a:tc>
                  <a:txBody>
                    <a:bodyPr/>
                    <a:lstStyle/>
                    <a:p>
                      <a:pPr algn="l" fontAlgn="t"/>
                      <a:r>
                        <a:rPr lang="en-IN" sz="1200" b="1" u="none" strike="noStrike"/>
                        <a:t>Weight of container + Oven dry soil, g</a:t>
                      </a:r>
                      <a:endParaRPr lang="en-IN" sz="1200" b="1" i="0" u="none" strike="noStrike">
                        <a:solidFill>
                          <a:srgbClr val="000000"/>
                        </a:solidFill>
                        <a:latin typeface="Times New Roman"/>
                      </a:endParaRPr>
                    </a:p>
                  </a:txBody>
                  <a:tcPr marL="5483" marR="5483" marT="5483" marB="0"/>
                </a:tc>
                <a:tc>
                  <a:txBody>
                    <a:bodyPr/>
                    <a:lstStyle/>
                    <a:p>
                      <a:pPr algn="ctr" fontAlgn="ctr"/>
                      <a:r>
                        <a:rPr lang="en-IN" sz="1200" b="1" u="none" strike="noStrike"/>
                        <a:t>48.07</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4"/>
                  </a:ext>
                </a:extLst>
              </a:tr>
              <a:tr h="188359">
                <a:tc>
                  <a:txBody>
                    <a:bodyPr/>
                    <a:lstStyle/>
                    <a:p>
                      <a:pPr algn="l" fontAlgn="t"/>
                      <a:r>
                        <a:rPr lang="en-IN" sz="1200" b="1" u="none" strike="noStrike"/>
                        <a:t>Weight of water, g</a:t>
                      </a:r>
                      <a:endParaRPr lang="en-IN" sz="1200" b="1" i="0" u="none" strike="noStrike">
                        <a:solidFill>
                          <a:srgbClr val="000000"/>
                        </a:solidFill>
                        <a:latin typeface="Times New Roman"/>
                      </a:endParaRPr>
                    </a:p>
                  </a:txBody>
                  <a:tcPr marL="5483" marR="5483" marT="5483" marB="0"/>
                </a:tc>
                <a:tc>
                  <a:txBody>
                    <a:bodyPr/>
                    <a:lstStyle/>
                    <a:p>
                      <a:pPr algn="ctr" fontAlgn="ctr"/>
                      <a:r>
                        <a:rPr lang="en-IN" sz="1200" b="1" u="none" strike="noStrike"/>
                        <a:t>4.83</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5"/>
                  </a:ext>
                </a:extLst>
              </a:tr>
              <a:tr h="188359">
                <a:tc>
                  <a:txBody>
                    <a:bodyPr/>
                    <a:lstStyle/>
                    <a:p>
                      <a:pPr algn="l" fontAlgn="t"/>
                      <a:r>
                        <a:rPr lang="en-IN" sz="1200" b="1" u="none" strike="noStrike"/>
                        <a:t>Weight of oven dry soil, in g</a:t>
                      </a:r>
                      <a:endParaRPr lang="en-IN" sz="1200" b="1" i="0" u="none" strike="noStrike">
                        <a:solidFill>
                          <a:srgbClr val="000000"/>
                        </a:solidFill>
                        <a:latin typeface="Times New Roman"/>
                      </a:endParaRPr>
                    </a:p>
                  </a:txBody>
                  <a:tcPr marL="5483" marR="5483" marT="5483" marB="0"/>
                </a:tc>
                <a:tc>
                  <a:txBody>
                    <a:bodyPr/>
                    <a:lstStyle/>
                    <a:p>
                      <a:pPr algn="ctr" fontAlgn="ctr"/>
                      <a:r>
                        <a:rPr lang="en-IN" sz="1200" b="1" u="none" strike="noStrike"/>
                        <a:t>33.58</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6"/>
                  </a:ext>
                </a:extLst>
              </a:tr>
              <a:tr h="188359">
                <a:tc>
                  <a:txBody>
                    <a:bodyPr/>
                    <a:lstStyle/>
                    <a:p>
                      <a:pPr algn="l" fontAlgn="t"/>
                      <a:r>
                        <a:rPr lang="en-IN" sz="1200" b="1" u="none" strike="noStrike"/>
                        <a:t>Field Moisture content (%)</a:t>
                      </a:r>
                      <a:endParaRPr lang="en-IN" sz="1200" b="1" i="0" u="none" strike="noStrike">
                        <a:solidFill>
                          <a:srgbClr val="000000"/>
                        </a:solidFill>
                        <a:latin typeface="Times New Roman"/>
                      </a:endParaRPr>
                    </a:p>
                  </a:txBody>
                  <a:tcPr marL="5483" marR="5483" marT="5483" marB="0"/>
                </a:tc>
                <a:tc>
                  <a:txBody>
                    <a:bodyPr/>
                    <a:lstStyle/>
                    <a:p>
                      <a:pPr algn="ctr" fontAlgn="ctr"/>
                      <a:r>
                        <a:rPr lang="en-IN" sz="1200" b="1" u="none" strike="noStrike"/>
                        <a:t>14.383562</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7"/>
                  </a:ext>
                </a:extLst>
              </a:tr>
              <a:tr h="188359">
                <a:tc>
                  <a:txBody>
                    <a:bodyPr/>
                    <a:lstStyle/>
                    <a:p>
                      <a:pPr algn="l" fontAlgn="b"/>
                      <a:r>
                        <a:rPr lang="en-IN" sz="1200" b="1" u="none" strike="noStrike"/>
                        <a:t>Field Dry Density, FDD (in g/cc)</a:t>
                      </a:r>
                      <a:endParaRPr lang="en-IN" sz="1200" b="1" i="0" u="none" strike="noStrike">
                        <a:solidFill>
                          <a:srgbClr val="000000"/>
                        </a:solidFill>
                        <a:latin typeface="Times New Roman"/>
                      </a:endParaRPr>
                    </a:p>
                  </a:txBody>
                  <a:tcPr marL="5483" marR="5483" marT="5483" marB="0" anchor="b"/>
                </a:tc>
                <a:tc>
                  <a:txBody>
                    <a:bodyPr/>
                    <a:lstStyle/>
                    <a:p>
                      <a:pPr algn="ctr" fontAlgn="ctr"/>
                      <a:r>
                        <a:rPr lang="en-IN" sz="1200" b="1" u="none" strike="noStrike"/>
                        <a:t>1.7996484</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8"/>
                  </a:ext>
                </a:extLst>
              </a:tr>
              <a:tr h="188359">
                <a:tc>
                  <a:txBody>
                    <a:bodyPr/>
                    <a:lstStyle/>
                    <a:p>
                      <a:pPr algn="l" fontAlgn="b"/>
                      <a:r>
                        <a:rPr lang="en-IN" sz="1200" b="1" u="none" strike="noStrike"/>
                        <a:t>Maximum Dry Density, MDD (in g/cc) from Lab (IS:2720-Part 8)</a:t>
                      </a:r>
                      <a:endParaRPr lang="en-IN" sz="1200" b="1" i="0" u="none" strike="noStrike">
                        <a:solidFill>
                          <a:srgbClr val="000000"/>
                        </a:solidFill>
                        <a:latin typeface="Times New Roman"/>
                      </a:endParaRPr>
                    </a:p>
                  </a:txBody>
                  <a:tcPr marL="5483" marR="5483" marT="5483" marB="0" anchor="b"/>
                </a:tc>
                <a:tc>
                  <a:txBody>
                    <a:bodyPr/>
                    <a:lstStyle/>
                    <a:p>
                      <a:pPr algn="ctr" fontAlgn="ctr"/>
                      <a:r>
                        <a:rPr lang="en-IN" sz="1200" b="1" u="none" strike="noStrike"/>
                        <a:t>1.838</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29"/>
                  </a:ext>
                </a:extLst>
              </a:tr>
              <a:tr h="188359">
                <a:tc>
                  <a:txBody>
                    <a:bodyPr/>
                    <a:lstStyle/>
                    <a:p>
                      <a:pPr algn="l" fontAlgn="b"/>
                      <a:r>
                        <a:rPr lang="en-IN" sz="1200" b="1" u="none" strike="noStrike"/>
                        <a:t>OMC (%)</a:t>
                      </a:r>
                      <a:endParaRPr lang="en-IN" sz="1200" b="1" i="0" u="none" strike="noStrike">
                        <a:solidFill>
                          <a:srgbClr val="000000"/>
                        </a:solidFill>
                        <a:latin typeface="Times New Roman"/>
                      </a:endParaRPr>
                    </a:p>
                  </a:txBody>
                  <a:tcPr marL="5483" marR="5483" marT="5483" marB="0" anchor="b"/>
                </a:tc>
                <a:tc>
                  <a:txBody>
                    <a:bodyPr/>
                    <a:lstStyle/>
                    <a:p>
                      <a:pPr algn="ctr" fontAlgn="ctr"/>
                      <a:r>
                        <a:rPr lang="en-IN" sz="1200" b="1" u="none" strike="noStrike"/>
                        <a:t>15.6</a:t>
                      </a:r>
                      <a:endParaRPr lang="en-IN" sz="1200" b="1" i="0" u="none" strike="noStrike">
                        <a:solidFill>
                          <a:srgbClr val="000000"/>
                        </a:solidFill>
                        <a:latin typeface="Times New Roman"/>
                      </a:endParaRPr>
                    </a:p>
                  </a:txBody>
                  <a:tcPr marL="5483" marR="5483" marT="5483" marB="0" anchor="ctr"/>
                </a:tc>
                <a:extLst>
                  <a:ext uri="{0D108BD9-81ED-4DB2-BD59-A6C34878D82A}">
                    <a16:rowId xmlns:a16="http://schemas.microsoft.com/office/drawing/2014/main" val="10030"/>
                  </a:ext>
                </a:extLst>
              </a:tr>
              <a:tr h="188359">
                <a:tc>
                  <a:txBody>
                    <a:bodyPr/>
                    <a:lstStyle/>
                    <a:p>
                      <a:pPr algn="l" fontAlgn="b"/>
                      <a:r>
                        <a:rPr lang="en-IN" sz="1200" b="1" u="none" strike="noStrike"/>
                        <a:t>Degree of Compaction (%) = (FDD/MDDx100)</a:t>
                      </a:r>
                      <a:endParaRPr lang="en-IN" sz="1200" b="1" i="0" u="none" strike="noStrike">
                        <a:solidFill>
                          <a:srgbClr val="000000"/>
                        </a:solidFill>
                        <a:latin typeface="Times New Roman"/>
                      </a:endParaRPr>
                    </a:p>
                  </a:txBody>
                  <a:tcPr marL="5483" marR="5483" marT="5483" marB="0" anchor="b"/>
                </a:tc>
                <a:tc>
                  <a:txBody>
                    <a:bodyPr/>
                    <a:lstStyle/>
                    <a:p>
                      <a:pPr algn="ctr" fontAlgn="ctr"/>
                      <a:r>
                        <a:rPr lang="en-IN" sz="1200" b="1" u="none" strike="noStrike" dirty="0"/>
                        <a:t>97.913405</a:t>
                      </a:r>
                      <a:endParaRPr lang="en-IN" sz="1200" b="1" i="0" u="none" strike="noStrike" dirty="0">
                        <a:solidFill>
                          <a:srgbClr val="000000"/>
                        </a:solidFill>
                        <a:latin typeface="Times New Roman"/>
                      </a:endParaRPr>
                    </a:p>
                  </a:txBody>
                  <a:tcPr marL="5483" marR="5483" marT="5483" marB="0" anchor="ctr"/>
                </a:tc>
                <a:extLst>
                  <a:ext uri="{0D108BD9-81ED-4DB2-BD59-A6C34878D82A}">
                    <a16:rowId xmlns:a16="http://schemas.microsoft.com/office/drawing/2014/main" val="10031"/>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428C56-3A06-474C-A63C-2C48736D9292}"/>
              </a:ext>
            </a:extLst>
          </p:cNvPr>
          <p:cNvSpPr txBox="1"/>
          <p:nvPr/>
        </p:nvSpPr>
        <p:spPr>
          <a:xfrm>
            <a:off x="2057400" y="304800"/>
            <a:ext cx="4572000" cy="378565"/>
          </a:xfrm>
          <a:prstGeom prst="rect">
            <a:avLst/>
          </a:prstGeom>
          <a:noFill/>
        </p:spPr>
        <p:txBody>
          <a:bodyPr wrap="square">
            <a:spAutoFit/>
          </a:bodyPr>
          <a:lstStyle/>
          <a:p>
            <a:pPr marL="285750" indent="-285750" algn="ctr">
              <a:lnSpc>
                <a:spcPct val="107000"/>
              </a:lnSpc>
              <a:spcAft>
                <a:spcPts val="800"/>
              </a:spcAft>
              <a:buFont typeface="Arial" panose="020B0604020202020204" pitchFamily="34" charset="0"/>
              <a:buChar char="•"/>
            </a:pPr>
            <a:r>
              <a:rPr lang="en-IN" sz="1800" b="1" kern="100" dirty="0">
                <a:solidFill>
                  <a:schemeClr val="tx2"/>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Soil Strength</a:t>
            </a:r>
          </a:p>
        </p:txBody>
      </p:sp>
      <p:sp>
        <p:nvSpPr>
          <p:cNvPr id="109570" name="Rectangle 1">
            <a:extLst>
              <a:ext uri="{FF2B5EF4-FFF2-40B4-BE49-F238E27FC236}">
                <a16:creationId xmlns:a16="http://schemas.microsoft.com/office/drawing/2014/main" id="{92CC80F6-4381-06D2-DD9D-9EC841B9D377}"/>
              </a:ext>
            </a:extLst>
          </p:cNvPr>
          <p:cNvSpPr>
            <a:spLocks noChangeArrowheads="1"/>
          </p:cNvSpPr>
          <p:nvPr/>
        </p:nvSpPr>
        <p:spPr bwMode="auto">
          <a:xfrm>
            <a:off x="1504156" y="914400"/>
            <a:ext cx="6135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None/>
            </a:pPr>
            <a:r>
              <a:rPr lang="en-US" altLang="en-US">
                <a:solidFill>
                  <a:srgbClr val="FE0220"/>
                </a:solidFill>
                <a:latin typeface="Arial" panose="020B0604020202020204" pitchFamily="34" charset="0"/>
              </a:rPr>
              <a:t>SHEAR STRENGTH OF SOILS </a:t>
            </a:r>
          </a:p>
        </p:txBody>
      </p:sp>
      <p:sp>
        <p:nvSpPr>
          <p:cNvPr id="32771" name="Rectangle 3">
            <a:extLst>
              <a:ext uri="{FF2B5EF4-FFF2-40B4-BE49-F238E27FC236}">
                <a16:creationId xmlns:a16="http://schemas.microsoft.com/office/drawing/2014/main" id="{10383730-9157-F87D-EACF-4A4CDD09989F}"/>
              </a:ext>
            </a:extLst>
          </p:cNvPr>
          <p:cNvSpPr txBox="1">
            <a:spLocks noChangeArrowheads="1"/>
          </p:cNvSpPr>
          <p:nvPr/>
        </p:nvSpPr>
        <p:spPr>
          <a:xfrm>
            <a:off x="685800" y="2057400"/>
            <a:ext cx="7924800" cy="3441700"/>
          </a:xfrm>
          <a:prstGeom prst="rect">
            <a:avLst/>
          </a:prstGeom>
          <a:noFill/>
          <a:ln w="12700">
            <a:solidFill>
              <a:schemeClr val="tx1"/>
            </a:solidFill>
            <a:miter lim="800000"/>
            <a:headEnd/>
            <a:tailEnd/>
          </a:ln>
        </p:spPr>
        <p:txBody>
          <a:bodyPr vert="horz" lIns="90488" tIns="44450" rIns="90488" bIns="4445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400"/>
              <a:t>Soils are essentially frictional materials</a:t>
            </a:r>
          </a:p>
          <a:p>
            <a:pPr lvl="1"/>
            <a:r>
              <a:rPr lang="en-US" altLang="en-US" sz="2400"/>
              <a:t>the strength depends on the applied stress</a:t>
            </a:r>
          </a:p>
          <a:p>
            <a:pPr lvl="1">
              <a:buFontTx/>
              <a:buNone/>
            </a:pPr>
            <a:endParaRPr lang="en-US" altLang="en-US" sz="2400"/>
          </a:p>
          <a:p>
            <a:r>
              <a:rPr lang="en-US" altLang="en-US" sz="2400"/>
              <a:t>Strength is controlled by effective stresses</a:t>
            </a:r>
          </a:p>
          <a:p>
            <a:pPr lvl="1"/>
            <a:r>
              <a:rPr lang="en-US" altLang="en-US" sz="2400"/>
              <a:t>water pressures are required</a:t>
            </a:r>
          </a:p>
          <a:p>
            <a:pPr lvl="1">
              <a:buFontTx/>
              <a:buNone/>
            </a:pPr>
            <a:endParaRPr lang="en-US" altLang="en-US" sz="2400"/>
          </a:p>
          <a:p>
            <a:r>
              <a:rPr lang="en-US" altLang="en-US" sz="2400"/>
              <a:t>Soil strength depends on drainage</a:t>
            </a:r>
            <a:endParaRPr lang="en-US" altLang="en-US" sz="2400" dirty="0"/>
          </a:p>
        </p:txBody>
      </p:sp>
    </p:spTree>
    <p:extLst>
      <p:ext uri="{BB962C8B-B14F-4D97-AF65-F5344CB8AC3E}">
        <p14:creationId xmlns:p14="http://schemas.microsoft.com/office/powerpoint/2010/main" val="12351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2771">
                                            <p:txEl>
                                              <p:pRg st="1" end="1"/>
                                            </p:txEl>
                                          </p:spTgt>
                                        </p:tgtEl>
                                        <p:attrNameLst>
                                          <p:attrName>style.visibility</p:attrName>
                                        </p:attrNameLst>
                                      </p:cBhvr>
                                      <p:to>
                                        <p:strVal val="visible"/>
                                      </p:to>
                                    </p:set>
                                    <p:animEffect transition="in" filter="wipe(left)">
                                      <p:cBhvr>
                                        <p:cTn id="10" dur="500"/>
                                        <p:tgtEl>
                                          <p:spTgt spid="327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animEffect transition="in" filter="wipe(left)">
                                      <p:cBhvr>
                                        <p:cTn id="15" dur="500"/>
                                        <p:tgtEl>
                                          <p:spTgt spid="32771">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2771">
                                            <p:txEl>
                                              <p:pRg st="4" end="4"/>
                                            </p:txEl>
                                          </p:spTgt>
                                        </p:tgtEl>
                                        <p:attrNameLst>
                                          <p:attrName>style.visibility</p:attrName>
                                        </p:attrNameLst>
                                      </p:cBhvr>
                                      <p:to>
                                        <p:strVal val="visible"/>
                                      </p:to>
                                    </p:set>
                                    <p:animEffect transition="in" filter="wipe(left)">
                                      <p:cBhvr>
                                        <p:cTn id="18" dur="500"/>
                                        <p:tgtEl>
                                          <p:spTgt spid="32771">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771">
                                            <p:txEl>
                                              <p:pRg st="6" end="6"/>
                                            </p:txEl>
                                          </p:spTgt>
                                        </p:tgtEl>
                                        <p:attrNameLst>
                                          <p:attrName>style.visibility</p:attrName>
                                        </p:attrNameLst>
                                      </p:cBhvr>
                                      <p:to>
                                        <p:strVal val="visible"/>
                                      </p:to>
                                    </p:set>
                                    <p:animEffect transition="in" filter="wipe(left)">
                                      <p:cBhvr>
                                        <p:cTn id="23" dur="500"/>
                                        <p:tgtEl>
                                          <p:spTgt spid="32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74E3A0E-DD34-E673-D84C-36FD1ECD85A6}"/>
              </a:ext>
            </a:extLst>
          </p:cNvPr>
          <p:cNvSpPr>
            <a:spLocks noGrp="1" noChangeArrowheads="1"/>
          </p:cNvSpPr>
          <p:nvPr>
            <p:ph type="title"/>
          </p:nvPr>
        </p:nvSpPr>
        <p:spPr>
          <a:xfrm>
            <a:off x="304800" y="304800"/>
            <a:ext cx="7467600" cy="762000"/>
          </a:xfrm>
        </p:spPr>
        <p:txBody>
          <a:bodyPr/>
          <a:lstStyle/>
          <a:p>
            <a:r>
              <a:rPr lang="en-US" altLang="en-US"/>
              <a:t>Shear failure</a:t>
            </a:r>
            <a:endParaRPr lang="en-AU" altLang="en-US"/>
          </a:p>
        </p:txBody>
      </p:sp>
      <p:sp>
        <p:nvSpPr>
          <p:cNvPr id="94211" name="Rectangle 3">
            <a:extLst>
              <a:ext uri="{FF2B5EF4-FFF2-40B4-BE49-F238E27FC236}">
                <a16:creationId xmlns:a16="http://schemas.microsoft.com/office/drawing/2014/main" id="{E103814B-D3FE-3E78-C5AB-F73720A37E93}"/>
              </a:ext>
            </a:extLst>
          </p:cNvPr>
          <p:cNvSpPr>
            <a:spLocks noGrp="1" noChangeArrowheads="1"/>
          </p:cNvSpPr>
          <p:nvPr>
            <p:ph type="body" idx="1"/>
          </p:nvPr>
        </p:nvSpPr>
        <p:spPr>
          <a:xfrm>
            <a:off x="990600" y="1219200"/>
            <a:ext cx="5181600" cy="546100"/>
          </a:xfrm>
        </p:spPr>
        <p:txBody>
          <a:bodyPr/>
          <a:lstStyle/>
          <a:p>
            <a:pPr>
              <a:lnSpc>
                <a:spcPct val="90000"/>
              </a:lnSpc>
              <a:buFontTx/>
              <a:buNone/>
            </a:pPr>
            <a:r>
              <a:rPr lang="en-US" altLang="en-US"/>
              <a:t>Soils generally fail in </a:t>
            </a:r>
            <a:r>
              <a:rPr lang="en-US" altLang="en-US" u="sng"/>
              <a:t>shear</a:t>
            </a:r>
            <a:endParaRPr lang="en-AU" altLang="en-US" u="sng"/>
          </a:p>
        </p:txBody>
      </p:sp>
      <p:grpSp>
        <p:nvGrpSpPr>
          <p:cNvPr id="94212" name="Group 4">
            <a:extLst>
              <a:ext uri="{FF2B5EF4-FFF2-40B4-BE49-F238E27FC236}">
                <a16:creationId xmlns:a16="http://schemas.microsoft.com/office/drawing/2014/main" id="{3E530D15-836F-246C-F53D-FCDF05B93A99}"/>
              </a:ext>
            </a:extLst>
          </p:cNvPr>
          <p:cNvGrpSpPr>
            <a:grpSpLocks/>
          </p:cNvGrpSpPr>
          <p:nvPr/>
        </p:nvGrpSpPr>
        <p:grpSpPr bwMode="auto">
          <a:xfrm>
            <a:off x="685800" y="2362200"/>
            <a:ext cx="990600" cy="1066800"/>
            <a:chOff x="432" y="1488"/>
            <a:chExt cx="624" cy="672"/>
          </a:xfrm>
        </p:grpSpPr>
        <p:sp>
          <p:nvSpPr>
            <p:cNvPr id="94213" name="Rectangle 5">
              <a:extLst>
                <a:ext uri="{FF2B5EF4-FFF2-40B4-BE49-F238E27FC236}">
                  <a16:creationId xmlns:a16="http://schemas.microsoft.com/office/drawing/2014/main" id="{B1F416F2-E801-BA2D-592F-E0B694A6095B}"/>
                </a:ext>
              </a:extLst>
            </p:cNvPr>
            <p:cNvSpPr>
              <a:spLocks noChangeArrowheads="1"/>
            </p:cNvSpPr>
            <p:nvPr/>
          </p:nvSpPr>
          <p:spPr bwMode="auto">
            <a:xfrm>
              <a:off x="432" y="2016"/>
              <a:ext cx="624" cy="144"/>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14" name="Rectangle 6">
              <a:extLst>
                <a:ext uri="{FF2B5EF4-FFF2-40B4-BE49-F238E27FC236}">
                  <a16:creationId xmlns:a16="http://schemas.microsoft.com/office/drawing/2014/main" id="{2DAEB430-9AEB-62B7-DF6A-AB5320C5D7FF}"/>
                </a:ext>
              </a:extLst>
            </p:cNvPr>
            <p:cNvSpPr>
              <a:spLocks noChangeArrowheads="1"/>
            </p:cNvSpPr>
            <p:nvPr/>
          </p:nvSpPr>
          <p:spPr bwMode="auto">
            <a:xfrm>
              <a:off x="672" y="1488"/>
              <a:ext cx="144" cy="528"/>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4215" name="Rectangle 7">
            <a:extLst>
              <a:ext uri="{FF2B5EF4-FFF2-40B4-BE49-F238E27FC236}">
                <a16:creationId xmlns:a16="http://schemas.microsoft.com/office/drawing/2014/main" id="{39DF289D-9C1D-65FC-ED96-BF1C218D5494}"/>
              </a:ext>
            </a:extLst>
          </p:cNvPr>
          <p:cNvSpPr>
            <a:spLocks noChangeArrowheads="1"/>
          </p:cNvSpPr>
          <p:nvPr/>
        </p:nvSpPr>
        <p:spPr bwMode="auto">
          <a:xfrm>
            <a:off x="152400" y="3429000"/>
            <a:ext cx="3962400" cy="1676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94216" name="Group 8">
            <a:extLst>
              <a:ext uri="{FF2B5EF4-FFF2-40B4-BE49-F238E27FC236}">
                <a16:creationId xmlns:a16="http://schemas.microsoft.com/office/drawing/2014/main" id="{84DFC317-BDCA-B88A-68CB-C75BC7AC5FCA}"/>
              </a:ext>
            </a:extLst>
          </p:cNvPr>
          <p:cNvGrpSpPr>
            <a:grpSpLocks/>
          </p:cNvGrpSpPr>
          <p:nvPr/>
        </p:nvGrpSpPr>
        <p:grpSpPr bwMode="auto">
          <a:xfrm>
            <a:off x="4343400" y="2438400"/>
            <a:ext cx="4191000" cy="2667000"/>
            <a:chOff x="2736" y="1536"/>
            <a:chExt cx="2256" cy="1680"/>
          </a:xfrm>
        </p:grpSpPr>
        <p:sp>
          <p:nvSpPr>
            <p:cNvPr id="94217" name="Rectangle 9">
              <a:extLst>
                <a:ext uri="{FF2B5EF4-FFF2-40B4-BE49-F238E27FC236}">
                  <a16:creationId xmlns:a16="http://schemas.microsoft.com/office/drawing/2014/main" id="{5BF9840A-2D5E-0AA3-C75F-B8F568705BF5}"/>
                </a:ext>
              </a:extLst>
            </p:cNvPr>
            <p:cNvSpPr>
              <a:spLocks noChangeArrowheads="1"/>
            </p:cNvSpPr>
            <p:nvPr/>
          </p:nvSpPr>
          <p:spPr bwMode="auto">
            <a:xfrm>
              <a:off x="2736" y="2160"/>
              <a:ext cx="2256" cy="1056"/>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18" name="AutoShape 10">
              <a:extLst>
                <a:ext uri="{FF2B5EF4-FFF2-40B4-BE49-F238E27FC236}">
                  <a16:creationId xmlns:a16="http://schemas.microsoft.com/office/drawing/2014/main" id="{D42DD1D7-292C-5809-1BE0-E303E3688B5F}"/>
                </a:ext>
              </a:extLst>
            </p:cNvPr>
            <p:cNvSpPr>
              <a:spLocks noChangeArrowheads="1"/>
            </p:cNvSpPr>
            <p:nvPr/>
          </p:nvSpPr>
          <p:spPr bwMode="auto">
            <a:xfrm flipH="1">
              <a:off x="3216" y="1536"/>
              <a:ext cx="912" cy="624"/>
            </a:xfrm>
            <a:prstGeom prst="rtTriangl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19" name="Rectangle 11">
              <a:extLst>
                <a:ext uri="{FF2B5EF4-FFF2-40B4-BE49-F238E27FC236}">
                  <a16:creationId xmlns:a16="http://schemas.microsoft.com/office/drawing/2014/main" id="{24028C74-4529-39F2-1EB6-304A84CA133D}"/>
                </a:ext>
              </a:extLst>
            </p:cNvPr>
            <p:cNvSpPr>
              <a:spLocks noChangeArrowheads="1"/>
            </p:cNvSpPr>
            <p:nvPr/>
          </p:nvSpPr>
          <p:spPr bwMode="auto">
            <a:xfrm>
              <a:off x="4128" y="1536"/>
              <a:ext cx="864" cy="624"/>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94220" name="Group 12">
            <a:extLst>
              <a:ext uri="{FF2B5EF4-FFF2-40B4-BE49-F238E27FC236}">
                <a16:creationId xmlns:a16="http://schemas.microsoft.com/office/drawing/2014/main" id="{3647157F-8361-ADFD-CFEF-F9E0573F347B}"/>
              </a:ext>
            </a:extLst>
          </p:cNvPr>
          <p:cNvGrpSpPr>
            <a:grpSpLocks/>
          </p:cNvGrpSpPr>
          <p:nvPr/>
        </p:nvGrpSpPr>
        <p:grpSpPr bwMode="auto">
          <a:xfrm>
            <a:off x="738188" y="1936750"/>
            <a:ext cx="6881812" cy="2733675"/>
            <a:chOff x="465" y="1220"/>
            <a:chExt cx="4335" cy="1722"/>
          </a:xfrm>
        </p:grpSpPr>
        <p:sp>
          <p:nvSpPr>
            <p:cNvPr id="94221" name="Arc 13">
              <a:extLst>
                <a:ext uri="{FF2B5EF4-FFF2-40B4-BE49-F238E27FC236}">
                  <a16:creationId xmlns:a16="http://schemas.microsoft.com/office/drawing/2014/main" id="{5DB30CA6-D054-B768-70DA-DEE95CDC7FD3}"/>
                </a:ext>
              </a:extLst>
            </p:cNvPr>
            <p:cNvSpPr>
              <a:spLocks/>
            </p:cNvSpPr>
            <p:nvPr/>
          </p:nvSpPr>
          <p:spPr bwMode="auto">
            <a:xfrm rot="-3564977" flipH="1" flipV="1">
              <a:off x="628" y="1539"/>
              <a:ext cx="1240" cy="1566"/>
            </a:xfrm>
            <a:custGeom>
              <a:avLst/>
              <a:gdLst>
                <a:gd name="G0" fmla="+- 2566 0 0"/>
                <a:gd name="G1" fmla="+- 21600 0 0"/>
                <a:gd name="G2" fmla="+- 21600 0 0"/>
                <a:gd name="T0" fmla="*/ 0 w 24166"/>
                <a:gd name="T1" fmla="*/ 153 h 37091"/>
                <a:gd name="T2" fmla="*/ 17619 w 24166"/>
                <a:gd name="T3" fmla="*/ 37091 h 37091"/>
                <a:gd name="T4" fmla="*/ 2566 w 24166"/>
                <a:gd name="T5" fmla="*/ 21600 h 37091"/>
              </a:gdLst>
              <a:ahLst/>
              <a:cxnLst>
                <a:cxn ang="0">
                  <a:pos x="T0" y="T1"/>
                </a:cxn>
                <a:cxn ang="0">
                  <a:pos x="T2" y="T3"/>
                </a:cxn>
                <a:cxn ang="0">
                  <a:pos x="T4" y="T5"/>
                </a:cxn>
              </a:cxnLst>
              <a:rect l="0" t="0" r="r" b="b"/>
              <a:pathLst>
                <a:path w="24166" h="37091" fill="none" extrusionOk="0">
                  <a:moveTo>
                    <a:pt x="-1" y="152"/>
                  </a:moveTo>
                  <a:cubicBezTo>
                    <a:pt x="851" y="51"/>
                    <a:pt x="1708" y="0"/>
                    <a:pt x="2566" y="0"/>
                  </a:cubicBezTo>
                  <a:cubicBezTo>
                    <a:pt x="14495" y="0"/>
                    <a:pt x="24166" y="9670"/>
                    <a:pt x="24166" y="21600"/>
                  </a:cubicBezTo>
                  <a:cubicBezTo>
                    <a:pt x="24166" y="27436"/>
                    <a:pt x="21804" y="33023"/>
                    <a:pt x="17618" y="37090"/>
                  </a:cubicBezTo>
                </a:path>
                <a:path w="24166" h="37091" stroke="0" extrusionOk="0">
                  <a:moveTo>
                    <a:pt x="-1" y="152"/>
                  </a:moveTo>
                  <a:cubicBezTo>
                    <a:pt x="851" y="51"/>
                    <a:pt x="1708" y="0"/>
                    <a:pt x="2566" y="0"/>
                  </a:cubicBezTo>
                  <a:cubicBezTo>
                    <a:pt x="14495" y="0"/>
                    <a:pt x="24166" y="9670"/>
                    <a:pt x="24166" y="21600"/>
                  </a:cubicBezTo>
                  <a:cubicBezTo>
                    <a:pt x="24166" y="27436"/>
                    <a:pt x="21804" y="33023"/>
                    <a:pt x="17618" y="37090"/>
                  </a:cubicBezTo>
                  <a:lnTo>
                    <a:pt x="2566"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22" name="Arc 14">
              <a:extLst>
                <a:ext uri="{FF2B5EF4-FFF2-40B4-BE49-F238E27FC236}">
                  <a16:creationId xmlns:a16="http://schemas.microsoft.com/office/drawing/2014/main" id="{40C0A27A-FB5D-5A11-097C-544D16EB903C}"/>
                </a:ext>
              </a:extLst>
            </p:cNvPr>
            <p:cNvSpPr>
              <a:spLocks/>
            </p:cNvSpPr>
            <p:nvPr/>
          </p:nvSpPr>
          <p:spPr bwMode="auto">
            <a:xfrm rot="-4212909" flipH="1" flipV="1">
              <a:off x="3238" y="1057"/>
              <a:ext cx="1399" cy="1725"/>
            </a:xfrm>
            <a:custGeom>
              <a:avLst/>
              <a:gdLst>
                <a:gd name="G0" fmla="+- 3564 0 0"/>
                <a:gd name="G1" fmla="+- 21600 0 0"/>
                <a:gd name="G2" fmla="+- 21600 0 0"/>
                <a:gd name="T0" fmla="*/ 0 w 25164"/>
                <a:gd name="T1" fmla="*/ 296 h 31496"/>
                <a:gd name="T2" fmla="*/ 22764 w 25164"/>
                <a:gd name="T3" fmla="*/ 31496 h 31496"/>
                <a:gd name="T4" fmla="*/ 3564 w 25164"/>
                <a:gd name="T5" fmla="*/ 21600 h 31496"/>
              </a:gdLst>
              <a:ahLst/>
              <a:cxnLst>
                <a:cxn ang="0">
                  <a:pos x="T0" y="T1"/>
                </a:cxn>
                <a:cxn ang="0">
                  <a:pos x="T2" y="T3"/>
                </a:cxn>
                <a:cxn ang="0">
                  <a:pos x="T4" y="T5"/>
                </a:cxn>
              </a:cxnLst>
              <a:rect l="0" t="0" r="r" b="b"/>
              <a:pathLst>
                <a:path w="25164" h="31496" fill="none" extrusionOk="0">
                  <a:moveTo>
                    <a:pt x="0" y="296"/>
                  </a:moveTo>
                  <a:cubicBezTo>
                    <a:pt x="1177" y="99"/>
                    <a:pt x="2369" y="0"/>
                    <a:pt x="3564" y="0"/>
                  </a:cubicBezTo>
                  <a:cubicBezTo>
                    <a:pt x="15493" y="0"/>
                    <a:pt x="25164" y="9670"/>
                    <a:pt x="25164" y="21600"/>
                  </a:cubicBezTo>
                  <a:cubicBezTo>
                    <a:pt x="25164" y="25042"/>
                    <a:pt x="24341" y="28435"/>
                    <a:pt x="22763" y="31495"/>
                  </a:cubicBezTo>
                </a:path>
                <a:path w="25164" h="31496" stroke="0" extrusionOk="0">
                  <a:moveTo>
                    <a:pt x="0" y="296"/>
                  </a:moveTo>
                  <a:cubicBezTo>
                    <a:pt x="1177" y="99"/>
                    <a:pt x="2369" y="0"/>
                    <a:pt x="3564" y="0"/>
                  </a:cubicBezTo>
                  <a:cubicBezTo>
                    <a:pt x="15493" y="0"/>
                    <a:pt x="25164" y="9670"/>
                    <a:pt x="25164" y="21600"/>
                  </a:cubicBezTo>
                  <a:cubicBezTo>
                    <a:pt x="25164" y="25042"/>
                    <a:pt x="24341" y="28435"/>
                    <a:pt x="22763" y="31495"/>
                  </a:cubicBezTo>
                  <a:lnTo>
                    <a:pt x="3564"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4223" name="Text Box 15">
            <a:extLst>
              <a:ext uri="{FF2B5EF4-FFF2-40B4-BE49-F238E27FC236}">
                <a16:creationId xmlns:a16="http://schemas.microsoft.com/office/drawing/2014/main" id="{E5ADC9E5-AC99-289A-337C-2A0DEE2C55E5}"/>
              </a:ext>
            </a:extLst>
          </p:cNvPr>
          <p:cNvSpPr txBox="1">
            <a:spLocks noChangeArrowheads="1"/>
          </p:cNvSpPr>
          <p:nvPr/>
        </p:nvSpPr>
        <p:spPr bwMode="auto">
          <a:xfrm>
            <a:off x="1600200" y="28956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strip footing</a:t>
            </a:r>
            <a:endParaRPr lang="en-AU" altLang="en-US"/>
          </a:p>
        </p:txBody>
      </p:sp>
      <p:sp>
        <p:nvSpPr>
          <p:cNvPr id="94224" name="Text Box 16">
            <a:extLst>
              <a:ext uri="{FF2B5EF4-FFF2-40B4-BE49-F238E27FC236}">
                <a16:creationId xmlns:a16="http://schemas.microsoft.com/office/drawing/2014/main" id="{0BDCE226-95D4-F33C-8443-DECC9EA738E8}"/>
              </a:ext>
            </a:extLst>
          </p:cNvPr>
          <p:cNvSpPr txBox="1">
            <a:spLocks noChangeArrowheads="1"/>
          </p:cNvSpPr>
          <p:nvPr/>
        </p:nvSpPr>
        <p:spPr bwMode="auto">
          <a:xfrm>
            <a:off x="4572000" y="2438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embankment</a:t>
            </a:r>
            <a:endParaRPr lang="en-AU" altLang="en-US"/>
          </a:p>
        </p:txBody>
      </p:sp>
      <p:sp>
        <p:nvSpPr>
          <p:cNvPr id="94225" name="AutoShape 17">
            <a:extLst>
              <a:ext uri="{FF2B5EF4-FFF2-40B4-BE49-F238E27FC236}">
                <a16:creationId xmlns:a16="http://schemas.microsoft.com/office/drawing/2014/main" id="{D0899668-F4ED-320F-FEBA-83AC4E8B1E13}"/>
              </a:ext>
            </a:extLst>
          </p:cNvPr>
          <p:cNvSpPr>
            <a:spLocks noChangeArrowheads="1"/>
          </p:cNvSpPr>
          <p:nvPr/>
        </p:nvSpPr>
        <p:spPr bwMode="auto">
          <a:xfrm rot="-450624">
            <a:off x="1752600" y="3657600"/>
            <a:ext cx="1371600" cy="457200"/>
          </a:xfrm>
          <a:prstGeom prst="curvedUpArrow">
            <a:avLst>
              <a:gd name="adj1" fmla="val 60000"/>
              <a:gd name="adj2" fmla="val 120000"/>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26" name="AutoShape 18">
            <a:extLst>
              <a:ext uri="{FF2B5EF4-FFF2-40B4-BE49-F238E27FC236}">
                <a16:creationId xmlns:a16="http://schemas.microsoft.com/office/drawing/2014/main" id="{329B07E8-F8A5-915B-A66E-3E927487D2E2}"/>
              </a:ext>
            </a:extLst>
          </p:cNvPr>
          <p:cNvSpPr>
            <a:spLocks noChangeArrowheads="1"/>
          </p:cNvSpPr>
          <p:nvPr/>
        </p:nvSpPr>
        <p:spPr bwMode="auto">
          <a:xfrm rot="8629054">
            <a:off x="5867400" y="3200400"/>
            <a:ext cx="1227138" cy="457200"/>
          </a:xfrm>
          <a:prstGeom prst="curvedDownArrow">
            <a:avLst>
              <a:gd name="adj1" fmla="val 53681"/>
              <a:gd name="adj2" fmla="val 107361"/>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27" name="Text Box 19">
            <a:extLst>
              <a:ext uri="{FF2B5EF4-FFF2-40B4-BE49-F238E27FC236}">
                <a16:creationId xmlns:a16="http://schemas.microsoft.com/office/drawing/2014/main" id="{9E59959C-527D-7509-4836-30C3EE5B701E}"/>
              </a:ext>
            </a:extLst>
          </p:cNvPr>
          <p:cNvSpPr txBox="1">
            <a:spLocks noChangeArrowheads="1"/>
          </p:cNvSpPr>
          <p:nvPr/>
        </p:nvSpPr>
        <p:spPr bwMode="auto">
          <a:xfrm>
            <a:off x="838200" y="5334000"/>
            <a:ext cx="662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At failure, shear stress along the failure surface reaches the shear strength.</a:t>
            </a:r>
            <a:endParaRPr lang="en-AU" altLang="en-US" sz="2400">
              <a:latin typeface="Tahoma" panose="020B0604030504040204" pitchFamily="34" charset="0"/>
            </a:endParaRPr>
          </a:p>
        </p:txBody>
      </p:sp>
      <p:grpSp>
        <p:nvGrpSpPr>
          <p:cNvPr id="94228" name="Group 20">
            <a:extLst>
              <a:ext uri="{FF2B5EF4-FFF2-40B4-BE49-F238E27FC236}">
                <a16:creationId xmlns:a16="http://schemas.microsoft.com/office/drawing/2014/main" id="{9C1658BC-47B8-7E11-3626-52BBD1DB9F36}"/>
              </a:ext>
            </a:extLst>
          </p:cNvPr>
          <p:cNvGrpSpPr>
            <a:grpSpLocks/>
          </p:cNvGrpSpPr>
          <p:nvPr/>
        </p:nvGrpSpPr>
        <p:grpSpPr bwMode="auto">
          <a:xfrm>
            <a:off x="3352800" y="3810000"/>
            <a:ext cx="1905000" cy="595313"/>
            <a:chOff x="2112" y="2400"/>
            <a:chExt cx="1200" cy="375"/>
          </a:xfrm>
        </p:grpSpPr>
        <p:sp>
          <p:nvSpPr>
            <p:cNvPr id="94229" name="Text Box 21">
              <a:extLst>
                <a:ext uri="{FF2B5EF4-FFF2-40B4-BE49-F238E27FC236}">
                  <a16:creationId xmlns:a16="http://schemas.microsoft.com/office/drawing/2014/main" id="{B3763C42-AE21-D6AC-D64F-E5A1C23743CB}"/>
                </a:ext>
              </a:extLst>
            </p:cNvPr>
            <p:cNvSpPr txBox="1">
              <a:spLocks noChangeArrowheads="1"/>
            </p:cNvSpPr>
            <p:nvPr/>
          </p:nvSpPr>
          <p:spPr bwMode="auto">
            <a:xfrm>
              <a:off x="2160" y="2544"/>
              <a:ext cx="11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failure surface</a:t>
              </a:r>
              <a:endParaRPr lang="en-AU" altLang="en-US"/>
            </a:p>
          </p:txBody>
        </p:sp>
        <p:sp>
          <p:nvSpPr>
            <p:cNvPr id="94230" name="Line 22">
              <a:extLst>
                <a:ext uri="{FF2B5EF4-FFF2-40B4-BE49-F238E27FC236}">
                  <a16:creationId xmlns:a16="http://schemas.microsoft.com/office/drawing/2014/main" id="{E9DD8F89-84AB-453A-6036-434508BDA1E4}"/>
                </a:ext>
              </a:extLst>
            </p:cNvPr>
            <p:cNvSpPr>
              <a:spLocks noChangeShapeType="1"/>
            </p:cNvSpPr>
            <p:nvPr/>
          </p:nvSpPr>
          <p:spPr bwMode="auto">
            <a:xfrm flipH="1" flipV="1">
              <a:off x="2112" y="2400"/>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31" name="Line 23">
              <a:extLst>
                <a:ext uri="{FF2B5EF4-FFF2-40B4-BE49-F238E27FC236}">
                  <a16:creationId xmlns:a16="http://schemas.microsoft.com/office/drawing/2014/main" id="{C7C2BD84-6DFF-3E37-EC5A-DB306B62B157}"/>
                </a:ext>
              </a:extLst>
            </p:cNvPr>
            <p:cNvSpPr>
              <a:spLocks noChangeShapeType="1"/>
            </p:cNvSpPr>
            <p:nvPr/>
          </p:nvSpPr>
          <p:spPr bwMode="auto">
            <a:xfrm flipV="1">
              <a:off x="3120" y="2448"/>
              <a:ext cx="192"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94232" name="Group 24">
            <a:extLst>
              <a:ext uri="{FF2B5EF4-FFF2-40B4-BE49-F238E27FC236}">
                <a16:creationId xmlns:a16="http://schemas.microsoft.com/office/drawing/2014/main" id="{E4401963-13A3-075D-0E62-A36EB164768A}"/>
              </a:ext>
            </a:extLst>
          </p:cNvPr>
          <p:cNvGrpSpPr>
            <a:grpSpLocks/>
          </p:cNvGrpSpPr>
          <p:nvPr/>
        </p:nvGrpSpPr>
        <p:grpSpPr bwMode="auto">
          <a:xfrm>
            <a:off x="609600" y="2590800"/>
            <a:ext cx="7315200" cy="2089150"/>
            <a:chOff x="384" y="1632"/>
            <a:chExt cx="4608" cy="1316"/>
          </a:xfrm>
        </p:grpSpPr>
        <p:grpSp>
          <p:nvGrpSpPr>
            <p:cNvPr id="94233" name="Group 25">
              <a:extLst>
                <a:ext uri="{FF2B5EF4-FFF2-40B4-BE49-F238E27FC236}">
                  <a16:creationId xmlns:a16="http://schemas.microsoft.com/office/drawing/2014/main" id="{4B8ED891-2DE2-5166-5A0B-4C7EAB4C79BB}"/>
                </a:ext>
              </a:extLst>
            </p:cNvPr>
            <p:cNvGrpSpPr>
              <a:grpSpLocks/>
            </p:cNvGrpSpPr>
            <p:nvPr/>
          </p:nvGrpSpPr>
          <p:grpSpPr bwMode="auto">
            <a:xfrm>
              <a:off x="384" y="2160"/>
              <a:ext cx="1870" cy="766"/>
              <a:chOff x="384" y="2160"/>
              <a:chExt cx="1870" cy="766"/>
            </a:xfrm>
          </p:grpSpPr>
          <p:sp>
            <p:nvSpPr>
              <p:cNvPr id="94234" name="Arc 26">
                <a:extLst>
                  <a:ext uri="{FF2B5EF4-FFF2-40B4-BE49-F238E27FC236}">
                    <a16:creationId xmlns:a16="http://schemas.microsoft.com/office/drawing/2014/main" id="{BC764D5D-BA35-E565-3EF4-4829A0A39AF1}"/>
                  </a:ext>
                </a:extLst>
              </p:cNvPr>
              <p:cNvSpPr>
                <a:spLocks/>
              </p:cNvSpPr>
              <p:nvPr/>
            </p:nvSpPr>
            <p:spPr bwMode="auto">
              <a:xfrm rot="-1650377" flipH="1" flipV="1">
                <a:off x="1296" y="2832"/>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35" name="Arc 27">
                <a:extLst>
                  <a:ext uri="{FF2B5EF4-FFF2-40B4-BE49-F238E27FC236}">
                    <a16:creationId xmlns:a16="http://schemas.microsoft.com/office/drawing/2014/main" id="{C7A69F6F-D45F-4406-BF90-09D3DE4FE4F8}"/>
                  </a:ext>
                </a:extLst>
              </p:cNvPr>
              <p:cNvSpPr>
                <a:spLocks/>
              </p:cNvSpPr>
              <p:nvPr/>
            </p:nvSpPr>
            <p:spPr bwMode="auto">
              <a:xfrm rot="3527599" flipH="1" flipV="1">
                <a:off x="311" y="2233"/>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36" name="Arc 28">
                <a:extLst>
                  <a:ext uri="{FF2B5EF4-FFF2-40B4-BE49-F238E27FC236}">
                    <a16:creationId xmlns:a16="http://schemas.microsoft.com/office/drawing/2014/main" id="{07719D13-4A47-D0E7-CA8D-3D6EDA86E5DD}"/>
                  </a:ext>
                </a:extLst>
              </p:cNvPr>
              <p:cNvSpPr>
                <a:spLocks/>
              </p:cNvSpPr>
              <p:nvPr/>
            </p:nvSpPr>
            <p:spPr bwMode="auto">
              <a:xfrm rot="694746" flipH="1" flipV="1">
                <a:off x="768" y="2784"/>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37" name="Arc 29">
                <a:extLst>
                  <a:ext uri="{FF2B5EF4-FFF2-40B4-BE49-F238E27FC236}">
                    <a16:creationId xmlns:a16="http://schemas.microsoft.com/office/drawing/2014/main" id="{76CB0BB4-0DDB-08CE-C987-A01048BA1C9E}"/>
                  </a:ext>
                </a:extLst>
              </p:cNvPr>
              <p:cNvSpPr>
                <a:spLocks/>
              </p:cNvSpPr>
              <p:nvPr/>
            </p:nvSpPr>
            <p:spPr bwMode="auto">
              <a:xfrm rot="1469440" flipH="1" flipV="1">
                <a:off x="480" y="2544"/>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38" name="Arc 30">
                <a:extLst>
                  <a:ext uri="{FF2B5EF4-FFF2-40B4-BE49-F238E27FC236}">
                    <a16:creationId xmlns:a16="http://schemas.microsoft.com/office/drawing/2014/main" id="{B0DFDEF5-6291-ADF3-464C-E66B9970B234}"/>
                  </a:ext>
                </a:extLst>
              </p:cNvPr>
              <p:cNvSpPr>
                <a:spLocks/>
              </p:cNvSpPr>
              <p:nvPr/>
            </p:nvSpPr>
            <p:spPr bwMode="auto">
              <a:xfrm rot="-4798030" flipH="1" flipV="1">
                <a:off x="2087" y="2233"/>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39" name="Arc 31">
                <a:extLst>
                  <a:ext uri="{FF2B5EF4-FFF2-40B4-BE49-F238E27FC236}">
                    <a16:creationId xmlns:a16="http://schemas.microsoft.com/office/drawing/2014/main" id="{F585BEAB-43E5-C612-0ABD-AC65D3D38B40}"/>
                  </a:ext>
                </a:extLst>
              </p:cNvPr>
              <p:cNvSpPr>
                <a:spLocks/>
              </p:cNvSpPr>
              <p:nvPr/>
            </p:nvSpPr>
            <p:spPr bwMode="auto">
              <a:xfrm rot="-2665665" flipH="1" flipV="1">
                <a:off x="1632" y="2688"/>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4240" name="Arc 32">
                <a:extLst>
                  <a:ext uri="{FF2B5EF4-FFF2-40B4-BE49-F238E27FC236}">
                    <a16:creationId xmlns:a16="http://schemas.microsoft.com/office/drawing/2014/main" id="{C1741E7A-0B5A-90F9-160E-1A669B36D42A}"/>
                  </a:ext>
                </a:extLst>
              </p:cNvPr>
              <p:cNvSpPr>
                <a:spLocks/>
              </p:cNvSpPr>
              <p:nvPr/>
            </p:nvSpPr>
            <p:spPr bwMode="auto">
              <a:xfrm rot="-3859552" flipH="1" flipV="1">
                <a:off x="1895" y="2473"/>
                <a:ext cx="240" cy="94"/>
              </a:xfrm>
              <a:custGeom>
                <a:avLst/>
                <a:gdLst>
                  <a:gd name="G0" fmla="+- 0 0 0"/>
                  <a:gd name="G1" fmla="+- 21073 0 0"/>
                  <a:gd name="G2" fmla="+- 21600 0 0"/>
                  <a:gd name="T0" fmla="*/ 4741 w 21600"/>
                  <a:gd name="T1" fmla="*/ 0 h 21073"/>
                  <a:gd name="T2" fmla="*/ 21600 w 21600"/>
                  <a:gd name="T3" fmla="*/ 21073 h 21073"/>
                  <a:gd name="T4" fmla="*/ 0 w 21600"/>
                  <a:gd name="T5" fmla="*/ 21073 h 21073"/>
                </a:gdLst>
                <a:ahLst/>
                <a:cxnLst>
                  <a:cxn ang="0">
                    <a:pos x="T0" y="T1"/>
                  </a:cxn>
                  <a:cxn ang="0">
                    <a:pos x="T2" y="T3"/>
                  </a:cxn>
                  <a:cxn ang="0">
                    <a:pos x="T4" y="T5"/>
                  </a:cxn>
                </a:cxnLst>
                <a:rect l="0" t="0" r="r" b="b"/>
                <a:pathLst>
                  <a:path w="21600" h="21073" fill="none" extrusionOk="0">
                    <a:moveTo>
                      <a:pt x="4741" y="-1"/>
                    </a:moveTo>
                    <a:cubicBezTo>
                      <a:pt x="14597" y="2217"/>
                      <a:pt x="21600" y="10970"/>
                      <a:pt x="21600" y="21073"/>
                    </a:cubicBezTo>
                  </a:path>
                  <a:path w="21600" h="21073" stroke="0" extrusionOk="0">
                    <a:moveTo>
                      <a:pt x="4741" y="-1"/>
                    </a:moveTo>
                    <a:cubicBezTo>
                      <a:pt x="14597" y="2217"/>
                      <a:pt x="21600" y="10970"/>
                      <a:pt x="21600" y="21073"/>
                    </a:cubicBezTo>
                    <a:lnTo>
                      <a:pt x="0" y="21073"/>
                    </a:lnTo>
                    <a:close/>
                  </a:path>
                </a:pathLst>
              </a:custGeom>
              <a:noFill/>
              <a:ln w="9525">
                <a:solidFill>
                  <a:srgbClr val="FF0000"/>
                </a:solidFill>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nvGrpSpPr>
            <p:cNvPr id="94241" name="Group 33">
              <a:extLst>
                <a:ext uri="{FF2B5EF4-FFF2-40B4-BE49-F238E27FC236}">
                  <a16:creationId xmlns:a16="http://schemas.microsoft.com/office/drawing/2014/main" id="{3C7C66CF-1B6E-BD0E-CBEE-9CC62DA2F23B}"/>
                </a:ext>
              </a:extLst>
            </p:cNvPr>
            <p:cNvGrpSpPr>
              <a:grpSpLocks/>
            </p:cNvGrpSpPr>
            <p:nvPr/>
          </p:nvGrpSpPr>
          <p:grpSpPr bwMode="auto">
            <a:xfrm>
              <a:off x="2976" y="1632"/>
              <a:ext cx="1969" cy="913"/>
              <a:chOff x="2976" y="1632"/>
              <a:chExt cx="1969" cy="913"/>
            </a:xfrm>
          </p:grpSpPr>
          <p:sp>
            <p:nvSpPr>
              <p:cNvPr id="94242" name="Line 34">
                <a:extLst>
                  <a:ext uri="{FF2B5EF4-FFF2-40B4-BE49-F238E27FC236}">
                    <a16:creationId xmlns:a16="http://schemas.microsoft.com/office/drawing/2014/main" id="{77EF2EEA-5D78-F6E4-7E8D-97C539913100}"/>
                  </a:ext>
                </a:extLst>
              </p:cNvPr>
              <p:cNvSpPr>
                <a:spLocks noChangeShapeType="1"/>
              </p:cNvSpPr>
              <p:nvPr/>
            </p:nvSpPr>
            <p:spPr bwMode="auto">
              <a:xfrm rot="887277">
                <a:off x="340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43" name="Line 35">
                <a:extLst>
                  <a:ext uri="{FF2B5EF4-FFF2-40B4-BE49-F238E27FC236}">
                    <a16:creationId xmlns:a16="http://schemas.microsoft.com/office/drawing/2014/main" id="{D15ADCF1-13AF-1A96-C1FA-2FEC3265F373}"/>
                  </a:ext>
                </a:extLst>
              </p:cNvPr>
              <p:cNvSpPr>
                <a:spLocks noChangeShapeType="1"/>
              </p:cNvSpPr>
              <p:nvPr/>
            </p:nvSpPr>
            <p:spPr bwMode="auto">
              <a:xfrm rot="2017288">
                <a:off x="2976" y="2352"/>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44" name="Line 36">
                <a:extLst>
                  <a:ext uri="{FF2B5EF4-FFF2-40B4-BE49-F238E27FC236}">
                    <a16:creationId xmlns:a16="http://schemas.microsoft.com/office/drawing/2014/main" id="{4680E6AE-65CA-E56F-5B2B-9CDFADB71B39}"/>
                  </a:ext>
                </a:extLst>
              </p:cNvPr>
              <p:cNvSpPr>
                <a:spLocks noChangeShapeType="1"/>
              </p:cNvSpPr>
              <p:nvPr/>
            </p:nvSpPr>
            <p:spPr bwMode="auto">
              <a:xfrm rot="-491494">
                <a:off x="388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45" name="Line 37">
                <a:extLst>
                  <a:ext uri="{FF2B5EF4-FFF2-40B4-BE49-F238E27FC236}">
                    <a16:creationId xmlns:a16="http://schemas.microsoft.com/office/drawing/2014/main" id="{12A5A12E-460D-1F78-E434-A771D1C1F8F4}"/>
                  </a:ext>
                </a:extLst>
              </p:cNvPr>
              <p:cNvSpPr>
                <a:spLocks noChangeShapeType="1"/>
              </p:cNvSpPr>
              <p:nvPr/>
            </p:nvSpPr>
            <p:spPr bwMode="auto">
              <a:xfrm rot="-4211172">
                <a:off x="4801" y="1775"/>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46" name="Line 38">
                <a:extLst>
                  <a:ext uri="{FF2B5EF4-FFF2-40B4-BE49-F238E27FC236}">
                    <a16:creationId xmlns:a16="http://schemas.microsoft.com/office/drawing/2014/main" id="{94A5F4E8-3EC1-FA1B-8807-055166883922}"/>
                  </a:ext>
                </a:extLst>
              </p:cNvPr>
              <p:cNvSpPr>
                <a:spLocks noChangeShapeType="1"/>
              </p:cNvSpPr>
              <p:nvPr/>
            </p:nvSpPr>
            <p:spPr bwMode="auto">
              <a:xfrm rot="-2919851">
                <a:off x="4609" y="2111"/>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4247" name="Line 39">
                <a:extLst>
                  <a:ext uri="{FF2B5EF4-FFF2-40B4-BE49-F238E27FC236}">
                    <a16:creationId xmlns:a16="http://schemas.microsoft.com/office/drawing/2014/main" id="{756918D9-E154-7CF1-F4EB-ECC0100045B9}"/>
                  </a:ext>
                </a:extLst>
              </p:cNvPr>
              <p:cNvSpPr>
                <a:spLocks noChangeShapeType="1"/>
              </p:cNvSpPr>
              <p:nvPr/>
            </p:nvSpPr>
            <p:spPr bwMode="auto">
              <a:xfrm rot="-1775794">
                <a:off x="4272" y="2400"/>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94248" name="Text Box 40">
              <a:extLst>
                <a:ext uri="{FF2B5EF4-FFF2-40B4-BE49-F238E27FC236}">
                  <a16:creationId xmlns:a16="http://schemas.microsoft.com/office/drawing/2014/main" id="{0FF4392B-3172-B61C-5F77-EF9FB4D5C581}"/>
                </a:ext>
              </a:extLst>
            </p:cNvPr>
            <p:cNvSpPr txBox="1">
              <a:spLocks noChangeArrowheads="1"/>
            </p:cNvSpPr>
            <p:nvPr/>
          </p:nvSpPr>
          <p:spPr bwMode="auto">
            <a:xfrm>
              <a:off x="3456" y="2544"/>
              <a:ext cx="153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mobilised shear resistance</a:t>
              </a:r>
              <a:endParaRPr lang="en-AU" altLang="en-US"/>
            </a:p>
          </p:txBody>
        </p:sp>
      </p:grpSp>
    </p:spTree>
    <p:custDataLst>
      <p:tags r:id="rId1"/>
    </p:custDataLst>
  </p:cSld>
  <p:clrMapOvr>
    <a:masterClrMapping/>
  </p:clrMapOvr>
  <p:transition spd="med" advClick="0" advTm="4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dissolve">
                                      <p:cBhvr>
                                        <p:cTn id="7" dur="500"/>
                                        <p:tgtEl>
                                          <p:spTgt spid="94211">
                                            <p:txEl>
                                              <p:pRg st="0" end="0"/>
                                            </p:txEl>
                                          </p:spTgt>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94220"/>
                                        </p:tgtEl>
                                        <p:attrNameLst>
                                          <p:attrName>style.visibility</p:attrName>
                                        </p:attrNameLst>
                                      </p:cBhvr>
                                      <p:to>
                                        <p:strVal val="visible"/>
                                      </p:to>
                                    </p:set>
                                    <p:animEffect transition="in" filter="dissolve">
                                      <p:cBhvr>
                                        <p:cTn id="11" dur="500"/>
                                        <p:tgtEl>
                                          <p:spTgt spid="94220"/>
                                        </p:tgtEl>
                                      </p:cBhvr>
                                    </p:animEffect>
                                  </p:childTnLst>
                                </p:cTn>
                              </p:par>
                            </p:childTnLst>
                          </p:cTn>
                        </p:par>
                        <p:par>
                          <p:cTn id="12" fill="hold" nodeType="afterGroup">
                            <p:stCondLst>
                              <p:cond delay="7000"/>
                            </p:stCondLst>
                            <p:childTnLst>
                              <p:par>
                                <p:cTn id="13" presetID="9" presetClass="entr" presetSubtype="0" fill="hold" nodeType="afterEffect">
                                  <p:stCondLst>
                                    <p:cond delay="4000"/>
                                  </p:stCondLst>
                                  <p:childTnLst>
                                    <p:set>
                                      <p:cBhvr>
                                        <p:cTn id="14" dur="1" fill="hold">
                                          <p:stCondLst>
                                            <p:cond delay="0"/>
                                          </p:stCondLst>
                                        </p:cTn>
                                        <p:tgtEl>
                                          <p:spTgt spid="94228"/>
                                        </p:tgtEl>
                                        <p:attrNameLst>
                                          <p:attrName>style.visibility</p:attrName>
                                        </p:attrNameLst>
                                      </p:cBhvr>
                                      <p:to>
                                        <p:strVal val="visible"/>
                                      </p:to>
                                    </p:set>
                                    <p:animEffect transition="in" filter="dissolve">
                                      <p:cBhvr>
                                        <p:cTn id="15" dur="500"/>
                                        <p:tgtEl>
                                          <p:spTgt spid="94228"/>
                                        </p:tgtEl>
                                      </p:cBhvr>
                                    </p:animEffect>
                                  </p:childTnLst>
                                </p:cTn>
                              </p:par>
                            </p:childTnLst>
                          </p:cTn>
                        </p:par>
                        <p:par>
                          <p:cTn id="16" fill="hold" nodeType="afterGroup">
                            <p:stCondLst>
                              <p:cond delay="11500"/>
                            </p:stCondLst>
                            <p:childTnLst>
                              <p:par>
                                <p:cTn id="17" presetID="9" presetClass="entr" presetSubtype="0" fill="hold" nodeType="afterEffect">
                                  <p:stCondLst>
                                    <p:cond delay="4000"/>
                                  </p:stCondLst>
                                  <p:childTnLst>
                                    <p:set>
                                      <p:cBhvr>
                                        <p:cTn id="18" dur="1" fill="hold">
                                          <p:stCondLst>
                                            <p:cond delay="0"/>
                                          </p:stCondLst>
                                        </p:cTn>
                                        <p:tgtEl>
                                          <p:spTgt spid="94225"/>
                                        </p:tgtEl>
                                        <p:attrNameLst>
                                          <p:attrName>style.visibility</p:attrName>
                                        </p:attrNameLst>
                                      </p:cBhvr>
                                      <p:to>
                                        <p:strVal val="visible"/>
                                      </p:to>
                                    </p:set>
                                    <p:animEffect transition="in" filter="dissolve">
                                      <p:cBhvr>
                                        <p:cTn id="19" dur="500"/>
                                        <p:tgtEl>
                                          <p:spTgt spid="94225"/>
                                        </p:tgtEl>
                                      </p:cBhvr>
                                    </p:animEffect>
                                  </p:childTnLst>
                                </p:cTn>
                              </p:par>
                            </p:childTnLst>
                          </p:cTn>
                        </p:par>
                        <p:par>
                          <p:cTn id="20" fill="hold" nodeType="afterGroup">
                            <p:stCondLst>
                              <p:cond delay="16000"/>
                            </p:stCondLst>
                            <p:childTnLst>
                              <p:par>
                                <p:cTn id="21" presetID="9" presetClass="entr" presetSubtype="0" fill="hold" nodeType="afterEffect">
                                  <p:stCondLst>
                                    <p:cond delay="4000"/>
                                  </p:stCondLst>
                                  <p:childTnLst>
                                    <p:set>
                                      <p:cBhvr>
                                        <p:cTn id="22" dur="1" fill="hold">
                                          <p:stCondLst>
                                            <p:cond delay="0"/>
                                          </p:stCondLst>
                                        </p:cTn>
                                        <p:tgtEl>
                                          <p:spTgt spid="94226"/>
                                        </p:tgtEl>
                                        <p:attrNameLst>
                                          <p:attrName>style.visibility</p:attrName>
                                        </p:attrNameLst>
                                      </p:cBhvr>
                                      <p:to>
                                        <p:strVal val="visible"/>
                                      </p:to>
                                    </p:set>
                                    <p:animEffect transition="in" filter="dissolve">
                                      <p:cBhvr>
                                        <p:cTn id="23" dur="500"/>
                                        <p:tgtEl>
                                          <p:spTgt spid="94226"/>
                                        </p:tgtEl>
                                      </p:cBhvr>
                                    </p:animEffect>
                                  </p:childTnLst>
                                </p:cTn>
                              </p:par>
                            </p:childTnLst>
                          </p:cTn>
                        </p:par>
                        <p:par>
                          <p:cTn id="24" fill="hold" nodeType="afterGroup">
                            <p:stCondLst>
                              <p:cond delay="20500"/>
                            </p:stCondLst>
                            <p:childTnLst>
                              <p:par>
                                <p:cTn id="25" presetID="9" presetClass="entr" presetSubtype="0" fill="hold" nodeType="afterEffect">
                                  <p:stCondLst>
                                    <p:cond delay="4000"/>
                                  </p:stCondLst>
                                  <p:childTnLst>
                                    <p:set>
                                      <p:cBhvr>
                                        <p:cTn id="26" dur="1" fill="hold">
                                          <p:stCondLst>
                                            <p:cond delay="0"/>
                                          </p:stCondLst>
                                        </p:cTn>
                                        <p:tgtEl>
                                          <p:spTgt spid="94232"/>
                                        </p:tgtEl>
                                        <p:attrNameLst>
                                          <p:attrName>style.visibility</p:attrName>
                                        </p:attrNameLst>
                                      </p:cBhvr>
                                      <p:to>
                                        <p:strVal val="visible"/>
                                      </p:to>
                                    </p:set>
                                    <p:animEffect transition="in" filter="dissolve">
                                      <p:cBhvr>
                                        <p:cTn id="27" dur="500"/>
                                        <p:tgtEl>
                                          <p:spTgt spid="94232"/>
                                        </p:tgtEl>
                                      </p:cBhvr>
                                    </p:animEffect>
                                  </p:childTnLst>
                                </p:cTn>
                              </p:par>
                            </p:childTnLst>
                          </p:cTn>
                        </p:par>
                        <p:par>
                          <p:cTn id="28" fill="hold" nodeType="afterGroup">
                            <p:stCondLst>
                              <p:cond delay="25000"/>
                            </p:stCondLst>
                            <p:childTnLst>
                              <p:par>
                                <p:cTn id="29" presetID="9" presetClass="entr" presetSubtype="0" fill="hold" nodeType="afterEffect">
                                  <p:stCondLst>
                                    <p:cond delay="7000"/>
                                  </p:stCondLst>
                                  <p:childTnLst>
                                    <p:set>
                                      <p:cBhvr>
                                        <p:cTn id="30" dur="1" fill="hold">
                                          <p:stCondLst>
                                            <p:cond delay="0"/>
                                          </p:stCondLst>
                                        </p:cTn>
                                        <p:tgtEl>
                                          <p:spTgt spid="94227"/>
                                        </p:tgtEl>
                                        <p:attrNameLst>
                                          <p:attrName>style.visibility</p:attrName>
                                        </p:attrNameLst>
                                      </p:cBhvr>
                                      <p:to>
                                        <p:strVal val="visible"/>
                                      </p:to>
                                    </p:set>
                                    <p:animEffect transition="in" filter="dissolve">
                                      <p:cBhvr>
                                        <p:cTn id="31" dur="500"/>
                                        <p:tgtEl>
                                          <p:spTgt spid="94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advAuto="2000"/>
      <p:bldP spid="9422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ABEDAC1-426B-7083-88E0-04AC5A2BAC22}"/>
              </a:ext>
            </a:extLst>
          </p:cNvPr>
          <p:cNvSpPr>
            <a:spLocks noGrp="1" noChangeArrowheads="1"/>
          </p:cNvSpPr>
          <p:nvPr>
            <p:ph type="title"/>
          </p:nvPr>
        </p:nvSpPr>
        <p:spPr>
          <a:xfrm>
            <a:off x="304800" y="304800"/>
            <a:ext cx="7467600" cy="762000"/>
          </a:xfrm>
        </p:spPr>
        <p:txBody>
          <a:bodyPr/>
          <a:lstStyle/>
          <a:p>
            <a:r>
              <a:rPr lang="en-US" altLang="en-US"/>
              <a:t>Shear failure</a:t>
            </a:r>
            <a:endParaRPr lang="en-AU" altLang="en-US"/>
          </a:p>
        </p:txBody>
      </p:sp>
      <p:grpSp>
        <p:nvGrpSpPr>
          <p:cNvPr id="95235" name="Group 3">
            <a:extLst>
              <a:ext uri="{FF2B5EF4-FFF2-40B4-BE49-F238E27FC236}">
                <a16:creationId xmlns:a16="http://schemas.microsoft.com/office/drawing/2014/main" id="{3826FF88-FFA2-D68F-E8C0-85B4C89BE242}"/>
              </a:ext>
            </a:extLst>
          </p:cNvPr>
          <p:cNvGrpSpPr>
            <a:grpSpLocks/>
          </p:cNvGrpSpPr>
          <p:nvPr/>
        </p:nvGrpSpPr>
        <p:grpSpPr bwMode="auto">
          <a:xfrm>
            <a:off x="152400" y="1828800"/>
            <a:ext cx="4191000" cy="3168650"/>
            <a:chOff x="2736" y="1220"/>
            <a:chExt cx="2640" cy="1996"/>
          </a:xfrm>
        </p:grpSpPr>
        <p:grpSp>
          <p:nvGrpSpPr>
            <p:cNvPr id="95236" name="Group 4">
              <a:extLst>
                <a:ext uri="{FF2B5EF4-FFF2-40B4-BE49-F238E27FC236}">
                  <a16:creationId xmlns:a16="http://schemas.microsoft.com/office/drawing/2014/main" id="{4114A82A-2F62-7035-DE72-C5A8C4520EB3}"/>
                </a:ext>
              </a:extLst>
            </p:cNvPr>
            <p:cNvGrpSpPr>
              <a:grpSpLocks/>
            </p:cNvGrpSpPr>
            <p:nvPr/>
          </p:nvGrpSpPr>
          <p:grpSpPr bwMode="auto">
            <a:xfrm>
              <a:off x="2736" y="1536"/>
              <a:ext cx="2640" cy="1680"/>
              <a:chOff x="2736" y="1536"/>
              <a:chExt cx="2640" cy="1680"/>
            </a:xfrm>
          </p:grpSpPr>
          <p:grpSp>
            <p:nvGrpSpPr>
              <p:cNvPr id="95237" name="Group 5">
                <a:extLst>
                  <a:ext uri="{FF2B5EF4-FFF2-40B4-BE49-F238E27FC236}">
                    <a16:creationId xmlns:a16="http://schemas.microsoft.com/office/drawing/2014/main" id="{A7C79C0C-E5D3-26CA-0901-909A9E32CDE2}"/>
                  </a:ext>
                </a:extLst>
              </p:cNvPr>
              <p:cNvGrpSpPr>
                <a:grpSpLocks/>
              </p:cNvGrpSpPr>
              <p:nvPr/>
            </p:nvGrpSpPr>
            <p:grpSpPr bwMode="auto">
              <a:xfrm>
                <a:off x="2736" y="1536"/>
                <a:ext cx="2640" cy="1680"/>
                <a:chOff x="2736" y="1536"/>
                <a:chExt cx="2256" cy="1680"/>
              </a:xfrm>
            </p:grpSpPr>
            <p:sp>
              <p:nvSpPr>
                <p:cNvPr id="95238" name="Rectangle 6">
                  <a:extLst>
                    <a:ext uri="{FF2B5EF4-FFF2-40B4-BE49-F238E27FC236}">
                      <a16:creationId xmlns:a16="http://schemas.microsoft.com/office/drawing/2014/main" id="{E3B0AC83-576A-9A21-5FDD-F78792C7F620}"/>
                    </a:ext>
                  </a:extLst>
                </p:cNvPr>
                <p:cNvSpPr>
                  <a:spLocks noChangeArrowheads="1"/>
                </p:cNvSpPr>
                <p:nvPr/>
              </p:nvSpPr>
              <p:spPr bwMode="auto">
                <a:xfrm>
                  <a:off x="2736" y="2160"/>
                  <a:ext cx="2256" cy="1056"/>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5239" name="AutoShape 7">
                  <a:extLst>
                    <a:ext uri="{FF2B5EF4-FFF2-40B4-BE49-F238E27FC236}">
                      <a16:creationId xmlns:a16="http://schemas.microsoft.com/office/drawing/2014/main" id="{5371ACE6-7DF9-75B3-E96B-FD71C5ECB437}"/>
                    </a:ext>
                  </a:extLst>
                </p:cNvPr>
                <p:cNvSpPr>
                  <a:spLocks noChangeArrowheads="1"/>
                </p:cNvSpPr>
                <p:nvPr/>
              </p:nvSpPr>
              <p:spPr bwMode="auto">
                <a:xfrm flipH="1">
                  <a:off x="3216" y="1536"/>
                  <a:ext cx="912" cy="624"/>
                </a:xfrm>
                <a:prstGeom prst="rtTriangl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5240" name="Rectangle 8">
                  <a:extLst>
                    <a:ext uri="{FF2B5EF4-FFF2-40B4-BE49-F238E27FC236}">
                      <a16:creationId xmlns:a16="http://schemas.microsoft.com/office/drawing/2014/main" id="{A47261F6-552B-1675-35CE-BD7396309918}"/>
                    </a:ext>
                  </a:extLst>
                </p:cNvPr>
                <p:cNvSpPr>
                  <a:spLocks noChangeArrowheads="1"/>
                </p:cNvSpPr>
                <p:nvPr/>
              </p:nvSpPr>
              <p:spPr bwMode="auto">
                <a:xfrm>
                  <a:off x="4128" y="1536"/>
                  <a:ext cx="864" cy="624"/>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5241" name="AutoShape 9">
                <a:extLst>
                  <a:ext uri="{FF2B5EF4-FFF2-40B4-BE49-F238E27FC236}">
                    <a16:creationId xmlns:a16="http://schemas.microsoft.com/office/drawing/2014/main" id="{8D4EB8FC-83CE-1D51-3B29-A998BDFD64AF}"/>
                  </a:ext>
                </a:extLst>
              </p:cNvPr>
              <p:cNvSpPr>
                <a:spLocks noChangeArrowheads="1"/>
              </p:cNvSpPr>
              <p:nvPr/>
            </p:nvSpPr>
            <p:spPr bwMode="auto">
              <a:xfrm rot="8629054">
                <a:off x="3696" y="2016"/>
                <a:ext cx="773" cy="288"/>
              </a:xfrm>
              <a:prstGeom prst="curvedDownArrow">
                <a:avLst>
                  <a:gd name="adj1" fmla="val 53681"/>
                  <a:gd name="adj2" fmla="val 107361"/>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95242" name="Group 10">
                <a:extLst>
                  <a:ext uri="{FF2B5EF4-FFF2-40B4-BE49-F238E27FC236}">
                    <a16:creationId xmlns:a16="http://schemas.microsoft.com/office/drawing/2014/main" id="{C08D05F2-4390-A066-D6FA-E6C183DF9852}"/>
                  </a:ext>
                </a:extLst>
              </p:cNvPr>
              <p:cNvGrpSpPr>
                <a:grpSpLocks/>
              </p:cNvGrpSpPr>
              <p:nvPr/>
            </p:nvGrpSpPr>
            <p:grpSpPr bwMode="auto">
              <a:xfrm>
                <a:off x="2976" y="1632"/>
                <a:ext cx="1969" cy="913"/>
                <a:chOff x="2976" y="1632"/>
                <a:chExt cx="1969" cy="913"/>
              </a:xfrm>
            </p:grpSpPr>
            <p:sp>
              <p:nvSpPr>
                <p:cNvPr id="95243" name="Line 11">
                  <a:extLst>
                    <a:ext uri="{FF2B5EF4-FFF2-40B4-BE49-F238E27FC236}">
                      <a16:creationId xmlns:a16="http://schemas.microsoft.com/office/drawing/2014/main" id="{FB6697CC-D69F-1C34-0E27-BA08A18DFECC}"/>
                    </a:ext>
                  </a:extLst>
                </p:cNvPr>
                <p:cNvSpPr>
                  <a:spLocks noChangeShapeType="1"/>
                </p:cNvSpPr>
                <p:nvPr/>
              </p:nvSpPr>
              <p:spPr bwMode="auto">
                <a:xfrm rot="887277">
                  <a:off x="340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5244" name="Line 12">
                  <a:extLst>
                    <a:ext uri="{FF2B5EF4-FFF2-40B4-BE49-F238E27FC236}">
                      <a16:creationId xmlns:a16="http://schemas.microsoft.com/office/drawing/2014/main" id="{6DF63284-6949-11CB-A2E0-294C5E02AEA3}"/>
                    </a:ext>
                  </a:extLst>
                </p:cNvPr>
                <p:cNvSpPr>
                  <a:spLocks noChangeShapeType="1"/>
                </p:cNvSpPr>
                <p:nvPr/>
              </p:nvSpPr>
              <p:spPr bwMode="auto">
                <a:xfrm rot="2017288">
                  <a:off x="2976" y="2352"/>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5245" name="Line 13">
                  <a:extLst>
                    <a:ext uri="{FF2B5EF4-FFF2-40B4-BE49-F238E27FC236}">
                      <a16:creationId xmlns:a16="http://schemas.microsoft.com/office/drawing/2014/main" id="{0B1E86C0-6BFD-3344-FF27-E9E4A7DEB340}"/>
                    </a:ext>
                  </a:extLst>
                </p:cNvPr>
                <p:cNvSpPr>
                  <a:spLocks noChangeShapeType="1"/>
                </p:cNvSpPr>
                <p:nvPr/>
              </p:nvSpPr>
              <p:spPr bwMode="auto">
                <a:xfrm rot="-491494">
                  <a:off x="388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5246" name="Line 14">
                  <a:extLst>
                    <a:ext uri="{FF2B5EF4-FFF2-40B4-BE49-F238E27FC236}">
                      <a16:creationId xmlns:a16="http://schemas.microsoft.com/office/drawing/2014/main" id="{899ACA37-C65F-F36A-F66A-604D0759192D}"/>
                    </a:ext>
                  </a:extLst>
                </p:cNvPr>
                <p:cNvSpPr>
                  <a:spLocks noChangeShapeType="1"/>
                </p:cNvSpPr>
                <p:nvPr/>
              </p:nvSpPr>
              <p:spPr bwMode="auto">
                <a:xfrm rot="-4211172">
                  <a:off x="4801" y="1775"/>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5247" name="Line 15">
                  <a:extLst>
                    <a:ext uri="{FF2B5EF4-FFF2-40B4-BE49-F238E27FC236}">
                      <a16:creationId xmlns:a16="http://schemas.microsoft.com/office/drawing/2014/main" id="{B2CB7E4F-95F7-56D8-F08E-7EC0C63A75E9}"/>
                    </a:ext>
                  </a:extLst>
                </p:cNvPr>
                <p:cNvSpPr>
                  <a:spLocks noChangeShapeType="1"/>
                </p:cNvSpPr>
                <p:nvPr/>
              </p:nvSpPr>
              <p:spPr bwMode="auto">
                <a:xfrm rot="-2919851">
                  <a:off x="4609" y="2111"/>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5248" name="Line 16">
                  <a:extLst>
                    <a:ext uri="{FF2B5EF4-FFF2-40B4-BE49-F238E27FC236}">
                      <a16:creationId xmlns:a16="http://schemas.microsoft.com/office/drawing/2014/main" id="{D834D504-1663-45CE-B0F4-89392D877642}"/>
                    </a:ext>
                  </a:extLst>
                </p:cNvPr>
                <p:cNvSpPr>
                  <a:spLocks noChangeShapeType="1"/>
                </p:cNvSpPr>
                <p:nvPr/>
              </p:nvSpPr>
              <p:spPr bwMode="auto">
                <a:xfrm rot="-1775794">
                  <a:off x="4272" y="2400"/>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sp>
          <p:nvSpPr>
            <p:cNvPr id="95249" name="Arc 17">
              <a:extLst>
                <a:ext uri="{FF2B5EF4-FFF2-40B4-BE49-F238E27FC236}">
                  <a16:creationId xmlns:a16="http://schemas.microsoft.com/office/drawing/2014/main" id="{E6AF402D-C1A3-97B4-4763-4EBA5B2B3E84}"/>
                </a:ext>
              </a:extLst>
            </p:cNvPr>
            <p:cNvSpPr>
              <a:spLocks/>
            </p:cNvSpPr>
            <p:nvPr/>
          </p:nvSpPr>
          <p:spPr bwMode="auto">
            <a:xfrm rot="-4212909" flipH="1" flipV="1">
              <a:off x="3238" y="1057"/>
              <a:ext cx="1399" cy="1725"/>
            </a:xfrm>
            <a:custGeom>
              <a:avLst/>
              <a:gdLst>
                <a:gd name="G0" fmla="+- 3564 0 0"/>
                <a:gd name="G1" fmla="+- 21600 0 0"/>
                <a:gd name="G2" fmla="+- 21600 0 0"/>
                <a:gd name="T0" fmla="*/ 0 w 25164"/>
                <a:gd name="T1" fmla="*/ 296 h 31496"/>
                <a:gd name="T2" fmla="*/ 22764 w 25164"/>
                <a:gd name="T3" fmla="*/ 31496 h 31496"/>
                <a:gd name="T4" fmla="*/ 3564 w 25164"/>
                <a:gd name="T5" fmla="*/ 21600 h 31496"/>
              </a:gdLst>
              <a:ahLst/>
              <a:cxnLst>
                <a:cxn ang="0">
                  <a:pos x="T0" y="T1"/>
                </a:cxn>
                <a:cxn ang="0">
                  <a:pos x="T2" y="T3"/>
                </a:cxn>
                <a:cxn ang="0">
                  <a:pos x="T4" y="T5"/>
                </a:cxn>
              </a:cxnLst>
              <a:rect l="0" t="0" r="r" b="b"/>
              <a:pathLst>
                <a:path w="25164" h="31496" fill="none" extrusionOk="0">
                  <a:moveTo>
                    <a:pt x="0" y="296"/>
                  </a:moveTo>
                  <a:cubicBezTo>
                    <a:pt x="1177" y="99"/>
                    <a:pt x="2369" y="0"/>
                    <a:pt x="3564" y="0"/>
                  </a:cubicBezTo>
                  <a:cubicBezTo>
                    <a:pt x="15493" y="0"/>
                    <a:pt x="25164" y="9670"/>
                    <a:pt x="25164" y="21600"/>
                  </a:cubicBezTo>
                  <a:cubicBezTo>
                    <a:pt x="25164" y="25042"/>
                    <a:pt x="24341" y="28435"/>
                    <a:pt x="22763" y="31495"/>
                  </a:cubicBezTo>
                </a:path>
                <a:path w="25164" h="31496" stroke="0" extrusionOk="0">
                  <a:moveTo>
                    <a:pt x="0" y="296"/>
                  </a:moveTo>
                  <a:cubicBezTo>
                    <a:pt x="1177" y="99"/>
                    <a:pt x="2369" y="0"/>
                    <a:pt x="3564" y="0"/>
                  </a:cubicBezTo>
                  <a:cubicBezTo>
                    <a:pt x="15493" y="0"/>
                    <a:pt x="25164" y="9670"/>
                    <a:pt x="25164" y="21600"/>
                  </a:cubicBezTo>
                  <a:cubicBezTo>
                    <a:pt x="25164" y="25042"/>
                    <a:pt x="24341" y="28435"/>
                    <a:pt x="22763" y="31495"/>
                  </a:cubicBezTo>
                  <a:lnTo>
                    <a:pt x="3564"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5250" name="Oval 18">
            <a:extLst>
              <a:ext uri="{FF2B5EF4-FFF2-40B4-BE49-F238E27FC236}">
                <a16:creationId xmlns:a16="http://schemas.microsoft.com/office/drawing/2014/main" id="{17138F68-B2C0-E877-7282-40AEE672F853}"/>
              </a:ext>
            </a:extLst>
          </p:cNvPr>
          <p:cNvSpPr>
            <a:spLocks noChangeArrowheads="1"/>
          </p:cNvSpPr>
          <p:nvPr/>
        </p:nvSpPr>
        <p:spPr bwMode="auto">
          <a:xfrm>
            <a:off x="3200400" y="2743200"/>
            <a:ext cx="533400" cy="3810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5251" name="Text Box 19">
            <a:extLst>
              <a:ext uri="{FF2B5EF4-FFF2-40B4-BE49-F238E27FC236}">
                <a16:creationId xmlns:a16="http://schemas.microsoft.com/office/drawing/2014/main" id="{54FBEA72-0863-AE01-13C4-642B525ACDC0}"/>
              </a:ext>
            </a:extLst>
          </p:cNvPr>
          <p:cNvSpPr txBox="1">
            <a:spLocks noChangeArrowheads="1"/>
          </p:cNvSpPr>
          <p:nvPr/>
        </p:nvSpPr>
        <p:spPr bwMode="auto">
          <a:xfrm>
            <a:off x="4419600" y="3276600"/>
            <a:ext cx="365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The soil grains slide over each other along the failure surface.</a:t>
            </a:r>
            <a:endParaRPr lang="en-AU" altLang="en-US" sz="2400">
              <a:latin typeface="Tahoma" panose="020B0604030504040204" pitchFamily="34" charset="0"/>
            </a:endParaRPr>
          </a:p>
        </p:txBody>
      </p:sp>
      <p:sp>
        <p:nvSpPr>
          <p:cNvPr id="95252" name="Text Box 20">
            <a:extLst>
              <a:ext uri="{FF2B5EF4-FFF2-40B4-BE49-F238E27FC236}">
                <a16:creationId xmlns:a16="http://schemas.microsoft.com/office/drawing/2014/main" id="{9A659C26-D601-2DA3-7933-CCE0B3E31438}"/>
              </a:ext>
            </a:extLst>
          </p:cNvPr>
          <p:cNvSpPr txBox="1">
            <a:spLocks noChangeArrowheads="1"/>
          </p:cNvSpPr>
          <p:nvPr/>
        </p:nvSpPr>
        <p:spPr bwMode="auto">
          <a:xfrm>
            <a:off x="4495800" y="50292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No crushing of individual grains.</a:t>
            </a:r>
            <a:endParaRPr lang="en-AU" altLang="en-US" sz="2400">
              <a:latin typeface="Tahoma" panose="020B0604030504040204" pitchFamily="34" charset="0"/>
            </a:endParaRPr>
          </a:p>
        </p:txBody>
      </p:sp>
      <p:grpSp>
        <p:nvGrpSpPr>
          <p:cNvPr id="95253" name="Group 21">
            <a:extLst>
              <a:ext uri="{FF2B5EF4-FFF2-40B4-BE49-F238E27FC236}">
                <a16:creationId xmlns:a16="http://schemas.microsoft.com/office/drawing/2014/main" id="{A289D912-B348-46A5-91CE-4B812E0F0E0B}"/>
              </a:ext>
            </a:extLst>
          </p:cNvPr>
          <p:cNvGrpSpPr>
            <a:grpSpLocks/>
          </p:cNvGrpSpPr>
          <p:nvPr/>
        </p:nvGrpSpPr>
        <p:grpSpPr bwMode="auto">
          <a:xfrm>
            <a:off x="3810000" y="2971800"/>
            <a:ext cx="2209800" cy="366713"/>
            <a:chOff x="2400" y="1872"/>
            <a:chExt cx="1392" cy="231"/>
          </a:xfrm>
        </p:grpSpPr>
        <p:sp>
          <p:nvSpPr>
            <p:cNvPr id="95254" name="Text Box 22">
              <a:extLst>
                <a:ext uri="{FF2B5EF4-FFF2-40B4-BE49-F238E27FC236}">
                  <a16:creationId xmlns:a16="http://schemas.microsoft.com/office/drawing/2014/main" id="{32E51E53-C737-F35C-D0BC-C79F4356BBCA}"/>
                </a:ext>
              </a:extLst>
            </p:cNvPr>
            <p:cNvSpPr txBox="1">
              <a:spLocks noChangeArrowheads="1"/>
            </p:cNvSpPr>
            <p:nvPr/>
          </p:nvSpPr>
          <p:spPr bwMode="auto">
            <a:xfrm>
              <a:off x="2736" y="1872"/>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u="sng">
                  <a:solidFill>
                    <a:srgbClr val="0000FF"/>
                  </a:solidFill>
                  <a:latin typeface="Tahoma" panose="020B0604030504040204" pitchFamily="34" charset="0"/>
                </a:rPr>
                <a:t>failure surface</a:t>
              </a:r>
              <a:endParaRPr lang="en-AU" altLang="en-US" u="sng">
                <a:solidFill>
                  <a:srgbClr val="0000FF"/>
                </a:solidFill>
                <a:latin typeface="Tahoma" panose="020B0604030504040204" pitchFamily="34" charset="0"/>
              </a:endParaRPr>
            </a:p>
          </p:txBody>
        </p:sp>
        <p:sp>
          <p:nvSpPr>
            <p:cNvPr id="95255" name="Line 23">
              <a:extLst>
                <a:ext uri="{FF2B5EF4-FFF2-40B4-BE49-F238E27FC236}">
                  <a16:creationId xmlns:a16="http://schemas.microsoft.com/office/drawing/2014/main" id="{6834342C-85D7-30A4-4116-E95CF85E41AD}"/>
                </a:ext>
              </a:extLst>
            </p:cNvPr>
            <p:cNvSpPr>
              <a:spLocks noChangeShapeType="1"/>
            </p:cNvSpPr>
            <p:nvPr/>
          </p:nvSpPr>
          <p:spPr bwMode="auto">
            <a:xfrm flipH="1" flipV="1">
              <a:off x="2400" y="1920"/>
              <a:ext cx="336" cy="96"/>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pic>
        <p:nvPicPr>
          <p:cNvPr id="95256" name="ANGELEYE.MID">
            <a:hlinkClick r:id="" action="ppaction://media"/>
            <a:extLst>
              <a:ext uri="{FF2B5EF4-FFF2-40B4-BE49-F238E27FC236}">
                <a16:creationId xmlns:a16="http://schemas.microsoft.com/office/drawing/2014/main" id="{D31A577D-363F-CA60-B3C8-F877D80721A6}"/>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8899525"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Click="0" advTm="2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
                                  </p:stCondLst>
                                  <p:childTnLst>
                                    <p:set>
                                      <p:cBhvr>
                                        <p:cTn id="6" dur="1" fill="hold">
                                          <p:stCondLst>
                                            <p:cond delay="0"/>
                                          </p:stCondLst>
                                        </p:cTn>
                                        <p:tgtEl>
                                          <p:spTgt spid="95250"/>
                                        </p:tgtEl>
                                        <p:attrNameLst>
                                          <p:attrName>style.visibility</p:attrName>
                                        </p:attrNameLst>
                                      </p:cBhvr>
                                      <p:to>
                                        <p:strVal val="visible"/>
                                      </p:to>
                                    </p:set>
                                    <p:animEffect transition="in" filter="dissolve">
                                      <p:cBhvr>
                                        <p:cTn id="7" dur="500"/>
                                        <p:tgtEl>
                                          <p:spTgt spid="95250"/>
                                        </p:tgtEl>
                                      </p:cBhvr>
                                    </p:animEffect>
                                  </p:childTnLst>
                                </p:cTn>
                              </p:par>
                            </p:childTnLst>
                          </p:cTn>
                        </p:par>
                        <p:par>
                          <p:cTn id="8" fill="hold" nodeType="afterGroup">
                            <p:stCondLst>
                              <p:cond delay="3500"/>
                            </p:stCondLst>
                            <p:childTnLst>
                              <p:par>
                                <p:cTn id="9" presetID="9" presetClass="entr" presetSubtype="0" fill="hold" nodeType="afterEffect">
                                  <p:stCondLst>
                                    <p:cond delay="4000"/>
                                  </p:stCondLst>
                                  <p:childTnLst>
                                    <p:set>
                                      <p:cBhvr>
                                        <p:cTn id="10" dur="1" fill="hold">
                                          <p:stCondLst>
                                            <p:cond delay="0"/>
                                          </p:stCondLst>
                                        </p:cTn>
                                        <p:tgtEl>
                                          <p:spTgt spid="95253"/>
                                        </p:tgtEl>
                                        <p:attrNameLst>
                                          <p:attrName>style.visibility</p:attrName>
                                        </p:attrNameLst>
                                      </p:cBhvr>
                                      <p:to>
                                        <p:strVal val="visible"/>
                                      </p:to>
                                    </p:set>
                                    <p:animEffect transition="in" filter="dissolve">
                                      <p:cBhvr>
                                        <p:cTn id="11" dur="500"/>
                                        <p:tgtEl>
                                          <p:spTgt spid="95253"/>
                                        </p:tgtEl>
                                      </p:cBhvr>
                                    </p:animEffect>
                                  </p:childTnLst>
                                </p:cTn>
                              </p:par>
                            </p:childTnLst>
                          </p:cTn>
                        </p:par>
                        <p:par>
                          <p:cTn id="12" fill="hold" nodeType="afterGroup">
                            <p:stCondLst>
                              <p:cond delay="8000"/>
                            </p:stCondLst>
                            <p:childTnLst>
                              <p:par>
                                <p:cTn id="13" presetID="9" presetClass="entr" presetSubtype="0" fill="hold" nodeType="afterEffect">
                                  <p:stCondLst>
                                    <p:cond delay="4000"/>
                                  </p:stCondLst>
                                  <p:childTnLst>
                                    <p:set>
                                      <p:cBhvr>
                                        <p:cTn id="14" dur="1" fill="hold">
                                          <p:stCondLst>
                                            <p:cond delay="0"/>
                                          </p:stCondLst>
                                        </p:cTn>
                                        <p:tgtEl>
                                          <p:spTgt spid="95251"/>
                                        </p:tgtEl>
                                        <p:attrNameLst>
                                          <p:attrName>style.visibility</p:attrName>
                                        </p:attrNameLst>
                                      </p:cBhvr>
                                      <p:to>
                                        <p:strVal val="visible"/>
                                      </p:to>
                                    </p:set>
                                    <p:animEffect transition="in" filter="dissolve">
                                      <p:cBhvr>
                                        <p:cTn id="15" dur="500"/>
                                        <p:tgtEl>
                                          <p:spTgt spid="95251"/>
                                        </p:tgtEl>
                                      </p:cBhvr>
                                    </p:animEffect>
                                  </p:childTnLst>
                                </p:cTn>
                              </p:par>
                            </p:childTnLst>
                          </p:cTn>
                        </p:par>
                        <p:par>
                          <p:cTn id="16" fill="hold" nodeType="afterGroup">
                            <p:stCondLst>
                              <p:cond delay="12500"/>
                            </p:stCondLst>
                            <p:childTnLst>
                              <p:par>
                                <p:cTn id="17" presetID="9" presetClass="entr" presetSubtype="0" fill="hold" nodeType="afterEffect">
                                  <p:stCondLst>
                                    <p:cond delay="5000"/>
                                  </p:stCondLst>
                                  <p:childTnLst>
                                    <p:set>
                                      <p:cBhvr>
                                        <p:cTn id="18" dur="1" fill="hold">
                                          <p:stCondLst>
                                            <p:cond delay="0"/>
                                          </p:stCondLst>
                                        </p:cTn>
                                        <p:tgtEl>
                                          <p:spTgt spid="95252"/>
                                        </p:tgtEl>
                                        <p:attrNameLst>
                                          <p:attrName>style.visibility</p:attrName>
                                        </p:attrNameLst>
                                      </p:cBhvr>
                                      <p:to>
                                        <p:strVal val="visible"/>
                                      </p:to>
                                    </p:set>
                                    <p:animEffect transition="in" filter="dissolve">
                                      <p:cBhvr>
                                        <p:cTn id="19" dur="500"/>
                                        <p:tgtEl>
                                          <p:spTgt spid="95252"/>
                                        </p:tgtEl>
                                      </p:cBhvr>
                                    </p:animEffect>
                                  </p:childTnLst>
                                </p:cTn>
                              </p:par>
                            </p:childTnLst>
                          </p:cTn>
                        </p:par>
                        <p:par>
                          <p:cTn id="20" fill="hold" nodeType="afterGroup">
                            <p:stCondLst>
                              <p:cond delay="18000"/>
                            </p:stCondLst>
                            <p:childTnLst>
                              <p:par>
                                <p:cTn id="21" presetID="1" presetClass="mediacall" presetSubtype="0" fill="hold" nodeType="afterEffect">
                                  <p:stCondLst>
                                    <p:cond delay="0"/>
                                  </p:stCondLst>
                                  <p:childTnLst>
                                    <p:cmd type="call" cmd="playFrom(0.0)">
                                      <p:cBhvr>
                                        <p:cTn id="22" dur="1" fill="hold"/>
                                        <p:tgtEl>
                                          <p:spTgt spid="952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showWhenStopped="0">
                <p:cTn id="23" repeatCount="indefinite" fill="hold" display="0">
                  <p:stCondLst>
                    <p:cond delay="indefinite"/>
                  </p:stCondLst>
                  <p:endCondLst>
                    <p:cond evt="onPrev" delay="0">
                      <p:tgtEl>
                        <p:sldTgt/>
                      </p:tgtEl>
                    </p:cond>
                    <p:cond evt="onStopAudio" delay="0">
                      <p:tgtEl>
                        <p:sldTgt/>
                      </p:tgtEl>
                    </p:cond>
                  </p:endCondLst>
                </p:cTn>
                <p:tgtEl>
                  <p:spTgt spid="95256"/>
                </p:tgtEl>
              </p:cMediaNode>
            </p:audio>
          </p:childTnLst>
        </p:cTn>
      </p:par>
    </p:tnLst>
    <p:bldLst>
      <p:bldP spid="95251" grpId="0" autoUpdateAnimBg="0"/>
      <p:bldP spid="9525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a:extLst>
              <a:ext uri="{FF2B5EF4-FFF2-40B4-BE49-F238E27FC236}">
                <a16:creationId xmlns:a16="http://schemas.microsoft.com/office/drawing/2014/main" id="{B3B70C95-5395-141B-FF19-9D85A4831AEC}"/>
              </a:ext>
            </a:extLst>
          </p:cNvPr>
          <p:cNvGrpSpPr>
            <a:grpSpLocks/>
          </p:cNvGrpSpPr>
          <p:nvPr/>
        </p:nvGrpSpPr>
        <p:grpSpPr bwMode="auto">
          <a:xfrm>
            <a:off x="5181600" y="2163763"/>
            <a:ext cx="2133600" cy="2103437"/>
            <a:chOff x="3264" y="1363"/>
            <a:chExt cx="1344" cy="1325"/>
          </a:xfrm>
        </p:grpSpPr>
        <p:sp>
          <p:nvSpPr>
            <p:cNvPr id="96259" name="Oval 3">
              <a:extLst>
                <a:ext uri="{FF2B5EF4-FFF2-40B4-BE49-F238E27FC236}">
                  <a16:creationId xmlns:a16="http://schemas.microsoft.com/office/drawing/2014/main" id="{A9EBAF19-E008-7165-BA34-478F17C3C288}"/>
                </a:ext>
              </a:extLst>
            </p:cNvPr>
            <p:cNvSpPr>
              <a:spLocks noChangeArrowheads="1"/>
            </p:cNvSpPr>
            <p:nvPr/>
          </p:nvSpPr>
          <p:spPr bwMode="auto">
            <a:xfrm rot="1058184">
              <a:off x="3264" y="1392"/>
              <a:ext cx="1344" cy="1296"/>
            </a:xfrm>
            <a:prstGeom prst="ellipse">
              <a:avLst/>
            </a:prstGeom>
            <a:blipFill dpi="0" rotWithShape="0">
              <a:blip r:embed="rId3"/>
              <a:srcRect/>
              <a:tile tx="0" ty="0" sx="100000" sy="100000" flip="none" algn="tl"/>
            </a:blip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6260" name="Arc 4">
              <a:extLst>
                <a:ext uri="{FF2B5EF4-FFF2-40B4-BE49-F238E27FC236}">
                  <a16:creationId xmlns:a16="http://schemas.microsoft.com/office/drawing/2014/main" id="{5BEFEC85-956C-0B26-D688-C226182671C7}"/>
                </a:ext>
              </a:extLst>
            </p:cNvPr>
            <p:cNvSpPr>
              <a:spLocks/>
            </p:cNvSpPr>
            <p:nvPr/>
          </p:nvSpPr>
          <p:spPr bwMode="auto">
            <a:xfrm rot="1778748" flipV="1">
              <a:off x="3759" y="1363"/>
              <a:ext cx="189" cy="1249"/>
            </a:xfrm>
            <a:custGeom>
              <a:avLst/>
              <a:gdLst>
                <a:gd name="G0" fmla="+- 0 0 0"/>
                <a:gd name="G1" fmla="+- 21600 0 0"/>
                <a:gd name="G2" fmla="+- 21600 0 0"/>
                <a:gd name="T0" fmla="*/ 0 w 21600"/>
                <a:gd name="T1" fmla="*/ 0 h 42821"/>
                <a:gd name="T2" fmla="*/ 4028 w 21600"/>
                <a:gd name="T3" fmla="*/ 42821 h 42821"/>
                <a:gd name="T4" fmla="*/ 0 w 21600"/>
                <a:gd name="T5" fmla="*/ 21600 h 42821"/>
              </a:gdLst>
              <a:ahLst/>
              <a:cxnLst>
                <a:cxn ang="0">
                  <a:pos x="T0" y="T1"/>
                </a:cxn>
                <a:cxn ang="0">
                  <a:pos x="T2" y="T3"/>
                </a:cxn>
                <a:cxn ang="0">
                  <a:pos x="T4" y="T5"/>
                </a:cxn>
              </a:cxnLst>
              <a:rect l="0" t="0" r="r" b="b"/>
              <a:pathLst>
                <a:path w="21600" h="42821" fill="none" extrusionOk="0">
                  <a:moveTo>
                    <a:pt x="0" y="0"/>
                  </a:moveTo>
                  <a:cubicBezTo>
                    <a:pt x="11929" y="0"/>
                    <a:pt x="21600" y="9670"/>
                    <a:pt x="21600" y="21600"/>
                  </a:cubicBezTo>
                  <a:cubicBezTo>
                    <a:pt x="21600" y="31976"/>
                    <a:pt x="14222" y="40886"/>
                    <a:pt x="4028" y="42821"/>
                  </a:cubicBezTo>
                </a:path>
                <a:path w="21600" h="42821" stroke="0" extrusionOk="0">
                  <a:moveTo>
                    <a:pt x="0" y="0"/>
                  </a:moveTo>
                  <a:cubicBezTo>
                    <a:pt x="11929" y="0"/>
                    <a:pt x="21600" y="9670"/>
                    <a:pt x="21600" y="21600"/>
                  </a:cubicBezTo>
                  <a:cubicBezTo>
                    <a:pt x="21600" y="31976"/>
                    <a:pt x="14222" y="40886"/>
                    <a:pt x="4028" y="42821"/>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6261" name="Rectangle 5">
            <a:extLst>
              <a:ext uri="{FF2B5EF4-FFF2-40B4-BE49-F238E27FC236}">
                <a16:creationId xmlns:a16="http://schemas.microsoft.com/office/drawing/2014/main" id="{5479A7CE-373A-E2C5-44F8-6408CE64B969}"/>
              </a:ext>
            </a:extLst>
          </p:cNvPr>
          <p:cNvSpPr>
            <a:spLocks noGrp="1" noChangeArrowheads="1"/>
          </p:cNvSpPr>
          <p:nvPr>
            <p:ph type="title"/>
          </p:nvPr>
        </p:nvSpPr>
        <p:spPr>
          <a:xfrm>
            <a:off x="304800" y="304800"/>
            <a:ext cx="7467600" cy="762000"/>
          </a:xfrm>
        </p:spPr>
        <p:txBody>
          <a:bodyPr/>
          <a:lstStyle/>
          <a:p>
            <a:r>
              <a:rPr lang="en-US" altLang="en-US"/>
              <a:t>Shear failure</a:t>
            </a:r>
            <a:endParaRPr lang="en-AU" altLang="en-US"/>
          </a:p>
        </p:txBody>
      </p:sp>
      <p:grpSp>
        <p:nvGrpSpPr>
          <p:cNvPr id="96262" name="Group 6">
            <a:extLst>
              <a:ext uri="{FF2B5EF4-FFF2-40B4-BE49-F238E27FC236}">
                <a16:creationId xmlns:a16="http://schemas.microsoft.com/office/drawing/2014/main" id="{0DE4DAAC-D697-FE18-383F-3A64E7EFEE9D}"/>
              </a:ext>
            </a:extLst>
          </p:cNvPr>
          <p:cNvGrpSpPr>
            <a:grpSpLocks/>
          </p:cNvGrpSpPr>
          <p:nvPr/>
        </p:nvGrpSpPr>
        <p:grpSpPr bwMode="auto">
          <a:xfrm>
            <a:off x="152400" y="1828800"/>
            <a:ext cx="4191000" cy="3168650"/>
            <a:chOff x="2736" y="1220"/>
            <a:chExt cx="2640" cy="1996"/>
          </a:xfrm>
        </p:grpSpPr>
        <p:grpSp>
          <p:nvGrpSpPr>
            <p:cNvPr id="96263" name="Group 7">
              <a:extLst>
                <a:ext uri="{FF2B5EF4-FFF2-40B4-BE49-F238E27FC236}">
                  <a16:creationId xmlns:a16="http://schemas.microsoft.com/office/drawing/2014/main" id="{543C408E-C412-07B3-D46D-5774D37AABB8}"/>
                </a:ext>
              </a:extLst>
            </p:cNvPr>
            <p:cNvGrpSpPr>
              <a:grpSpLocks/>
            </p:cNvGrpSpPr>
            <p:nvPr/>
          </p:nvGrpSpPr>
          <p:grpSpPr bwMode="auto">
            <a:xfrm>
              <a:off x="2736" y="1536"/>
              <a:ext cx="2640" cy="1680"/>
              <a:chOff x="2736" y="1536"/>
              <a:chExt cx="2640" cy="1680"/>
            </a:xfrm>
          </p:grpSpPr>
          <p:grpSp>
            <p:nvGrpSpPr>
              <p:cNvPr id="96264" name="Group 8">
                <a:extLst>
                  <a:ext uri="{FF2B5EF4-FFF2-40B4-BE49-F238E27FC236}">
                    <a16:creationId xmlns:a16="http://schemas.microsoft.com/office/drawing/2014/main" id="{F8877BB5-AFDB-F843-EC2E-EBFD9DC1D909}"/>
                  </a:ext>
                </a:extLst>
              </p:cNvPr>
              <p:cNvGrpSpPr>
                <a:grpSpLocks/>
              </p:cNvGrpSpPr>
              <p:nvPr/>
            </p:nvGrpSpPr>
            <p:grpSpPr bwMode="auto">
              <a:xfrm>
                <a:off x="2736" y="1536"/>
                <a:ext cx="2640" cy="1680"/>
                <a:chOff x="2736" y="1536"/>
                <a:chExt cx="2256" cy="1680"/>
              </a:xfrm>
            </p:grpSpPr>
            <p:sp>
              <p:nvSpPr>
                <p:cNvPr id="96265" name="Rectangle 9">
                  <a:extLst>
                    <a:ext uri="{FF2B5EF4-FFF2-40B4-BE49-F238E27FC236}">
                      <a16:creationId xmlns:a16="http://schemas.microsoft.com/office/drawing/2014/main" id="{66E3D6EE-98E8-7424-D69B-4DC2F069E066}"/>
                    </a:ext>
                  </a:extLst>
                </p:cNvPr>
                <p:cNvSpPr>
                  <a:spLocks noChangeArrowheads="1"/>
                </p:cNvSpPr>
                <p:nvPr/>
              </p:nvSpPr>
              <p:spPr bwMode="auto">
                <a:xfrm>
                  <a:off x="2736" y="2160"/>
                  <a:ext cx="2256" cy="105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6266" name="AutoShape 10">
                  <a:extLst>
                    <a:ext uri="{FF2B5EF4-FFF2-40B4-BE49-F238E27FC236}">
                      <a16:creationId xmlns:a16="http://schemas.microsoft.com/office/drawing/2014/main" id="{008BA934-B5A5-AA51-E54B-6229225583C5}"/>
                    </a:ext>
                  </a:extLst>
                </p:cNvPr>
                <p:cNvSpPr>
                  <a:spLocks noChangeArrowheads="1"/>
                </p:cNvSpPr>
                <p:nvPr/>
              </p:nvSpPr>
              <p:spPr bwMode="auto">
                <a:xfrm flipH="1">
                  <a:off x="3216" y="1536"/>
                  <a:ext cx="912" cy="624"/>
                </a:xfrm>
                <a:prstGeom prst="rtTriangle">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6267" name="Rectangle 11">
                  <a:extLst>
                    <a:ext uri="{FF2B5EF4-FFF2-40B4-BE49-F238E27FC236}">
                      <a16:creationId xmlns:a16="http://schemas.microsoft.com/office/drawing/2014/main" id="{DB3848B7-61A2-3FA1-7ACD-24EF71A55629}"/>
                    </a:ext>
                  </a:extLst>
                </p:cNvPr>
                <p:cNvSpPr>
                  <a:spLocks noChangeArrowheads="1"/>
                </p:cNvSpPr>
                <p:nvPr/>
              </p:nvSpPr>
              <p:spPr bwMode="auto">
                <a:xfrm>
                  <a:off x="4128" y="1536"/>
                  <a:ext cx="864" cy="62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6268" name="AutoShape 12">
                <a:extLst>
                  <a:ext uri="{FF2B5EF4-FFF2-40B4-BE49-F238E27FC236}">
                    <a16:creationId xmlns:a16="http://schemas.microsoft.com/office/drawing/2014/main" id="{7E6F96A2-CFA0-0C89-4BFD-BE619DB5C5E8}"/>
                  </a:ext>
                </a:extLst>
              </p:cNvPr>
              <p:cNvSpPr>
                <a:spLocks noChangeArrowheads="1"/>
              </p:cNvSpPr>
              <p:nvPr/>
            </p:nvSpPr>
            <p:spPr bwMode="auto">
              <a:xfrm rot="8629054">
                <a:off x="3696" y="2016"/>
                <a:ext cx="773" cy="288"/>
              </a:xfrm>
              <a:prstGeom prst="curvedDownArrow">
                <a:avLst>
                  <a:gd name="adj1" fmla="val 53681"/>
                  <a:gd name="adj2" fmla="val 107361"/>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96269" name="Group 13">
                <a:extLst>
                  <a:ext uri="{FF2B5EF4-FFF2-40B4-BE49-F238E27FC236}">
                    <a16:creationId xmlns:a16="http://schemas.microsoft.com/office/drawing/2014/main" id="{26C4B60B-EC3E-74FD-BD77-7EE05BE2CE05}"/>
                  </a:ext>
                </a:extLst>
              </p:cNvPr>
              <p:cNvGrpSpPr>
                <a:grpSpLocks/>
              </p:cNvGrpSpPr>
              <p:nvPr/>
            </p:nvGrpSpPr>
            <p:grpSpPr bwMode="auto">
              <a:xfrm>
                <a:off x="2976" y="1632"/>
                <a:ext cx="1969" cy="913"/>
                <a:chOff x="2976" y="1632"/>
                <a:chExt cx="1969" cy="913"/>
              </a:xfrm>
            </p:grpSpPr>
            <p:sp>
              <p:nvSpPr>
                <p:cNvPr id="96270" name="Line 14">
                  <a:extLst>
                    <a:ext uri="{FF2B5EF4-FFF2-40B4-BE49-F238E27FC236}">
                      <a16:creationId xmlns:a16="http://schemas.microsoft.com/office/drawing/2014/main" id="{0AEE8AFE-6EE1-F569-9577-7F1D30D67FB1}"/>
                    </a:ext>
                  </a:extLst>
                </p:cNvPr>
                <p:cNvSpPr>
                  <a:spLocks noChangeShapeType="1"/>
                </p:cNvSpPr>
                <p:nvPr/>
              </p:nvSpPr>
              <p:spPr bwMode="auto">
                <a:xfrm rot="887277">
                  <a:off x="340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71" name="Line 15">
                  <a:extLst>
                    <a:ext uri="{FF2B5EF4-FFF2-40B4-BE49-F238E27FC236}">
                      <a16:creationId xmlns:a16="http://schemas.microsoft.com/office/drawing/2014/main" id="{036C562F-0062-6596-969D-63D79498793B}"/>
                    </a:ext>
                  </a:extLst>
                </p:cNvPr>
                <p:cNvSpPr>
                  <a:spLocks noChangeShapeType="1"/>
                </p:cNvSpPr>
                <p:nvPr/>
              </p:nvSpPr>
              <p:spPr bwMode="auto">
                <a:xfrm rot="2017288">
                  <a:off x="2976" y="2352"/>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72" name="Line 16">
                  <a:extLst>
                    <a:ext uri="{FF2B5EF4-FFF2-40B4-BE49-F238E27FC236}">
                      <a16:creationId xmlns:a16="http://schemas.microsoft.com/office/drawing/2014/main" id="{73AA4133-A2DE-5BFE-978A-183123CEF8E5}"/>
                    </a:ext>
                  </a:extLst>
                </p:cNvPr>
                <p:cNvSpPr>
                  <a:spLocks noChangeShapeType="1"/>
                </p:cNvSpPr>
                <p:nvPr/>
              </p:nvSpPr>
              <p:spPr bwMode="auto">
                <a:xfrm rot="-491494">
                  <a:off x="3888" y="2544"/>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73" name="Line 17">
                  <a:extLst>
                    <a:ext uri="{FF2B5EF4-FFF2-40B4-BE49-F238E27FC236}">
                      <a16:creationId xmlns:a16="http://schemas.microsoft.com/office/drawing/2014/main" id="{AD3B7C85-2175-4D44-5819-E32AE6513340}"/>
                    </a:ext>
                  </a:extLst>
                </p:cNvPr>
                <p:cNvSpPr>
                  <a:spLocks noChangeShapeType="1"/>
                </p:cNvSpPr>
                <p:nvPr/>
              </p:nvSpPr>
              <p:spPr bwMode="auto">
                <a:xfrm rot="-4211172">
                  <a:off x="4801" y="1775"/>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74" name="Line 18">
                  <a:extLst>
                    <a:ext uri="{FF2B5EF4-FFF2-40B4-BE49-F238E27FC236}">
                      <a16:creationId xmlns:a16="http://schemas.microsoft.com/office/drawing/2014/main" id="{EBDB54E0-83CF-A3A3-F8EF-C5F91B9DF412}"/>
                    </a:ext>
                  </a:extLst>
                </p:cNvPr>
                <p:cNvSpPr>
                  <a:spLocks noChangeShapeType="1"/>
                </p:cNvSpPr>
                <p:nvPr/>
              </p:nvSpPr>
              <p:spPr bwMode="auto">
                <a:xfrm rot="-2919851">
                  <a:off x="4609" y="2111"/>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75" name="Line 19">
                  <a:extLst>
                    <a:ext uri="{FF2B5EF4-FFF2-40B4-BE49-F238E27FC236}">
                      <a16:creationId xmlns:a16="http://schemas.microsoft.com/office/drawing/2014/main" id="{A5880708-AADC-37A7-91E7-F7ABFFE99CC3}"/>
                    </a:ext>
                  </a:extLst>
                </p:cNvPr>
                <p:cNvSpPr>
                  <a:spLocks noChangeShapeType="1"/>
                </p:cNvSpPr>
                <p:nvPr/>
              </p:nvSpPr>
              <p:spPr bwMode="auto">
                <a:xfrm rot="-1775794">
                  <a:off x="4272" y="2400"/>
                  <a:ext cx="288" cy="1"/>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sp>
          <p:nvSpPr>
            <p:cNvPr id="96276" name="Arc 20">
              <a:extLst>
                <a:ext uri="{FF2B5EF4-FFF2-40B4-BE49-F238E27FC236}">
                  <a16:creationId xmlns:a16="http://schemas.microsoft.com/office/drawing/2014/main" id="{2E81FA71-2162-A782-DF42-1D59617A4A96}"/>
                </a:ext>
              </a:extLst>
            </p:cNvPr>
            <p:cNvSpPr>
              <a:spLocks/>
            </p:cNvSpPr>
            <p:nvPr/>
          </p:nvSpPr>
          <p:spPr bwMode="auto">
            <a:xfrm rot="-4212909" flipH="1" flipV="1">
              <a:off x="3238" y="1057"/>
              <a:ext cx="1399" cy="1725"/>
            </a:xfrm>
            <a:custGeom>
              <a:avLst/>
              <a:gdLst>
                <a:gd name="G0" fmla="+- 3564 0 0"/>
                <a:gd name="G1" fmla="+- 21600 0 0"/>
                <a:gd name="G2" fmla="+- 21600 0 0"/>
                <a:gd name="T0" fmla="*/ 0 w 25164"/>
                <a:gd name="T1" fmla="*/ 296 h 31496"/>
                <a:gd name="T2" fmla="*/ 22764 w 25164"/>
                <a:gd name="T3" fmla="*/ 31496 h 31496"/>
                <a:gd name="T4" fmla="*/ 3564 w 25164"/>
                <a:gd name="T5" fmla="*/ 21600 h 31496"/>
              </a:gdLst>
              <a:ahLst/>
              <a:cxnLst>
                <a:cxn ang="0">
                  <a:pos x="T0" y="T1"/>
                </a:cxn>
                <a:cxn ang="0">
                  <a:pos x="T2" y="T3"/>
                </a:cxn>
                <a:cxn ang="0">
                  <a:pos x="T4" y="T5"/>
                </a:cxn>
              </a:cxnLst>
              <a:rect l="0" t="0" r="r" b="b"/>
              <a:pathLst>
                <a:path w="25164" h="31496" fill="none" extrusionOk="0">
                  <a:moveTo>
                    <a:pt x="0" y="296"/>
                  </a:moveTo>
                  <a:cubicBezTo>
                    <a:pt x="1177" y="99"/>
                    <a:pt x="2369" y="0"/>
                    <a:pt x="3564" y="0"/>
                  </a:cubicBezTo>
                  <a:cubicBezTo>
                    <a:pt x="15493" y="0"/>
                    <a:pt x="25164" y="9670"/>
                    <a:pt x="25164" y="21600"/>
                  </a:cubicBezTo>
                  <a:cubicBezTo>
                    <a:pt x="25164" y="25042"/>
                    <a:pt x="24341" y="28435"/>
                    <a:pt x="22763" y="31495"/>
                  </a:cubicBezTo>
                </a:path>
                <a:path w="25164" h="31496" stroke="0" extrusionOk="0">
                  <a:moveTo>
                    <a:pt x="0" y="296"/>
                  </a:moveTo>
                  <a:cubicBezTo>
                    <a:pt x="1177" y="99"/>
                    <a:pt x="2369" y="0"/>
                    <a:pt x="3564" y="0"/>
                  </a:cubicBezTo>
                  <a:cubicBezTo>
                    <a:pt x="15493" y="0"/>
                    <a:pt x="25164" y="9670"/>
                    <a:pt x="25164" y="21600"/>
                  </a:cubicBezTo>
                  <a:cubicBezTo>
                    <a:pt x="25164" y="25042"/>
                    <a:pt x="24341" y="28435"/>
                    <a:pt x="22763" y="31495"/>
                  </a:cubicBezTo>
                  <a:lnTo>
                    <a:pt x="3564"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6277" name="Oval 21">
            <a:extLst>
              <a:ext uri="{FF2B5EF4-FFF2-40B4-BE49-F238E27FC236}">
                <a16:creationId xmlns:a16="http://schemas.microsoft.com/office/drawing/2014/main" id="{2A51C96A-1BAE-3643-F3FD-25B089926268}"/>
              </a:ext>
            </a:extLst>
          </p:cNvPr>
          <p:cNvSpPr>
            <a:spLocks noChangeArrowheads="1"/>
          </p:cNvSpPr>
          <p:nvPr/>
        </p:nvSpPr>
        <p:spPr bwMode="auto">
          <a:xfrm>
            <a:off x="3200400" y="2743200"/>
            <a:ext cx="533400" cy="3810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96278" name="Group 22">
            <a:extLst>
              <a:ext uri="{FF2B5EF4-FFF2-40B4-BE49-F238E27FC236}">
                <a16:creationId xmlns:a16="http://schemas.microsoft.com/office/drawing/2014/main" id="{41FDFEDF-271F-7821-98A1-1CB277C8C804}"/>
              </a:ext>
            </a:extLst>
          </p:cNvPr>
          <p:cNvGrpSpPr>
            <a:grpSpLocks/>
          </p:cNvGrpSpPr>
          <p:nvPr/>
        </p:nvGrpSpPr>
        <p:grpSpPr bwMode="auto">
          <a:xfrm rot="1058184">
            <a:off x="5465763" y="2762250"/>
            <a:ext cx="762000" cy="457200"/>
            <a:chOff x="3408" y="1824"/>
            <a:chExt cx="480" cy="288"/>
          </a:xfrm>
        </p:grpSpPr>
        <p:sp>
          <p:nvSpPr>
            <p:cNvPr id="96279" name="Line 23">
              <a:extLst>
                <a:ext uri="{FF2B5EF4-FFF2-40B4-BE49-F238E27FC236}">
                  <a16:creationId xmlns:a16="http://schemas.microsoft.com/office/drawing/2014/main" id="{C46EE1AD-6840-00E3-C7CD-C0442B28984F}"/>
                </a:ext>
              </a:extLst>
            </p:cNvPr>
            <p:cNvSpPr>
              <a:spLocks noChangeShapeType="1"/>
            </p:cNvSpPr>
            <p:nvPr/>
          </p:nvSpPr>
          <p:spPr bwMode="auto">
            <a:xfrm>
              <a:off x="3600" y="1968"/>
              <a:ext cx="28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80" name="Text Box 24">
              <a:extLst>
                <a:ext uri="{FF2B5EF4-FFF2-40B4-BE49-F238E27FC236}">
                  <a16:creationId xmlns:a16="http://schemas.microsoft.com/office/drawing/2014/main" id="{4CD1E861-04BB-665F-D203-9A4FCC2A72D6}"/>
                </a:ext>
              </a:extLst>
            </p:cNvPr>
            <p:cNvSpPr txBox="1">
              <a:spLocks noChangeArrowheads="1"/>
            </p:cNvSpPr>
            <p:nvPr/>
          </p:nvSpPr>
          <p:spPr bwMode="auto">
            <a:xfrm>
              <a:off x="3408" y="1824"/>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grpSp>
      <p:grpSp>
        <p:nvGrpSpPr>
          <p:cNvPr id="96281" name="Group 25">
            <a:extLst>
              <a:ext uri="{FF2B5EF4-FFF2-40B4-BE49-F238E27FC236}">
                <a16:creationId xmlns:a16="http://schemas.microsoft.com/office/drawing/2014/main" id="{D4A7B73C-373F-BFC6-D5A9-A4241AFBD738}"/>
              </a:ext>
            </a:extLst>
          </p:cNvPr>
          <p:cNvGrpSpPr>
            <a:grpSpLocks/>
          </p:cNvGrpSpPr>
          <p:nvPr/>
        </p:nvGrpSpPr>
        <p:grpSpPr bwMode="auto">
          <a:xfrm rot="1058184">
            <a:off x="5940425" y="2525713"/>
            <a:ext cx="685800" cy="1447800"/>
            <a:chOff x="3744" y="1584"/>
            <a:chExt cx="432" cy="912"/>
          </a:xfrm>
        </p:grpSpPr>
        <p:sp>
          <p:nvSpPr>
            <p:cNvPr id="96282" name="Line 26">
              <a:extLst>
                <a:ext uri="{FF2B5EF4-FFF2-40B4-BE49-F238E27FC236}">
                  <a16:creationId xmlns:a16="http://schemas.microsoft.com/office/drawing/2014/main" id="{665A120C-0F12-A737-6F60-383A35B820DF}"/>
                </a:ext>
              </a:extLst>
            </p:cNvPr>
            <p:cNvSpPr>
              <a:spLocks noChangeShapeType="1"/>
            </p:cNvSpPr>
            <p:nvPr/>
          </p:nvSpPr>
          <p:spPr bwMode="auto">
            <a:xfrm flipV="1">
              <a:off x="3840" y="1824"/>
              <a:ext cx="96"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83" name="Text Box 27">
              <a:extLst>
                <a:ext uri="{FF2B5EF4-FFF2-40B4-BE49-F238E27FC236}">
                  <a16:creationId xmlns:a16="http://schemas.microsoft.com/office/drawing/2014/main" id="{437B42A2-7C76-7F1A-3AB5-DA8258E02B04}"/>
                </a:ext>
              </a:extLst>
            </p:cNvPr>
            <p:cNvSpPr txBox="1">
              <a:spLocks noChangeArrowheads="1"/>
            </p:cNvSpPr>
            <p:nvPr/>
          </p:nvSpPr>
          <p:spPr bwMode="auto">
            <a:xfrm>
              <a:off x="3744" y="1584"/>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sp>
          <p:nvSpPr>
            <p:cNvPr id="96284" name="Line 28">
              <a:extLst>
                <a:ext uri="{FF2B5EF4-FFF2-40B4-BE49-F238E27FC236}">
                  <a16:creationId xmlns:a16="http://schemas.microsoft.com/office/drawing/2014/main" id="{FC802591-A312-59ED-D9C9-7E1FD8ED70E2}"/>
                </a:ext>
              </a:extLst>
            </p:cNvPr>
            <p:cNvSpPr>
              <a:spLocks noChangeShapeType="1"/>
            </p:cNvSpPr>
            <p:nvPr/>
          </p:nvSpPr>
          <p:spPr bwMode="auto">
            <a:xfrm flipH="1">
              <a:off x="3888" y="2016"/>
              <a:ext cx="9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6285" name="Text Box 29">
              <a:extLst>
                <a:ext uri="{FF2B5EF4-FFF2-40B4-BE49-F238E27FC236}">
                  <a16:creationId xmlns:a16="http://schemas.microsoft.com/office/drawing/2014/main" id="{6F91FBC9-6B59-5197-BBBD-963F25F0BF65}"/>
                </a:ext>
              </a:extLst>
            </p:cNvPr>
            <p:cNvSpPr txBox="1">
              <a:spLocks noChangeArrowheads="1"/>
            </p:cNvSpPr>
            <p:nvPr/>
          </p:nvSpPr>
          <p:spPr bwMode="auto">
            <a:xfrm>
              <a:off x="3936" y="220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grpSp>
      <p:sp>
        <p:nvSpPr>
          <p:cNvPr id="96286" name="Text Box 30">
            <a:extLst>
              <a:ext uri="{FF2B5EF4-FFF2-40B4-BE49-F238E27FC236}">
                <a16:creationId xmlns:a16="http://schemas.microsoft.com/office/drawing/2014/main" id="{EC942266-BCF6-D0F3-9407-27CBFB2D7118}"/>
              </a:ext>
            </a:extLst>
          </p:cNvPr>
          <p:cNvSpPr txBox="1">
            <a:spLocks noChangeArrowheads="1"/>
          </p:cNvSpPr>
          <p:nvPr/>
        </p:nvSpPr>
        <p:spPr bwMode="auto">
          <a:xfrm>
            <a:off x="838200" y="5334000"/>
            <a:ext cx="662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At failure, shear stress along the failure surface (</a:t>
            </a:r>
            <a:r>
              <a:rPr lang="en-US" altLang="en-US" sz="2400">
                <a:latin typeface="Tahoma" panose="020B0604030504040204" pitchFamily="34" charset="0"/>
                <a:sym typeface="Symbol" panose="05050102010706020507" pitchFamily="18" charset="2"/>
              </a:rPr>
              <a:t>)</a:t>
            </a:r>
            <a:r>
              <a:rPr lang="en-US" altLang="en-US" sz="2400">
                <a:latin typeface="Tahoma" panose="020B0604030504040204" pitchFamily="34" charset="0"/>
              </a:rPr>
              <a:t> reaches the shear strength (</a:t>
            </a:r>
            <a:r>
              <a:rPr lang="en-US" altLang="en-US" sz="2400">
                <a:latin typeface="Tahoma" panose="020B0604030504040204" pitchFamily="34" charset="0"/>
                <a:sym typeface="Symbol" panose="05050102010706020507" pitchFamily="18" charset="2"/>
              </a:rPr>
              <a:t></a:t>
            </a:r>
            <a:r>
              <a:rPr lang="en-US" altLang="en-US" sz="2400" baseline="-25000">
                <a:latin typeface="Tahoma" panose="020B0604030504040204" pitchFamily="34" charset="0"/>
                <a:sym typeface="Symbol" panose="05050102010706020507" pitchFamily="18" charset="2"/>
              </a:rPr>
              <a:t>f</a:t>
            </a:r>
            <a:r>
              <a:rPr lang="en-US" altLang="en-US" sz="2400">
                <a:latin typeface="Tahoma" panose="020B0604030504040204" pitchFamily="34" charset="0"/>
                <a:sym typeface="Symbol" panose="05050102010706020507" pitchFamily="18" charset="2"/>
              </a:rPr>
              <a:t>)</a:t>
            </a:r>
            <a:r>
              <a:rPr lang="en-US" altLang="en-US" sz="2400">
                <a:latin typeface="Tahoma" panose="020B0604030504040204" pitchFamily="34" charset="0"/>
              </a:rPr>
              <a:t>.</a:t>
            </a:r>
            <a:endParaRPr lang="en-AU" altLang="en-US" sz="2400">
              <a:latin typeface="Tahoma" panose="020B0604030504040204" pitchFamily="34" charset="0"/>
            </a:endParaRPr>
          </a:p>
        </p:txBody>
      </p:sp>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
                                  </p:stCondLst>
                                  <p:childTnLst>
                                    <p:set>
                                      <p:cBhvr>
                                        <p:cTn id="6" dur="1" fill="hold">
                                          <p:stCondLst>
                                            <p:cond delay="0"/>
                                          </p:stCondLst>
                                        </p:cTn>
                                        <p:tgtEl>
                                          <p:spTgt spid="96258"/>
                                        </p:tgtEl>
                                        <p:attrNameLst>
                                          <p:attrName>style.visibility</p:attrName>
                                        </p:attrNameLst>
                                      </p:cBhvr>
                                      <p:to>
                                        <p:strVal val="visible"/>
                                      </p:to>
                                    </p:set>
                                    <p:animEffect transition="in" filter="dissolve">
                                      <p:cBhvr>
                                        <p:cTn id="7" dur="500"/>
                                        <p:tgtEl>
                                          <p:spTgt spid="96258"/>
                                        </p:tgtEl>
                                      </p:cBhvr>
                                    </p:animEffect>
                                  </p:childTnLst>
                                </p:cTn>
                              </p:par>
                            </p:childTnLst>
                          </p:cTn>
                        </p:par>
                        <p:par>
                          <p:cTn id="8" fill="hold" nodeType="afterGroup">
                            <p:stCondLst>
                              <p:cond delay="3500"/>
                            </p:stCondLst>
                            <p:childTnLst>
                              <p:par>
                                <p:cTn id="9" presetID="9" presetClass="entr" presetSubtype="0" fill="hold" nodeType="afterEffect">
                                  <p:stCondLst>
                                    <p:cond delay="2000"/>
                                  </p:stCondLst>
                                  <p:childTnLst>
                                    <p:set>
                                      <p:cBhvr>
                                        <p:cTn id="10" dur="1" fill="hold">
                                          <p:stCondLst>
                                            <p:cond delay="0"/>
                                          </p:stCondLst>
                                        </p:cTn>
                                        <p:tgtEl>
                                          <p:spTgt spid="96278"/>
                                        </p:tgtEl>
                                        <p:attrNameLst>
                                          <p:attrName>style.visibility</p:attrName>
                                        </p:attrNameLst>
                                      </p:cBhvr>
                                      <p:to>
                                        <p:strVal val="visible"/>
                                      </p:to>
                                    </p:set>
                                    <p:animEffect transition="in" filter="dissolve">
                                      <p:cBhvr>
                                        <p:cTn id="11" dur="500"/>
                                        <p:tgtEl>
                                          <p:spTgt spid="96278"/>
                                        </p:tgtEl>
                                      </p:cBhvr>
                                    </p:animEffect>
                                  </p:childTnLst>
                                </p:cTn>
                              </p:par>
                            </p:childTnLst>
                          </p:cTn>
                        </p:par>
                        <p:par>
                          <p:cTn id="12" fill="hold" nodeType="afterGroup">
                            <p:stCondLst>
                              <p:cond delay="6000"/>
                            </p:stCondLst>
                            <p:childTnLst>
                              <p:par>
                                <p:cTn id="13" presetID="9" presetClass="entr" presetSubtype="0" fill="hold" nodeType="afterEffect">
                                  <p:stCondLst>
                                    <p:cond delay="4000"/>
                                  </p:stCondLst>
                                  <p:childTnLst>
                                    <p:set>
                                      <p:cBhvr>
                                        <p:cTn id="14" dur="1" fill="hold">
                                          <p:stCondLst>
                                            <p:cond delay="0"/>
                                          </p:stCondLst>
                                        </p:cTn>
                                        <p:tgtEl>
                                          <p:spTgt spid="96281"/>
                                        </p:tgtEl>
                                        <p:attrNameLst>
                                          <p:attrName>style.visibility</p:attrName>
                                        </p:attrNameLst>
                                      </p:cBhvr>
                                      <p:to>
                                        <p:strVal val="visible"/>
                                      </p:to>
                                    </p:set>
                                    <p:animEffect transition="in" filter="dissolve">
                                      <p:cBhvr>
                                        <p:cTn id="15" dur="500"/>
                                        <p:tgtEl>
                                          <p:spTgt spid="96281"/>
                                        </p:tgtEl>
                                      </p:cBhvr>
                                    </p:animEffect>
                                  </p:childTnLst>
                                </p:cTn>
                              </p:par>
                            </p:childTnLst>
                          </p:cTn>
                        </p:par>
                        <p:par>
                          <p:cTn id="16" fill="hold" nodeType="afterGroup">
                            <p:stCondLst>
                              <p:cond delay="10500"/>
                            </p:stCondLst>
                            <p:childTnLst>
                              <p:par>
                                <p:cTn id="17" presetID="9" presetClass="entr" presetSubtype="0" fill="hold" nodeType="afterEffect">
                                  <p:stCondLst>
                                    <p:cond delay="7000"/>
                                  </p:stCondLst>
                                  <p:childTnLst>
                                    <p:set>
                                      <p:cBhvr>
                                        <p:cTn id="18" dur="1" fill="hold">
                                          <p:stCondLst>
                                            <p:cond delay="0"/>
                                          </p:stCondLst>
                                        </p:cTn>
                                        <p:tgtEl>
                                          <p:spTgt spid="96286"/>
                                        </p:tgtEl>
                                        <p:attrNameLst>
                                          <p:attrName>style.visibility</p:attrName>
                                        </p:attrNameLst>
                                      </p:cBhvr>
                                      <p:to>
                                        <p:strVal val="visible"/>
                                      </p:to>
                                    </p:set>
                                    <p:animEffect transition="in" filter="dissolve">
                                      <p:cBhvr>
                                        <p:cTn id="19" dur="500"/>
                                        <p:tgtEl>
                                          <p:spTgt spid="96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99AB761-F2AE-371B-7CB2-81737B535420}"/>
              </a:ext>
            </a:extLst>
          </p:cNvPr>
          <p:cNvSpPr>
            <a:spLocks noGrp="1" noChangeArrowheads="1"/>
          </p:cNvSpPr>
          <p:nvPr>
            <p:ph type="title"/>
          </p:nvPr>
        </p:nvSpPr>
        <p:spPr>
          <a:xfrm>
            <a:off x="685800" y="76200"/>
            <a:ext cx="7772400" cy="685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z="3200"/>
              <a:t>Mohr-Coulomb failure criterion</a:t>
            </a:r>
          </a:p>
        </p:txBody>
      </p:sp>
      <p:sp>
        <p:nvSpPr>
          <p:cNvPr id="33795" name="Rectangle 3">
            <a:extLst>
              <a:ext uri="{FF2B5EF4-FFF2-40B4-BE49-F238E27FC236}">
                <a16:creationId xmlns:a16="http://schemas.microsoft.com/office/drawing/2014/main" id="{63644854-C7AD-A94F-1794-CB3564F98C82}"/>
              </a:ext>
            </a:extLst>
          </p:cNvPr>
          <p:cNvSpPr>
            <a:spLocks noChangeArrowheads="1"/>
          </p:cNvSpPr>
          <p:nvPr/>
        </p:nvSpPr>
        <p:spPr bwMode="auto">
          <a:xfrm>
            <a:off x="2368550" y="1377950"/>
            <a:ext cx="3873500" cy="673100"/>
          </a:xfrm>
          <a:prstGeom prst="rect">
            <a:avLst/>
          </a:prstGeom>
          <a:solidFill>
            <a:srgbClr val="767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3796" name="Rectangle 4">
            <a:extLst>
              <a:ext uri="{FF2B5EF4-FFF2-40B4-BE49-F238E27FC236}">
                <a16:creationId xmlns:a16="http://schemas.microsoft.com/office/drawing/2014/main" id="{BD896A7D-351C-29C3-D52A-56B0FBD46620}"/>
              </a:ext>
            </a:extLst>
          </p:cNvPr>
          <p:cNvSpPr>
            <a:spLocks noChangeArrowheads="1"/>
          </p:cNvSpPr>
          <p:nvPr/>
        </p:nvSpPr>
        <p:spPr bwMode="auto">
          <a:xfrm>
            <a:off x="2597150" y="2063750"/>
            <a:ext cx="3873500" cy="749300"/>
          </a:xfrm>
          <a:prstGeom prst="rect">
            <a:avLst/>
          </a:prstGeom>
          <a:solidFill>
            <a:srgbClr val="767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3797" name="Line 5">
            <a:extLst>
              <a:ext uri="{FF2B5EF4-FFF2-40B4-BE49-F238E27FC236}">
                <a16:creationId xmlns:a16="http://schemas.microsoft.com/office/drawing/2014/main" id="{948A745A-9C90-B2D6-1DC9-4075DA35F84E}"/>
              </a:ext>
            </a:extLst>
          </p:cNvPr>
          <p:cNvSpPr>
            <a:spLocks noChangeShapeType="1"/>
          </p:cNvSpPr>
          <p:nvPr/>
        </p:nvSpPr>
        <p:spPr bwMode="auto">
          <a:xfrm>
            <a:off x="3657600" y="1981200"/>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3798" name="Line 6">
            <a:extLst>
              <a:ext uri="{FF2B5EF4-FFF2-40B4-BE49-F238E27FC236}">
                <a16:creationId xmlns:a16="http://schemas.microsoft.com/office/drawing/2014/main" id="{44CAEA4C-6B12-A0A7-1969-8E5451FC9E30}"/>
              </a:ext>
            </a:extLst>
          </p:cNvPr>
          <p:cNvSpPr>
            <a:spLocks noChangeShapeType="1"/>
          </p:cNvSpPr>
          <p:nvPr/>
        </p:nvSpPr>
        <p:spPr bwMode="auto">
          <a:xfrm flipV="1">
            <a:off x="3657600" y="1828800"/>
            <a:ext cx="2286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3799" name="Line 7">
            <a:extLst>
              <a:ext uri="{FF2B5EF4-FFF2-40B4-BE49-F238E27FC236}">
                <a16:creationId xmlns:a16="http://schemas.microsoft.com/office/drawing/2014/main" id="{F3B2BBE0-14C7-035D-8ED8-97037A4DEB74}"/>
              </a:ext>
            </a:extLst>
          </p:cNvPr>
          <p:cNvSpPr>
            <a:spLocks noChangeShapeType="1"/>
          </p:cNvSpPr>
          <p:nvPr/>
        </p:nvSpPr>
        <p:spPr bwMode="auto">
          <a:xfrm>
            <a:off x="4343400" y="15240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3800" name="Rectangle 8">
            <a:extLst>
              <a:ext uri="{FF2B5EF4-FFF2-40B4-BE49-F238E27FC236}">
                <a16:creationId xmlns:a16="http://schemas.microsoft.com/office/drawing/2014/main" id="{D6482DB9-5B8F-A52A-B1D3-40E1D5466773}"/>
              </a:ext>
            </a:extLst>
          </p:cNvPr>
          <p:cNvSpPr>
            <a:spLocks noChangeArrowheads="1"/>
          </p:cNvSpPr>
          <p:nvPr/>
        </p:nvSpPr>
        <p:spPr bwMode="auto">
          <a:xfrm>
            <a:off x="1373188" y="3354388"/>
            <a:ext cx="670242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The limiting shear stress (soil strength) is given by</a:t>
            </a:r>
            <a:endParaRPr lang="en-US" altLang="en-US" sz="3200">
              <a:latin typeface="Times New Roman" panose="02020603050405020304" pitchFamily="18" charset="0"/>
            </a:endParaRPr>
          </a:p>
          <a:p>
            <a:pPr algn="ctr" eaLnBrk="0" hangingPunct="0">
              <a:spcBef>
                <a:spcPct val="50000"/>
              </a:spcBef>
            </a:pPr>
            <a:r>
              <a:rPr lang="en-US" altLang="en-US" sz="3200">
                <a:latin typeface="Symbol" panose="05050102010706020507" pitchFamily="18" charset="2"/>
              </a:rPr>
              <a:t>t</a:t>
            </a:r>
            <a:r>
              <a:rPr lang="en-US" altLang="en-US" sz="3200">
                <a:latin typeface="Times New Roman" panose="02020603050405020304" pitchFamily="18" charset="0"/>
              </a:rPr>
              <a:t>  =  c  +  </a:t>
            </a:r>
            <a:r>
              <a:rPr lang="en-US" altLang="en-US" sz="3200">
                <a:latin typeface="Symbol" panose="05050102010706020507" pitchFamily="18" charset="2"/>
              </a:rPr>
              <a:t>s</a:t>
            </a:r>
            <a:r>
              <a:rPr lang="en-US" altLang="en-US" sz="3200" baseline="-25000">
                <a:latin typeface="Times New Roman" panose="02020603050405020304" pitchFamily="18" charset="0"/>
              </a:rPr>
              <a:t>n</a:t>
            </a:r>
            <a:r>
              <a:rPr lang="en-US" altLang="en-US" sz="3200">
                <a:latin typeface="Times New Roman" panose="02020603050405020304" pitchFamily="18" charset="0"/>
              </a:rPr>
              <a:t> tan </a:t>
            </a:r>
            <a:r>
              <a:rPr lang="en-US" altLang="en-US" sz="3200">
                <a:latin typeface="Symbol" panose="05050102010706020507" pitchFamily="18" charset="2"/>
              </a:rPr>
              <a:t>f</a:t>
            </a:r>
            <a:endParaRPr lang="en-US" altLang="en-US" sz="2400">
              <a:latin typeface="Times New Roman" panose="02020603050405020304" pitchFamily="18" charset="0"/>
            </a:endParaRPr>
          </a:p>
          <a:p>
            <a:pPr eaLnBrk="0" hangingPunct="0">
              <a:spcBef>
                <a:spcPct val="50000"/>
              </a:spcBef>
            </a:pPr>
            <a:r>
              <a:rPr lang="en-US" altLang="en-US" sz="2400">
                <a:latin typeface="Times New Roman" panose="02020603050405020304" pitchFamily="18" charset="0"/>
              </a:rPr>
              <a:t>where	c = cohesion (apparent)</a:t>
            </a:r>
          </a:p>
          <a:p>
            <a:pPr eaLnBrk="0" hangingPunct="0">
              <a:spcBef>
                <a:spcPct val="50000"/>
              </a:spcBef>
            </a:pPr>
            <a:r>
              <a:rPr lang="en-US" altLang="en-US" sz="2400">
                <a:latin typeface="Times New Roman" panose="02020603050405020304" pitchFamily="18" charset="0"/>
              </a:rPr>
              <a:t>	</a:t>
            </a:r>
            <a:r>
              <a:rPr lang="en-US" altLang="en-US" sz="2400">
                <a:latin typeface="Symbol" panose="05050102010706020507" pitchFamily="18" charset="2"/>
              </a:rPr>
              <a:t>f</a:t>
            </a:r>
            <a:r>
              <a:rPr lang="en-US" altLang="en-US" sz="2400">
                <a:latin typeface="Times New Roman" panose="02020603050405020304" pitchFamily="18" charset="0"/>
              </a:rPr>
              <a:t> = friction angle</a:t>
            </a:r>
          </a:p>
          <a:p>
            <a:pPr>
              <a:spcBef>
                <a:spcPct val="50000"/>
              </a:spcBef>
            </a:pPr>
            <a:endParaRPr lang="en-US" altLang="en-US" sz="2400">
              <a:latin typeface="Times New Roman" panose="02020603050405020304" pitchFamily="18" charset="0"/>
            </a:endParaRPr>
          </a:p>
        </p:txBody>
      </p:sp>
      <p:sp>
        <p:nvSpPr>
          <p:cNvPr id="33801" name="Rectangle 9">
            <a:extLst>
              <a:ext uri="{FF2B5EF4-FFF2-40B4-BE49-F238E27FC236}">
                <a16:creationId xmlns:a16="http://schemas.microsoft.com/office/drawing/2014/main" id="{82945172-BD27-FA76-C0E4-7A7BC22C38ED}"/>
              </a:ext>
            </a:extLst>
          </p:cNvPr>
          <p:cNvSpPr>
            <a:spLocks noChangeArrowheads="1"/>
          </p:cNvSpPr>
          <p:nvPr/>
        </p:nvSpPr>
        <p:spPr bwMode="auto">
          <a:xfrm>
            <a:off x="3316288" y="1544638"/>
            <a:ext cx="5302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800">
                <a:latin typeface="Symbol" panose="05050102010706020507" pitchFamily="18" charset="2"/>
              </a:rPr>
              <a:t>t</a:t>
            </a:r>
          </a:p>
        </p:txBody>
      </p:sp>
      <p:sp>
        <p:nvSpPr>
          <p:cNvPr id="33802" name="Rectangle 10">
            <a:extLst>
              <a:ext uri="{FF2B5EF4-FFF2-40B4-BE49-F238E27FC236}">
                <a16:creationId xmlns:a16="http://schemas.microsoft.com/office/drawing/2014/main" id="{5836FBFA-04D8-1E13-0C2A-87F2BA34EF16}"/>
              </a:ext>
            </a:extLst>
          </p:cNvPr>
          <p:cNvSpPr>
            <a:spLocks noChangeArrowheads="1"/>
          </p:cNvSpPr>
          <p:nvPr/>
        </p:nvSpPr>
        <p:spPr bwMode="auto">
          <a:xfrm>
            <a:off x="4383088" y="1277938"/>
            <a:ext cx="5302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800">
                <a:latin typeface="Symbol" panose="05050102010706020507" pitchFamily="18" charset="2"/>
              </a:rPr>
              <a:t>s</a:t>
            </a:r>
            <a:r>
              <a:rPr lang="en-US" altLang="en-US" sz="2800" baseline="-25000">
                <a:latin typeface="Times New Roman" panose="02020603050405020304" pitchFamily="18" charset="0"/>
              </a:rPr>
              <a:t>n</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63269AE-7443-7AED-7A0E-413C87C8EF33}"/>
              </a:ext>
            </a:extLst>
          </p:cNvPr>
          <p:cNvSpPr>
            <a:spLocks noGrp="1" noChangeArrowheads="1"/>
          </p:cNvSpPr>
          <p:nvPr>
            <p:ph type="title"/>
          </p:nvPr>
        </p:nvSpPr>
        <p:spPr>
          <a:xfrm>
            <a:off x="228600" y="304800"/>
            <a:ext cx="8229600" cy="641350"/>
          </a:xfrm>
        </p:spPr>
        <p:txBody>
          <a:bodyPr/>
          <a:lstStyle/>
          <a:p>
            <a:r>
              <a:rPr lang="en-US" altLang="en-US" sz="3600"/>
              <a:t>Mohr-Coulomb Failure Criterion</a:t>
            </a:r>
            <a:endParaRPr lang="en-AU" altLang="en-US" sz="3600"/>
          </a:p>
        </p:txBody>
      </p:sp>
      <p:sp>
        <p:nvSpPr>
          <p:cNvPr id="97283" name="Line 3">
            <a:extLst>
              <a:ext uri="{FF2B5EF4-FFF2-40B4-BE49-F238E27FC236}">
                <a16:creationId xmlns:a16="http://schemas.microsoft.com/office/drawing/2014/main" id="{FF8382A8-50C4-06D7-B438-B1C3151CD2D8}"/>
              </a:ext>
            </a:extLst>
          </p:cNvPr>
          <p:cNvSpPr>
            <a:spLocks noChangeShapeType="1"/>
          </p:cNvSpPr>
          <p:nvPr/>
        </p:nvSpPr>
        <p:spPr bwMode="auto">
          <a:xfrm>
            <a:off x="1143000" y="5105400"/>
            <a:ext cx="624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7284" name="Line 4">
            <a:extLst>
              <a:ext uri="{FF2B5EF4-FFF2-40B4-BE49-F238E27FC236}">
                <a16:creationId xmlns:a16="http://schemas.microsoft.com/office/drawing/2014/main" id="{B2919186-2D40-CB88-C58E-C719F1B3ACBA}"/>
              </a:ext>
            </a:extLst>
          </p:cNvPr>
          <p:cNvSpPr>
            <a:spLocks noChangeShapeType="1"/>
          </p:cNvSpPr>
          <p:nvPr/>
        </p:nvSpPr>
        <p:spPr bwMode="auto">
          <a:xfrm flipV="1">
            <a:off x="2514600" y="1447800"/>
            <a:ext cx="0" cy="434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7285" name="Line 5">
            <a:extLst>
              <a:ext uri="{FF2B5EF4-FFF2-40B4-BE49-F238E27FC236}">
                <a16:creationId xmlns:a16="http://schemas.microsoft.com/office/drawing/2014/main" id="{BABB587B-4E58-0404-DB37-680556D9B66E}"/>
              </a:ext>
            </a:extLst>
          </p:cNvPr>
          <p:cNvSpPr>
            <a:spLocks noChangeShapeType="1"/>
          </p:cNvSpPr>
          <p:nvPr/>
        </p:nvSpPr>
        <p:spPr bwMode="auto">
          <a:xfrm flipV="1">
            <a:off x="2514600" y="2895600"/>
            <a:ext cx="3886200" cy="1524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7286" name="Text Box 6">
            <a:extLst>
              <a:ext uri="{FF2B5EF4-FFF2-40B4-BE49-F238E27FC236}">
                <a16:creationId xmlns:a16="http://schemas.microsoft.com/office/drawing/2014/main" id="{C002BD3F-ADBA-15F1-9AF7-C141FF3290DB}"/>
              </a:ext>
            </a:extLst>
          </p:cNvPr>
          <p:cNvSpPr txBox="1">
            <a:spLocks noChangeArrowheads="1"/>
          </p:cNvSpPr>
          <p:nvPr/>
        </p:nvSpPr>
        <p:spPr bwMode="auto">
          <a:xfrm>
            <a:off x="1981200" y="1371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sp>
        <p:nvSpPr>
          <p:cNvPr id="97287" name="Text Box 7">
            <a:extLst>
              <a:ext uri="{FF2B5EF4-FFF2-40B4-BE49-F238E27FC236}">
                <a16:creationId xmlns:a16="http://schemas.microsoft.com/office/drawing/2014/main" id="{A2EFC400-9E69-5A5E-473F-84C9045CFEA5}"/>
              </a:ext>
            </a:extLst>
          </p:cNvPr>
          <p:cNvSpPr txBox="1">
            <a:spLocks noChangeArrowheads="1"/>
          </p:cNvSpPr>
          <p:nvPr/>
        </p:nvSpPr>
        <p:spPr bwMode="auto">
          <a:xfrm>
            <a:off x="7086600" y="5257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graphicFrame>
        <p:nvGraphicFramePr>
          <p:cNvPr id="97288" name="Object 8">
            <a:extLst>
              <a:ext uri="{FF2B5EF4-FFF2-40B4-BE49-F238E27FC236}">
                <a16:creationId xmlns:a16="http://schemas.microsoft.com/office/drawing/2014/main" id="{A7E50CB6-7771-A2E1-DF9F-1E7988F401E3}"/>
              </a:ext>
            </a:extLst>
          </p:cNvPr>
          <p:cNvGraphicFramePr>
            <a:graphicFrameLocks noChangeAspect="1"/>
          </p:cNvGraphicFramePr>
          <p:nvPr/>
        </p:nvGraphicFramePr>
        <p:xfrm>
          <a:off x="3124200" y="1905000"/>
          <a:ext cx="3505200" cy="865188"/>
        </p:xfrm>
        <a:graphic>
          <a:graphicData uri="http://schemas.openxmlformats.org/presentationml/2006/ole">
            <mc:AlternateContent xmlns:mc="http://schemas.openxmlformats.org/markup-compatibility/2006">
              <mc:Choice xmlns:v="urn:schemas-microsoft-com:vml" Requires="v">
                <p:oleObj name="Equation" r:id="rId3" imgW="977760" imgH="241200" progId="Equation.3">
                  <p:embed/>
                </p:oleObj>
              </mc:Choice>
              <mc:Fallback>
                <p:oleObj name="Equation" r:id="rId3" imgW="977760" imgH="241200" progId="Equation.3">
                  <p:embed/>
                  <p:pic>
                    <p:nvPicPr>
                      <p:cNvPr id="97288" name="Object 8">
                        <a:extLst>
                          <a:ext uri="{FF2B5EF4-FFF2-40B4-BE49-F238E27FC236}">
                            <a16:creationId xmlns:a16="http://schemas.microsoft.com/office/drawing/2014/main" id="{A7E50CB6-7771-A2E1-DF9F-1E7988F40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35052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289" name="Text Box 9">
            <a:extLst>
              <a:ext uri="{FF2B5EF4-FFF2-40B4-BE49-F238E27FC236}">
                <a16:creationId xmlns:a16="http://schemas.microsoft.com/office/drawing/2014/main" id="{05DC8A15-25B4-BB03-A69F-F43263E6CFDC}"/>
              </a:ext>
            </a:extLst>
          </p:cNvPr>
          <p:cNvSpPr txBox="1">
            <a:spLocks noChangeArrowheads="1"/>
          </p:cNvSpPr>
          <p:nvPr/>
        </p:nvSpPr>
        <p:spPr bwMode="auto">
          <a:xfrm>
            <a:off x="2057400" y="44958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rPr>
              <a:t>c</a:t>
            </a:r>
            <a:endParaRPr lang="en-AU" altLang="en-US" sz="2400">
              <a:solidFill>
                <a:schemeClr val="hlink"/>
              </a:solidFill>
            </a:endParaRPr>
          </a:p>
        </p:txBody>
      </p:sp>
      <p:grpSp>
        <p:nvGrpSpPr>
          <p:cNvPr id="97290" name="Group 10">
            <a:extLst>
              <a:ext uri="{FF2B5EF4-FFF2-40B4-BE49-F238E27FC236}">
                <a16:creationId xmlns:a16="http://schemas.microsoft.com/office/drawing/2014/main" id="{B5A566FB-6F50-F568-BE4F-C8A45148E2DD}"/>
              </a:ext>
            </a:extLst>
          </p:cNvPr>
          <p:cNvGrpSpPr>
            <a:grpSpLocks/>
          </p:cNvGrpSpPr>
          <p:nvPr/>
        </p:nvGrpSpPr>
        <p:grpSpPr bwMode="auto">
          <a:xfrm>
            <a:off x="5029200" y="3200400"/>
            <a:ext cx="990600" cy="228600"/>
            <a:chOff x="3168" y="2016"/>
            <a:chExt cx="624" cy="144"/>
          </a:xfrm>
        </p:grpSpPr>
        <p:sp>
          <p:nvSpPr>
            <p:cNvPr id="97291" name="Line 11">
              <a:extLst>
                <a:ext uri="{FF2B5EF4-FFF2-40B4-BE49-F238E27FC236}">
                  <a16:creationId xmlns:a16="http://schemas.microsoft.com/office/drawing/2014/main" id="{606164BD-BC09-DEA5-08A5-C522F47FA4FC}"/>
                </a:ext>
              </a:extLst>
            </p:cNvPr>
            <p:cNvSpPr>
              <a:spLocks noChangeShapeType="1"/>
            </p:cNvSpPr>
            <p:nvPr/>
          </p:nvSpPr>
          <p:spPr bwMode="auto">
            <a:xfrm>
              <a:off x="3168" y="216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7292" name="Arc 12">
              <a:extLst>
                <a:ext uri="{FF2B5EF4-FFF2-40B4-BE49-F238E27FC236}">
                  <a16:creationId xmlns:a16="http://schemas.microsoft.com/office/drawing/2014/main" id="{EA9A98B5-5519-FF3C-19E1-CB4C9232A2FE}"/>
                </a:ext>
              </a:extLst>
            </p:cNvPr>
            <p:cNvSpPr>
              <a:spLocks/>
            </p:cNvSpPr>
            <p:nvPr/>
          </p:nvSpPr>
          <p:spPr bwMode="auto">
            <a:xfrm>
              <a:off x="3600" y="2016"/>
              <a:ext cx="4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97293" name="Text Box 13">
            <a:extLst>
              <a:ext uri="{FF2B5EF4-FFF2-40B4-BE49-F238E27FC236}">
                <a16:creationId xmlns:a16="http://schemas.microsoft.com/office/drawing/2014/main" id="{5D3A4DE0-A534-8789-6109-23524D6BBE7E}"/>
              </a:ext>
            </a:extLst>
          </p:cNvPr>
          <p:cNvSpPr txBox="1">
            <a:spLocks noChangeArrowheads="1"/>
          </p:cNvSpPr>
          <p:nvPr/>
        </p:nvSpPr>
        <p:spPr bwMode="auto">
          <a:xfrm>
            <a:off x="6096000" y="2971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hlink"/>
                </a:solidFill>
                <a:latin typeface="Times New Roman" panose="02020603050405020304" pitchFamily="18" charset="0"/>
                <a:sym typeface="Symbol" panose="05050102010706020507" pitchFamily="18" charset="2"/>
              </a:rPr>
              <a:t></a:t>
            </a:r>
            <a:endParaRPr lang="en-AU" altLang="en-US" sz="2400">
              <a:solidFill>
                <a:schemeClr val="hlink"/>
              </a:solidFill>
              <a:latin typeface="Times New Roman" panose="02020603050405020304" pitchFamily="18" charset="0"/>
            </a:endParaRPr>
          </a:p>
        </p:txBody>
      </p:sp>
      <p:sp>
        <p:nvSpPr>
          <p:cNvPr id="97294" name="Text Box 14">
            <a:extLst>
              <a:ext uri="{FF2B5EF4-FFF2-40B4-BE49-F238E27FC236}">
                <a16:creationId xmlns:a16="http://schemas.microsoft.com/office/drawing/2014/main" id="{CC75C25F-4BAA-00FA-0A4A-94DF9203B956}"/>
              </a:ext>
            </a:extLst>
          </p:cNvPr>
          <p:cNvSpPr txBox="1">
            <a:spLocks noChangeArrowheads="1"/>
          </p:cNvSpPr>
          <p:nvPr/>
        </p:nvSpPr>
        <p:spPr bwMode="auto">
          <a:xfrm rot="20280000">
            <a:off x="3276600" y="32766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failure envelope</a:t>
            </a:r>
            <a:endParaRPr lang="en-AU" altLang="en-US"/>
          </a:p>
        </p:txBody>
      </p:sp>
      <p:sp>
        <p:nvSpPr>
          <p:cNvPr id="97295" name="AutoShape 15">
            <a:extLst>
              <a:ext uri="{FF2B5EF4-FFF2-40B4-BE49-F238E27FC236}">
                <a16:creationId xmlns:a16="http://schemas.microsoft.com/office/drawing/2014/main" id="{2091E0AA-1076-4222-D985-2BCA0A9707C8}"/>
              </a:ext>
            </a:extLst>
          </p:cNvPr>
          <p:cNvSpPr>
            <a:spLocks noChangeArrowheads="1"/>
          </p:cNvSpPr>
          <p:nvPr/>
        </p:nvSpPr>
        <p:spPr bwMode="auto">
          <a:xfrm>
            <a:off x="990600" y="4038600"/>
            <a:ext cx="1219200" cy="381000"/>
          </a:xfrm>
          <a:prstGeom prst="wedgeRoundRectCallout">
            <a:avLst>
              <a:gd name="adj1" fmla="val 44273"/>
              <a:gd name="adj2" fmla="val 107917"/>
              <a:gd name="adj3" fmla="val 1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a:latin typeface="Tahoma" panose="020B0604030504040204" pitchFamily="34" charset="0"/>
              </a:rPr>
              <a:t>cohesion</a:t>
            </a:r>
            <a:endParaRPr lang="en-AU" altLang="en-US">
              <a:latin typeface="Tahoma" panose="020B0604030504040204" pitchFamily="34" charset="0"/>
            </a:endParaRPr>
          </a:p>
        </p:txBody>
      </p:sp>
      <p:sp>
        <p:nvSpPr>
          <p:cNvPr id="97296" name="AutoShape 16">
            <a:extLst>
              <a:ext uri="{FF2B5EF4-FFF2-40B4-BE49-F238E27FC236}">
                <a16:creationId xmlns:a16="http://schemas.microsoft.com/office/drawing/2014/main" id="{F9E7659E-A0DE-65F6-A330-84EB1DB98B17}"/>
              </a:ext>
            </a:extLst>
          </p:cNvPr>
          <p:cNvSpPr>
            <a:spLocks noChangeArrowheads="1"/>
          </p:cNvSpPr>
          <p:nvPr/>
        </p:nvSpPr>
        <p:spPr bwMode="auto">
          <a:xfrm>
            <a:off x="4578350" y="3917950"/>
            <a:ext cx="1670050" cy="457200"/>
          </a:xfrm>
          <a:prstGeom prst="wedgeRoundRectCallout">
            <a:avLst>
              <a:gd name="adj1" fmla="val 50949"/>
              <a:gd name="adj2" fmla="val -170486"/>
              <a:gd name="adj3" fmla="val 1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a:latin typeface="Tahoma" panose="020B0604030504040204" pitchFamily="34" charset="0"/>
              </a:rPr>
              <a:t>friction angle</a:t>
            </a:r>
            <a:endParaRPr lang="en-AU" altLang="en-US">
              <a:latin typeface="Tahoma" panose="020B0604030504040204" pitchFamily="34" charset="0"/>
            </a:endParaRPr>
          </a:p>
        </p:txBody>
      </p:sp>
      <p:sp>
        <p:nvSpPr>
          <p:cNvPr id="97297" name="Text Box 17">
            <a:extLst>
              <a:ext uri="{FF2B5EF4-FFF2-40B4-BE49-F238E27FC236}">
                <a16:creationId xmlns:a16="http://schemas.microsoft.com/office/drawing/2014/main" id="{AC85081E-48BD-40E1-9953-B499B5CC827F}"/>
              </a:ext>
            </a:extLst>
          </p:cNvPr>
          <p:cNvSpPr txBox="1">
            <a:spLocks noChangeArrowheads="1"/>
          </p:cNvSpPr>
          <p:nvPr/>
        </p:nvSpPr>
        <p:spPr bwMode="auto">
          <a:xfrm>
            <a:off x="457200" y="5791200"/>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ym typeface="Symbol" panose="05050102010706020507" pitchFamily="18" charset="2"/>
              </a:rPr>
              <a:t></a:t>
            </a:r>
            <a:r>
              <a:rPr lang="en-US" altLang="en-US" sz="2400" baseline="-25000">
                <a:sym typeface="Symbol" panose="05050102010706020507" pitchFamily="18" charset="2"/>
              </a:rPr>
              <a:t>f</a:t>
            </a:r>
            <a:r>
              <a:rPr lang="en-US" altLang="en-US" sz="2400">
                <a:sym typeface="Symbol" panose="05050102010706020507" pitchFamily="18" charset="2"/>
              </a:rPr>
              <a:t> is the maximum shear stress the soil can take without failure, under normal stress of .</a:t>
            </a:r>
            <a:endParaRPr lang="en-AU" altLang="en-US" sz="2400"/>
          </a:p>
        </p:txBody>
      </p:sp>
      <p:sp>
        <p:nvSpPr>
          <p:cNvPr id="97298" name="Line 18">
            <a:extLst>
              <a:ext uri="{FF2B5EF4-FFF2-40B4-BE49-F238E27FC236}">
                <a16:creationId xmlns:a16="http://schemas.microsoft.com/office/drawing/2014/main" id="{21FCB9AB-CB15-6E01-852F-9273026FB9B9}"/>
              </a:ext>
            </a:extLst>
          </p:cNvPr>
          <p:cNvSpPr>
            <a:spLocks noChangeShapeType="1"/>
          </p:cNvSpPr>
          <p:nvPr/>
        </p:nvSpPr>
        <p:spPr bwMode="auto">
          <a:xfrm>
            <a:off x="2397125" y="4424363"/>
            <a:ext cx="0" cy="690562"/>
          </a:xfrm>
          <a:prstGeom prst="line">
            <a:avLst/>
          </a:prstGeom>
          <a:noFill/>
          <a:ln w="9525">
            <a:solidFill>
              <a:srgbClr val="FF0000"/>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97299" name="Group 19">
            <a:extLst>
              <a:ext uri="{FF2B5EF4-FFF2-40B4-BE49-F238E27FC236}">
                <a16:creationId xmlns:a16="http://schemas.microsoft.com/office/drawing/2014/main" id="{FDAB7A64-BAC8-84E4-DACE-7B48E3511B67}"/>
              </a:ext>
            </a:extLst>
          </p:cNvPr>
          <p:cNvGrpSpPr>
            <a:grpSpLocks/>
          </p:cNvGrpSpPr>
          <p:nvPr/>
        </p:nvGrpSpPr>
        <p:grpSpPr bwMode="auto">
          <a:xfrm>
            <a:off x="2509838" y="3816350"/>
            <a:ext cx="1511300" cy="1731963"/>
            <a:chOff x="1581" y="2404"/>
            <a:chExt cx="952" cy="1091"/>
          </a:xfrm>
        </p:grpSpPr>
        <p:sp>
          <p:nvSpPr>
            <p:cNvPr id="97300" name="Rectangle 20">
              <a:extLst>
                <a:ext uri="{FF2B5EF4-FFF2-40B4-BE49-F238E27FC236}">
                  <a16:creationId xmlns:a16="http://schemas.microsoft.com/office/drawing/2014/main" id="{18EF4A91-66E6-DED1-A595-CF06B82F5BAE}"/>
                </a:ext>
              </a:extLst>
            </p:cNvPr>
            <p:cNvSpPr>
              <a:spLocks noChangeArrowheads="1"/>
            </p:cNvSpPr>
            <p:nvPr/>
          </p:nvSpPr>
          <p:spPr bwMode="auto">
            <a:xfrm>
              <a:off x="2290" y="2659"/>
              <a:ext cx="2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a:solidFill>
                    <a:srgbClr val="0000FF"/>
                  </a:solidFill>
                  <a:latin typeface="Times New Roman" panose="02020603050405020304" pitchFamily="18" charset="0"/>
                  <a:sym typeface="Symbol" panose="05050102010706020507" pitchFamily="18" charset="2"/>
                </a:rPr>
                <a:t></a:t>
              </a:r>
              <a:r>
                <a:rPr lang="en-US" altLang="en-US" sz="2400" baseline="-25000">
                  <a:solidFill>
                    <a:srgbClr val="0000FF"/>
                  </a:solidFill>
                  <a:latin typeface="Times New Roman" panose="02020603050405020304" pitchFamily="18" charset="0"/>
                  <a:sym typeface="Symbol" panose="05050102010706020507" pitchFamily="18" charset="2"/>
                </a:rPr>
                <a:t>f</a:t>
              </a:r>
            </a:p>
          </p:txBody>
        </p:sp>
        <p:sp>
          <p:nvSpPr>
            <p:cNvPr id="97301" name="Line 21">
              <a:extLst>
                <a:ext uri="{FF2B5EF4-FFF2-40B4-BE49-F238E27FC236}">
                  <a16:creationId xmlns:a16="http://schemas.microsoft.com/office/drawing/2014/main" id="{A11607E1-9B4E-76A7-1DBE-7C930F83270C}"/>
                </a:ext>
              </a:extLst>
            </p:cNvPr>
            <p:cNvSpPr>
              <a:spLocks noChangeShapeType="1"/>
            </p:cNvSpPr>
            <p:nvPr/>
          </p:nvSpPr>
          <p:spPr bwMode="auto">
            <a:xfrm flipV="1">
              <a:off x="2532" y="2404"/>
              <a:ext cx="0" cy="811"/>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7302" name="Text Box 22">
              <a:extLst>
                <a:ext uri="{FF2B5EF4-FFF2-40B4-BE49-F238E27FC236}">
                  <a16:creationId xmlns:a16="http://schemas.microsoft.com/office/drawing/2014/main" id="{7DDADD91-480A-3654-8DA1-7F80EA3CD5BF}"/>
                </a:ext>
              </a:extLst>
            </p:cNvPr>
            <p:cNvSpPr txBox="1">
              <a:spLocks noChangeArrowheads="1"/>
            </p:cNvSpPr>
            <p:nvPr/>
          </p:nvSpPr>
          <p:spPr bwMode="auto">
            <a:xfrm>
              <a:off x="1908" y="3207"/>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rgbClr val="0000FF"/>
                  </a:solidFill>
                  <a:latin typeface="Times New Roman" panose="02020603050405020304" pitchFamily="18" charset="0"/>
                  <a:sym typeface="Symbol" panose="05050102010706020507" pitchFamily="18" charset="2"/>
                </a:rPr>
                <a:t></a:t>
              </a:r>
              <a:endParaRPr lang="en-AU" altLang="en-US" sz="2400">
                <a:solidFill>
                  <a:srgbClr val="0000FF"/>
                </a:solidFill>
                <a:latin typeface="Times New Roman" panose="02020603050405020304" pitchFamily="18" charset="0"/>
              </a:endParaRPr>
            </a:p>
          </p:txBody>
        </p:sp>
        <p:sp>
          <p:nvSpPr>
            <p:cNvPr id="97303" name="Line 23">
              <a:extLst>
                <a:ext uri="{FF2B5EF4-FFF2-40B4-BE49-F238E27FC236}">
                  <a16:creationId xmlns:a16="http://schemas.microsoft.com/office/drawing/2014/main" id="{D2F0D0FD-5F24-4D6B-6C35-FDB1A27AA427}"/>
                </a:ext>
              </a:extLst>
            </p:cNvPr>
            <p:cNvSpPr>
              <a:spLocks noChangeShapeType="1"/>
            </p:cNvSpPr>
            <p:nvPr/>
          </p:nvSpPr>
          <p:spPr bwMode="auto">
            <a:xfrm>
              <a:off x="1581" y="3208"/>
              <a:ext cx="951" cy="0"/>
            </a:xfrm>
            <a:prstGeom prst="line">
              <a:avLst/>
            </a:prstGeom>
            <a:noFill/>
            <a:ln w="254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Tree>
    <p:custDataLst>
      <p:tags r:id="rId1"/>
    </p:custDataLst>
  </p:cSld>
  <p:clrMapOvr>
    <a:masterClrMapping/>
  </p:clrMapOvr>
  <p:transition spd="med" advClick="0" advTm="4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97283"/>
                                        </p:tgtEl>
                                        <p:attrNameLst>
                                          <p:attrName>style.visibility</p:attrName>
                                        </p:attrNameLst>
                                      </p:cBhvr>
                                      <p:to>
                                        <p:strVal val="visible"/>
                                      </p:to>
                                    </p:set>
                                    <p:animEffect transition="in" filter="dissolve">
                                      <p:cBhvr>
                                        <p:cTn id="7" dur="500"/>
                                        <p:tgtEl>
                                          <p:spTgt spid="9728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97287"/>
                                        </p:tgtEl>
                                        <p:attrNameLst>
                                          <p:attrName>style.visibility</p:attrName>
                                        </p:attrNameLst>
                                      </p:cBhvr>
                                      <p:to>
                                        <p:strVal val="visible"/>
                                      </p:to>
                                    </p:set>
                                    <p:animEffect transition="in" filter="dissolve">
                                      <p:cBhvr>
                                        <p:cTn id="11" dur="500"/>
                                        <p:tgtEl>
                                          <p:spTgt spid="97287"/>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97284"/>
                                        </p:tgtEl>
                                        <p:attrNameLst>
                                          <p:attrName>style.visibility</p:attrName>
                                        </p:attrNameLst>
                                      </p:cBhvr>
                                      <p:to>
                                        <p:strVal val="visible"/>
                                      </p:to>
                                    </p:set>
                                    <p:animEffect transition="in" filter="dissolve">
                                      <p:cBhvr>
                                        <p:cTn id="15" dur="500"/>
                                        <p:tgtEl>
                                          <p:spTgt spid="97284"/>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97286"/>
                                        </p:tgtEl>
                                        <p:attrNameLst>
                                          <p:attrName>style.visibility</p:attrName>
                                        </p:attrNameLst>
                                      </p:cBhvr>
                                      <p:to>
                                        <p:strVal val="visible"/>
                                      </p:to>
                                    </p:set>
                                    <p:animEffect transition="in" filter="dissolve">
                                      <p:cBhvr>
                                        <p:cTn id="19" dur="500"/>
                                        <p:tgtEl>
                                          <p:spTgt spid="97286"/>
                                        </p:tgtEl>
                                      </p:cBhvr>
                                    </p:animEffect>
                                  </p:childTnLst>
                                </p:cTn>
                              </p:par>
                            </p:childTnLst>
                          </p:cTn>
                        </p:par>
                        <p:par>
                          <p:cTn id="20" fill="hold" nodeType="afterGroup">
                            <p:stCondLst>
                              <p:cond delay="6000"/>
                            </p:stCondLst>
                            <p:childTnLst>
                              <p:par>
                                <p:cTn id="21" presetID="9" presetClass="entr" presetSubtype="0" fill="hold" nodeType="afterEffect">
                                  <p:stCondLst>
                                    <p:cond delay="2000"/>
                                  </p:stCondLst>
                                  <p:childTnLst>
                                    <p:set>
                                      <p:cBhvr>
                                        <p:cTn id="22" dur="1" fill="hold">
                                          <p:stCondLst>
                                            <p:cond delay="0"/>
                                          </p:stCondLst>
                                        </p:cTn>
                                        <p:tgtEl>
                                          <p:spTgt spid="97285"/>
                                        </p:tgtEl>
                                        <p:attrNameLst>
                                          <p:attrName>style.visibility</p:attrName>
                                        </p:attrNameLst>
                                      </p:cBhvr>
                                      <p:to>
                                        <p:strVal val="visible"/>
                                      </p:to>
                                    </p:set>
                                    <p:animEffect transition="in" filter="dissolve">
                                      <p:cBhvr>
                                        <p:cTn id="23" dur="500"/>
                                        <p:tgtEl>
                                          <p:spTgt spid="97285"/>
                                        </p:tgtEl>
                                      </p:cBhvr>
                                    </p:animEffect>
                                  </p:childTnLst>
                                </p:cTn>
                              </p:par>
                            </p:childTnLst>
                          </p:cTn>
                        </p:par>
                        <p:par>
                          <p:cTn id="24" fill="hold" nodeType="afterGroup">
                            <p:stCondLst>
                              <p:cond delay="8500"/>
                            </p:stCondLst>
                            <p:childTnLst>
                              <p:par>
                                <p:cTn id="25" presetID="9" presetClass="entr" presetSubtype="0" fill="hold" nodeType="afterEffect">
                                  <p:stCondLst>
                                    <p:cond delay="2000"/>
                                  </p:stCondLst>
                                  <p:childTnLst>
                                    <p:set>
                                      <p:cBhvr>
                                        <p:cTn id="26" dur="1" fill="hold">
                                          <p:stCondLst>
                                            <p:cond delay="0"/>
                                          </p:stCondLst>
                                        </p:cTn>
                                        <p:tgtEl>
                                          <p:spTgt spid="97294"/>
                                        </p:tgtEl>
                                        <p:attrNameLst>
                                          <p:attrName>style.visibility</p:attrName>
                                        </p:attrNameLst>
                                      </p:cBhvr>
                                      <p:to>
                                        <p:strVal val="visible"/>
                                      </p:to>
                                    </p:set>
                                    <p:animEffect transition="in" filter="dissolve">
                                      <p:cBhvr>
                                        <p:cTn id="27" dur="500"/>
                                        <p:tgtEl>
                                          <p:spTgt spid="97294"/>
                                        </p:tgtEl>
                                      </p:cBhvr>
                                    </p:animEffect>
                                  </p:childTnLst>
                                </p:cTn>
                              </p:par>
                            </p:childTnLst>
                          </p:cTn>
                        </p:par>
                        <p:par>
                          <p:cTn id="28" fill="hold" nodeType="afterGroup">
                            <p:stCondLst>
                              <p:cond delay="11000"/>
                            </p:stCondLst>
                            <p:childTnLst>
                              <p:par>
                                <p:cTn id="29" presetID="9" presetClass="entr" presetSubtype="0" fill="hold" nodeType="afterEffect">
                                  <p:stCondLst>
                                    <p:cond delay="2000"/>
                                  </p:stCondLst>
                                  <p:childTnLst>
                                    <p:set>
                                      <p:cBhvr>
                                        <p:cTn id="30" dur="1" fill="hold">
                                          <p:stCondLst>
                                            <p:cond delay="0"/>
                                          </p:stCondLst>
                                        </p:cTn>
                                        <p:tgtEl>
                                          <p:spTgt spid="97298"/>
                                        </p:tgtEl>
                                        <p:attrNameLst>
                                          <p:attrName>style.visibility</p:attrName>
                                        </p:attrNameLst>
                                      </p:cBhvr>
                                      <p:to>
                                        <p:strVal val="visible"/>
                                      </p:to>
                                    </p:set>
                                    <p:animEffect transition="in" filter="dissolve">
                                      <p:cBhvr>
                                        <p:cTn id="31" dur="500"/>
                                        <p:tgtEl>
                                          <p:spTgt spid="97298"/>
                                        </p:tgtEl>
                                      </p:cBhvr>
                                    </p:animEffect>
                                  </p:childTnLst>
                                </p:cTn>
                              </p:par>
                            </p:childTnLst>
                          </p:cTn>
                        </p:par>
                        <p:par>
                          <p:cTn id="32" fill="hold" nodeType="afterGroup">
                            <p:stCondLst>
                              <p:cond delay="13500"/>
                            </p:stCondLst>
                            <p:childTnLst>
                              <p:par>
                                <p:cTn id="33" presetID="9" presetClass="entr" presetSubtype="0" fill="hold" nodeType="afterEffect">
                                  <p:stCondLst>
                                    <p:cond delay="1000"/>
                                  </p:stCondLst>
                                  <p:childTnLst>
                                    <p:set>
                                      <p:cBhvr>
                                        <p:cTn id="34" dur="1" fill="hold">
                                          <p:stCondLst>
                                            <p:cond delay="0"/>
                                          </p:stCondLst>
                                        </p:cTn>
                                        <p:tgtEl>
                                          <p:spTgt spid="97289"/>
                                        </p:tgtEl>
                                        <p:attrNameLst>
                                          <p:attrName>style.visibility</p:attrName>
                                        </p:attrNameLst>
                                      </p:cBhvr>
                                      <p:to>
                                        <p:strVal val="visible"/>
                                      </p:to>
                                    </p:set>
                                    <p:animEffect transition="in" filter="dissolve">
                                      <p:cBhvr>
                                        <p:cTn id="35" dur="500"/>
                                        <p:tgtEl>
                                          <p:spTgt spid="97289"/>
                                        </p:tgtEl>
                                      </p:cBhvr>
                                    </p:animEffect>
                                  </p:childTnLst>
                                </p:cTn>
                              </p:par>
                            </p:childTnLst>
                          </p:cTn>
                        </p:par>
                        <p:par>
                          <p:cTn id="36" fill="hold" nodeType="afterGroup">
                            <p:stCondLst>
                              <p:cond delay="15000"/>
                            </p:stCondLst>
                            <p:childTnLst>
                              <p:par>
                                <p:cTn id="37" presetID="9" presetClass="entr" presetSubtype="0" fill="hold" nodeType="afterEffect">
                                  <p:stCondLst>
                                    <p:cond delay="2000"/>
                                  </p:stCondLst>
                                  <p:childTnLst>
                                    <p:set>
                                      <p:cBhvr>
                                        <p:cTn id="38" dur="1" fill="hold">
                                          <p:stCondLst>
                                            <p:cond delay="0"/>
                                          </p:stCondLst>
                                        </p:cTn>
                                        <p:tgtEl>
                                          <p:spTgt spid="97290"/>
                                        </p:tgtEl>
                                        <p:attrNameLst>
                                          <p:attrName>style.visibility</p:attrName>
                                        </p:attrNameLst>
                                      </p:cBhvr>
                                      <p:to>
                                        <p:strVal val="visible"/>
                                      </p:to>
                                    </p:set>
                                    <p:animEffect transition="in" filter="dissolve">
                                      <p:cBhvr>
                                        <p:cTn id="39" dur="500"/>
                                        <p:tgtEl>
                                          <p:spTgt spid="97290"/>
                                        </p:tgtEl>
                                      </p:cBhvr>
                                    </p:animEffect>
                                  </p:childTnLst>
                                </p:cTn>
                              </p:par>
                            </p:childTnLst>
                          </p:cTn>
                        </p:par>
                        <p:par>
                          <p:cTn id="40" fill="hold" nodeType="afterGroup">
                            <p:stCondLst>
                              <p:cond delay="17500"/>
                            </p:stCondLst>
                            <p:childTnLst>
                              <p:par>
                                <p:cTn id="41" presetID="9" presetClass="entr" presetSubtype="0" fill="hold" nodeType="afterEffect">
                                  <p:stCondLst>
                                    <p:cond delay="2000"/>
                                  </p:stCondLst>
                                  <p:childTnLst>
                                    <p:set>
                                      <p:cBhvr>
                                        <p:cTn id="42" dur="1" fill="hold">
                                          <p:stCondLst>
                                            <p:cond delay="0"/>
                                          </p:stCondLst>
                                        </p:cTn>
                                        <p:tgtEl>
                                          <p:spTgt spid="97293"/>
                                        </p:tgtEl>
                                        <p:attrNameLst>
                                          <p:attrName>style.visibility</p:attrName>
                                        </p:attrNameLst>
                                      </p:cBhvr>
                                      <p:to>
                                        <p:strVal val="visible"/>
                                      </p:to>
                                    </p:set>
                                    <p:animEffect transition="in" filter="dissolve">
                                      <p:cBhvr>
                                        <p:cTn id="43" dur="500"/>
                                        <p:tgtEl>
                                          <p:spTgt spid="97293"/>
                                        </p:tgtEl>
                                      </p:cBhvr>
                                    </p:animEffect>
                                  </p:childTnLst>
                                </p:cTn>
                              </p:par>
                            </p:childTnLst>
                          </p:cTn>
                        </p:par>
                        <p:par>
                          <p:cTn id="44" fill="hold" nodeType="afterGroup">
                            <p:stCondLst>
                              <p:cond delay="20000"/>
                            </p:stCondLst>
                            <p:childTnLst>
                              <p:par>
                                <p:cTn id="45" presetID="9" presetClass="entr" presetSubtype="0" fill="hold" nodeType="afterEffect">
                                  <p:stCondLst>
                                    <p:cond delay="2000"/>
                                  </p:stCondLst>
                                  <p:childTnLst>
                                    <p:set>
                                      <p:cBhvr>
                                        <p:cTn id="46" dur="1" fill="hold">
                                          <p:stCondLst>
                                            <p:cond delay="0"/>
                                          </p:stCondLst>
                                        </p:cTn>
                                        <p:tgtEl>
                                          <p:spTgt spid="97295"/>
                                        </p:tgtEl>
                                        <p:attrNameLst>
                                          <p:attrName>style.visibility</p:attrName>
                                        </p:attrNameLst>
                                      </p:cBhvr>
                                      <p:to>
                                        <p:strVal val="visible"/>
                                      </p:to>
                                    </p:set>
                                    <p:animEffect transition="in" filter="dissolve">
                                      <p:cBhvr>
                                        <p:cTn id="47" dur="500"/>
                                        <p:tgtEl>
                                          <p:spTgt spid="97295"/>
                                        </p:tgtEl>
                                      </p:cBhvr>
                                    </p:animEffect>
                                  </p:childTnLst>
                                </p:cTn>
                              </p:par>
                            </p:childTnLst>
                          </p:cTn>
                        </p:par>
                        <p:par>
                          <p:cTn id="48" fill="hold" nodeType="afterGroup">
                            <p:stCondLst>
                              <p:cond delay="22500"/>
                            </p:stCondLst>
                            <p:childTnLst>
                              <p:par>
                                <p:cTn id="49" presetID="9" presetClass="entr" presetSubtype="0" fill="hold" nodeType="afterEffect">
                                  <p:stCondLst>
                                    <p:cond delay="2000"/>
                                  </p:stCondLst>
                                  <p:childTnLst>
                                    <p:set>
                                      <p:cBhvr>
                                        <p:cTn id="50" dur="1" fill="hold">
                                          <p:stCondLst>
                                            <p:cond delay="0"/>
                                          </p:stCondLst>
                                        </p:cTn>
                                        <p:tgtEl>
                                          <p:spTgt spid="97296"/>
                                        </p:tgtEl>
                                        <p:attrNameLst>
                                          <p:attrName>style.visibility</p:attrName>
                                        </p:attrNameLst>
                                      </p:cBhvr>
                                      <p:to>
                                        <p:strVal val="visible"/>
                                      </p:to>
                                    </p:set>
                                    <p:animEffect transition="in" filter="dissolve">
                                      <p:cBhvr>
                                        <p:cTn id="51" dur="500"/>
                                        <p:tgtEl>
                                          <p:spTgt spid="97296"/>
                                        </p:tgtEl>
                                      </p:cBhvr>
                                    </p:animEffect>
                                  </p:childTnLst>
                                </p:cTn>
                              </p:par>
                            </p:childTnLst>
                          </p:cTn>
                        </p:par>
                        <p:par>
                          <p:cTn id="52" fill="hold" nodeType="afterGroup">
                            <p:stCondLst>
                              <p:cond delay="25000"/>
                            </p:stCondLst>
                            <p:childTnLst>
                              <p:par>
                                <p:cTn id="53" presetID="9" presetClass="entr" presetSubtype="0" fill="hold" nodeType="afterEffect">
                                  <p:stCondLst>
                                    <p:cond delay="2000"/>
                                  </p:stCondLst>
                                  <p:childTnLst>
                                    <p:set>
                                      <p:cBhvr>
                                        <p:cTn id="54" dur="1" fill="hold">
                                          <p:stCondLst>
                                            <p:cond delay="0"/>
                                          </p:stCondLst>
                                        </p:cTn>
                                        <p:tgtEl>
                                          <p:spTgt spid="97288"/>
                                        </p:tgtEl>
                                        <p:attrNameLst>
                                          <p:attrName>style.visibility</p:attrName>
                                        </p:attrNameLst>
                                      </p:cBhvr>
                                      <p:to>
                                        <p:strVal val="visible"/>
                                      </p:to>
                                    </p:set>
                                    <p:animEffect transition="in" filter="dissolve">
                                      <p:cBhvr>
                                        <p:cTn id="55" dur="500"/>
                                        <p:tgtEl>
                                          <p:spTgt spid="97288"/>
                                        </p:tgtEl>
                                      </p:cBhvr>
                                    </p:animEffect>
                                  </p:childTnLst>
                                </p:cTn>
                              </p:par>
                            </p:childTnLst>
                          </p:cTn>
                        </p:par>
                        <p:par>
                          <p:cTn id="56" fill="hold" nodeType="afterGroup">
                            <p:stCondLst>
                              <p:cond delay="27500"/>
                            </p:stCondLst>
                            <p:childTnLst>
                              <p:par>
                                <p:cTn id="57" presetID="9" presetClass="entr" presetSubtype="0" fill="hold" nodeType="afterEffect">
                                  <p:stCondLst>
                                    <p:cond delay="4000"/>
                                  </p:stCondLst>
                                  <p:childTnLst>
                                    <p:set>
                                      <p:cBhvr>
                                        <p:cTn id="58" dur="1" fill="hold">
                                          <p:stCondLst>
                                            <p:cond delay="0"/>
                                          </p:stCondLst>
                                        </p:cTn>
                                        <p:tgtEl>
                                          <p:spTgt spid="97299"/>
                                        </p:tgtEl>
                                        <p:attrNameLst>
                                          <p:attrName>style.visibility</p:attrName>
                                        </p:attrNameLst>
                                      </p:cBhvr>
                                      <p:to>
                                        <p:strVal val="visible"/>
                                      </p:to>
                                    </p:set>
                                    <p:animEffect transition="in" filter="dissolve">
                                      <p:cBhvr>
                                        <p:cTn id="59" dur="500"/>
                                        <p:tgtEl>
                                          <p:spTgt spid="97299"/>
                                        </p:tgtEl>
                                      </p:cBhvr>
                                    </p:animEffect>
                                  </p:childTnLst>
                                </p:cTn>
                              </p:par>
                            </p:childTnLst>
                          </p:cTn>
                        </p:par>
                        <p:par>
                          <p:cTn id="60" fill="hold" nodeType="afterGroup">
                            <p:stCondLst>
                              <p:cond delay="32000"/>
                            </p:stCondLst>
                            <p:childTnLst>
                              <p:par>
                                <p:cTn id="61" presetID="23" presetClass="entr" presetSubtype="16" fill="hold" nodeType="afterEffect">
                                  <p:stCondLst>
                                    <p:cond delay="4000"/>
                                  </p:stCondLst>
                                  <p:childTnLst>
                                    <p:set>
                                      <p:cBhvr>
                                        <p:cTn id="62" dur="1" fill="hold">
                                          <p:stCondLst>
                                            <p:cond delay="0"/>
                                          </p:stCondLst>
                                        </p:cTn>
                                        <p:tgtEl>
                                          <p:spTgt spid="97297"/>
                                        </p:tgtEl>
                                        <p:attrNameLst>
                                          <p:attrName>style.visibility</p:attrName>
                                        </p:attrNameLst>
                                      </p:cBhvr>
                                      <p:to>
                                        <p:strVal val="visible"/>
                                      </p:to>
                                    </p:set>
                                    <p:anim calcmode="lin" valueType="num">
                                      <p:cBhvr>
                                        <p:cTn id="63" dur="500" fill="hold"/>
                                        <p:tgtEl>
                                          <p:spTgt spid="97297"/>
                                        </p:tgtEl>
                                        <p:attrNameLst>
                                          <p:attrName>ppt_w</p:attrName>
                                        </p:attrNameLst>
                                      </p:cBhvr>
                                      <p:tavLst>
                                        <p:tav tm="0">
                                          <p:val>
                                            <p:fltVal val="0"/>
                                          </p:val>
                                        </p:tav>
                                        <p:tav tm="100000">
                                          <p:val>
                                            <p:strVal val="#ppt_w"/>
                                          </p:val>
                                        </p:tav>
                                      </p:tavLst>
                                    </p:anim>
                                    <p:anim calcmode="lin" valueType="num">
                                      <p:cBhvr>
                                        <p:cTn id="64" dur="500" fill="hold"/>
                                        <p:tgtEl>
                                          <p:spTgt spid="972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utoUpdateAnimBg="0"/>
      <p:bldP spid="97287" grpId="0" autoUpdateAnimBg="0"/>
      <p:bldP spid="97289" grpId="0" autoUpdateAnimBg="0"/>
      <p:bldP spid="97293" grpId="0" autoUpdateAnimBg="0"/>
      <p:bldP spid="97294" grpId="0" autoUpdateAnimBg="0"/>
      <p:bldP spid="97295" grpId="0" animBg="1" autoUpdateAnimBg="0"/>
      <p:bldP spid="97296" grpId="0" animBg="1" autoUpdateAnimBg="0"/>
      <p:bldP spid="9729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75C630D-26ED-8B37-56AF-BD9A089BF2FA}"/>
              </a:ext>
            </a:extLst>
          </p:cNvPr>
          <p:cNvSpPr>
            <a:spLocks noGrp="1" noChangeArrowheads="1"/>
          </p:cNvSpPr>
          <p:nvPr>
            <p:ph type="title"/>
          </p:nvPr>
        </p:nvSpPr>
        <p:spPr>
          <a:xfrm>
            <a:off x="228600" y="304800"/>
            <a:ext cx="8229600" cy="641350"/>
          </a:xfrm>
        </p:spPr>
        <p:txBody>
          <a:bodyPr/>
          <a:lstStyle/>
          <a:p>
            <a:r>
              <a:rPr lang="en-US" altLang="en-US" sz="3600"/>
              <a:t>Mohr-Coulomb Failure Criterion</a:t>
            </a:r>
            <a:endParaRPr lang="en-AU" altLang="en-US" sz="3600"/>
          </a:p>
        </p:txBody>
      </p:sp>
      <p:graphicFrame>
        <p:nvGraphicFramePr>
          <p:cNvPr id="98307" name="Object 3">
            <a:extLst>
              <a:ext uri="{FF2B5EF4-FFF2-40B4-BE49-F238E27FC236}">
                <a16:creationId xmlns:a16="http://schemas.microsoft.com/office/drawing/2014/main" id="{3664C38B-CCE0-0472-4071-AD72588A2D79}"/>
              </a:ext>
            </a:extLst>
          </p:cNvPr>
          <p:cNvGraphicFramePr>
            <a:graphicFrameLocks noChangeAspect="1"/>
          </p:cNvGraphicFramePr>
          <p:nvPr/>
        </p:nvGraphicFramePr>
        <p:xfrm>
          <a:off x="4038600" y="3192463"/>
          <a:ext cx="3810000" cy="873125"/>
        </p:xfrm>
        <a:graphic>
          <a:graphicData uri="http://schemas.openxmlformats.org/presentationml/2006/ole">
            <mc:AlternateContent xmlns:mc="http://schemas.openxmlformats.org/markup-compatibility/2006">
              <mc:Choice xmlns:v="urn:schemas-microsoft-com:vml" Requires="v">
                <p:oleObj name="Equation" r:id="rId3" imgW="1054080" imgH="241200" progId="Equation.3">
                  <p:embed/>
                </p:oleObj>
              </mc:Choice>
              <mc:Fallback>
                <p:oleObj name="Equation" r:id="rId3" imgW="1054080" imgH="241200" progId="Equation.3">
                  <p:embed/>
                  <p:pic>
                    <p:nvPicPr>
                      <p:cNvPr id="98307" name="Object 3">
                        <a:extLst>
                          <a:ext uri="{FF2B5EF4-FFF2-40B4-BE49-F238E27FC236}">
                            <a16:creationId xmlns:a16="http://schemas.microsoft.com/office/drawing/2014/main" id="{3664C38B-CCE0-0472-4071-AD72588A2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192463"/>
                        <a:ext cx="3810000"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308" name="Text Box 4">
            <a:extLst>
              <a:ext uri="{FF2B5EF4-FFF2-40B4-BE49-F238E27FC236}">
                <a16:creationId xmlns:a16="http://schemas.microsoft.com/office/drawing/2014/main" id="{876B07A7-4EFC-00E0-3D37-7A7B0D159911}"/>
              </a:ext>
            </a:extLst>
          </p:cNvPr>
          <p:cNvSpPr txBox="1">
            <a:spLocks noChangeArrowheads="1"/>
          </p:cNvSpPr>
          <p:nvPr/>
        </p:nvSpPr>
        <p:spPr bwMode="auto">
          <a:xfrm>
            <a:off x="1371600" y="990600"/>
            <a:ext cx="6096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ym typeface="Symbol" panose="05050102010706020507" pitchFamily="18" charset="2"/>
              </a:rPr>
              <a:t>Shear strength consists of two components: </a:t>
            </a:r>
            <a:r>
              <a:rPr lang="en-US" altLang="en-US" sz="2400">
                <a:solidFill>
                  <a:srgbClr val="0000FF"/>
                </a:solidFill>
                <a:sym typeface="Symbol" panose="05050102010706020507" pitchFamily="18" charset="2"/>
              </a:rPr>
              <a:t>cohesive</a:t>
            </a:r>
            <a:r>
              <a:rPr lang="en-US" altLang="en-US" sz="2400">
                <a:sym typeface="Symbol" panose="05050102010706020507" pitchFamily="18" charset="2"/>
              </a:rPr>
              <a:t> and </a:t>
            </a:r>
            <a:r>
              <a:rPr lang="en-US" altLang="en-US" sz="2400">
                <a:solidFill>
                  <a:schemeClr val="accent1"/>
                </a:solidFill>
                <a:sym typeface="Symbol" panose="05050102010706020507" pitchFamily="18" charset="2"/>
              </a:rPr>
              <a:t>frictional</a:t>
            </a:r>
            <a:r>
              <a:rPr lang="en-US" altLang="en-US" sz="2400">
                <a:sym typeface="Symbol" panose="05050102010706020507" pitchFamily="18" charset="2"/>
              </a:rPr>
              <a:t>.</a:t>
            </a:r>
            <a:endParaRPr lang="en-AU" altLang="en-US" sz="2400"/>
          </a:p>
        </p:txBody>
      </p:sp>
      <p:grpSp>
        <p:nvGrpSpPr>
          <p:cNvPr id="98309" name="Group 5">
            <a:extLst>
              <a:ext uri="{FF2B5EF4-FFF2-40B4-BE49-F238E27FC236}">
                <a16:creationId xmlns:a16="http://schemas.microsoft.com/office/drawing/2014/main" id="{6EAE272D-4343-60E4-417B-D68EC930B7C8}"/>
              </a:ext>
            </a:extLst>
          </p:cNvPr>
          <p:cNvGrpSpPr>
            <a:grpSpLocks/>
          </p:cNvGrpSpPr>
          <p:nvPr/>
        </p:nvGrpSpPr>
        <p:grpSpPr bwMode="auto">
          <a:xfrm>
            <a:off x="2514600" y="3810000"/>
            <a:ext cx="533400" cy="1752600"/>
            <a:chOff x="1584" y="2400"/>
            <a:chExt cx="336" cy="1104"/>
          </a:xfrm>
        </p:grpSpPr>
        <p:sp>
          <p:nvSpPr>
            <p:cNvPr id="98310" name="Line 6">
              <a:extLst>
                <a:ext uri="{FF2B5EF4-FFF2-40B4-BE49-F238E27FC236}">
                  <a16:creationId xmlns:a16="http://schemas.microsoft.com/office/drawing/2014/main" id="{DC6D0EC4-D27A-1BA1-BE8F-B6A391E9D46A}"/>
                </a:ext>
              </a:extLst>
            </p:cNvPr>
            <p:cNvSpPr>
              <a:spLocks noChangeShapeType="1"/>
            </p:cNvSpPr>
            <p:nvPr/>
          </p:nvSpPr>
          <p:spPr bwMode="auto">
            <a:xfrm>
              <a:off x="1728" y="2400"/>
              <a:ext cx="0" cy="86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8311" name="Text Box 7">
              <a:extLst>
                <a:ext uri="{FF2B5EF4-FFF2-40B4-BE49-F238E27FC236}">
                  <a16:creationId xmlns:a16="http://schemas.microsoft.com/office/drawing/2014/main" id="{2E6DB5EB-2467-1B0A-2A6E-CBAB447AFD06}"/>
                </a:ext>
              </a:extLst>
            </p:cNvPr>
            <p:cNvSpPr txBox="1">
              <a:spLocks noChangeArrowheads="1"/>
            </p:cNvSpPr>
            <p:nvPr/>
          </p:nvSpPr>
          <p:spPr bwMode="auto">
            <a:xfrm>
              <a:off x="1584" y="32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f</a:t>
              </a:r>
              <a:endParaRPr lang="en-AU" altLang="en-US" sz="2400">
                <a:latin typeface="Times New Roman" panose="02020603050405020304" pitchFamily="18" charset="0"/>
              </a:endParaRPr>
            </a:p>
          </p:txBody>
        </p:sp>
      </p:grpSp>
      <p:grpSp>
        <p:nvGrpSpPr>
          <p:cNvPr id="98312" name="Group 8">
            <a:extLst>
              <a:ext uri="{FF2B5EF4-FFF2-40B4-BE49-F238E27FC236}">
                <a16:creationId xmlns:a16="http://schemas.microsoft.com/office/drawing/2014/main" id="{6E8EEDE0-018F-377E-16AB-C386DF606100}"/>
              </a:ext>
            </a:extLst>
          </p:cNvPr>
          <p:cNvGrpSpPr>
            <a:grpSpLocks/>
          </p:cNvGrpSpPr>
          <p:nvPr/>
        </p:nvGrpSpPr>
        <p:grpSpPr bwMode="auto">
          <a:xfrm>
            <a:off x="609600" y="3581400"/>
            <a:ext cx="2209800" cy="457200"/>
            <a:chOff x="384" y="2256"/>
            <a:chExt cx="1392" cy="288"/>
          </a:xfrm>
        </p:grpSpPr>
        <p:sp>
          <p:nvSpPr>
            <p:cNvPr id="98313" name="Text Box 9">
              <a:extLst>
                <a:ext uri="{FF2B5EF4-FFF2-40B4-BE49-F238E27FC236}">
                  <a16:creationId xmlns:a16="http://schemas.microsoft.com/office/drawing/2014/main" id="{41852F53-D13F-7DDD-6558-CE74B8262D0C}"/>
                </a:ext>
              </a:extLst>
            </p:cNvPr>
            <p:cNvSpPr txBox="1">
              <a:spLocks noChangeArrowheads="1"/>
            </p:cNvSpPr>
            <p:nvPr/>
          </p:nvSpPr>
          <p:spPr bwMode="auto">
            <a:xfrm>
              <a:off x="384" y="2256"/>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f</a:t>
              </a:r>
              <a:endParaRPr lang="en-AU" altLang="en-US" sz="2400">
                <a:latin typeface="Times New Roman" panose="02020603050405020304" pitchFamily="18" charset="0"/>
              </a:endParaRPr>
            </a:p>
          </p:txBody>
        </p:sp>
        <p:sp>
          <p:nvSpPr>
            <p:cNvPr id="98314" name="Line 10">
              <a:extLst>
                <a:ext uri="{FF2B5EF4-FFF2-40B4-BE49-F238E27FC236}">
                  <a16:creationId xmlns:a16="http://schemas.microsoft.com/office/drawing/2014/main" id="{DAF82BB9-F281-10B9-476F-313085CF5873}"/>
                </a:ext>
              </a:extLst>
            </p:cNvPr>
            <p:cNvSpPr>
              <a:spLocks noChangeShapeType="1"/>
            </p:cNvSpPr>
            <p:nvPr/>
          </p:nvSpPr>
          <p:spPr bwMode="auto">
            <a:xfrm>
              <a:off x="672" y="2400"/>
              <a:ext cx="1104"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98315" name="Group 11">
            <a:extLst>
              <a:ext uri="{FF2B5EF4-FFF2-40B4-BE49-F238E27FC236}">
                <a16:creationId xmlns:a16="http://schemas.microsoft.com/office/drawing/2014/main" id="{F9696950-CE43-05A1-5FD1-03242B696397}"/>
              </a:ext>
            </a:extLst>
          </p:cNvPr>
          <p:cNvGrpSpPr>
            <a:grpSpLocks/>
          </p:cNvGrpSpPr>
          <p:nvPr/>
        </p:nvGrpSpPr>
        <p:grpSpPr bwMode="auto">
          <a:xfrm>
            <a:off x="0" y="1828800"/>
            <a:ext cx="5029200" cy="3962400"/>
            <a:chOff x="0" y="1152"/>
            <a:chExt cx="3168" cy="2496"/>
          </a:xfrm>
        </p:grpSpPr>
        <p:sp>
          <p:nvSpPr>
            <p:cNvPr id="98316" name="Line 12">
              <a:extLst>
                <a:ext uri="{FF2B5EF4-FFF2-40B4-BE49-F238E27FC236}">
                  <a16:creationId xmlns:a16="http://schemas.microsoft.com/office/drawing/2014/main" id="{18B31CD7-8804-55A9-138B-5007EC8F1726}"/>
                </a:ext>
              </a:extLst>
            </p:cNvPr>
            <p:cNvSpPr>
              <a:spLocks noChangeShapeType="1"/>
            </p:cNvSpPr>
            <p:nvPr/>
          </p:nvSpPr>
          <p:spPr bwMode="auto">
            <a:xfrm>
              <a:off x="672" y="2880"/>
              <a:ext cx="1056"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98317" name="Group 13">
              <a:extLst>
                <a:ext uri="{FF2B5EF4-FFF2-40B4-BE49-F238E27FC236}">
                  <a16:creationId xmlns:a16="http://schemas.microsoft.com/office/drawing/2014/main" id="{06FFE7F9-1EFC-885A-2BA0-36197975F2B2}"/>
                </a:ext>
              </a:extLst>
            </p:cNvPr>
            <p:cNvGrpSpPr>
              <a:grpSpLocks/>
            </p:cNvGrpSpPr>
            <p:nvPr/>
          </p:nvGrpSpPr>
          <p:grpSpPr bwMode="auto">
            <a:xfrm>
              <a:off x="0" y="1152"/>
              <a:ext cx="3168" cy="2496"/>
              <a:chOff x="0" y="1152"/>
              <a:chExt cx="3168" cy="2496"/>
            </a:xfrm>
          </p:grpSpPr>
          <p:sp>
            <p:nvSpPr>
              <p:cNvPr id="98318" name="Text Box 14">
                <a:extLst>
                  <a:ext uri="{FF2B5EF4-FFF2-40B4-BE49-F238E27FC236}">
                    <a16:creationId xmlns:a16="http://schemas.microsoft.com/office/drawing/2014/main" id="{4B523066-DEA6-6F74-DCB5-822888AFA6C3}"/>
                  </a:ext>
                </a:extLst>
              </p:cNvPr>
              <p:cNvSpPr txBox="1">
                <a:spLocks noChangeArrowheads="1"/>
              </p:cNvSpPr>
              <p:nvPr/>
            </p:nvSpPr>
            <p:spPr bwMode="auto">
              <a:xfrm>
                <a:off x="960" y="2640"/>
                <a:ext cx="2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hlink"/>
                    </a:solidFill>
                    <a:latin typeface="Times New Roman" panose="02020603050405020304" pitchFamily="18" charset="0"/>
                    <a:sym typeface="Symbol" panose="05050102010706020507" pitchFamily="18" charset="2"/>
                  </a:rPr>
                  <a:t></a:t>
                </a:r>
                <a:endParaRPr lang="en-AU" altLang="en-US" sz="2400">
                  <a:solidFill>
                    <a:schemeClr val="hlink"/>
                  </a:solidFill>
                  <a:latin typeface="Times New Roman" panose="02020603050405020304" pitchFamily="18" charset="0"/>
                </a:endParaRPr>
              </a:p>
            </p:txBody>
          </p:sp>
          <p:grpSp>
            <p:nvGrpSpPr>
              <p:cNvPr id="98319" name="Group 15">
                <a:extLst>
                  <a:ext uri="{FF2B5EF4-FFF2-40B4-BE49-F238E27FC236}">
                    <a16:creationId xmlns:a16="http://schemas.microsoft.com/office/drawing/2014/main" id="{C51C963D-57F8-1381-CF28-4FD8F2E96ACE}"/>
                  </a:ext>
                </a:extLst>
              </p:cNvPr>
              <p:cNvGrpSpPr>
                <a:grpSpLocks/>
              </p:cNvGrpSpPr>
              <p:nvPr/>
            </p:nvGrpSpPr>
            <p:grpSpPr bwMode="auto">
              <a:xfrm>
                <a:off x="0" y="1152"/>
                <a:ext cx="3168" cy="2496"/>
                <a:chOff x="0" y="1152"/>
                <a:chExt cx="3168" cy="2496"/>
              </a:xfrm>
            </p:grpSpPr>
            <p:sp>
              <p:nvSpPr>
                <p:cNvPr id="98320" name="Line 16">
                  <a:extLst>
                    <a:ext uri="{FF2B5EF4-FFF2-40B4-BE49-F238E27FC236}">
                      <a16:creationId xmlns:a16="http://schemas.microsoft.com/office/drawing/2014/main" id="{4BCCCFCA-B52E-0688-1DC1-B8B39D3543D7}"/>
                    </a:ext>
                  </a:extLst>
                </p:cNvPr>
                <p:cNvSpPr>
                  <a:spLocks noChangeShapeType="1"/>
                </p:cNvSpPr>
                <p:nvPr/>
              </p:nvSpPr>
              <p:spPr bwMode="auto">
                <a:xfrm>
                  <a:off x="0" y="3261"/>
                  <a:ext cx="31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8321" name="Line 17">
                  <a:extLst>
                    <a:ext uri="{FF2B5EF4-FFF2-40B4-BE49-F238E27FC236}">
                      <a16:creationId xmlns:a16="http://schemas.microsoft.com/office/drawing/2014/main" id="{362D3B12-F156-6CA4-FC7C-26F75EE80A11}"/>
                    </a:ext>
                  </a:extLst>
                </p:cNvPr>
                <p:cNvSpPr>
                  <a:spLocks noChangeShapeType="1"/>
                </p:cNvSpPr>
                <p:nvPr/>
              </p:nvSpPr>
              <p:spPr bwMode="auto">
                <a:xfrm flipV="1">
                  <a:off x="687" y="1195"/>
                  <a:ext cx="0" cy="24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8322" name="Line 18">
                  <a:extLst>
                    <a:ext uri="{FF2B5EF4-FFF2-40B4-BE49-F238E27FC236}">
                      <a16:creationId xmlns:a16="http://schemas.microsoft.com/office/drawing/2014/main" id="{68FDA156-EB74-419D-D588-C203CC77130B}"/>
                    </a:ext>
                  </a:extLst>
                </p:cNvPr>
                <p:cNvSpPr>
                  <a:spLocks noChangeShapeType="1"/>
                </p:cNvSpPr>
                <p:nvPr/>
              </p:nvSpPr>
              <p:spPr bwMode="auto">
                <a:xfrm flipV="1">
                  <a:off x="687" y="2013"/>
                  <a:ext cx="1947" cy="86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98323" name="Text Box 19">
                  <a:extLst>
                    <a:ext uri="{FF2B5EF4-FFF2-40B4-BE49-F238E27FC236}">
                      <a16:creationId xmlns:a16="http://schemas.microsoft.com/office/drawing/2014/main" id="{803D6FD0-4453-6048-ADC9-1866A3ACB94F}"/>
                    </a:ext>
                  </a:extLst>
                </p:cNvPr>
                <p:cNvSpPr txBox="1">
                  <a:spLocks noChangeArrowheads="1"/>
                </p:cNvSpPr>
                <p:nvPr/>
              </p:nvSpPr>
              <p:spPr bwMode="auto">
                <a:xfrm>
                  <a:off x="420" y="1152"/>
                  <a:ext cx="1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sp>
              <p:nvSpPr>
                <p:cNvPr id="98324" name="Text Box 20">
                  <a:extLst>
                    <a:ext uri="{FF2B5EF4-FFF2-40B4-BE49-F238E27FC236}">
                      <a16:creationId xmlns:a16="http://schemas.microsoft.com/office/drawing/2014/main" id="{2C1D1483-2B57-142E-3589-5D9ECD2E8E51}"/>
                    </a:ext>
                  </a:extLst>
                </p:cNvPr>
                <p:cNvSpPr txBox="1">
                  <a:spLocks noChangeArrowheads="1"/>
                </p:cNvSpPr>
                <p:nvPr/>
              </p:nvSpPr>
              <p:spPr bwMode="auto">
                <a:xfrm>
                  <a:off x="2977" y="3304"/>
                  <a:ext cx="1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endParaRPr lang="en-AU" altLang="en-US" sz="2400">
                    <a:latin typeface="Times New Roman" panose="02020603050405020304" pitchFamily="18" charset="0"/>
                  </a:endParaRPr>
                </a:p>
              </p:txBody>
            </p:sp>
            <p:grpSp>
              <p:nvGrpSpPr>
                <p:cNvPr id="98325" name="Group 21">
                  <a:extLst>
                    <a:ext uri="{FF2B5EF4-FFF2-40B4-BE49-F238E27FC236}">
                      <a16:creationId xmlns:a16="http://schemas.microsoft.com/office/drawing/2014/main" id="{84E583B1-A1F1-DD38-0EA7-6D47A295C867}"/>
                    </a:ext>
                  </a:extLst>
                </p:cNvPr>
                <p:cNvGrpSpPr>
                  <a:grpSpLocks/>
                </p:cNvGrpSpPr>
                <p:nvPr/>
              </p:nvGrpSpPr>
              <p:grpSpPr bwMode="auto">
                <a:xfrm>
                  <a:off x="458" y="2880"/>
                  <a:ext cx="166" cy="384"/>
                  <a:chOff x="458" y="2880"/>
                  <a:chExt cx="166" cy="384"/>
                </a:xfrm>
              </p:grpSpPr>
              <p:sp>
                <p:nvSpPr>
                  <p:cNvPr id="98326" name="Text Box 22">
                    <a:extLst>
                      <a:ext uri="{FF2B5EF4-FFF2-40B4-BE49-F238E27FC236}">
                        <a16:creationId xmlns:a16="http://schemas.microsoft.com/office/drawing/2014/main" id="{3697DA00-EDBC-921B-B129-EA443196CDED}"/>
                      </a:ext>
                    </a:extLst>
                  </p:cNvPr>
                  <p:cNvSpPr txBox="1">
                    <a:spLocks noChangeArrowheads="1"/>
                  </p:cNvSpPr>
                  <p:nvPr/>
                </p:nvSpPr>
                <p:spPr bwMode="auto">
                  <a:xfrm>
                    <a:off x="458" y="2916"/>
                    <a:ext cx="1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rPr>
                      <a:t>c</a:t>
                    </a:r>
                    <a:endParaRPr lang="en-AU" altLang="en-US" sz="2400">
                      <a:solidFill>
                        <a:schemeClr val="hlink"/>
                      </a:solidFill>
                    </a:endParaRPr>
                  </a:p>
                </p:txBody>
              </p:sp>
              <p:sp>
                <p:nvSpPr>
                  <p:cNvPr id="98327" name="Line 23">
                    <a:extLst>
                      <a:ext uri="{FF2B5EF4-FFF2-40B4-BE49-F238E27FC236}">
                        <a16:creationId xmlns:a16="http://schemas.microsoft.com/office/drawing/2014/main" id="{5AA81F7D-9A85-856A-5B5D-43E8E1344A7D}"/>
                      </a:ext>
                    </a:extLst>
                  </p:cNvPr>
                  <p:cNvSpPr>
                    <a:spLocks noChangeShapeType="1"/>
                  </p:cNvSpPr>
                  <p:nvPr/>
                </p:nvSpPr>
                <p:spPr bwMode="auto">
                  <a:xfrm>
                    <a:off x="624" y="2880"/>
                    <a:ext cx="0" cy="384"/>
                  </a:xfrm>
                  <a:prstGeom prst="line">
                    <a:avLst/>
                  </a:prstGeom>
                  <a:noFill/>
                  <a:ln w="952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grpSp>
      <p:grpSp>
        <p:nvGrpSpPr>
          <p:cNvPr id="98328" name="Group 24">
            <a:extLst>
              <a:ext uri="{FF2B5EF4-FFF2-40B4-BE49-F238E27FC236}">
                <a16:creationId xmlns:a16="http://schemas.microsoft.com/office/drawing/2014/main" id="{2842830D-13D8-DF4E-2F07-833CB4C2C43E}"/>
              </a:ext>
            </a:extLst>
          </p:cNvPr>
          <p:cNvGrpSpPr>
            <a:grpSpLocks/>
          </p:cNvGrpSpPr>
          <p:nvPr/>
        </p:nvGrpSpPr>
        <p:grpSpPr bwMode="auto">
          <a:xfrm>
            <a:off x="2743200" y="3810000"/>
            <a:ext cx="1219200" cy="762000"/>
            <a:chOff x="1776" y="2400"/>
            <a:chExt cx="768" cy="480"/>
          </a:xfrm>
        </p:grpSpPr>
        <p:sp>
          <p:nvSpPr>
            <p:cNvPr id="98329" name="AutoShape 25">
              <a:extLst>
                <a:ext uri="{FF2B5EF4-FFF2-40B4-BE49-F238E27FC236}">
                  <a16:creationId xmlns:a16="http://schemas.microsoft.com/office/drawing/2014/main" id="{E4B646C5-1A55-8E8F-515C-694C08795126}"/>
                </a:ext>
              </a:extLst>
            </p:cNvPr>
            <p:cNvSpPr>
              <a:spLocks/>
            </p:cNvSpPr>
            <p:nvPr/>
          </p:nvSpPr>
          <p:spPr bwMode="auto">
            <a:xfrm>
              <a:off x="1776" y="2400"/>
              <a:ext cx="48" cy="480"/>
            </a:xfrm>
            <a:prstGeom prst="rightBrace">
              <a:avLst>
                <a:gd name="adj1" fmla="val 83333"/>
                <a:gd name="adj2" fmla="val 50000"/>
              </a:avLst>
            </a:pr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30" name="Text Box 26">
              <a:extLst>
                <a:ext uri="{FF2B5EF4-FFF2-40B4-BE49-F238E27FC236}">
                  <a16:creationId xmlns:a16="http://schemas.microsoft.com/office/drawing/2014/main" id="{A2A465EA-7F00-1A2A-5767-FAA35949E97A}"/>
                </a:ext>
              </a:extLst>
            </p:cNvPr>
            <p:cNvSpPr txBox="1">
              <a:spLocks noChangeArrowheads="1"/>
            </p:cNvSpPr>
            <p:nvPr/>
          </p:nvSpPr>
          <p:spPr bwMode="auto">
            <a:xfrm>
              <a:off x="1824" y="2496"/>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accent1"/>
                  </a:solidFill>
                  <a:latin typeface="Times New Roman" panose="02020603050405020304" pitchFamily="18" charset="0"/>
                  <a:sym typeface="Symbol" panose="05050102010706020507" pitchFamily="18" charset="2"/>
                </a:rPr>
                <a:t></a:t>
              </a:r>
              <a:r>
                <a:rPr lang="en-US" altLang="en-US" sz="2400" baseline="-25000">
                  <a:solidFill>
                    <a:schemeClr val="accent1"/>
                  </a:solidFill>
                  <a:latin typeface="Times New Roman" panose="02020603050405020304" pitchFamily="18" charset="0"/>
                  <a:sym typeface="Symbol" panose="05050102010706020507" pitchFamily="18" charset="2"/>
                </a:rPr>
                <a:t>f </a:t>
              </a:r>
              <a:r>
                <a:rPr lang="en-US" altLang="en-US" sz="2400">
                  <a:solidFill>
                    <a:schemeClr val="accent1"/>
                  </a:solidFill>
                  <a:latin typeface="Times New Roman" panose="02020603050405020304" pitchFamily="18" charset="0"/>
                  <a:sym typeface="Symbol" panose="05050102010706020507" pitchFamily="18" charset="2"/>
                </a:rPr>
                <a:t>tan </a:t>
              </a:r>
              <a:endParaRPr lang="en-AU" altLang="en-US" sz="2400">
                <a:solidFill>
                  <a:schemeClr val="accent1"/>
                </a:solidFill>
                <a:latin typeface="Times New Roman" panose="02020603050405020304" pitchFamily="18" charset="0"/>
              </a:endParaRPr>
            </a:p>
          </p:txBody>
        </p:sp>
      </p:grpSp>
      <p:grpSp>
        <p:nvGrpSpPr>
          <p:cNvPr id="98331" name="Group 27">
            <a:extLst>
              <a:ext uri="{FF2B5EF4-FFF2-40B4-BE49-F238E27FC236}">
                <a16:creationId xmlns:a16="http://schemas.microsoft.com/office/drawing/2014/main" id="{FD451802-4AAA-A50A-7FB1-BC4CC567DD71}"/>
              </a:ext>
            </a:extLst>
          </p:cNvPr>
          <p:cNvGrpSpPr>
            <a:grpSpLocks/>
          </p:cNvGrpSpPr>
          <p:nvPr/>
        </p:nvGrpSpPr>
        <p:grpSpPr bwMode="auto">
          <a:xfrm>
            <a:off x="2743200" y="4572000"/>
            <a:ext cx="609600" cy="609600"/>
            <a:chOff x="1776" y="2880"/>
            <a:chExt cx="384" cy="384"/>
          </a:xfrm>
        </p:grpSpPr>
        <p:sp>
          <p:nvSpPr>
            <p:cNvPr id="98332" name="AutoShape 28">
              <a:extLst>
                <a:ext uri="{FF2B5EF4-FFF2-40B4-BE49-F238E27FC236}">
                  <a16:creationId xmlns:a16="http://schemas.microsoft.com/office/drawing/2014/main" id="{981C7BCB-7C69-99DC-99DE-25A19C1DC5AD}"/>
                </a:ext>
              </a:extLst>
            </p:cNvPr>
            <p:cNvSpPr>
              <a:spLocks/>
            </p:cNvSpPr>
            <p:nvPr/>
          </p:nvSpPr>
          <p:spPr bwMode="auto">
            <a:xfrm>
              <a:off x="1776" y="2880"/>
              <a:ext cx="48" cy="384"/>
            </a:xfrm>
            <a:prstGeom prst="rightBrace">
              <a:avLst>
                <a:gd name="adj1" fmla="val 66667"/>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33" name="Text Box 29">
              <a:extLst>
                <a:ext uri="{FF2B5EF4-FFF2-40B4-BE49-F238E27FC236}">
                  <a16:creationId xmlns:a16="http://schemas.microsoft.com/office/drawing/2014/main" id="{BABE7B79-C261-CF01-8E30-BC44EB20D32B}"/>
                </a:ext>
              </a:extLst>
            </p:cNvPr>
            <p:cNvSpPr txBox="1">
              <a:spLocks noChangeArrowheads="1"/>
            </p:cNvSpPr>
            <p:nvPr/>
          </p:nvSpPr>
          <p:spPr bwMode="auto">
            <a:xfrm>
              <a:off x="1824" y="292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FF"/>
                  </a:solidFill>
                  <a:latin typeface="Times New Roman" panose="02020603050405020304" pitchFamily="18" charset="0"/>
                </a:rPr>
                <a:t>c</a:t>
              </a:r>
              <a:endParaRPr lang="en-AU" altLang="en-US" sz="2400">
                <a:solidFill>
                  <a:srgbClr val="0000FF"/>
                </a:solidFill>
                <a:latin typeface="Times New Roman" panose="02020603050405020304" pitchFamily="18" charset="0"/>
              </a:endParaRPr>
            </a:p>
          </p:txBody>
        </p:sp>
      </p:grpSp>
      <p:grpSp>
        <p:nvGrpSpPr>
          <p:cNvPr id="98334" name="Group 30">
            <a:extLst>
              <a:ext uri="{FF2B5EF4-FFF2-40B4-BE49-F238E27FC236}">
                <a16:creationId xmlns:a16="http://schemas.microsoft.com/office/drawing/2014/main" id="{B0AFDBDA-CD1F-8303-6F0D-3D846E5851D6}"/>
              </a:ext>
            </a:extLst>
          </p:cNvPr>
          <p:cNvGrpSpPr>
            <a:grpSpLocks/>
          </p:cNvGrpSpPr>
          <p:nvPr/>
        </p:nvGrpSpPr>
        <p:grpSpPr bwMode="auto">
          <a:xfrm>
            <a:off x="3048000" y="3276600"/>
            <a:ext cx="2549525" cy="1524000"/>
            <a:chOff x="2016" y="2112"/>
            <a:chExt cx="1587" cy="1008"/>
          </a:xfrm>
        </p:grpSpPr>
        <p:sp>
          <p:nvSpPr>
            <p:cNvPr id="98335" name="Oval 31">
              <a:extLst>
                <a:ext uri="{FF2B5EF4-FFF2-40B4-BE49-F238E27FC236}">
                  <a16:creationId xmlns:a16="http://schemas.microsoft.com/office/drawing/2014/main" id="{45A6DF0E-C0B8-FBD8-AB7E-31C055F49775}"/>
                </a:ext>
              </a:extLst>
            </p:cNvPr>
            <p:cNvSpPr>
              <a:spLocks noChangeArrowheads="1"/>
            </p:cNvSpPr>
            <p:nvPr/>
          </p:nvSpPr>
          <p:spPr bwMode="auto">
            <a:xfrm>
              <a:off x="3312" y="2112"/>
              <a:ext cx="288" cy="43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36" name="Arc 32">
              <a:extLst>
                <a:ext uri="{FF2B5EF4-FFF2-40B4-BE49-F238E27FC236}">
                  <a16:creationId xmlns:a16="http://schemas.microsoft.com/office/drawing/2014/main" id="{21C736D9-9D0F-D89F-3C13-1E885B851CAB}"/>
                </a:ext>
              </a:extLst>
            </p:cNvPr>
            <p:cNvSpPr>
              <a:spLocks/>
            </p:cNvSpPr>
            <p:nvPr/>
          </p:nvSpPr>
          <p:spPr bwMode="auto">
            <a:xfrm flipV="1">
              <a:off x="2016" y="2496"/>
              <a:ext cx="1392"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round/>
              <a:headEnd type="triangle" w="sm"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37" name="Text Box 33">
              <a:extLst>
                <a:ext uri="{FF2B5EF4-FFF2-40B4-BE49-F238E27FC236}">
                  <a16:creationId xmlns:a16="http://schemas.microsoft.com/office/drawing/2014/main" id="{06F838FB-ACEC-74E4-5677-F1879F23EE36}"/>
                </a:ext>
              </a:extLst>
            </p:cNvPr>
            <p:cNvSpPr txBox="1">
              <a:spLocks noChangeArrowheads="1"/>
            </p:cNvSpPr>
            <p:nvPr/>
          </p:nvSpPr>
          <p:spPr bwMode="auto">
            <a:xfrm rot="20400000">
              <a:off x="2308" y="2879"/>
              <a:ext cx="1295"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0000FF"/>
                  </a:solidFill>
                  <a:latin typeface="Tahoma" panose="020B0604030504040204" pitchFamily="34" charset="0"/>
                </a:rPr>
                <a:t>cohesive component</a:t>
              </a:r>
              <a:endParaRPr lang="en-AU" altLang="en-US" sz="1600">
                <a:solidFill>
                  <a:srgbClr val="0000FF"/>
                </a:solidFill>
                <a:latin typeface="Tahoma" panose="020B0604030504040204" pitchFamily="34" charset="0"/>
              </a:endParaRPr>
            </a:p>
          </p:txBody>
        </p:sp>
      </p:grpSp>
      <p:grpSp>
        <p:nvGrpSpPr>
          <p:cNvPr id="98338" name="Group 34">
            <a:extLst>
              <a:ext uri="{FF2B5EF4-FFF2-40B4-BE49-F238E27FC236}">
                <a16:creationId xmlns:a16="http://schemas.microsoft.com/office/drawing/2014/main" id="{21B4E8EB-043C-6788-CEBF-3E5B75E86CA6}"/>
              </a:ext>
            </a:extLst>
          </p:cNvPr>
          <p:cNvGrpSpPr>
            <a:grpSpLocks/>
          </p:cNvGrpSpPr>
          <p:nvPr/>
        </p:nvGrpSpPr>
        <p:grpSpPr bwMode="auto">
          <a:xfrm>
            <a:off x="3886200" y="3200400"/>
            <a:ext cx="4267200" cy="1541463"/>
            <a:chOff x="2496" y="2064"/>
            <a:chExt cx="2640" cy="1001"/>
          </a:xfrm>
        </p:grpSpPr>
        <p:sp>
          <p:nvSpPr>
            <p:cNvPr id="98339" name="Oval 35">
              <a:extLst>
                <a:ext uri="{FF2B5EF4-FFF2-40B4-BE49-F238E27FC236}">
                  <a16:creationId xmlns:a16="http://schemas.microsoft.com/office/drawing/2014/main" id="{57DB453F-5DD8-8648-B9E9-589C31DC2443}"/>
                </a:ext>
              </a:extLst>
            </p:cNvPr>
            <p:cNvSpPr>
              <a:spLocks noChangeArrowheads="1"/>
            </p:cNvSpPr>
            <p:nvPr/>
          </p:nvSpPr>
          <p:spPr bwMode="auto">
            <a:xfrm>
              <a:off x="3840" y="2064"/>
              <a:ext cx="1296" cy="624"/>
            </a:xfrm>
            <a:prstGeom prst="ellipse">
              <a:avLst/>
            </a:pr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40" name="Arc 36">
              <a:extLst>
                <a:ext uri="{FF2B5EF4-FFF2-40B4-BE49-F238E27FC236}">
                  <a16:creationId xmlns:a16="http://schemas.microsoft.com/office/drawing/2014/main" id="{9B9DDE1B-075E-864B-B011-945F9756106D}"/>
                </a:ext>
              </a:extLst>
            </p:cNvPr>
            <p:cNvSpPr>
              <a:spLocks/>
            </p:cNvSpPr>
            <p:nvPr/>
          </p:nvSpPr>
          <p:spPr bwMode="auto">
            <a:xfrm flipV="1">
              <a:off x="2496" y="2496"/>
              <a:ext cx="1440"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339966"/>
              </a:solidFill>
              <a:round/>
              <a:headEnd type="triangle" w="sm"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98341" name="Text Box 37">
              <a:extLst>
                <a:ext uri="{FF2B5EF4-FFF2-40B4-BE49-F238E27FC236}">
                  <a16:creationId xmlns:a16="http://schemas.microsoft.com/office/drawing/2014/main" id="{D92A14A0-9A7E-9810-CEDF-243D340E7515}"/>
                </a:ext>
              </a:extLst>
            </p:cNvPr>
            <p:cNvSpPr txBox="1">
              <a:spLocks noChangeArrowheads="1"/>
            </p:cNvSpPr>
            <p:nvPr/>
          </p:nvSpPr>
          <p:spPr bwMode="auto">
            <a:xfrm>
              <a:off x="4080" y="2688"/>
              <a:ext cx="768"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chemeClr val="accent1"/>
                  </a:solidFill>
                  <a:latin typeface="Tahoma" panose="020B0604030504040204" pitchFamily="34" charset="0"/>
                </a:rPr>
                <a:t>frictional component</a:t>
              </a:r>
              <a:endParaRPr lang="en-AU" altLang="en-US" sz="1600">
                <a:solidFill>
                  <a:schemeClr val="accent1"/>
                </a:solidFill>
                <a:latin typeface="Tahoma" panose="020B0604030504040204" pitchFamily="34" charset="0"/>
              </a:endParaRPr>
            </a:p>
          </p:txBody>
        </p:sp>
      </p:grpSp>
    </p:spTree>
    <p:custDataLst>
      <p:tags r:id="rId1"/>
    </p:custDataLst>
  </p:cSld>
  <p:clrMapOvr>
    <a:masterClrMapping/>
  </p:clrMapOvr>
  <p:transition spd="med" advClick="0" advTm="29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8315"/>
                                        </p:tgtEl>
                                        <p:attrNameLst>
                                          <p:attrName>style.visibility</p:attrName>
                                        </p:attrNameLst>
                                      </p:cBhvr>
                                      <p:to>
                                        <p:strVal val="visible"/>
                                      </p:to>
                                    </p:set>
                                    <p:animEffect transition="in" filter="dissolve">
                                      <p:cBhvr>
                                        <p:cTn id="7" dur="500"/>
                                        <p:tgtEl>
                                          <p:spTgt spid="98315"/>
                                        </p:tgtEl>
                                      </p:cBhvr>
                                    </p:animEffect>
                                  </p:childTnLst>
                                </p:cTn>
                              </p:par>
                            </p:childTnLst>
                          </p:cTn>
                        </p:par>
                        <p:par>
                          <p:cTn id="8" fill="hold" nodeType="afterGroup">
                            <p:stCondLst>
                              <p:cond delay="500"/>
                            </p:stCondLst>
                            <p:childTnLst>
                              <p:par>
                                <p:cTn id="9" presetID="23" presetClass="entr" presetSubtype="16" fill="hold" nodeType="afterEffect">
                                  <p:stCondLst>
                                    <p:cond delay="4000"/>
                                  </p:stCondLst>
                                  <p:childTnLst>
                                    <p:set>
                                      <p:cBhvr>
                                        <p:cTn id="10" dur="1" fill="hold">
                                          <p:stCondLst>
                                            <p:cond delay="0"/>
                                          </p:stCondLst>
                                        </p:cTn>
                                        <p:tgtEl>
                                          <p:spTgt spid="98308"/>
                                        </p:tgtEl>
                                        <p:attrNameLst>
                                          <p:attrName>style.visibility</p:attrName>
                                        </p:attrNameLst>
                                      </p:cBhvr>
                                      <p:to>
                                        <p:strVal val="visible"/>
                                      </p:to>
                                    </p:set>
                                    <p:anim calcmode="lin" valueType="num">
                                      <p:cBhvr>
                                        <p:cTn id="11" dur="500" fill="hold"/>
                                        <p:tgtEl>
                                          <p:spTgt spid="98308"/>
                                        </p:tgtEl>
                                        <p:attrNameLst>
                                          <p:attrName>ppt_w</p:attrName>
                                        </p:attrNameLst>
                                      </p:cBhvr>
                                      <p:tavLst>
                                        <p:tav tm="0">
                                          <p:val>
                                            <p:fltVal val="0"/>
                                          </p:val>
                                        </p:tav>
                                        <p:tav tm="100000">
                                          <p:val>
                                            <p:strVal val="#ppt_w"/>
                                          </p:val>
                                        </p:tav>
                                      </p:tavLst>
                                    </p:anim>
                                    <p:anim calcmode="lin" valueType="num">
                                      <p:cBhvr>
                                        <p:cTn id="12" dur="500" fill="hold"/>
                                        <p:tgtEl>
                                          <p:spTgt spid="98308"/>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nodeType="afterEffect">
                                  <p:stCondLst>
                                    <p:cond delay="1000"/>
                                  </p:stCondLst>
                                  <p:childTnLst>
                                    <p:set>
                                      <p:cBhvr>
                                        <p:cTn id="15" dur="1" fill="hold">
                                          <p:stCondLst>
                                            <p:cond delay="0"/>
                                          </p:stCondLst>
                                        </p:cTn>
                                        <p:tgtEl>
                                          <p:spTgt spid="98309"/>
                                        </p:tgtEl>
                                        <p:attrNameLst>
                                          <p:attrName>style.visibility</p:attrName>
                                        </p:attrNameLst>
                                      </p:cBhvr>
                                      <p:to>
                                        <p:strVal val="visible"/>
                                      </p:to>
                                    </p:set>
                                    <p:animEffect transition="in" filter="dissolve">
                                      <p:cBhvr>
                                        <p:cTn id="16" dur="500"/>
                                        <p:tgtEl>
                                          <p:spTgt spid="98309"/>
                                        </p:tgtEl>
                                      </p:cBhvr>
                                    </p:animEffect>
                                  </p:childTnLst>
                                </p:cTn>
                              </p:par>
                            </p:childTnLst>
                          </p:cTn>
                        </p:par>
                        <p:par>
                          <p:cTn id="17" fill="hold" nodeType="afterGroup">
                            <p:stCondLst>
                              <p:cond delay="6500"/>
                            </p:stCondLst>
                            <p:childTnLst>
                              <p:par>
                                <p:cTn id="18" presetID="9" presetClass="entr" presetSubtype="0" fill="hold" nodeType="afterEffect">
                                  <p:stCondLst>
                                    <p:cond delay="1000"/>
                                  </p:stCondLst>
                                  <p:childTnLst>
                                    <p:set>
                                      <p:cBhvr>
                                        <p:cTn id="19" dur="1" fill="hold">
                                          <p:stCondLst>
                                            <p:cond delay="0"/>
                                          </p:stCondLst>
                                        </p:cTn>
                                        <p:tgtEl>
                                          <p:spTgt spid="98312"/>
                                        </p:tgtEl>
                                        <p:attrNameLst>
                                          <p:attrName>style.visibility</p:attrName>
                                        </p:attrNameLst>
                                      </p:cBhvr>
                                      <p:to>
                                        <p:strVal val="visible"/>
                                      </p:to>
                                    </p:set>
                                    <p:animEffect transition="in" filter="dissolve">
                                      <p:cBhvr>
                                        <p:cTn id="20" dur="500"/>
                                        <p:tgtEl>
                                          <p:spTgt spid="98312"/>
                                        </p:tgtEl>
                                      </p:cBhvr>
                                    </p:animEffect>
                                  </p:childTnLst>
                                </p:cTn>
                              </p:par>
                            </p:childTnLst>
                          </p:cTn>
                        </p:par>
                        <p:par>
                          <p:cTn id="21" fill="hold" nodeType="afterGroup">
                            <p:stCondLst>
                              <p:cond delay="8000"/>
                            </p:stCondLst>
                            <p:childTnLst>
                              <p:par>
                                <p:cTn id="22" presetID="9" presetClass="entr" presetSubtype="0" fill="hold" nodeType="afterEffect">
                                  <p:stCondLst>
                                    <p:cond delay="2000"/>
                                  </p:stCondLst>
                                  <p:childTnLst>
                                    <p:set>
                                      <p:cBhvr>
                                        <p:cTn id="23" dur="1" fill="hold">
                                          <p:stCondLst>
                                            <p:cond delay="0"/>
                                          </p:stCondLst>
                                        </p:cTn>
                                        <p:tgtEl>
                                          <p:spTgt spid="98331"/>
                                        </p:tgtEl>
                                        <p:attrNameLst>
                                          <p:attrName>style.visibility</p:attrName>
                                        </p:attrNameLst>
                                      </p:cBhvr>
                                      <p:to>
                                        <p:strVal val="visible"/>
                                      </p:to>
                                    </p:set>
                                    <p:animEffect transition="in" filter="dissolve">
                                      <p:cBhvr>
                                        <p:cTn id="24" dur="500"/>
                                        <p:tgtEl>
                                          <p:spTgt spid="98331"/>
                                        </p:tgtEl>
                                      </p:cBhvr>
                                    </p:animEffect>
                                  </p:childTnLst>
                                </p:cTn>
                              </p:par>
                            </p:childTnLst>
                          </p:cTn>
                        </p:par>
                        <p:par>
                          <p:cTn id="25" fill="hold" nodeType="afterGroup">
                            <p:stCondLst>
                              <p:cond delay="10500"/>
                            </p:stCondLst>
                            <p:childTnLst>
                              <p:par>
                                <p:cTn id="26" presetID="9" presetClass="entr" presetSubtype="0" fill="hold" nodeType="afterEffect">
                                  <p:stCondLst>
                                    <p:cond delay="2000"/>
                                  </p:stCondLst>
                                  <p:childTnLst>
                                    <p:set>
                                      <p:cBhvr>
                                        <p:cTn id="27" dur="1" fill="hold">
                                          <p:stCondLst>
                                            <p:cond delay="0"/>
                                          </p:stCondLst>
                                        </p:cTn>
                                        <p:tgtEl>
                                          <p:spTgt spid="98328"/>
                                        </p:tgtEl>
                                        <p:attrNameLst>
                                          <p:attrName>style.visibility</p:attrName>
                                        </p:attrNameLst>
                                      </p:cBhvr>
                                      <p:to>
                                        <p:strVal val="visible"/>
                                      </p:to>
                                    </p:set>
                                    <p:animEffect transition="in" filter="dissolve">
                                      <p:cBhvr>
                                        <p:cTn id="28" dur="500"/>
                                        <p:tgtEl>
                                          <p:spTgt spid="98328"/>
                                        </p:tgtEl>
                                      </p:cBhvr>
                                    </p:animEffect>
                                  </p:childTnLst>
                                </p:cTn>
                              </p:par>
                            </p:childTnLst>
                          </p:cTn>
                        </p:par>
                        <p:par>
                          <p:cTn id="29" fill="hold" nodeType="afterGroup">
                            <p:stCondLst>
                              <p:cond delay="13000"/>
                            </p:stCondLst>
                            <p:childTnLst>
                              <p:par>
                                <p:cTn id="30" presetID="9" presetClass="entr" presetSubtype="0" fill="hold" nodeType="afterEffect">
                                  <p:stCondLst>
                                    <p:cond delay="2000"/>
                                  </p:stCondLst>
                                  <p:childTnLst>
                                    <p:set>
                                      <p:cBhvr>
                                        <p:cTn id="31" dur="1" fill="hold">
                                          <p:stCondLst>
                                            <p:cond delay="0"/>
                                          </p:stCondLst>
                                        </p:cTn>
                                        <p:tgtEl>
                                          <p:spTgt spid="98307"/>
                                        </p:tgtEl>
                                        <p:attrNameLst>
                                          <p:attrName>style.visibility</p:attrName>
                                        </p:attrNameLst>
                                      </p:cBhvr>
                                      <p:to>
                                        <p:strVal val="visible"/>
                                      </p:to>
                                    </p:set>
                                    <p:animEffect transition="in" filter="dissolve">
                                      <p:cBhvr>
                                        <p:cTn id="32" dur="500"/>
                                        <p:tgtEl>
                                          <p:spTgt spid="98307"/>
                                        </p:tgtEl>
                                      </p:cBhvr>
                                    </p:animEffect>
                                  </p:childTnLst>
                                </p:cTn>
                              </p:par>
                            </p:childTnLst>
                          </p:cTn>
                        </p:par>
                        <p:par>
                          <p:cTn id="33" fill="hold" nodeType="afterGroup">
                            <p:stCondLst>
                              <p:cond delay="15500"/>
                            </p:stCondLst>
                            <p:childTnLst>
                              <p:par>
                                <p:cTn id="34" presetID="9" presetClass="entr" presetSubtype="0" fill="hold" nodeType="afterEffect">
                                  <p:stCondLst>
                                    <p:cond delay="3000"/>
                                  </p:stCondLst>
                                  <p:childTnLst>
                                    <p:set>
                                      <p:cBhvr>
                                        <p:cTn id="35" dur="1" fill="hold">
                                          <p:stCondLst>
                                            <p:cond delay="0"/>
                                          </p:stCondLst>
                                        </p:cTn>
                                        <p:tgtEl>
                                          <p:spTgt spid="98334"/>
                                        </p:tgtEl>
                                        <p:attrNameLst>
                                          <p:attrName>style.visibility</p:attrName>
                                        </p:attrNameLst>
                                      </p:cBhvr>
                                      <p:to>
                                        <p:strVal val="visible"/>
                                      </p:to>
                                    </p:set>
                                    <p:animEffect transition="in" filter="dissolve">
                                      <p:cBhvr>
                                        <p:cTn id="36" dur="500"/>
                                        <p:tgtEl>
                                          <p:spTgt spid="98334"/>
                                        </p:tgtEl>
                                      </p:cBhvr>
                                    </p:animEffect>
                                  </p:childTnLst>
                                </p:cTn>
                              </p:par>
                            </p:childTnLst>
                          </p:cTn>
                        </p:par>
                        <p:par>
                          <p:cTn id="37" fill="hold" nodeType="afterGroup">
                            <p:stCondLst>
                              <p:cond delay="19000"/>
                            </p:stCondLst>
                            <p:childTnLst>
                              <p:par>
                                <p:cTn id="38" presetID="9" presetClass="entr" presetSubtype="0" fill="hold" nodeType="afterEffect">
                                  <p:stCondLst>
                                    <p:cond delay="3000"/>
                                  </p:stCondLst>
                                  <p:childTnLst>
                                    <p:set>
                                      <p:cBhvr>
                                        <p:cTn id="39" dur="1" fill="hold">
                                          <p:stCondLst>
                                            <p:cond delay="0"/>
                                          </p:stCondLst>
                                        </p:cTn>
                                        <p:tgtEl>
                                          <p:spTgt spid="98338"/>
                                        </p:tgtEl>
                                        <p:attrNameLst>
                                          <p:attrName>style.visibility</p:attrName>
                                        </p:attrNameLst>
                                      </p:cBhvr>
                                      <p:to>
                                        <p:strVal val="visible"/>
                                      </p:to>
                                    </p:set>
                                    <p:animEffect transition="in" filter="dissolve">
                                      <p:cBhvr>
                                        <p:cTn id="40" dur="500"/>
                                        <p:tgtEl>
                                          <p:spTgt spid="98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A660EE8C-88CD-7D6F-2283-1781F1440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68600" cy="2381250"/>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3">
            <a:extLst>
              <a:ext uri="{FF2B5EF4-FFF2-40B4-BE49-F238E27FC236}">
                <a16:creationId xmlns:a16="http://schemas.microsoft.com/office/drawing/2014/main" id="{B1884AD3-1029-29AD-8337-979ACF464EB5}"/>
              </a:ext>
            </a:extLst>
          </p:cNvPr>
          <p:cNvSpPr txBox="1">
            <a:spLocks noChangeArrowheads="1"/>
          </p:cNvSpPr>
          <p:nvPr/>
        </p:nvSpPr>
        <p:spPr bwMode="auto">
          <a:xfrm>
            <a:off x="1681163" y="2593975"/>
            <a:ext cx="5757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c and </a:t>
            </a:r>
            <a:r>
              <a:rPr lang="en-US" altLang="en-US" sz="2400">
                <a:latin typeface="Tahoma" panose="020B0604030504040204" pitchFamily="34" charset="0"/>
                <a:sym typeface="Symbol" panose="05050102010706020507" pitchFamily="18" charset="2"/>
              </a:rPr>
              <a:t> are measures of shear strength.</a:t>
            </a:r>
            <a:endParaRPr lang="en-AU" altLang="en-US" sz="2400">
              <a:latin typeface="Tahoma" panose="020B0604030504040204" pitchFamily="34" charset="0"/>
            </a:endParaRPr>
          </a:p>
        </p:txBody>
      </p:sp>
      <p:sp>
        <p:nvSpPr>
          <p:cNvPr id="99332" name="Text Box 4">
            <a:extLst>
              <a:ext uri="{FF2B5EF4-FFF2-40B4-BE49-F238E27FC236}">
                <a16:creationId xmlns:a16="http://schemas.microsoft.com/office/drawing/2014/main" id="{80C26EF2-C98D-9B9A-4AC3-4FB50874FAF0}"/>
              </a:ext>
            </a:extLst>
          </p:cNvPr>
          <p:cNvSpPr txBox="1">
            <a:spLocks noChangeArrowheads="1"/>
          </p:cNvSpPr>
          <p:nvPr/>
        </p:nvSpPr>
        <p:spPr bwMode="auto">
          <a:xfrm>
            <a:off x="1760538" y="3475038"/>
            <a:ext cx="6437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Higher the values, higher the</a:t>
            </a:r>
            <a:r>
              <a:rPr lang="en-US" altLang="en-US" sz="2400">
                <a:latin typeface="Tahoma" panose="020B0604030504040204" pitchFamily="34" charset="0"/>
                <a:sym typeface="Symbol" panose="05050102010706020507" pitchFamily="18" charset="2"/>
              </a:rPr>
              <a:t> shear strength.</a:t>
            </a:r>
            <a:endParaRPr lang="en-AU" altLang="en-US" sz="2400">
              <a:latin typeface="Tahoma" panose="020B0604030504040204" pitchFamily="34" charset="0"/>
            </a:endParaRPr>
          </a:p>
        </p:txBody>
      </p:sp>
    </p:spTree>
    <p:custDataLst>
      <p:tags r:id="rId1"/>
    </p:custDataLst>
  </p:cSld>
  <p:clrMapOvr>
    <a:masterClrMapping/>
  </p:clrMapOvr>
  <p:transition spd="med" advClick="0" advTm="15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500"/>
                                        <p:tgtEl>
                                          <p:spTgt spid="99331"/>
                                        </p:tgtEl>
                                      </p:cBhvr>
                                    </p:animEffect>
                                  </p:childTnLst>
                                </p:cTn>
                              </p:par>
                            </p:childTnLst>
                          </p:cTn>
                        </p:par>
                        <p:par>
                          <p:cTn id="8" fill="hold" nodeType="afterGroup">
                            <p:stCondLst>
                              <p:cond delay="2500"/>
                            </p:stCondLst>
                            <p:childTnLst>
                              <p:par>
                                <p:cTn id="9" presetID="9" presetClass="entr" presetSubtype="0" fill="hold" nodeType="afterEffect">
                                  <p:stCondLst>
                                    <p:cond delay="4000"/>
                                  </p:stCondLst>
                                  <p:childTnLst>
                                    <p:set>
                                      <p:cBhvr>
                                        <p:cTn id="10" dur="1" fill="hold">
                                          <p:stCondLst>
                                            <p:cond delay="0"/>
                                          </p:stCondLst>
                                        </p:cTn>
                                        <p:tgtEl>
                                          <p:spTgt spid="99332"/>
                                        </p:tgtEl>
                                        <p:attrNameLst>
                                          <p:attrName>style.visibility</p:attrName>
                                        </p:attrNameLst>
                                      </p:cBhvr>
                                      <p:to>
                                        <p:strVal val="visible"/>
                                      </p:to>
                                    </p:set>
                                    <p:animEffect transition="in" filter="dissolve">
                                      <p:cBhvr>
                                        <p:cTn id="11"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P spid="9933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81000" y="685800"/>
            <a:ext cx="5105400" cy="5105400"/>
          </a:xfrm>
          <a:prstGeom prst="rect">
            <a:avLst/>
          </a:prstGeom>
          <a:noFill/>
          <a:ln w="9525">
            <a:solidFill>
              <a:schemeClr val="accent1"/>
            </a:solid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6248400" y="1371600"/>
            <a:ext cx="2362200" cy="3910013"/>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695890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E17E1F47-77DE-335E-9241-F28F785BA80D}"/>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Mohr-Coulomb criterion (Principal stresses)</a:t>
            </a:r>
          </a:p>
        </p:txBody>
      </p:sp>
      <p:sp>
        <p:nvSpPr>
          <p:cNvPr id="123907" name="Line 3">
            <a:extLst>
              <a:ext uri="{FF2B5EF4-FFF2-40B4-BE49-F238E27FC236}">
                <a16:creationId xmlns:a16="http://schemas.microsoft.com/office/drawing/2014/main" id="{49441D73-4E83-7BAF-7209-A58D69DCA774}"/>
              </a:ext>
            </a:extLst>
          </p:cNvPr>
          <p:cNvSpPr>
            <a:spLocks noChangeShapeType="1"/>
          </p:cNvSpPr>
          <p:nvPr/>
        </p:nvSpPr>
        <p:spPr bwMode="auto">
          <a:xfrm>
            <a:off x="2381250" y="800100"/>
            <a:ext cx="0" cy="21526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08" name="Line 4">
            <a:extLst>
              <a:ext uri="{FF2B5EF4-FFF2-40B4-BE49-F238E27FC236}">
                <a16:creationId xmlns:a16="http://schemas.microsoft.com/office/drawing/2014/main" id="{D029F961-CB77-F5C0-A500-CB4D8E4B43C7}"/>
              </a:ext>
            </a:extLst>
          </p:cNvPr>
          <p:cNvSpPr>
            <a:spLocks noChangeShapeType="1"/>
          </p:cNvSpPr>
          <p:nvPr/>
        </p:nvSpPr>
        <p:spPr bwMode="auto">
          <a:xfrm flipV="1">
            <a:off x="1314450" y="666750"/>
            <a:ext cx="4895850" cy="2266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09" name="Oval 5">
            <a:extLst>
              <a:ext uri="{FF2B5EF4-FFF2-40B4-BE49-F238E27FC236}">
                <a16:creationId xmlns:a16="http://schemas.microsoft.com/office/drawing/2014/main" id="{6461D953-6DDF-760B-CF81-3D753F3C3950}"/>
              </a:ext>
            </a:extLst>
          </p:cNvPr>
          <p:cNvSpPr>
            <a:spLocks noChangeArrowheads="1"/>
          </p:cNvSpPr>
          <p:nvPr/>
        </p:nvSpPr>
        <p:spPr bwMode="auto">
          <a:xfrm>
            <a:off x="3378200" y="1473200"/>
            <a:ext cx="2921000" cy="2882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910" name="Line 6">
            <a:extLst>
              <a:ext uri="{FF2B5EF4-FFF2-40B4-BE49-F238E27FC236}">
                <a16:creationId xmlns:a16="http://schemas.microsoft.com/office/drawing/2014/main" id="{FE805BAB-5380-0CAE-628A-E3AF3D96AC41}"/>
              </a:ext>
            </a:extLst>
          </p:cNvPr>
          <p:cNvSpPr>
            <a:spLocks noChangeShapeType="1"/>
          </p:cNvSpPr>
          <p:nvPr/>
        </p:nvSpPr>
        <p:spPr bwMode="auto">
          <a:xfrm>
            <a:off x="1123950" y="2952750"/>
            <a:ext cx="7467600" cy="19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11" name="Rectangle 7">
            <a:extLst>
              <a:ext uri="{FF2B5EF4-FFF2-40B4-BE49-F238E27FC236}">
                <a16:creationId xmlns:a16="http://schemas.microsoft.com/office/drawing/2014/main" id="{E4BFA44E-07BF-DB50-AD7F-075B73858F44}"/>
              </a:ext>
            </a:extLst>
          </p:cNvPr>
          <p:cNvSpPr>
            <a:spLocks noChangeArrowheads="1"/>
          </p:cNvSpPr>
          <p:nvPr/>
        </p:nvSpPr>
        <p:spPr bwMode="auto">
          <a:xfrm>
            <a:off x="1982788" y="573088"/>
            <a:ext cx="739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p>
        </p:txBody>
      </p:sp>
      <p:sp>
        <p:nvSpPr>
          <p:cNvPr id="123912" name="Rectangle 8">
            <a:extLst>
              <a:ext uri="{FF2B5EF4-FFF2-40B4-BE49-F238E27FC236}">
                <a16:creationId xmlns:a16="http://schemas.microsoft.com/office/drawing/2014/main" id="{70D0CE21-E431-8625-FC6A-4E8D6FBF0428}"/>
              </a:ext>
            </a:extLst>
          </p:cNvPr>
          <p:cNvSpPr>
            <a:spLocks noChangeArrowheads="1"/>
          </p:cNvSpPr>
          <p:nvPr/>
        </p:nvSpPr>
        <p:spPr bwMode="auto">
          <a:xfrm>
            <a:off x="826928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p>
        </p:txBody>
      </p:sp>
      <p:sp>
        <p:nvSpPr>
          <p:cNvPr id="123913" name="Line 9">
            <a:extLst>
              <a:ext uri="{FF2B5EF4-FFF2-40B4-BE49-F238E27FC236}">
                <a16:creationId xmlns:a16="http://schemas.microsoft.com/office/drawing/2014/main" id="{DED77A0E-B0D1-DE38-A2F7-A7329E4CE894}"/>
              </a:ext>
            </a:extLst>
          </p:cNvPr>
          <p:cNvSpPr>
            <a:spLocks noChangeShapeType="1"/>
          </p:cNvSpPr>
          <p:nvPr/>
        </p:nvSpPr>
        <p:spPr bwMode="auto">
          <a:xfrm>
            <a:off x="4229100" y="1619250"/>
            <a:ext cx="647700" cy="133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14" name="Rectangle 10">
            <a:extLst>
              <a:ext uri="{FF2B5EF4-FFF2-40B4-BE49-F238E27FC236}">
                <a16:creationId xmlns:a16="http://schemas.microsoft.com/office/drawing/2014/main" id="{D8F46487-964A-E754-8E04-F1B3139A6FEE}"/>
              </a:ext>
            </a:extLst>
          </p:cNvPr>
          <p:cNvSpPr>
            <a:spLocks noChangeArrowheads="1"/>
          </p:cNvSpPr>
          <p:nvPr/>
        </p:nvSpPr>
        <p:spPr bwMode="auto">
          <a:xfrm rot="20100000">
            <a:off x="4097338" y="1657350"/>
            <a:ext cx="149225" cy="1412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915" name="Rectangle 11">
            <a:extLst>
              <a:ext uri="{FF2B5EF4-FFF2-40B4-BE49-F238E27FC236}">
                <a16:creationId xmlns:a16="http://schemas.microsoft.com/office/drawing/2014/main" id="{B0735EFE-8BED-55C0-5F9C-E2D28CEC5B7D}"/>
              </a:ext>
            </a:extLst>
          </p:cNvPr>
          <p:cNvSpPr>
            <a:spLocks noChangeArrowheads="1"/>
          </p:cNvSpPr>
          <p:nvPr/>
        </p:nvSpPr>
        <p:spPr bwMode="auto">
          <a:xfrm>
            <a:off x="1849438" y="253523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f</a:t>
            </a:r>
          </a:p>
        </p:txBody>
      </p:sp>
      <p:sp>
        <p:nvSpPr>
          <p:cNvPr id="123916" name="Arc 12">
            <a:extLst>
              <a:ext uri="{FF2B5EF4-FFF2-40B4-BE49-F238E27FC236}">
                <a16:creationId xmlns:a16="http://schemas.microsoft.com/office/drawing/2014/main" id="{A2CC0EDC-15A6-0A24-6864-5BB413203D74}"/>
              </a:ext>
            </a:extLst>
          </p:cNvPr>
          <p:cNvSpPr>
            <a:spLocks/>
          </p:cNvSpPr>
          <p:nvPr/>
        </p:nvSpPr>
        <p:spPr bwMode="auto">
          <a:xfrm>
            <a:off x="2133600" y="2573338"/>
            <a:ext cx="114300" cy="381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useBgFill="1">
        <p:nvSpPr>
          <p:cNvPr id="123917" name="Rectangle 13">
            <a:extLst>
              <a:ext uri="{FF2B5EF4-FFF2-40B4-BE49-F238E27FC236}">
                <a16:creationId xmlns:a16="http://schemas.microsoft.com/office/drawing/2014/main" id="{586424E7-F524-B0C5-D95C-41853C3D089E}"/>
              </a:ext>
            </a:extLst>
          </p:cNvPr>
          <p:cNvSpPr>
            <a:spLocks noChangeArrowheads="1"/>
          </p:cNvSpPr>
          <p:nvPr/>
        </p:nvSpPr>
        <p:spPr bwMode="auto">
          <a:xfrm>
            <a:off x="3276600" y="3009900"/>
            <a:ext cx="3105150" cy="150495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918" name="Rectangle 14">
            <a:extLst>
              <a:ext uri="{FF2B5EF4-FFF2-40B4-BE49-F238E27FC236}">
                <a16:creationId xmlns:a16="http://schemas.microsoft.com/office/drawing/2014/main" id="{56E3CAB1-BF1F-05F1-1144-974073E28A30}"/>
              </a:ext>
            </a:extLst>
          </p:cNvPr>
          <p:cNvSpPr>
            <a:spLocks noChangeArrowheads="1"/>
          </p:cNvSpPr>
          <p:nvPr/>
        </p:nvSpPr>
        <p:spPr bwMode="auto">
          <a:xfrm>
            <a:off x="6097588" y="29162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1</a:t>
            </a:r>
          </a:p>
        </p:txBody>
      </p:sp>
      <p:sp>
        <p:nvSpPr>
          <p:cNvPr id="123919" name="Rectangle 15">
            <a:extLst>
              <a:ext uri="{FF2B5EF4-FFF2-40B4-BE49-F238E27FC236}">
                <a16:creationId xmlns:a16="http://schemas.microsoft.com/office/drawing/2014/main" id="{4604CEDC-FD16-954C-B32E-19BACFA4380B}"/>
              </a:ext>
            </a:extLst>
          </p:cNvPr>
          <p:cNvSpPr>
            <a:spLocks noChangeArrowheads="1"/>
          </p:cNvSpPr>
          <p:nvPr/>
        </p:nvSpPr>
        <p:spPr bwMode="auto">
          <a:xfrm>
            <a:off x="3125788" y="29352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3</a:t>
            </a:r>
          </a:p>
        </p:txBody>
      </p:sp>
      <p:sp>
        <p:nvSpPr>
          <p:cNvPr id="123920" name="Rectangle 16">
            <a:extLst>
              <a:ext uri="{FF2B5EF4-FFF2-40B4-BE49-F238E27FC236}">
                <a16:creationId xmlns:a16="http://schemas.microsoft.com/office/drawing/2014/main" id="{1B9C5D75-24FF-9BB0-D528-D29B359EAEE9}"/>
              </a:ext>
            </a:extLst>
          </p:cNvPr>
          <p:cNvSpPr>
            <a:spLocks noChangeArrowheads="1"/>
          </p:cNvSpPr>
          <p:nvPr/>
        </p:nvSpPr>
        <p:spPr bwMode="auto">
          <a:xfrm>
            <a:off x="238283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p>
        </p:txBody>
      </p:sp>
      <p:sp>
        <p:nvSpPr>
          <p:cNvPr id="123921" name="Rectangle 17">
            <a:extLst>
              <a:ext uri="{FF2B5EF4-FFF2-40B4-BE49-F238E27FC236}">
                <a16:creationId xmlns:a16="http://schemas.microsoft.com/office/drawing/2014/main" id="{67B4F228-914D-44F7-04F1-5D011128BCCB}"/>
              </a:ext>
            </a:extLst>
          </p:cNvPr>
          <p:cNvSpPr>
            <a:spLocks noChangeArrowheads="1"/>
          </p:cNvSpPr>
          <p:nvPr/>
        </p:nvSpPr>
        <p:spPr bwMode="auto">
          <a:xfrm>
            <a:off x="1373188" y="3392488"/>
            <a:ext cx="10826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 cot </a:t>
            </a:r>
            <a:r>
              <a:rPr lang="en-US" altLang="en-US" sz="2400">
                <a:latin typeface="Symbol" panose="05050102010706020507" pitchFamily="18" charset="2"/>
              </a:rPr>
              <a:t>f</a:t>
            </a:r>
          </a:p>
        </p:txBody>
      </p:sp>
      <p:sp>
        <p:nvSpPr>
          <p:cNvPr id="123922" name="Line 18">
            <a:extLst>
              <a:ext uri="{FF2B5EF4-FFF2-40B4-BE49-F238E27FC236}">
                <a16:creationId xmlns:a16="http://schemas.microsoft.com/office/drawing/2014/main" id="{C0ACE36B-1E7C-1273-61DF-FE82FC31ECBE}"/>
              </a:ext>
            </a:extLst>
          </p:cNvPr>
          <p:cNvSpPr>
            <a:spLocks noChangeShapeType="1"/>
          </p:cNvSpPr>
          <p:nvPr/>
        </p:nvSpPr>
        <p:spPr bwMode="auto">
          <a:xfrm>
            <a:off x="12954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23" name="Line 19">
            <a:extLst>
              <a:ext uri="{FF2B5EF4-FFF2-40B4-BE49-F238E27FC236}">
                <a16:creationId xmlns:a16="http://schemas.microsoft.com/office/drawing/2014/main" id="{FF6C7C01-7BA9-78E5-16EB-F6A566CA9221}"/>
              </a:ext>
            </a:extLst>
          </p:cNvPr>
          <p:cNvSpPr>
            <a:spLocks noChangeShapeType="1"/>
          </p:cNvSpPr>
          <p:nvPr/>
        </p:nvSpPr>
        <p:spPr bwMode="auto">
          <a:xfrm>
            <a:off x="23622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24" name="Line 20">
            <a:extLst>
              <a:ext uri="{FF2B5EF4-FFF2-40B4-BE49-F238E27FC236}">
                <a16:creationId xmlns:a16="http://schemas.microsoft.com/office/drawing/2014/main" id="{3682D97B-DC9C-DBAA-C4BC-8893EC2C073E}"/>
              </a:ext>
            </a:extLst>
          </p:cNvPr>
          <p:cNvSpPr>
            <a:spLocks noChangeShapeType="1"/>
          </p:cNvSpPr>
          <p:nvPr/>
        </p:nvSpPr>
        <p:spPr bwMode="auto">
          <a:xfrm>
            <a:off x="48768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25" name="Line 21">
            <a:extLst>
              <a:ext uri="{FF2B5EF4-FFF2-40B4-BE49-F238E27FC236}">
                <a16:creationId xmlns:a16="http://schemas.microsoft.com/office/drawing/2014/main" id="{DC881A74-436F-D43B-9131-CFC7A814B7BD}"/>
              </a:ext>
            </a:extLst>
          </p:cNvPr>
          <p:cNvSpPr>
            <a:spLocks noChangeShapeType="1"/>
          </p:cNvSpPr>
          <p:nvPr/>
        </p:nvSpPr>
        <p:spPr bwMode="auto">
          <a:xfrm>
            <a:off x="1295400" y="3352800"/>
            <a:ext cx="10668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26" name="Line 22">
            <a:extLst>
              <a:ext uri="{FF2B5EF4-FFF2-40B4-BE49-F238E27FC236}">
                <a16:creationId xmlns:a16="http://schemas.microsoft.com/office/drawing/2014/main" id="{B3656869-94F7-2219-8C4C-73CE9F9DDB8B}"/>
              </a:ext>
            </a:extLst>
          </p:cNvPr>
          <p:cNvSpPr>
            <a:spLocks noChangeShapeType="1"/>
          </p:cNvSpPr>
          <p:nvPr/>
        </p:nvSpPr>
        <p:spPr bwMode="auto">
          <a:xfrm>
            <a:off x="2362200" y="3352800"/>
            <a:ext cx="2514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927" name="Rectangle 23">
            <a:extLst>
              <a:ext uri="{FF2B5EF4-FFF2-40B4-BE49-F238E27FC236}">
                <a16:creationId xmlns:a16="http://schemas.microsoft.com/office/drawing/2014/main" id="{85BFBA73-FED0-C3D6-F2D0-42A936D229B8}"/>
              </a:ext>
            </a:extLst>
          </p:cNvPr>
          <p:cNvSpPr>
            <a:spLocks noChangeArrowheads="1"/>
          </p:cNvSpPr>
          <p:nvPr/>
        </p:nvSpPr>
        <p:spPr bwMode="auto">
          <a:xfrm>
            <a:off x="3506788" y="32781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a:t>
            </a:r>
          </a:p>
        </p:txBody>
      </p:sp>
      <p:sp>
        <p:nvSpPr>
          <p:cNvPr id="123928" name="Rectangle 24">
            <a:extLst>
              <a:ext uri="{FF2B5EF4-FFF2-40B4-BE49-F238E27FC236}">
                <a16:creationId xmlns:a16="http://schemas.microsoft.com/office/drawing/2014/main" id="{F38DD386-A4E9-584F-7D5D-2A11BEA9D9D8}"/>
              </a:ext>
            </a:extLst>
          </p:cNvPr>
          <p:cNvSpPr>
            <a:spLocks noChangeArrowheads="1"/>
          </p:cNvSpPr>
          <p:nvPr/>
        </p:nvSpPr>
        <p:spPr bwMode="auto">
          <a:xfrm>
            <a:off x="4497388" y="19065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R</a:t>
            </a:r>
          </a:p>
        </p:txBody>
      </p:sp>
      <p:sp>
        <p:nvSpPr>
          <p:cNvPr id="123929" name="Rectangle 25">
            <a:extLst>
              <a:ext uri="{FF2B5EF4-FFF2-40B4-BE49-F238E27FC236}">
                <a16:creationId xmlns:a16="http://schemas.microsoft.com/office/drawing/2014/main" id="{436C9468-2C26-5D7A-3A11-0D0BB77ED591}"/>
              </a:ext>
            </a:extLst>
          </p:cNvPr>
          <p:cNvSpPr>
            <a:spLocks noChangeArrowheads="1"/>
          </p:cNvSpPr>
          <p:nvPr/>
        </p:nvSpPr>
        <p:spPr bwMode="auto">
          <a:xfrm>
            <a:off x="230188" y="3811588"/>
            <a:ext cx="8683625"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Failure occurs if a Mohr circle touches the failure criterion. Then</a:t>
            </a:r>
          </a:p>
          <a:p>
            <a:pPr eaLnBrk="0" hangingPunct="0">
              <a:spcBef>
                <a:spcPct val="50000"/>
              </a:spcBef>
            </a:pPr>
            <a:r>
              <a:rPr lang="en-US" altLang="en-US" sz="2400">
                <a:latin typeface="Times New Roman" panose="02020603050405020304" pitchFamily="18" charset="0"/>
              </a:rPr>
              <a:t>		   R  =  sin </a:t>
            </a:r>
            <a:r>
              <a:rPr lang="en-US" altLang="en-US" sz="2400">
                <a:latin typeface="Symbol" panose="05050102010706020507" pitchFamily="18" charset="2"/>
              </a:rPr>
              <a:t>f</a:t>
            </a:r>
            <a:r>
              <a:rPr lang="en-US" altLang="en-US" sz="2400">
                <a:latin typeface="Times New Roman" panose="02020603050405020304" pitchFamily="18" charset="0"/>
              </a:rPr>
              <a:t> ( p  +  c cot </a:t>
            </a:r>
            <a:r>
              <a:rPr lang="en-US" altLang="en-US" sz="2400">
                <a:latin typeface="Symbol" panose="05050102010706020507" pitchFamily="18" charset="2"/>
              </a:rPr>
              <a:t>f )</a:t>
            </a:r>
          </a:p>
        </p:txBody>
      </p:sp>
      <p:sp>
        <p:nvSpPr>
          <p:cNvPr id="123930" name="Oval 26">
            <a:extLst>
              <a:ext uri="{FF2B5EF4-FFF2-40B4-BE49-F238E27FC236}">
                <a16:creationId xmlns:a16="http://schemas.microsoft.com/office/drawing/2014/main" id="{A71AE283-2113-C570-63B9-C172DA7892A6}"/>
              </a:ext>
            </a:extLst>
          </p:cNvPr>
          <p:cNvSpPr>
            <a:spLocks noChangeArrowheads="1"/>
          </p:cNvSpPr>
          <p:nvPr/>
        </p:nvSpPr>
        <p:spPr bwMode="auto">
          <a:xfrm>
            <a:off x="7054850" y="2597150"/>
            <a:ext cx="806450" cy="7302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16366AD-C9B0-C2B9-BF4A-F3726A42E08D}"/>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Mohr-Coulomb criterion (Principal stresses)</a:t>
            </a:r>
          </a:p>
        </p:txBody>
      </p:sp>
      <p:sp>
        <p:nvSpPr>
          <p:cNvPr id="124931" name="Line 3">
            <a:extLst>
              <a:ext uri="{FF2B5EF4-FFF2-40B4-BE49-F238E27FC236}">
                <a16:creationId xmlns:a16="http://schemas.microsoft.com/office/drawing/2014/main" id="{54D60D31-946E-5978-0918-8F071A35D1D1}"/>
              </a:ext>
            </a:extLst>
          </p:cNvPr>
          <p:cNvSpPr>
            <a:spLocks noChangeShapeType="1"/>
          </p:cNvSpPr>
          <p:nvPr/>
        </p:nvSpPr>
        <p:spPr bwMode="auto">
          <a:xfrm>
            <a:off x="2381250" y="800100"/>
            <a:ext cx="0" cy="21526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32" name="Line 4">
            <a:extLst>
              <a:ext uri="{FF2B5EF4-FFF2-40B4-BE49-F238E27FC236}">
                <a16:creationId xmlns:a16="http://schemas.microsoft.com/office/drawing/2014/main" id="{74FA0760-1622-9C56-5F8C-5F6350A12729}"/>
              </a:ext>
            </a:extLst>
          </p:cNvPr>
          <p:cNvSpPr>
            <a:spLocks noChangeShapeType="1"/>
          </p:cNvSpPr>
          <p:nvPr/>
        </p:nvSpPr>
        <p:spPr bwMode="auto">
          <a:xfrm flipV="1">
            <a:off x="1314450" y="666750"/>
            <a:ext cx="4895850" cy="2266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33" name="Oval 5">
            <a:extLst>
              <a:ext uri="{FF2B5EF4-FFF2-40B4-BE49-F238E27FC236}">
                <a16:creationId xmlns:a16="http://schemas.microsoft.com/office/drawing/2014/main" id="{958EE3C7-BD24-0EB2-0676-34FE9CC05C2D}"/>
              </a:ext>
            </a:extLst>
          </p:cNvPr>
          <p:cNvSpPr>
            <a:spLocks noChangeArrowheads="1"/>
          </p:cNvSpPr>
          <p:nvPr/>
        </p:nvSpPr>
        <p:spPr bwMode="auto">
          <a:xfrm>
            <a:off x="3378200" y="1473200"/>
            <a:ext cx="2921000" cy="2882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4934" name="Line 6">
            <a:extLst>
              <a:ext uri="{FF2B5EF4-FFF2-40B4-BE49-F238E27FC236}">
                <a16:creationId xmlns:a16="http://schemas.microsoft.com/office/drawing/2014/main" id="{D1CA5B59-2F6B-E837-F581-F9C86A095285}"/>
              </a:ext>
            </a:extLst>
          </p:cNvPr>
          <p:cNvSpPr>
            <a:spLocks noChangeShapeType="1"/>
          </p:cNvSpPr>
          <p:nvPr/>
        </p:nvSpPr>
        <p:spPr bwMode="auto">
          <a:xfrm>
            <a:off x="1123950" y="2952750"/>
            <a:ext cx="7467600" cy="19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35" name="Rectangle 7">
            <a:extLst>
              <a:ext uri="{FF2B5EF4-FFF2-40B4-BE49-F238E27FC236}">
                <a16:creationId xmlns:a16="http://schemas.microsoft.com/office/drawing/2014/main" id="{6EAC8C55-761E-6107-A008-C298CDD7B80A}"/>
              </a:ext>
            </a:extLst>
          </p:cNvPr>
          <p:cNvSpPr>
            <a:spLocks noChangeArrowheads="1"/>
          </p:cNvSpPr>
          <p:nvPr/>
        </p:nvSpPr>
        <p:spPr bwMode="auto">
          <a:xfrm>
            <a:off x="1982788" y="573088"/>
            <a:ext cx="739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p>
        </p:txBody>
      </p:sp>
      <p:sp>
        <p:nvSpPr>
          <p:cNvPr id="124936" name="Rectangle 8">
            <a:extLst>
              <a:ext uri="{FF2B5EF4-FFF2-40B4-BE49-F238E27FC236}">
                <a16:creationId xmlns:a16="http://schemas.microsoft.com/office/drawing/2014/main" id="{F9A92C06-609F-12B0-EBEA-1207B180A270}"/>
              </a:ext>
            </a:extLst>
          </p:cNvPr>
          <p:cNvSpPr>
            <a:spLocks noChangeArrowheads="1"/>
          </p:cNvSpPr>
          <p:nvPr/>
        </p:nvSpPr>
        <p:spPr bwMode="auto">
          <a:xfrm>
            <a:off x="826928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p>
        </p:txBody>
      </p:sp>
      <p:sp>
        <p:nvSpPr>
          <p:cNvPr id="124937" name="Line 9">
            <a:extLst>
              <a:ext uri="{FF2B5EF4-FFF2-40B4-BE49-F238E27FC236}">
                <a16:creationId xmlns:a16="http://schemas.microsoft.com/office/drawing/2014/main" id="{E9A883BF-B32F-B3B5-E4A0-F384CA0FB3F8}"/>
              </a:ext>
            </a:extLst>
          </p:cNvPr>
          <p:cNvSpPr>
            <a:spLocks noChangeShapeType="1"/>
          </p:cNvSpPr>
          <p:nvPr/>
        </p:nvSpPr>
        <p:spPr bwMode="auto">
          <a:xfrm>
            <a:off x="4229100" y="1619250"/>
            <a:ext cx="647700" cy="133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38" name="Rectangle 10">
            <a:extLst>
              <a:ext uri="{FF2B5EF4-FFF2-40B4-BE49-F238E27FC236}">
                <a16:creationId xmlns:a16="http://schemas.microsoft.com/office/drawing/2014/main" id="{A62C8647-ACE3-992D-F7D3-4FD56F689E98}"/>
              </a:ext>
            </a:extLst>
          </p:cNvPr>
          <p:cNvSpPr>
            <a:spLocks noChangeArrowheads="1"/>
          </p:cNvSpPr>
          <p:nvPr/>
        </p:nvSpPr>
        <p:spPr bwMode="auto">
          <a:xfrm rot="20100000">
            <a:off x="4097338" y="1657350"/>
            <a:ext cx="149225" cy="1412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4939" name="Rectangle 11">
            <a:extLst>
              <a:ext uri="{FF2B5EF4-FFF2-40B4-BE49-F238E27FC236}">
                <a16:creationId xmlns:a16="http://schemas.microsoft.com/office/drawing/2014/main" id="{740FA534-8F7C-884C-832A-7330735511CC}"/>
              </a:ext>
            </a:extLst>
          </p:cNvPr>
          <p:cNvSpPr>
            <a:spLocks noChangeArrowheads="1"/>
          </p:cNvSpPr>
          <p:nvPr/>
        </p:nvSpPr>
        <p:spPr bwMode="auto">
          <a:xfrm>
            <a:off x="1849438" y="253523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f</a:t>
            </a:r>
          </a:p>
        </p:txBody>
      </p:sp>
      <p:sp>
        <p:nvSpPr>
          <p:cNvPr id="124940" name="Arc 12">
            <a:extLst>
              <a:ext uri="{FF2B5EF4-FFF2-40B4-BE49-F238E27FC236}">
                <a16:creationId xmlns:a16="http://schemas.microsoft.com/office/drawing/2014/main" id="{30E277A5-F196-8C8E-75A9-9AFD5C200F01}"/>
              </a:ext>
            </a:extLst>
          </p:cNvPr>
          <p:cNvSpPr>
            <a:spLocks/>
          </p:cNvSpPr>
          <p:nvPr/>
        </p:nvSpPr>
        <p:spPr bwMode="auto">
          <a:xfrm>
            <a:off x="2133600" y="2573338"/>
            <a:ext cx="114300" cy="381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useBgFill="1">
        <p:nvSpPr>
          <p:cNvPr id="124941" name="Rectangle 13">
            <a:extLst>
              <a:ext uri="{FF2B5EF4-FFF2-40B4-BE49-F238E27FC236}">
                <a16:creationId xmlns:a16="http://schemas.microsoft.com/office/drawing/2014/main" id="{65E1E697-AA32-CFE4-2027-8DF45FFB073E}"/>
              </a:ext>
            </a:extLst>
          </p:cNvPr>
          <p:cNvSpPr>
            <a:spLocks noChangeArrowheads="1"/>
          </p:cNvSpPr>
          <p:nvPr/>
        </p:nvSpPr>
        <p:spPr bwMode="auto">
          <a:xfrm>
            <a:off x="3276600" y="3009900"/>
            <a:ext cx="3105150" cy="150495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4942" name="Rectangle 14">
            <a:extLst>
              <a:ext uri="{FF2B5EF4-FFF2-40B4-BE49-F238E27FC236}">
                <a16:creationId xmlns:a16="http://schemas.microsoft.com/office/drawing/2014/main" id="{35F9F4D3-E6A7-62B6-BBD9-CD195BFEBDB9}"/>
              </a:ext>
            </a:extLst>
          </p:cNvPr>
          <p:cNvSpPr>
            <a:spLocks noChangeArrowheads="1"/>
          </p:cNvSpPr>
          <p:nvPr/>
        </p:nvSpPr>
        <p:spPr bwMode="auto">
          <a:xfrm>
            <a:off x="6097588" y="29162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1</a:t>
            </a:r>
          </a:p>
        </p:txBody>
      </p:sp>
      <p:sp>
        <p:nvSpPr>
          <p:cNvPr id="124943" name="Rectangle 15">
            <a:extLst>
              <a:ext uri="{FF2B5EF4-FFF2-40B4-BE49-F238E27FC236}">
                <a16:creationId xmlns:a16="http://schemas.microsoft.com/office/drawing/2014/main" id="{69C33AAD-DE98-3AFA-9D16-EDF2E4CF831A}"/>
              </a:ext>
            </a:extLst>
          </p:cNvPr>
          <p:cNvSpPr>
            <a:spLocks noChangeArrowheads="1"/>
          </p:cNvSpPr>
          <p:nvPr/>
        </p:nvSpPr>
        <p:spPr bwMode="auto">
          <a:xfrm>
            <a:off x="3125788" y="29352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3</a:t>
            </a:r>
          </a:p>
        </p:txBody>
      </p:sp>
      <p:sp>
        <p:nvSpPr>
          <p:cNvPr id="124944" name="Rectangle 16">
            <a:extLst>
              <a:ext uri="{FF2B5EF4-FFF2-40B4-BE49-F238E27FC236}">
                <a16:creationId xmlns:a16="http://schemas.microsoft.com/office/drawing/2014/main" id="{56EC02A8-35CC-A084-FA1E-A0C4CA37D7EF}"/>
              </a:ext>
            </a:extLst>
          </p:cNvPr>
          <p:cNvSpPr>
            <a:spLocks noChangeArrowheads="1"/>
          </p:cNvSpPr>
          <p:nvPr/>
        </p:nvSpPr>
        <p:spPr bwMode="auto">
          <a:xfrm>
            <a:off x="238283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p>
        </p:txBody>
      </p:sp>
      <p:sp>
        <p:nvSpPr>
          <p:cNvPr id="124945" name="Rectangle 17">
            <a:extLst>
              <a:ext uri="{FF2B5EF4-FFF2-40B4-BE49-F238E27FC236}">
                <a16:creationId xmlns:a16="http://schemas.microsoft.com/office/drawing/2014/main" id="{F409A73A-C116-64DA-16CC-29478AFF1CB4}"/>
              </a:ext>
            </a:extLst>
          </p:cNvPr>
          <p:cNvSpPr>
            <a:spLocks noChangeArrowheads="1"/>
          </p:cNvSpPr>
          <p:nvPr/>
        </p:nvSpPr>
        <p:spPr bwMode="auto">
          <a:xfrm>
            <a:off x="1373188" y="3392488"/>
            <a:ext cx="10826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 cot </a:t>
            </a:r>
            <a:r>
              <a:rPr lang="en-US" altLang="en-US" sz="2400">
                <a:latin typeface="Symbol" panose="05050102010706020507" pitchFamily="18" charset="2"/>
              </a:rPr>
              <a:t>f</a:t>
            </a:r>
          </a:p>
        </p:txBody>
      </p:sp>
      <p:sp>
        <p:nvSpPr>
          <p:cNvPr id="124946" name="Line 18">
            <a:extLst>
              <a:ext uri="{FF2B5EF4-FFF2-40B4-BE49-F238E27FC236}">
                <a16:creationId xmlns:a16="http://schemas.microsoft.com/office/drawing/2014/main" id="{3BAFE630-311D-33F5-0195-150BEE46DC3A}"/>
              </a:ext>
            </a:extLst>
          </p:cNvPr>
          <p:cNvSpPr>
            <a:spLocks noChangeShapeType="1"/>
          </p:cNvSpPr>
          <p:nvPr/>
        </p:nvSpPr>
        <p:spPr bwMode="auto">
          <a:xfrm>
            <a:off x="12954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47" name="Line 19">
            <a:extLst>
              <a:ext uri="{FF2B5EF4-FFF2-40B4-BE49-F238E27FC236}">
                <a16:creationId xmlns:a16="http://schemas.microsoft.com/office/drawing/2014/main" id="{AC24A47F-FCCE-6AC8-8939-0B1CCA17DE54}"/>
              </a:ext>
            </a:extLst>
          </p:cNvPr>
          <p:cNvSpPr>
            <a:spLocks noChangeShapeType="1"/>
          </p:cNvSpPr>
          <p:nvPr/>
        </p:nvSpPr>
        <p:spPr bwMode="auto">
          <a:xfrm>
            <a:off x="23622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48" name="Line 20">
            <a:extLst>
              <a:ext uri="{FF2B5EF4-FFF2-40B4-BE49-F238E27FC236}">
                <a16:creationId xmlns:a16="http://schemas.microsoft.com/office/drawing/2014/main" id="{DFCEA702-655F-D9DF-FC11-F811D8C37F0F}"/>
              </a:ext>
            </a:extLst>
          </p:cNvPr>
          <p:cNvSpPr>
            <a:spLocks noChangeShapeType="1"/>
          </p:cNvSpPr>
          <p:nvPr/>
        </p:nvSpPr>
        <p:spPr bwMode="auto">
          <a:xfrm>
            <a:off x="48768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49" name="Line 21">
            <a:extLst>
              <a:ext uri="{FF2B5EF4-FFF2-40B4-BE49-F238E27FC236}">
                <a16:creationId xmlns:a16="http://schemas.microsoft.com/office/drawing/2014/main" id="{85200F08-4588-B6EF-CD7E-20507E77B7E5}"/>
              </a:ext>
            </a:extLst>
          </p:cNvPr>
          <p:cNvSpPr>
            <a:spLocks noChangeShapeType="1"/>
          </p:cNvSpPr>
          <p:nvPr/>
        </p:nvSpPr>
        <p:spPr bwMode="auto">
          <a:xfrm>
            <a:off x="1295400" y="3352800"/>
            <a:ext cx="10668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50" name="Line 22">
            <a:extLst>
              <a:ext uri="{FF2B5EF4-FFF2-40B4-BE49-F238E27FC236}">
                <a16:creationId xmlns:a16="http://schemas.microsoft.com/office/drawing/2014/main" id="{D2C70649-4781-68E3-1503-223FE1ACA93A}"/>
              </a:ext>
            </a:extLst>
          </p:cNvPr>
          <p:cNvSpPr>
            <a:spLocks noChangeShapeType="1"/>
          </p:cNvSpPr>
          <p:nvPr/>
        </p:nvSpPr>
        <p:spPr bwMode="auto">
          <a:xfrm>
            <a:off x="2362200" y="3352800"/>
            <a:ext cx="2514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4951" name="Rectangle 23">
            <a:extLst>
              <a:ext uri="{FF2B5EF4-FFF2-40B4-BE49-F238E27FC236}">
                <a16:creationId xmlns:a16="http://schemas.microsoft.com/office/drawing/2014/main" id="{ED9C53BE-1C34-15FC-1B26-760E0874948F}"/>
              </a:ext>
            </a:extLst>
          </p:cNvPr>
          <p:cNvSpPr>
            <a:spLocks noChangeArrowheads="1"/>
          </p:cNvSpPr>
          <p:nvPr/>
        </p:nvSpPr>
        <p:spPr bwMode="auto">
          <a:xfrm>
            <a:off x="3506788" y="32781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a:t>
            </a:r>
          </a:p>
        </p:txBody>
      </p:sp>
      <p:sp>
        <p:nvSpPr>
          <p:cNvPr id="124952" name="Rectangle 24">
            <a:extLst>
              <a:ext uri="{FF2B5EF4-FFF2-40B4-BE49-F238E27FC236}">
                <a16:creationId xmlns:a16="http://schemas.microsoft.com/office/drawing/2014/main" id="{9E721888-A50D-FE92-A67C-D162C1108180}"/>
              </a:ext>
            </a:extLst>
          </p:cNvPr>
          <p:cNvSpPr>
            <a:spLocks noChangeArrowheads="1"/>
          </p:cNvSpPr>
          <p:nvPr/>
        </p:nvSpPr>
        <p:spPr bwMode="auto">
          <a:xfrm>
            <a:off x="4497388" y="19065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R</a:t>
            </a:r>
          </a:p>
        </p:txBody>
      </p:sp>
      <p:sp>
        <p:nvSpPr>
          <p:cNvPr id="124953" name="Rectangle 25">
            <a:extLst>
              <a:ext uri="{FF2B5EF4-FFF2-40B4-BE49-F238E27FC236}">
                <a16:creationId xmlns:a16="http://schemas.microsoft.com/office/drawing/2014/main" id="{09CBCEFB-9884-2863-31BF-626CA4B6D20C}"/>
              </a:ext>
            </a:extLst>
          </p:cNvPr>
          <p:cNvSpPr>
            <a:spLocks noChangeArrowheads="1"/>
          </p:cNvSpPr>
          <p:nvPr/>
        </p:nvSpPr>
        <p:spPr bwMode="auto">
          <a:xfrm>
            <a:off x="230188" y="3811588"/>
            <a:ext cx="8683625"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Failure occurs if a Mohr circle touches the failure criterion. Then</a:t>
            </a:r>
          </a:p>
          <a:p>
            <a:pPr eaLnBrk="0" hangingPunct="0">
              <a:spcBef>
                <a:spcPct val="50000"/>
              </a:spcBef>
            </a:pPr>
            <a:r>
              <a:rPr lang="en-US" altLang="en-US" sz="2400">
                <a:latin typeface="Times New Roman" panose="02020603050405020304" pitchFamily="18" charset="0"/>
              </a:rPr>
              <a:t>		   R  =  sin </a:t>
            </a:r>
            <a:r>
              <a:rPr lang="en-US" altLang="en-US" sz="2400">
                <a:latin typeface="Symbol" panose="05050102010706020507" pitchFamily="18" charset="2"/>
              </a:rPr>
              <a:t>f</a:t>
            </a:r>
            <a:r>
              <a:rPr lang="en-US" altLang="en-US" sz="2400">
                <a:latin typeface="Times New Roman" panose="02020603050405020304" pitchFamily="18" charset="0"/>
              </a:rPr>
              <a:t> ( p  +  c cot </a:t>
            </a:r>
            <a:r>
              <a:rPr lang="en-US" altLang="en-US" sz="2400">
                <a:latin typeface="Symbol" panose="05050102010706020507" pitchFamily="18" charset="2"/>
              </a:rPr>
              <a:t>f )</a:t>
            </a:r>
          </a:p>
        </p:txBody>
      </p:sp>
      <p:graphicFrame>
        <p:nvGraphicFramePr>
          <p:cNvPr id="124954" name="Object 26">
            <a:hlinkClick r:id="" action="ppaction://ole?verb=0"/>
            <a:extLst>
              <a:ext uri="{FF2B5EF4-FFF2-40B4-BE49-F238E27FC236}">
                <a16:creationId xmlns:a16="http://schemas.microsoft.com/office/drawing/2014/main" id="{6A371BA4-6874-666C-FB62-85DF398055ED}"/>
              </a:ext>
            </a:extLst>
          </p:cNvPr>
          <p:cNvGraphicFramePr>
            <a:graphicFrameLocks/>
          </p:cNvGraphicFramePr>
          <p:nvPr/>
        </p:nvGraphicFramePr>
        <p:xfrm>
          <a:off x="762000" y="5024438"/>
          <a:ext cx="7543800" cy="744537"/>
        </p:xfrm>
        <a:graphic>
          <a:graphicData uri="http://schemas.openxmlformats.org/presentationml/2006/ole">
            <mc:AlternateContent xmlns:mc="http://schemas.openxmlformats.org/markup-compatibility/2006">
              <mc:Choice xmlns:v="urn:schemas-microsoft-com:vml" Requires="v">
                <p:oleObj name="Equation" r:id="rId2" imgW="4278240" imgH="430200" progId="Equation.2">
                  <p:embed/>
                </p:oleObj>
              </mc:Choice>
              <mc:Fallback>
                <p:oleObj name="Equation" r:id="rId2" imgW="4278240" imgH="430200" progId="Equation.2">
                  <p:embed/>
                  <p:pic>
                    <p:nvPicPr>
                      <p:cNvPr id="124954" name="Object 26">
                        <a:hlinkClick r:id="" action="ppaction://ole?verb=0"/>
                        <a:extLst>
                          <a:ext uri="{FF2B5EF4-FFF2-40B4-BE49-F238E27FC236}">
                            <a16:creationId xmlns:a16="http://schemas.microsoft.com/office/drawing/2014/main" id="{6A371BA4-6874-666C-FB62-85DF398055E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24438"/>
                        <a:ext cx="754380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55" name="Oval 27">
            <a:extLst>
              <a:ext uri="{FF2B5EF4-FFF2-40B4-BE49-F238E27FC236}">
                <a16:creationId xmlns:a16="http://schemas.microsoft.com/office/drawing/2014/main" id="{4A6E98BC-9EE1-F024-62DF-784AC81D3254}"/>
              </a:ext>
            </a:extLst>
          </p:cNvPr>
          <p:cNvSpPr>
            <a:spLocks noChangeArrowheads="1"/>
          </p:cNvSpPr>
          <p:nvPr/>
        </p:nvSpPr>
        <p:spPr bwMode="auto">
          <a:xfrm>
            <a:off x="7054850" y="2597150"/>
            <a:ext cx="806450" cy="7302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4FF0879-A9D7-6E90-8E68-1113A0E44661}"/>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Mohr-Coulomb criterion (Principal stresses)</a:t>
            </a:r>
          </a:p>
        </p:txBody>
      </p:sp>
      <p:sp>
        <p:nvSpPr>
          <p:cNvPr id="125955" name="Line 3">
            <a:extLst>
              <a:ext uri="{FF2B5EF4-FFF2-40B4-BE49-F238E27FC236}">
                <a16:creationId xmlns:a16="http://schemas.microsoft.com/office/drawing/2014/main" id="{0AF30D9E-724F-AB00-6734-D3B150934864}"/>
              </a:ext>
            </a:extLst>
          </p:cNvPr>
          <p:cNvSpPr>
            <a:spLocks noChangeShapeType="1"/>
          </p:cNvSpPr>
          <p:nvPr/>
        </p:nvSpPr>
        <p:spPr bwMode="auto">
          <a:xfrm>
            <a:off x="2381250" y="800100"/>
            <a:ext cx="0" cy="21526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56" name="Line 4">
            <a:extLst>
              <a:ext uri="{FF2B5EF4-FFF2-40B4-BE49-F238E27FC236}">
                <a16:creationId xmlns:a16="http://schemas.microsoft.com/office/drawing/2014/main" id="{DFDA84C3-1600-0686-D890-83CFBCB9053E}"/>
              </a:ext>
            </a:extLst>
          </p:cNvPr>
          <p:cNvSpPr>
            <a:spLocks noChangeShapeType="1"/>
          </p:cNvSpPr>
          <p:nvPr/>
        </p:nvSpPr>
        <p:spPr bwMode="auto">
          <a:xfrm flipV="1">
            <a:off x="1314450" y="666750"/>
            <a:ext cx="4895850" cy="2266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57" name="Oval 5">
            <a:extLst>
              <a:ext uri="{FF2B5EF4-FFF2-40B4-BE49-F238E27FC236}">
                <a16:creationId xmlns:a16="http://schemas.microsoft.com/office/drawing/2014/main" id="{A47B2CB8-DC66-AC04-6ECC-D445BEFECFD1}"/>
              </a:ext>
            </a:extLst>
          </p:cNvPr>
          <p:cNvSpPr>
            <a:spLocks noChangeArrowheads="1"/>
          </p:cNvSpPr>
          <p:nvPr/>
        </p:nvSpPr>
        <p:spPr bwMode="auto">
          <a:xfrm>
            <a:off x="3378200" y="1473200"/>
            <a:ext cx="2921000" cy="2882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58" name="Line 6">
            <a:extLst>
              <a:ext uri="{FF2B5EF4-FFF2-40B4-BE49-F238E27FC236}">
                <a16:creationId xmlns:a16="http://schemas.microsoft.com/office/drawing/2014/main" id="{0391B5B3-048A-78A7-884B-A32F93018402}"/>
              </a:ext>
            </a:extLst>
          </p:cNvPr>
          <p:cNvSpPr>
            <a:spLocks noChangeShapeType="1"/>
          </p:cNvSpPr>
          <p:nvPr/>
        </p:nvSpPr>
        <p:spPr bwMode="auto">
          <a:xfrm>
            <a:off x="1123950" y="2952750"/>
            <a:ext cx="7467600" cy="19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59" name="Rectangle 7">
            <a:extLst>
              <a:ext uri="{FF2B5EF4-FFF2-40B4-BE49-F238E27FC236}">
                <a16:creationId xmlns:a16="http://schemas.microsoft.com/office/drawing/2014/main" id="{A5AD454C-1EBC-1B0A-7EC5-E18DEE9841DE}"/>
              </a:ext>
            </a:extLst>
          </p:cNvPr>
          <p:cNvSpPr>
            <a:spLocks noChangeArrowheads="1"/>
          </p:cNvSpPr>
          <p:nvPr/>
        </p:nvSpPr>
        <p:spPr bwMode="auto">
          <a:xfrm>
            <a:off x="1982788" y="573088"/>
            <a:ext cx="739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p>
        </p:txBody>
      </p:sp>
      <p:sp>
        <p:nvSpPr>
          <p:cNvPr id="125960" name="Rectangle 8">
            <a:extLst>
              <a:ext uri="{FF2B5EF4-FFF2-40B4-BE49-F238E27FC236}">
                <a16:creationId xmlns:a16="http://schemas.microsoft.com/office/drawing/2014/main" id="{51282773-5FFA-3B5C-7579-B884D1024FDA}"/>
              </a:ext>
            </a:extLst>
          </p:cNvPr>
          <p:cNvSpPr>
            <a:spLocks noChangeArrowheads="1"/>
          </p:cNvSpPr>
          <p:nvPr/>
        </p:nvSpPr>
        <p:spPr bwMode="auto">
          <a:xfrm>
            <a:off x="826928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p>
        </p:txBody>
      </p:sp>
      <p:sp>
        <p:nvSpPr>
          <p:cNvPr id="125961" name="Line 9">
            <a:extLst>
              <a:ext uri="{FF2B5EF4-FFF2-40B4-BE49-F238E27FC236}">
                <a16:creationId xmlns:a16="http://schemas.microsoft.com/office/drawing/2014/main" id="{A2B719A6-21A5-8A48-3D0F-D1DC338BD974}"/>
              </a:ext>
            </a:extLst>
          </p:cNvPr>
          <p:cNvSpPr>
            <a:spLocks noChangeShapeType="1"/>
          </p:cNvSpPr>
          <p:nvPr/>
        </p:nvSpPr>
        <p:spPr bwMode="auto">
          <a:xfrm>
            <a:off x="4229100" y="1619250"/>
            <a:ext cx="647700" cy="133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62" name="Rectangle 10">
            <a:extLst>
              <a:ext uri="{FF2B5EF4-FFF2-40B4-BE49-F238E27FC236}">
                <a16:creationId xmlns:a16="http://schemas.microsoft.com/office/drawing/2014/main" id="{62C39501-9BFC-A6FE-5776-A7D14731AB91}"/>
              </a:ext>
            </a:extLst>
          </p:cNvPr>
          <p:cNvSpPr>
            <a:spLocks noChangeArrowheads="1"/>
          </p:cNvSpPr>
          <p:nvPr/>
        </p:nvSpPr>
        <p:spPr bwMode="auto">
          <a:xfrm rot="20100000">
            <a:off x="4097338" y="1657350"/>
            <a:ext cx="149225" cy="1412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3" name="Rectangle 11">
            <a:extLst>
              <a:ext uri="{FF2B5EF4-FFF2-40B4-BE49-F238E27FC236}">
                <a16:creationId xmlns:a16="http://schemas.microsoft.com/office/drawing/2014/main" id="{031D9C07-87D3-F21D-BFBB-2356539A1F25}"/>
              </a:ext>
            </a:extLst>
          </p:cNvPr>
          <p:cNvSpPr>
            <a:spLocks noChangeArrowheads="1"/>
          </p:cNvSpPr>
          <p:nvPr/>
        </p:nvSpPr>
        <p:spPr bwMode="auto">
          <a:xfrm>
            <a:off x="1849438" y="2535238"/>
            <a:ext cx="434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f</a:t>
            </a:r>
          </a:p>
        </p:txBody>
      </p:sp>
      <p:sp>
        <p:nvSpPr>
          <p:cNvPr id="125964" name="Arc 12">
            <a:extLst>
              <a:ext uri="{FF2B5EF4-FFF2-40B4-BE49-F238E27FC236}">
                <a16:creationId xmlns:a16="http://schemas.microsoft.com/office/drawing/2014/main" id="{66C969CD-A907-0B29-AF88-BD1A0A54FF1A}"/>
              </a:ext>
            </a:extLst>
          </p:cNvPr>
          <p:cNvSpPr>
            <a:spLocks/>
          </p:cNvSpPr>
          <p:nvPr/>
        </p:nvSpPr>
        <p:spPr bwMode="auto">
          <a:xfrm>
            <a:off x="2133600" y="2571750"/>
            <a:ext cx="114300" cy="381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useBgFill="1">
        <p:nvSpPr>
          <p:cNvPr id="125965" name="Rectangle 13">
            <a:extLst>
              <a:ext uri="{FF2B5EF4-FFF2-40B4-BE49-F238E27FC236}">
                <a16:creationId xmlns:a16="http://schemas.microsoft.com/office/drawing/2014/main" id="{0BE2C065-831B-AB75-4841-130E93212F87}"/>
              </a:ext>
            </a:extLst>
          </p:cNvPr>
          <p:cNvSpPr>
            <a:spLocks noChangeArrowheads="1"/>
          </p:cNvSpPr>
          <p:nvPr/>
        </p:nvSpPr>
        <p:spPr bwMode="auto">
          <a:xfrm>
            <a:off x="3276600" y="3009900"/>
            <a:ext cx="3105150" cy="150495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6" name="Rectangle 14">
            <a:extLst>
              <a:ext uri="{FF2B5EF4-FFF2-40B4-BE49-F238E27FC236}">
                <a16:creationId xmlns:a16="http://schemas.microsoft.com/office/drawing/2014/main" id="{A0C70104-F374-06C0-90F6-E2D4DB4E27CA}"/>
              </a:ext>
            </a:extLst>
          </p:cNvPr>
          <p:cNvSpPr>
            <a:spLocks noChangeArrowheads="1"/>
          </p:cNvSpPr>
          <p:nvPr/>
        </p:nvSpPr>
        <p:spPr bwMode="auto">
          <a:xfrm>
            <a:off x="6097588" y="291623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1</a:t>
            </a:r>
          </a:p>
        </p:txBody>
      </p:sp>
      <p:sp>
        <p:nvSpPr>
          <p:cNvPr id="125967" name="Rectangle 15">
            <a:extLst>
              <a:ext uri="{FF2B5EF4-FFF2-40B4-BE49-F238E27FC236}">
                <a16:creationId xmlns:a16="http://schemas.microsoft.com/office/drawing/2014/main" id="{6932B763-B299-CF61-F6D8-988D01251A17}"/>
              </a:ext>
            </a:extLst>
          </p:cNvPr>
          <p:cNvSpPr>
            <a:spLocks noChangeArrowheads="1"/>
          </p:cNvSpPr>
          <p:nvPr/>
        </p:nvSpPr>
        <p:spPr bwMode="auto">
          <a:xfrm>
            <a:off x="3125788" y="29352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3</a:t>
            </a:r>
          </a:p>
        </p:txBody>
      </p:sp>
      <p:sp>
        <p:nvSpPr>
          <p:cNvPr id="125968" name="Rectangle 16">
            <a:extLst>
              <a:ext uri="{FF2B5EF4-FFF2-40B4-BE49-F238E27FC236}">
                <a16:creationId xmlns:a16="http://schemas.microsoft.com/office/drawing/2014/main" id="{4C9A69BC-96DA-1724-ED85-0E1DE1599F56}"/>
              </a:ext>
            </a:extLst>
          </p:cNvPr>
          <p:cNvSpPr>
            <a:spLocks noChangeArrowheads="1"/>
          </p:cNvSpPr>
          <p:nvPr/>
        </p:nvSpPr>
        <p:spPr bwMode="auto">
          <a:xfrm>
            <a:off x="2382838" y="2459038"/>
            <a:ext cx="473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p>
        </p:txBody>
      </p:sp>
      <p:sp>
        <p:nvSpPr>
          <p:cNvPr id="125969" name="Rectangle 17">
            <a:extLst>
              <a:ext uri="{FF2B5EF4-FFF2-40B4-BE49-F238E27FC236}">
                <a16:creationId xmlns:a16="http://schemas.microsoft.com/office/drawing/2014/main" id="{C2590706-740F-B098-0B02-3089F1849AD6}"/>
              </a:ext>
            </a:extLst>
          </p:cNvPr>
          <p:cNvSpPr>
            <a:spLocks noChangeArrowheads="1"/>
          </p:cNvSpPr>
          <p:nvPr/>
        </p:nvSpPr>
        <p:spPr bwMode="auto">
          <a:xfrm>
            <a:off x="1373188" y="3392488"/>
            <a:ext cx="10826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 cot </a:t>
            </a:r>
            <a:r>
              <a:rPr lang="en-US" altLang="en-US" sz="2400">
                <a:latin typeface="Symbol" panose="05050102010706020507" pitchFamily="18" charset="2"/>
              </a:rPr>
              <a:t>f</a:t>
            </a:r>
          </a:p>
        </p:txBody>
      </p:sp>
      <p:sp>
        <p:nvSpPr>
          <p:cNvPr id="125970" name="Line 18">
            <a:extLst>
              <a:ext uri="{FF2B5EF4-FFF2-40B4-BE49-F238E27FC236}">
                <a16:creationId xmlns:a16="http://schemas.microsoft.com/office/drawing/2014/main" id="{28B02502-A3A0-28D6-756E-B67F0D119CBE}"/>
              </a:ext>
            </a:extLst>
          </p:cNvPr>
          <p:cNvSpPr>
            <a:spLocks noChangeShapeType="1"/>
          </p:cNvSpPr>
          <p:nvPr/>
        </p:nvSpPr>
        <p:spPr bwMode="auto">
          <a:xfrm>
            <a:off x="12954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71" name="Line 19">
            <a:extLst>
              <a:ext uri="{FF2B5EF4-FFF2-40B4-BE49-F238E27FC236}">
                <a16:creationId xmlns:a16="http://schemas.microsoft.com/office/drawing/2014/main" id="{8ADBEB5B-6E21-141D-A8CE-9EA0A76D775C}"/>
              </a:ext>
            </a:extLst>
          </p:cNvPr>
          <p:cNvSpPr>
            <a:spLocks noChangeShapeType="1"/>
          </p:cNvSpPr>
          <p:nvPr/>
        </p:nvSpPr>
        <p:spPr bwMode="auto">
          <a:xfrm>
            <a:off x="23622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72" name="Line 20">
            <a:extLst>
              <a:ext uri="{FF2B5EF4-FFF2-40B4-BE49-F238E27FC236}">
                <a16:creationId xmlns:a16="http://schemas.microsoft.com/office/drawing/2014/main" id="{74045FF5-6CE3-E085-A3D7-8D7387D1AB07}"/>
              </a:ext>
            </a:extLst>
          </p:cNvPr>
          <p:cNvSpPr>
            <a:spLocks noChangeShapeType="1"/>
          </p:cNvSpPr>
          <p:nvPr/>
        </p:nvSpPr>
        <p:spPr bwMode="auto">
          <a:xfrm>
            <a:off x="4876800" y="3181350"/>
            <a:ext cx="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73" name="Line 21">
            <a:extLst>
              <a:ext uri="{FF2B5EF4-FFF2-40B4-BE49-F238E27FC236}">
                <a16:creationId xmlns:a16="http://schemas.microsoft.com/office/drawing/2014/main" id="{0788E7DF-1B0A-5D74-469A-4B58E79BBEF3}"/>
              </a:ext>
            </a:extLst>
          </p:cNvPr>
          <p:cNvSpPr>
            <a:spLocks noChangeShapeType="1"/>
          </p:cNvSpPr>
          <p:nvPr/>
        </p:nvSpPr>
        <p:spPr bwMode="auto">
          <a:xfrm>
            <a:off x="1295400" y="3352800"/>
            <a:ext cx="10668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74" name="Line 22">
            <a:extLst>
              <a:ext uri="{FF2B5EF4-FFF2-40B4-BE49-F238E27FC236}">
                <a16:creationId xmlns:a16="http://schemas.microsoft.com/office/drawing/2014/main" id="{41916478-B25D-4B5E-0A90-2735844BA69C}"/>
              </a:ext>
            </a:extLst>
          </p:cNvPr>
          <p:cNvSpPr>
            <a:spLocks noChangeShapeType="1"/>
          </p:cNvSpPr>
          <p:nvPr/>
        </p:nvSpPr>
        <p:spPr bwMode="auto">
          <a:xfrm>
            <a:off x="2362200" y="3352800"/>
            <a:ext cx="2514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5975" name="Rectangle 23">
            <a:extLst>
              <a:ext uri="{FF2B5EF4-FFF2-40B4-BE49-F238E27FC236}">
                <a16:creationId xmlns:a16="http://schemas.microsoft.com/office/drawing/2014/main" id="{B7EFA24F-88EA-D542-EED7-975A82661D72}"/>
              </a:ext>
            </a:extLst>
          </p:cNvPr>
          <p:cNvSpPr>
            <a:spLocks noChangeArrowheads="1"/>
          </p:cNvSpPr>
          <p:nvPr/>
        </p:nvSpPr>
        <p:spPr bwMode="auto">
          <a:xfrm>
            <a:off x="3506788" y="32781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a:t>
            </a:r>
          </a:p>
        </p:txBody>
      </p:sp>
      <p:sp>
        <p:nvSpPr>
          <p:cNvPr id="125976" name="Rectangle 24">
            <a:extLst>
              <a:ext uri="{FF2B5EF4-FFF2-40B4-BE49-F238E27FC236}">
                <a16:creationId xmlns:a16="http://schemas.microsoft.com/office/drawing/2014/main" id="{231639F0-02FA-542C-FA67-D7E02B9B5F1B}"/>
              </a:ext>
            </a:extLst>
          </p:cNvPr>
          <p:cNvSpPr>
            <a:spLocks noChangeArrowheads="1"/>
          </p:cNvSpPr>
          <p:nvPr/>
        </p:nvSpPr>
        <p:spPr bwMode="auto">
          <a:xfrm>
            <a:off x="4497388" y="1906588"/>
            <a:ext cx="911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R</a:t>
            </a:r>
          </a:p>
        </p:txBody>
      </p:sp>
      <p:sp>
        <p:nvSpPr>
          <p:cNvPr id="125977" name="Rectangle 25">
            <a:extLst>
              <a:ext uri="{FF2B5EF4-FFF2-40B4-BE49-F238E27FC236}">
                <a16:creationId xmlns:a16="http://schemas.microsoft.com/office/drawing/2014/main" id="{14296A11-77BD-9BBA-15F3-C30550809307}"/>
              </a:ext>
            </a:extLst>
          </p:cNvPr>
          <p:cNvSpPr>
            <a:spLocks noChangeArrowheads="1"/>
          </p:cNvSpPr>
          <p:nvPr/>
        </p:nvSpPr>
        <p:spPr bwMode="auto">
          <a:xfrm>
            <a:off x="230188" y="3811588"/>
            <a:ext cx="8683625"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Failure occurs if a Mohr circle touches the failure criterion. Then</a:t>
            </a:r>
          </a:p>
          <a:p>
            <a:pPr eaLnBrk="0" hangingPunct="0">
              <a:spcBef>
                <a:spcPct val="50000"/>
              </a:spcBef>
            </a:pPr>
            <a:r>
              <a:rPr lang="en-US" altLang="en-US" sz="2400">
                <a:latin typeface="Times New Roman" panose="02020603050405020304" pitchFamily="18" charset="0"/>
              </a:rPr>
              <a:t>		   R  =  sin </a:t>
            </a:r>
            <a:r>
              <a:rPr lang="en-US" altLang="en-US" sz="2400">
                <a:latin typeface="Symbol" panose="05050102010706020507" pitchFamily="18" charset="2"/>
              </a:rPr>
              <a:t>f</a:t>
            </a:r>
            <a:r>
              <a:rPr lang="en-US" altLang="en-US" sz="2400">
                <a:latin typeface="Times New Roman" panose="02020603050405020304" pitchFamily="18" charset="0"/>
              </a:rPr>
              <a:t> ( p  +  c cot </a:t>
            </a:r>
            <a:r>
              <a:rPr lang="en-US" altLang="en-US" sz="2400">
                <a:latin typeface="Symbol" panose="05050102010706020507" pitchFamily="18" charset="2"/>
              </a:rPr>
              <a:t>f )</a:t>
            </a:r>
          </a:p>
        </p:txBody>
      </p:sp>
      <p:graphicFrame>
        <p:nvGraphicFramePr>
          <p:cNvPr id="125978" name="Object 26">
            <a:hlinkClick r:id="" action="ppaction://ole?verb=0"/>
            <a:extLst>
              <a:ext uri="{FF2B5EF4-FFF2-40B4-BE49-F238E27FC236}">
                <a16:creationId xmlns:a16="http://schemas.microsoft.com/office/drawing/2014/main" id="{11ACD441-08C2-544E-A983-2C674FA54E27}"/>
              </a:ext>
            </a:extLst>
          </p:cNvPr>
          <p:cNvGraphicFramePr>
            <a:graphicFrameLocks/>
          </p:cNvGraphicFramePr>
          <p:nvPr/>
        </p:nvGraphicFramePr>
        <p:xfrm>
          <a:off x="762000" y="5024438"/>
          <a:ext cx="7543800" cy="744537"/>
        </p:xfrm>
        <a:graphic>
          <a:graphicData uri="http://schemas.openxmlformats.org/presentationml/2006/ole">
            <mc:AlternateContent xmlns:mc="http://schemas.openxmlformats.org/markup-compatibility/2006">
              <mc:Choice xmlns:v="urn:schemas-microsoft-com:vml" Requires="v">
                <p:oleObj name="Equation" r:id="rId2" imgW="4278240" imgH="430200" progId="Equation.2">
                  <p:embed/>
                </p:oleObj>
              </mc:Choice>
              <mc:Fallback>
                <p:oleObj name="Equation" r:id="rId2" imgW="4278240" imgH="430200" progId="Equation.2">
                  <p:embed/>
                  <p:pic>
                    <p:nvPicPr>
                      <p:cNvPr id="125978" name="Object 26">
                        <a:hlinkClick r:id="" action="ppaction://ole?verb=0"/>
                        <a:extLst>
                          <a:ext uri="{FF2B5EF4-FFF2-40B4-BE49-F238E27FC236}">
                            <a16:creationId xmlns:a16="http://schemas.microsoft.com/office/drawing/2014/main" id="{11ACD441-08C2-544E-A983-2C674FA54E2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24438"/>
                        <a:ext cx="754380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79" name="Object 27">
            <a:hlinkClick r:id="" action="ppaction://ole?verb=0"/>
            <a:extLst>
              <a:ext uri="{FF2B5EF4-FFF2-40B4-BE49-F238E27FC236}">
                <a16:creationId xmlns:a16="http://schemas.microsoft.com/office/drawing/2014/main" id="{2F69C5E8-2ED6-74F4-8D05-62191EA8C74E}"/>
              </a:ext>
            </a:extLst>
          </p:cNvPr>
          <p:cNvGraphicFramePr>
            <a:graphicFrameLocks/>
          </p:cNvGraphicFramePr>
          <p:nvPr/>
        </p:nvGraphicFramePr>
        <p:xfrm>
          <a:off x="2057400" y="5995988"/>
          <a:ext cx="4097338" cy="557212"/>
        </p:xfrm>
        <a:graphic>
          <a:graphicData uri="http://schemas.openxmlformats.org/presentationml/2006/ole">
            <mc:AlternateContent xmlns:mc="http://schemas.openxmlformats.org/markup-compatibility/2006">
              <mc:Choice xmlns:v="urn:schemas-microsoft-com:vml" Requires="v">
                <p:oleObj name="Equation" r:id="rId4" imgW="1890360" imgH="264960" progId="Equation.2">
                  <p:embed/>
                </p:oleObj>
              </mc:Choice>
              <mc:Fallback>
                <p:oleObj name="Equation" r:id="rId4" imgW="1890360" imgH="264960" progId="Equation.2">
                  <p:embed/>
                  <p:pic>
                    <p:nvPicPr>
                      <p:cNvPr id="125979" name="Object 27">
                        <a:hlinkClick r:id="" action="ppaction://ole?verb=0"/>
                        <a:extLst>
                          <a:ext uri="{FF2B5EF4-FFF2-40B4-BE49-F238E27FC236}">
                            <a16:creationId xmlns:a16="http://schemas.microsoft.com/office/drawing/2014/main" id="{2F69C5E8-2ED6-74F4-8D05-62191EA8C74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995988"/>
                        <a:ext cx="4097338"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980" name="Oval 28">
            <a:extLst>
              <a:ext uri="{FF2B5EF4-FFF2-40B4-BE49-F238E27FC236}">
                <a16:creationId xmlns:a16="http://schemas.microsoft.com/office/drawing/2014/main" id="{9BA33CC3-D9B3-36EF-4BFD-330F4943C7AF}"/>
              </a:ext>
            </a:extLst>
          </p:cNvPr>
          <p:cNvSpPr>
            <a:spLocks noChangeArrowheads="1"/>
          </p:cNvSpPr>
          <p:nvPr/>
        </p:nvSpPr>
        <p:spPr bwMode="auto">
          <a:xfrm>
            <a:off x="7054850" y="2597150"/>
            <a:ext cx="806450" cy="7302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7F9339B-7E57-4F8E-F2A7-3B214D784766}"/>
              </a:ext>
            </a:extLst>
          </p:cNvPr>
          <p:cNvSpPr>
            <a:spLocks noChangeArrowheads="1"/>
          </p:cNvSpPr>
          <p:nvPr/>
        </p:nvSpPr>
        <p:spPr bwMode="auto">
          <a:xfrm>
            <a:off x="454025" y="269875"/>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 </a:t>
            </a:r>
            <a:r>
              <a:rPr lang="en-US" altLang="en-US" sz="3600">
                <a:solidFill>
                  <a:schemeClr val="tx2"/>
                </a:solidFill>
                <a:latin typeface="Arial Black" panose="020B0A04020102020204" pitchFamily="34" charset="0"/>
                <a:sym typeface="Symbol" panose="05050102010706020507" pitchFamily="18" charset="2"/>
              </a:rPr>
              <a:t></a:t>
            </a:r>
            <a:r>
              <a:rPr lang="en-US" altLang="en-US" sz="3600" baseline="-25000">
                <a:solidFill>
                  <a:schemeClr val="tx2"/>
                </a:solidFill>
                <a:latin typeface="Arial Black" panose="020B0A04020102020204" pitchFamily="34" charset="0"/>
                <a:sym typeface="Symbol" panose="05050102010706020507" pitchFamily="18" charset="2"/>
              </a:rPr>
              <a:t>1</a:t>
            </a:r>
            <a:r>
              <a:rPr lang="en-US" altLang="en-US" sz="3600">
                <a:solidFill>
                  <a:schemeClr val="tx2"/>
                </a:solidFill>
                <a:latin typeface="Arial Black" panose="020B0A04020102020204" pitchFamily="34" charset="0"/>
                <a:sym typeface="Symbol" panose="05050102010706020507" pitchFamily="18" charset="2"/>
              </a:rPr>
              <a:t>- </a:t>
            </a:r>
            <a:r>
              <a:rPr lang="en-US" altLang="en-US" sz="3600" baseline="-25000">
                <a:solidFill>
                  <a:schemeClr val="tx2"/>
                </a:solidFill>
                <a:latin typeface="Arial Black" panose="020B0A04020102020204" pitchFamily="34" charset="0"/>
                <a:sym typeface="Symbol" panose="05050102010706020507" pitchFamily="18" charset="2"/>
              </a:rPr>
              <a:t>3</a:t>
            </a:r>
            <a:r>
              <a:rPr lang="en-US" altLang="en-US" sz="3600">
                <a:solidFill>
                  <a:schemeClr val="tx2"/>
                </a:solidFill>
                <a:latin typeface="Arial Black" panose="020B0A04020102020204" pitchFamily="34" charset="0"/>
                <a:sym typeface="Symbol" panose="05050102010706020507" pitchFamily="18" charset="2"/>
              </a:rPr>
              <a:t> Relation at Failure</a:t>
            </a:r>
            <a:endParaRPr lang="en-AU" altLang="en-US" sz="3600">
              <a:solidFill>
                <a:schemeClr val="tx2"/>
              </a:solidFill>
              <a:latin typeface="Arial Black" panose="020B0A04020102020204" pitchFamily="34" charset="0"/>
            </a:endParaRPr>
          </a:p>
        </p:txBody>
      </p:sp>
      <p:grpSp>
        <p:nvGrpSpPr>
          <p:cNvPr id="113667" name="Group 3">
            <a:extLst>
              <a:ext uri="{FF2B5EF4-FFF2-40B4-BE49-F238E27FC236}">
                <a16:creationId xmlns:a16="http://schemas.microsoft.com/office/drawing/2014/main" id="{53581D00-A640-197E-7C22-6A444D0046B0}"/>
              </a:ext>
            </a:extLst>
          </p:cNvPr>
          <p:cNvGrpSpPr>
            <a:grpSpLocks/>
          </p:cNvGrpSpPr>
          <p:nvPr/>
        </p:nvGrpSpPr>
        <p:grpSpPr bwMode="auto">
          <a:xfrm>
            <a:off x="231775" y="768350"/>
            <a:ext cx="3886200" cy="2940050"/>
            <a:chOff x="208" y="344"/>
            <a:chExt cx="2448" cy="1852"/>
          </a:xfrm>
        </p:grpSpPr>
        <p:grpSp>
          <p:nvGrpSpPr>
            <p:cNvPr id="113668" name="Group 4">
              <a:extLst>
                <a:ext uri="{FF2B5EF4-FFF2-40B4-BE49-F238E27FC236}">
                  <a16:creationId xmlns:a16="http://schemas.microsoft.com/office/drawing/2014/main" id="{57FD39AB-C8CE-6535-8E52-23CC4764B972}"/>
                </a:ext>
              </a:extLst>
            </p:cNvPr>
            <p:cNvGrpSpPr>
              <a:grpSpLocks/>
            </p:cNvGrpSpPr>
            <p:nvPr/>
          </p:nvGrpSpPr>
          <p:grpSpPr bwMode="auto">
            <a:xfrm>
              <a:off x="208" y="344"/>
              <a:ext cx="2448" cy="1852"/>
              <a:chOff x="96" y="1296"/>
              <a:chExt cx="2448" cy="1852"/>
            </a:xfrm>
          </p:grpSpPr>
          <p:grpSp>
            <p:nvGrpSpPr>
              <p:cNvPr id="113669" name="Group 5">
                <a:extLst>
                  <a:ext uri="{FF2B5EF4-FFF2-40B4-BE49-F238E27FC236}">
                    <a16:creationId xmlns:a16="http://schemas.microsoft.com/office/drawing/2014/main" id="{07594CFD-E78C-F3C0-EA61-A01D9BC6F943}"/>
                  </a:ext>
                </a:extLst>
              </p:cNvPr>
              <p:cNvGrpSpPr>
                <a:grpSpLocks/>
              </p:cNvGrpSpPr>
              <p:nvPr/>
            </p:nvGrpSpPr>
            <p:grpSpPr bwMode="auto">
              <a:xfrm>
                <a:off x="96" y="1589"/>
                <a:ext cx="2448" cy="1559"/>
                <a:chOff x="2736" y="1536"/>
                <a:chExt cx="2256" cy="1680"/>
              </a:xfrm>
            </p:grpSpPr>
            <p:sp>
              <p:nvSpPr>
                <p:cNvPr id="113670" name="Rectangle 6">
                  <a:extLst>
                    <a:ext uri="{FF2B5EF4-FFF2-40B4-BE49-F238E27FC236}">
                      <a16:creationId xmlns:a16="http://schemas.microsoft.com/office/drawing/2014/main" id="{EB115B41-A1FC-04B5-7575-961421E7C280}"/>
                    </a:ext>
                  </a:extLst>
                </p:cNvPr>
                <p:cNvSpPr>
                  <a:spLocks noChangeArrowheads="1"/>
                </p:cNvSpPr>
                <p:nvPr/>
              </p:nvSpPr>
              <p:spPr bwMode="auto">
                <a:xfrm>
                  <a:off x="2736" y="2160"/>
                  <a:ext cx="2256" cy="105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13671" name="AutoShape 7">
                  <a:extLst>
                    <a:ext uri="{FF2B5EF4-FFF2-40B4-BE49-F238E27FC236}">
                      <a16:creationId xmlns:a16="http://schemas.microsoft.com/office/drawing/2014/main" id="{6E5D51F4-CCC3-FA20-993B-B6430ACDFEB2}"/>
                    </a:ext>
                  </a:extLst>
                </p:cNvPr>
                <p:cNvSpPr>
                  <a:spLocks noChangeArrowheads="1"/>
                </p:cNvSpPr>
                <p:nvPr/>
              </p:nvSpPr>
              <p:spPr bwMode="auto">
                <a:xfrm flipH="1">
                  <a:off x="3216" y="1536"/>
                  <a:ext cx="912" cy="624"/>
                </a:xfrm>
                <a:prstGeom prst="rtTriangle">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13672" name="Rectangle 8">
                  <a:extLst>
                    <a:ext uri="{FF2B5EF4-FFF2-40B4-BE49-F238E27FC236}">
                      <a16:creationId xmlns:a16="http://schemas.microsoft.com/office/drawing/2014/main" id="{598B3C4D-9B70-F498-BEBE-DB7B753F8D3E}"/>
                    </a:ext>
                  </a:extLst>
                </p:cNvPr>
                <p:cNvSpPr>
                  <a:spLocks noChangeArrowheads="1"/>
                </p:cNvSpPr>
                <p:nvPr/>
              </p:nvSpPr>
              <p:spPr bwMode="auto">
                <a:xfrm>
                  <a:off x="4128" y="1536"/>
                  <a:ext cx="864" cy="62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13673" name="AutoShape 9">
                <a:extLst>
                  <a:ext uri="{FF2B5EF4-FFF2-40B4-BE49-F238E27FC236}">
                    <a16:creationId xmlns:a16="http://schemas.microsoft.com/office/drawing/2014/main" id="{F759F017-384F-7A74-C117-E5B5BD0808BC}"/>
                  </a:ext>
                </a:extLst>
              </p:cNvPr>
              <p:cNvSpPr>
                <a:spLocks noChangeArrowheads="1"/>
              </p:cNvSpPr>
              <p:nvPr/>
            </p:nvSpPr>
            <p:spPr bwMode="auto">
              <a:xfrm rot="8629054">
                <a:off x="986" y="2034"/>
                <a:ext cx="717" cy="268"/>
              </a:xfrm>
              <a:prstGeom prst="curvedDownArrow">
                <a:avLst>
                  <a:gd name="adj1" fmla="val 53507"/>
                  <a:gd name="adj2" fmla="val 107015"/>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13674" name="Arc 10">
                <a:extLst>
                  <a:ext uri="{FF2B5EF4-FFF2-40B4-BE49-F238E27FC236}">
                    <a16:creationId xmlns:a16="http://schemas.microsoft.com/office/drawing/2014/main" id="{D3BD96BB-F1AA-D8D0-ACDC-DEE381B26DB8}"/>
                  </a:ext>
                </a:extLst>
              </p:cNvPr>
              <p:cNvSpPr>
                <a:spLocks/>
              </p:cNvSpPr>
              <p:nvPr/>
            </p:nvSpPr>
            <p:spPr bwMode="auto">
              <a:xfrm rot="-4212909" flipH="1" flipV="1">
                <a:off x="561" y="1145"/>
                <a:ext cx="1298" cy="1600"/>
              </a:xfrm>
              <a:custGeom>
                <a:avLst/>
                <a:gdLst>
                  <a:gd name="G0" fmla="+- 3564 0 0"/>
                  <a:gd name="G1" fmla="+- 21600 0 0"/>
                  <a:gd name="G2" fmla="+- 21600 0 0"/>
                  <a:gd name="T0" fmla="*/ 0 w 25164"/>
                  <a:gd name="T1" fmla="*/ 296 h 31496"/>
                  <a:gd name="T2" fmla="*/ 22764 w 25164"/>
                  <a:gd name="T3" fmla="*/ 31496 h 31496"/>
                  <a:gd name="T4" fmla="*/ 3564 w 25164"/>
                  <a:gd name="T5" fmla="*/ 21600 h 31496"/>
                </a:gdLst>
                <a:ahLst/>
                <a:cxnLst>
                  <a:cxn ang="0">
                    <a:pos x="T0" y="T1"/>
                  </a:cxn>
                  <a:cxn ang="0">
                    <a:pos x="T2" y="T3"/>
                  </a:cxn>
                  <a:cxn ang="0">
                    <a:pos x="T4" y="T5"/>
                  </a:cxn>
                </a:cxnLst>
                <a:rect l="0" t="0" r="r" b="b"/>
                <a:pathLst>
                  <a:path w="25164" h="31496" fill="none" extrusionOk="0">
                    <a:moveTo>
                      <a:pt x="0" y="296"/>
                    </a:moveTo>
                    <a:cubicBezTo>
                      <a:pt x="1177" y="99"/>
                      <a:pt x="2369" y="0"/>
                      <a:pt x="3564" y="0"/>
                    </a:cubicBezTo>
                    <a:cubicBezTo>
                      <a:pt x="15493" y="0"/>
                      <a:pt x="25164" y="9670"/>
                      <a:pt x="25164" y="21600"/>
                    </a:cubicBezTo>
                    <a:cubicBezTo>
                      <a:pt x="25164" y="25042"/>
                      <a:pt x="24341" y="28435"/>
                      <a:pt x="22763" y="31495"/>
                    </a:cubicBezTo>
                  </a:path>
                  <a:path w="25164" h="31496" stroke="0" extrusionOk="0">
                    <a:moveTo>
                      <a:pt x="0" y="296"/>
                    </a:moveTo>
                    <a:cubicBezTo>
                      <a:pt x="1177" y="99"/>
                      <a:pt x="2369" y="0"/>
                      <a:pt x="3564" y="0"/>
                    </a:cubicBezTo>
                    <a:cubicBezTo>
                      <a:pt x="15493" y="0"/>
                      <a:pt x="25164" y="9670"/>
                      <a:pt x="25164" y="21600"/>
                    </a:cubicBezTo>
                    <a:cubicBezTo>
                      <a:pt x="25164" y="25042"/>
                      <a:pt x="24341" y="28435"/>
                      <a:pt x="22763" y="31495"/>
                    </a:cubicBezTo>
                    <a:lnTo>
                      <a:pt x="3564"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13675" name="Text Box 11">
              <a:extLst>
                <a:ext uri="{FF2B5EF4-FFF2-40B4-BE49-F238E27FC236}">
                  <a16:creationId xmlns:a16="http://schemas.microsoft.com/office/drawing/2014/main" id="{A798C736-351E-C14F-B9E0-414E2F08FFA1}"/>
                </a:ext>
              </a:extLst>
            </p:cNvPr>
            <p:cNvSpPr txBox="1">
              <a:spLocks noChangeArrowheads="1"/>
            </p:cNvSpPr>
            <p:nvPr/>
          </p:nvSpPr>
          <p:spPr bwMode="auto">
            <a:xfrm>
              <a:off x="1725" y="1291"/>
              <a:ext cx="192"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solidFill>
                    <a:schemeClr val="hlink"/>
                  </a:solidFill>
                </a:rPr>
                <a:t>X</a:t>
              </a:r>
              <a:endParaRPr lang="en-AU" altLang="en-US" sz="1600" b="1">
                <a:solidFill>
                  <a:schemeClr val="hlink"/>
                </a:solidFill>
              </a:endParaRPr>
            </a:p>
          </p:txBody>
        </p:sp>
        <p:sp>
          <p:nvSpPr>
            <p:cNvPr id="113676" name="Text Box 12">
              <a:extLst>
                <a:ext uri="{FF2B5EF4-FFF2-40B4-BE49-F238E27FC236}">
                  <a16:creationId xmlns:a16="http://schemas.microsoft.com/office/drawing/2014/main" id="{E3652EC5-1E79-6A4C-A854-C2D6EB28C7D9}"/>
                </a:ext>
              </a:extLst>
            </p:cNvPr>
            <p:cNvSpPr txBox="1">
              <a:spLocks noChangeArrowheads="1"/>
            </p:cNvSpPr>
            <p:nvPr/>
          </p:nvSpPr>
          <p:spPr bwMode="auto">
            <a:xfrm>
              <a:off x="1053" y="1550"/>
              <a:ext cx="151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soil element at failure</a:t>
              </a:r>
              <a:endParaRPr lang="en-AU" altLang="en-US"/>
            </a:p>
          </p:txBody>
        </p:sp>
      </p:grpSp>
      <p:grpSp>
        <p:nvGrpSpPr>
          <p:cNvPr id="113677" name="Group 13">
            <a:extLst>
              <a:ext uri="{FF2B5EF4-FFF2-40B4-BE49-F238E27FC236}">
                <a16:creationId xmlns:a16="http://schemas.microsoft.com/office/drawing/2014/main" id="{D3436C2B-670B-7E8D-172E-AD1F224677B0}"/>
              </a:ext>
            </a:extLst>
          </p:cNvPr>
          <p:cNvGrpSpPr>
            <a:grpSpLocks/>
          </p:cNvGrpSpPr>
          <p:nvPr/>
        </p:nvGrpSpPr>
        <p:grpSpPr bwMode="auto">
          <a:xfrm>
            <a:off x="4594225" y="1427163"/>
            <a:ext cx="4267200" cy="2667000"/>
            <a:chOff x="2832" y="1296"/>
            <a:chExt cx="2688" cy="1680"/>
          </a:xfrm>
        </p:grpSpPr>
        <p:grpSp>
          <p:nvGrpSpPr>
            <p:cNvPr id="113678" name="Group 14">
              <a:extLst>
                <a:ext uri="{FF2B5EF4-FFF2-40B4-BE49-F238E27FC236}">
                  <a16:creationId xmlns:a16="http://schemas.microsoft.com/office/drawing/2014/main" id="{52530EBE-C055-DB1A-61F7-A62B8FFF75F3}"/>
                </a:ext>
              </a:extLst>
            </p:cNvPr>
            <p:cNvGrpSpPr>
              <a:grpSpLocks/>
            </p:cNvGrpSpPr>
            <p:nvPr/>
          </p:nvGrpSpPr>
          <p:grpSpPr bwMode="auto">
            <a:xfrm>
              <a:off x="2832" y="1296"/>
              <a:ext cx="2688" cy="1680"/>
              <a:chOff x="2832" y="1296"/>
              <a:chExt cx="2688" cy="1680"/>
            </a:xfrm>
          </p:grpSpPr>
          <p:sp>
            <p:nvSpPr>
              <p:cNvPr id="113679" name="Line 15">
                <a:extLst>
                  <a:ext uri="{FF2B5EF4-FFF2-40B4-BE49-F238E27FC236}">
                    <a16:creationId xmlns:a16="http://schemas.microsoft.com/office/drawing/2014/main" id="{92766105-5A3A-E1BA-16C6-112F1B597D32}"/>
                  </a:ext>
                </a:extLst>
              </p:cNvPr>
              <p:cNvSpPr>
                <a:spLocks noChangeShapeType="1"/>
              </p:cNvSpPr>
              <p:nvPr/>
            </p:nvSpPr>
            <p:spPr bwMode="auto">
              <a:xfrm>
                <a:off x="2832" y="2736"/>
                <a:ext cx="2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80" name="Line 16">
                <a:extLst>
                  <a:ext uri="{FF2B5EF4-FFF2-40B4-BE49-F238E27FC236}">
                    <a16:creationId xmlns:a16="http://schemas.microsoft.com/office/drawing/2014/main" id="{E9664126-ED16-3F2E-3B0E-70A5312C8DC1}"/>
                  </a:ext>
                </a:extLst>
              </p:cNvPr>
              <p:cNvSpPr>
                <a:spLocks noChangeShapeType="1"/>
              </p:cNvSpPr>
              <p:nvPr/>
            </p:nvSpPr>
            <p:spPr bwMode="auto">
              <a:xfrm flipV="1">
                <a:off x="3120" y="1296"/>
                <a:ext cx="0" cy="16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81" name="Line 17">
                <a:extLst>
                  <a:ext uri="{FF2B5EF4-FFF2-40B4-BE49-F238E27FC236}">
                    <a16:creationId xmlns:a16="http://schemas.microsoft.com/office/drawing/2014/main" id="{8CCD0FE1-1682-D2CC-2A23-25A3F04D76A7}"/>
                  </a:ext>
                </a:extLst>
              </p:cNvPr>
              <p:cNvSpPr>
                <a:spLocks noChangeShapeType="1"/>
              </p:cNvSpPr>
              <p:nvPr/>
            </p:nvSpPr>
            <p:spPr bwMode="auto">
              <a:xfrm flipV="1">
                <a:off x="3120" y="1632"/>
                <a:ext cx="2112" cy="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13682" name="Arc 18">
              <a:extLst>
                <a:ext uri="{FF2B5EF4-FFF2-40B4-BE49-F238E27FC236}">
                  <a16:creationId xmlns:a16="http://schemas.microsoft.com/office/drawing/2014/main" id="{D1AC7F18-2F1B-71D1-C552-A947200D0A21}"/>
                </a:ext>
              </a:extLst>
            </p:cNvPr>
            <p:cNvSpPr>
              <a:spLocks/>
            </p:cNvSpPr>
            <p:nvPr/>
          </p:nvSpPr>
          <p:spPr bwMode="auto">
            <a:xfrm rot="-5400000">
              <a:off x="4181" y="1668"/>
              <a:ext cx="743" cy="1392"/>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13683" name="Text Box 19">
              <a:extLst>
                <a:ext uri="{FF2B5EF4-FFF2-40B4-BE49-F238E27FC236}">
                  <a16:creationId xmlns:a16="http://schemas.microsoft.com/office/drawing/2014/main" id="{4EBFB9E6-EA9B-F26E-44FF-9BCBC0C138F3}"/>
                </a:ext>
              </a:extLst>
            </p:cNvPr>
            <p:cNvSpPr txBox="1">
              <a:spLocks noChangeArrowheads="1"/>
            </p:cNvSpPr>
            <p:nvPr/>
          </p:nvSpPr>
          <p:spPr bwMode="auto">
            <a:xfrm>
              <a:off x="3744" y="268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3</a:t>
              </a:r>
              <a:endParaRPr lang="en-AU" altLang="en-US" sz="2400">
                <a:latin typeface="Times New Roman" panose="02020603050405020304" pitchFamily="18" charset="0"/>
              </a:endParaRPr>
            </a:p>
          </p:txBody>
        </p:sp>
        <p:sp>
          <p:nvSpPr>
            <p:cNvPr id="113684" name="Text Box 20">
              <a:extLst>
                <a:ext uri="{FF2B5EF4-FFF2-40B4-BE49-F238E27FC236}">
                  <a16:creationId xmlns:a16="http://schemas.microsoft.com/office/drawing/2014/main" id="{DEA609ED-8A56-A58A-E21A-3A88806E806E}"/>
                </a:ext>
              </a:extLst>
            </p:cNvPr>
            <p:cNvSpPr txBox="1">
              <a:spLocks noChangeArrowheads="1"/>
            </p:cNvSpPr>
            <p:nvPr/>
          </p:nvSpPr>
          <p:spPr bwMode="auto">
            <a:xfrm>
              <a:off x="5108" y="2682"/>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1</a:t>
              </a:r>
              <a:endParaRPr lang="en-AU" altLang="en-US" sz="2400">
                <a:latin typeface="Times New Roman" panose="02020603050405020304" pitchFamily="18" charset="0"/>
              </a:endParaRPr>
            </a:p>
          </p:txBody>
        </p:sp>
      </p:grpSp>
      <p:grpSp>
        <p:nvGrpSpPr>
          <p:cNvPr id="113685" name="Group 21">
            <a:extLst>
              <a:ext uri="{FF2B5EF4-FFF2-40B4-BE49-F238E27FC236}">
                <a16:creationId xmlns:a16="http://schemas.microsoft.com/office/drawing/2014/main" id="{ED000963-42CE-138F-A719-659FA441DA5A}"/>
              </a:ext>
            </a:extLst>
          </p:cNvPr>
          <p:cNvGrpSpPr>
            <a:grpSpLocks/>
          </p:cNvGrpSpPr>
          <p:nvPr/>
        </p:nvGrpSpPr>
        <p:grpSpPr bwMode="auto">
          <a:xfrm>
            <a:off x="5273675" y="1025525"/>
            <a:ext cx="1571625" cy="1414463"/>
            <a:chOff x="3322" y="646"/>
            <a:chExt cx="990" cy="891"/>
          </a:xfrm>
        </p:grpSpPr>
        <p:sp>
          <p:nvSpPr>
            <p:cNvPr id="113686" name="Text Box 22">
              <a:extLst>
                <a:ext uri="{FF2B5EF4-FFF2-40B4-BE49-F238E27FC236}">
                  <a16:creationId xmlns:a16="http://schemas.microsoft.com/office/drawing/2014/main" id="{E5708928-FE40-BB8B-6717-D5892F33C5B1}"/>
                </a:ext>
              </a:extLst>
            </p:cNvPr>
            <p:cNvSpPr txBox="1">
              <a:spLocks noChangeArrowheads="1"/>
            </p:cNvSpPr>
            <p:nvPr/>
          </p:nvSpPr>
          <p:spPr bwMode="auto">
            <a:xfrm>
              <a:off x="3558" y="973"/>
              <a:ext cx="235" cy="294"/>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rPr>
                <a:t>X</a:t>
              </a:r>
              <a:endParaRPr lang="en-AU" altLang="en-US" sz="2400">
                <a:solidFill>
                  <a:schemeClr val="hlink"/>
                </a:solidFill>
              </a:endParaRPr>
            </a:p>
          </p:txBody>
        </p:sp>
        <p:grpSp>
          <p:nvGrpSpPr>
            <p:cNvPr id="113687" name="Group 23">
              <a:extLst>
                <a:ext uri="{FF2B5EF4-FFF2-40B4-BE49-F238E27FC236}">
                  <a16:creationId xmlns:a16="http://schemas.microsoft.com/office/drawing/2014/main" id="{09618929-1FB7-F32E-AC97-1AECC2B1EA8A}"/>
                </a:ext>
              </a:extLst>
            </p:cNvPr>
            <p:cNvGrpSpPr>
              <a:grpSpLocks/>
            </p:cNvGrpSpPr>
            <p:nvPr/>
          </p:nvGrpSpPr>
          <p:grpSpPr bwMode="auto">
            <a:xfrm>
              <a:off x="3597" y="690"/>
              <a:ext cx="118" cy="283"/>
              <a:chOff x="768" y="1488"/>
              <a:chExt cx="144" cy="384"/>
            </a:xfrm>
          </p:grpSpPr>
          <p:sp>
            <p:nvSpPr>
              <p:cNvPr id="113688" name="Line 24">
                <a:extLst>
                  <a:ext uri="{FF2B5EF4-FFF2-40B4-BE49-F238E27FC236}">
                    <a16:creationId xmlns:a16="http://schemas.microsoft.com/office/drawing/2014/main" id="{EB6F9D14-22A4-6CFD-8CF9-6932C2BC90CB}"/>
                  </a:ext>
                </a:extLst>
              </p:cNvPr>
              <p:cNvSpPr>
                <a:spLocks noChangeShapeType="1"/>
              </p:cNvSpPr>
              <p:nvPr/>
            </p:nvSpPr>
            <p:spPr bwMode="auto">
              <a:xfrm>
                <a:off x="768"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89" name="Line 25">
                <a:extLst>
                  <a:ext uri="{FF2B5EF4-FFF2-40B4-BE49-F238E27FC236}">
                    <a16:creationId xmlns:a16="http://schemas.microsoft.com/office/drawing/2014/main" id="{559BE1A3-375E-C18A-BA76-1313E392D6D5}"/>
                  </a:ext>
                </a:extLst>
              </p:cNvPr>
              <p:cNvSpPr>
                <a:spLocks noChangeShapeType="1"/>
              </p:cNvSpPr>
              <p:nvPr/>
            </p:nvSpPr>
            <p:spPr bwMode="auto">
              <a:xfrm>
                <a:off x="912"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13690" name="Group 26">
              <a:extLst>
                <a:ext uri="{FF2B5EF4-FFF2-40B4-BE49-F238E27FC236}">
                  <a16:creationId xmlns:a16="http://schemas.microsoft.com/office/drawing/2014/main" id="{F06B8AF8-C922-5F44-BA88-2AC682379D48}"/>
                </a:ext>
              </a:extLst>
            </p:cNvPr>
            <p:cNvGrpSpPr>
              <a:grpSpLocks/>
            </p:cNvGrpSpPr>
            <p:nvPr/>
          </p:nvGrpSpPr>
          <p:grpSpPr bwMode="auto">
            <a:xfrm flipV="1">
              <a:off x="3620" y="1254"/>
              <a:ext cx="118" cy="283"/>
              <a:chOff x="768" y="1488"/>
              <a:chExt cx="144" cy="384"/>
            </a:xfrm>
          </p:grpSpPr>
          <p:sp>
            <p:nvSpPr>
              <p:cNvPr id="113691" name="Line 27">
                <a:extLst>
                  <a:ext uri="{FF2B5EF4-FFF2-40B4-BE49-F238E27FC236}">
                    <a16:creationId xmlns:a16="http://schemas.microsoft.com/office/drawing/2014/main" id="{D68F1F2C-3537-5B35-F091-DDBCBF626423}"/>
                  </a:ext>
                </a:extLst>
              </p:cNvPr>
              <p:cNvSpPr>
                <a:spLocks noChangeShapeType="1"/>
              </p:cNvSpPr>
              <p:nvPr/>
            </p:nvSpPr>
            <p:spPr bwMode="auto">
              <a:xfrm>
                <a:off x="768"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92" name="Line 28">
                <a:extLst>
                  <a:ext uri="{FF2B5EF4-FFF2-40B4-BE49-F238E27FC236}">
                    <a16:creationId xmlns:a16="http://schemas.microsoft.com/office/drawing/2014/main" id="{3DC5446E-E410-1400-365D-5F52AA2DEAE5}"/>
                  </a:ext>
                </a:extLst>
              </p:cNvPr>
              <p:cNvSpPr>
                <a:spLocks noChangeShapeType="1"/>
              </p:cNvSpPr>
              <p:nvPr/>
            </p:nvSpPr>
            <p:spPr bwMode="auto">
              <a:xfrm>
                <a:off x="912"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13693" name="Group 29">
              <a:extLst>
                <a:ext uri="{FF2B5EF4-FFF2-40B4-BE49-F238E27FC236}">
                  <a16:creationId xmlns:a16="http://schemas.microsoft.com/office/drawing/2014/main" id="{3E623A83-91D4-AFE8-8CE8-C67F81CF6513}"/>
                </a:ext>
              </a:extLst>
            </p:cNvPr>
            <p:cNvGrpSpPr>
              <a:grpSpLocks/>
            </p:cNvGrpSpPr>
            <p:nvPr/>
          </p:nvGrpSpPr>
          <p:grpSpPr bwMode="auto">
            <a:xfrm rot="16200000" flipH="1">
              <a:off x="3387" y="1017"/>
              <a:ext cx="106" cy="236"/>
              <a:chOff x="768" y="1488"/>
              <a:chExt cx="144" cy="384"/>
            </a:xfrm>
          </p:grpSpPr>
          <p:sp>
            <p:nvSpPr>
              <p:cNvPr id="113694" name="Line 30">
                <a:extLst>
                  <a:ext uri="{FF2B5EF4-FFF2-40B4-BE49-F238E27FC236}">
                    <a16:creationId xmlns:a16="http://schemas.microsoft.com/office/drawing/2014/main" id="{9991374A-16EE-0F8E-4D2F-2C8AE4065416}"/>
                  </a:ext>
                </a:extLst>
              </p:cNvPr>
              <p:cNvSpPr>
                <a:spLocks noChangeShapeType="1"/>
              </p:cNvSpPr>
              <p:nvPr/>
            </p:nvSpPr>
            <p:spPr bwMode="auto">
              <a:xfrm>
                <a:off x="768"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95" name="Line 31">
                <a:extLst>
                  <a:ext uri="{FF2B5EF4-FFF2-40B4-BE49-F238E27FC236}">
                    <a16:creationId xmlns:a16="http://schemas.microsoft.com/office/drawing/2014/main" id="{3C2A2653-7331-26CE-4C4C-5C9C3CE30CD3}"/>
                  </a:ext>
                </a:extLst>
              </p:cNvPr>
              <p:cNvSpPr>
                <a:spLocks noChangeShapeType="1"/>
              </p:cNvSpPr>
              <p:nvPr/>
            </p:nvSpPr>
            <p:spPr bwMode="auto">
              <a:xfrm>
                <a:off x="912"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13696" name="Group 32">
              <a:extLst>
                <a:ext uri="{FF2B5EF4-FFF2-40B4-BE49-F238E27FC236}">
                  <a16:creationId xmlns:a16="http://schemas.microsoft.com/office/drawing/2014/main" id="{1672538A-FB85-7C46-B192-AF7109D58250}"/>
                </a:ext>
              </a:extLst>
            </p:cNvPr>
            <p:cNvGrpSpPr>
              <a:grpSpLocks/>
            </p:cNvGrpSpPr>
            <p:nvPr/>
          </p:nvGrpSpPr>
          <p:grpSpPr bwMode="auto">
            <a:xfrm rot="5400000">
              <a:off x="3866" y="1010"/>
              <a:ext cx="106" cy="236"/>
              <a:chOff x="768" y="1488"/>
              <a:chExt cx="144" cy="384"/>
            </a:xfrm>
          </p:grpSpPr>
          <p:sp>
            <p:nvSpPr>
              <p:cNvPr id="113697" name="Line 33">
                <a:extLst>
                  <a:ext uri="{FF2B5EF4-FFF2-40B4-BE49-F238E27FC236}">
                    <a16:creationId xmlns:a16="http://schemas.microsoft.com/office/drawing/2014/main" id="{5D586A42-336B-4530-1EA0-17E1B838AB1F}"/>
                  </a:ext>
                </a:extLst>
              </p:cNvPr>
              <p:cNvSpPr>
                <a:spLocks noChangeShapeType="1"/>
              </p:cNvSpPr>
              <p:nvPr/>
            </p:nvSpPr>
            <p:spPr bwMode="auto">
              <a:xfrm>
                <a:off x="768"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13698" name="Line 34">
                <a:extLst>
                  <a:ext uri="{FF2B5EF4-FFF2-40B4-BE49-F238E27FC236}">
                    <a16:creationId xmlns:a16="http://schemas.microsoft.com/office/drawing/2014/main" id="{A4EF9880-E78B-2C7F-1318-F699133AC4C5}"/>
                  </a:ext>
                </a:extLst>
              </p:cNvPr>
              <p:cNvSpPr>
                <a:spLocks noChangeShapeType="1"/>
              </p:cNvSpPr>
              <p:nvPr/>
            </p:nvSpPr>
            <p:spPr bwMode="auto">
              <a:xfrm>
                <a:off x="912" y="14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13699" name="Rectangle 35">
              <a:extLst>
                <a:ext uri="{FF2B5EF4-FFF2-40B4-BE49-F238E27FC236}">
                  <a16:creationId xmlns:a16="http://schemas.microsoft.com/office/drawing/2014/main" id="{84B3CD7C-950B-6B71-67FD-2868B61F86F2}"/>
                </a:ext>
              </a:extLst>
            </p:cNvPr>
            <p:cNvSpPr>
              <a:spLocks noChangeArrowheads="1"/>
            </p:cNvSpPr>
            <p:nvPr/>
          </p:nvSpPr>
          <p:spPr bwMode="auto">
            <a:xfrm>
              <a:off x="4016" y="973"/>
              <a:ext cx="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3</a:t>
              </a:r>
              <a:endParaRPr lang="en-AU" altLang="en-US" sz="2400" baseline="-25000">
                <a:latin typeface="Times New Roman" panose="02020603050405020304" pitchFamily="18" charset="0"/>
                <a:sym typeface="Symbol" panose="05050102010706020507" pitchFamily="18" charset="2"/>
              </a:endParaRPr>
            </a:p>
          </p:txBody>
        </p:sp>
        <p:sp>
          <p:nvSpPr>
            <p:cNvPr id="113700" name="Rectangle 36">
              <a:extLst>
                <a:ext uri="{FF2B5EF4-FFF2-40B4-BE49-F238E27FC236}">
                  <a16:creationId xmlns:a16="http://schemas.microsoft.com/office/drawing/2014/main" id="{4AA8415A-31EE-7755-2037-1F473E71C05D}"/>
                </a:ext>
              </a:extLst>
            </p:cNvPr>
            <p:cNvSpPr>
              <a:spLocks noChangeArrowheads="1"/>
            </p:cNvSpPr>
            <p:nvPr/>
          </p:nvSpPr>
          <p:spPr bwMode="auto">
            <a:xfrm>
              <a:off x="3712" y="646"/>
              <a:ext cx="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1</a:t>
              </a:r>
              <a:endParaRPr lang="en-AU" altLang="en-US" sz="2400" baseline="-25000">
                <a:latin typeface="Times New Roman" panose="02020603050405020304" pitchFamily="18" charset="0"/>
                <a:sym typeface="Symbol" panose="05050102010706020507" pitchFamily="18" charset="2"/>
              </a:endParaRPr>
            </a:p>
          </p:txBody>
        </p:sp>
      </p:grpSp>
      <p:graphicFrame>
        <p:nvGraphicFramePr>
          <p:cNvPr id="113701" name="Object 37">
            <a:extLst>
              <a:ext uri="{FF2B5EF4-FFF2-40B4-BE49-F238E27FC236}">
                <a16:creationId xmlns:a16="http://schemas.microsoft.com/office/drawing/2014/main" id="{4134DC07-B759-35EC-608A-F791B7F741F5}"/>
              </a:ext>
            </a:extLst>
          </p:cNvPr>
          <p:cNvGraphicFramePr>
            <a:graphicFrameLocks noChangeAspect="1"/>
          </p:cNvGraphicFramePr>
          <p:nvPr/>
        </p:nvGraphicFramePr>
        <p:xfrm>
          <a:off x="901700" y="4602163"/>
          <a:ext cx="7750175" cy="728662"/>
        </p:xfrm>
        <a:graphic>
          <a:graphicData uri="http://schemas.openxmlformats.org/presentationml/2006/ole">
            <mc:AlternateContent xmlns:mc="http://schemas.openxmlformats.org/markup-compatibility/2006">
              <mc:Choice xmlns:v="urn:schemas-microsoft-com:vml" Requires="v">
                <p:oleObj name="Equation" r:id="rId4" imgW="2565360" imgH="241200" progId="Equation.3">
                  <p:embed/>
                </p:oleObj>
              </mc:Choice>
              <mc:Fallback>
                <p:oleObj name="Equation" r:id="rId4" imgW="2565360" imgH="241200" progId="Equation.3">
                  <p:embed/>
                  <p:pic>
                    <p:nvPicPr>
                      <p:cNvPr id="113701" name="Object 37">
                        <a:extLst>
                          <a:ext uri="{FF2B5EF4-FFF2-40B4-BE49-F238E27FC236}">
                            <a16:creationId xmlns:a16="http://schemas.microsoft.com/office/drawing/2014/main" id="{4134DC07-B759-35EC-608A-F791B7F74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0" y="4602163"/>
                        <a:ext cx="7750175" cy="728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3702" name="Object 38">
            <a:extLst>
              <a:ext uri="{FF2B5EF4-FFF2-40B4-BE49-F238E27FC236}">
                <a16:creationId xmlns:a16="http://schemas.microsoft.com/office/drawing/2014/main" id="{EBA09CCE-03B2-EE3C-45BD-45A921F1142B}"/>
              </a:ext>
            </a:extLst>
          </p:cNvPr>
          <p:cNvGraphicFramePr>
            <a:graphicFrameLocks noChangeAspect="1"/>
          </p:cNvGraphicFramePr>
          <p:nvPr/>
        </p:nvGraphicFramePr>
        <p:xfrm>
          <a:off x="865188" y="5483225"/>
          <a:ext cx="7883525" cy="741363"/>
        </p:xfrm>
        <a:graphic>
          <a:graphicData uri="http://schemas.openxmlformats.org/presentationml/2006/ole">
            <mc:AlternateContent xmlns:mc="http://schemas.openxmlformats.org/markup-compatibility/2006">
              <mc:Choice xmlns:v="urn:schemas-microsoft-com:vml" Requires="v">
                <p:oleObj name="Equation" r:id="rId6" imgW="2565360" imgH="241200" progId="Equation.3">
                  <p:embed/>
                </p:oleObj>
              </mc:Choice>
              <mc:Fallback>
                <p:oleObj name="Equation" r:id="rId6" imgW="2565360" imgH="241200" progId="Equation.3">
                  <p:embed/>
                  <p:pic>
                    <p:nvPicPr>
                      <p:cNvPr id="113702" name="Object 38">
                        <a:extLst>
                          <a:ext uri="{FF2B5EF4-FFF2-40B4-BE49-F238E27FC236}">
                            <a16:creationId xmlns:a16="http://schemas.microsoft.com/office/drawing/2014/main" id="{EBA09CCE-03B2-EE3C-45BD-45A921F11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5483225"/>
                        <a:ext cx="78835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cSld>
  <p:clrMapOvr>
    <a:masterClrMapping/>
  </p:clrMapOvr>
  <p:transition spd="med" advClick="0" advTm="3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13701"/>
                                        </p:tgtEl>
                                        <p:attrNameLst>
                                          <p:attrName>style.visibility</p:attrName>
                                        </p:attrNameLst>
                                      </p:cBhvr>
                                      <p:to>
                                        <p:strVal val="visible"/>
                                      </p:to>
                                    </p:set>
                                    <p:animEffect transition="in" filter="dissolve">
                                      <p:cBhvr>
                                        <p:cTn id="7" dur="500"/>
                                        <p:tgtEl>
                                          <p:spTgt spid="113701"/>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13702"/>
                                        </p:tgtEl>
                                        <p:attrNameLst>
                                          <p:attrName>style.visibility</p:attrName>
                                        </p:attrNameLst>
                                      </p:cBhvr>
                                      <p:to>
                                        <p:strVal val="visible"/>
                                      </p:to>
                                    </p:set>
                                    <p:animEffect transition="in" filter="dissolve">
                                      <p:cBhvr>
                                        <p:cTn id="11" dur="500"/>
                                        <p:tgtEl>
                                          <p:spTgt spid="113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8DCF308-6C89-B7A5-922D-6257FC69F98D}"/>
              </a:ext>
            </a:extLst>
          </p:cNvPr>
          <p:cNvSpPr>
            <a:spLocks noChangeArrowheads="1"/>
          </p:cNvSpPr>
          <p:nvPr/>
        </p:nvSpPr>
        <p:spPr bwMode="auto">
          <a:xfrm>
            <a:off x="6858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Effective stress failure criterion</a:t>
            </a:r>
          </a:p>
        </p:txBody>
      </p:sp>
      <p:graphicFrame>
        <p:nvGraphicFramePr>
          <p:cNvPr id="35843" name="Object 3">
            <a:hlinkClick r:id="" action="ppaction://ole?verb=0"/>
            <a:extLst>
              <a:ext uri="{FF2B5EF4-FFF2-40B4-BE49-F238E27FC236}">
                <a16:creationId xmlns:a16="http://schemas.microsoft.com/office/drawing/2014/main" id="{48C6D534-035C-41D7-3B7C-74848CCBAA35}"/>
              </a:ext>
            </a:extLst>
          </p:cNvPr>
          <p:cNvGraphicFramePr>
            <a:graphicFrameLocks/>
          </p:cNvGraphicFramePr>
          <p:nvPr/>
        </p:nvGraphicFramePr>
        <p:xfrm>
          <a:off x="2952750" y="2057400"/>
          <a:ext cx="6038850" cy="1062038"/>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35843" name="Object 3">
                        <a:hlinkClick r:id="" action="ppaction://ole?verb=0"/>
                        <a:extLst>
                          <a:ext uri="{FF2B5EF4-FFF2-40B4-BE49-F238E27FC236}">
                            <a16:creationId xmlns:a16="http://schemas.microsoft.com/office/drawing/2014/main" id="{48C6D534-035C-41D7-3B7C-74848CCBAA3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057400"/>
                        <a:ext cx="603885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4" name="Rectangle 4">
            <a:extLst>
              <a:ext uri="{FF2B5EF4-FFF2-40B4-BE49-F238E27FC236}">
                <a16:creationId xmlns:a16="http://schemas.microsoft.com/office/drawing/2014/main" id="{DC9818BD-DE91-2C82-7D95-184989271FED}"/>
              </a:ext>
            </a:extLst>
          </p:cNvPr>
          <p:cNvSpPr>
            <a:spLocks noChangeArrowheads="1"/>
          </p:cNvSpPr>
          <p:nvPr/>
        </p:nvSpPr>
        <p:spPr bwMode="auto">
          <a:xfrm>
            <a:off x="381000" y="2057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aphicFrame>
        <p:nvGraphicFramePr>
          <p:cNvPr id="35845" name="Object 5">
            <a:hlinkClick r:id="" action="ppaction://ole?verb=0"/>
            <a:extLst>
              <a:ext uri="{FF2B5EF4-FFF2-40B4-BE49-F238E27FC236}">
                <a16:creationId xmlns:a16="http://schemas.microsoft.com/office/drawing/2014/main" id="{AC80D039-4BE2-A961-01D4-101F1DD8D87C}"/>
              </a:ext>
            </a:extLst>
          </p:cNvPr>
          <p:cNvGraphicFramePr>
            <a:graphicFrameLocks/>
          </p:cNvGraphicFramePr>
          <p:nvPr/>
        </p:nvGraphicFramePr>
        <p:xfrm>
          <a:off x="857250" y="3209925"/>
          <a:ext cx="1181100" cy="542925"/>
        </p:xfrm>
        <a:graphic>
          <a:graphicData uri="http://schemas.openxmlformats.org/presentationml/2006/ole">
            <mc:AlternateContent xmlns:mc="http://schemas.openxmlformats.org/markup-compatibility/2006">
              <mc:Choice xmlns:v="urn:schemas-microsoft-com:vml" Requires="v">
                <p:oleObj name="Document" r:id="rId4" imgW="6086160" imgH="4062240" progId="Word.Document.6">
                  <p:embed/>
                </p:oleObj>
              </mc:Choice>
              <mc:Fallback>
                <p:oleObj name="Document" r:id="rId4" imgW="6086160" imgH="4062240" progId="Word.Document.6">
                  <p:embed/>
                  <p:pic>
                    <p:nvPicPr>
                      <p:cNvPr id="35845" name="Object 5">
                        <a:hlinkClick r:id="" action="ppaction://ole?verb=0"/>
                        <a:extLst>
                          <a:ext uri="{FF2B5EF4-FFF2-40B4-BE49-F238E27FC236}">
                            <a16:creationId xmlns:a16="http://schemas.microsoft.com/office/drawing/2014/main" id="{AC80D039-4BE2-A961-01D4-101F1DD8D87C}"/>
                          </a:ext>
                        </a:extLst>
                      </p:cNvPr>
                      <p:cNvPicPr>
                        <a:picLocks noChangeArrowheads="1"/>
                      </p:cNvPicPr>
                      <p:nvPr/>
                    </p:nvPicPr>
                    <p:blipFill>
                      <a:blip r:embed="rId5">
                        <a:extLst>
                          <a:ext uri="{28A0092B-C50C-407E-A947-70E740481C1C}">
                            <a14:useLocalDpi xmlns:a14="http://schemas.microsoft.com/office/drawing/2010/main" val="0"/>
                          </a:ext>
                        </a:extLst>
                      </a:blip>
                      <a:srcRect r="90858" b="93555"/>
                      <a:stretch>
                        <a:fillRect/>
                      </a:stretch>
                    </p:blipFill>
                    <p:spPr bwMode="auto">
                      <a:xfrm>
                        <a:off x="857250" y="3209925"/>
                        <a:ext cx="11811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6" name="Rectangle 6">
            <a:extLst>
              <a:ext uri="{FF2B5EF4-FFF2-40B4-BE49-F238E27FC236}">
                <a16:creationId xmlns:a16="http://schemas.microsoft.com/office/drawing/2014/main" id="{E664F56B-DA7C-38B4-E3BA-0D46FC1948C4}"/>
              </a:ext>
            </a:extLst>
          </p:cNvPr>
          <p:cNvSpPr>
            <a:spLocks noChangeArrowheads="1"/>
          </p:cNvSpPr>
          <p:nvPr/>
        </p:nvSpPr>
        <p:spPr bwMode="auto">
          <a:xfrm>
            <a:off x="2058988" y="3201988"/>
            <a:ext cx="67786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are known as the effective (or drained) strength parameters.</a:t>
            </a:r>
          </a:p>
        </p:txBody>
      </p:sp>
      <p:sp>
        <p:nvSpPr>
          <p:cNvPr id="35847" name="Rectangle 7">
            <a:extLst>
              <a:ext uri="{FF2B5EF4-FFF2-40B4-BE49-F238E27FC236}">
                <a16:creationId xmlns:a16="http://schemas.microsoft.com/office/drawing/2014/main" id="{1BB2AA29-5C2C-722A-9251-1C0EB06A6409}"/>
              </a:ext>
            </a:extLst>
          </p:cNvPr>
          <p:cNvSpPr>
            <a:spLocks noChangeArrowheads="1"/>
          </p:cNvSpPr>
          <p:nvPr/>
        </p:nvSpPr>
        <p:spPr bwMode="auto">
          <a:xfrm>
            <a:off x="533400" y="4572000"/>
            <a:ext cx="777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5848" name="Rectangle 8">
            <a:extLst>
              <a:ext uri="{FF2B5EF4-FFF2-40B4-BE49-F238E27FC236}">
                <a16:creationId xmlns:a16="http://schemas.microsoft.com/office/drawing/2014/main" id="{6656AA1D-89B6-F50E-3F93-E477CDECEA35}"/>
              </a:ext>
            </a:extLst>
          </p:cNvPr>
          <p:cNvSpPr>
            <a:spLocks noChangeArrowheads="1"/>
          </p:cNvSpPr>
          <p:nvPr/>
        </p:nvSpPr>
        <p:spPr bwMode="auto">
          <a:xfrm>
            <a:off x="687388" y="839788"/>
            <a:ext cx="82264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If the soil is at failure the effective stress failure criterion will always be satisfied.</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7BA4145-EA02-2787-55C0-F9E831B8FB1F}"/>
              </a:ext>
            </a:extLst>
          </p:cNvPr>
          <p:cNvSpPr>
            <a:spLocks noChangeArrowheads="1"/>
          </p:cNvSpPr>
          <p:nvPr/>
        </p:nvSpPr>
        <p:spPr bwMode="auto">
          <a:xfrm>
            <a:off x="6858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Effective stress failure criterion</a:t>
            </a:r>
          </a:p>
        </p:txBody>
      </p:sp>
      <p:graphicFrame>
        <p:nvGraphicFramePr>
          <p:cNvPr id="36867" name="Object 3">
            <a:hlinkClick r:id="" action="ppaction://ole?verb=0"/>
            <a:extLst>
              <a:ext uri="{FF2B5EF4-FFF2-40B4-BE49-F238E27FC236}">
                <a16:creationId xmlns:a16="http://schemas.microsoft.com/office/drawing/2014/main" id="{2B7D6DE2-DB61-3955-120B-608DC3B3D5FA}"/>
              </a:ext>
            </a:extLst>
          </p:cNvPr>
          <p:cNvGraphicFramePr>
            <a:graphicFrameLocks/>
          </p:cNvGraphicFramePr>
          <p:nvPr/>
        </p:nvGraphicFramePr>
        <p:xfrm>
          <a:off x="2952750" y="2057400"/>
          <a:ext cx="6038850" cy="1062038"/>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36867" name="Object 3">
                        <a:hlinkClick r:id="" action="ppaction://ole?verb=0"/>
                        <a:extLst>
                          <a:ext uri="{FF2B5EF4-FFF2-40B4-BE49-F238E27FC236}">
                            <a16:creationId xmlns:a16="http://schemas.microsoft.com/office/drawing/2014/main" id="{2B7D6DE2-DB61-3955-120B-608DC3B3D5F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057400"/>
                        <a:ext cx="603885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Rectangle 4">
            <a:extLst>
              <a:ext uri="{FF2B5EF4-FFF2-40B4-BE49-F238E27FC236}">
                <a16:creationId xmlns:a16="http://schemas.microsoft.com/office/drawing/2014/main" id="{3A53F68B-B42C-9CA3-A643-06B990E0E2D8}"/>
              </a:ext>
            </a:extLst>
          </p:cNvPr>
          <p:cNvSpPr>
            <a:spLocks noChangeArrowheads="1"/>
          </p:cNvSpPr>
          <p:nvPr/>
        </p:nvSpPr>
        <p:spPr bwMode="auto">
          <a:xfrm>
            <a:off x="381000" y="2057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aphicFrame>
        <p:nvGraphicFramePr>
          <p:cNvPr id="36869" name="Object 5">
            <a:hlinkClick r:id="" action="ppaction://ole?verb=0"/>
            <a:extLst>
              <a:ext uri="{FF2B5EF4-FFF2-40B4-BE49-F238E27FC236}">
                <a16:creationId xmlns:a16="http://schemas.microsoft.com/office/drawing/2014/main" id="{B9F7F954-A43F-53C0-8F76-9DC54ED17DB2}"/>
              </a:ext>
            </a:extLst>
          </p:cNvPr>
          <p:cNvGraphicFramePr>
            <a:graphicFrameLocks/>
          </p:cNvGraphicFramePr>
          <p:nvPr/>
        </p:nvGraphicFramePr>
        <p:xfrm>
          <a:off x="857250" y="3209925"/>
          <a:ext cx="1181100" cy="542925"/>
        </p:xfrm>
        <a:graphic>
          <a:graphicData uri="http://schemas.openxmlformats.org/presentationml/2006/ole">
            <mc:AlternateContent xmlns:mc="http://schemas.openxmlformats.org/markup-compatibility/2006">
              <mc:Choice xmlns:v="urn:schemas-microsoft-com:vml" Requires="v">
                <p:oleObj name="Document" r:id="rId4" imgW="6086160" imgH="4062240" progId="Word.Document.6">
                  <p:embed/>
                </p:oleObj>
              </mc:Choice>
              <mc:Fallback>
                <p:oleObj name="Document" r:id="rId4" imgW="6086160" imgH="4062240" progId="Word.Document.6">
                  <p:embed/>
                  <p:pic>
                    <p:nvPicPr>
                      <p:cNvPr id="36869" name="Object 5">
                        <a:hlinkClick r:id="" action="ppaction://ole?verb=0"/>
                        <a:extLst>
                          <a:ext uri="{FF2B5EF4-FFF2-40B4-BE49-F238E27FC236}">
                            <a16:creationId xmlns:a16="http://schemas.microsoft.com/office/drawing/2014/main" id="{B9F7F954-A43F-53C0-8F76-9DC54ED17DB2}"/>
                          </a:ext>
                        </a:extLst>
                      </p:cNvPr>
                      <p:cNvPicPr>
                        <a:picLocks noChangeArrowheads="1"/>
                      </p:cNvPicPr>
                      <p:nvPr/>
                    </p:nvPicPr>
                    <p:blipFill>
                      <a:blip r:embed="rId5">
                        <a:extLst>
                          <a:ext uri="{28A0092B-C50C-407E-A947-70E740481C1C}">
                            <a14:useLocalDpi xmlns:a14="http://schemas.microsoft.com/office/drawing/2010/main" val="0"/>
                          </a:ext>
                        </a:extLst>
                      </a:blip>
                      <a:srcRect r="90858" b="93555"/>
                      <a:stretch>
                        <a:fillRect/>
                      </a:stretch>
                    </p:blipFill>
                    <p:spPr bwMode="auto">
                      <a:xfrm>
                        <a:off x="857250" y="3209925"/>
                        <a:ext cx="11811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Rectangle 6">
            <a:extLst>
              <a:ext uri="{FF2B5EF4-FFF2-40B4-BE49-F238E27FC236}">
                <a16:creationId xmlns:a16="http://schemas.microsoft.com/office/drawing/2014/main" id="{3137D912-4DD7-8184-895D-FA65F1068478}"/>
              </a:ext>
            </a:extLst>
          </p:cNvPr>
          <p:cNvSpPr>
            <a:spLocks noChangeArrowheads="1"/>
          </p:cNvSpPr>
          <p:nvPr/>
        </p:nvSpPr>
        <p:spPr bwMode="auto">
          <a:xfrm>
            <a:off x="2058988" y="3201988"/>
            <a:ext cx="67786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are known as the effective (or drained) strength parameters.</a:t>
            </a:r>
          </a:p>
        </p:txBody>
      </p:sp>
      <p:sp>
        <p:nvSpPr>
          <p:cNvPr id="36871" name="Rectangle 7">
            <a:extLst>
              <a:ext uri="{FF2B5EF4-FFF2-40B4-BE49-F238E27FC236}">
                <a16:creationId xmlns:a16="http://schemas.microsoft.com/office/drawing/2014/main" id="{389D2358-40DB-4363-0288-79D5530ECAE7}"/>
              </a:ext>
            </a:extLst>
          </p:cNvPr>
          <p:cNvSpPr>
            <a:spLocks noChangeArrowheads="1"/>
          </p:cNvSpPr>
          <p:nvPr/>
        </p:nvSpPr>
        <p:spPr bwMode="auto">
          <a:xfrm>
            <a:off x="534988" y="4573588"/>
            <a:ext cx="77692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Soil behaviour is controlled by effective stresses, and the effective strength parameters are the fundamental strength parameters. But they are not necessarily soil constants.</a:t>
            </a:r>
          </a:p>
        </p:txBody>
      </p:sp>
      <p:sp>
        <p:nvSpPr>
          <p:cNvPr id="36872" name="Rectangle 8">
            <a:extLst>
              <a:ext uri="{FF2B5EF4-FFF2-40B4-BE49-F238E27FC236}">
                <a16:creationId xmlns:a16="http://schemas.microsoft.com/office/drawing/2014/main" id="{B56425DF-6BF6-3D5B-5AF2-149D7FDEE7AD}"/>
              </a:ext>
            </a:extLst>
          </p:cNvPr>
          <p:cNvSpPr>
            <a:spLocks noChangeArrowheads="1"/>
          </p:cNvSpPr>
          <p:nvPr/>
        </p:nvSpPr>
        <p:spPr bwMode="auto">
          <a:xfrm>
            <a:off x="687388" y="839788"/>
            <a:ext cx="82264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If the soil is at failure the effective stress failure criterion will always be satisfied.</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444A775-9960-68AB-83C4-F896C86D809C}"/>
              </a:ext>
            </a:extLst>
          </p:cNvPr>
          <p:cNvSpPr>
            <a:spLocks noChangeArrowheads="1"/>
          </p:cNvSpPr>
          <p:nvPr/>
        </p:nvSpPr>
        <p:spPr bwMode="auto">
          <a:xfrm>
            <a:off x="6858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Total stress failure criterion</a:t>
            </a:r>
          </a:p>
        </p:txBody>
      </p:sp>
      <p:graphicFrame>
        <p:nvGraphicFramePr>
          <p:cNvPr id="37891" name="Object 3">
            <a:hlinkClick r:id="" action="ppaction://ole?verb=0"/>
            <a:extLst>
              <a:ext uri="{FF2B5EF4-FFF2-40B4-BE49-F238E27FC236}">
                <a16:creationId xmlns:a16="http://schemas.microsoft.com/office/drawing/2014/main" id="{B1C2A7B8-82F0-8391-CD0A-723FA9F3C4AE}"/>
              </a:ext>
            </a:extLst>
          </p:cNvPr>
          <p:cNvGraphicFramePr>
            <a:graphicFrameLocks/>
          </p:cNvGraphicFramePr>
          <p:nvPr/>
        </p:nvGraphicFramePr>
        <p:xfrm>
          <a:off x="2952750" y="2057400"/>
          <a:ext cx="6038850" cy="1062038"/>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37891" name="Object 3">
                        <a:hlinkClick r:id="" action="ppaction://ole?verb=0"/>
                        <a:extLst>
                          <a:ext uri="{FF2B5EF4-FFF2-40B4-BE49-F238E27FC236}">
                            <a16:creationId xmlns:a16="http://schemas.microsoft.com/office/drawing/2014/main" id="{B1C2A7B8-82F0-8391-CD0A-723FA9F3C4A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057400"/>
                        <a:ext cx="603885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2" name="Rectangle 4">
            <a:extLst>
              <a:ext uri="{FF2B5EF4-FFF2-40B4-BE49-F238E27FC236}">
                <a16:creationId xmlns:a16="http://schemas.microsoft.com/office/drawing/2014/main" id="{32A7FCA8-A635-AD01-D66F-862481680A5A}"/>
              </a:ext>
            </a:extLst>
          </p:cNvPr>
          <p:cNvSpPr>
            <a:spLocks noChangeArrowheads="1"/>
          </p:cNvSpPr>
          <p:nvPr/>
        </p:nvSpPr>
        <p:spPr bwMode="auto">
          <a:xfrm>
            <a:off x="306388" y="915988"/>
            <a:ext cx="8531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If the soil is taken to failure at constant volume (undrained) then the failure criterion can be written in terms of total stress as</a:t>
            </a:r>
          </a:p>
        </p:txBody>
      </p:sp>
      <p:sp>
        <p:nvSpPr>
          <p:cNvPr id="37893" name="Rectangle 5">
            <a:extLst>
              <a:ext uri="{FF2B5EF4-FFF2-40B4-BE49-F238E27FC236}">
                <a16:creationId xmlns:a16="http://schemas.microsoft.com/office/drawing/2014/main" id="{988219AE-761D-3146-CF4A-47DD98D3348D}"/>
              </a:ext>
            </a:extLst>
          </p:cNvPr>
          <p:cNvSpPr>
            <a:spLocks noChangeArrowheads="1"/>
          </p:cNvSpPr>
          <p:nvPr/>
        </p:nvSpPr>
        <p:spPr bwMode="auto">
          <a:xfrm>
            <a:off x="382588" y="3125788"/>
            <a:ext cx="853122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r>
              <a:rPr lang="en-US" altLang="en-US" sz="2400" baseline="-25000">
                <a:latin typeface="Times New Roman" panose="02020603050405020304" pitchFamily="18" charset="0"/>
              </a:rPr>
              <a:t>u</a:t>
            </a:r>
            <a:r>
              <a:rPr lang="en-US" altLang="en-US" sz="2400">
                <a:latin typeface="Times New Roman" panose="02020603050405020304" pitchFamily="18" charset="0"/>
              </a:rPr>
              <a:t> and </a:t>
            </a:r>
            <a:r>
              <a:rPr lang="en-US" altLang="en-US" sz="2400">
                <a:latin typeface="Symbol" panose="05050102010706020507" pitchFamily="18" charset="2"/>
              </a:rPr>
              <a:t>f</a:t>
            </a:r>
            <a:r>
              <a:rPr lang="en-US" altLang="en-US" sz="2400" baseline="-25000">
                <a:latin typeface="Times New Roman" panose="02020603050405020304" pitchFamily="18" charset="0"/>
              </a:rPr>
              <a:t>u</a:t>
            </a:r>
            <a:r>
              <a:rPr lang="en-US" altLang="en-US" sz="2400">
                <a:latin typeface="Times New Roman" panose="02020603050405020304" pitchFamily="18" charset="0"/>
              </a:rPr>
              <a:t> are known as the undrained strength parameters</a:t>
            </a:r>
          </a:p>
          <a:p>
            <a:pPr eaLnBrk="0" hangingPunct="0">
              <a:spcBef>
                <a:spcPct val="50000"/>
              </a:spcBef>
            </a:pPr>
            <a:endParaRPr lang="en-US" altLang="en-US" sz="1200">
              <a:latin typeface="Times New Roman" panose="02020603050405020304" pitchFamily="18" charset="0"/>
            </a:endParaRPr>
          </a:p>
          <a:p>
            <a:pPr hangingPunct="0">
              <a:spcBef>
                <a:spcPct val="50000"/>
              </a:spcBef>
            </a:pPr>
            <a:endParaRPr lang="en-US" altLang="en-US" sz="1200">
              <a:latin typeface="Times New Roman" panose="02020603050405020304"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EFABA59-41C6-7A43-AC2C-7FCB9525EC5A}"/>
              </a:ext>
            </a:extLst>
          </p:cNvPr>
          <p:cNvSpPr>
            <a:spLocks noChangeArrowheads="1"/>
          </p:cNvSpPr>
          <p:nvPr/>
        </p:nvSpPr>
        <p:spPr bwMode="auto">
          <a:xfrm>
            <a:off x="6858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Total stress failure criterion</a:t>
            </a:r>
          </a:p>
        </p:txBody>
      </p:sp>
      <p:graphicFrame>
        <p:nvGraphicFramePr>
          <p:cNvPr id="38915" name="Object 3">
            <a:hlinkClick r:id="" action="ppaction://ole?verb=0"/>
            <a:extLst>
              <a:ext uri="{FF2B5EF4-FFF2-40B4-BE49-F238E27FC236}">
                <a16:creationId xmlns:a16="http://schemas.microsoft.com/office/drawing/2014/main" id="{07B8D7EA-0DEF-174E-DB40-B150192A1EA5}"/>
              </a:ext>
            </a:extLst>
          </p:cNvPr>
          <p:cNvGraphicFramePr>
            <a:graphicFrameLocks/>
          </p:cNvGraphicFramePr>
          <p:nvPr/>
        </p:nvGraphicFramePr>
        <p:xfrm>
          <a:off x="2952750" y="2057400"/>
          <a:ext cx="6038850" cy="1062038"/>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38915" name="Object 3">
                        <a:hlinkClick r:id="" action="ppaction://ole?verb=0"/>
                        <a:extLst>
                          <a:ext uri="{FF2B5EF4-FFF2-40B4-BE49-F238E27FC236}">
                            <a16:creationId xmlns:a16="http://schemas.microsoft.com/office/drawing/2014/main" id="{07B8D7EA-0DEF-174E-DB40-B150192A1EA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057400"/>
                        <a:ext cx="603885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6" name="Rectangle 4">
            <a:extLst>
              <a:ext uri="{FF2B5EF4-FFF2-40B4-BE49-F238E27FC236}">
                <a16:creationId xmlns:a16="http://schemas.microsoft.com/office/drawing/2014/main" id="{21EACA5B-2225-924B-5496-FE12A8BA1343}"/>
              </a:ext>
            </a:extLst>
          </p:cNvPr>
          <p:cNvSpPr>
            <a:spLocks noChangeArrowheads="1"/>
          </p:cNvSpPr>
          <p:nvPr/>
        </p:nvSpPr>
        <p:spPr bwMode="auto">
          <a:xfrm>
            <a:off x="306388" y="915988"/>
            <a:ext cx="8531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If the soil is taken to failure at constant volume (undrained) then the failure criterion can be written in terms of total stress as</a:t>
            </a:r>
          </a:p>
        </p:txBody>
      </p:sp>
      <p:sp>
        <p:nvSpPr>
          <p:cNvPr id="38917" name="Rectangle 5">
            <a:extLst>
              <a:ext uri="{FF2B5EF4-FFF2-40B4-BE49-F238E27FC236}">
                <a16:creationId xmlns:a16="http://schemas.microsoft.com/office/drawing/2014/main" id="{9D1D5DBC-C84E-C650-142E-F4CB1B7A8261}"/>
              </a:ext>
            </a:extLst>
          </p:cNvPr>
          <p:cNvSpPr>
            <a:spLocks noChangeArrowheads="1"/>
          </p:cNvSpPr>
          <p:nvPr/>
        </p:nvSpPr>
        <p:spPr bwMode="auto">
          <a:xfrm>
            <a:off x="382588" y="3125788"/>
            <a:ext cx="8531225"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r>
              <a:rPr lang="en-US" altLang="en-US" sz="2400" baseline="-25000">
                <a:latin typeface="Times New Roman" panose="02020603050405020304" pitchFamily="18" charset="0"/>
              </a:rPr>
              <a:t>u</a:t>
            </a:r>
            <a:r>
              <a:rPr lang="en-US" altLang="en-US" sz="2400">
                <a:latin typeface="Times New Roman" panose="02020603050405020304" pitchFamily="18" charset="0"/>
              </a:rPr>
              <a:t> and </a:t>
            </a:r>
            <a:r>
              <a:rPr lang="en-US" altLang="en-US" sz="2400">
                <a:latin typeface="Symbol" panose="05050102010706020507" pitchFamily="18" charset="2"/>
              </a:rPr>
              <a:t>f</a:t>
            </a:r>
            <a:r>
              <a:rPr lang="en-US" altLang="en-US" sz="2400" baseline="-25000">
                <a:latin typeface="Times New Roman" panose="02020603050405020304" pitchFamily="18" charset="0"/>
              </a:rPr>
              <a:t>u</a:t>
            </a:r>
            <a:r>
              <a:rPr lang="en-US" altLang="en-US" sz="2400">
                <a:latin typeface="Times New Roman" panose="02020603050405020304" pitchFamily="18" charset="0"/>
              </a:rPr>
              <a:t> are known as the undrained strength parameters</a:t>
            </a:r>
          </a:p>
          <a:p>
            <a:pPr eaLnBrk="0" hangingPunct="0">
              <a:spcBef>
                <a:spcPct val="50000"/>
              </a:spcBef>
            </a:pPr>
            <a:endParaRPr lang="en-US" altLang="en-US" sz="1200">
              <a:latin typeface="Times New Roman" panose="02020603050405020304" pitchFamily="18" charset="0"/>
            </a:endParaRPr>
          </a:p>
          <a:p>
            <a:pPr eaLnBrk="0" hangingPunct="0">
              <a:spcBef>
                <a:spcPct val="50000"/>
              </a:spcBef>
            </a:pPr>
            <a:r>
              <a:rPr lang="en-US" altLang="en-US" sz="2400">
                <a:latin typeface="Times New Roman" panose="02020603050405020304" pitchFamily="18" charset="0"/>
              </a:rPr>
              <a:t>These parameters are not soil constants, they depend strongly on the moisture content of the soil.</a:t>
            </a:r>
          </a:p>
          <a:p>
            <a:pPr>
              <a:spcBef>
                <a:spcPct val="50000"/>
              </a:spcBef>
            </a:pPr>
            <a:endParaRPr lang="en-US" altLang="en-US" sz="2400">
              <a:latin typeface="Times New Roman" panose="02020603050405020304" pitchFamily="18"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8BC183A-9B83-862B-71D8-DAE90EBF5902}"/>
              </a:ext>
            </a:extLst>
          </p:cNvPr>
          <p:cNvSpPr>
            <a:spLocks noChangeArrowheads="1"/>
          </p:cNvSpPr>
          <p:nvPr/>
        </p:nvSpPr>
        <p:spPr bwMode="auto">
          <a:xfrm>
            <a:off x="6858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Total stress failure criterion</a:t>
            </a:r>
          </a:p>
        </p:txBody>
      </p:sp>
      <p:graphicFrame>
        <p:nvGraphicFramePr>
          <p:cNvPr id="39939" name="Object 3">
            <a:hlinkClick r:id="" action="ppaction://ole?verb=0"/>
            <a:extLst>
              <a:ext uri="{FF2B5EF4-FFF2-40B4-BE49-F238E27FC236}">
                <a16:creationId xmlns:a16="http://schemas.microsoft.com/office/drawing/2014/main" id="{FC4BC79E-2786-8AC7-FA69-9D11BB5F3C0B}"/>
              </a:ext>
            </a:extLst>
          </p:cNvPr>
          <p:cNvGraphicFramePr>
            <a:graphicFrameLocks/>
          </p:cNvGraphicFramePr>
          <p:nvPr/>
        </p:nvGraphicFramePr>
        <p:xfrm>
          <a:off x="2952750" y="2057400"/>
          <a:ext cx="6038850" cy="1062038"/>
        </p:xfrm>
        <a:graphic>
          <a:graphicData uri="http://schemas.openxmlformats.org/presentationml/2006/ole">
            <mc:AlternateContent xmlns:mc="http://schemas.openxmlformats.org/markup-compatibility/2006">
              <mc:Choice xmlns:v="urn:schemas-microsoft-com:vml" Requires="v">
                <p:oleObj name="Equation" r:id="rId2" imgW="1939680" imgH="339480" progId="Equation.2">
                  <p:embed/>
                </p:oleObj>
              </mc:Choice>
              <mc:Fallback>
                <p:oleObj name="Equation" r:id="rId2" imgW="1939680" imgH="339480" progId="Equation.2">
                  <p:embed/>
                  <p:pic>
                    <p:nvPicPr>
                      <p:cNvPr id="39939" name="Object 3">
                        <a:hlinkClick r:id="" action="ppaction://ole?verb=0"/>
                        <a:extLst>
                          <a:ext uri="{FF2B5EF4-FFF2-40B4-BE49-F238E27FC236}">
                            <a16:creationId xmlns:a16="http://schemas.microsoft.com/office/drawing/2014/main" id="{FC4BC79E-2786-8AC7-FA69-9D11BB5F3C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057400"/>
                        <a:ext cx="603885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0" name="Rectangle 4">
            <a:extLst>
              <a:ext uri="{FF2B5EF4-FFF2-40B4-BE49-F238E27FC236}">
                <a16:creationId xmlns:a16="http://schemas.microsoft.com/office/drawing/2014/main" id="{7F0AD26A-F84F-3FB7-3102-0BC0454739C4}"/>
              </a:ext>
            </a:extLst>
          </p:cNvPr>
          <p:cNvSpPr>
            <a:spLocks noChangeArrowheads="1"/>
          </p:cNvSpPr>
          <p:nvPr/>
        </p:nvSpPr>
        <p:spPr bwMode="auto">
          <a:xfrm>
            <a:off x="306388" y="915988"/>
            <a:ext cx="8531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If the soil is taken to failure at constant volume (undrained) then the failure criterion can be written in terms of total stress as</a:t>
            </a:r>
          </a:p>
        </p:txBody>
      </p:sp>
      <p:sp>
        <p:nvSpPr>
          <p:cNvPr id="39941" name="Rectangle 5">
            <a:extLst>
              <a:ext uri="{FF2B5EF4-FFF2-40B4-BE49-F238E27FC236}">
                <a16:creationId xmlns:a16="http://schemas.microsoft.com/office/drawing/2014/main" id="{D3A8A8B5-77FE-386C-5BFA-B89A3CF99EE2}"/>
              </a:ext>
            </a:extLst>
          </p:cNvPr>
          <p:cNvSpPr>
            <a:spLocks noChangeArrowheads="1"/>
          </p:cNvSpPr>
          <p:nvPr/>
        </p:nvSpPr>
        <p:spPr bwMode="auto">
          <a:xfrm>
            <a:off x="382588" y="3125788"/>
            <a:ext cx="8531225" cy="32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a:t>
            </a:r>
            <a:r>
              <a:rPr lang="en-US" altLang="en-US" sz="2400" baseline="-25000">
                <a:latin typeface="Times New Roman" panose="02020603050405020304" pitchFamily="18" charset="0"/>
              </a:rPr>
              <a:t>u</a:t>
            </a:r>
            <a:r>
              <a:rPr lang="en-US" altLang="en-US" sz="2400">
                <a:latin typeface="Times New Roman" panose="02020603050405020304" pitchFamily="18" charset="0"/>
              </a:rPr>
              <a:t> and </a:t>
            </a:r>
            <a:r>
              <a:rPr lang="en-US" altLang="en-US" sz="2400">
                <a:latin typeface="Symbol" panose="05050102010706020507" pitchFamily="18" charset="2"/>
              </a:rPr>
              <a:t>f</a:t>
            </a:r>
            <a:r>
              <a:rPr lang="en-US" altLang="en-US" sz="2400" baseline="-25000">
                <a:latin typeface="Times New Roman" panose="02020603050405020304" pitchFamily="18" charset="0"/>
              </a:rPr>
              <a:t>u</a:t>
            </a:r>
            <a:r>
              <a:rPr lang="en-US" altLang="en-US" sz="2400">
                <a:latin typeface="Times New Roman" panose="02020603050405020304" pitchFamily="18" charset="0"/>
              </a:rPr>
              <a:t> are known as the undrained strength parameters</a:t>
            </a:r>
          </a:p>
          <a:p>
            <a:pPr eaLnBrk="0" hangingPunct="0">
              <a:spcBef>
                <a:spcPct val="50000"/>
              </a:spcBef>
            </a:pPr>
            <a:endParaRPr lang="en-US" altLang="en-US" sz="1200">
              <a:latin typeface="Times New Roman" panose="02020603050405020304" pitchFamily="18" charset="0"/>
            </a:endParaRPr>
          </a:p>
          <a:p>
            <a:pPr eaLnBrk="0" hangingPunct="0">
              <a:spcBef>
                <a:spcPct val="50000"/>
              </a:spcBef>
            </a:pPr>
            <a:r>
              <a:rPr lang="en-US" altLang="en-US" sz="2400">
                <a:latin typeface="Times New Roman" panose="02020603050405020304" pitchFamily="18" charset="0"/>
              </a:rPr>
              <a:t>These parameters are not soil constants, they depend strongly on the moisture content of the soil.</a:t>
            </a:r>
          </a:p>
          <a:p>
            <a:pPr eaLnBrk="0" hangingPunct="0">
              <a:spcBef>
                <a:spcPct val="50000"/>
              </a:spcBef>
            </a:pPr>
            <a:r>
              <a:rPr lang="en-US" altLang="en-US" sz="2400">
                <a:latin typeface="Times New Roman" panose="02020603050405020304" pitchFamily="18" charset="0"/>
              </a:rPr>
              <a:t>The undrained strength is only relevant in practice to clayey soils that in the short term remain undrained. Note that as the pore pressures are unknown for undrained loading the effective stress failure criterion cannot be used.</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693B05F-A7BA-ACF4-60E8-B43321F99B5F}"/>
              </a:ext>
            </a:extLst>
          </p:cNvPr>
          <p:cNvSpPr>
            <a:spLocks noChangeArrowheads="1"/>
          </p:cNvSpPr>
          <p:nvPr/>
        </p:nvSpPr>
        <p:spPr bwMode="auto">
          <a:xfrm>
            <a:off x="381000" y="319088"/>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Mohr Circles &amp; Failure Envelope</a:t>
            </a:r>
            <a:endParaRPr lang="en-AU" altLang="en-US" sz="3600">
              <a:solidFill>
                <a:schemeClr val="tx2"/>
              </a:solidFill>
              <a:latin typeface="Arial Black" panose="020B0A04020102020204" pitchFamily="34" charset="0"/>
            </a:endParaRPr>
          </a:p>
        </p:txBody>
      </p:sp>
      <p:grpSp>
        <p:nvGrpSpPr>
          <p:cNvPr id="100355" name="Group 3">
            <a:extLst>
              <a:ext uri="{FF2B5EF4-FFF2-40B4-BE49-F238E27FC236}">
                <a16:creationId xmlns:a16="http://schemas.microsoft.com/office/drawing/2014/main" id="{F080E835-A4B5-2B2B-338C-F8D365210B31}"/>
              </a:ext>
            </a:extLst>
          </p:cNvPr>
          <p:cNvGrpSpPr>
            <a:grpSpLocks/>
          </p:cNvGrpSpPr>
          <p:nvPr/>
        </p:nvGrpSpPr>
        <p:grpSpPr bwMode="auto">
          <a:xfrm>
            <a:off x="304800" y="2362200"/>
            <a:ext cx="3886200" cy="2940050"/>
            <a:chOff x="96" y="1296"/>
            <a:chExt cx="2448" cy="1852"/>
          </a:xfrm>
        </p:grpSpPr>
        <p:grpSp>
          <p:nvGrpSpPr>
            <p:cNvPr id="100356" name="Group 4">
              <a:extLst>
                <a:ext uri="{FF2B5EF4-FFF2-40B4-BE49-F238E27FC236}">
                  <a16:creationId xmlns:a16="http://schemas.microsoft.com/office/drawing/2014/main" id="{34697C5C-3ECE-3A0D-4A49-05F72788B741}"/>
                </a:ext>
              </a:extLst>
            </p:cNvPr>
            <p:cNvGrpSpPr>
              <a:grpSpLocks/>
            </p:cNvGrpSpPr>
            <p:nvPr/>
          </p:nvGrpSpPr>
          <p:grpSpPr bwMode="auto">
            <a:xfrm>
              <a:off x="96" y="1589"/>
              <a:ext cx="2448" cy="1559"/>
              <a:chOff x="2736" y="1536"/>
              <a:chExt cx="2256" cy="1680"/>
            </a:xfrm>
          </p:grpSpPr>
          <p:sp>
            <p:nvSpPr>
              <p:cNvPr id="100357" name="Rectangle 5">
                <a:extLst>
                  <a:ext uri="{FF2B5EF4-FFF2-40B4-BE49-F238E27FC236}">
                    <a16:creationId xmlns:a16="http://schemas.microsoft.com/office/drawing/2014/main" id="{4AA8DD1B-F1CC-DB29-670F-7A5CFF3F6E42}"/>
                  </a:ext>
                </a:extLst>
              </p:cNvPr>
              <p:cNvSpPr>
                <a:spLocks noChangeArrowheads="1"/>
              </p:cNvSpPr>
              <p:nvPr/>
            </p:nvSpPr>
            <p:spPr bwMode="auto">
              <a:xfrm>
                <a:off x="2736" y="2160"/>
                <a:ext cx="2256" cy="105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0358" name="AutoShape 6">
                <a:extLst>
                  <a:ext uri="{FF2B5EF4-FFF2-40B4-BE49-F238E27FC236}">
                    <a16:creationId xmlns:a16="http://schemas.microsoft.com/office/drawing/2014/main" id="{A6D3AD83-B2A5-2831-292D-25C3E848251E}"/>
                  </a:ext>
                </a:extLst>
              </p:cNvPr>
              <p:cNvSpPr>
                <a:spLocks noChangeArrowheads="1"/>
              </p:cNvSpPr>
              <p:nvPr/>
            </p:nvSpPr>
            <p:spPr bwMode="auto">
              <a:xfrm flipH="1">
                <a:off x="3216" y="1536"/>
                <a:ext cx="912" cy="624"/>
              </a:xfrm>
              <a:prstGeom prst="rtTriangle">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0359" name="Rectangle 7">
                <a:extLst>
                  <a:ext uri="{FF2B5EF4-FFF2-40B4-BE49-F238E27FC236}">
                    <a16:creationId xmlns:a16="http://schemas.microsoft.com/office/drawing/2014/main" id="{4EAFCF59-2260-4213-7C3C-8421E08F00F2}"/>
                  </a:ext>
                </a:extLst>
              </p:cNvPr>
              <p:cNvSpPr>
                <a:spLocks noChangeArrowheads="1"/>
              </p:cNvSpPr>
              <p:nvPr/>
            </p:nvSpPr>
            <p:spPr bwMode="auto">
              <a:xfrm>
                <a:off x="4128" y="1536"/>
                <a:ext cx="864" cy="62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00360" name="AutoShape 8">
              <a:extLst>
                <a:ext uri="{FF2B5EF4-FFF2-40B4-BE49-F238E27FC236}">
                  <a16:creationId xmlns:a16="http://schemas.microsoft.com/office/drawing/2014/main" id="{5ED83EF0-3AD0-9732-2BFE-1AFDC7084D7A}"/>
                </a:ext>
              </a:extLst>
            </p:cNvPr>
            <p:cNvSpPr>
              <a:spLocks noChangeArrowheads="1"/>
            </p:cNvSpPr>
            <p:nvPr/>
          </p:nvSpPr>
          <p:spPr bwMode="auto">
            <a:xfrm rot="8629054">
              <a:off x="986" y="2034"/>
              <a:ext cx="717" cy="268"/>
            </a:xfrm>
            <a:prstGeom prst="curvedDownArrow">
              <a:avLst>
                <a:gd name="adj1" fmla="val 53507"/>
                <a:gd name="adj2" fmla="val 107015"/>
                <a:gd name="adj3" fmla="val 33333"/>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0361" name="Arc 9">
              <a:extLst>
                <a:ext uri="{FF2B5EF4-FFF2-40B4-BE49-F238E27FC236}">
                  <a16:creationId xmlns:a16="http://schemas.microsoft.com/office/drawing/2014/main" id="{758B7CE0-9AE5-BCC6-F0F4-A02738176F30}"/>
                </a:ext>
              </a:extLst>
            </p:cNvPr>
            <p:cNvSpPr>
              <a:spLocks/>
            </p:cNvSpPr>
            <p:nvPr/>
          </p:nvSpPr>
          <p:spPr bwMode="auto">
            <a:xfrm rot="-4212909" flipH="1" flipV="1">
              <a:off x="561" y="1145"/>
              <a:ext cx="1298" cy="1600"/>
            </a:xfrm>
            <a:custGeom>
              <a:avLst/>
              <a:gdLst>
                <a:gd name="G0" fmla="+- 3564 0 0"/>
                <a:gd name="G1" fmla="+- 21600 0 0"/>
                <a:gd name="G2" fmla="+- 21600 0 0"/>
                <a:gd name="T0" fmla="*/ 0 w 25164"/>
                <a:gd name="T1" fmla="*/ 296 h 31496"/>
                <a:gd name="T2" fmla="*/ 22764 w 25164"/>
                <a:gd name="T3" fmla="*/ 31496 h 31496"/>
                <a:gd name="T4" fmla="*/ 3564 w 25164"/>
                <a:gd name="T5" fmla="*/ 21600 h 31496"/>
              </a:gdLst>
              <a:ahLst/>
              <a:cxnLst>
                <a:cxn ang="0">
                  <a:pos x="T0" y="T1"/>
                </a:cxn>
                <a:cxn ang="0">
                  <a:pos x="T2" y="T3"/>
                </a:cxn>
                <a:cxn ang="0">
                  <a:pos x="T4" y="T5"/>
                </a:cxn>
              </a:cxnLst>
              <a:rect l="0" t="0" r="r" b="b"/>
              <a:pathLst>
                <a:path w="25164" h="31496" fill="none" extrusionOk="0">
                  <a:moveTo>
                    <a:pt x="0" y="296"/>
                  </a:moveTo>
                  <a:cubicBezTo>
                    <a:pt x="1177" y="99"/>
                    <a:pt x="2369" y="0"/>
                    <a:pt x="3564" y="0"/>
                  </a:cubicBezTo>
                  <a:cubicBezTo>
                    <a:pt x="15493" y="0"/>
                    <a:pt x="25164" y="9670"/>
                    <a:pt x="25164" y="21600"/>
                  </a:cubicBezTo>
                  <a:cubicBezTo>
                    <a:pt x="25164" y="25042"/>
                    <a:pt x="24341" y="28435"/>
                    <a:pt x="22763" y="31495"/>
                  </a:cubicBezTo>
                </a:path>
                <a:path w="25164" h="31496" stroke="0" extrusionOk="0">
                  <a:moveTo>
                    <a:pt x="0" y="296"/>
                  </a:moveTo>
                  <a:cubicBezTo>
                    <a:pt x="1177" y="99"/>
                    <a:pt x="2369" y="0"/>
                    <a:pt x="3564" y="0"/>
                  </a:cubicBezTo>
                  <a:cubicBezTo>
                    <a:pt x="15493" y="0"/>
                    <a:pt x="25164" y="9670"/>
                    <a:pt x="25164" y="21600"/>
                  </a:cubicBezTo>
                  <a:cubicBezTo>
                    <a:pt x="25164" y="25042"/>
                    <a:pt x="24341" y="28435"/>
                    <a:pt x="22763" y="31495"/>
                  </a:cubicBezTo>
                  <a:lnTo>
                    <a:pt x="3564"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00362" name="Text Box 10">
            <a:extLst>
              <a:ext uri="{FF2B5EF4-FFF2-40B4-BE49-F238E27FC236}">
                <a16:creationId xmlns:a16="http://schemas.microsoft.com/office/drawing/2014/main" id="{50946005-E72F-0B69-1549-54ABBFDE0C66}"/>
              </a:ext>
            </a:extLst>
          </p:cNvPr>
          <p:cNvSpPr txBox="1">
            <a:spLocks noChangeArrowheads="1"/>
          </p:cNvSpPr>
          <p:nvPr/>
        </p:nvSpPr>
        <p:spPr bwMode="auto">
          <a:xfrm>
            <a:off x="1219200" y="4038600"/>
            <a:ext cx="3048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chemeClr val="hlink"/>
                </a:solidFill>
              </a:rPr>
              <a:t>X</a:t>
            </a:r>
            <a:endParaRPr lang="en-AU" altLang="en-US" sz="1600">
              <a:solidFill>
                <a:schemeClr val="hlink"/>
              </a:solidFill>
            </a:endParaRPr>
          </a:p>
        </p:txBody>
      </p:sp>
      <p:sp>
        <p:nvSpPr>
          <p:cNvPr id="100363" name="Text Box 11">
            <a:extLst>
              <a:ext uri="{FF2B5EF4-FFF2-40B4-BE49-F238E27FC236}">
                <a16:creationId xmlns:a16="http://schemas.microsoft.com/office/drawing/2014/main" id="{10C38370-292D-5EEF-0B02-13E27DA6375B}"/>
              </a:ext>
            </a:extLst>
          </p:cNvPr>
          <p:cNvSpPr txBox="1">
            <a:spLocks noChangeArrowheads="1"/>
          </p:cNvSpPr>
          <p:nvPr/>
        </p:nvSpPr>
        <p:spPr bwMode="auto">
          <a:xfrm>
            <a:off x="533400" y="4495800"/>
            <a:ext cx="3048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chemeClr val="accent1"/>
                </a:solidFill>
              </a:rPr>
              <a:t>Y</a:t>
            </a:r>
            <a:endParaRPr lang="en-AU" altLang="en-US" sz="1600">
              <a:solidFill>
                <a:schemeClr val="accent1"/>
              </a:solidFill>
            </a:endParaRPr>
          </a:p>
        </p:txBody>
      </p:sp>
      <p:sp>
        <p:nvSpPr>
          <p:cNvPr id="100364" name="Text Box 12">
            <a:extLst>
              <a:ext uri="{FF2B5EF4-FFF2-40B4-BE49-F238E27FC236}">
                <a16:creationId xmlns:a16="http://schemas.microsoft.com/office/drawing/2014/main" id="{57609D7B-6D69-91DB-D8F1-338E43F4219F}"/>
              </a:ext>
            </a:extLst>
          </p:cNvPr>
          <p:cNvSpPr txBox="1">
            <a:spLocks noChangeArrowheads="1"/>
          </p:cNvSpPr>
          <p:nvPr/>
        </p:nvSpPr>
        <p:spPr bwMode="auto">
          <a:xfrm>
            <a:off x="990600" y="4572000"/>
            <a:ext cx="18288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Soil elements at </a:t>
            </a:r>
          </a:p>
          <a:p>
            <a:pPr>
              <a:spcBef>
                <a:spcPct val="50000"/>
              </a:spcBef>
            </a:pPr>
            <a:r>
              <a:rPr lang="en-US" altLang="en-US" sz="1600"/>
              <a:t>different locations</a:t>
            </a:r>
            <a:endParaRPr lang="en-AU" altLang="en-US" sz="1600"/>
          </a:p>
        </p:txBody>
      </p:sp>
      <p:grpSp>
        <p:nvGrpSpPr>
          <p:cNvPr id="100365" name="Group 13">
            <a:extLst>
              <a:ext uri="{FF2B5EF4-FFF2-40B4-BE49-F238E27FC236}">
                <a16:creationId xmlns:a16="http://schemas.microsoft.com/office/drawing/2014/main" id="{46A3C5D9-3ED8-11BE-0EBB-AAE3FE73F1CC}"/>
              </a:ext>
            </a:extLst>
          </p:cNvPr>
          <p:cNvGrpSpPr>
            <a:grpSpLocks/>
          </p:cNvGrpSpPr>
          <p:nvPr/>
        </p:nvGrpSpPr>
        <p:grpSpPr bwMode="auto">
          <a:xfrm>
            <a:off x="4495800" y="2057400"/>
            <a:ext cx="4267200" cy="2667000"/>
            <a:chOff x="2832" y="1296"/>
            <a:chExt cx="2688" cy="1680"/>
          </a:xfrm>
        </p:grpSpPr>
        <p:sp>
          <p:nvSpPr>
            <p:cNvPr id="100366" name="Line 14">
              <a:extLst>
                <a:ext uri="{FF2B5EF4-FFF2-40B4-BE49-F238E27FC236}">
                  <a16:creationId xmlns:a16="http://schemas.microsoft.com/office/drawing/2014/main" id="{3FFD391E-D976-1ED2-ABAD-6C930C21FAFB}"/>
                </a:ext>
              </a:extLst>
            </p:cNvPr>
            <p:cNvSpPr>
              <a:spLocks noChangeShapeType="1"/>
            </p:cNvSpPr>
            <p:nvPr/>
          </p:nvSpPr>
          <p:spPr bwMode="auto">
            <a:xfrm>
              <a:off x="2832" y="2736"/>
              <a:ext cx="2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0367" name="Line 15">
              <a:extLst>
                <a:ext uri="{FF2B5EF4-FFF2-40B4-BE49-F238E27FC236}">
                  <a16:creationId xmlns:a16="http://schemas.microsoft.com/office/drawing/2014/main" id="{B61B3AB3-8CBF-ECE0-B5E9-DBCACA9FD14A}"/>
                </a:ext>
              </a:extLst>
            </p:cNvPr>
            <p:cNvSpPr>
              <a:spLocks noChangeShapeType="1"/>
            </p:cNvSpPr>
            <p:nvPr/>
          </p:nvSpPr>
          <p:spPr bwMode="auto">
            <a:xfrm flipV="1">
              <a:off x="3120" y="1296"/>
              <a:ext cx="0" cy="16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0368" name="Line 16">
              <a:extLst>
                <a:ext uri="{FF2B5EF4-FFF2-40B4-BE49-F238E27FC236}">
                  <a16:creationId xmlns:a16="http://schemas.microsoft.com/office/drawing/2014/main" id="{F5BC9F41-CDA7-8E02-8442-66F2888B7891}"/>
                </a:ext>
              </a:extLst>
            </p:cNvPr>
            <p:cNvSpPr>
              <a:spLocks noChangeShapeType="1"/>
            </p:cNvSpPr>
            <p:nvPr/>
          </p:nvSpPr>
          <p:spPr bwMode="auto">
            <a:xfrm flipV="1">
              <a:off x="3120" y="1632"/>
              <a:ext cx="2112" cy="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0369" name="Group 17">
            <a:extLst>
              <a:ext uri="{FF2B5EF4-FFF2-40B4-BE49-F238E27FC236}">
                <a16:creationId xmlns:a16="http://schemas.microsoft.com/office/drawing/2014/main" id="{0379836B-316A-8AEF-4534-522779FDA789}"/>
              </a:ext>
            </a:extLst>
          </p:cNvPr>
          <p:cNvGrpSpPr>
            <a:grpSpLocks/>
          </p:cNvGrpSpPr>
          <p:nvPr/>
        </p:nvGrpSpPr>
        <p:grpSpPr bwMode="auto">
          <a:xfrm>
            <a:off x="5410200" y="3581400"/>
            <a:ext cx="1447800" cy="762000"/>
            <a:chOff x="3408" y="2256"/>
            <a:chExt cx="912" cy="480"/>
          </a:xfrm>
        </p:grpSpPr>
        <p:sp>
          <p:nvSpPr>
            <p:cNvPr id="100370" name="Arc 18">
              <a:extLst>
                <a:ext uri="{FF2B5EF4-FFF2-40B4-BE49-F238E27FC236}">
                  <a16:creationId xmlns:a16="http://schemas.microsoft.com/office/drawing/2014/main" id="{EEE30F7A-1902-7708-AD4A-ADE55EC45132}"/>
                </a:ext>
              </a:extLst>
            </p:cNvPr>
            <p:cNvSpPr>
              <a:spLocks/>
            </p:cNvSpPr>
            <p:nvPr/>
          </p:nvSpPr>
          <p:spPr bwMode="auto">
            <a:xfrm rot="-5400000">
              <a:off x="3624" y="2040"/>
              <a:ext cx="480" cy="912"/>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0371" name="Text Box 19">
              <a:extLst>
                <a:ext uri="{FF2B5EF4-FFF2-40B4-BE49-F238E27FC236}">
                  <a16:creationId xmlns:a16="http://schemas.microsoft.com/office/drawing/2014/main" id="{42B07763-1515-4175-2D66-05128109B832}"/>
                </a:ext>
              </a:extLst>
            </p:cNvPr>
            <p:cNvSpPr txBox="1">
              <a:spLocks noChangeArrowheads="1"/>
            </p:cNvSpPr>
            <p:nvPr/>
          </p:nvSpPr>
          <p:spPr bwMode="auto">
            <a:xfrm>
              <a:off x="3456" y="244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latin typeface="Times New Roman" panose="02020603050405020304" pitchFamily="18" charset="0"/>
                </a:rPr>
                <a:t>X</a:t>
              </a:r>
              <a:endParaRPr lang="en-AU" altLang="en-US" sz="2400">
                <a:solidFill>
                  <a:schemeClr val="hlink"/>
                </a:solidFill>
                <a:latin typeface="Times New Roman" panose="02020603050405020304" pitchFamily="18" charset="0"/>
              </a:endParaRPr>
            </a:p>
          </p:txBody>
        </p:sp>
      </p:grpSp>
      <p:grpSp>
        <p:nvGrpSpPr>
          <p:cNvPr id="100372" name="Group 20">
            <a:extLst>
              <a:ext uri="{FF2B5EF4-FFF2-40B4-BE49-F238E27FC236}">
                <a16:creationId xmlns:a16="http://schemas.microsoft.com/office/drawing/2014/main" id="{920E54CE-AC33-28A1-15FB-FD376FF5343C}"/>
              </a:ext>
            </a:extLst>
          </p:cNvPr>
          <p:cNvGrpSpPr>
            <a:grpSpLocks/>
          </p:cNvGrpSpPr>
          <p:nvPr/>
        </p:nvGrpSpPr>
        <p:grpSpPr bwMode="auto">
          <a:xfrm>
            <a:off x="6629400" y="3429000"/>
            <a:ext cx="1752600" cy="914400"/>
            <a:chOff x="4176" y="2160"/>
            <a:chExt cx="1104" cy="576"/>
          </a:xfrm>
        </p:grpSpPr>
        <p:sp>
          <p:nvSpPr>
            <p:cNvPr id="100373" name="Arc 21">
              <a:extLst>
                <a:ext uri="{FF2B5EF4-FFF2-40B4-BE49-F238E27FC236}">
                  <a16:creationId xmlns:a16="http://schemas.microsoft.com/office/drawing/2014/main" id="{509E101E-EED0-7DC5-ACB5-46BDBBB9941B}"/>
                </a:ext>
              </a:extLst>
            </p:cNvPr>
            <p:cNvSpPr>
              <a:spLocks/>
            </p:cNvSpPr>
            <p:nvPr/>
          </p:nvSpPr>
          <p:spPr bwMode="auto">
            <a:xfrm rot="-5400000">
              <a:off x="4440" y="1896"/>
              <a:ext cx="576" cy="1104"/>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0374" name="Text Box 22">
              <a:extLst>
                <a:ext uri="{FF2B5EF4-FFF2-40B4-BE49-F238E27FC236}">
                  <a16:creationId xmlns:a16="http://schemas.microsoft.com/office/drawing/2014/main" id="{C684D620-422E-C722-BA6E-3B68AEA9DA64}"/>
                </a:ext>
              </a:extLst>
            </p:cNvPr>
            <p:cNvSpPr txBox="1">
              <a:spLocks noChangeArrowheads="1"/>
            </p:cNvSpPr>
            <p:nvPr/>
          </p:nvSpPr>
          <p:spPr bwMode="auto">
            <a:xfrm>
              <a:off x="4752" y="2256"/>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1"/>
                  </a:solidFill>
                  <a:latin typeface="Times New Roman" panose="02020603050405020304" pitchFamily="18" charset="0"/>
                </a:rPr>
                <a:t>Y</a:t>
              </a:r>
              <a:endParaRPr lang="en-AU" altLang="en-US" sz="2400">
                <a:solidFill>
                  <a:schemeClr val="accent1"/>
                </a:solidFill>
                <a:latin typeface="Times New Roman" panose="02020603050405020304" pitchFamily="18" charset="0"/>
              </a:endParaRPr>
            </a:p>
          </p:txBody>
        </p:sp>
      </p:grpSp>
      <p:sp>
        <p:nvSpPr>
          <p:cNvPr id="100375" name="Text Box 23">
            <a:extLst>
              <a:ext uri="{FF2B5EF4-FFF2-40B4-BE49-F238E27FC236}">
                <a16:creationId xmlns:a16="http://schemas.microsoft.com/office/drawing/2014/main" id="{392E4BA8-55CE-E488-3F80-D637D001A495}"/>
              </a:ext>
            </a:extLst>
          </p:cNvPr>
          <p:cNvSpPr txBox="1">
            <a:spLocks noChangeArrowheads="1"/>
          </p:cNvSpPr>
          <p:nvPr/>
        </p:nvSpPr>
        <p:spPr bwMode="auto">
          <a:xfrm>
            <a:off x="4953000" y="50292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latin typeface="Times New Roman" panose="02020603050405020304" pitchFamily="18" charset="0"/>
              </a:rPr>
              <a:t>X</a:t>
            </a:r>
            <a:endParaRPr lang="en-AU" altLang="en-US" sz="2400">
              <a:solidFill>
                <a:schemeClr val="hlink"/>
              </a:solidFill>
              <a:latin typeface="Times New Roman" panose="02020603050405020304" pitchFamily="18" charset="0"/>
            </a:endParaRPr>
          </a:p>
        </p:txBody>
      </p:sp>
      <p:sp>
        <p:nvSpPr>
          <p:cNvPr id="100376" name="Text Box 24">
            <a:extLst>
              <a:ext uri="{FF2B5EF4-FFF2-40B4-BE49-F238E27FC236}">
                <a16:creationId xmlns:a16="http://schemas.microsoft.com/office/drawing/2014/main" id="{D0E437D4-AB13-DAE2-E9D4-EA7DF52EC38A}"/>
              </a:ext>
            </a:extLst>
          </p:cNvPr>
          <p:cNvSpPr txBox="1">
            <a:spLocks noChangeArrowheads="1"/>
          </p:cNvSpPr>
          <p:nvPr/>
        </p:nvSpPr>
        <p:spPr bwMode="auto">
          <a:xfrm>
            <a:off x="4953000" y="5638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1"/>
                </a:solidFill>
                <a:latin typeface="Times New Roman" panose="02020603050405020304" pitchFamily="18" charset="0"/>
              </a:rPr>
              <a:t>Y</a:t>
            </a:r>
            <a:endParaRPr lang="en-AU" altLang="en-US" sz="2400">
              <a:solidFill>
                <a:schemeClr val="accent1"/>
              </a:solidFill>
              <a:latin typeface="Times New Roman" panose="02020603050405020304" pitchFamily="18" charset="0"/>
            </a:endParaRPr>
          </a:p>
        </p:txBody>
      </p:sp>
      <p:sp>
        <p:nvSpPr>
          <p:cNvPr id="100377" name="Text Box 25">
            <a:extLst>
              <a:ext uri="{FF2B5EF4-FFF2-40B4-BE49-F238E27FC236}">
                <a16:creationId xmlns:a16="http://schemas.microsoft.com/office/drawing/2014/main" id="{75F9164C-4092-6983-A726-6479A298D497}"/>
              </a:ext>
            </a:extLst>
          </p:cNvPr>
          <p:cNvSpPr txBox="1">
            <a:spLocks noChangeArrowheads="1"/>
          </p:cNvSpPr>
          <p:nvPr/>
        </p:nvSpPr>
        <p:spPr bwMode="auto">
          <a:xfrm>
            <a:off x="5410200" y="5029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 failure</a:t>
            </a:r>
            <a:endParaRPr lang="en-AU" altLang="en-US" sz="2400">
              <a:latin typeface="Tahoma" panose="020B0604030504040204" pitchFamily="34" charset="0"/>
            </a:endParaRPr>
          </a:p>
        </p:txBody>
      </p:sp>
      <p:sp>
        <p:nvSpPr>
          <p:cNvPr id="100378" name="Text Box 26">
            <a:extLst>
              <a:ext uri="{FF2B5EF4-FFF2-40B4-BE49-F238E27FC236}">
                <a16:creationId xmlns:a16="http://schemas.microsoft.com/office/drawing/2014/main" id="{6604D4C1-3A3E-A60F-9805-115C951D13CD}"/>
              </a:ext>
            </a:extLst>
          </p:cNvPr>
          <p:cNvSpPr txBox="1">
            <a:spLocks noChangeArrowheads="1"/>
          </p:cNvSpPr>
          <p:nvPr/>
        </p:nvSpPr>
        <p:spPr bwMode="auto">
          <a:xfrm>
            <a:off x="5410200" y="5638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ahoma" panose="020B0604030504040204" pitchFamily="34" charset="0"/>
              </a:rPr>
              <a:t>~ stable</a:t>
            </a:r>
            <a:endParaRPr lang="en-AU" altLang="en-US" sz="2400">
              <a:latin typeface="Tahoma" panose="020B0604030504040204" pitchFamily="34" charset="0"/>
            </a:endParaRPr>
          </a:p>
        </p:txBody>
      </p:sp>
      <p:sp>
        <p:nvSpPr>
          <p:cNvPr id="100379" name="Rectangle 27">
            <a:extLst>
              <a:ext uri="{FF2B5EF4-FFF2-40B4-BE49-F238E27FC236}">
                <a16:creationId xmlns:a16="http://schemas.microsoft.com/office/drawing/2014/main" id="{AD88114D-0EA2-5CCC-8B5D-77537E8CFB59}"/>
              </a:ext>
            </a:extLst>
          </p:cNvPr>
          <p:cNvSpPr>
            <a:spLocks noChangeArrowheads="1"/>
          </p:cNvSpPr>
          <p:nvPr/>
        </p:nvSpPr>
        <p:spPr bwMode="auto">
          <a:xfrm>
            <a:off x="4540250" y="1860550"/>
            <a:ext cx="31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a:latin typeface="Times New Roman" panose="02020603050405020304" pitchFamily="18" charset="0"/>
                <a:sym typeface="Symbol" panose="05050102010706020507" pitchFamily="18" charset="2"/>
              </a:rPr>
              <a:t></a:t>
            </a:r>
            <a:endParaRPr lang="en-US" altLang="en-US" sz="2400">
              <a:latin typeface="Times New Roman" panose="02020603050405020304" pitchFamily="18" charset="0"/>
              <a:sym typeface="Symbol" panose="05050102010706020507" pitchFamily="18" charset="2"/>
            </a:endParaRPr>
          </a:p>
        </p:txBody>
      </p:sp>
      <p:sp>
        <p:nvSpPr>
          <p:cNvPr id="100380" name="Rectangle 28">
            <a:extLst>
              <a:ext uri="{FF2B5EF4-FFF2-40B4-BE49-F238E27FC236}">
                <a16:creationId xmlns:a16="http://schemas.microsoft.com/office/drawing/2014/main" id="{9C0612B5-C9D3-4B66-86DF-79F8D2825217}"/>
              </a:ext>
            </a:extLst>
          </p:cNvPr>
          <p:cNvSpPr>
            <a:spLocks noChangeArrowheads="1"/>
          </p:cNvSpPr>
          <p:nvPr/>
        </p:nvSpPr>
        <p:spPr bwMode="auto">
          <a:xfrm>
            <a:off x="8448675" y="4327525"/>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a:latin typeface="Times New Roman" panose="02020603050405020304" pitchFamily="18" charset="0"/>
                <a:sym typeface="Symbol" panose="05050102010706020507" pitchFamily="18" charset="2"/>
              </a:rPr>
              <a:t></a:t>
            </a:r>
            <a:endParaRPr lang="en-US" altLang="en-US" sz="2400">
              <a:latin typeface="Times New Roman" panose="02020603050405020304" pitchFamily="18" charset="0"/>
              <a:sym typeface="Symbol" panose="05050102010706020507" pitchFamily="18" charset="2"/>
            </a:endParaRPr>
          </a:p>
        </p:txBody>
      </p:sp>
    </p:spTree>
    <p:custDataLst>
      <p:tags r:id="rId1"/>
    </p:custDataLst>
  </p:cSld>
  <p:clrMapOvr>
    <a:masterClrMapping/>
  </p:clrMapOvr>
  <p:transition spd="med" advClick="0" advTm="3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00362"/>
                                        </p:tgtEl>
                                        <p:attrNameLst>
                                          <p:attrName>style.visibility</p:attrName>
                                        </p:attrNameLst>
                                      </p:cBhvr>
                                      <p:to>
                                        <p:strVal val="visible"/>
                                      </p:to>
                                    </p:set>
                                    <p:animEffect transition="in" filter="dissolve">
                                      <p:cBhvr>
                                        <p:cTn id="7" dur="500"/>
                                        <p:tgtEl>
                                          <p:spTgt spid="100362"/>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100363"/>
                                        </p:tgtEl>
                                        <p:attrNameLst>
                                          <p:attrName>style.visibility</p:attrName>
                                        </p:attrNameLst>
                                      </p:cBhvr>
                                      <p:to>
                                        <p:strVal val="visible"/>
                                      </p:to>
                                    </p:set>
                                    <p:animEffect transition="in" filter="dissolve">
                                      <p:cBhvr>
                                        <p:cTn id="11" dur="500"/>
                                        <p:tgtEl>
                                          <p:spTgt spid="100363"/>
                                        </p:tgtEl>
                                      </p:cBhvr>
                                    </p:animEffect>
                                  </p:childTnLst>
                                </p:cTn>
                              </p:par>
                            </p:childTnLst>
                          </p:cTn>
                        </p:par>
                        <p:par>
                          <p:cTn id="12" fill="hold" nodeType="afterGroup">
                            <p:stCondLst>
                              <p:cond delay="4000"/>
                            </p:stCondLst>
                            <p:childTnLst>
                              <p:par>
                                <p:cTn id="13" presetID="9" presetClass="entr" presetSubtype="0" fill="hold" nodeType="afterEffect">
                                  <p:stCondLst>
                                    <p:cond delay="2000"/>
                                  </p:stCondLst>
                                  <p:childTnLst>
                                    <p:set>
                                      <p:cBhvr>
                                        <p:cTn id="14" dur="1" fill="hold">
                                          <p:stCondLst>
                                            <p:cond delay="0"/>
                                          </p:stCondLst>
                                        </p:cTn>
                                        <p:tgtEl>
                                          <p:spTgt spid="100364"/>
                                        </p:tgtEl>
                                        <p:attrNameLst>
                                          <p:attrName>style.visibility</p:attrName>
                                        </p:attrNameLst>
                                      </p:cBhvr>
                                      <p:to>
                                        <p:strVal val="visible"/>
                                      </p:to>
                                    </p:set>
                                    <p:animEffect transition="in" filter="dissolve">
                                      <p:cBhvr>
                                        <p:cTn id="15" dur="500"/>
                                        <p:tgtEl>
                                          <p:spTgt spid="100364"/>
                                        </p:tgtEl>
                                      </p:cBhvr>
                                    </p:animEffect>
                                  </p:childTnLst>
                                </p:cTn>
                              </p:par>
                            </p:childTnLst>
                          </p:cTn>
                        </p:par>
                        <p:par>
                          <p:cTn id="16" fill="hold" nodeType="afterGroup">
                            <p:stCondLst>
                              <p:cond delay="6500"/>
                            </p:stCondLst>
                            <p:childTnLst>
                              <p:par>
                                <p:cTn id="17" presetID="9" presetClass="entr" presetSubtype="0" fill="hold" nodeType="afterEffect">
                                  <p:stCondLst>
                                    <p:cond delay="5000"/>
                                  </p:stCondLst>
                                  <p:childTnLst>
                                    <p:set>
                                      <p:cBhvr>
                                        <p:cTn id="18" dur="1" fill="hold">
                                          <p:stCondLst>
                                            <p:cond delay="0"/>
                                          </p:stCondLst>
                                        </p:cTn>
                                        <p:tgtEl>
                                          <p:spTgt spid="100369"/>
                                        </p:tgtEl>
                                        <p:attrNameLst>
                                          <p:attrName>style.visibility</p:attrName>
                                        </p:attrNameLst>
                                      </p:cBhvr>
                                      <p:to>
                                        <p:strVal val="visible"/>
                                      </p:to>
                                    </p:set>
                                    <p:animEffect transition="in" filter="dissolve">
                                      <p:cBhvr>
                                        <p:cTn id="19" dur="500"/>
                                        <p:tgtEl>
                                          <p:spTgt spid="100369"/>
                                        </p:tgtEl>
                                      </p:cBhvr>
                                    </p:animEffect>
                                  </p:childTnLst>
                                </p:cTn>
                              </p:par>
                            </p:childTnLst>
                          </p:cTn>
                        </p:par>
                        <p:par>
                          <p:cTn id="20" fill="hold" nodeType="afterGroup">
                            <p:stCondLst>
                              <p:cond delay="12000"/>
                            </p:stCondLst>
                            <p:childTnLst>
                              <p:par>
                                <p:cTn id="21" presetID="9" presetClass="entr" presetSubtype="0" fill="hold" nodeType="afterEffect">
                                  <p:stCondLst>
                                    <p:cond delay="4000"/>
                                  </p:stCondLst>
                                  <p:childTnLst>
                                    <p:set>
                                      <p:cBhvr>
                                        <p:cTn id="22" dur="1" fill="hold">
                                          <p:stCondLst>
                                            <p:cond delay="0"/>
                                          </p:stCondLst>
                                        </p:cTn>
                                        <p:tgtEl>
                                          <p:spTgt spid="100372"/>
                                        </p:tgtEl>
                                        <p:attrNameLst>
                                          <p:attrName>style.visibility</p:attrName>
                                        </p:attrNameLst>
                                      </p:cBhvr>
                                      <p:to>
                                        <p:strVal val="visible"/>
                                      </p:to>
                                    </p:set>
                                    <p:animEffect transition="in" filter="dissolve">
                                      <p:cBhvr>
                                        <p:cTn id="23" dur="500"/>
                                        <p:tgtEl>
                                          <p:spTgt spid="100372"/>
                                        </p:tgtEl>
                                      </p:cBhvr>
                                    </p:animEffect>
                                  </p:childTnLst>
                                </p:cTn>
                              </p:par>
                            </p:childTnLst>
                          </p:cTn>
                        </p:par>
                        <p:par>
                          <p:cTn id="24" fill="hold" nodeType="afterGroup">
                            <p:stCondLst>
                              <p:cond delay="16500"/>
                            </p:stCondLst>
                            <p:childTnLst>
                              <p:par>
                                <p:cTn id="25" presetID="9" presetClass="entr" presetSubtype="0" fill="hold" nodeType="afterEffect">
                                  <p:stCondLst>
                                    <p:cond delay="4000"/>
                                  </p:stCondLst>
                                  <p:childTnLst>
                                    <p:set>
                                      <p:cBhvr>
                                        <p:cTn id="26" dur="1" fill="hold">
                                          <p:stCondLst>
                                            <p:cond delay="0"/>
                                          </p:stCondLst>
                                        </p:cTn>
                                        <p:tgtEl>
                                          <p:spTgt spid="100375"/>
                                        </p:tgtEl>
                                        <p:attrNameLst>
                                          <p:attrName>style.visibility</p:attrName>
                                        </p:attrNameLst>
                                      </p:cBhvr>
                                      <p:to>
                                        <p:strVal val="visible"/>
                                      </p:to>
                                    </p:set>
                                    <p:animEffect transition="in" filter="dissolve">
                                      <p:cBhvr>
                                        <p:cTn id="27" dur="500"/>
                                        <p:tgtEl>
                                          <p:spTgt spid="100375"/>
                                        </p:tgtEl>
                                      </p:cBhvr>
                                    </p:animEffect>
                                  </p:childTnLst>
                                </p:cTn>
                              </p:par>
                            </p:childTnLst>
                          </p:cTn>
                        </p:par>
                        <p:par>
                          <p:cTn id="28" fill="hold" nodeType="afterGroup">
                            <p:stCondLst>
                              <p:cond delay="21000"/>
                            </p:stCondLst>
                            <p:childTnLst>
                              <p:par>
                                <p:cTn id="29" presetID="9" presetClass="entr" presetSubtype="0" fill="hold" nodeType="afterEffect">
                                  <p:stCondLst>
                                    <p:cond delay="2000"/>
                                  </p:stCondLst>
                                  <p:childTnLst>
                                    <p:set>
                                      <p:cBhvr>
                                        <p:cTn id="30" dur="1" fill="hold">
                                          <p:stCondLst>
                                            <p:cond delay="0"/>
                                          </p:stCondLst>
                                        </p:cTn>
                                        <p:tgtEl>
                                          <p:spTgt spid="100377"/>
                                        </p:tgtEl>
                                        <p:attrNameLst>
                                          <p:attrName>style.visibility</p:attrName>
                                        </p:attrNameLst>
                                      </p:cBhvr>
                                      <p:to>
                                        <p:strVal val="visible"/>
                                      </p:to>
                                    </p:set>
                                    <p:animEffect transition="in" filter="dissolve">
                                      <p:cBhvr>
                                        <p:cTn id="31" dur="500"/>
                                        <p:tgtEl>
                                          <p:spTgt spid="100377"/>
                                        </p:tgtEl>
                                      </p:cBhvr>
                                    </p:animEffect>
                                  </p:childTnLst>
                                </p:cTn>
                              </p:par>
                            </p:childTnLst>
                          </p:cTn>
                        </p:par>
                        <p:par>
                          <p:cTn id="32" fill="hold" nodeType="afterGroup">
                            <p:stCondLst>
                              <p:cond delay="23500"/>
                            </p:stCondLst>
                            <p:childTnLst>
                              <p:par>
                                <p:cTn id="33" presetID="9" presetClass="entr" presetSubtype="0" fill="hold" nodeType="afterEffect">
                                  <p:stCondLst>
                                    <p:cond delay="2000"/>
                                  </p:stCondLst>
                                  <p:childTnLst>
                                    <p:set>
                                      <p:cBhvr>
                                        <p:cTn id="34" dur="1" fill="hold">
                                          <p:stCondLst>
                                            <p:cond delay="0"/>
                                          </p:stCondLst>
                                        </p:cTn>
                                        <p:tgtEl>
                                          <p:spTgt spid="100376"/>
                                        </p:tgtEl>
                                        <p:attrNameLst>
                                          <p:attrName>style.visibility</p:attrName>
                                        </p:attrNameLst>
                                      </p:cBhvr>
                                      <p:to>
                                        <p:strVal val="visible"/>
                                      </p:to>
                                    </p:set>
                                    <p:animEffect transition="in" filter="dissolve">
                                      <p:cBhvr>
                                        <p:cTn id="35" dur="500"/>
                                        <p:tgtEl>
                                          <p:spTgt spid="100376"/>
                                        </p:tgtEl>
                                      </p:cBhvr>
                                    </p:animEffect>
                                  </p:childTnLst>
                                </p:cTn>
                              </p:par>
                            </p:childTnLst>
                          </p:cTn>
                        </p:par>
                        <p:par>
                          <p:cTn id="36" fill="hold" nodeType="afterGroup">
                            <p:stCondLst>
                              <p:cond delay="26000"/>
                            </p:stCondLst>
                            <p:childTnLst>
                              <p:par>
                                <p:cTn id="37" presetID="9" presetClass="entr" presetSubtype="0" fill="hold" nodeType="afterEffect">
                                  <p:stCondLst>
                                    <p:cond delay="3000"/>
                                  </p:stCondLst>
                                  <p:childTnLst>
                                    <p:set>
                                      <p:cBhvr>
                                        <p:cTn id="38" dur="1" fill="hold">
                                          <p:stCondLst>
                                            <p:cond delay="0"/>
                                          </p:stCondLst>
                                        </p:cTn>
                                        <p:tgtEl>
                                          <p:spTgt spid="100378"/>
                                        </p:tgtEl>
                                        <p:attrNameLst>
                                          <p:attrName>style.visibility</p:attrName>
                                        </p:attrNameLst>
                                      </p:cBhvr>
                                      <p:to>
                                        <p:strVal val="visible"/>
                                      </p:to>
                                    </p:set>
                                    <p:animEffect transition="in" filter="dissolve">
                                      <p:cBhvr>
                                        <p:cTn id="39" dur="500"/>
                                        <p:tgtEl>
                                          <p:spTgt spid="100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2" grpId="0" animBg="1" autoUpdateAnimBg="0"/>
      <p:bldP spid="100363" grpId="0" animBg="1" autoUpdateAnimBg="0"/>
      <p:bldP spid="100364" grpId="0" autoUpdateAnimBg="0"/>
      <p:bldP spid="100375" grpId="0" autoUpdateAnimBg="0"/>
      <p:bldP spid="100376" grpId="0" autoUpdateAnimBg="0"/>
      <p:bldP spid="100377" grpId="0" autoUpdateAnimBg="0"/>
      <p:bldP spid="10037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468313" y="476250"/>
            <a:ext cx="4248150" cy="5634038"/>
          </a:xfrm>
          <a:prstGeom prst="rect">
            <a:avLst/>
          </a:prstGeom>
          <a:noFill/>
          <a:ln w="9525">
            <a:solidFill>
              <a:schemeClr val="accent1"/>
            </a:solid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5508625" y="549275"/>
            <a:ext cx="2819400" cy="4733925"/>
          </a:xfrm>
          <a:prstGeom prst="rect">
            <a:avLst/>
          </a:prstGeom>
          <a:noFill/>
          <a:ln w="9525">
            <a:noFill/>
            <a:miter lim="800000"/>
            <a:headEnd/>
            <a:tailEnd/>
          </a:ln>
        </p:spPr>
      </p:pic>
      <p:pic>
        <p:nvPicPr>
          <p:cNvPr id="7172" name="Picture 4"/>
          <p:cNvPicPr>
            <a:picLocks noChangeAspect="1" noChangeArrowheads="1"/>
          </p:cNvPicPr>
          <p:nvPr/>
        </p:nvPicPr>
        <p:blipFill>
          <a:blip r:embed="rId4"/>
          <a:srcRect/>
          <a:stretch>
            <a:fillRect/>
          </a:stretch>
        </p:blipFill>
        <p:spPr bwMode="auto">
          <a:xfrm>
            <a:off x="5292725" y="5661025"/>
            <a:ext cx="3419475" cy="91440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90138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A24294C-AB04-691F-A993-F9578B80DB4C}"/>
              </a:ext>
            </a:extLst>
          </p:cNvPr>
          <p:cNvSpPr>
            <a:spLocks noChangeArrowheads="1"/>
          </p:cNvSpPr>
          <p:nvPr/>
        </p:nvSpPr>
        <p:spPr bwMode="auto">
          <a:xfrm>
            <a:off x="228600" y="2590800"/>
            <a:ext cx="2667000" cy="32004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1379" name="Rectangle 3">
            <a:extLst>
              <a:ext uri="{FF2B5EF4-FFF2-40B4-BE49-F238E27FC236}">
                <a16:creationId xmlns:a16="http://schemas.microsoft.com/office/drawing/2014/main" id="{1788A354-889B-B399-3563-D56977A2D8DA}"/>
              </a:ext>
            </a:extLst>
          </p:cNvPr>
          <p:cNvSpPr>
            <a:spLocks noChangeArrowheads="1"/>
          </p:cNvSpPr>
          <p:nvPr/>
        </p:nvSpPr>
        <p:spPr bwMode="auto">
          <a:xfrm>
            <a:off x="381000" y="319088"/>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Mohr Circles &amp; Failure Envelope</a:t>
            </a:r>
            <a:endParaRPr lang="en-AU" altLang="en-US" sz="3600">
              <a:solidFill>
                <a:schemeClr val="tx2"/>
              </a:solidFill>
              <a:latin typeface="Arial Black" panose="020B0A04020102020204" pitchFamily="34" charset="0"/>
            </a:endParaRPr>
          </a:p>
        </p:txBody>
      </p:sp>
      <p:sp>
        <p:nvSpPr>
          <p:cNvPr id="101380" name="Text Box 4">
            <a:extLst>
              <a:ext uri="{FF2B5EF4-FFF2-40B4-BE49-F238E27FC236}">
                <a16:creationId xmlns:a16="http://schemas.microsoft.com/office/drawing/2014/main" id="{227C8201-926F-5150-8C41-D5D8A49493D6}"/>
              </a:ext>
            </a:extLst>
          </p:cNvPr>
          <p:cNvSpPr txBox="1">
            <a:spLocks noChangeArrowheads="1"/>
          </p:cNvSpPr>
          <p:nvPr/>
        </p:nvSpPr>
        <p:spPr bwMode="auto">
          <a:xfrm>
            <a:off x="1371600" y="3962400"/>
            <a:ext cx="3048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chemeClr val="accent1"/>
                </a:solidFill>
              </a:rPr>
              <a:t>Y</a:t>
            </a:r>
            <a:endParaRPr lang="en-AU" altLang="en-US" sz="1600">
              <a:solidFill>
                <a:schemeClr val="accent1"/>
              </a:solidFill>
            </a:endParaRPr>
          </a:p>
        </p:txBody>
      </p:sp>
      <p:sp>
        <p:nvSpPr>
          <p:cNvPr id="101381" name="Text Box 5">
            <a:extLst>
              <a:ext uri="{FF2B5EF4-FFF2-40B4-BE49-F238E27FC236}">
                <a16:creationId xmlns:a16="http://schemas.microsoft.com/office/drawing/2014/main" id="{2105FEDD-6B09-C004-7791-796E577E334D}"/>
              </a:ext>
            </a:extLst>
          </p:cNvPr>
          <p:cNvSpPr txBox="1">
            <a:spLocks noChangeArrowheads="1"/>
          </p:cNvSpPr>
          <p:nvPr/>
        </p:nvSpPr>
        <p:spPr bwMode="auto">
          <a:xfrm>
            <a:off x="2667000" y="48133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Initially, Mohr circle is a point</a:t>
            </a:r>
            <a:endParaRPr lang="en-AU" altLang="en-US"/>
          </a:p>
        </p:txBody>
      </p:sp>
      <p:grpSp>
        <p:nvGrpSpPr>
          <p:cNvPr id="101382" name="Group 6">
            <a:extLst>
              <a:ext uri="{FF2B5EF4-FFF2-40B4-BE49-F238E27FC236}">
                <a16:creationId xmlns:a16="http://schemas.microsoft.com/office/drawing/2014/main" id="{022B3F32-F068-B237-069A-B8EA91E5EB0C}"/>
              </a:ext>
            </a:extLst>
          </p:cNvPr>
          <p:cNvGrpSpPr>
            <a:grpSpLocks/>
          </p:cNvGrpSpPr>
          <p:nvPr/>
        </p:nvGrpSpPr>
        <p:grpSpPr bwMode="auto">
          <a:xfrm>
            <a:off x="4495800" y="2057400"/>
            <a:ext cx="4267200" cy="2667000"/>
            <a:chOff x="2832" y="1296"/>
            <a:chExt cx="2688" cy="1680"/>
          </a:xfrm>
        </p:grpSpPr>
        <p:sp>
          <p:nvSpPr>
            <p:cNvPr id="101383" name="Line 7">
              <a:extLst>
                <a:ext uri="{FF2B5EF4-FFF2-40B4-BE49-F238E27FC236}">
                  <a16:creationId xmlns:a16="http://schemas.microsoft.com/office/drawing/2014/main" id="{84014DC2-EE79-A994-367F-85E4704664F7}"/>
                </a:ext>
              </a:extLst>
            </p:cNvPr>
            <p:cNvSpPr>
              <a:spLocks noChangeShapeType="1"/>
            </p:cNvSpPr>
            <p:nvPr/>
          </p:nvSpPr>
          <p:spPr bwMode="auto">
            <a:xfrm>
              <a:off x="2832" y="2736"/>
              <a:ext cx="2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384" name="Line 8">
              <a:extLst>
                <a:ext uri="{FF2B5EF4-FFF2-40B4-BE49-F238E27FC236}">
                  <a16:creationId xmlns:a16="http://schemas.microsoft.com/office/drawing/2014/main" id="{7F6EA5E3-AC77-BAEB-D4F4-28CF3FA07119}"/>
                </a:ext>
              </a:extLst>
            </p:cNvPr>
            <p:cNvSpPr>
              <a:spLocks noChangeShapeType="1"/>
            </p:cNvSpPr>
            <p:nvPr/>
          </p:nvSpPr>
          <p:spPr bwMode="auto">
            <a:xfrm flipV="1">
              <a:off x="3120" y="1296"/>
              <a:ext cx="0" cy="16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385" name="Line 9">
              <a:extLst>
                <a:ext uri="{FF2B5EF4-FFF2-40B4-BE49-F238E27FC236}">
                  <a16:creationId xmlns:a16="http://schemas.microsoft.com/office/drawing/2014/main" id="{6C129B8C-A8CC-E3D0-4228-7482B081C5F0}"/>
                </a:ext>
              </a:extLst>
            </p:cNvPr>
            <p:cNvSpPr>
              <a:spLocks noChangeShapeType="1"/>
            </p:cNvSpPr>
            <p:nvPr/>
          </p:nvSpPr>
          <p:spPr bwMode="auto">
            <a:xfrm flipV="1">
              <a:off x="3120" y="1632"/>
              <a:ext cx="2112" cy="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1386" name="Arc 10">
            <a:extLst>
              <a:ext uri="{FF2B5EF4-FFF2-40B4-BE49-F238E27FC236}">
                <a16:creationId xmlns:a16="http://schemas.microsoft.com/office/drawing/2014/main" id="{0601B587-8386-EC2B-0391-740624CD535A}"/>
              </a:ext>
            </a:extLst>
          </p:cNvPr>
          <p:cNvSpPr>
            <a:spLocks/>
          </p:cNvSpPr>
          <p:nvPr/>
        </p:nvSpPr>
        <p:spPr bwMode="auto">
          <a:xfrm rot="-5400000">
            <a:off x="6591300" y="3009900"/>
            <a:ext cx="914400" cy="17526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1387" name="AutoShape 11">
            <a:extLst>
              <a:ext uri="{FF2B5EF4-FFF2-40B4-BE49-F238E27FC236}">
                <a16:creationId xmlns:a16="http://schemas.microsoft.com/office/drawing/2014/main" id="{324C4933-B7E7-95DD-4608-58C546EF9145}"/>
              </a:ext>
            </a:extLst>
          </p:cNvPr>
          <p:cNvSpPr>
            <a:spLocks noChangeArrowheads="1"/>
          </p:cNvSpPr>
          <p:nvPr/>
        </p:nvSpPr>
        <p:spPr bwMode="auto">
          <a:xfrm flipV="1">
            <a:off x="685800" y="2286000"/>
            <a:ext cx="1600200" cy="304800"/>
          </a:xfrm>
          <a:custGeom>
            <a:avLst/>
            <a:gdLst>
              <a:gd name="G0" fmla="+- 3042 0 0"/>
              <a:gd name="G1" fmla="+- 21600 0 3042"/>
              <a:gd name="G2" fmla="*/ 3042 1 2"/>
              <a:gd name="G3" fmla="+- 21600 0 G2"/>
              <a:gd name="G4" fmla="+/ 3042 21600 2"/>
              <a:gd name="G5" fmla="+/ G1 0 2"/>
              <a:gd name="G6" fmla="*/ 21600 21600 3042"/>
              <a:gd name="G7" fmla="*/ G6 1 2"/>
              <a:gd name="G8" fmla="+- 21600 0 G7"/>
              <a:gd name="G9" fmla="*/ 21600 1 2"/>
              <a:gd name="G10" fmla="+- 3042 0 G9"/>
              <a:gd name="G11" fmla="?: G10 G8 0"/>
              <a:gd name="G12" fmla="?: G10 G7 21600"/>
              <a:gd name="T0" fmla="*/ 20079 w 21600"/>
              <a:gd name="T1" fmla="*/ 10800 h 21600"/>
              <a:gd name="T2" fmla="*/ 10800 w 21600"/>
              <a:gd name="T3" fmla="*/ 21600 h 21600"/>
              <a:gd name="T4" fmla="*/ 1521 w 21600"/>
              <a:gd name="T5" fmla="*/ 10800 h 21600"/>
              <a:gd name="T6" fmla="*/ 10800 w 21600"/>
              <a:gd name="T7" fmla="*/ 0 h 21600"/>
              <a:gd name="T8" fmla="*/ 3321 w 21600"/>
              <a:gd name="T9" fmla="*/ 3321 h 21600"/>
              <a:gd name="T10" fmla="*/ 18279 w 21600"/>
              <a:gd name="T11" fmla="*/ 18279 h 21600"/>
            </a:gdLst>
            <a:ahLst/>
            <a:cxnLst>
              <a:cxn ang="0">
                <a:pos x="T0" y="T1"/>
              </a:cxn>
              <a:cxn ang="0">
                <a:pos x="T2" y="T3"/>
              </a:cxn>
              <a:cxn ang="0">
                <a:pos x="T4" y="T5"/>
              </a:cxn>
              <a:cxn ang="0">
                <a:pos x="T6" y="T7"/>
              </a:cxn>
            </a:cxnLst>
            <a:rect l="T8" t="T9" r="T10" b="T11"/>
            <a:pathLst>
              <a:path w="21600" h="21600">
                <a:moveTo>
                  <a:pt x="0" y="0"/>
                </a:moveTo>
                <a:lnTo>
                  <a:pt x="3042" y="21600"/>
                </a:lnTo>
                <a:lnTo>
                  <a:pt x="18558"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1388" name="Group 12">
            <a:extLst>
              <a:ext uri="{FF2B5EF4-FFF2-40B4-BE49-F238E27FC236}">
                <a16:creationId xmlns:a16="http://schemas.microsoft.com/office/drawing/2014/main" id="{66A55488-9E26-DF01-39DD-870B54A78A93}"/>
              </a:ext>
            </a:extLst>
          </p:cNvPr>
          <p:cNvGrpSpPr>
            <a:grpSpLocks/>
          </p:cNvGrpSpPr>
          <p:nvPr/>
        </p:nvGrpSpPr>
        <p:grpSpPr bwMode="auto">
          <a:xfrm>
            <a:off x="1143000" y="3733800"/>
            <a:ext cx="762000" cy="838200"/>
            <a:chOff x="720" y="2352"/>
            <a:chExt cx="480" cy="528"/>
          </a:xfrm>
        </p:grpSpPr>
        <p:grpSp>
          <p:nvGrpSpPr>
            <p:cNvPr id="101389" name="Group 13">
              <a:extLst>
                <a:ext uri="{FF2B5EF4-FFF2-40B4-BE49-F238E27FC236}">
                  <a16:creationId xmlns:a16="http://schemas.microsoft.com/office/drawing/2014/main" id="{805A5619-B449-6FBF-3DA3-566283049C1A}"/>
                </a:ext>
              </a:extLst>
            </p:cNvPr>
            <p:cNvGrpSpPr>
              <a:grpSpLocks/>
            </p:cNvGrpSpPr>
            <p:nvPr/>
          </p:nvGrpSpPr>
          <p:grpSpPr bwMode="auto">
            <a:xfrm>
              <a:off x="912" y="2352"/>
              <a:ext cx="96" cy="144"/>
              <a:chOff x="912" y="2352"/>
              <a:chExt cx="96" cy="144"/>
            </a:xfrm>
          </p:grpSpPr>
          <p:sp>
            <p:nvSpPr>
              <p:cNvPr id="101390" name="Line 14">
                <a:extLst>
                  <a:ext uri="{FF2B5EF4-FFF2-40B4-BE49-F238E27FC236}">
                    <a16:creationId xmlns:a16="http://schemas.microsoft.com/office/drawing/2014/main" id="{ADBFFC7B-3BDE-9278-63C5-72CA8BC70F2A}"/>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391" name="Line 15">
                <a:extLst>
                  <a:ext uri="{FF2B5EF4-FFF2-40B4-BE49-F238E27FC236}">
                    <a16:creationId xmlns:a16="http://schemas.microsoft.com/office/drawing/2014/main" id="{15C0171A-8239-6C92-542F-ABAD58CC4CFC}"/>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1392" name="Group 16">
              <a:extLst>
                <a:ext uri="{FF2B5EF4-FFF2-40B4-BE49-F238E27FC236}">
                  <a16:creationId xmlns:a16="http://schemas.microsoft.com/office/drawing/2014/main" id="{07A6D4CD-D148-9095-1B7F-0F692B070FE7}"/>
                </a:ext>
              </a:extLst>
            </p:cNvPr>
            <p:cNvGrpSpPr>
              <a:grpSpLocks/>
            </p:cNvGrpSpPr>
            <p:nvPr/>
          </p:nvGrpSpPr>
          <p:grpSpPr bwMode="auto">
            <a:xfrm rot="5400000">
              <a:off x="1080" y="2520"/>
              <a:ext cx="96" cy="144"/>
              <a:chOff x="912" y="2352"/>
              <a:chExt cx="96" cy="144"/>
            </a:xfrm>
          </p:grpSpPr>
          <p:sp>
            <p:nvSpPr>
              <p:cNvPr id="101393" name="Line 17">
                <a:extLst>
                  <a:ext uri="{FF2B5EF4-FFF2-40B4-BE49-F238E27FC236}">
                    <a16:creationId xmlns:a16="http://schemas.microsoft.com/office/drawing/2014/main" id="{B7C7F6C9-189F-CEC8-DFCA-BFEBD2214A8B}"/>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394" name="Line 18">
                <a:extLst>
                  <a:ext uri="{FF2B5EF4-FFF2-40B4-BE49-F238E27FC236}">
                    <a16:creationId xmlns:a16="http://schemas.microsoft.com/office/drawing/2014/main" id="{AE51E157-8C28-AA89-457F-08FB4A5772CE}"/>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1395" name="Group 19">
              <a:extLst>
                <a:ext uri="{FF2B5EF4-FFF2-40B4-BE49-F238E27FC236}">
                  <a16:creationId xmlns:a16="http://schemas.microsoft.com/office/drawing/2014/main" id="{D9D7976F-F4B8-E625-AA74-C61F20C7E39D}"/>
                </a:ext>
              </a:extLst>
            </p:cNvPr>
            <p:cNvGrpSpPr>
              <a:grpSpLocks/>
            </p:cNvGrpSpPr>
            <p:nvPr/>
          </p:nvGrpSpPr>
          <p:grpSpPr bwMode="auto">
            <a:xfrm rot="-5400000">
              <a:off x="744" y="2520"/>
              <a:ext cx="96" cy="144"/>
              <a:chOff x="912" y="2352"/>
              <a:chExt cx="96" cy="144"/>
            </a:xfrm>
          </p:grpSpPr>
          <p:sp>
            <p:nvSpPr>
              <p:cNvPr id="101396" name="Line 20">
                <a:extLst>
                  <a:ext uri="{FF2B5EF4-FFF2-40B4-BE49-F238E27FC236}">
                    <a16:creationId xmlns:a16="http://schemas.microsoft.com/office/drawing/2014/main" id="{9CCEA613-C7A9-0FE3-6761-D77CABF2EEC5}"/>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397" name="Line 21">
                <a:extLst>
                  <a:ext uri="{FF2B5EF4-FFF2-40B4-BE49-F238E27FC236}">
                    <a16:creationId xmlns:a16="http://schemas.microsoft.com/office/drawing/2014/main" id="{CADA0784-7D93-D5ED-DD53-2DE543A7D0B4}"/>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1398" name="Group 22">
              <a:extLst>
                <a:ext uri="{FF2B5EF4-FFF2-40B4-BE49-F238E27FC236}">
                  <a16:creationId xmlns:a16="http://schemas.microsoft.com/office/drawing/2014/main" id="{6ED9EF5F-DCDC-5B9E-08E3-751697AEDD44}"/>
                </a:ext>
              </a:extLst>
            </p:cNvPr>
            <p:cNvGrpSpPr>
              <a:grpSpLocks/>
            </p:cNvGrpSpPr>
            <p:nvPr/>
          </p:nvGrpSpPr>
          <p:grpSpPr bwMode="auto">
            <a:xfrm rot="10800000">
              <a:off x="912" y="2736"/>
              <a:ext cx="96" cy="144"/>
              <a:chOff x="912" y="2352"/>
              <a:chExt cx="96" cy="144"/>
            </a:xfrm>
          </p:grpSpPr>
          <p:sp>
            <p:nvSpPr>
              <p:cNvPr id="101399" name="Line 23">
                <a:extLst>
                  <a:ext uri="{FF2B5EF4-FFF2-40B4-BE49-F238E27FC236}">
                    <a16:creationId xmlns:a16="http://schemas.microsoft.com/office/drawing/2014/main" id="{B98002E9-8B6E-4210-CFBE-67D12D39E3D0}"/>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00" name="Line 24">
                <a:extLst>
                  <a:ext uri="{FF2B5EF4-FFF2-40B4-BE49-F238E27FC236}">
                    <a16:creationId xmlns:a16="http://schemas.microsoft.com/office/drawing/2014/main" id="{5F5DE08A-20F5-8282-DEDB-5D09708B84DE}"/>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1401" name="Group 25">
            <a:extLst>
              <a:ext uri="{FF2B5EF4-FFF2-40B4-BE49-F238E27FC236}">
                <a16:creationId xmlns:a16="http://schemas.microsoft.com/office/drawing/2014/main" id="{207D50BE-303B-2927-CD2D-F3A550D7F7A4}"/>
              </a:ext>
            </a:extLst>
          </p:cNvPr>
          <p:cNvGrpSpPr>
            <a:grpSpLocks/>
          </p:cNvGrpSpPr>
          <p:nvPr/>
        </p:nvGrpSpPr>
        <p:grpSpPr bwMode="auto">
          <a:xfrm>
            <a:off x="1447800" y="3352800"/>
            <a:ext cx="990600" cy="914400"/>
            <a:chOff x="912" y="2112"/>
            <a:chExt cx="624" cy="576"/>
          </a:xfrm>
        </p:grpSpPr>
        <p:sp>
          <p:nvSpPr>
            <p:cNvPr id="101402" name="Text Box 26">
              <a:extLst>
                <a:ext uri="{FF2B5EF4-FFF2-40B4-BE49-F238E27FC236}">
                  <a16:creationId xmlns:a16="http://schemas.microsoft.com/office/drawing/2014/main" id="{2A29BA83-C658-004A-FFDB-91980EDCF541}"/>
                </a:ext>
              </a:extLst>
            </p:cNvPr>
            <p:cNvSpPr txBox="1">
              <a:spLocks noChangeArrowheads="1"/>
            </p:cNvSpPr>
            <p:nvPr/>
          </p:nvSpPr>
          <p:spPr bwMode="auto">
            <a:xfrm>
              <a:off x="912" y="2112"/>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01403" name="Text Box 27">
              <a:extLst>
                <a:ext uri="{FF2B5EF4-FFF2-40B4-BE49-F238E27FC236}">
                  <a16:creationId xmlns:a16="http://schemas.microsoft.com/office/drawing/2014/main" id="{38DE93EC-4F73-B652-D05B-55F48EC21F3B}"/>
                </a:ext>
              </a:extLst>
            </p:cNvPr>
            <p:cNvSpPr txBox="1">
              <a:spLocks noChangeArrowheads="1"/>
            </p:cNvSpPr>
            <p:nvPr/>
          </p:nvSpPr>
          <p:spPr bwMode="auto">
            <a:xfrm>
              <a:off x="1200" y="240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grpSp>
      <p:sp>
        <p:nvSpPr>
          <p:cNvPr id="101404" name="Text Box 28">
            <a:extLst>
              <a:ext uri="{FF2B5EF4-FFF2-40B4-BE49-F238E27FC236}">
                <a16:creationId xmlns:a16="http://schemas.microsoft.com/office/drawing/2014/main" id="{C581D29E-2D97-00B1-7DBB-D4EAD74BA10E}"/>
              </a:ext>
            </a:extLst>
          </p:cNvPr>
          <p:cNvSpPr txBox="1">
            <a:spLocks noChangeArrowheads="1"/>
          </p:cNvSpPr>
          <p:nvPr/>
        </p:nvSpPr>
        <p:spPr bwMode="auto">
          <a:xfrm>
            <a:off x="5943600" y="4267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01405" name="Oval 29">
            <a:extLst>
              <a:ext uri="{FF2B5EF4-FFF2-40B4-BE49-F238E27FC236}">
                <a16:creationId xmlns:a16="http://schemas.microsoft.com/office/drawing/2014/main" id="{BEF57558-D407-1782-DC66-2A1A8A41DA6A}"/>
              </a:ext>
            </a:extLst>
          </p:cNvPr>
          <p:cNvSpPr>
            <a:spLocks noChangeArrowheads="1"/>
          </p:cNvSpPr>
          <p:nvPr/>
        </p:nvSpPr>
        <p:spPr bwMode="auto">
          <a:xfrm>
            <a:off x="6096000" y="43037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1406" name="Group 30">
            <a:extLst>
              <a:ext uri="{FF2B5EF4-FFF2-40B4-BE49-F238E27FC236}">
                <a16:creationId xmlns:a16="http://schemas.microsoft.com/office/drawing/2014/main" id="{5E4B41B5-1E62-0967-3CF5-BC832EA7441D}"/>
              </a:ext>
            </a:extLst>
          </p:cNvPr>
          <p:cNvGrpSpPr>
            <a:grpSpLocks/>
          </p:cNvGrpSpPr>
          <p:nvPr/>
        </p:nvGrpSpPr>
        <p:grpSpPr bwMode="auto">
          <a:xfrm>
            <a:off x="1446213" y="3009900"/>
            <a:ext cx="992187" cy="457200"/>
            <a:chOff x="911" y="1896"/>
            <a:chExt cx="625" cy="288"/>
          </a:xfrm>
        </p:grpSpPr>
        <p:grpSp>
          <p:nvGrpSpPr>
            <p:cNvPr id="101407" name="Group 31">
              <a:extLst>
                <a:ext uri="{FF2B5EF4-FFF2-40B4-BE49-F238E27FC236}">
                  <a16:creationId xmlns:a16="http://schemas.microsoft.com/office/drawing/2014/main" id="{943BEB12-B024-5F5B-0517-0D3782552101}"/>
                </a:ext>
              </a:extLst>
            </p:cNvPr>
            <p:cNvGrpSpPr>
              <a:grpSpLocks/>
            </p:cNvGrpSpPr>
            <p:nvPr/>
          </p:nvGrpSpPr>
          <p:grpSpPr bwMode="auto">
            <a:xfrm>
              <a:off x="911" y="1968"/>
              <a:ext cx="96" cy="216"/>
              <a:chOff x="912" y="2352"/>
              <a:chExt cx="96" cy="144"/>
            </a:xfrm>
          </p:grpSpPr>
          <p:sp>
            <p:nvSpPr>
              <p:cNvPr id="101408" name="Line 32">
                <a:extLst>
                  <a:ext uri="{FF2B5EF4-FFF2-40B4-BE49-F238E27FC236}">
                    <a16:creationId xmlns:a16="http://schemas.microsoft.com/office/drawing/2014/main" id="{46F54B81-642F-3418-26BF-DD734F79BCED}"/>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09" name="Line 33">
                <a:extLst>
                  <a:ext uri="{FF2B5EF4-FFF2-40B4-BE49-F238E27FC236}">
                    <a16:creationId xmlns:a16="http://schemas.microsoft.com/office/drawing/2014/main" id="{09A42954-34FA-6367-26E9-7944336FA714}"/>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1410" name="Text Box 34">
              <a:extLst>
                <a:ext uri="{FF2B5EF4-FFF2-40B4-BE49-F238E27FC236}">
                  <a16:creationId xmlns:a16="http://schemas.microsoft.com/office/drawing/2014/main" id="{A2836069-9CAE-EABA-0E3C-94073898B4CD}"/>
                </a:ext>
              </a:extLst>
            </p:cNvPr>
            <p:cNvSpPr txBox="1">
              <a:spLocks noChangeArrowheads="1"/>
            </p:cNvSpPr>
            <p:nvPr/>
          </p:nvSpPr>
          <p:spPr bwMode="auto">
            <a:xfrm>
              <a:off x="1080" y="1896"/>
              <a:ext cx="4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folHlink"/>
                  </a:solidFill>
                  <a:latin typeface="Times New Roman" panose="02020603050405020304" pitchFamily="18" charset="0"/>
                  <a:sym typeface="Symbol" panose="05050102010706020507" pitchFamily="18" charset="2"/>
                </a:rPr>
                <a:t></a:t>
              </a:r>
              <a:endParaRPr lang="en-AU" altLang="en-US" sz="2400">
                <a:solidFill>
                  <a:schemeClr val="folHlink"/>
                </a:solidFill>
                <a:latin typeface="Times New Roman" panose="02020603050405020304" pitchFamily="18" charset="0"/>
              </a:endParaRPr>
            </a:p>
          </p:txBody>
        </p:sp>
      </p:grpSp>
      <p:sp>
        <p:nvSpPr>
          <p:cNvPr id="101411" name="Text Box 35">
            <a:extLst>
              <a:ext uri="{FF2B5EF4-FFF2-40B4-BE49-F238E27FC236}">
                <a16:creationId xmlns:a16="http://schemas.microsoft.com/office/drawing/2014/main" id="{C0316CBA-AD65-A15D-3774-5279A466E361}"/>
              </a:ext>
            </a:extLst>
          </p:cNvPr>
          <p:cNvSpPr txBox="1">
            <a:spLocks noChangeArrowheads="1"/>
          </p:cNvSpPr>
          <p:nvPr/>
        </p:nvSpPr>
        <p:spPr bwMode="auto">
          <a:xfrm>
            <a:off x="7581900" y="4379913"/>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r>
              <a:rPr lang="en-US" altLang="en-US" sz="2400">
                <a:latin typeface="Times New Roman" panose="02020603050405020304" pitchFamily="18" charset="0"/>
                <a:sym typeface="Symbol" panose="05050102010706020507" pitchFamily="18" charset="2"/>
              </a:rPr>
              <a:t>+</a:t>
            </a:r>
            <a:r>
              <a:rPr lang="en-US" altLang="en-US" sz="2400">
                <a:solidFill>
                  <a:schemeClr val="folHlink"/>
                </a:solidFill>
                <a:latin typeface="Times New Roman" panose="02020603050405020304" pitchFamily="18" charset="0"/>
                <a:sym typeface="Symbol" panose="05050102010706020507" pitchFamily="18" charset="2"/>
              </a:rPr>
              <a:t></a:t>
            </a:r>
            <a:endParaRPr lang="en-AU" altLang="en-US" sz="2400">
              <a:solidFill>
                <a:schemeClr val="folHlink"/>
              </a:solidFill>
              <a:latin typeface="Times New Roman" panose="02020603050405020304" pitchFamily="18" charset="0"/>
            </a:endParaRPr>
          </a:p>
        </p:txBody>
      </p:sp>
      <p:grpSp>
        <p:nvGrpSpPr>
          <p:cNvPr id="101412" name="Group 36">
            <a:extLst>
              <a:ext uri="{FF2B5EF4-FFF2-40B4-BE49-F238E27FC236}">
                <a16:creationId xmlns:a16="http://schemas.microsoft.com/office/drawing/2014/main" id="{37A303BD-C7E0-3634-829E-E10E6B2DFE7A}"/>
              </a:ext>
            </a:extLst>
          </p:cNvPr>
          <p:cNvGrpSpPr>
            <a:grpSpLocks/>
          </p:cNvGrpSpPr>
          <p:nvPr/>
        </p:nvGrpSpPr>
        <p:grpSpPr bwMode="auto">
          <a:xfrm>
            <a:off x="6172200" y="4608513"/>
            <a:ext cx="1752600" cy="571500"/>
            <a:chOff x="3888" y="2903"/>
            <a:chExt cx="1104" cy="360"/>
          </a:xfrm>
        </p:grpSpPr>
        <p:sp>
          <p:nvSpPr>
            <p:cNvPr id="101413" name="Line 37">
              <a:extLst>
                <a:ext uri="{FF2B5EF4-FFF2-40B4-BE49-F238E27FC236}">
                  <a16:creationId xmlns:a16="http://schemas.microsoft.com/office/drawing/2014/main" id="{D1D17798-9E76-C084-0BF2-DBEEB290DF41}"/>
                </a:ext>
              </a:extLst>
            </p:cNvPr>
            <p:cNvSpPr>
              <a:spLocks noChangeShapeType="1"/>
            </p:cNvSpPr>
            <p:nvPr/>
          </p:nvSpPr>
          <p:spPr bwMode="auto">
            <a:xfrm>
              <a:off x="3888" y="3191"/>
              <a:ext cx="1104" cy="0"/>
            </a:xfrm>
            <a:prstGeom prst="line">
              <a:avLst/>
            </a:prstGeom>
            <a:noFill/>
            <a:ln w="9525">
              <a:solidFill>
                <a:srgbClr val="800000"/>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14" name="Text Box 38">
              <a:extLst>
                <a:ext uri="{FF2B5EF4-FFF2-40B4-BE49-F238E27FC236}">
                  <a16:creationId xmlns:a16="http://schemas.microsoft.com/office/drawing/2014/main" id="{A16E9262-CBDD-C325-D475-9895CB781BE8}"/>
                </a:ext>
              </a:extLst>
            </p:cNvPr>
            <p:cNvSpPr txBox="1">
              <a:spLocks noChangeArrowheads="1"/>
            </p:cNvSpPr>
            <p:nvPr/>
          </p:nvSpPr>
          <p:spPr bwMode="auto">
            <a:xfrm>
              <a:off x="4248" y="2903"/>
              <a:ext cx="4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folHlink"/>
                  </a:solidFill>
                  <a:latin typeface="Times New Roman" panose="02020603050405020304" pitchFamily="18" charset="0"/>
                  <a:sym typeface="Symbol" panose="05050102010706020507" pitchFamily="18" charset="2"/>
                </a:rPr>
                <a:t></a:t>
              </a:r>
              <a:endParaRPr lang="en-AU" altLang="en-US" sz="2400">
                <a:solidFill>
                  <a:schemeClr val="folHlink"/>
                </a:solidFill>
                <a:latin typeface="Times New Roman" panose="02020603050405020304" pitchFamily="18" charset="0"/>
              </a:endParaRPr>
            </a:p>
          </p:txBody>
        </p:sp>
        <p:sp>
          <p:nvSpPr>
            <p:cNvPr id="101415" name="Line 39">
              <a:extLst>
                <a:ext uri="{FF2B5EF4-FFF2-40B4-BE49-F238E27FC236}">
                  <a16:creationId xmlns:a16="http://schemas.microsoft.com/office/drawing/2014/main" id="{54D8622C-2E55-75F2-F9E4-07956851E2D1}"/>
                </a:ext>
              </a:extLst>
            </p:cNvPr>
            <p:cNvSpPr>
              <a:spLocks noChangeShapeType="1"/>
            </p:cNvSpPr>
            <p:nvPr/>
          </p:nvSpPr>
          <p:spPr bwMode="auto">
            <a:xfrm>
              <a:off x="3888" y="3119"/>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16" name="Line 40">
              <a:extLst>
                <a:ext uri="{FF2B5EF4-FFF2-40B4-BE49-F238E27FC236}">
                  <a16:creationId xmlns:a16="http://schemas.microsoft.com/office/drawing/2014/main" id="{5C5AE235-4EBF-BB24-44CE-2F10AC4F131D}"/>
                </a:ext>
              </a:extLst>
            </p:cNvPr>
            <p:cNvSpPr>
              <a:spLocks noChangeShapeType="1"/>
            </p:cNvSpPr>
            <p:nvPr/>
          </p:nvSpPr>
          <p:spPr bwMode="auto">
            <a:xfrm>
              <a:off x="4992" y="3119"/>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1417" name="Line 41">
            <a:extLst>
              <a:ext uri="{FF2B5EF4-FFF2-40B4-BE49-F238E27FC236}">
                <a16:creationId xmlns:a16="http://schemas.microsoft.com/office/drawing/2014/main" id="{A1E81862-ED1D-AF73-784A-F517EA882A01}"/>
              </a:ext>
            </a:extLst>
          </p:cNvPr>
          <p:cNvSpPr>
            <a:spLocks noChangeShapeType="1"/>
          </p:cNvSpPr>
          <p:nvPr/>
        </p:nvSpPr>
        <p:spPr bwMode="auto">
          <a:xfrm flipV="1">
            <a:off x="5410200" y="4379913"/>
            <a:ext cx="685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18" name="AutoShape 42">
            <a:extLst>
              <a:ext uri="{FF2B5EF4-FFF2-40B4-BE49-F238E27FC236}">
                <a16:creationId xmlns:a16="http://schemas.microsoft.com/office/drawing/2014/main" id="{4B5E958D-59C3-F1DF-2BDC-B43C2E821DD9}"/>
              </a:ext>
            </a:extLst>
          </p:cNvPr>
          <p:cNvSpPr>
            <a:spLocks/>
          </p:cNvSpPr>
          <p:nvPr/>
        </p:nvSpPr>
        <p:spPr bwMode="auto">
          <a:xfrm>
            <a:off x="2667000" y="1189038"/>
            <a:ext cx="3429000" cy="868362"/>
          </a:xfrm>
          <a:prstGeom prst="callout1">
            <a:avLst>
              <a:gd name="adj1" fmla="val 13162"/>
              <a:gd name="adj2" fmla="val -2222"/>
              <a:gd name="adj3" fmla="val 336931"/>
              <a:gd name="adj4" fmla="val -31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The soil element does not fail if the Mohr circle is contained within the envelope</a:t>
            </a:r>
            <a:endParaRPr lang="en-AU" altLang="en-US"/>
          </a:p>
        </p:txBody>
      </p:sp>
      <p:sp>
        <p:nvSpPr>
          <p:cNvPr id="101419" name="Line 43">
            <a:extLst>
              <a:ext uri="{FF2B5EF4-FFF2-40B4-BE49-F238E27FC236}">
                <a16:creationId xmlns:a16="http://schemas.microsoft.com/office/drawing/2014/main" id="{35BB60E9-E33D-3DB5-3A16-970DF1CCDC36}"/>
              </a:ext>
            </a:extLst>
          </p:cNvPr>
          <p:cNvSpPr>
            <a:spLocks noChangeShapeType="1"/>
          </p:cNvSpPr>
          <p:nvPr/>
        </p:nvSpPr>
        <p:spPr bwMode="auto">
          <a:xfrm>
            <a:off x="228600" y="25908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1420" name="Text Box 44">
            <a:extLst>
              <a:ext uri="{FF2B5EF4-FFF2-40B4-BE49-F238E27FC236}">
                <a16:creationId xmlns:a16="http://schemas.microsoft.com/office/drawing/2014/main" id="{ED55EB4D-36B1-97A8-7F05-E605CB8C022D}"/>
              </a:ext>
            </a:extLst>
          </p:cNvPr>
          <p:cNvSpPr txBox="1">
            <a:spLocks noChangeArrowheads="1"/>
          </p:cNvSpPr>
          <p:nvPr/>
        </p:nvSpPr>
        <p:spPr bwMode="auto">
          <a:xfrm>
            <a:off x="2895600" y="24066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Times New Roman" panose="02020603050405020304" pitchFamily="18" charset="0"/>
              </a:rPr>
              <a:t>GL</a:t>
            </a:r>
            <a:endParaRPr lang="en-AU" altLang="en-US">
              <a:latin typeface="Times New Roman" panose="02020603050405020304" pitchFamily="18" charset="0"/>
            </a:endParaRPr>
          </a:p>
        </p:txBody>
      </p:sp>
    </p:spTree>
    <p:custDataLst>
      <p:tags r:id="rId1"/>
    </p:custDataLst>
  </p:cSld>
  <p:clrMapOvr>
    <a:masterClrMapping/>
  </p:clrMapOvr>
  <p:transition spd="med" advClick="0" advTm="4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01380"/>
                                        </p:tgtEl>
                                        <p:attrNameLst>
                                          <p:attrName>style.visibility</p:attrName>
                                        </p:attrNameLst>
                                      </p:cBhvr>
                                      <p:to>
                                        <p:strVal val="visible"/>
                                      </p:to>
                                    </p:set>
                                    <p:animEffect transition="in" filter="dissolve">
                                      <p:cBhvr>
                                        <p:cTn id="7" dur="500"/>
                                        <p:tgtEl>
                                          <p:spTgt spid="101380"/>
                                        </p:tgtEl>
                                      </p:cBhvr>
                                    </p:animEffect>
                                  </p:childTnLst>
                                </p:cTn>
                              </p:par>
                            </p:childTnLst>
                          </p:cTn>
                        </p:par>
                        <p:par>
                          <p:cTn id="8" fill="hold" nodeType="afterGroup">
                            <p:stCondLst>
                              <p:cond delay="2500"/>
                            </p:stCondLst>
                            <p:childTnLst>
                              <p:par>
                                <p:cTn id="9" presetID="9" presetClass="entr" presetSubtype="0" fill="hold" nodeType="afterEffect">
                                  <p:stCondLst>
                                    <p:cond delay="3000"/>
                                  </p:stCondLst>
                                  <p:childTnLst>
                                    <p:set>
                                      <p:cBhvr>
                                        <p:cTn id="10" dur="1" fill="hold">
                                          <p:stCondLst>
                                            <p:cond delay="0"/>
                                          </p:stCondLst>
                                        </p:cTn>
                                        <p:tgtEl>
                                          <p:spTgt spid="101388"/>
                                        </p:tgtEl>
                                        <p:attrNameLst>
                                          <p:attrName>style.visibility</p:attrName>
                                        </p:attrNameLst>
                                      </p:cBhvr>
                                      <p:to>
                                        <p:strVal val="visible"/>
                                      </p:to>
                                    </p:set>
                                    <p:animEffect transition="in" filter="dissolve">
                                      <p:cBhvr>
                                        <p:cTn id="11" dur="500"/>
                                        <p:tgtEl>
                                          <p:spTgt spid="101388"/>
                                        </p:tgtEl>
                                      </p:cBhvr>
                                    </p:animEffect>
                                  </p:childTnLst>
                                </p:cTn>
                              </p:par>
                            </p:childTnLst>
                          </p:cTn>
                        </p:par>
                        <p:par>
                          <p:cTn id="12" fill="hold" nodeType="afterGroup">
                            <p:stCondLst>
                              <p:cond delay="6000"/>
                            </p:stCondLst>
                            <p:childTnLst>
                              <p:par>
                                <p:cTn id="13" presetID="9" presetClass="entr" presetSubtype="0" fill="hold" nodeType="afterEffect">
                                  <p:stCondLst>
                                    <p:cond delay="2000"/>
                                  </p:stCondLst>
                                  <p:childTnLst>
                                    <p:set>
                                      <p:cBhvr>
                                        <p:cTn id="14" dur="1" fill="hold">
                                          <p:stCondLst>
                                            <p:cond delay="0"/>
                                          </p:stCondLst>
                                        </p:cTn>
                                        <p:tgtEl>
                                          <p:spTgt spid="101401"/>
                                        </p:tgtEl>
                                        <p:attrNameLst>
                                          <p:attrName>style.visibility</p:attrName>
                                        </p:attrNameLst>
                                      </p:cBhvr>
                                      <p:to>
                                        <p:strVal val="visible"/>
                                      </p:to>
                                    </p:set>
                                    <p:animEffect transition="in" filter="dissolve">
                                      <p:cBhvr>
                                        <p:cTn id="15" dur="500"/>
                                        <p:tgtEl>
                                          <p:spTgt spid="101401"/>
                                        </p:tgtEl>
                                      </p:cBhvr>
                                    </p:animEffect>
                                  </p:childTnLst>
                                </p:cTn>
                              </p:par>
                            </p:childTnLst>
                          </p:cTn>
                        </p:par>
                        <p:par>
                          <p:cTn id="16" fill="hold" nodeType="afterGroup">
                            <p:stCondLst>
                              <p:cond delay="8500"/>
                            </p:stCondLst>
                            <p:childTnLst>
                              <p:par>
                                <p:cTn id="17" presetID="9" presetClass="entr" presetSubtype="0" fill="hold" nodeType="afterEffect">
                                  <p:stCondLst>
                                    <p:cond delay="2000"/>
                                  </p:stCondLst>
                                  <p:childTnLst>
                                    <p:set>
                                      <p:cBhvr>
                                        <p:cTn id="18" dur="1" fill="hold">
                                          <p:stCondLst>
                                            <p:cond delay="0"/>
                                          </p:stCondLst>
                                        </p:cTn>
                                        <p:tgtEl>
                                          <p:spTgt spid="101405"/>
                                        </p:tgtEl>
                                        <p:attrNameLst>
                                          <p:attrName>style.visibility</p:attrName>
                                        </p:attrNameLst>
                                      </p:cBhvr>
                                      <p:to>
                                        <p:strVal val="visible"/>
                                      </p:to>
                                    </p:set>
                                    <p:animEffect transition="in" filter="dissolve">
                                      <p:cBhvr>
                                        <p:cTn id="19" dur="500"/>
                                        <p:tgtEl>
                                          <p:spTgt spid="101405"/>
                                        </p:tgtEl>
                                      </p:cBhvr>
                                    </p:animEffect>
                                  </p:childTnLst>
                                </p:cTn>
                              </p:par>
                            </p:childTnLst>
                          </p:cTn>
                        </p:par>
                        <p:par>
                          <p:cTn id="20" fill="hold" nodeType="afterGroup">
                            <p:stCondLst>
                              <p:cond delay="11000"/>
                            </p:stCondLst>
                            <p:childTnLst>
                              <p:par>
                                <p:cTn id="21" presetID="9" presetClass="entr" presetSubtype="0" fill="hold" nodeType="afterEffect">
                                  <p:stCondLst>
                                    <p:cond delay="2000"/>
                                  </p:stCondLst>
                                  <p:childTnLst>
                                    <p:set>
                                      <p:cBhvr>
                                        <p:cTn id="22" dur="1" fill="hold">
                                          <p:stCondLst>
                                            <p:cond delay="0"/>
                                          </p:stCondLst>
                                        </p:cTn>
                                        <p:tgtEl>
                                          <p:spTgt spid="101404"/>
                                        </p:tgtEl>
                                        <p:attrNameLst>
                                          <p:attrName>style.visibility</p:attrName>
                                        </p:attrNameLst>
                                      </p:cBhvr>
                                      <p:to>
                                        <p:strVal val="visible"/>
                                      </p:to>
                                    </p:set>
                                    <p:animEffect transition="in" filter="dissolve">
                                      <p:cBhvr>
                                        <p:cTn id="23" dur="500"/>
                                        <p:tgtEl>
                                          <p:spTgt spid="101404"/>
                                        </p:tgtEl>
                                      </p:cBhvr>
                                    </p:animEffect>
                                  </p:childTnLst>
                                </p:cTn>
                              </p:par>
                            </p:childTnLst>
                          </p:cTn>
                        </p:par>
                        <p:par>
                          <p:cTn id="24" fill="hold" nodeType="afterGroup">
                            <p:stCondLst>
                              <p:cond delay="13500"/>
                            </p:stCondLst>
                            <p:childTnLst>
                              <p:par>
                                <p:cTn id="25" presetID="9" presetClass="entr" presetSubtype="0" fill="hold" nodeType="afterEffect">
                                  <p:stCondLst>
                                    <p:cond delay="2000"/>
                                  </p:stCondLst>
                                  <p:childTnLst>
                                    <p:set>
                                      <p:cBhvr>
                                        <p:cTn id="26" dur="1" fill="hold">
                                          <p:stCondLst>
                                            <p:cond delay="0"/>
                                          </p:stCondLst>
                                        </p:cTn>
                                        <p:tgtEl>
                                          <p:spTgt spid="101417"/>
                                        </p:tgtEl>
                                        <p:attrNameLst>
                                          <p:attrName>style.visibility</p:attrName>
                                        </p:attrNameLst>
                                      </p:cBhvr>
                                      <p:to>
                                        <p:strVal val="visible"/>
                                      </p:to>
                                    </p:set>
                                    <p:animEffect transition="in" filter="dissolve">
                                      <p:cBhvr>
                                        <p:cTn id="27" dur="500"/>
                                        <p:tgtEl>
                                          <p:spTgt spid="101417"/>
                                        </p:tgtEl>
                                      </p:cBhvr>
                                    </p:animEffect>
                                  </p:childTnLst>
                                </p:cTn>
                              </p:par>
                            </p:childTnLst>
                          </p:cTn>
                        </p:par>
                        <p:par>
                          <p:cTn id="28" fill="hold" nodeType="afterGroup">
                            <p:stCondLst>
                              <p:cond delay="16000"/>
                            </p:stCondLst>
                            <p:childTnLst>
                              <p:par>
                                <p:cTn id="29" presetID="9" presetClass="entr" presetSubtype="0" fill="hold" nodeType="afterEffect">
                                  <p:stCondLst>
                                    <p:cond delay="2000"/>
                                  </p:stCondLst>
                                  <p:childTnLst>
                                    <p:set>
                                      <p:cBhvr>
                                        <p:cTn id="30" dur="1" fill="hold">
                                          <p:stCondLst>
                                            <p:cond delay="0"/>
                                          </p:stCondLst>
                                        </p:cTn>
                                        <p:tgtEl>
                                          <p:spTgt spid="101381"/>
                                        </p:tgtEl>
                                        <p:attrNameLst>
                                          <p:attrName>style.visibility</p:attrName>
                                        </p:attrNameLst>
                                      </p:cBhvr>
                                      <p:to>
                                        <p:strVal val="visible"/>
                                      </p:to>
                                    </p:set>
                                    <p:animEffect transition="in" filter="dissolve">
                                      <p:cBhvr>
                                        <p:cTn id="31" dur="500"/>
                                        <p:tgtEl>
                                          <p:spTgt spid="101381"/>
                                        </p:tgtEl>
                                      </p:cBhvr>
                                    </p:animEffect>
                                  </p:childTnLst>
                                </p:cTn>
                              </p:par>
                            </p:childTnLst>
                          </p:cTn>
                        </p:par>
                        <p:par>
                          <p:cTn id="32" fill="hold" nodeType="afterGroup">
                            <p:stCondLst>
                              <p:cond delay="18500"/>
                            </p:stCondLst>
                            <p:childTnLst>
                              <p:par>
                                <p:cTn id="33" presetID="9" presetClass="entr" presetSubtype="0" fill="hold" nodeType="afterEffect">
                                  <p:stCondLst>
                                    <p:cond delay="4000"/>
                                  </p:stCondLst>
                                  <p:childTnLst>
                                    <p:set>
                                      <p:cBhvr>
                                        <p:cTn id="34" dur="1" fill="hold">
                                          <p:stCondLst>
                                            <p:cond delay="0"/>
                                          </p:stCondLst>
                                        </p:cTn>
                                        <p:tgtEl>
                                          <p:spTgt spid="101387"/>
                                        </p:tgtEl>
                                        <p:attrNameLst>
                                          <p:attrName>style.visibility</p:attrName>
                                        </p:attrNameLst>
                                      </p:cBhvr>
                                      <p:to>
                                        <p:strVal val="visible"/>
                                      </p:to>
                                    </p:set>
                                    <p:animEffect transition="in" filter="dissolve">
                                      <p:cBhvr>
                                        <p:cTn id="35" dur="500"/>
                                        <p:tgtEl>
                                          <p:spTgt spid="101387"/>
                                        </p:tgtEl>
                                      </p:cBhvr>
                                    </p:animEffect>
                                  </p:childTnLst>
                                </p:cTn>
                              </p:par>
                            </p:childTnLst>
                          </p:cTn>
                        </p:par>
                        <p:par>
                          <p:cTn id="36" fill="hold" nodeType="afterGroup">
                            <p:stCondLst>
                              <p:cond delay="23000"/>
                            </p:stCondLst>
                            <p:childTnLst>
                              <p:par>
                                <p:cTn id="37" presetID="9" presetClass="entr" presetSubtype="0" fill="hold" nodeType="afterEffect">
                                  <p:stCondLst>
                                    <p:cond delay="2000"/>
                                  </p:stCondLst>
                                  <p:childTnLst>
                                    <p:set>
                                      <p:cBhvr>
                                        <p:cTn id="38" dur="1" fill="hold">
                                          <p:stCondLst>
                                            <p:cond delay="0"/>
                                          </p:stCondLst>
                                        </p:cTn>
                                        <p:tgtEl>
                                          <p:spTgt spid="101406"/>
                                        </p:tgtEl>
                                        <p:attrNameLst>
                                          <p:attrName>style.visibility</p:attrName>
                                        </p:attrNameLst>
                                      </p:cBhvr>
                                      <p:to>
                                        <p:strVal val="visible"/>
                                      </p:to>
                                    </p:set>
                                    <p:animEffect transition="in" filter="dissolve">
                                      <p:cBhvr>
                                        <p:cTn id="39" dur="500"/>
                                        <p:tgtEl>
                                          <p:spTgt spid="101406"/>
                                        </p:tgtEl>
                                      </p:cBhvr>
                                    </p:animEffect>
                                  </p:childTnLst>
                                </p:cTn>
                              </p:par>
                            </p:childTnLst>
                          </p:cTn>
                        </p:par>
                        <p:par>
                          <p:cTn id="40" fill="hold" nodeType="afterGroup">
                            <p:stCondLst>
                              <p:cond delay="25500"/>
                            </p:stCondLst>
                            <p:childTnLst>
                              <p:par>
                                <p:cTn id="41" presetID="9" presetClass="entr" presetSubtype="0" fill="hold" nodeType="afterEffect">
                                  <p:stCondLst>
                                    <p:cond delay="2000"/>
                                  </p:stCondLst>
                                  <p:childTnLst>
                                    <p:set>
                                      <p:cBhvr>
                                        <p:cTn id="42" dur="1" fill="hold">
                                          <p:stCondLst>
                                            <p:cond delay="0"/>
                                          </p:stCondLst>
                                        </p:cTn>
                                        <p:tgtEl>
                                          <p:spTgt spid="101386"/>
                                        </p:tgtEl>
                                        <p:attrNameLst>
                                          <p:attrName>style.visibility</p:attrName>
                                        </p:attrNameLst>
                                      </p:cBhvr>
                                      <p:to>
                                        <p:strVal val="visible"/>
                                      </p:to>
                                    </p:set>
                                    <p:animEffect transition="in" filter="dissolve">
                                      <p:cBhvr>
                                        <p:cTn id="43" dur="500"/>
                                        <p:tgtEl>
                                          <p:spTgt spid="101386"/>
                                        </p:tgtEl>
                                      </p:cBhvr>
                                    </p:animEffect>
                                  </p:childTnLst>
                                </p:cTn>
                              </p:par>
                            </p:childTnLst>
                          </p:cTn>
                        </p:par>
                        <p:par>
                          <p:cTn id="44" fill="hold" nodeType="afterGroup">
                            <p:stCondLst>
                              <p:cond delay="28000"/>
                            </p:stCondLst>
                            <p:childTnLst>
                              <p:par>
                                <p:cTn id="45" presetID="9" presetClass="entr" presetSubtype="0" fill="hold" nodeType="afterEffect">
                                  <p:stCondLst>
                                    <p:cond delay="2000"/>
                                  </p:stCondLst>
                                  <p:childTnLst>
                                    <p:set>
                                      <p:cBhvr>
                                        <p:cTn id="46" dur="1" fill="hold">
                                          <p:stCondLst>
                                            <p:cond delay="0"/>
                                          </p:stCondLst>
                                        </p:cTn>
                                        <p:tgtEl>
                                          <p:spTgt spid="101411"/>
                                        </p:tgtEl>
                                        <p:attrNameLst>
                                          <p:attrName>style.visibility</p:attrName>
                                        </p:attrNameLst>
                                      </p:cBhvr>
                                      <p:to>
                                        <p:strVal val="visible"/>
                                      </p:to>
                                    </p:set>
                                    <p:animEffect transition="in" filter="dissolve">
                                      <p:cBhvr>
                                        <p:cTn id="47" dur="500"/>
                                        <p:tgtEl>
                                          <p:spTgt spid="101411"/>
                                        </p:tgtEl>
                                      </p:cBhvr>
                                    </p:animEffect>
                                  </p:childTnLst>
                                </p:cTn>
                              </p:par>
                            </p:childTnLst>
                          </p:cTn>
                        </p:par>
                        <p:par>
                          <p:cTn id="48" fill="hold" nodeType="afterGroup">
                            <p:stCondLst>
                              <p:cond delay="30500"/>
                            </p:stCondLst>
                            <p:childTnLst>
                              <p:par>
                                <p:cTn id="49" presetID="9" presetClass="entr" presetSubtype="0" fill="hold" nodeType="afterEffect">
                                  <p:stCondLst>
                                    <p:cond delay="2000"/>
                                  </p:stCondLst>
                                  <p:childTnLst>
                                    <p:set>
                                      <p:cBhvr>
                                        <p:cTn id="50" dur="1" fill="hold">
                                          <p:stCondLst>
                                            <p:cond delay="0"/>
                                          </p:stCondLst>
                                        </p:cTn>
                                        <p:tgtEl>
                                          <p:spTgt spid="101412"/>
                                        </p:tgtEl>
                                        <p:attrNameLst>
                                          <p:attrName>style.visibility</p:attrName>
                                        </p:attrNameLst>
                                      </p:cBhvr>
                                      <p:to>
                                        <p:strVal val="visible"/>
                                      </p:to>
                                    </p:set>
                                    <p:animEffect transition="in" filter="dissolve">
                                      <p:cBhvr>
                                        <p:cTn id="51" dur="500"/>
                                        <p:tgtEl>
                                          <p:spTgt spid="101412"/>
                                        </p:tgtEl>
                                      </p:cBhvr>
                                    </p:animEffect>
                                  </p:childTnLst>
                                </p:cTn>
                              </p:par>
                            </p:childTnLst>
                          </p:cTn>
                        </p:par>
                        <p:par>
                          <p:cTn id="52" fill="hold" nodeType="afterGroup">
                            <p:stCondLst>
                              <p:cond delay="33000"/>
                            </p:stCondLst>
                            <p:childTnLst>
                              <p:par>
                                <p:cTn id="53" presetID="23" presetClass="entr" presetSubtype="528" fill="hold" nodeType="afterEffect">
                                  <p:stCondLst>
                                    <p:cond delay="5000"/>
                                  </p:stCondLst>
                                  <p:childTnLst>
                                    <p:set>
                                      <p:cBhvr>
                                        <p:cTn id="54" dur="1" fill="hold">
                                          <p:stCondLst>
                                            <p:cond delay="0"/>
                                          </p:stCondLst>
                                        </p:cTn>
                                        <p:tgtEl>
                                          <p:spTgt spid="101418"/>
                                        </p:tgtEl>
                                        <p:attrNameLst>
                                          <p:attrName>style.visibility</p:attrName>
                                        </p:attrNameLst>
                                      </p:cBhvr>
                                      <p:to>
                                        <p:strVal val="visible"/>
                                      </p:to>
                                    </p:set>
                                    <p:anim calcmode="lin" valueType="num">
                                      <p:cBhvr>
                                        <p:cTn id="55" dur="500" fill="hold"/>
                                        <p:tgtEl>
                                          <p:spTgt spid="101418"/>
                                        </p:tgtEl>
                                        <p:attrNameLst>
                                          <p:attrName>ppt_w</p:attrName>
                                        </p:attrNameLst>
                                      </p:cBhvr>
                                      <p:tavLst>
                                        <p:tav tm="0">
                                          <p:val>
                                            <p:fltVal val="0"/>
                                          </p:val>
                                        </p:tav>
                                        <p:tav tm="100000">
                                          <p:val>
                                            <p:strVal val="#ppt_w"/>
                                          </p:val>
                                        </p:tav>
                                      </p:tavLst>
                                    </p:anim>
                                    <p:anim calcmode="lin" valueType="num">
                                      <p:cBhvr>
                                        <p:cTn id="56" dur="500" fill="hold"/>
                                        <p:tgtEl>
                                          <p:spTgt spid="101418"/>
                                        </p:tgtEl>
                                        <p:attrNameLst>
                                          <p:attrName>ppt_h</p:attrName>
                                        </p:attrNameLst>
                                      </p:cBhvr>
                                      <p:tavLst>
                                        <p:tav tm="0">
                                          <p:val>
                                            <p:fltVal val="0"/>
                                          </p:val>
                                        </p:tav>
                                        <p:tav tm="100000">
                                          <p:val>
                                            <p:strVal val="#ppt_h"/>
                                          </p:val>
                                        </p:tav>
                                      </p:tavLst>
                                    </p:anim>
                                    <p:anim calcmode="lin" valueType="num">
                                      <p:cBhvr>
                                        <p:cTn id="57" dur="500" fill="hold"/>
                                        <p:tgtEl>
                                          <p:spTgt spid="101418"/>
                                        </p:tgtEl>
                                        <p:attrNameLst>
                                          <p:attrName>ppt_x</p:attrName>
                                        </p:attrNameLst>
                                      </p:cBhvr>
                                      <p:tavLst>
                                        <p:tav tm="0">
                                          <p:val>
                                            <p:fltVal val="0.5"/>
                                          </p:val>
                                        </p:tav>
                                        <p:tav tm="100000">
                                          <p:val>
                                            <p:strVal val="#ppt_x"/>
                                          </p:val>
                                        </p:tav>
                                      </p:tavLst>
                                    </p:anim>
                                    <p:anim calcmode="lin" valueType="num">
                                      <p:cBhvr>
                                        <p:cTn id="58" dur="500" fill="hold"/>
                                        <p:tgtEl>
                                          <p:spTgt spid="1014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animBg="1" autoUpdateAnimBg="0"/>
      <p:bldP spid="101381" grpId="0" autoUpdateAnimBg="0"/>
      <p:bldP spid="101404" grpId="0" autoUpdateAnimBg="0"/>
      <p:bldP spid="101411" grpId="0" autoUpdateAnimBg="0"/>
      <p:bldP spid="101418"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562FFFE-08FE-77AD-56F2-D1B48B5A3BEA}"/>
              </a:ext>
            </a:extLst>
          </p:cNvPr>
          <p:cNvSpPr>
            <a:spLocks noChangeArrowheads="1"/>
          </p:cNvSpPr>
          <p:nvPr/>
        </p:nvSpPr>
        <p:spPr bwMode="auto">
          <a:xfrm>
            <a:off x="228600" y="2590800"/>
            <a:ext cx="26670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03" name="Rectangle 3">
            <a:extLst>
              <a:ext uri="{FF2B5EF4-FFF2-40B4-BE49-F238E27FC236}">
                <a16:creationId xmlns:a16="http://schemas.microsoft.com/office/drawing/2014/main" id="{E9BF0EB4-2EB1-27F7-4625-8DDA1061ED77}"/>
              </a:ext>
            </a:extLst>
          </p:cNvPr>
          <p:cNvSpPr>
            <a:spLocks noChangeArrowheads="1"/>
          </p:cNvSpPr>
          <p:nvPr/>
        </p:nvSpPr>
        <p:spPr bwMode="auto">
          <a:xfrm>
            <a:off x="381000" y="319088"/>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Mohr Circles &amp; Failure Envelope</a:t>
            </a:r>
            <a:endParaRPr lang="en-AU" altLang="en-US" sz="3600">
              <a:solidFill>
                <a:schemeClr val="tx2"/>
              </a:solidFill>
              <a:latin typeface="Arial Black" panose="020B0A04020102020204" pitchFamily="34" charset="0"/>
            </a:endParaRPr>
          </a:p>
        </p:txBody>
      </p:sp>
      <p:sp>
        <p:nvSpPr>
          <p:cNvPr id="102404" name="Text Box 4">
            <a:extLst>
              <a:ext uri="{FF2B5EF4-FFF2-40B4-BE49-F238E27FC236}">
                <a16:creationId xmlns:a16="http://schemas.microsoft.com/office/drawing/2014/main" id="{D69B04A9-6681-AC21-AA16-A4D86EB03FE5}"/>
              </a:ext>
            </a:extLst>
          </p:cNvPr>
          <p:cNvSpPr txBox="1">
            <a:spLocks noChangeArrowheads="1"/>
          </p:cNvSpPr>
          <p:nvPr/>
        </p:nvSpPr>
        <p:spPr bwMode="auto">
          <a:xfrm>
            <a:off x="1371600" y="3962400"/>
            <a:ext cx="3048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chemeClr val="accent1"/>
                </a:solidFill>
              </a:rPr>
              <a:t>Y</a:t>
            </a:r>
            <a:endParaRPr lang="en-AU" altLang="en-US" sz="1600">
              <a:solidFill>
                <a:schemeClr val="accent1"/>
              </a:solidFill>
            </a:endParaRPr>
          </a:p>
        </p:txBody>
      </p:sp>
      <p:grpSp>
        <p:nvGrpSpPr>
          <p:cNvPr id="102405" name="Group 5">
            <a:extLst>
              <a:ext uri="{FF2B5EF4-FFF2-40B4-BE49-F238E27FC236}">
                <a16:creationId xmlns:a16="http://schemas.microsoft.com/office/drawing/2014/main" id="{B769DBF2-64BC-5E74-00FB-3AF7CD558FA3}"/>
              </a:ext>
            </a:extLst>
          </p:cNvPr>
          <p:cNvGrpSpPr>
            <a:grpSpLocks/>
          </p:cNvGrpSpPr>
          <p:nvPr/>
        </p:nvGrpSpPr>
        <p:grpSpPr bwMode="auto">
          <a:xfrm>
            <a:off x="4495800" y="2057400"/>
            <a:ext cx="4267200" cy="2667000"/>
            <a:chOff x="2832" y="1296"/>
            <a:chExt cx="2688" cy="1680"/>
          </a:xfrm>
        </p:grpSpPr>
        <p:sp>
          <p:nvSpPr>
            <p:cNvPr id="102406" name="Line 6">
              <a:extLst>
                <a:ext uri="{FF2B5EF4-FFF2-40B4-BE49-F238E27FC236}">
                  <a16:creationId xmlns:a16="http://schemas.microsoft.com/office/drawing/2014/main" id="{8DAB0949-EE7A-F7C3-7737-34446BD3A5E3}"/>
                </a:ext>
              </a:extLst>
            </p:cNvPr>
            <p:cNvSpPr>
              <a:spLocks noChangeShapeType="1"/>
            </p:cNvSpPr>
            <p:nvPr/>
          </p:nvSpPr>
          <p:spPr bwMode="auto">
            <a:xfrm>
              <a:off x="2832" y="2736"/>
              <a:ext cx="2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07" name="Line 7">
              <a:extLst>
                <a:ext uri="{FF2B5EF4-FFF2-40B4-BE49-F238E27FC236}">
                  <a16:creationId xmlns:a16="http://schemas.microsoft.com/office/drawing/2014/main" id="{CF8B160F-4A8E-2298-4EDD-919F513C2C5C}"/>
                </a:ext>
              </a:extLst>
            </p:cNvPr>
            <p:cNvSpPr>
              <a:spLocks noChangeShapeType="1"/>
            </p:cNvSpPr>
            <p:nvPr/>
          </p:nvSpPr>
          <p:spPr bwMode="auto">
            <a:xfrm flipV="1">
              <a:off x="3120" y="1296"/>
              <a:ext cx="0" cy="16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08" name="Line 8">
              <a:extLst>
                <a:ext uri="{FF2B5EF4-FFF2-40B4-BE49-F238E27FC236}">
                  <a16:creationId xmlns:a16="http://schemas.microsoft.com/office/drawing/2014/main" id="{2C18088B-8CFE-8B34-728E-645444682792}"/>
                </a:ext>
              </a:extLst>
            </p:cNvPr>
            <p:cNvSpPr>
              <a:spLocks noChangeShapeType="1"/>
            </p:cNvSpPr>
            <p:nvPr/>
          </p:nvSpPr>
          <p:spPr bwMode="auto">
            <a:xfrm flipV="1">
              <a:off x="3120" y="1632"/>
              <a:ext cx="2112" cy="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2409" name="Arc 9">
            <a:extLst>
              <a:ext uri="{FF2B5EF4-FFF2-40B4-BE49-F238E27FC236}">
                <a16:creationId xmlns:a16="http://schemas.microsoft.com/office/drawing/2014/main" id="{45F6DACC-4C84-9A9F-12EB-82F6A42E6BA3}"/>
              </a:ext>
            </a:extLst>
          </p:cNvPr>
          <p:cNvSpPr>
            <a:spLocks/>
          </p:cNvSpPr>
          <p:nvPr/>
        </p:nvSpPr>
        <p:spPr bwMode="auto">
          <a:xfrm rot="-5400000">
            <a:off x="6591300" y="3009900"/>
            <a:ext cx="914400" cy="17526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10" name="AutoShape 10">
            <a:extLst>
              <a:ext uri="{FF2B5EF4-FFF2-40B4-BE49-F238E27FC236}">
                <a16:creationId xmlns:a16="http://schemas.microsoft.com/office/drawing/2014/main" id="{B3601C4A-BA3C-B6E9-F08C-85D62762464F}"/>
              </a:ext>
            </a:extLst>
          </p:cNvPr>
          <p:cNvSpPr>
            <a:spLocks noChangeArrowheads="1"/>
          </p:cNvSpPr>
          <p:nvPr/>
        </p:nvSpPr>
        <p:spPr bwMode="auto">
          <a:xfrm flipV="1">
            <a:off x="685800" y="2406650"/>
            <a:ext cx="1600200" cy="184150"/>
          </a:xfrm>
          <a:custGeom>
            <a:avLst/>
            <a:gdLst>
              <a:gd name="G0" fmla="+- 2185 0 0"/>
              <a:gd name="G1" fmla="+- 21600 0 2185"/>
              <a:gd name="G2" fmla="*/ 2185 1 2"/>
              <a:gd name="G3" fmla="+- 21600 0 G2"/>
              <a:gd name="G4" fmla="+/ 2185 21600 2"/>
              <a:gd name="G5" fmla="+/ G1 0 2"/>
              <a:gd name="G6" fmla="*/ 21600 21600 2185"/>
              <a:gd name="G7" fmla="*/ G6 1 2"/>
              <a:gd name="G8" fmla="+- 21600 0 G7"/>
              <a:gd name="G9" fmla="*/ 21600 1 2"/>
              <a:gd name="G10" fmla="+- 2185 0 G9"/>
              <a:gd name="G11" fmla="?: G10 G8 0"/>
              <a:gd name="G12" fmla="?: G10 G7 21600"/>
              <a:gd name="T0" fmla="*/ 20507 w 21600"/>
              <a:gd name="T1" fmla="*/ 10800 h 21600"/>
              <a:gd name="T2" fmla="*/ 10800 w 21600"/>
              <a:gd name="T3" fmla="*/ 21600 h 21600"/>
              <a:gd name="T4" fmla="*/ 1093 w 21600"/>
              <a:gd name="T5" fmla="*/ 10800 h 21600"/>
              <a:gd name="T6" fmla="*/ 10800 w 21600"/>
              <a:gd name="T7" fmla="*/ 0 h 21600"/>
              <a:gd name="T8" fmla="*/ 2893 w 21600"/>
              <a:gd name="T9" fmla="*/ 2893 h 21600"/>
              <a:gd name="T10" fmla="*/ 18707 w 21600"/>
              <a:gd name="T11" fmla="*/ 18707 h 21600"/>
            </a:gdLst>
            <a:ahLst/>
            <a:cxnLst>
              <a:cxn ang="0">
                <a:pos x="T0" y="T1"/>
              </a:cxn>
              <a:cxn ang="0">
                <a:pos x="T2" y="T3"/>
              </a:cxn>
              <a:cxn ang="0">
                <a:pos x="T4" y="T5"/>
              </a:cxn>
              <a:cxn ang="0">
                <a:pos x="T6" y="T7"/>
              </a:cxn>
            </a:cxnLst>
            <a:rect l="T8" t="T9" r="T10" b="T11"/>
            <a:pathLst>
              <a:path w="21600" h="21600">
                <a:moveTo>
                  <a:pt x="0" y="0"/>
                </a:moveTo>
                <a:lnTo>
                  <a:pt x="2185" y="21600"/>
                </a:lnTo>
                <a:lnTo>
                  <a:pt x="19415"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2411" name="Group 11">
            <a:extLst>
              <a:ext uri="{FF2B5EF4-FFF2-40B4-BE49-F238E27FC236}">
                <a16:creationId xmlns:a16="http://schemas.microsoft.com/office/drawing/2014/main" id="{CCC8144C-8D09-A5A7-A9BE-AA140D78D31B}"/>
              </a:ext>
            </a:extLst>
          </p:cNvPr>
          <p:cNvGrpSpPr>
            <a:grpSpLocks/>
          </p:cNvGrpSpPr>
          <p:nvPr/>
        </p:nvGrpSpPr>
        <p:grpSpPr bwMode="auto">
          <a:xfrm>
            <a:off x="1143000" y="3733800"/>
            <a:ext cx="762000" cy="838200"/>
            <a:chOff x="720" y="2352"/>
            <a:chExt cx="480" cy="528"/>
          </a:xfrm>
        </p:grpSpPr>
        <p:grpSp>
          <p:nvGrpSpPr>
            <p:cNvPr id="102412" name="Group 12">
              <a:extLst>
                <a:ext uri="{FF2B5EF4-FFF2-40B4-BE49-F238E27FC236}">
                  <a16:creationId xmlns:a16="http://schemas.microsoft.com/office/drawing/2014/main" id="{22724A2A-4737-E880-E806-62A97246B45D}"/>
                </a:ext>
              </a:extLst>
            </p:cNvPr>
            <p:cNvGrpSpPr>
              <a:grpSpLocks/>
            </p:cNvGrpSpPr>
            <p:nvPr/>
          </p:nvGrpSpPr>
          <p:grpSpPr bwMode="auto">
            <a:xfrm>
              <a:off x="912" y="2352"/>
              <a:ext cx="96" cy="144"/>
              <a:chOff x="912" y="2352"/>
              <a:chExt cx="96" cy="144"/>
            </a:xfrm>
          </p:grpSpPr>
          <p:sp>
            <p:nvSpPr>
              <p:cNvPr id="102413" name="Line 13">
                <a:extLst>
                  <a:ext uri="{FF2B5EF4-FFF2-40B4-BE49-F238E27FC236}">
                    <a16:creationId xmlns:a16="http://schemas.microsoft.com/office/drawing/2014/main" id="{E19523DB-77A8-3E59-F2EA-1451CF4643D1}"/>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14" name="Line 14">
                <a:extLst>
                  <a:ext uri="{FF2B5EF4-FFF2-40B4-BE49-F238E27FC236}">
                    <a16:creationId xmlns:a16="http://schemas.microsoft.com/office/drawing/2014/main" id="{231BFA13-1413-38F2-917A-2DC4E1A2B38F}"/>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2415" name="Group 15">
              <a:extLst>
                <a:ext uri="{FF2B5EF4-FFF2-40B4-BE49-F238E27FC236}">
                  <a16:creationId xmlns:a16="http://schemas.microsoft.com/office/drawing/2014/main" id="{2E1F1308-4053-F923-920F-0FF38FA299D9}"/>
                </a:ext>
              </a:extLst>
            </p:cNvPr>
            <p:cNvGrpSpPr>
              <a:grpSpLocks/>
            </p:cNvGrpSpPr>
            <p:nvPr/>
          </p:nvGrpSpPr>
          <p:grpSpPr bwMode="auto">
            <a:xfrm rot="5400000">
              <a:off x="1080" y="2520"/>
              <a:ext cx="96" cy="144"/>
              <a:chOff x="912" y="2352"/>
              <a:chExt cx="96" cy="144"/>
            </a:xfrm>
          </p:grpSpPr>
          <p:sp>
            <p:nvSpPr>
              <p:cNvPr id="102416" name="Line 16">
                <a:extLst>
                  <a:ext uri="{FF2B5EF4-FFF2-40B4-BE49-F238E27FC236}">
                    <a16:creationId xmlns:a16="http://schemas.microsoft.com/office/drawing/2014/main" id="{CB2B027F-56B9-EBBA-6677-8B600E0856ED}"/>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17" name="Line 17">
                <a:extLst>
                  <a:ext uri="{FF2B5EF4-FFF2-40B4-BE49-F238E27FC236}">
                    <a16:creationId xmlns:a16="http://schemas.microsoft.com/office/drawing/2014/main" id="{3DC00D63-D2F4-D2B9-CC30-5D1D5A1A62B0}"/>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2418" name="Group 18">
              <a:extLst>
                <a:ext uri="{FF2B5EF4-FFF2-40B4-BE49-F238E27FC236}">
                  <a16:creationId xmlns:a16="http://schemas.microsoft.com/office/drawing/2014/main" id="{09589382-479C-97AE-9EFA-49BEF62C4937}"/>
                </a:ext>
              </a:extLst>
            </p:cNvPr>
            <p:cNvGrpSpPr>
              <a:grpSpLocks/>
            </p:cNvGrpSpPr>
            <p:nvPr/>
          </p:nvGrpSpPr>
          <p:grpSpPr bwMode="auto">
            <a:xfrm rot="-5400000">
              <a:off x="744" y="2520"/>
              <a:ext cx="96" cy="144"/>
              <a:chOff x="912" y="2352"/>
              <a:chExt cx="96" cy="144"/>
            </a:xfrm>
          </p:grpSpPr>
          <p:sp>
            <p:nvSpPr>
              <p:cNvPr id="102419" name="Line 19">
                <a:extLst>
                  <a:ext uri="{FF2B5EF4-FFF2-40B4-BE49-F238E27FC236}">
                    <a16:creationId xmlns:a16="http://schemas.microsoft.com/office/drawing/2014/main" id="{DE00BA7B-F77A-048E-D561-4CF48DE3137F}"/>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20" name="Line 20">
                <a:extLst>
                  <a:ext uri="{FF2B5EF4-FFF2-40B4-BE49-F238E27FC236}">
                    <a16:creationId xmlns:a16="http://schemas.microsoft.com/office/drawing/2014/main" id="{82B15761-EFF6-5350-DFCD-A1E37F7F4CF4}"/>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2421" name="Group 21">
              <a:extLst>
                <a:ext uri="{FF2B5EF4-FFF2-40B4-BE49-F238E27FC236}">
                  <a16:creationId xmlns:a16="http://schemas.microsoft.com/office/drawing/2014/main" id="{B1E7E864-E073-D5BC-7A34-42EBC16EBDF6}"/>
                </a:ext>
              </a:extLst>
            </p:cNvPr>
            <p:cNvGrpSpPr>
              <a:grpSpLocks/>
            </p:cNvGrpSpPr>
            <p:nvPr/>
          </p:nvGrpSpPr>
          <p:grpSpPr bwMode="auto">
            <a:xfrm rot="10800000">
              <a:off x="912" y="2736"/>
              <a:ext cx="96" cy="144"/>
              <a:chOff x="912" y="2352"/>
              <a:chExt cx="96" cy="144"/>
            </a:xfrm>
          </p:grpSpPr>
          <p:sp>
            <p:nvSpPr>
              <p:cNvPr id="102422" name="Line 22">
                <a:extLst>
                  <a:ext uri="{FF2B5EF4-FFF2-40B4-BE49-F238E27FC236}">
                    <a16:creationId xmlns:a16="http://schemas.microsoft.com/office/drawing/2014/main" id="{C75BB6A3-B4EC-865A-6592-EB9283700C74}"/>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23" name="Line 23">
                <a:extLst>
                  <a:ext uri="{FF2B5EF4-FFF2-40B4-BE49-F238E27FC236}">
                    <a16:creationId xmlns:a16="http://schemas.microsoft.com/office/drawing/2014/main" id="{B2CABDDF-7F3C-CB6D-35BD-B3C89BB06D84}"/>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2424" name="Group 24">
            <a:extLst>
              <a:ext uri="{FF2B5EF4-FFF2-40B4-BE49-F238E27FC236}">
                <a16:creationId xmlns:a16="http://schemas.microsoft.com/office/drawing/2014/main" id="{F8AF1CEF-EED4-EBB1-4229-A020D0876A2F}"/>
              </a:ext>
            </a:extLst>
          </p:cNvPr>
          <p:cNvGrpSpPr>
            <a:grpSpLocks/>
          </p:cNvGrpSpPr>
          <p:nvPr/>
        </p:nvGrpSpPr>
        <p:grpSpPr bwMode="auto">
          <a:xfrm>
            <a:off x="1447800" y="3352800"/>
            <a:ext cx="990600" cy="914400"/>
            <a:chOff x="912" y="2112"/>
            <a:chExt cx="624" cy="576"/>
          </a:xfrm>
        </p:grpSpPr>
        <p:sp>
          <p:nvSpPr>
            <p:cNvPr id="102425" name="Text Box 25">
              <a:extLst>
                <a:ext uri="{FF2B5EF4-FFF2-40B4-BE49-F238E27FC236}">
                  <a16:creationId xmlns:a16="http://schemas.microsoft.com/office/drawing/2014/main" id="{10CCB796-075E-946D-FB23-BA8EDA8141A4}"/>
                </a:ext>
              </a:extLst>
            </p:cNvPr>
            <p:cNvSpPr txBox="1">
              <a:spLocks noChangeArrowheads="1"/>
            </p:cNvSpPr>
            <p:nvPr/>
          </p:nvSpPr>
          <p:spPr bwMode="auto">
            <a:xfrm>
              <a:off x="912" y="2112"/>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02426" name="Text Box 26">
              <a:extLst>
                <a:ext uri="{FF2B5EF4-FFF2-40B4-BE49-F238E27FC236}">
                  <a16:creationId xmlns:a16="http://schemas.microsoft.com/office/drawing/2014/main" id="{2414C5E9-9D0C-6493-9230-92A5DD50D8C1}"/>
                </a:ext>
              </a:extLst>
            </p:cNvPr>
            <p:cNvSpPr txBox="1">
              <a:spLocks noChangeArrowheads="1"/>
            </p:cNvSpPr>
            <p:nvPr/>
          </p:nvSpPr>
          <p:spPr bwMode="auto">
            <a:xfrm>
              <a:off x="1200" y="240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grpSp>
      <p:sp>
        <p:nvSpPr>
          <p:cNvPr id="102427" name="Text Box 27">
            <a:extLst>
              <a:ext uri="{FF2B5EF4-FFF2-40B4-BE49-F238E27FC236}">
                <a16:creationId xmlns:a16="http://schemas.microsoft.com/office/drawing/2014/main" id="{7F5090D2-A32F-3FA8-1D77-FB14AE649E82}"/>
              </a:ext>
            </a:extLst>
          </p:cNvPr>
          <p:cNvSpPr txBox="1">
            <a:spLocks noChangeArrowheads="1"/>
          </p:cNvSpPr>
          <p:nvPr/>
        </p:nvSpPr>
        <p:spPr bwMode="auto">
          <a:xfrm>
            <a:off x="5943600" y="4267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02428" name="Oval 28">
            <a:extLst>
              <a:ext uri="{FF2B5EF4-FFF2-40B4-BE49-F238E27FC236}">
                <a16:creationId xmlns:a16="http://schemas.microsoft.com/office/drawing/2014/main" id="{495EDC8B-0BEE-A053-8F40-891110A7890B}"/>
              </a:ext>
            </a:extLst>
          </p:cNvPr>
          <p:cNvSpPr>
            <a:spLocks noChangeArrowheads="1"/>
          </p:cNvSpPr>
          <p:nvPr/>
        </p:nvSpPr>
        <p:spPr bwMode="auto">
          <a:xfrm>
            <a:off x="6096000" y="43037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2429" name="Group 29">
            <a:extLst>
              <a:ext uri="{FF2B5EF4-FFF2-40B4-BE49-F238E27FC236}">
                <a16:creationId xmlns:a16="http://schemas.microsoft.com/office/drawing/2014/main" id="{5FADF61E-A757-FD4E-489B-82E1D2707CA4}"/>
              </a:ext>
            </a:extLst>
          </p:cNvPr>
          <p:cNvGrpSpPr>
            <a:grpSpLocks/>
          </p:cNvGrpSpPr>
          <p:nvPr/>
        </p:nvGrpSpPr>
        <p:grpSpPr bwMode="auto">
          <a:xfrm>
            <a:off x="1446213" y="3009900"/>
            <a:ext cx="992187" cy="457200"/>
            <a:chOff x="911" y="1896"/>
            <a:chExt cx="625" cy="288"/>
          </a:xfrm>
        </p:grpSpPr>
        <p:grpSp>
          <p:nvGrpSpPr>
            <p:cNvPr id="102430" name="Group 30">
              <a:extLst>
                <a:ext uri="{FF2B5EF4-FFF2-40B4-BE49-F238E27FC236}">
                  <a16:creationId xmlns:a16="http://schemas.microsoft.com/office/drawing/2014/main" id="{A08E7F6D-7186-2D55-5775-18C0B19C3BE2}"/>
                </a:ext>
              </a:extLst>
            </p:cNvPr>
            <p:cNvGrpSpPr>
              <a:grpSpLocks/>
            </p:cNvGrpSpPr>
            <p:nvPr/>
          </p:nvGrpSpPr>
          <p:grpSpPr bwMode="auto">
            <a:xfrm>
              <a:off x="911" y="1968"/>
              <a:ext cx="96" cy="216"/>
              <a:chOff x="912" y="2352"/>
              <a:chExt cx="96" cy="144"/>
            </a:xfrm>
          </p:grpSpPr>
          <p:sp>
            <p:nvSpPr>
              <p:cNvPr id="102431" name="Line 31">
                <a:extLst>
                  <a:ext uri="{FF2B5EF4-FFF2-40B4-BE49-F238E27FC236}">
                    <a16:creationId xmlns:a16="http://schemas.microsoft.com/office/drawing/2014/main" id="{4317CBFB-9BB4-B671-0A74-A135DFDD4A65}"/>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32" name="Line 32">
                <a:extLst>
                  <a:ext uri="{FF2B5EF4-FFF2-40B4-BE49-F238E27FC236}">
                    <a16:creationId xmlns:a16="http://schemas.microsoft.com/office/drawing/2014/main" id="{67637D99-74FB-F5AD-FA3E-9B3F5FA97029}"/>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2433" name="Text Box 33">
              <a:extLst>
                <a:ext uri="{FF2B5EF4-FFF2-40B4-BE49-F238E27FC236}">
                  <a16:creationId xmlns:a16="http://schemas.microsoft.com/office/drawing/2014/main" id="{DB79796D-3400-F790-0B81-A2EFF9670442}"/>
                </a:ext>
              </a:extLst>
            </p:cNvPr>
            <p:cNvSpPr txBox="1">
              <a:spLocks noChangeArrowheads="1"/>
            </p:cNvSpPr>
            <p:nvPr/>
          </p:nvSpPr>
          <p:spPr bwMode="auto">
            <a:xfrm>
              <a:off x="1080" y="1896"/>
              <a:ext cx="4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folHlink"/>
                  </a:solidFill>
                  <a:latin typeface="Times New Roman" panose="02020603050405020304" pitchFamily="18" charset="0"/>
                  <a:sym typeface="Symbol" panose="05050102010706020507" pitchFamily="18" charset="2"/>
                </a:rPr>
                <a:t></a:t>
              </a:r>
              <a:endParaRPr lang="en-AU" altLang="en-US" sz="2400">
                <a:solidFill>
                  <a:schemeClr val="folHlink"/>
                </a:solidFill>
                <a:latin typeface="Times New Roman" panose="02020603050405020304" pitchFamily="18" charset="0"/>
              </a:endParaRPr>
            </a:p>
          </p:txBody>
        </p:sp>
      </p:grpSp>
      <p:sp>
        <p:nvSpPr>
          <p:cNvPr id="102434" name="Line 34">
            <a:extLst>
              <a:ext uri="{FF2B5EF4-FFF2-40B4-BE49-F238E27FC236}">
                <a16:creationId xmlns:a16="http://schemas.microsoft.com/office/drawing/2014/main" id="{ED692CA9-EBAF-2BE0-A796-47EC6EE637E1}"/>
              </a:ext>
            </a:extLst>
          </p:cNvPr>
          <p:cNvSpPr>
            <a:spLocks noChangeShapeType="1"/>
          </p:cNvSpPr>
          <p:nvPr/>
        </p:nvSpPr>
        <p:spPr bwMode="auto">
          <a:xfrm flipV="1">
            <a:off x="6705600" y="3429000"/>
            <a:ext cx="990600" cy="6715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35" name="Line 35">
            <a:extLst>
              <a:ext uri="{FF2B5EF4-FFF2-40B4-BE49-F238E27FC236}">
                <a16:creationId xmlns:a16="http://schemas.microsoft.com/office/drawing/2014/main" id="{E8A730D4-EDBC-D91A-4954-131511F90035}"/>
              </a:ext>
            </a:extLst>
          </p:cNvPr>
          <p:cNvSpPr>
            <a:spLocks noChangeShapeType="1"/>
          </p:cNvSpPr>
          <p:nvPr/>
        </p:nvSpPr>
        <p:spPr bwMode="auto">
          <a:xfrm>
            <a:off x="228600" y="25908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2436" name="Text Box 36">
            <a:extLst>
              <a:ext uri="{FF2B5EF4-FFF2-40B4-BE49-F238E27FC236}">
                <a16:creationId xmlns:a16="http://schemas.microsoft.com/office/drawing/2014/main" id="{F5BB5513-A890-56BE-537E-EB049C45E91E}"/>
              </a:ext>
            </a:extLst>
          </p:cNvPr>
          <p:cNvSpPr txBox="1">
            <a:spLocks noChangeArrowheads="1"/>
          </p:cNvSpPr>
          <p:nvPr/>
        </p:nvSpPr>
        <p:spPr bwMode="auto">
          <a:xfrm>
            <a:off x="2895600" y="24066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Times New Roman" panose="02020603050405020304" pitchFamily="18" charset="0"/>
              </a:rPr>
              <a:t>GL</a:t>
            </a:r>
            <a:endParaRPr lang="en-AU" altLang="en-US">
              <a:latin typeface="Times New Roman" panose="02020603050405020304" pitchFamily="18" charset="0"/>
            </a:endParaRPr>
          </a:p>
        </p:txBody>
      </p:sp>
      <p:sp>
        <p:nvSpPr>
          <p:cNvPr id="102437" name="Arc 37">
            <a:extLst>
              <a:ext uri="{FF2B5EF4-FFF2-40B4-BE49-F238E27FC236}">
                <a16:creationId xmlns:a16="http://schemas.microsoft.com/office/drawing/2014/main" id="{264BF634-1F36-8522-A1F4-1C76EB55B352}"/>
              </a:ext>
            </a:extLst>
          </p:cNvPr>
          <p:cNvSpPr>
            <a:spLocks/>
          </p:cNvSpPr>
          <p:nvPr/>
        </p:nvSpPr>
        <p:spPr bwMode="auto">
          <a:xfrm rot="-5400000">
            <a:off x="6457950" y="3371850"/>
            <a:ext cx="685800" cy="12573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38" name="Arc 38">
            <a:extLst>
              <a:ext uri="{FF2B5EF4-FFF2-40B4-BE49-F238E27FC236}">
                <a16:creationId xmlns:a16="http://schemas.microsoft.com/office/drawing/2014/main" id="{98F65D6F-58B1-2600-714E-F1EABDADC72A}"/>
              </a:ext>
            </a:extLst>
          </p:cNvPr>
          <p:cNvSpPr>
            <a:spLocks/>
          </p:cNvSpPr>
          <p:nvPr/>
        </p:nvSpPr>
        <p:spPr bwMode="auto">
          <a:xfrm rot="-5400000">
            <a:off x="6318250" y="3954463"/>
            <a:ext cx="241300" cy="5334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39" name="Arc 39">
            <a:extLst>
              <a:ext uri="{FF2B5EF4-FFF2-40B4-BE49-F238E27FC236}">
                <a16:creationId xmlns:a16="http://schemas.microsoft.com/office/drawing/2014/main" id="{FD54BDB0-D876-73B1-F3A0-A61179A015A8}"/>
              </a:ext>
            </a:extLst>
          </p:cNvPr>
          <p:cNvSpPr>
            <a:spLocks/>
          </p:cNvSpPr>
          <p:nvPr/>
        </p:nvSpPr>
        <p:spPr bwMode="auto">
          <a:xfrm rot="-5400000">
            <a:off x="6362700" y="3695700"/>
            <a:ext cx="457200" cy="8382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40" name="AutoShape 40">
            <a:extLst>
              <a:ext uri="{FF2B5EF4-FFF2-40B4-BE49-F238E27FC236}">
                <a16:creationId xmlns:a16="http://schemas.microsoft.com/office/drawing/2014/main" id="{F3F2C24C-12D5-8A32-AF26-9D1A07B0C02F}"/>
              </a:ext>
            </a:extLst>
          </p:cNvPr>
          <p:cNvSpPr>
            <a:spLocks/>
          </p:cNvSpPr>
          <p:nvPr/>
        </p:nvSpPr>
        <p:spPr bwMode="auto">
          <a:xfrm>
            <a:off x="3276600" y="960438"/>
            <a:ext cx="3124200" cy="639762"/>
          </a:xfrm>
          <a:prstGeom prst="borderCallout2">
            <a:avLst>
              <a:gd name="adj1" fmla="val 17866"/>
              <a:gd name="adj2" fmla="val 102440"/>
              <a:gd name="adj3" fmla="val 17866"/>
              <a:gd name="adj4" fmla="val 112907"/>
              <a:gd name="adj5" fmla="val 433250"/>
              <a:gd name="adj6" fmla="val 123731"/>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solidFill>
                  <a:schemeClr val="accent1"/>
                </a:solidFill>
              </a:rPr>
              <a:t>As loading progresses, Mohr circle becomes larger…</a:t>
            </a:r>
            <a:endParaRPr lang="en-AU" altLang="en-US">
              <a:solidFill>
                <a:schemeClr val="accent1"/>
              </a:solidFill>
            </a:endParaRPr>
          </a:p>
        </p:txBody>
      </p:sp>
      <p:sp>
        <p:nvSpPr>
          <p:cNvPr id="102441" name="Arc 41">
            <a:extLst>
              <a:ext uri="{FF2B5EF4-FFF2-40B4-BE49-F238E27FC236}">
                <a16:creationId xmlns:a16="http://schemas.microsoft.com/office/drawing/2014/main" id="{B2E4E4D8-568F-9B34-536E-4BFD57AC9947}"/>
              </a:ext>
            </a:extLst>
          </p:cNvPr>
          <p:cNvSpPr>
            <a:spLocks/>
          </p:cNvSpPr>
          <p:nvPr/>
        </p:nvSpPr>
        <p:spPr bwMode="auto">
          <a:xfrm rot="-5400000">
            <a:off x="6611143" y="2685257"/>
            <a:ext cx="1255713" cy="21336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42" name="AutoShape 42">
            <a:extLst>
              <a:ext uri="{FF2B5EF4-FFF2-40B4-BE49-F238E27FC236}">
                <a16:creationId xmlns:a16="http://schemas.microsoft.com/office/drawing/2014/main" id="{E86C94B5-76AC-DDD7-4BCD-C9F302A457E6}"/>
              </a:ext>
            </a:extLst>
          </p:cNvPr>
          <p:cNvSpPr>
            <a:spLocks/>
          </p:cNvSpPr>
          <p:nvPr/>
        </p:nvSpPr>
        <p:spPr bwMode="auto">
          <a:xfrm>
            <a:off x="4267200" y="5260975"/>
            <a:ext cx="3217863" cy="893763"/>
          </a:xfrm>
          <a:prstGeom prst="borderCallout2">
            <a:avLst>
              <a:gd name="adj1" fmla="val 12787"/>
              <a:gd name="adj2" fmla="val 102366"/>
              <a:gd name="adj3" fmla="val 12787"/>
              <a:gd name="adj4" fmla="val 112333"/>
              <a:gd name="adj5" fmla="val -142097"/>
              <a:gd name="adj6" fmla="val 122741"/>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solidFill>
                  <a:schemeClr val="hlink"/>
                </a:solidFill>
              </a:rPr>
              <a:t>.. and finally failure occurs when Mohr circle touches the envelope</a:t>
            </a:r>
            <a:endParaRPr lang="en-AU" altLang="en-US">
              <a:solidFill>
                <a:schemeClr val="hlink"/>
              </a:solidFill>
            </a:endParaRPr>
          </a:p>
        </p:txBody>
      </p:sp>
      <p:sp>
        <p:nvSpPr>
          <p:cNvPr id="102443" name="AutoShape 43">
            <a:extLst>
              <a:ext uri="{FF2B5EF4-FFF2-40B4-BE49-F238E27FC236}">
                <a16:creationId xmlns:a16="http://schemas.microsoft.com/office/drawing/2014/main" id="{FBA80F8C-9A65-E1FB-3052-EEEC4A6353AA}"/>
              </a:ext>
            </a:extLst>
          </p:cNvPr>
          <p:cNvSpPr>
            <a:spLocks noChangeArrowheads="1"/>
          </p:cNvSpPr>
          <p:nvPr/>
        </p:nvSpPr>
        <p:spPr bwMode="auto">
          <a:xfrm flipV="1">
            <a:off x="857250" y="2286000"/>
            <a:ext cx="1276350" cy="120650"/>
          </a:xfrm>
          <a:custGeom>
            <a:avLst/>
            <a:gdLst>
              <a:gd name="G0" fmla="+- 1853 0 0"/>
              <a:gd name="G1" fmla="+- 21600 0 1853"/>
              <a:gd name="G2" fmla="*/ 1853 1 2"/>
              <a:gd name="G3" fmla="+- 21600 0 G2"/>
              <a:gd name="G4" fmla="+/ 1853 21600 2"/>
              <a:gd name="G5" fmla="+/ G1 0 2"/>
              <a:gd name="G6" fmla="*/ 21600 21600 1853"/>
              <a:gd name="G7" fmla="*/ G6 1 2"/>
              <a:gd name="G8" fmla="+- 21600 0 G7"/>
              <a:gd name="G9" fmla="*/ 21600 1 2"/>
              <a:gd name="G10" fmla="+- 1853 0 G9"/>
              <a:gd name="G11" fmla="?: G10 G8 0"/>
              <a:gd name="G12" fmla="?: G10 G7 21600"/>
              <a:gd name="T0" fmla="*/ 20673 w 21600"/>
              <a:gd name="T1" fmla="*/ 10800 h 21600"/>
              <a:gd name="T2" fmla="*/ 10800 w 21600"/>
              <a:gd name="T3" fmla="*/ 21600 h 21600"/>
              <a:gd name="T4" fmla="*/ 927 w 21600"/>
              <a:gd name="T5" fmla="*/ 10800 h 21600"/>
              <a:gd name="T6" fmla="*/ 10800 w 21600"/>
              <a:gd name="T7" fmla="*/ 0 h 21600"/>
              <a:gd name="T8" fmla="*/ 2727 w 21600"/>
              <a:gd name="T9" fmla="*/ 2727 h 21600"/>
              <a:gd name="T10" fmla="*/ 18873 w 21600"/>
              <a:gd name="T11" fmla="*/ 18873 h 21600"/>
            </a:gdLst>
            <a:ahLst/>
            <a:cxnLst>
              <a:cxn ang="0">
                <a:pos x="T0" y="T1"/>
              </a:cxn>
              <a:cxn ang="0">
                <a:pos x="T2" y="T3"/>
              </a:cxn>
              <a:cxn ang="0">
                <a:pos x="T4" y="T5"/>
              </a:cxn>
              <a:cxn ang="0">
                <a:pos x="T6" y="T7"/>
              </a:cxn>
            </a:cxnLst>
            <a:rect l="T8" t="T9" r="T10" b="T11"/>
            <a:pathLst>
              <a:path w="21600" h="21600">
                <a:moveTo>
                  <a:pt x="0" y="0"/>
                </a:moveTo>
                <a:lnTo>
                  <a:pt x="1853" y="21600"/>
                </a:lnTo>
                <a:lnTo>
                  <a:pt x="19747"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2444" name="AutoShape 44">
            <a:extLst>
              <a:ext uri="{FF2B5EF4-FFF2-40B4-BE49-F238E27FC236}">
                <a16:creationId xmlns:a16="http://schemas.microsoft.com/office/drawing/2014/main" id="{6FE66910-CB88-EE14-E230-C6B9EF08187D}"/>
              </a:ext>
            </a:extLst>
          </p:cNvPr>
          <p:cNvSpPr>
            <a:spLocks noChangeArrowheads="1"/>
          </p:cNvSpPr>
          <p:nvPr/>
        </p:nvSpPr>
        <p:spPr bwMode="auto">
          <a:xfrm flipV="1">
            <a:off x="914400" y="2133600"/>
            <a:ext cx="1143000" cy="196850"/>
          </a:xfrm>
          <a:custGeom>
            <a:avLst/>
            <a:gdLst>
              <a:gd name="G0" fmla="+- 3779 0 0"/>
              <a:gd name="G1" fmla="+- 21600 0 3779"/>
              <a:gd name="G2" fmla="*/ 3779 1 2"/>
              <a:gd name="G3" fmla="+- 21600 0 G2"/>
              <a:gd name="G4" fmla="+/ 3779 21600 2"/>
              <a:gd name="G5" fmla="+/ G1 0 2"/>
              <a:gd name="G6" fmla="*/ 21600 21600 3779"/>
              <a:gd name="G7" fmla="*/ G6 1 2"/>
              <a:gd name="G8" fmla="+- 21600 0 G7"/>
              <a:gd name="G9" fmla="*/ 21600 1 2"/>
              <a:gd name="G10" fmla="+- 3779 0 G9"/>
              <a:gd name="G11" fmla="?: G10 G8 0"/>
              <a:gd name="G12" fmla="?: G10 G7 21600"/>
              <a:gd name="T0" fmla="*/ 19710 w 21600"/>
              <a:gd name="T1" fmla="*/ 10800 h 21600"/>
              <a:gd name="T2" fmla="*/ 10800 w 21600"/>
              <a:gd name="T3" fmla="*/ 21600 h 21600"/>
              <a:gd name="T4" fmla="*/ 1890 w 21600"/>
              <a:gd name="T5" fmla="*/ 10800 h 21600"/>
              <a:gd name="T6" fmla="*/ 10800 w 21600"/>
              <a:gd name="T7" fmla="*/ 0 h 21600"/>
              <a:gd name="T8" fmla="*/ 3690 w 21600"/>
              <a:gd name="T9" fmla="*/ 3690 h 21600"/>
              <a:gd name="T10" fmla="*/ 17910 w 21600"/>
              <a:gd name="T11" fmla="*/ 17910 h 21600"/>
            </a:gdLst>
            <a:ahLst/>
            <a:cxnLst>
              <a:cxn ang="0">
                <a:pos x="T0" y="T1"/>
              </a:cxn>
              <a:cxn ang="0">
                <a:pos x="T2" y="T3"/>
              </a:cxn>
              <a:cxn ang="0">
                <a:pos x="T4" y="T5"/>
              </a:cxn>
              <a:cxn ang="0">
                <a:pos x="T6" y="T7"/>
              </a:cxn>
            </a:cxnLst>
            <a:rect l="T8" t="T9" r="T10" b="T11"/>
            <a:pathLst>
              <a:path w="21600" h="21600">
                <a:moveTo>
                  <a:pt x="0" y="0"/>
                </a:moveTo>
                <a:lnTo>
                  <a:pt x="3779" y="21600"/>
                </a:lnTo>
                <a:lnTo>
                  <a:pt x="17821"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102445" name="Picture 45">
            <a:extLst>
              <a:ext uri="{FF2B5EF4-FFF2-40B4-BE49-F238E27FC236}">
                <a16:creationId xmlns:a16="http://schemas.microsoft.com/office/drawing/2014/main" id="{ED3E10A1-8F76-AF12-E98F-7ACA2F9BFB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363" y="915988"/>
            <a:ext cx="1544637"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2446" name="Picture 46">
            <a:extLst>
              <a:ext uri="{FF2B5EF4-FFF2-40B4-BE49-F238E27FC236}">
                <a16:creationId xmlns:a16="http://schemas.microsoft.com/office/drawing/2014/main" id="{09A4E766-DD59-A979-236F-8E2BC4438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175" y="2047875"/>
            <a:ext cx="266700" cy="9636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Click="0" advTm="45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02410"/>
                                        </p:tgtEl>
                                        <p:attrNameLst>
                                          <p:attrName>style.visibility</p:attrName>
                                        </p:attrNameLst>
                                      </p:cBhvr>
                                      <p:to>
                                        <p:strVal val="visible"/>
                                      </p:to>
                                    </p:set>
                                    <p:animEffect transition="in" filter="dissolve">
                                      <p:cBhvr>
                                        <p:cTn id="7" dur="500"/>
                                        <p:tgtEl>
                                          <p:spTgt spid="102410"/>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102429"/>
                                        </p:tgtEl>
                                        <p:attrNameLst>
                                          <p:attrName>style.visibility</p:attrName>
                                        </p:attrNameLst>
                                      </p:cBhvr>
                                      <p:to>
                                        <p:strVal val="visible"/>
                                      </p:to>
                                    </p:set>
                                    <p:animEffect transition="in" filter="dissolve">
                                      <p:cBhvr>
                                        <p:cTn id="11" dur="500"/>
                                        <p:tgtEl>
                                          <p:spTgt spid="102429"/>
                                        </p:tgtEl>
                                      </p:cBhvr>
                                    </p:animEffect>
                                  </p:childTnLst>
                                </p:cTn>
                              </p:par>
                            </p:childTnLst>
                          </p:cTn>
                        </p:par>
                        <p:par>
                          <p:cTn id="12" fill="hold" nodeType="afterGroup">
                            <p:stCondLst>
                              <p:cond delay="5000"/>
                            </p:stCondLst>
                            <p:childTnLst>
                              <p:par>
                                <p:cTn id="13" presetID="9" presetClass="entr" presetSubtype="0" fill="hold" nodeType="afterEffect">
                                  <p:stCondLst>
                                    <p:cond delay="3000"/>
                                  </p:stCondLst>
                                  <p:childTnLst>
                                    <p:set>
                                      <p:cBhvr>
                                        <p:cTn id="14" dur="1" fill="hold">
                                          <p:stCondLst>
                                            <p:cond delay="0"/>
                                          </p:stCondLst>
                                        </p:cTn>
                                        <p:tgtEl>
                                          <p:spTgt spid="102438"/>
                                        </p:tgtEl>
                                        <p:attrNameLst>
                                          <p:attrName>style.visibility</p:attrName>
                                        </p:attrNameLst>
                                      </p:cBhvr>
                                      <p:to>
                                        <p:strVal val="visible"/>
                                      </p:to>
                                    </p:set>
                                    <p:animEffect transition="in" filter="dissolve">
                                      <p:cBhvr>
                                        <p:cTn id="15" dur="500"/>
                                        <p:tgtEl>
                                          <p:spTgt spid="102438"/>
                                        </p:tgtEl>
                                      </p:cBhvr>
                                    </p:animEffect>
                                  </p:childTnLst>
                                  <p:subTnLst>
                                    <p:animClr clrSpc="rgb" dir="cw">
                                      <p:cBhvr override="childStyle">
                                        <p:cTn dur="1" fill="hold" display="0" masterRel="nextClick" afterEffect="1"/>
                                        <p:tgtEl>
                                          <p:spTgt spid="102438"/>
                                        </p:tgtEl>
                                        <p:attrNameLst>
                                          <p:attrName>ppt_c</p:attrName>
                                        </p:attrNameLst>
                                      </p:cBhvr>
                                      <p:to>
                                        <a:srgbClr val="C1EFC1"/>
                                      </p:to>
                                    </p:animClr>
                                  </p:subTnLst>
                                </p:cTn>
                              </p:par>
                            </p:childTnLst>
                          </p:cTn>
                        </p:par>
                        <p:par>
                          <p:cTn id="16" fill="hold" nodeType="afterGroup">
                            <p:stCondLst>
                              <p:cond delay="8500"/>
                            </p:stCondLst>
                            <p:childTnLst>
                              <p:par>
                                <p:cTn id="17" presetID="9" presetClass="entr" presetSubtype="0" fill="hold" nodeType="afterEffect">
                                  <p:stCondLst>
                                    <p:cond delay="2000"/>
                                  </p:stCondLst>
                                  <p:childTnLst>
                                    <p:set>
                                      <p:cBhvr>
                                        <p:cTn id="18" dur="1" fill="hold">
                                          <p:stCondLst>
                                            <p:cond delay="0"/>
                                          </p:stCondLst>
                                        </p:cTn>
                                        <p:tgtEl>
                                          <p:spTgt spid="102443"/>
                                        </p:tgtEl>
                                        <p:attrNameLst>
                                          <p:attrName>style.visibility</p:attrName>
                                        </p:attrNameLst>
                                      </p:cBhvr>
                                      <p:to>
                                        <p:strVal val="visible"/>
                                      </p:to>
                                    </p:set>
                                    <p:animEffect transition="in" filter="dissolve">
                                      <p:cBhvr>
                                        <p:cTn id="19" dur="500"/>
                                        <p:tgtEl>
                                          <p:spTgt spid="102443"/>
                                        </p:tgtEl>
                                      </p:cBhvr>
                                    </p:animEffect>
                                  </p:childTnLst>
                                </p:cTn>
                              </p:par>
                            </p:childTnLst>
                          </p:cTn>
                        </p:par>
                        <p:par>
                          <p:cTn id="20" fill="hold" nodeType="afterGroup">
                            <p:stCondLst>
                              <p:cond delay="11000"/>
                            </p:stCondLst>
                            <p:childTnLst>
                              <p:par>
                                <p:cTn id="21" presetID="9" presetClass="entr" presetSubtype="0" fill="hold" nodeType="afterEffect">
                                  <p:stCondLst>
                                    <p:cond delay="2000"/>
                                  </p:stCondLst>
                                  <p:childTnLst>
                                    <p:set>
                                      <p:cBhvr>
                                        <p:cTn id="22" dur="1" fill="hold">
                                          <p:stCondLst>
                                            <p:cond delay="0"/>
                                          </p:stCondLst>
                                        </p:cTn>
                                        <p:tgtEl>
                                          <p:spTgt spid="102439"/>
                                        </p:tgtEl>
                                        <p:attrNameLst>
                                          <p:attrName>style.visibility</p:attrName>
                                        </p:attrNameLst>
                                      </p:cBhvr>
                                      <p:to>
                                        <p:strVal val="visible"/>
                                      </p:to>
                                    </p:set>
                                    <p:animEffect transition="in" filter="dissolve">
                                      <p:cBhvr>
                                        <p:cTn id="23" dur="500"/>
                                        <p:tgtEl>
                                          <p:spTgt spid="102439"/>
                                        </p:tgtEl>
                                      </p:cBhvr>
                                    </p:animEffect>
                                  </p:childTnLst>
                                  <p:subTnLst>
                                    <p:animClr clrSpc="rgb" dir="cw">
                                      <p:cBhvr override="childStyle">
                                        <p:cTn dur="1" fill="hold" display="0" masterRel="nextClick" afterEffect="1"/>
                                        <p:tgtEl>
                                          <p:spTgt spid="102439"/>
                                        </p:tgtEl>
                                        <p:attrNameLst>
                                          <p:attrName>ppt_c</p:attrName>
                                        </p:attrNameLst>
                                      </p:cBhvr>
                                      <p:to>
                                        <a:srgbClr val="C1EFC1"/>
                                      </p:to>
                                    </p:animClr>
                                  </p:subTnLst>
                                </p:cTn>
                              </p:par>
                            </p:childTnLst>
                          </p:cTn>
                        </p:par>
                        <p:par>
                          <p:cTn id="24" fill="hold" nodeType="afterGroup">
                            <p:stCondLst>
                              <p:cond delay="13500"/>
                            </p:stCondLst>
                            <p:childTnLst>
                              <p:par>
                                <p:cTn id="25" presetID="9" presetClass="entr" presetSubtype="0" fill="hold" nodeType="afterEffect">
                                  <p:stCondLst>
                                    <p:cond delay="3000"/>
                                  </p:stCondLst>
                                  <p:childTnLst>
                                    <p:set>
                                      <p:cBhvr>
                                        <p:cTn id="26" dur="1" fill="hold">
                                          <p:stCondLst>
                                            <p:cond delay="0"/>
                                          </p:stCondLst>
                                        </p:cTn>
                                        <p:tgtEl>
                                          <p:spTgt spid="102444"/>
                                        </p:tgtEl>
                                        <p:attrNameLst>
                                          <p:attrName>style.visibility</p:attrName>
                                        </p:attrNameLst>
                                      </p:cBhvr>
                                      <p:to>
                                        <p:strVal val="visible"/>
                                      </p:to>
                                    </p:set>
                                    <p:animEffect transition="in" filter="dissolve">
                                      <p:cBhvr>
                                        <p:cTn id="27" dur="500"/>
                                        <p:tgtEl>
                                          <p:spTgt spid="102444"/>
                                        </p:tgtEl>
                                      </p:cBhvr>
                                    </p:animEffect>
                                  </p:childTnLst>
                                </p:cTn>
                              </p:par>
                            </p:childTnLst>
                          </p:cTn>
                        </p:par>
                        <p:par>
                          <p:cTn id="28" fill="hold" nodeType="afterGroup">
                            <p:stCondLst>
                              <p:cond delay="17000"/>
                            </p:stCondLst>
                            <p:childTnLst>
                              <p:par>
                                <p:cTn id="29" presetID="9" presetClass="entr" presetSubtype="0" fill="hold" nodeType="afterEffect">
                                  <p:stCondLst>
                                    <p:cond delay="2000"/>
                                  </p:stCondLst>
                                  <p:childTnLst>
                                    <p:set>
                                      <p:cBhvr>
                                        <p:cTn id="30" dur="1" fill="hold">
                                          <p:stCondLst>
                                            <p:cond delay="0"/>
                                          </p:stCondLst>
                                        </p:cTn>
                                        <p:tgtEl>
                                          <p:spTgt spid="102437"/>
                                        </p:tgtEl>
                                        <p:attrNameLst>
                                          <p:attrName>style.visibility</p:attrName>
                                        </p:attrNameLst>
                                      </p:cBhvr>
                                      <p:to>
                                        <p:strVal val="visible"/>
                                      </p:to>
                                    </p:set>
                                    <p:animEffect transition="in" filter="dissolve">
                                      <p:cBhvr>
                                        <p:cTn id="31" dur="500"/>
                                        <p:tgtEl>
                                          <p:spTgt spid="102437"/>
                                        </p:tgtEl>
                                      </p:cBhvr>
                                    </p:animEffect>
                                  </p:childTnLst>
                                  <p:subTnLst>
                                    <p:animClr clrSpc="rgb" dir="cw">
                                      <p:cBhvr override="childStyle">
                                        <p:cTn dur="1" fill="hold" display="0" masterRel="nextClick" afterEffect="1"/>
                                        <p:tgtEl>
                                          <p:spTgt spid="102437"/>
                                        </p:tgtEl>
                                        <p:attrNameLst>
                                          <p:attrName>ppt_c</p:attrName>
                                        </p:attrNameLst>
                                      </p:cBhvr>
                                      <p:to>
                                        <a:srgbClr val="C1EFC1"/>
                                      </p:to>
                                    </p:animClr>
                                  </p:subTnLst>
                                </p:cTn>
                              </p:par>
                            </p:childTnLst>
                          </p:cTn>
                        </p:par>
                        <p:par>
                          <p:cTn id="32" fill="hold" nodeType="afterGroup">
                            <p:stCondLst>
                              <p:cond delay="19500"/>
                            </p:stCondLst>
                            <p:childTnLst>
                              <p:par>
                                <p:cTn id="33" presetID="9" presetClass="entr" presetSubtype="0" fill="hold" nodeType="afterEffect">
                                  <p:stCondLst>
                                    <p:cond delay="2000"/>
                                  </p:stCondLst>
                                  <p:childTnLst>
                                    <p:set>
                                      <p:cBhvr>
                                        <p:cTn id="34" dur="1" fill="hold">
                                          <p:stCondLst>
                                            <p:cond delay="0"/>
                                          </p:stCondLst>
                                        </p:cTn>
                                        <p:tgtEl>
                                          <p:spTgt spid="102409"/>
                                        </p:tgtEl>
                                        <p:attrNameLst>
                                          <p:attrName>style.visibility</p:attrName>
                                        </p:attrNameLst>
                                      </p:cBhvr>
                                      <p:to>
                                        <p:strVal val="visible"/>
                                      </p:to>
                                    </p:set>
                                    <p:animEffect transition="in" filter="dissolve">
                                      <p:cBhvr>
                                        <p:cTn id="35" dur="500"/>
                                        <p:tgtEl>
                                          <p:spTgt spid="102409"/>
                                        </p:tgtEl>
                                      </p:cBhvr>
                                    </p:animEffect>
                                  </p:childTnLst>
                                  <p:subTnLst>
                                    <p:animClr clrSpc="rgb" dir="cw">
                                      <p:cBhvr override="childStyle">
                                        <p:cTn dur="1" fill="hold" display="0" masterRel="nextClick" afterEffect="1"/>
                                        <p:tgtEl>
                                          <p:spTgt spid="102409"/>
                                        </p:tgtEl>
                                        <p:attrNameLst>
                                          <p:attrName>ppt_c</p:attrName>
                                        </p:attrNameLst>
                                      </p:cBhvr>
                                      <p:to>
                                        <a:srgbClr val="C1EFC1"/>
                                      </p:to>
                                    </p:animClr>
                                  </p:subTnLst>
                                </p:cTn>
                              </p:par>
                            </p:childTnLst>
                          </p:cTn>
                        </p:par>
                        <p:par>
                          <p:cTn id="36" fill="hold" nodeType="afterGroup">
                            <p:stCondLst>
                              <p:cond delay="22000"/>
                            </p:stCondLst>
                            <p:childTnLst>
                              <p:par>
                                <p:cTn id="37" presetID="9" presetClass="entr" presetSubtype="0" fill="hold" nodeType="afterEffect">
                                  <p:stCondLst>
                                    <p:cond delay="2000"/>
                                  </p:stCondLst>
                                  <p:childTnLst>
                                    <p:set>
                                      <p:cBhvr>
                                        <p:cTn id="38" dur="1" fill="hold">
                                          <p:stCondLst>
                                            <p:cond delay="0"/>
                                          </p:stCondLst>
                                        </p:cTn>
                                        <p:tgtEl>
                                          <p:spTgt spid="102434"/>
                                        </p:tgtEl>
                                        <p:attrNameLst>
                                          <p:attrName>style.visibility</p:attrName>
                                        </p:attrNameLst>
                                      </p:cBhvr>
                                      <p:to>
                                        <p:strVal val="visible"/>
                                      </p:to>
                                    </p:set>
                                    <p:animEffect transition="in" filter="dissolve">
                                      <p:cBhvr>
                                        <p:cTn id="39" dur="500"/>
                                        <p:tgtEl>
                                          <p:spTgt spid="102434"/>
                                        </p:tgtEl>
                                      </p:cBhvr>
                                    </p:animEffect>
                                  </p:childTnLst>
                                </p:cTn>
                              </p:par>
                            </p:childTnLst>
                          </p:cTn>
                        </p:par>
                        <p:par>
                          <p:cTn id="40" fill="hold" nodeType="afterGroup">
                            <p:stCondLst>
                              <p:cond delay="24500"/>
                            </p:stCondLst>
                            <p:childTnLst>
                              <p:par>
                                <p:cTn id="41" presetID="9" presetClass="entr" presetSubtype="0" fill="hold" nodeType="afterEffect">
                                  <p:stCondLst>
                                    <p:cond delay="3000"/>
                                  </p:stCondLst>
                                  <p:childTnLst>
                                    <p:set>
                                      <p:cBhvr>
                                        <p:cTn id="42" dur="1" fill="hold">
                                          <p:stCondLst>
                                            <p:cond delay="0"/>
                                          </p:stCondLst>
                                        </p:cTn>
                                        <p:tgtEl>
                                          <p:spTgt spid="102440"/>
                                        </p:tgtEl>
                                        <p:attrNameLst>
                                          <p:attrName>style.visibility</p:attrName>
                                        </p:attrNameLst>
                                      </p:cBhvr>
                                      <p:to>
                                        <p:strVal val="visible"/>
                                      </p:to>
                                    </p:set>
                                    <p:animEffect transition="in" filter="dissolve">
                                      <p:cBhvr>
                                        <p:cTn id="43" dur="500"/>
                                        <p:tgtEl>
                                          <p:spTgt spid="102440"/>
                                        </p:tgtEl>
                                      </p:cBhvr>
                                    </p:animEffect>
                                  </p:childTnLst>
                                </p:cTn>
                              </p:par>
                            </p:childTnLst>
                          </p:cTn>
                        </p:par>
                        <p:par>
                          <p:cTn id="44" fill="hold" nodeType="afterGroup">
                            <p:stCondLst>
                              <p:cond delay="28000"/>
                            </p:stCondLst>
                            <p:childTnLst>
                              <p:par>
                                <p:cTn id="45" presetID="9" presetClass="entr" presetSubtype="0" fill="hold" nodeType="afterEffect">
                                  <p:stCondLst>
                                    <p:cond delay="4000"/>
                                  </p:stCondLst>
                                  <p:childTnLst>
                                    <p:set>
                                      <p:cBhvr>
                                        <p:cTn id="46" dur="1" fill="hold">
                                          <p:stCondLst>
                                            <p:cond delay="0"/>
                                          </p:stCondLst>
                                        </p:cTn>
                                        <p:tgtEl>
                                          <p:spTgt spid="102441"/>
                                        </p:tgtEl>
                                        <p:attrNameLst>
                                          <p:attrName>style.visibility</p:attrName>
                                        </p:attrNameLst>
                                      </p:cBhvr>
                                      <p:to>
                                        <p:strVal val="visible"/>
                                      </p:to>
                                    </p:set>
                                    <p:animEffect transition="in" filter="dissolve">
                                      <p:cBhvr>
                                        <p:cTn id="47" dur="500"/>
                                        <p:tgtEl>
                                          <p:spTgt spid="102441"/>
                                        </p:tgtEl>
                                      </p:cBhvr>
                                    </p:animEffect>
                                  </p:childTnLst>
                                </p:cTn>
                              </p:par>
                            </p:childTnLst>
                          </p:cTn>
                        </p:par>
                        <p:par>
                          <p:cTn id="48" fill="hold" nodeType="afterGroup">
                            <p:stCondLst>
                              <p:cond delay="32500"/>
                            </p:stCondLst>
                            <p:childTnLst>
                              <p:par>
                                <p:cTn id="49" presetID="9" presetClass="entr" presetSubtype="0" fill="hold" nodeType="afterEffect">
                                  <p:stCondLst>
                                    <p:cond delay="0"/>
                                  </p:stCondLst>
                                  <p:childTnLst>
                                    <p:set>
                                      <p:cBhvr>
                                        <p:cTn id="50" dur="1" fill="hold">
                                          <p:stCondLst>
                                            <p:cond delay="0"/>
                                          </p:stCondLst>
                                        </p:cTn>
                                        <p:tgtEl>
                                          <p:spTgt spid="102446"/>
                                        </p:tgtEl>
                                        <p:attrNameLst>
                                          <p:attrName>style.visibility</p:attrName>
                                        </p:attrNameLst>
                                      </p:cBhvr>
                                      <p:to>
                                        <p:strVal val="visible"/>
                                      </p:to>
                                    </p:set>
                                    <p:animEffect transition="in" filter="dissolve">
                                      <p:cBhvr>
                                        <p:cTn id="51" dur="500"/>
                                        <p:tgtEl>
                                          <p:spTgt spid="102446"/>
                                        </p:tgtEl>
                                      </p:cBhvr>
                                    </p:animEffect>
                                  </p:childTnLst>
                                </p:cTn>
                              </p:par>
                            </p:childTnLst>
                          </p:cTn>
                        </p:par>
                        <p:par>
                          <p:cTn id="52" fill="hold" nodeType="afterGroup">
                            <p:stCondLst>
                              <p:cond delay="33000"/>
                            </p:stCondLst>
                            <p:childTnLst>
                              <p:par>
                                <p:cTn id="53" presetID="9" presetClass="entr" presetSubtype="0" fill="hold" nodeType="afterEffect">
                                  <p:stCondLst>
                                    <p:cond delay="2000"/>
                                  </p:stCondLst>
                                  <p:childTnLst>
                                    <p:set>
                                      <p:cBhvr>
                                        <p:cTn id="54" dur="1" fill="hold">
                                          <p:stCondLst>
                                            <p:cond delay="0"/>
                                          </p:stCondLst>
                                        </p:cTn>
                                        <p:tgtEl>
                                          <p:spTgt spid="102445"/>
                                        </p:tgtEl>
                                        <p:attrNameLst>
                                          <p:attrName>style.visibility</p:attrName>
                                        </p:attrNameLst>
                                      </p:cBhvr>
                                      <p:to>
                                        <p:strVal val="visible"/>
                                      </p:to>
                                    </p:set>
                                    <p:animEffect transition="in" filter="dissolve">
                                      <p:cBhvr>
                                        <p:cTn id="55" dur="500"/>
                                        <p:tgtEl>
                                          <p:spTgt spid="102445"/>
                                        </p:tgtEl>
                                      </p:cBhvr>
                                    </p:animEffect>
                                  </p:childTnLst>
                                  <p:subTnLst>
                                    <p:set>
                                      <p:cBhvr override="childStyle">
                                        <p:cTn dur="1" fill="hold" display="0" masterRel="nextClick" afterEffect="1"/>
                                        <p:tgtEl>
                                          <p:spTgt spid="102445"/>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whoosh.wav"/>
                                        </p:tgtEl>
                                      </p:cMediaNode>
                                    </p:audio>
                                  </p:subTnLst>
                                </p:cTn>
                              </p:par>
                            </p:childTnLst>
                          </p:cTn>
                        </p:par>
                        <p:par>
                          <p:cTn id="56" fill="hold" nodeType="afterGroup">
                            <p:stCondLst>
                              <p:cond delay="35500"/>
                            </p:stCondLst>
                            <p:childTnLst>
                              <p:par>
                                <p:cTn id="57" presetID="9" presetClass="entr" presetSubtype="0" fill="hold" nodeType="afterEffect">
                                  <p:stCondLst>
                                    <p:cond delay="4000"/>
                                  </p:stCondLst>
                                  <p:childTnLst>
                                    <p:set>
                                      <p:cBhvr>
                                        <p:cTn id="58" dur="1" fill="hold">
                                          <p:stCondLst>
                                            <p:cond delay="0"/>
                                          </p:stCondLst>
                                        </p:cTn>
                                        <p:tgtEl>
                                          <p:spTgt spid="102442"/>
                                        </p:tgtEl>
                                        <p:attrNameLst>
                                          <p:attrName>style.visibility</p:attrName>
                                        </p:attrNameLst>
                                      </p:cBhvr>
                                      <p:to>
                                        <p:strVal val="visible"/>
                                      </p:to>
                                    </p:set>
                                    <p:animEffect transition="in" filter="dissolve">
                                      <p:cBhvr>
                                        <p:cTn id="59" dur="500"/>
                                        <p:tgtEl>
                                          <p:spTgt spid="102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0" grpId="0" animBg="1" autoUpdateAnimBg="0"/>
      <p:bldP spid="102442"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E83B704-2417-3280-22EA-E81E9F1C33CB}"/>
              </a:ext>
            </a:extLst>
          </p:cNvPr>
          <p:cNvSpPr>
            <a:spLocks noChangeArrowheads="1"/>
          </p:cNvSpPr>
          <p:nvPr/>
        </p:nvSpPr>
        <p:spPr bwMode="auto">
          <a:xfrm>
            <a:off x="228600" y="2590800"/>
            <a:ext cx="26670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27" name="Rectangle 3">
            <a:extLst>
              <a:ext uri="{FF2B5EF4-FFF2-40B4-BE49-F238E27FC236}">
                <a16:creationId xmlns:a16="http://schemas.microsoft.com/office/drawing/2014/main" id="{88086E17-0980-BD63-87E3-F66D6A0493C0}"/>
              </a:ext>
            </a:extLst>
          </p:cNvPr>
          <p:cNvSpPr>
            <a:spLocks noChangeArrowheads="1"/>
          </p:cNvSpPr>
          <p:nvPr/>
        </p:nvSpPr>
        <p:spPr bwMode="auto">
          <a:xfrm>
            <a:off x="381000" y="319088"/>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Orientation of Failure Plane</a:t>
            </a:r>
            <a:endParaRPr lang="en-AU" altLang="en-US" sz="3600">
              <a:solidFill>
                <a:schemeClr val="tx2"/>
              </a:solidFill>
              <a:latin typeface="Arial Black" panose="020B0A04020102020204" pitchFamily="34" charset="0"/>
            </a:endParaRPr>
          </a:p>
        </p:txBody>
      </p:sp>
      <p:sp>
        <p:nvSpPr>
          <p:cNvPr id="103428" name="Text Box 4">
            <a:extLst>
              <a:ext uri="{FF2B5EF4-FFF2-40B4-BE49-F238E27FC236}">
                <a16:creationId xmlns:a16="http://schemas.microsoft.com/office/drawing/2014/main" id="{30E682F6-F0C0-8DFE-68CD-1BD541BD1172}"/>
              </a:ext>
            </a:extLst>
          </p:cNvPr>
          <p:cNvSpPr txBox="1">
            <a:spLocks noChangeArrowheads="1"/>
          </p:cNvSpPr>
          <p:nvPr/>
        </p:nvSpPr>
        <p:spPr bwMode="auto">
          <a:xfrm>
            <a:off x="1371600" y="3962400"/>
            <a:ext cx="3048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chemeClr val="accent1"/>
                </a:solidFill>
              </a:rPr>
              <a:t>Y</a:t>
            </a:r>
            <a:endParaRPr lang="en-AU" altLang="en-US" sz="1600">
              <a:solidFill>
                <a:schemeClr val="accent1"/>
              </a:solidFill>
            </a:endParaRPr>
          </a:p>
        </p:txBody>
      </p:sp>
      <p:grpSp>
        <p:nvGrpSpPr>
          <p:cNvPr id="103429" name="Group 5">
            <a:extLst>
              <a:ext uri="{FF2B5EF4-FFF2-40B4-BE49-F238E27FC236}">
                <a16:creationId xmlns:a16="http://schemas.microsoft.com/office/drawing/2014/main" id="{F6D398F1-A0D1-0323-53DB-45695CBB30CF}"/>
              </a:ext>
            </a:extLst>
          </p:cNvPr>
          <p:cNvGrpSpPr>
            <a:grpSpLocks/>
          </p:cNvGrpSpPr>
          <p:nvPr/>
        </p:nvGrpSpPr>
        <p:grpSpPr bwMode="auto">
          <a:xfrm>
            <a:off x="4495800" y="2057400"/>
            <a:ext cx="4419600" cy="2667000"/>
            <a:chOff x="2832" y="1296"/>
            <a:chExt cx="2688" cy="1680"/>
          </a:xfrm>
        </p:grpSpPr>
        <p:sp>
          <p:nvSpPr>
            <p:cNvPr id="103430" name="Line 6">
              <a:extLst>
                <a:ext uri="{FF2B5EF4-FFF2-40B4-BE49-F238E27FC236}">
                  <a16:creationId xmlns:a16="http://schemas.microsoft.com/office/drawing/2014/main" id="{2A0FEAAE-DC59-27BE-729B-BDE2A11D20B6}"/>
                </a:ext>
              </a:extLst>
            </p:cNvPr>
            <p:cNvSpPr>
              <a:spLocks noChangeShapeType="1"/>
            </p:cNvSpPr>
            <p:nvPr/>
          </p:nvSpPr>
          <p:spPr bwMode="auto">
            <a:xfrm>
              <a:off x="2832" y="2736"/>
              <a:ext cx="2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31" name="Line 7">
              <a:extLst>
                <a:ext uri="{FF2B5EF4-FFF2-40B4-BE49-F238E27FC236}">
                  <a16:creationId xmlns:a16="http://schemas.microsoft.com/office/drawing/2014/main" id="{170667A5-40D2-2BFC-F37E-C1F32F268C64}"/>
                </a:ext>
              </a:extLst>
            </p:cNvPr>
            <p:cNvSpPr>
              <a:spLocks noChangeShapeType="1"/>
            </p:cNvSpPr>
            <p:nvPr/>
          </p:nvSpPr>
          <p:spPr bwMode="auto">
            <a:xfrm flipV="1">
              <a:off x="3120" y="1296"/>
              <a:ext cx="0" cy="16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32" name="Line 8">
              <a:extLst>
                <a:ext uri="{FF2B5EF4-FFF2-40B4-BE49-F238E27FC236}">
                  <a16:creationId xmlns:a16="http://schemas.microsoft.com/office/drawing/2014/main" id="{A9A10045-8799-7E1D-A881-29F5444855CA}"/>
                </a:ext>
              </a:extLst>
            </p:cNvPr>
            <p:cNvSpPr>
              <a:spLocks noChangeShapeType="1"/>
            </p:cNvSpPr>
            <p:nvPr/>
          </p:nvSpPr>
          <p:spPr bwMode="auto">
            <a:xfrm flipV="1">
              <a:off x="3120" y="1632"/>
              <a:ext cx="2112" cy="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3433" name="AutoShape 9">
            <a:extLst>
              <a:ext uri="{FF2B5EF4-FFF2-40B4-BE49-F238E27FC236}">
                <a16:creationId xmlns:a16="http://schemas.microsoft.com/office/drawing/2014/main" id="{FF9BEB3A-F596-7A68-F57D-3F7091FC4A12}"/>
              </a:ext>
            </a:extLst>
          </p:cNvPr>
          <p:cNvSpPr>
            <a:spLocks noChangeArrowheads="1"/>
          </p:cNvSpPr>
          <p:nvPr/>
        </p:nvSpPr>
        <p:spPr bwMode="auto">
          <a:xfrm flipV="1">
            <a:off x="685800" y="2406650"/>
            <a:ext cx="1600200" cy="184150"/>
          </a:xfrm>
          <a:custGeom>
            <a:avLst/>
            <a:gdLst>
              <a:gd name="G0" fmla="+- 2185 0 0"/>
              <a:gd name="G1" fmla="+- 21600 0 2185"/>
              <a:gd name="G2" fmla="*/ 2185 1 2"/>
              <a:gd name="G3" fmla="+- 21600 0 G2"/>
              <a:gd name="G4" fmla="+/ 2185 21600 2"/>
              <a:gd name="G5" fmla="+/ G1 0 2"/>
              <a:gd name="G6" fmla="*/ 21600 21600 2185"/>
              <a:gd name="G7" fmla="*/ G6 1 2"/>
              <a:gd name="G8" fmla="+- 21600 0 G7"/>
              <a:gd name="G9" fmla="*/ 21600 1 2"/>
              <a:gd name="G10" fmla="+- 2185 0 G9"/>
              <a:gd name="G11" fmla="?: G10 G8 0"/>
              <a:gd name="G12" fmla="?: G10 G7 21600"/>
              <a:gd name="T0" fmla="*/ 20507 w 21600"/>
              <a:gd name="T1" fmla="*/ 10800 h 21600"/>
              <a:gd name="T2" fmla="*/ 10800 w 21600"/>
              <a:gd name="T3" fmla="*/ 21600 h 21600"/>
              <a:gd name="T4" fmla="*/ 1093 w 21600"/>
              <a:gd name="T5" fmla="*/ 10800 h 21600"/>
              <a:gd name="T6" fmla="*/ 10800 w 21600"/>
              <a:gd name="T7" fmla="*/ 0 h 21600"/>
              <a:gd name="T8" fmla="*/ 2893 w 21600"/>
              <a:gd name="T9" fmla="*/ 2893 h 21600"/>
              <a:gd name="T10" fmla="*/ 18707 w 21600"/>
              <a:gd name="T11" fmla="*/ 18707 h 21600"/>
            </a:gdLst>
            <a:ahLst/>
            <a:cxnLst>
              <a:cxn ang="0">
                <a:pos x="T0" y="T1"/>
              </a:cxn>
              <a:cxn ang="0">
                <a:pos x="T2" y="T3"/>
              </a:cxn>
              <a:cxn ang="0">
                <a:pos x="T4" y="T5"/>
              </a:cxn>
              <a:cxn ang="0">
                <a:pos x="T6" y="T7"/>
              </a:cxn>
            </a:cxnLst>
            <a:rect l="T8" t="T9" r="T10" b="T11"/>
            <a:pathLst>
              <a:path w="21600" h="21600">
                <a:moveTo>
                  <a:pt x="0" y="0"/>
                </a:moveTo>
                <a:lnTo>
                  <a:pt x="2185" y="21600"/>
                </a:lnTo>
                <a:lnTo>
                  <a:pt x="19415"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3434" name="Group 10">
            <a:extLst>
              <a:ext uri="{FF2B5EF4-FFF2-40B4-BE49-F238E27FC236}">
                <a16:creationId xmlns:a16="http://schemas.microsoft.com/office/drawing/2014/main" id="{F0FE855F-D9AF-F51F-7D05-805C837A68A9}"/>
              </a:ext>
            </a:extLst>
          </p:cNvPr>
          <p:cNvGrpSpPr>
            <a:grpSpLocks/>
          </p:cNvGrpSpPr>
          <p:nvPr/>
        </p:nvGrpSpPr>
        <p:grpSpPr bwMode="auto">
          <a:xfrm>
            <a:off x="1143000" y="3733800"/>
            <a:ext cx="762000" cy="838200"/>
            <a:chOff x="720" y="2352"/>
            <a:chExt cx="480" cy="528"/>
          </a:xfrm>
        </p:grpSpPr>
        <p:grpSp>
          <p:nvGrpSpPr>
            <p:cNvPr id="103435" name="Group 11">
              <a:extLst>
                <a:ext uri="{FF2B5EF4-FFF2-40B4-BE49-F238E27FC236}">
                  <a16:creationId xmlns:a16="http://schemas.microsoft.com/office/drawing/2014/main" id="{2A1CBA4D-0E3A-7A73-7EA7-344EED61C6B7}"/>
                </a:ext>
              </a:extLst>
            </p:cNvPr>
            <p:cNvGrpSpPr>
              <a:grpSpLocks/>
            </p:cNvGrpSpPr>
            <p:nvPr/>
          </p:nvGrpSpPr>
          <p:grpSpPr bwMode="auto">
            <a:xfrm>
              <a:off x="912" y="2352"/>
              <a:ext cx="96" cy="144"/>
              <a:chOff x="912" y="2352"/>
              <a:chExt cx="96" cy="144"/>
            </a:xfrm>
          </p:grpSpPr>
          <p:sp>
            <p:nvSpPr>
              <p:cNvPr id="103436" name="Line 12">
                <a:extLst>
                  <a:ext uri="{FF2B5EF4-FFF2-40B4-BE49-F238E27FC236}">
                    <a16:creationId xmlns:a16="http://schemas.microsoft.com/office/drawing/2014/main" id="{1C75A18B-E183-89FE-DDBB-B309A80C1425}"/>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37" name="Line 13">
                <a:extLst>
                  <a:ext uri="{FF2B5EF4-FFF2-40B4-BE49-F238E27FC236}">
                    <a16:creationId xmlns:a16="http://schemas.microsoft.com/office/drawing/2014/main" id="{186831CA-0B22-06F3-A0ED-A4E62FB0BABA}"/>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3438" name="Group 14">
              <a:extLst>
                <a:ext uri="{FF2B5EF4-FFF2-40B4-BE49-F238E27FC236}">
                  <a16:creationId xmlns:a16="http://schemas.microsoft.com/office/drawing/2014/main" id="{A5388156-AAC3-B776-E5E5-82AAA9F4B4C9}"/>
                </a:ext>
              </a:extLst>
            </p:cNvPr>
            <p:cNvGrpSpPr>
              <a:grpSpLocks/>
            </p:cNvGrpSpPr>
            <p:nvPr/>
          </p:nvGrpSpPr>
          <p:grpSpPr bwMode="auto">
            <a:xfrm rot="5400000">
              <a:off x="1080" y="2520"/>
              <a:ext cx="96" cy="144"/>
              <a:chOff x="912" y="2352"/>
              <a:chExt cx="96" cy="144"/>
            </a:xfrm>
          </p:grpSpPr>
          <p:sp>
            <p:nvSpPr>
              <p:cNvPr id="103439" name="Line 15">
                <a:extLst>
                  <a:ext uri="{FF2B5EF4-FFF2-40B4-BE49-F238E27FC236}">
                    <a16:creationId xmlns:a16="http://schemas.microsoft.com/office/drawing/2014/main" id="{53541219-E8F4-B8EF-B86D-EFBA0FF0F357}"/>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40" name="Line 16">
                <a:extLst>
                  <a:ext uri="{FF2B5EF4-FFF2-40B4-BE49-F238E27FC236}">
                    <a16:creationId xmlns:a16="http://schemas.microsoft.com/office/drawing/2014/main" id="{575F3A6E-5815-F8FB-A352-C7F4A585A9DB}"/>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3441" name="Group 17">
              <a:extLst>
                <a:ext uri="{FF2B5EF4-FFF2-40B4-BE49-F238E27FC236}">
                  <a16:creationId xmlns:a16="http://schemas.microsoft.com/office/drawing/2014/main" id="{BD2BA7C6-4ACB-0167-3A5A-4CE3345DCEA9}"/>
                </a:ext>
              </a:extLst>
            </p:cNvPr>
            <p:cNvGrpSpPr>
              <a:grpSpLocks/>
            </p:cNvGrpSpPr>
            <p:nvPr/>
          </p:nvGrpSpPr>
          <p:grpSpPr bwMode="auto">
            <a:xfrm rot="-5400000">
              <a:off x="744" y="2520"/>
              <a:ext cx="96" cy="144"/>
              <a:chOff x="912" y="2352"/>
              <a:chExt cx="96" cy="144"/>
            </a:xfrm>
          </p:grpSpPr>
          <p:sp>
            <p:nvSpPr>
              <p:cNvPr id="103442" name="Line 18">
                <a:extLst>
                  <a:ext uri="{FF2B5EF4-FFF2-40B4-BE49-F238E27FC236}">
                    <a16:creationId xmlns:a16="http://schemas.microsoft.com/office/drawing/2014/main" id="{67B2D923-B0F1-0CD7-C8E6-3E3D9DF9436D}"/>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43" name="Line 19">
                <a:extLst>
                  <a:ext uri="{FF2B5EF4-FFF2-40B4-BE49-F238E27FC236}">
                    <a16:creationId xmlns:a16="http://schemas.microsoft.com/office/drawing/2014/main" id="{87E2C92F-B5B7-6E21-6721-29C013A576DF}"/>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3444" name="Group 20">
              <a:extLst>
                <a:ext uri="{FF2B5EF4-FFF2-40B4-BE49-F238E27FC236}">
                  <a16:creationId xmlns:a16="http://schemas.microsoft.com/office/drawing/2014/main" id="{B6C4D5E5-502A-1909-7465-5F1FB8B45A39}"/>
                </a:ext>
              </a:extLst>
            </p:cNvPr>
            <p:cNvGrpSpPr>
              <a:grpSpLocks/>
            </p:cNvGrpSpPr>
            <p:nvPr/>
          </p:nvGrpSpPr>
          <p:grpSpPr bwMode="auto">
            <a:xfrm rot="10800000">
              <a:off x="912" y="2736"/>
              <a:ext cx="96" cy="144"/>
              <a:chOff x="912" y="2352"/>
              <a:chExt cx="96" cy="144"/>
            </a:xfrm>
          </p:grpSpPr>
          <p:sp>
            <p:nvSpPr>
              <p:cNvPr id="103445" name="Line 21">
                <a:extLst>
                  <a:ext uri="{FF2B5EF4-FFF2-40B4-BE49-F238E27FC236}">
                    <a16:creationId xmlns:a16="http://schemas.microsoft.com/office/drawing/2014/main" id="{6CFB6D3F-F182-BF71-E7DD-D433980C6123}"/>
                  </a:ext>
                </a:extLst>
              </p:cNvPr>
              <p:cNvSpPr>
                <a:spLocks noChangeShapeType="1"/>
              </p:cNvSpPr>
              <p:nvPr/>
            </p:nvSpPr>
            <p:spPr bwMode="auto">
              <a:xfrm>
                <a:off x="912"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46" name="Line 22">
                <a:extLst>
                  <a:ext uri="{FF2B5EF4-FFF2-40B4-BE49-F238E27FC236}">
                    <a16:creationId xmlns:a16="http://schemas.microsoft.com/office/drawing/2014/main" id="{ADFACF88-1C49-C501-E6A3-1FECC4D61EE7}"/>
                  </a:ext>
                </a:extLst>
              </p:cNvPr>
              <p:cNvSpPr>
                <a:spLocks noChangeShapeType="1"/>
              </p:cNvSpPr>
              <p:nvPr/>
            </p:nvSpPr>
            <p:spPr bwMode="auto">
              <a:xfrm>
                <a:off x="1008" y="235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3447" name="Group 23">
            <a:extLst>
              <a:ext uri="{FF2B5EF4-FFF2-40B4-BE49-F238E27FC236}">
                <a16:creationId xmlns:a16="http://schemas.microsoft.com/office/drawing/2014/main" id="{6B2E6ABD-0989-EA5D-F97F-18D03CA4A721}"/>
              </a:ext>
            </a:extLst>
          </p:cNvPr>
          <p:cNvGrpSpPr>
            <a:grpSpLocks/>
          </p:cNvGrpSpPr>
          <p:nvPr/>
        </p:nvGrpSpPr>
        <p:grpSpPr bwMode="auto">
          <a:xfrm>
            <a:off x="1447800" y="3352800"/>
            <a:ext cx="990600" cy="914400"/>
            <a:chOff x="912" y="2112"/>
            <a:chExt cx="624" cy="576"/>
          </a:xfrm>
        </p:grpSpPr>
        <p:sp>
          <p:nvSpPr>
            <p:cNvPr id="103448" name="Text Box 24">
              <a:extLst>
                <a:ext uri="{FF2B5EF4-FFF2-40B4-BE49-F238E27FC236}">
                  <a16:creationId xmlns:a16="http://schemas.microsoft.com/office/drawing/2014/main" id="{7A13502F-F269-7630-DF5C-5120BB2C08CD}"/>
                </a:ext>
              </a:extLst>
            </p:cNvPr>
            <p:cNvSpPr txBox="1">
              <a:spLocks noChangeArrowheads="1"/>
            </p:cNvSpPr>
            <p:nvPr/>
          </p:nvSpPr>
          <p:spPr bwMode="auto">
            <a:xfrm>
              <a:off x="912" y="2112"/>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03449" name="Text Box 25">
              <a:extLst>
                <a:ext uri="{FF2B5EF4-FFF2-40B4-BE49-F238E27FC236}">
                  <a16:creationId xmlns:a16="http://schemas.microsoft.com/office/drawing/2014/main" id="{B94481EA-B5C3-459D-6AE3-903DA7B2BD9C}"/>
                </a:ext>
              </a:extLst>
            </p:cNvPr>
            <p:cNvSpPr txBox="1">
              <a:spLocks noChangeArrowheads="1"/>
            </p:cNvSpPr>
            <p:nvPr/>
          </p:nvSpPr>
          <p:spPr bwMode="auto">
            <a:xfrm>
              <a:off x="1200" y="240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grpSp>
      <p:sp>
        <p:nvSpPr>
          <p:cNvPr id="103450" name="Text Box 26">
            <a:extLst>
              <a:ext uri="{FF2B5EF4-FFF2-40B4-BE49-F238E27FC236}">
                <a16:creationId xmlns:a16="http://schemas.microsoft.com/office/drawing/2014/main" id="{7B81D0D9-F000-0C86-13C3-C35A5BD89D61}"/>
              </a:ext>
            </a:extLst>
          </p:cNvPr>
          <p:cNvSpPr txBox="1">
            <a:spLocks noChangeArrowheads="1"/>
          </p:cNvSpPr>
          <p:nvPr/>
        </p:nvSpPr>
        <p:spPr bwMode="auto">
          <a:xfrm>
            <a:off x="5943600" y="4267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folHlink"/>
                </a:solidFill>
                <a:latin typeface="Times New Roman" panose="02020603050405020304" pitchFamily="18" charset="0"/>
                <a:sym typeface="Symbol" panose="05050102010706020507" pitchFamily="18" charset="2"/>
              </a:rPr>
              <a:t></a:t>
            </a:r>
            <a:r>
              <a:rPr lang="en-US" altLang="en-US" sz="2400" baseline="-25000">
                <a:solidFill>
                  <a:schemeClr val="folHlink"/>
                </a:solidFill>
                <a:latin typeface="Times New Roman" panose="02020603050405020304" pitchFamily="18" charset="0"/>
                <a:sym typeface="Symbol" panose="05050102010706020507" pitchFamily="18" charset="2"/>
              </a:rPr>
              <a:t>c</a:t>
            </a:r>
            <a:endParaRPr lang="en-AU" altLang="en-US" sz="2400">
              <a:solidFill>
                <a:schemeClr val="folHlink"/>
              </a:solidFill>
              <a:latin typeface="Times New Roman" panose="02020603050405020304" pitchFamily="18" charset="0"/>
            </a:endParaRPr>
          </a:p>
        </p:txBody>
      </p:sp>
      <p:grpSp>
        <p:nvGrpSpPr>
          <p:cNvPr id="103451" name="Group 27">
            <a:extLst>
              <a:ext uri="{FF2B5EF4-FFF2-40B4-BE49-F238E27FC236}">
                <a16:creationId xmlns:a16="http://schemas.microsoft.com/office/drawing/2014/main" id="{CE55B096-0C12-C83A-B450-6B26539FD2CD}"/>
              </a:ext>
            </a:extLst>
          </p:cNvPr>
          <p:cNvGrpSpPr>
            <a:grpSpLocks/>
          </p:cNvGrpSpPr>
          <p:nvPr/>
        </p:nvGrpSpPr>
        <p:grpSpPr bwMode="auto">
          <a:xfrm>
            <a:off x="1446213" y="3009900"/>
            <a:ext cx="992187" cy="457200"/>
            <a:chOff x="911" y="1896"/>
            <a:chExt cx="625" cy="288"/>
          </a:xfrm>
        </p:grpSpPr>
        <p:grpSp>
          <p:nvGrpSpPr>
            <p:cNvPr id="103452" name="Group 28">
              <a:extLst>
                <a:ext uri="{FF2B5EF4-FFF2-40B4-BE49-F238E27FC236}">
                  <a16:creationId xmlns:a16="http://schemas.microsoft.com/office/drawing/2014/main" id="{9959D0B7-F830-5BEE-8C3D-63347AD97010}"/>
                </a:ext>
              </a:extLst>
            </p:cNvPr>
            <p:cNvGrpSpPr>
              <a:grpSpLocks/>
            </p:cNvGrpSpPr>
            <p:nvPr/>
          </p:nvGrpSpPr>
          <p:grpSpPr bwMode="auto">
            <a:xfrm>
              <a:off x="911" y="1968"/>
              <a:ext cx="96" cy="216"/>
              <a:chOff x="912" y="2352"/>
              <a:chExt cx="96" cy="144"/>
            </a:xfrm>
          </p:grpSpPr>
          <p:sp>
            <p:nvSpPr>
              <p:cNvPr id="103453" name="Line 29">
                <a:extLst>
                  <a:ext uri="{FF2B5EF4-FFF2-40B4-BE49-F238E27FC236}">
                    <a16:creationId xmlns:a16="http://schemas.microsoft.com/office/drawing/2014/main" id="{6F8C12B3-0703-2361-FEC6-A8CED8ED7F4C}"/>
                  </a:ext>
                </a:extLst>
              </p:cNvPr>
              <p:cNvSpPr>
                <a:spLocks noChangeShapeType="1"/>
              </p:cNvSpPr>
              <p:nvPr/>
            </p:nvSpPr>
            <p:spPr bwMode="auto">
              <a:xfrm>
                <a:off x="912"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54" name="Line 30">
                <a:extLst>
                  <a:ext uri="{FF2B5EF4-FFF2-40B4-BE49-F238E27FC236}">
                    <a16:creationId xmlns:a16="http://schemas.microsoft.com/office/drawing/2014/main" id="{BD8CF6C8-7E18-B827-5941-5CB350D545C4}"/>
                  </a:ext>
                </a:extLst>
              </p:cNvPr>
              <p:cNvSpPr>
                <a:spLocks noChangeShapeType="1"/>
              </p:cNvSpPr>
              <p:nvPr/>
            </p:nvSpPr>
            <p:spPr bwMode="auto">
              <a:xfrm>
                <a:off x="1008" y="2352"/>
                <a:ext cx="0" cy="144"/>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03455" name="Text Box 31">
              <a:extLst>
                <a:ext uri="{FF2B5EF4-FFF2-40B4-BE49-F238E27FC236}">
                  <a16:creationId xmlns:a16="http://schemas.microsoft.com/office/drawing/2014/main" id="{F42E4793-B770-B7EA-3F6F-1710EAD6FECD}"/>
                </a:ext>
              </a:extLst>
            </p:cNvPr>
            <p:cNvSpPr txBox="1">
              <a:spLocks noChangeArrowheads="1"/>
            </p:cNvSpPr>
            <p:nvPr/>
          </p:nvSpPr>
          <p:spPr bwMode="auto">
            <a:xfrm>
              <a:off x="1080" y="1896"/>
              <a:ext cx="4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chemeClr val="folHlink"/>
                  </a:solidFill>
                  <a:latin typeface="Times New Roman" panose="02020603050405020304" pitchFamily="18" charset="0"/>
                  <a:sym typeface="Symbol" panose="05050102010706020507" pitchFamily="18" charset="2"/>
                </a:rPr>
                <a:t></a:t>
              </a:r>
              <a:endParaRPr lang="en-AU" altLang="en-US" sz="2400">
                <a:solidFill>
                  <a:schemeClr val="folHlink"/>
                </a:solidFill>
                <a:latin typeface="Times New Roman" panose="02020603050405020304" pitchFamily="18" charset="0"/>
              </a:endParaRPr>
            </a:p>
          </p:txBody>
        </p:sp>
      </p:grpSp>
      <p:sp>
        <p:nvSpPr>
          <p:cNvPr id="103456" name="Line 32">
            <a:extLst>
              <a:ext uri="{FF2B5EF4-FFF2-40B4-BE49-F238E27FC236}">
                <a16:creationId xmlns:a16="http://schemas.microsoft.com/office/drawing/2014/main" id="{DA70206C-1422-76B0-D325-96A0696994A9}"/>
              </a:ext>
            </a:extLst>
          </p:cNvPr>
          <p:cNvSpPr>
            <a:spLocks noChangeShapeType="1"/>
          </p:cNvSpPr>
          <p:nvPr/>
        </p:nvSpPr>
        <p:spPr bwMode="auto">
          <a:xfrm>
            <a:off x="228600" y="25908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57" name="Text Box 33">
            <a:extLst>
              <a:ext uri="{FF2B5EF4-FFF2-40B4-BE49-F238E27FC236}">
                <a16:creationId xmlns:a16="http://schemas.microsoft.com/office/drawing/2014/main" id="{B1D29195-A31C-45F9-E834-A19E30FFDEB2}"/>
              </a:ext>
            </a:extLst>
          </p:cNvPr>
          <p:cNvSpPr txBox="1">
            <a:spLocks noChangeArrowheads="1"/>
          </p:cNvSpPr>
          <p:nvPr/>
        </p:nvSpPr>
        <p:spPr bwMode="auto">
          <a:xfrm>
            <a:off x="2895600" y="24066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Times New Roman" panose="02020603050405020304" pitchFamily="18" charset="0"/>
              </a:rPr>
              <a:t>GL</a:t>
            </a:r>
            <a:endParaRPr lang="en-AU" altLang="en-US">
              <a:latin typeface="Times New Roman" panose="02020603050405020304" pitchFamily="18" charset="0"/>
            </a:endParaRPr>
          </a:p>
        </p:txBody>
      </p:sp>
      <p:sp>
        <p:nvSpPr>
          <p:cNvPr id="103458" name="Arc 34">
            <a:extLst>
              <a:ext uri="{FF2B5EF4-FFF2-40B4-BE49-F238E27FC236}">
                <a16:creationId xmlns:a16="http://schemas.microsoft.com/office/drawing/2014/main" id="{5C4547A9-72CD-ADA8-D4DE-4F8298494E2A}"/>
              </a:ext>
            </a:extLst>
          </p:cNvPr>
          <p:cNvSpPr>
            <a:spLocks/>
          </p:cNvSpPr>
          <p:nvPr/>
        </p:nvSpPr>
        <p:spPr bwMode="auto">
          <a:xfrm rot="-5400000">
            <a:off x="6687343" y="2647157"/>
            <a:ext cx="1179513" cy="2209800"/>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59" name="AutoShape 35">
            <a:extLst>
              <a:ext uri="{FF2B5EF4-FFF2-40B4-BE49-F238E27FC236}">
                <a16:creationId xmlns:a16="http://schemas.microsoft.com/office/drawing/2014/main" id="{3DCA1E7D-1050-CBFB-8EA8-FF28281E0A5C}"/>
              </a:ext>
            </a:extLst>
          </p:cNvPr>
          <p:cNvSpPr>
            <a:spLocks noChangeArrowheads="1"/>
          </p:cNvSpPr>
          <p:nvPr/>
        </p:nvSpPr>
        <p:spPr bwMode="auto">
          <a:xfrm flipV="1">
            <a:off x="857250" y="2286000"/>
            <a:ext cx="1276350" cy="120650"/>
          </a:xfrm>
          <a:custGeom>
            <a:avLst/>
            <a:gdLst>
              <a:gd name="G0" fmla="+- 1853 0 0"/>
              <a:gd name="G1" fmla="+- 21600 0 1853"/>
              <a:gd name="G2" fmla="*/ 1853 1 2"/>
              <a:gd name="G3" fmla="+- 21600 0 G2"/>
              <a:gd name="G4" fmla="+/ 1853 21600 2"/>
              <a:gd name="G5" fmla="+/ G1 0 2"/>
              <a:gd name="G6" fmla="*/ 21600 21600 1853"/>
              <a:gd name="G7" fmla="*/ G6 1 2"/>
              <a:gd name="G8" fmla="+- 21600 0 G7"/>
              <a:gd name="G9" fmla="*/ 21600 1 2"/>
              <a:gd name="G10" fmla="+- 1853 0 G9"/>
              <a:gd name="G11" fmla="?: G10 G8 0"/>
              <a:gd name="G12" fmla="?: G10 G7 21600"/>
              <a:gd name="T0" fmla="*/ 20673 w 21600"/>
              <a:gd name="T1" fmla="*/ 10800 h 21600"/>
              <a:gd name="T2" fmla="*/ 10800 w 21600"/>
              <a:gd name="T3" fmla="*/ 21600 h 21600"/>
              <a:gd name="T4" fmla="*/ 927 w 21600"/>
              <a:gd name="T5" fmla="*/ 10800 h 21600"/>
              <a:gd name="T6" fmla="*/ 10800 w 21600"/>
              <a:gd name="T7" fmla="*/ 0 h 21600"/>
              <a:gd name="T8" fmla="*/ 2727 w 21600"/>
              <a:gd name="T9" fmla="*/ 2727 h 21600"/>
              <a:gd name="T10" fmla="*/ 18873 w 21600"/>
              <a:gd name="T11" fmla="*/ 18873 h 21600"/>
            </a:gdLst>
            <a:ahLst/>
            <a:cxnLst>
              <a:cxn ang="0">
                <a:pos x="T0" y="T1"/>
              </a:cxn>
              <a:cxn ang="0">
                <a:pos x="T2" y="T3"/>
              </a:cxn>
              <a:cxn ang="0">
                <a:pos x="T4" y="T5"/>
              </a:cxn>
              <a:cxn ang="0">
                <a:pos x="T6" y="T7"/>
              </a:cxn>
            </a:cxnLst>
            <a:rect l="T8" t="T9" r="T10" b="T11"/>
            <a:pathLst>
              <a:path w="21600" h="21600">
                <a:moveTo>
                  <a:pt x="0" y="0"/>
                </a:moveTo>
                <a:lnTo>
                  <a:pt x="1853" y="21600"/>
                </a:lnTo>
                <a:lnTo>
                  <a:pt x="19747"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60" name="AutoShape 36">
            <a:extLst>
              <a:ext uri="{FF2B5EF4-FFF2-40B4-BE49-F238E27FC236}">
                <a16:creationId xmlns:a16="http://schemas.microsoft.com/office/drawing/2014/main" id="{E800537A-DA51-C614-4FFB-B054178E6E63}"/>
              </a:ext>
            </a:extLst>
          </p:cNvPr>
          <p:cNvSpPr>
            <a:spLocks noChangeArrowheads="1"/>
          </p:cNvSpPr>
          <p:nvPr/>
        </p:nvSpPr>
        <p:spPr bwMode="auto">
          <a:xfrm flipV="1">
            <a:off x="914400" y="2133600"/>
            <a:ext cx="1143000" cy="196850"/>
          </a:xfrm>
          <a:custGeom>
            <a:avLst/>
            <a:gdLst>
              <a:gd name="G0" fmla="+- 3779 0 0"/>
              <a:gd name="G1" fmla="+- 21600 0 3779"/>
              <a:gd name="G2" fmla="*/ 3779 1 2"/>
              <a:gd name="G3" fmla="+- 21600 0 G2"/>
              <a:gd name="G4" fmla="+/ 3779 21600 2"/>
              <a:gd name="G5" fmla="+/ G1 0 2"/>
              <a:gd name="G6" fmla="*/ 21600 21600 3779"/>
              <a:gd name="G7" fmla="*/ G6 1 2"/>
              <a:gd name="G8" fmla="+- 21600 0 G7"/>
              <a:gd name="G9" fmla="*/ 21600 1 2"/>
              <a:gd name="G10" fmla="+- 3779 0 G9"/>
              <a:gd name="G11" fmla="?: G10 G8 0"/>
              <a:gd name="G12" fmla="?: G10 G7 21600"/>
              <a:gd name="T0" fmla="*/ 19710 w 21600"/>
              <a:gd name="T1" fmla="*/ 10800 h 21600"/>
              <a:gd name="T2" fmla="*/ 10800 w 21600"/>
              <a:gd name="T3" fmla="*/ 21600 h 21600"/>
              <a:gd name="T4" fmla="*/ 1890 w 21600"/>
              <a:gd name="T5" fmla="*/ 10800 h 21600"/>
              <a:gd name="T6" fmla="*/ 10800 w 21600"/>
              <a:gd name="T7" fmla="*/ 0 h 21600"/>
              <a:gd name="T8" fmla="*/ 3690 w 21600"/>
              <a:gd name="T9" fmla="*/ 3690 h 21600"/>
              <a:gd name="T10" fmla="*/ 17910 w 21600"/>
              <a:gd name="T11" fmla="*/ 17910 h 21600"/>
            </a:gdLst>
            <a:ahLst/>
            <a:cxnLst>
              <a:cxn ang="0">
                <a:pos x="T0" y="T1"/>
              </a:cxn>
              <a:cxn ang="0">
                <a:pos x="T2" y="T3"/>
              </a:cxn>
              <a:cxn ang="0">
                <a:pos x="T4" y="T5"/>
              </a:cxn>
              <a:cxn ang="0">
                <a:pos x="T6" y="T7"/>
              </a:cxn>
            </a:cxnLst>
            <a:rect l="T8" t="T9" r="T10" b="T11"/>
            <a:pathLst>
              <a:path w="21600" h="21600">
                <a:moveTo>
                  <a:pt x="0" y="0"/>
                </a:moveTo>
                <a:lnTo>
                  <a:pt x="3779" y="21600"/>
                </a:lnTo>
                <a:lnTo>
                  <a:pt x="17821" y="21600"/>
                </a:lnTo>
                <a:lnTo>
                  <a:pt x="21600" y="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61" name="Text Box 37">
            <a:extLst>
              <a:ext uri="{FF2B5EF4-FFF2-40B4-BE49-F238E27FC236}">
                <a16:creationId xmlns:a16="http://schemas.microsoft.com/office/drawing/2014/main" id="{ABFDBE1A-3175-DD35-C881-56C75C82B505}"/>
              </a:ext>
            </a:extLst>
          </p:cNvPr>
          <p:cNvSpPr txBox="1">
            <a:spLocks noChangeArrowheads="1"/>
          </p:cNvSpPr>
          <p:nvPr/>
        </p:nvSpPr>
        <p:spPr bwMode="auto">
          <a:xfrm>
            <a:off x="7851775" y="4343400"/>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solidFill>
                  <a:srgbClr val="FF9966"/>
                </a:solidFill>
                <a:latin typeface="Times New Roman" panose="02020603050405020304" pitchFamily="18" charset="0"/>
                <a:sym typeface="Symbol" panose="05050102010706020507" pitchFamily="18" charset="2"/>
              </a:rPr>
              <a:t></a:t>
            </a:r>
            <a:r>
              <a:rPr lang="en-US" altLang="en-US" sz="2400" baseline="-25000">
                <a:solidFill>
                  <a:srgbClr val="FF9966"/>
                </a:solidFill>
                <a:latin typeface="Times New Roman" panose="02020603050405020304" pitchFamily="18" charset="0"/>
                <a:sym typeface="Symbol" panose="05050102010706020507" pitchFamily="18" charset="2"/>
              </a:rPr>
              <a:t>c</a:t>
            </a:r>
            <a:r>
              <a:rPr lang="en-US" altLang="en-US" sz="2400">
                <a:solidFill>
                  <a:srgbClr val="FF9966"/>
                </a:solidFill>
                <a:latin typeface="Times New Roman" panose="02020603050405020304" pitchFamily="18" charset="0"/>
                <a:sym typeface="Symbol" panose="05050102010706020507" pitchFamily="18" charset="2"/>
              </a:rPr>
              <a:t>+</a:t>
            </a:r>
            <a:endParaRPr lang="en-AU" altLang="en-US" sz="2400">
              <a:solidFill>
                <a:srgbClr val="FF9966"/>
              </a:solidFill>
              <a:latin typeface="Times New Roman" panose="02020603050405020304" pitchFamily="18" charset="0"/>
            </a:endParaRPr>
          </a:p>
        </p:txBody>
      </p:sp>
      <p:sp>
        <p:nvSpPr>
          <p:cNvPr id="103462" name="Line 38">
            <a:extLst>
              <a:ext uri="{FF2B5EF4-FFF2-40B4-BE49-F238E27FC236}">
                <a16:creationId xmlns:a16="http://schemas.microsoft.com/office/drawing/2014/main" id="{BF2E6C28-2335-018C-9FB8-A786346F2B00}"/>
              </a:ext>
            </a:extLst>
          </p:cNvPr>
          <p:cNvSpPr>
            <a:spLocks noChangeShapeType="1"/>
          </p:cNvSpPr>
          <p:nvPr/>
        </p:nvSpPr>
        <p:spPr bwMode="auto">
          <a:xfrm>
            <a:off x="6858000" y="3276600"/>
            <a:ext cx="457200" cy="1066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63" name="Line 39">
            <a:extLst>
              <a:ext uri="{FF2B5EF4-FFF2-40B4-BE49-F238E27FC236}">
                <a16:creationId xmlns:a16="http://schemas.microsoft.com/office/drawing/2014/main" id="{395E5203-EEAF-A972-26B2-8A01609D6558}"/>
              </a:ext>
            </a:extLst>
          </p:cNvPr>
          <p:cNvSpPr>
            <a:spLocks noChangeShapeType="1"/>
          </p:cNvSpPr>
          <p:nvPr/>
        </p:nvSpPr>
        <p:spPr bwMode="auto">
          <a:xfrm>
            <a:off x="6858000" y="3276600"/>
            <a:ext cx="0" cy="1066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64" name="Arc 40">
            <a:extLst>
              <a:ext uri="{FF2B5EF4-FFF2-40B4-BE49-F238E27FC236}">
                <a16:creationId xmlns:a16="http://schemas.microsoft.com/office/drawing/2014/main" id="{E62D72B1-CF29-4CA0-312E-C1FEA0923F83}"/>
              </a:ext>
            </a:extLst>
          </p:cNvPr>
          <p:cNvSpPr>
            <a:spLocks/>
          </p:cNvSpPr>
          <p:nvPr/>
        </p:nvSpPr>
        <p:spPr bwMode="auto">
          <a:xfrm>
            <a:off x="7239000" y="4191000"/>
            <a:ext cx="3048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65" name="Text Box 41">
            <a:extLst>
              <a:ext uri="{FF2B5EF4-FFF2-40B4-BE49-F238E27FC236}">
                <a16:creationId xmlns:a16="http://schemas.microsoft.com/office/drawing/2014/main" id="{21A088C5-81D4-96BB-CECA-5D190E9675FC}"/>
              </a:ext>
            </a:extLst>
          </p:cNvPr>
          <p:cNvSpPr txBox="1">
            <a:spLocks noChangeArrowheads="1"/>
          </p:cNvSpPr>
          <p:nvPr/>
        </p:nvSpPr>
        <p:spPr bwMode="auto">
          <a:xfrm>
            <a:off x="7391400" y="3886200"/>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90+</a:t>
            </a:r>
            <a:r>
              <a:rPr lang="en-US" altLang="en-US" sz="1600">
                <a:sym typeface="Symbol" panose="05050102010706020507" pitchFamily="18" charset="2"/>
              </a:rPr>
              <a:t></a:t>
            </a:r>
            <a:endParaRPr lang="en-AU" altLang="en-US" sz="1600"/>
          </a:p>
        </p:txBody>
      </p:sp>
      <p:sp>
        <p:nvSpPr>
          <p:cNvPr id="103466" name="Arc 42">
            <a:extLst>
              <a:ext uri="{FF2B5EF4-FFF2-40B4-BE49-F238E27FC236}">
                <a16:creationId xmlns:a16="http://schemas.microsoft.com/office/drawing/2014/main" id="{043553F8-4856-2BCD-4B4B-9DD27417592F}"/>
              </a:ext>
            </a:extLst>
          </p:cNvPr>
          <p:cNvSpPr>
            <a:spLocks/>
          </p:cNvSpPr>
          <p:nvPr/>
        </p:nvSpPr>
        <p:spPr bwMode="auto">
          <a:xfrm flipV="1">
            <a:off x="6858000" y="3581400"/>
            <a:ext cx="1524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67" name="Rectangle 43">
            <a:extLst>
              <a:ext uri="{FF2B5EF4-FFF2-40B4-BE49-F238E27FC236}">
                <a16:creationId xmlns:a16="http://schemas.microsoft.com/office/drawing/2014/main" id="{E46AA423-87F8-8F81-9B4F-85DEB18D3554}"/>
              </a:ext>
            </a:extLst>
          </p:cNvPr>
          <p:cNvSpPr>
            <a:spLocks noChangeArrowheads="1"/>
          </p:cNvSpPr>
          <p:nvPr/>
        </p:nvSpPr>
        <p:spPr bwMode="auto">
          <a:xfrm>
            <a:off x="6858000" y="3581400"/>
            <a:ext cx="290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ym typeface="Symbol" panose="05050102010706020507" pitchFamily="18" charset="2"/>
              </a:rPr>
              <a:t></a:t>
            </a:r>
            <a:endParaRPr lang="en-AU" altLang="en-US" sz="1600">
              <a:sym typeface="Symbol" panose="05050102010706020507" pitchFamily="18" charset="2"/>
            </a:endParaRPr>
          </a:p>
        </p:txBody>
      </p:sp>
      <p:grpSp>
        <p:nvGrpSpPr>
          <p:cNvPr id="103468" name="Group 44">
            <a:extLst>
              <a:ext uri="{FF2B5EF4-FFF2-40B4-BE49-F238E27FC236}">
                <a16:creationId xmlns:a16="http://schemas.microsoft.com/office/drawing/2014/main" id="{F4BE7888-ADA6-A7D1-D3AA-C5F2CDD56554}"/>
              </a:ext>
            </a:extLst>
          </p:cNvPr>
          <p:cNvGrpSpPr>
            <a:grpSpLocks/>
          </p:cNvGrpSpPr>
          <p:nvPr/>
        </p:nvGrpSpPr>
        <p:grpSpPr bwMode="auto">
          <a:xfrm rot="16200000" flipH="1">
            <a:off x="5562600" y="4800600"/>
            <a:ext cx="685800" cy="76200"/>
            <a:chOff x="3072" y="3504"/>
            <a:chExt cx="432" cy="48"/>
          </a:xfrm>
        </p:grpSpPr>
        <p:sp>
          <p:nvSpPr>
            <p:cNvPr id="103469" name="Line 45">
              <a:extLst>
                <a:ext uri="{FF2B5EF4-FFF2-40B4-BE49-F238E27FC236}">
                  <a16:creationId xmlns:a16="http://schemas.microsoft.com/office/drawing/2014/main" id="{1CAAEFBB-925C-43BE-E198-B578CE59384E}"/>
                </a:ext>
              </a:extLst>
            </p:cNvPr>
            <p:cNvSpPr>
              <a:spLocks noChangeShapeType="1"/>
            </p:cNvSpPr>
            <p:nvPr/>
          </p:nvSpPr>
          <p:spPr bwMode="auto">
            <a:xfrm>
              <a:off x="3120" y="3504"/>
              <a:ext cx="384"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03470" name="Group 46">
              <a:extLst>
                <a:ext uri="{FF2B5EF4-FFF2-40B4-BE49-F238E27FC236}">
                  <a16:creationId xmlns:a16="http://schemas.microsoft.com/office/drawing/2014/main" id="{3CFD18C1-04A7-BB9C-01D0-B45F1F2F5FF0}"/>
                </a:ext>
              </a:extLst>
            </p:cNvPr>
            <p:cNvGrpSpPr>
              <a:grpSpLocks/>
            </p:cNvGrpSpPr>
            <p:nvPr/>
          </p:nvGrpSpPr>
          <p:grpSpPr bwMode="auto">
            <a:xfrm>
              <a:off x="3072" y="3504"/>
              <a:ext cx="432" cy="48"/>
              <a:chOff x="3072" y="3504"/>
              <a:chExt cx="432" cy="48"/>
            </a:xfrm>
          </p:grpSpPr>
          <p:sp>
            <p:nvSpPr>
              <p:cNvPr id="103471" name="Line 47">
                <a:extLst>
                  <a:ext uri="{FF2B5EF4-FFF2-40B4-BE49-F238E27FC236}">
                    <a16:creationId xmlns:a16="http://schemas.microsoft.com/office/drawing/2014/main" id="{092A5080-9E9A-2E08-764B-B78EF8A45135}"/>
                  </a:ext>
                </a:extLst>
              </p:cNvPr>
              <p:cNvSpPr>
                <a:spLocks noChangeShapeType="1"/>
              </p:cNvSpPr>
              <p:nvPr/>
            </p:nvSpPr>
            <p:spPr bwMode="auto">
              <a:xfrm flipH="1">
                <a:off x="3168" y="3504"/>
                <a:ext cx="48" cy="48"/>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72" name="Line 48">
                <a:extLst>
                  <a:ext uri="{FF2B5EF4-FFF2-40B4-BE49-F238E27FC236}">
                    <a16:creationId xmlns:a16="http://schemas.microsoft.com/office/drawing/2014/main" id="{D15C43D3-C78D-6A23-1CDF-557BBAF4B8CA}"/>
                  </a:ext>
                </a:extLst>
              </p:cNvPr>
              <p:cNvSpPr>
                <a:spLocks noChangeShapeType="1"/>
              </p:cNvSpPr>
              <p:nvPr/>
            </p:nvSpPr>
            <p:spPr bwMode="auto">
              <a:xfrm flipH="1">
                <a:off x="3264" y="3504"/>
                <a:ext cx="48" cy="48"/>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73" name="Line 49">
                <a:extLst>
                  <a:ext uri="{FF2B5EF4-FFF2-40B4-BE49-F238E27FC236}">
                    <a16:creationId xmlns:a16="http://schemas.microsoft.com/office/drawing/2014/main" id="{B613DE94-56C3-056B-D70C-816F2A648022}"/>
                  </a:ext>
                </a:extLst>
              </p:cNvPr>
              <p:cNvSpPr>
                <a:spLocks noChangeShapeType="1"/>
              </p:cNvSpPr>
              <p:nvPr/>
            </p:nvSpPr>
            <p:spPr bwMode="auto">
              <a:xfrm flipH="1">
                <a:off x="3360" y="3504"/>
                <a:ext cx="48" cy="48"/>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74" name="Line 50">
                <a:extLst>
                  <a:ext uri="{FF2B5EF4-FFF2-40B4-BE49-F238E27FC236}">
                    <a16:creationId xmlns:a16="http://schemas.microsoft.com/office/drawing/2014/main" id="{B60E5F6F-6540-F3F1-0442-63250099557B}"/>
                  </a:ext>
                </a:extLst>
              </p:cNvPr>
              <p:cNvSpPr>
                <a:spLocks noChangeShapeType="1"/>
              </p:cNvSpPr>
              <p:nvPr/>
            </p:nvSpPr>
            <p:spPr bwMode="auto">
              <a:xfrm flipH="1">
                <a:off x="3456" y="3504"/>
                <a:ext cx="48" cy="48"/>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75" name="Line 51">
                <a:extLst>
                  <a:ext uri="{FF2B5EF4-FFF2-40B4-BE49-F238E27FC236}">
                    <a16:creationId xmlns:a16="http://schemas.microsoft.com/office/drawing/2014/main" id="{12E38317-9347-8985-B805-1321553D3DF8}"/>
                  </a:ext>
                </a:extLst>
              </p:cNvPr>
              <p:cNvSpPr>
                <a:spLocks noChangeShapeType="1"/>
              </p:cNvSpPr>
              <p:nvPr/>
            </p:nvSpPr>
            <p:spPr bwMode="auto">
              <a:xfrm flipH="1">
                <a:off x="3072" y="3504"/>
                <a:ext cx="48" cy="48"/>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3476" name="Group 52">
            <a:extLst>
              <a:ext uri="{FF2B5EF4-FFF2-40B4-BE49-F238E27FC236}">
                <a16:creationId xmlns:a16="http://schemas.microsoft.com/office/drawing/2014/main" id="{F31B8498-2DB1-8B6D-CC98-7FFD74A2483A}"/>
              </a:ext>
            </a:extLst>
          </p:cNvPr>
          <p:cNvGrpSpPr>
            <a:grpSpLocks/>
          </p:cNvGrpSpPr>
          <p:nvPr/>
        </p:nvGrpSpPr>
        <p:grpSpPr bwMode="auto">
          <a:xfrm rot="18251975">
            <a:off x="6096000" y="2971800"/>
            <a:ext cx="685800" cy="76200"/>
            <a:chOff x="3072" y="3504"/>
            <a:chExt cx="432" cy="48"/>
          </a:xfrm>
        </p:grpSpPr>
        <p:sp>
          <p:nvSpPr>
            <p:cNvPr id="103477" name="Line 53">
              <a:extLst>
                <a:ext uri="{FF2B5EF4-FFF2-40B4-BE49-F238E27FC236}">
                  <a16:creationId xmlns:a16="http://schemas.microsoft.com/office/drawing/2014/main" id="{32168296-9064-69C7-4FE9-2DAA35F277BF}"/>
                </a:ext>
              </a:extLst>
            </p:cNvPr>
            <p:cNvSpPr>
              <a:spLocks noChangeShapeType="1"/>
            </p:cNvSpPr>
            <p:nvPr/>
          </p:nvSpPr>
          <p:spPr bwMode="auto">
            <a:xfrm>
              <a:off x="3120" y="3504"/>
              <a:ext cx="38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03478" name="Group 54">
              <a:extLst>
                <a:ext uri="{FF2B5EF4-FFF2-40B4-BE49-F238E27FC236}">
                  <a16:creationId xmlns:a16="http://schemas.microsoft.com/office/drawing/2014/main" id="{38FA4551-5F9A-4351-4955-888510EF01AA}"/>
                </a:ext>
              </a:extLst>
            </p:cNvPr>
            <p:cNvGrpSpPr>
              <a:grpSpLocks/>
            </p:cNvGrpSpPr>
            <p:nvPr/>
          </p:nvGrpSpPr>
          <p:grpSpPr bwMode="auto">
            <a:xfrm>
              <a:off x="3072" y="3504"/>
              <a:ext cx="432" cy="48"/>
              <a:chOff x="3072" y="3504"/>
              <a:chExt cx="432" cy="48"/>
            </a:xfrm>
          </p:grpSpPr>
          <p:sp>
            <p:nvSpPr>
              <p:cNvPr id="103479" name="Line 55">
                <a:extLst>
                  <a:ext uri="{FF2B5EF4-FFF2-40B4-BE49-F238E27FC236}">
                    <a16:creationId xmlns:a16="http://schemas.microsoft.com/office/drawing/2014/main" id="{AB941FB9-9001-879E-02A5-53BCC03F000E}"/>
                  </a:ext>
                </a:extLst>
              </p:cNvPr>
              <p:cNvSpPr>
                <a:spLocks noChangeShapeType="1"/>
              </p:cNvSpPr>
              <p:nvPr/>
            </p:nvSpPr>
            <p:spPr bwMode="auto">
              <a:xfrm flipH="1">
                <a:off x="3168" y="3504"/>
                <a:ext cx="48"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0" name="Line 56">
                <a:extLst>
                  <a:ext uri="{FF2B5EF4-FFF2-40B4-BE49-F238E27FC236}">
                    <a16:creationId xmlns:a16="http://schemas.microsoft.com/office/drawing/2014/main" id="{A597AD78-427F-3BFE-5F5D-9335A35312C2}"/>
                  </a:ext>
                </a:extLst>
              </p:cNvPr>
              <p:cNvSpPr>
                <a:spLocks noChangeShapeType="1"/>
              </p:cNvSpPr>
              <p:nvPr/>
            </p:nvSpPr>
            <p:spPr bwMode="auto">
              <a:xfrm flipH="1">
                <a:off x="3264" y="3504"/>
                <a:ext cx="48"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1" name="Line 57">
                <a:extLst>
                  <a:ext uri="{FF2B5EF4-FFF2-40B4-BE49-F238E27FC236}">
                    <a16:creationId xmlns:a16="http://schemas.microsoft.com/office/drawing/2014/main" id="{3B83D800-A525-1879-5E5B-D7ECDEBA076E}"/>
                  </a:ext>
                </a:extLst>
              </p:cNvPr>
              <p:cNvSpPr>
                <a:spLocks noChangeShapeType="1"/>
              </p:cNvSpPr>
              <p:nvPr/>
            </p:nvSpPr>
            <p:spPr bwMode="auto">
              <a:xfrm flipH="1">
                <a:off x="3360" y="3504"/>
                <a:ext cx="48"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2" name="Line 58">
                <a:extLst>
                  <a:ext uri="{FF2B5EF4-FFF2-40B4-BE49-F238E27FC236}">
                    <a16:creationId xmlns:a16="http://schemas.microsoft.com/office/drawing/2014/main" id="{BF97ACBE-D36E-476B-8532-E36294DCC92D}"/>
                  </a:ext>
                </a:extLst>
              </p:cNvPr>
              <p:cNvSpPr>
                <a:spLocks noChangeShapeType="1"/>
              </p:cNvSpPr>
              <p:nvPr/>
            </p:nvSpPr>
            <p:spPr bwMode="auto">
              <a:xfrm flipH="1">
                <a:off x="3456" y="3504"/>
                <a:ext cx="48"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3" name="Line 59">
                <a:extLst>
                  <a:ext uri="{FF2B5EF4-FFF2-40B4-BE49-F238E27FC236}">
                    <a16:creationId xmlns:a16="http://schemas.microsoft.com/office/drawing/2014/main" id="{0A8209FA-6522-6DBD-870F-C5123AA732A2}"/>
                  </a:ext>
                </a:extLst>
              </p:cNvPr>
              <p:cNvSpPr>
                <a:spLocks noChangeShapeType="1"/>
              </p:cNvSpPr>
              <p:nvPr/>
            </p:nvSpPr>
            <p:spPr bwMode="auto">
              <a:xfrm flipH="1">
                <a:off x="3072" y="3504"/>
                <a:ext cx="48" cy="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3484" name="Group 60">
            <a:extLst>
              <a:ext uri="{FF2B5EF4-FFF2-40B4-BE49-F238E27FC236}">
                <a16:creationId xmlns:a16="http://schemas.microsoft.com/office/drawing/2014/main" id="{79CCFDAF-9EA8-02E5-6533-C5E4C51F2DAF}"/>
              </a:ext>
            </a:extLst>
          </p:cNvPr>
          <p:cNvGrpSpPr>
            <a:grpSpLocks/>
          </p:cNvGrpSpPr>
          <p:nvPr/>
        </p:nvGrpSpPr>
        <p:grpSpPr bwMode="auto">
          <a:xfrm>
            <a:off x="8077200" y="4953000"/>
            <a:ext cx="685800" cy="76200"/>
            <a:chOff x="3072" y="3504"/>
            <a:chExt cx="432" cy="48"/>
          </a:xfrm>
        </p:grpSpPr>
        <p:sp>
          <p:nvSpPr>
            <p:cNvPr id="103485" name="Line 61">
              <a:extLst>
                <a:ext uri="{FF2B5EF4-FFF2-40B4-BE49-F238E27FC236}">
                  <a16:creationId xmlns:a16="http://schemas.microsoft.com/office/drawing/2014/main" id="{89B1805C-6885-7CC5-522C-5777A9F3BE55}"/>
                </a:ext>
              </a:extLst>
            </p:cNvPr>
            <p:cNvSpPr>
              <a:spLocks noChangeShapeType="1"/>
            </p:cNvSpPr>
            <p:nvPr/>
          </p:nvSpPr>
          <p:spPr bwMode="auto">
            <a:xfrm>
              <a:off x="3120" y="3504"/>
              <a:ext cx="384" cy="0"/>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03486" name="Group 62">
              <a:extLst>
                <a:ext uri="{FF2B5EF4-FFF2-40B4-BE49-F238E27FC236}">
                  <a16:creationId xmlns:a16="http://schemas.microsoft.com/office/drawing/2014/main" id="{D43877B1-2C53-7029-3742-4C853C17A006}"/>
                </a:ext>
              </a:extLst>
            </p:cNvPr>
            <p:cNvGrpSpPr>
              <a:grpSpLocks/>
            </p:cNvGrpSpPr>
            <p:nvPr/>
          </p:nvGrpSpPr>
          <p:grpSpPr bwMode="auto">
            <a:xfrm>
              <a:off x="3072" y="3504"/>
              <a:ext cx="432" cy="48"/>
              <a:chOff x="3072" y="3504"/>
              <a:chExt cx="432" cy="48"/>
            </a:xfrm>
          </p:grpSpPr>
          <p:sp>
            <p:nvSpPr>
              <p:cNvPr id="103487" name="Line 63">
                <a:extLst>
                  <a:ext uri="{FF2B5EF4-FFF2-40B4-BE49-F238E27FC236}">
                    <a16:creationId xmlns:a16="http://schemas.microsoft.com/office/drawing/2014/main" id="{F50D3C3E-A2CC-54CB-DE97-522A41818106}"/>
                  </a:ext>
                </a:extLst>
              </p:cNvPr>
              <p:cNvSpPr>
                <a:spLocks noChangeShapeType="1"/>
              </p:cNvSpPr>
              <p:nvPr/>
            </p:nvSpPr>
            <p:spPr bwMode="auto">
              <a:xfrm flipH="1">
                <a:off x="3168" y="3504"/>
                <a:ext cx="48" cy="4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8" name="Line 64">
                <a:extLst>
                  <a:ext uri="{FF2B5EF4-FFF2-40B4-BE49-F238E27FC236}">
                    <a16:creationId xmlns:a16="http://schemas.microsoft.com/office/drawing/2014/main" id="{1A644D16-B746-69DE-A574-37176EC72E0A}"/>
                  </a:ext>
                </a:extLst>
              </p:cNvPr>
              <p:cNvSpPr>
                <a:spLocks noChangeShapeType="1"/>
              </p:cNvSpPr>
              <p:nvPr/>
            </p:nvSpPr>
            <p:spPr bwMode="auto">
              <a:xfrm flipH="1">
                <a:off x="3264" y="3504"/>
                <a:ext cx="48" cy="4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89" name="Line 65">
                <a:extLst>
                  <a:ext uri="{FF2B5EF4-FFF2-40B4-BE49-F238E27FC236}">
                    <a16:creationId xmlns:a16="http://schemas.microsoft.com/office/drawing/2014/main" id="{ED71B159-8777-7ACD-0DDB-91EA034A6E6D}"/>
                  </a:ext>
                </a:extLst>
              </p:cNvPr>
              <p:cNvSpPr>
                <a:spLocks noChangeShapeType="1"/>
              </p:cNvSpPr>
              <p:nvPr/>
            </p:nvSpPr>
            <p:spPr bwMode="auto">
              <a:xfrm flipH="1">
                <a:off x="3360" y="3504"/>
                <a:ext cx="48" cy="4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90" name="Line 66">
                <a:extLst>
                  <a:ext uri="{FF2B5EF4-FFF2-40B4-BE49-F238E27FC236}">
                    <a16:creationId xmlns:a16="http://schemas.microsoft.com/office/drawing/2014/main" id="{1E6EC8F1-86D8-E210-D64F-8C06F9C912F9}"/>
                  </a:ext>
                </a:extLst>
              </p:cNvPr>
              <p:cNvSpPr>
                <a:spLocks noChangeShapeType="1"/>
              </p:cNvSpPr>
              <p:nvPr/>
            </p:nvSpPr>
            <p:spPr bwMode="auto">
              <a:xfrm flipH="1">
                <a:off x="3456" y="3504"/>
                <a:ext cx="48" cy="4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91" name="Line 67">
                <a:extLst>
                  <a:ext uri="{FF2B5EF4-FFF2-40B4-BE49-F238E27FC236}">
                    <a16:creationId xmlns:a16="http://schemas.microsoft.com/office/drawing/2014/main" id="{6ABCEFB4-7C64-4F07-4D49-2CF292CF3150}"/>
                  </a:ext>
                </a:extLst>
              </p:cNvPr>
              <p:cNvSpPr>
                <a:spLocks noChangeShapeType="1"/>
              </p:cNvSpPr>
              <p:nvPr/>
            </p:nvSpPr>
            <p:spPr bwMode="auto">
              <a:xfrm flipH="1">
                <a:off x="3072" y="3504"/>
                <a:ext cx="48" cy="4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03492" name="Group 68">
            <a:extLst>
              <a:ext uri="{FF2B5EF4-FFF2-40B4-BE49-F238E27FC236}">
                <a16:creationId xmlns:a16="http://schemas.microsoft.com/office/drawing/2014/main" id="{FE27F707-C60A-70A2-CA53-FC9AC1283260}"/>
              </a:ext>
            </a:extLst>
          </p:cNvPr>
          <p:cNvGrpSpPr>
            <a:grpSpLocks/>
          </p:cNvGrpSpPr>
          <p:nvPr/>
        </p:nvGrpSpPr>
        <p:grpSpPr bwMode="auto">
          <a:xfrm>
            <a:off x="6248400" y="2743200"/>
            <a:ext cx="1295400" cy="457200"/>
            <a:chOff x="3936" y="1728"/>
            <a:chExt cx="816" cy="288"/>
          </a:xfrm>
        </p:grpSpPr>
        <p:sp>
          <p:nvSpPr>
            <p:cNvPr id="103493" name="Line 69">
              <a:extLst>
                <a:ext uri="{FF2B5EF4-FFF2-40B4-BE49-F238E27FC236}">
                  <a16:creationId xmlns:a16="http://schemas.microsoft.com/office/drawing/2014/main" id="{7CEB6855-1EE4-3C09-5BAB-CA0FEFDCDBFA}"/>
                </a:ext>
              </a:extLst>
            </p:cNvPr>
            <p:cNvSpPr>
              <a:spLocks noChangeShapeType="1"/>
            </p:cNvSpPr>
            <p:nvPr/>
          </p:nvSpPr>
          <p:spPr bwMode="auto">
            <a:xfrm>
              <a:off x="3936" y="201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494" name="Arc 70">
              <a:extLst>
                <a:ext uri="{FF2B5EF4-FFF2-40B4-BE49-F238E27FC236}">
                  <a16:creationId xmlns:a16="http://schemas.microsoft.com/office/drawing/2014/main" id="{03A5162A-BFFE-4932-4DB3-FB07E0D38FC9}"/>
                </a:ext>
              </a:extLst>
            </p:cNvPr>
            <p:cNvSpPr>
              <a:spLocks/>
            </p:cNvSpPr>
            <p:nvPr/>
          </p:nvSpPr>
          <p:spPr bwMode="auto">
            <a:xfrm>
              <a:off x="4032" y="1920"/>
              <a:ext cx="96"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495" name="Text Box 71">
              <a:extLst>
                <a:ext uri="{FF2B5EF4-FFF2-40B4-BE49-F238E27FC236}">
                  <a16:creationId xmlns:a16="http://schemas.microsoft.com/office/drawing/2014/main" id="{AC6AFF00-5E17-C857-B1E8-230218057F6D}"/>
                </a:ext>
              </a:extLst>
            </p:cNvPr>
            <p:cNvSpPr txBox="1">
              <a:spLocks noChangeArrowheads="1"/>
            </p:cNvSpPr>
            <p:nvPr/>
          </p:nvSpPr>
          <p:spPr bwMode="auto">
            <a:xfrm>
              <a:off x="4128" y="1728"/>
              <a:ext cx="6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45 + </a:t>
              </a:r>
              <a:r>
                <a:rPr lang="en-US" altLang="en-US" sz="1600">
                  <a:sym typeface="Symbol" panose="05050102010706020507" pitchFamily="18" charset="2"/>
                </a:rPr>
                <a:t>/2</a:t>
              </a:r>
              <a:endParaRPr lang="en-AU" altLang="en-US" sz="1600"/>
            </a:p>
          </p:txBody>
        </p:sp>
      </p:grpSp>
      <p:sp>
        <p:nvSpPr>
          <p:cNvPr id="103496" name="AutoShape 72">
            <a:extLst>
              <a:ext uri="{FF2B5EF4-FFF2-40B4-BE49-F238E27FC236}">
                <a16:creationId xmlns:a16="http://schemas.microsoft.com/office/drawing/2014/main" id="{C6AEDE07-0485-8F1E-C41C-80B368D6F734}"/>
              </a:ext>
            </a:extLst>
          </p:cNvPr>
          <p:cNvSpPr>
            <a:spLocks noChangeArrowheads="1"/>
          </p:cNvSpPr>
          <p:nvPr/>
        </p:nvSpPr>
        <p:spPr bwMode="auto">
          <a:xfrm>
            <a:off x="6324600" y="1219200"/>
            <a:ext cx="2819400" cy="1143000"/>
          </a:xfrm>
          <a:prstGeom prst="wedgeEllipseCallout">
            <a:avLst>
              <a:gd name="adj1" fmla="val -38514"/>
              <a:gd name="adj2" fmla="val 8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Failure plane oriented at </a:t>
            </a:r>
            <a:r>
              <a:rPr lang="en-US" altLang="en-US" sz="1600" b="1"/>
              <a:t>45 + </a:t>
            </a:r>
            <a:r>
              <a:rPr lang="en-US" altLang="en-US" sz="1600" b="1">
                <a:sym typeface="Symbol" panose="05050102010706020507" pitchFamily="18" charset="2"/>
              </a:rPr>
              <a:t>/2</a:t>
            </a:r>
            <a:r>
              <a:rPr lang="en-US" altLang="en-US" sz="1600">
                <a:sym typeface="Symbol" panose="05050102010706020507" pitchFamily="18" charset="2"/>
              </a:rPr>
              <a:t> to horizontal</a:t>
            </a:r>
            <a:endParaRPr lang="en-AU" altLang="en-US" sz="1600"/>
          </a:p>
        </p:txBody>
      </p:sp>
      <p:grpSp>
        <p:nvGrpSpPr>
          <p:cNvPr id="103497" name="Group 73">
            <a:extLst>
              <a:ext uri="{FF2B5EF4-FFF2-40B4-BE49-F238E27FC236}">
                <a16:creationId xmlns:a16="http://schemas.microsoft.com/office/drawing/2014/main" id="{5E036D95-47B0-EE1C-EA54-501DD20F020F}"/>
              </a:ext>
            </a:extLst>
          </p:cNvPr>
          <p:cNvGrpSpPr>
            <a:grpSpLocks/>
          </p:cNvGrpSpPr>
          <p:nvPr/>
        </p:nvGrpSpPr>
        <p:grpSpPr bwMode="auto">
          <a:xfrm>
            <a:off x="5334000" y="1524000"/>
            <a:ext cx="1295400" cy="1066800"/>
            <a:chOff x="3360" y="960"/>
            <a:chExt cx="816" cy="672"/>
          </a:xfrm>
        </p:grpSpPr>
        <p:grpSp>
          <p:nvGrpSpPr>
            <p:cNvPr id="103498" name="Group 74">
              <a:extLst>
                <a:ext uri="{FF2B5EF4-FFF2-40B4-BE49-F238E27FC236}">
                  <a16:creationId xmlns:a16="http://schemas.microsoft.com/office/drawing/2014/main" id="{A19D49D9-2181-9B74-F715-15112E92C9AF}"/>
                </a:ext>
              </a:extLst>
            </p:cNvPr>
            <p:cNvGrpSpPr>
              <a:grpSpLocks/>
            </p:cNvGrpSpPr>
            <p:nvPr/>
          </p:nvGrpSpPr>
          <p:grpSpPr bwMode="auto">
            <a:xfrm>
              <a:off x="3360" y="960"/>
              <a:ext cx="816" cy="672"/>
              <a:chOff x="3360" y="960"/>
              <a:chExt cx="816" cy="672"/>
            </a:xfrm>
          </p:grpSpPr>
          <p:grpSp>
            <p:nvGrpSpPr>
              <p:cNvPr id="103499" name="Group 75">
                <a:extLst>
                  <a:ext uri="{FF2B5EF4-FFF2-40B4-BE49-F238E27FC236}">
                    <a16:creationId xmlns:a16="http://schemas.microsoft.com/office/drawing/2014/main" id="{02503311-9EC9-C09D-E316-5C6B15CACA76}"/>
                  </a:ext>
                </a:extLst>
              </p:cNvPr>
              <p:cNvGrpSpPr>
                <a:grpSpLocks/>
              </p:cNvGrpSpPr>
              <p:nvPr/>
            </p:nvGrpSpPr>
            <p:grpSpPr bwMode="auto">
              <a:xfrm>
                <a:off x="3360" y="960"/>
                <a:ext cx="816" cy="672"/>
                <a:chOff x="3360" y="960"/>
                <a:chExt cx="816" cy="672"/>
              </a:xfrm>
            </p:grpSpPr>
            <p:grpSp>
              <p:nvGrpSpPr>
                <p:cNvPr id="103500" name="Group 76">
                  <a:extLst>
                    <a:ext uri="{FF2B5EF4-FFF2-40B4-BE49-F238E27FC236}">
                      <a16:creationId xmlns:a16="http://schemas.microsoft.com/office/drawing/2014/main" id="{4F3677FD-304B-E82D-1FFD-E853C0DD2F7F}"/>
                    </a:ext>
                  </a:extLst>
                </p:cNvPr>
                <p:cNvGrpSpPr>
                  <a:grpSpLocks/>
                </p:cNvGrpSpPr>
                <p:nvPr/>
              </p:nvGrpSpPr>
              <p:grpSpPr bwMode="auto">
                <a:xfrm>
                  <a:off x="3360" y="960"/>
                  <a:ext cx="480" cy="672"/>
                  <a:chOff x="2544" y="3456"/>
                  <a:chExt cx="480" cy="672"/>
                </a:xfrm>
              </p:grpSpPr>
              <p:sp>
                <p:nvSpPr>
                  <p:cNvPr id="103501" name="AutoShape 77">
                    <a:extLst>
                      <a:ext uri="{FF2B5EF4-FFF2-40B4-BE49-F238E27FC236}">
                        <a16:creationId xmlns:a16="http://schemas.microsoft.com/office/drawing/2014/main" id="{B2DD7862-0F48-8045-6071-7C0621C93B5C}"/>
                      </a:ext>
                    </a:extLst>
                  </p:cNvPr>
                  <p:cNvSpPr>
                    <a:spLocks noChangeArrowheads="1"/>
                  </p:cNvSpPr>
                  <p:nvPr/>
                </p:nvSpPr>
                <p:spPr bwMode="auto">
                  <a:xfrm flipH="1">
                    <a:off x="2592" y="3600"/>
                    <a:ext cx="432" cy="528"/>
                  </a:xfrm>
                  <a:prstGeom prst="rtTriangl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03502" name="Group 78">
                    <a:extLst>
                      <a:ext uri="{FF2B5EF4-FFF2-40B4-BE49-F238E27FC236}">
                        <a16:creationId xmlns:a16="http://schemas.microsoft.com/office/drawing/2014/main" id="{8F9AB547-1A57-4284-0AD4-69F2C48E3FCB}"/>
                      </a:ext>
                    </a:extLst>
                  </p:cNvPr>
                  <p:cNvGrpSpPr>
                    <a:grpSpLocks/>
                  </p:cNvGrpSpPr>
                  <p:nvPr/>
                </p:nvGrpSpPr>
                <p:grpSpPr bwMode="auto">
                  <a:xfrm>
                    <a:off x="2544" y="3456"/>
                    <a:ext cx="432" cy="672"/>
                    <a:chOff x="2544" y="3456"/>
                    <a:chExt cx="432" cy="672"/>
                  </a:xfrm>
                </p:grpSpPr>
                <p:sp>
                  <p:nvSpPr>
                    <p:cNvPr id="103503" name="AutoShape 79">
                      <a:extLst>
                        <a:ext uri="{FF2B5EF4-FFF2-40B4-BE49-F238E27FC236}">
                          <a16:creationId xmlns:a16="http://schemas.microsoft.com/office/drawing/2014/main" id="{5C60AF66-1D1A-1BE4-9B20-372DC569B011}"/>
                        </a:ext>
                      </a:extLst>
                    </p:cNvPr>
                    <p:cNvSpPr>
                      <a:spLocks noChangeArrowheads="1"/>
                    </p:cNvSpPr>
                    <p:nvPr/>
                  </p:nvSpPr>
                  <p:spPr bwMode="auto">
                    <a:xfrm flipV="1">
                      <a:off x="2544" y="3600"/>
                      <a:ext cx="432" cy="528"/>
                    </a:xfrm>
                    <a:prstGeom prst="rtTriangl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504" name="Rectangle 80">
                      <a:extLst>
                        <a:ext uri="{FF2B5EF4-FFF2-40B4-BE49-F238E27FC236}">
                          <a16:creationId xmlns:a16="http://schemas.microsoft.com/office/drawing/2014/main" id="{7E7FAE0C-71C2-1AD8-7C0D-72AC60D6ED54}"/>
                        </a:ext>
                      </a:extLst>
                    </p:cNvPr>
                    <p:cNvSpPr>
                      <a:spLocks noChangeArrowheads="1"/>
                    </p:cNvSpPr>
                    <p:nvPr/>
                  </p:nvSpPr>
                  <p:spPr bwMode="auto">
                    <a:xfrm>
                      <a:off x="2544" y="3456"/>
                      <a:ext cx="432" cy="144"/>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grpSp>
            <p:sp>
              <p:nvSpPr>
                <p:cNvPr id="103505" name="Arc 81">
                  <a:extLst>
                    <a:ext uri="{FF2B5EF4-FFF2-40B4-BE49-F238E27FC236}">
                      <a16:creationId xmlns:a16="http://schemas.microsoft.com/office/drawing/2014/main" id="{7CCEBDD8-5B79-74EA-DAD5-11BA9D507512}"/>
                    </a:ext>
                  </a:extLst>
                </p:cNvPr>
                <p:cNvSpPr>
                  <a:spLocks/>
                </p:cNvSpPr>
                <p:nvPr/>
              </p:nvSpPr>
              <p:spPr bwMode="auto">
                <a:xfrm>
                  <a:off x="3504" y="1536"/>
                  <a:ext cx="96"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506" name="Text Box 82">
                  <a:extLst>
                    <a:ext uri="{FF2B5EF4-FFF2-40B4-BE49-F238E27FC236}">
                      <a16:creationId xmlns:a16="http://schemas.microsoft.com/office/drawing/2014/main" id="{A1A278A2-CB59-991D-0FFB-EB11169F56C0}"/>
                    </a:ext>
                  </a:extLst>
                </p:cNvPr>
                <p:cNvSpPr txBox="1">
                  <a:spLocks noChangeArrowheads="1"/>
                </p:cNvSpPr>
                <p:nvPr/>
              </p:nvSpPr>
              <p:spPr bwMode="auto">
                <a:xfrm>
                  <a:off x="3600" y="1392"/>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45 + </a:t>
                  </a:r>
                  <a:r>
                    <a:rPr lang="en-US" altLang="en-US" sz="1400">
                      <a:sym typeface="Symbol" panose="05050102010706020507" pitchFamily="18" charset="2"/>
                    </a:rPr>
                    <a:t>/2</a:t>
                  </a:r>
                  <a:endParaRPr lang="en-AU" altLang="en-US" sz="1400"/>
                </a:p>
              </p:txBody>
            </p:sp>
          </p:grpSp>
          <p:sp>
            <p:nvSpPr>
              <p:cNvPr id="103507" name="Text Box 83">
                <a:extLst>
                  <a:ext uri="{FF2B5EF4-FFF2-40B4-BE49-F238E27FC236}">
                    <a16:creationId xmlns:a16="http://schemas.microsoft.com/office/drawing/2014/main" id="{F10D6197-1539-7763-2DCD-8ABF0708AE7C}"/>
                  </a:ext>
                </a:extLst>
              </p:cNvPr>
              <p:cNvSpPr txBox="1">
                <a:spLocks noChangeArrowheads="1"/>
              </p:cNvSpPr>
              <p:nvPr/>
            </p:nvSpPr>
            <p:spPr bwMode="auto">
              <a:xfrm>
                <a:off x="3456" y="105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rPr>
                  <a:t>Y</a:t>
                </a:r>
                <a:endParaRPr lang="en-AU" altLang="en-US">
                  <a:solidFill>
                    <a:schemeClr val="accent1"/>
                  </a:solidFill>
                </a:endParaRPr>
              </a:p>
            </p:txBody>
          </p:sp>
        </p:grpSp>
        <p:sp>
          <p:nvSpPr>
            <p:cNvPr id="103508" name="Line 84">
              <a:extLst>
                <a:ext uri="{FF2B5EF4-FFF2-40B4-BE49-F238E27FC236}">
                  <a16:creationId xmlns:a16="http://schemas.microsoft.com/office/drawing/2014/main" id="{157CE2B4-1BA0-7B67-7B15-E6AF8F4F4AAA}"/>
                </a:ext>
              </a:extLst>
            </p:cNvPr>
            <p:cNvSpPr>
              <a:spLocks noChangeShapeType="1"/>
            </p:cNvSpPr>
            <p:nvPr/>
          </p:nvSpPr>
          <p:spPr bwMode="auto">
            <a:xfrm flipH="1">
              <a:off x="3408" y="1200"/>
              <a:ext cx="19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03509" name="Line 85">
              <a:extLst>
                <a:ext uri="{FF2B5EF4-FFF2-40B4-BE49-F238E27FC236}">
                  <a16:creationId xmlns:a16="http://schemas.microsoft.com/office/drawing/2014/main" id="{D9EBBD27-6305-04A7-5882-F48B6FF39273}"/>
                </a:ext>
              </a:extLst>
            </p:cNvPr>
            <p:cNvSpPr>
              <a:spLocks noChangeShapeType="1"/>
            </p:cNvSpPr>
            <p:nvPr/>
          </p:nvSpPr>
          <p:spPr bwMode="auto">
            <a:xfrm flipV="1">
              <a:off x="3600" y="1296"/>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nvGrpSpPr>
          <p:cNvPr id="103510" name="Group 86">
            <a:extLst>
              <a:ext uri="{FF2B5EF4-FFF2-40B4-BE49-F238E27FC236}">
                <a16:creationId xmlns:a16="http://schemas.microsoft.com/office/drawing/2014/main" id="{B1F0A448-06C7-C199-A75C-EF21EDFC04DD}"/>
              </a:ext>
            </a:extLst>
          </p:cNvPr>
          <p:cNvGrpSpPr>
            <a:grpSpLocks/>
          </p:cNvGrpSpPr>
          <p:nvPr/>
        </p:nvGrpSpPr>
        <p:grpSpPr bwMode="auto">
          <a:xfrm>
            <a:off x="1600200" y="3962400"/>
            <a:ext cx="4191000" cy="1066800"/>
            <a:chOff x="1008" y="2496"/>
            <a:chExt cx="2640" cy="672"/>
          </a:xfrm>
        </p:grpSpPr>
        <p:sp>
          <p:nvSpPr>
            <p:cNvPr id="103511" name="Oval 87">
              <a:extLst>
                <a:ext uri="{FF2B5EF4-FFF2-40B4-BE49-F238E27FC236}">
                  <a16:creationId xmlns:a16="http://schemas.microsoft.com/office/drawing/2014/main" id="{BBF2C3D1-DEF2-C1BE-085F-63DC5A2DC796}"/>
                </a:ext>
              </a:extLst>
            </p:cNvPr>
            <p:cNvSpPr>
              <a:spLocks noChangeArrowheads="1"/>
            </p:cNvSpPr>
            <p:nvPr/>
          </p:nvSpPr>
          <p:spPr bwMode="auto">
            <a:xfrm>
              <a:off x="1008" y="2496"/>
              <a:ext cx="144" cy="288"/>
            </a:xfrm>
            <a:prstGeom prst="ellipse">
              <a:avLst/>
            </a:prstGeom>
            <a:noFill/>
            <a:ln w="952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3512" name="Arc 88">
              <a:extLst>
                <a:ext uri="{FF2B5EF4-FFF2-40B4-BE49-F238E27FC236}">
                  <a16:creationId xmlns:a16="http://schemas.microsoft.com/office/drawing/2014/main" id="{1560110C-491C-7DDE-E373-69610BECF21F}"/>
                </a:ext>
              </a:extLst>
            </p:cNvPr>
            <p:cNvSpPr>
              <a:spLocks/>
            </p:cNvSpPr>
            <p:nvPr/>
          </p:nvSpPr>
          <p:spPr bwMode="auto">
            <a:xfrm flipH="1" flipV="1">
              <a:off x="1104" y="2784"/>
              <a:ext cx="2544" cy="3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800000"/>
              </a:solidFill>
              <a:round/>
              <a:headEnd type="triangle" w="sm"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pic>
        <p:nvPicPr>
          <p:cNvPr id="103513" name="SIMPSONS.MID">
            <a:hlinkClick r:id="" action="ppaction://media"/>
            <a:extLst>
              <a:ext uri="{FF2B5EF4-FFF2-40B4-BE49-F238E27FC236}">
                <a16:creationId xmlns:a16="http://schemas.microsoft.com/office/drawing/2014/main" id="{0D2B4856-AD2B-686B-A8E2-0D996406E5DE}"/>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8899525"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Click="0" advTm="6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103458"/>
                                        </p:tgtEl>
                                        <p:attrNameLst>
                                          <p:attrName>style.visibility</p:attrName>
                                        </p:attrNameLst>
                                      </p:cBhvr>
                                      <p:to>
                                        <p:strVal val="visible"/>
                                      </p:to>
                                    </p:set>
                                    <p:animEffect transition="in" filter="dissolve">
                                      <p:cBhvr>
                                        <p:cTn id="7" dur="500"/>
                                        <p:tgtEl>
                                          <p:spTgt spid="103458"/>
                                        </p:tgtEl>
                                      </p:cBhvr>
                                    </p:animEffect>
                                  </p:childTnLst>
                                </p:cTn>
                              </p:par>
                            </p:childTnLst>
                          </p:cTn>
                        </p:par>
                        <p:par>
                          <p:cTn id="8" fill="hold" nodeType="afterGroup">
                            <p:stCondLst>
                              <p:cond delay="6500"/>
                            </p:stCondLst>
                            <p:childTnLst>
                              <p:par>
                                <p:cTn id="9" presetID="9" presetClass="entr" presetSubtype="0" fill="hold" nodeType="afterEffect">
                                  <p:stCondLst>
                                    <p:cond delay="2000"/>
                                  </p:stCondLst>
                                  <p:childTnLst>
                                    <p:set>
                                      <p:cBhvr>
                                        <p:cTn id="10" dur="1" fill="hold">
                                          <p:stCondLst>
                                            <p:cond delay="0"/>
                                          </p:stCondLst>
                                        </p:cTn>
                                        <p:tgtEl>
                                          <p:spTgt spid="103450"/>
                                        </p:tgtEl>
                                        <p:attrNameLst>
                                          <p:attrName>style.visibility</p:attrName>
                                        </p:attrNameLst>
                                      </p:cBhvr>
                                      <p:to>
                                        <p:strVal val="visible"/>
                                      </p:to>
                                    </p:set>
                                    <p:animEffect transition="in" filter="dissolve">
                                      <p:cBhvr>
                                        <p:cTn id="11" dur="500"/>
                                        <p:tgtEl>
                                          <p:spTgt spid="103450"/>
                                        </p:tgtEl>
                                      </p:cBhvr>
                                    </p:animEffect>
                                  </p:childTnLst>
                                </p:cTn>
                              </p:par>
                            </p:childTnLst>
                          </p:cTn>
                        </p:par>
                        <p:par>
                          <p:cTn id="12" fill="hold" nodeType="afterGroup">
                            <p:stCondLst>
                              <p:cond delay="9000"/>
                            </p:stCondLst>
                            <p:childTnLst>
                              <p:par>
                                <p:cTn id="13" presetID="9" presetClass="entr" presetSubtype="0" fill="hold" nodeType="afterEffect">
                                  <p:stCondLst>
                                    <p:cond delay="2000"/>
                                  </p:stCondLst>
                                  <p:childTnLst>
                                    <p:set>
                                      <p:cBhvr>
                                        <p:cTn id="14" dur="1" fill="hold">
                                          <p:stCondLst>
                                            <p:cond delay="0"/>
                                          </p:stCondLst>
                                        </p:cTn>
                                        <p:tgtEl>
                                          <p:spTgt spid="103461"/>
                                        </p:tgtEl>
                                        <p:attrNameLst>
                                          <p:attrName>style.visibility</p:attrName>
                                        </p:attrNameLst>
                                      </p:cBhvr>
                                      <p:to>
                                        <p:strVal val="visible"/>
                                      </p:to>
                                    </p:set>
                                    <p:animEffect transition="in" filter="dissolve">
                                      <p:cBhvr>
                                        <p:cTn id="15" dur="500"/>
                                        <p:tgtEl>
                                          <p:spTgt spid="103461"/>
                                        </p:tgtEl>
                                      </p:cBhvr>
                                    </p:animEffect>
                                  </p:childTnLst>
                                </p:cTn>
                              </p:par>
                            </p:childTnLst>
                          </p:cTn>
                        </p:par>
                        <p:par>
                          <p:cTn id="16" fill="hold" nodeType="afterGroup">
                            <p:stCondLst>
                              <p:cond delay="11500"/>
                            </p:stCondLst>
                            <p:childTnLst>
                              <p:par>
                                <p:cTn id="17" presetID="9" presetClass="entr" presetSubtype="0" fill="hold" nodeType="afterEffect">
                                  <p:stCondLst>
                                    <p:cond delay="2000"/>
                                  </p:stCondLst>
                                  <p:childTnLst>
                                    <p:set>
                                      <p:cBhvr>
                                        <p:cTn id="18" dur="1" fill="hold">
                                          <p:stCondLst>
                                            <p:cond delay="0"/>
                                          </p:stCondLst>
                                        </p:cTn>
                                        <p:tgtEl>
                                          <p:spTgt spid="103462"/>
                                        </p:tgtEl>
                                        <p:attrNameLst>
                                          <p:attrName>style.visibility</p:attrName>
                                        </p:attrNameLst>
                                      </p:cBhvr>
                                      <p:to>
                                        <p:strVal val="visible"/>
                                      </p:to>
                                    </p:set>
                                    <p:animEffect transition="in" filter="dissolve">
                                      <p:cBhvr>
                                        <p:cTn id="19" dur="500"/>
                                        <p:tgtEl>
                                          <p:spTgt spid="103462"/>
                                        </p:tgtEl>
                                      </p:cBhvr>
                                    </p:animEffect>
                                  </p:childTnLst>
                                </p:cTn>
                              </p:par>
                            </p:childTnLst>
                          </p:cTn>
                        </p:par>
                        <p:par>
                          <p:cTn id="20" fill="hold" nodeType="afterGroup">
                            <p:stCondLst>
                              <p:cond delay="14000"/>
                            </p:stCondLst>
                            <p:childTnLst>
                              <p:par>
                                <p:cTn id="21" presetID="9" presetClass="entr" presetSubtype="0" fill="hold" nodeType="afterEffect">
                                  <p:stCondLst>
                                    <p:cond delay="1000"/>
                                  </p:stCondLst>
                                  <p:childTnLst>
                                    <p:set>
                                      <p:cBhvr>
                                        <p:cTn id="22" dur="1" fill="hold">
                                          <p:stCondLst>
                                            <p:cond delay="0"/>
                                          </p:stCondLst>
                                        </p:cTn>
                                        <p:tgtEl>
                                          <p:spTgt spid="103463"/>
                                        </p:tgtEl>
                                        <p:attrNameLst>
                                          <p:attrName>style.visibility</p:attrName>
                                        </p:attrNameLst>
                                      </p:cBhvr>
                                      <p:to>
                                        <p:strVal val="visible"/>
                                      </p:to>
                                    </p:set>
                                    <p:animEffect transition="in" filter="dissolve">
                                      <p:cBhvr>
                                        <p:cTn id="23" dur="500"/>
                                        <p:tgtEl>
                                          <p:spTgt spid="103463"/>
                                        </p:tgtEl>
                                      </p:cBhvr>
                                    </p:animEffect>
                                  </p:childTnLst>
                                </p:cTn>
                              </p:par>
                            </p:childTnLst>
                          </p:cTn>
                        </p:par>
                        <p:par>
                          <p:cTn id="24" fill="hold" nodeType="afterGroup">
                            <p:stCondLst>
                              <p:cond delay="15500"/>
                            </p:stCondLst>
                            <p:childTnLst>
                              <p:par>
                                <p:cTn id="25" presetID="9" presetClass="entr" presetSubtype="0" fill="hold" nodeType="afterEffect">
                                  <p:stCondLst>
                                    <p:cond delay="2000"/>
                                  </p:stCondLst>
                                  <p:childTnLst>
                                    <p:set>
                                      <p:cBhvr>
                                        <p:cTn id="26" dur="1" fill="hold">
                                          <p:stCondLst>
                                            <p:cond delay="0"/>
                                          </p:stCondLst>
                                        </p:cTn>
                                        <p:tgtEl>
                                          <p:spTgt spid="103466"/>
                                        </p:tgtEl>
                                        <p:attrNameLst>
                                          <p:attrName>style.visibility</p:attrName>
                                        </p:attrNameLst>
                                      </p:cBhvr>
                                      <p:to>
                                        <p:strVal val="visible"/>
                                      </p:to>
                                    </p:set>
                                    <p:animEffect transition="in" filter="dissolve">
                                      <p:cBhvr>
                                        <p:cTn id="27" dur="500"/>
                                        <p:tgtEl>
                                          <p:spTgt spid="103466"/>
                                        </p:tgtEl>
                                      </p:cBhvr>
                                    </p:animEffect>
                                  </p:childTnLst>
                                </p:cTn>
                              </p:par>
                            </p:childTnLst>
                          </p:cTn>
                        </p:par>
                        <p:par>
                          <p:cTn id="28" fill="hold" nodeType="afterGroup">
                            <p:stCondLst>
                              <p:cond delay="18000"/>
                            </p:stCondLst>
                            <p:childTnLst>
                              <p:par>
                                <p:cTn id="29" presetID="9" presetClass="entr" presetSubtype="0" fill="hold" nodeType="afterEffect">
                                  <p:stCondLst>
                                    <p:cond delay="2000"/>
                                  </p:stCondLst>
                                  <p:childTnLst>
                                    <p:set>
                                      <p:cBhvr>
                                        <p:cTn id="30" dur="1" fill="hold">
                                          <p:stCondLst>
                                            <p:cond delay="0"/>
                                          </p:stCondLst>
                                        </p:cTn>
                                        <p:tgtEl>
                                          <p:spTgt spid="103467"/>
                                        </p:tgtEl>
                                        <p:attrNameLst>
                                          <p:attrName>style.visibility</p:attrName>
                                        </p:attrNameLst>
                                      </p:cBhvr>
                                      <p:to>
                                        <p:strVal val="visible"/>
                                      </p:to>
                                    </p:set>
                                    <p:animEffect transition="in" filter="dissolve">
                                      <p:cBhvr>
                                        <p:cTn id="31" dur="500"/>
                                        <p:tgtEl>
                                          <p:spTgt spid="103467"/>
                                        </p:tgtEl>
                                      </p:cBhvr>
                                    </p:animEffect>
                                  </p:childTnLst>
                                </p:cTn>
                              </p:par>
                            </p:childTnLst>
                          </p:cTn>
                        </p:par>
                        <p:par>
                          <p:cTn id="32" fill="hold" nodeType="afterGroup">
                            <p:stCondLst>
                              <p:cond delay="20500"/>
                            </p:stCondLst>
                            <p:childTnLst>
                              <p:par>
                                <p:cTn id="33" presetID="9" presetClass="entr" presetSubtype="0" fill="hold" nodeType="afterEffect">
                                  <p:stCondLst>
                                    <p:cond delay="2000"/>
                                  </p:stCondLst>
                                  <p:childTnLst>
                                    <p:set>
                                      <p:cBhvr>
                                        <p:cTn id="34" dur="1" fill="hold">
                                          <p:stCondLst>
                                            <p:cond delay="0"/>
                                          </p:stCondLst>
                                        </p:cTn>
                                        <p:tgtEl>
                                          <p:spTgt spid="103464"/>
                                        </p:tgtEl>
                                        <p:attrNameLst>
                                          <p:attrName>style.visibility</p:attrName>
                                        </p:attrNameLst>
                                      </p:cBhvr>
                                      <p:to>
                                        <p:strVal val="visible"/>
                                      </p:to>
                                    </p:set>
                                    <p:animEffect transition="in" filter="dissolve">
                                      <p:cBhvr>
                                        <p:cTn id="35" dur="500"/>
                                        <p:tgtEl>
                                          <p:spTgt spid="103464"/>
                                        </p:tgtEl>
                                      </p:cBhvr>
                                    </p:animEffect>
                                  </p:childTnLst>
                                </p:cTn>
                              </p:par>
                            </p:childTnLst>
                          </p:cTn>
                        </p:par>
                        <p:par>
                          <p:cTn id="36" fill="hold" nodeType="afterGroup">
                            <p:stCondLst>
                              <p:cond delay="23000"/>
                            </p:stCondLst>
                            <p:childTnLst>
                              <p:par>
                                <p:cTn id="37" presetID="9" presetClass="entr" presetSubtype="0" fill="hold" nodeType="afterEffect">
                                  <p:stCondLst>
                                    <p:cond delay="2000"/>
                                  </p:stCondLst>
                                  <p:childTnLst>
                                    <p:set>
                                      <p:cBhvr>
                                        <p:cTn id="38" dur="1" fill="hold">
                                          <p:stCondLst>
                                            <p:cond delay="0"/>
                                          </p:stCondLst>
                                        </p:cTn>
                                        <p:tgtEl>
                                          <p:spTgt spid="103465"/>
                                        </p:tgtEl>
                                        <p:attrNameLst>
                                          <p:attrName>style.visibility</p:attrName>
                                        </p:attrNameLst>
                                      </p:cBhvr>
                                      <p:to>
                                        <p:strVal val="visible"/>
                                      </p:to>
                                    </p:set>
                                    <p:animEffect transition="in" filter="dissolve">
                                      <p:cBhvr>
                                        <p:cTn id="39" dur="500"/>
                                        <p:tgtEl>
                                          <p:spTgt spid="103465"/>
                                        </p:tgtEl>
                                      </p:cBhvr>
                                    </p:animEffect>
                                  </p:childTnLst>
                                </p:cTn>
                              </p:par>
                            </p:childTnLst>
                          </p:cTn>
                        </p:par>
                        <p:par>
                          <p:cTn id="40" fill="hold" nodeType="afterGroup">
                            <p:stCondLst>
                              <p:cond delay="25500"/>
                            </p:stCondLst>
                            <p:childTnLst>
                              <p:par>
                                <p:cTn id="41" presetID="9" presetClass="entr" presetSubtype="0" fill="hold" nodeType="afterEffect">
                                  <p:stCondLst>
                                    <p:cond delay="5000"/>
                                  </p:stCondLst>
                                  <p:childTnLst>
                                    <p:set>
                                      <p:cBhvr>
                                        <p:cTn id="42" dur="1" fill="hold">
                                          <p:stCondLst>
                                            <p:cond delay="0"/>
                                          </p:stCondLst>
                                        </p:cTn>
                                        <p:tgtEl>
                                          <p:spTgt spid="103510"/>
                                        </p:tgtEl>
                                        <p:attrNameLst>
                                          <p:attrName>style.visibility</p:attrName>
                                        </p:attrNameLst>
                                      </p:cBhvr>
                                      <p:to>
                                        <p:strVal val="visible"/>
                                      </p:to>
                                    </p:set>
                                    <p:animEffect transition="in" filter="dissolve">
                                      <p:cBhvr>
                                        <p:cTn id="43" dur="500"/>
                                        <p:tgtEl>
                                          <p:spTgt spid="103510"/>
                                        </p:tgtEl>
                                      </p:cBhvr>
                                    </p:animEffect>
                                  </p:childTnLst>
                                </p:cTn>
                              </p:par>
                            </p:childTnLst>
                          </p:cTn>
                        </p:par>
                        <p:par>
                          <p:cTn id="44" fill="hold" nodeType="afterGroup">
                            <p:stCondLst>
                              <p:cond delay="31000"/>
                            </p:stCondLst>
                            <p:childTnLst>
                              <p:par>
                                <p:cTn id="45" presetID="9" presetClass="entr" presetSubtype="0" fill="hold" nodeType="afterEffect">
                                  <p:stCondLst>
                                    <p:cond delay="4000"/>
                                  </p:stCondLst>
                                  <p:childTnLst>
                                    <p:set>
                                      <p:cBhvr>
                                        <p:cTn id="46" dur="1" fill="hold">
                                          <p:stCondLst>
                                            <p:cond delay="0"/>
                                          </p:stCondLst>
                                        </p:cTn>
                                        <p:tgtEl>
                                          <p:spTgt spid="103468"/>
                                        </p:tgtEl>
                                        <p:attrNameLst>
                                          <p:attrName>style.visibility</p:attrName>
                                        </p:attrNameLst>
                                      </p:cBhvr>
                                      <p:to>
                                        <p:strVal val="visible"/>
                                      </p:to>
                                    </p:set>
                                    <p:animEffect transition="in" filter="dissolve">
                                      <p:cBhvr>
                                        <p:cTn id="47" dur="500"/>
                                        <p:tgtEl>
                                          <p:spTgt spid="103468"/>
                                        </p:tgtEl>
                                      </p:cBhvr>
                                    </p:animEffect>
                                  </p:childTnLst>
                                </p:cTn>
                              </p:par>
                            </p:childTnLst>
                          </p:cTn>
                        </p:par>
                        <p:par>
                          <p:cTn id="48" fill="hold" nodeType="afterGroup">
                            <p:stCondLst>
                              <p:cond delay="35500"/>
                            </p:stCondLst>
                            <p:childTnLst>
                              <p:par>
                                <p:cTn id="49" presetID="9" presetClass="entr" presetSubtype="0" fill="hold" nodeType="afterEffect">
                                  <p:stCondLst>
                                    <p:cond delay="4000"/>
                                  </p:stCondLst>
                                  <p:childTnLst>
                                    <p:set>
                                      <p:cBhvr>
                                        <p:cTn id="50" dur="1" fill="hold">
                                          <p:stCondLst>
                                            <p:cond delay="0"/>
                                          </p:stCondLst>
                                        </p:cTn>
                                        <p:tgtEl>
                                          <p:spTgt spid="103484"/>
                                        </p:tgtEl>
                                        <p:attrNameLst>
                                          <p:attrName>style.visibility</p:attrName>
                                        </p:attrNameLst>
                                      </p:cBhvr>
                                      <p:to>
                                        <p:strVal val="visible"/>
                                      </p:to>
                                    </p:set>
                                    <p:animEffect transition="in" filter="dissolve">
                                      <p:cBhvr>
                                        <p:cTn id="51" dur="500"/>
                                        <p:tgtEl>
                                          <p:spTgt spid="103484"/>
                                        </p:tgtEl>
                                      </p:cBhvr>
                                    </p:animEffect>
                                  </p:childTnLst>
                                </p:cTn>
                              </p:par>
                            </p:childTnLst>
                          </p:cTn>
                        </p:par>
                        <p:par>
                          <p:cTn id="52" fill="hold" nodeType="afterGroup">
                            <p:stCondLst>
                              <p:cond delay="40000"/>
                            </p:stCondLst>
                            <p:childTnLst>
                              <p:par>
                                <p:cTn id="53" presetID="9" presetClass="entr" presetSubtype="0" fill="hold" nodeType="afterEffect">
                                  <p:stCondLst>
                                    <p:cond delay="5000"/>
                                  </p:stCondLst>
                                  <p:childTnLst>
                                    <p:set>
                                      <p:cBhvr>
                                        <p:cTn id="54" dur="1" fill="hold">
                                          <p:stCondLst>
                                            <p:cond delay="0"/>
                                          </p:stCondLst>
                                        </p:cTn>
                                        <p:tgtEl>
                                          <p:spTgt spid="103476"/>
                                        </p:tgtEl>
                                        <p:attrNameLst>
                                          <p:attrName>style.visibility</p:attrName>
                                        </p:attrNameLst>
                                      </p:cBhvr>
                                      <p:to>
                                        <p:strVal val="visible"/>
                                      </p:to>
                                    </p:set>
                                    <p:animEffect transition="in" filter="dissolve">
                                      <p:cBhvr>
                                        <p:cTn id="55" dur="500"/>
                                        <p:tgtEl>
                                          <p:spTgt spid="103476"/>
                                        </p:tgtEl>
                                      </p:cBhvr>
                                    </p:animEffect>
                                  </p:childTnLst>
                                </p:cTn>
                              </p:par>
                            </p:childTnLst>
                          </p:cTn>
                        </p:par>
                        <p:par>
                          <p:cTn id="56" fill="hold" nodeType="afterGroup">
                            <p:stCondLst>
                              <p:cond delay="45500"/>
                            </p:stCondLst>
                            <p:childTnLst>
                              <p:par>
                                <p:cTn id="57" presetID="9" presetClass="entr" presetSubtype="0" fill="hold" nodeType="afterEffect">
                                  <p:stCondLst>
                                    <p:cond delay="5000"/>
                                  </p:stCondLst>
                                  <p:childTnLst>
                                    <p:set>
                                      <p:cBhvr>
                                        <p:cTn id="58" dur="1" fill="hold">
                                          <p:stCondLst>
                                            <p:cond delay="0"/>
                                          </p:stCondLst>
                                        </p:cTn>
                                        <p:tgtEl>
                                          <p:spTgt spid="103492"/>
                                        </p:tgtEl>
                                        <p:attrNameLst>
                                          <p:attrName>style.visibility</p:attrName>
                                        </p:attrNameLst>
                                      </p:cBhvr>
                                      <p:to>
                                        <p:strVal val="visible"/>
                                      </p:to>
                                    </p:set>
                                    <p:animEffect transition="in" filter="dissolve">
                                      <p:cBhvr>
                                        <p:cTn id="59" dur="500"/>
                                        <p:tgtEl>
                                          <p:spTgt spid="103492"/>
                                        </p:tgtEl>
                                      </p:cBhvr>
                                    </p:animEffect>
                                  </p:childTnLst>
                                </p:cTn>
                              </p:par>
                            </p:childTnLst>
                          </p:cTn>
                        </p:par>
                        <p:par>
                          <p:cTn id="60" fill="hold" nodeType="afterGroup">
                            <p:stCondLst>
                              <p:cond delay="51000"/>
                            </p:stCondLst>
                            <p:childTnLst>
                              <p:par>
                                <p:cTn id="61" presetID="9" presetClass="entr" presetSubtype="0" fill="hold" nodeType="afterEffect">
                                  <p:stCondLst>
                                    <p:cond delay="5000"/>
                                  </p:stCondLst>
                                  <p:childTnLst>
                                    <p:set>
                                      <p:cBhvr>
                                        <p:cTn id="62" dur="1" fill="hold">
                                          <p:stCondLst>
                                            <p:cond delay="0"/>
                                          </p:stCondLst>
                                        </p:cTn>
                                        <p:tgtEl>
                                          <p:spTgt spid="103496"/>
                                        </p:tgtEl>
                                        <p:attrNameLst>
                                          <p:attrName>style.visibility</p:attrName>
                                        </p:attrNameLst>
                                      </p:cBhvr>
                                      <p:to>
                                        <p:strVal val="visible"/>
                                      </p:to>
                                    </p:set>
                                    <p:animEffect transition="in" filter="dissolve">
                                      <p:cBhvr>
                                        <p:cTn id="63" dur="500"/>
                                        <p:tgtEl>
                                          <p:spTgt spid="103496"/>
                                        </p:tgtEl>
                                      </p:cBhvr>
                                    </p:animEffect>
                                  </p:childTnLst>
                                </p:cTn>
                              </p:par>
                            </p:childTnLst>
                          </p:cTn>
                        </p:par>
                        <p:par>
                          <p:cTn id="64" fill="hold" nodeType="afterGroup">
                            <p:stCondLst>
                              <p:cond delay="56500"/>
                            </p:stCondLst>
                            <p:childTnLst>
                              <p:par>
                                <p:cTn id="65" presetID="9" presetClass="entr" presetSubtype="0" fill="hold" nodeType="afterEffect">
                                  <p:stCondLst>
                                    <p:cond delay="5000"/>
                                  </p:stCondLst>
                                  <p:childTnLst>
                                    <p:set>
                                      <p:cBhvr>
                                        <p:cTn id="66" dur="1" fill="hold">
                                          <p:stCondLst>
                                            <p:cond delay="0"/>
                                          </p:stCondLst>
                                        </p:cTn>
                                        <p:tgtEl>
                                          <p:spTgt spid="103497"/>
                                        </p:tgtEl>
                                        <p:attrNameLst>
                                          <p:attrName>style.visibility</p:attrName>
                                        </p:attrNameLst>
                                      </p:cBhvr>
                                      <p:to>
                                        <p:strVal val="visible"/>
                                      </p:to>
                                    </p:set>
                                    <p:animEffect transition="in" filter="dissolve">
                                      <p:cBhvr>
                                        <p:cTn id="67" dur="500"/>
                                        <p:tgtEl>
                                          <p:spTgt spid="103497"/>
                                        </p:tgtEl>
                                      </p:cBhvr>
                                    </p:animEffect>
                                  </p:childTnLst>
                                </p:cTn>
                              </p:par>
                            </p:childTnLst>
                          </p:cTn>
                        </p:par>
                        <p:par>
                          <p:cTn id="68" fill="hold" nodeType="afterGroup">
                            <p:stCondLst>
                              <p:cond delay="62000"/>
                            </p:stCondLst>
                            <p:childTnLst>
                              <p:par>
                                <p:cTn id="69" presetID="1" presetClass="mediacall" presetSubtype="0" fill="hold" nodeType="afterEffect">
                                  <p:stCondLst>
                                    <p:cond delay="0"/>
                                  </p:stCondLst>
                                  <p:childTnLst>
                                    <p:cmd type="call" cmd="playFrom(0.0)">
                                      <p:cBhvr>
                                        <p:cTn id="70" dur="1" fill="hold"/>
                                        <p:tgtEl>
                                          <p:spTgt spid="1035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71" repeatCount="indefinite" fill="hold" display="0">
                  <p:stCondLst>
                    <p:cond delay="indefinite"/>
                  </p:stCondLst>
                  <p:endCondLst>
                    <p:cond evt="onPrev" delay="0">
                      <p:tgtEl>
                        <p:sldTgt/>
                      </p:tgtEl>
                    </p:cond>
                    <p:cond evt="onStopAudio" delay="0">
                      <p:tgtEl>
                        <p:sldTgt/>
                      </p:tgtEl>
                    </p:cond>
                  </p:endCondLst>
                </p:cTn>
                <p:tgtEl>
                  <p:spTgt spid="103513"/>
                </p:tgtEl>
              </p:cMediaNode>
            </p:audio>
          </p:childTnLst>
        </p:cTn>
      </p:par>
    </p:tnLst>
    <p:bldLst>
      <p:bldP spid="103450" grpId="0" autoUpdateAnimBg="0"/>
      <p:bldP spid="103461" grpId="0" autoUpdateAnimBg="0"/>
      <p:bldP spid="103465" grpId="0" autoUpdateAnimBg="0"/>
      <p:bldP spid="103467" grpId="0" autoUpdateAnimBg="0"/>
      <p:bldP spid="103496"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2760573-FD46-574B-4629-AE0471D477E9}"/>
              </a:ext>
            </a:extLst>
          </p:cNvPr>
          <p:cNvSpPr>
            <a:spLocks noChangeArrowheads="1"/>
          </p:cNvSpPr>
          <p:nvPr/>
        </p:nvSpPr>
        <p:spPr bwMode="auto">
          <a:xfrm>
            <a:off x="381000" y="3048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600">
                <a:solidFill>
                  <a:schemeClr val="tx2"/>
                </a:solidFill>
                <a:latin typeface="Arial Black" panose="020B0A04020102020204" pitchFamily="34" charset="0"/>
              </a:rPr>
              <a:t>Envelopes in terms of </a:t>
            </a:r>
            <a:r>
              <a:rPr lang="en-US" altLang="en-US" sz="3600">
                <a:solidFill>
                  <a:schemeClr val="tx2"/>
                </a:solidFill>
                <a:latin typeface="Arial Black" panose="020B0A04020102020204" pitchFamily="34" charset="0"/>
                <a:sym typeface="Symbol" panose="05050102010706020507" pitchFamily="18" charset="2"/>
              </a:rPr>
              <a:t> &amp; ’</a:t>
            </a:r>
            <a:endParaRPr lang="en-AU" altLang="en-US" sz="3600">
              <a:solidFill>
                <a:schemeClr val="tx2"/>
              </a:solidFill>
              <a:latin typeface="Arial Black" panose="020B0A04020102020204" pitchFamily="34" charset="0"/>
            </a:endParaRPr>
          </a:p>
        </p:txBody>
      </p:sp>
      <p:sp>
        <p:nvSpPr>
          <p:cNvPr id="120835" name="AutoShape 3">
            <a:extLst>
              <a:ext uri="{FF2B5EF4-FFF2-40B4-BE49-F238E27FC236}">
                <a16:creationId xmlns:a16="http://schemas.microsoft.com/office/drawing/2014/main" id="{88F5C708-CA56-B7AA-2EEC-06C497881883}"/>
              </a:ext>
            </a:extLst>
          </p:cNvPr>
          <p:cNvSpPr>
            <a:spLocks noChangeArrowheads="1"/>
          </p:cNvSpPr>
          <p:nvPr/>
        </p:nvSpPr>
        <p:spPr bwMode="auto">
          <a:xfrm>
            <a:off x="228600" y="27432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36" name="AutoShape 4">
            <a:extLst>
              <a:ext uri="{FF2B5EF4-FFF2-40B4-BE49-F238E27FC236}">
                <a16:creationId xmlns:a16="http://schemas.microsoft.com/office/drawing/2014/main" id="{B29AA0E7-21A3-35A5-2BB6-082D6660A88F}"/>
              </a:ext>
            </a:extLst>
          </p:cNvPr>
          <p:cNvSpPr>
            <a:spLocks noChangeArrowheads="1"/>
          </p:cNvSpPr>
          <p:nvPr/>
        </p:nvSpPr>
        <p:spPr bwMode="auto">
          <a:xfrm>
            <a:off x="533400" y="27432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37" name="AutoShape 5">
            <a:extLst>
              <a:ext uri="{FF2B5EF4-FFF2-40B4-BE49-F238E27FC236}">
                <a16:creationId xmlns:a16="http://schemas.microsoft.com/office/drawing/2014/main" id="{F1F5A402-C5BF-B2A2-E1E5-36301A4BFC1F}"/>
              </a:ext>
            </a:extLst>
          </p:cNvPr>
          <p:cNvSpPr>
            <a:spLocks noChangeArrowheads="1"/>
          </p:cNvSpPr>
          <p:nvPr/>
        </p:nvSpPr>
        <p:spPr bwMode="auto">
          <a:xfrm>
            <a:off x="762000" y="27432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38" name="AutoShape 6">
            <a:extLst>
              <a:ext uri="{FF2B5EF4-FFF2-40B4-BE49-F238E27FC236}">
                <a16:creationId xmlns:a16="http://schemas.microsoft.com/office/drawing/2014/main" id="{CA070A0B-DF99-19A9-87F7-0402CE6F9153}"/>
              </a:ext>
            </a:extLst>
          </p:cNvPr>
          <p:cNvSpPr>
            <a:spLocks noChangeArrowheads="1"/>
          </p:cNvSpPr>
          <p:nvPr/>
        </p:nvSpPr>
        <p:spPr bwMode="auto">
          <a:xfrm>
            <a:off x="1066800" y="27432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39" name="AutoShape 7">
            <a:extLst>
              <a:ext uri="{FF2B5EF4-FFF2-40B4-BE49-F238E27FC236}">
                <a16:creationId xmlns:a16="http://schemas.microsoft.com/office/drawing/2014/main" id="{BD3DE877-9ACE-3A5E-7E4B-5E632A9C8119}"/>
              </a:ext>
            </a:extLst>
          </p:cNvPr>
          <p:cNvSpPr>
            <a:spLocks noChangeArrowheads="1"/>
          </p:cNvSpPr>
          <p:nvPr/>
        </p:nvSpPr>
        <p:spPr bwMode="auto">
          <a:xfrm>
            <a:off x="457200" y="914400"/>
            <a:ext cx="2743200" cy="1524000"/>
          </a:xfrm>
          <a:prstGeom prst="wedgeRoundRectCallout">
            <a:avLst>
              <a:gd name="adj1" fmla="val -45657"/>
              <a:gd name="adj2" fmla="val 70000"/>
              <a:gd name="adj3" fmla="val 16667"/>
            </a:avLst>
          </a:prstGeom>
          <a:solidFill>
            <a:srgbClr val="FFFF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Identical specimens initially subjected to different isotropic stresses (</a:t>
            </a:r>
            <a:r>
              <a:rPr lang="en-US" altLang="en-US" sz="1600">
                <a:sym typeface="Symbol" panose="05050102010706020507" pitchFamily="18" charset="2"/>
              </a:rPr>
              <a:t></a:t>
            </a:r>
            <a:r>
              <a:rPr lang="en-US" altLang="en-US" sz="1600" baseline="-25000">
                <a:sym typeface="Symbol" panose="05050102010706020507" pitchFamily="18" charset="2"/>
              </a:rPr>
              <a:t>c</a:t>
            </a:r>
            <a:r>
              <a:rPr lang="en-US" altLang="en-US" sz="1600">
                <a:sym typeface="Symbol" panose="05050102010706020507" pitchFamily="18" charset="2"/>
              </a:rPr>
              <a:t>) and then loaded axially to failure</a:t>
            </a:r>
            <a:endParaRPr lang="en-AU" altLang="en-US" sz="1600"/>
          </a:p>
        </p:txBody>
      </p:sp>
      <p:sp>
        <p:nvSpPr>
          <p:cNvPr id="120840" name="AutoShape 8">
            <a:extLst>
              <a:ext uri="{FF2B5EF4-FFF2-40B4-BE49-F238E27FC236}">
                <a16:creationId xmlns:a16="http://schemas.microsoft.com/office/drawing/2014/main" id="{7A1B2016-2DF1-33D1-4CDF-E2A4CF10B14A}"/>
              </a:ext>
            </a:extLst>
          </p:cNvPr>
          <p:cNvSpPr>
            <a:spLocks noChangeArrowheads="1"/>
          </p:cNvSpPr>
          <p:nvPr/>
        </p:nvSpPr>
        <p:spPr bwMode="auto">
          <a:xfrm>
            <a:off x="4343400" y="21336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20841" name="Group 9">
            <a:extLst>
              <a:ext uri="{FF2B5EF4-FFF2-40B4-BE49-F238E27FC236}">
                <a16:creationId xmlns:a16="http://schemas.microsoft.com/office/drawing/2014/main" id="{F27D1662-BC9E-7733-530E-79063935C8BC}"/>
              </a:ext>
            </a:extLst>
          </p:cNvPr>
          <p:cNvGrpSpPr>
            <a:grpSpLocks/>
          </p:cNvGrpSpPr>
          <p:nvPr/>
        </p:nvGrpSpPr>
        <p:grpSpPr bwMode="auto">
          <a:xfrm>
            <a:off x="3962400" y="1828800"/>
            <a:ext cx="914400" cy="1143000"/>
            <a:chOff x="2496" y="1152"/>
            <a:chExt cx="576" cy="720"/>
          </a:xfrm>
        </p:grpSpPr>
        <p:sp>
          <p:nvSpPr>
            <p:cNvPr id="120842" name="Line 10">
              <a:extLst>
                <a:ext uri="{FF2B5EF4-FFF2-40B4-BE49-F238E27FC236}">
                  <a16:creationId xmlns:a16="http://schemas.microsoft.com/office/drawing/2014/main" id="{BCDDE552-3945-41EA-1BC3-60B14935725C}"/>
                </a:ext>
              </a:extLst>
            </p:cNvPr>
            <p:cNvSpPr>
              <a:spLocks noChangeShapeType="1"/>
            </p:cNvSpPr>
            <p:nvPr/>
          </p:nvSpPr>
          <p:spPr bwMode="auto">
            <a:xfrm>
              <a:off x="2784" y="115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20843" name="Group 11">
              <a:extLst>
                <a:ext uri="{FF2B5EF4-FFF2-40B4-BE49-F238E27FC236}">
                  <a16:creationId xmlns:a16="http://schemas.microsoft.com/office/drawing/2014/main" id="{0B667D25-C10A-3084-090C-B0FBA25ED70D}"/>
                </a:ext>
              </a:extLst>
            </p:cNvPr>
            <p:cNvGrpSpPr>
              <a:grpSpLocks/>
            </p:cNvGrpSpPr>
            <p:nvPr/>
          </p:nvGrpSpPr>
          <p:grpSpPr bwMode="auto">
            <a:xfrm rot="5400000">
              <a:off x="2880" y="1392"/>
              <a:ext cx="144" cy="240"/>
              <a:chOff x="3312" y="1392"/>
              <a:chExt cx="144" cy="240"/>
            </a:xfrm>
          </p:grpSpPr>
          <p:sp>
            <p:nvSpPr>
              <p:cNvPr id="120844" name="Line 12">
                <a:extLst>
                  <a:ext uri="{FF2B5EF4-FFF2-40B4-BE49-F238E27FC236}">
                    <a16:creationId xmlns:a16="http://schemas.microsoft.com/office/drawing/2014/main" id="{B05FC16E-F60C-82AF-210E-487EA4818761}"/>
                  </a:ext>
                </a:extLst>
              </p:cNvPr>
              <p:cNvSpPr>
                <a:spLocks noChangeShapeType="1"/>
              </p:cNvSpPr>
              <p:nvPr/>
            </p:nvSpPr>
            <p:spPr bwMode="auto">
              <a:xfrm>
                <a:off x="3312"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45" name="Line 13">
                <a:extLst>
                  <a:ext uri="{FF2B5EF4-FFF2-40B4-BE49-F238E27FC236}">
                    <a16:creationId xmlns:a16="http://schemas.microsoft.com/office/drawing/2014/main" id="{F67A2FE8-A86F-04DA-406C-498C538D58C1}"/>
                  </a:ext>
                </a:extLst>
              </p:cNvPr>
              <p:cNvSpPr>
                <a:spLocks noChangeShapeType="1"/>
              </p:cNvSpPr>
              <p:nvPr/>
            </p:nvSpPr>
            <p:spPr bwMode="auto">
              <a:xfrm>
                <a:off x="3456"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20846" name="Line 14">
              <a:extLst>
                <a:ext uri="{FF2B5EF4-FFF2-40B4-BE49-F238E27FC236}">
                  <a16:creationId xmlns:a16="http://schemas.microsoft.com/office/drawing/2014/main" id="{8F8006C0-700F-8CD4-4D3B-E00DE25AE79B}"/>
                </a:ext>
              </a:extLst>
            </p:cNvPr>
            <p:cNvSpPr>
              <a:spLocks noChangeShapeType="1"/>
            </p:cNvSpPr>
            <p:nvPr/>
          </p:nvSpPr>
          <p:spPr bwMode="auto">
            <a:xfrm flipV="1">
              <a:off x="2784" y="163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20847" name="Group 15">
              <a:extLst>
                <a:ext uri="{FF2B5EF4-FFF2-40B4-BE49-F238E27FC236}">
                  <a16:creationId xmlns:a16="http://schemas.microsoft.com/office/drawing/2014/main" id="{532A0F41-A503-5539-D46F-4716072B0C94}"/>
                </a:ext>
              </a:extLst>
            </p:cNvPr>
            <p:cNvGrpSpPr>
              <a:grpSpLocks/>
            </p:cNvGrpSpPr>
            <p:nvPr/>
          </p:nvGrpSpPr>
          <p:grpSpPr bwMode="auto">
            <a:xfrm rot="16200000" flipH="1">
              <a:off x="2544" y="1392"/>
              <a:ext cx="144" cy="240"/>
              <a:chOff x="3312" y="1392"/>
              <a:chExt cx="144" cy="240"/>
            </a:xfrm>
          </p:grpSpPr>
          <p:sp>
            <p:nvSpPr>
              <p:cNvPr id="120848" name="Line 16">
                <a:extLst>
                  <a:ext uri="{FF2B5EF4-FFF2-40B4-BE49-F238E27FC236}">
                    <a16:creationId xmlns:a16="http://schemas.microsoft.com/office/drawing/2014/main" id="{F7E67A09-8FBC-6822-8D67-2F9D0087FDB7}"/>
                  </a:ext>
                </a:extLst>
              </p:cNvPr>
              <p:cNvSpPr>
                <a:spLocks noChangeShapeType="1"/>
              </p:cNvSpPr>
              <p:nvPr/>
            </p:nvSpPr>
            <p:spPr bwMode="auto">
              <a:xfrm>
                <a:off x="3312"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49" name="Line 17">
                <a:extLst>
                  <a:ext uri="{FF2B5EF4-FFF2-40B4-BE49-F238E27FC236}">
                    <a16:creationId xmlns:a16="http://schemas.microsoft.com/office/drawing/2014/main" id="{D207F885-DB85-D49E-ABA2-3810840079F2}"/>
                  </a:ext>
                </a:extLst>
              </p:cNvPr>
              <p:cNvSpPr>
                <a:spLocks noChangeShapeType="1"/>
              </p:cNvSpPr>
              <p:nvPr/>
            </p:nvSpPr>
            <p:spPr bwMode="auto">
              <a:xfrm>
                <a:off x="3456"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grpSp>
        <p:nvGrpSpPr>
          <p:cNvPr id="120850" name="Group 18">
            <a:extLst>
              <a:ext uri="{FF2B5EF4-FFF2-40B4-BE49-F238E27FC236}">
                <a16:creationId xmlns:a16="http://schemas.microsoft.com/office/drawing/2014/main" id="{4BAB4DEA-5C68-8165-DE5C-60403D155C0D}"/>
              </a:ext>
            </a:extLst>
          </p:cNvPr>
          <p:cNvGrpSpPr>
            <a:grpSpLocks/>
          </p:cNvGrpSpPr>
          <p:nvPr/>
        </p:nvGrpSpPr>
        <p:grpSpPr bwMode="auto">
          <a:xfrm>
            <a:off x="7315200" y="1676400"/>
            <a:ext cx="914400" cy="990600"/>
            <a:chOff x="2784" y="1008"/>
            <a:chExt cx="576" cy="624"/>
          </a:xfrm>
        </p:grpSpPr>
        <p:sp>
          <p:nvSpPr>
            <p:cNvPr id="120851" name="Text Box 19">
              <a:extLst>
                <a:ext uri="{FF2B5EF4-FFF2-40B4-BE49-F238E27FC236}">
                  <a16:creationId xmlns:a16="http://schemas.microsoft.com/office/drawing/2014/main" id="{98D294BB-BE0D-0455-C0FA-CF1D99B2C2BA}"/>
                </a:ext>
              </a:extLst>
            </p:cNvPr>
            <p:cNvSpPr txBox="1">
              <a:spLocks noChangeArrowheads="1"/>
            </p:cNvSpPr>
            <p:nvPr/>
          </p:nvSpPr>
          <p:spPr bwMode="auto">
            <a:xfrm>
              <a:off x="2976" y="1344"/>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20852" name="Text Box 20">
              <a:extLst>
                <a:ext uri="{FF2B5EF4-FFF2-40B4-BE49-F238E27FC236}">
                  <a16:creationId xmlns:a16="http://schemas.microsoft.com/office/drawing/2014/main" id="{09839C8A-ACFC-FFF1-504F-29DB78FFE5AA}"/>
                </a:ext>
              </a:extLst>
            </p:cNvPr>
            <p:cNvSpPr txBox="1">
              <a:spLocks noChangeArrowheads="1"/>
            </p:cNvSpPr>
            <p:nvPr/>
          </p:nvSpPr>
          <p:spPr bwMode="auto">
            <a:xfrm>
              <a:off x="2784" y="1008"/>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grpSp>
      <p:sp>
        <p:nvSpPr>
          <p:cNvPr id="120853" name="AutoShape 21">
            <a:extLst>
              <a:ext uri="{FF2B5EF4-FFF2-40B4-BE49-F238E27FC236}">
                <a16:creationId xmlns:a16="http://schemas.microsoft.com/office/drawing/2014/main" id="{1899C864-C73F-46B9-BF4F-7F38337D3A4A}"/>
              </a:ext>
            </a:extLst>
          </p:cNvPr>
          <p:cNvSpPr>
            <a:spLocks noChangeArrowheads="1"/>
          </p:cNvSpPr>
          <p:nvPr/>
        </p:nvSpPr>
        <p:spPr bwMode="auto">
          <a:xfrm>
            <a:off x="7239000" y="2209800"/>
            <a:ext cx="152400" cy="533400"/>
          </a:xfrm>
          <a:prstGeom prst="can">
            <a:avLst>
              <a:gd name="adj" fmla="val 87500"/>
            </a:avLst>
          </a:pr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120854" name="Group 22">
            <a:extLst>
              <a:ext uri="{FF2B5EF4-FFF2-40B4-BE49-F238E27FC236}">
                <a16:creationId xmlns:a16="http://schemas.microsoft.com/office/drawing/2014/main" id="{19B96C51-E43D-B8A4-3F12-969F0617B7DF}"/>
              </a:ext>
            </a:extLst>
          </p:cNvPr>
          <p:cNvGrpSpPr>
            <a:grpSpLocks/>
          </p:cNvGrpSpPr>
          <p:nvPr/>
        </p:nvGrpSpPr>
        <p:grpSpPr bwMode="auto">
          <a:xfrm>
            <a:off x="6858000" y="1905000"/>
            <a:ext cx="914400" cy="1143000"/>
            <a:chOff x="2496" y="1152"/>
            <a:chExt cx="576" cy="720"/>
          </a:xfrm>
        </p:grpSpPr>
        <p:sp>
          <p:nvSpPr>
            <p:cNvPr id="120855" name="Line 23">
              <a:extLst>
                <a:ext uri="{FF2B5EF4-FFF2-40B4-BE49-F238E27FC236}">
                  <a16:creationId xmlns:a16="http://schemas.microsoft.com/office/drawing/2014/main" id="{464C1CEA-C805-7A6D-4469-C3A22228EF69}"/>
                </a:ext>
              </a:extLst>
            </p:cNvPr>
            <p:cNvSpPr>
              <a:spLocks noChangeShapeType="1"/>
            </p:cNvSpPr>
            <p:nvPr/>
          </p:nvSpPr>
          <p:spPr bwMode="auto">
            <a:xfrm>
              <a:off x="2784" y="115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20856" name="Group 24">
              <a:extLst>
                <a:ext uri="{FF2B5EF4-FFF2-40B4-BE49-F238E27FC236}">
                  <a16:creationId xmlns:a16="http://schemas.microsoft.com/office/drawing/2014/main" id="{F8DAD3D3-2BCA-EC72-6A74-12A5609DE8E1}"/>
                </a:ext>
              </a:extLst>
            </p:cNvPr>
            <p:cNvGrpSpPr>
              <a:grpSpLocks/>
            </p:cNvGrpSpPr>
            <p:nvPr/>
          </p:nvGrpSpPr>
          <p:grpSpPr bwMode="auto">
            <a:xfrm rot="5400000">
              <a:off x="2880" y="1392"/>
              <a:ext cx="144" cy="240"/>
              <a:chOff x="3312" y="1392"/>
              <a:chExt cx="144" cy="240"/>
            </a:xfrm>
          </p:grpSpPr>
          <p:sp>
            <p:nvSpPr>
              <p:cNvPr id="120857" name="Line 25">
                <a:extLst>
                  <a:ext uri="{FF2B5EF4-FFF2-40B4-BE49-F238E27FC236}">
                    <a16:creationId xmlns:a16="http://schemas.microsoft.com/office/drawing/2014/main" id="{596C2C57-7A79-18EE-F711-62889EBC2BDD}"/>
                  </a:ext>
                </a:extLst>
              </p:cNvPr>
              <p:cNvSpPr>
                <a:spLocks noChangeShapeType="1"/>
              </p:cNvSpPr>
              <p:nvPr/>
            </p:nvSpPr>
            <p:spPr bwMode="auto">
              <a:xfrm>
                <a:off x="3312"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58" name="Line 26">
                <a:extLst>
                  <a:ext uri="{FF2B5EF4-FFF2-40B4-BE49-F238E27FC236}">
                    <a16:creationId xmlns:a16="http://schemas.microsoft.com/office/drawing/2014/main" id="{D4B3524A-94C0-E696-15A2-4F81DDAAC1E0}"/>
                  </a:ext>
                </a:extLst>
              </p:cNvPr>
              <p:cNvSpPr>
                <a:spLocks noChangeShapeType="1"/>
              </p:cNvSpPr>
              <p:nvPr/>
            </p:nvSpPr>
            <p:spPr bwMode="auto">
              <a:xfrm>
                <a:off x="3456"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sp>
          <p:nvSpPr>
            <p:cNvPr id="120859" name="Line 27">
              <a:extLst>
                <a:ext uri="{FF2B5EF4-FFF2-40B4-BE49-F238E27FC236}">
                  <a16:creationId xmlns:a16="http://schemas.microsoft.com/office/drawing/2014/main" id="{F5EC7A40-A663-B74C-E7E0-FDDA630A6D10}"/>
                </a:ext>
              </a:extLst>
            </p:cNvPr>
            <p:cNvSpPr>
              <a:spLocks noChangeShapeType="1"/>
            </p:cNvSpPr>
            <p:nvPr/>
          </p:nvSpPr>
          <p:spPr bwMode="auto">
            <a:xfrm flipV="1">
              <a:off x="2784" y="163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20860" name="Group 28">
              <a:extLst>
                <a:ext uri="{FF2B5EF4-FFF2-40B4-BE49-F238E27FC236}">
                  <a16:creationId xmlns:a16="http://schemas.microsoft.com/office/drawing/2014/main" id="{64152E7B-BFF6-112B-64AB-C24B9C5CC6E7}"/>
                </a:ext>
              </a:extLst>
            </p:cNvPr>
            <p:cNvGrpSpPr>
              <a:grpSpLocks/>
            </p:cNvGrpSpPr>
            <p:nvPr/>
          </p:nvGrpSpPr>
          <p:grpSpPr bwMode="auto">
            <a:xfrm rot="16200000" flipH="1">
              <a:off x="2544" y="1392"/>
              <a:ext cx="144" cy="240"/>
              <a:chOff x="3312" y="1392"/>
              <a:chExt cx="144" cy="240"/>
            </a:xfrm>
          </p:grpSpPr>
          <p:sp>
            <p:nvSpPr>
              <p:cNvPr id="120861" name="Line 29">
                <a:extLst>
                  <a:ext uri="{FF2B5EF4-FFF2-40B4-BE49-F238E27FC236}">
                    <a16:creationId xmlns:a16="http://schemas.microsoft.com/office/drawing/2014/main" id="{4EDF59B9-0F4F-9E31-5AC8-CF0BC2556164}"/>
                  </a:ext>
                </a:extLst>
              </p:cNvPr>
              <p:cNvSpPr>
                <a:spLocks noChangeShapeType="1"/>
              </p:cNvSpPr>
              <p:nvPr/>
            </p:nvSpPr>
            <p:spPr bwMode="auto">
              <a:xfrm>
                <a:off x="3312"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62" name="Line 30">
                <a:extLst>
                  <a:ext uri="{FF2B5EF4-FFF2-40B4-BE49-F238E27FC236}">
                    <a16:creationId xmlns:a16="http://schemas.microsoft.com/office/drawing/2014/main" id="{B7D4EA05-C8EA-F476-5402-1938BB2482D5}"/>
                  </a:ext>
                </a:extLst>
              </p:cNvPr>
              <p:cNvSpPr>
                <a:spLocks noChangeShapeType="1"/>
              </p:cNvSpPr>
              <p:nvPr/>
            </p:nvSpPr>
            <p:spPr bwMode="auto">
              <a:xfrm>
                <a:off x="3456" y="139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grpSp>
      <p:sp>
        <p:nvSpPr>
          <p:cNvPr id="120863" name="Line 31">
            <a:extLst>
              <a:ext uri="{FF2B5EF4-FFF2-40B4-BE49-F238E27FC236}">
                <a16:creationId xmlns:a16="http://schemas.microsoft.com/office/drawing/2014/main" id="{0CAFB48B-A008-ACF8-6421-1B0393BE41A8}"/>
              </a:ext>
            </a:extLst>
          </p:cNvPr>
          <p:cNvSpPr>
            <a:spLocks noChangeShapeType="1"/>
          </p:cNvSpPr>
          <p:nvPr/>
        </p:nvSpPr>
        <p:spPr bwMode="auto">
          <a:xfrm>
            <a:off x="7315200" y="1295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grpSp>
        <p:nvGrpSpPr>
          <p:cNvPr id="120864" name="Group 32">
            <a:extLst>
              <a:ext uri="{FF2B5EF4-FFF2-40B4-BE49-F238E27FC236}">
                <a16:creationId xmlns:a16="http://schemas.microsoft.com/office/drawing/2014/main" id="{3237D297-2BEE-1C60-78CD-70AC619C56BD}"/>
              </a:ext>
            </a:extLst>
          </p:cNvPr>
          <p:cNvGrpSpPr>
            <a:grpSpLocks/>
          </p:cNvGrpSpPr>
          <p:nvPr/>
        </p:nvGrpSpPr>
        <p:grpSpPr bwMode="auto">
          <a:xfrm>
            <a:off x="4572000" y="1752600"/>
            <a:ext cx="914400" cy="990600"/>
            <a:chOff x="2784" y="1008"/>
            <a:chExt cx="576" cy="624"/>
          </a:xfrm>
        </p:grpSpPr>
        <p:sp>
          <p:nvSpPr>
            <p:cNvPr id="120865" name="Text Box 33">
              <a:extLst>
                <a:ext uri="{FF2B5EF4-FFF2-40B4-BE49-F238E27FC236}">
                  <a16:creationId xmlns:a16="http://schemas.microsoft.com/office/drawing/2014/main" id="{B1330AE6-3E15-F3F1-91E1-8CF464E5688A}"/>
                </a:ext>
              </a:extLst>
            </p:cNvPr>
            <p:cNvSpPr txBox="1">
              <a:spLocks noChangeArrowheads="1"/>
            </p:cNvSpPr>
            <p:nvPr/>
          </p:nvSpPr>
          <p:spPr bwMode="auto">
            <a:xfrm>
              <a:off x="2976" y="1344"/>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sp>
          <p:nvSpPr>
            <p:cNvPr id="120866" name="Text Box 34">
              <a:extLst>
                <a:ext uri="{FF2B5EF4-FFF2-40B4-BE49-F238E27FC236}">
                  <a16:creationId xmlns:a16="http://schemas.microsoft.com/office/drawing/2014/main" id="{BDE0AFAC-FA1C-F93B-E939-438FBF3F71ED}"/>
                </a:ext>
              </a:extLst>
            </p:cNvPr>
            <p:cNvSpPr txBox="1">
              <a:spLocks noChangeArrowheads="1"/>
            </p:cNvSpPr>
            <p:nvPr/>
          </p:nvSpPr>
          <p:spPr bwMode="auto">
            <a:xfrm>
              <a:off x="2784" y="1008"/>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c</a:t>
              </a:r>
              <a:endParaRPr lang="en-AU" altLang="en-US" sz="2400">
                <a:latin typeface="Times New Roman" panose="02020603050405020304" pitchFamily="18" charset="0"/>
              </a:endParaRPr>
            </a:p>
          </p:txBody>
        </p:sp>
      </p:grpSp>
      <p:sp>
        <p:nvSpPr>
          <p:cNvPr id="120867" name="Text Box 35">
            <a:extLst>
              <a:ext uri="{FF2B5EF4-FFF2-40B4-BE49-F238E27FC236}">
                <a16:creationId xmlns:a16="http://schemas.microsoft.com/office/drawing/2014/main" id="{79715A1E-4A40-A608-3423-5359023F680B}"/>
              </a:ext>
            </a:extLst>
          </p:cNvPr>
          <p:cNvSpPr txBox="1">
            <a:spLocks noChangeArrowheads="1"/>
          </p:cNvSpPr>
          <p:nvPr/>
        </p:nvSpPr>
        <p:spPr bwMode="auto">
          <a:xfrm>
            <a:off x="7467600" y="1219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sym typeface="Symbol" panose="05050102010706020507" pitchFamily="18" charset="2"/>
              </a:rPr>
              <a:t>f</a:t>
            </a:r>
            <a:endParaRPr lang="en-AU" altLang="en-US" sz="2400">
              <a:latin typeface="Times New Roman" panose="02020603050405020304" pitchFamily="18" charset="0"/>
            </a:endParaRPr>
          </a:p>
        </p:txBody>
      </p:sp>
      <p:sp>
        <p:nvSpPr>
          <p:cNvPr id="120868" name="Text Box 36">
            <a:extLst>
              <a:ext uri="{FF2B5EF4-FFF2-40B4-BE49-F238E27FC236}">
                <a16:creationId xmlns:a16="http://schemas.microsoft.com/office/drawing/2014/main" id="{53B643E2-C971-88AF-A29D-E6DFAE843C1A}"/>
              </a:ext>
            </a:extLst>
          </p:cNvPr>
          <p:cNvSpPr txBox="1">
            <a:spLocks noChangeArrowheads="1"/>
          </p:cNvSpPr>
          <p:nvPr/>
        </p:nvSpPr>
        <p:spPr bwMode="auto">
          <a:xfrm>
            <a:off x="3962400" y="3048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u="sng"/>
              <a:t>Initially…</a:t>
            </a:r>
            <a:endParaRPr lang="en-AU" altLang="en-US" u="sng"/>
          </a:p>
        </p:txBody>
      </p:sp>
      <p:sp>
        <p:nvSpPr>
          <p:cNvPr id="120869" name="Text Box 37">
            <a:extLst>
              <a:ext uri="{FF2B5EF4-FFF2-40B4-BE49-F238E27FC236}">
                <a16:creationId xmlns:a16="http://schemas.microsoft.com/office/drawing/2014/main" id="{E12181BA-78BC-7372-83BD-A33D5E330A17}"/>
              </a:ext>
            </a:extLst>
          </p:cNvPr>
          <p:cNvSpPr txBox="1">
            <a:spLocks noChangeArrowheads="1"/>
          </p:cNvSpPr>
          <p:nvPr/>
        </p:nvSpPr>
        <p:spPr bwMode="auto">
          <a:xfrm>
            <a:off x="6858000" y="3124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u="sng"/>
              <a:t>Failure</a:t>
            </a:r>
            <a:endParaRPr lang="en-AU" altLang="en-US" u="sng"/>
          </a:p>
        </p:txBody>
      </p:sp>
      <p:sp>
        <p:nvSpPr>
          <p:cNvPr id="120870" name="Text Box 38">
            <a:extLst>
              <a:ext uri="{FF2B5EF4-FFF2-40B4-BE49-F238E27FC236}">
                <a16:creationId xmlns:a16="http://schemas.microsoft.com/office/drawing/2014/main" id="{AEE35EFA-4197-1051-1FAC-E975BDD986AC}"/>
              </a:ext>
            </a:extLst>
          </p:cNvPr>
          <p:cNvSpPr txBox="1">
            <a:spLocks noChangeArrowheads="1"/>
          </p:cNvSpPr>
          <p:nvPr/>
        </p:nvSpPr>
        <p:spPr bwMode="auto">
          <a:xfrm>
            <a:off x="7772400" y="27432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u</a:t>
            </a:r>
            <a:r>
              <a:rPr lang="en-US" altLang="en-US" sz="2000" baseline="-25000"/>
              <a:t>f</a:t>
            </a:r>
            <a:endParaRPr lang="en-AU" altLang="en-US" sz="2000"/>
          </a:p>
        </p:txBody>
      </p:sp>
      <p:sp>
        <p:nvSpPr>
          <p:cNvPr id="120871" name="Freeform 39">
            <a:extLst>
              <a:ext uri="{FF2B5EF4-FFF2-40B4-BE49-F238E27FC236}">
                <a16:creationId xmlns:a16="http://schemas.microsoft.com/office/drawing/2014/main" id="{180FF60E-3162-B19E-0347-25FB09130F3C}"/>
              </a:ext>
            </a:extLst>
          </p:cNvPr>
          <p:cNvSpPr>
            <a:spLocks/>
          </p:cNvSpPr>
          <p:nvPr/>
        </p:nvSpPr>
        <p:spPr bwMode="auto">
          <a:xfrm>
            <a:off x="7315200" y="2590800"/>
            <a:ext cx="457200" cy="381000"/>
          </a:xfrm>
          <a:custGeom>
            <a:avLst/>
            <a:gdLst>
              <a:gd name="T0" fmla="*/ 288 w 288"/>
              <a:gd name="T1" fmla="*/ 240 h 240"/>
              <a:gd name="T2" fmla="*/ 96 w 288"/>
              <a:gd name="T3" fmla="*/ 192 h 240"/>
              <a:gd name="T4" fmla="*/ 0 w 288"/>
              <a:gd name="T5" fmla="*/ 0 h 240"/>
            </a:gdLst>
            <a:ahLst/>
            <a:cxnLst>
              <a:cxn ang="0">
                <a:pos x="T0" y="T1"/>
              </a:cxn>
              <a:cxn ang="0">
                <a:pos x="T2" y="T3"/>
              </a:cxn>
              <a:cxn ang="0">
                <a:pos x="T4" y="T5"/>
              </a:cxn>
            </a:cxnLst>
            <a:rect l="0" t="0" r="r" b="b"/>
            <a:pathLst>
              <a:path w="288" h="240">
                <a:moveTo>
                  <a:pt x="288" y="240"/>
                </a:moveTo>
                <a:cubicBezTo>
                  <a:pt x="216" y="236"/>
                  <a:pt x="144" y="232"/>
                  <a:pt x="96" y="192"/>
                </a:cubicBezTo>
                <a:cubicBezTo>
                  <a:pt x="48" y="152"/>
                  <a:pt x="16" y="32"/>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72" name="Text Box 40">
            <a:extLst>
              <a:ext uri="{FF2B5EF4-FFF2-40B4-BE49-F238E27FC236}">
                <a16:creationId xmlns:a16="http://schemas.microsoft.com/office/drawing/2014/main" id="{6472DE7C-1EB8-6450-E2BE-5D342CD3105B}"/>
              </a:ext>
            </a:extLst>
          </p:cNvPr>
          <p:cNvSpPr txBox="1">
            <a:spLocks noChangeArrowheads="1"/>
          </p:cNvSpPr>
          <p:nvPr/>
        </p:nvSpPr>
        <p:spPr bwMode="auto">
          <a:xfrm>
            <a:off x="0" y="4648200"/>
            <a:ext cx="3119438"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At failure,</a:t>
            </a:r>
          </a:p>
          <a:p>
            <a:pPr>
              <a:spcBef>
                <a:spcPct val="50000"/>
              </a:spcBef>
            </a:pPr>
            <a:r>
              <a:rPr lang="en-US" altLang="en-US" sz="2000" b="1">
                <a:solidFill>
                  <a:srgbClr val="0000FF"/>
                </a:solidFill>
                <a:sym typeface="Symbol" panose="05050102010706020507" pitchFamily="18" charset="2"/>
              </a:rPr>
              <a:t></a:t>
            </a:r>
            <a:r>
              <a:rPr lang="en-US" altLang="en-US" sz="2000" b="1" baseline="-25000">
                <a:solidFill>
                  <a:srgbClr val="0000FF"/>
                </a:solidFill>
                <a:sym typeface="Symbol" panose="05050102010706020507" pitchFamily="18" charset="2"/>
              </a:rPr>
              <a:t>3</a:t>
            </a:r>
            <a:r>
              <a:rPr lang="en-US" altLang="en-US" sz="2000" b="1" baseline="-25000">
                <a:sym typeface="Symbol" panose="05050102010706020507" pitchFamily="18" charset="2"/>
              </a:rPr>
              <a:t> </a:t>
            </a:r>
            <a:r>
              <a:rPr lang="en-US" altLang="en-US" sz="2000" b="1">
                <a:sym typeface="Symbol" panose="05050102010706020507" pitchFamily="18" charset="2"/>
              </a:rPr>
              <a:t>= </a:t>
            </a:r>
            <a:r>
              <a:rPr lang="en-US" altLang="en-US" sz="2000" b="1" baseline="-25000">
                <a:sym typeface="Symbol" panose="05050102010706020507" pitchFamily="18" charset="2"/>
              </a:rPr>
              <a:t>c</a:t>
            </a:r>
            <a:r>
              <a:rPr lang="en-US" altLang="en-US" sz="2000" b="1">
                <a:sym typeface="Symbol" panose="05050102010706020507" pitchFamily="18" charset="2"/>
              </a:rPr>
              <a:t>;  </a:t>
            </a:r>
            <a:r>
              <a:rPr lang="en-US" altLang="en-US" sz="2000" b="1">
                <a:solidFill>
                  <a:srgbClr val="0000FF"/>
                </a:solidFill>
                <a:sym typeface="Symbol" panose="05050102010706020507" pitchFamily="18" charset="2"/>
              </a:rPr>
              <a:t></a:t>
            </a:r>
            <a:r>
              <a:rPr lang="en-US" altLang="en-US" sz="2000" b="1" baseline="-25000">
                <a:solidFill>
                  <a:srgbClr val="0000FF"/>
                </a:solidFill>
                <a:sym typeface="Symbol" panose="05050102010706020507" pitchFamily="18" charset="2"/>
              </a:rPr>
              <a:t>1</a:t>
            </a:r>
            <a:r>
              <a:rPr lang="en-US" altLang="en-US" sz="2000" b="1">
                <a:sym typeface="Symbol" panose="05050102010706020507" pitchFamily="18" charset="2"/>
              </a:rPr>
              <a:t> = </a:t>
            </a:r>
            <a:r>
              <a:rPr lang="en-US" altLang="en-US" sz="2000" b="1" baseline="-25000">
                <a:sym typeface="Symbol" panose="05050102010706020507" pitchFamily="18" charset="2"/>
              </a:rPr>
              <a:t>c</a:t>
            </a:r>
            <a:r>
              <a:rPr lang="en-US" altLang="en-US" sz="2000" b="1">
                <a:sym typeface="Symbol" panose="05050102010706020507" pitchFamily="18" charset="2"/>
              </a:rPr>
              <a:t>+</a:t>
            </a:r>
            <a:r>
              <a:rPr lang="en-US" altLang="en-US" sz="2000" b="1" baseline="-25000">
                <a:sym typeface="Symbol" panose="05050102010706020507" pitchFamily="18" charset="2"/>
              </a:rPr>
              <a:t>f</a:t>
            </a:r>
            <a:endParaRPr lang="en-US" altLang="en-US" sz="2000" b="1">
              <a:sym typeface="Symbol" panose="05050102010706020507" pitchFamily="18" charset="2"/>
            </a:endParaRPr>
          </a:p>
          <a:p>
            <a:pPr>
              <a:spcBef>
                <a:spcPct val="50000"/>
              </a:spcBef>
            </a:pPr>
            <a:r>
              <a:rPr lang="en-US" altLang="en-US" sz="2000" b="1">
                <a:solidFill>
                  <a:schemeClr val="accent1"/>
                </a:solidFill>
                <a:sym typeface="Symbol" panose="05050102010706020507" pitchFamily="18" charset="2"/>
              </a:rPr>
              <a:t></a:t>
            </a:r>
            <a:r>
              <a:rPr lang="en-US" altLang="en-US" sz="2000" b="1" baseline="-25000">
                <a:solidFill>
                  <a:schemeClr val="accent1"/>
                </a:solidFill>
                <a:sym typeface="Symbol" panose="05050102010706020507" pitchFamily="18" charset="2"/>
              </a:rPr>
              <a:t>3</a:t>
            </a:r>
            <a:r>
              <a:rPr lang="en-US" altLang="en-US" sz="2000" b="1">
                <a:solidFill>
                  <a:schemeClr val="accent1"/>
                </a:solidFill>
                <a:sym typeface="Symbol" panose="05050102010706020507" pitchFamily="18" charset="2"/>
              </a:rPr>
              <a:t>’</a:t>
            </a:r>
            <a:r>
              <a:rPr lang="en-US" altLang="en-US" sz="2000" b="1" baseline="-25000">
                <a:sym typeface="Symbol" panose="05050102010706020507" pitchFamily="18" charset="2"/>
              </a:rPr>
              <a:t> </a:t>
            </a:r>
            <a:r>
              <a:rPr lang="en-US" altLang="en-US" sz="2000" b="1">
                <a:sym typeface="Symbol" panose="05050102010706020507" pitchFamily="18" charset="2"/>
              </a:rPr>
              <a:t>= </a:t>
            </a:r>
            <a:r>
              <a:rPr lang="en-US" altLang="en-US" sz="2000" b="1" baseline="-25000">
                <a:sym typeface="Symbol" panose="05050102010706020507" pitchFamily="18" charset="2"/>
              </a:rPr>
              <a:t>3</a:t>
            </a:r>
            <a:r>
              <a:rPr lang="en-US" altLang="en-US" sz="2000" b="1">
                <a:sym typeface="Symbol" panose="05050102010706020507" pitchFamily="18" charset="2"/>
              </a:rPr>
              <a:t> – u</a:t>
            </a:r>
            <a:r>
              <a:rPr lang="en-US" altLang="en-US" sz="2000" b="1" baseline="-25000">
                <a:sym typeface="Symbol" panose="05050102010706020507" pitchFamily="18" charset="2"/>
              </a:rPr>
              <a:t>f</a:t>
            </a:r>
            <a:r>
              <a:rPr lang="en-US" altLang="en-US" sz="2000" b="1">
                <a:sym typeface="Symbol" panose="05050102010706020507" pitchFamily="18" charset="2"/>
              </a:rPr>
              <a:t> ;  </a:t>
            </a:r>
            <a:r>
              <a:rPr lang="en-US" altLang="en-US" sz="2000" b="1">
                <a:solidFill>
                  <a:schemeClr val="accent1"/>
                </a:solidFill>
                <a:sym typeface="Symbol" panose="05050102010706020507" pitchFamily="18" charset="2"/>
              </a:rPr>
              <a:t></a:t>
            </a:r>
            <a:r>
              <a:rPr lang="en-US" altLang="en-US" sz="2000" b="1" baseline="-25000">
                <a:solidFill>
                  <a:schemeClr val="accent1"/>
                </a:solidFill>
                <a:sym typeface="Symbol" panose="05050102010706020507" pitchFamily="18" charset="2"/>
              </a:rPr>
              <a:t>1</a:t>
            </a:r>
            <a:r>
              <a:rPr lang="en-US" altLang="en-US" sz="2000" b="1">
                <a:solidFill>
                  <a:schemeClr val="accent1"/>
                </a:solidFill>
                <a:sym typeface="Symbol" panose="05050102010706020507" pitchFamily="18" charset="2"/>
              </a:rPr>
              <a:t>’</a:t>
            </a:r>
            <a:r>
              <a:rPr lang="en-US" altLang="en-US" sz="2000" b="1">
                <a:sym typeface="Symbol" panose="05050102010706020507" pitchFamily="18" charset="2"/>
              </a:rPr>
              <a:t> = </a:t>
            </a:r>
            <a:r>
              <a:rPr lang="en-US" altLang="en-US" sz="2000" b="1" baseline="-25000">
                <a:sym typeface="Symbol" panose="05050102010706020507" pitchFamily="18" charset="2"/>
              </a:rPr>
              <a:t>1</a:t>
            </a:r>
            <a:r>
              <a:rPr lang="en-US" altLang="en-US" sz="2000" b="1">
                <a:sym typeface="Symbol" panose="05050102010706020507" pitchFamily="18" charset="2"/>
              </a:rPr>
              <a:t> - u</a:t>
            </a:r>
            <a:r>
              <a:rPr lang="en-US" altLang="en-US" sz="2000" b="1" baseline="-25000">
                <a:sym typeface="Symbol" panose="05050102010706020507" pitchFamily="18" charset="2"/>
              </a:rPr>
              <a:t>f</a:t>
            </a:r>
            <a:endParaRPr lang="en-AU" altLang="en-US" sz="2000" b="1">
              <a:sym typeface="Symbol" panose="05050102010706020507" pitchFamily="18" charset="2"/>
            </a:endParaRPr>
          </a:p>
        </p:txBody>
      </p:sp>
      <p:grpSp>
        <p:nvGrpSpPr>
          <p:cNvPr id="120873" name="Group 41">
            <a:extLst>
              <a:ext uri="{FF2B5EF4-FFF2-40B4-BE49-F238E27FC236}">
                <a16:creationId xmlns:a16="http://schemas.microsoft.com/office/drawing/2014/main" id="{F3705356-5D71-0B0E-64E6-E8D42ACC94D6}"/>
              </a:ext>
            </a:extLst>
          </p:cNvPr>
          <p:cNvGrpSpPr>
            <a:grpSpLocks/>
          </p:cNvGrpSpPr>
          <p:nvPr/>
        </p:nvGrpSpPr>
        <p:grpSpPr bwMode="auto">
          <a:xfrm>
            <a:off x="3810000" y="5410200"/>
            <a:ext cx="1905000" cy="914400"/>
            <a:chOff x="2256" y="3024"/>
            <a:chExt cx="1776" cy="912"/>
          </a:xfrm>
        </p:grpSpPr>
        <p:sp>
          <p:nvSpPr>
            <p:cNvPr id="120874" name="Line 42">
              <a:extLst>
                <a:ext uri="{FF2B5EF4-FFF2-40B4-BE49-F238E27FC236}">
                  <a16:creationId xmlns:a16="http://schemas.microsoft.com/office/drawing/2014/main" id="{20F754CC-D2CD-7656-D38D-5BBD6F5C76C6}"/>
                </a:ext>
              </a:extLst>
            </p:cNvPr>
            <p:cNvSpPr>
              <a:spLocks noChangeShapeType="1"/>
            </p:cNvSpPr>
            <p:nvPr/>
          </p:nvSpPr>
          <p:spPr bwMode="auto">
            <a:xfrm>
              <a:off x="2256" y="3888"/>
              <a:ext cx="1776"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75" name="Line 43">
              <a:extLst>
                <a:ext uri="{FF2B5EF4-FFF2-40B4-BE49-F238E27FC236}">
                  <a16:creationId xmlns:a16="http://schemas.microsoft.com/office/drawing/2014/main" id="{2DB53068-AED0-9F93-1162-CC89A3F206CF}"/>
                </a:ext>
              </a:extLst>
            </p:cNvPr>
            <p:cNvSpPr>
              <a:spLocks noChangeShapeType="1"/>
            </p:cNvSpPr>
            <p:nvPr/>
          </p:nvSpPr>
          <p:spPr bwMode="auto">
            <a:xfrm flipV="1">
              <a:off x="2304" y="3024"/>
              <a:ext cx="0" cy="91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76" name="Line 44">
              <a:extLst>
                <a:ext uri="{FF2B5EF4-FFF2-40B4-BE49-F238E27FC236}">
                  <a16:creationId xmlns:a16="http://schemas.microsoft.com/office/drawing/2014/main" id="{B9C45A83-001E-EB36-C309-9460FAE6124F}"/>
                </a:ext>
              </a:extLst>
            </p:cNvPr>
            <p:cNvSpPr>
              <a:spLocks noChangeShapeType="1"/>
            </p:cNvSpPr>
            <p:nvPr/>
          </p:nvSpPr>
          <p:spPr bwMode="auto">
            <a:xfrm flipV="1">
              <a:off x="2304" y="3264"/>
              <a:ext cx="1344" cy="48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77" name="Arc 45">
              <a:extLst>
                <a:ext uri="{FF2B5EF4-FFF2-40B4-BE49-F238E27FC236}">
                  <a16:creationId xmlns:a16="http://schemas.microsoft.com/office/drawing/2014/main" id="{C9E37799-9DCA-419E-9C79-65FCC674FB19}"/>
                </a:ext>
              </a:extLst>
            </p:cNvPr>
            <p:cNvSpPr>
              <a:spLocks/>
            </p:cNvSpPr>
            <p:nvPr/>
          </p:nvSpPr>
          <p:spPr bwMode="auto">
            <a:xfrm rot="-5400000">
              <a:off x="2461" y="3593"/>
              <a:ext cx="267" cy="378"/>
            </a:xfrm>
            <a:custGeom>
              <a:avLst/>
              <a:gdLst>
                <a:gd name="G0" fmla="+- 0 0 0"/>
                <a:gd name="G1" fmla="+- 21347 0 0"/>
                <a:gd name="G2" fmla="+- 21600 0 0"/>
                <a:gd name="T0" fmla="*/ 3299 w 21600"/>
                <a:gd name="T1" fmla="*/ 0 h 42889"/>
                <a:gd name="T2" fmla="*/ 1581 w 21600"/>
                <a:gd name="T3" fmla="*/ 42889 h 42889"/>
                <a:gd name="T4" fmla="*/ 0 w 21600"/>
                <a:gd name="T5" fmla="*/ 21347 h 42889"/>
              </a:gdLst>
              <a:ahLst/>
              <a:cxnLst>
                <a:cxn ang="0">
                  <a:pos x="T0" y="T1"/>
                </a:cxn>
                <a:cxn ang="0">
                  <a:pos x="T2" y="T3"/>
                </a:cxn>
                <a:cxn ang="0">
                  <a:pos x="T4" y="T5"/>
                </a:cxn>
              </a:cxnLst>
              <a:rect l="0" t="0" r="r" b="b"/>
              <a:pathLst>
                <a:path w="21600" h="42889" fill="none" extrusionOk="0">
                  <a:moveTo>
                    <a:pt x="3298" y="0"/>
                  </a:moveTo>
                  <a:cubicBezTo>
                    <a:pt x="13829" y="1627"/>
                    <a:pt x="21600" y="10691"/>
                    <a:pt x="21600" y="21347"/>
                  </a:cubicBezTo>
                  <a:cubicBezTo>
                    <a:pt x="21600" y="32662"/>
                    <a:pt x="12866" y="42060"/>
                    <a:pt x="1581" y="42889"/>
                  </a:cubicBezTo>
                </a:path>
                <a:path w="21600" h="42889" stroke="0" extrusionOk="0">
                  <a:moveTo>
                    <a:pt x="3298" y="0"/>
                  </a:moveTo>
                  <a:cubicBezTo>
                    <a:pt x="13829" y="1627"/>
                    <a:pt x="21600" y="10691"/>
                    <a:pt x="21600" y="21347"/>
                  </a:cubicBezTo>
                  <a:cubicBezTo>
                    <a:pt x="21600" y="32662"/>
                    <a:pt x="12866" y="42060"/>
                    <a:pt x="1581" y="42889"/>
                  </a:cubicBezTo>
                  <a:lnTo>
                    <a:pt x="0" y="21347"/>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78" name="Arc 46">
              <a:extLst>
                <a:ext uri="{FF2B5EF4-FFF2-40B4-BE49-F238E27FC236}">
                  <a16:creationId xmlns:a16="http://schemas.microsoft.com/office/drawing/2014/main" id="{76F05AA0-2C01-FD52-81C4-3D6EBBD6C9D2}"/>
                </a:ext>
              </a:extLst>
            </p:cNvPr>
            <p:cNvSpPr>
              <a:spLocks/>
            </p:cNvSpPr>
            <p:nvPr/>
          </p:nvSpPr>
          <p:spPr bwMode="auto">
            <a:xfrm rot="-5400000">
              <a:off x="2753" y="3441"/>
              <a:ext cx="354" cy="576"/>
            </a:xfrm>
            <a:custGeom>
              <a:avLst/>
              <a:gdLst>
                <a:gd name="G0" fmla="+- 2976 0 0"/>
                <a:gd name="G1" fmla="+- 21600 0 0"/>
                <a:gd name="G2" fmla="+- 21600 0 0"/>
                <a:gd name="T0" fmla="*/ 0 w 24576"/>
                <a:gd name="T1" fmla="*/ 206 h 43200"/>
                <a:gd name="T2" fmla="*/ 96 w 24576"/>
                <a:gd name="T3" fmla="*/ 43007 h 43200"/>
                <a:gd name="T4" fmla="*/ 2976 w 24576"/>
                <a:gd name="T5" fmla="*/ 21600 h 43200"/>
              </a:gdLst>
              <a:ahLst/>
              <a:cxnLst>
                <a:cxn ang="0">
                  <a:pos x="T0" y="T1"/>
                </a:cxn>
                <a:cxn ang="0">
                  <a:pos x="T2" y="T3"/>
                </a:cxn>
                <a:cxn ang="0">
                  <a:pos x="T4" y="T5"/>
                </a:cxn>
              </a:cxnLst>
              <a:rect l="0" t="0" r="r" b="b"/>
              <a:pathLst>
                <a:path w="24576" h="43200" fill="none" extrusionOk="0">
                  <a:moveTo>
                    <a:pt x="-1" y="205"/>
                  </a:moveTo>
                  <a:cubicBezTo>
                    <a:pt x="986" y="68"/>
                    <a:pt x="1980" y="0"/>
                    <a:pt x="2976" y="0"/>
                  </a:cubicBezTo>
                  <a:cubicBezTo>
                    <a:pt x="14905" y="0"/>
                    <a:pt x="24576" y="9670"/>
                    <a:pt x="24576" y="21600"/>
                  </a:cubicBezTo>
                  <a:cubicBezTo>
                    <a:pt x="24576" y="33529"/>
                    <a:pt x="14905" y="43200"/>
                    <a:pt x="2976" y="43200"/>
                  </a:cubicBezTo>
                  <a:cubicBezTo>
                    <a:pt x="2012" y="43199"/>
                    <a:pt x="1050" y="43135"/>
                    <a:pt x="95" y="43007"/>
                  </a:cubicBezTo>
                </a:path>
                <a:path w="24576" h="43200" stroke="0" extrusionOk="0">
                  <a:moveTo>
                    <a:pt x="-1" y="205"/>
                  </a:moveTo>
                  <a:cubicBezTo>
                    <a:pt x="986" y="68"/>
                    <a:pt x="1980" y="0"/>
                    <a:pt x="2976" y="0"/>
                  </a:cubicBezTo>
                  <a:cubicBezTo>
                    <a:pt x="14905" y="0"/>
                    <a:pt x="24576" y="9670"/>
                    <a:pt x="24576" y="21600"/>
                  </a:cubicBezTo>
                  <a:cubicBezTo>
                    <a:pt x="24576" y="33529"/>
                    <a:pt x="14905" y="43200"/>
                    <a:pt x="2976" y="43200"/>
                  </a:cubicBezTo>
                  <a:cubicBezTo>
                    <a:pt x="2012" y="43199"/>
                    <a:pt x="1050" y="43135"/>
                    <a:pt x="95" y="43007"/>
                  </a:cubicBezTo>
                  <a:lnTo>
                    <a:pt x="2976"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79" name="Arc 47">
              <a:extLst>
                <a:ext uri="{FF2B5EF4-FFF2-40B4-BE49-F238E27FC236}">
                  <a16:creationId xmlns:a16="http://schemas.microsoft.com/office/drawing/2014/main" id="{3CD48062-52E2-2780-E8A1-0D893748AC36}"/>
                </a:ext>
              </a:extLst>
            </p:cNvPr>
            <p:cNvSpPr>
              <a:spLocks/>
            </p:cNvSpPr>
            <p:nvPr/>
          </p:nvSpPr>
          <p:spPr bwMode="auto">
            <a:xfrm rot="-5400000">
              <a:off x="3084" y="3252"/>
              <a:ext cx="503" cy="816"/>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80" name="Arc 48">
              <a:extLst>
                <a:ext uri="{FF2B5EF4-FFF2-40B4-BE49-F238E27FC236}">
                  <a16:creationId xmlns:a16="http://schemas.microsoft.com/office/drawing/2014/main" id="{953FC474-355C-068F-3529-A587EF33DE22}"/>
                </a:ext>
              </a:extLst>
            </p:cNvPr>
            <p:cNvSpPr>
              <a:spLocks/>
            </p:cNvSpPr>
            <p:nvPr/>
          </p:nvSpPr>
          <p:spPr bwMode="auto">
            <a:xfrm rot="-5400000">
              <a:off x="2918" y="3283"/>
              <a:ext cx="458" cy="810"/>
            </a:xfrm>
            <a:custGeom>
              <a:avLst/>
              <a:gdLst>
                <a:gd name="G0" fmla="+- 132 0 0"/>
                <a:gd name="G1" fmla="+- 21570 0 0"/>
                <a:gd name="G2" fmla="+- 21600 0 0"/>
                <a:gd name="T0" fmla="*/ 1270 w 21732"/>
                <a:gd name="T1" fmla="*/ 0 h 43170"/>
                <a:gd name="T2" fmla="*/ 0 w 21732"/>
                <a:gd name="T3" fmla="*/ 43170 h 43170"/>
                <a:gd name="T4" fmla="*/ 132 w 21732"/>
                <a:gd name="T5" fmla="*/ 21570 h 43170"/>
              </a:gdLst>
              <a:ahLst/>
              <a:cxnLst>
                <a:cxn ang="0">
                  <a:pos x="T0" y="T1"/>
                </a:cxn>
                <a:cxn ang="0">
                  <a:pos x="T2" y="T3"/>
                </a:cxn>
                <a:cxn ang="0">
                  <a:pos x="T4" y="T5"/>
                </a:cxn>
              </a:cxnLst>
              <a:rect l="0" t="0" r="r" b="b"/>
              <a:pathLst>
                <a:path w="21732" h="43170" fill="none" extrusionOk="0">
                  <a:moveTo>
                    <a:pt x="1270" y="-1"/>
                  </a:moveTo>
                  <a:cubicBezTo>
                    <a:pt x="12741" y="605"/>
                    <a:pt x="21732" y="10082"/>
                    <a:pt x="21732" y="21570"/>
                  </a:cubicBezTo>
                  <a:cubicBezTo>
                    <a:pt x="21732" y="33499"/>
                    <a:pt x="12061" y="43170"/>
                    <a:pt x="132" y="43170"/>
                  </a:cubicBezTo>
                  <a:cubicBezTo>
                    <a:pt x="88" y="43169"/>
                    <a:pt x="44" y="43169"/>
                    <a:pt x="0" y="43169"/>
                  </a:cubicBezTo>
                </a:path>
                <a:path w="21732" h="43170" stroke="0" extrusionOk="0">
                  <a:moveTo>
                    <a:pt x="1270" y="-1"/>
                  </a:moveTo>
                  <a:cubicBezTo>
                    <a:pt x="12741" y="605"/>
                    <a:pt x="21732" y="10082"/>
                    <a:pt x="21732" y="21570"/>
                  </a:cubicBezTo>
                  <a:cubicBezTo>
                    <a:pt x="21732" y="33499"/>
                    <a:pt x="12061" y="43170"/>
                    <a:pt x="132" y="43170"/>
                  </a:cubicBezTo>
                  <a:cubicBezTo>
                    <a:pt x="88" y="43169"/>
                    <a:pt x="44" y="43169"/>
                    <a:pt x="0" y="43169"/>
                  </a:cubicBezTo>
                  <a:lnTo>
                    <a:pt x="132" y="2157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20881" name="Line 49">
            <a:extLst>
              <a:ext uri="{FF2B5EF4-FFF2-40B4-BE49-F238E27FC236}">
                <a16:creationId xmlns:a16="http://schemas.microsoft.com/office/drawing/2014/main" id="{A99B9D6E-4BE0-FF6D-1CBF-9417EA1BBDC8}"/>
              </a:ext>
            </a:extLst>
          </p:cNvPr>
          <p:cNvSpPr>
            <a:spLocks noChangeShapeType="1"/>
          </p:cNvSpPr>
          <p:nvPr/>
        </p:nvSpPr>
        <p:spPr bwMode="auto">
          <a:xfrm rot="678596" flipV="1">
            <a:off x="5935663" y="4268788"/>
            <a:ext cx="914400" cy="1555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82" name="Line 50">
            <a:extLst>
              <a:ext uri="{FF2B5EF4-FFF2-40B4-BE49-F238E27FC236}">
                <a16:creationId xmlns:a16="http://schemas.microsoft.com/office/drawing/2014/main" id="{5D1DCC10-4CB7-9E67-CC4D-4B77F79B3EFA}"/>
              </a:ext>
            </a:extLst>
          </p:cNvPr>
          <p:cNvSpPr>
            <a:spLocks noChangeShapeType="1"/>
          </p:cNvSpPr>
          <p:nvPr/>
        </p:nvSpPr>
        <p:spPr bwMode="auto">
          <a:xfrm rot="3957144" flipV="1">
            <a:off x="6239669" y="5315744"/>
            <a:ext cx="379412" cy="838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83" name="Text Box 51">
            <a:extLst>
              <a:ext uri="{FF2B5EF4-FFF2-40B4-BE49-F238E27FC236}">
                <a16:creationId xmlns:a16="http://schemas.microsoft.com/office/drawing/2014/main" id="{048CEE56-295B-9B23-2595-12F25E04C644}"/>
              </a:ext>
            </a:extLst>
          </p:cNvPr>
          <p:cNvSpPr txBox="1">
            <a:spLocks noChangeArrowheads="1"/>
          </p:cNvSpPr>
          <p:nvPr/>
        </p:nvSpPr>
        <p:spPr bwMode="auto">
          <a:xfrm>
            <a:off x="6934200" y="3962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FF"/>
                </a:solidFill>
              </a:rPr>
              <a:t>c, </a:t>
            </a:r>
            <a:r>
              <a:rPr lang="en-US" altLang="en-US" sz="2400">
                <a:solidFill>
                  <a:srgbClr val="0000FF"/>
                </a:solidFill>
                <a:sym typeface="Symbol" panose="05050102010706020507" pitchFamily="18" charset="2"/>
              </a:rPr>
              <a:t></a:t>
            </a:r>
            <a:endParaRPr lang="en-AU" altLang="en-US" sz="2400">
              <a:solidFill>
                <a:srgbClr val="0000FF"/>
              </a:solidFill>
            </a:endParaRPr>
          </a:p>
        </p:txBody>
      </p:sp>
      <p:sp>
        <p:nvSpPr>
          <p:cNvPr id="120884" name="Text Box 52">
            <a:extLst>
              <a:ext uri="{FF2B5EF4-FFF2-40B4-BE49-F238E27FC236}">
                <a16:creationId xmlns:a16="http://schemas.microsoft.com/office/drawing/2014/main" id="{C88D58CA-124C-6224-5769-50310713DE37}"/>
              </a:ext>
            </a:extLst>
          </p:cNvPr>
          <p:cNvSpPr txBox="1">
            <a:spLocks noChangeArrowheads="1"/>
          </p:cNvSpPr>
          <p:nvPr/>
        </p:nvSpPr>
        <p:spPr bwMode="auto">
          <a:xfrm>
            <a:off x="6934200" y="51816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1"/>
                </a:solidFill>
              </a:rPr>
              <a:t>c’, </a:t>
            </a:r>
            <a:r>
              <a:rPr lang="en-US" altLang="en-US" sz="2400">
                <a:solidFill>
                  <a:schemeClr val="accent1"/>
                </a:solidFill>
                <a:sym typeface="Symbol" panose="05050102010706020507" pitchFamily="18" charset="2"/>
              </a:rPr>
              <a:t>’</a:t>
            </a:r>
            <a:endParaRPr lang="en-AU" altLang="en-US" sz="2400">
              <a:solidFill>
                <a:schemeClr val="accent1"/>
              </a:solidFill>
            </a:endParaRPr>
          </a:p>
        </p:txBody>
      </p:sp>
      <p:sp>
        <p:nvSpPr>
          <p:cNvPr id="120885" name="Text Box 53">
            <a:extLst>
              <a:ext uri="{FF2B5EF4-FFF2-40B4-BE49-F238E27FC236}">
                <a16:creationId xmlns:a16="http://schemas.microsoft.com/office/drawing/2014/main" id="{69DDAE03-42E8-CAFE-C450-A544B6AA86B9}"/>
              </a:ext>
            </a:extLst>
          </p:cNvPr>
          <p:cNvSpPr txBox="1">
            <a:spLocks noChangeArrowheads="1"/>
          </p:cNvSpPr>
          <p:nvPr/>
        </p:nvSpPr>
        <p:spPr bwMode="auto">
          <a:xfrm>
            <a:off x="6934200" y="4419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FF"/>
                </a:solidFill>
              </a:rPr>
              <a:t>in terms of </a:t>
            </a:r>
            <a:r>
              <a:rPr lang="en-US" altLang="en-US" sz="2400" b="1">
                <a:solidFill>
                  <a:srgbClr val="0000FF"/>
                </a:solidFill>
                <a:sym typeface="Symbol" panose="05050102010706020507" pitchFamily="18" charset="2"/>
              </a:rPr>
              <a:t></a:t>
            </a:r>
            <a:endParaRPr lang="en-AU" altLang="en-US" sz="2400" b="1">
              <a:solidFill>
                <a:srgbClr val="0000FF"/>
              </a:solidFill>
            </a:endParaRPr>
          </a:p>
        </p:txBody>
      </p:sp>
      <p:sp>
        <p:nvSpPr>
          <p:cNvPr id="120886" name="Text Box 54">
            <a:extLst>
              <a:ext uri="{FF2B5EF4-FFF2-40B4-BE49-F238E27FC236}">
                <a16:creationId xmlns:a16="http://schemas.microsoft.com/office/drawing/2014/main" id="{250B6034-4485-8ECF-FE0C-C0601604FA6D}"/>
              </a:ext>
            </a:extLst>
          </p:cNvPr>
          <p:cNvSpPr txBox="1">
            <a:spLocks noChangeArrowheads="1"/>
          </p:cNvSpPr>
          <p:nvPr/>
        </p:nvSpPr>
        <p:spPr bwMode="auto">
          <a:xfrm>
            <a:off x="6934200" y="5638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1"/>
                </a:solidFill>
              </a:rPr>
              <a:t>in terms of </a:t>
            </a:r>
            <a:r>
              <a:rPr lang="en-US" altLang="en-US" sz="2400" b="1">
                <a:solidFill>
                  <a:schemeClr val="accent1"/>
                </a:solidFill>
                <a:sym typeface="Symbol" panose="05050102010706020507" pitchFamily="18" charset="2"/>
              </a:rPr>
              <a:t>’</a:t>
            </a:r>
            <a:endParaRPr lang="en-AU" altLang="en-US" sz="2400" b="1">
              <a:solidFill>
                <a:schemeClr val="accent1"/>
              </a:solidFill>
            </a:endParaRPr>
          </a:p>
        </p:txBody>
      </p:sp>
      <p:grpSp>
        <p:nvGrpSpPr>
          <p:cNvPr id="120887" name="Group 55">
            <a:extLst>
              <a:ext uri="{FF2B5EF4-FFF2-40B4-BE49-F238E27FC236}">
                <a16:creationId xmlns:a16="http://schemas.microsoft.com/office/drawing/2014/main" id="{F25EE409-92F4-C2D0-E5A4-B3AE3DBB6685}"/>
              </a:ext>
            </a:extLst>
          </p:cNvPr>
          <p:cNvGrpSpPr>
            <a:grpSpLocks/>
          </p:cNvGrpSpPr>
          <p:nvPr/>
        </p:nvGrpSpPr>
        <p:grpSpPr bwMode="auto">
          <a:xfrm>
            <a:off x="3810000" y="3962400"/>
            <a:ext cx="1905000" cy="914400"/>
            <a:chOff x="2256" y="3024"/>
            <a:chExt cx="1776" cy="912"/>
          </a:xfrm>
        </p:grpSpPr>
        <p:sp>
          <p:nvSpPr>
            <p:cNvPr id="120888" name="Line 56">
              <a:extLst>
                <a:ext uri="{FF2B5EF4-FFF2-40B4-BE49-F238E27FC236}">
                  <a16:creationId xmlns:a16="http://schemas.microsoft.com/office/drawing/2014/main" id="{534D649D-7EBC-53CD-BD3C-F36B2FF80704}"/>
                </a:ext>
              </a:extLst>
            </p:cNvPr>
            <p:cNvSpPr>
              <a:spLocks noChangeShapeType="1"/>
            </p:cNvSpPr>
            <p:nvPr/>
          </p:nvSpPr>
          <p:spPr bwMode="auto">
            <a:xfrm>
              <a:off x="2256" y="3888"/>
              <a:ext cx="1776"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89" name="Line 57">
              <a:extLst>
                <a:ext uri="{FF2B5EF4-FFF2-40B4-BE49-F238E27FC236}">
                  <a16:creationId xmlns:a16="http://schemas.microsoft.com/office/drawing/2014/main" id="{25D5E3FC-14E9-5BEA-FA0B-F21FCA70117E}"/>
                </a:ext>
              </a:extLst>
            </p:cNvPr>
            <p:cNvSpPr>
              <a:spLocks noChangeShapeType="1"/>
            </p:cNvSpPr>
            <p:nvPr/>
          </p:nvSpPr>
          <p:spPr bwMode="auto">
            <a:xfrm flipV="1">
              <a:off x="2304" y="3024"/>
              <a:ext cx="0" cy="91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90" name="Line 58">
              <a:extLst>
                <a:ext uri="{FF2B5EF4-FFF2-40B4-BE49-F238E27FC236}">
                  <a16:creationId xmlns:a16="http://schemas.microsoft.com/office/drawing/2014/main" id="{06C1BCCC-DE98-C5BF-96BC-838A2C1FAA6E}"/>
                </a:ext>
              </a:extLst>
            </p:cNvPr>
            <p:cNvSpPr>
              <a:spLocks noChangeShapeType="1"/>
            </p:cNvSpPr>
            <p:nvPr/>
          </p:nvSpPr>
          <p:spPr bwMode="auto">
            <a:xfrm flipV="1">
              <a:off x="2304" y="3264"/>
              <a:ext cx="1344" cy="48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91" name="Arc 59">
              <a:extLst>
                <a:ext uri="{FF2B5EF4-FFF2-40B4-BE49-F238E27FC236}">
                  <a16:creationId xmlns:a16="http://schemas.microsoft.com/office/drawing/2014/main" id="{BD3BB65C-D047-2BA8-9CCA-05D5CC587B67}"/>
                </a:ext>
              </a:extLst>
            </p:cNvPr>
            <p:cNvSpPr>
              <a:spLocks/>
            </p:cNvSpPr>
            <p:nvPr/>
          </p:nvSpPr>
          <p:spPr bwMode="auto">
            <a:xfrm rot="-5400000">
              <a:off x="2461" y="3593"/>
              <a:ext cx="267" cy="378"/>
            </a:xfrm>
            <a:custGeom>
              <a:avLst/>
              <a:gdLst>
                <a:gd name="G0" fmla="+- 0 0 0"/>
                <a:gd name="G1" fmla="+- 21347 0 0"/>
                <a:gd name="G2" fmla="+- 21600 0 0"/>
                <a:gd name="T0" fmla="*/ 3299 w 21600"/>
                <a:gd name="T1" fmla="*/ 0 h 42889"/>
                <a:gd name="T2" fmla="*/ 1581 w 21600"/>
                <a:gd name="T3" fmla="*/ 42889 h 42889"/>
                <a:gd name="T4" fmla="*/ 0 w 21600"/>
                <a:gd name="T5" fmla="*/ 21347 h 42889"/>
              </a:gdLst>
              <a:ahLst/>
              <a:cxnLst>
                <a:cxn ang="0">
                  <a:pos x="T0" y="T1"/>
                </a:cxn>
                <a:cxn ang="0">
                  <a:pos x="T2" y="T3"/>
                </a:cxn>
                <a:cxn ang="0">
                  <a:pos x="T4" y="T5"/>
                </a:cxn>
              </a:cxnLst>
              <a:rect l="0" t="0" r="r" b="b"/>
              <a:pathLst>
                <a:path w="21600" h="42889" fill="none" extrusionOk="0">
                  <a:moveTo>
                    <a:pt x="3298" y="0"/>
                  </a:moveTo>
                  <a:cubicBezTo>
                    <a:pt x="13829" y="1627"/>
                    <a:pt x="21600" y="10691"/>
                    <a:pt x="21600" y="21347"/>
                  </a:cubicBezTo>
                  <a:cubicBezTo>
                    <a:pt x="21600" y="32662"/>
                    <a:pt x="12866" y="42060"/>
                    <a:pt x="1581" y="42889"/>
                  </a:cubicBezTo>
                </a:path>
                <a:path w="21600" h="42889" stroke="0" extrusionOk="0">
                  <a:moveTo>
                    <a:pt x="3298" y="0"/>
                  </a:moveTo>
                  <a:cubicBezTo>
                    <a:pt x="13829" y="1627"/>
                    <a:pt x="21600" y="10691"/>
                    <a:pt x="21600" y="21347"/>
                  </a:cubicBezTo>
                  <a:cubicBezTo>
                    <a:pt x="21600" y="32662"/>
                    <a:pt x="12866" y="42060"/>
                    <a:pt x="1581" y="42889"/>
                  </a:cubicBezTo>
                  <a:lnTo>
                    <a:pt x="0" y="21347"/>
                  </a:lnTo>
                  <a:close/>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92" name="Arc 60">
              <a:extLst>
                <a:ext uri="{FF2B5EF4-FFF2-40B4-BE49-F238E27FC236}">
                  <a16:creationId xmlns:a16="http://schemas.microsoft.com/office/drawing/2014/main" id="{AC8D1CE7-FA9A-E208-5695-0BEE87590A79}"/>
                </a:ext>
              </a:extLst>
            </p:cNvPr>
            <p:cNvSpPr>
              <a:spLocks/>
            </p:cNvSpPr>
            <p:nvPr/>
          </p:nvSpPr>
          <p:spPr bwMode="auto">
            <a:xfrm rot="-5400000">
              <a:off x="2753" y="3441"/>
              <a:ext cx="354" cy="576"/>
            </a:xfrm>
            <a:custGeom>
              <a:avLst/>
              <a:gdLst>
                <a:gd name="G0" fmla="+- 2976 0 0"/>
                <a:gd name="G1" fmla="+- 21600 0 0"/>
                <a:gd name="G2" fmla="+- 21600 0 0"/>
                <a:gd name="T0" fmla="*/ 0 w 24576"/>
                <a:gd name="T1" fmla="*/ 206 h 43200"/>
                <a:gd name="T2" fmla="*/ 96 w 24576"/>
                <a:gd name="T3" fmla="*/ 43007 h 43200"/>
                <a:gd name="T4" fmla="*/ 2976 w 24576"/>
                <a:gd name="T5" fmla="*/ 21600 h 43200"/>
              </a:gdLst>
              <a:ahLst/>
              <a:cxnLst>
                <a:cxn ang="0">
                  <a:pos x="T0" y="T1"/>
                </a:cxn>
                <a:cxn ang="0">
                  <a:pos x="T2" y="T3"/>
                </a:cxn>
                <a:cxn ang="0">
                  <a:pos x="T4" y="T5"/>
                </a:cxn>
              </a:cxnLst>
              <a:rect l="0" t="0" r="r" b="b"/>
              <a:pathLst>
                <a:path w="24576" h="43200" fill="none" extrusionOk="0">
                  <a:moveTo>
                    <a:pt x="-1" y="205"/>
                  </a:moveTo>
                  <a:cubicBezTo>
                    <a:pt x="986" y="68"/>
                    <a:pt x="1980" y="0"/>
                    <a:pt x="2976" y="0"/>
                  </a:cubicBezTo>
                  <a:cubicBezTo>
                    <a:pt x="14905" y="0"/>
                    <a:pt x="24576" y="9670"/>
                    <a:pt x="24576" y="21600"/>
                  </a:cubicBezTo>
                  <a:cubicBezTo>
                    <a:pt x="24576" y="33529"/>
                    <a:pt x="14905" y="43200"/>
                    <a:pt x="2976" y="43200"/>
                  </a:cubicBezTo>
                  <a:cubicBezTo>
                    <a:pt x="2012" y="43199"/>
                    <a:pt x="1050" y="43135"/>
                    <a:pt x="95" y="43007"/>
                  </a:cubicBezTo>
                </a:path>
                <a:path w="24576" h="43200" stroke="0" extrusionOk="0">
                  <a:moveTo>
                    <a:pt x="-1" y="205"/>
                  </a:moveTo>
                  <a:cubicBezTo>
                    <a:pt x="986" y="68"/>
                    <a:pt x="1980" y="0"/>
                    <a:pt x="2976" y="0"/>
                  </a:cubicBezTo>
                  <a:cubicBezTo>
                    <a:pt x="14905" y="0"/>
                    <a:pt x="24576" y="9670"/>
                    <a:pt x="24576" y="21600"/>
                  </a:cubicBezTo>
                  <a:cubicBezTo>
                    <a:pt x="24576" y="33529"/>
                    <a:pt x="14905" y="43200"/>
                    <a:pt x="2976" y="43200"/>
                  </a:cubicBezTo>
                  <a:cubicBezTo>
                    <a:pt x="2012" y="43199"/>
                    <a:pt x="1050" y="43135"/>
                    <a:pt x="95" y="43007"/>
                  </a:cubicBezTo>
                  <a:lnTo>
                    <a:pt x="2976" y="21600"/>
                  </a:lnTo>
                  <a:close/>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93" name="Arc 61">
              <a:extLst>
                <a:ext uri="{FF2B5EF4-FFF2-40B4-BE49-F238E27FC236}">
                  <a16:creationId xmlns:a16="http://schemas.microsoft.com/office/drawing/2014/main" id="{A21AFF79-1631-4992-3605-D06DF0F8EAD6}"/>
                </a:ext>
              </a:extLst>
            </p:cNvPr>
            <p:cNvSpPr>
              <a:spLocks/>
            </p:cNvSpPr>
            <p:nvPr/>
          </p:nvSpPr>
          <p:spPr bwMode="auto">
            <a:xfrm rot="-5400000">
              <a:off x="3084" y="3252"/>
              <a:ext cx="503" cy="816"/>
            </a:xfrm>
            <a:custGeom>
              <a:avLst/>
              <a:gdLst>
                <a:gd name="G0" fmla="+- 0 0 0"/>
                <a:gd name="G1" fmla="+- 21600 0 0"/>
                <a:gd name="G2" fmla="+- 21600 0 0"/>
                <a:gd name="T0" fmla="*/ 0 w 21600"/>
                <a:gd name="T1" fmla="*/ 0 h 43198"/>
                <a:gd name="T2" fmla="*/ 281 w 21600"/>
                <a:gd name="T3" fmla="*/ 43198 h 43198"/>
                <a:gd name="T4" fmla="*/ 0 w 21600"/>
                <a:gd name="T5" fmla="*/ 21600 h 43198"/>
              </a:gdLst>
              <a:ahLst/>
              <a:cxnLst>
                <a:cxn ang="0">
                  <a:pos x="T0" y="T1"/>
                </a:cxn>
                <a:cxn ang="0">
                  <a:pos x="T2" y="T3"/>
                </a:cxn>
                <a:cxn ang="0">
                  <a:pos x="T4" y="T5"/>
                </a:cxn>
              </a:cxnLst>
              <a:rect l="0" t="0" r="r" b="b"/>
              <a:pathLst>
                <a:path w="21600" h="43198" fill="none" extrusionOk="0">
                  <a:moveTo>
                    <a:pt x="0" y="0"/>
                  </a:moveTo>
                  <a:cubicBezTo>
                    <a:pt x="11929" y="0"/>
                    <a:pt x="21600" y="9670"/>
                    <a:pt x="21600" y="21600"/>
                  </a:cubicBezTo>
                  <a:cubicBezTo>
                    <a:pt x="21600" y="33419"/>
                    <a:pt x="12099" y="43044"/>
                    <a:pt x="281" y="43198"/>
                  </a:cubicBezTo>
                </a:path>
                <a:path w="21600" h="43198" stroke="0" extrusionOk="0">
                  <a:moveTo>
                    <a:pt x="0" y="0"/>
                  </a:moveTo>
                  <a:cubicBezTo>
                    <a:pt x="11929" y="0"/>
                    <a:pt x="21600" y="9670"/>
                    <a:pt x="21600" y="21600"/>
                  </a:cubicBezTo>
                  <a:cubicBezTo>
                    <a:pt x="21600" y="33419"/>
                    <a:pt x="12099" y="43044"/>
                    <a:pt x="281" y="43198"/>
                  </a:cubicBezTo>
                  <a:lnTo>
                    <a:pt x="0" y="21600"/>
                  </a:lnTo>
                  <a:close/>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0894" name="Arc 62">
              <a:extLst>
                <a:ext uri="{FF2B5EF4-FFF2-40B4-BE49-F238E27FC236}">
                  <a16:creationId xmlns:a16="http://schemas.microsoft.com/office/drawing/2014/main" id="{FA2A5A9D-C7D8-0238-DDF1-DBCE4975461F}"/>
                </a:ext>
              </a:extLst>
            </p:cNvPr>
            <p:cNvSpPr>
              <a:spLocks/>
            </p:cNvSpPr>
            <p:nvPr/>
          </p:nvSpPr>
          <p:spPr bwMode="auto">
            <a:xfrm rot="-5400000">
              <a:off x="2918" y="3283"/>
              <a:ext cx="458" cy="810"/>
            </a:xfrm>
            <a:custGeom>
              <a:avLst/>
              <a:gdLst>
                <a:gd name="G0" fmla="+- 132 0 0"/>
                <a:gd name="G1" fmla="+- 21570 0 0"/>
                <a:gd name="G2" fmla="+- 21600 0 0"/>
                <a:gd name="T0" fmla="*/ 1270 w 21732"/>
                <a:gd name="T1" fmla="*/ 0 h 43170"/>
                <a:gd name="T2" fmla="*/ 0 w 21732"/>
                <a:gd name="T3" fmla="*/ 43170 h 43170"/>
                <a:gd name="T4" fmla="*/ 132 w 21732"/>
                <a:gd name="T5" fmla="*/ 21570 h 43170"/>
              </a:gdLst>
              <a:ahLst/>
              <a:cxnLst>
                <a:cxn ang="0">
                  <a:pos x="T0" y="T1"/>
                </a:cxn>
                <a:cxn ang="0">
                  <a:pos x="T2" y="T3"/>
                </a:cxn>
                <a:cxn ang="0">
                  <a:pos x="T4" y="T5"/>
                </a:cxn>
              </a:cxnLst>
              <a:rect l="0" t="0" r="r" b="b"/>
              <a:pathLst>
                <a:path w="21732" h="43170" fill="none" extrusionOk="0">
                  <a:moveTo>
                    <a:pt x="1270" y="-1"/>
                  </a:moveTo>
                  <a:cubicBezTo>
                    <a:pt x="12741" y="605"/>
                    <a:pt x="21732" y="10082"/>
                    <a:pt x="21732" y="21570"/>
                  </a:cubicBezTo>
                  <a:cubicBezTo>
                    <a:pt x="21732" y="33499"/>
                    <a:pt x="12061" y="43170"/>
                    <a:pt x="132" y="43170"/>
                  </a:cubicBezTo>
                  <a:cubicBezTo>
                    <a:pt x="88" y="43169"/>
                    <a:pt x="44" y="43169"/>
                    <a:pt x="0" y="43169"/>
                  </a:cubicBezTo>
                </a:path>
                <a:path w="21732" h="43170" stroke="0" extrusionOk="0">
                  <a:moveTo>
                    <a:pt x="1270" y="-1"/>
                  </a:moveTo>
                  <a:cubicBezTo>
                    <a:pt x="12741" y="605"/>
                    <a:pt x="21732" y="10082"/>
                    <a:pt x="21732" y="21570"/>
                  </a:cubicBezTo>
                  <a:cubicBezTo>
                    <a:pt x="21732" y="33499"/>
                    <a:pt x="12061" y="43170"/>
                    <a:pt x="132" y="43170"/>
                  </a:cubicBezTo>
                  <a:cubicBezTo>
                    <a:pt x="88" y="43169"/>
                    <a:pt x="44" y="43169"/>
                    <a:pt x="0" y="43169"/>
                  </a:cubicBezTo>
                  <a:lnTo>
                    <a:pt x="132" y="21570"/>
                  </a:lnTo>
                  <a:close/>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120895" name="Line 63">
            <a:extLst>
              <a:ext uri="{FF2B5EF4-FFF2-40B4-BE49-F238E27FC236}">
                <a16:creationId xmlns:a16="http://schemas.microsoft.com/office/drawing/2014/main" id="{4F75DD3D-F8CF-9A80-668B-A0AF20069A36}"/>
              </a:ext>
            </a:extLst>
          </p:cNvPr>
          <p:cNvSpPr>
            <a:spLocks noChangeShapeType="1"/>
          </p:cNvSpPr>
          <p:nvPr/>
        </p:nvSpPr>
        <p:spPr bwMode="auto">
          <a:xfrm rot="678596" flipV="1">
            <a:off x="3105150" y="5635625"/>
            <a:ext cx="701675" cy="1444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
        <p:nvSpPr>
          <p:cNvPr id="120896" name="Line 64">
            <a:extLst>
              <a:ext uri="{FF2B5EF4-FFF2-40B4-BE49-F238E27FC236}">
                <a16:creationId xmlns:a16="http://schemas.microsoft.com/office/drawing/2014/main" id="{3824A21D-E1EE-F4E9-90F3-CFD4AC06392B}"/>
              </a:ext>
            </a:extLst>
          </p:cNvPr>
          <p:cNvSpPr>
            <a:spLocks noChangeShapeType="1"/>
          </p:cNvSpPr>
          <p:nvPr/>
        </p:nvSpPr>
        <p:spPr bwMode="auto">
          <a:xfrm rot="678596" flipV="1">
            <a:off x="2538413" y="4862513"/>
            <a:ext cx="762000" cy="3841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IN"/>
          </a:p>
        </p:txBody>
      </p:sp>
    </p:spTree>
    <p:custDataLst>
      <p:tags r:id="rId1"/>
    </p:custDataLst>
  </p:cSld>
  <p:clrMapOvr>
    <a:masterClrMapping/>
  </p:clrMapOvr>
  <p:transition spd="med" advClick="0" advTm="100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20835"/>
                                        </p:tgtEl>
                                        <p:attrNameLst>
                                          <p:attrName>style.visibility</p:attrName>
                                        </p:attrNameLst>
                                      </p:cBhvr>
                                      <p:to>
                                        <p:strVal val="visible"/>
                                      </p:to>
                                    </p:set>
                                    <p:animEffect transition="in" filter="dissolve">
                                      <p:cBhvr>
                                        <p:cTn id="7" dur="500"/>
                                        <p:tgtEl>
                                          <p:spTgt spid="12083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20836"/>
                                        </p:tgtEl>
                                        <p:attrNameLst>
                                          <p:attrName>style.visibility</p:attrName>
                                        </p:attrNameLst>
                                      </p:cBhvr>
                                      <p:to>
                                        <p:strVal val="visible"/>
                                      </p:to>
                                    </p:set>
                                    <p:animEffect transition="in" filter="dissolve">
                                      <p:cBhvr>
                                        <p:cTn id="11" dur="500"/>
                                        <p:tgtEl>
                                          <p:spTgt spid="120836"/>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20837"/>
                                        </p:tgtEl>
                                        <p:attrNameLst>
                                          <p:attrName>style.visibility</p:attrName>
                                        </p:attrNameLst>
                                      </p:cBhvr>
                                      <p:to>
                                        <p:strVal val="visible"/>
                                      </p:to>
                                    </p:set>
                                    <p:animEffect transition="in" filter="dissolve">
                                      <p:cBhvr>
                                        <p:cTn id="15" dur="500"/>
                                        <p:tgtEl>
                                          <p:spTgt spid="120837"/>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20838"/>
                                        </p:tgtEl>
                                        <p:attrNameLst>
                                          <p:attrName>style.visibility</p:attrName>
                                        </p:attrNameLst>
                                      </p:cBhvr>
                                      <p:to>
                                        <p:strVal val="visible"/>
                                      </p:to>
                                    </p:set>
                                    <p:animEffect transition="in" filter="dissolve">
                                      <p:cBhvr>
                                        <p:cTn id="19" dur="500"/>
                                        <p:tgtEl>
                                          <p:spTgt spid="120838"/>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20839"/>
                                        </p:tgtEl>
                                        <p:attrNameLst>
                                          <p:attrName>style.visibility</p:attrName>
                                        </p:attrNameLst>
                                      </p:cBhvr>
                                      <p:to>
                                        <p:strVal val="visible"/>
                                      </p:to>
                                    </p:set>
                                    <p:animEffect transition="in" filter="dissolve">
                                      <p:cBhvr>
                                        <p:cTn id="23" dur="500"/>
                                        <p:tgtEl>
                                          <p:spTgt spid="120839"/>
                                        </p:tgtEl>
                                      </p:cBhvr>
                                    </p:animEffect>
                                  </p:childTnLst>
                                </p:cTn>
                              </p:par>
                            </p:childTnLst>
                          </p:cTn>
                        </p:par>
                        <p:par>
                          <p:cTn id="24" fill="hold" nodeType="afterGroup">
                            <p:stCondLst>
                              <p:cond delay="7500"/>
                            </p:stCondLst>
                            <p:childTnLst>
                              <p:par>
                                <p:cTn id="25" presetID="9" presetClass="entr" presetSubtype="0" fill="hold" nodeType="afterEffect">
                                  <p:stCondLst>
                                    <p:cond delay="6000"/>
                                  </p:stCondLst>
                                  <p:childTnLst>
                                    <p:set>
                                      <p:cBhvr>
                                        <p:cTn id="26" dur="1" fill="hold">
                                          <p:stCondLst>
                                            <p:cond delay="0"/>
                                          </p:stCondLst>
                                        </p:cTn>
                                        <p:tgtEl>
                                          <p:spTgt spid="120868"/>
                                        </p:tgtEl>
                                        <p:attrNameLst>
                                          <p:attrName>style.visibility</p:attrName>
                                        </p:attrNameLst>
                                      </p:cBhvr>
                                      <p:to>
                                        <p:strVal val="visible"/>
                                      </p:to>
                                    </p:set>
                                    <p:animEffect transition="in" filter="dissolve">
                                      <p:cBhvr>
                                        <p:cTn id="27" dur="500"/>
                                        <p:tgtEl>
                                          <p:spTgt spid="120868"/>
                                        </p:tgtEl>
                                      </p:cBhvr>
                                    </p:animEffect>
                                  </p:childTnLst>
                                </p:cTn>
                              </p:par>
                            </p:childTnLst>
                          </p:cTn>
                        </p:par>
                        <p:par>
                          <p:cTn id="28" fill="hold" nodeType="afterGroup">
                            <p:stCondLst>
                              <p:cond delay="14000"/>
                            </p:stCondLst>
                            <p:childTnLst>
                              <p:par>
                                <p:cTn id="29" presetID="9" presetClass="entr" presetSubtype="0" fill="hold" nodeType="afterEffect">
                                  <p:stCondLst>
                                    <p:cond delay="4000"/>
                                  </p:stCondLst>
                                  <p:childTnLst>
                                    <p:set>
                                      <p:cBhvr>
                                        <p:cTn id="30" dur="1" fill="hold">
                                          <p:stCondLst>
                                            <p:cond delay="0"/>
                                          </p:stCondLst>
                                        </p:cTn>
                                        <p:tgtEl>
                                          <p:spTgt spid="120840"/>
                                        </p:tgtEl>
                                        <p:attrNameLst>
                                          <p:attrName>style.visibility</p:attrName>
                                        </p:attrNameLst>
                                      </p:cBhvr>
                                      <p:to>
                                        <p:strVal val="visible"/>
                                      </p:to>
                                    </p:set>
                                    <p:animEffect transition="in" filter="dissolve">
                                      <p:cBhvr>
                                        <p:cTn id="31" dur="500"/>
                                        <p:tgtEl>
                                          <p:spTgt spid="120840"/>
                                        </p:tgtEl>
                                      </p:cBhvr>
                                    </p:animEffect>
                                  </p:childTnLst>
                                </p:cTn>
                              </p:par>
                            </p:childTnLst>
                          </p:cTn>
                        </p:par>
                        <p:par>
                          <p:cTn id="32" fill="hold" nodeType="afterGroup">
                            <p:stCondLst>
                              <p:cond delay="18500"/>
                            </p:stCondLst>
                            <p:childTnLst>
                              <p:par>
                                <p:cTn id="33" presetID="9" presetClass="entr" presetSubtype="0" fill="hold" nodeType="afterEffect">
                                  <p:stCondLst>
                                    <p:cond delay="3000"/>
                                  </p:stCondLst>
                                  <p:childTnLst>
                                    <p:set>
                                      <p:cBhvr>
                                        <p:cTn id="34" dur="1" fill="hold">
                                          <p:stCondLst>
                                            <p:cond delay="0"/>
                                          </p:stCondLst>
                                        </p:cTn>
                                        <p:tgtEl>
                                          <p:spTgt spid="120841"/>
                                        </p:tgtEl>
                                        <p:attrNameLst>
                                          <p:attrName>style.visibility</p:attrName>
                                        </p:attrNameLst>
                                      </p:cBhvr>
                                      <p:to>
                                        <p:strVal val="visible"/>
                                      </p:to>
                                    </p:set>
                                    <p:animEffect transition="in" filter="dissolve">
                                      <p:cBhvr>
                                        <p:cTn id="35" dur="500"/>
                                        <p:tgtEl>
                                          <p:spTgt spid="120841"/>
                                        </p:tgtEl>
                                      </p:cBhvr>
                                    </p:animEffect>
                                  </p:childTnLst>
                                </p:cTn>
                              </p:par>
                            </p:childTnLst>
                          </p:cTn>
                        </p:par>
                        <p:par>
                          <p:cTn id="36" fill="hold" nodeType="afterGroup">
                            <p:stCondLst>
                              <p:cond delay="22000"/>
                            </p:stCondLst>
                            <p:childTnLst>
                              <p:par>
                                <p:cTn id="37" presetID="9" presetClass="entr" presetSubtype="0" fill="hold" nodeType="afterEffect">
                                  <p:stCondLst>
                                    <p:cond delay="0"/>
                                  </p:stCondLst>
                                  <p:childTnLst>
                                    <p:set>
                                      <p:cBhvr>
                                        <p:cTn id="38" dur="1" fill="hold">
                                          <p:stCondLst>
                                            <p:cond delay="0"/>
                                          </p:stCondLst>
                                        </p:cTn>
                                        <p:tgtEl>
                                          <p:spTgt spid="120864"/>
                                        </p:tgtEl>
                                        <p:attrNameLst>
                                          <p:attrName>style.visibility</p:attrName>
                                        </p:attrNameLst>
                                      </p:cBhvr>
                                      <p:to>
                                        <p:strVal val="visible"/>
                                      </p:to>
                                    </p:set>
                                    <p:animEffect transition="in" filter="dissolve">
                                      <p:cBhvr>
                                        <p:cTn id="39" dur="500"/>
                                        <p:tgtEl>
                                          <p:spTgt spid="120864"/>
                                        </p:tgtEl>
                                      </p:cBhvr>
                                    </p:animEffect>
                                  </p:childTnLst>
                                </p:cTn>
                              </p:par>
                            </p:childTnLst>
                          </p:cTn>
                        </p:par>
                        <p:par>
                          <p:cTn id="40" fill="hold" nodeType="afterGroup">
                            <p:stCondLst>
                              <p:cond delay="22500"/>
                            </p:stCondLst>
                            <p:childTnLst>
                              <p:par>
                                <p:cTn id="41" presetID="9" presetClass="entr" presetSubtype="0" fill="hold" nodeType="afterEffect">
                                  <p:stCondLst>
                                    <p:cond delay="2000"/>
                                  </p:stCondLst>
                                  <p:childTnLst>
                                    <p:set>
                                      <p:cBhvr>
                                        <p:cTn id="42" dur="1" fill="hold">
                                          <p:stCondLst>
                                            <p:cond delay="0"/>
                                          </p:stCondLst>
                                        </p:cTn>
                                        <p:tgtEl>
                                          <p:spTgt spid="120869"/>
                                        </p:tgtEl>
                                        <p:attrNameLst>
                                          <p:attrName>style.visibility</p:attrName>
                                        </p:attrNameLst>
                                      </p:cBhvr>
                                      <p:to>
                                        <p:strVal val="visible"/>
                                      </p:to>
                                    </p:set>
                                    <p:animEffect transition="in" filter="dissolve">
                                      <p:cBhvr>
                                        <p:cTn id="43" dur="500"/>
                                        <p:tgtEl>
                                          <p:spTgt spid="120869"/>
                                        </p:tgtEl>
                                      </p:cBhvr>
                                    </p:animEffect>
                                  </p:childTnLst>
                                </p:cTn>
                              </p:par>
                            </p:childTnLst>
                          </p:cTn>
                        </p:par>
                        <p:par>
                          <p:cTn id="44" fill="hold" nodeType="afterGroup">
                            <p:stCondLst>
                              <p:cond delay="25000"/>
                            </p:stCondLst>
                            <p:childTnLst>
                              <p:par>
                                <p:cTn id="45" presetID="9" presetClass="entr" presetSubtype="0" fill="hold" nodeType="afterEffect">
                                  <p:stCondLst>
                                    <p:cond delay="2000"/>
                                  </p:stCondLst>
                                  <p:childTnLst>
                                    <p:set>
                                      <p:cBhvr>
                                        <p:cTn id="46" dur="1" fill="hold">
                                          <p:stCondLst>
                                            <p:cond delay="0"/>
                                          </p:stCondLst>
                                        </p:cTn>
                                        <p:tgtEl>
                                          <p:spTgt spid="120853"/>
                                        </p:tgtEl>
                                        <p:attrNameLst>
                                          <p:attrName>style.visibility</p:attrName>
                                        </p:attrNameLst>
                                      </p:cBhvr>
                                      <p:to>
                                        <p:strVal val="visible"/>
                                      </p:to>
                                    </p:set>
                                    <p:animEffect transition="in" filter="dissolve">
                                      <p:cBhvr>
                                        <p:cTn id="47" dur="500"/>
                                        <p:tgtEl>
                                          <p:spTgt spid="120853"/>
                                        </p:tgtEl>
                                      </p:cBhvr>
                                    </p:animEffect>
                                  </p:childTnLst>
                                </p:cTn>
                              </p:par>
                            </p:childTnLst>
                          </p:cTn>
                        </p:par>
                        <p:par>
                          <p:cTn id="48" fill="hold" nodeType="afterGroup">
                            <p:stCondLst>
                              <p:cond delay="27500"/>
                            </p:stCondLst>
                            <p:childTnLst>
                              <p:par>
                                <p:cTn id="49" presetID="9" presetClass="entr" presetSubtype="0" fill="hold" nodeType="afterEffect">
                                  <p:stCondLst>
                                    <p:cond delay="2000"/>
                                  </p:stCondLst>
                                  <p:childTnLst>
                                    <p:set>
                                      <p:cBhvr>
                                        <p:cTn id="50" dur="1" fill="hold">
                                          <p:stCondLst>
                                            <p:cond delay="0"/>
                                          </p:stCondLst>
                                        </p:cTn>
                                        <p:tgtEl>
                                          <p:spTgt spid="120854"/>
                                        </p:tgtEl>
                                        <p:attrNameLst>
                                          <p:attrName>style.visibility</p:attrName>
                                        </p:attrNameLst>
                                      </p:cBhvr>
                                      <p:to>
                                        <p:strVal val="visible"/>
                                      </p:to>
                                    </p:set>
                                    <p:animEffect transition="in" filter="dissolve">
                                      <p:cBhvr>
                                        <p:cTn id="51" dur="500"/>
                                        <p:tgtEl>
                                          <p:spTgt spid="120854"/>
                                        </p:tgtEl>
                                      </p:cBhvr>
                                    </p:animEffect>
                                  </p:childTnLst>
                                </p:cTn>
                              </p:par>
                            </p:childTnLst>
                          </p:cTn>
                        </p:par>
                        <p:par>
                          <p:cTn id="52" fill="hold" nodeType="afterGroup">
                            <p:stCondLst>
                              <p:cond delay="30000"/>
                            </p:stCondLst>
                            <p:childTnLst>
                              <p:par>
                                <p:cTn id="53" presetID="9" presetClass="entr" presetSubtype="0" fill="hold" nodeType="afterEffect">
                                  <p:stCondLst>
                                    <p:cond delay="2000"/>
                                  </p:stCondLst>
                                  <p:childTnLst>
                                    <p:set>
                                      <p:cBhvr>
                                        <p:cTn id="54" dur="1" fill="hold">
                                          <p:stCondLst>
                                            <p:cond delay="0"/>
                                          </p:stCondLst>
                                        </p:cTn>
                                        <p:tgtEl>
                                          <p:spTgt spid="120850"/>
                                        </p:tgtEl>
                                        <p:attrNameLst>
                                          <p:attrName>style.visibility</p:attrName>
                                        </p:attrNameLst>
                                      </p:cBhvr>
                                      <p:to>
                                        <p:strVal val="visible"/>
                                      </p:to>
                                    </p:set>
                                    <p:animEffect transition="in" filter="dissolve">
                                      <p:cBhvr>
                                        <p:cTn id="55" dur="500"/>
                                        <p:tgtEl>
                                          <p:spTgt spid="120850"/>
                                        </p:tgtEl>
                                      </p:cBhvr>
                                    </p:animEffect>
                                  </p:childTnLst>
                                </p:cTn>
                              </p:par>
                            </p:childTnLst>
                          </p:cTn>
                        </p:par>
                        <p:par>
                          <p:cTn id="56" fill="hold" nodeType="afterGroup">
                            <p:stCondLst>
                              <p:cond delay="32500"/>
                            </p:stCondLst>
                            <p:childTnLst>
                              <p:par>
                                <p:cTn id="57" presetID="9" presetClass="entr" presetSubtype="0" fill="hold" nodeType="afterEffect">
                                  <p:stCondLst>
                                    <p:cond delay="2000"/>
                                  </p:stCondLst>
                                  <p:childTnLst>
                                    <p:set>
                                      <p:cBhvr>
                                        <p:cTn id="58" dur="1" fill="hold">
                                          <p:stCondLst>
                                            <p:cond delay="0"/>
                                          </p:stCondLst>
                                        </p:cTn>
                                        <p:tgtEl>
                                          <p:spTgt spid="120863"/>
                                        </p:tgtEl>
                                        <p:attrNameLst>
                                          <p:attrName>style.visibility</p:attrName>
                                        </p:attrNameLst>
                                      </p:cBhvr>
                                      <p:to>
                                        <p:strVal val="visible"/>
                                      </p:to>
                                    </p:set>
                                    <p:animEffect transition="in" filter="dissolve">
                                      <p:cBhvr>
                                        <p:cTn id="59" dur="500"/>
                                        <p:tgtEl>
                                          <p:spTgt spid="120863"/>
                                        </p:tgtEl>
                                      </p:cBhvr>
                                    </p:animEffect>
                                  </p:childTnLst>
                                </p:cTn>
                              </p:par>
                            </p:childTnLst>
                          </p:cTn>
                        </p:par>
                        <p:par>
                          <p:cTn id="60" fill="hold" nodeType="afterGroup">
                            <p:stCondLst>
                              <p:cond delay="35000"/>
                            </p:stCondLst>
                            <p:childTnLst>
                              <p:par>
                                <p:cTn id="61" presetID="9" presetClass="entr" presetSubtype="0" fill="hold" nodeType="afterEffect">
                                  <p:stCondLst>
                                    <p:cond delay="2000"/>
                                  </p:stCondLst>
                                  <p:childTnLst>
                                    <p:set>
                                      <p:cBhvr>
                                        <p:cTn id="62" dur="1" fill="hold">
                                          <p:stCondLst>
                                            <p:cond delay="0"/>
                                          </p:stCondLst>
                                        </p:cTn>
                                        <p:tgtEl>
                                          <p:spTgt spid="120867"/>
                                        </p:tgtEl>
                                        <p:attrNameLst>
                                          <p:attrName>style.visibility</p:attrName>
                                        </p:attrNameLst>
                                      </p:cBhvr>
                                      <p:to>
                                        <p:strVal val="visible"/>
                                      </p:to>
                                    </p:set>
                                    <p:animEffect transition="in" filter="dissolve">
                                      <p:cBhvr>
                                        <p:cTn id="63" dur="500"/>
                                        <p:tgtEl>
                                          <p:spTgt spid="120867"/>
                                        </p:tgtEl>
                                      </p:cBhvr>
                                    </p:animEffect>
                                  </p:childTnLst>
                                </p:cTn>
                              </p:par>
                            </p:childTnLst>
                          </p:cTn>
                        </p:par>
                        <p:par>
                          <p:cTn id="64" fill="hold" nodeType="afterGroup">
                            <p:stCondLst>
                              <p:cond delay="37500"/>
                            </p:stCondLst>
                            <p:childTnLst>
                              <p:par>
                                <p:cTn id="65" presetID="9" presetClass="entr" presetSubtype="0" fill="hold" nodeType="afterEffect">
                                  <p:stCondLst>
                                    <p:cond delay="2000"/>
                                  </p:stCondLst>
                                  <p:childTnLst>
                                    <p:set>
                                      <p:cBhvr>
                                        <p:cTn id="66" dur="1" fill="hold">
                                          <p:stCondLst>
                                            <p:cond delay="0"/>
                                          </p:stCondLst>
                                        </p:cTn>
                                        <p:tgtEl>
                                          <p:spTgt spid="120871"/>
                                        </p:tgtEl>
                                        <p:attrNameLst>
                                          <p:attrName>style.visibility</p:attrName>
                                        </p:attrNameLst>
                                      </p:cBhvr>
                                      <p:to>
                                        <p:strVal val="visible"/>
                                      </p:to>
                                    </p:set>
                                    <p:animEffect transition="in" filter="dissolve">
                                      <p:cBhvr>
                                        <p:cTn id="67" dur="500"/>
                                        <p:tgtEl>
                                          <p:spTgt spid="120871"/>
                                        </p:tgtEl>
                                      </p:cBhvr>
                                    </p:animEffect>
                                  </p:childTnLst>
                                </p:cTn>
                              </p:par>
                            </p:childTnLst>
                          </p:cTn>
                        </p:par>
                        <p:par>
                          <p:cTn id="68" fill="hold" nodeType="afterGroup">
                            <p:stCondLst>
                              <p:cond delay="40000"/>
                            </p:stCondLst>
                            <p:childTnLst>
                              <p:par>
                                <p:cTn id="69" presetID="9" presetClass="entr" presetSubtype="0" fill="hold" nodeType="afterEffect">
                                  <p:stCondLst>
                                    <p:cond delay="2000"/>
                                  </p:stCondLst>
                                  <p:childTnLst>
                                    <p:set>
                                      <p:cBhvr>
                                        <p:cTn id="70" dur="1" fill="hold">
                                          <p:stCondLst>
                                            <p:cond delay="0"/>
                                          </p:stCondLst>
                                        </p:cTn>
                                        <p:tgtEl>
                                          <p:spTgt spid="120870"/>
                                        </p:tgtEl>
                                        <p:attrNameLst>
                                          <p:attrName>style.visibility</p:attrName>
                                        </p:attrNameLst>
                                      </p:cBhvr>
                                      <p:to>
                                        <p:strVal val="visible"/>
                                      </p:to>
                                    </p:set>
                                    <p:animEffect transition="in" filter="dissolve">
                                      <p:cBhvr>
                                        <p:cTn id="71" dur="500"/>
                                        <p:tgtEl>
                                          <p:spTgt spid="120870"/>
                                        </p:tgtEl>
                                      </p:cBhvr>
                                    </p:animEffect>
                                  </p:childTnLst>
                                </p:cTn>
                              </p:par>
                            </p:childTnLst>
                          </p:cTn>
                        </p:par>
                        <p:par>
                          <p:cTn id="72" fill="hold" nodeType="afterGroup">
                            <p:stCondLst>
                              <p:cond delay="42500"/>
                            </p:stCondLst>
                            <p:childTnLst>
                              <p:par>
                                <p:cTn id="73" presetID="9" presetClass="entr" presetSubtype="0" fill="hold" nodeType="afterEffect">
                                  <p:stCondLst>
                                    <p:cond delay="4000"/>
                                  </p:stCondLst>
                                  <p:childTnLst>
                                    <p:set>
                                      <p:cBhvr>
                                        <p:cTn id="74" dur="1" fill="hold">
                                          <p:stCondLst>
                                            <p:cond delay="0"/>
                                          </p:stCondLst>
                                        </p:cTn>
                                        <p:tgtEl>
                                          <p:spTgt spid="120872"/>
                                        </p:tgtEl>
                                        <p:attrNameLst>
                                          <p:attrName>style.visibility</p:attrName>
                                        </p:attrNameLst>
                                      </p:cBhvr>
                                      <p:to>
                                        <p:strVal val="visible"/>
                                      </p:to>
                                    </p:set>
                                    <p:animEffect transition="in" filter="dissolve">
                                      <p:cBhvr>
                                        <p:cTn id="75" dur="500"/>
                                        <p:tgtEl>
                                          <p:spTgt spid="120872"/>
                                        </p:tgtEl>
                                      </p:cBhvr>
                                    </p:animEffect>
                                  </p:childTnLst>
                                </p:cTn>
                              </p:par>
                            </p:childTnLst>
                          </p:cTn>
                        </p:par>
                        <p:par>
                          <p:cTn id="76" fill="hold" nodeType="afterGroup">
                            <p:stCondLst>
                              <p:cond delay="47000"/>
                            </p:stCondLst>
                            <p:childTnLst>
                              <p:par>
                                <p:cTn id="77" presetID="9" presetClass="entr" presetSubtype="0" fill="hold" nodeType="afterEffect">
                                  <p:stCondLst>
                                    <p:cond delay="2000"/>
                                  </p:stCondLst>
                                  <p:childTnLst>
                                    <p:set>
                                      <p:cBhvr>
                                        <p:cTn id="78" dur="1" fill="hold">
                                          <p:stCondLst>
                                            <p:cond delay="0"/>
                                          </p:stCondLst>
                                        </p:cTn>
                                        <p:tgtEl>
                                          <p:spTgt spid="120896"/>
                                        </p:tgtEl>
                                        <p:attrNameLst>
                                          <p:attrName>style.visibility</p:attrName>
                                        </p:attrNameLst>
                                      </p:cBhvr>
                                      <p:to>
                                        <p:strVal val="visible"/>
                                      </p:to>
                                    </p:set>
                                    <p:animEffect transition="in" filter="dissolve">
                                      <p:cBhvr>
                                        <p:cTn id="79" dur="500"/>
                                        <p:tgtEl>
                                          <p:spTgt spid="120896"/>
                                        </p:tgtEl>
                                      </p:cBhvr>
                                    </p:animEffect>
                                  </p:childTnLst>
                                </p:cTn>
                              </p:par>
                            </p:childTnLst>
                          </p:cTn>
                        </p:par>
                        <p:par>
                          <p:cTn id="80" fill="hold" nodeType="afterGroup">
                            <p:stCondLst>
                              <p:cond delay="49500"/>
                            </p:stCondLst>
                            <p:childTnLst>
                              <p:par>
                                <p:cTn id="81" presetID="9" presetClass="entr" presetSubtype="0" fill="hold" nodeType="afterEffect">
                                  <p:stCondLst>
                                    <p:cond delay="8000"/>
                                  </p:stCondLst>
                                  <p:childTnLst>
                                    <p:set>
                                      <p:cBhvr>
                                        <p:cTn id="82" dur="1" fill="hold">
                                          <p:stCondLst>
                                            <p:cond delay="0"/>
                                          </p:stCondLst>
                                        </p:cTn>
                                        <p:tgtEl>
                                          <p:spTgt spid="120887"/>
                                        </p:tgtEl>
                                        <p:attrNameLst>
                                          <p:attrName>style.visibility</p:attrName>
                                        </p:attrNameLst>
                                      </p:cBhvr>
                                      <p:to>
                                        <p:strVal val="visible"/>
                                      </p:to>
                                    </p:set>
                                    <p:animEffect transition="in" filter="dissolve">
                                      <p:cBhvr>
                                        <p:cTn id="83" dur="500"/>
                                        <p:tgtEl>
                                          <p:spTgt spid="120887"/>
                                        </p:tgtEl>
                                      </p:cBhvr>
                                    </p:animEffect>
                                  </p:childTnLst>
                                </p:cTn>
                              </p:par>
                            </p:childTnLst>
                          </p:cTn>
                        </p:par>
                        <p:par>
                          <p:cTn id="84" fill="hold" nodeType="afterGroup">
                            <p:stCondLst>
                              <p:cond delay="58000"/>
                            </p:stCondLst>
                            <p:childTnLst>
                              <p:par>
                                <p:cTn id="85" presetID="9" presetClass="entr" presetSubtype="0" fill="hold" nodeType="afterEffect">
                                  <p:stCondLst>
                                    <p:cond delay="2000"/>
                                  </p:stCondLst>
                                  <p:childTnLst>
                                    <p:set>
                                      <p:cBhvr>
                                        <p:cTn id="86" dur="1" fill="hold">
                                          <p:stCondLst>
                                            <p:cond delay="0"/>
                                          </p:stCondLst>
                                        </p:cTn>
                                        <p:tgtEl>
                                          <p:spTgt spid="120881"/>
                                        </p:tgtEl>
                                        <p:attrNameLst>
                                          <p:attrName>style.visibility</p:attrName>
                                        </p:attrNameLst>
                                      </p:cBhvr>
                                      <p:to>
                                        <p:strVal val="visible"/>
                                      </p:to>
                                    </p:set>
                                    <p:animEffect transition="in" filter="dissolve">
                                      <p:cBhvr>
                                        <p:cTn id="87" dur="500"/>
                                        <p:tgtEl>
                                          <p:spTgt spid="120881"/>
                                        </p:tgtEl>
                                      </p:cBhvr>
                                    </p:animEffect>
                                  </p:childTnLst>
                                </p:cTn>
                              </p:par>
                            </p:childTnLst>
                          </p:cTn>
                        </p:par>
                        <p:par>
                          <p:cTn id="88" fill="hold" nodeType="afterGroup">
                            <p:stCondLst>
                              <p:cond delay="60500"/>
                            </p:stCondLst>
                            <p:childTnLst>
                              <p:par>
                                <p:cTn id="89" presetID="9" presetClass="entr" presetSubtype="0" fill="hold" nodeType="afterEffect">
                                  <p:stCondLst>
                                    <p:cond delay="2000"/>
                                  </p:stCondLst>
                                  <p:childTnLst>
                                    <p:set>
                                      <p:cBhvr>
                                        <p:cTn id="90" dur="1" fill="hold">
                                          <p:stCondLst>
                                            <p:cond delay="0"/>
                                          </p:stCondLst>
                                        </p:cTn>
                                        <p:tgtEl>
                                          <p:spTgt spid="120883"/>
                                        </p:tgtEl>
                                        <p:attrNameLst>
                                          <p:attrName>style.visibility</p:attrName>
                                        </p:attrNameLst>
                                      </p:cBhvr>
                                      <p:to>
                                        <p:strVal val="visible"/>
                                      </p:to>
                                    </p:set>
                                    <p:animEffect transition="in" filter="dissolve">
                                      <p:cBhvr>
                                        <p:cTn id="91" dur="500"/>
                                        <p:tgtEl>
                                          <p:spTgt spid="120883"/>
                                        </p:tgtEl>
                                      </p:cBhvr>
                                    </p:animEffect>
                                  </p:childTnLst>
                                </p:cTn>
                              </p:par>
                            </p:childTnLst>
                          </p:cTn>
                        </p:par>
                        <p:par>
                          <p:cTn id="92" fill="hold" nodeType="afterGroup">
                            <p:stCondLst>
                              <p:cond delay="63000"/>
                            </p:stCondLst>
                            <p:childTnLst>
                              <p:par>
                                <p:cTn id="93" presetID="9" presetClass="entr" presetSubtype="0" fill="hold" nodeType="afterEffect">
                                  <p:stCondLst>
                                    <p:cond delay="2000"/>
                                  </p:stCondLst>
                                  <p:childTnLst>
                                    <p:set>
                                      <p:cBhvr>
                                        <p:cTn id="94" dur="1" fill="hold">
                                          <p:stCondLst>
                                            <p:cond delay="0"/>
                                          </p:stCondLst>
                                        </p:cTn>
                                        <p:tgtEl>
                                          <p:spTgt spid="120885"/>
                                        </p:tgtEl>
                                        <p:attrNameLst>
                                          <p:attrName>style.visibility</p:attrName>
                                        </p:attrNameLst>
                                      </p:cBhvr>
                                      <p:to>
                                        <p:strVal val="visible"/>
                                      </p:to>
                                    </p:set>
                                    <p:animEffect transition="in" filter="dissolve">
                                      <p:cBhvr>
                                        <p:cTn id="95" dur="500"/>
                                        <p:tgtEl>
                                          <p:spTgt spid="120885"/>
                                        </p:tgtEl>
                                      </p:cBhvr>
                                    </p:animEffect>
                                  </p:childTnLst>
                                </p:cTn>
                              </p:par>
                            </p:childTnLst>
                          </p:cTn>
                        </p:par>
                        <p:par>
                          <p:cTn id="96" fill="hold" nodeType="afterGroup">
                            <p:stCondLst>
                              <p:cond delay="65500"/>
                            </p:stCondLst>
                            <p:childTnLst>
                              <p:par>
                                <p:cTn id="97" presetID="9" presetClass="entr" presetSubtype="0" fill="hold" nodeType="afterEffect">
                                  <p:stCondLst>
                                    <p:cond delay="2000"/>
                                  </p:stCondLst>
                                  <p:childTnLst>
                                    <p:set>
                                      <p:cBhvr>
                                        <p:cTn id="98" dur="1" fill="hold">
                                          <p:stCondLst>
                                            <p:cond delay="0"/>
                                          </p:stCondLst>
                                        </p:cTn>
                                        <p:tgtEl>
                                          <p:spTgt spid="120895"/>
                                        </p:tgtEl>
                                        <p:attrNameLst>
                                          <p:attrName>style.visibility</p:attrName>
                                        </p:attrNameLst>
                                      </p:cBhvr>
                                      <p:to>
                                        <p:strVal val="visible"/>
                                      </p:to>
                                    </p:set>
                                    <p:animEffect transition="in" filter="dissolve">
                                      <p:cBhvr>
                                        <p:cTn id="99" dur="500"/>
                                        <p:tgtEl>
                                          <p:spTgt spid="120895"/>
                                        </p:tgtEl>
                                      </p:cBhvr>
                                    </p:animEffect>
                                  </p:childTnLst>
                                </p:cTn>
                              </p:par>
                            </p:childTnLst>
                          </p:cTn>
                        </p:par>
                        <p:par>
                          <p:cTn id="100" fill="hold" nodeType="afterGroup">
                            <p:stCondLst>
                              <p:cond delay="68000"/>
                            </p:stCondLst>
                            <p:childTnLst>
                              <p:par>
                                <p:cTn id="101" presetID="9" presetClass="entr" presetSubtype="0" fill="hold" nodeType="afterEffect">
                                  <p:stCondLst>
                                    <p:cond delay="8000"/>
                                  </p:stCondLst>
                                  <p:childTnLst>
                                    <p:set>
                                      <p:cBhvr>
                                        <p:cTn id="102" dur="1" fill="hold">
                                          <p:stCondLst>
                                            <p:cond delay="0"/>
                                          </p:stCondLst>
                                        </p:cTn>
                                        <p:tgtEl>
                                          <p:spTgt spid="120873"/>
                                        </p:tgtEl>
                                        <p:attrNameLst>
                                          <p:attrName>style.visibility</p:attrName>
                                        </p:attrNameLst>
                                      </p:cBhvr>
                                      <p:to>
                                        <p:strVal val="visible"/>
                                      </p:to>
                                    </p:set>
                                    <p:animEffect transition="in" filter="dissolve">
                                      <p:cBhvr>
                                        <p:cTn id="103" dur="500"/>
                                        <p:tgtEl>
                                          <p:spTgt spid="120873"/>
                                        </p:tgtEl>
                                      </p:cBhvr>
                                    </p:animEffect>
                                  </p:childTnLst>
                                </p:cTn>
                              </p:par>
                            </p:childTnLst>
                          </p:cTn>
                        </p:par>
                        <p:par>
                          <p:cTn id="104" fill="hold" nodeType="afterGroup">
                            <p:stCondLst>
                              <p:cond delay="76500"/>
                            </p:stCondLst>
                            <p:childTnLst>
                              <p:par>
                                <p:cTn id="105" presetID="9" presetClass="entr" presetSubtype="0" fill="hold" nodeType="afterEffect">
                                  <p:stCondLst>
                                    <p:cond delay="2000"/>
                                  </p:stCondLst>
                                  <p:childTnLst>
                                    <p:set>
                                      <p:cBhvr>
                                        <p:cTn id="106" dur="1" fill="hold">
                                          <p:stCondLst>
                                            <p:cond delay="0"/>
                                          </p:stCondLst>
                                        </p:cTn>
                                        <p:tgtEl>
                                          <p:spTgt spid="120882"/>
                                        </p:tgtEl>
                                        <p:attrNameLst>
                                          <p:attrName>style.visibility</p:attrName>
                                        </p:attrNameLst>
                                      </p:cBhvr>
                                      <p:to>
                                        <p:strVal val="visible"/>
                                      </p:to>
                                    </p:set>
                                    <p:animEffect transition="in" filter="dissolve">
                                      <p:cBhvr>
                                        <p:cTn id="107" dur="500"/>
                                        <p:tgtEl>
                                          <p:spTgt spid="120882"/>
                                        </p:tgtEl>
                                      </p:cBhvr>
                                    </p:animEffect>
                                  </p:childTnLst>
                                </p:cTn>
                              </p:par>
                            </p:childTnLst>
                          </p:cTn>
                        </p:par>
                        <p:par>
                          <p:cTn id="108" fill="hold" nodeType="afterGroup">
                            <p:stCondLst>
                              <p:cond delay="79000"/>
                            </p:stCondLst>
                            <p:childTnLst>
                              <p:par>
                                <p:cTn id="109" presetID="9" presetClass="entr" presetSubtype="0" fill="hold" nodeType="afterEffect">
                                  <p:stCondLst>
                                    <p:cond delay="2000"/>
                                  </p:stCondLst>
                                  <p:childTnLst>
                                    <p:set>
                                      <p:cBhvr>
                                        <p:cTn id="110" dur="1" fill="hold">
                                          <p:stCondLst>
                                            <p:cond delay="0"/>
                                          </p:stCondLst>
                                        </p:cTn>
                                        <p:tgtEl>
                                          <p:spTgt spid="120884"/>
                                        </p:tgtEl>
                                        <p:attrNameLst>
                                          <p:attrName>style.visibility</p:attrName>
                                        </p:attrNameLst>
                                      </p:cBhvr>
                                      <p:to>
                                        <p:strVal val="visible"/>
                                      </p:to>
                                    </p:set>
                                    <p:animEffect transition="in" filter="dissolve">
                                      <p:cBhvr>
                                        <p:cTn id="111" dur="500"/>
                                        <p:tgtEl>
                                          <p:spTgt spid="120884"/>
                                        </p:tgtEl>
                                      </p:cBhvr>
                                    </p:animEffect>
                                  </p:childTnLst>
                                </p:cTn>
                              </p:par>
                            </p:childTnLst>
                          </p:cTn>
                        </p:par>
                        <p:par>
                          <p:cTn id="112" fill="hold" nodeType="afterGroup">
                            <p:stCondLst>
                              <p:cond delay="81500"/>
                            </p:stCondLst>
                            <p:childTnLst>
                              <p:par>
                                <p:cTn id="113" presetID="9" presetClass="entr" presetSubtype="0" fill="hold" nodeType="afterEffect">
                                  <p:stCondLst>
                                    <p:cond delay="2000"/>
                                  </p:stCondLst>
                                  <p:childTnLst>
                                    <p:set>
                                      <p:cBhvr>
                                        <p:cTn id="114" dur="1" fill="hold">
                                          <p:stCondLst>
                                            <p:cond delay="0"/>
                                          </p:stCondLst>
                                        </p:cTn>
                                        <p:tgtEl>
                                          <p:spTgt spid="120886"/>
                                        </p:tgtEl>
                                        <p:attrNameLst>
                                          <p:attrName>style.visibility</p:attrName>
                                        </p:attrNameLst>
                                      </p:cBhvr>
                                      <p:to>
                                        <p:strVal val="visible"/>
                                      </p:to>
                                    </p:set>
                                    <p:animEffect transition="in" filter="dissolve">
                                      <p:cBhvr>
                                        <p:cTn id="115" dur="500"/>
                                        <p:tgtEl>
                                          <p:spTgt spid="120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animBg="1" autoUpdateAnimBg="0"/>
      <p:bldP spid="120867" grpId="0" autoUpdateAnimBg="0"/>
      <p:bldP spid="120868" grpId="0" autoUpdateAnimBg="0"/>
      <p:bldP spid="120869" grpId="0" autoUpdateAnimBg="0"/>
      <p:bldP spid="120870" grpId="0" autoUpdateAnimBg="0"/>
      <p:bldP spid="120872" grpId="0" autoUpdateAnimBg="0"/>
      <p:bldP spid="120883" grpId="0" autoUpdateAnimBg="0"/>
      <p:bldP spid="120884" grpId="0" autoUpdateAnimBg="0"/>
      <p:bldP spid="120885" grpId="0" autoUpdateAnimBg="0"/>
      <p:bldP spid="120886"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BA597F-D870-80C0-D415-6E8BA2706FBC}"/>
              </a:ext>
            </a:extLst>
          </p:cNvPr>
          <p:cNvSpPr>
            <a:spLocks noChangeArrowheads="1"/>
          </p:cNvSpPr>
          <p:nvPr/>
        </p:nvSpPr>
        <p:spPr bwMode="auto">
          <a:xfrm>
            <a:off x="685800" y="57150"/>
            <a:ext cx="77724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Tests to measure soil strength</a:t>
            </a:r>
          </a:p>
        </p:txBody>
      </p:sp>
      <p:sp>
        <p:nvSpPr>
          <p:cNvPr id="40963" name="Rectangle 3">
            <a:extLst>
              <a:ext uri="{FF2B5EF4-FFF2-40B4-BE49-F238E27FC236}">
                <a16:creationId xmlns:a16="http://schemas.microsoft.com/office/drawing/2014/main" id="{E80E88BA-2A2B-9268-0E5F-F89F4B2067F7}"/>
              </a:ext>
            </a:extLst>
          </p:cNvPr>
          <p:cNvSpPr>
            <a:spLocks noChangeArrowheads="1"/>
          </p:cNvSpPr>
          <p:nvPr/>
        </p:nvSpPr>
        <p:spPr bwMode="auto">
          <a:xfrm>
            <a:off x="230188" y="706438"/>
            <a:ext cx="883602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800">
                <a:latin typeface="Times New Roman" panose="02020603050405020304" pitchFamily="18" charset="0"/>
              </a:rPr>
              <a:t>1.  Shear Box Test</a:t>
            </a:r>
          </a:p>
        </p:txBody>
      </p:sp>
      <p:sp>
        <p:nvSpPr>
          <p:cNvPr id="40964" name="Rectangle 4">
            <a:extLst>
              <a:ext uri="{FF2B5EF4-FFF2-40B4-BE49-F238E27FC236}">
                <a16:creationId xmlns:a16="http://schemas.microsoft.com/office/drawing/2014/main" id="{182EEE5C-0F46-CDB2-BC04-D43A1D6278EC}"/>
              </a:ext>
            </a:extLst>
          </p:cNvPr>
          <p:cNvSpPr>
            <a:spLocks noChangeArrowheads="1"/>
          </p:cNvSpPr>
          <p:nvPr/>
        </p:nvSpPr>
        <p:spPr bwMode="auto">
          <a:xfrm>
            <a:off x="1758950" y="2825750"/>
            <a:ext cx="3721100" cy="1816100"/>
          </a:xfrm>
          <a:prstGeom prst="rect">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65" name="Rectangle 5">
            <a:extLst>
              <a:ext uri="{FF2B5EF4-FFF2-40B4-BE49-F238E27FC236}">
                <a16:creationId xmlns:a16="http://schemas.microsoft.com/office/drawing/2014/main" id="{14580476-CB39-8ADF-178C-825077AF292F}"/>
              </a:ext>
            </a:extLst>
          </p:cNvPr>
          <p:cNvSpPr>
            <a:spLocks noChangeArrowheads="1"/>
          </p:cNvSpPr>
          <p:nvPr/>
        </p:nvSpPr>
        <p:spPr bwMode="auto">
          <a:xfrm>
            <a:off x="1758950" y="2825750"/>
            <a:ext cx="215900" cy="18161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66" name="Rectangle 6">
            <a:extLst>
              <a:ext uri="{FF2B5EF4-FFF2-40B4-BE49-F238E27FC236}">
                <a16:creationId xmlns:a16="http://schemas.microsoft.com/office/drawing/2014/main" id="{8FCF751A-DEF0-C491-A226-8034ECE3A634}"/>
              </a:ext>
            </a:extLst>
          </p:cNvPr>
          <p:cNvSpPr>
            <a:spLocks noChangeArrowheads="1"/>
          </p:cNvSpPr>
          <p:nvPr/>
        </p:nvSpPr>
        <p:spPr bwMode="auto">
          <a:xfrm>
            <a:off x="1987550" y="4349750"/>
            <a:ext cx="3492500" cy="2921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67" name="Rectangle 7">
            <a:extLst>
              <a:ext uri="{FF2B5EF4-FFF2-40B4-BE49-F238E27FC236}">
                <a16:creationId xmlns:a16="http://schemas.microsoft.com/office/drawing/2014/main" id="{F316E579-E5B3-E485-119D-D9F890DD381C}"/>
              </a:ext>
            </a:extLst>
          </p:cNvPr>
          <p:cNvSpPr>
            <a:spLocks noChangeArrowheads="1"/>
          </p:cNvSpPr>
          <p:nvPr/>
        </p:nvSpPr>
        <p:spPr bwMode="auto">
          <a:xfrm>
            <a:off x="5264150" y="2825750"/>
            <a:ext cx="215900" cy="18161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68" name="Rectangle 8">
            <a:extLst>
              <a:ext uri="{FF2B5EF4-FFF2-40B4-BE49-F238E27FC236}">
                <a16:creationId xmlns:a16="http://schemas.microsoft.com/office/drawing/2014/main" id="{3DFABBDF-4468-C4CA-59C6-0514CB6A8785}"/>
              </a:ext>
            </a:extLst>
          </p:cNvPr>
          <p:cNvSpPr>
            <a:spLocks noChangeArrowheads="1"/>
          </p:cNvSpPr>
          <p:nvPr/>
        </p:nvSpPr>
        <p:spPr bwMode="auto">
          <a:xfrm>
            <a:off x="2292350" y="3740150"/>
            <a:ext cx="139700" cy="5969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69" name="Rectangle 9">
            <a:extLst>
              <a:ext uri="{FF2B5EF4-FFF2-40B4-BE49-F238E27FC236}">
                <a16:creationId xmlns:a16="http://schemas.microsoft.com/office/drawing/2014/main" id="{DB0A6AEC-B48C-BA40-7B17-A02743540637}"/>
              </a:ext>
            </a:extLst>
          </p:cNvPr>
          <p:cNvSpPr>
            <a:spLocks noChangeArrowheads="1"/>
          </p:cNvSpPr>
          <p:nvPr/>
        </p:nvSpPr>
        <p:spPr bwMode="auto">
          <a:xfrm>
            <a:off x="4730750" y="3740150"/>
            <a:ext cx="139700" cy="5969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0" name="Rectangle 10">
            <a:extLst>
              <a:ext uri="{FF2B5EF4-FFF2-40B4-BE49-F238E27FC236}">
                <a16:creationId xmlns:a16="http://schemas.microsoft.com/office/drawing/2014/main" id="{60D8FF7B-5BD0-06B4-922F-38906BAD6233}"/>
              </a:ext>
            </a:extLst>
          </p:cNvPr>
          <p:cNvSpPr>
            <a:spLocks noChangeArrowheads="1"/>
          </p:cNvSpPr>
          <p:nvPr/>
        </p:nvSpPr>
        <p:spPr bwMode="auto">
          <a:xfrm>
            <a:off x="2292350" y="3130550"/>
            <a:ext cx="139700" cy="5207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1" name="Rectangle 11">
            <a:extLst>
              <a:ext uri="{FF2B5EF4-FFF2-40B4-BE49-F238E27FC236}">
                <a16:creationId xmlns:a16="http://schemas.microsoft.com/office/drawing/2014/main" id="{B057DBC9-0FD2-519E-96C7-3584FFDB58BC}"/>
              </a:ext>
            </a:extLst>
          </p:cNvPr>
          <p:cNvSpPr>
            <a:spLocks noChangeArrowheads="1"/>
          </p:cNvSpPr>
          <p:nvPr/>
        </p:nvSpPr>
        <p:spPr bwMode="auto">
          <a:xfrm>
            <a:off x="4730750" y="3130550"/>
            <a:ext cx="139700" cy="5207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2" name="Rectangle 12">
            <a:extLst>
              <a:ext uri="{FF2B5EF4-FFF2-40B4-BE49-F238E27FC236}">
                <a16:creationId xmlns:a16="http://schemas.microsoft.com/office/drawing/2014/main" id="{D4A4958F-F0BD-954D-9BF1-178087515B68}"/>
              </a:ext>
            </a:extLst>
          </p:cNvPr>
          <p:cNvSpPr>
            <a:spLocks noChangeArrowheads="1"/>
          </p:cNvSpPr>
          <p:nvPr/>
        </p:nvSpPr>
        <p:spPr bwMode="auto">
          <a:xfrm>
            <a:off x="4883150" y="2292350"/>
            <a:ext cx="139700" cy="13589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3" name="Rectangle 13">
            <a:extLst>
              <a:ext uri="{FF2B5EF4-FFF2-40B4-BE49-F238E27FC236}">
                <a16:creationId xmlns:a16="http://schemas.microsoft.com/office/drawing/2014/main" id="{548BDA50-B8EA-8D91-BE19-3D97D38B9566}"/>
              </a:ext>
            </a:extLst>
          </p:cNvPr>
          <p:cNvSpPr>
            <a:spLocks noChangeArrowheads="1"/>
          </p:cNvSpPr>
          <p:nvPr/>
        </p:nvSpPr>
        <p:spPr bwMode="auto">
          <a:xfrm>
            <a:off x="5035550" y="2292350"/>
            <a:ext cx="1054100" cy="1397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4" name="Rectangle 14">
            <a:extLst>
              <a:ext uri="{FF2B5EF4-FFF2-40B4-BE49-F238E27FC236}">
                <a16:creationId xmlns:a16="http://schemas.microsoft.com/office/drawing/2014/main" id="{C8B5AA1E-33D4-2B84-D4C8-882EADEF4DA8}"/>
              </a:ext>
            </a:extLst>
          </p:cNvPr>
          <p:cNvSpPr>
            <a:spLocks noChangeArrowheads="1"/>
          </p:cNvSpPr>
          <p:nvPr/>
        </p:nvSpPr>
        <p:spPr bwMode="auto">
          <a:xfrm>
            <a:off x="5873750" y="2444750"/>
            <a:ext cx="215900" cy="14351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5" name="Rectangle 15">
            <a:extLst>
              <a:ext uri="{FF2B5EF4-FFF2-40B4-BE49-F238E27FC236}">
                <a16:creationId xmlns:a16="http://schemas.microsoft.com/office/drawing/2014/main" id="{7E9017B2-B902-CCB6-C2C9-6789B0FD15FF}"/>
              </a:ext>
            </a:extLst>
          </p:cNvPr>
          <p:cNvSpPr>
            <a:spLocks noChangeArrowheads="1"/>
          </p:cNvSpPr>
          <p:nvPr/>
        </p:nvSpPr>
        <p:spPr bwMode="auto">
          <a:xfrm>
            <a:off x="2444750" y="4121150"/>
            <a:ext cx="2273300" cy="215900"/>
          </a:xfrm>
          <a:prstGeom prst="rect">
            <a:avLst/>
          </a:prstGeom>
          <a:pattFill prst="pct10">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6" name="Rectangle 16">
            <a:extLst>
              <a:ext uri="{FF2B5EF4-FFF2-40B4-BE49-F238E27FC236}">
                <a16:creationId xmlns:a16="http://schemas.microsoft.com/office/drawing/2014/main" id="{66157C51-D280-AF11-6715-B679FBCF6B04}"/>
              </a:ext>
            </a:extLst>
          </p:cNvPr>
          <p:cNvSpPr>
            <a:spLocks noChangeArrowheads="1"/>
          </p:cNvSpPr>
          <p:nvPr/>
        </p:nvSpPr>
        <p:spPr bwMode="auto">
          <a:xfrm>
            <a:off x="2444750" y="3130550"/>
            <a:ext cx="2273300" cy="215900"/>
          </a:xfrm>
          <a:prstGeom prst="rect">
            <a:avLst/>
          </a:prstGeom>
          <a:pattFill prst="pct10">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7" name="AutoShape 17">
            <a:extLst>
              <a:ext uri="{FF2B5EF4-FFF2-40B4-BE49-F238E27FC236}">
                <a16:creationId xmlns:a16="http://schemas.microsoft.com/office/drawing/2014/main" id="{08491F7D-956A-2C56-3E07-E6492986CBFB}"/>
              </a:ext>
            </a:extLst>
          </p:cNvPr>
          <p:cNvSpPr>
            <a:spLocks noChangeArrowheads="1"/>
          </p:cNvSpPr>
          <p:nvPr/>
        </p:nvSpPr>
        <p:spPr bwMode="auto">
          <a:xfrm flipV="1">
            <a:off x="2443163" y="2673350"/>
            <a:ext cx="2274887" cy="44450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8" name="Rectangle 18">
            <a:extLst>
              <a:ext uri="{FF2B5EF4-FFF2-40B4-BE49-F238E27FC236}">
                <a16:creationId xmlns:a16="http://schemas.microsoft.com/office/drawing/2014/main" id="{EE90CB1A-6BE6-5B98-FBF2-20F641F8D8BD}"/>
              </a:ext>
            </a:extLst>
          </p:cNvPr>
          <p:cNvSpPr>
            <a:spLocks noChangeArrowheads="1"/>
          </p:cNvSpPr>
          <p:nvPr/>
        </p:nvSpPr>
        <p:spPr bwMode="auto">
          <a:xfrm>
            <a:off x="1987550" y="4121150"/>
            <a:ext cx="292100" cy="2159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79" name="Rectangle 19">
            <a:extLst>
              <a:ext uri="{FF2B5EF4-FFF2-40B4-BE49-F238E27FC236}">
                <a16:creationId xmlns:a16="http://schemas.microsoft.com/office/drawing/2014/main" id="{E6BC0258-82D3-F17F-3DE6-3081B7253CE0}"/>
              </a:ext>
            </a:extLst>
          </p:cNvPr>
          <p:cNvSpPr>
            <a:spLocks noChangeArrowheads="1"/>
          </p:cNvSpPr>
          <p:nvPr/>
        </p:nvSpPr>
        <p:spPr bwMode="auto">
          <a:xfrm>
            <a:off x="4883150" y="4121150"/>
            <a:ext cx="368300" cy="215900"/>
          </a:xfrm>
          <a:prstGeom prst="rect">
            <a:avLst/>
          </a:prstGeom>
          <a:pattFill prst="wdUpDiag">
            <a:fgClr>
              <a:schemeClr val="tx1"/>
            </a:fgClr>
            <a:bgClr>
              <a:srgbClr val="41414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0" name="Rectangle 20">
            <a:extLst>
              <a:ext uri="{FF2B5EF4-FFF2-40B4-BE49-F238E27FC236}">
                <a16:creationId xmlns:a16="http://schemas.microsoft.com/office/drawing/2014/main" id="{2BA218EE-8413-7FF6-ACB2-454A31D207F9}"/>
              </a:ext>
            </a:extLst>
          </p:cNvPr>
          <p:cNvSpPr>
            <a:spLocks noChangeArrowheads="1"/>
          </p:cNvSpPr>
          <p:nvPr/>
        </p:nvSpPr>
        <p:spPr bwMode="auto">
          <a:xfrm>
            <a:off x="2444750" y="3359150"/>
            <a:ext cx="2273300" cy="749300"/>
          </a:xfrm>
          <a:prstGeom prst="rect">
            <a:avLst/>
          </a:prstGeom>
          <a:pattFill prst="pct10">
            <a:fgClr>
              <a:srgbClr val="767900"/>
            </a:fgClr>
            <a:bgClr>
              <a:schemeClr val="tx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1" name="Oval 21">
            <a:extLst>
              <a:ext uri="{FF2B5EF4-FFF2-40B4-BE49-F238E27FC236}">
                <a16:creationId xmlns:a16="http://schemas.microsoft.com/office/drawing/2014/main" id="{A7365D81-7F52-CD82-23CE-5D005F9BFA3A}"/>
              </a:ext>
            </a:extLst>
          </p:cNvPr>
          <p:cNvSpPr>
            <a:spLocks noChangeArrowheads="1"/>
          </p:cNvSpPr>
          <p:nvPr/>
        </p:nvSpPr>
        <p:spPr bwMode="auto">
          <a:xfrm>
            <a:off x="3511550" y="2597150"/>
            <a:ext cx="215900" cy="139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2" name="Oval 22">
            <a:extLst>
              <a:ext uri="{FF2B5EF4-FFF2-40B4-BE49-F238E27FC236}">
                <a16:creationId xmlns:a16="http://schemas.microsoft.com/office/drawing/2014/main" id="{39364CB0-1CE2-B51F-A6BE-665943F21DC2}"/>
              </a:ext>
            </a:extLst>
          </p:cNvPr>
          <p:cNvSpPr>
            <a:spLocks noChangeArrowheads="1"/>
          </p:cNvSpPr>
          <p:nvPr/>
        </p:nvSpPr>
        <p:spPr bwMode="auto">
          <a:xfrm>
            <a:off x="1600200" y="3581400"/>
            <a:ext cx="228600" cy="228600"/>
          </a:xfrm>
          <a:prstGeom prst="ellipse">
            <a:avLst/>
          </a:prstGeom>
          <a:pattFill prst="wdUpDiag">
            <a:fgClr>
              <a:schemeClr val="tx1"/>
            </a:fgClr>
            <a:bgClr>
              <a:srgbClr val="414141"/>
            </a:bgClr>
          </a:patt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3" name="Oval 23">
            <a:extLst>
              <a:ext uri="{FF2B5EF4-FFF2-40B4-BE49-F238E27FC236}">
                <a16:creationId xmlns:a16="http://schemas.microsoft.com/office/drawing/2014/main" id="{F150D5D0-DD93-D893-B38E-CC9751A734C7}"/>
              </a:ext>
            </a:extLst>
          </p:cNvPr>
          <p:cNvSpPr>
            <a:spLocks noChangeArrowheads="1"/>
          </p:cNvSpPr>
          <p:nvPr/>
        </p:nvSpPr>
        <p:spPr bwMode="auto">
          <a:xfrm>
            <a:off x="6019800" y="3581400"/>
            <a:ext cx="228600" cy="228600"/>
          </a:xfrm>
          <a:prstGeom prst="ellipse">
            <a:avLst/>
          </a:prstGeom>
          <a:pattFill prst="wdUpDiag">
            <a:fgClr>
              <a:schemeClr val="tx1"/>
            </a:fgClr>
            <a:bgClr>
              <a:srgbClr val="414141"/>
            </a:bgClr>
          </a:patt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4" name="Line 24">
            <a:extLst>
              <a:ext uri="{FF2B5EF4-FFF2-40B4-BE49-F238E27FC236}">
                <a16:creationId xmlns:a16="http://schemas.microsoft.com/office/drawing/2014/main" id="{0F0406FA-6C5A-7C92-B383-32F292F3AECF}"/>
              </a:ext>
            </a:extLst>
          </p:cNvPr>
          <p:cNvSpPr>
            <a:spLocks noChangeShapeType="1"/>
          </p:cNvSpPr>
          <p:nvPr/>
        </p:nvSpPr>
        <p:spPr bwMode="auto">
          <a:xfrm flipH="1">
            <a:off x="457200" y="3695700"/>
            <a:ext cx="1066800"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0985" name="Line 25">
            <a:extLst>
              <a:ext uri="{FF2B5EF4-FFF2-40B4-BE49-F238E27FC236}">
                <a16:creationId xmlns:a16="http://schemas.microsoft.com/office/drawing/2014/main" id="{9ACF6930-5A5C-A7F5-115B-C177397BDC4C}"/>
              </a:ext>
            </a:extLst>
          </p:cNvPr>
          <p:cNvSpPr>
            <a:spLocks noChangeShapeType="1"/>
          </p:cNvSpPr>
          <p:nvPr/>
        </p:nvSpPr>
        <p:spPr bwMode="auto">
          <a:xfrm>
            <a:off x="6324600" y="3733800"/>
            <a:ext cx="1143000"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0986" name="Line 26">
            <a:extLst>
              <a:ext uri="{FF2B5EF4-FFF2-40B4-BE49-F238E27FC236}">
                <a16:creationId xmlns:a16="http://schemas.microsoft.com/office/drawing/2014/main" id="{756639A5-C24B-883A-9C92-64B7471D03C6}"/>
              </a:ext>
            </a:extLst>
          </p:cNvPr>
          <p:cNvSpPr>
            <a:spLocks noChangeShapeType="1"/>
          </p:cNvSpPr>
          <p:nvPr/>
        </p:nvSpPr>
        <p:spPr bwMode="auto">
          <a:xfrm flipV="1">
            <a:off x="3638550" y="1752600"/>
            <a:ext cx="0" cy="7620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0987" name="Oval 27">
            <a:extLst>
              <a:ext uri="{FF2B5EF4-FFF2-40B4-BE49-F238E27FC236}">
                <a16:creationId xmlns:a16="http://schemas.microsoft.com/office/drawing/2014/main" id="{F9A753E5-2579-9299-F8E5-F01A89F10E26}"/>
              </a:ext>
            </a:extLst>
          </p:cNvPr>
          <p:cNvSpPr>
            <a:spLocks noChangeArrowheads="1"/>
          </p:cNvSpPr>
          <p:nvPr/>
        </p:nvSpPr>
        <p:spPr bwMode="auto">
          <a:xfrm>
            <a:off x="19113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8" name="Oval 28">
            <a:extLst>
              <a:ext uri="{FF2B5EF4-FFF2-40B4-BE49-F238E27FC236}">
                <a16:creationId xmlns:a16="http://schemas.microsoft.com/office/drawing/2014/main" id="{A782700B-1766-CDB4-14DA-4C8248C68539}"/>
              </a:ext>
            </a:extLst>
          </p:cNvPr>
          <p:cNvSpPr>
            <a:spLocks noChangeArrowheads="1"/>
          </p:cNvSpPr>
          <p:nvPr/>
        </p:nvSpPr>
        <p:spPr bwMode="auto">
          <a:xfrm>
            <a:off x="22161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89" name="Oval 29">
            <a:extLst>
              <a:ext uri="{FF2B5EF4-FFF2-40B4-BE49-F238E27FC236}">
                <a16:creationId xmlns:a16="http://schemas.microsoft.com/office/drawing/2014/main" id="{2A011F49-02A9-33B0-5047-6B48B02CBE28}"/>
              </a:ext>
            </a:extLst>
          </p:cNvPr>
          <p:cNvSpPr>
            <a:spLocks noChangeArrowheads="1"/>
          </p:cNvSpPr>
          <p:nvPr/>
        </p:nvSpPr>
        <p:spPr bwMode="auto">
          <a:xfrm>
            <a:off x="25209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0" name="Oval 30">
            <a:extLst>
              <a:ext uri="{FF2B5EF4-FFF2-40B4-BE49-F238E27FC236}">
                <a16:creationId xmlns:a16="http://schemas.microsoft.com/office/drawing/2014/main" id="{5E692B5C-DA44-E4EC-6862-A76788E2390D}"/>
              </a:ext>
            </a:extLst>
          </p:cNvPr>
          <p:cNvSpPr>
            <a:spLocks noChangeArrowheads="1"/>
          </p:cNvSpPr>
          <p:nvPr/>
        </p:nvSpPr>
        <p:spPr bwMode="auto">
          <a:xfrm>
            <a:off x="28257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1" name="Oval 31">
            <a:extLst>
              <a:ext uri="{FF2B5EF4-FFF2-40B4-BE49-F238E27FC236}">
                <a16:creationId xmlns:a16="http://schemas.microsoft.com/office/drawing/2014/main" id="{CEEBD33B-99B8-128C-A649-1CA5394B9C0C}"/>
              </a:ext>
            </a:extLst>
          </p:cNvPr>
          <p:cNvSpPr>
            <a:spLocks noChangeArrowheads="1"/>
          </p:cNvSpPr>
          <p:nvPr/>
        </p:nvSpPr>
        <p:spPr bwMode="auto">
          <a:xfrm>
            <a:off x="31305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2" name="Oval 32">
            <a:extLst>
              <a:ext uri="{FF2B5EF4-FFF2-40B4-BE49-F238E27FC236}">
                <a16:creationId xmlns:a16="http://schemas.microsoft.com/office/drawing/2014/main" id="{027F53A4-B9E5-A644-FCB9-10EC3C815100}"/>
              </a:ext>
            </a:extLst>
          </p:cNvPr>
          <p:cNvSpPr>
            <a:spLocks noChangeArrowheads="1"/>
          </p:cNvSpPr>
          <p:nvPr/>
        </p:nvSpPr>
        <p:spPr bwMode="auto">
          <a:xfrm>
            <a:off x="34353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3" name="Oval 33">
            <a:extLst>
              <a:ext uri="{FF2B5EF4-FFF2-40B4-BE49-F238E27FC236}">
                <a16:creationId xmlns:a16="http://schemas.microsoft.com/office/drawing/2014/main" id="{BFBACABF-9FF8-17F2-989A-5AD4B1B85A2F}"/>
              </a:ext>
            </a:extLst>
          </p:cNvPr>
          <p:cNvSpPr>
            <a:spLocks noChangeArrowheads="1"/>
          </p:cNvSpPr>
          <p:nvPr/>
        </p:nvSpPr>
        <p:spPr bwMode="auto">
          <a:xfrm>
            <a:off x="37401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4" name="Oval 34">
            <a:extLst>
              <a:ext uri="{FF2B5EF4-FFF2-40B4-BE49-F238E27FC236}">
                <a16:creationId xmlns:a16="http://schemas.microsoft.com/office/drawing/2014/main" id="{D416824F-2A12-47FB-615D-347C07844F4B}"/>
              </a:ext>
            </a:extLst>
          </p:cNvPr>
          <p:cNvSpPr>
            <a:spLocks noChangeArrowheads="1"/>
          </p:cNvSpPr>
          <p:nvPr/>
        </p:nvSpPr>
        <p:spPr bwMode="auto">
          <a:xfrm>
            <a:off x="40449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5" name="Oval 35">
            <a:extLst>
              <a:ext uri="{FF2B5EF4-FFF2-40B4-BE49-F238E27FC236}">
                <a16:creationId xmlns:a16="http://schemas.microsoft.com/office/drawing/2014/main" id="{6E3B29B8-019D-859A-D663-72117001227F}"/>
              </a:ext>
            </a:extLst>
          </p:cNvPr>
          <p:cNvSpPr>
            <a:spLocks noChangeArrowheads="1"/>
          </p:cNvSpPr>
          <p:nvPr/>
        </p:nvSpPr>
        <p:spPr bwMode="auto">
          <a:xfrm>
            <a:off x="43497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6" name="Oval 36">
            <a:extLst>
              <a:ext uri="{FF2B5EF4-FFF2-40B4-BE49-F238E27FC236}">
                <a16:creationId xmlns:a16="http://schemas.microsoft.com/office/drawing/2014/main" id="{05A3B504-EA62-128A-F407-055A96268C3B}"/>
              </a:ext>
            </a:extLst>
          </p:cNvPr>
          <p:cNvSpPr>
            <a:spLocks noChangeArrowheads="1"/>
          </p:cNvSpPr>
          <p:nvPr/>
        </p:nvSpPr>
        <p:spPr bwMode="auto">
          <a:xfrm>
            <a:off x="46545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7" name="Oval 37">
            <a:extLst>
              <a:ext uri="{FF2B5EF4-FFF2-40B4-BE49-F238E27FC236}">
                <a16:creationId xmlns:a16="http://schemas.microsoft.com/office/drawing/2014/main" id="{44D9BA57-02BF-03F5-110B-8CA160588F16}"/>
              </a:ext>
            </a:extLst>
          </p:cNvPr>
          <p:cNvSpPr>
            <a:spLocks noChangeArrowheads="1"/>
          </p:cNvSpPr>
          <p:nvPr/>
        </p:nvSpPr>
        <p:spPr bwMode="auto">
          <a:xfrm>
            <a:off x="49593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8" name="Oval 38">
            <a:extLst>
              <a:ext uri="{FF2B5EF4-FFF2-40B4-BE49-F238E27FC236}">
                <a16:creationId xmlns:a16="http://schemas.microsoft.com/office/drawing/2014/main" id="{F9618AAF-E405-1108-78C7-72D9BFE99A01}"/>
              </a:ext>
            </a:extLst>
          </p:cNvPr>
          <p:cNvSpPr>
            <a:spLocks noChangeArrowheads="1"/>
          </p:cNvSpPr>
          <p:nvPr/>
        </p:nvSpPr>
        <p:spPr bwMode="auto">
          <a:xfrm>
            <a:off x="5264150" y="4654550"/>
            <a:ext cx="139700" cy="13970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0999" name="Line 39">
            <a:extLst>
              <a:ext uri="{FF2B5EF4-FFF2-40B4-BE49-F238E27FC236}">
                <a16:creationId xmlns:a16="http://schemas.microsoft.com/office/drawing/2014/main" id="{F32A3D52-83DC-4874-C577-058090D932C9}"/>
              </a:ext>
            </a:extLst>
          </p:cNvPr>
          <p:cNvSpPr>
            <a:spLocks noChangeShapeType="1"/>
          </p:cNvSpPr>
          <p:nvPr/>
        </p:nvSpPr>
        <p:spPr bwMode="auto">
          <a:xfrm>
            <a:off x="1219200" y="4800600"/>
            <a:ext cx="525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0" name="Line 40">
            <a:extLst>
              <a:ext uri="{FF2B5EF4-FFF2-40B4-BE49-F238E27FC236}">
                <a16:creationId xmlns:a16="http://schemas.microsoft.com/office/drawing/2014/main" id="{78B8FA5A-F85D-E13A-0B6A-9EFB808EE3CA}"/>
              </a:ext>
            </a:extLst>
          </p:cNvPr>
          <p:cNvSpPr>
            <a:spLocks noChangeShapeType="1"/>
          </p:cNvSpPr>
          <p:nvPr/>
        </p:nvSpPr>
        <p:spPr bwMode="auto">
          <a:xfrm flipH="1">
            <a:off x="11430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1" name="Line 41">
            <a:extLst>
              <a:ext uri="{FF2B5EF4-FFF2-40B4-BE49-F238E27FC236}">
                <a16:creationId xmlns:a16="http://schemas.microsoft.com/office/drawing/2014/main" id="{73A28610-AEE2-71E9-04E4-6C3399EF803E}"/>
              </a:ext>
            </a:extLst>
          </p:cNvPr>
          <p:cNvSpPr>
            <a:spLocks noChangeShapeType="1"/>
          </p:cNvSpPr>
          <p:nvPr/>
        </p:nvSpPr>
        <p:spPr bwMode="auto">
          <a:xfrm flipH="1">
            <a:off x="12954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2" name="Line 42">
            <a:extLst>
              <a:ext uri="{FF2B5EF4-FFF2-40B4-BE49-F238E27FC236}">
                <a16:creationId xmlns:a16="http://schemas.microsoft.com/office/drawing/2014/main" id="{49489B1E-345F-066C-F119-5D22614EC551}"/>
              </a:ext>
            </a:extLst>
          </p:cNvPr>
          <p:cNvSpPr>
            <a:spLocks noChangeShapeType="1"/>
          </p:cNvSpPr>
          <p:nvPr/>
        </p:nvSpPr>
        <p:spPr bwMode="auto">
          <a:xfrm flipH="1">
            <a:off x="14478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3" name="Line 43">
            <a:extLst>
              <a:ext uri="{FF2B5EF4-FFF2-40B4-BE49-F238E27FC236}">
                <a16:creationId xmlns:a16="http://schemas.microsoft.com/office/drawing/2014/main" id="{D5940483-09D3-8F7B-A9D1-991AF3DC1C05}"/>
              </a:ext>
            </a:extLst>
          </p:cNvPr>
          <p:cNvSpPr>
            <a:spLocks noChangeShapeType="1"/>
          </p:cNvSpPr>
          <p:nvPr/>
        </p:nvSpPr>
        <p:spPr bwMode="auto">
          <a:xfrm flipH="1">
            <a:off x="16002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4" name="Line 44">
            <a:extLst>
              <a:ext uri="{FF2B5EF4-FFF2-40B4-BE49-F238E27FC236}">
                <a16:creationId xmlns:a16="http://schemas.microsoft.com/office/drawing/2014/main" id="{47EBE6FC-ECFC-9B21-1D91-7096D8069227}"/>
              </a:ext>
            </a:extLst>
          </p:cNvPr>
          <p:cNvSpPr>
            <a:spLocks noChangeShapeType="1"/>
          </p:cNvSpPr>
          <p:nvPr/>
        </p:nvSpPr>
        <p:spPr bwMode="auto">
          <a:xfrm flipH="1">
            <a:off x="17526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5" name="Line 45">
            <a:extLst>
              <a:ext uri="{FF2B5EF4-FFF2-40B4-BE49-F238E27FC236}">
                <a16:creationId xmlns:a16="http://schemas.microsoft.com/office/drawing/2014/main" id="{27D9EEE9-C188-195B-5A1B-6F4F5BC23AB5}"/>
              </a:ext>
            </a:extLst>
          </p:cNvPr>
          <p:cNvSpPr>
            <a:spLocks noChangeShapeType="1"/>
          </p:cNvSpPr>
          <p:nvPr/>
        </p:nvSpPr>
        <p:spPr bwMode="auto">
          <a:xfrm flipH="1">
            <a:off x="19050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6" name="Line 46">
            <a:extLst>
              <a:ext uri="{FF2B5EF4-FFF2-40B4-BE49-F238E27FC236}">
                <a16:creationId xmlns:a16="http://schemas.microsoft.com/office/drawing/2014/main" id="{FDA8E2D2-A6C8-108A-8D61-728E54D1908A}"/>
              </a:ext>
            </a:extLst>
          </p:cNvPr>
          <p:cNvSpPr>
            <a:spLocks noChangeShapeType="1"/>
          </p:cNvSpPr>
          <p:nvPr/>
        </p:nvSpPr>
        <p:spPr bwMode="auto">
          <a:xfrm flipH="1">
            <a:off x="20574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7" name="Line 47">
            <a:extLst>
              <a:ext uri="{FF2B5EF4-FFF2-40B4-BE49-F238E27FC236}">
                <a16:creationId xmlns:a16="http://schemas.microsoft.com/office/drawing/2014/main" id="{78BCE68C-8F59-0FCA-3C87-212941FB8717}"/>
              </a:ext>
            </a:extLst>
          </p:cNvPr>
          <p:cNvSpPr>
            <a:spLocks noChangeShapeType="1"/>
          </p:cNvSpPr>
          <p:nvPr/>
        </p:nvSpPr>
        <p:spPr bwMode="auto">
          <a:xfrm flipH="1">
            <a:off x="51816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8" name="Line 48">
            <a:extLst>
              <a:ext uri="{FF2B5EF4-FFF2-40B4-BE49-F238E27FC236}">
                <a16:creationId xmlns:a16="http://schemas.microsoft.com/office/drawing/2014/main" id="{EE052B75-ED38-3A0E-E547-CE2293D524D7}"/>
              </a:ext>
            </a:extLst>
          </p:cNvPr>
          <p:cNvSpPr>
            <a:spLocks noChangeShapeType="1"/>
          </p:cNvSpPr>
          <p:nvPr/>
        </p:nvSpPr>
        <p:spPr bwMode="auto">
          <a:xfrm flipH="1">
            <a:off x="53340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09" name="Line 49">
            <a:extLst>
              <a:ext uri="{FF2B5EF4-FFF2-40B4-BE49-F238E27FC236}">
                <a16:creationId xmlns:a16="http://schemas.microsoft.com/office/drawing/2014/main" id="{12BF8DC4-0060-66BF-C4C7-2842C8945EB9}"/>
              </a:ext>
            </a:extLst>
          </p:cNvPr>
          <p:cNvSpPr>
            <a:spLocks noChangeShapeType="1"/>
          </p:cNvSpPr>
          <p:nvPr/>
        </p:nvSpPr>
        <p:spPr bwMode="auto">
          <a:xfrm flipH="1">
            <a:off x="54864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0" name="Line 50">
            <a:extLst>
              <a:ext uri="{FF2B5EF4-FFF2-40B4-BE49-F238E27FC236}">
                <a16:creationId xmlns:a16="http://schemas.microsoft.com/office/drawing/2014/main" id="{13EAEF7F-46C1-F48E-83A9-6882DB3F5077}"/>
              </a:ext>
            </a:extLst>
          </p:cNvPr>
          <p:cNvSpPr>
            <a:spLocks noChangeShapeType="1"/>
          </p:cNvSpPr>
          <p:nvPr/>
        </p:nvSpPr>
        <p:spPr bwMode="auto">
          <a:xfrm flipH="1">
            <a:off x="56388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1" name="Line 51">
            <a:extLst>
              <a:ext uri="{FF2B5EF4-FFF2-40B4-BE49-F238E27FC236}">
                <a16:creationId xmlns:a16="http://schemas.microsoft.com/office/drawing/2014/main" id="{BE41E5DA-C49E-BA40-B243-3CBD44DBADB8}"/>
              </a:ext>
            </a:extLst>
          </p:cNvPr>
          <p:cNvSpPr>
            <a:spLocks noChangeShapeType="1"/>
          </p:cNvSpPr>
          <p:nvPr/>
        </p:nvSpPr>
        <p:spPr bwMode="auto">
          <a:xfrm flipH="1">
            <a:off x="57912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2" name="Line 52">
            <a:extLst>
              <a:ext uri="{FF2B5EF4-FFF2-40B4-BE49-F238E27FC236}">
                <a16:creationId xmlns:a16="http://schemas.microsoft.com/office/drawing/2014/main" id="{72666B33-4223-21AE-C64D-ECC1EC101BF5}"/>
              </a:ext>
            </a:extLst>
          </p:cNvPr>
          <p:cNvSpPr>
            <a:spLocks noChangeShapeType="1"/>
          </p:cNvSpPr>
          <p:nvPr/>
        </p:nvSpPr>
        <p:spPr bwMode="auto">
          <a:xfrm flipH="1">
            <a:off x="59436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3" name="Line 53">
            <a:extLst>
              <a:ext uri="{FF2B5EF4-FFF2-40B4-BE49-F238E27FC236}">
                <a16:creationId xmlns:a16="http://schemas.microsoft.com/office/drawing/2014/main" id="{E074EC7B-782C-696C-FBCC-12FF5B8E3758}"/>
              </a:ext>
            </a:extLst>
          </p:cNvPr>
          <p:cNvSpPr>
            <a:spLocks noChangeShapeType="1"/>
          </p:cNvSpPr>
          <p:nvPr/>
        </p:nvSpPr>
        <p:spPr bwMode="auto">
          <a:xfrm flipH="1">
            <a:off x="6096000" y="480060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4" name="Rectangle 54">
            <a:extLst>
              <a:ext uri="{FF2B5EF4-FFF2-40B4-BE49-F238E27FC236}">
                <a16:creationId xmlns:a16="http://schemas.microsoft.com/office/drawing/2014/main" id="{5E85DC83-2242-A670-E8A3-F303EAC7CCEA}"/>
              </a:ext>
            </a:extLst>
          </p:cNvPr>
          <p:cNvSpPr>
            <a:spLocks noChangeArrowheads="1"/>
          </p:cNvSpPr>
          <p:nvPr/>
        </p:nvSpPr>
        <p:spPr bwMode="auto">
          <a:xfrm>
            <a:off x="77788" y="2820988"/>
            <a:ext cx="12160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Motor drive</a:t>
            </a:r>
          </a:p>
        </p:txBody>
      </p:sp>
      <p:sp>
        <p:nvSpPr>
          <p:cNvPr id="41015" name="Rectangle 55">
            <a:extLst>
              <a:ext uri="{FF2B5EF4-FFF2-40B4-BE49-F238E27FC236}">
                <a16:creationId xmlns:a16="http://schemas.microsoft.com/office/drawing/2014/main" id="{A439F73B-9085-EDD1-D2F4-83E0365EB5A1}"/>
              </a:ext>
            </a:extLst>
          </p:cNvPr>
          <p:cNvSpPr>
            <a:spLocks noChangeArrowheads="1"/>
          </p:cNvSpPr>
          <p:nvPr/>
        </p:nvSpPr>
        <p:spPr bwMode="auto">
          <a:xfrm>
            <a:off x="6707188" y="2439988"/>
            <a:ext cx="19018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Load cell to measure Shear Force</a:t>
            </a:r>
          </a:p>
        </p:txBody>
      </p:sp>
      <p:sp>
        <p:nvSpPr>
          <p:cNvPr id="41016" name="Rectangle 56">
            <a:extLst>
              <a:ext uri="{FF2B5EF4-FFF2-40B4-BE49-F238E27FC236}">
                <a16:creationId xmlns:a16="http://schemas.microsoft.com/office/drawing/2014/main" id="{04F9AEDE-18BC-8AC0-6FF9-217665477F89}"/>
              </a:ext>
            </a:extLst>
          </p:cNvPr>
          <p:cNvSpPr>
            <a:spLocks noChangeArrowheads="1"/>
          </p:cNvSpPr>
          <p:nvPr/>
        </p:nvSpPr>
        <p:spPr bwMode="auto">
          <a:xfrm>
            <a:off x="2897188" y="1373188"/>
            <a:ext cx="19018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Normal load</a:t>
            </a:r>
          </a:p>
        </p:txBody>
      </p:sp>
      <p:sp>
        <p:nvSpPr>
          <p:cNvPr id="41017" name="Rectangle 57">
            <a:extLst>
              <a:ext uri="{FF2B5EF4-FFF2-40B4-BE49-F238E27FC236}">
                <a16:creationId xmlns:a16="http://schemas.microsoft.com/office/drawing/2014/main" id="{4B736FC6-2314-1C29-EE93-C4E70A1F6B6E}"/>
              </a:ext>
            </a:extLst>
          </p:cNvPr>
          <p:cNvSpPr>
            <a:spLocks noChangeArrowheads="1"/>
          </p:cNvSpPr>
          <p:nvPr/>
        </p:nvSpPr>
        <p:spPr bwMode="auto">
          <a:xfrm>
            <a:off x="3373438" y="5259388"/>
            <a:ext cx="1958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Rollers</a:t>
            </a:r>
          </a:p>
        </p:txBody>
      </p:sp>
      <p:sp>
        <p:nvSpPr>
          <p:cNvPr id="41018" name="Line 58">
            <a:extLst>
              <a:ext uri="{FF2B5EF4-FFF2-40B4-BE49-F238E27FC236}">
                <a16:creationId xmlns:a16="http://schemas.microsoft.com/office/drawing/2014/main" id="{D4266F23-42D6-9F5B-2ECC-7F0C9C4F8282}"/>
              </a:ext>
            </a:extLst>
          </p:cNvPr>
          <p:cNvSpPr>
            <a:spLocks noChangeShapeType="1"/>
          </p:cNvSpPr>
          <p:nvPr/>
        </p:nvSpPr>
        <p:spPr bwMode="auto">
          <a:xfrm flipH="1" flipV="1">
            <a:off x="2667000" y="4743450"/>
            <a:ext cx="647700" cy="704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19" name="Rectangle 59">
            <a:extLst>
              <a:ext uri="{FF2B5EF4-FFF2-40B4-BE49-F238E27FC236}">
                <a16:creationId xmlns:a16="http://schemas.microsoft.com/office/drawing/2014/main" id="{77AEA9D3-D602-31D3-54B2-DCC62828AF08}"/>
              </a:ext>
            </a:extLst>
          </p:cNvPr>
          <p:cNvSpPr>
            <a:spLocks noChangeArrowheads="1"/>
          </p:cNvSpPr>
          <p:nvPr/>
        </p:nvSpPr>
        <p:spPr bwMode="auto">
          <a:xfrm>
            <a:off x="3278188" y="3525838"/>
            <a:ext cx="682625" cy="45402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solidFill>
                  <a:srgbClr val="414141"/>
                </a:solidFill>
                <a:latin typeface="Times New Roman" panose="02020603050405020304" pitchFamily="18" charset="0"/>
              </a:rPr>
              <a:t>Soil</a:t>
            </a:r>
          </a:p>
        </p:txBody>
      </p:sp>
      <p:sp>
        <p:nvSpPr>
          <p:cNvPr id="41020" name="Rectangle 60">
            <a:extLst>
              <a:ext uri="{FF2B5EF4-FFF2-40B4-BE49-F238E27FC236}">
                <a16:creationId xmlns:a16="http://schemas.microsoft.com/office/drawing/2014/main" id="{D6A962D6-D032-4DA7-B258-3E0B0C866330}"/>
              </a:ext>
            </a:extLst>
          </p:cNvPr>
          <p:cNvSpPr>
            <a:spLocks noChangeArrowheads="1"/>
          </p:cNvSpPr>
          <p:nvPr/>
        </p:nvSpPr>
        <p:spPr bwMode="auto">
          <a:xfrm>
            <a:off x="6764338" y="4211638"/>
            <a:ext cx="2054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Porous plates</a:t>
            </a:r>
          </a:p>
        </p:txBody>
      </p:sp>
      <p:sp>
        <p:nvSpPr>
          <p:cNvPr id="41021" name="Line 61">
            <a:extLst>
              <a:ext uri="{FF2B5EF4-FFF2-40B4-BE49-F238E27FC236}">
                <a16:creationId xmlns:a16="http://schemas.microsoft.com/office/drawing/2014/main" id="{BB9A7D30-3D63-BBAF-EDB9-62E83DFACF6F}"/>
              </a:ext>
            </a:extLst>
          </p:cNvPr>
          <p:cNvSpPr>
            <a:spLocks noChangeShapeType="1"/>
          </p:cNvSpPr>
          <p:nvPr/>
        </p:nvSpPr>
        <p:spPr bwMode="auto">
          <a:xfrm flipH="1" flipV="1">
            <a:off x="4400550" y="3219450"/>
            <a:ext cx="2247900" cy="1162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22" name="Line 62">
            <a:extLst>
              <a:ext uri="{FF2B5EF4-FFF2-40B4-BE49-F238E27FC236}">
                <a16:creationId xmlns:a16="http://schemas.microsoft.com/office/drawing/2014/main" id="{05D6FE7F-99C7-DEA3-C94D-7C31DE6F424B}"/>
              </a:ext>
            </a:extLst>
          </p:cNvPr>
          <p:cNvSpPr>
            <a:spLocks noChangeShapeType="1"/>
          </p:cNvSpPr>
          <p:nvPr/>
        </p:nvSpPr>
        <p:spPr bwMode="auto">
          <a:xfrm flipH="1" flipV="1">
            <a:off x="4495800" y="4210050"/>
            <a:ext cx="2152650" cy="1905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23" name="Rectangle 63">
            <a:extLst>
              <a:ext uri="{FF2B5EF4-FFF2-40B4-BE49-F238E27FC236}">
                <a16:creationId xmlns:a16="http://schemas.microsoft.com/office/drawing/2014/main" id="{2DAA1BAB-944F-9902-D71A-405BAE4020EA}"/>
              </a:ext>
            </a:extLst>
          </p:cNvPr>
          <p:cNvSpPr>
            <a:spLocks noChangeArrowheads="1"/>
          </p:cNvSpPr>
          <p:nvPr/>
        </p:nvSpPr>
        <p:spPr bwMode="auto">
          <a:xfrm>
            <a:off x="611188" y="1773238"/>
            <a:ext cx="1882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Top platen</a:t>
            </a:r>
          </a:p>
        </p:txBody>
      </p:sp>
      <p:sp>
        <p:nvSpPr>
          <p:cNvPr id="41024" name="Line 64">
            <a:extLst>
              <a:ext uri="{FF2B5EF4-FFF2-40B4-BE49-F238E27FC236}">
                <a16:creationId xmlns:a16="http://schemas.microsoft.com/office/drawing/2014/main" id="{22352AB7-1FB9-B7BD-545F-D90CCFE8B2D3}"/>
              </a:ext>
            </a:extLst>
          </p:cNvPr>
          <p:cNvSpPr>
            <a:spLocks noChangeShapeType="1"/>
          </p:cNvSpPr>
          <p:nvPr/>
        </p:nvSpPr>
        <p:spPr bwMode="auto">
          <a:xfrm>
            <a:off x="2209800" y="2038350"/>
            <a:ext cx="914400"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1025" name="Rectangle 65">
            <a:extLst>
              <a:ext uri="{FF2B5EF4-FFF2-40B4-BE49-F238E27FC236}">
                <a16:creationId xmlns:a16="http://schemas.microsoft.com/office/drawing/2014/main" id="{AF1CC086-D89F-FDD7-60D2-150E44482465}"/>
              </a:ext>
            </a:extLst>
          </p:cNvPr>
          <p:cNvSpPr>
            <a:spLocks noChangeArrowheads="1"/>
          </p:cNvSpPr>
          <p:nvPr/>
        </p:nvSpPr>
        <p:spPr bwMode="auto">
          <a:xfrm>
            <a:off x="687388" y="5849938"/>
            <a:ext cx="7940675"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Measure 	relative horizontal displacement, dx </a:t>
            </a:r>
          </a:p>
          <a:p>
            <a:pPr eaLnBrk="0" hangingPunct="0">
              <a:spcBef>
                <a:spcPct val="50000"/>
              </a:spcBef>
            </a:pPr>
            <a:r>
              <a:rPr lang="en-US" altLang="en-US" sz="2400">
                <a:latin typeface="Times New Roman" panose="02020603050405020304" pitchFamily="18" charset="0"/>
              </a:rPr>
              <a:t>		vertical displacement of top platen, dy</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A98595F3-ACEB-3495-0375-92D310251EA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75" y="1028700"/>
            <a:ext cx="7185025"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36B158C-8B2C-06ED-D3D3-23263D915CBE}"/>
              </a:ext>
            </a:extLst>
          </p:cNvPr>
          <p:cNvSpPr>
            <a:spLocks noGrp="1" noChangeArrowheads="1"/>
          </p:cNvSpPr>
          <p:nvPr>
            <p:ph type="body" idx="1"/>
          </p:nvPr>
        </p:nvSpPr>
        <p:spPr>
          <a:xfrm>
            <a:off x="609600" y="1162050"/>
            <a:ext cx="7772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2500" lnSpcReduction="20000"/>
          </a:bodyPr>
          <a:lstStyle/>
          <a:p>
            <a:r>
              <a:rPr lang="en-US" altLang="en-US" sz="2400"/>
              <a:t>Usually only relatively slow drained tests are performed in shear box apparatus. For clays rate of shearing must be chosen to prevent excess pore pressures building up. For sands and gravels tests can be performed quickly</a:t>
            </a:r>
          </a:p>
          <a:p>
            <a:pPr>
              <a:buFontTx/>
              <a:buNone/>
            </a:pPr>
            <a:endParaRPr lang="en-US" altLang="en-US" sz="1000"/>
          </a:p>
          <a:p>
            <a:r>
              <a:rPr lang="en-US" altLang="en-US" sz="2400"/>
              <a:t>Tests on sands and gravels are usually performed dry. Water does not significantly affect the (drained) strength.</a:t>
            </a:r>
          </a:p>
          <a:p>
            <a:pPr>
              <a:buFontTx/>
              <a:buNone/>
            </a:pPr>
            <a:endParaRPr lang="en-US" altLang="en-US" sz="1000"/>
          </a:p>
          <a:p>
            <a:r>
              <a:rPr lang="en-US" altLang="en-US" sz="2400"/>
              <a:t>If there are no excess pore pressures and as the pore pressure is approximately zero the total and effective stresses will be identical. </a:t>
            </a:r>
          </a:p>
          <a:p>
            <a:pPr>
              <a:buFontTx/>
              <a:buNone/>
            </a:pPr>
            <a:endParaRPr lang="en-US" altLang="en-US" sz="1000"/>
          </a:p>
          <a:p>
            <a:r>
              <a:rPr lang="en-US" altLang="en-US" sz="2400"/>
              <a:t>The failure stresses thus define an effective stress failure envelope from which the effective (drained) strength parameters c’, </a:t>
            </a:r>
            <a:r>
              <a:rPr lang="en-US" altLang="en-US" sz="2400">
                <a:latin typeface="Symbol" panose="05050102010706020507" pitchFamily="18" charset="2"/>
              </a:rPr>
              <a:t>f</a:t>
            </a:r>
            <a:r>
              <a:rPr lang="en-US" altLang="en-US" sz="2400"/>
              <a:t>’ can be determined.</a:t>
            </a:r>
          </a:p>
        </p:txBody>
      </p:sp>
      <p:sp>
        <p:nvSpPr>
          <p:cNvPr id="43011" name="Rectangle 3">
            <a:extLst>
              <a:ext uri="{FF2B5EF4-FFF2-40B4-BE49-F238E27FC236}">
                <a16:creationId xmlns:a16="http://schemas.microsoft.com/office/drawing/2014/main" id="{21844F01-633B-E161-EC53-83B686C638A4}"/>
              </a:ext>
            </a:extLst>
          </p:cNvPr>
          <p:cNvSpPr>
            <a:spLocks noChangeArrowheads="1"/>
          </p:cNvSpPr>
          <p:nvPr/>
        </p:nvSpPr>
        <p:spPr bwMode="auto">
          <a:xfrm>
            <a:off x="685800" y="57150"/>
            <a:ext cx="77724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Shear box test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left)">
                                      <p:cBhvr>
                                        <p:cTn id="7" dur="500"/>
                                        <p:tgtEl>
                                          <p:spTgt spid="430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010">
                                            <p:txEl>
                                              <p:pRg st="2" end="2"/>
                                            </p:txEl>
                                          </p:spTgt>
                                        </p:tgtEl>
                                        <p:attrNameLst>
                                          <p:attrName>style.visibility</p:attrName>
                                        </p:attrNameLst>
                                      </p:cBhvr>
                                      <p:to>
                                        <p:strVal val="visible"/>
                                      </p:to>
                                    </p:set>
                                    <p:animEffect transition="in" filter="wipe(left)">
                                      <p:cBhvr>
                                        <p:cTn id="12" dur="500"/>
                                        <p:tgtEl>
                                          <p:spTgt spid="430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3010">
                                            <p:txEl>
                                              <p:pRg st="4" end="4"/>
                                            </p:txEl>
                                          </p:spTgt>
                                        </p:tgtEl>
                                        <p:attrNameLst>
                                          <p:attrName>style.visibility</p:attrName>
                                        </p:attrNameLst>
                                      </p:cBhvr>
                                      <p:to>
                                        <p:strVal val="visible"/>
                                      </p:to>
                                    </p:set>
                                    <p:animEffect transition="in" filter="wipe(left)">
                                      <p:cBhvr>
                                        <p:cTn id="17" dur="500"/>
                                        <p:tgtEl>
                                          <p:spTgt spid="4301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3010">
                                            <p:txEl>
                                              <p:pRg st="6" end="6"/>
                                            </p:txEl>
                                          </p:spTgt>
                                        </p:tgtEl>
                                        <p:attrNameLst>
                                          <p:attrName>style.visibility</p:attrName>
                                        </p:attrNameLst>
                                      </p:cBhvr>
                                      <p:to>
                                        <p:strVal val="visible"/>
                                      </p:to>
                                    </p:set>
                                    <p:animEffect transition="in" filter="wipe(left)">
                                      <p:cBhvr>
                                        <p:cTn id="22" dur="500"/>
                                        <p:tgtEl>
                                          <p:spTgt spid="430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5380D18-9859-30FC-7F99-05E6505F9055}"/>
              </a:ext>
            </a:extLst>
          </p:cNvPr>
          <p:cNvSpPr>
            <a:spLocks noChangeArrowheads="1"/>
          </p:cNvSpPr>
          <p:nvPr/>
        </p:nvSpPr>
        <p:spPr bwMode="auto">
          <a:xfrm>
            <a:off x="70485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Typical drained shear box results</a:t>
            </a:r>
          </a:p>
        </p:txBody>
      </p:sp>
      <p:sp>
        <p:nvSpPr>
          <p:cNvPr id="45059" name="Line 3">
            <a:extLst>
              <a:ext uri="{FF2B5EF4-FFF2-40B4-BE49-F238E27FC236}">
                <a16:creationId xmlns:a16="http://schemas.microsoft.com/office/drawing/2014/main" id="{ACDE4662-2D4F-1370-44F2-C7A2C80D3D35}"/>
              </a:ext>
            </a:extLst>
          </p:cNvPr>
          <p:cNvSpPr>
            <a:spLocks noChangeShapeType="1"/>
          </p:cNvSpPr>
          <p:nvPr/>
        </p:nvSpPr>
        <p:spPr bwMode="auto">
          <a:xfrm>
            <a:off x="1866900" y="1447800"/>
            <a:ext cx="0" cy="38671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0" name="Line 4">
            <a:extLst>
              <a:ext uri="{FF2B5EF4-FFF2-40B4-BE49-F238E27FC236}">
                <a16:creationId xmlns:a16="http://schemas.microsoft.com/office/drawing/2014/main" id="{F5DFB715-5047-FC20-BD6F-A260ABF5CD1B}"/>
              </a:ext>
            </a:extLst>
          </p:cNvPr>
          <p:cNvSpPr>
            <a:spLocks noChangeShapeType="1"/>
          </p:cNvSpPr>
          <p:nvPr/>
        </p:nvSpPr>
        <p:spPr bwMode="auto">
          <a:xfrm>
            <a:off x="1619250" y="4895850"/>
            <a:ext cx="5715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1" name="Line 5">
            <a:extLst>
              <a:ext uri="{FF2B5EF4-FFF2-40B4-BE49-F238E27FC236}">
                <a16:creationId xmlns:a16="http://schemas.microsoft.com/office/drawing/2014/main" id="{B006F3E7-A313-933D-5003-D69E69EFB6C4}"/>
              </a:ext>
            </a:extLst>
          </p:cNvPr>
          <p:cNvSpPr>
            <a:spLocks noChangeShapeType="1"/>
          </p:cNvSpPr>
          <p:nvPr/>
        </p:nvSpPr>
        <p:spPr bwMode="auto">
          <a:xfrm flipV="1">
            <a:off x="1905000" y="1714500"/>
            <a:ext cx="4362450" cy="2324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2" name="Line 6">
            <a:extLst>
              <a:ext uri="{FF2B5EF4-FFF2-40B4-BE49-F238E27FC236}">
                <a16:creationId xmlns:a16="http://schemas.microsoft.com/office/drawing/2014/main" id="{54570982-5F96-47F1-5BA1-8BFA3CEB2E65}"/>
              </a:ext>
            </a:extLst>
          </p:cNvPr>
          <p:cNvSpPr>
            <a:spLocks noChangeShapeType="1"/>
          </p:cNvSpPr>
          <p:nvPr/>
        </p:nvSpPr>
        <p:spPr bwMode="auto">
          <a:xfrm flipV="1">
            <a:off x="1866900" y="2019300"/>
            <a:ext cx="4457700" cy="2857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3" name="Rectangle 7">
            <a:extLst>
              <a:ext uri="{FF2B5EF4-FFF2-40B4-BE49-F238E27FC236}">
                <a16:creationId xmlns:a16="http://schemas.microsoft.com/office/drawing/2014/main" id="{9800AA0A-EA69-8EA0-5598-37E1FBEF2EC7}"/>
              </a:ext>
            </a:extLst>
          </p:cNvPr>
          <p:cNvSpPr>
            <a:spLocks noChangeArrowheads="1"/>
          </p:cNvSpPr>
          <p:nvPr/>
        </p:nvSpPr>
        <p:spPr bwMode="auto">
          <a:xfrm>
            <a:off x="592138" y="1163638"/>
            <a:ext cx="1368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t</a:t>
            </a:r>
            <a:r>
              <a:rPr lang="en-US" altLang="en-US" sz="2400">
                <a:latin typeface="Times New Roman" panose="02020603050405020304" pitchFamily="18" charset="0"/>
              </a:rPr>
              <a:t> = F/A</a:t>
            </a:r>
          </a:p>
        </p:txBody>
      </p:sp>
      <p:sp>
        <p:nvSpPr>
          <p:cNvPr id="45064" name="Rectangle 8">
            <a:extLst>
              <a:ext uri="{FF2B5EF4-FFF2-40B4-BE49-F238E27FC236}">
                <a16:creationId xmlns:a16="http://schemas.microsoft.com/office/drawing/2014/main" id="{64C12A83-5938-00C6-E661-DFCA241F38EE}"/>
              </a:ext>
            </a:extLst>
          </p:cNvPr>
          <p:cNvSpPr>
            <a:spLocks noChangeArrowheads="1"/>
          </p:cNvSpPr>
          <p:nvPr/>
        </p:nvSpPr>
        <p:spPr bwMode="auto">
          <a:xfrm>
            <a:off x="6897688" y="4973638"/>
            <a:ext cx="1863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a:latin typeface="Times New Roman" panose="02020603050405020304" pitchFamily="18" charset="0"/>
              </a:rPr>
              <a:t> = N/A</a:t>
            </a:r>
          </a:p>
        </p:txBody>
      </p:sp>
      <p:sp>
        <p:nvSpPr>
          <p:cNvPr id="45065" name="Line 9">
            <a:extLst>
              <a:ext uri="{FF2B5EF4-FFF2-40B4-BE49-F238E27FC236}">
                <a16:creationId xmlns:a16="http://schemas.microsoft.com/office/drawing/2014/main" id="{1BC89D33-BFDD-327E-91DB-FF3232D76741}"/>
              </a:ext>
            </a:extLst>
          </p:cNvPr>
          <p:cNvSpPr>
            <a:spLocks noChangeShapeType="1"/>
          </p:cNvSpPr>
          <p:nvPr/>
        </p:nvSpPr>
        <p:spPr bwMode="auto">
          <a:xfrm>
            <a:off x="3562350" y="3162300"/>
            <a:ext cx="0" cy="173355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6" name="Line 10">
            <a:extLst>
              <a:ext uri="{FF2B5EF4-FFF2-40B4-BE49-F238E27FC236}">
                <a16:creationId xmlns:a16="http://schemas.microsoft.com/office/drawing/2014/main" id="{A3EF9A26-BEF6-2D07-B664-F2A24155E155}"/>
              </a:ext>
            </a:extLst>
          </p:cNvPr>
          <p:cNvSpPr>
            <a:spLocks noChangeShapeType="1"/>
          </p:cNvSpPr>
          <p:nvPr/>
        </p:nvSpPr>
        <p:spPr bwMode="auto">
          <a:xfrm>
            <a:off x="4762500" y="2514600"/>
            <a:ext cx="0" cy="238125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5067" name="Rectangle 11">
            <a:extLst>
              <a:ext uri="{FF2B5EF4-FFF2-40B4-BE49-F238E27FC236}">
                <a16:creationId xmlns:a16="http://schemas.microsoft.com/office/drawing/2014/main" id="{D8F29254-3284-24B1-592C-1DC8BFA2402F}"/>
              </a:ext>
            </a:extLst>
          </p:cNvPr>
          <p:cNvSpPr>
            <a:spLocks noChangeArrowheads="1"/>
          </p:cNvSpPr>
          <p:nvPr/>
        </p:nvSpPr>
        <p:spPr bwMode="auto">
          <a:xfrm>
            <a:off x="4935538" y="1487488"/>
            <a:ext cx="8540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Peak</a:t>
            </a:r>
          </a:p>
        </p:txBody>
      </p:sp>
      <p:sp>
        <p:nvSpPr>
          <p:cNvPr id="45068" name="Rectangle 12">
            <a:extLst>
              <a:ext uri="{FF2B5EF4-FFF2-40B4-BE49-F238E27FC236}">
                <a16:creationId xmlns:a16="http://schemas.microsoft.com/office/drawing/2014/main" id="{6599CFC3-BA2F-E2C1-5C68-C36A90705140}"/>
              </a:ext>
            </a:extLst>
          </p:cNvPr>
          <p:cNvSpPr>
            <a:spLocks noChangeArrowheads="1"/>
          </p:cNvSpPr>
          <p:nvPr/>
        </p:nvSpPr>
        <p:spPr bwMode="auto">
          <a:xfrm>
            <a:off x="5983288" y="2325688"/>
            <a:ext cx="16922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Ultimate</a:t>
            </a:r>
          </a:p>
        </p:txBody>
      </p:sp>
      <p:sp>
        <p:nvSpPr>
          <p:cNvPr id="45069" name="AutoShape 13">
            <a:extLst>
              <a:ext uri="{FF2B5EF4-FFF2-40B4-BE49-F238E27FC236}">
                <a16:creationId xmlns:a16="http://schemas.microsoft.com/office/drawing/2014/main" id="{735D43F4-1D28-2B77-13D0-324438C95EF5}"/>
              </a:ext>
            </a:extLst>
          </p:cNvPr>
          <p:cNvSpPr>
            <a:spLocks noChangeArrowheads="1"/>
          </p:cNvSpPr>
          <p:nvPr/>
        </p:nvSpPr>
        <p:spPr bwMode="auto">
          <a:xfrm>
            <a:off x="3511550" y="3054350"/>
            <a:ext cx="139700" cy="158750"/>
          </a:xfrm>
          <a:prstGeom prst="star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5070" name="AutoShape 14">
            <a:extLst>
              <a:ext uri="{FF2B5EF4-FFF2-40B4-BE49-F238E27FC236}">
                <a16:creationId xmlns:a16="http://schemas.microsoft.com/office/drawing/2014/main" id="{E6D39FD5-0A99-01B6-8741-AEB979733134}"/>
              </a:ext>
            </a:extLst>
          </p:cNvPr>
          <p:cNvSpPr>
            <a:spLocks noChangeArrowheads="1"/>
          </p:cNvSpPr>
          <p:nvPr/>
        </p:nvSpPr>
        <p:spPr bwMode="auto">
          <a:xfrm>
            <a:off x="4654550" y="2444750"/>
            <a:ext cx="139700" cy="158750"/>
          </a:xfrm>
          <a:prstGeom prst="star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5071" name="AutoShape 15">
            <a:extLst>
              <a:ext uri="{FF2B5EF4-FFF2-40B4-BE49-F238E27FC236}">
                <a16:creationId xmlns:a16="http://schemas.microsoft.com/office/drawing/2014/main" id="{28765368-BB9C-5361-9469-EF9F848CFF8D}"/>
              </a:ext>
            </a:extLst>
          </p:cNvPr>
          <p:cNvSpPr>
            <a:spLocks noChangeArrowheads="1"/>
          </p:cNvSpPr>
          <p:nvPr/>
        </p:nvSpPr>
        <p:spPr bwMode="auto">
          <a:xfrm>
            <a:off x="3511550" y="3683000"/>
            <a:ext cx="139700" cy="158750"/>
          </a:xfrm>
          <a:prstGeom prst="star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5072" name="AutoShape 16">
            <a:extLst>
              <a:ext uri="{FF2B5EF4-FFF2-40B4-BE49-F238E27FC236}">
                <a16:creationId xmlns:a16="http://schemas.microsoft.com/office/drawing/2014/main" id="{484FA9B0-DC2E-05FD-6CC8-19A36418CDEE}"/>
              </a:ext>
            </a:extLst>
          </p:cNvPr>
          <p:cNvSpPr>
            <a:spLocks noChangeArrowheads="1"/>
          </p:cNvSpPr>
          <p:nvPr/>
        </p:nvSpPr>
        <p:spPr bwMode="auto">
          <a:xfrm>
            <a:off x="4673600" y="2978150"/>
            <a:ext cx="139700" cy="158750"/>
          </a:xfrm>
          <a:prstGeom prst="star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5073" name="Rectangle 17">
            <a:extLst>
              <a:ext uri="{FF2B5EF4-FFF2-40B4-BE49-F238E27FC236}">
                <a16:creationId xmlns:a16="http://schemas.microsoft.com/office/drawing/2014/main" id="{348F00D2-6DF8-F936-BC55-2EEE6DC40CB3}"/>
              </a:ext>
            </a:extLst>
          </p:cNvPr>
          <p:cNvSpPr>
            <a:spLocks noChangeArrowheads="1"/>
          </p:cNvSpPr>
          <p:nvPr/>
        </p:nvSpPr>
        <p:spPr bwMode="auto">
          <a:xfrm>
            <a:off x="3335338" y="5030788"/>
            <a:ext cx="720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N</a:t>
            </a:r>
            <a:r>
              <a:rPr lang="en-US" altLang="en-US" sz="2400" baseline="-25000">
                <a:latin typeface="Times New Roman" panose="02020603050405020304" pitchFamily="18" charset="0"/>
              </a:rPr>
              <a:t>1</a:t>
            </a:r>
          </a:p>
        </p:txBody>
      </p:sp>
      <p:sp>
        <p:nvSpPr>
          <p:cNvPr id="45074" name="Rectangle 18">
            <a:extLst>
              <a:ext uri="{FF2B5EF4-FFF2-40B4-BE49-F238E27FC236}">
                <a16:creationId xmlns:a16="http://schemas.microsoft.com/office/drawing/2014/main" id="{B415A92D-6F03-5815-5A69-50DF66DAA140}"/>
              </a:ext>
            </a:extLst>
          </p:cNvPr>
          <p:cNvSpPr>
            <a:spLocks noChangeArrowheads="1"/>
          </p:cNvSpPr>
          <p:nvPr/>
        </p:nvSpPr>
        <p:spPr bwMode="auto">
          <a:xfrm>
            <a:off x="4554538" y="5011738"/>
            <a:ext cx="720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N</a:t>
            </a:r>
            <a:r>
              <a:rPr lang="en-US" altLang="en-US" sz="2400" baseline="-25000">
                <a:latin typeface="Times New Roman" panose="02020603050405020304" pitchFamily="18" charset="0"/>
              </a:rPr>
              <a:t>2</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C6E34490-6C2C-F5ED-11FD-4092EBC2953D}"/>
              </a:ext>
            </a:extLst>
          </p:cNvPr>
          <p:cNvGrpSpPr>
            <a:grpSpLocks/>
          </p:cNvGrpSpPr>
          <p:nvPr/>
        </p:nvGrpSpPr>
        <p:grpSpPr bwMode="auto">
          <a:xfrm>
            <a:off x="230188" y="0"/>
            <a:ext cx="8836025" cy="6824663"/>
            <a:chOff x="145" y="0"/>
            <a:chExt cx="5566" cy="4299"/>
          </a:xfrm>
        </p:grpSpPr>
        <p:sp>
          <p:nvSpPr>
            <p:cNvPr id="50179" name="Rectangle 3">
              <a:extLst>
                <a:ext uri="{FF2B5EF4-FFF2-40B4-BE49-F238E27FC236}">
                  <a16:creationId xmlns:a16="http://schemas.microsoft.com/office/drawing/2014/main" id="{6B65585E-AD8B-F527-D9F2-9CABF3209CFD}"/>
                </a:ext>
              </a:extLst>
            </p:cNvPr>
            <p:cNvSpPr>
              <a:spLocks noChangeArrowheads="1"/>
            </p:cNvSpPr>
            <p:nvPr/>
          </p:nvSpPr>
          <p:spPr bwMode="auto">
            <a:xfrm>
              <a:off x="1780" y="1576"/>
              <a:ext cx="1768" cy="1960"/>
            </a:xfrm>
            <a:prstGeom prst="rect">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0" name="Rectangle 4">
              <a:extLst>
                <a:ext uri="{FF2B5EF4-FFF2-40B4-BE49-F238E27FC236}">
                  <a16:creationId xmlns:a16="http://schemas.microsoft.com/office/drawing/2014/main" id="{0A64F64A-F623-7664-E1AE-2916BC10F4EA}"/>
                </a:ext>
              </a:extLst>
            </p:cNvPr>
            <p:cNvSpPr>
              <a:spLocks noChangeArrowheads="1"/>
            </p:cNvSpPr>
            <p:nvPr/>
          </p:nvSpPr>
          <p:spPr bwMode="auto">
            <a:xfrm>
              <a:off x="432" y="0"/>
              <a:ext cx="4896"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Tests to measure soil strength</a:t>
              </a:r>
            </a:p>
          </p:txBody>
        </p:sp>
        <p:sp>
          <p:nvSpPr>
            <p:cNvPr id="50181" name="Rectangle 5">
              <a:extLst>
                <a:ext uri="{FF2B5EF4-FFF2-40B4-BE49-F238E27FC236}">
                  <a16:creationId xmlns:a16="http://schemas.microsoft.com/office/drawing/2014/main" id="{D2C7586E-B39F-0B8F-1170-77DF56568D42}"/>
                </a:ext>
              </a:extLst>
            </p:cNvPr>
            <p:cNvSpPr>
              <a:spLocks noChangeArrowheads="1"/>
            </p:cNvSpPr>
            <p:nvPr/>
          </p:nvSpPr>
          <p:spPr bwMode="auto">
            <a:xfrm>
              <a:off x="145" y="325"/>
              <a:ext cx="5566"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800">
                  <a:latin typeface="Times New Roman" panose="02020603050405020304" pitchFamily="18" charset="0"/>
                </a:rPr>
                <a:t>2.   The Triaxial Test</a:t>
              </a:r>
            </a:p>
          </p:txBody>
        </p:sp>
        <p:sp>
          <p:nvSpPr>
            <p:cNvPr id="50182" name="Rectangle 6">
              <a:extLst>
                <a:ext uri="{FF2B5EF4-FFF2-40B4-BE49-F238E27FC236}">
                  <a16:creationId xmlns:a16="http://schemas.microsoft.com/office/drawing/2014/main" id="{F1AFBA79-9D11-3D7B-C6B7-CFCB521F45D2}"/>
                </a:ext>
              </a:extLst>
            </p:cNvPr>
            <p:cNvSpPr>
              <a:spLocks noChangeArrowheads="1"/>
            </p:cNvSpPr>
            <p:nvPr/>
          </p:nvSpPr>
          <p:spPr bwMode="auto">
            <a:xfrm>
              <a:off x="2404" y="2416"/>
              <a:ext cx="520" cy="976"/>
            </a:xfrm>
            <a:prstGeom prst="rect">
              <a:avLst/>
            </a:prstGeom>
            <a:pattFill prst="pct10">
              <a:fgClr>
                <a:srgbClr val="414141"/>
              </a:fgClr>
              <a:bgClr>
                <a:schemeClr val="tx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3" name="Rectangle 7">
              <a:extLst>
                <a:ext uri="{FF2B5EF4-FFF2-40B4-BE49-F238E27FC236}">
                  <a16:creationId xmlns:a16="http://schemas.microsoft.com/office/drawing/2014/main" id="{E14F2F25-9966-FAC6-8197-E97E6791B0EA}"/>
                </a:ext>
              </a:extLst>
            </p:cNvPr>
            <p:cNvSpPr>
              <a:spLocks noChangeArrowheads="1"/>
            </p:cNvSpPr>
            <p:nvPr/>
          </p:nvSpPr>
          <p:spPr bwMode="auto">
            <a:xfrm>
              <a:off x="2404" y="2296"/>
              <a:ext cx="520" cy="136"/>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4" name="Rectangle 8">
              <a:extLst>
                <a:ext uri="{FF2B5EF4-FFF2-40B4-BE49-F238E27FC236}">
                  <a16:creationId xmlns:a16="http://schemas.microsoft.com/office/drawing/2014/main" id="{53DB5186-2A23-9D6C-CC40-5C6E0CA73315}"/>
                </a:ext>
              </a:extLst>
            </p:cNvPr>
            <p:cNvSpPr>
              <a:spLocks noChangeArrowheads="1"/>
            </p:cNvSpPr>
            <p:nvPr/>
          </p:nvSpPr>
          <p:spPr bwMode="auto">
            <a:xfrm>
              <a:off x="2404" y="3400"/>
              <a:ext cx="520" cy="136"/>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5" name="Rectangle 9">
              <a:extLst>
                <a:ext uri="{FF2B5EF4-FFF2-40B4-BE49-F238E27FC236}">
                  <a16:creationId xmlns:a16="http://schemas.microsoft.com/office/drawing/2014/main" id="{0E25AC30-148D-A49A-8259-CAB808F5C222}"/>
                </a:ext>
              </a:extLst>
            </p:cNvPr>
            <p:cNvSpPr>
              <a:spLocks noChangeArrowheads="1"/>
            </p:cNvSpPr>
            <p:nvPr/>
          </p:nvSpPr>
          <p:spPr bwMode="auto">
            <a:xfrm>
              <a:off x="1636" y="3544"/>
              <a:ext cx="2056" cy="56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6" name="Rectangle 10">
              <a:extLst>
                <a:ext uri="{FF2B5EF4-FFF2-40B4-BE49-F238E27FC236}">
                  <a16:creationId xmlns:a16="http://schemas.microsoft.com/office/drawing/2014/main" id="{01E89F4D-EF68-09A5-DAAF-43FA8AC25357}"/>
                </a:ext>
              </a:extLst>
            </p:cNvPr>
            <p:cNvSpPr>
              <a:spLocks noChangeArrowheads="1"/>
            </p:cNvSpPr>
            <p:nvPr/>
          </p:nvSpPr>
          <p:spPr bwMode="auto">
            <a:xfrm>
              <a:off x="1732" y="1576"/>
              <a:ext cx="40" cy="1960"/>
            </a:xfrm>
            <a:prstGeom prst="rect">
              <a:avLst/>
            </a:prstGeom>
            <a:solidFill>
              <a:srgbClr val="50009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7" name="Rectangle 11">
              <a:extLst>
                <a:ext uri="{FF2B5EF4-FFF2-40B4-BE49-F238E27FC236}">
                  <a16:creationId xmlns:a16="http://schemas.microsoft.com/office/drawing/2014/main" id="{EBAB3293-95AC-A1F0-32A6-D2080B5E3E44}"/>
                </a:ext>
              </a:extLst>
            </p:cNvPr>
            <p:cNvSpPr>
              <a:spLocks noChangeArrowheads="1"/>
            </p:cNvSpPr>
            <p:nvPr/>
          </p:nvSpPr>
          <p:spPr bwMode="auto">
            <a:xfrm>
              <a:off x="3556" y="1576"/>
              <a:ext cx="40" cy="1960"/>
            </a:xfrm>
            <a:prstGeom prst="rect">
              <a:avLst/>
            </a:prstGeom>
            <a:solidFill>
              <a:srgbClr val="50009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8" name="Rectangle 12">
              <a:extLst>
                <a:ext uri="{FF2B5EF4-FFF2-40B4-BE49-F238E27FC236}">
                  <a16:creationId xmlns:a16="http://schemas.microsoft.com/office/drawing/2014/main" id="{E016ED5A-5BDE-49B2-41C4-80BFEE53B8A9}"/>
                </a:ext>
              </a:extLst>
            </p:cNvPr>
            <p:cNvSpPr>
              <a:spLocks noChangeArrowheads="1"/>
            </p:cNvSpPr>
            <p:nvPr/>
          </p:nvSpPr>
          <p:spPr bwMode="auto">
            <a:xfrm>
              <a:off x="2608" y="1096"/>
              <a:ext cx="88" cy="109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89" name="Rectangle 13">
              <a:extLst>
                <a:ext uri="{FF2B5EF4-FFF2-40B4-BE49-F238E27FC236}">
                  <a16:creationId xmlns:a16="http://schemas.microsoft.com/office/drawing/2014/main" id="{813BEFC5-FE23-B892-0AD4-67EC1D6E8EC8}"/>
                </a:ext>
              </a:extLst>
            </p:cNvPr>
            <p:cNvSpPr>
              <a:spLocks noChangeArrowheads="1"/>
            </p:cNvSpPr>
            <p:nvPr/>
          </p:nvSpPr>
          <p:spPr bwMode="auto">
            <a:xfrm>
              <a:off x="1648" y="1480"/>
              <a:ext cx="952" cy="8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0" name="Rectangle 14">
              <a:extLst>
                <a:ext uri="{FF2B5EF4-FFF2-40B4-BE49-F238E27FC236}">
                  <a16:creationId xmlns:a16="http://schemas.microsoft.com/office/drawing/2014/main" id="{61C6D58A-3276-9EDC-E1A9-5C19F52B411D}"/>
                </a:ext>
              </a:extLst>
            </p:cNvPr>
            <p:cNvSpPr>
              <a:spLocks noChangeArrowheads="1"/>
            </p:cNvSpPr>
            <p:nvPr/>
          </p:nvSpPr>
          <p:spPr bwMode="auto">
            <a:xfrm>
              <a:off x="2704" y="1480"/>
              <a:ext cx="952" cy="8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1" name="Oval 15">
              <a:extLst>
                <a:ext uri="{FF2B5EF4-FFF2-40B4-BE49-F238E27FC236}">
                  <a16:creationId xmlns:a16="http://schemas.microsoft.com/office/drawing/2014/main" id="{2EE209AE-0472-2A16-2EDE-429A1B0B3791}"/>
                </a:ext>
              </a:extLst>
            </p:cNvPr>
            <p:cNvSpPr>
              <a:spLocks noChangeArrowheads="1"/>
            </p:cNvSpPr>
            <p:nvPr/>
          </p:nvSpPr>
          <p:spPr bwMode="auto">
            <a:xfrm>
              <a:off x="2608" y="2200"/>
              <a:ext cx="88" cy="8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2" name="Line 16">
              <a:extLst>
                <a:ext uri="{FF2B5EF4-FFF2-40B4-BE49-F238E27FC236}">
                  <a16:creationId xmlns:a16="http://schemas.microsoft.com/office/drawing/2014/main" id="{DDB9392E-2B5F-863B-4E51-8B81CBFB4127}"/>
                </a:ext>
              </a:extLst>
            </p:cNvPr>
            <p:cNvSpPr>
              <a:spLocks noChangeShapeType="1"/>
            </p:cNvSpPr>
            <p:nvPr/>
          </p:nvSpPr>
          <p:spPr bwMode="auto">
            <a:xfrm>
              <a:off x="2388" y="2304"/>
              <a:ext cx="0" cy="1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193" name="Line 17">
              <a:extLst>
                <a:ext uri="{FF2B5EF4-FFF2-40B4-BE49-F238E27FC236}">
                  <a16:creationId xmlns:a16="http://schemas.microsoft.com/office/drawing/2014/main" id="{A1783DA1-2931-F341-386D-684697763188}"/>
                </a:ext>
              </a:extLst>
            </p:cNvPr>
            <p:cNvSpPr>
              <a:spLocks noChangeShapeType="1"/>
            </p:cNvSpPr>
            <p:nvPr/>
          </p:nvSpPr>
          <p:spPr bwMode="auto">
            <a:xfrm>
              <a:off x="2928" y="2304"/>
              <a:ext cx="0" cy="1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194" name="Oval 18">
              <a:extLst>
                <a:ext uri="{FF2B5EF4-FFF2-40B4-BE49-F238E27FC236}">
                  <a16:creationId xmlns:a16="http://schemas.microsoft.com/office/drawing/2014/main" id="{E626B67B-CBCD-5F48-AEE4-47BDB3D5E482}"/>
                </a:ext>
              </a:extLst>
            </p:cNvPr>
            <p:cNvSpPr>
              <a:spLocks noChangeArrowheads="1"/>
            </p:cNvSpPr>
            <p:nvPr/>
          </p:nvSpPr>
          <p:spPr bwMode="auto">
            <a:xfrm>
              <a:off x="2304" y="2352"/>
              <a:ext cx="48" cy="72"/>
            </a:xfrm>
            <a:prstGeom prst="ellipse">
              <a:avLst/>
            </a:prstGeom>
            <a:solidFill>
              <a:srgbClr val="41414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5" name="Oval 19">
              <a:extLst>
                <a:ext uri="{FF2B5EF4-FFF2-40B4-BE49-F238E27FC236}">
                  <a16:creationId xmlns:a16="http://schemas.microsoft.com/office/drawing/2014/main" id="{672E9900-D2C1-A661-965E-8DBD77C0C56E}"/>
                </a:ext>
              </a:extLst>
            </p:cNvPr>
            <p:cNvSpPr>
              <a:spLocks noChangeArrowheads="1"/>
            </p:cNvSpPr>
            <p:nvPr/>
          </p:nvSpPr>
          <p:spPr bwMode="auto">
            <a:xfrm>
              <a:off x="2952" y="2328"/>
              <a:ext cx="48" cy="72"/>
            </a:xfrm>
            <a:prstGeom prst="ellipse">
              <a:avLst/>
            </a:prstGeom>
            <a:solidFill>
              <a:srgbClr val="41414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6" name="Oval 20">
              <a:extLst>
                <a:ext uri="{FF2B5EF4-FFF2-40B4-BE49-F238E27FC236}">
                  <a16:creationId xmlns:a16="http://schemas.microsoft.com/office/drawing/2014/main" id="{74638478-92C6-A621-0730-0918961B3A29}"/>
                </a:ext>
              </a:extLst>
            </p:cNvPr>
            <p:cNvSpPr>
              <a:spLocks noChangeArrowheads="1"/>
            </p:cNvSpPr>
            <p:nvPr/>
          </p:nvSpPr>
          <p:spPr bwMode="auto">
            <a:xfrm>
              <a:off x="2316" y="3420"/>
              <a:ext cx="48" cy="72"/>
            </a:xfrm>
            <a:prstGeom prst="ellipse">
              <a:avLst/>
            </a:prstGeom>
            <a:solidFill>
              <a:srgbClr val="41414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7" name="Oval 21">
              <a:extLst>
                <a:ext uri="{FF2B5EF4-FFF2-40B4-BE49-F238E27FC236}">
                  <a16:creationId xmlns:a16="http://schemas.microsoft.com/office/drawing/2014/main" id="{C02AD4B3-C270-A8BC-26BF-3E8E7DCD92C5}"/>
                </a:ext>
              </a:extLst>
            </p:cNvPr>
            <p:cNvSpPr>
              <a:spLocks noChangeArrowheads="1"/>
            </p:cNvSpPr>
            <p:nvPr/>
          </p:nvSpPr>
          <p:spPr bwMode="auto">
            <a:xfrm>
              <a:off x="2952" y="3432"/>
              <a:ext cx="48" cy="72"/>
            </a:xfrm>
            <a:prstGeom prst="ellipse">
              <a:avLst/>
            </a:prstGeom>
            <a:solidFill>
              <a:srgbClr val="41414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8" name="Rectangle 22">
              <a:extLst>
                <a:ext uri="{FF2B5EF4-FFF2-40B4-BE49-F238E27FC236}">
                  <a16:creationId xmlns:a16="http://schemas.microsoft.com/office/drawing/2014/main" id="{3E48F951-C358-2949-2430-9788A24634BA}"/>
                </a:ext>
              </a:extLst>
            </p:cNvPr>
            <p:cNvSpPr>
              <a:spLocks noChangeArrowheads="1"/>
            </p:cNvSpPr>
            <p:nvPr/>
          </p:nvSpPr>
          <p:spPr bwMode="auto">
            <a:xfrm>
              <a:off x="2620" y="3400"/>
              <a:ext cx="28" cy="46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199" name="Rectangle 23">
              <a:extLst>
                <a:ext uri="{FF2B5EF4-FFF2-40B4-BE49-F238E27FC236}">
                  <a16:creationId xmlns:a16="http://schemas.microsoft.com/office/drawing/2014/main" id="{4888867F-9F43-D786-7E43-B3AB4A15C139}"/>
                </a:ext>
              </a:extLst>
            </p:cNvPr>
            <p:cNvSpPr>
              <a:spLocks noChangeArrowheads="1"/>
            </p:cNvSpPr>
            <p:nvPr/>
          </p:nvSpPr>
          <p:spPr bwMode="auto">
            <a:xfrm>
              <a:off x="2656" y="3832"/>
              <a:ext cx="1036" cy="2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200" name="Rectangle 24">
              <a:extLst>
                <a:ext uri="{FF2B5EF4-FFF2-40B4-BE49-F238E27FC236}">
                  <a16:creationId xmlns:a16="http://schemas.microsoft.com/office/drawing/2014/main" id="{89F27028-3BA5-9EFE-6AA2-9FD1F9A6F7AE}"/>
                </a:ext>
              </a:extLst>
            </p:cNvPr>
            <p:cNvSpPr>
              <a:spLocks noChangeArrowheads="1"/>
            </p:cNvSpPr>
            <p:nvPr/>
          </p:nvSpPr>
          <p:spPr bwMode="auto">
            <a:xfrm>
              <a:off x="2020" y="3544"/>
              <a:ext cx="28" cy="256"/>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201" name="Rectangle 25">
              <a:extLst>
                <a:ext uri="{FF2B5EF4-FFF2-40B4-BE49-F238E27FC236}">
                  <a16:creationId xmlns:a16="http://schemas.microsoft.com/office/drawing/2014/main" id="{19EEDA32-0664-EEFD-57D0-2A21F8DCB069}"/>
                </a:ext>
              </a:extLst>
            </p:cNvPr>
            <p:cNvSpPr>
              <a:spLocks noChangeArrowheads="1"/>
            </p:cNvSpPr>
            <p:nvPr/>
          </p:nvSpPr>
          <p:spPr bwMode="auto">
            <a:xfrm>
              <a:off x="1636" y="3748"/>
              <a:ext cx="364" cy="5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202" name="Rectangle 26">
              <a:extLst>
                <a:ext uri="{FF2B5EF4-FFF2-40B4-BE49-F238E27FC236}">
                  <a16:creationId xmlns:a16="http://schemas.microsoft.com/office/drawing/2014/main" id="{9237AC67-9169-D283-B574-D68937C299A2}"/>
                </a:ext>
              </a:extLst>
            </p:cNvPr>
            <p:cNvSpPr>
              <a:spLocks noChangeArrowheads="1"/>
            </p:cNvSpPr>
            <p:nvPr/>
          </p:nvSpPr>
          <p:spPr bwMode="auto">
            <a:xfrm>
              <a:off x="277" y="3349"/>
              <a:ext cx="946"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Cell pressure</a:t>
              </a:r>
            </a:p>
          </p:txBody>
        </p:sp>
        <p:sp>
          <p:nvSpPr>
            <p:cNvPr id="50203" name="Rectangle 27">
              <a:extLst>
                <a:ext uri="{FF2B5EF4-FFF2-40B4-BE49-F238E27FC236}">
                  <a16:creationId xmlns:a16="http://schemas.microsoft.com/office/drawing/2014/main" id="{D57FDFA6-F3ED-FD7F-11CF-1C7434F1D5EC}"/>
                </a:ext>
              </a:extLst>
            </p:cNvPr>
            <p:cNvSpPr>
              <a:spLocks noChangeArrowheads="1"/>
            </p:cNvSpPr>
            <p:nvPr/>
          </p:nvSpPr>
          <p:spPr bwMode="auto">
            <a:xfrm>
              <a:off x="4129" y="3553"/>
              <a:ext cx="1390" cy="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Pore pressure and volume change</a:t>
              </a:r>
            </a:p>
          </p:txBody>
        </p:sp>
        <p:sp>
          <p:nvSpPr>
            <p:cNvPr id="50204" name="Rectangle 28">
              <a:extLst>
                <a:ext uri="{FF2B5EF4-FFF2-40B4-BE49-F238E27FC236}">
                  <a16:creationId xmlns:a16="http://schemas.microsoft.com/office/drawing/2014/main" id="{079F0170-AC5F-A0C8-6762-CC6E668F584B}"/>
                </a:ext>
              </a:extLst>
            </p:cNvPr>
            <p:cNvSpPr>
              <a:spLocks noChangeArrowheads="1"/>
            </p:cNvSpPr>
            <p:nvPr/>
          </p:nvSpPr>
          <p:spPr bwMode="auto">
            <a:xfrm>
              <a:off x="3961" y="1933"/>
              <a:ext cx="1366"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Rubber membrane</a:t>
              </a:r>
            </a:p>
          </p:txBody>
        </p:sp>
        <p:sp>
          <p:nvSpPr>
            <p:cNvPr id="50205" name="Rectangle 29">
              <a:extLst>
                <a:ext uri="{FF2B5EF4-FFF2-40B4-BE49-F238E27FC236}">
                  <a16:creationId xmlns:a16="http://schemas.microsoft.com/office/drawing/2014/main" id="{3275195F-F84E-D06C-114D-747AD4A884F6}"/>
                </a:ext>
              </a:extLst>
            </p:cNvPr>
            <p:cNvSpPr>
              <a:spLocks noChangeArrowheads="1"/>
            </p:cNvSpPr>
            <p:nvPr/>
          </p:nvSpPr>
          <p:spPr bwMode="auto">
            <a:xfrm>
              <a:off x="433" y="1705"/>
              <a:ext cx="105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Cell water</a:t>
              </a:r>
            </a:p>
          </p:txBody>
        </p:sp>
        <p:sp>
          <p:nvSpPr>
            <p:cNvPr id="50206" name="Rectangle 30">
              <a:extLst>
                <a:ext uri="{FF2B5EF4-FFF2-40B4-BE49-F238E27FC236}">
                  <a16:creationId xmlns:a16="http://schemas.microsoft.com/office/drawing/2014/main" id="{D33FBFFA-B4A4-4939-0C09-F24791174A3A}"/>
                </a:ext>
              </a:extLst>
            </p:cNvPr>
            <p:cNvSpPr>
              <a:spLocks noChangeArrowheads="1"/>
            </p:cNvSpPr>
            <p:nvPr/>
          </p:nvSpPr>
          <p:spPr bwMode="auto">
            <a:xfrm>
              <a:off x="337" y="2317"/>
              <a:ext cx="101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O-ring seals</a:t>
              </a:r>
            </a:p>
          </p:txBody>
        </p:sp>
        <p:sp>
          <p:nvSpPr>
            <p:cNvPr id="50207" name="Line 31">
              <a:extLst>
                <a:ext uri="{FF2B5EF4-FFF2-40B4-BE49-F238E27FC236}">
                  <a16:creationId xmlns:a16="http://schemas.microsoft.com/office/drawing/2014/main" id="{F18DD3F5-34A1-F023-23D4-31E472A56B00}"/>
                </a:ext>
              </a:extLst>
            </p:cNvPr>
            <p:cNvSpPr>
              <a:spLocks noChangeShapeType="1"/>
            </p:cNvSpPr>
            <p:nvPr/>
          </p:nvSpPr>
          <p:spPr bwMode="auto">
            <a:xfrm flipV="1">
              <a:off x="1128" y="2400"/>
              <a:ext cx="1164" cy="20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08" name="Line 32">
              <a:extLst>
                <a:ext uri="{FF2B5EF4-FFF2-40B4-BE49-F238E27FC236}">
                  <a16:creationId xmlns:a16="http://schemas.microsoft.com/office/drawing/2014/main" id="{B7FE730C-0947-47CE-5316-ED9F27DE4025}"/>
                </a:ext>
              </a:extLst>
            </p:cNvPr>
            <p:cNvSpPr>
              <a:spLocks noChangeShapeType="1"/>
            </p:cNvSpPr>
            <p:nvPr/>
          </p:nvSpPr>
          <p:spPr bwMode="auto">
            <a:xfrm>
              <a:off x="1140" y="2604"/>
              <a:ext cx="1164" cy="8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09" name="Line 33">
              <a:extLst>
                <a:ext uri="{FF2B5EF4-FFF2-40B4-BE49-F238E27FC236}">
                  <a16:creationId xmlns:a16="http://schemas.microsoft.com/office/drawing/2014/main" id="{F655C28A-8A51-8862-C0B6-EB37DFEAB23F}"/>
                </a:ext>
              </a:extLst>
            </p:cNvPr>
            <p:cNvSpPr>
              <a:spLocks noChangeShapeType="1"/>
            </p:cNvSpPr>
            <p:nvPr/>
          </p:nvSpPr>
          <p:spPr bwMode="auto">
            <a:xfrm flipH="1">
              <a:off x="2952" y="2160"/>
              <a:ext cx="1008" cy="62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0" name="Line 34">
              <a:extLst>
                <a:ext uri="{FF2B5EF4-FFF2-40B4-BE49-F238E27FC236}">
                  <a16:creationId xmlns:a16="http://schemas.microsoft.com/office/drawing/2014/main" id="{CA05A898-F755-7C80-C649-CFFB29F39056}"/>
                </a:ext>
              </a:extLst>
            </p:cNvPr>
            <p:cNvSpPr>
              <a:spLocks noChangeShapeType="1"/>
            </p:cNvSpPr>
            <p:nvPr/>
          </p:nvSpPr>
          <p:spPr bwMode="auto">
            <a:xfrm>
              <a:off x="1152" y="3780"/>
              <a:ext cx="36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1" name="Line 35">
              <a:extLst>
                <a:ext uri="{FF2B5EF4-FFF2-40B4-BE49-F238E27FC236}">
                  <a16:creationId xmlns:a16="http://schemas.microsoft.com/office/drawing/2014/main" id="{93D54B3A-063E-7E5D-B022-05E5B27394D8}"/>
                </a:ext>
              </a:extLst>
            </p:cNvPr>
            <p:cNvSpPr>
              <a:spLocks noChangeShapeType="1"/>
            </p:cNvSpPr>
            <p:nvPr/>
          </p:nvSpPr>
          <p:spPr bwMode="auto">
            <a:xfrm flipH="1" flipV="1">
              <a:off x="3768" y="3852"/>
              <a:ext cx="360" cy="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2" name="Line 36">
              <a:extLst>
                <a:ext uri="{FF2B5EF4-FFF2-40B4-BE49-F238E27FC236}">
                  <a16:creationId xmlns:a16="http://schemas.microsoft.com/office/drawing/2014/main" id="{BEAB7F8F-7A8A-155C-A745-CD382094F2EE}"/>
                </a:ext>
              </a:extLst>
            </p:cNvPr>
            <p:cNvSpPr>
              <a:spLocks noChangeShapeType="1"/>
            </p:cNvSpPr>
            <p:nvPr/>
          </p:nvSpPr>
          <p:spPr bwMode="auto">
            <a:xfrm>
              <a:off x="1368" y="1860"/>
              <a:ext cx="804" cy="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3" name="Rectangle 37">
              <a:extLst>
                <a:ext uri="{FF2B5EF4-FFF2-40B4-BE49-F238E27FC236}">
                  <a16:creationId xmlns:a16="http://schemas.microsoft.com/office/drawing/2014/main" id="{F77C5FD5-1874-D0E4-E057-B80D91EE937E}"/>
                </a:ext>
              </a:extLst>
            </p:cNvPr>
            <p:cNvSpPr>
              <a:spLocks noChangeArrowheads="1"/>
            </p:cNvSpPr>
            <p:nvPr/>
          </p:nvSpPr>
          <p:spPr bwMode="auto">
            <a:xfrm>
              <a:off x="2416" y="3352"/>
              <a:ext cx="484" cy="52"/>
            </a:xfrm>
            <a:prstGeom prst="rect">
              <a:avLst/>
            </a:prstGeom>
            <a:solidFill>
              <a:srgbClr val="767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0214" name="Line 38">
              <a:extLst>
                <a:ext uri="{FF2B5EF4-FFF2-40B4-BE49-F238E27FC236}">
                  <a16:creationId xmlns:a16="http://schemas.microsoft.com/office/drawing/2014/main" id="{603E9F39-56DC-255A-E4C9-8B237CD565A6}"/>
                </a:ext>
              </a:extLst>
            </p:cNvPr>
            <p:cNvSpPr>
              <a:spLocks noChangeShapeType="1"/>
            </p:cNvSpPr>
            <p:nvPr/>
          </p:nvSpPr>
          <p:spPr bwMode="auto">
            <a:xfrm flipH="1">
              <a:off x="2844" y="3012"/>
              <a:ext cx="1320" cy="3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5" name="Rectangle 39">
              <a:extLst>
                <a:ext uri="{FF2B5EF4-FFF2-40B4-BE49-F238E27FC236}">
                  <a16:creationId xmlns:a16="http://schemas.microsoft.com/office/drawing/2014/main" id="{88C98309-31F6-7F81-DC80-EAB42BCCC70C}"/>
                </a:ext>
              </a:extLst>
            </p:cNvPr>
            <p:cNvSpPr>
              <a:spLocks noChangeArrowheads="1"/>
            </p:cNvSpPr>
            <p:nvPr/>
          </p:nvSpPr>
          <p:spPr bwMode="auto">
            <a:xfrm>
              <a:off x="4225" y="2809"/>
              <a:ext cx="137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Porous filter disc</a:t>
              </a:r>
            </a:p>
          </p:txBody>
        </p:sp>
        <p:sp>
          <p:nvSpPr>
            <p:cNvPr id="50216" name="Rectangle 40">
              <a:extLst>
                <a:ext uri="{FF2B5EF4-FFF2-40B4-BE49-F238E27FC236}">
                  <a16:creationId xmlns:a16="http://schemas.microsoft.com/office/drawing/2014/main" id="{ADC565E8-EE68-659C-FB56-D5651B135711}"/>
                </a:ext>
              </a:extLst>
            </p:cNvPr>
            <p:cNvSpPr>
              <a:spLocks noChangeArrowheads="1"/>
            </p:cNvSpPr>
            <p:nvPr/>
          </p:nvSpPr>
          <p:spPr bwMode="auto">
            <a:xfrm>
              <a:off x="4009" y="1237"/>
              <a:ext cx="1462"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Confining cylinder</a:t>
              </a:r>
            </a:p>
          </p:txBody>
        </p:sp>
        <p:sp>
          <p:nvSpPr>
            <p:cNvPr id="50217" name="Line 41">
              <a:extLst>
                <a:ext uri="{FF2B5EF4-FFF2-40B4-BE49-F238E27FC236}">
                  <a16:creationId xmlns:a16="http://schemas.microsoft.com/office/drawing/2014/main" id="{BE059642-D2CC-9872-9C49-C06E0E37E56B}"/>
                </a:ext>
              </a:extLst>
            </p:cNvPr>
            <p:cNvSpPr>
              <a:spLocks noChangeShapeType="1"/>
            </p:cNvSpPr>
            <p:nvPr/>
          </p:nvSpPr>
          <p:spPr bwMode="auto">
            <a:xfrm flipH="1">
              <a:off x="3600" y="1476"/>
              <a:ext cx="408"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8" name="Line 42">
              <a:extLst>
                <a:ext uri="{FF2B5EF4-FFF2-40B4-BE49-F238E27FC236}">
                  <a16:creationId xmlns:a16="http://schemas.microsoft.com/office/drawing/2014/main" id="{F3E4380E-D5B2-5878-53A3-3F0AF5210ECE}"/>
                </a:ext>
              </a:extLst>
            </p:cNvPr>
            <p:cNvSpPr>
              <a:spLocks noChangeShapeType="1"/>
            </p:cNvSpPr>
            <p:nvPr/>
          </p:nvSpPr>
          <p:spPr bwMode="auto">
            <a:xfrm>
              <a:off x="2640" y="708"/>
              <a:ext cx="0" cy="3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0219" name="Rectangle 43">
              <a:extLst>
                <a:ext uri="{FF2B5EF4-FFF2-40B4-BE49-F238E27FC236}">
                  <a16:creationId xmlns:a16="http://schemas.microsoft.com/office/drawing/2014/main" id="{C6CB6DA1-BA45-8708-0DAD-F51D4B373FF3}"/>
                </a:ext>
              </a:extLst>
            </p:cNvPr>
            <p:cNvSpPr>
              <a:spLocks noChangeArrowheads="1"/>
            </p:cNvSpPr>
            <p:nvPr/>
          </p:nvSpPr>
          <p:spPr bwMode="auto">
            <a:xfrm>
              <a:off x="2773" y="589"/>
              <a:ext cx="154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Deviator load</a:t>
              </a:r>
            </a:p>
          </p:txBody>
        </p:sp>
        <p:sp>
          <p:nvSpPr>
            <p:cNvPr id="50220" name="Rectangle 44">
              <a:extLst>
                <a:ext uri="{FF2B5EF4-FFF2-40B4-BE49-F238E27FC236}">
                  <a16:creationId xmlns:a16="http://schemas.microsoft.com/office/drawing/2014/main" id="{123B2CE8-729A-D807-FDE0-9BE638DA52DA}"/>
                </a:ext>
              </a:extLst>
            </p:cNvPr>
            <p:cNvSpPr>
              <a:spLocks noChangeArrowheads="1"/>
            </p:cNvSpPr>
            <p:nvPr/>
          </p:nvSpPr>
          <p:spPr bwMode="auto">
            <a:xfrm>
              <a:off x="2473" y="2641"/>
              <a:ext cx="430"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solidFill>
                    <a:srgbClr val="414141"/>
                  </a:solidFill>
                  <a:latin typeface="Times New Roman" panose="02020603050405020304" pitchFamily="18" charset="0"/>
                </a:rPr>
                <a:t>Soil</a:t>
              </a:r>
            </a:p>
          </p:txBody>
        </p:sp>
      </p:gr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ECCD8FB-CB70-D668-1AAD-DEC53294C3B7}"/>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r>
              <a:rPr lang="en-US" altLang="en-US" sz="3200">
                <a:solidFill>
                  <a:schemeClr val="tx2"/>
                </a:solidFill>
                <a:latin typeface="Times New Roman" panose="02020603050405020304" pitchFamily="18" charset="0"/>
              </a:rPr>
              <a:t>Stresses in triaxial specimens</a:t>
            </a:r>
          </a:p>
        </p:txBody>
      </p:sp>
      <p:sp>
        <p:nvSpPr>
          <p:cNvPr id="52227" name="Rectangle 3">
            <a:extLst>
              <a:ext uri="{FF2B5EF4-FFF2-40B4-BE49-F238E27FC236}">
                <a16:creationId xmlns:a16="http://schemas.microsoft.com/office/drawing/2014/main" id="{4858E546-B08A-995A-86C1-43F595D038A2}"/>
              </a:ext>
            </a:extLst>
          </p:cNvPr>
          <p:cNvSpPr>
            <a:spLocks noChangeArrowheads="1"/>
          </p:cNvSpPr>
          <p:nvPr/>
        </p:nvSpPr>
        <p:spPr bwMode="auto">
          <a:xfrm>
            <a:off x="2978150" y="1911350"/>
            <a:ext cx="1816100" cy="22733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2228" name="Oval 4">
            <a:extLst>
              <a:ext uri="{FF2B5EF4-FFF2-40B4-BE49-F238E27FC236}">
                <a16:creationId xmlns:a16="http://schemas.microsoft.com/office/drawing/2014/main" id="{E0C82120-5634-FC8F-99F5-07F06C3CEB2D}"/>
              </a:ext>
            </a:extLst>
          </p:cNvPr>
          <p:cNvSpPr>
            <a:spLocks noChangeArrowheads="1"/>
          </p:cNvSpPr>
          <p:nvPr/>
        </p:nvSpPr>
        <p:spPr bwMode="auto">
          <a:xfrm>
            <a:off x="2978150" y="1606550"/>
            <a:ext cx="1816100" cy="520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2229" name="Oval 5">
            <a:extLst>
              <a:ext uri="{FF2B5EF4-FFF2-40B4-BE49-F238E27FC236}">
                <a16:creationId xmlns:a16="http://schemas.microsoft.com/office/drawing/2014/main" id="{C55BFF95-CBD5-BD46-C0BC-8F2F5C37F0F7}"/>
              </a:ext>
            </a:extLst>
          </p:cNvPr>
          <p:cNvSpPr>
            <a:spLocks noChangeArrowheads="1"/>
          </p:cNvSpPr>
          <p:nvPr/>
        </p:nvSpPr>
        <p:spPr bwMode="auto">
          <a:xfrm>
            <a:off x="2978150" y="3892550"/>
            <a:ext cx="1816100" cy="520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2230" name="Line 6">
            <a:extLst>
              <a:ext uri="{FF2B5EF4-FFF2-40B4-BE49-F238E27FC236}">
                <a16:creationId xmlns:a16="http://schemas.microsoft.com/office/drawing/2014/main" id="{BF0A1F07-8DCD-7139-A1A5-3FDE79AEA5F6}"/>
              </a:ext>
            </a:extLst>
          </p:cNvPr>
          <p:cNvSpPr>
            <a:spLocks noChangeShapeType="1"/>
          </p:cNvSpPr>
          <p:nvPr/>
        </p:nvSpPr>
        <p:spPr bwMode="auto">
          <a:xfrm flipV="1">
            <a:off x="3276600" y="41910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1" name="Line 7">
            <a:extLst>
              <a:ext uri="{FF2B5EF4-FFF2-40B4-BE49-F238E27FC236}">
                <a16:creationId xmlns:a16="http://schemas.microsoft.com/office/drawing/2014/main" id="{5FAE10AE-3CD8-756B-2581-3144873E78EA}"/>
              </a:ext>
            </a:extLst>
          </p:cNvPr>
          <p:cNvSpPr>
            <a:spLocks noChangeShapeType="1"/>
          </p:cNvSpPr>
          <p:nvPr/>
        </p:nvSpPr>
        <p:spPr bwMode="auto">
          <a:xfrm flipV="1">
            <a:off x="3810000" y="42672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2" name="Line 8">
            <a:extLst>
              <a:ext uri="{FF2B5EF4-FFF2-40B4-BE49-F238E27FC236}">
                <a16:creationId xmlns:a16="http://schemas.microsoft.com/office/drawing/2014/main" id="{356B79CF-D4CF-8EAE-2FA8-4B570DB807AE}"/>
              </a:ext>
            </a:extLst>
          </p:cNvPr>
          <p:cNvSpPr>
            <a:spLocks noChangeShapeType="1"/>
          </p:cNvSpPr>
          <p:nvPr/>
        </p:nvSpPr>
        <p:spPr bwMode="auto">
          <a:xfrm flipV="1">
            <a:off x="4114800" y="40386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3" name="Line 9">
            <a:extLst>
              <a:ext uri="{FF2B5EF4-FFF2-40B4-BE49-F238E27FC236}">
                <a16:creationId xmlns:a16="http://schemas.microsoft.com/office/drawing/2014/main" id="{529F02C6-68D5-60A9-ACF8-620C9EDB596E}"/>
              </a:ext>
            </a:extLst>
          </p:cNvPr>
          <p:cNvSpPr>
            <a:spLocks noChangeShapeType="1"/>
          </p:cNvSpPr>
          <p:nvPr/>
        </p:nvSpPr>
        <p:spPr bwMode="auto">
          <a:xfrm flipV="1">
            <a:off x="4495800" y="41910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4" name="Line 10">
            <a:extLst>
              <a:ext uri="{FF2B5EF4-FFF2-40B4-BE49-F238E27FC236}">
                <a16:creationId xmlns:a16="http://schemas.microsoft.com/office/drawing/2014/main" id="{1818A0AA-6945-49A3-7492-51012820C25C}"/>
              </a:ext>
            </a:extLst>
          </p:cNvPr>
          <p:cNvSpPr>
            <a:spLocks noChangeShapeType="1"/>
          </p:cNvSpPr>
          <p:nvPr/>
        </p:nvSpPr>
        <p:spPr bwMode="auto">
          <a:xfrm flipV="1">
            <a:off x="3581400" y="40386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5" name="Line 11">
            <a:extLst>
              <a:ext uri="{FF2B5EF4-FFF2-40B4-BE49-F238E27FC236}">
                <a16:creationId xmlns:a16="http://schemas.microsoft.com/office/drawing/2014/main" id="{FAD02C08-4975-BE0B-8CDA-E646625845DD}"/>
              </a:ext>
            </a:extLst>
          </p:cNvPr>
          <p:cNvSpPr>
            <a:spLocks noChangeShapeType="1"/>
          </p:cNvSpPr>
          <p:nvPr/>
        </p:nvSpPr>
        <p:spPr bwMode="auto">
          <a:xfrm>
            <a:off x="3886200" y="762000"/>
            <a:ext cx="0" cy="1066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6" name="Line 12">
            <a:extLst>
              <a:ext uri="{FF2B5EF4-FFF2-40B4-BE49-F238E27FC236}">
                <a16:creationId xmlns:a16="http://schemas.microsoft.com/office/drawing/2014/main" id="{5904A04D-7793-C98D-B66D-10A36773E178}"/>
              </a:ext>
            </a:extLst>
          </p:cNvPr>
          <p:cNvSpPr>
            <a:spLocks noChangeShapeType="1"/>
          </p:cNvSpPr>
          <p:nvPr/>
        </p:nvSpPr>
        <p:spPr bwMode="auto">
          <a:xfrm flipV="1">
            <a:off x="2743200" y="24384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7" name="Line 13">
            <a:extLst>
              <a:ext uri="{FF2B5EF4-FFF2-40B4-BE49-F238E27FC236}">
                <a16:creationId xmlns:a16="http://schemas.microsoft.com/office/drawing/2014/main" id="{76771ECF-7BF9-DE01-9C30-BBAFA122D384}"/>
              </a:ext>
            </a:extLst>
          </p:cNvPr>
          <p:cNvSpPr>
            <a:spLocks noChangeShapeType="1"/>
          </p:cNvSpPr>
          <p:nvPr/>
        </p:nvSpPr>
        <p:spPr bwMode="auto">
          <a:xfrm flipV="1">
            <a:off x="2743200" y="29718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8" name="Line 14">
            <a:extLst>
              <a:ext uri="{FF2B5EF4-FFF2-40B4-BE49-F238E27FC236}">
                <a16:creationId xmlns:a16="http://schemas.microsoft.com/office/drawing/2014/main" id="{28300A50-2E30-BE3D-FFD1-D2D90B167CF6}"/>
              </a:ext>
            </a:extLst>
          </p:cNvPr>
          <p:cNvSpPr>
            <a:spLocks noChangeShapeType="1"/>
          </p:cNvSpPr>
          <p:nvPr/>
        </p:nvSpPr>
        <p:spPr bwMode="auto">
          <a:xfrm flipV="1">
            <a:off x="2743200" y="35052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39" name="Line 15">
            <a:extLst>
              <a:ext uri="{FF2B5EF4-FFF2-40B4-BE49-F238E27FC236}">
                <a16:creationId xmlns:a16="http://schemas.microsoft.com/office/drawing/2014/main" id="{E2FC9200-CD20-97A6-B812-4C92AC144FDA}"/>
              </a:ext>
            </a:extLst>
          </p:cNvPr>
          <p:cNvSpPr>
            <a:spLocks noChangeShapeType="1"/>
          </p:cNvSpPr>
          <p:nvPr/>
        </p:nvSpPr>
        <p:spPr bwMode="auto">
          <a:xfrm>
            <a:off x="4648200" y="23622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40" name="Line 16">
            <a:extLst>
              <a:ext uri="{FF2B5EF4-FFF2-40B4-BE49-F238E27FC236}">
                <a16:creationId xmlns:a16="http://schemas.microsoft.com/office/drawing/2014/main" id="{425A3A7B-EFCF-5B38-7635-23968F0A04C6}"/>
              </a:ext>
            </a:extLst>
          </p:cNvPr>
          <p:cNvSpPr>
            <a:spLocks noChangeShapeType="1"/>
          </p:cNvSpPr>
          <p:nvPr/>
        </p:nvSpPr>
        <p:spPr bwMode="auto">
          <a:xfrm>
            <a:off x="4648200" y="29718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41" name="Line 17">
            <a:extLst>
              <a:ext uri="{FF2B5EF4-FFF2-40B4-BE49-F238E27FC236}">
                <a16:creationId xmlns:a16="http://schemas.microsoft.com/office/drawing/2014/main" id="{F1D5A818-091C-CC67-925B-7EA09DDDAF25}"/>
              </a:ext>
            </a:extLst>
          </p:cNvPr>
          <p:cNvSpPr>
            <a:spLocks noChangeShapeType="1"/>
          </p:cNvSpPr>
          <p:nvPr/>
        </p:nvSpPr>
        <p:spPr bwMode="auto">
          <a:xfrm>
            <a:off x="4648200" y="3505200"/>
            <a:ext cx="609600" cy="762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42" name="Rectangle 18">
            <a:extLst>
              <a:ext uri="{FF2B5EF4-FFF2-40B4-BE49-F238E27FC236}">
                <a16:creationId xmlns:a16="http://schemas.microsoft.com/office/drawing/2014/main" id="{E79F620F-1F3A-0392-B825-69C6413C61E3}"/>
              </a:ext>
            </a:extLst>
          </p:cNvPr>
          <p:cNvSpPr>
            <a:spLocks noChangeArrowheads="1"/>
          </p:cNvSpPr>
          <p:nvPr/>
        </p:nvSpPr>
        <p:spPr bwMode="auto">
          <a:xfrm>
            <a:off x="2058988" y="2668588"/>
            <a:ext cx="530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p>
        </p:txBody>
      </p:sp>
      <p:sp>
        <p:nvSpPr>
          <p:cNvPr id="52243" name="Rectangle 19">
            <a:extLst>
              <a:ext uri="{FF2B5EF4-FFF2-40B4-BE49-F238E27FC236}">
                <a16:creationId xmlns:a16="http://schemas.microsoft.com/office/drawing/2014/main" id="{2057F1DB-9040-593D-FE32-5B8B86EE4C54}"/>
              </a:ext>
            </a:extLst>
          </p:cNvPr>
          <p:cNvSpPr>
            <a:spLocks noChangeArrowheads="1"/>
          </p:cNvSpPr>
          <p:nvPr/>
        </p:nvSpPr>
        <p:spPr bwMode="auto">
          <a:xfrm>
            <a:off x="5335588" y="2668588"/>
            <a:ext cx="33496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r>
              <a:rPr lang="en-US" altLang="en-US" sz="2400">
                <a:latin typeface="Times New Roman" panose="02020603050405020304" pitchFamily="18" charset="0"/>
              </a:rPr>
              <a:t>   = 	Radial stress (cell    	pressure)</a:t>
            </a:r>
          </a:p>
        </p:txBody>
      </p:sp>
      <p:sp>
        <p:nvSpPr>
          <p:cNvPr id="52244" name="Rectangle 20">
            <a:extLst>
              <a:ext uri="{FF2B5EF4-FFF2-40B4-BE49-F238E27FC236}">
                <a16:creationId xmlns:a16="http://schemas.microsoft.com/office/drawing/2014/main" id="{4BDE97C3-5A68-89AA-43A6-50F3DC3F5890}"/>
              </a:ext>
            </a:extLst>
          </p:cNvPr>
          <p:cNvSpPr>
            <a:spLocks noChangeArrowheads="1"/>
          </p:cNvSpPr>
          <p:nvPr/>
        </p:nvSpPr>
        <p:spPr bwMode="auto">
          <a:xfrm>
            <a:off x="3659188" y="4725988"/>
            <a:ext cx="3273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a</a:t>
            </a:r>
            <a:r>
              <a:rPr lang="en-US" altLang="en-US" sz="2400">
                <a:latin typeface="Times New Roman" panose="02020603050405020304" pitchFamily="18" charset="0"/>
              </a:rPr>
              <a:t>  = Axial stress</a:t>
            </a:r>
          </a:p>
        </p:txBody>
      </p:sp>
      <p:sp>
        <p:nvSpPr>
          <p:cNvPr id="52245" name="Rectangle 21">
            <a:extLst>
              <a:ext uri="{FF2B5EF4-FFF2-40B4-BE49-F238E27FC236}">
                <a16:creationId xmlns:a16="http://schemas.microsoft.com/office/drawing/2014/main" id="{A395C0D3-F62E-914C-265D-57055F0E5654}"/>
              </a:ext>
            </a:extLst>
          </p:cNvPr>
          <p:cNvSpPr>
            <a:spLocks noChangeArrowheads="1"/>
          </p:cNvSpPr>
          <p:nvPr/>
        </p:nvSpPr>
        <p:spPr bwMode="auto">
          <a:xfrm>
            <a:off x="4040188" y="687388"/>
            <a:ext cx="29686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Times New Roman" panose="02020603050405020304" pitchFamily="18" charset="0"/>
              </a:rPr>
              <a:t>F =  Deviator load</a:t>
            </a:r>
          </a:p>
        </p:txBody>
      </p:sp>
      <p:sp>
        <p:nvSpPr>
          <p:cNvPr id="52246" name="Line 22">
            <a:extLst>
              <a:ext uri="{FF2B5EF4-FFF2-40B4-BE49-F238E27FC236}">
                <a16:creationId xmlns:a16="http://schemas.microsoft.com/office/drawing/2014/main" id="{999D19B9-2480-0924-FA42-362B37586138}"/>
              </a:ext>
            </a:extLst>
          </p:cNvPr>
          <p:cNvSpPr>
            <a:spLocks noChangeShapeType="1"/>
          </p:cNvSpPr>
          <p:nvPr/>
        </p:nvSpPr>
        <p:spPr bwMode="auto">
          <a:xfrm>
            <a:off x="3352800" y="13716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47" name="Line 23">
            <a:extLst>
              <a:ext uri="{FF2B5EF4-FFF2-40B4-BE49-F238E27FC236}">
                <a16:creationId xmlns:a16="http://schemas.microsoft.com/office/drawing/2014/main" id="{FBCB3388-B978-8F2D-D1FD-F4E6087B403D}"/>
              </a:ext>
            </a:extLst>
          </p:cNvPr>
          <p:cNvSpPr>
            <a:spLocks noChangeShapeType="1"/>
          </p:cNvSpPr>
          <p:nvPr/>
        </p:nvSpPr>
        <p:spPr bwMode="auto">
          <a:xfrm>
            <a:off x="4343400" y="13716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2248" name="Rectangle 24">
            <a:extLst>
              <a:ext uri="{FF2B5EF4-FFF2-40B4-BE49-F238E27FC236}">
                <a16:creationId xmlns:a16="http://schemas.microsoft.com/office/drawing/2014/main" id="{5C02DA14-1AB4-7FFE-8F37-D402BF09BF97}"/>
              </a:ext>
            </a:extLst>
          </p:cNvPr>
          <p:cNvSpPr>
            <a:spLocks noChangeArrowheads="1"/>
          </p:cNvSpPr>
          <p:nvPr/>
        </p:nvSpPr>
        <p:spPr bwMode="auto">
          <a:xfrm>
            <a:off x="2897188" y="992188"/>
            <a:ext cx="530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spcBef>
                <a:spcPct val="50000"/>
              </a:spcBef>
            </a:pPr>
            <a:r>
              <a:rPr lang="en-US" altLang="en-US" sz="2400">
                <a:latin typeface="Symbol" panose="05050102010706020507" pitchFamily="18" charset="2"/>
              </a:rPr>
              <a:t>s</a:t>
            </a:r>
            <a:r>
              <a:rPr lang="en-US" altLang="en-US" sz="2400" baseline="-25000">
                <a:latin typeface="Times New Roman" panose="02020603050405020304" pitchFamily="18" charset="0"/>
              </a:rPr>
              <a:t>r</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0.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1.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2.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3.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4.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5.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16.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3.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4.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5.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6.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7.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8.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ags/tag9.xml><?xml version="1.0" encoding="utf-8"?>
<p:tagLst xmlns:a="http://schemas.openxmlformats.org/drawingml/2006/main" xmlns:r="http://schemas.openxmlformats.org/officeDocument/2006/relationships" xmlns:p="http://schemas.openxmlformats.org/presentationml/2006/main">
  <p:tag name="POWER3D TRANSITION" val="DemoShutup.p3d 0"/>
  <p:tag name="POWER3D OPTIONS" val="Fast "/>
  <p:tag name="POWER3D IMAGE0" val="PWRTRANS.TGA"/>
  <p:tag name="POWER3D SOUND" val="Shut U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690</TotalTime>
  <Words>6405</Words>
  <Application>Microsoft Office PowerPoint</Application>
  <PresentationFormat>On-screen Show (4:3)</PresentationFormat>
  <Paragraphs>1038</Paragraphs>
  <Slides>289</Slides>
  <Notes>7</Notes>
  <HiddenSlides>0</HiddenSlides>
  <MMClips>4</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4</vt:i4>
      </vt:variant>
      <vt:variant>
        <vt:lpstr>Slide Titles</vt:lpstr>
      </vt:variant>
      <vt:variant>
        <vt:i4>289</vt:i4>
      </vt:variant>
    </vt:vector>
  </HeadingPairs>
  <TitlesOfParts>
    <vt:vector size="308" baseType="lpstr">
      <vt:lpstr>AKVWKT+CIDFont+F5</vt:lpstr>
      <vt:lpstr>Aptos</vt:lpstr>
      <vt:lpstr>Arial</vt:lpstr>
      <vt:lpstr>Arial Black</vt:lpstr>
      <vt:lpstr>Arial Narrow</vt:lpstr>
      <vt:lpstr>Calibri</vt:lpstr>
      <vt:lpstr>GMWPHQ+CIDFont+F4</vt:lpstr>
      <vt:lpstr>LLGWVF+CIDFont+F3</vt:lpstr>
      <vt:lpstr>LQRMGR+CIDFont+F2</vt:lpstr>
      <vt:lpstr>Symbol</vt:lpstr>
      <vt:lpstr>Tahoma</vt:lpstr>
      <vt:lpstr>Times New Roman</vt:lpstr>
      <vt:lpstr>Wingdings</vt:lpstr>
      <vt:lpstr>WMSBVV+CIDFont+F1</vt:lpstr>
      <vt:lpstr>Office Theme</vt:lpstr>
      <vt:lpstr>Bitmap Image</vt:lpstr>
      <vt:lpstr>Equation</vt:lpstr>
      <vt:lpstr>Document</vt:lpstr>
      <vt:lpstr>Image</vt:lpstr>
      <vt:lpstr>Technical Programme on "SOIL MECHANICS, FOUNDATION ENGINEERING &amp;  GEOTECHNICAL INVESTIGATIONS RELATED TO ELECTRIC SUB-STATION, EXTRA HIGH TENSION TRANSMISSION LINES AS PER QC, QA WITH IEC CONFORMITY"  for Engineers of APTRANSCO (Civil, Electrical &amp; Telecom)  at Training institute, APGENCO, Ibrahimpatnam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Geotechnical Project</vt:lpstr>
      <vt:lpstr>PowerPoint Presentation</vt:lpstr>
      <vt:lpstr>PowerPoint Presentation</vt:lpstr>
      <vt:lpstr>Grain Size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Shear failure</vt:lpstr>
      <vt:lpstr>Shear failure</vt:lpstr>
      <vt:lpstr>Shear failure</vt:lpstr>
      <vt:lpstr>Mohr-Coulomb failure criterion</vt:lpstr>
      <vt:lpstr>Mohr-Coulomb Failure Criterion</vt:lpstr>
      <vt:lpstr>Mohr-Coulomb Failure Criterion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Triaxial Test Apparatus</vt:lpstr>
      <vt:lpstr>Types of Triaxial Tests</vt:lpstr>
      <vt:lpstr>Types of Triaxial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Conducting UCC Test  to evaluate “Safe Bearing Capacity (qs)”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Shallow Foundations</vt:lpstr>
      <vt:lpstr>PowerPoint Presentation</vt:lpstr>
      <vt:lpstr>Deep Foundations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Retaining Walls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 Dr. P.V. Narasaiah garu</vt:lpstr>
      <vt:lpstr>Prof. Dr. K. Mallikarjuna Rao garu, SVU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Ram Subba Rao</dc:creator>
  <cp:lastModifiedBy>Godavarthi Venkataramasubbarao</cp:lastModifiedBy>
  <cp:revision>279</cp:revision>
  <dcterms:created xsi:type="dcterms:W3CDTF">2006-08-16T00:00:00Z</dcterms:created>
  <dcterms:modified xsi:type="dcterms:W3CDTF">2025-11-10T16:13:18Z</dcterms:modified>
</cp:coreProperties>
</file>