
<file path=[Content_Types].xml><?xml version="1.0" encoding="utf-8"?>
<Types xmlns="http://schemas.openxmlformats.org/package/2006/content-types">
  <Default Extension="crdownload"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532" r:id="rId2"/>
    <p:sldId id="1316" r:id="rId3"/>
    <p:sldId id="1343" r:id="rId4"/>
    <p:sldId id="1326" r:id="rId5"/>
    <p:sldId id="530" r:id="rId6"/>
    <p:sldId id="1342" r:id="rId7"/>
    <p:sldId id="1339" r:id="rId8"/>
    <p:sldId id="1327" r:id="rId9"/>
    <p:sldId id="531" r:id="rId10"/>
    <p:sldId id="1341" r:id="rId11"/>
    <p:sldId id="1340" r:id="rId12"/>
    <p:sldId id="1329" r:id="rId13"/>
    <p:sldId id="1335" r:id="rId14"/>
    <p:sldId id="1337" r:id="rId15"/>
    <p:sldId id="1324" r:id="rId16"/>
    <p:sldId id="1321" r:id="rId17"/>
    <p:sldId id="1334" r:id="rId18"/>
    <p:sldId id="1330" r:id="rId19"/>
    <p:sldId id="1331" r:id="rId20"/>
    <p:sldId id="1333" r:id="rId21"/>
    <p:sldId id="1336" r:id="rId22"/>
    <p:sldId id="1325" r:id="rId23"/>
    <p:sldId id="1344" r:id="rId24"/>
    <p:sldId id="1306" r:id="rId25"/>
    <p:sldId id="1109" r:id="rId26"/>
    <p:sldId id="1117" r:id="rId27"/>
    <p:sldId id="1273" r:id="rId28"/>
    <p:sldId id="276" r:id="rId29"/>
    <p:sldId id="1108" r:id="rId30"/>
    <p:sldId id="1106" r:id="rId31"/>
    <p:sldId id="425" r:id="rId32"/>
    <p:sldId id="256" r:id="rId33"/>
    <p:sldId id="1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0505"/>
    <a:srgbClr val="210866"/>
    <a:srgbClr val="FFBD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12" autoAdjust="0"/>
    <p:restoredTop sz="94598" autoAdjust="0"/>
  </p:normalViewPr>
  <p:slideViewPr>
    <p:cSldViewPr snapToGrid="0">
      <p:cViewPr varScale="1">
        <p:scale>
          <a:sx n="81" d="100"/>
          <a:sy n="81" d="100"/>
        </p:scale>
        <p:origin x="893" y="6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8D00-86B3-D300-1271-8A6B0ADF1B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E225399-4059-EF64-2DDE-75ABBB004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DA970E4-D857-0DF8-8598-9FD26949B720}"/>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21822AD4-DF01-F540-598E-AF9D2137A6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023796-8E88-1D03-EB4F-4CE0A49679DB}"/>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075205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69B5-707A-339F-BF0B-F0C82C38ABB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2817243-1314-EA57-D42F-7A5111A3BF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7447FFF-7DA8-C07B-5248-56BC3BD24881}"/>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04A98ECE-5DCB-807B-A6E9-3AC9A6FC490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9A9A8CB-6A2F-AAD9-55B3-F2089B97A67B}"/>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56942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5B84B-B342-E98C-5EC0-F6AAB6D165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5A00EB8-960D-2B06-401B-36C9B91A84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40EBC3-BCF9-7A9F-044C-3573A9DAC632}"/>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EDC6E352-BEE4-20FE-475A-0C78746FB44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8A6E8C-FAD9-67F3-FF74-1FF20696389C}"/>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880086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7A834-413E-A490-92A9-76295A08AB5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6024D3E-7BD0-878A-62B7-0288235965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000732B-502F-3548-D98A-6BAA852ACF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36EA96F-083D-AE51-8D9E-61C77B3AC1A7}"/>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637A1234-DC89-F2C6-A430-4D68877422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4C14D5-6642-282F-3ADF-C492663F5CB4}"/>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027393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B20FE-99AE-81F6-2772-1041EA66A9E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49D594-27F4-025F-9426-80BFA33017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240E16-4EBB-BBDB-AF86-ECDD7BDCCA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7D30314-560B-63E4-5F56-8A769F992B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1093D3-F83C-0D72-7C42-0355AE933E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9033EE9-C260-A61A-D087-013EE60EB12D}"/>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8" name="Footer Placeholder 7">
            <a:extLst>
              <a:ext uri="{FF2B5EF4-FFF2-40B4-BE49-F238E27FC236}">
                <a16:creationId xmlns:a16="http://schemas.microsoft.com/office/drawing/2014/main" id="{1F677FC6-0297-8A31-CCD1-DAC0988CC54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9D7280F-8434-11E7-B8A3-2A74919CB36A}"/>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53096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6C89-6816-9225-9020-66562DB0FD3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2137362-C38F-D613-681A-700C8A66B0AA}"/>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4" name="Footer Placeholder 3">
            <a:extLst>
              <a:ext uri="{FF2B5EF4-FFF2-40B4-BE49-F238E27FC236}">
                <a16:creationId xmlns:a16="http://schemas.microsoft.com/office/drawing/2014/main" id="{58DA3A49-93C0-6428-629F-8FD1B24034A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C53CA40-A3FA-26A6-6780-F85CF675ADB1}"/>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498302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42A935-37CB-C5E6-E06E-C24F95140E8B}"/>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3" name="Footer Placeholder 2">
            <a:extLst>
              <a:ext uri="{FF2B5EF4-FFF2-40B4-BE49-F238E27FC236}">
                <a16:creationId xmlns:a16="http://schemas.microsoft.com/office/drawing/2014/main" id="{45542B11-A7F6-3DAE-9993-C22ABB0C422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D6D71CA-6D71-55D3-5235-A237E9EC6623}"/>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176422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C03E-56EE-C7B2-4757-C1D640B698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71411A5-D393-3BE9-206E-D156C101D7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8BCD06A-8DCC-5759-FAE5-A206D4838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82FA7A-8513-CF63-AF37-FB368110BB2B}"/>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D0F485CF-D591-B12C-81D8-DE1455DD43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5FCF3BB-D544-77F9-766A-EE8EF33342EF}"/>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024506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6EFC-9ECE-2754-E5C1-1A3B8E28A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B74D1FD-FCCE-B89B-6397-D22E85D717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4F25AE7-F193-FB12-1D7A-0B77FB9E1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7D868C-A046-324B-DFF0-CCF7269F52F8}"/>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38D748F7-056C-AA37-ECB7-B0FA7CBDF0A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02F8B9-FEA6-ED55-5774-EB6AB564786D}"/>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768308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5712-0904-34CD-AC10-8AC0E1F9E3A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1498E28-02A2-E436-0F02-9FC5C58D09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D5C8B6-0BE1-107A-4A5D-EE93DC5B5430}"/>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847E1BB3-00AA-67D0-5E28-E61CFF31669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A125BB-CB68-C974-2CAD-F3050ADA3DFF}"/>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521687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C7B297-AA6D-66CE-8C83-49E257F751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BE4336B-FF24-1C40-BB65-1F9D3A341F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5DDC342-08C5-3BA3-6327-11380FDF6D61}"/>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0424EA3A-CF2F-256D-AD17-6230640E15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F2ED6E-2758-D651-007E-C2288550DFD8}"/>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559358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BD5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458DD1-F508-4740-461C-20DD5A3BC7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14D0F8B-546B-2D13-0BE1-1333AEC3E6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F58AC47-F482-95E3-376C-5CEBE5664A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2F988E7B-8A7F-7580-2305-C92D27851C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D4EDDA2-D4F9-B92F-4517-88979F5B1A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00B6-3638-4CDC-A179-3B7A3A51837C}" type="slidenum">
              <a:rPr lang="en-IN" smtClean="0"/>
              <a:t>‹#›</a:t>
            </a:fld>
            <a:endParaRPr lang="en-IN"/>
          </a:p>
        </p:txBody>
      </p:sp>
      <p:pic>
        <p:nvPicPr>
          <p:cNvPr id="8" name="Picture 7" descr="A person's face on a white background&#10;&#10;Description automatically generated with low confidence">
            <a:extLst>
              <a:ext uri="{FF2B5EF4-FFF2-40B4-BE49-F238E27FC236}">
                <a16:creationId xmlns:a16="http://schemas.microsoft.com/office/drawing/2014/main" id="{8D919EC4-18FE-E542-2A94-2F5890D37DBD}"/>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9753598" y="6068218"/>
            <a:ext cx="2195514" cy="576263"/>
          </a:xfrm>
          <a:prstGeom prst="rect">
            <a:avLst/>
          </a:prstGeom>
        </p:spPr>
      </p:pic>
      <p:pic>
        <p:nvPicPr>
          <p:cNvPr id="10" name="Picture 9" descr="Logo&#10;&#10;Description automatically generated">
            <a:extLst>
              <a:ext uri="{FF2B5EF4-FFF2-40B4-BE49-F238E27FC236}">
                <a16:creationId xmlns:a16="http://schemas.microsoft.com/office/drawing/2014/main" id="{17FA6AAA-E774-6B29-CE4E-C862D25A7FA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76199" y="99516"/>
            <a:ext cx="942678" cy="942678"/>
          </a:xfrm>
          <a:prstGeom prst="rect">
            <a:avLst/>
          </a:prstGeom>
        </p:spPr>
      </p:pic>
    </p:spTree>
    <p:extLst>
      <p:ext uri="{BB962C8B-B14F-4D97-AF65-F5344CB8AC3E}">
        <p14:creationId xmlns:p14="http://schemas.microsoft.com/office/powerpoint/2010/main" val="2750155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2" Type="http://schemas.openxmlformats.org/officeDocument/2006/relationships/image" Target="../media/image12.crdownload"/><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easyllama.com/blog/india-workplace-harassment-laws/" TargetMode="External"/><Relationship Id="rId2" Type="http://schemas.openxmlformats.org/officeDocument/2006/relationships/hyperlink" Target="https://uidai.gov.in/images/POSH-Policy-22042019.pdf" TargetMode="External"/><Relationship Id="rId1" Type="http://schemas.openxmlformats.org/officeDocument/2006/relationships/slideLayout" Target="../slideLayouts/slideLayout7.xml"/><Relationship Id="rId4" Type="http://schemas.openxmlformats.org/officeDocument/2006/relationships/hyperlink" Target="https://nhrc.nic.in/sites/default/files/Women%E2%80%99s%20Rights%20in%20India%20complete_compressed.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g"/><Relationship Id="rId1" Type="http://schemas.openxmlformats.org/officeDocument/2006/relationships/slideLayout" Target="../slideLayouts/slideLayout1.xml"/><Relationship Id="rId5" Type="http://schemas.openxmlformats.org/officeDocument/2006/relationships/image" Target="../media/image44.jpg"/><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569A8D-7485-93C9-2021-B23F0A8244DB}"/>
              </a:ext>
            </a:extLst>
          </p:cNvPr>
          <p:cNvSpPr txBox="1"/>
          <p:nvPr/>
        </p:nvSpPr>
        <p:spPr>
          <a:xfrm>
            <a:off x="1506245" y="168676"/>
            <a:ext cx="9179510" cy="1569660"/>
          </a:xfrm>
          <a:prstGeom prst="rect">
            <a:avLst/>
          </a:prstGeom>
          <a:noFill/>
        </p:spPr>
        <p:txBody>
          <a:bodyPr wrap="square" rtlCol="0">
            <a:spAutoFit/>
          </a:bodyPr>
          <a:lstStyle/>
          <a:p>
            <a:pPr algn="ctr"/>
            <a:r>
              <a:rPr lang="en-US" sz="3200" b="1" u="sng" dirty="0">
                <a:solidFill>
                  <a:srgbClr val="690505"/>
                </a:solidFill>
                <a:effectLst/>
                <a:ea typeface="Calibri" panose="020F0502020204030204" pitchFamily="34" charset="0"/>
              </a:rPr>
              <a:t>2-days </a:t>
            </a:r>
            <a:r>
              <a:rPr lang="en-US" sz="3200" b="1" u="sng" dirty="0">
                <a:solidFill>
                  <a:srgbClr val="690505"/>
                </a:solidFill>
                <a:ea typeface="Calibri" panose="020F0502020204030204" pitchFamily="34" charset="0"/>
              </a:rPr>
              <a:t>"Women Empowerment" </a:t>
            </a:r>
            <a:r>
              <a:rPr lang="en-US" sz="3200" b="1" u="sng" dirty="0">
                <a:solidFill>
                  <a:srgbClr val="690505"/>
                </a:solidFill>
                <a:effectLst/>
                <a:ea typeface="Calibri" panose="020F0502020204030204" pitchFamily="34" charset="0"/>
              </a:rPr>
              <a:t>Training </a:t>
            </a:r>
            <a:r>
              <a:rPr lang="en-US" sz="3200" b="1" u="sng" dirty="0" err="1">
                <a:solidFill>
                  <a:srgbClr val="690505"/>
                </a:solidFill>
                <a:effectLst/>
                <a:ea typeface="Calibri" panose="020F0502020204030204" pitchFamily="34" charset="0"/>
              </a:rPr>
              <a:t>Programme</a:t>
            </a:r>
            <a:r>
              <a:rPr lang="en-US" sz="3200" b="1" u="sng" dirty="0">
                <a:solidFill>
                  <a:srgbClr val="690505"/>
                </a:solidFill>
                <a:effectLst/>
                <a:ea typeface="Calibri" panose="020F0502020204030204" pitchFamily="34" charset="0"/>
              </a:rPr>
              <a:t> for </a:t>
            </a:r>
          </a:p>
          <a:p>
            <a:pPr algn="ctr"/>
            <a:r>
              <a:rPr lang="en-US" sz="3200" b="1" u="sng" dirty="0">
                <a:solidFill>
                  <a:srgbClr val="690505"/>
                </a:solidFill>
                <a:effectLst/>
                <a:ea typeface="Calibri" panose="020F0502020204030204" pitchFamily="34" charset="0"/>
              </a:rPr>
              <a:t>Women Employees of APTRANSCO</a:t>
            </a:r>
            <a:endParaRPr lang="en-US" sz="3200" dirty="0">
              <a:solidFill>
                <a:srgbClr val="690505"/>
              </a:solidFill>
            </a:endParaRPr>
          </a:p>
        </p:txBody>
      </p:sp>
      <p:grpSp>
        <p:nvGrpSpPr>
          <p:cNvPr id="3" name="Group 2">
            <a:extLst>
              <a:ext uri="{FF2B5EF4-FFF2-40B4-BE49-F238E27FC236}">
                <a16:creationId xmlns:a16="http://schemas.microsoft.com/office/drawing/2014/main" id="{02EC42D2-5F4E-5870-CD9E-BBF69A42BDC7}"/>
              </a:ext>
            </a:extLst>
          </p:cNvPr>
          <p:cNvGrpSpPr/>
          <p:nvPr/>
        </p:nvGrpSpPr>
        <p:grpSpPr>
          <a:xfrm>
            <a:off x="115648" y="1659508"/>
            <a:ext cx="2565647" cy="400110"/>
            <a:chOff x="115648" y="1659508"/>
            <a:chExt cx="2565647" cy="400110"/>
          </a:xfrm>
        </p:grpSpPr>
        <p:sp>
          <p:nvSpPr>
            <p:cNvPr id="4" name="TextBox 3">
              <a:extLst>
                <a:ext uri="{FF2B5EF4-FFF2-40B4-BE49-F238E27FC236}">
                  <a16:creationId xmlns:a16="http://schemas.microsoft.com/office/drawing/2014/main" id="{A4AC015D-15FE-8343-3F99-A86369A12A68}"/>
                </a:ext>
              </a:extLst>
            </p:cNvPr>
            <p:cNvSpPr txBox="1"/>
            <p:nvPr/>
          </p:nvSpPr>
          <p:spPr>
            <a:xfrm>
              <a:off x="115648" y="1659508"/>
              <a:ext cx="2565647" cy="400110"/>
            </a:xfrm>
            <a:prstGeom prst="rect">
              <a:avLst/>
            </a:prstGeom>
            <a:noFill/>
          </p:spPr>
          <p:txBody>
            <a:bodyPr wrap="square" rtlCol="0">
              <a:spAutoFit/>
            </a:bodyPr>
            <a:lstStyle/>
            <a:p>
              <a:r>
                <a:rPr lang="en-US" sz="2000" dirty="0">
                  <a:solidFill>
                    <a:srgbClr val="690505"/>
                  </a:solidFill>
                </a:rPr>
                <a:t>Day 2 – 26</a:t>
              </a:r>
              <a:r>
                <a:rPr lang="en-US" sz="2000" baseline="30000" dirty="0">
                  <a:solidFill>
                    <a:srgbClr val="690505"/>
                  </a:solidFill>
                </a:rPr>
                <a:t>th</a:t>
              </a:r>
              <a:r>
                <a:rPr lang="en-US" sz="2000" dirty="0">
                  <a:solidFill>
                    <a:srgbClr val="690505"/>
                  </a:solidFill>
                </a:rPr>
                <a:t> July’23</a:t>
              </a:r>
            </a:p>
          </p:txBody>
        </p:sp>
        <p:sp>
          <p:nvSpPr>
            <p:cNvPr id="5" name="Rectangle: Rounded Corners 4">
              <a:extLst>
                <a:ext uri="{FF2B5EF4-FFF2-40B4-BE49-F238E27FC236}">
                  <a16:creationId xmlns:a16="http://schemas.microsoft.com/office/drawing/2014/main" id="{156ACECA-2621-4BF8-790C-18A2567B7A29}"/>
                </a:ext>
              </a:extLst>
            </p:cNvPr>
            <p:cNvSpPr/>
            <p:nvPr/>
          </p:nvSpPr>
          <p:spPr>
            <a:xfrm>
              <a:off x="115648" y="1659508"/>
              <a:ext cx="2165913" cy="400110"/>
            </a:xfrm>
            <a:prstGeom prst="roundRect">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diagram of work life balance&#10;&#10;Description automatically generated">
            <a:extLst>
              <a:ext uri="{FF2B5EF4-FFF2-40B4-BE49-F238E27FC236}">
                <a16:creationId xmlns:a16="http://schemas.microsoft.com/office/drawing/2014/main" id="{6348544A-4351-44D4-751B-4B1EC5EFE0E3}"/>
              </a:ext>
            </a:extLst>
          </p:cNvPr>
          <p:cNvPicPr>
            <a:picLocks noChangeAspect="1"/>
          </p:cNvPicPr>
          <p:nvPr/>
        </p:nvPicPr>
        <p:blipFill rotWithShape="1">
          <a:blip r:embed="rId2">
            <a:extLst>
              <a:ext uri="{28A0092B-C50C-407E-A947-70E740481C1C}">
                <a14:useLocalDpi xmlns:a14="http://schemas.microsoft.com/office/drawing/2010/main" val="0"/>
              </a:ext>
            </a:extLst>
          </a:blip>
          <a:srcRect b="6760"/>
          <a:stretch/>
        </p:blipFill>
        <p:spPr>
          <a:xfrm>
            <a:off x="4465468" y="1986910"/>
            <a:ext cx="3513863" cy="2500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person sitting on a pile of coins&#10;&#10;Description automatically generated">
            <a:extLst>
              <a:ext uri="{FF2B5EF4-FFF2-40B4-BE49-F238E27FC236}">
                <a16:creationId xmlns:a16="http://schemas.microsoft.com/office/drawing/2014/main" id="{03EA50C1-A489-5CF4-6761-CDC53EE353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664" y="3550450"/>
            <a:ext cx="3843793" cy="20391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pSp>
        <p:nvGrpSpPr>
          <p:cNvPr id="16" name="Group 15">
            <a:extLst>
              <a:ext uri="{FF2B5EF4-FFF2-40B4-BE49-F238E27FC236}">
                <a16:creationId xmlns:a16="http://schemas.microsoft.com/office/drawing/2014/main" id="{1EEBCA0F-18F8-F231-2C93-CB09AB3E45EC}"/>
              </a:ext>
            </a:extLst>
          </p:cNvPr>
          <p:cNvGrpSpPr/>
          <p:nvPr/>
        </p:nvGrpSpPr>
        <p:grpSpPr>
          <a:xfrm>
            <a:off x="8241342" y="1738336"/>
            <a:ext cx="3700199" cy="2372025"/>
            <a:chOff x="8241342" y="1738336"/>
            <a:chExt cx="3700199" cy="2372025"/>
          </a:xfrm>
        </p:grpSpPr>
        <p:pic>
          <p:nvPicPr>
            <p:cNvPr id="11" name="Picture 10" descr="A group of power lines&#10;&#10;Description automatically generated">
              <a:extLst>
                <a:ext uri="{FF2B5EF4-FFF2-40B4-BE49-F238E27FC236}">
                  <a16:creationId xmlns:a16="http://schemas.microsoft.com/office/drawing/2014/main" id="{B9FA7FA0-C3B6-15E9-21A5-F8770DA787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41342" y="1738336"/>
              <a:ext cx="3700199" cy="2372025"/>
            </a:xfrm>
            <a:prstGeom prst="rect">
              <a:avLst/>
            </a:prstGeom>
          </p:spPr>
        </p:pic>
        <p:pic>
          <p:nvPicPr>
            <p:cNvPr id="13" name="Picture 12" descr="A person wearing a hard hat and safety vest&#10;&#10;Description automatically generated">
              <a:extLst>
                <a:ext uri="{FF2B5EF4-FFF2-40B4-BE49-F238E27FC236}">
                  <a16:creationId xmlns:a16="http://schemas.microsoft.com/office/drawing/2014/main" id="{674944A4-FF58-AE60-0A86-511654D86F4B}"/>
                </a:ext>
              </a:extLst>
            </p:cNvPr>
            <p:cNvPicPr>
              <a:picLocks noChangeAspect="1"/>
            </p:cNvPicPr>
            <p:nvPr/>
          </p:nvPicPr>
          <p:blipFill rotWithShape="1">
            <a:blip r:embed="rId5">
              <a:extLst>
                <a:ext uri="{28A0092B-C50C-407E-A947-70E740481C1C}">
                  <a14:useLocalDpi xmlns:a14="http://schemas.microsoft.com/office/drawing/2010/main" val="0"/>
                </a:ext>
              </a:extLst>
            </a:blip>
            <a:srcRect l="10096" t="14096" r="53220"/>
            <a:stretch/>
          </p:blipFill>
          <p:spPr>
            <a:xfrm>
              <a:off x="9341071" y="1986909"/>
              <a:ext cx="844866" cy="1038687"/>
            </a:xfrm>
            <a:prstGeom prst="rect">
              <a:avLst/>
            </a:prstGeom>
          </p:spPr>
        </p:pic>
      </p:grpSp>
      <p:pic>
        <p:nvPicPr>
          <p:cNvPr id="15" name="Picture 14" descr="A close-up of a pen and gears&#10;&#10;Description automatically generated">
            <a:extLst>
              <a:ext uri="{FF2B5EF4-FFF2-40B4-BE49-F238E27FC236}">
                <a16:creationId xmlns:a16="http://schemas.microsoft.com/office/drawing/2014/main" id="{F717F680-01A1-07AE-AC36-73822326BDA6}"/>
              </a:ext>
            </a:extLst>
          </p:cNvPr>
          <p:cNvPicPr>
            <a:picLocks noChangeAspect="1"/>
          </p:cNvPicPr>
          <p:nvPr/>
        </p:nvPicPr>
        <p:blipFill rotWithShape="1">
          <a:blip r:embed="rId6">
            <a:extLst>
              <a:ext uri="{28A0092B-C50C-407E-A947-70E740481C1C}">
                <a14:useLocalDpi xmlns:a14="http://schemas.microsoft.com/office/drawing/2010/main" val="0"/>
              </a:ext>
            </a:extLst>
          </a:blip>
          <a:srcRect l="48815" t="33212" r="3263" b="17245"/>
          <a:stretch/>
        </p:blipFill>
        <p:spPr>
          <a:xfrm>
            <a:off x="8492116" y="4254092"/>
            <a:ext cx="2976970" cy="1731146"/>
          </a:xfrm>
          <a:prstGeom prst="rect">
            <a:avLst/>
          </a:prstGeom>
        </p:spPr>
      </p:pic>
    </p:spTree>
    <p:extLst>
      <p:ext uri="{BB962C8B-B14F-4D97-AF65-F5344CB8AC3E}">
        <p14:creationId xmlns:p14="http://schemas.microsoft.com/office/powerpoint/2010/main" val="135855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145EE7-972E-76A1-4F0B-7B3BFEF66A28}"/>
              </a:ext>
            </a:extLst>
          </p:cNvPr>
          <p:cNvSpPr txBox="1"/>
          <p:nvPr/>
        </p:nvSpPr>
        <p:spPr>
          <a:xfrm>
            <a:off x="1944210" y="352969"/>
            <a:ext cx="7261934" cy="707886"/>
          </a:xfrm>
          <a:prstGeom prst="rect">
            <a:avLst/>
          </a:prstGeom>
          <a:noFill/>
        </p:spPr>
        <p:txBody>
          <a:bodyPr wrap="square" rtlCol="0">
            <a:spAutoFit/>
          </a:bodyPr>
          <a:lstStyle/>
          <a:p>
            <a:pPr algn="ctr"/>
            <a:r>
              <a:rPr lang="en-US" sz="4000" b="1" u="sng" dirty="0">
                <a:solidFill>
                  <a:srgbClr val="690505"/>
                </a:solidFill>
              </a:rPr>
              <a:t>SWITCH – NOSE &amp; EAR</a:t>
            </a:r>
          </a:p>
        </p:txBody>
      </p:sp>
      <p:sp>
        <p:nvSpPr>
          <p:cNvPr id="2" name="Rectangle: Rounded Corners 1">
            <a:extLst>
              <a:ext uri="{FF2B5EF4-FFF2-40B4-BE49-F238E27FC236}">
                <a16:creationId xmlns:a16="http://schemas.microsoft.com/office/drawing/2014/main" id="{4BA3BA68-39C7-8FE3-70B5-4155DC1F4422}"/>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Work-Life Balance and Well Being</a:t>
            </a:r>
            <a:endParaRPr lang="en-IN" dirty="0"/>
          </a:p>
        </p:txBody>
      </p:sp>
      <p:sp>
        <p:nvSpPr>
          <p:cNvPr id="5" name="TextBox 4">
            <a:extLst>
              <a:ext uri="{FF2B5EF4-FFF2-40B4-BE49-F238E27FC236}">
                <a16:creationId xmlns:a16="http://schemas.microsoft.com/office/drawing/2014/main" id="{CC4224E5-6155-A86B-FB23-9DC1B98FD2E0}"/>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1</a:t>
            </a:r>
          </a:p>
        </p:txBody>
      </p:sp>
      <p:pic>
        <p:nvPicPr>
          <p:cNvPr id="7" name="Picture 6" descr="A poster with text and images&#10;&#10;Description automatically generated">
            <a:extLst>
              <a:ext uri="{FF2B5EF4-FFF2-40B4-BE49-F238E27FC236}">
                <a16:creationId xmlns:a16="http://schemas.microsoft.com/office/drawing/2014/main" id="{0449715D-7E7B-A7DF-589B-052030853E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061" y="4361906"/>
            <a:ext cx="2728857" cy="2322979"/>
          </a:xfrm>
          <a:prstGeom prst="rect">
            <a:avLst/>
          </a:prstGeom>
        </p:spPr>
      </p:pic>
      <p:pic>
        <p:nvPicPr>
          <p:cNvPr id="9" name="Picture 8" descr="A person wearing a cape&#10;&#10;Description automatically generated">
            <a:extLst>
              <a:ext uri="{FF2B5EF4-FFF2-40B4-BE49-F238E27FC236}">
                <a16:creationId xmlns:a16="http://schemas.microsoft.com/office/drawing/2014/main" id="{5D0CD5FB-10AF-D617-5697-15525A357E0F}"/>
              </a:ext>
            </a:extLst>
          </p:cNvPr>
          <p:cNvPicPr>
            <a:picLocks noChangeAspect="1"/>
          </p:cNvPicPr>
          <p:nvPr/>
        </p:nvPicPr>
        <p:blipFill rotWithShape="1">
          <a:blip r:embed="rId3">
            <a:extLst>
              <a:ext uri="{28A0092B-C50C-407E-A947-70E740481C1C}">
                <a14:useLocalDpi xmlns:a14="http://schemas.microsoft.com/office/drawing/2010/main" val="0"/>
              </a:ext>
            </a:extLst>
          </a:blip>
          <a:srcRect t="8691"/>
          <a:stretch/>
        </p:blipFill>
        <p:spPr>
          <a:xfrm>
            <a:off x="8788704" y="2946573"/>
            <a:ext cx="3100125" cy="2830666"/>
          </a:xfrm>
          <a:prstGeom prst="rect">
            <a:avLst/>
          </a:prstGeom>
        </p:spPr>
      </p:pic>
      <p:pic>
        <p:nvPicPr>
          <p:cNvPr id="11" name="Picture 10" descr="A person with her hands on her face&#10;&#10;Description automatically generated">
            <a:extLst>
              <a:ext uri="{FF2B5EF4-FFF2-40B4-BE49-F238E27FC236}">
                <a16:creationId xmlns:a16="http://schemas.microsoft.com/office/drawing/2014/main" id="{77418531-94BF-A079-6214-A7E669E44D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061" y="2264021"/>
            <a:ext cx="2728857" cy="1820148"/>
          </a:xfrm>
          <a:prstGeom prst="rect">
            <a:avLst/>
          </a:prstGeom>
        </p:spPr>
      </p:pic>
      <p:pic>
        <p:nvPicPr>
          <p:cNvPr id="13" name="Picture 12" descr="A person sitting at a desk&#10;&#10;Description automatically generated">
            <a:extLst>
              <a:ext uri="{FF2B5EF4-FFF2-40B4-BE49-F238E27FC236}">
                <a16:creationId xmlns:a16="http://schemas.microsoft.com/office/drawing/2014/main" id="{A75BFAFB-783D-CD34-1FC5-59D01D0F56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79656" y="1961964"/>
            <a:ext cx="5283310" cy="4057095"/>
          </a:xfrm>
          <a:prstGeom prst="rect">
            <a:avLst/>
          </a:prstGeom>
        </p:spPr>
      </p:pic>
    </p:spTree>
    <p:extLst>
      <p:ext uri="{BB962C8B-B14F-4D97-AF65-F5344CB8AC3E}">
        <p14:creationId xmlns:p14="http://schemas.microsoft.com/office/powerpoint/2010/main" val="1621225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B502B-30D7-6F82-1B0C-5C928A4B109D}"/>
              </a:ext>
            </a:extLst>
          </p:cNvPr>
          <p:cNvSpPr txBox="1"/>
          <p:nvPr/>
        </p:nvSpPr>
        <p:spPr>
          <a:xfrm>
            <a:off x="1813875" y="349641"/>
            <a:ext cx="6094428" cy="646331"/>
          </a:xfrm>
          <a:prstGeom prst="rect">
            <a:avLst/>
          </a:prstGeom>
          <a:noFill/>
        </p:spPr>
        <p:txBody>
          <a:bodyPr wrap="square">
            <a:spAutoFit/>
          </a:bodyPr>
          <a:lstStyle/>
          <a:p>
            <a:pPr marL="285750" indent="-285750">
              <a:buFont typeface="Wingdings" panose="05000000000000000000" pitchFamily="2" charset="2"/>
              <a:buChar char="Ø"/>
            </a:pPr>
            <a:r>
              <a:rPr lang="en-IN" sz="3600" b="1" u="sng" dirty="0">
                <a:solidFill>
                  <a:srgbClr val="660505"/>
                </a:solidFill>
              </a:rPr>
              <a:t>Maximize, don’t just Balance</a:t>
            </a:r>
          </a:p>
        </p:txBody>
      </p:sp>
      <p:pic>
        <p:nvPicPr>
          <p:cNvPr id="4" name="Picture 3" descr="A stack of rocks on a beach&#10;&#10;Description automatically generated with medium confidence">
            <a:extLst>
              <a:ext uri="{FF2B5EF4-FFF2-40B4-BE49-F238E27FC236}">
                <a16:creationId xmlns:a16="http://schemas.microsoft.com/office/drawing/2014/main" id="{A40CB6B4-B952-21B8-AD22-E02B8026EB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3875" y="1649735"/>
            <a:ext cx="5343137" cy="3558529"/>
          </a:xfrm>
          <a:prstGeom prst="rect">
            <a:avLst/>
          </a:prstGeom>
        </p:spPr>
      </p:pic>
      <p:grpSp>
        <p:nvGrpSpPr>
          <p:cNvPr id="7" name="Group 6">
            <a:extLst>
              <a:ext uri="{FF2B5EF4-FFF2-40B4-BE49-F238E27FC236}">
                <a16:creationId xmlns:a16="http://schemas.microsoft.com/office/drawing/2014/main" id="{4B18033E-2A36-D365-063A-C9C360BD45A3}"/>
              </a:ext>
            </a:extLst>
          </p:cNvPr>
          <p:cNvGrpSpPr/>
          <p:nvPr/>
        </p:nvGrpSpPr>
        <p:grpSpPr>
          <a:xfrm>
            <a:off x="8059918" y="1649735"/>
            <a:ext cx="3374796" cy="2253006"/>
            <a:chOff x="8050491" y="1461155"/>
            <a:chExt cx="3374796" cy="2253006"/>
          </a:xfrm>
        </p:grpSpPr>
        <p:sp>
          <p:nvSpPr>
            <p:cNvPr id="5" name="TextBox 4">
              <a:extLst>
                <a:ext uri="{FF2B5EF4-FFF2-40B4-BE49-F238E27FC236}">
                  <a16:creationId xmlns:a16="http://schemas.microsoft.com/office/drawing/2014/main" id="{B0A0BA0C-F1E6-7002-1347-06D37FAB5644}"/>
                </a:ext>
              </a:extLst>
            </p:cNvPr>
            <p:cNvSpPr txBox="1"/>
            <p:nvPr/>
          </p:nvSpPr>
          <p:spPr>
            <a:xfrm>
              <a:off x="8135332" y="1545996"/>
              <a:ext cx="3289955" cy="2000548"/>
            </a:xfrm>
            <a:prstGeom prst="rect">
              <a:avLst/>
            </a:prstGeom>
            <a:noFill/>
          </p:spPr>
          <p:txBody>
            <a:bodyPr wrap="square" rtlCol="0">
              <a:spAutoFit/>
            </a:bodyPr>
            <a:lstStyle/>
            <a:p>
              <a:r>
                <a:rPr lang="en-US" sz="2800" dirty="0">
                  <a:solidFill>
                    <a:srgbClr val="690505"/>
                  </a:solidFill>
                </a:rPr>
                <a:t>Apply 4 D’s</a:t>
              </a:r>
            </a:p>
            <a:p>
              <a:pPr marL="285750" indent="-285750">
                <a:buFont typeface="Wingdings" panose="05000000000000000000" pitchFamily="2" charset="2"/>
                <a:buChar char="Ø"/>
              </a:pPr>
              <a:r>
                <a:rPr lang="en-US" sz="2400" dirty="0">
                  <a:solidFill>
                    <a:srgbClr val="690505"/>
                  </a:solidFill>
                </a:rPr>
                <a:t>Do it</a:t>
              </a:r>
            </a:p>
            <a:p>
              <a:pPr marL="285750" indent="-285750">
                <a:buFont typeface="Wingdings" panose="05000000000000000000" pitchFamily="2" charset="2"/>
                <a:buChar char="Ø"/>
              </a:pPr>
              <a:r>
                <a:rPr lang="en-US" sz="2400" dirty="0">
                  <a:solidFill>
                    <a:srgbClr val="690505"/>
                  </a:solidFill>
                </a:rPr>
                <a:t>Delegate it</a:t>
              </a:r>
            </a:p>
            <a:p>
              <a:pPr marL="285750" indent="-285750">
                <a:buFont typeface="Wingdings" panose="05000000000000000000" pitchFamily="2" charset="2"/>
                <a:buChar char="Ø"/>
              </a:pPr>
              <a:r>
                <a:rPr lang="en-US" sz="2400" dirty="0">
                  <a:solidFill>
                    <a:srgbClr val="690505"/>
                  </a:solidFill>
                </a:rPr>
                <a:t>Delay it</a:t>
              </a:r>
            </a:p>
            <a:p>
              <a:pPr marL="285750" indent="-285750">
                <a:buFont typeface="Wingdings" panose="05000000000000000000" pitchFamily="2" charset="2"/>
                <a:buChar char="Ø"/>
              </a:pPr>
              <a:r>
                <a:rPr lang="en-US" sz="2400" dirty="0">
                  <a:solidFill>
                    <a:srgbClr val="690505"/>
                  </a:solidFill>
                </a:rPr>
                <a:t>Dump it.</a:t>
              </a:r>
            </a:p>
          </p:txBody>
        </p:sp>
        <p:sp>
          <p:nvSpPr>
            <p:cNvPr id="6" name="Rectangle: Rounded Corners 5">
              <a:extLst>
                <a:ext uri="{FF2B5EF4-FFF2-40B4-BE49-F238E27FC236}">
                  <a16:creationId xmlns:a16="http://schemas.microsoft.com/office/drawing/2014/main" id="{E478E7A7-ADCF-23B5-FAD7-2A61E1DFED5E}"/>
                </a:ext>
              </a:extLst>
            </p:cNvPr>
            <p:cNvSpPr/>
            <p:nvPr/>
          </p:nvSpPr>
          <p:spPr>
            <a:xfrm>
              <a:off x="8050491" y="1461155"/>
              <a:ext cx="2234152" cy="2253006"/>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1992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4D48C80-73F1-DEE4-78B9-61D641200B86}"/>
              </a:ext>
            </a:extLst>
          </p:cNvPr>
          <p:cNvGrpSpPr/>
          <p:nvPr/>
        </p:nvGrpSpPr>
        <p:grpSpPr>
          <a:xfrm>
            <a:off x="1891129" y="1508053"/>
            <a:ext cx="4003829" cy="4050987"/>
            <a:chOff x="7785901" y="1232845"/>
            <a:chExt cx="4003829" cy="4050987"/>
          </a:xfrm>
        </p:grpSpPr>
        <p:pic>
          <p:nvPicPr>
            <p:cNvPr id="3" name="Picture 2" descr="A pink rabbit stuffed animal wearing sunglasses and holding a drum&#10;&#10;Description automatically generated">
              <a:extLst>
                <a:ext uri="{FF2B5EF4-FFF2-40B4-BE49-F238E27FC236}">
                  <a16:creationId xmlns:a16="http://schemas.microsoft.com/office/drawing/2014/main" id="{5F868B7A-D3A0-ED15-B685-5F56E6011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5901" y="2035807"/>
              <a:ext cx="2781300" cy="3248025"/>
            </a:xfrm>
            <a:prstGeom prst="rect">
              <a:avLst/>
            </a:prstGeom>
          </p:spPr>
        </p:pic>
        <p:sp>
          <p:nvSpPr>
            <p:cNvPr id="4" name="TextBox 3">
              <a:extLst>
                <a:ext uri="{FF2B5EF4-FFF2-40B4-BE49-F238E27FC236}">
                  <a16:creationId xmlns:a16="http://schemas.microsoft.com/office/drawing/2014/main" id="{982570D3-0416-F3B8-22AA-66BE18864A3D}"/>
                </a:ext>
              </a:extLst>
            </p:cNvPr>
            <p:cNvSpPr txBox="1"/>
            <p:nvPr/>
          </p:nvSpPr>
          <p:spPr>
            <a:xfrm>
              <a:off x="7785901" y="1232845"/>
              <a:ext cx="4003829" cy="584775"/>
            </a:xfrm>
            <a:prstGeom prst="rect">
              <a:avLst/>
            </a:prstGeom>
            <a:noFill/>
          </p:spPr>
          <p:txBody>
            <a:bodyPr wrap="square" rtlCol="0">
              <a:spAutoFit/>
            </a:bodyPr>
            <a:lstStyle/>
            <a:p>
              <a:r>
                <a:rPr lang="en-US" sz="3200" b="1" u="sng" dirty="0">
                  <a:solidFill>
                    <a:srgbClr val="C00000"/>
                  </a:solidFill>
                </a:rPr>
                <a:t>Two and Baba</a:t>
              </a:r>
            </a:p>
          </p:txBody>
        </p:sp>
      </p:grpSp>
      <p:pic>
        <p:nvPicPr>
          <p:cNvPr id="9" name="Picture 8" descr="A white sign with red buttons on it&#10;&#10;Description automatically generated">
            <a:extLst>
              <a:ext uri="{FF2B5EF4-FFF2-40B4-BE49-F238E27FC236}">
                <a16:creationId xmlns:a16="http://schemas.microsoft.com/office/drawing/2014/main" id="{19488A98-2167-09F2-0ED1-33360A7E04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1781" y="923278"/>
            <a:ext cx="5727866" cy="3011749"/>
          </a:xfrm>
          <a:prstGeom prst="rect">
            <a:avLst/>
          </a:prstGeom>
        </p:spPr>
      </p:pic>
    </p:spTree>
    <p:extLst>
      <p:ext uri="{BB962C8B-B14F-4D97-AF65-F5344CB8AC3E}">
        <p14:creationId xmlns:p14="http://schemas.microsoft.com/office/powerpoint/2010/main" val="221205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966974F-BB3C-0A46-5C67-419574690610}"/>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Financial </a:t>
            </a:r>
            <a:r>
              <a:rPr lang="en-IN" sz="4800" u="sng" dirty="0" err="1">
                <a:solidFill>
                  <a:srgbClr val="FF0000"/>
                </a:solidFill>
                <a:effectLst>
                  <a:outerShdw blurRad="38100" dist="38100" dir="2700000" algn="tl">
                    <a:srgbClr val="000000">
                      <a:alpha val="43137"/>
                    </a:srgbClr>
                  </a:outerShdw>
                </a:effectLst>
                <a:latin typeface="+mn-lt"/>
              </a:rPr>
              <a:t>Independance</a:t>
            </a:r>
            <a:endParaRPr lang="en-IN" dirty="0"/>
          </a:p>
        </p:txBody>
      </p:sp>
      <p:sp>
        <p:nvSpPr>
          <p:cNvPr id="3" name="TextBox 2">
            <a:extLst>
              <a:ext uri="{FF2B5EF4-FFF2-40B4-BE49-F238E27FC236}">
                <a16:creationId xmlns:a16="http://schemas.microsoft.com/office/drawing/2014/main" id="{7BC4692F-32E1-3647-858A-E9DD50FDF963}"/>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2</a:t>
            </a:r>
          </a:p>
        </p:txBody>
      </p:sp>
      <p:pic>
        <p:nvPicPr>
          <p:cNvPr id="4" name="Priyanka Chopra on Money">
            <a:hlinkClick r:id="" action="ppaction://media"/>
            <a:extLst>
              <a:ext uri="{FF2B5EF4-FFF2-40B4-BE49-F238E27FC236}">
                <a16:creationId xmlns:a16="http://schemas.microsoft.com/office/drawing/2014/main" id="{9A0BA676-EEAC-54F9-18D6-0872E6B1BFD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39519" y="1748552"/>
            <a:ext cx="7548978" cy="4246300"/>
          </a:xfrm>
          <a:prstGeom prst="rect">
            <a:avLst/>
          </a:prstGeom>
        </p:spPr>
      </p:pic>
    </p:spTree>
    <p:extLst>
      <p:ext uri="{BB962C8B-B14F-4D97-AF65-F5344CB8AC3E}">
        <p14:creationId xmlns:p14="http://schemas.microsoft.com/office/powerpoint/2010/main" val="78819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yramid of multicolored lines&#10;&#10;Description automatically generated">
            <a:extLst>
              <a:ext uri="{FF2B5EF4-FFF2-40B4-BE49-F238E27FC236}">
                <a16:creationId xmlns:a16="http://schemas.microsoft.com/office/drawing/2014/main" id="{3740F32F-B4E8-A983-45BA-BE271E300E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0283" y="310719"/>
            <a:ext cx="5935332" cy="3873144"/>
          </a:xfrm>
          <a:prstGeom prst="rect">
            <a:avLst/>
          </a:prstGeom>
        </p:spPr>
      </p:pic>
      <p:pic>
        <p:nvPicPr>
          <p:cNvPr id="5" name="Picture 4" descr="A blue circle with white text&#10;&#10;Description automatically generated">
            <a:extLst>
              <a:ext uri="{FF2B5EF4-FFF2-40B4-BE49-F238E27FC236}">
                <a16:creationId xmlns:a16="http://schemas.microsoft.com/office/drawing/2014/main" id="{16102BC7-B590-2051-20BB-A24A7D4D0F0A}"/>
              </a:ext>
            </a:extLst>
          </p:cNvPr>
          <p:cNvPicPr>
            <a:picLocks noChangeAspect="1"/>
          </p:cNvPicPr>
          <p:nvPr/>
        </p:nvPicPr>
        <p:blipFill rotWithShape="1">
          <a:blip r:embed="rId3">
            <a:extLst>
              <a:ext uri="{28A0092B-C50C-407E-A947-70E740481C1C}">
                <a14:useLocalDpi xmlns:a14="http://schemas.microsoft.com/office/drawing/2010/main" val="0"/>
              </a:ext>
            </a:extLst>
          </a:blip>
          <a:srcRect l="15369" t="4945" r="14682"/>
          <a:stretch/>
        </p:blipFill>
        <p:spPr>
          <a:xfrm>
            <a:off x="896645" y="3178651"/>
            <a:ext cx="3311372" cy="3242384"/>
          </a:xfrm>
          <a:prstGeom prst="rect">
            <a:avLst/>
          </a:prstGeom>
        </p:spPr>
      </p:pic>
      <p:grpSp>
        <p:nvGrpSpPr>
          <p:cNvPr id="9" name="Group 8">
            <a:extLst>
              <a:ext uri="{FF2B5EF4-FFF2-40B4-BE49-F238E27FC236}">
                <a16:creationId xmlns:a16="http://schemas.microsoft.com/office/drawing/2014/main" id="{6E953B03-D95B-B6D8-24B1-22A63782728D}"/>
              </a:ext>
            </a:extLst>
          </p:cNvPr>
          <p:cNvGrpSpPr/>
          <p:nvPr/>
        </p:nvGrpSpPr>
        <p:grpSpPr>
          <a:xfrm>
            <a:off x="1056443" y="861134"/>
            <a:ext cx="4341181" cy="2086252"/>
            <a:chOff x="1056443" y="861134"/>
            <a:chExt cx="4341181" cy="2086252"/>
          </a:xfrm>
        </p:grpSpPr>
        <p:sp>
          <p:nvSpPr>
            <p:cNvPr id="6" name="TextBox 5">
              <a:extLst>
                <a:ext uri="{FF2B5EF4-FFF2-40B4-BE49-F238E27FC236}">
                  <a16:creationId xmlns:a16="http://schemas.microsoft.com/office/drawing/2014/main" id="{08A60D6B-86E5-9B94-B538-573B94898D1C}"/>
                </a:ext>
              </a:extLst>
            </p:cNvPr>
            <p:cNvSpPr txBox="1"/>
            <p:nvPr/>
          </p:nvSpPr>
          <p:spPr>
            <a:xfrm>
              <a:off x="1145220" y="923278"/>
              <a:ext cx="4252404" cy="1938992"/>
            </a:xfrm>
            <a:prstGeom prst="rect">
              <a:avLst/>
            </a:prstGeom>
            <a:noFill/>
          </p:spPr>
          <p:txBody>
            <a:bodyPr wrap="square" rtlCol="0">
              <a:spAutoFit/>
            </a:bodyPr>
            <a:lstStyle/>
            <a:p>
              <a:r>
                <a:rPr lang="en-US" sz="2000" b="0" i="0" dirty="0">
                  <a:solidFill>
                    <a:srgbClr val="690505"/>
                  </a:solidFill>
                  <a:effectLst/>
                  <a:latin typeface="Google Sans"/>
                </a:rPr>
                <a:t>The 50-30-20 rule recommends putting 50% of your money toward needs, 30% toward wants, and 20% toward savings. The savings category also includes money you will need to realize your future goals.</a:t>
              </a:r>
              <a:endParaRPr lang="en-US" sz="2000" dirty="0">
                <a:solidFill>
                  <a:srgbClr val="690505"/>
                </a:solidFill>
              </a:endParaRPr>
            </a:p>
          </p:txBody>
        </p:sp>
        <p:sp>
          <p:nvSpPr>
            <p:cNvPr id="8" name="Rectangle: Rounded Corners 7">
              <a:extLst>
                <a:ext uri="{FF2B5EF4-FFF2-40B4-BE49-F238E27FC236}">
                  <a16:creationId xmlns:a16="http://schemas.microsoft.com/office/drawing/2014/main" id="{AB32CC5E-5A9C-501C-4C49-4D207214C7CA}"/>
                </a:ext>
              </a:extLst>
            </p:cNvPr>
            <p:cNvSpPr/>
            <p:nvPr/>
          </p:nvSpPr>
          <p:spPr>
            <a:xfrm>
              <a:off x="1056443" y="861134"/>
              <a:ext cx="4341181" cy="2086252"/>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3897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30E4EF-B5CA-5BE8-762D-D16D1506D676}"/>
              </a:ext>
            </a:extLst>
          </p:cNvPr>
          <p:cNvSpPr txBox="1"/>
          <p:nvPr/>
        </p:nvSpPr>
        <p:spPr>
          <a:xfrm>
            <a:off x="1500326" y="3169328"/>
            <a:ext cx="8211845" cy="2677656"/>
          </a:xfrm>
          <a:prstGeom prst="rect">
            <a:avLst/>
          </a:prstGeom>
          <a:noFill/>
        </p:spPr>
        <p:txBody>
          <a:bodyPr wrap="square" rtlCol="0">
            <a:spAutoFit/>
          </a:bodyPr>
          <a:lstStyle/>
          <a:p>
            <a:r>
              <a:rPr lang="en-US" sz="2400" dirty="0">
                <a:solidFill>
                  <a:srgbClr val="690505"/>
                </a:solidFill>
              </a:rPr>
              <a:t>Write down –</a:t>
            </a:r>
          </a:p>
          <a:p>
            <a:endParaRPr lang="en-US" sz="2400" dirty="0">
              <a:solidFill>
                <a:srgbClr val="690505"/>
              </a:solidFill>
            </a:endParaRPr>
          </a:p>
          <a:p>
            <a:r>
              <a:rPr lang="en-US" sz="2400" dirty="0">
                <a:solidFill>
                  <a:srgbClr val="690505"/>
                </a:solidFill>
              </a:rPr>
              <a:t>What mistakes you did in Financial Planning?</a:t>
            </a:r>
          </a:p>
          <a:p>
            <a:endParaRPr lang="en-US" sz="2400" dirty="0">
              <a:solidFill>
                <a:srgbClr val="690505"/>
              </a:solidFill>
            </a:endParaRPr>
          </a:p>
          <a:p>
            <a:r>
              <a:rPr lang="en-US" sz="2400" dirty="0">
                <a:solidFill>
                  <a:srgbClr val="690505"/>
                </a:solidFill>
              </a:rPr>
              <a:t>How do you think, you will bring Financial Freedom for Yourself?</a:t>
            </a:r>
          </a:p>
          <a:p>
            <a:endParaRPr lang="en-US" sz="2400" dirty="0">
              <a:solidFill>
                <a:srgbClr val="690505"/>
              </a:solidFill>
            </a:endParaRPr>
          </a:p>
          <a:p>
            <a:r>
              <a:rPr lang="en-US" sz="2400" dirty="0">
                <a:solidFill>
                  <a:srgbClr val="690505"/>
                </a:solidFill>
              </a:rPr>
              <a:t>When are you going to experience your Financial Independence?</a:t>
            </a:r>
          </a:p>
        </p:txBody>
      </p:sp>
      <p:pic>
        <p:nvPicPr>
          <p:cNvPr id="3" name="Content Placeholder 8" descr="activitytime">
            <a:extLst>
              <a:ext uri="{FF2B5EF4-FFF2-40B4-BE49-F238E27FC236}">
                <a16:creationId xmlns:a16="http://schemas.microsoft.com/office/drawing/2014/main" id="{C05BC631-31E9-2F65-42DA-364A932BF021}"/>
              </a:ext>
            </a:extLst>
          </p:cNvPr>
          <p:cNvPicPr>
            <a:picLocks noChangeAspect="1"/>
          </p:cNvPicPr>
          <p:nvPr/>
        </p:nvPicPr>
        <p:blipFill>
          <a:blip r:embed="rId2"/>
          <a:stretch>
            <a:fillRect/>
          </a:stretch>
        </p:blipFill>
        <p:spPr>
          <a:xfrm>
            <a:off x="2645545" y="412912"/>
            <a:ext cx="6318158" cy="2756416"/>
          </a:xfrm>
          <a:prstGeom prst="rect">
            <a:avLst/>
          </a:prstGeom>
        </p:spPr>
      </p:pic>
    </p:spTree>
    <p:extLst>
      <p:ext uri="{BB962C8B-B14F-4D97-AF65-F5344CB8AC3E}">
        <p14:creationId xmlns:p14="http://schemas.microsoft.com/office/powerpoint/2010/main" val="2390255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117B8C40-F33D-E4C2-E4CD-DD6A1A3E0989}"/>
              </a:ext>
            </a:extLst>
          </p:cNvPr>
          <p:cNvGrpSpPr/>
          <p:nvPr/>
        </p:nvGrpSpPr>
        <p:grpSpPr>
          <a:xfrm>
            <a:off x="1056443" y="1775534"/>
            <a:ext cx="3938171" cy="3075003"/>
            <a:chOff x="1056443" y="1775534"/>
            <a:chExt cx="3938171" cy="3075003"/>
          </a:xfrm>
        </p:grpSpPr>
        <p:pic>
          <p:nvPicPr>
            <p:cNvPr id="3" name="Picture 2" descr="A person pointing at her wrist&#10;&#10;Description automatically generated">
              <a:extLst>
                <a:ext uri="{FF2B5EF4-FFF2-40B4-BE49-F238E27FC236}">
                  <a16:creationId xmlns:a16="http://schemas.microsoft.com/office/drawing/2014/main" id="{999B506E-4E80-979F-20DB-52B1902EF9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730" y="2714762"/>
              <a:ext cx="3813884" cy="2135775"/>
            </a:xfrm>
            <a:prstGeom prst="rect">
              <a:avLst/>
            </a:prstGeom>
          </p:spPr>
        </p:pic>
        <p:sp>
          <p:nvSpPr>
            <p:cNvPr id="4" name="TextBox 3">
              <a:extLst>
                <a:ext uri="{FF2B5EF4-FFF2-40B4-BE49-F238E27FC236}">
                  <a16:creationId xmlns:a16="http://schemas.microsoft.com/office/drawing/2014/main" id="{4D8895B3-27D9-806B-EC18-1BFE8F3CDCB2}"/>
                </a:ext>
              </a:extLst>
            </p:cNvPr>
            <p:cNvSpPr txBox="1"/>
            <p:nvPr/>
          </p:nvSpPr>
          <p:spPr>
            <a:xfrm>
              <a:off x="1056443" y="1775534"/>
              <a:ext cx="3938171" cy="707886"/>
            </a:xfrm>
            <a:prstGeom prst="rect">
              <a:avLst/>
            </a:prstGeom>
            <a:noFill/>
          </p:spPr>
          <p:txBody>
            <a:bodyPr wrap="square" rtlCol="0">
              <a:spAutoFit/>
            </a:bodyPr>
            <a:lstStyle/>
            <a:p>
              <a:pPr algn="ctr"/>
              <a:r>
                <a:rPr lang="en-US" sz="4000" b="1" u="sng" dirty="0">
                  <a:solidFill>
                    <a:srgbClr val="C00000"/>
                  </a:solidFill>
                </a:rPr>
                <a:t>Soft Balls</a:t>
              </a:r>
            </a:p>
          </p:txBody>
        </p:sp>
      </p:grpSp>
      <p:pic>
        <p:nvPicPr>
          <p:cNvPr id="7" name="Picture 6" descr="A sign with arrows pointing to a direction&#10;&#10;Description automatically generated">
            <a:extLst>
              <a:ext uri="{FF2B5EF4-FFF2-40B4-BE49-F238E27FC236}">
                <a16:creationId xmlns:a16="http://schemas.microsoft.com/office/drawing/2014/main" id="{22EA2C63-6750-A5B1-3328-65DFB2DABD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3669" y="1383606"/>
            <a:ext cx="3380960" cy="3380960"/>
          </a:xfrm>
          <a:prstGeom prst="rect">
            <a:avLst/>
          </a:prstGeom>
        </p:spPr>
      </p:pic>
    </p:spTree>
    <p:extLst>
      <p:ext uri="{BB962C8B-B14F-4D97-AF65-F5344CB8AC3E}">
        <p14:creationId xmlns:p14="http://schemas.microsoft.com/office/powerpoint/2010/main" val="26051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209A7EB-9390-127E-0FF2-F713AB8EA794}"/>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Legal Rights and Empowerment</a:t>
            </a:r>
            <a:endParaRPr lang="en-IN" dirty="0"/>
          </a:p>
        </p:txBody>
      </p:sp>
      <p:sp>
        <p:nvSpPr>
          <p:cNvPr id="3" name="TextBox 2">
            <a:extLst>
              <a:ext uri="{FF2B5EF4-FFF2-40B4-BE49-F238E27FC236}">
                <a16:creationId xmlns:a16="http://schemas.microsoft.com/office/drawing/2014/main" id="{C1419410-ECF1-C925-36A1-532BECA7F0F7}"/>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3</a:t>
            </a:r>
          </a:p>
        </p:txBody>
      </p:sp>
      <p:pic>
        <p:nvPicPr>
          <p:cNvPr id="4" name="Women Rights in Telugu _ Constitutional Rights of Women in Telugu _ Legal Rights of Women in Telugu">
            <a:hlinkClick r:id="" action="ppaction://media"/>
            <a:extLst>
              <a:ext uri="{FF2B5EF4-FFF2-40B4-BE49-F238E27FC236}">
                <a16:creationId xmlns:a16="http://schemas.microsoft.com/office/drawing/2014/main" id="{3AD573BB-CD04-A371-BEA1-DA02997974D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60123" y="1811043"/>
            <a:ext cx="8031690" cy="4517825"/>
          </a:xfrm>
          <a:prstGeom prst="rect">
            <a:avLst/>
          </a:prstGeom>
        </p:spPr>
      </p:pic>
    </p:spTree>
    <p:extLst>
      <p:ext uri="{BB962C8B-B14F-4D97-AF65-F5344CB8AC3E}">
        <p14:creationId xmlns:p14="http://schemas.microsoft.com/office/powerpoint/2010/main" val="362400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8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15D61D-84D6-65FB-6948-4BB17E5569C2}"/>
              </a:ext>
            </a:extLst>
          </p:cNvPr>
          <p:cNvSpPr txBox="1"/>
          <p:nvPr/>
        </p:nvSpPr>
        <p:spPr>
          <a:xfrm>
            <a:off x="887766" y="2388093"/>
            <a:ext cx="9392575" cy="4308872"/>
          </a:xfrm>
          <a:prstGeom prst="rect">
            <a:avLst/>
          </a:prstGeom>
          <a:noFill/>
        </p:spPr>
        <p:txBody>
          <a:bodyPr wrap="square" rtlCol="0">
            <a:spAutoFit/>
          </a:bodyPr>
          <a:lstStyle/>
          <a:p>
            <a:pPr algn="l"/>
            <a:r>
              <a:rPr lang="en-US" sz="3200" b="1" i="0" u="sng" dirty="0">
                <a:solidFill>
                  <a:srgbClr val="690505"/>
                </a:solidFill>
                <a:effectLst/>
                <a:latin typeface="Google Sans"/>
              </a:rPr>
              <a:t>The three different elements of the act are:</a:t>
            </a:r>
            <a:endParaRPr lang="en-US" sz="3200" b="0" i="0" u="sng" dirty="0">
              <a:solidFill>
                <a:srgbClr val="690505"/>
              </a:solidFill>
              <a:effectLst/>
              <a:latin typeface="Google Sans"/>
            </a:endParaRPr>
          </a:p>
          <a:p>
            <a:pPr algn="l">
              <a:buFont typeface="Arial" panose="020B0604020202020204" pitchFamily="34" charset="0"/>
              <a:buChar char="•"/>
            </a:pPr>
            <a:r>
              <a:rPr lang="en-US" sz="3200" b="0" i="0" dirty="0">
                <a:solidFill>
                  <a:srgbClr val="690505"/>
                </a:solidFill>
                <a:effectLst/>
                <a:latin typeface="Google Sans"/>
              </a:rPr>
              <a:t>Prevention: The </a:t>
            </a:r>
            <a:r>
              <a:rPr lang="en-US" sz="3200" b="0" i="0" dirty="0" err="1">
                <a:solidFill>
                  <a:srgbClr val="690505"/>
                </a:solidFill>
                <a:effectLst/>
                <a:latin typeface="Google Sans"/>
              </a:rPr>
              <a:t>PoSH</a:t>
            </a:r>
            <a:r>
              <a:rPr lang="en-US" sz="3200" b="0" i="0" dirty="0">
                <a:solidFill>
                  <a:srgbClr val="690505"/>
                </a:solidFill>
                <a:effectLst/>
                <a:latin typeface="Google Sans"/>
              </a:rPr>
              <a:t> Act requires employers to provide employees with a detailed anti-sexual harassment policy. ...</a:t>
            </a:r>
          </a:p>
          <a:p>
            <a:pPr algn="l">
              <a:buFont typeface="Arial" panose="020B0604020202020204" pitchFamily="34" charset="0"/>
              <a:buChar char="•"/>
            </a:pPr>
            <a:r>
              <a:rPr lang="en-US" sz="3200" b="0" i="0" dirty="0">
                <a:solidFill>
                  <a:srgbClr val="690505"/>
                </a:solidFill>
                <a:effectLst/>
                <a:latin typeface="Google Sans"/>
              </a:rPr>
              <a:t>Prohibition: The law prohibits sexual harassment against women in the workplace.</a:t>
            </a:r>
          </a:p>
          <a:p>
            <a:pPr algn="l">
              <a:buFont typeface="Arial" panose="020B0604020202020204" pitchFamily="34" charset="0"/>
              <a:buChar char="•"/>
            </a:pPr>
            <a:r>
              <a:rPr lang="en-US" sz="3200" b="0" i="0" dirty="0">
                <a:solidFill>
                  <a:srgbClr val="690505"/>
                </a:solidFill>
                <a:effectLst/>
                <a:latin typeface="Google Sans"/>
              </a:rPr>
              <a:t>Redressal: The Act provides a redressal mechanism for aggrieved women.</a:t>
            </a:r>
          </a:p>
          <a:p>
            <a:endParaRPr lang="en-US" dirty="0"/>
          </a:p>
        </p:txBody>
      </p:sp>
      <p:pic>
        <p:nvPicPr>
          <p:cNvPr id="4" name="Picture 3" descr="A person with a hand gesture&#10;&#10;Description automatically generated">
            <a:extLst>
              <a:ext uri="{FF2B5EF4-FFF2-40B4-BE49-F238E27FC236}">
                <a16:creationId xmlns:a16="http://schemas.microsoft.com/office/drawing/2014/main" id="{28C064A4-0A0F-8A3D-2C33-52114B645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7588" y="237533"/>
            <a:ext cx="4096305" cy="2150560"/>
          </a:xfrm>
          <a:prstGeom prst="rect">
            <a:avLst/>
          </a:prstGeom>
        </p:spPr>
      </p:pic>
    </p:spTree>
    <p:extLst>
      <p:ext uri="{BB962C8B-B14F-4D97-AF65-F5344CB8AC3E}">
        <p14:creationId xmlns:p14="http://schemas.microsoft.com/office/powerpoint/2010/main" val="1372079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367EA9A-5CFD-2954-AB02-92B7AE208E34}"/>
              </a:ext>
            </a:extLst>
          </p:cNvPr>
          <p:cNvGrpSpPr/>
          <p:nvPr/>
        </p:nvGrpSpPr>
        <p:grpSpPr>
          <a:xfrm>
            <a:off x="1343182" y="1470581"/>
            <a:ext cx="7970500" cy="5020408"/>
            <a:chOff x="1145219" y="5064710"/>
            <a:chExt cx="4987833" cy="3373383"/>
          </a:xfrm>
        </p:grpSpPr>
        <p:sp>
          <p:nvSpPr>
            <p:cNvPr id="3" name="TextBox 2">
              <a:extLst>
                <a:ext uri="{FF2B5EF4-FFF2-40B4-BE49-F238E27FC236}">
                  <a16:creationId xmlns:a16="http://schemas.microsoft.com/office/drawing/2014/main" id="{E2642DA4-0741-D1A0-3E32-D0492EA07D53}"/>
                </a:ext>
              </a:extLst>
            </p:cNvPr>
            <p:cNvSpPr txBox="1"/>
            <p:nvPr/>
          </p:nvSpPr>
          <p:spPr>
            <a:xfrm>
              <a:off x="1145219" y="5064710"/>
              <a:ext cx="4987833" cy="2378263"/>
            </a:xfrm>
            <a:prstGeom prst="rect">
              <a:avLst/>
            </a:prstGeom>
            <a:noFill/>
          </p:spPr>
          <p:txBody>
            <a:bodyPr wrap="square" rtlCol="0">
              <a:spAutoFit/>
            </a:bodyPr>
            <a:lstStyle/>
            <a:p>
              <a:pPr marL="285750" indent="-285750">
                <a:buFont typeface="Wingdings" panose="05000000000000000000" pitchFamily="2" charset="2"/>
                <a:buChar char="Ø"/>
              </a:pPr>
              <a:r>
                <a:rPr lang="en-US" sz="2800" dirty="0">
                  <a:solidFill>
                    <a:srgbClr val="690505"/>
                  </a:solidFill>
                  <a:hlinkClick r:id="rId2"/>
                </a:rPr>
                <a:t>https://uidai.gov.in/images/POSH-Policy-22042019.pdf</a:t>
              </a:r>
              <a:endParaRPr lang="en-US" sz="2800" dirty="0">
                <a:solidFill>
                  <a:srgbClr val="690505"/>
                </a:solidFill>
              </a:endParaRPr>
            </a:p>
            <a:p>
              <a:endParaRPr lang="en-US" sz="2800" dirty="0">
                <a:solidFill>
                  <a:srgbClr val="690505"/>
                </a:solidFill>
              </a:endParaRPr>
            </a:p>
            <a:p>
              <a:pPr marL="457200" indent="-457200">
                <a:buFont typeface="Wingdings" panose="05000000000000000000" pitchFamily="2" charset="2"/>
                <a:buChar char="Ø"/>
              </a:pPr>
              <a:r>
                <a:rPr lang="en-US" sz="2800" dirty="0">
                  <a:solidFill>
                    <a:srgbClr val="690505"/>
                  </a:solidFill>
                  <a:hlinkClick r:id="rId3"/>
                </a:rPr>
                <a:t>https://www.easyllama.com/blog/india-workplace-harassment-laws/</a:t>
              </a:r>
              <a:endParaRPr lang="en-US" sz="2800" dirty="0">
                <a:solidFill>
                  <a:srgbClr val="690505"/>
                </a:solidFill>
              </a:endParaRPr>
            </a:p>
            <a:p>
              <a:endParaRPr lang="en-US" sz="2800" dirty="0">
                <a:solidFill>
                  <a:srgbClr val="690505"/>
                </a:solidFill>
              </a:endParaRPr>
            </a:p>
            <a:p>
              <a:pPr marL="457200" indent="-457200">
                <a:buFont typeface="Wingdings" panose="05000000000000000000" pitchFamily="2" charset="2"/>
                <a:buChar char="Ø"/>
              </a:pPr>
              <a:endParaRPr lang="en-US" sz="2800" dirty="0">
                <a:solidFill>
                  <a:srgbClr val="690505"/>
                </a:solidFill>
              </a:endParaRPr>
            </a:p>
            <a:p>
              <a:endParaRPr lang="en-US" sz="2800" dirty="0">
                <a:solidFill>
                  <a:srgbClr val="690505"/>
                </a:solidFill>
              </a:endParaRPr>
            </a:p>
          </p:txBody>
        </p:sp>
        <p:sp>
          <p:nvSpPr>
            <p:cNvPr id="5" name="TextBox 4">
              <a:extLst>
                <a:ext uri="{FF2B5EF4-FFF2-40B4-BE49-F238E27FC236}">
                  <a16:creationId xmlns:a16="http://schemas.microsoft.com/office/drawing/2014/main" id="{B576F887-8D10-16E9-47DE-0703570EB5EB}"/>
                </a:ext>
              </a:extLst>
            </p:cNvPr>
            <p:cNvSpPr txBox="1"/>
            <p:nvPr/>
          </p:nvSpPr>
          <p:spPr>
            <a:xfrm>
              <a:off x="1145219" y="6968925"/>
              <a:ext cx="4856086" cy="1469168"/>
            </a:xfrm>
            <a:prstGeom prst="rect">
              <a:avLst/>
            </a:prstGeom>
            <a:noFill/>
          </p:spPr>
          <p:txBody>
            <a:bodyPr wrap="square" rtlCol="0">
              <a:spAutoFit/>
            </a:bodyPr>
            <a:lstStyle/>
            <a:p>
              <a:pPr marL="285750" indent="-285750">
                <a:buFont typeface="Wingdings" panose="05000000000000000000" pitchFamily="2" charset="2"/>
                <a:buChar char="Ø"/>
              </a:pPr>
              <a:r>
                <a:rPr lang="en-US" sz="2800" dirty="0">
                  <a:solidFill>
                    <a:srgbClr val="690505"/>
                  </a:solidFill>
                  <a:hlinkClick r:id="rId4"/>
                </a:rPr>
                <a:t>https://nhrc.nic.in/sites/default/files/Women%E2%80%99s%20Rights%20in%20India%20complete_compressed.pdf</a:t>
              </a:r>
              <a:endParaRPr lang="en-US" sz="2800" dirty="0">
                <a:solidFill>
                  <a:srgbClr val="690505"/>
                </a:solidFill>
              </a:endParaRPr>
            </a:p>
            <a:p>
              <a:endParaRPr lang="en-US" sz="2800" dirty="0">
                <a:solidFill>
                  <a:srgbClr val="690505"/>
                </a:solidFill>
              </a:endParaRPr>
            </a:p>
          </p:txBody>
        </p:sp>
      </p:grpSp>
    </p:spTree>
    <p:extLst>
      <p:ext uri="{BB962C8B-B14F-4D97-AF65-F5344CB8AC3E}">
        <p14:creationId xmlns:p14="http://schemas.microsoft.com/office/powerpoint/2010/main" val="988024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4D48C80-73F1-DEE4-78B9-61D641200B86}"/>
              </a:ext>
            </a:extLst>
          </p:cNvPr>
          <p:cNvGrpSpPr/>
          <p:nvPr/>
        </p:nvGrpSpPr>
        <p:grpSpPr>
          <a:xfrm>
            <a:off x="7540971" y="1108558"/>
            <a:ext cx="4003829" cy="4050987"/>
            <a:chOff x="7785901" y="1232845"/>
            <a:chExt cx="4003829" cy="4050987"/>
          </a:xfrm>
        </p:grpSpPr>
        <p:pic>
          <p:nvPicPr>
            <p:cNvPr id="3" name="Picture 2" descr="A pink rabbit stuffed animal wearing sunglasses and holding a drum&#10;&#10;Description automatically generated">
              <a:extLst>
                <a:ext uri="{FF2B5EF4-FFF2-40B4-BE49-F238E27FC236}">
                  <a16:creationId xmlns:a16="http://schemas.microsoft.com/office/drawing/2014/main" id="{5F868B7A-D3A0-ED15-B685-5F56E6011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5901" y="2035807"/>
              <a:ext cx="2781300" cy="3248025"/>
            </a:xfrm>
            <a:prstGeom prst="rect">
              <a:avLst/>
            </a:prstGeom>
          </p:spPr>
        </p:pic>
        <p:sp>
          <p:nvSpPr>
            <p:cNvPr id="4" name="TextBox 3">
              <a:extLst>
                <a:ext uri="{FF2B5EF4-FFF2-40B4-BE49-F238E27FC236}">
                  <a16:creationId xmlns:a16="http://schemas.microsoft.com/office/drawing/2014/main" id="{982570D3-0416-F3B8-22AA-66BE18864A3D}"/>
                </a:ext>
              </a:extLst>
            </p:cNvPr>
            <p:cNvSpPr txBox="1"/>
            <p:nvPr/>
          </p:nvSpPr>
          <p:spPr>
            <a:xfrm>
              <a:off x="7785901" y="1232845"/>
              <a:ext cx="4003829" cy="584775"/>
            </a:xfrm>
            <a:prstGeom prst="rect">
              <a:avLst/>
            </a:prstGeom>
            <a:noFill/>
          </p:spPr>
          <p:txBody>
            <a:bodyPr wrap="square" rtlCol="0">
              <a:spAutoFit/>
            </a:bodyPr>
            <a:lstStyle/>
            <a:p>
              <a:r>
                <a:rPr lang="en-US" sz="3200" b="1" u="sng" dirty="0">
                  <a:solidFill>
                    <a:srgbClr val="C00000"/>
                  </a:solidFill>
                </a:rPr>
                <a:t>Pat &amp; Rotate</a:t>
              </a:r>
            </a:p>
          </p:txBody>
        </p:sp>
      </p:grpSp>
      <p:pic>
        <p:nvPicPr>
          <p:cNvPr id="7" name="Picture 6" descr="A red sign with white text&#10;&#10;Description automatically generated">
            <a:extLst>
              <a:ext uri="{FF2B5EF4-FFF2-40B4-BE49-F238E27FC236}">
                <a16:creationId xmlns:a16="http://schemas.microsoft.com/office/drawing/2014/main" id="{43287017-284C-EAAB-AA9D-BB50AA9479E0}"/>
              </a:ext>
            </a:extLst>
          </p:cNvPr>
          <p:cNvPicPr>
            <a:picLocks noChangeAspect="1"/>
          </p:cNvPicPr>
          <p:nvPr/>
        </p:nvPicPr>
        <p:blipFill rotWithShape="1">
          <a:blip r:embed="rId3">
            <a:extLst>
              <a:ext uri="{28A0092B-C50C-407E-A947-70E740481C1C}">
                <a14:useLocalDpi xmlns:a14="http://schemas.microsoft.com/office/drawing/2010/main" val="0"/>
              </a:ext>
            </a:extLst>
          </a:blip>
          <a:srcRect b="10035"/>
          <a:stretch/>
        </p:blipFill>
        <p:spPr>
          <a:xfrm>
            <a:off x="638323" y="2780353"/>
            <a:ext cx="5858550" cy="2842005"/>
          </a:xfrm>
          <a:prstGeom prst="rect">
            <a:avLst/>
          </a:prstGeom>
        </p:spPr>
      </p:pic>
    </p:spTree>
    <p:extLst>
      <p:ext uri="{BB962C8B-B14F-4D97-AF65-F5344CB8AC3E}">
        <p14:creationId xmlns:p14="http://schemas.microsoft.com/office/powerpoint/2010/main" val="23380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A50FFB0-B3DB-AA99-CFDF-2B97486E47F7}"/>
              </a:ext>
            </a:extLst>
          </p:cNvPr>
          <p:cNvSpPr/>
          <p:nvPr/>
        </p:nvSpPr>
        <p:spPr>
          <a:xfrm>
            <a:off x="1358104" y="175280"/>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Empowering Women in Energy Sector</a:t>
            </a:r>
            <a:endParaRPr lang="en-IN" dirty="0"/>
          </a:p>
        </p:txBody>
      </p:sp>
      <p:sp>
        <p:nvSpPr>
          <p:cNvPr id="3" name="TextBox 2">
            <a:extLst>
              <a:ext uri="{FF2B5EF4-FFF2-40B4-BE49-F238E27FC236}">
                <a16:creationId xmlns:a16="http://schemas.microsoft.com/office/drawing/2014/main" id="{83963ECE-5799-2165-8EBD-C0E272FEE7FF}"/>
              </a:ext>
            </a:extLst>
          </p:cNvPr>
          <p:cNvSpPr txBox="1"/>
          <p:nvPr/>
        </p:nvSpPr>
        <p:spPr>
          <a:xfrm>
            <a:off x="195219" y="1604079"/>
            <a:ext cx="1526959" cy="369332"/>
          </a:xfrm>
          <a:prstGeom prst="rect">
            <a:avLst/>
          </a:prstGeom>
          <a:noFill/>
        </p:spPr>
        <p:txBody>
          <a:bodyPr wrap="square" rtlCol="0">
            <a:spAutoFit/>
          </a:bodyPr>
          <a:lstStyle/>
          <a:p>
            <a:r>
              <a:rPr lang="en-US" dirty="0">
                <a:solidFill>
                  <a:srgbClr val="690505"/>
                </a:solidFill>
              </a:rPr>
              <a:t>Session 4</a:t>
            </a:r>
          </a:p>
        </p:txBody>
      </p:sp>
      <p:pic>
        <p:nvPicPr>
          <p:cNvPr id="5" name="Picture 4" descr="A group of power lines&#10;&#10;Description automatically generated">
            <a:extLst>
              <a:ext uri="{FF2B5EF4-FFF2-40B4-BE49-F238E27FC236}">
                <a16:creationId xmlns:a16="http://schemas.microsoft.com/office/drawing/2014/main" id="{7F2901EA-3C7B-863E-191B-D772C368CC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5651" y="2175029"/>
            <a:ext cx="6381502" cy="3719744"/>
          </a:xfrm>
          <a:prstGeom prst="rect">
            <a:avLst/>
          </a:prstGeom>
        </p:spPr>
      </p:pic>
      <p:pic>
        <p:nvPicPr>
          <p:cNvPr id="7" name="Picture 6" descr="A person wearing a hard hat and safety vest&#10;&#10;Description automatically generated">
            <a:extLst>
              <a:ext uri="{FF2B5EF4-FFF2-40B4-BE49-F238E27FC236}">
                <a16:creationId xmlns:a16="http://schemas.microsoft.com/office/drawing/2014/main" id="{95A676BB-CB85-B84E-4AF9-440F8A908B91}"/>
              </a:ext>
            </a:extLst>
          </p:cNvPr>
          <p:cNvPicPr>
            <a:picLocks noChangeAspect="1"/>
          </p:cNvPicPr>
          <p:nvPr/>
        </p:nvPicPr>
        <p:blipFill rotWithShape="1">
          <a:blip r:embed="rId3">
            <a:extLst>
              <a:ext uri="{28A0092B-C50C-407E-A947-70E740481C1C}">
                <a14:useLocalDpi xmlns:a14="http://schemas.microsoft.com/office/drawing/2010/main" val="0"/>
              </a:ext>
            </a:extLst>
          </a:blip>
          <a:srcRect t="9394" r="51218"/>
          <a:stretch/>
        </p:blipFill>
        <p:spPr>
          <a:xfrm>
            <a:off x="1722178" y="1699165"/>
            <a:ext cx="2273422" cy="2216826"/>
          </a:xfrm>
          <a:prstGeom prst="ellipse">
            <a:avLst/>
          </a:prstGeom>
          <a:ln>
            <a:noFill/>
          </a:ln>
          <a:effectLst>
            <a:softEdge rad="112500"/>
          </a:effectLst>
        </p:spPr>
      </p:pic>
      <p:pic>
        <p:nvPicPr>
          <p:cNvPr id="9" name="Picture 8" descr="A person touching a machine&#10;&#10;Description automatically generated">
            <a:extLst>
              <a:ext uri="{FF2B5EF4-FFF2-40B4-BE49-F238E27FC236}">
                <a16:creationId xmlns:a16="http://schemas.microsoft.com/office/drawing/2014/main" id="{BEBE86AA-566E-EBB2-5DAE-A90905958F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550" y="4173553"/>
            <a:ext cx="4201507" cy="18810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73A1A32A-A6DE-D3A1-88A1-57CA9A972F43}"/>
              </a:ext>
            </a:extLst>
          </p:cNvPr>
          <p:cNvSpPr txBox="1"/>
          <p:nvPr/>
        </p:nvSpPr>
        <p:spPr>
          <a:xfrm>
            <a:off x="6620485" y="1563553"/>
            <a:ext cx="4625266" cy="523220"/>
          </a:xfrm>
          <a:prstGeom prst="rect">
            <a:avLst/>
          </a:prstGeom>
          <a:noFill/>
        </p:spPr>
        <p:txBody>
          <a:bodyPr wrap="square" rtlCol="0">
            <a:spAutoFit/>
          </a:bodyPr>
          <a:lstStyle/>
          <a:p>
            <a:r>
              <a:rPr lang="en-US" sz="2800" b="1" dirty="0">
                <a:solidFill>
                  <a:srgbClr val="690505"/>
                </a:solidFill>
              </a:rPr>
              <a:t>What are your CHALLENGES?</a:t>
            </a:r>
          </a:p>
        </p:txBody>
      </p:sp>
    </p:spTree>
    <p:extLst>
      <p:ext uri="{BB962C8B-B14F-4D97-AF65-F5344CB8AC3E}">
        <p14:creationId xmlns:p14="http://schemas.microsoft.com/office/powerpoint/2010/main" val="302066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533F24-FE1A-289F-EB09-9741A01666C1}"/>
              </a:ext>
            </a:extLst>
          </p:cNvPr>
          <p:cNvSpPr txBox="1"/>
          <p:nvPr/>
        </p:nvSpPr>
        <p:spPr>
          <a:xfrm>
            <a:off x="1207363" y="208146"/>
            <a:ext cx="10315853" cy="646331"/>
          </a:xfrm>
          <a:prstGeom prst="rect">
            <a:avLst/>
          </a:prstGeom>
          <a:noFill/>
        </p:spPr>
        <p:txBody>
          <a:bodyPr wrap="square" rtlCol="0">
            <a:spAutoFit/>
          </a:bodyPr>
          <a:lstStyle/>
          <a:p>
            <a:r>
              <a:rPr lang="en-US" sz="3600" b="1" u="sng" dirty="0">
                <a:solidFill>
                  <a:srgbClr val="690505"/>
                </a:solidFill>
              </a:rPr>
              <a:t>What role women play in the Energy Sector &amp; HOW?</a:t>
            </a:r>
          </a:p>
        </p:txBody>
      </p:sp>
      <p:pic>
        <p:nvPicPr>
          <p:cNvPr id="4" name="What role women play in the Energy Sector_">
            <a:hlinkClick r:id="" action="ppaction://media"/>
            <a:extLst>
              <a:ext uri="{FF2B5EF4-FFF2-40B4-BE49-F238E27FC236}">
                <a16:creationId xmlns:a16="http://schemas.microsoft.com/office/drawing/2014/main" id="{9D61F85D-F93B-46DA-EF66-FED9B98C5B3A}"/>
              </a:ext>
            </a:extLst>
          </p:cNvPr>
          <p:cNvPicPr>
            <a:picLocks noChangeAspect="1"/>
          </p:cNvPicPr>
          <p:nvPr>
            <a:videoFile r:link="rId1"/>
            <p:extLst>
              <p:ext uri="{DAA4B4D4-6D71-4841-9C94-3DE7FCFB9230}">
                <p14:media xmlns:p14="http://schemas.microsoft.com/office/powerpoint/2010/main" r:embed="rId2">
                  <p14:trim st="20400" end="101913.3333"/>
                </p14:media>
              </p:ext>
            </p:extLst>
          </p:nvPr>
        </p:nvPicPr>
        <p:blipFill>
          <a:blip r:embed="rId4"/>
          <a:stretch>
            <a:fillRect/>
          </a:stretch>
        </p:blipFill>
        <p:spPr>
          <a:xfrm>
            <a:off x="1677970" y="943859"/>
            <a:ext cx="8832917" cy="4968516"/>
          </a:xfrm>
          <a:prstGeom prst="rect">
            <a:avLst/>
          </a:prstGeom>
        </p:spPr>
      </p:pic>
    </p:spTree>
    <p:extLst>
      <p:ext uri="{BB962C8B-B14F-4D97-AF65-F5344CB8AC3E}">
        <p14:creationId xmlns:p14="http://schemas.microsoft.com/office/powerpoint/2010/main" val="188912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6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0789D1-6E76-B1C5-8F09-5367BB0301BE}"/>
              </a:ext>
            </a:extLst>
          </p:cNvPr>
          <p:cNvSpPr txBox="1"/>
          <p:nvPr/>
        </p:nvSpPr>
        <p:spPr>
          <a:xfrm>
            <a:off x="384699" y="1101471"/>
            <a:ext cx="10813001" cy="563231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690505"/>
              </a:solidFill>
              <a:effectLst/>
              <a:latin typeface="+mn-lt"/>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Gender Diversity</a:t>
            </a:r>
            <a:r>
              <a:rPr kumimoji="0" lang="en-US" altLang="en-US" sz="2200" b="0" i="0" u="none" strike="noStrike" cap="none" normalizeH="0" baseline="0" dirty="0">
                <a:ln>
                  <a:noFill/>
                </a:ln>
                <a:solidFill>
                  <a:srgbClr val="690505"/>
                </a:solidFill>
                <a:effectLst/>
                <a:latin typeface="+mn-lt"/>
              </a:rPr>
              <a:t>: Highlight gender disparity in energy sector, emphasizing the need for change and benefits of diversity.</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Barriers</a:t>
            </a:r>
            <a:r>
              <a:rPr kumimoji="0" lang="en-US" altLang="en-US" sz="2200" b="0" i="0" u="none" strike="noStrike" cap="none" normalizeH="0" baseline="0" dirty="0">
                <a:ln>
                  <a:noFill/>
                </a:ln>
                <a:solidFill>
                  <a:srgbClr val="690505"/>
                </a:solidFill>
                <a:effectLst/>
                <a:latin typeface="+mn-lt"/>
              </a:rPr>
              <a:t>: Identify obstacles hindering women's progress, including bias, stereotypes, and limited opportunities.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Equal Opportunities</a:t>
            </a:r>
            <a:r>
              <a:rPr kumimoji="0" lang="en-US" altLang="en-US" sz="2200" b="0" i="0" u="none" strike="noStrike" cap="none" normalizeH="0" baseline="0" dirty="0">
                <a:ln>
                  <a:noFill/>
                </a:ln>
                <a:solidFill>
                  <a:srgbClr val="690505"/>
                </a:solidFill>
                <a:effectLst/>
                <a:latin typeface="+mn-lt"/>
              </a:rPr>
              <a:t>: Promote equal opportunities, encouraging women in technical and leadership roles.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Leadership</a:t>
            </a:r>
            <a:r>
              <a:rPr kumimoji="0" lang="en-US" altLang="en-US" sz="2200" b="0" i="0" u="none" strike="noStrike" cap="none" normalizeH="0" baseline="0" dirty="0">
                <a:ln>
                  <a:noFill/>
                </a:ln>
                <a:solidFill>
                  <a:srgbClr val="690505"/>
                </a:solidFill>
                <a:effectLst/>
                <a:latin typeface="+mn-lt"/>
              </a:rPr>
              <a:t>: Emphasize women's impact in leadership, fostering positive organizational culture and performance.</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Inclusive Environment</a:t>
            </a:r>
            <a:r>
              <a:rPr kumimoji="0" lang="en-US" altLang="en-US" sz="2200" b="0" i="0" u="none" strike="noStrike" cap="none" normalizeH="0" baseline="0" dirty="0">
                <a:ln>
                  <a:noFill/>
                </a:ln>
                <a:solidFill>
                  <a:srgbClr val="690505"/>
                </a:solidFill>
                <a:effectLst/>
                <a:latin typeface="+mn-lt"/>
              </a:rPr>
              <a:t>: Value diversity, combat bias, and support work-life balance for attracting and retaining female talent.</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Closing STEM Gap</a:t>
            </a:r>
            <a:r>
              <a:rPr kumimoji="0" lang="en-US" altLang="en-US" sz="2200" b="0" i="0" u="none" strike="noStrike" cap="none" normalizeH="0" baseline="0" dirty="0">
                <a:ln>
                  <a:noFill/>
                </a:ln>
                <a:solidFill>
                  <a:srgbClr val="690505"/>
                </a:solidFill>
                <a:effectLst/>
                <a:latin typeface="+mn-lt"/>
              </a:rPr>
              <a:t>: Address gender gap in STEM fields, propose strategies to promote STEM education and careers for girls.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200" b="0" i="0" u="sng" strike="noStrike" cap="none" normalizeH="0" baseline="0" dirty="0">
                <a:ln>
                  <a:noFill/>
                </a:ln>
                <a:solidFill>
                  <a:srgbClr val="690505"/>
                </a:solidFill>
                <a:effectLst/>
                <a:latin typeface="+mn-lt"/>
              </a:rPr>
              <a:t>Conclusion</a:t>
            </a:r>
            <a:r>
              <a:rPr kumimoji="0" lang="en-US" altLang="en-US" sz="2200" b="0" i="0" u="none" strike="noStrike" cap="none" normalizeH="0" baseline="0" dirty="0">
                <a:ln>
                  <a:noFill/>
                </a:ln>
                <a:solidFill>
                  <a:srgbClr val="690505"/>
                </a:solidFill>
                <a:effectLst/>
                <a:latin typeface="+mn-lt"/>
              </a:rPr>
              <a:t>: Empowering women is vital for a sustainable, diverse, and innovative energy sector. Break barriers, promote inclusivity, and drive positive change.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2063CAFE-51F8-56A8-5658-B9ED6845B7CE}"/>
              </a:ext>
            </a:extLst>
          </p:cNvPr>
          <p:cNvSpPr txBox="1"/>
          <p:nvPr/>
        </p:nvSpPr>
        <p:spPr>
          <a:xfrm>
            <a:off x="1109709" y="239697"/>
            <a:ext cx="10697592" cy="861774"/>
          </a:xfrm>
          <a:prstGeom prst="rect">
            <a:avLst/>
          </a:prstGeom>
          <a:noFill/>
        </p:spPr>
        <p:txBody>
          <a:bodyPr wrap="square" rtlCol="0">
            <a:spAutoFit/>
          </a:bodyPr>
          <a:lstStyle/>
          <a:p>
            <a:r>
              <a:rPr kumimoji="0" lang="en-US" altLang="en-US" sz="3200" b="1" i="0" u="sng" strike="noStrike" cap="none" normalizeH="0" baseline="0" dirty="0">
                <a:ln>
                  <a:noFill/>
                </a:ln>
                <a:solidFill>
                  <a:srgbClr val="690505"/>
                </a:solidFill>
                <a:effectLst/>
                <a:latin typeface="+mn-lt"/>
              </a:rPr>
              <a:t>Empowering women unlocks potential and fosters inclusion.</a:t>
            </a:r>
          </a:p>
          <a:p>
            <a:endParaRPr lang="en-US" dirty="0"/>
          </a:p>
        </p:txBody>
      </p:sp>
    </p:spTree>
    <p:extLst>
      <p:ext uri="{BB962C8B-B14F-4D97-AF65-F5344CB8AC3E}">
        <p14:creationId xmlns:p14="http://schemas.microsoft.com/office/powerpoint/2010/main" val="341141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67630" y="2300616"/>
            <a:ext cx="9201233" cy="2494239"/>
            <a:chOff x="0" y="0"/>
            <a:chExt cx="18402466" cy="4988477"/>
          </a:xfrm>
        </p:grpSpPr>
        <p:grpSp>
          <p:nvGrpSpPr>
            <p:cNvPr id="3" name="Group 3"/>
            <p:cNvGrpSpPr/>
            <p:nvPr/>
          </p:nvGrpSpPr>
          <p:grpSpPr>
            <a:xfrm>
              <a:off x="0" y="0"/>
              <a:ext cx="18402466" cy="4988477"/>
              <a:chOff x="0" y="0"/>
              <a:chExt cx="31333487" cy="8493774"/>
            </a:xfrm>
          </p:grpSpPr>
          <p:sp>
            <p:nvSpPr>
              <p:cNvPr id="4" name="Freeform 4"/>
              <p:cNvSpPr/>
              <p:nvPr/>
            </p:nvSpPr>
            <p:spPr>
              <a:xfrm>
                <a:off x="0" y="0"/>
                <a:ext cx="31333489" cy="8592834"/>
              </a:xfrm>
              <a:custGeom>
                <a:avLst/>
                <a:gdLst/>
                <a:ahLst/>
                <a:cxnLst/>
                <a:rect l="l" t="t" r="r" b="b"/>
                <a:pathLst>
                  <a:path w="31333489" h="8592834">
                    <a:moveTo>
                      <a:pt x="30711189" y="8022604"/>
                    </a:moveTo>
                    <a:cubicBezTo>
                      <a:pt x="30711189" y="8016254"/>
                      <a:pt x="30712457" y="8011175"/>
                      <a:pt x="30712457" y="8003554"/>
                    </a:cubicBezTo>
                    <a:lnTo>
                      <a:pt x="30712457" y="490220"/>
                    </a:lnTo>
                    <a:cubicBezTo>
                      <a:pt x="30712457" y="220980"/>
                      <a:pt x="30502907" y="0"/>
                      <a:pt x="30246368" y="0"/>
                    </a:cubicBezTo>
                    <a:lnTo>
                      <a:pt x="467360" y="0"/>
                    </a:lnTo>
                    <a:cubicBezTo>
                      <a:pt x="210820" y="0"/>
                      <a:pt x="0" y="220980"/>
                      <a:pt x="0" y="490220"/>
                    </a:cubicBezTo>
                    <a:lnTo>
                      <a:pt x="0" y="8003554"/>
                    </a:lnTo>
                    <a:cubicBezTo>
                      <a:pt x="0" y="8272794"/>
                      <a:pt x="209550" y="8493775"/>
                      <a:pt x="466090" y="8493775"/>
                    </a:cubicBezTo>
                    <a:lnTo>
                      <a:pt x="30245097" y="8493775"/>
                    </a:lnTo>
                    <a:cubicBezTo>
                      <a:pt x="30358128" y="8493775"/>
                      <a:pt x="30462268" y="8450594"/>
                      <a:pt x="30542278" y="8380744"/>
                    </a:cubicBezTo>
                    <a:cubicBezTo>
                      <a:pt x="30673086" y="8451865"/>
                      <a:pt x="30985507" y="8592834"/>
                      <a:pt x="31332218" y="8385825"/>
                    </a:cubicBezTo>
                    <a:cubicBezTo>
                      <a:pt x="31333489" y="8385825"/>
                      <a:pt x="31021068" y="8387094"/>
                      <a:pt x="30711189" y="8022604"/>
                    </a:cubicBezTo>
                    <a:lnTo>
                      <a:pt x="30711189" y="8022604"/>
                    </a:lnTo>
                    <a:close/>
                  </a:path>
                </a:pathLst>
              </a:custGeom>
              <a:solidFill>
                <a:srgbClr val="DC3C4D"/>
              </a:solidFill>
            </p:spPr>
          </p:sp>
        </p:grpSp>
        <p:sp>
          <p:nvSpPr>
            <p:cNvPr id="5" name="TextBox 5"/>
            <p:cNvSpPr txBox="1"/>
            <p:nvPr/>
          </p:nvSpPr>
          <p:spPr>
            <a:xfrm>
              <a:off x="1748328" y="1360934"/>
              <a:ext cx="14905814" cy="2308324"/>
            </a:xfrm>
            <a:prstGeom prst="rect">
              <a:avLst/>
            </a:prstGeom>
          </p:spPr>
          <p:txBody>
            <a:bodyPr lIns="0" tIns="0" rIns="0" bIns="0" rtlCol="0" anchor="t">
              <a:spAutoFit/>
            </a:bodyPr>
            <a:lstStyle/>
            <a:p>
              <a:pPr algn="ctr">
                <a:lnSpc>
                  <a:spcPts val="4484"/>
                </a:lnSpc>
              </a:pPr>
              <a:r>
                <a:rPr lang="en-US" sz="3866" spc="-38">
                  <a:solidFill>
                    <a:srgbClr val="FFFFFF"/>
                  </a:solidFill>
                  <a:latin typeface="DM Sans Bold"/>
                </a:rPr>
                <a:t>Nothing is served on a platter,</a:t>
              </a:r>
            </a:p>
            <a:p>
              <a:pPr algn="ctr">
                <a:lnSpc>
                  <a:spcPts val="4484"/>
                </a:lnSpc>
                <a:spcBef>
                  <a:spcPct val="0"/>
                </a:spcBef>
              </a:pPr>
              <a:r>
                <a:rPr lang="en-US" sz="3866" spc="-38">
                  <a:solidFill>
                    <a:srgbClr val="FFFFFF"/>
                  </a:solidFill>
                  <a:latin typeface="DM Sans Bold"/>
                </a:rPr>
                <a:t>we must EARN it.</a:t>
              </a:r>
            </a:p>
          </p:txBody>
        </p:sp>
      </p:grpSp>
    </p:spTree>
    <p:extLst>
      <p:ext uri="{BB962C8B-B14F-4D97-AF65-F5344CB8AC3E}">
        <p14:creationId xmlns:p14="http://schemas.microsoft.com/office/powerpoint/2010/main" val="1560061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5E57A9-7BF7-7F35-5016-09846021051A}"/>
              </a:ext>
            </a:extLst>
          </p:cNvPr>
          <p:cNvSpPr txBox="1"/>
          <p:nvPr/>
        </p:nvSpPr>
        <p:spPr>
          <a:xfrm>
            <a:off x="5364624" y="1788745"/>
            <a:ext cx="6478188" cy="4524315"/>
          </a:xfrm>
          <a:prstGeom prst="rect">
            <a:avLst/>
          </a:prstGeom>
          <a:noFill/>
        </p:spPr>
        <p:txBody>
          <a:bodyPr wrap="square" rtlCol="0">
            <a:spAutoFit/>
          </a:bodyPr>
          <a:lstStyle/>
          <a:p>
            <a:pPr marL="342900" indent="-342900">
              <a:buFont typeface="Wingdings" panose="05000000000000000000" pitchFamily="2" charset="2"/>
              <a:buChar char="Ø"/>
            </a:pPr>
            <a:r>
              <a:rPr lang="en-US" sz="2400" b="0" i="0" dirty="0">
                <a:solidFill>
                  <a:srgbClr val="690505"/>
                </a:solidFill>
                <a:effectLst/>
                <a:latin typeface="ElsevierGulliver"/>
              </a:rPr>
              <a:t>The focus is the informal food sector (IFS), as it is a sector that is both highly dependent on energy and dominated by women. </a:t>
            </a:r>
          </a:p>
          <a:p>
            <a:pPr marL="342900" indent="-342900">
              <a:buFont typeface="Wingdings" panose="05000000000000000000" pitchFamily="2" charset="2"/>
              <a:buChar char="Ø"/>
            </a:pPr>
            <a:r>
              <a:rPr lang="en-US" sz="2400" b="0" i="0" dirty="0">
                <a:solidFill>
                  <a:srgbClr val="690505"/>
                </a:solidFill>
                <a:effectLst/>
                <a:latin typeface="ElsevierGulliver"/>
              </a:rPr>
              <a:t>The aim is to highlight what is known about the impact of access to modern energy on small enterprises in this sector.</a:t>
            </a:r>
          </a:p>
          <a:p>
            <a:pPr marL="342900" indent="-342900">
              <a:buFont typeface="Wingdings" panose="05000000000000000000" pitchFamily="2" charset="2"/>
              <a:buChar char="Ø"/>
            </a:pPr>
            <a:r>
              <a:rPr lang="en-US" sz="2400" dirty="0">
                <a:solidFill>
                  <a:srgbClr val="690505"/>
                </a:solidFill>
                <a:latin typeface="ElsevierGulliver"/>
              </a:rPr>
              <a:t>H</a:t>
            </a:r>
            <a:r>
              <a:rPr lang="en-US" sz="2400" b="0" i="0" dirty="0">
                <a:solidFill>
                  <a:srgbClr val="690505"/>
                </a:solidFill>
                <a:effectLst/>
                <a:latin typeface="ElsevierGulliver"/>
              </a:rPr>
              <a:t>ow energy access for productive uses is expected to advance development</a:t>
            </a:r>
            <a:r>
              <a:rPr lang="en-US" sz="2400" dirty="0">
                <a:solidFill>
                  <a:srgbClr val="690505"/>
                </a:solidFill>
                <a:latin typeface="ElsevierGulliver"/>
              </a:rPr>
              <a:t>.</a:t>
            </a:r>
          </a:p>
          <a:p>
            <a:pPr marL="342900" indent="-342900">
              <a:buFont typeface="Wingdings" panose="05000000000000000000" pitchFamily="2" charset="2"/>
              <a:buChar char="Ø"/>
            </a:pPr>
            <a:r>
              <a:rPr lang="en-US" sz="2400" dirty="0">
                <a:solidFill>
                  <a:srgbClr val="690505"/>
                </a:solidFill>
                <a:latin typeface="ElsevierGulliver"/>
              </a:rPr>
              <a:t>A</a:t>
            </a:r>
            <a:r>
              <a:rPr lang="en-US" sz="2400" b="0" i="0" dirty="0">
                <a:solidFill>
                  <a:srgbClr val="690505"/>
                </a:solidFill>
                <a:effectLst/>
                <a:latin typeface="ElsevierGulliver"/>
              </a:rPr>
              <a:t>ttention is directed to women's empowerment, whilst exploring the relationship between gender equality and energy. </a:t>
            </a:r>
            <a:endParaRPr lang="en-US" sz="2400" dirty="0">
              <a:solidFill>
                <a:srgbClr val="690505"/>
              </a:solidFill>
            </a:endParaRPr>
          </a:p>
        </p:txBody>
      </p:sp>
      <p:sp>
        <p:nvSpPr>
          <p:cNvPr id="7" name="TextBox 6">
            <a:extLst>
              <a:ext uri="{FF2B5EF4-FFF2-40B4-BE49-F238E27FC236}">
                <a16:creationId xmlns:a16="http://schemas.microsoft.com/office/drawing/2014/main" id="{32549268-1D16-0394-8D6D-85F80C42ACC0}"/>
              </a:ext>
            </a:extLst>
          </p:cNvPr>
          <p:cNvSpPr txBox="1"/>
          <p:nvPr/>
        </p:nvSpPr>
        <p:spPr>
          <a:xfrm>
            <a:off x="1118586" y="219085"/>
            <a:ext cx="10502284" cy="1569660"/>
          </a:xfrm>
          <a:prstGeom prst="rect">
            <a:avLst/>
          </a:prstGeom>
          <a:noFill/>
        </p:spPr>
        <p:txBody>
          <a:bodyPr wrap="square" rtlCol="0">
            <a:spAutoFit/>
          </a:bodyPr>
          <a:lstStyle/>
          <a:p>
            <a:r>
              <a:rPr lang="en-US" sz="3200" u="sng" dirty="0" err="1">
                <a:solidFill>
                  <a:srgbClr val="690505"/>
                </a:solidFill>
              </a:rPr>
              <a:t>Fuelling</a:t>
            </a:r>
            <a:r>
              <a:rPr lang="en-US" sz="3200" u="sng" dirty="0">
                <a:solidFill>
                  <a:srgbClr val="690505"/>
                </a:solidFill>
              </a:rPr>
              <a:t> women's empowerment? An exploration of the linkages between gender, entrepreneurship and access to energy in the informal food sector</a:t>
            </a:r>
          </a:p>
        </p:txBody>
      </p:sp>
      <p:sp>
        <p:nvSpPr>
          <p:cNvPr id="8" name="TextBox 7">
            <a:extLst>
              <a:ext uri="{FF2B5EF4-FFF2-40B4-BE49-F238E27FC236}">
                <a16:creationId xmlns:a16="http://schemas.microsoft.com/office/drawing/2014/main" id="{E95137CD-67DA-3922-A17D-4EF11CBB54EA}"/>
              </a:ext>
            </a:extLst>
          </p:cNvPr>
          <p:cNvSpPr txBox="1"/>
          <p:nvPr/>
        </p:nvSpPr>
        <p:spPr>
          <a:xfrm>
            <a:off x="577049" y="1930385"/>
            <a:ext cx="1819922" cy="369332"/>
          </a:xfrm>
          <a:prstGeom prst="rect">
            <a:avLst/>
          </a:prstGeom>
          <a:noFill/>
        </p:spPr>
        <p:txBody>
          <a:bodyPr wrap="square" rtlCol="0">
            <a:spAutoFit/>
          </a:bodyPr>
          <a:lstStyle/>
          <a:p>
            <a:r>
              <a:rPr lang="en-US" dirty="0"/>
              <a:t>Case Study 1</a:t>
            </a:r>
          </a:p>
        </p:txBody>
      </p:sp>
      <p:grpSp>
        <p:nvGrpSpPr>
          <p:cNvPr id="10" name="Group 9">
            <a:extLst>
              <a:ext uri="{FF2B5EF4-FFF2-40B4-BE49-F238E27FC236}">
                <a16:creationId xmlns:a16="http://schemas.microsoft.com/office/drawing/2014/main" id="{BD7D617E-72B3-0BD3-4E40-D373259FFF3C}"/>
              </a:ext>
            </a:extLst>
          </p:cNvPr>
          <p:cNvGrpSpPr/>
          <p:nvPr/>
        </p:nvGrpSpPr>
        <p:grpSpPr>
          <a:xfrm>
            <a:off x="238172" y="2476869"/>
            <a:ext cx="4770511" cy="3877533"/>
            <a:chOff x="238172" y="2476869"/>
            <a:chExt cx="4770511" cy="3877533"/>
          </a:xfrm>
        </p:grpSpPr>
        <p:pic>
          <p:nvPicPr>
            <p:cNvPr id="6" name="Picture 5" descr="A diagram of different genders&#10;&#10;Description automatically generated">
              <a:extLst>
                <a:ext uri="{FF2B5EF4-FFF2-40B4-BE49-F238E27FC236}">
                  <a16:creationId xmlns:a16="http://schemas.microsoft.com/office/drawing/2014/main" id="{F96D5B93-BF91-A441-AF78-6C86A762D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035" y="2476869"/>
              <a:ext cx="4743648" cy="2777051"/>
            </a:xfrm>
            <a:prstGeom prst="rect">
              <a:avLst/>
            </a:prstGeom>
          </p:spPr>
        </p:pic>
        <p:sp>
          <p:nvSpPr>
            <p:cNvPr id="9" name="TextBox 8">
              <a:extLst>
                <a:ext uri="{FF2B5EF4-FFF2-40B4-BE49-F238E27FC236}">
                  <a16:creationId xmlns:a16="http://schemas.microsoft.com/office/drawing/2014/main" id="{32CD1008-CCDD-44EC-D43A-0F12E57F1149}"/>
                </a:ext>
              </a:extLst>
            </p:cNvPr>
            <p:cNvSpPr txBox="1"/>
            <p:nvPr/>
          </p:nvSpPr>
          <p:spPr>
            <a:xfrm>
              <a:off x="238172" y="5431072"/>
              <a:ext cx="4743648" cy="923330"/>
            </a:xfrm>
            <a:prstGeom prst="rect">
              <a:avLst/>
            </a:prstGeom>
            <a:noFill/>
          </p:spPr>
          <p:txBody>
            <a:bodyPr wrap="square" rtlCol="0">
              <a:spAutoFit/>
            </a:bodyPr>
            <a:lstStyle/>
            <a:p>
              <a:r>
                <a:rPr lang="en-US" dirty="0">
                  <a:solidFill>
                    <a:srgbClr val="690505"/>
                  </a:solidFill>
                </a:rPr>
                <a:t>Courtesy:</a:t>
              </a:r>
            </a:p>
            <a:p>
              <a:r>
                <a:rPr lang="en-US" dirty="0">
                  <a:solidFill>
                    <a:srgbClr val="690505"/>
                  </a:solidFill>
                </a:rPr>
                <a:t>https://www.sciencedirect.com/science/article/pii/S2214629617300981</a:t>
              </a:r>
            </a:p>
          </p:txBody>
        </p:sp>
      </p:grpSp>
    </p:spTree>
    <p:extLst>
      <p:ext uri="{BB962C8B-B14F-4D97-AF65-F5344CB8AC3E}">
        <p14:creationId xmlns:p14="http://schemas.microsoft.com/office/powerpoint/2010/main" val="148305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0B481-705B-EF2F-F525-455547024459}"/>
              </a:ext>
            </a:extLst>
          </p:cNvPr>
          <p:cNvSpPr txBox="1"/>
          <p:nvPr/>
        </p:nvSpPr>
        <p:spPr>
          <a:xfrm>
            <a:off x="6374167" y="1731146"/>
            <a:ext cx="4731798" cy="3785652"/>
          </a:xfrm>
          <a:prstGeom prst="rect">
            <a:avLst/>
          </a:prstGeom>
          <a:noFill/>
        </p:spPr>
        <p:txBody>
          <a:bodyPr wrap="square" rtlCol="0">
            <a:spAutoFit/>
          </a:bodyPr>
          <a:lstStyle/>
          <a:p>
            <a:r>
              <a:rPr lang="en-US" sz="2400" dirty="0">
                <a:solidFill>
                  <a:srgbClr val="690505"/>
                </a:solidFill>
              </a:rPr>
              <a:t>Many of us may not be aware that assembly lines of two  car models ..  </a:t>
            </a:r>
            <a:r>
              <a:rPr lang="en-US" sz="2400" b="1" u="sng" dirty="0">
                <a:solidFill>
                  <a:srgbClr val="690505"/>
                </a:solidFill>
              </a:rPr>
              <a:t>Safari &amp; Harrier,  premium SUVs of Tata Motors</a:t>
            </a:r>
            <a:r>
              <a:rPr lang="en-US" sz="2400" dirty="0">
                <a:solidFill>
                  <a:srgbClr val="690505"/>
                </a:solidFill>
              </a:rPr>
              <a:t>, are completely manned by women. The implementation of the idea to have all women assembly lines was not easy but </a:t>
            </a:r>
            <a:r>
              <a:rPr lang="en-US" sz="2400" b="1" dirty="0">
                <a:solidFill>
                  <a:srgbClr val="690505"/>
                </a:solidFill>
              </a:rPr>
              <a:t>Tatas </a:t>
            </a:r>
            <a:r>
              <a:rPr lang="en-US" sz="2400" dirty="0">
                <a:solidFill>
                  <a:srgbClr val="690505"/>
                </a:solidFill>
              </a:rPr>
              <a:t>are always a step ahead of others in such social causes. Profit is secondary.</a:t>
            </a:r>
          </a:p>
        </p:txBody>
      </p:sp>
      <p:pic>
        <p:nvPicPr>
          <p:cNvPr id="3" name="TATA Motors">
            <a:hlinkClick r:id="" action="ppaction://media"/>
            <a:extLst>
              <a:ext uri="{FF2B5EF4-FFF2-40B4-BE49-F238E27FC236}">
                <a16:creationId xmlns:a16="http://schemas.microsoft.com/office/drawing/2014/main" id="{9B33A02B-55EC-595A-778A-E55F543D53C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56830" y="2015231"/>
            <a:ext cx="5343249" cy="3071673"/>
          </a:xfrm>
          <a:prstGeom prst="rect">
            <a:avLst/>
          </a:prstGeom>
        </p:spPr>
      </p:pic>
      <p:sp>
        <p:nvSpPr>
          <p:cNvPr id="4" name="Rectangle: Rounded Corners 3">
            <a:extLst>
              <a:ext uri="{FF2B5EF4-FFF2-40B4-BE49-F238E27FC236}">
                <a16:creationId xmlns:a16="http://schemas.microsoft.com/office/drawing/2014/main" id="{E9566422-0160-126B-0B10-D0A486C786B2}"/>
              </a:ext>
            </a:extLst>
          </p:cNvPr>
          <p:cNvSpPr/>
          <p:nvPr/>
        </p:nvSpPr>
        <p:spPr>
          <a:xfrm>
            <a:off x="6096000" y="1589103"/>
            <a:ext cx="4894555" cy="4030462"/>
          </a:xfrm>
          <a:prstGeom prst="roundRect">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0B23181-5DD1-0EF9-0724-12C88BF2A0CD}"/>
              </a:ext>
            </a:extLst>
          </p:cNvPr>
          <p:cNvSpPr txBox="1"/>
          <p:nvPr/>
        </p:nvSpPr>
        <p:spPr>
          <a:xfrm>
            <a:off x="1108229" y="284328"/>
            <a:ext cx="10531876" cy="954107"/>
          </a:xfrm>
          <a:prstGeom prst="rect">
            <a:avLst/>
          </a:prstGeom>
          <a:noFill/>
        </p:spPr>
        <p:txBody>
          <a:bodyPr wrap="square" rtlCol="0">
            <a:spAutoFit/>
          </a:bodyPr>
          <a:lstStyle/>
          <a:p>
            <a:pPr algn="ctr"/>
            <a:r>
              <a:rPr lang="en-US" sz="2800" b="1" u="sng" dirty="0">
                <a:solidFill>
                  <a:srgbClr val="690505"/>
                </a:solidFill>
              </a:rPr>
              <a:t>INNOVATE AND CREATE OPPORTUNITIES FOR WOMEN TO SHOWCASE THEIR CAPABILITIES &amp; WOMEN NEED TO RAISE THE BAR</a:t>
            </a:r>
          </a:p>
        </p:txBody>
      </p:sp>
      <p:sp>
        <p:nvSpPr>
          <p:cNvPr id="5" name="TextBox 4">
            <a:extLst>
              <a:ext uri="{FF2B5EF4-FFF2-40B4-BE49-F238E27FC236}">
                <a16:creationId xmlns:a16="http://schemas.microsoft.com/office/drawing/2014/main" id="{6375180E-98CD-0301-857F-7C7807129581}"/>
              </a:ext>
            </a:extLst>
          </p:cNvPr>
          <p:cNvSpPr txBox="1"/>
          <p:nvPr/>
        </p:nvSpPr>
        <p:spPr>
          <a:xfrm>
            <a:off x="456830" y="5712643"/>
            <a:ext cx="5917337" cy="400110"/>
          </a:xfrm>
          <a:prstGeom prst="rect">
            <a:avLst/>
          </a:prstGeom>
          <a:noFill/>
        </p:spPr>
        <p:txBody>
          <a:bodyPr wrap="square" rtlCol="0">
            <a:spAutoFit/>
          </a:bodyPr>
          <a:lstStyle/>
          <a:p>
            <a:r>
              <a:rPr lang="en-US" sz="2000" dirty="0">
                <a:solidFill>
                  <a:srgbClr val="690505"/>
                </a:solidFill>
              </a:rPr>
              <a:t>- As an example of what women are capable of…</a:t>
            </a:r>
          </a:p>
        </p:txBody>
      </p:sp>
    </p:spTree>
    <p:extLst>
      <p:ext uri="{BB962C8B-B14F-4D97-AF65-F5344CB8AC3E}">
        <p14:creationId xmlns:p14="http://schemas.microsoft.com/office/powerpoint/2010/main" val="165768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7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ign on top of a building&#10;&#10;Description automatically generated">
            <a:extLst>
              <a:ext uri="{FF2B5EF4-FFF2-40B4-BE49-F238E27FC236}">
                <a16:creationId xmlns:a16="http://schemas.microsoft.com/office/drawing/2014/main" id="{6B20ACBA-BFCA-337C-BB2C-8D81C97C6E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0521" y="1056500"/>
            <a:ext cx="2812684" cy="18751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9" name="Group 8">
            <a:extLst>
              <a:ext uri="{FF2B5EF4-FFF2-40B4-BE49-F238E27FC236}">
                <a16:creationId xmlns:a16="http://schemas.microsoft.com/office/drawing/2014/main" id="{831170FD-AD70-C9DD-A6E5-E56817832A1C}"/>
              </a:ext>
            </a:extLst>
          </p:cNvPr>
          <p:cNvGrpSpPr/>
          <p:nvPr/>
        </p:nvGrpSpPr>
        <p:grpSpPr>
          <a:xfrm>
            <a:off x="5479060" y="1994061"/>
            <a:ext cx="6088544" cy="3901734"/>
            <a:chOff x="550416" y="2831977"/>
            <a:chExt cx="5921405" cy="3373514"/>
          </a:xfrm>
        </p:grpSpPr>
        <p:sp>
          <p:nvSpPr>
            <p:cNvPr id="2" name="TextBox 1">
              <a:extLst>
                <a:ext uri="{FF2B5EF4-FFF2-40B4-BE49-F238E27FC236}">
                  <a16:creationId xmlns:a16="http://schemas.microsoft.com/office/drawing/2014/main" id="{2BDF8979-D4E5-8891-DB2E-D8D454957DD4}"/>
                </a:ext>
              </a:extLst>
            </p:cNvPr>
            <p:cNvSpPr txBox="1"/>
            <p:nvPr/>
          </p:nvSpPr>
          <p:spPr>
            <a:xfrm>
              <a:off x="804908" y="3120210"/>
              <a:ext cx="5291092" cy="2953816"/>
            </a:xfrm>
            <a:prstGeom prst="rect">
              <a:avLst/>
            </a:prstGeom>
            <a:noFill/>
          </p:spPr>
          <p:txBody>
            <a:bodyPr wrap="square" rtlCol="0">
              <a:spAutoFit/>
            </a:bodyPr>
            <a:lstStyle/>
            <a:p>
              <a:pPr marL="342900" indent="-342900">
                <a:buFont typeface="Wingdings" panose="05000000000000000000" pitchFamily="2" charset="2"/>
                <a:buChar char="Ø"/>
              </a:pPr>
              <a:r>
                <a:rPr lang="en-US" sz="2400" b="1" i="0" u="sng" dirty="0">
                  <a:solidFill>
                    <a:srgbClr val="690505"/>
                  </a:solidFill>
                  <a:effectLst/>
                  <a:latin typeface="Söhne"/>
                </a:rPr>
                <a:t>Enel</a:t>
              </a:r>
              <a:r>
                <a:rPr lang="en-US" sz="2400" b="0" i="0" dirty="0">
                  <a:solidFill>
                    <a:srgbClr val="690505"/>
                  </a:solidFill>
                  <a:effectLst/>
                  <a:latin typeface="Söhne"/>
                </a:rPr>
                <a:t>, an Italian energy company, exemplifies gender diversity promotion, yielding improved decision-making, creativity, and engagement. </a:t>
              </a:r>
            </a:p>
            <a:p>
              <a:endParaRPr lang="en-US" sz="2400" b="0" i="0" dirty="0">
                <a:solidFill>
                  <a:srgbClr val="690505"/>
                </a:solidFill>
                <a:effectLst/>
                <a:latin typeface="Söhne"/>
              </a:endParaRPr>
            </a:p>
            <a:p>
              <a:pPr marL="342900" indent="-342900">
                <a:buFont typeface="Wingdings" panose="05000000000000000000" pitchFamily="2" charset="2"/>
                <a:buChar char="Ø"/>
              </a:pPr>
              <a:r>
                <a:rPr lang="en-US" sz="2400" b="1" i="0" dirty="0">
                  <a:solidFill>
                    <a:srgbClr val="690505"/>
                  </a:solidFill>
                  <a:effectLst/>
                  <a:latin typeface="Söhne"/>
                </a:rPr>
                <a:t>Initiatives led to increased women representation in leadership, earning recognition and enhancing company performance.</a:t>
              </a:r>
              <a:endParaRPr lang="en-US" sz="2400" b="1" dirty="0">
                <a:solidFill>
                  <a:srgbClr val="690505"/>
                </a:solidFill>
              </a:endParaRPr>
            </a:p>
          </p:txBody>
        </p:sp>
        <p:sp>
          <p:nvSpPr>
            <p:cNvPr id="8" name="Rectangle: Rounded Corners 7">
              <a:extLst>
                <a:ext uri="{FF2B5EF4-FFF2-40B4-BE49-F238E27FC236}">
                  <a16:creationId xmlns:a16="http://schemas.microsoft.com/office/drawing/2014/main" id="{C90CD7E4-5EAB-ECEA-39B2-99B6514B3C82}"/>
                </a:ext>
              </a:extLst>
            </p:cNvPr>
            <p:cNvSpPr/>
            <p:nvPr/>
          </p:nvSpPr>
          <p:spPr>
            <a:xfrm>
              <a:off x="550416" y="2831977"/>
              <a:ext cx="5921405" cy="3373514"/>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1" name="Picture 10" descr="A group of colorful logos&#10;&#10;Description automatically generated">
            <a:extLst>
              <a:ext uri="{FF2B5EF4-FFF2-40B4-BE49-F238E27FC236}">
                <a16:creationId xmlns:a16="http://schemas.microsoft.com/office/drawing/2014/main" id="{9DA2A06A-2D8F-0405-89A9-B0699E30C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495" y="3656180"/>
            <a:ext cx="4520268" cy="25426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13" name="Group 12">
            <a:extLst>
              <a:ext uri="{FF2B5EF4-FFF2-40B4-BE49-F238E27FC236}">
                <a16:creationId xmlns:a16="http://schemas.microsoft.com/office/drawing/2014/main" id="{338651BE-9E48-55ED-74C9-035F252D2C4B}"/>
              </a:ext>
            </a:extLst>
          </p:cNvPr>
          <p:cNvGrpSpPr/>
          <p:nvPr/>
        </p:nvGrpSpPr>
        <p:grpSpPr>
          <a:xfrm>
            <a:off x="4672502" y="265815"/>
            <a:ext cx="7386222" cy="1411549"/>
            <a:chOff x="5619565" y="896645"/>
            <a:chExt cx="6178859" cy="1411549"/>
          </a:xfrm>
        </p:grpSpPr>
        <p:sp>
          <p:nvSpPr>
            <p:cNvPr id="14" name="TextBox 13">
              <a:extLst>
                <a:ext uri="{FF2B5EF4-FFF2-40B4-BE49-F238E27FC236}">
                  <a16:creationId xmlns:a16="http://schemas.microsoft.com/office/drawing/2014/main" id="{43D9A011-7CA2-558F-8CD1-415081E8D277}"/>
                </a:ext>
              </a:extLst>
            </p:cNvPr>
            <p:cNvSpPr txBox="1"/>
            <p:nvPr/>
          </p:nvSpPr>
          <p:spPr>
            <a:xfrm>
              <a:off x="5868141" y="983734"/>
              <a:ext cx="5930283" cy="1200329"/>
            </a:xfrm>
            <a:prstGeom prst="rect">
              <a:avLst/>
            </a:prstGeom>
            <a:noFill/>
          </p:spPr>
          <p:txBody>
            <a:bodyPr wrap="square" rtlCol="0">
              <a:spAutoFit/>
            </a:bodyPr>
            <a:lstStyle/>
            <a:p>
              <a:r>
                <a:rPr lang="en-US" sz="2400" b="1" i="0" dirty="0">
                  <a:solidFill>
                    <a:srgbClr val="690505"/>
                  </a:solidFill>
                  <a:effectLst/>
                  <a:latin typeface="Google Sans"/>
                </a:rPr>
                <a:t>Enel (Italy's national entity for electricity) was founded in 1962 with the fusion of more than a thousand energy producers.</a:t>
              </a:r>
              <a:endParaRPr lang="en-US" sz="2400" b="1" dirty="0">
                <a:solidFill>
                  <a:srgbClr val="690505"/>
                </a:solidFill>
              </a:endParaRPr>
            </a:p>
          </p:txBody>
        </p:sp>
        <p:sp>
          <p:nvSpPr>
            <p:cNvPr id="15" name="Rectangle: Rounded Corners 14">
              <a:extLst>
                <a:ext uri="{FF2B5EF4-FFF2-40B4-BE49-F238E27FC236}">
                  <a16:creationId xmlns:a16="http://schemas.microsoft.com/office/drawing/2014/main" id="{B4EA00B2-064B-4033-76CE-7342388FDFF4}"/>
                </a:ext>
              </a:extLst>
            </p:cNvPr>
            <p:cNvSpPr/>
            <p:nvPr/>
          </p:nvSpPr>
          <p:spPr>
            <a:xfrm>
              <a:off x="5619565" y="896645"/>
              <a:ext cx="6178859" cy="1411549"/>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extBox 15">
            <a:extLst>
              <a:ext uri="{FF2B5EF4-FFF2-40B4-BE49-F238E27FC236}">
                <a16:creationId xmlns:a16="http://schemas.microsoft.com/office/drawing/2014/main" id="{76EE4F64-CD96-691B-B246-473A98B1DA16}"/>
              </a:ext>
            </a:extLst>
          </p:cNvPr>
          <p:cNvSpPr txBox="1"/>
          <p:nvPr/>
        </p:nvSpPr>
        <p:spPr>
          <a:xfrm>
            <a:off x="1455938" y="372135"/>
            <a:ext cx="1819922" cy="369332"/>
          </a:xfrm>
          <a:prstGeom prst="rect">
            <a:avLst/>
          </a:prstGeom>
          <a:noFill/>
        </p:spPr>
        <p:txBody>
          <a:bodyPr wrap="square" rtlCol="0">
            <a:spAutoFit/>
          </a:bodyPr>
          <a:lstStyle/>
          <a:p>
            <a:r>
              <a:rPr lang="en-US" dirty="0"/>
              <a:t>Case Study 2</a:t>
            </a:r>
          </a:p>
        </p:txBody>
      </p:sp>
    </p:spTree>
    <p:extLst>
      <p:ext uri="{BB962C8B-B14F-4D97-AF65-F5344CB8AC3E}">
        <p14:creationId xmlns:p14="http://schemas.microsoft.com/office/powerpoint/2010/main" val="217734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NEL - International Women's Day 2023">
            <a:hlinkClick r:id="" action="ppaction://media"/>
            <a:extLst>
              <a:ext uri="{FF2B5EF4-FFF2-40B4-BE49-F238E27FC236}">
                <a16:creationId xmlns:a16="http://schemas.microsoft.com/office/drawing/2014/main" id="{65565B58-A230-930C-4FA5-3EB912141C7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55433" y="2044083"/>
            <a:ext cx="7581530" cy="4264611"/>
          </a:xfrm>
          <a:prstGeom prst="rect">
            <a:avLst/>
          </a:prstGeom>
        </p:spPr>
      </p:pic>
      <p:sp>
        <p:nvSpPr>
          <p:cNvPr id="6" name="TextBox 5">
            <a:extLst>
              <a:ext uri="{FF2B5EF4-FFF2-40B4-BE49-F238E27FC236}">
                <a16:creationId xmlns:a16="http://schemas.microsoft.com/office/drawing/2014/main" id="{F523094D-81E7-3617-EFF0-D6CF000E30E8}"/>
              </a:ext>
            </a:extLst>
          </p:cNvPr>
          <p:cNvSpPr txBox="1"/>
          <p:nvPr/>
        </p:nvSpPr>
        <p:spPr>
          <a:xfrm>
            <a:off x="1615736" y="284241"/>
            <a:ext cx="8664605" cy="1569660"/>
          </a:xfrm>
          <a:prstGeom prst="rect">
            <a:avLst/>
          </a:prstGeom>
          <a:noFill/>
        </p:spPr>
        <p:txBody>
          <a:bodyPr wrap="square" rtlCol="0">
            <a:spAutoFit/>
          </a:bodyPr>
          <a:lstStyle/>
          <a:p>
            <a:r>
              <a:rPr lang="en-US" b="0" i="0" dirty="0">
                <a:solidFill>
                  <a:srgbClr val="202124"/>
                </a:solidFill>
                <a:effectLst/>
                <a:latin typeface="Google Sans"/>
              </a:rPr>
              <a:t> </a:t>
            </a:r>
            <a:r>
              <a:rPr lang="en-US" sz="2400" b="0" i="0" dirty="0">
                <a:solidFill>
                  <a:srgbClr val="690505"/>
                </a:solidFill>
                <a:effectLst/>
                <a:latin typeface="Google Sans"/>
              </a:rPr>
              <a:t>Enel is headquartered in Rome and has been listed on the Milan stock exchange since 1999. Enel and its subsidiaries produce and distribute electricity and gas in 31 countries around Europe, North America, South America, Asia, and Africa.</a:t>
            </a:r>
            <a:endParaRPr lang="en-US" sz="2400" dirty="0">
              <a:solidFill>
                <a:srgbClr val="690505"/>
              </a:solidFill>
            </a:endParaRPr>
          </a:p>
        </p:txBody>
      </p:sp>
      <p:sp>
        <p:nvSpPr>
          <p:cNvPr id="3" name="Rectangle: Rounded Corners 2">
            <a:extLst>
              <a:ext uri="{FF2B5EF4-FFF2-40B4-BE49-F238E27FC236}">
                <a16:creationId xmlns:a16="http://schemas.microsoft.com/office/drawing/2014/main" id="{A2E8924D-A829-F34F-4D0E-49DF2044E701}"/>
              </a:ext>
            </a:extLst>
          </p:cNvPr>
          <p:cNvSpPr/>
          <p:nvPr/>
        </p:nvSpPr>
        <p:spPr>
          <a:xfrm>
            <a:off x="1423448" y="284241"/>
            <a:ext cx="8664604" cy="1569660"/>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107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1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0A33FF7-C108-45F3-9CE3-9A4017A9222A}"/>
              </a:ext>
            </a:extLst>
          </p:cNvPr>
          <p:cNvGrpSpPr/>
          <p:nvPr/>
        </p:nvGrpSpPr>
        <p:grpSpPr>
          <a:xfrm>
            <a:off x="4261282" y="779098"/>
            <a:ext cx="7261934" cy="3664256"/>
            <a:chOff x="4261282" y="779098"/>
            <a:chExt cx="7261934" cy="3664256"/>
          </a:xfrm>
        </p:grpSpPr>
        <p:pic>
          <p:nvPicPr>
            <p:cNvPr id="3" name="Picture 2" descr="A person pointing at her wrist&#10;&#10;Description automatically generated">
              <a:extLst>
                <a:ext uri="{FF2B5EF4-FFF2-40B4-BE49-F238E27FC236}">
                  <a16:creationId xmlns:a16="http://schemas.microsoft.com/office/drawing/2014/main" id="{EECC8BF8-F7F8-31F1-17D5-D965AF3127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9999" y="1770132"/>
              <a:ext cx="4773610" cy="2673222"/>
            </a:xfrm>
            <a:prstGeom prst="rect">
              <a:avLst/>
            </a:prstGeom>
          </p:spPr>
        </p:pic>
        <p:sp>
          <p:nvSpPr>
            <p:cNvPr id="4" name="TextBox 3">
              <a:extLst>
                <a:ext uri="{FF2B5EF4-FFF2-40B4-BE49-F238E27FC236}">
                  <a16:creationId xmlns:a16="http://schemas.microsoft.com/office/drawing/2014/main" id="{53145EE7-972E-76A1-4F0B-7B3BFEF66A28}"/>
                </a:ext>
              </a:extLst>
            </p:cNvPr>
            <p:cNvSpPr txBox="1"/>
            <p:nvPr/>
          </p:nvSpPr>
          <p:spPr>
            <a:xfrm>
              <a:off x="4261282" y="779098"/>
              <a:ext cx="7261934" cy="707886"/>
            </a:xfrm>
            <a:prstGeom prst="rect">
              <a:avLst/>
            </a:prstGeom>
            <a:noFill/>
          </p:spPr>
          <p:txBody>
            <a:bodyPr wrap="square" rtlCol="0">
              <a:spAutoFit/>
            </a:bodyPr>
            <a:lstStyle/>
            <a:p>
              <a:pPr algn="ctr"/>
              <a:r>
                <a:rPr lang="en-US" sz="4000" b="1" u="sng" dirty="0">
                  <a:solidFill>
                    <a:srgbClr val="690505"/>
                  </a:solidFill>
                </a:rPr>
                <a:t>ELEPHANT INFINITY</a:t>
              </a:r>
            </a:p>
          </p:txBody>
        </p:sp>
      </p:grpSp>
      <p:pic>
        <p:nvPicPr>
          <p:cNvPr id="7" name="Picture 6" descr="A red rectangular sign with a check mark&#10;&#10;Description automatically generated">
            <a:extLst>
              <a:ext uri="{FF2B5EF4-FFF2-40B4-BE49-F238E27FC236}">
                <a16:creationId xmlns:a16="http://schemas.microsoft.com/office/drawing/2014/main" id="{739C527A-7FE4-0F2D-200D-C21917DF3672}"/>
              </a:ext>
            </a:extLst>
          </p:cNvPr>
          <p:cNvPicPr>
            <a:picLocks noChangeAspect="1"/>
          </p:cNvPicPr>
          <p:nvPr/>
        </p:nvPicPr>
        <p:blipFill rotWithShape="1">
          <a:blip r:embed="rId3">
            <a:extLst>
              <a:ext uri="{28A0092B-C50C-407E-A947-70E740481C1C}">
                <a14:useLocalDpi xmlns:a14="http://schemas.microsoft.com/office/drawing/2010/main" val="0"/>
              </a:ext>
            </a:extLst>
          </a:blip>
          <a:srcRect b="6779"/>
          <a:stretch/>
        </p:blipFill>
        <p:spPr>
          <a:xfrm>
            <a:off x="364971" y="1486984"/>
            <a:ext cx="4213629" cy="3173793"/>
          </a:xfrm>
          <a:prstGeom prst="rect">
            <a:avLst/>
          </a:prstGeom>
        </p:spPr>
      </p:pic>
    </p:spTree>
    <p:extLst>
      <p:ext uri="{BB962C8B-B14F-4D97-AF65-F5344CB8AC3E}">
        <p14:creationId xmlns:p14="http://schemas.microsoft.com/office/powerpoint/2010/main" val="265182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1F326015-D8B3-852B-46AB-A0FC8813A7CA}"/>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Action, Planning and </a:t>
            </a:r>
            <a:r>
              <a:rPr lang="en-IN" sz="4800" u="sng" dirty="0" err="1">
                <a:solidFill>
                  <a:srgbClr val="FF0000"/>
                </a:solidFill>
                <a:effectLst>
                  <a:outerShdw blurRad="38100" dist="38100" dir="2700000" algn="tl">
                    <a:srgbClr val="000000">
                      <a:alpha val="43137"/>
                    </a:srgbClr>
                  </a:outerShdw>
                </a:effectLst>
                <a:latin typeface="+mn-lt"/>
              </a:rPr>
              <a:t>Committment</a:t>
            </a:r>
            <a:endParaRPr lang="en-IN" dirty="0"/>
          </a:p>
        </p:txBody>
      </p:sp>
      <p:sp>
        <p:nvSpPr>
          <p:cNvPr id="3" name="TextBox 2">
            <a:extLst>
              <a:ext uri="{FF2B5EF4-FFF2-40B4-BE49-F238E27FC236}">
                <a16:creationId xmlns:a16="http://schemas.microsoft.com/office/drawing/2014/main" id="{05A36EEE-2B8B-AAD8-06B9-15DAD93BF607}"/>
              </a:ext>
            </a:extLst>
          </p:cNvPr>
          <p:cNvSpPr txBox="1"/>
          <p:nvPr/>
        </p:nvSpPr>
        <p:spPr>
          <a:xfrm>
            <a:off x="192013" y="1372364"/>
            <a:ext cx="1526959" cy="369332"/>
          </a:xfrm>
          <a:prstGeom prst="rect">
            <a:avLst/>
          </a:prstGeom>
          <a:noFill/>
        </p:spPr>
        <p:txBody>
          <a:bodyPr wrap="square" rtlCol="0">
            <a:spAutoFit/>
          </a:bodyPr>
          <a:lstStyle/>
          <a:p>
            <a:r>
              <a:rPr lang="en-US" dirty="0">
                <a:solidFill>
                  <a:srgbClr val="690505"/>
                </a:solidFill>
              </a:rPr>
              <a:t>Session 5</a:t>
            </a:r>
          </a:p>
        </p:txBody>
      </p:sp>
      <p:sp>
        <p:nvSpPr>
          <p:cNvPr id="4" name="TextBox 3">
            <a:extLst>
              <a:ext uri="{FF2B5EF4-FFF2-40B4-BE49-F238E27FC236}">
                <a16:creationId xmlns:a16="http://schemas.microsoft.com/office/drawing/2014/main" id="{70895ECC-01D1-E55F-CB23-9B75BFB56279}"/>
              </a:ext>
            </a:extLst>
          </p:cNvPr>
          <p:cNvSpPr txBox="1"/>
          <p:nvPr/>
        </p:nvSpPr>
        <p:spPr>
          <a:xfrm>
            <a:off x="1358104" y="2366128"/>
            <a:ext cx="8144115" cy="2954655"/>
          </a:xfrm>
          <a:prstGeom prst="rect">
            <a:avLst/>
          </a:prstGeom>
          <a:noFill/>
        </p:spPr>
        <p:txBody>
          <a:bodyPr wrap="square" rtlCol="0">
            <a:spAutoFit/>
          </a:bodyPr>
          <a:lstStyle/>
          <a:p>
            <a:pPr algn="l">
              <a:buFont typeface="+mj-lt"/>
              <a:buAutoNum type="arabicPeriod"/>
            </a:pPr>
            <a:r>
              <a:rPr lang="en-US" sz="2400" b="0" i="0" dirty="0">
                <a:solidFill>
                  <a:srgbClr val="690505"/>
                </a:solidFill>
                <a:effectLst/>
              </a:rPr>
              <a:t>Define the Problem(s)</a:t>
            </a:r>
          </a:p>
          <a:p>
            <a:pPr algn="l">
              <a:buFont typeface="+mj-lt"/>
              <a:buAutoNum type="arabicPeriod"/>
            </a:pPr>
            <a:r>
              <a:rPr lang="en-US" sz="2400" b="0" i="0" dirty="0">
                <a:solidFill>
                  <a:srgbClr val="690505"/>
                </a:solidFill>
                <a:effectLst/>
              </a:rPr>
              <a:t>Collect and Analyze the Data.</a:t>
            </a:r>
          </a:p>
          <a:p>
            <a:pPr algn="l">
              <a:buFont typeface="+mj-lt"/>
              <a:buAutoNum type="arabicPeriod"/>
            </a:pPr>
            <a:r>
              <a:rPr lang="en-US" sz="2400" b="0" i="0" dirty="0">
                <a:solidFill>
                  <a:srgbClr val="690505"/>
                </a:solidFill>
                <a:effectLst/>
              </a:rPr>
              <a:t>Clarify and Prioritize the Problem(s)</a:t>
            </a:r>
          </a:p>
          <a:p>
            <a:pPr algn="l">
              <a:buFont typeface="+mj-lt"/>
              <a:buAutoNum type="arabicPeriod"/>
            </a:pPr>
            <a:r>
              <a:rPr lang="en-US" sz="2400" b="0" i="0" dirty="0">
                <a:solidFill>
                  <a:srgbClr val="690505"/>
                </a:solidFill>
                <a:effectLst/>
              </a:rPr>
              <a:t>Write a Goal Statement for Each Solution.</a:t>
            </a:r>
          </a:p>
          <a:p>
            <a:pPr algn="l">
              <a:buFont typeface="+mj-lt"/>
              <a:buAutoNum type="arabicPeriod"/>
            </a:pPr>
            <a:r>
              <a:rPr lang="en-US" sz="2400" b="0" i="0" dirty="0">
                <a:solidFill>
                  <a:srgbClr val="690505"/>
                </a:solidFill>
                <a:effectLst/>
              </a:rPr>
              <a:t>Implement Solutions: The Action Plan.</a:t>
            </a:r>
          </a:p>
          <a:p>
            <a:pPr algn="l">
              <a:buFont typeface="+mj-lt"/>
              <a:buAutoNum type="arabicPeriod"/>
            </a:pPr>
            <a:r>
              <a:rPr lang="en-US" sz="2400" b="0" i="0" dirty="0">
                <a:solidFill>
                  <a:srgbClr val="690505"/>
                </a:solidFill>
                <a:effectLst/>
              </a:rPr>
              <a:t>Monitor and Evaluate.</a:t>
            </a:r>
          </a:p>
          <a:p>
            <a:pPr algn="l">
              <a:buFont typeface="+mj-lt"/>
              <a:buAutoNum type="arabicPeriod"/>
            </a:pPr>
            <a:r>
              <a:rPr lang="en-US" sz="2400" b="0" i="0" dirty="0">
                <a:solidFill>
                  <a:srgbClr val="690505"/>
                </a:solidFill>
                <a:effectLst/>
              </a:rPr>
              <a:t>Restart with a New Problem or Refine the Old Problem.</a:t>
            </a:r>
          </a:p>
          <a:p>
            <a:endParaRPr lang="en-US" dirty="0"/>
          </a:p>
        </p:txBody>
      </p:sp>
      <p:sp>
        <p:nvSpPr>
          <p:cNvPr id="5" name="TextBox 4">
            <a:extLst>
              <a:ext uri="{FF2B5EF4-FFF2-40B4-BE49-F238E27FC236}">
                <a16:creationId xmlns:a16="http://schemas.microsoft.com/office/drawing/2014/main" id="{C821DD4E-F8E3-FBE0-C90F-0C8AEA62D0D9}"/>
              </a:ext>
            </a:extLst>
          </p:cNvPr>
          <p:cNvSpPr txBox="1"/>
          <p:nvPr/>
        </p:nvSpPr>
        <p:spPr>
          <a:xfrm>
            <a:off x="1358104" y="1844835"/>
            <a:ext cx="6693031" cy="738664"/>
          </a:xfrm>
          <a:prstGeom prst="rect">
            <a:avLst/>
          </a:prstGeom>
          <a:noFill/>
        </p:spPr>
        <p:txBody>
          <a:bodyPr wrap="square" rtlCol="0">
            <a:spAutoFit/>
          </a:bodyPr>
          <a:lstStyle/>
          <a:p>
            <a:r>
              <a:rPr lang="en-US" sz="2400" b="1" i="0" dirty="0">
                <a:solidFill>
                  <a:srgbClr val="690505"/>
                </a:solidFill>
                <a:effectLst/>
              </a:rPr>
              <a:t>The Seven Steps of Action Planning</a:t>
            </a:r>
            <a:endParaRPr lang="en-US" sz="2400" b="0" i="0" dirty="0">
              <a:solidFill>
                <a:srgbClr val="690505"/>
              </a:solidFill>
              <a:effectLst/>
            </a:endParaRPr>
          </a:p>
          <a:p>
            <a:endParaRPr lang="en-US" dirty="0"/>
          </a:p>
        </p:txBody>
      </p:sp>
      <p:sp>
        <p:nvSpPr>
          <p:cNvPr id="6" name="TextBox 5">
            <a:extLst>
              <a:ext uri="{FF2B5EF4-FFF2-40B4-BE49-F238E27FC236}">
                <a16:creationId xmlns:a16="http://schemas.microsoft.com/office/drawing/2014/main" id="{F879DDC9-F02F-91B9-4B0F-317DC26F5BAB}"/>
              </a:ext>
            </a:extLst>
          </p:cNvPr>
          <p:cNvSpPr txBox="1"/>
          <p:nvPr/>
        </p:nvSpPr>
        <p:spPr>
          <a:xfrm>
            <a:off x="546755" y="5703216"/>
            <a:ext cx="8493550" cy="646331"/>
          </a:xfrm>
          <a:prstGeom prst="rect">
            <a:avLst/>
          </a:prstGeom>
          <a:noFill/>
        </p:spPr>
        <p:txBody>
          <a:bodyPr wrap="square" rtlCol="0">
            <a:spAutoFit/>
          </a:bodyPr>
          <a:lstStyle/>
          <a:p>
            <a:r>
              <a:rPr lang="en-US" u="sng" dirty="0">
                <a:solidFill>
                  <a:srgbClr val="690505"/>
                </a:solidFill>
              </a:rPr>
              <a:t>- Work on the given worksheet, download it from the website training course material.</a:t>
            </a:r>
            <a:br>
              <a:rPr lang="en-US" u="sng" dirty="0">
                <a:solidFill>
                  <a:srgbClr val="690505"/>
                </a:solidFill>
              </a:rPr>
            </a:br>
            <a:endParaRPr lang="en-US" u="sng" dirty="0">
              <a:solidFill>
                <a:srgbClr val="690505"/>
              </a:solidFill>
            </a:endParaRPr>
          </a:p>
        </p:txBody>
      </p:sp>
    </p:spTree>
    <p:extLst>
      <p:ext uri="{BB962C8B-B14F-4D97-AF65-F5344CB8AC3E}">
        <p14:creationId xmlns:p14="http://schemas.microsoft.com/office/powerpoint/2010/main" val="1039535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D178536-AD1E-129E-F45F-82AA282B3B7B}"/>
              </a:ext>
            </a:extLst>
          </p:cNvPr>
          <p:cNvGraphicFramePr>
            <a:graphicFrameLocks noGrp="1"/>
          </p:cNvGraphicFramePr>
          <p:nvPr>
            <p:extLst>
              <p:ext uri="{D42A27DB-BD31-4B8C-83A1-F6EECF244321}">
                <p14:modId xmlns:p14="http://schemas.microsoft.com/office/powerpoint/2010/main" val="1406648232"/>
              </p:ext>
            </p:extLst>
          </p:nvPr>
        </p:nvGraphicFramePr>
        <p:xfrm>
          <a:off x="1442301" y="824845"/>
          <a:ext cx="8295589" cy="3973399"/>
        </p:xfrm>
        <a:graphic>
          <a:graphicData uri="http://schemas.openxmlformats.org/drawingml/2006/table">
            <a:tbl>
              <a:tblPr firstRow="1" firstCol="1" bandRow="1">
                <a:tableStyleId>{5C22544A-7EE6-4342-B048-85BDC9FD1C3A}</a:tableStyleId>
              </a:tblPr>
              <a:tblGrid>
                <a:gridCol w="688267">
                  <a:extLst>
                    <a:ext uri="{9D8B030D-6E8A-4147-A177-3AD203B41FA5}">
                      <a16:colId xmlns:a16="http://schemas.microsoft.com/office/drawing/2014/main" val="1635211208"/>
                    </a:ext>
                  </a:extLst>
                </a:gridCol>
                <a:gridCol w="1798986">
                  <a:extLst>
                    <a:ext uri="{9D8B030D-6E8A-4147-A177-3AD203B41FA5}">
                      <a16:colId xmlns:a16="http://schemas.microsoft.com/office/drawing/2014/main" val="2575497901"/>
                    </a:ext>
                  </a:extLst>
                </a:gridCol>
                <a:gridCol w="2007048">
                  <a:extLst>
                    <a:ext uri="{9D8B030D-6E8A-4147-A177-3AD203B41FA5}">
                      <a16:colId xmlns:a16="http://schemas.microsoft.com/office/drawing/2014/main" val="128450800"/>
                    </a:ext>
                  </a:extLst>
                </a:gridCol>
                <a:gridCol w="2142328">
                  <a:extLst>
                    <a:ext uri="{9D8B030D-6E8A-4147-A177-3AD203B41FA5}">
                      <a16:colId xmlns:a16="http://schemas.microsoft.com/office/drawing/2014/main" val="182245099"/>
                    </a:ext>
                  </a:extLst>
                </a:gridCol>
                <a:gridCol w="1658960">
                  <a:extLst>
                    <a:ext uri="{9D8B030D-6E8A-4147-A177-3AD203B41FA5}">
                      <a16:colId xmlns:a16="http://schemas.microsoft.com/office/drawing/2014/main" val="1211715535"/>
                    </a:ext>
                  </a:extLst>
                </a:gridCol>
              </a:tblGrid>
              <a:tr h="716132">
                <a:tc>
                  <a:txBody>
                    <a:bodyPr/>
                    <a:lstStyle/>
                    <a:p>
                      <a:pPr marL="0" marR="0">
                        <a:lnSpc>
                          <a:spcPct val="107000"/>
                        </a:lnSpc>
                        <a:spcBef>
                          <a:spcPts val="0"/>
                        </a:spcBef>
                        <a:spcAft>
                          <a:spcPts val="0"/>
                        </a:spcAft>
                      </a:pPr>
                      <a:r>
                        <a:rPr lang="en-US" sz="1800" dirty="0">
                          <a:effectLst/>
                        </a:rPr>
                        <a:t>Serial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a:effectLst/>
                        </a:rPr>
                        <a:t>Rituals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a:effectLst/>
                        </a:rPr>
                        <a:t>Personal</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a:effectLst/>
                        </a:rPr>
                        <a:t>Professional</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a:effectLst/>
                        </a:rPr>
                        <a:t>Remarks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4407865"/>
                  </a:ext>
                </a:extLst>
              </a:tr>
              <a:tr h="645491">
                <a:tc>
                  <a:txBody>
                    <a:bodyPr/>
                    <a:lstStyle/>
                    <a:p>
                      <a:pPr marL="0" marR="0">
                        <a:lnSpc>
                          <a:spcPct val="107000"/>
                        </a:lnSpc>
                        <a:spcBef>
                          <a:spcPts val="0"/>
                        </a:spcBef>
                        <a:spcAft>
                          <a:spcPts val="0"/>
                        </a:spcAft>
                      </a:pPr>
                      <a:r>
                        <a:rPr lang="en-US" sz="1800" dirty="0">
                          <a:effectLst/>
                        </a:rPr>
                        <a:t>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9452633"/>
                  </a:ext>
                </a:extLst>
              </a:tr>
              <a:tr h="675303">
                <a:tc>
                  <a:txBody>
                    <a:bodyPr/>
                    <a:lstStyle/>
                    <a:p>
                      <a:pPr marL="0" marR="0">
                        <a:lnSpc>
                          <a:spcPct val="107000"/>
                        </a:lnSpc>
                        <a:spcBef>
                          <a:spcPts val="0"/>
                        </a:spcBef>
                        <a:spcAft>
                          <a:spcPts val="0"/>
                        </a:spcAft>
                      </a:pPr>
                      <a:r>
                        <a:rPr lang="en-US" sz="1800" dirty="0">
                          <a:effectLst/>
                        </a:rPr>
                        <a:t>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96226666"/>
                  </a:ext>
                </a:extLst>
              </a:tr>
              <a:tr h="645491">
                <a:tc>
                  <a:txBody>
                    <a:bodyPr/>
                    <a:lstStyle/>
                    <a:p>
                      <a:pPr marL="0" marR="0">
                        <a:lnSpc>
                          <a:spcPct val="107000"/>
                        </a:lnSpc>
                        <a:spcBef>
                          <a:spcPts val="0"/>
                        </a:spcBef>
                        <a:spcAft>
                          <a:spcPts val="0"/>
                        </a:spcAft>
                      </a:pPr>
                      <a:r>
                        <a:rPr lang="en-US" sz="1800" dirty="0">
                          <a:effectLst/>
                        </a:rPr>
                        <a:t>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31770"/>
                  </a:ext>
                </a:extLst>
              </a:tr>
              <a:tr h="645491">
                <a:tc>
                  <a:txBody>
                    <a:bodyPr/>
                    <a:lstStyle/>
                    <a:p>
                      <a:pPr marL="0" marR="0">
                        <a:lnSpc>
                          <a:spcPct val="107000"/>
                        </a:lnSpc>
                        <a:spcBef>
                          <a:spcPts val="0"/>
                        </a:spcBef>
                        <a:spcAft>
                          <a:spcPts val="0"/>
                        </a:spcAft>
                      </a:pPr>
                      <a:r>
                        <a:rPr lang="en-US" sz="1800" dirty="0">
                          <a:effectLst/>
                        </a:rPr>
                        <a:t>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0505065"/>
                  </a:ext>
                </a:extLst>
              </a:tr>
              <a:tr h="645491">
                <a:tc>
                  <a:txBody>
                    <a:bodyPr/>
                    <a:lstStyle/>
                    <a:p>
                      <a:pPr marL="0" marR="0">
                        <a:lnSpc>
                          <a:spcPct val="107000"/>
                        </a:lnSpc>
                        <a:spcBef>
                          <a:spcPts val="0"/>
                        </a:spcBef>
                        <a:spcAft>
                          <a:spcPts val="0"/>
                        </a:spcAft>
                      </a:pPr>
                      <a:r>
                        <a:rPr lang="en-US" sz="1800" dirty="0">
                          <a:effectLst/>
                        </a:rPr>
                        <a:t>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9486425"/>
                  </a:ext>
                </a:extLst>
              </a:tr>
            </a:tbl>
          </a:graphicData>
        </a:graphic>
      </p:graphicFrame>
      <p:sp>
        <p:nvSpPr>
          <p:cNvPr id="6" name="TextBox 5">
            <a:extLst>
              <a:ext uri="{FF2B5EF4-FFF2-40B4-BE49-F238E27FC236}">
                <a16:creationId xmlns:a16="http://schemas.microsoft.com/office/drawing/2014/main" id="{DC0C08C9-2482-FE76-140B-397F2E29598C}"/>
              </a:ext>
            </a:extLst>
          </p:cNvPr>
          <p:cNvSpPr txBox="1"/>
          <p:nvPr/>
        </p:nvSpPr>
        <p:spPr>
          <a:xfrm>
            <a:off x="131974" y="5335571"/>
            <a:ext cx="11682953" cy="400110"/>
          </a:xfrm>
          <a:prstGeom prst="rect">
            <a:avLst/>
          </a:prstGeom>
          <a:noFill/>
        </p:spPr>
        <p:txBody>
          <a:bodyPr wrap="square" rtlCol="0">
            <a:spAutoFit/>
          </a:bodyPr>
          <a:lstStyle/>
          <a:p>
            <a:r>
              <a:rPr lang="en-US" sz="2000" u="sng" dirty="0">
                <a:solidFill>
                  <a:srgbClr val="690505"/>
                </a:solidFill>
              </a:rPr>
              <a:t>- Write down the daily rituals you would perform for the next 21 days, for your Personal and Professional goals.</a:t>
            </a:r>
            <a:r>
              <a:rPr lang="en-US" dirty="0"/>
              <a:t> </a:t>
            </a:r>
          </a:p>
        </p:txBody>
      </p:sp>
    </p:spTree>
    <p:extLst>
      <p:ext uri="{BB962C8B-B14F-4D97-AF65-F5344CB8AC3E}">
        <p14:creationId xmlns:p14="http://schemas.microsoft.com/office/powerpoint/2010/main" val="1834672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sign with white text&#10;&#10;Description automatically generated">
            <a:extLst>
              <a:ext uri="{FF2B5EF4-FFF2-40B4-BE49-F238E27FC236}">
                <a16:creationId xmlns:a16="http://schemas.microsoft.com/office/drawing/2014/main" id="{EA927206-F31C-2E88-4733-2AC7D541FFC7}"/>
              </a:ext>
            </a:extLst>
          </p:cNvPr>
          <p:cNvPicPr>
            <a:picLocks noChangeAspect="1"/>
          </p:cNvPicPr>
          <p:nvPr/>
        </p:nvPicPr>
        <p:blipFill rotWithShape="1">
          <a:blip r:embed="rId2">
            <a:extLst>
              <a:ext uri="{28A0092B-C50C-407E-A947-70E740481C1C}">
                <a14:useLocalDpi xmlns:a14="http://schemas.microsoft.com/office/drawing/2010/main" val="0"/>
              </a:ext>
            </a:extLst>
          </a:blip>
          <a:srcRect b="14554"/>
          <a:stretch/>
        </p:blipFill>
        <p:spPr>
          <a:xfrm>
            <a:off x="6096000" y="1291545"/>
            <a:ext cx="5289519" cy="24370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7" name="Group 6">
            <a:extLst>
              <a:ext uri="{FF2B5EF4-FFF2-40B4-BE49-F238E27FC236}">
                <a16:creationId xmlns:a16="http://schemas.microsoft.com/office/drawing/2014/main" id="{8F2334F3-6EFB-11BA-9D3B-70FDA13D0FF4}"/>
              </a:ext>
            </a:extLst>
          </p:cNvPr>
          <p:cNvGrpSpPr/>
          <p:nvPr/>
        </p:nvGrpSpPr>
        <p:grpSpPr>
          <a:xfrm>
            <a:off x="523784" y="1822716"/>
            <a:ext cx="4154748" cy="3709690"/>
            <a:chOff x="523784" y="1822716"/>
            <a:chExt cx="4154748" cy="3709690"/>
          </a:xfrm>
        </p:grpSpPr>
        <p:pic>
          <p:nvPicPr>
            <p:cNvPr id="5" name="Picture 4" descr="A pink rabbit stuffed animal wearing sunglasses and holding a drum&#10;&#10;Description automatically generated">
              <a:extLst>
                <a:ext uri="{FF2B5EF4-FFF2-40B4-BE49-F238E27FC236}">
                  <a16:creationId xmlns:a16="http://schemas.microsoft.com/office/drawing/2014/main" id="{67027F20-FA9A-7DEE-3A09-9F176A68DC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8468" y="2284381"/>
              <a:ext cx="2781300" cy="3248025"/>
            </a:xfrm>
            <a:prstGeom prst="rect">
              <a:avLst/>
            </a:prstGeom>
          </p:spPr>
        </p:pic>
        <p:sp>
          <p:nvSpPr>
            <p:cNvPr id="6" name="TextBox 5">
              <a:extLst>
                <a:ext uri="{FF2B5EF4-FFF2-40B4-BE49-F238E27FC236}">
                  <a16:creationId xmlns:a16="http://schemas.microsoft.com/office/drawing/2014/main" id="{66A7E88D-8B56-0A27-62B2-C2D71E695E35}"/>
                </a:ext>
              </a:extLst>
            </p:cNvPr>
            <p:cNvSpPr txBox="1"/>
            <p:nvPr/>
          </p:nvSpPr>
          <p:spPr>
            <a:xfrm>
              <a:off x="523784" y="1822716"/>
              <a:ext cx="4154748" cy="461665"/>
            </a:xfrm>
            <a:prstGeom prst="rect">
              <a:avLst/>
            </a:prstGeom>
            <a:noFill/>
          </p:spPr>
          <p:txBody>
            <a:bodyPr wrap="square" rtlCol="0">
              <a:spAutoFit/>
            </a:bodyPr>
            <a:lstStyle/>
            <a:p>
              <a:r>
                <a:rPr lang="en-US" sz="2400" dirty="0">
                  <a:solidFill>
                    <a:srgbClr val="690505"/>
                  </a:solidFill>
                </a:rPr>
                <a:t>Clap with dominant thumbs</a:t>
              </a:r>
            </a:p>
          </p:txBody>
        </p:sp>
      </p:grpSp>
    </p:spTree>
    <p:extLst>
      <p:ext uri="{BB962C8B-B14F-4D97-AF65-F5344CB8AC3E}">
        <p14:creationId xmlns:p14="http://schemas.microsoft.com/office/powerpoint/2010/main" val="283974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169242" y="312129"/>
            <a:ext cx="10825207" cy="870303"/>
          </a:xfrm>
          <a:prstGeom prst="rect">
            <a:avLst/>
          </a:prstGeom>
        </p:spPr>
        <p:txBody>
          <a:bodyPr wrap="square" lIns="0" tIns="0" rIns="0" bIns="0" rtlCol="0" anchor="t">
            <a:spAutoFit/>
          </a:bodyPr>
          <a:lstStyle/>
          <a:p>
            <a:pPr algn="ctr">
              <a:lnSpc>
                <a:spcPts val="7467"/>
              </a:lnSpc>
            </a:pPr>
            <a:r>
              <a:rPr lang="en-US" sz="4400" b="1" u="sng" dirty="0">
                <a:solidFill>
                  <a:srgbClr val="690505"/>
                </a:solidFill>
                <a:ea typeface="Open Sans Bold" panose="020B0806030504020204" charset="0"/>
                <a:cs typeface="Open Sans Bold" panose="020B0806030504020204" charset="0"/>
              </a:rPr>
              <a:t>YOU ARE AN ARCHITECT OF YOUR LIFE</a:t>
            </a:r>
          </a:p>
        </p:txBody>
      </p:sp>
      <p:grpSp>
        <p:nvGrpSpPr>
          <p:cNvPr id="24" name="Group 23">
            <a:extLst>
              <a:ext uri="{FF2B5EF4-FFF2-40B4-BE49-F238E27FC236}">
                <a16:creationId xmlns:a16="http://schemas.microsoft.com/office/drawing/2014/main" id="{A7F50C5F-B11F-4190-A6D5-977E84AD1EFE}"/>
              </a:ext>
            </a:extLst>
          </p:cNvPr>
          <p:cNvGrpSpPr/>
          <p:nvPr/>
        </p:nvGrpSpPr>
        <p:grpSpPr>
          <a:xfrm>
            <a:off x="0" y="1692668"/>
            <a:ext cx="9194800" cy="2609689"/>
            <a:chOff x="6015037" y="5908845"/>
            <a:chExt cx="13792200" cy="3914534"/>
          </a:xfrm>
        </p:grpSpPr>
        <p:sp>
          <p:nvSpPr>
            <p:cNvPr id="4" name="TextBox 4"/>
            <p:cNvSpPr txBox="1"/>
            <p:nvPr/>
          </p:nvSpPr>
          <p:spPr>
            <a:xfrm>
              <a:off x="6015037" y="5908845"/>
              <a:ext cx="13792200" cy="3914534"/>
            </a:xfrm>
            <a:prstGeom prst="rect">
              <a:avLst/>
            </a:prstGeom>
          </p:spPr>
          <p:txBody>
            <a:bodyPr wrap="square" lIns="0" tIns="0" rIns="0" bIns="0" rtlCol="0" anchor="t">
              <a:spAutoFit/>
            </a:bodyPr>
            <a:lstStyle/>
            <a:p>
              <a:pPr marL="806067" lvl="1" indent="-403033">
                <a:lnSpc>
                  <a:spcPts val="5227"/>
                </a:lnSpc>
                <a:buFont typeface="Arial" panose="020B0604020202020204"/>
                <a:buChar char="•"/>
              </a:pPr>
              <a:r>
                <a:rPr lang="en-US" sz="2133" b="1" dirty="0">
                  <a:solidFill>
                    <a:srgbClr val="690505"/>
                  </a:solidFill>
                </a:rPr>
                <a:t>SELF – WORTH – Values, Ethics, Principles</a:t>
              </a:r>
            </a:p>
            <a:p>
              <a:pPr marL="806067" lvl="1" indent="-403033">
                <a:lnSpc>
                  <a:spcPts val="5227"/>
                </a:lnSpc>
                <a:buFont typeface="Arial" panose="020B0604020202020204"/>
                <a:buChar char="•"/>
              </a:pPr>
              <a:r>
                <a:rPr lang="en-US" sz="2133" b="1" dirty="0">
                  <a:solidFill>
                    <a:srgbClr val="690505"/>
                  </a:solidFill>
                </a:rPr>
                <a:t>SELF – ESTEEM – Talents, Strengths, Respect</a:t>
              </a:r>
            </a:p>
            <a:p>
              <a:pPr marL="806067" lvl="1" indent="-403033">
                <a:lnSpc>
                  <a:spcPts val="5227"/>
                </a:lnSpc>
                <a:buFont typeface="Arial" panose="020B0604020202020204"/>
                <a:buChar char="•"/>
              </a:pPr>
              <a:r>
                <a:rPr lang="en-US" sz="2133" b="1" dirty="0">
                  <a:solidFill>
                    <a:srgbClr val="690505"/>
                  </a:solidFill>
                </a:rPr>
                <a:t>SELF –CONFIDENCE – Ability, Belief, Trust</a:t>
              </a:r>
            </a:p>
            <a:p>
              <a:pPr algn="ctr">
                <a:lnSpc>
                  <a:spcPts val="5227"/>
                </a:lnSpc>
              </a:pPr>
              <a:endParaRPr lang="en-US" sz="3734" dirty="0">
                <a:solidFill>
                  <a:srgbClr val="690505"/>
                </a:solidFill>
                <a:latin typeface="Open Sans Bold" panose="020B0806030504020204"/>
              </a:endParaRPr>
            </a:p>
          </p:txBody>
        </p:sp>
        <p:sp>
          <p:nvSpPr>
            <p:cNvPr id="21" name="Rectangle: Rounded Corners 20">
              <a:extLst>
                <a:ext uri="{FF2B5EF4-FFF2-40B4-BE49-F238E27FC236}">
                  <a16:creationId xmlns:a16="http://schemas.microsoft.com/office/drawing/2014/main" id="{6067B8D4-0805-489F-BECC-5F8176A9665B}"/>
                </a:ext>
              </a:extLst>
            </p:cNvPr>
            <p:cNvSpPr/>
            <p:nvPr/>
          </p:nvSpPr>
          <p:spPr>
            <a:xfrm>
              <a:off x="6400800" y="6134100"/>
              <a:ext cx="9829800" cy="2895600"/>
            </a:xfrm>
            <a:prstGeom prst="roundRect">
              <a:avLst/>
            </a:prstGeom>
            <a:noFill/>
            <a:ln w="28575">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200"/>
            </a:p>
          </p:txBody>
        </p:sp>
      </p:grpSp>
      <p:grpSp>
        <p:nvGrpSpPr>
          <p:cNvPr id="12" name="Group 11">
            <a:extLst>
              <a:ext uri="{FF2B5EF4-FFF2-40B4-BE49-F238E27FC236}">
                <a16:creationId xmlns:a16="http://schemas.microsoft.com/office/drawing/2014/main" id="{ADC69C85-9DF4-41EC-BAF2-2CD6BA6CBF86}"/>
              </a:ext>
            </a:extLst>
          </p:cNvPr>
          <p:cNvGrpSpPr/>
          <p:nvPr/>
        </p:nvGrpSpPr>
        <p:grpSpPr>
          <a:xfrm>
            <a:off x="2572328" y="4233557"/>
            <a:ext cx="9194800" cy="2609689"/>
            <a:chOff x="6015037" y="5908845"/>
            <a:chExt cx="13792200" cy="3914534"/>
          </a:xfrm>
        </p:grpSpPr>
        <p:sp>
          <p:nvSpPr>
            <p:cNvPr id="13" name="TextBox 4">
              <a:extLst>
                <a:ext uri="{FF2B5EF4-FFF2-40B4-BE49-F238E27FC236}">
                  <a16:creationId xmlns:a16="http://schemas.microsoft.com/office/drawing/2014/main" id="{AB9D3B26-9B77-4695-AC07-C1067F287EC4}"/>
                </a:ext>
              </a:extLst>
            </p:cNvPr>
            <p:cNvSpPr txBox="1"/>
            <p:nvPr/>
          </p:nvSpPr>
          <p:spPr>
            <a:xfrm>
              <a:off x="6015037" y="5908845"/>
              <a:ext cx="13792200" cy="3914534"/>
            </a:xfrm>
            <a:prstGeom prst="rect">
              <a:avLst/>
            </a:prstGeom>
          </p:spPr>
          <p:txBody>
            <a:bodyPr wrap="square" lIns="0" tIns="0" rIns="0" bIns="0" rtlCol="0" anchor="t">
              <a:spAutoFit/>
            </a:bodyPr>
            <a:lstStyle/>
            <a:p>
              <a:pPr marL="806067" lvl="1" indent="-403033">
                <a:lnSpc>
                  <a:spcPts val="5227"/>
                </a:lnSpc>
                <a:buFont typeface="Arial" panose="020B0604020202020204"/>
                <a:buChar char="•"/>
              </a:pPr>
              <a:r>
                <a:rPr lang="en-US" sz="2133" b="1" dirty="0">
                  <a:solidFill>
                    <a:srgbClr val="690505"/>
                  </a:solidFill>
                </a:rPr>
                <a:t>POWER PRESENCE – Visual Aura, Magnetic Personality</a:t>
              </a:r>
            </a:p>
            <a:p>
              <a:pPr marL="806067" lvl="1" indent="-403033">
                <a:lnSpc>
                  <a:spcPts val="5227"/>
                </a:lnSpc>
                <a:buFont typeface="Arial" panose="020B0604020202020204"/>
                <a:buChar char="•"/>
              </a:pPr>
              <a:r>
                <a:rPr lang="en-US" sz="2133" b="1" dirty="0">
                  <a:solidFill>
                    <a:srgbClr val="690505"/>
                  </a:solidFill>
                </a:rPr>
                <a:t>POWER DRESSING – Project Your Style, Brand Yourself</a:t>
              </a:r>
            </a:p>
            <a:p>
              <a:pPr marL="806067" lvl="1" indent="-403033">
                <a:lnSpc>
                  <a:spcPts val="5227"/>
                </a:lnSpc>
                <a:buFont typeface="Arial" panose="020B0604020202020204"/>
                <a:buChar char="•"/>
              </a:pPr>
              <a:r>
                <a:rPr lang="en-US" sz="2133" b="1" dirty="0">
                  <a:solidFill>
                    <a:srgbClr val="690505"/>
                  </a:solidFill>
                </a:rPr>
                <a:t>POWER ETIQUETTE – Manners, </a:t>
              </a:r>
              <a:r>
                <a:rPr lang="en-US" sz="2133" b="1" dirty="0" err="1">
                  <a:solidFill>
                    <a:srgbClr val="690505"/>
                  </a:solidFill>
                </a:rPr>
                <a:t>Behaviour</a:t>
              </a:r>
              <a:r>
                <a:rPr lang="en-US" sz="2133" b="1" dirty="0">
                  <a:solidFill>
                    <a:srgbClr val="690505"/>
                  </a:solidFill>
                </a:rPr>
                <a:t>, Habits</a:t>
              </a:r>
            </a:p>
            <a:p>
              <a:pPr algn="ctr">
                <a:lnSpc>
                  <a:spcPts val="5227"/>
                </a:lnSpc>
              </a:pPr>
              <a:endParaRPr lang="en-US" sz="3734" dirty="0">
                <a:solidFill>
                  <a:srgbClr val="690505"/>
                </a:solidFill>
                <a:latin typeface="Open Sans Bold" panose="020B0806030504020204"/>
              </a:endParaRPr>
            </a:p>
          </p:txBody>
        </p:sp>
        <p:sp>
          <p:nvSpPr>
            <p:cNvPr id="15" name="Rectangle: Rounded Corners 14">
              <a:extLst>
                <a:ext uri="{FF2B5EF4-FFF2-40B4-BE49-F238E27FC236}">
                  <a16:creationId xmlns:a16="http://schemas.microsoft.com/office/drawing/2014/main" id="{531D125E-078C-429F-9BBD-7756BAF9EB0B}"/>
                </a:ext>
              </a:extLst>
            </p:cNvPr>
            <p:cNvSpPr/>
            <p:nvPr/>
          </p:nvSpPr>
          <p:spPr>
            <a:xfrm>
              <a:off x="6400800" y="6134100"/>
              <a:ext cx="10330728" cy="2895600"/>
            </a:xfrm>
            <a:prstGeom prst="roundRect">
              <a:avLst/>
            </a:prstGeom>
            <a:noFill/>
            <a:ln w="28575">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200"/>
            </a:p>
          </p:txBody>
        </p:sp>
      </p:grpSp>
      <p:sp>
        <p:nvSpPr>
          <p:cNvPr id="22" name="TextBox 21">
            <a:extLst>
              <a:ext uri="{FF2B5EF4-FFF2-40B4-BE49-F238E27FC236}">
                <a16:creationId xmlns:a16="http://schemas.microsoft.com/office/drawing/2014/main" id="{747B62A8-71C0-416B-B5CC-57FF84D4EDF3}"/>
              </a:ext>
            </a:extLst>
          </p:cNvPr>
          <p:cNvSpPr txBox="1"/>
          <p:nvPr/>
        </p:nvSpPr>
        <p:spPr>
          <a:xfrm>
            <a:off x="645948" y="1257261"/>
            <a:ext cx="2808451" cy="523220"/>
          </a:xfrm>
          <a:prstGeom prst="rect">
            <a:avLst/>
          </a:prstGeom>
          <a:solidFill>
            <a:srgbClr val="690505"/>
          </a:solidFill>
        </p:spPr>
        <p:txBody>
          <a:bodyPr wrap="square" rtlCol="0">
            <a:spAutoFit/>
          </a:bodyPr>
          <a:lstStyle/>
          <a:p>
            <a:pPr algn="ctr"/>
            <a:r>
              <a:rPr lang="en-IN" sz="2800" b="1" u="sng" dirty="0">
                <a:solidFill>
                  <a:srgbClr val="FFBD59"/>
                </a:solidFill>
              </a:rPr>
              <a:t>Concept of SELF -</a:t>
            </a:r>
          </a:p>
        </p:txBody>
      </p:sp>
      <p:sp>
        <p:nvSpPr>
          <p:cNvPr id="25" name="TextBox 24">
            <a:extLst>
              <a:ext uri="{FF2B5EF4-FFF2-40B4-BE49-F238E27FC236}">
                <a16:creationId xmlns:a16="http://schemas.microsoft.com/office/drawing/2014/main" id="{A9BE7094-4192-4E23-9521-7E2FBC909DBF}"/>
              </a:ext>
            </a:extLst>
          </p:cNvPr>
          <p:cNvSpPr txBox="1"/>
          <p:nvPr/>
        </p:nvSpPr>
        <p:spPr>
          <a:xfrm>
            <a:off x="3228974" y="3835595"/>
            <a:ext cx="5166881" cy="523220"/>
          </a:xfrm>
          <a:prstGeom prst="rect">
            <a:avLst/>
          </a:prstGeom>
          <a:solidFill>
            <a:srgbClr val="690505"/>
          </a:solidFill>
        </p:spPr>
        <p:txBody>
          <a:bodyPr wrap="square" rtlCol="0">
            <a:spAutoFit/>
          </a:bodyPr>
          <a:lstStyle/>
          <a:p>
            <a:pPr algn="ctr"/>
            <a:r>
              <a:rPr lang="en-IN" sz="2800" b="1" u="sng" dirty="0">
                <a:solidFill>
                  <a:srgbClr val="FFBD59"/>
                </a:solidFill>
              </a:rPr>
              <a:t>Concept of FIRST IMPRESSIONS -</a:t>
            </a:r>
          </a:p>
        </p:txBody>
      </p:sp>
      <p:grpSp>
        <p:nvGrpSpPr>
          <p:cNvPr id="2" name="Group 1">
            <a:extLst>
              <a:ext uri="{FF2B5EF4-FFF2-40B4-BE49-F238E27FC236}">
                <a16:creationId xmlns:a16="http://schemas.microsoft.com/office/drawing/2014/main" id="{7D9228AA-C209-4763-8DB8-A049A903859E}"/>
              </a:ext>
            </a:extLst>
          </p:cNvPr>
          <p:cNvGrpSpPr/>
          <p:nvPr/>
        </p:nvGrpSpPr>
        <p:grpSpPr>
          <a:xfrm>
            <a:off x="257176" y="4358814"/>
            <a:ext cx="2172854" cy="2088167"/>
            <a:chOff x="257176" y="4358814"/>
            <a:chExt cx="2172854" cy="2088167"/>
          </a:xfrm>
        </p:grpSpPr>
        <p:sp>
          <p:nvSpPr>
            <p:cNvPr id="5" name="Teardrop 4">
              <a:extLst>
                <a:ext uri="{FF2B5EF4-FFF2-40B4-BE49-F238E27FC236}">
                  <a16:creationId xmlns:a16="http://schemas.microsoft.com/office/drawing/2014/main" id="{8BA28462-6728-4D68-9870-C3728D02A919}"/>
                </a:ext>
              </a:extLst>
            </p:cNvPr>
            <p:cNvSpPr/>
            <p:nvPr/>
          </p:nvSpPr>
          <p:spPr>
            <a:xfrm>
              <a:off x="257176" y="4358814"/>
              <a:ext cx="2172854" cy="2088167"/>
            </a:xfrm>
            <a:prstGeom prst="teardrop">
              <a:avLst/>
            </a:prstGeom>
            <a:noFill/>
            <a:ln w="28575">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E2D9FBFE-2680-4923-B5AB-303847C67546}"/>
                </a:ext>
              </a:extLst>
            </p:cNvPr>
            <p:cNvSpPr txBox="1"/>
            <p:nvPr/>
          </p:nvSpPr>
          <p:spPr>
            <a:xfrm rot="19605950">
              <a:off x="428904" y="4817079"/>
              <a:ext cx="1829397" cy="830997"/>
            </a:xfrm>
            <a:prstGeom prst="rect">
              <a:avLst/>
            </a:prstGeom>
            <a:noFill/>
          </p:spPr>
          <p:txBody>
            <a:bodyPr wrap="square" rtlCol="0">
              <a:spAutoFit/>
            </a:bodyPr>
            <a:lstStyle/>
            <a:p>
              <a:r>
                <a:rPr lang="en-IN" sz="2400" dirty="0">
                  <a:solidFill>
                    <a:srgbClr val="690505"/>
                  </a:solidFill>
                </a:rPr>
                <a:t>Combination of the </a:t>
              </a:r>
              <a:r>
                <a:rPr lang="en-IN" sz="2400" b="1" dirty="0">
                  <a:solidFill>
                    <a:srgbClr val="690505"/>
                  </a:solidFill>
                </a:rPr>
                <a:t>TWO</a:t>
              </a:r>
            </a:p>
          </p:txBody>
        </p:sp>
      </p:grpSp>
      <p:pic>
        <p:nvPicPr>
          <p:cNvPr id="7" name="Picture 6" descr="A silhouette of a person with her arms out&#10;&#10;Description automatically generated">
            <a:extLst>
              <a:ext uri="{FF2B5EF4-FFF2-40B4-BE49-F238E27FC236}">
                <a16:creationId xmlns:a16="http://schemas.microsoft.com/office/drawing/2014/main" id="{8A3E2E16-EE91-8E81-57F4-88AA3912E6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2009" y="1472471"/>
            <a:ext cx="2632386" cy="22067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7343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570A-837B-460F-81B7-FE1C8A860DF8}"/>
              </a:ext>
            </a:extLst>
          </p:cNvPr>
          <p:cNvSpPr>
            <a:spLocks noGrp="1"/>
          </p:cNvSpPr>
          <p:nvPr>
            <p:ph type="ctrTitle"/>
          </p:nvPr>
        </p:nvSpPr>
        <p:spPr>
          <a:xfrm>
            <a:off x="757741" y="256380"/>
            <a:ext cx="11074400" cy="2387600"/>
          </a:xfrm>
        </p:spPr>
        <p:txBody>
          <a:bodyPr>
            <a:normAutofit/>
          </a:bodyPr>
          <a:lstStyle/>
          <a:p>
            <a:r>
              <a:rPr lang="en-IN" sz="5400" b="1" u="sng" dirty="0">
                <a:solidFill>
                  <a:srgbClr val="690505"/>
                </a:solidFill>
                <a:latin typeface="+mn-lt"/>
              </a:rPr>
              <a:t>SELF MASTERY FOR YOUR SUCCESS</a:t>
            </a:r>
            <a:br>
              <a:rPr lang="en-IN" sz="5400" b="1" u="sng" dirty="0">
                <a:solidFill>
                  <a:srgbClr val="690505"/>
                </a:solidFill>
                <a:latin typeface="+mn-lt"/>
              </a:rPr>
            </a:br>
            <a:endParaRPr lang="en-IN" sz="5400" b="1" u="sng" dirty="0">
              <a:solidFill>
                <a:srgbClr val="690505"/>
              </a:solidFill>
              <a:latin typeface="+mn-lt"/>
            </a:endParaRPr>
          </a:p>
        </p:txBody>
      </p:sp>
      <p:sp>
        <p:nvSpPr>
          <p:cNvPr id="3" name="Subtitle 2">
            <a:extLst>
              <a:ext uri="{FF2B5EF4-FFF2-40B4-BE49-F238E27FC236}">
                <a16:creationId xmlns:a16="http://schemas.microsoft.com/office/drawing/2014/main" id="{1A2CEF21-262E-4590-97DE-97659C654110}"/>
              </a:ext>
            </a:extLst>
          </p:cNvPr>
          <p:cNvSpPr>
            <a:spLocks noGrp="1"/>
          </p:cNvSpPr>
          <p:nvPr>
            <p:ph type="subTitle" idx="1"/>
          </p:nvPr>
        </p:nvSpPr>
        <p:spPr>
          <a:xfrm>
            <a:off x="2272505" y="3247738"/>
            <a:ext cx="9144000" cy="1655762"/>
          </a:xfrm>
        </p:spPr>
        <p:txBody>
          <a:bodyPr>
            <a:normAutofit/>
          </a:bodyPr>
          <a:lstStyle/>
          <a:p>
            <a:pPr algn="r"/>
            <a:r>
              <a:rPr lang="en-IN" sz="3600" dirty="0">
                <a:solidFill>
                  <a:srgbClr val="690505"/>
                </a:solidFill>
              </a:rPr>
              <a:t>You are an ARCHITECT of your LIFE!</a:t>
            </a:r>
          </a:p>
        </p:txBody>
      </p:sp>
      <p:grpSp>
        <p:nvGrpSpPr>
          <p:cNvPr id="9" name="Group 8">
            <a:extLst>
              <a:ext uri="{FF2B5EF4-FFF2-40B4-BE49-F238E27FC236}">
                <a16:creationId xmlns:a16="http://schemas.microsoft.com/office/drawing/2014/main" id="{5FABAF69-3B36-3F15-88F9-C17D837114E6}"/>
              </a:ext>
            </a:extLst>
          </p:cNvPr>
          <p:cNvGrpSpPr/>
          <p:nvPr/>
        </p:nvGrpSpPr>
        <p:grpSpPr>
          <a:xfrm>
            <a:off x="1518082" y="2290439"/>
            <a:ext cx="2228295" cy="4003829"/>
            <a:chOff x="1518082" y="2290439"/>
            <a:chExt cx="2228295" cy="4003829"/>
          </a:xfrm>
        </p:grpSpPr>
        <p:pic>
          <p:nvPicPr>
            <p:cNvPr id="6" name="Picture 5" descr="A close-up of a book cover&#10;&#10;Description automatically generated">
              <a:extLst>
                <a:ext uri="{FF2B5EF4-FFF2-40B4-BE49-F238E27FC236}">
                  <a16:creationId xmlns:a16="http://schemas.microsoft.com/office/drawing/2014/main" id="{0B20EFAC-8071-A800-AE83-7A722CF88E17}"/>
                </a:ext>
              </a:extLst>
            </p:cNvPr>
            <p:cNvPicPr>
              <a:picLocks noChangeAspect="1"/>
            </p:cNvPicPr>
            <p:nvPr/>
          </p:nvPicPr>
          <p:blipFill rotWithShape="1">
            <a:blip r:embed="rId2">
              <a:extLst>
                <a:ext uri="{28A0092B-C50C-407E-A947-70E740481C1C}">
                  <a14:useLocalDpi xmlns:a14="http://schemas.microsoft.com/office/drawing/2010/main" val="0"/>
                </a:ext>
              </a:extLst>
            </a:blip>
            <a:srcRect l="21033" t="7363" r="21358" b="16797"/>
            <a:stretch/>
          </p:blipFill>
          <p:spPr>
            <a:xfrm>
              <a:off x="1719328" y="2422268"/>
              <a:ext cx="1843151" cy="3737500"/>
            </a:xfrm>
            <a:prstGeom prst="rect">
              <a:avLst/>
            </a:prstGeom>
          </p:spPr>
        </p:pic>
        <p:sp>
          <p:nvSpPr>
            <p:cNvPr id="8" name="Rectangle 7">
              <a:extLst>
                <a:ext uri="{FF2B5EF4-FFF2-40B4-BE49-F238E27FC236}">
                  <a16:creationId xmlns:a16="http://schemas.microsoft.com/office/drawing/2014/main" id="{40B94CD4-546F-F3D9-98DC-B639DC9155F8}"/>
                </a:ext>
              </a:extLst>
            </p:cNvPr>
            <p:cNvSpPr/>
            <p:nvPr/>
          </p:nvSpPr>
          <p:spPr>
            <a:xfrm>
              <a:off x="1518082" y="2290439"/>
              <a:ext cx="2228295" cy="4003829"/>
            </a:xfrm>
            <a:prstGeom prst="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0141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FD3D6F-931E-43BD-98B6-CDA2FD649CB5}"/>
              </a:ext>
            </a:extLst>
          </p:cNvPr>
          <p:cNvSpPr txBox="1"/>
          <p:nvPr/>
        </p:nvSpPr>
        <p:spPr>
          <a:xfrm>
            <a:off x="1511559" y="429208"/>
            <a:ext cx="9358604" cy="707886"/>
          </a:xfrm>
          <a:prstGeom prst="rect">
            <a:avLst/>
          </a:prstGeom>
          <a:noFill/>
        </p:spPr>
        <p:txBody>
          <a:bodyPr wrap="square" rtlCol="0">
            <a:spAutoFit/>
          </a:bodyPr>
          <a:lstStyle/>
          <a:p>
            <a:r>
              <a:rPr lang="en-US" sz="4000" b="1" u="sng" dirty="0">
                <a:solidFill>
                  <a:srgbClr val="690505"/>
                </a:solidFill>
              </a:rPr>
              <a:t>INCULCATE THE ATTITUDE OF GRATITUDE</a:t>
            </a:r>
          </a:p>
        </p:txBody>
      </p:sp>
      <p:pic>
        <p:nvPicPr>
          <p:cNvPr id="4" name="Picture 3">
            <a:extLst>
              <a:ext uri="{FF2B5EF4-FFF2-40B4-BE49-F238E27FC236}">
                <a16:creationId xmlns:a16="http://schemas.microsoft.com/office/drawing/2014/main" id="{C7629387-212D-4366-8475-006FFE34B4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6140" y="2108721"/>
            <a:ext cx="3336470" cy="22243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extLst>
              <a:ext uri="{FF2B5EF4-FFF2-40B4-BE49-F238E27FC236}">
                <a16:creationId xmlns:a16="http://schemas.microsoft.com/office/drawing/2014/main" id="{EC7F0CEB-5387-40D1-812A-D5587B9E4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993" y="3777937"/>
            <a:ext cx="3415307" cy="1912572"/>
          </a:xfrm>
          <a:prstGeom prst="rect">
            <a:avLst/>
          </a:prstGeom>
        </p:spPr>
      </p:pic>
      <p:pic>
        <p:nvPicPr>
          <p:cNvPr id="8" name="Picture 7">
            <a:extLst>
              <a:ext uri="{FF2B5EF4-FFF2-40B4-BE49-F238E27FC236}">
                <a16:creationId xmlns:a16="http://schemas.microsoft.com/office/drawing/2014/main" id="{3BB99CF3-EEBA-4E6E-820F-9730BC4D1ACF}"/>
              </a:ext>
            </a:extLst>
          </p:cNvPr>
          <p:cNvPicPr>
            <a:picLocks noChangeAspect="1"/>
          </p:cNvPicPr>
          <p:nvPr/>
        </p:nvPicPr>
        <p:blipFill rotWithShape="1">
          <a:blip r:embed="rId4">
            <a:extLst>
              <a:ext uri="{28A0092B-C50C-407E-A947-70E740481C1C}">
                <a14:useLocalDpi xmlns:a14="http://schemas.microsoft.com/office/drawing/2010/main" val="0"/>
              </a:ext>
            </a:extLst>
          </a:blip>
          <a:srcRect l="8730" t="4626" r="5148" b="10748"/>
          <a:stretch/>
        </p:blipFill>
        <p:spPr>
          <a:xfrm>
            <a:off x="7585789" y="1509689"/>
            <a:ext cx="4254758" cy="4180820"/>
          </a:xfrm>
          <a:prstGeom prst="rect">
            <a:avLst/>
          </a:prstGeom>
        </p:spPr>
      </p:pic>
    </p:spTree>
    <p:extLst>
      <p:ext uri="{BB962C8B-B14F-4D97-AF65-F5344CB8AC3E}">
        <p14:creationId xmlns:p14="http://schemas.microsoft.com/office/powerpoint/2010/main" val="3067784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1955322" y="685800"/>
            <a:ext cx="7999040" cy="529936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D706AA-77BF-B42B-C951-D930EC9A3183}"/>
              </a:ext>
            </a:extLst>
          </p:cNvPr>
          <p:cNvSpPr txBox="1"/>
          <p:nvPr/>
        </p:nvSpPr>
        <p:spPr>
          <a:xfrm>
            <a:off x="840509" y="2949864"/>
            <a:ext cx="8765309" cy="2862322"/>
          </a:xfrm>
          <a:prstGeom prst="rect">
            <a:avLst/>
          </a:prstGeom>
          <a:noFill/>
        </p:spPr>
        <p:txBody>
          <a:bodyPr wrap="square" rtlCol="0">
            <a:spAutoFit/>
          </a:bodyPr>
          <a:lstStyle/>
          <a:p>
            <a:r>
              <a:rPr lang="en-IN" sz="3600" b="1" i="0" u="none" strike="noStrike" baseline="0" dirty="0">
                <a:solidFill>
                  <a:srgbClr val="690505"/>
                </a:solidFill>
              </a:rPr>
              <a:t>Compete with yourself ! </a:t>
            </a:r>
          </a:p>
          <a:p>
            <a:endParaRPr lang="en-IN" sz="3600" b="1" i="0" u="none" strike="noStrike" baseline="0" dirty="0">
              <a:solidFill>
                <a:srgbClr val="690505"/>
              </a:solidFill>
            </a:endParaRPr>
          </a:p>
          <a:p>
            <a:r>
              <a:rPr lang="en-IN" sz="3600" b="1" i="0" u="none" strike="noStrike" baseline="0" dirty="0">
                <a:solidFill>
                  <a:srgbClr val="690505"/>
                </a:solidFill>
              </a:rPr>
              <a:t>Be your own benchmark ! </a:t>
            </a:r>
          </a:p>
          <a:p>
            <a:endParaRPr lang="en-IN" sz="3600" b="1" i="0" u="none" strike="noStrike" baseline="0" dirty="0">
              <a:solidFill>
                <a:srgbClr val="690505"/>
              </a:solidFill>
            </a:endParaRPr>
          </a:p>
          <a:p>
            <a:r>
              <a:rPr lang="en-US" sz="3600" b="1" i="0" u="none" strike="noStrike" baseline="0" dirty="0">
                <a:solidFill>
                  <a:srgbClr val="690505"/>
                </a:solidFill>
              </a:rPr>
              <a:t>Raise your standards of evaluating yourself ! </a:t>
            </a:r>
            <a:endParaRPr lang="en-IN" sz="3600" b="1" dirty="0">
              <a:solidFill>
                <a:srgbClr val="690505"/>
              </a:solidFill>
            </a:endParaRPr>
          </a:p>
        </p:txBody>
      </p:sp>
      <p:pic>
        <p:nvPicPr>
          <p:cNvPr id="6" name="Picture 5" descr="Text&#10;&#10;Description automatically generated">
            <a:extLst>
              <a:ext uri="{FF2B5EF4-FFF2-40B4-BE49-F238E27FC236}">
                <a16:creationId xmlns:a16="http://schemas.microsoft.com/office/drawing/2014/main" id="{2969ED77-3CB0-4457-8198-679EC0ECDC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8183" y="1288224"/>
            <a:ext cx="3835269" cy="3852390"/>
          </a:xfrm>
          <a:prstGeom prst="rect">
            <a:avLst/>
          </a:prstGeom>
        </p:spPr>
      </p:pic>
      <p:pic>
        <p:nvPicPr>
          <p:cNvPr id="8" name="Picture 7" descr="A picture containing text, sign, blue&#10;&#10;Description automatically generated">
            <a:extLst>
              <a:ext uri="{FF2B5EF4-FFF2-40B4-BE49-F238E27FC236}">
                <a16:creationId xmlns:a16="http://schemas.microsoft.com/office/drawing/2014/main" id="{71CB15B4-10AC-E71F-0C78-396FE296A9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3751" y="657225"/>
            <a:ext cx="3204324" cy="21812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88389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agram&#10;&#10;Description automatically generated">
            <a:extLst>
              <a:ext uri="{FF2B5EF4-FFF2-40B4-BE49-F238E27FC236}">
                <a16:creationId xmlns:a16="http://schemas.microsoft.com/office/drawing/2014/main" id="{AADFED0A-0F97-E6A1-EB21-E1EDA5336D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Oval 5">
            <a:extLst>
              <a:ext uri="{FF2B5EF4-FFF2-40B4-BE49-F238E27FC236}">
                <a16:creationId xmlns:a16="http://schemas.microsoft.com/office/drawing/2014/main" id="{1C5042CA-0CFE-C3E0-A766-B2595CEB4C7E}"/>
              </a:ext>
            </a:extLst>
          </p:cNvPr>
          <p:cNvSpPr/>
          <p:nvPr/>
        </p:nvSpPr>
        <p:spPr>
          <a:xfrm>
            <a:off x="88900" y="76200"/>
            <a:ext cx="933450" cy="942975"/>
          </a:xfrm>
          <a:prstGeom prst="ellipse">
            <a:avLst/>
          </a:prstGeom>
          <a:solidFill>
            <a:srgbClr val="FFB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4" name="Picture 3" descr="A yellow circle with red and black text&#10;&#10;Description automatically generated">
            <a:extLst>
              <a:ext uri="{FF2B5EF4-FFF2-40B4-BE49-F238E27FC236}">
                <a16:creationId xmlns:a16="http://schemas.microsoft.com/office/drawing/2014/main" id="{48BDCB08-F2C7-3167-F089-F638455400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79" y="76200"/>
            <a:ext cx="933451" cy="933451"/>
          </a:xfrm>
          <a:prstGeom prst="rect">
            <a:avLst/>
          </a:prstGeom>
        </p:spPr>
      </p:pic>
    </p:spTree>
    <p:extLst>
      <p:ext uri="{BB962C8B-B14F-4D97-AF65-F5344CB8AC3E}">
        <p14:creationId xmlns:p14="http://schemas.microsoft.com/office/powerpoint/2010/main" val="3716120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9">
            <a:extLst>
              <a:ext uri="{FF2B5EF4-FFF2-40B4-BE49-F238E27FC236}">
                <a16:creationId xmlns:a16="http://schemas.microsoft.com/office/drawing/2014/main" id="{D819CBB2-CA6E-4B4F-BA9A-2236368722B3}"/>
              </a:ext>
            </a:extLst>
          </p:cNvPr>
          <p:cNvGrpSpPr/>
          <p:nvPr/>
        </p:nvGrpSpPr>
        <p:grpSpPr>
          <a:xfrm>
            <a:off x="1089032" y="196849"/>
            <a:ext cx="7172896" cy="1366785"/>
            <a:chOff x="1" y="0"/>
            <a:chExt cx="14848317" cy="2644586"/>
          </a:xfrm>
        </p:grpSpPr>
        <p:grpSp>
          <p:nvGrpSpPr>
            <p:cNvPr id="5" name="Group 10">
              <a:extLst>
                <a:ext uri="{FF2B5EF4-FFF2-40B4-BE49-F238E27FC236}">
                  <a16:creationId xmlns:a16="http://schemas.microsoft.com/office/drawing/2014/main" id="{0753CA4D-F973-4FF1-9B8A-ECE4DC10404C}"/>
                </a:ext>
              </a:extLst>
            </p:cNvPr>
            <p:cNvGrpSpPr/>
            <p:nvPr/>
          </p:nvGrpSpPr>
          <p:grpSpPr>
            <a:xfrm>
              <a:off x="1" y="0"/>
              <a:ext cx="14848317" cy="2644586"/>
              <a:chOff x="1" y="0"/>
              <a:chExt cx="17068167" cy="3039956"/>
            </a:xfrm>
          </p:grpSpPr>
          <p:sp>
            <p:nvSpPr>
              <p:cNvPr id="7" name="Freeform 11">
                <a:extLst>
                  <a:ext uri="{FF2B5EF4-FFF2-40B4-BE49-F238E27FC236}">
                    <a16:creationId xmlns:a16="http://schemas.microsoft.com/office/drawing/2014/main" id="{980CB470-F5A3-4036-80A2-C211EB9608EC}"/>
                  </a:ext>
                </a:extLst>
              </p:cNvPr>
              <p:cNvSpPr/>
              <p:nvPr/>
            </p:nvSpPr>
            <p:spPr>
              <a:xfrm>
                <a:off x="1" y="0"/>
                <a:ext cx="17068167" cy="3039956"/>
              </a:xfrm>
              <a:custGeom>
                <a:avLst/>
                <a:gdLst/>
                <a:ahLst/>
                <a:cxnLst/>
                <a:rect l="l" t="t" r="r" b="b"/>
                <a:pathLst>
                  <a:path w="17068167" h="3039957">
                    <a:moveTo>
                      <a:pt x="16445867" y="2469727"/>
                    </a:moveTo>
                    <a:cubicBezTo>
                      <a:pt x="16445867" y="2463377"/>
                      <a:pt x="16447137" y="2458297"/>
                      <a:pt x="16447137" y="2450677"/>
                    </a:cubicBezTo>
                    <a:lnTo>
                      <a:pt x="16447137" y="490220"/>
                    </a:lnTo>
                    <a:cubicBezTo>
                      <a:pt x="16447137" y="220980"/>
                      <a:pt x="16237587" y="0"/>
                      <a:pt x="15981048" y="0"/>
                    </a:cubicBezTo>
                    <a:lnTo>
                      <a:pt x="467360" y="0"/>
                    </a:lnTo>
                    <a:cubicBezTo>
                      <a:pt x="210820" y="0"/>
                      <a:pt x="0" y="220980"/>
                      <a:pt x="0" y="490220"/>
                    </a:cubicBezTo>
                    <a:lnTo>
                      <a:pt x="0" y="2450677"/>
                    </a:lnTo>
                    <a:cubicBezTo>
                      <a:pt x="0" y="2719917"/>
                      <a:pt x="209550" y="2940897"/>
                      <a:pt x="466090" y="2940897"/>
                    </a:cubicBezTo>
                    <a:lnTo>
                      <a:pt x="15979777" y="2940897"/>
                    </a:lnTo>
                    <a:cubicBezTo>
                      <a:pt x="16092807" y="2940897"/>
                      <a:pt x="16196948" y="2897717"/>
                      <a:pt x="16276957" y="2827867"/>
                    </a:cubicBezTo>
                    <a:cubicBezTo>
                      <a:pt x="16407767" y="2898987"/>
                      <a:pt x="16720187" y="3039957"/>
                      <a:pt x="17066898" y="2832947"/>
                    </a:cubicBezTo>
                    <a:cubicBezTo>
                      <a:pt x="17068167" y="2832947"/>
                      <a:pt x="16755748" y="2834217"/>
                      <a:pt x="16445867" y="2469727"/>
                    </a:cubicBezTo>
                    <a:lnTo>
                      <a:pt x="16445867" y="2469727"/>
                    </a:lnTo>
                    <a:close/>
                  </a:path>
                </a:pathLst>
              </a:custGeom>
              <a:solidFill>
                <a:srgbClr val="DC3C4D"/>
              </a:solidFill>
            </p:spPr>
          </p:sp>
        </p:grpSp>
        <p:sp>
          <p:nvSpPr>
            <p:cNvPr id="6" name="TextBox 12">
              <a:extLst>
                <a:ext uri="{FF2B5EF4-FFF2-40B4-BE49-F238E27FC236}">
                  <a16:creationId xmlns:a16="http://schemas.microsoft.com/office/drawing/2014/main" id="{9B8B7063-DAAA-4747-A56D-A0AC567473D1}"/>
                </a:ext>
              </a:extLst>
            </p:cNvPr>
            <p:cNvSpPr txBox="1"/>
            <p:nvPr/>
          </p:nvSpPr>
          <p:spPr>
            <a:xfrm>
              <a:off x="349361" y="517488"/>
              <a:ext cx="13452171" cy="1453604"/>
            </a:xfrm>
            <a:prstGeom prst="rect">
              <a:avLst/>
            </a:prstGeom>
          </p:spPr>
          <p:txBody>
            <a:bodyPr lIns="0" tIns="0" rIns="0" bIns="0" rtlCol="0" anchor="t">
              <a:spAutoFit/>
            </a:bodyPr>
            <a:lstStyle/>
            <a:p>
              <a:pPr algn="ctr">
                <a:lnSpc>
                  <a:spcPts val="6086"/>
                </a:lnSpc>
              </a:pPr>
              <a:r>
                <a:rPr lang="en-US" sz="4800" spc="-55" dirty="0">
                  <a:solidFill>
                    <a:srgbClr val="FFFFFF"/>
                  </a:solidFill>
                  <a:latin typeface="DM Sans Bold"/>
                </a:rPr>
                <a:t>Story of Kalpana Saroj</a:t>
              </a:r>
            </a:p>
          </p:txBody>
        </p:sp>
      </p:grpSp>
      <p:grpSp>
        <p:nvGrpSpPr>
          <p:cNvPr id="8" name="Group 14">
            <a:extLst>
              <a:ext uri="{FF2B5EF4-FFF2-40B4-BE49-F238E27FC236}">
                <a16:creationId xmlns:a16="http://schemas.microsoft.com/office/drawing/2014/main" id="{5B41F5E2-8F40-40B9-BF30-41AA651F7CE4}"/>
              </a:ext>
            </a:extLst>
          </p:cNvPr>
          <p:cNvGrpSpPr/>
          <p:nvPr/>
        </p:nvGrpSpPr>
        <p:grpSpPr>
          <a:xfrm>
            <a:off x="459078" y="1742293"/>
            <a:ext cx="5696959" cy="1080705"/>
            <a:chOff x="0" y="0"/>
            <a:chExt cx="9296557" cy="2161410"/>
          </a:xfrm>
        </p:grpSpPr>
        <p:grpSp>
          <p:nvGrpSpPr>
            <p:cNvPr id="9" name="Group 15">
              <a:extLst>
                <a:ext uri="{FF2B5EF4-FFF2-40B4-BE49-F238E27FC236}">
                  <a16:creationId xmlns:a16="http://schemas.microsoft.com/office/drawing/2014/main" id="{93AE2441-A2A7-40A3-BDD8-D456885F6D70}"/>
                </a:ext>
              </a:extLst>
            </p:cNvPr>
            <p:cNvGrpSpPr/>
            <p:nvPr/>
          </p:nvGrpSpPr>
          <p:grpSpPr>
            <a:xfrm>
              <a:off x="0" y="0"/>
              <a:ext cx="9296557" cy="2161410"/>
              <a:chOff x="0" y="0"/>
              <a:chExt cx="2840481" cy="660400"/>
            </a:xfrm>
          </p:grpSpPr>
          <p:sp>
            <p:nvSpPr>
              <p:cNvPr id="11" name="Freeform 16">
                <a:extLst>
                  <a:ext uri="{FF2B5EF4-FFF2-40B4-BE49-F238E27FC236}">
                    <a16:creationId xmlns:a16="http://schemas.microsoft.com/office/drawing/2014/main" id="{21EF04B7-3E77-405F-80CB-5343548D0A20}"/>
                  </a:ext>
                </a:extLst>
              </p:cNvPr>
              <p:cNvSpPr/>
              <p:nvPr/>
            </p:nvSpPr>
            <p:spPr>
              <a:xfrm>
                <a:off x="0" y="0"/>
                <a:ext cx="2840482" cy="660400"/>
              </a:xfrm>
              <a:custGeom>
                <a:avLst/>
                <a:gdLst/>
                <a:ahLst/>
                <a:cxnLst/>
                <a:rect l="l" t="t" r="r" b="b"/>
                <a:pathLst>
                  <a:path w="2840482" h="660400">
                    <a:moveTo>
                      <a:pt x="2716021" y="660400"/>
                    </a:moveTo>
                    <a:lnTo>
                      <a:pt x="124460" y="660400"/>
                    </a:lnTo>
                    <a:cubicBezTo>
                      <a:pt x="55880" y="660400"/>
                      <a:pt x="0" y="604520"/>
                      <a:pt x="0" y="535940"/>
                    </a:cubicBezTo>
                    <a:lnTo>
                      <a:pt x="0" y="124460"/>
                    </a:lnTo>
                    <a:cubicBezTo>
                      <a:pt x="0" y="55880"/>
                      <a:pt x="55880" y="0"/>
                      <a:pt x="124460" y="0"/>
                    </a:cubicBezTo>
                    <a:lnTo>
                      <a:pt x="2716022" y="0"/>
                    </a:lnTo>
                    <a:cubicBezTo>
                      <a:pt x="2784602" y="0"/>
                      <a:pt x="2840482" y="55880"/>
                      <a:pt x="2840482" y="124460"/>
                    </a:cubicBezTo>
                    <a:lnTo>
                      <a:pt x="2840482" y="535940"/>
                    </a:lnTo>
                    <a:cubicBezTo>
                      <a:pt x="2840482" y="604520"/>
                      <a:pt x="2784602" y="660400"/>
                      <a:pt x="2716022" y="660400"/>
                    </a:cubicBezTo>
                    <a:close/>
                  </a:path>
                </a:pathLst>
              </a:custGeom>
              <a:solidFill>
                <a:srgbClr val="DC3C4D"/>
              </a:solidFill>
            </p:spPr>
          </p:sp>
        </p:grpSp>
        <p:sp>
          <p:nvSpPr>
            <p:cNvPr id="10" name="TextBox 17">
              <a:extLst>
                <a:ext uri="{FF2B5EF4-FFF2-40B4-BE49-F238E27FC236}">
                  <a16:creationId xmlns:a16="http://schemas.microsoft.com/office/drawing/2014/main" id="{E03633C9-D289-4B0A-A879-7E9EAC05999A}"/>
                </a:ext>
              </a:extLst>
            </p:cNvPr>
            <p:cNvSpPr txBox="1"/>
            <p:nvPr/>
          </p:nvSpPr>
          <p:spPr>
            <a:xfrm>
              <a:off x="0" y="458264"/>
              <a:ext cx="9296557" cy="1172116"/>
            </a:xfrm>
            <a:prstGeom prst="rect">
              <a:avLst/>
            </a:prstGeom>
          </p:spPr>
          <p:txBody>
            <a:bodyPr lIns="0" tIns="0" rIns="0" bIns="0" rtlCol="0" anchor="t">
              <a:spAutoFit/>
            </a:bodyPr>
            <a:lstStyle/>
            <a:p>
              <a:pPr algn="ctr">
                <a:lnSpc>
                  <a:spcPts val="4854"/>
                </a:lnSpc>
              </a:pPr>
              <a:r>
                <a:rPr lang="en-US" sz="3467" dirty="0">
                  <a:solidFill>
                    <a:srgbClr val="FFFFFF"/>
                  </a:solidFill>
                  <a:latin typeface="Open Sans Bold"/>
                </a:rPr>
                <a:t>A Rags to Riches Story !</a:t>
              </a:r>
            </a:p>
          </p:txBody>
        </p:sp>
      </p:grpSp>
      <p:pic>
        <p:nvPicPr>
          <p:cNvPr id="13" name="Picture 12" descr="Graphical user interface, text&#10;&#10;Description automatically generated">
            <a:extLst>
              <a:ext uri="{FF2B5EF4-FFF2-40B4-BE49-F238E27FC236}">
                <a16:creationId xmlns:a16="http://schemas.microsoft.com/office/drawing/2014/main" id="{E03E849E-D719-446F-942A-A05237DD1E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6094" y="3733800"/>
            <a:ext cx="4348106" cy="2279650"/>
          </a:xfrm>
          <a:prstGeom prst="rect">
            <a:avLst/>
          </a:prstGeom>
        </p:spPr>
      </p:pic>
      <p:pic>
        <p:nvPicPr>
          <p:cNvPr id="15" name="Picture 14" descr="A group of women posing for a picture&#10;&#10;Description automatically generated with medium confidence">
            <a:extLst>
              <a:ext uri="{FF2B5EF4-FFF2-40B4-BE49-F238E27FC236}">
                <a16:creationId xmlns:a16="http://schemas.microsoft.com/office/drawing/2014/main" id="{0C944E12-CFBE-4B0C-B17A-2CB3622F87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601" y="5054600"/>
            <a:ext cx="2378075" cy="1606550"/>
          </a:xfrm>
          <a:prstGeom prst="rect">
            <a:avLst/>
          </a:prstGeom>
        </p:spPr>
      </p:pic>
      <p:pic>
        <p:nvPicPr>
          <p:cNvPr id="19" name="Picture 18" descr="A group of people holding a trophy&#10;&#10;Description automatically generated with low confidence">
            <a:extLst>
              <a:ext uri="{FF2B5EF4-FFF2-40B4-BE49-F238E27FC236}">
                <a16:creationId xmlns:a16="http://schemas.microsoft.com/office/drawing/2014/main" id="{520EE9C8-C0BA-4F22-9155-52CC65DC54B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1805" y="662564"/>
            <a:ext cx="2919791" cy="2759202"/>
          </a:xfrm>
          <a:prstGeom prst="rect">
            <a:avLst/>
          </a:prstGeom>
        </p:spPr>
      </p:pic>
      <p:pic>
        <p:nvPicPr>
          <p:cNvPr id="21" name="Picture 20" descr="A person sitting at a desk&#10;&#10;Description automatically generated with low confidence">
            <a:extLst>
              <a:ext uri="{FF2B5EF4-FFF2-40B4-BE49-F238E27FC236}">
                <a16:creationId xmlns:a16="http://schemas.microsoft.com/office/drawing/2014/main" id="{35DDFE02-C2D5-42A1-B6C3-52EB1DA32B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94329" y="4708714"/>
            <a:ext cx="2980411" cy="1952437"/>
          </a:xfrm>
          <a:prstGeom prst="rect">
            <a:avLst/>
          </a:prstGeom>
        </p:spPr>
      </p:pic>
      <p:sp>
        <p:nvSpPr>
          <p:cNvPr id="22" name="TextBox 21">
            <a:extLst>
              <a:ext uri="{FF2B5EF4-FFF2-40B4-BE49-F238E27FC236}">
                <a16:creationId xmlns:a16="http://schemas.microsoft.com/office/drawing/2014/main" id="{1FE6BD21-B10E-4AB2-B859-5536F898E66B}"/>
              </a:ext>
            </a:extLst>
          </p:cNvPr>
          <p:cNvSpPr txBox="1"/>
          <p:nvPr/>
        </p:nvSpPr>
        <p:spPr>
          <a:xfrm>
            <a:off x="414777" y="3361793"/>
            <a:ext cx="7172896" cy="1692771"/>
          </a:xfrm>
          <a:prstGeom prst="rect">
            <a:avLst/>
          </a:prstGeom>
          <a:noFill/>
        </p:spPr>
        <p:txBody>
          <a:bodyPr wrap="square" rtlCol="0">
            <a:spAutoFit/>
          </a:bodyPr>
          <a:lstStyle/>
          <a:p>
            <a:pPr algn="l"/>
            <a:r>
              <a:rPr lang="en-US" sz="1600" dirty="0">
                <a:solidFill>
                  <a:srgbClr val="444444"/>
                </a:solidFill>
              </a:rPr>
              <a:t>Kalpana Saroj broke free from the society’s labels – </a:t>
            </a:r>
            <a:r>
              <a:rPr lang="en-US" sz="1600" dirty="0" err="1">
                <a:solidFill>
                  <a:srgbClr val="444444"/>
                </a:solidFill>
              </a:rPr>
              <a:t>dalit</a:t>
            </a:r>
            <a:r>
              <a:rPr lang="en-US" sz="1600" dirty="0">
                <a:solidFill>
                  <a:srgbClr val="444444"/>
                </a:solidFill>
              </a:rPr>
              <a:t>; a school drop-out; child-bride; slum dweller; suicide survivor, to be widely acclaimed as the first female corporate entrepreneur of independent India. Her success story is a testimony to her words, </a:t>
            </a:r>
            <a:r>
              <a:rPr lang="en-US" sz="1600" i="1" dirty="0">
                <a:solidFill>
                  <a:srgbClr val="C00000"/>
                </a:solidFill>
              </a:rPr>
              <a:t>“Ivy League degrees and fancy MBAs are not what make an entrepreneur. Grit, perseverance and a superhuman ability to have faith in yourself does.”</a:t>
            </a:r>
            <a:endParaRPr lang="en-US" sz="1600" dirty="0">
              <a:solidFill>
                <a:srgbClr val="C00000"/>
              </a:solidFill>
            </a:endParaRPr>
          </a:p>
          <a:p>
            <a:br>
              <a:rPr lang="en-US" sz="1200" dirty="0"/>
            </a:br>
            <a:endParaRPr lang="en-IN" sz="1200" dirty="0"/>
          </a:p>
        </p:txBody>
      </p:sp>
      <p:sp>
        <p:nvSpPr>
          <p:cNvPr id="23" name="TextBox 22">
            <a:extLst>
              <a:ext uri="{FF2B5EF4-FFF2-40B4-BE49-F238E27FC236}">
                <a16:creationId xmlns:a16="http://schemas.microsoft.com/office/drawing/2014/main" id="{A98D7B13-5DE3-4B58-AFB1-A5744DFAC2DA}"/>
              </a:ext>
            </a:extLst>
          </p:cNvPr>
          <p:cNvSpPr txBox="1"/>
          <p:nvPr/>
        </p:nvSpPr>
        <p:spPr>
          <a:xfrm>
            <a:off x="414777" y="2898241"/>
            <a:ext cx="5989321" cy="420564"/>
          </a:xfrm>
          <a:prstGeom prst="rect">
            <a:avLst/>
          </a:prstGeom>
          <a:noFill/>
        </p:spPr>
        <p:txBody>
          <a:bodyPr wrap="square" rtlCol="0">
            <a:spAutoFit/>
          </a:bodyPr>
          <a:lstStyle/>
          <a:p>
            <a:r>
              <a:rPr lang="en-IN" sz="2133" b="1" u="sng" dirty="0">
                <a:solidFill>
                  <a:srgbClr val="690505"/>
                </a:solidFill>
              </a:rPr>
              <a:t>First Woman Entrepreneur of India !</a:t>
            </a:r>
          </a:p>
        </p:txBody>
      </p:sp>
    </p:spTree>
    <p:extLst>
      <p:ext uri="{BB962C8B-B14F-4D97-AF65-F5344CB8AC3E}">
        <p14:creationId xmlns:p14="http://schemas.microsoft.com/office/powerpoint/2010/main" val="333191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8150292E-5080-4DEF-9852-5420C723394C}"/>
              </a:ext>
            </a:extLst>
          </p:cNvPr>
          <p:cNvGrpSpPr/>
          <p:nvPr/>
        </p:nvGrpSpPr>
        <p:grpSpPr>
          <a:xfrm>
            <a:off x="547152" y="3307732"/>
            <a:ext cx="6067101" cy="1112616"/>
            <a:chOff x="2540684" y="7084931"/>
            <a:chExt cx="9100651" cy="1668924"/>
          </a:xfrm>
        </p:grpSpPr>
        <p:sp>
          <p:nvSpPr>
            <p:cNvPr id="4" name="Freeform 4"/>
            <p:cNvSpPr/>
            <p:nvPr/>
          </p:nvSpPr>
          <p:spPr>
            <a:xfrm>
              <a:off x="3575881" y="7084931"/>
              <a:ext cx="6558719" cy="1668924"/>
            </a:xfrm>
            <a:custGeom>
              <a:avLst/>
              <a:gdLst/>
              <a:ahLst/>
              <a:cxnLst/>
              <a:rect l="l" t="t" r="r" b="b"/>
              <a:pathLst>
                <a:path w="15455252" h="2405159">
                  <a:moveTo>
                    <a:pt x="15150452" y="0"/>
                  </a:moveTo>
                  <a:lnTo>
                    <a:pt x="304800" y="0"/>
                  </a:lnTo>
                  <a:cubicBezTo>
                    <a:pt x="135890" y="0"/>
                    <a:pt x="0" y="135890"/>
                    <a:pt x="0" y="304800"/>
                  </a:cubicBezTo>
                  <a:lnTo>
                    <a:pt x="0" y="2100359"/>
                  </a:lnTo>
                  <a:cubicBezTo>
                    <a:pt x="0" y="2269269"/>
                    <a:pt x="135890" y="2405159"/>
                    <a:pt x="304800" y="2405159"/>
                  </a:cubicBezTo>
                  <a:lnTo>
                    <a:pt x="15150452" y="2405159"/>
                  </a:lnTo>
                  <a:cubicBezTo>
                    <a:pt x="15319361" y="2405159"/>
                    <a:pt x="15455252" y="2269269"/>
                    <a:pt x="15455252" y="2100359"/>
                  </a:cubicBezTo>
                  <a:lnTo>
                    <a:pt x="15455252" y="304800"/>
                  </a:lnTo>
                  <a:cubicBezTo>
                    <a:pt x="15455252" y="135890"/>
                    <a:pt x="15319361" y="0"/>
                    <a:pt x="15150452" y="0"/>
                  </a:cubicBezTo>
                  <a:close/>
                </a:path>
              </a:pathLst>
            </a:custGeom>
            <a:solidFill>
              <a:srgbClr val="DC3C4D"/>
            </a:solidFill>
          </p:spPr>
        </p:sp>
        <p:sp>
          <p:nvSpPr>
            <p:cNvPr id="5" name="TextBox 5"/>
            <p:cNvSpPr txBox="1"/>
            <p:nvPr/>
          </p:nvSpPr>
          <p:spPr>
            <a:xfrm>
              <a:off x="2540684" y="7755461"/>
              <a:ext cx="9100651" cy="449259"/>
            </a:xfrm>
            <a:prstGeom prst="rect">
              <a:avLst/>
            </a:prstGeom>
          </p:spPr>
          <p:txBody>
            <a:bodyPr wrap="square" lIns="0" tIns="0" rIns="0" bIns="0" rtlCol="0" anchor="t">
              <a:spAutoFit/>
            </a:bodyPr>
            <a:lstStyle/>
            <a:p>
              <a:pPr algn="ctr">
                <a:lnSpc>
                  <a:spcPts val="2239"/>
                </a:lnSpc>
                <a:spcBef>
                  <a:spcPct val="0"/>
                </a:spcBef>
              </a:pPr>
              <a:r>
                <a:rPr lang="en-US" sz="2400" spc="-16" dirty="0">
                  <a:solidFill>
                    <a:schemeClr val="bg1"/>
                  </a:solidFill>
                  <a:latin typeface="DM Sans Bold"/>
                </a:rPr>
                <a:t>Unleash The Power Within</a:t>
              </a:r>
            </a:p>
          </p:txBody>
        </p:sp>
      </p:grpSp>
      <p:grpSp>
        <p:nvGrpSpPr>
          <p:cNvPr id="9" name="Group 9"/>
          <p:cNvGrpSpPr/>
          <p:nvPr/>
        </p:nvGrpSpPr>
        <p:grpSpPr>
          <a:xfrm>
            <a:off x="1107571" y="605307"/>
            <a:ext cx="7424159" cy="1322293"/>
            <a:chOff x="1" y="0"/>
            <a:chExt cx="14848317" cy="2644586"/>
          </a:xfrm>
        </p:grpSpPr>
        <p:grpSp>
          <p:nvGrpSpPr>
            <p:cNvPr id="10" name="Group 10"/>
            <p:cNvGrpSpPr/>
            <p:nvPr/>
          </p:nvGrpSpPr>
          <p:grpSpPr>
            <a:xfrm>
              <a:off x="1" y="0"/>
              <a:ext cx="14848317" cy="2644586"/>
              <a:chOff x="1" y="0"/>
              <a:chExt cx="17068167" cy="3039956"/>
            </a:xfrm>
          </p:grpSpPr>
          <p:sp>
            <p:nvSpPr>
              <p:cNvPr id="11" name="Freeform 11"/>
              <p:cNvSpPr/>
              <p:nvPr/>
            </p:nvSpPr>
            <p:spPr>
              <a:xfrm>
                <a:off x="1" y="0"/>
                <a:ext cx="17068167" cy="3039956"/>
              </a:xfrm>
              <a:custGeom>
                <a:avLst/>
                <a:gdLst/>
                <a:ahLst/>
                <a:cxnLst/>
                <a:rect l="l" t="t" r="r" b="b"/>
                <a:pathLst>
                  <a:path w="17068167" h="3039957">
                    <a:moveTo>
                      <a:pt x="16445867" y="2469727"/>
                    </a:moveTo>
                    <a:cubicBezTo>
                      <a:pt x="16445867" y="2463377"/>
                      <a:pt x="16447137" y="2458297"/>
                      <a:pt x="16447137" y="2450677"/>
                    </a:cubicBezTo>
                    <a:lnTo>
                      <a:pt x="16447137" y="490220"/>
                    </a:lnTo>
                    <a:cubicBezTo>
                      <a:pt x="16447137" y="220980"/>
                      <a:pt x="16237587" y="0"/>
                      <a:pt x="15981048" y="0"/>
                    </a:cubicBezTo>
                    <a:lnTo>
                      <a:pt x="467360" y="0"/>
                    </a:lnTo>
                    <a:cubicBezTo>
                      <a:pt x="210820" y="0"/>
                      <a:pt x="0" y="220980"/>
                      <a:pt x="0" y="490220"/>
                    </a:cubicBezTo>
                    <a:lnTo>
                      <a:pt x="0" y="2450677"/>
                    </a:lnTo>
                    <a:cubicBezTo>
                      <a:pt x="0" y="2719917"/>
                      <a:pt x="209550" y="2940897"/>
                      <a:pt x="466090" y="2940897"/>
                    </a:cubicBezTo>
                    <a:lnTo>
                      <a:pt x="15979777" y="2940897"/>
                    </a:lnTo>
                    <a:cubicBezTo>
                      <a:pt x="16092807" y="2940897"/>
                      <a:pt x="16196948" y="2897717"/>
                      <a:pt x="16276957" y="2827867"/>
                    </a:cubicBezTo>
                    <a:cubicBezTo>
                      <a:pt x="16407767" y="2898987"/>
                      <a:pt x="16720187" y="3039957"/>
                      <a:pt x="17066898" y="2832947"/>
                    </a:cubicBezTo>
                    <a:cubicBezTo>
                      <a:pt x="17068167" y="2832947"/>
                      <a:pt x="16755748" y="2834217"/>
                      <a:pt x="16445867" y="2469727"/>
                    </a:cubicBezTo>
                    <a:lnTo>
                      <a:pt x="16445867" y="2469727"/>
                    </a:lnTo>
                    <a:close/>
                  </a:path>
                </a:pathLst>
              </a:custGeom>
              <a:solidFill>
                <a:srgbClr val="DC3C4D"/>
              </a:solidFill>
            </p:spPr>
          </p:sp>
        </p:grpSp>
        <p:sp>
          <p:nvSpPr>
            <p:cNvPr id="12" name="TextBox 12"/>
            <p:cNvSpPr txBox="1"/>
            <p:nvPr/>
          </p:nvSpPr>
          <p:spPr>
            <a:xfrm>
              <a:off x="349361" y="517488"/>
              <a:ext cx="13452171" cy="1525162"/>
            </a:xfrm>
            <a:prstGeom prst="rect">
              <a:avLst/>
            </a:prstGeom>
          </p:spPr>
          <p:txBody>
            <a:bodyPr lIns="0" tIns="0" rIns="0" bIns="0" rtlCol="0" anchor="t">
              <a:spAutoFit/>
            </a:bodyPr>
            <a:lstStyle/>
            <a:p>
              <a:pPr algn="ctr">
                <a:lnSpc>
                  <a:spcPts val="6086"/>
                </a:lnSpc>
              </a:pPr>
              <a:r>
                <a:rPr lang="en-US" sz="4800" spc="-55" dirty="0">
                  <a:solidFill>
                    <a:srgbClr val="FFFFFF"/>
                  </a:solidFill>
                  <a:latin typeface="DM Sans Bold"/>
                </a:rPr>
                <a:t>Women Empowerment</a:t>
              </a:r>
            </a:p>
          </p:txBody>
        </p:sp>
      </p:grpSp>
      <p:grpSp>
        <p:nvGrpSpPr>
          <p:cNvPr id="14" name="Group 14"/>
          <p:cNvGrpSpPr/>
          <p:nvPr/>
        </p:nvGrpSpPr>
        <p:grpSpPr>
          <a:xfrm>
            <a:off x="1177810" y="2004130"/>
            <a:ext cx="4648279" cy="1080705"/>
            <a:chOff x="0" y="0"/>
            <a:chExt cx="9296557" cy="2161410"/>
          </a:xfrm>
          <a:solidFill>
            <a:srgbClr val="DC3C4D"/>
          </a:solidFill>
        </p:grpSpPr>
        <p:grpSp>
          <p:nvGrpSpPr>
            <p:cNvPr id="15" name="Group 15"/>
            <p:cNvGrpSpPr/>
            <p:nvPr/>
          </p:nvGrpSpPr>
          <p:grpSpPr>
            <a:xfrm>
              <a:off x="0" y="0"/>
              <a:ext cx="9296557" cy="2161410"/>
              <a:chOff x="0" y="0"/>
              <a:chExt cx="2840481" cy="660400"/>
            </a:xfrm>
            <a:grpFill/>
          </p:grpSpPr>
          <p:sp>
            <p:nvSpPr>
              <p:cNvPr id="16" name="Freeform 16"/>
              <p:cNvSpPr/>
              <p:nvPr/>
            </p:nvSpPr>
            <p:spPr>
              <a:xfrm>
                <a:off x="0" y="0"/>
                <a:ext cx="2840482" cy="660400"/>
              </a:xfrm>
              <a:custGeom>
                <a:avLst/>
                <a:gdLst/>
                <a:ahLst/>
                <a:cxnLst/>
                <a:rect l="l" t="t" r="r" b="b"/>
                <a:pathLst>
                  <a:path w="2840482" h="660400">
                    <a:moveTo>
                      <a:pt x="2716021" y="660400"/>
                    </a:moveTo>
                    <a:lnTo>
                      <a:pt x="124460" y="660400"/>
                    </a:lnTo>
                    <a:cubicBezTo>
                      <a:pt x="55880" y="660400"/>
                      <a:pt x="0" y="604520"/>
                      <a:pt x="0" y="535940"/>
                    </a:cubicBezTo>
                    <a:lnTo>
                      <a:pt x="0" y="124460"/>
                    </a:lnTo>
                    <a:cubicBezTo>
                      <a:pt x="0" y="55880"/>
                      <a:pt x="55880" y="0"/>
                      <a:pt x="124460" y="0"/>
                    </a:cubicBezTo>
                    <a:lnTo>
                      <a:pt x="2716022" y="0"/>
                    </a:lnTo>
                    <a:cubicBezTo>
                      <a:pt x="2784602" y="0"/>
                      <a:pt x="2840482" y="55880"/>
                      <a:pt x="2840482" y="124460"/>
                    </a:cubicBezTo>
                    <a:lnTo>
                      <a:pt x="2840482" y="535940"/>
                    </a:lnTo>
                    <a:cubicBezTo>
                      <a:pt x="2840482" y="604520"/>
                      <a:pt x="2784602" y="660400"/>
                      <a:pt x="2716022" y="660400"/>
                    </a:cubicBezTo>
                    <a:close/>
                  </a:path>
                </a:pathLst>
              </a:custGeom>
              <a:grpFill/>
            </p:spPr>
          </p:sp>
        </p:grpSp>
        <p:sp>
          <p:nvSpPr>
            <p:cNvPr id="17" name="TextBox 17"/>
            <p:cNvSpPr txBox="1"/>
            <p:nvPr/>
          </p:nvSpPr>
          <p:spPr>
            <a:xfrm>
              <a:off x="0" y="458264"/>
              <a:ext cx="9296557" cy="1172116"/>
            </a:xfrm>
            <a:prstGeom prst="rect">
              <a:avLst/>
            </a:prstGeom>
            <a:grpFill/>
          </p:spPr>
          <p:txBody>
            <a:bodyPr lIns="0" tIns="0" rIns="0" bIns="0" rtlCol="0" anchor="t">
              <a:spAutoFit/>
            </a:bodyPr>
            <a:lstStyle/>
            <a:p>
              <a:pPr algn="ctr">
                <a:lnSpc>
                  <a:spcPts val="4854"/>
                </a:lnSpc>
              </a:pPr>
              <a:r>
                <a:rPr lang="en-US" sz="3467" dirty="0">
                  <a:solidFill>
                    <a:srgbClr val="FFFFFF"/>
                  </a:solidFill>
                  <a:latin typeface="Open Sans Bold"/>
                </a:rPr>
                <a:t>We can do it !</a:t>
              </a:r>
            </a:p>
          </p:txBody>
        </p:sp>
      </p:grpSp>
      <p:pic>
        <p:nvPicPr>
          <p:cNvPr id="19" name="Picture 18" descr="Text&#10;&#10;Description automatically generated with medium confidence">
            <a:extLst>
              <a:ext uri="{FF2B5EF4-FFF2-40B4-BE49-F238E27FC236}">
                <a16:creationId xmlns:a16="http://schemas.microsoft.com/office/drawing/2014/main" id="{16CB2E8F-2EA9-49CD-A988-01FC780F4D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00983" y="1046476"/>
            <a:ext cx="3043865" cy="1948073"/>
          </a:xfrm>
          <a:prstGeom prst="rect">
            <a:avLst/>
          </a:prstGeom>
        </p:spPr>
      </p:pic>
      <p:pic>
        <p:nvPicPr>
          <p:cNvPr id="22" name="Picture 24">
            <a:extLst>
              <a:ext uri="{FF2B5EF4-FFF2-40B4-BE49-F238E27FC236}">
                <a16:creationId xmlns:a16="http://schemas.microsoft.com/office/drawing/2014/main" id="{38338B0D-6623-4731-8DB2-0F1289CCDB1B}"/>
              </a:ext>
            </a:extLst>
          </p:cNvPr>
          <p:cNvPicPr>
            <a:picLocks noChangeAspect="1"/>
          </p:cNvPicPr>
          <p:nvPr/>
        </p:nvPicPr>
        <p:blipFill>
          <a:blip r:embed="rId3"/>
          <a:srcRect/>
          <a:stretch>
            <a:fillRect/>
          </a:stretch>
        </p:blipFill>
        <p:spPr>
          <a:xfrm>
            <a:off x="7795793" y="3521962"/>
            <a:ext cx="3849055" cy="2165093"/>
          </a:xfrm>
          <a:prstGeom prst="rect">
            <a:avLst/>
          </a:prstGeom>
        </p:spPr>
      </p:pic>
    </p:spTree>
    <p:extLst>
      <p:ext uri="{BB962C8B-B14F-4D97-AF65-F5344CB8AC3E}">
        <p14:creationId xmlns:p14="http://schemas.microsoft.com/office/powerpoint/2010/main" val="1468968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37042" y="1589514"/>
            <a:ext cx="9517916" cy="1510665"/>
            <a:chOff x="0" y="0"/>
            <a:chExt cx="19035832" cy="3021329"/>
          </a:xfrm>
        </p:grpSpPr>
        <p:grpSp>
          <p:nvGrpSpPr>
            <p:cNvPr id="3" name="Group 3"/>
            <p:cNvGrpSpPr/>
            <p:nvPr/>
          </p:nvGrpSpPr>
          <p:grpSpPr>
            <a:xfrm>
              <a:off x="0" y="0"/>
              <a:ext cx="19035832" cy="3021329"/>
              <a:chOff x="0" y="0"/>
              <a:chExt cx="4829461" cy="766522"/>
            </a:xfrm>
          </p:grpSpPr>
          <p:sp>
            <p:nvSpPr>
              <p:cNvPr id="4" name="Freeform 4"/>
              <p:cNvSpPr/>
              <p:nvPr/>
            </p:nvSpPr>
            <p:spPr>
              <a:xfrm>
                <a:off x="0" y="0"/>
                <a:ext cx="4829461" cy="766522"/>
              </a:xfrm>
              <a:custGeom>
                <a:avLst/>
                <a:gdLst/>
                <a:ahLst/>
                <a:cxnLst/>
                <a:rect l="l" t="t" r="r" b="b"/>
                <a:pathLst>
                  <a:path w="4829461" h="766522">
                    <a:moveTo>
                      <a:pt x="4705001" y="766522"/>
                    </a:moveTo>
                    <a:lnTo>
                      <a:pt x="124460" y="766522"/>
                    </a:lnTo>
                    <a:cubicBezTo>
                      <a:pt x="55880" y="766522"/>
                      <a:pt x="0" y="710642"/>
                      <a:pt x="0" y="642062"/>
                    </a:cubicBezTo>
                    <a:lnTo>
                      <a:pt x="0" y="124460"/>
                    </a:lnTo>
                    <a:cubicBezTo>
                      <a:pt x="0" y="55880"/>
                      <a:pt x="55880" y="0"/>
                      <a:pt x="124460" y="0"/>
                    </a:cubicBezTo>
                    <a:lnTo>
                      <a:pt x="4705001" y="0"/>
                    </a:lnTo>
                    <a:cubicBezTo>
                      <a:pt x="4773581" y="0"/>
                      <a:pt x="4829461" y="55880"/>
                      <a:pt x="4829461" y="124460"/>
                    </a:cubicBezTo>
                    <a:lnTo>
                      <a:pt x="4829461" y="642062"/>
                    </a:lnTo>
                    <a:cubicBezTo>
                      <a:pt x="4829461" y="710642"/>
                      <a:pt x="4773581" y="766522"/>
                      <a:pt x="4705001" y="766522"/>
                    </a:cubicBezTo>
                    <a:close/>
                  </a:path>
                </a:pathLst>
              </a:custGeom>
              <a:solidFill>
                <a:srgbClr val="DC3C4D"/>
              </a:solidFill>
            </p:spPr>
          </p:sp>
        </p:grpSp>
        <p:sp>
          <p:nvSpPr>
            <p:cNvPr id="5" name="TextBox 5"/>
            <p:cNvSpPr txBox="1"/>
            <p:nvPr/>
          </p:nvSpPr>
          <p:spPr>
            <a:xfrm>
              <a:off x="558618" y="432634"/>
              <a:ext cx="18011528" cy="1970025"/>
            </a:xfrm>
            <a:prstGeom prst="rect">
              <a:avLst/>
            </a:prstGeom>
          </p:spPr>
          <p:txBody>
            <a:bodyPr lIns="0" tIns="0" rIns="0" bIns="0" rtlCol="0" anchor="t">
              <a:spAutoFit/>
            </a:bodyPr>
            <a:lstStyle/>
            <a:p>
              <a:pPr algn="ctr">
                <a:lnSpc>
                  <a:spcPts val="7627"/>
                </a:lnSpc>
              </a:pPr>
              <a:r>
                <a:rPr lang="en-US" sz="6934" spc="-69">
                  <a:solidFill>
                    <a:srgbClr val="FFFEFE"/>
                  </a:solidFill>
                  <a:latin typeface="DM Sans Bold"/>
                </a:rPr>
                <a:t>Let's progress ahead!</a:t>
              </a:r>
            </a:p>
          </p:txBody>
        </p:sp>
      </p:grpSp>
      <p:grpSp>
        <p:nvGrpSpPr>
          <p:cNvPr id="8" name="Group 8"/>
          <p:cNvGrpSpPr/>
          <p:nvPr/>
        </p:nvGrpSpPr>
        <p:grpSpPr>
          <a:xfrm>
            <a:off x="3151417" y="3429000"/>
            <a:ext cx="5889167" cy="812034"/>
            <a:chOff x="0" y="0"/>
            <a:chExt cx="11778335" cy="1624068"/>
          </a:xfrm>
        </p:grpSpPr>
        <p:grpSp>
          <p:nvGrpSpPr>
            <p:cNvPr id="9" name="Group 9"/>
            <p:cNvGrpSpPr/>
            <p:nvPr/>
          </p:nvGrpSpPr>
          <p:grpSpPr>
            <a:xfrm>
              <a:off x="0" y="0"/>
              <a:ext cx="11778335" cy="1624068"/>
              <a:chOff x="0" y="0"/>
              <a:chExt cx="21001538" cy="2895818"/>
            </a:xfrm>
          </p:grpSpPr>
          <p:sp>
            <p:nvSpPr>
              <p:cNvPr id="10" name="Freeform 10"/>
              <p:cNvSpPr/>
              <p:nvPr/>
            </p:nvSpPr>
            <p:spPr>
              <a:xfrm>
                <a:off x="0" y="0"/>
                <a:ext cx="21001538" cy="2994878"/>
              </a:xfrm>
              <a:custGeom>
                <a:avLst/>
                <a:gdLst/>
                <a:ahLst/>
                <a:cxnLst/>
                <a:rect l="l" t="t" r="r" b="b"/>
                <a:pathLst>
                  <a:path w="21001538" h="2994878">
                    <a:moveTo>
                      <a:pt x="20379238" y="2424648"/>
                    </a:moveTo>
                    <a:cubicBezTo>
                      <a:pt x="20379238" y="2418298"/>
                      <a:pt x="20380508" y="2413218"/>
                      <a:pt x="20380508" y="2405598"/>
                    </a:cubicBezTo>
                    <a:lnTo>
                      <a:pt x="20380508" y="490220"/>
                    </a:lnTo>
                    <a:cubicBezTo>
                      <a:pt x="20380508" y="220980"/>
                      <a:pt x="20170958" y="0"/>
                      <a:pt x="19914419" y="0"/>
                    </a:cubicBezTo>
                    <a:lnTo>
                      <a:pt x="467360" y="0"/>
                    </a:lnTo>
                    <a:cubicBezTo>
                      <a:pt x="210820" y="0"/>
                      <a:pt x="0" y="220980"/>
                      <a:pt x="0" y="490220"/>
                    </a:cubicBezTo>
                    <a:lnTo>
                      <a:pt x="0" y="2405598"/>
                    </a:lnTo>
                    <a:cubicBezTo>
                      <a:pt x="0" y="2674838"/>
                      <a:pt x="209550" y="2895818"/>
                      <a:pt x="466090" y="2895818"/>
                    </a:cubicBezTo>
                    <a:lnTo>
                      <a:pt x="19913147" y="2895818"/>
                    </a:lnTo>
                    <a:cubicBezTo>
                      <a:pt x="20026178" y="2895818"/>
                      <a:pt x="20130317" y="2852638"/>
                      <a:pt x="20210328" y="2782788"/>
                    </a:cubicBezTo>
                    <a:cubicBezTo>
                      <a:pt x="20341138" y="2853908"/>
                      <a:pt x="20653558" y="2994878"/>
                      <a:pt x="21000267" y="2787868"/>
                    </a:cubicBezTo>
                    <a:cubicBezTo>
                      <a:pt x="21001538" y="2787868"/>
                      <a:pt x="20689119" y="2789138"/>
                      <a:pt x="20379238" y="2424648"/>
                    </a:cubicBezTo>
                    <a:lnTo>
                      <a:pt x="20379238" y="2424648"/>
                    </a:lnTo>
                    <a:close/>
                  </a:path>
                </a:pathLst>
              </a:custGeom>
              <a:solidFill>
                <a:srgbClr val="FFB001"/>
              </a:solidFill>
            </p:spPr>
          </p:sp>
        </p:grpSp>
        <p:sp>
          <p:nvSpPr>
            <p:cNvPr id="11" name="TextBox 11"/>
            <p:cNvSpPr txBox="1"/>
            <p:nvPr/>
          </p:nvSpPr>
          <p:spPr>
            <a:xfrm>
              <a:off x="1991384" y="158018"/>
              <a:ext cx="7795567" cy="1148392"/>
            </a:xfrm>
            <a:prstGeom prst="rect">
              <a:avLst/>
            </a:prstGeom>
          </p:spPr>
          <p:txBody>
            <a:bodyPr lIns="0" tIns="0" rIns="0" bIns="0" rtlCol="0" anchor="t">
              <a:spAutoFit/>
            </a:bodyPr>
            <a:lstStyle/>
            <a:p>
              <a:pPr algn="ctr">
                <a:lnSpc>
                  <a:spcPts val="4667"/>
                </a:lnSpc>
                <a:spcBef>
                  <a:spcPct val="0"/>
                </a:spcBef>
              </a:pPr>
              <a:r>
                <a:rPr lang="en-US" sz="3334" spc="-33">
                  <a:solidFill>
                    <a:srgbClr val="000000"/>
                  </a:solidFill>
                  <a:latin typeface="DM Sans Bold"/>
                </a:rPr>
                <a:t>Get Prepared</a:t>
              </a:r>
            </a:p>
          </p:txBody>
        </p:sp>
      </p:grpSp>
      <p:grpSp>
        <p:nvGrpSpPr>
          <p:cNvPr id="12" name="Group 12"/>
          <p:cNvGrpSpPr/>
          <p:nvPr/>
        </p:nvGrpSpPr>
        <p:grpSpPr>
          <a:xfrm>
            <a:off x="3808425" y="4516730"/>
            <a:ext cx="4483286" cy="1122582"/>
            <a:chOff x="0" y="0"/>
            <a:chExt cx="8966572" cy="2245164"/>
          </a:xfrm>
        </p:grpSpPr>
        <p:grpSp>
          <p:nvGrpSpPr>
            <p:cNvPr id="13" name="Group 13"/>
            <p:cNvGrpSpPr/>
            <p:nvPr/>
          </p:nvGrpSpPr>
          <p:grpSpPr>
            <a:xfrm>
              <a:off x="0" y="0"/>
              <a:ext cx="8966568" cy="2245164"/>
              <a:chOff x="0" y="0"/>
              <a:chExt cx="2637456" cy="660400"/>
            </a:xfrm>
          </p:grpSpPr>
          <p:sp>
            <p:nvSpPr>
              <p:cNvPr id="14" name="Freeform 14"/>
              <p:cNvSpPr/>
              <p:nvPr/>
            </p:nvSpPr>
            <p:spPr>
              <a:xfrm>
                <a:off x="0" y="0"/>
                <a:ext cx="2637456" cy="660400"/>
              </a:xfrm>
              <a:custGeom>
                <a:avLst/>
                <a:gdLst/>
                <a:ahLst/>
                <a:cxnLst/>
                <a:rect l="l" t="t" r="r" b="b"/>
                <a:pathLst>
                  <a:path w="2637456" h="660400">
                    <a:moveTo>
                      <a:pt x="2512996" y="660400"/>
                    </a:moveTo>
                    <a:lnTo>
                      <a:pt x="124460" y="660400"/>
                    </a:lnTo>
                    <a:cubicBezTo>
                      <a:pt x="55880" y="660400"/>
                      <a:pt x="0" y="604520"/>
                      <a:pt x="0" y="535940"/>
                    </a:cubicBezTo>
                    <a:lnTo>
                      <a:pt x="0" y="124460"/>
                    </a:lnTo>
                    <a:cubicBezTo>
                      <a:pt x="0" y="55880"/>
                      <a:pt x="55880" y="0"/>
                      <a:pt x="124460" y="0"/>
                    </a:cubicBezTo>
                    <a:lnTo>
                      <a:pt x="2512996" y="0"/>
                    </a:lnTo>
                    <a:cubicBezTo>
                      <a:pt x="2581576" y="0"/>
                      <a:pt x="2637456" y="55880"/>
                      <a:pt x="2637456" y="124460"/>
                    </a:cubicBezTo>
                    <a:lnTo>
                      <a:pt x="2637456" y="535940"/>
                    </a:lnTo>
                    <a:cubicBezTo>
                      <a:pt x="2637456" y="604520"/>
                      <a:pt x="2581576" y="660400"/>
                      <a:pt x="2512996" y="660400"/>
                    </a:cubicBezTo>
                    <a:close/>
                  </a:path>
                </a:pathLst>
              </a:custGeom>
              <a:solidFill>
                <a:srgbClr val="43C466"/>
              </a:solidFill>
            </p:spPr>
          </p:sp>
        </p:grpSp>
        <p:sp>
          <p:nvSpPr>
            <p:cNvPr id="15" name="TextBox 15"/>
            <p:cNvSpPr txBox="1"/>
            <p:nvPr/>
          </p:nvSpPr>
          <p:spPr>
            <a:xfrm>
              <a:off x="402688" y="500142"/>
              <a:ext cx="8563884" cy="1172116"/>
            </a:xfrm>
            <a:prstGeom prst="rect">
              <a:avLst/>
            </a:prstGeom>
          </p:spPr>
          <p:txBody>
            <a:bodyPr lIns="0" tIns="0" rIns="0" bIns="0" rtlCol="0" anchor="t">
              <a:spAutoFit/>
            </a:bodyPr>
            <a:lstStyle/>
            <a:p>
              <a:pPr algn="ctr">
                <a:lnSpc>
                  <a:spcPts val="4854"/>
                </a:lnSpc>
              </a:pPr>
              <a:r>
                <a:rPr lang="en-US" sz="3467">
                  <a:solidFill>
                    <a:srgbClr val="123A70"/>
                  </a:solidFill>
                  <a:latin typeface="Open Sans Bold"/>
                </a:rPr>
                <a:t>Become a 'SHERO'</a:t>
              </a:r>
            </a:p>
          </p:txBody>
        </p:sp>
      </p:grpSp>
      <p:pic>
        <p:nvPicPr>
          <p:cNvPr id="16" name="Picture 1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85800" y="3835017"/>
            <a:ext cx="2179597" cy="2743200"/>
          </a:xfrm>
          <a:prstGeom prst="rect">
            <a:avLst/>
          </a:prstGeom>
        </p:spPr>
      </p:pic>
      <p:sp>
        <p:nvSpPr>
          <p:cNvPr id="17" name="TextBox 17"/>
          <p:cNvSpPr txBox="1"/>
          <p:nvPr/>
        </p:nvSpPr>
        <p:spPr>
          <a:xfrm>
            <a:off x="8884172" y="654050"/>
            <a:ext cx="2622029" cy="243656"/>
          </a:xfrm>
          <a:prstGeom prst="rect">
            <a:avLst/>
          </a:prstGeom>
        </p:spPr>
        <p:txBody>
          <a:bodyPr lIns="0" tIns="0" rIns="0" bIns="0" rtlCol="0" anchor="t">
            <a:spAutoFit/>
          </a:bodyPr>
          <a:lstStyle/>
          <a:p>
            <a:pPr algn="r">
              <a:lnSpc>
                <a:spcPts val="1960"/>
              </a:lnSpc>
              <a:spcBef>
                <a:spcPct val="0"/>
              </a:spcBef>
            </a:pPr>
            <a:r>
              <a:rPr lang="en-US" sz="1400" dirty="0">
                <a:solidFill>
                  <a:srgbClr val="100F0D"/>
                </a:solidFill>
                <a:latin typeface="DM Sans"/>
              </a:rPr>
              <a:t>15th May'2021</a:t>
            </a:r>
          </a:p>
        </p:txBody>
      </p:sp>
    </p:spTree>
    <p:extLst>
      <p:ext uri="{BB962C8B-B14F-4D97-AF65-F5344CB8AC3E}">
        <p14:creationId xmlns:p14="http://schemas.microsoft.com/office/powerpoint/2010/main" val="3310073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14698</TotalTime>
  <Words>1109</Words>
  <Application>Microsoft Office PowerPoint</Application>
  <PresentationFormat>Widescreen</PresentationFormat>
  <Paragraphs>142</Paragraphs>
  <Slides>33</Slides>
  <Notes>0</Notes>
  <HiddenSlides>0</HiddenSlides>
  <MMClips>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Arial</vt:lpstr>
      <vt:lpstr>Calibri</vt:lpstr>
      <vt:lpstr>Calibri Light</vt:lpstr>
      <vt:lpstr>DM Sans</vt:lpstr>
      <vt:lpstr>DM Sans Bold</vt:lpstr>
      <vt:lpstr>ElsevierGulliver</vt:lpstr>
      <vt:lpstr>Google Sans</vt:lpstr>
      <vt:lpstr>Open Sans Bold</vt:lpstr>
      <vt:lpstr>Söhne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SELF MASTERY FOR YOUR SUCCESS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Sreeveni V</dc:creator>
  <cp:lastModifiedBy>Sreeveni V</cp:lastModifiedBy>
  <cp:revision>103</cp:revision>
  <dcterms:created xsi:type="dcterms:W3CDTF">2022-05-28T19:15:01Z</dcterms:created>
  <dcterms:modified xsi:type="dcterms:W3CDTF">2023-07-31T12:51:00Z</dcterms:modified>
</cp:coreProperties>
</file>